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ACD0EF5" w14:textId="77777777" w:rsidR="006F2F85" w:rsidRDefault="00F24678" w:rsidP="00333C9D">
      <w:pPr>
        <w:pStyle w:val="Prophuvudrubrik"/>
      </w:pPr>
      <w:sdt>
        <w:sdtPr>
          <w:alias w:val="Publikation"/>
          <w:tag w:val="Publikation"/>
          <w:id w:val="577641782"/>
          <w:lock w:val="contentLocked"/>
          <w:text/>
        </w:sdtPr>
        <w:sdtEndPr/>
        <w:sdtContent>
          <w:r w:rsidR="006F2F85">
            <w:t>Regeringens skrivelse</w:t>
          </w:r>
        </w:sdtContent>
      </w:sdt>
      <w:r w:rsidR="006F2F85">
        <w:rPr>
          <w:noProof/>
          <w:lang w:eastAsia="sv-SE"/>
        </w:rPr>
        <mc:AlternateContent>
          <mc:Choice Requires="wps">
            <w:drawing>
              <wp:anchor distT="0" distB="0" distL="114300" distR="114300" simplePos="0" relativeHeight="251659264" behindDoc="1" locked="0" layoutInCell="1" allowOverlap="1" wp14:anchorId="5987C505" wp14:editId="489E25DC">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89177D2" w14:textId="77777777" w:rsidR="006F2F85" w:rsidRPr="00811BB8" w:rsidRDefault="006F2F85" w:rsidP="00F572D9">
                                <w:pPr>
                                  <w:pStyle w:val="Brdtext"/>
                                </w:pPr>
                                <w:r>
                                  <w:rPr>
                                    <w:noProof/>
                                    <w:lang w:eastAsia="sv-SE"/>
                                  </w:rPr>
                                  <w:drawing>
                                    <wp:inline distT="0" distB="0" distL="0" distR="0" wp14:anchorId="260FE0AC" wp14:editId="4A2AE62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987C505"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89177D2" w14:textId="77777777" w:rsidR="006F2F85" w:rsidRPr="00811BB8" w:rsidRDefault="006F2F85" w:rsidP="00F572D9">
                          <w:pPr>
                            <w:pStyle w:val="Brdtext"/>
                          </w:pPr>
                          <w:r>
                            <w:rPr>
                              <w:noProof/>
                              <w:lang w:eastAsia="sv-SE"/>
                            </w:rPr>
                            <w:drawing>
                              <wp:inline distT="0" distB="0" distL="0" distR="0" wp14:anchorId="260FE0AC" wp14:editId="4A2AE62C">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57C3B933" w14:textId="70726970" w:rsidR="006F2F85" w:rsidRDefault="00CF3C51" w:rsidP="00333C9D">
          <w:pPr>
            <w:pStyle w:val="Prophuvudrubrik"/>
          </w:pPr>
          <w:r>
            <w:t>2023/24:162</w:t>
          </w:r>
        </w:p>
      </w:sdtContent>
    </w:sdt>
    <w:p w14:paraId="0AA4BE76" w14:textId="77777777" w:rsidR="006F2F85" w:rsidRPr="00D01F17" w:rsidRDefault="006F2F85"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6F2F85" w14:paraId="54B4F2EC"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6D2B5BAD" w14:textId="1C57F640" w:rsidR="006F2F85" w:rsidRDefault="00CF3C51" w:rsidP="00333C9D">
                <w:pPr>
                  <w:pStyle w:val="Proprubrik"/>
                  <w:spacing w:after="20"/>
                </w:pPr>
                <w:r>
                  <w:t>Redovisning av fördelning av medel från Allmänna arvsfonden under budgetåret 2023</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3368FF7F" w14:textId="1643DD61" w:rsidR="006F2F85" w:rsidRDefault="00CF3C51"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5E1E8A85" w14:textId="33741525" w:rsidR="006F2F85" w:rsidRPr="00141F91" w:rsidRDefault="00CF3C51" w:rsidP="00333C9D">
                <w:pPr>
                  <w:pStyle w:val="Proprubrik"/>
                  <w:rPr>
                    <w:szCs w:val="26"/>
                  </w:rPr>
                </w:pPr>
                <w:r>
                  <w:rPr>
                    <w:szCs w:val="26"/>
                  </w:rPr>
                  <w:t>2023/24:162</w:t>
                </w:r>
              </w:p>
            </w:sdtContent>
          </w:sdt>
        </w:tc>
      </w:tr>
    </w:tbl>
    <w:p w14:paraId="3CD82313" w14:textId="77777777" w:rsidR="006F2F85" w:rsidRDefault="006F2F85" w:rsidP="00333C9D">
      <w:pPr>
        <w:pStyle w:val="Brdtext"/>
        <w:spacing w:before="60"/>
      </w:pPr>
    </w:p>
    <w:p w14:paraId="4AC6537D" w14:textId="77777777" w:rsidR="006F2F85" w:rsidRDefault="006F2F85" w:rsidP="00333C9D">
      <w:pPr>
        <w:pStyle w:val="Brdtext"/>
      </w:pPr>
      <w:r>
        <w:t>Regeringen överlämnar denna skrivelse till riksdagen.</w:t>
      </w:r>
    </w:p>
    <w:p w14:paraId="357DB61B" w14:textId="77777777" w:rsidR="006F2F85" w:rsidRDefault="006F2F85" w:rsidP="00333C9D">
      <w:pPr>
        <w:pStyle w:val="Brdtext"/>
      </w:pPr>
    </w:p>
    <w:p w14:paraId="32BFFF87" w14:textId="7481AF5A" w:rsidR="006F2F85" w:rsidRDefault="006F2F85" w:rsidP="00333C9D">
      <w:pPr>
        <w:pStyle w:val="Brdtext"/>
      </w:pPr>
      <w:r>
        <w:t xml:space="preserve">Stockholm </w:t>
      </w:r>
      <w:sdt>
        <w:sdtPr>
          <w:alias w:val="Datum"/>
          <w:tag w:val="Datum"/>
          <w:id w:val="750776800"/>
          <w:date w:fullDate="2024-06-20T00:00:00Z">
            <w:dateFormat w:val="'den' d MMMM yyyy"/>
            <w:lid w:val="sv-SE"/>
            <w:storeMappedDataAs w:val="dateTime"/>
            <w:calendar w:val="gregorian"/>
          </w:date>
        </w:sdtPr>
        <w:sdtEndPr/>
        <w:sdtContent>
          <w:r w:rsidR="00CF3C51">
            <w:t>den 20 juni 2024</w:t>
          </w:r>
        </w:sdtContent>
      </w:sdt>
    </w:p>
    <w:p w14:paraId="0ABAB018" w14:textId="77777777" w:rsidR="006F2F85" w:rsidRDefault="006F2F85"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37023839" w14:textId="6650C7D1" w:rsidR="006F2F85" w:rsidRDefault="00CF3C51" w:rsidP="00333C9D">
          <w:pPr>
            <w:pStyle w:val="Propnamnunderskrift1"/>
          </w:pPr>
          <w:r>
            <w:t>Ebba Busch</w:t>
          </w:r>
        </w:p>
      </w:sdtContent>
    </w:sdt>
    <w:p w14:paraId="6B33C2B0" w14:textId="34318096" w:rsidR="006F2F85" w:rsidRDefault="006F2F85"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CF3C51">
            <w:t>Jakob Forssmed</w:t>
          </w:r>
        </w:sdtContent>
      </w:sdt>
    </w:p>
    <w:p w14:paraId="3BC0CDED" w14:textId="597A5396" w:rsidR="006F2F85" w:rsidRPr="008C3EC0" w:rsidRDefault="006F2F85"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CF3C51">
            <w:rPr>
              <w:i w:val="0"/>
            </w:rPr>
            <w:t>Socialdepartementet</w:t>
          </w:r>
        </w:sdtContent>
      </w:sdt>
      <w:r w:rsidRPr="008C3EC0">
        <w:rPr>
          <w:i w:val="0"/>
          <w:iCs w:val="0"/>
        </w:rPr>
        <w:t>)</w:t>
      </w:r>
    </w:p>
    <w:p w14:paraId="6EA8DDD4" w14:textId="77777777" w:rsidR="006F2F85" w:rsidRDefault="006F2F85" w:rsidP="00333C9D">
      <w:pPr>
        <w:pStyle w:val="Proprubrik"/>
        <w:spacing w:before="80" w:after="400"/>
      </w:pPr>
      <w:r>
        <w:t>Skrivelsens huvudsakliga innehåll</w:t>
      </w:r>
    </w:p>
    <w:p w14:paraId="5F52FAF6" w14:textId="0D6AA905" w:rsidR="006F2F85" w:rsidRPr="00DF0663" w:rsidRDefault="00DF0663" w:rsidP="00DF0663">
      <w:pPr>
        <w:pStyle w:val="Brdtext"/>
      </w:pPr>
      <w:r>
        <w:t>I denna skrivelse lämnas en redogörelse för förvaltningen av Allmänna arvsfonden och en redovisning av hur Arvsfondsdelegationen har fördelat stöd ur fonden under 2023. Vidare redogör regeringen för sin bedömning av Arvsfondsdelegationens verksamhet och utveckling samt analyserar fördelningen av stöd inom olika områden. I skrivelsen anges också den kommande inriktningen av stöd ur Allmänna arvsfonden och de områden som enligt regeringen bör prioriteras vid Arvsfondsdelegationens stödgivning.</w:t>
      </w:r>
    </w:p>
    <w:p w14:paraId="0D728D68" w14:textId="77777777" w:rsidR="006F2F85" w:rsidRPr="008F2013" w:rsidRDefault="006F2F85" w:rsidP="00362009">
      <w:pPr>
        <w:pStyle w:val="Innehllsfrteckning"/>
        <w:pageBreakBefore/>
        <w:rPr>
          <w:sz w:val="30"/>
          <w:szCs w:val="30"/>
        </w:rPr>
      </w:pPr>
      <w:r>
        <w:rPr>
          <w:rFonts w:eastAsiaTheme="minorHAnsi"/>
        </w:rPr>
        <w:lastRenderedPageBreak/>
        <w:t>Innehållsförteckning</w:t>
      </w:r>
    </w:p>
    <w:p w14:paraId="72436EFD" w14:textId="29075EE7" w:rsidR="007369BC" w:rsidRDefault="006F2F85">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69778876" w:history="1">
        <w:r w:rsidR="007369BC" w:rsidRPr="00683BDF">
          <w:rPr>
            <w:rStyle w:val="Hyperlnk"/>
          </w:rPr>
          <w:t>1</w:t>
        </w:r>
        <w:r w:rsidR="007369BC">
          <w:rPr>
            <w:rFonts w:asciiTheme="minorHAnsi" w:eastAsiaTheme="minorEastAsia" w:hAnsiTheme="minorHAnsi"/>
            <w:kern w:val="2"/>
            <w:sz w:val="22"/>
            <w:lang w:eastAsia="sv-SE"/>
            <w14:ligatures w14:val="standardContextual"/>
          </w:rPr>
          <w:tab/>
        </w:r>
        <w:r w:rsidR="007369BC" w:rsidRPr="00683BDF">
          <w:rPr>
            <w:rStyle w:val="Hyperlnk"/>
          </w:rPr>
          <w:t>Allmänna arvsfonden</w:t>
        </w:r>
        <w:r w:rsidR="007369BC">
          <w:rPr>
            <w:webHidden/>
          </w:rPr>
          <w:tab/>
        </w:r>
        <w:r w:rsidR="007369BC">
          <w:rPr>
            <w:webHidden/>
          </w:rPr>
          <w:fldChar w:fldCharType="begin"/>
        </w:r>
        <w:r w:rsidR="007369BC">
          <w:rPr>
            <w:webHidden/>
          </w:rPr>
          <w:instrText xml:space="preserve"> PAGEREF _Toc169778876 \h </w:instrText>
        </w:r>
        <w:r w:rsidR="007369BC">
          <w:rPr>
            <w:webHidden/>
          </w:rPr>
        </w:r>
        <w:r w:rsidR="007369BC">
          <w:rPr>
            <w:webHidden/>
          </w:rPr>
          <w:fldChar w:fldCharType="separate"/>
        </w:r>
        <w:r w:rsidR="007369BC">
          <w:rPr>
            <w:webHidden/>
          </w:rPr>
          <w:t>5</w:t>
        </w:r>
        <w:r w:rsidR="007369BC">
          <w:rPr>
            <w:webHidden/>
          </w:rPr>
          <w:fldChar w:fldCharType="end"/>
        </w:r>
      </w:hyperlink>
    </w:p>
    <w:p w14:paraId="2005C477" w14:textId="1B60BDD8"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77" w:history="1">
        <w:r w:rsidR="007369BC" w:rsidRPr="00683BDF">
          <w:rPr>
            <w:rStyle w:val="Hyperlnk"/>
            <w:rFonts w:eastAsiaTheme="majorEastAsia"/>
          </w:rPr>
          <w:t>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Bakgrund</w:t>
        </w:r>
        <w:r w:rsidR="007369BC">
          <w:rPr>
            <w:webHidden/>
          </w:rPr>
          <w:tab/>
        </w:r>
        <w:r w:rsidR="007369BC">
          <w:rPr>
            <w:webHidden/>
          </w:rPr>
          <w:fldChar w:fldCharType="begin"/>
        </w:r>
        <w:r w:rsidR="007369BC">
          <w:rPr>
            <w:webHidden/>
          </w:rPr>
          <w:instrText xml:space="preserve"> PAGEREF _Toc169778877 \h </w:instrText>
        </w:r>
        <w:r w:rsidR="007369BC">
          <w:rPr>
            <w:webHidden/>
          </w:rPr>
        </w:r>
        <w:r w:rsidR="007369BC">
          <w:rPr>
            <w:webHidden/>
          </w:rPr>
          <w:fldChar w:fldCharType="separate"/>
        </w:r>
        <w:r w:rsidR="007369BC">
          <w:rPr>
            <w:webHidden/>
          </w:rPr>
          <w:t>5</w:t>
        </w:r>
        <w:r w:rsidR="007369BC">
          <w:rPr>
            <w:webHidden/>
          </w:rPr>
          <w:fldChar w:fldCharType="end"/>
        </w:r>
      </w:hyperlink>
    </w:p>
    <w:p w14:paraId="184EDA15" w14:textId="611CBA21"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78" w:history="1">
        <w:r w:rsidR="007369BC" w:rsidRPr="00683BDF">
          <w:rPr>
            <w:rStyle w:val="Hyperlnk"/>
            <w:rFonts w:eastAsiaTheme="majorEastAsia"/>
          </w:rPr>
          <w:t>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Arvsfondsdelegationen</w:t>
        </w:r>
        <w:r w:rsidR="007369BC">
          <w:rPr>
            <w:webHidden/>
          </w:rPr>
          <w:tab/>
        </w:r>
        <w:r w:rsidR="007369BC">
          <w:rPr>
            <w:webHidden/>
          </w:rPr>
          <w:fldChar w:fldCharType="begin"/>
        </w:r>
        <w:r w:rsidR="007369BC">
          <w:rPr>
            <w:webHidden/>
          </w:rPr>
          <w:instrText xml:space="preserve"> PAGEREF _Toc169778878 \h </w:instrText>
        </w:r>
        <w:r w:rsidR="007369BC">
          <w:rPr>
            <w:webHidden/>
          </w:rPr>
        </w:r>
        <w:r w:rsidR="007369BC">
          <w:rPr>
            <w:webHidden/>
          </w:rPr>
          <w:fldChar w:fldCharType="separate"/>
        </w:r>
        <w:r w:rsidR="007369BC">
          <w:rPr>
            <w:webHidden/>
          </w:rPr>
          <w:t>5</w:t>
        </w:r>
        <w:r w:rsidR="007369BC">
          <w:rPr>
            <w:webHidden/>
          </w:rPr>
          <w:fldChar w:fldCharType="end"/>
        </w:r>
      </w:hyperlink>
    </w:p>
    <w:p w14:paraId="24110ABB" w14:textId="4EF1EF76"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79" w:history="1">
        <w:r w:rsidR="007369BC" w:rsidRPr="00683BDF">
          <w:rPr>
            <w:rStyle w:val="Hyperlnk"/>
            <w:rFonts w:eastAsiaTheme="majorEastAsia"/>
          </w:rPr>
          <w:t>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Kammarkollegiet</w:t>
        </w:r>
        <w:r w:rsidR="007369BC">
          <w:rPr>
            <w:webHidden/>
          </w:rPr>
          <w:tab/>
        </w:r>
        <w:r w:rsidR="007369BC">
          <w:rPr>
            <w:webHidden/>
          </w:rPr>
          <w:fldChar w:fldCharType="begin"/>
        </w:r>
        <w:r w:rsidR="007369BC">
          <w:rPr>
            <w:webHidden/>
          </w:rPr>
          <w:instrText xml:space="preserve"> PAGEREF _Toc169778879 \h </w:instrText>
        </w:r>
        <w:r w:rsidR="007369BC">
          <w:rPr>
            <w:webHidden/>
          </w:rPr>
        </w:r>
        <w:r w:rsidR="007369BC">
          <w:rPr>
            <w:webHidden/>
          </w:rPr>
          <w:fldChar w:fldCharType="separate"/>
        </w:r>
        <w:r w:rsidR="007369BC">
          <w:rPr>
            <w:webHidden/>
          </w:rPr>
          <w:t>5</w:t>
        </w:r>
        <w:r w:rsidR="007369BC">
          <w:rPr>
            <w:webHidden/>
          </w:rPr>
          <w:fldChar w:fldCharType="end"/>
        </w:r>
      </w:hyperlink>
    </w:p>
    <w:p w14:paraId="3CD57D21" w14:textId="7B008191" w:rsidR="007369BC" w:rsidRDefault="00F24678">
      <w:pPr>
        <w:pStyle w:val="Innehll1"/>
        <w:rPr>
          <w:rFonts w:asciiTheme="minorHAnsi" w:eastAsiaTheme="minorEastAsia" w:hAnsiTheme="minorHAnsi"/>
          <w:kern w:val="2"/>
          <w:sz w:val="22"/>
          <w:lang w:eastAsia="sv-SE"/>
          <w14:ligatures w14:val="standardContextual"/>
        </w:rPr>
      </w:pPr>
      <w:hyperlink w:anchor="_Toc169778880" w:history="1">
        <w:r w:rsidR="007369BC" w:rsidRPr="00683BDF">
          <w:rPr>
            <w:rStyle w:val="Hyperlnk"/>
          </w:rPr>
          <w:t>2</w:t>
        </w:r>
        <w:r w:rsidR="007369BC">
          <w:rPr>
            <w:rFonts w:asciiTheme="minorHAnsi" w:eastAsiaTheme="minorEastAsia" w:hAnsiTheme="minorHAnsi"/>
            <w:kern w:val="2"/>
            <w:sz w:val="22"/>
            <w:lang w:eastAsia="sv-SE"/>
            <w14:ligatures w14:val="standardContextual"/>
          </w:rPr>
          <w:tab/>
        </w:r>
        <w:r w:rsidR="007369BC" w:rsidRPr="00683BDF">
          <w:rPr>
            <w:rStyle w:val="Hyperlnk"/>
          </w:rPr>
          <w:t>Förvaltningen av Allmänna arvsfonden</w:t>
        </w:r>
        <w:r w:rsidR="007369BC">
          <w:rPr>
            <w:webHidden/>
          </w:rPr>
          <w:tab/>
        </w:r>
        <w:r w:rsidR="007369BC">
          <w:rPr>
            <w:webHidden/>
          </w:rPr>
          <w:fldChar w:fldCharType="begin"/>
        </w:r>
        <w:r w:rsidR="007369BC">
          <w:rPr>
            <w:webHidden/>
          </w:rPr>
          <w:instrText xml:space="preserve"> PAGEREF _Toc169778880 \h </w:instrText>
        </w:r>
        <w:r w:rsidR="007369BC">
          <w:rPr>
            <w:webHidden/>
          </w:rPr>
        </w:r>
        <w:r w:rsidR="007369BC">
          <w:rPr>
            <w:webHidden/>
          </w:rPr>
          <w:fldChar w:fldCharType="separate"/>
        </w:r>
        <w:r w:rsidR="007369BC">
          <w:rPr>
            <w:webHidden/>
          </w:rPr>
          <w:t>6</w:t>
        </w:r>
        <w:r w:rsidR="007369BC">
          <w:rPr>
            <w:webHidden/>
          </w:rPr>
          <w:fldChar w:fldCharType="end"/>
        </w:r>
      </w:hyperlink>
    </w:p>
    <w:p w14:paraId="652E229E" w14:textId="18318141"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81" w:history="1">
        <w:r w:rsidR="007369BC" w:rsidRPr="00683BDF">
          <w:rPr>
            <w:rStyle w:val="Hyperlnk"/>
            <w:rFonts w:eastAsiaTheme="majorEastAsia"/>
          </w:rPr>
          <w:t>2.1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Hur Allmänna arvsfonden får egendom</w:t>
        </w:r>
        <w:r w:rsidR="007369BC">
          <w:rPr>
            <w:webHidden/>
          </w:rPr>
          <w:tab/>
        </w:r>
        <w:r w:rsidR="007369BC">
          <w:rPr>
            <w:webHidden/>
          </w:rPr>
          <w:fldChar w:fldCharType="begin"/>
        </w:r>
        <w:r w:rsidR="007369BC">
          <w:rPr>
            <w:webHidden/>
          </w:rPr>
          <w:instrText xml:space="preserve"> PAGEREF _Toc169778881 \h </w:instrText>
        </w:r>
        <w:r w:rsidR="007369BC">
          <w:rPr>
            <w:webHidden/>
          </w:rPr>
        </w:r>
        <w:r w:rsidR="007369BC">
          <w:rPr>
            <w:webHidden/>
          </w:rPr>
          <w:fldChar w:fldCharType="separate"/>
        </w:r>
        <w:r w:rsidR="007369BC">
          <w:rPr>
            <w:webHidden/>
          </w:rPr>
          <w:t>6</w:t>
        </w:r>
        <w:r w:rsidR="007369BC">
          <w:rPr>
            <w:webHidden/>
          </w:rPr>
          <w:fldChar w:fldCharType="end"/>
        </w:r>
      </w:hyperlink>
    </w:p>
    <w:p w14:paraId="35F2FA1D" w14:textId="5A59921E"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82" w:history="1">
        <w:r w:rsidR="007369BC" w:rsidRPr="00683BDF">
          <w:rPr>
            <w:rStyle w:val="Hyperlnk"/>
            <w:rFonts w:eastAsiaTheme="majorEastAsia"/>
          </w:rPr>
          <w:t>2.2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 avstår i vissa fall från egendom</w:t>
        </w:r>
        <w:r w:rsidR="007369BC">
          <w:rPr>
            <w:webHidden/>
          </w:rPr>
          <w:tab/>
        </w:r>
        <w:r w:rsidR="007369BC">
          <w:rPr>
            <w:webHidden/>
          </w:rPr>
          <w:fldChar w:fldCharType="begin"/>
        </w:r>
        <w:r w:rsidR="007369BC">
          <w:rPr>
            <w:webHidden/>
          </w:rPr>
          <w:instrText xml:space="preserve"> PAGEREF _Toc169778882 \h </w:instrText>
        </w:r>
        <w:r w:rsidR="007369BC">
          <w:rPr>
            <w:webHidden/>
          </w:rPr>
        </w:r>
        <w:r w:rsidR="007369BC">
          <w:rPr>
            <w:webHidden/>
          </w:rPr>
          <w:fldChar w:fldCharType="separate"/>
        </w:r>
        <w:r w:rsidR="007369BC">
          <w:rPr>
            <w:webHidden/>
          </w:rPr>
          <w:t>7</w:t>
        </w:r>
        <w:r w:rsidR="007369BC">
          <w:rPr>
            <w:webHidden/>
          </w:rPr>
          <w:fldChar w:fldCharType="end"/>
        </w:r>
      </w:hyperlink>
    </w:p>
    <w:p w14:paraId="457207E5" w14:textId="1379EA2C"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83" w:history="1">
        <w:r w:rsidR="007369BC" w:rsidRPr="00683BDF">
          <w:rPr>
            <w:rStyle w:val="Hyperlnk"/>
            <w:rFonts w:eastAsiaTheme="majorEastAsia"/>
          </w:rPr>
          <w:t>2.3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Influtna, utdelningsbara och utbetalade medel</w:t>
        </w:r>
        <w:r w:rsidR="007369BC">
          <w:rPr>
            <w:webHidden/>
          </w:rPr>
          <w:tab/>
        </w:r>
        <w:r w:rsidR="007369BC">
          <w:rPr>
            <w:webHidden/>
          </w:rPr>
          <w:fldChar w:fldCharType="begin"/>
        </w:r>
        <w:r w:rsidR="007369BC">
          <w:rPr>
            <w:webHidden/>
          </w:rPr>
          <w:instrText xml:space="preserve"> PAGEREF _Toc169778883 \h </w:instrText>
        </w:r>
        <w:r w:rsidR="007369BC">
          <w:rPr>
            <w:webHidden/>
          </w:rPr>
        </w:r>
        <w:r w:rsidR="007369BC">
          <w:rPr>
            <w:webHidden/>
          </w:rPr>
          <w:fldChar w:fldCharType="separate"/>
        </w:r>
        <w:r w:rsidR="007369BC">
          <w:rPr>
            <w:webHidden/>
          </w:rPr>
          <w:t>8</w:t>
        </w:r>
        <w:r w:rsidR="007369BC">
          <w:rPr>
            <w:webHidden/>
          </w:rPr>
          <w:fldChar w:fldCharType="end"/>
        </w:r>
      </w:hyperlink>
    </w:p>
    <w:p w14:paraId="42A5C278" w14:textId="191454E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84" w:history="1">
        <w:r w:rsidR="007369BC" w:rsidRPr="00683BDF">
          <w:rPr>
            <w:rStyle w:val="Hyperlnk"/>
            <w:rFonts w:eastAsiaTheme="majorEastAsia"/>
          </w:rPr>
          <w:t>2.3.1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Influtna medel</w:t>
        </w:r>
        <w:r w:rsidR="007369BC">
          <w:rPr>
            <w:webHidden/>
          </w:rPr>
          <w:tab/>
        </w:r>
        <w:r w:rsidR="007369BC">
          <w:rPr>
            <w:webHidden/>
          </w:rPr>
          <w:fldChar w:fldCharType="begin"/>
        </w:r>
        <w:r w:rsidR="007369BC">
          <w:rPr>
            <w:webHidden/>
          </w:rPr>
          <w:instrText xml:space="preserve"> PAGEREF _Toc169778884 \h </w:instrText>
        </w:r>
        <w:r w:rsidR="007369BC">
          <w:rPr>
            <w:webHidden/>
          </w:rPr>
        </w:r>
        <w:r w:rsidR="007369BC">
          <w:rPr>
            <w:webHidden/>
          </w:rPr>
          <w:fldChar w:fldCharType="separate"/>
        </w:r>
        <w:r w:rsidR="007369BC">
          <w:rPr>
            <w:webHidden/>
          </w:rPr>
          <w:t>9</w:t>
        </w:r>
        <w:r w:rsidR="007369BC">
          <w:rPr>
            <w:webHidden/>
          </w:rPr>
          <w:fldChar w:fldCharType="end"/>
        </w:r>
      </w:hyperlink>
    </w:p>
    <w:p w14:paraId="6C224D1C" w14:textId="5B370754"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85" w:history="1">
        <w:r w:rsidR="007369BC" w:rsidRPr="00683BDF">
          <w:rPr>
            <w:rStyle w:val="Hyperlnk"/>
            <w:rFonts w:eastAsiaTheme="majorEastAsia"/>
          </w:rPr>
          <w:t>2.3.2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Utdelningsbara medel</w:t>
        </w:r>
        <w:r w:rsidR="007369BC">
          <w:rPr>
            <w:webHidden/>
          </w:rPr>
          <w:tab/>
        </w:r>
        <w:r w:rsidR="007369BC">
          <w:rPr>
            <w:webHidden/>
          </w:rPr>
          <w:fldChar w:fldCharType="begin"/>
        </w:r>
        <w:r w:rsidR="007369BC">
          <w:rPr>
            <w:webHidden/>
          </w:rPr>
          <w:instrText xml:space="preserve"> PAGEREF _Toc169778885 \h </w:instrText>
        </w:r>
        <w:r w:rsidR="007369BC">
          <w:rPr>
            <w:webHidden/>
          </w:rPr>
        </w:r>
        <w:r w:rsidR="007369BC">
          <w:rPr>
            <w:webHidden/>
          </w:rPr>
          <w:fldChar w:fldCharType="separate"/>
        </w:r>
        <w:r w:rsidR="007369BC">
          <w:rPr>
            <w:webHidden/>
          </w:rPr>
          <w:t>9</w:t>
        </w:r>
        <w:r w:rsidR="007369BC">
          <w:rPr>
            <w:webHidden/>
          </w:rPr>
          <w:fldChar w:fldCharType="end"/>
        </w:r>
      </w:hyperlink>
    </w:p>
    <w:p w14:paraId="7AF50B00" w14:textId="4CCD3234"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86" w:history="1">
        <w:r w:rsidR="007369BC" w:rsidRPr="00683BDF">
          <w:rPr>
            <w:rStyle w:val="Hyperlnk"/>
            <w:rFonts w:eastAsiaTheme="majorEastAsia"/>
          </w:rPr>
          <w:t>2.3.3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Beslutade och utbetalade medel</w:t>
        </w:r>
        <w:r w:rsidR="007369BC">
          <w:rPr>
            <w:webHidden/>
          </w:rPr>
          <w:tab/>
        </w:r>
        <w:r w:rsidR="007369BC">
          <w:rPr>
            <w:webHidden/>
          </w:rPr>
          <w:fldChar w:fldCharType="begin"/>
        </w:r>
        <w:r w:rsidR="007369BC">
          <w:rPr>
            <w:webHidden/>
          </w:rPr>
          <w:instrText xml:space="preserve"> PAGEREF _Toc169778886 \h </w:instrText>
        </w:r>
        <w:r w:rsidR="007369BC">
          <w:rPr>
            <w:webHidden/>
          </w:rPr>
        </w:r>
        <w:r w:rsidR="007369BC">
          <w:rPr>
            <w:webHidden/>
          </w:rPr>
          <w:fldChar w:fldCharType="separate"/>
        </w:r>
        <w:r w:rsidR="007369BC">
          <w:rPr>
            <w:webHidden/>
          </w:rPr>
          <w:t>10</w:t>
        </w:r>
        <w:r w:rsidR="007369BC">
          <w:rPr>
            <w:webHidden/>
          </w:rPr>
          <w:fldChar w:fldCharType="end"/>
        </w:r>
      </w:hyperlink>
    </w:p>
    <w:p w14:paraId="25B40B7E" w14:textId="65D5931C"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87" w:history="1">
        <w:r w:rsidR="007369BC" w:rsidRPr="00683BDF">
          <w:rPr>
            <w:rStyle w:val="Hyperlnk"/>
            <w:rFonts w:eastAsiaTheme="majorEastAsia"/>
          </w:rPr>
          <w:t>2.4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Placeringsinriktning och avkastning</w:t>
        </w:r>
        <w:r w:rsidR="007369BC">
          <w:rPr>
            <w:webHidden/>
          </w:rPr>
          <w:tab/>
        </w:r>
        <w:r w:rsidR="007369BC">
          <w:rPr>
            <w:webHidden/>
          </w:rPr>
          <w:fldChar w:fldCharType="begin"/>
        </w:r>
        <w:r w:rsidR="007369BC">
          <w:rPr>
            <w:webHidden/>
          </w:rPr>
          <w:instrText xml:space="preserve"> PAGEREF _Toc169778887 \h </w:instrText>
        </w:r>
        <w:r w:rsidR="007369BC">
          <w:rPr>
            <w:webHidden/>
          </w:rPr>
        </w:r>
        <w:r w:rsidR="007369BC">
          <w:rPr>
            <w:webHidden/>
          </w:rPr>
          <w:fldChar w:fldCharType="separate"/>
        </w:r>
        <w:r w:rsidR="007369BC">
          <w:rPr>
            <w:webHidden/>
          </w:rPr>
          <w:t>10</w:t>
        </w:r>
        <w:r w:rsidR="007369BC">
          <w:rPr>
            <w:webHidden/>
          </w:rPr>
          <w:fldChar w:fldCharType="end"/>
        </w:r>
      </w:hyperlink>
    </w:p>
    <w:p w14:paraId="0729AA6F" w14:textId="4D921BA8"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88" w:history="1">
        <w:r w:rsidR="007369BC" w:rsidRPr="00683BDF">
          <w:rPr>
            <w:rStyle w:val="Hyperlnk"/>
            <w:rFonts w:eastAsiaTheme="majorEastAsia"/>
          </w:rPr>
          <w:t>2.5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Kostnader för förvaltning och administration</w:t>
        </w:r>
        <w:r w:rsidR="007369BC">
          <w:rPr>
            <w:webHidden/>
          </w:rPr>
          <w:tab/>
        </w:r>
        <w:r w:rsidR="007369BC">
          <w:rPr>
            <w:webHidden/>
          </w:rPr>
          <w:fldChar w:fldCharType="begin"/>
        </w:r>
        <w:r w:rsidR="007369BC">
          <w:rPr>
            <w:webHidden/>
          </w:rPr>
          <w:instrText xml:space="preserve"> PAGEREF _Toc169778888 \h </w:instrText>
        </w:r>
        <w:r w:rsidR="007369BC">
          <w:rPr>
            <w:webHidden/>
          </w:rPr>
        </w:r>
        <w:r w:rsidR="007369BC">
          <w:rPr>
            <w:webHidden/>
          </w:rPr>
          <w:fldChar w:fldCharType="separate"/>
        </w:r>
        <w:r w:rsidR="007369BC">
          <w:rPr>
            <w:webHidden/>
          </w:rPr>
          <w:t>12</w:t>
        </w:r>
        <w:r w:rsidR="007369BC">
          <w:rPr>
            <w:webHidden/>
          </w:rPr>
          <w:fldChar w:fldCharType="end"/>
        </w:r>
      </w:hyperlink>
    </w:p>
    <w:p w14:paraId="647C06A4" w14:textId="55CC6B2F" w:rsidR="007369BC" w:rsidRDefault="00F24678">
      <w:pPr>
        <w:pStyle w:val="Innehll1"/>
        <w:rPr>
          <w:rFonts w:asciiTheme="minorHAnsi" w:eastAsiaTheme="minorEastAsia" w:hAnsiTheme="minorHAnsi"/>
          <w:kern w:val="2"/>
          <w:sz w:val="22"/>
          <w:lang w:eastAsia="sv-SE"/>
          <w14:ligatures w14:val="standardContextual"/>
        </w:rPr>
      </w:pPr>
      <w:hyperlink w:anchor="_Toc169778889" w:history="1">
        <w:r w:rsidR="007369BC" w:rsidRPr="00683BDF">
          <w:rPr>
            <w:rStyle w:val="Hyperlnk"/>
          </w:rPr>
          <w:t>3</w:t>
        </w:r>
        <w:r w:rsidR="007369BC">
          <w:rPr>
            <w:rFonts w:asciiTheme="minorHAnsi" w:eastAsiaTheme="minorEastAsia" w:hAnsiTheme="minorHAnsi"/>
            <w:kern w:val="2"/>
            <w:sz w:val="22"/>
            <w:lang w:eastAsia="sv-SE"/>
            <w14:ligatures w14:val="standardContextual"/>
          </w:rPr>
          <w:tab/>
        </w:r>
        <w:r w:rsidR="007369BC" w:rsidRPr="00683BDF">
          <w:rPr>
            <w:rStyle w:val="Hyperlnk"/>
          </w:rPr>
          <w:t>Fördelningen av stöd ur Allmänna arvsfonden</w:t>
        </w:r>
        <w:r w:rsidR="007369BC">
          <w:rPr>
            <w:webHidden/>
          </w:rPr>
          <w:tab/>
        </w:r>
        <w:r w:rsidR="007369BC">
          <w:rPr>
            <w:webHidden/>
          </w:rPr>
          <w:fldChar w:fldCharType="begin"/>
        </w:r>
        <w:r w:rsidR="007369BC">
          <w:rPr>
            <w:webHidden/>
          </w:rPr>
          <w:instrText xml:space="preserve"> PAGEREF _Toc169778889 \h </w:instrText>
        </w:r>
        <w:r w:rsidR="007369BC">
          <w:rPr>
            <w:webHidden/>
          </w:rPr>
        </w:r>
        <w:r w:rsidR="007369BC">
          <w:rPr>
            <w:webHidden/>
          </w:rPr>
          <w:fldChar w:fldCharType="separate"/>
        </w:r>
        <w:r w:rsidR="007369BC">
          <w:rPr>
            <w:webHidden/>
          </w:rPr>
          <w:t>14</w:t>
        </w:r>
        <w:r w:rsidR="007369BC">
          <w:rPr>
            <w:webHidden/>
          </w:rPr>
          <w:fldChar w:fldCharType="end"/>
        </w:r>
      </w:hyperlink>
    </w:p>
    <w:p w14:paraId="0517A2C4" w14:textId="090EEF88"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90" w:history="1">
        <w:r w:rsidR="007369BC" w:rsidRPr="00683BDF">
          <w:rPr>
            <w:rStyle w:val="Hyperlnk"/>
            <w:rFonts w:eastAsiaTheme="majorEastAsia"/>
          </w:rPr>
          <w:t>3.1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Riktlinjer för fördelning av stöd</w:t>
        </w:r>
        <w:r w:rsidR="007369BC">
          <w:rPr>
            <w:webHidden/>
          </w:rPr>
          <w:tab/>
        </w:r>
        <w:r w:rsidR="007369BC">
          <w:rPr>
            <w:webHidden/>
          </w:rPr>
          <w:fldChar w:fldCharType="begin"/>
        </w:r>
        <w:r w:rsidR="007369BC">
          <w:rPr>
            <w:webHidden/>
          </w:rPr>
          <w:instrText xml:space="preserve"> PAGEREF _Toc169778890 \h </w:instrText>
        </w:r>
        <w:r w:rsidR="007369BC">
          <w:rPr>
            <w:webHidden/>
          </w:rPr>
        </w:r>
        <w:r w:rsidR="007369BC">
          <w:rPr>
            <w:webHidden/>
          </w:rPr>
          <w:fldChar w:fldCharType="separate"/>
        </w:r>
        <w:r w:rsidR="007369BC">
          <w:rPr>
            <w:webHidden/>
          </w:rPr>
          <w:t>14</w:t>
        </w:r>
        <w:r w:rsidR="007369BC">
          <w:rPr>
            <w:webHidden/>
          </w:rPr>
          <w:fldChar w:fldCharType="end"/>
        </w:r>
      </w:hyperlink>
    </w:p>
    <w:p w14:paraId="76CBDCDE" w14:textId="2D8D97E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1" w:history="1">
        <w:r w:rsidR="007369BC" w:rsidRPr="00683BDF">
          <w:rPr>
            <w:rStyle w:val="Hyperlnk"/>
            <w:rFonts w:eastAsiaTheme="majorEastAsia"/>
          </w:rPr>
          <w:t>3.1.1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Projektstöd</w:t>
        </w:r>
        <w:r w:rsidR="007369BC">
          <w:rPr>
            <w:webHidden/>
          </w:rPr>
          <w:tab/>
        </w:r>
        <w:r w:rsidR="007369BC">
          <w:rPr>
            <w:webHidden/>
          </w:rPr>
          <w:fldChar w:fldCharType="begin"/>
        </w:r>
        <w:r w:rsidR="007369BC">
          <w:rPr>
            <w:webHidden/>
          </w:rPr>
          <w:instrText xml:space="preserve"> PAGEREF _Toc169778891 \h </w:instrText>
        </w:r>
        <w:r w:rsidR="007369BC">
          <w:rPr>
            <w:webHidden/>
          </w:rPr>
        </w:r>
        <w:r w:rsidR="007369BC">
          <w:rPr>
            <w:webHidden/>
          </w:rPr>
          <w:fldChar w:fldCharType="separate"/>
        </w:r>
        <w:r w:rsidR="007369BC">
          <w:rPr>
            <w:webHidden/>
          </w:rPr>
          <w:t>14</w:t>
        </w:r>
        <w:r w:rsidR="007369BC">
          <w:rPr>
            <w:webHidden/>
          </w:rPr>
          <w:fldChar w:fldCharType="end"/>
        </w:r>
      </w:hyperlink>
    </w:p>
    <w:p w14:paraId="05E51C2D" w14:textId="44BD5ED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2" w:history="1">
        <w:r w:rsidR="007369BC" w:rsidRPr="00683BDF">
          <w:rPr>
            <w:rStyle w:val="Hyperlnk"/>
            <w:rFonts w:eastAsiaTheme="majorEastAsia"/>
          </w:rPr>
          <w:t>3.1.2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Lokalstöd</w:t>
        </w:r>
        <w:r w:rsidR="007369BC">
          <w:rPr>
            <w:webHidden/>
          </w:rPr>
          <w:tab/>
        </w:r>
        <w:r w:rsidR="007369BC">
          <w:rPr>
            <w:webHidden/>
          </w:rPr>
          <w:fldChar w:fldCharType="begin"/>
        </w:r>
        <w:r w:rsidR="007369BC">
          <w:rPr>
            <w:webHidden/>
          </w:rPr>
          <w:instrText xml:space="preserve"> PAGEREF _Toc169778892 \h </w:instrText>
        </w:r>
        <w:r w:rsidR="007369BC">
          <w:rPr>
            <w:webHidden/>
          </w:rPr>
        </w:r>
        <w:r w:rsidR="007369BC">
          <w:rPr>
            <w:webHidden/>
          </w:rPr>
          <w:fldChar w:fldCharType="separate"/>
        </w:r>
        <w:r w:rsidR="007369BC">
          <w:rPr>
            <w:webHidden/>
          </w:rPr>
          <w:t>14</w:t>
        </w:r>
        <w:r w:rsidR="007369BC">
          <w:rPr>
            <w:webHidden/>
          </w:rPr>
          <w:fldChar w:fldCharType="end"/>
        </w:r>
      </w:hyperlink>
    </w:p>
    <w:p w14:paraId="417690A3" w14:textId="4FE953C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3" w:history="1">
        <w:r w:rsidR="007369BC" w:rsidRPr="00683BDF">
          <w:rPr>
            <w:rStyle w:val="Hyperlnk"/>
            <w:rFonts w:eastAsiaTheme="majorEastAsia"/>
          </w:rPr>
          <w:t>3.1.3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Krav på redovisning</w:t>
        </w:r>
        <w:r w:rsidR="007369BC">
          <w:rPr>
            <w:webHidden/>
          </w:rPr>
          <w:tab/>
        </w:r>
        <w:r w:rsidR="007369BC">
          <w:rPr>
            <w:webHidden/>
          </w:rPr>
          <w:fldChar w:fldCharType="begin"/>
        </w:r>
        <w:r w:rsidR="007369BC">
          <w:rPr>
            <w:webHidden/>
          </w:rPr>
          <w:instrText xml:space="preserve"> PAGEREF _Toc169778893 \h </w:instrText>
        </w:r>
        <w:r w:rsidR="007369BC">
          <w:rPr>
            <w:webHidden/>
          </w:rPr>
        </w:r>
        <w:r w:rsidR="007369BC">
          <w:rPr>
            <w:webHidden/>
          </w:rPr>
          <w:fldChar w:fldCharType="separate"/>
        </w:r>
        <w:r w:rsidR="007369BC">
          <w:rPr>
            <w:webHidden/>
          </w:rPr>
          <w:t>15</w:t>
        </w:r>
        <w:r w:rsidR="007369BC">
          <w:rPr>
            <w:webHidden/>
          </w:rPr>
          <w:fldChar w:fldCharType="end"/>
        </w:r>
      </w:hyperlink>
    </w:p>
    <w:p w14:paraId="7C979015" w14:textId="3B559697"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94" w:history="1">
        <w:r w:rsidR="007369BC" w:rsidRPr="00683BDF">
          <w:rPr>
            <w:rStyle w:val="Hyperlnk"/>
            <w:rFonts w:eastAsiaTheme="majorEastAsia"/>
          </w:rPr>
          <w:t>3.2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Tillkomna och beslutade ärenden</w:t>
        </w:r>
        <w:r w:rsidR="007369BC">
          <w:rPr>
            <w:webHidden/>
          </w:rPr>
          <w:tab/>
        </w:r>
        <w:r w:rsidR="007369BC">
          <w:rPr>
            <w:webHidden/>
          </w:rPr>
          <w:fldChar w:fldCharType="begin"/>
        </w:r>
        <w:r w:rsidR="007369BC">
          <w:rPr>
            <w:webHidden/>
          </w:rPr>
          <w:instrText xml:space="preserve"> PAGEREF _Toc169778894 \h </w:instrText>
        </w:r>
        <w:r w:rsidR="007369BC">
          <w:rPr>
            <w:webHidden/>
          </w:rPr>
        </w:r>
        <w:r w:rsidR="007369BC">
          <w:rPr>
            <w:webHidden/>
          </w:rPr>
          <w:fldChar w:fldCharType="separate"/>
        </w:r>
        <w:r w:rsidR="007369BC">
          <w:rPr>
            <w:webHidden/>
          </w:rPr>
          <w:t>15</w:t>
        </w:r>
        <w:r w:rsidR="007369BC">
          <w:rPr>
            <w:webHidden/>
          </w:rPr>
          <w:fldChar w:fldCharType="end"/>
        </w:r>
      </w:hyperlink>
    </w:p>
    <w:p w14:paraId="5D7F71C9" w14:textId="4420E6E1"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95" w:history="1">
        <w:r w:rsidR="007369BC" w:rsidRPr="00683BDF">
          <w:rPr>
            <w:rStyle w:val="Hyperlnk"/>
            <w:rFonts w:eastAsiaTheme="majorEastAsia"/>
          </w:rPr>
          <w:t>3.3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Bifalls- och avslagsbeslut</w:t>
        </w:r>
        <w:r w:rsidR="007369BC">
          <w:rPr>
            <w:webHidden/>
          </w:rPr>
          <w:tab/>
        </w:r>
        <w:r w:rsidR="007369BC">
          <w:rPr>
            <w:webHidden/>
          </w:rPr>
          <w:fldChar w:fldCharType="begin"/>
        </w:r>
        <w:r w:rsidR="007369BC">
          <w:rPr>
            <w:webHidden/>
          </w:rPr>
          <w:instrText xml:space="preserve"> PAGEREF _Toc169778895 \h </w:instrText>
        </w:r>
        <w:r w:rsidR="007369BC">
          <w:rPr>
            <w:webHidden/>
          </w:rPr>
        </w:r>
        <w:r w:rsidR="007369BC">
          <w:rPr>
            <w:webHidden/>
          </w:rPr>
          <w:fldChar w:fldCharType="separate"/>
        </w:r>
        <w:r w:rsidR="007369BC">
          <w:rPr>
            <w:webHidden/>
          </w:rPr>
          <w:t>17</w:t>
        </w:r>
        <w:r w:rsidR="007369BC">
          <w:rPr>
            <w:webHidden/>
          </w:rPr>
          <w:fldChar w:fldCharType="end"/>
        </w:r>
      </w:hyperlink>
    </w:p>
    <w:p w14:paraId="7D3D051B" w14:textId="38C9A446"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896" w:history="1">
        <w:r w:rsidR="007369BC" w:rsidRPr="00683BDF">
          <w:rPr>
            <w:rStyle w:val="Hyperlnk"/>
            <w:rFonts w:eastAsiaTheme="majorEastAsia"/>
          </w:rPr>
          <w:t>3.4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Disponering av fördelade medel 2023</w:t>
        </w:r>
        <w:r w:rsidR="007369BC">
          <w:rPr>
            <w:webHidden/>
          </w:rPr>
          <w:tab/>
        </w:r>
        <w:r w:rsidR="007369BC">
          <w:rPr>
            <w:webHidden/>
          </w:rPr>
          <w:fldChar w:fldCharType="begin"/>
        </w:r>
        <w:r w:rsidR="007369BC">
          <w:rPr>
            <w:webHidden/>
          </w:rPr>
          <w:instrText xml:space="preserve"> PAGEREF _Toc169778896 \h </w:instrText>
        </w:r>
        <w:r w:rsidR="007369BC">
          <w:rPr>
            <w:webHidden/>
          </w:rPr>
        </w:r>
        <w:r w:rsidR="007369BC">
          <w:rPr>
            <w:webHidden/>
          </w:rPr>
          <w:fldChar w:fldCharType="separate"/>
        </w:r>
        <w:r w:rsidR="007369BC">
          <w:rPr>
            <w:webHidden/>
          </w:rPr>
          <w:t>19</w:t>
        </w:r>
        <w:r w:rsidR="007369BC">
          <w:rPr>
            <w:webHidden/>
          </w:rPr>
          <w:fldChar w:fldCharType="end"/>
        </w:r>
      </w:hyperlink>
    </w:p>
    <w:p w14:paraId="28F9DBE4" w14:textId="37F8D30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7" w:history="1">
        <w:r w:rsidR="007369BC" w:rsidRPr="00683BDF">
          <w:rPr>
            <w:rStyle w:val="Hyperlnk"/>
            <w:rFonts w:eastAsiaTheme="majorEastAsia"/>
          </w:rPr>
          <w:t>3.4.1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Fördelning av medel per målgrupp 2023</w:t>
        </w:r>
        <w:r w:rsidR="007369BC">
          <w:rPr>
            <w:webHidden/>
          </w:rPr>
          <w:tab/>
        </w:r>
        <w:r w:rsidR="007369BC">
          <w:rPr>
            <w:webHidden/>
          </w:rPr>
          <w:fldChar w:fldCharType="begin"/>
        </w:r>
        <w:r w:rsidR="007369BC">
          <w:rPr>
            <w:webHidden/>
          </w:rPr>
          <w:instrText xml:space="preserve"> PAGEREF _Toc169778897 \h </w:instrText>
        </w:r>
        <w:r w:rsidR="007369BC">
          <w:rPr>
            <w:webHidden/>
          </w:rPr>
        </w:r>
        <w:r w:rsidR="007369BC">
          <w:rPr>
            <w:webHidden/>
          </w:rPr>
          <w:fldChar w:fldCharType="separate"/>
        </w:r>
        <w:r w:rsidR="007369BC">
          <w:rPr>
            <w:webHidden/>
          </w:rPr>
          <w:t>19</w:t>
        </w:r>
        <w:r w:rsidR="007369BC">
          <w:rPr>
            <w:webHidden/>
          </w:rPr>
          <w:fldChar w:fldCharType="end"/>
        </w:r>
      </w:hyperlink>
    </w:p>
    <w:p w14:paraId="14756FB4" w14:textId="3693478B"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8" w:history="1">
        <w:r w:rsidR="007369BC" w:rsidRPr="00683BDF">
          <w:rPr>
            <w:rStyle w:val="Hyperlnk"/>
            <w:rFonts w:eastAsiaTheme="majorEastAsia"/>
          </w:rPr>
          <w:t>3.4.2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Geografisk fördelning av medel 2023</w:t>
        </w:r>
        <w:r w:rsidR="007369BC">
          <w:rPr>
            <w:webHidden/>
          </w:rPr>
          <w:tab/>
        </w:r>
        <w:r w:rsidR="007369BC">
          <w:rPr>
            <w:webHidden/>
          </w:rPr>
          <w:fldChar w:fldCharType="begin"/>
        </w:r>
        <w:r w:rsidR="007369BC">
          <w:rPr>
            <w:webHidden/>
          </w:rPr>
          <w:instrText xml:space="preserve"> PAGEREF _Toc169778898 \h </w:instrText>
        </w:r>
        <w:r w:rsidR="007369BC">
          <w:rPr>
            <w:webHidden/>
          </w:rPr>
        </w:r>
        <w:r w:rsidR="007369BC">
          <w:rPr>
            <w:webHidden/>
          </w:rPr>
          <w:fldChar w:fldCharType="separate"/>
        </w:r>
        <w:r w:rsidR="007369BC">
          <w:rPr>
            <w:webHidden/>
          </w:rPr>
          <w:t>23</w:t>
        </w:r>
        <w:r w:rsidR="007369BC">
          <w:rPr>
            <w:webHidden/>
          </w:rPr>
          <w:fldChar w:fldCharType="end"/>
        </w:r>
      </w:hyperlink>
    </w:p>
    <w:p w14:paraId="784B16DE" w14:textId="7631E455"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899" w:history="1">
        <w:r w:rsidR="007369BC" w:rsidRPr="00683BDF">
          <w:rPr>
            <w:rStyle w:val="Hyperlnk"/>
            <w:rFonts w:eastAsiaTheme="majorEastAsia"/>
          </w:rPr>
          <w:t>3.4.3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Fördelning av medel per organisationskategori 2023</w:t>
        </w:r>
        <w:r w:rsidR="007369BC">
          <w:rPr>
            <w:webHidden/>
          </w:rPr>
          <w:tab/>
        </w:r>
        <w:r w:rsidR="007369BC">
          <w:rPr>
            <w:webHidden/>
          </w:rPr>
          <w:fldChar w:fldCharType="begin"/>
        </w:r>
        <w:r w:rsidR="007369BC">
          <w:rPr>
            <w:webHidden/>
          </w:rPr>
          <w:instrText xml:space="preserve"> PAGEREF _Toc169778899 \h </w:instrText>
        </w:r>
        <w:r w:rsidR="007369BC">
          <w:rPr>
            <w:webHidden/>
          </w:rPr>
        </w:r>
        <w:r w:rsidR="007369BC">
          <w:rPr>
            <w:webHidden/>
          </w:rPr>
          <w:fldChar w:fldCharType="separate"/>
        </w:r>
        <w:r w:rsidR="007369BC">
          <w:rPr>
            <w:webHidden/>
          </w:rPr>
          <w:t>25</w:t>
        </w:r>
        <w:r w:rsidR="007369BC">
          <w:rPr>
            <w:webHidden/>
          </w:rPr>
          <w:fldChar w:fldCharType="end"/>
        </w:r>
      </w:hyperlink>
    </w:p>
    <w:p w14:paraId="73B9319D" w14:textId="5846C31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0" w:history="1">
        <w:r w:rsidR="007369BC" w:rsidRPr="00683BDF">
          <w:rPr>
            <w:rStyle w:val="Hyperlnk"/>
            <w:rFonts w:eastAsiaTheme="majorEastAsia"/>
          </w:rPr>
          <w:t>3.4.4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Fördelning av lokalstöd</w:t>
        </w:r>
        <w:r w:rsidR="007369BC">
          <w:rPr>
            <w:webHidden/>
          </w:rPr>
          <w:tab/>
        </w:r>
        <w:r w:rsidR="007369BC">
          <w:rPr>
            <w:webHidden/>
          </w:rPr>
          <w:fldChar w:fldCharType="begin"/>
        </w:r>
        <w:r w:rsidR="007369BC">
          <w:rPr>
            <w:webHidden/>
          </w:rPr>
          <w:instrText xml:space="preserve"> PAGEREF _Toc169778900 \h </w:instrText>
        </w:r>
        <w:r w:rsidR="007369BC">
          <w:rPr>
            <w:webHidden/>
          </w:rPr>
        </w:r>
        <w:r w:rsidR="007369BC">
          <w:rPr>
            <w:webHidden/>
          </w:rPr>
          <w:fldChar w:fldCharType="separate"/>
        </w:r>
        <w:r w:rsidR="007369BC">
          <w:rPr>
            <w:webHidden/>
          </w:rPr>
          <w:t>27</w:t>
        </w:r>
        <w:r w:rsidR="007369BC">
          <w:rPr>
            <w:webHidden/>
          </w:rPr>
          <w:fldChar w:fldCharType="end"/>
        </w:r>
      </w:hyperlink>
    </w:p>
    <w:p w14:paraId="22B154B0" w14:textId="01BF160E"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1" w:history="1">
        <w:r w:rsidR="007369BC" w:rsidRPr="00683BDF">
          <w:rPr>
            <w:rStyle w:val="Hyperlnk"/>
            <w:rFonts w:eastAsiaTheme="majorEastAsia"/>
          </w:rPr>
          <w:t>3.4.5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Fördelning av stöd genom särskilda satsningar</w:t>
        </w:r>
        <w:r w:rsidR="007369BC">
          <w:rPr>
            <w:webHidden/>
          </w:rPr>
          <w:tab/>
        </w:r>
        <w:r w:rsidR="007369BC">
          <w:rPr>
            <w:webHidden/>
          </w:rPr>
          <w:fldChar w:fldCharType="begin"/>
        </w:r>
        <w:r w:rsidR="007369BC">
          <w:rPr>
            <w:webHidden/>
          </w:rPr>
          <w:instrText xml:space="preserve"> PAGEREF _Toc169778901 \h </w:instrText>
        </w:r>
        <w:r w:rsidR="007369BC">
          <w:rPr>
            <w:webHidden/>
          </w:rPr>
        </w:r>
        <w:r w:rsidR="007369BC">
          <w:rPr>
            <w:webHidden/>
          </w:rPr>
          <w:fldChar w:fldCharType="separate"/>
        </w:r>
        <w:r w:rsidR="007369BC">
          <w:rPr>
            <w:webHidden/>
          </w:rPr>
          <w:t>28</w:t>
        </w:r>
        <w:r w:rsidR="007369BC">
          <w:rPr>
            <w:webHidden/>
          </w:rPr>
          <w:fldChar w:fldCharType="end"/>
        </w:r>
      </w:hyperlink>
    </w:p>
    <w:p w14:paraId="080AB922" w14:textId="27711AD3" w:rsidR="007369BC" w:rsidRDefault="00F24678">
      <w:pPr>
        <w:pStyle w:val="Innehll1"/>
        <w:rPr>
          <w:rFonts w:asciiTheme="minorHAnsi" w:eastAsiaTheme="minorEastAsia" w:hAnsiTheme="minorHAnsi"/>
          <w:kern w:val="2"/>
          <w:sz w:val="22"/>
          <w:lang w:eastAsia="sv-SE"/>
          <w14:ligatures w14:val="standardContextual"/>
        </w:rPr>
      </w:pPr>
      <w:hyperlink w:anchor="_Toc169778902" w:history="1">
        <w:r w:rsidR="007369BC" w:rsidRPr="00683BDF">
          <w:rPr>
            <w:rStyle w:val="Hyperlnk"/>
          </w:rPr>
          <w:t>4</w:t>
        </w:r>
        <w:r w:rsidR="007369BC">
          <w:rPr>
            <w:rFonts w:asciiTheme="minorHAnsi" w:eastAsiaTheme="minorEastAsia" w:hAnsiTheme="minorHAnsi"/>
            <w:kern w:val="2"/>
            <w:sz w:val="22"/>
            <w:lang w:eastAsia="sv-SE"/>
            <w14:ligatures w14:val="standardContextual"/>
          </w:rPr>
          <w:tab/>
        </w:r>
        <w:r w:rsidR="007369BC" w:rsidRPr="00683BDF">
          <w:rPr>
            <w:rStyle w:val="Hyperlnk"/>
          </w:rPr>
          <w:t>Projekt inom de av regeringen prioriterade områdena</w:t>
        </w:r>
        <w:r w:rsidR="007369BC">
          <w:rPr>
            <w:webHidden/>
          </w:rPr>
          <w:tab/>
        </w:r>
        <w:r w:rsidR="007369BC">
          <w:rPr>
            <w:webHidden/>
          </w:rPr>
          <w:fldChar w:fldCharType="begin"/>
        </w:r>
        <w:r w:rsidR="007369BC">
          <w:rPr>
            <w:webHidden/>
          </w:rPr>
          <w:instrText xml:space="preserve"> PAGEREF _Toc169778902 \h </w:instrText>
        </w:r>
        <w:r w:rsidR="007369BC">
          <w:rPr>
            <w:webHidden/>
          </w:rPr>
        </w:r>
        <w:r w:rsidR="007369BC">
          <w:rPr>
            <w:webHidden/>
          </w:rPr>
          <w:fldChar w:fldCharType="separate"/>
        </w:r>
        <w:r w:rsidR="007369BC">
          <w:rPr>
            <w:webHidden/>
          </w:rPr>
          <w:t>29</w:t>
        </w:r>
        <w:r w:rsidR="007369BC">
          <w:rPr>
            <w:webHidden/>
          </w:rPr>
          <w:fldChar w:fldCharType="end"/>
        </w:r>
      </w:hyperlink>
    </w:p>
    <w:p w14:paraId="1E6D14FC" w14:textId="3DDE6885"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03" w:history="1">
        <w:r w:rsidR="007369BC" w:rsidRPr="00683BDF">
          <w:rPr>
            <w:rStyle w:val="Hyperlnk"/>
            <w:rFonts w:eastAsiaTheme="majorEastAsia"/>
          </w:rPr>
          <w:t>4.1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Exempel på projekt inom de prioriterade områdena</w:t>
        </w:r>
        <w:r w:rsidR="007369BC">
          <w:rPr>
            <w:webHidden/>
          </w:rPr>
          <w:tab/>
        </w:r>
        <w:r w:rsidR="007369BC">
          <w:rPr>
            <w:webHidden/>
          </w:rPr>
          <w:fldChar w:fldCharType="begin"/>
        </w:r>
        <w:r w:rsidR="007369BC">
          <w:rPr>
            <w:webHidden/>
          </w:rPr>
          <w:instrText xml:space="preserve"> PAGEREF _Toc169778903 \h </w:instrText>
        </w:r>
        <w:r w:rsidR="007369BC">
          <w:rPr>
            <w:webHidden/>
          </w:rPr>
        </w:r>
        <w:r w:rsidR="007369BC">
          <w:rPr>
            <w:webHidden/>
          </w:rPr>
          <w:fldChar w:fldCharType="separate"/>
        </w:r>
        <w:r w:rsidR="007369BC">
          <w:rPr>
            <w:webHidden/>
          </w:rPr>
          <w:t>30</w:t>
        </w:r>
        <w:r w:rsidR="007369BC">
          <w:rPr>
            <w:webHidden/>
          </w:rPr>
          <w:fldChar w:fldCharType="end"/>
        </w:r>
      </w:hyperlink>
    </w:p>
    <w:p w14:paraId="59CAD3E6" w14:textId="41F033F2"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4" w:history="1">
        <w:r w:rsidR="007369BC" w:rsidRPr="00683BDF">
          <w:rPr>
            <w:rStyle w:val="Hyperlnk"/>
            <w:rFonts w:eastAsiaTheme="majorEastAsia"/>
          </w:rPr>
          <w:t>4.1.1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Främja psykisk och fysisk hälsa</w:t>
        </w:r>
        <w:r w:rsidR="007369BC">
          <w:rPr>
            <w:webHidden/>
          </w:rPr>
          <w:tab/>
        </w:r>
        <w:r w:rsidR="007369BC">
          <w:rPr>
            <w:webHidden/>
          </w:rPr>
          <w:fldChar w:fldCharType="begin"/>
        </w:r>
        <w:r w:rsidR="007369BC">
          <w:rPr>
            <w:webHidden/>
          </w:rPr>
          <w:instrText xml:space="preserve"> PAGEREF _Toc169778904 \h </w:instrText>
        </w:r>
        <w:r w:rsidR="007369BC">
          <w:rPr>
            <w:webHidden/>
          </w:rPr>
        </w:r>
        <w:r w:rsidR="007369BC">
          <w:rPr>
            <w:webHidden/>
          </w:rPr>
          <w:fldChar w:fldCharType="separate"/>
        </w:r>
        <w:r w:rsidR="007369BC">
          <w:rPr>
            <w:webHidden/>
          </w:rPr>
          <w:t>30</w:t>
        </w:r>
        <w:r w:rsidR="007369BC">
          <w:rPr>
            <w:webHidden/>
          </w:rPr>
          <w:fldChar w:fldCharType="end"/>
        </w:r>
      </w:hyperlink>
    </w:p>
    <w:p w14:paraId="552FFBEA" w14:textId="226766A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5" w:history="1">
        <w:r w:rsidR="007369BC" w:rsidRPr="00683BDF">
          <w:rPr>
            <w:rStyle w:val="Hyperlnk"/>
            <w:rFonts w:eastAsiaTheme="majorEastAsia"/>
          </w:rPr>
          <w:t>4.1.2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Främja ett stärkt föräldraskap</w:t>
        </w:r>
        <w:r w:rsidR="007369BC">
          <w:rPr>
            <w:webHidden/>
          </w:rPr>
          <w:tab/>
        </w:r>
        <w:r w:rsidR="007369BC">
          <w:rPr>
            <w:webHidden/>
          </w:rPr>
          <w:fldChar w:fldCharType="begin"/>
        </w:r>
        <w:r w:rsidR="007369BC">
          <w:rPr>
            <w:webHidden/>
          </w:rPr>
          <w:instrText xml:space="preserve"> PAGEREF _Toc169778905 \h </w:instrText>
        </w:r>
        <w:r w:rsidR="007369BC">
          <w:rPr>
            <w:webHidden/>
          </w:rPr>
        </w:r>
        <w:r w:rsidR="007369BC">
          <w:rPr>
            <w:webHidden/>
          </w:rPr>
          <w:fldChar w:fldCharType="separate"/>
        </w:r>
        <w:r w:rsidR="007369BC">
          <w:rPr>
            <w:webHidden/>
          </w:rPr>
          <w:t>30</w:t>
        </w:r>
        <w:r w:rsidR="007369BC">
          <w:rPr>
            <w:webHidden/>
          </w:rPr>
          <w:fldChar w:fldCharType="end"/>
        </w:r>
      </w:hyperlink>
    </w:p>
    <w:p w14:paraId="2CE02649" w14:textId="034A2421"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6" w:history="1">
        <w:r w:rsidR="007369BC" w:rsidRPr="00683BDF">
          <w:rPr>
            <w:rStyle w:val="Hyperlnk"/>
            <w:rFonts w:eastAsiaTheme="majorEastAsia"/>
          </w:rPr>
          <w:t>4.1.3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Stärka barnens rättigheter</w:t>
        </w:r>
        <w:r w:rsidR="007369BC">
          <w:rPr>
            <w:webHidden/>
          </w:rPr>
          <w:tab/>
        </w:r>
        <w:r w:rsidR="007369BC">
          <w:rPr>
            <w:webHidden/>
          </w:rPr>
          <w:fldChar w:fldCharType="begin"/>
        </w:r>
        <w:r w:rsidR="007369BC">
          <w:rPr>
            <w:webHidden/>
          </w:rPr>
          <w:instrText xml:space="preserve"> PAGEREF _Toc169778906 \h </w:instrText>
        </w:r>
        <w:r w:rsidR="007369BC">
          <w:rPr>
            <w:webHidden/>
          </w:rPr>
        </w:r>
        <w:r w:rsidR="007369BC">
          <w:rPr>
            <w:webHidden/>
          </w:rPr>
          <w:fldChar w:fldCharType="separate"/>
        </w:r>
        <w:r w:rsidR="007369BC">
          <w:rPr>
            <w:webHidden/>
          </w:rPr>
          <w:t>31</w:t>
        </w:r>
        <w:r w:rsidR="007369BC">
          <w:rPr>
            <w:webHidden/>
          </w:rPr>
          <w:fldChar w:fldCharType="end"/>
        </w:r>
      </w:hyperlink>
    </w:p>
    <w:p w14:paraId="2E29960A" w14:textId="3436D772"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7" w:history="1">
        <w:r w:rsidR="007369BC" w:rsidRPr="00683BDF">
          <w:rPr>
            <w:rStyle w:val="Hyperlnk"/>
            <w:rFonts w:eastAsiaTheme="majorEastAsia"/>
          </w:rPr>
          <w:t>4.1.4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Förebygga våld, mobbning och trakasserier</w:t>
        </w:r>
        <w:r w:rsidR="007369BC">
          <w:rPr>
            <w:webHidden/>
          </w:rPr>
          <w:tab/>
        </w:r>
        <w:r w:rsidR="007369BC">
          <w:rPr>
            <w:webHidden/>
          </w:rPr>
          <w:fldChar w:fldCharType="begin"/>
        </w:r>
        <w:r w:rsidR="007369BC">
          <w:rPr>
            <w:webHidden/>
          </w:rPr>
          <w:instrText xml:space="preserve"> PAGEREF _Toc169778907 \h </w:instrText>
        </w:r>
        <w:r w:rsidR="007369BC">
          <w:rPr>
            <w:webHidden/>
          </w:rPr>
        </w:r>
        <w:r w:rsidR="007369BC">
          <w:rPr>
            <w:webHidden/>
          </w:rPr>
          <w:fldChar w:fldCharType="separate"/>
        </w:r>
        <w:r w:rsidR="007369BC">
          <w:rPr>
            <w:webHidden/>
          </w:rPr>
          <w:t>31</w:t>
        </w:r>
        <w:r w:rsidR="007369BC">
          <w:rPr>
            <w:webHidden/>
          </w:rPr>
          <w:fldChar w:fldCharType="end"/>
        </w:r>
      </w:hyperlink>
    </w:p>
    <w:p w14:paraId="0C6DB71B" w14:textId="57FD7FB5"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8" w:history="1">
        <w:r w:rsidR="007369BC" w:rsidRPr="00683BDF">
          <w:rPr>
            <w:rStyle w:val="Hyperlnk"/>
            <w:rFonts w:eastAsiaTheme="majorEastAsia"/>
          </w:rPr>
          <w:t>4.1.5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Stärka rättigheterna för personer med funktionsnedsättning</w:t>
        </w:r>
        <w:r w:rsidR="007369BC">
          <w:rPr>
            <w:webHidden/>
          </w:rPr>
          <w:tab/>
        </w:r>
        <w:r w:rsidR="007369BC">
          <w:rPr>
            <w:webHidden/>
          </w:rPr>
          <w:fldChar w:fldCharType="begin"/>
        </w:r>
        <w:r w:rsidR="007369BC">
          <w:rPr>
            <w:webHidden/>
          </w:rPr>
          <w:instrText xml:space="preserve"> PAGEREF _Toc169778908 \h </w:instrText>
        </w:r>
        <w:r w:rsidR="007369BC">
          <w:rPr>
            <w:webHidden/>
          </w:rPr>
        </w:r>
        <w:r w:rsidR="007369BC">
          <w:rPr>
            <w:webHidden/>
          </w:rPr>
          <w:fldChar w:fldCharType="separate"/>
        </w:r>
        <w:r w:rsidR="007369BC">
          <w:rPr>
            <w:webHidden/>
          </w:rPr>
          <w:t>32</w:t>
        </w:r>
        <w:r w:rsidR="007369BC">
          <w:rPr>
            <w:webHidden/>
          </w:rPr>
          <w:fldChar w:fldCharType="end"/>
        </w:r>
      </w:hyperlink>
    </w:p>
    <w:p w14:paraId="6816467F" w14:textId="1628C740"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09" w:history="1">
        <w:r w:rsidR="007369BC" w:rsidRPr="00683BDF">
          <w:rPr>
            <w:rStyle w:val="Hyperlnk"/>
            <w:rFonts w:eastAsiaTheme="majorEastAsia"/>
          </w:rPr>
          <w:t>4.1.6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Främja etableringen på arbetsmarknaden</w:t>
        </w:r>
        <w:r w:rsidR="007369BC">
          <w:rPr>
            <w:webHidden/>
          </w:rPr>
          <w:tab/>
        </w:r>
        <w:r w:rsidR="007369BC">
          <w:rPr>
            <w:webHidden/>
          </w:rPr>
          <w:fldChar w:fldCharType="begin"/>
        </w:r>
        <w:r w:rsidR="007369BC">
          <w:rPr>
            <w:webHidden/>
          </w:rPr>
          <w:instrText xml:space="preserve"> PAGEREF _Toc169778909 \h </w:instrText>
        </w:r>
        <w:r w:rsidR="007369BC">
          <w:rPr>
            <w:webHidden/>
          </w:rPr>
        </w:r>
        <w:r w:rsidR="007369BC">
          <w:rPr>
            <w:webHidden/>
          </w:rPr>
          <w:fldChar w:fldCharType="separate"/>
        </w:r>
        <w:r w:rsidR="007369BC">
          <w:rPr>
            <w:webHidden/>
          </w:rPr>
          <w:t>32</w:t>
        </w:r>
        <w:r w:rsidR="007369BC">
          <w:rPr>
            <w:webHidden/>
          </w:rPr>
          <w:fldChar w:fldCharType="end"/>
        </w:r>
      </w:hyperlink>
    </w:p>
    <w:p w14:paraId="399B5F1D" w14:textId="48E7C3F4"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0" w:history="1">
        <w:r w:rsidR="007369BC" w:rsidRPr="00683BDF">
          <w:rPr>
            <w:rStyle w:val="Hyperlnk"/>
            <w:rFonts w:eastAsiaTheme="majorEastAsia"/>
          </w:rPr>
          <w:t>4.1.7</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Ökad delaktighet och tillgänglighet för äldre personer med funktionsnedsättning</w:t>
        </w:r>
        <w:r w:rsidR="007369BC">
          <w:rPr>
            <w:webHidden/>
          </w:rPr>
          <w:tab/>
        </w:r>
        <w:r w:rsidR="007369BC">
          <w:rPr>
            <w:webHidden/>
          </w:rPr>
          <w:fldChar w:fldCharType="begin"/>
        </w:r>
        <w:r w:rsidR="007369BC">
          <w:rPr>
            <w:webHidden/>
          </w:rPr>
          <w:instrText xml:space="preserve"> PAGEREF _Toc169778910 \h </w:instrText>
        </w:r>
        <w:r w:rsidR="007369BC">
          <w:rPr>
            <w:webHidden/>
          </w:rPr>
        </w:r>
        <w:r w:rsidR="007369BC">
          <w:rPr>
            <w:webHidden/>
          </w:rPr>
          <w:fldChar w:fldCharType="separate"/>
        </w:r>
        <w:r w:rsidR="007369BC">
          <w:rPr>
            <w:webHidden/>
          </w:rPr>
          <w:t>32</w:t>
        </w:r>
        <w:r w:rsidR="007369BC">
          <w:rPr>
            <w:webHidden/>
          </w:rPr>
          <w:fldChar w:fldCharType="end"/>
        </w:r>
      </w:hyperlink>
    </w:p>
    <w:p w14:paraId="189CA15F" w14:textId="006AC6A5"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1" w:history="1">
        <w:r w:rsidR="007369BC" w:rsidRPr="00683BDF">
          <w:rPr>
            <w:rStyle w:val="Hyperlnk"/>
            <w:rFonts w:eastAsiaTheme="majorEastAsia"/>
          </w:rPr>
          <w:t>4.1.8</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Ökad delaktighet i kulturlivet</w:t>
        </w:r>
        <w:r w:rsidR="007369BC">
          <w:rPr>
            <w:webHidden/>
          </w:rPr>
          <w:tab/>
        </w:r>
        <w:r w:rsidR="007369BC">
          <w:rPr>
            <w:webHidden/>
          </w:rPr>
          <w:fldChar w:fldCharType="begin"/>
        </w:r>
        <w:r w:rsidR="007369BC">
          <w:rPr>
            <w:webHidden/>
          </w:rPr>
          <w:instrText xml:space="preserve"> PAGEREF _Toc169778911 \h </w:instrText>
        </w:r>
        <w:r w:rsidR="007369BC">
          <w:rPr>
            <w:webHidden/>
          </w:rPr>
        </w:r>
        <w:r w:rsidR="007369BC">
          <w:rPr>
            <w:webHidden/>
          </w:rPr>
          <w:fldChar w:fldCharType="separate"/>
        </w:r>
        <w:r w:rsidR="007369BC">
          <w:rPr>
            <w:webHidden/>
          </w:rPr>
          <w:t>33</w:t>
        </w:r>
        <w:r w:rsidR="007369BC">
          <w:rPr>
            <w:webHidden/>
          </w:rPr>
          <w:fldChar w:fldCharType="end"/>
        </w:r>
      </w:hyperlink>
    </w:p>
    <w:p w14:paraId="4BE77814" w14:textId="32922EB6"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2" w:history="1">
        <w:r w:rsidR="007369BC" w:rsidRPr="00683BDF">
          <w:rPr>
            <w:rStyle w:val="Hyperlnk"/>
            <w:rFonts w:eastAsiaTheme="majorEastAsia"/>
          </w:rPr>
          <w:t>4.1.9</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Stärka förutsättningarna för nyanländas mottagande och etablering</w:t>
        </w:r>
        <w:r w:rsidR="007369BC">
          <w:rPr>
            <w:webHidden/>
          </w:rPr>
          <w:tab/>
        </w:r>
        <w:r w:rsidR="007369BC">
          <w:rPr>
            <w:webHidden/>
          </w:rPr>
          <w:fldChar w:fldCharType="begin"/>
        </w:r>
        <w:r w:rsidR="007369BC">
          <w:rPr>
            <w:webHidden/>
          </w:rPr>
          <w:instrText xml:space="preserve"> PAGEREF _Toc169778912 \h </w:instrText>
        </w:r>
        <w:r w:rsidR="007369BC">
          <w:rPr>
            <w:webHidden/>
          </w:rPr>
        </w:r>
        <w:r w:rsidR="007369BC">
          <w:rPr>
            <w:webHidden/>
          </w:rPr>
          <w:fldChar w:fldCharType="separate"/>
        </w:r>
        <w:r w:rsidR="007369BC">
          <w:rPr>
            <w:webHidden/>
          </w:rPr>
          <w:t>33</w:t>
        </w:r>
        <w:r w:rsidR="007369BC">
          <w:rPr>
            <w:webHidden/>
          </w:rPr>
          <w:fldChar w:fldCharType="end"/>
        </w:r>
      </w:hyperlink>
    </w:p>
    <w:p w14:paraId="09F66472" w14:textId="252ED080"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3" w:history="1">
        <w:r w:rsidR="007369BC" w:rsidRPr="00683BDF">
          <w:rPr>
            <w:rStyle w:val="Hyperlnk"/>
            <w:rFonts w:eastAsiaTheme="majorEastAsia"/>
          </w:rPr>
          <w:t>4.1.10</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Stärka inflytandet för barn och unga</w:t>
        </w:r>
        <w:r w:rsidR="007369BC">
          <w:rPr>
            <w:webHidden/>
          </w:rPr>
          <w:tab/>
        </w:r>
        <w:r w:rsidR="007369BC">
          <w:rPr>
            <w:webHidden/>
          </w:rPr>
          <w:fldChar w:fldCharType="begin"/>
        </w:r>
        <w:r w:rsidR="007369BC">
          <w:rPr>
            <w:webHidden/>
          </w:rPr>
          <w:instrText xml:space="preserve"> PAGEREF _Toc169778913 \h </w:instrText>
        </w:r>
        <w:r w:rsidR="007369BC">
          <w:rPr>
            <w:webHidden/>
          </w:rPr>
        </w:r>
        <w:r w:rsidR="007369BC">
          <w:rPr>
            <w:webHidden/>
          </w:rPr>
          <w:fldChar w:fldCharType="separate"/>
        </w:r>
        <w:r w:rsidR="007369BC">
          <w:rPr>
            <w:webHidden/>
          </w:rPr>
          <w:t>34</w:t>
        </w:r>
        <w:r w:rsidR="007369BC">
          <w:rPr>
            <w:webHidden/>
          </w:rPr>
          <w:fldChar w:fldCharType="end"/>
        </w:r>
      </w:hyperlink>
    </w:p>
    <w:p w14:paraId="4C782056" w14:textId="61010975"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4" w:history="1">
        <w:r w:rsidR="007369BC" w:rsidRPr="00683BDF">
          <w:rPr>
            <w:rStyle w:val="Hyperlnk"/>
            <w:rFonts w:eastAsiaTheme="majorEastAsia"/>
          </w:rPr>
          <w:t>4.1.11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Ökad jämställdhet och jämlikhet</w:t>
        </w:r>
        <w:r w:rsidR="007369BC">
          <w:rPr>
            <w:webHidden/>
          </w:rPr>
          <w:tab/>
        </w:r>
        <w:r w:rsidR="007369BC">
          <w:rPr>
            <w:webHidden/>
          </w:rPr>
          <w:fldChar w:fldCharType="begin"/>
        </w:r>
        <w:r w:rsidR="007369BC">
          <w:rPr>
            <w:webHidden/>
          </w:rPr>
          <w:instrText xml:space="preserve"> PAGEREF _Toc169778914 \h </w:instrText>
        </w:r>
        <w:r w:rsidR="007369BC">
          <w:rPr>
            <w:webHidden/>
          </w:rPr>
        </w:r>
        <w:r w:rsidR="007369BC">
          <w:rPr>
            <w:webHidden/>
          </w:rPr>
          <w:fldChar w:fldCharType="separate"/>
        </w:r>
        <w:r w:rsidR="007369BC">
          <w:rPr>
            <w:webHidden/>
          </w:rPr>
          <w:t>34</w:t>
        </w:r>
        <w:r w:rsidR="007369BC">
          <w:rPr>
            <w:webHidden/>
          </w:rPr>
          <w:fldChar w:fldCharType="end"/>
        </w:r>
      </w:hyperlink>
    </w:p>
    <w:p w14:paraId="377D628D" w14:textId="4DBA966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5" w:history="1">
        <w:r w:rsidR="007369BC" w:rsidRPr="00683BDF">
          <w:rPr>
            <w:rStyle w:val="Hyperlnk"/>
            <w:rFonts w:eastAsiaTheme="majorEastAsia"/>
          </w:rPr>
          <w:t>4.1.12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Öka delaktighet och stärka demokratin</w:t>
        </w:r>
        <w:r w:rsidR="007369BC">
          <w:rPr>
            <w:webHidden/>
          </w:rPr>
          <w:tab/>
        </w:r>
        <w:r w:rsidR="007369BC">
          <w:rPr>
            <w:webHidden/>
          </w:rPr>
          <w:fldChar w:fldCharType="begin"/>
        </w:r>
        <w:r w:rsidR="007369BC">
          <w:rPr>
            <w:webHidden/>
          </w:rPr>
          <w:instrText xml:space="preserve"> PAGEREF _Toc169778915 \h </w:instrText>
        </w:r>
        <w:r w:rsidR="007369BC">
          <w:rPr>
            <w:webHidden/>
          </w:rPr>
        </w:r>
        <w:r w:rsidR="007369BC">
          <w:rPr>
            <w:webHidden/>
          </w:rPr>
          <w:fldChar w:fldCharType="separate"/>
        </w:r>
        <w:r w:rsidR="007369BC">
          <w:rPr>
            <w:webHidden/>
          </w:rPr>
          <w:t>35</w:t>
        </w:r>
        <w:r w:rsidR="007369BC">
          <w:rPr>
            <w:webHidden/>
          </w:rPr>
          <w:fldChar w:fldCharType="end"/>
        </w:r>
      </w:hyperlink>
    </w:p>
    <w:p w14:paraId="603A96DC" w14:textId="50CA7749" w:rsidR="007369BC" w:rsidRDefault="00F24678">
      <w:pPr>
        <w:pStyle w:val="Innehll1"/>
        <w:rPr>
          <w:rFonts w:asciiTheme="minorHAnsi" w:eastAsiaTheme="minorEastAsia" w:hAnsiTheme="minorHAnsi"/>
          <w:kern w:val="2"/>
          <w:sz w:val="22"/>
          <w:lang w:eastAsia="sv-SE"/>
          <w14:ligatures w14:val="standardContextual"/>
        </w:rPr>
      </w:pPr>
      <w:hyperlink w:anchor="_Toc169778916" w:history="1">
        <w:r w:rsidR="007369BC" w:rsidRPr="00683BDF">
          <w:rPr>
            <w:rStyle w:val="Hyperlnk"/>
          </w:rPr>
          <w:t>5</w:t>
        </w:r>
        <w:r w:rsidR="007369BC">
          <w:rPr>
            <w:rFonts w:asciiTheme="minorHAnsi" w:eastAsiaTheme="minorEastAsia" w:hAnsiTheme="minorHAnsi"/>
            <w:kern w:val="2"/>
            <w:sz w:val="22"/>
            <w:lang w:eastAsia="sv-SE"/>
            <w14:ligatures w14:val="standardContextual"/>
          </w:rPr>
          <w:tab/>
        </w:r>
        <w:r w:rsidR="007369BC" w:rsidRPr="00683BDF">
          <w:rPr>
            <w:rStyle w:val="Hyperlnk"/>
          </w:rPr>
          <w:t>Kontroll av medelsanvändning ur Allmänna arvsfonden</w:t>
        </w:r>
        <w:r w:rsidR="007369BC">
          <w:rPr>
            <w:webHidden/>
          </w:rPr>
          <w:tab/>
        </w:r>
        <w:r w:rsidR="007369BC">
          <w:rPr>
            <w:webHidden/>
          </w:rPr>
          <w:fldChar w:fldCharType="begin"/>
        </w:r>
        <w:r w:rsidR="007369BC">
          <w:rPr>
            <w:webHidden/>
          </w:rPr>
          <w:instrText xml:space="preserve"> PAGEREF _Toc169778916 \h </w:instrText>
        </w:r>
        <w:r w:rsidR="007369BC">
          <w:rPr>
            <w:webHidden/>
          </w:rPr>
        </w:r>
        <w:r w:rsidR="007369BC">
          <w:rPr>
            <w:webHidden/>
          </w:rPr>
          <w:fldChar w:fldCharType="separate"/>
        </w:r>
        <w:r w:rsidR="007369BC">
          <w:rPr>
            <w:webHidden/>
          </w:rPr>
          <w:t>35</w:t>
        </w:r>
        <w:r w:rsidR="007369BC">
          <w:rPr>
            <w:webHidden/>
          </w:rPr>
          <w:fldChar w:fldCharType="end"/>
        </w:r>
      </w:hyperlink>
    </w:p>
    <w:p w14:paraId="42BA5561" w14:textId="1551ECF5"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17" w:history="1">
        <w:r w:rsidR="007369BC" w:rsidRPr="00683BDF">
          <w:rPr>
            <w:rStyle w:val="Hyperlnk"/>
            <w:rFonts w:eastAsiaTheme="majorEastAsia"/>
          </w:rPr>
          <w:t>5.1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Projekten kontrolleras i flera steg</w:t>
        </w:r>
        <w:r w:rsidR="007369BC">
          <w:rPr>
            <w:webHidden/>
          </w:rPr>
          <w:tab/>
        </w:r>
        <w:r w:rsidR="007369BC">
          <w:rPr>
            <w:webHidden/>
          </w:rPr>
          <w:fldChar w:fldCharType="begin"/>
        </w:r>
        <w:r w:rsidR="007369BC">
          <w:rPr>
            <w:webHidden/>
          </w:rPr>
          <w:instrText xml:space="preserve"> PAGEREF _Toc169778917 \h </w:instrText>
        </w:r>
        <w:r w:rsidR="007369BC">
          <w:rPr>
            <w:webHidden/>
          </w:rPr>
        </w:r>
        <w:r w:rsidR="007369BC">
          <w:rPr>
            <w:webHidden/>
          </w:rPr>
          <w:fldChar w:fldCharType="separate"/>
        </w:r>
        <w:r w:rsidR="007369BC">
          <w:rPr>
            <w:webHidden/>
          </w:rPr>
          <w:t>35</w:t>
        </w:r>
        <w:r w:rsidR="007369BC">
          <w:rPr>
            <w:webHidden/>
          </w:rPr>
          <w:fldChar w:fldCharType="end"/>
        </w:r>
      </w:hyperlink>
    </w:p>
    <w:p w14:paraId="016A53D1" w14:textId="6D09AC0B"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8" w:history="1">
        <w:r w:rsidR="007369BC" w:rsidRPr="00683BDF">
          <w:rPr>
            <w:rStyle w:val="Hyperlnk"/>
            <w:rFonts w:eastAsiaTheme="majorEastAsia"/>
          </w:rPr>
          <w:t>5.1.1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arvsfondens generella villkor</w:t>
        </w:r>
        <w:r w:rsidR="007369BC">
          <w:rPr>
            <w:webHidden/>
          </w:rPr>
          <w:tab/>
        </w:r>
        <w:r w:rsidR="007369BC">
          <w:rPr>
            <w:webHidden/>
          </w:rPr>
          <w:fldChar w:fldCharType="begin"/>
        </w:r>
        <w:r w:rsidR="007369BC">
          <w:rPr>
            <w:webHidden/>
          </w:rPr>
          <w:instrText xml:space="preserve"> PAGEREF _Toc169778918 \h </w:instrText>
        </w:r>
        <w:r w:rsidR="007369BC">
          <w:rPr>
            <w:webHidden/>
          </w:rPr>
        </w:r>
        <w:r w:rsidR="007369BC">
          <w:rPr>
            <w:webHidden/>
          </w:rPr>
          <w:fldChar w:fldCharType="separate"/>
        </w:r>
        <w:r w:rsidR="007369BC">
          <w:rPr>
            <w:webHidden/>
          </w:rPr>
          <w:t>35</w:t>
        </w:r>
        <w:r w:rsidR="007369BC">
          <w:rPr>
            <w:webHidden/>
          </w:rPr>
          <w:fldChar w:fldCharType="end"/>
        </w:r>
      </w:hyperlink>
    </w:p>
    <w:p w14:paraId="671E29C7" w14:textId="26E58520"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19" w:history="1">
        <w:r w:rsidR="007369BC" w:rsidRPr="00683BDF">
          <w:rPr>
            <w:rStyle w:val="Hyperlnk"/>
            <w:rFonts w:eastAsiaTheme="majorEastAsia"/>
          </w:rPr>
          <w:t>5.1.2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Demokrativillkor</w:t>
        </w:r>
        <w:r w:rsidR="007369BC">
          <w:rPr>
            <w:webHidden/>
          </w:rPr>
          <w:tab/>
        </w:r>
        <w:r w:rsidR="007369BC">
          <w:rPr>
            <w:webHidden/>
          </w:rPr>
          <w:fldChar w:fldCharType="begin"/>
        </w:r>
        <w:r w:rsidR="007369BC">
          <w:rPr>
            <w:webHidden/>
          </w:rPr>
          <w:instrText xml:space="preserve"> PAGEREF _Toc169778919 \h </w:instrText>
        </w:r>
        <w:r w:rsidR="007369BC">
          <w:rPr>
            <w:webHidden/>
          </w:rPr>
        </w:r>
        <w:r w:rsidR="007369BC">
          <w:rPr>
            <w:webHidden/>
          </w:rPr>
          <w:fldChar w:fldCharType="separate"/>
        </w:r>
        <w:r w:rsidR="007369BC">
          <w:rPr>
            <w:webHidden/>
          </w:rPr>
          <w:t>36</w:t>
        </w:r>
        <w:r w:rsidR="007369BC">
          <w:rPr>
            <w:webHidden/>
          </w:rPr>
          <w:fldChar w:fldCharType="end"/>
        </w:r>
      </w:hyperlink>
    </w:p>
    <w:p w14:paraId="0B35A19F" w14:textId="461892FA"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0" w:history="1">
        <w:r w:rsidR="007369BC" w:rsidRPr="00683BDF">
          <w:rPr>
            <w:rStyle w:val="Hyperlnk"/>
            <w:rFonts w:eastAsiaTheme="majorEastAsia"/>
          </w:rPr>
          <w:t>5.1.3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Kontroll inför beslut om stöd</w:t>
        </w:r>
        <w:r w:rsidR="007369BC">
          <w:rPr>
            <w:webHidden/>
          </w:rPr>
          <w:tab/>
        </w:r>
        <w:r w:rsidR="007369BC">
          <w:rPr>
            <w:webHidden/>
          </w:rPr>
          <w:fldChar w:fldCharType="begin"/>
        </w:r>
        <w:r w:rsidR="007369BC">
          <w:rPr>
            <w:webHidden/>
          </w:rPr>
          <w:instrText xml:space="preserve"> PAGEREF _Toc169778920 \h </w:instrText>
        </w:r>
        <w:r w:rsidR="007369BC">
          <w:rPr>
            <w:webHidden/>
          </w:rPr>
        </w:r>
        <w:r w:rsidR="007369BC">
          <w:rPr>
            <w:webHidden/>
          </w:rPr>
          <w:fldChar w:fldCharType="separate"/>
        </w:r>
        <w:r w:rsidR="007369BC">
          <w:rPr>
            <w:webHidden/>
          </w:rPr>
          <w:t>36</w:t>
        </w:r>
        <w:r w:rsidR="007369BC">
          <w:rPr>
            <w:webHidden/>
          </w:rPr>
          <w:fldChar w:fldCharType="end"/>
        </w:r>
      </w:hyperlink>
    </w:p>
    <w:p w14:paraId="2386060A" w14:textId="236791F7"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1" w:history="1">
        <w:r w:rsidR="007369BC" w:rsidRPr="00683BDF">
          <w:rPr>
            <w:rStyle w:val="Hyperlnk"/>
            <w:rFonts w:eastAsiaTheme="majorEastAsia"/>
          </w:rPr>
          <w:t>5.1.4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Kontroll efter beslut om stöd</w:t>
        </w:r>
        <w:r w:rsidR="007369BC">
          <w:rPr>
            <w:webHidden/>
          </w:rPr>
          <w:tab/>
        </w:r>
        <w:r w:rsidR="007369BC">
          <w:rPr>
            <w:webHidden/>
          </w:rPr>
          <w:fldChar w:fldCharType="begin"/>
        </w:r>
        <w:r w:rsidR="007369BC">
          <w:rPr>
            <w:webHidden/>
          </w:rPr>
          <w:instrText xml:space="preserve"> PAGEREF _Toc169778921 \h </w:instrText>
        </w:r>
        <w:r w:rsidR="007369BC">
          <w:rPr>
            <w:webHidden/>
          </w:rPr>
        </w:r>
        <w:r w:rsidR="007369BC">
          <w:rPr>
            <w:webHidden/>
          </w:rPr>
          <w:fldChar w:fldCharType="separate"/>
        </w:r>
        <w:r w:rsidR="007369BC">
          <w:rPr>
            <w:webHidden/>
          </w:rPr>
          <w:t>37</w:t>
        </w:r>
        <w:r w:rsidR="007369BC">
          <w:rPr>
            <w:webHidden/>
          </w:rPr>
          <w:fldChar w:fldCharType="end"/>
        </w:r>
      </w:hyperlink>
    </w:p>
    <w:p w14:paraId="67A266BA" w14:textId="04F1CD6A"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2" w:history="1">
        <w:r w:rsidR="007369BC" w:rsidRPr="00683BDF">
          <w:rPr>
            <w:rStyle w:val="Hyperlnk"/>
            <w:rFonts w:eastAsiaTheme="majorEastAsia"/>
          </w:rPr>
          <w:t>5.1.5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Överlämnande av ärenden</w:t>
        </w:r>
        <w:r w:rsidR="007369BC">
          <w:rPr>
            <w:webHidden/>
          </w:rPr>
          <w:tab/>
        </w:r>
        <w:r w:rsidR="007369BC">
          <w:rPr>
            <w:webHidden/>
          </w:rPr>
          <w:fldChar w:fldCharType="begin"/>
        </w:r>
        <w:r w:rsidR="007369BC">
          <w:rPr>
            <w:webHidden/>
          </w:rPr>
          <w:instrText xml:space="preserve"> PAGEREF _Toc169778922 \h </w:instrText>
        </w:r>
        <w:r w:rsidR="007369BC">
          <w:rPr>
            <w:webHidden/>
          </w:rPr>
        </w:r>
        <w:r w:rsidR="007369BC">
          <w:rPr>
            <w:webHidden/>
          </w:rPr>
          <w:fldChar w:fldCharType="separate"/>
        </w:r>
        <w:r w:rsidR="007369BC">
          <w:rPr>
            <w:webHidden/>
          </w:rPr>
          <w:t>39</w:t>
        </w:r>
        <w:r w:rsidR="007369BC">
          <w:rPr>
            <w:webHidden/>
          </w:rPr>
          <w:fldChar w:fldCharType="end"/>
        </w:r>
      </w:hyperlink>
    </w:p>
    <w:p w14:paraId="5C4BD725" w14:textId="7ED4593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3" w:history="1">
        <w:r w:rsidR="007369BC" w:rsidRPr="00683BDF">
          <w:rPr>
            <w:rStyle w:val="Hyperlnk"/>
            <w:rFonts w:eastAsiaTheme="majorEastAsia"/>
          </w:rPr>
          <w:t>5.1.6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Lokalstödsuppföljning</w:t>
        </w:r>
        <w:r w:rsidR="007369BC">
          <w:rPr>
            <w:webHidden/>
          </w:rPr>
          <w:tab/>
        </w:r>
        <w:r w:rsidR="007369BC">
          <w:rPr>
            <w:webHidden/>
          </w:rPr>
          <w:fldChar w:fldCharType="begin"/>
        </w:r>
        <w:r w:rsidR="007369BC">
          <w:rPr>
            <w:webHidden/>
          </w:rPr>
          <w:instrText xml:space="preserve"> PAGEREF _Toc169778923 \h </w:instrText>
        </w:r>
        <w:r w:rsidR="007369BC">
          <w:rPr>
            <w:webHidden/>
          </w:rPr>
        </w:r>
        <w:r w:rsidR="007369BC">
          <w:rPr>
            <w:webHidden/>
          </w:rPr>
          <w:fldChar w:fldCharType="separate"/>
        </w:r>
        <w:r w:rsidR="007369BC">
          <w:rPr>
            <w:webHidden/>
          </w:rPr>
          <w:t>40</w:t>
        </w:r>
        <w:r w:rsidR="007369BC">
          <w:rPr>
            <w:webHidden/>
          </w:rPr>
          <w:fldChar w:fldCharType="end"/>
        </w:r>
      </w:hyperlink>
    </w:p>
    <w:p w14:paraId="64897DA8" w14:textId="70308108"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24" w:history="1">
        <w:r w:rsidR="007369BC" w:rsidRPr="00683BDF">
          <w:rPr>
            <w:rStyle w:val="Hyperlnk"/>
            <w:rFonts w:eastAsiaTheme="majorEastAsia"/>
          </w:rPr>
          <w:t>5.2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Utvecklingsarbete</w:t>
        </w:r>
        <w:r w:rsidR="007369BC">
          <w:rPr>
            <w:webHidden/>
          </w:rPr>
          <w:tab/>
        </w:r>
        <w:r w:rsidR="007369BC">
          <w:rPr>
            <w:webHidden/>
          </w:rPr>
          <w:fldChar w:fldCharType="begin"/>
        </w:r>
        <w:r w:rsidR="007369BC">
          <w:rPr>
            <w:webHidden/>
          </w:rPr>
          <w:instrText xml:space="preserve"> PAGEREF _Toc169778924 \h </w:instrText>
        </w:r>
        <w:r w:rsidR="007369BC">
          <w:rPr>
            <w:webHidden/>
          </w:rPr>
        </w:r>
        <w:r w:rsidR="007369BC">
          <w:rPr>
            <w:webHidden/>
          </w:rPr>
          <w:fldChar w:fldCharType="separate"/>
        </w:r>
        <w:r w:rsidR="007369BC">
          <w:rPr>
            <w:webHidden/>
          </w:rPr>
          <w:t>40</w:t>
        </w:r>
        <w:r w:rsidR="007369BC">
          <w:rPr>
            <w:webHidden/>
          </w:rPr>
          <w:fldChar w:fldCharType="end"/>
        </w:r>
      </w:hyperlink>
    </w:p>
    <w:p w14:paraId="09A6805C" w14:textId="1B2CA090" w:rsidR="007369BC" w:rsidRDefault="00F24678">
      <w:pPr>
        <w:pStyle w:val="Innehll1"/>
        <w:rPr>
          <w:rFonts w:asciiTheme="minorHAnsi" w:eastAsiaTheme="minorEastAsia" w:hAnsiTheme="minorHAnsi"/>
          <w:kern w:val="2"/>
          <w:sz w:val="22"/>
          <w:lang w:eastAsia="sv-SE"/>
          <w14:ligatures w14:val="standardContextual"/>
        </w:rPr>
      </w:pPr>
      <w:hyperlink w:anchor="_Toc169778925" w:history="1">
        <w:r w:rsidR="007369BC" w:rsidRPr="00683BDF">
          <w:rPr>
            <w:rStyle w:val="Hyperlnk"/>
          </w:rPr>
          <w:t>6</w:t>
        </w:r>
        <w:r w:rsidR="007369BC">
          <w:rPr>
            <w:rFonts w:asciiTheme="minorHAnsi" w:eastAsiaTheme="minorEastAsia" w:hAnsiTheme="minorHAnsi"/>
            <w:kern w:val="2"/>
            <w:sz w:val="22"/>
            <w:lang w:eastAsia="sv-SE"/>
            <w14:ligatures w14:val="standardContextual"/>
          </w:rPr>
          <w:tab/>
        </w:r>
        <w:r w:rsidR="007369BC" w:rsidRPr="00683BDF">
          <w:rPr>
            <w:rStyle w:val="Hyperlnk"/>
          </w:rPr>
          <w:t>Kommunikation, uppföljning och utvärdering</w:t>
        </w:r>
        <w:r w:rsidR="007369BC">
          <w:rPr>
            <w:webHidden/>
          </w:rPr>
          <w:tab/>
        </w:r>
        <w:r w:rsidR="007369BC">
          <w:rPr>
            <w:webHidden/>
          </w:rPr>
          <w:fldChar w:fldCharType="begin"/>
        </w:r>
        <w:r w:rsidR="007369BC">
          <w:rPr>
            <w:webHidden/>
          </w:rPr>
          <w:instrText xml:space="preserve"> PAGEREF _Toc169778925 \h </w:instrText>
        </w:r>
        <w:r w:rsidR="007369BC">
          <w:rPr>
            <w:webHidden/>
          </w:rPr>
        </w:r>
        <w:r w:rsidR="007369BC">
          <w:rPr>
            <w:webHidden/>
          </w:rPr>
          <w:fldChar w:fldCharType="separate"/>
        </w:r>
        <w:r w:rsidR="007369BC">
          <w:rPr>
            <w:webHidden/>
          </w:rPr>
          <w:t>41</w:t>
        </w:r>
        <w:r w:rsidR="007369BC">
          <w:rPr>
            <w:webHidden/>
          </w:rPr>
          <w:fldChar w:fldCharType="end"/>
        </w:r>
      </w:hyperlink>
    </w:p>
    <w:p w14:paraId="5396F33B" w14:textId="3F08D8AB"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26" w:history="1">
        <w:r w:rsidR="007369BC" w:rsidRPr="00683BDF">
          <w:rPr>
            <w:rStyle w:val="Hyperlnk"/>
            <w:rFonts w:eastAsiaTheme="majorEastAsia"/>
          </w:rPr>
          <w:t>6.1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Kommunikation</w:t>
        </w:r>
        <w:r w:rsidR="007369BC">
          <w:rPr>
            <w:webHidden/>
          </w:rPr>
          <w:tab/>
        </w:r>
        <w:r w:rsidR="007369BC">
          <w:rPr>
            <w:webHidden/>
          </w:rPr>
          <w:fldChar w:fldCharType="begin"/>
        </w:r>
        <w:r w:rsidR="007369BC">
          <w:rPr>
            <w:webHidden/>
          </w:rPr>
          <w:instrText xml:space="preserve"> PAGEREF _Toc169778926 \h </w:instrText>
        </w:r>
        <w:r w:rsidR="007369BC">
          <w:rPr>
            <w:webHidden/>
          </w:rPr>
        </w:r>
        <w:r w:rsidR="007369BC">
          <w:rPr>
            <w:webHidden/>
          </w:rPr>
          <w:fldChar w:fldCharType="separate"/>
        </w:r>
        <w:r w:rsidR="007369BC">
          <w:rPr>
            <w:webHidden/>
          </w:rPr>
          <w:t>41</w:t>
        </w:r>
        <w:r w:rsidR="007369BC">
          <w:rPr>
            <w:webHidden/>
          </w:rPr>
          <w:fldChar w:fldCharType="end"/>
        </w:r>
      </w:hyperlink>
    </w:p>
    <w:p w14:paraId="60FE05E8" w14:textId="529C9CE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7" w:history="1">
        <w:r w:rsidR="007369BC" w:rsidRPr="00683BDF">
          <w:rPr>
            <w:rStyle w:val="Hyperlnk"/>
            <w:rFonts w:eastAsiaTheme="majorEastAsia"/>
          </w:rPr>
          <w:t>6.1.1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arvsfondens webbplats</w:t>
        </w:r>
        <w:r w:rsidR="007369BC">
          <w:rPr>
            <w:webHidden/>
          </w:rPr>
          <w:tab/>
        </w:r>
        <w:r w:rsidR="007369BC">
          <w:rPr>
            <w:webHidden/>
          </w:rPr>
          <w:fldChar w:fldCharType="begin"/>
        </w:r>
        <w:r w:rsidR="007369BC">
          <w:rPr>
            <w:webHidden/>
          </w:rPr>
          <w:instrText xml:space="preserve"> PAGEREF _Toc169778927 \h </w:instrText>
        </w:r>
        <w:r w:rsidR="007369BC">
          <w:rPr>
            <w:webHidden/>
          </w:rPr>
        </w:r>
        <w:r w:rsidR="007369BC">
          <w:rPr>
            <w:webHidden/>
          </w:rPr>
          <w:fldChar w:fldCharType="separate"/>
        </w:r>
        <w:r w:rsidR="007369BC">
          <w:rPr>
            <w:webHidden/>
          </w:rPr>
          <w:t>42</w:t>
        </w:r>
        <w:r w:rsidR="007369BC">
          <w:rPr>
            <w:webHidden/>
          </w:rPr>
          <w:fldChar w:fldCharType="end"/>
        </w:r>
      </w:hyperlink>
    </w:p>
    <w:p w14:paraId="0C358F91" w14:textId="41616CA1"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8" w:history="1">
        <w:r w:rsidR="007369BC" w:rsidRPr="00683BDF">
          <w:rPr>
            <w:rStyle w:val="Hyperlnk"/>
            <w:rFonts w:eastAsiaTheme="majorEastAsia"/>
          </w:rPr>
          <w:t>6.1.2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 i sociala medier</w:t>
        </w:r>
        <w:r w:rsidR="007369BC">
          <w:rPr>
            <w:webHidden/>
          </w:rPr>
          <w:tab/>
        </w:r>
        <w:r w:rsidR="007369BC">
          <w:rPr>
            <w:webHidden/>
          </w:rPr>
          <w:fldChar w:fldCharType="begin"/>
        </w:r>
        <w:r w:rsidR="007369BC">
          <w:rPr>
            <w:webHidden/>
          </w:rPr>
          <w:instrText xml:space="preserve"> PAGEREF _Toc169778928 \h </w:instrText>
        </w:r>
        <w:r w:rsidR="007369BC">
          <w:rPr>
            <w:webHidden/>
          </w:rPr>
        </w:r>
        <w:r w:rsidR="007369BC">
          <w:rPr>
            <w:webHidden/>
          </w:rPr>
          <w:fldChar w:fldCharType="separate"/>
        </w:r>
        <w:r w:rsidR="007369BC">
          <w:rPr>
            <w:webHidden/>
          </w:rPr>
          <w:t>42</w:t>
        </w:r>
        <w:r w:rsidR="007369BC">
          <w:rPr>
            <w:webHidden/>
          </w:rPr>
          <w:fldChar w:fldCharType="end"/>
        </w:r>
      </w:hyperlink>
    </w:p>
    <w:p w14:paraId="7DD171EF" w14:textId="506CE9B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29" w:history="1">
        <w:r w:rsidR="007369BC" w:rsidRPr="00683BDF">
          <w:rPr>
            <w:rStyle w:val="Hyperlnk"/>
            <w:rFonts w:eastAsiaTheme="majorEastAsia"/>
          </w:rPr>
          <w:t>6.1.3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arvsfondens nyhetsbrev</w:t>
        </w:r>
        <w:r w:rsidR="007369BC">
          <w:rPr>
            <w:webHidden/>
          </w:rPr>
          <w:tab/>
        </w:r>
        <w:r w:rsidR="007369BC">
          <w:rPr>
            <w:webHidden/>
          </w:rPr>
          <w:fldChar w:fldCharType="begin"/>
        </w:r>
        <w:r w:rsidR="007369BC">
          <w:rPr>
            <w:webHidden/>
          </w:rPr>
          <w:instrText xml:space="preserve"> PAGEREF _Toc169778929 \h </w:instrText>
        </w:r>
        <w:r w:rsidR="007369BC">
          <w:rPr>
            <w:webHidden/>
          </w:rPr>
        </w:r>
        <w:r w:rsidR="007369BC">
          <w:rPr>
            <w:webHidden/>
          </w:rPr>
          <w:fldChar w:fldCharType="separate"/>
        </w:r>
        <w:r w:rsidR="007369BC">
          <w:rPr>
            <w:webHidden/>
          </w:rPr>
          <w:t>43</w:t>
        </w:r>
        <w:r w:rsidR="007369BC">
          <w:rPr>
            <w:webHidden/>
          </w:rPr>
          <w:fldChar w:fldCharType="end"/>
        </w:r>
      </w:hyperlink>
    </w:p>
    <w:p w14:paraId="670CC9DE" w14:textId="0296D999"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0" w:history="1">
        <w:r w:rsidR="007369BC" w:rsidRPr="00683BDF">
          <w:rPr>
            <w:rStyle w:val="Hyperlnk"/>
            <w:rFonts w:eastAsiaTheme="majorEastAsia"/>
          </w:rPr>
          <w:t>6.1.4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arvsfonden i medierna</w:t>
        </w:r>
        <w:r w:rsidR="007369BC">
          <w:rPr>
            <w:webHidden/>
          </w:rPr>
          <w:tab/>
        </w:r>
        <w:r w:rsidR="007369BC">
          <w:rPr>
            <w:webHidden/>
          </w:rPr>
          <w:fldChar w:fldCharType="begin"/>
        </w:r>
        <w:r w:rsidR="007369BC">
          <w:rPr>
            <w:webHidden/>
          </w:rPr>
          <w:instrText xml:space="preserve"> PAGEREF _Toc169778930 \h </w:instrText>
        </w:r>
        <w:r w:rsidR="007369BC">
          <w:rPr>
            <w:webHidden/>
          </w:rPr>
        </w:r>
        <w:r w:rsidR="007369BC">
          <w:rPr>
            <w:webHidden/>
          </w:rPr>
          <w:fldChar w:fldCharType="separate"/>
        </w:r>
        <w:r w:rsidR="007369BC">
          <w:rPr>
            <w:webHidden/>
          </w:rPr>
          <w:t>43</w:t>
        </w:r>
        <w:r w:rsidR="007369BC">
          <w:rPr>
            <w:webHidden/>
          </w:rPr>
          <w:fldChar w:fldCharType="end"/>
        </w:r>
      </w:hyperlink>
    </w:p>
    <w:p w14:paraId="70A94727" w14:textId="0FCE0814"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1" w:history="1">
        <w:r w:rsidR="007369BC" w:rsidRPr="00683BDF">
          <w:rPr>
            <w:rStyle w:val="Hyperlnk"/>
            <w:rFonts w:eastAsiaTheme="majorEastAsia"/>
          </w:rPr>
          <w:t>6.1.5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Förtroende- och kännedomsmätning</w:t>
        </w:r>
        <w:r w:rsidR="007369BC">
          <w:rPr>
            <w:webHidden/>
          </w:rPr>
          <w:tab/>
        </w:r>
        <w:r w:rsidR="007369BC">
          <w:rPr>
            <w:webHidden/>
          </w:rPr>
          <w:fldChar w:fldCharType="begin"/>
        </w:r>
        <w:r w:rsidR="007369BC">
          <w:rPr>
            <w:webHidden/>
          </w:rPr>
          <w:instrText xml:space="preserve"> PAGEREF _Toc169778931 \h </w:instrText>
        </w:r>
        <w:r w:rsidR="007369BC">
          <w:rPr>
            <w:webHidden/>
          </w:rPr>
        </w:r>
        <w:r w:rsidR="007369BC">
          <w:rPr>
            <w:webHidden/>
          </w:rPr>
          <w:fldChar w:fldCharType="separate"/>
        </w:r>
        <w:r w:rsidR="007369BC">
          <w:rPr>
            <w:webHidden/>
          </w:rPr>
          <w:t>43</w:t>
        </w:r>
        <w:r w:rsidR="007369BC">
          <w:rPr>
            <w:webHidden/>
          </w:rPr>
          <w:fldChar w:fldCharType="end"/>
        </w:r>
      </w:hyperlink>
    </w:p>
    <w:p w14:paraId="291B8686" w14:textId="442F0D6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2" w:history="1">
        <w:r w:rsidR="007369BC" w:rsidRPr="00683BDF">
          <w:rPr>
            <w:rStyle w:val="Hyperlnk"/>
            <w:rFonts w:eastAsiaTheme="majorEastAsia"/>
          </w:rPr>
          <w:t>6.1.6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Informationsträffar</w:t>
        </w:r>
        <w:r w:rsidR="007369BC">
          <w:rPr>
            <w:webHidden/>
          </w:rPr>
          <w:tab/>
        </w:r>
        <w:r w:rsidR="007369BC">
          <w:rPr>
            <w:webHidden/>
          </w:rPr>
          <w:fldChar w:fldCharType="begin"/>
        </w:r>
        <w:r w:rsidR="007369BC">
          <w:rPr>
            <w:webHidden/>
          </w:rPr>
          <w:instrText xml:space="preserve"> PAGEREF _Toc169778932 \h </w:instrText>
        </w:r>
        <w:r w:rsidR="007369BC">
          <w:rPr>
            <w:webHidden/>
          </w:rPr>
        </w:r>
        <w:r w:rsidR="007369BC">
          <w:rPr>
            <w:webHidden/>
          </w:rPr>
          <w:fldChar w:fldCharType="separate"/>
        </w:r>
        <w:r w:rsidR="007369BC">
          <w:rPr>
            <w:webHidden/>
          </w:rPr>
          <w:t>44</w:t>
        </w:r>
        <w:r w:rsidR="007369BC">
          <w:rPr>
            <w:webHidden/>
          </w:rPr>
          <w:fldChar w:fldCharType="end"/>
        </w:r>
      </w:hyperlink>
    </w:p>
    <w:p w14:paraId="20049720" w14:textId="2685C01C"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3" w:history="1">
        <w:r w:rsidR="007369BC" w:rsidRPr="00683BDF">
          <w:rPr>
            <w:rStyle w:val="Hyperlnk"/>
            <w:rFonts w:eastAsiaTheme="majorEastAsia"/>
          </w:rPr>
          <w:t>6.1.7</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Målgruppen äldre</w:t>
        </w:r>
        <w:r w:rsidR="007369BC">
          <w:rPr>
            <w:webHidden/>
          </w:rPr>
          <w:tab/>
        </w:r>
        <w:r w:rsidR="007369BC">
          <w:rPr>
            <w:webHidden/>
          </w:rPr>
          <w:fldChar w:fldCharType="begin"/>
        </w:r>
        <w:r w:rsidR="007369BC">
          <w:rPr>
            <w:webHidden/>
          </w:rPr>
          <w:instrText xml:space="preserve"> PAGEREF _Toc169778933 \h </w:instrText>
        </w:r>
        <w:r w:rsidR="007369BC">
          <w:rPr>
            <w:webHidden/>
          </w:rPr>
        </w:r>
        <w:r w:rsidR="007369BC">
          <w:rPr>
            <w:webHidden/>
          </w:rPr>
          <w:fldChar w:fldCharType="separate"/>
        </w:r>
        <w:r w:rsidR="007369BC">
          <w:rPr>
            <w:webHidden/>
          </w:rPr>
          <w:t>44</w:t>
        </w:r>
        <w:r w:rsidR="007369BC">
          <w:rPr>
            <w:webHidden/>
          </w:rPr>
          <w:fldChar w:fldCharType="end"/>
        </w:r>
      </w:hyperlink>
    </w:p>
    <w:p w14:paraId="6B26754C" w14:textId="7D44A57F"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34" w:history="1">
        <w:r w:rsidR="007369BC" w:rsidRPr="00683BDF">
          <w:rPr>
            <w:rStyle w:val="Hyperlnk"/>
            <w:rFonts w:eastAsiaTheme="majorEastAsia"/>
          </w:rPr>
          <w:t>6.2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Uppföljning och utvärdering</w:t>
        </w:r>
        <w:r w:rsidR="007369BC">
          <w:rPr>
            <w:webHidden/>
          </w:rPr>
          <w:tab/>
        </w:r>
        <w:r w:rsidR="007369BC">
          <w:rPr>
            <w:webHidden/>
          </w:rPr>
          <w:fldChar w:fldCharType="begin"/>
        </w:r>
        <w:r w:rsidR="007369BC">
          <w:rPr>
            <w:webHidden/>
          </w:rPr>
          <w:instrText xml:space="preserve"> PAGEREF _Toc169778934 \h </w:instrText>
        </w:r>
        <w:r w:rsidR="007369BC">
          <w:rPr>
            <w:webHidden/>
          </w:rPr>
        </w:r>
        <w:r w:rsidR="007369BC">
          <w:rPr>
            <w:webHidden/>
          </w:rPr>
          <w:fldChar w:fldCharType="separate"/>
        </w:r>
        <w:r w:rsidR="007369BC">
          <w:rPr>
            <w:webHidden/>
          </w:rPr>
          <w:t>45</w:t>
        </w:r>
        <w:r w:rsidR="007369BC">
          <w:rPr>
            <w:webHidden/>
          </w:rPr>
          <w:fldChar w:fldCharType="end"/>
        </w:r>
      </w:hyperlink>
    </w:p>
    <w:p w14:paraId="3D6EDA2C" w14:textId="2AD7084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5" w:history="1">
        <w:r w:rsidR="007369BC" w:rsidRPr="00683BDF">
          <w:rPr>
            <w:rStyle w:val="Hyperlnk"/>
            <w:rFonts w:eastAsiaTheme="majorEastAsia"/>
          </w:rPr>
          <w:t>6.2.1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Uppföljning av överlevnad efter projektslut hos enskilda projekt</w:t>
        </w:r>
        <w:r w:rsidR="007369BC">
          <w:rPr>
            <w:webHidden/>
          </w:rPr>
          <w:tab/>
        </w:r>
        <w:r w:rsidR="007369BC">
          <w:rPr>
            <w:webHidden/>
          </w:rPr>
          <w:fldChar w:fldCharType="begin"/>
        </w:r>
        <w:r w:rsidR="007369BC">
          <w:rPr>
            <w:webHidden/>
          </w:rPr>
          <w:instrText xml:space="preserve"> PAGEREF _Toc169778935 \h </w:instrText>
        </w:r>
        <w:r w:rsidR="007369BC">
          <w:rPr>
            <w:webHidden/>
          </w:rPr>
        </w:r>
        <w:r w:rsidR="007369BC">
          <w:rPr>
            <w:webHidden/>
          </w:rPr>
          <w:fldChar w:fldCharType="separate"/>
        </w:r>
        <w:r w:rsidR="007369BC">
          <w:rPr>
            <w:webHidden/>
          </w:rPr>
          <w:t>45</w:t>
        </w:r>
        <w:r w:rsidR="007369BC">
          <w:rPr>
            <w:webHidden/>
          </w:rPr>
          <w:fldChar w:fldCharType="end"/>
        </w:r>
      </w:hyperlink>
    </w:p>
    <w:p w14:paraId="60B4A3AC" w14:textId="2EB88ED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6" w:history="1">
        <w:r w:rsidR="007369BC" w:rsidRPr="00683BDF">
          <w:rPr>
            <w:rStyle w:val="Hyperlnk"/>
            <w:rFonts w:eastAsiaTheme="majorEastAsia"/>
          </w:rPr>
          <w:t>6.2.2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Resultat från 2023 års uppföljning av överlevnad hos enskilda projekt</w:t>
        </w:r>
        <w:r w:rsidR="007369BC">
          <w:rPr>
            <w:webHidden/>
          </w:rPr>
          <w:tab/>
        </w:r>
        <w:r w:rsidR="007369BC">
          <w:rPr>
            <w:webHidden/>
          </w:rPr>
          <w:fldChar w:fldCharType="begin"/>
        </w:r>
        <w:r w:rsidR="007369BC">
          <w:rPr>
            <w:webHidden/>
          </w:rPr>
          <w:instrText xml:space="preserve"> PAGEREF _Toc169778936 \h </w:instrText>
        </w:r>
        <w:r w:rsidR="007369BC">
          <w:rPr>
            <w:webHidden/>
          </w:rPr>
        </w:r>
        <w:r w:rsidR="007369BC">
          <w:rPr>
            <w:webHidden/>
          </w:rPr>
          <w:fldChar w:fldCharType="separate"/>
        </w:r>
        <w:r w:rsidR="007369BC">
          <w:rPr>
            <w:webHidden/>
          </w:rPr>
          <w:t>47</w:t>
        </w:r>
        <w:r w:rsidR="007369BC">
          <w:rPr>
            <w:webHidden/>
          </w:rPr>
          <w:fldChar w:fldCharType="end"/>
        </w:r>
      </w:hyperlink>
    </w:p>
    <w:p w14:paraId="0CF7E796" w14:textId="234C59F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7" w:history="1">
        <w:r w:rsidR="007369BC" w:rsidRPr="00683BDF">
          <w:rPr>
            <w:rStyle w:val="Hyperlnk"/>
            <w:rFonts w:eastAsiaTheme="majorEastAsia"/>
          </w:rPr>
          <w:t>6.2.3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Vad påverkar projektens överlevnad?</w:t>
        </w:r>
        <w:r w:rsidR="007369BC">
          <w:rPr>
            <w:webHidden/>
          </w:rPr>
          <w:tab/>
        </w:r>
        <w:r w:rsidR="007369BC">
          <w:rPr>
            <w:webHidden/>
          </w:rPr>
          <w:fldChar w:fldCharType="begin"/>
        </w:r>
        <w:r w:rsidR="007369BC">
          <w:rPr>
            <w:webHidden/>
          </w:rPr>
          <w:instrText xml:space="preserve"> PAGEREF _Toc169778937 \h </w:instrText>
        </w:r>
        <w:r w:rsidR="007369BC">
          <w:rPr>
            <w:webHidden/>
          </w:rPr>
        </w:r>
        <w:r w:rsidR="007369BC">
          <w:rPr>
            <w:webHidden/>
          </w:rPr>
          <w:fldChar w:fldCharType="separate"/>
        </w:r>
        <w:r w:rsidR="007369BC">
          <w:rPr>
            <w:webHidden/>
          </w:rPr>
          <w:t>47</w:t>
        </w:r>
        <w:r w:rsidR="007369BC">
          <w:rPr>
            <w:webHidden/>
          </w:rPr>
          <w:fldChar w:fldCharType="end"/>
        </w:r>
      </w:hyperlink>
    </w:p>
    <w:p w14:paraId="1D7C20C3" w14:textId="72B41397"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8" w:history="1">
        <w:r w:rsidR="007369BC" w:rsidRPr="00683BDF">
          <w:rPr>
            <w:rStyle w:val="Hyperlnk"/>
            <w:rFonts w:eastAsiaTheme="majorEastAsia"/>
          </w:rPr>
          <w:t>6.2.4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Forskarnas kategorisering av projektens överlevnad</w:t>
        </w:r>
        <w:r w:rsidR="007369BC">
          <w:rPr>
            <w:webHidden/>
          </w:rPr>
          <w:tab/>
        </w:r>
        <w:r w:rsidR="007369BC">
          <w:rPr>
            <w:webHidden/>
          </w:rPr>
          <w:fldChar w:fldCharType="begin"/>
        </w:r>
        <w:r w:rsidR="007369BC">
          <w:rPr>
            <w:webHidden/>
          </w:rPr>
          <w:instrText xml:space="preserve"> PAGEREF _Toc169778938 \h </w:instrText>
        </w:r>
        <w:r w:rsidR="007369BC">
          <w:rPr>
            <w:webHidden/>
          </w:rPr>
        </w:r>
        <w:r w:rsidR="007369BC">
          <w:rPr>
            <w:webHidden/>
          </w:rPr>
          <w:fldChar w:fldCharType="separate"/>
        </w:r>
        <w:r w:rsidR="007369BC">
          <w:rPr>
            <w:webHidden/>
          </w:rPr>
          <w:t>48</w:t>
        </w:r>
        <w:r w:rsidR="007369BC">
          <w:rPr>
            <w:webHidden/>
          </w:rPr>
          <w:fldChar w:fldCharType="end"/>
        </w:r>
      </w:hyperlink>
    </w:p>
    <w:p w14:paraId="3E01A651" w14:textId="12ECCEDF"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39" w:history="1">
        <w:r w:rsidR="007369BC" w:rsidRPr="00683BDF">
          <w:rPr>
            <w:rStyle w:val="Hyperlnk"/>
            <w:rFonts w:eastAsiaTheme="majorEastAsia"/>
          </w:rPr>
          <w:t>6.2.5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Arvsfondsdelegationens projekt ur ett jämställdhetsperspektiv</w:t>
        </w:r>
        <w:r w:rsidR="007369BC">
          <w:rPr>
            <w:webHidden/>
          </w:rPr>
          <w:tab/>
        </w:r>
        <w:r w:rsidR="007369BC">
          <w:rPr>
            <w:webHidden/>
          </w:rPr>
          <w:fldChar w:fldCharType="begin"/>
        </w:r>
        <w:r w:rsidR="007369BC">
          <w:rPr>
            <w:webHidden/>
          </w:rPr>
          <w:instrText xml:space="preserve"> PAGEREF _Toc169778939 \h </w:instrText>
        </w:r>
        <w:r w:rsidR="007369BC">
          <w:rPr>
            <w:webHidden/>
          </w:rPr>
        </w:r>
        <w:r w:rsidR="007369BC">
          <w:rPr>
            <w:webHidden/>
          </w:rPr>
          <w:fldChar w:fldCharType="separate"/>
        </w:r>
        <w:r w:rsidR="007369BC">
          <w:rPr>
            <w:webHidden/>
          </w:rPr>
          <w:t>49</w:t>
        </w:r>
        <w:r w:rsidR="007369BC">
          <w:rPr>
            <w:webHidden/>
          </w:rPr>
          <w:fldChar w:fldCharType="end"/>
        </w:r>
      </w:hyperlink>
    </w:p>
    <w:p w14:paraId="60564438" w14:textId="60390ADC"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40" w:history="1">
        <w:r w:rsidR="007369BC" w:rsidRPr="00683BDF">
          <w:rPr>
            <w:rStyle w:val="Hyperlnk"/>
            <w:rFonts w:eastAsiaTheme="majorEastAsia"/>
          </w:rPr>
          <w:t>6.2.6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Uppföljning av målgruppens delaktighet i arvsfondsprojekten</w:t>
        </w:r>
        <w:r w:rsidR="007369BC">
          <w:rPr>
            <w:webHidden/>
          </w:rPr>
          <w:tab/>
        </w:r>
        <w:r w:rsidR="007369BC">
          <w:rPr>
            <w:webHidden/>
          </w:rPr>
          <w:fldChar w:fldCharType="begin"/>
        </w:r>
        <w:r w:rsidR="007369BC">
          <w:rPr>
            <w:webHidden/>
          </w:rPr>
          <w:instrText xml:space="preserve"> PAGEREF _Toc169778940 \h </w:instrText>
        </w:r>
        <w:r w:rsidR="007369BC">
          <w:rPr>
            <w:webHidden/>
          </w:rPr>
        </w:r>
        <w:r w:rsidR="007369BC">
          <w:rPr>
            <w:webHidden/>
          </w:rPr>
          <w:fldChar w:fldCharType="separate"/>
        </w:r>
        <w:r w:rsidR="007369BC">
          <w:rPr>
            <w:webHidden/>
          </w:rPr>
          <w:t>52</w:t>
        </w:r>
        <w:r w:rsidR="007369BC">
          <w:rPr>
            <w:webHidden/>
          </w:rPr>
          <w:fldChar w:fldCharType="end"/>
        </w:r>
      </w:hyperlink>
    </w:p>
    <w:p w14:paraId="68840D88" w14:textId="47854D29"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41" w:history="1">
        <w:r w:rsidR="007369BC" w:rsidRPr="00683BDF">
          <w:rPr>
            <w:rStyle w:val="Hyperlnk"/>
            <w:rFonts w:eastAsiaTheme="majorEastAsia"/>
          </w:rPr>
          <w:t>6.2.7</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Arvsfondsdelegationens utvärderingsverksamhet</w:t>
        </w:r>
        <w:r w:rsidR="007369BC">
          <w:rPr>
            <w:webHidden/>
          </w:rPr>
          <w:tab/>
        </w:r>
        <w:r w:rsidR="007369BC">
          <w:rPr>
            <w:webHidden/>
          </w:rPr>
          <w:fldChar w:fldCharType="begin"/>
        </w:r>
        <w:r w:rsidR="007369BC">
          <w:rPr>
            <w:webHidden/>
          </w:rPr>
          <w:instrText xml:space="preserve"> PAGEREF _Toc169778941 \h </w:instrText>
        </w:r>
        <w:r w:rsidR="007369BC">
          <w:rPr>
            <w:webHidden/>
          </w:rPr>
        </w:r>
        <w:r w:rsidR="007369BC">
          <w:rPr>
            <w:webHidden/>
          </w:rPr>
          <w:fldChar w:fldCharType="separate"/>
        </w:r>
        <w:r w:rsidR="007369BC">
          <w:rPr>
            <w:webHidden/>
          </w:rPr>
          <w:t>55</w:t>
        </w:r>
        <w:r w:rsidR="007369BC">
          <w:rPr>
            <w:webHidden/>
          </w:rPr>
          <w:fldChar w:fldCharType="end"/>
        </w:r>
      </w:hyperlink>
    </w:p>
    <w:p w14:paraId="2D07F78B" w14:textId="64BBA84B"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42" w:history="1">
        <w:r w:rsidR="007369BC" w:rsidRPr="00683BDF">
          <w:rPr>
            <w:rStyle w:val="Hyperlnk"/>
            <w:rFonts w:eastAsiaTheme="majorEastAsia"/>
          </w:rPr>
          <w:t>6.2.8</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Erfarenhetsspridning</w:t>
        </w:r>
        <w:r w:rsidR="007369BC">
          <w:rPr>
            <w:webHidden/>
          </w:rPr>
          <w:tab/>
        </w:r>
        <w:r w:rsidR="007369BC">
          <w:rPr>
            <w:webHidden/>
          </w:rPr>
          <w:fldChar w:fldCharType="begin"/>
        </w:r>
        <w:r w:rsidR="007369BC">
          <w:rPr>
            <w:webHidden/>
          </w:rPr>
          <w:instrText xml:space="preserve"> PAGEREF _Toc169778942 \h </w:instrText>
        </w:r>
        <w:r w:rsidR="007369BC">
          <w:rPr>
            <w:webHidden/>
          </w:rPr>
        </w:r>
        <w:r w:rsidR="007369BC">
          <w:rPr>
            <w:webHidden/>
          </w:rPr>
          <w:fldChar w:fldCharType="separate"/>
        </w:r>
        <w:r w:rsidR="007369BC">
          <w:rPr>
            <w:webHidden/>
          </w:rPr>
          <w:t>57</w:t>
        </w:r>
        <w:r w:rsidR="007369BC">
          <w:rPr>
            <w:webHidden/>
          </w:rPr>
          <w:fldChar w:fldCharType="end"/>
        </w:r>
      </w:hyperlink>
    </w:p>
    <w:p w14:paraId="25B060DF" w14:textId="1ACCDE2C" w:rsidR="007369BC" w:rsidRDefault="00F24678">
      <w:pPr>
        <w:pStyle w:val="Innehll1"/>
        <w:rPr>
          <w:rFonts w:asciiTheme="minorHAnsi" w:eastAsiaTheme="minorEastAsia" w:hAnsiTheme="minorHAnsi"/>
          <w:kern w:val="2"/>
          <w:sz w:val="22"/>
          <w:lang w:eastAsia="sv-SE"/>
          <w14:ligatures w14:val="standardContextual"/>
        </w:rPr>
      </w:pPr>
      <w:hyperlink w:anchor="_Toc169778943" w:history="1">
        <w:r w:rsidR="007369BC" w:rsidRPr="00683BDF">
          <w:rPr>
            <w:rStyle w:val="Hyperlnk"/>
          </w:rPr>
          <w:t>7</w:t>
        </w:r>
        <w:r w:rsidR="007369BC">
          <w:rPr>
            <w:rFonts w:asciiTheme="minorHAnsi" w:eastAsiaTheme="minorEastAsia" w:hAnsiTheme="minorHAnsi"/>
            <w:kern w:val="2"/>
            <w:sz w:val="22"/>
            <w:lang w:eastAsia="sv-SE"/>
            <w14:ligatures w14:val="standardContextual"/>
          </w:rPr>
          <w:tab/>
        </w:r>
        <w:r w:rsidR="007369BC" w:rsidRPr="00683BDF">
          <w:rPr>
            <w:rStyle w:val="Hyperlnk"/>
          </w:rPr>
          <w:t>Regeringens bedömning av Arvsfondsdelegationens verksamhet och utveckling</w:t>
        </w:r>
        <w:r w:rsidR="007369BC">
          <w:rPr>
            <w:webHidden/>
          </w:rPr>
          <w:tab/>
        </w:r>
        <w:r w:rsidR="007369BC">
          <w:rPr>
            <w:webHidden/>
          </w:rPr>
          <w:fldChar w:fldCharType="begin"/>
        </w:r>
        <w:r w:rsidR="007369BC">
          <w:rPr>
            <w:webHidden/>
          </w:rPr>
          <w:instrText xml:space="preserve"> PAGEREF _Toc169778943 \h </w:instrText>
        </w:r>
        <w:r w:rsidR="007369BC">
          <w:rPr>
            <w:webHidden/>
          </w:rPr>
        </w:r>
        <w:r w:rsidR="007369BC">
          <w:rPr>
            <w:webHidden/>
          </w:rPr>
          <w:fldChar w:fldCharType="separate"/>
        </w:r>
        <w:r w:rsidR="007369BC">
          <w:rPr>
            <w:webHidden/>
          </w:rPr>
          <w:t>59</w:t>
        </w:r>
        <w:r w:rsidR="007369BC">
          <w:rPr>
            <w:webHidden/>
          </w:rPr>
          <w:fldChar w:fldCharType="end"/>
        </w:r>
      </w:hyperlink>
    </w:p>
    <w:p w14:paraId="7A810886" w14:textId="43912ADA" w:rsidR="007369BC" w:rsidRDefault="00F24678">
      <w:pPr>
        <w:pStyle w:val="Innehll1"/>
        <w:rPr>
          <w:rFonts w:asciiTheme="minorHAnsi" w:eastAsiaTheme="minorEastAsia" w:hAnsiTheme="minorHAnsi"/>
          <w:kern w:val="2"/>
          <w:sz w:val="22"/>
          <w:lang w:eastAsia="sv-SE"/>
          <w14:ligatures w14:val="standardContextual"/>
        </w:rPr>
      </w:pPr>
      <w:hyperlink w:anchor="_Toc169778944" w:history="1">
        <w:r w:rsidR="007369BC" w:rsidRPr="00683BDF">
          <w:rPr>
            <w:rStyle w:val="Hyperlnk"/>
          </w:rPr>
          <w:t>8</w:t>
        </w:r>
        <w:r w:rsidR="007369BC">
          <w:rPr>
            <w:rFonts w:asciiTheme="minorHAnsi" w:eastAsiaTheme="minorEastAsia" w:hAnsiTheme="minorHAnsi"/>
            <w:kern w:val="2"/>
            <w:sz w:val="22"/>
            <w:lang w:eastAsia="sv-SE"/>
            <w14:ligatures w14:val="standardContextual"/>
          </w:rPr>
          <w:tab/>
        </w:r>
        <w:r w:rsidR="007369BC" w:rsidRPr="00683BDF">
          <w:rPr>
            <w:rStyle w:val="Hyperlnk"/>
          </w:rPr>
          <w:t>Inriktning och prioriterade områden 2024</w:t>
        </w:r>
        <w:r w:rsidR="007369BC">
          <w:rPr>
            <w:webHidden/>
          </w:rPr>
          <w:tab/>
        </w:r>
        <w:r w:rsidR="007369BC">
          <w:rPr>
            <w:webHidden/>
          </w:rPr>
          <w:fldChar w:fldCharType="begin"/>
        </w:r>
        <w:r w:rsidR="007369BC">
          <w:rPr>
            <w:webHidden/>
          </w:rPr>
          <w:instrText xml:space="preserve"> PAGEREF _Toc169778944 \h </w:instrText>
        </w:r>
        <w:r w:rsidR="007369BC">
          <w:rPr>
            <w:webHidden/>
          </w:rPr>
        </w:r>
        <w:r w:rsidR="007369BC">
          <w:rPr>
            <w:webHidden/>
          </w:rPr>
          <w:fldChar w:fldCharType="separate"/>
        </w:r>
        <w:r w:rsidR="007369BC">
          <w:rPr>
            <w:webHidden/>
          </w:rPr>
          <w:t>67</w:t>
        </w:r>
        <w:r w:rsidR="007369BC">
          <w:rPr>
            <w:webHidden/>
          </w:rPr>
          <w:fldChar w:fldCharType="end"/>
        </w:r>
      </w:hyperlink>
    </w:p>
    <w:p w14:paraId="433101C1" w14:textId="4C4C21D8"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45" w:history="1">
        <w:r w:rsidR="007369BC" w:rsidRPr="00683BDF">
          <w:rPr>
            <w:rStyle w:val="Hyperlnk"/>
            <w:rFonts w:eastAsiaTheme="majorEastAsia"/>
          </w:rPr>
          <w:t>8.1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Allmänna utgångspunkter</w:t>
        </w:r>
        <w:r w:rsidR="007369BC">
          <w:rPr>
            <w:webHidden/>
          </w:rPr>
          <w:tab/>
        </w:r>
        <w:r w:rsidR="007369BC">
          <w:rPr>
            <w:webHidden/>
          </w:rPr>
          <w:fldChar w:fldCharType="begin"/>
        </w:r>
        <w:r w:rsidR="007369BC">
          <w:rPr>
            <w:webHidden/>
          </w:rPr>
          <w:instrText xml:space="preserve"> PAGEREF _Toc169778945 \h </w:instrText>
        </w:r>
        <w:r w:rsidR="007369BC">
          <w:rPr>
            <w:webHidden/>
          </w:rPr>
        </w:r>
        <w:r w:rsidR="007369BC">
          <w:rPr>
            <w:webHidden/>
          </w:rPr>
          <w:fldChar w:fldCharType="separate"/>
        </w:r>
        <w:r w:rsidR="007369BC">
          <w:rPr>
            <w:webHidden/>
          </w:rPr>
          <w:t>67</w:t>
        </w:r>
        <w:r w:rsidR="007369BC">
          <w:rPr>
            <w:webHidden/>
          </w:rPr>
          <w:fldChar w:fldCharType="end"/>
        </w:r>
      </w:hyperlink>
    </w:p>
    <w:p w14:paraId="4A1D135E" w14:textId="410BB764"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46" w:history="1">
        <w:r w:rsidR="007369BC" w:rsidRPr="00683BDF">
          <w:rPr>
            <w:rStyle w:val="Hyperlnk"/>
            <w:rFonts w:eastAsiaTheme="majorEastAsia"/>
          </w:rPr>
          <w:t>8.2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Funktionshinderspolitik</w:t>
        </w:r>
        <w:r w:rsidR="007369BC">
          <w:rPr>
            <w:webHidden/>
          </w:rPr>
          <w:tab/>
        </w:r>
        <w:r w:rsidR="007369BC">
          <w:rPr>
            <w:webHidden/>
          </w:rPr>
          <w:fldChar w:fldCharType="begin"/>
        </w:r>
        <w:r w:rsidR="007369BC">
          <w:rPr>
            <w:webHidden/>
          </w:rPr>
          <w:instrText xml:space="preserve"> PAGEREF _Toc169778946 \h </w:instrText>
        </w:r>
        <w:r w:rsidR="007369BC">
          <w:rPr>
            <w:webHidden/>
          </w:rPr>
        </w:r>
        <w:r w:rsidR="007369BC">
          <w:rPr>
            <w:webHidden/>
          </w:rPr>
          <w:fldChar w:fldCharType="separate"/>
        </w:r>
        <w:r w:rsidR="007369BC">
          <w:rPr>
            <w:webHidden/>
          </w:rPr>
          <w:t>67</w:t>
        </w:r>
        <w:r w:rsidR="007369BC">
          <w:rPr>
            <w:webHidden/>
          </w:rPr>
          <w:fldChar w:fldCharType="end"/>
        </w:r>
      </w:hyperlink>
    </w:p>
    <w:p w14:paraId="587CD736" w14:textId="1E451027"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47" w:history="1">
        <w:r w:rsidR="007369BC" w:rsidRPr="00683BDF">
          <w:rPr>
            <w:rStyle w:val="Hyperlnk"/>
            <w:rFonts w:eastAsiaTheme="majorEastAsia"/>
          </w:rPr>
          <w:t>8.3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Barnrättspolitik</w:t>
        </w:r>
        <w:r w:rsidR="007369BC">
          <w:rPr>
            <w:webHidden/>
          </w:rPr>
          <w:tab/>
        </w:r>
        <w:r w:rsidR="007369BC">
          <w:rPr>
            <w:webHidden/>
          </w:rPr>
          <w:fldChar w:fldCharType="begin"/>
        </w:r>
        <w:r w:rsidR="007369BC">
          <w:rPr>
            <w:webHidden/>
          </w:rPr>
          <w:instrText xml:space="preserve"> PAGEREF _Toc169778947 \h </w:instrText>
        </w:r>
        <w:r w:rsidR="007369BC">
          <w:rPr>
            <w:webHidden/>
          </w:rPr>
        </w:r>
        <w:r w:rsidR="007369BC">
          <w:rPr>
            <w:webHidden/>
          </w:rPr>
          <w:fldChar w:fldCharType="separate"/>
        </w:r>
        <w:r w:rsidR="007369BC">
          <w:rPr>
            <w:webHidden/>
          </w:rPr>
          <w:t>68</w:t>
        </w:r>
        <w:r w:rsidR="007369BC">
          <w:rPr>
            <w:webHidden/>
          </w:rPr>
          <w:fldChar w:fldCharType="end"/>
        </w:r>
      </w:hyperlink>
    </w:p>
    <w:p w14:paraId="48591932" w14:textId="3F63ABED"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48" w:history="1">
        <w:r w:rsidR="007369BC" w:rsidRPr="00683BDF">
          <w:rPr>
            <w:rStyle w:val="Hyperlnk"/>
            <w:rFonts w:eastAsiaTheme="majorEastAsia"/>
          </w:rPr>
          <w:t>8.4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Ungdomspolitik</w:t>
        </w:r>
        <w:r w:rsidR="007369BC">
          <w:rPr>
            <w:webHidden/>
          </w:rPr>
          <w:tab/>
        </w:r>
        <w:r w:rsidR="007369BC">
          <w:rPr>
            <w:webHidden/>
          </w:rPr>
          <w:fldChar w:fldCharType="begin"/>
        </w:r>
        <w:r w:rsidR="007369BC">
          <w:rPr>
            <w:webHidden/>
          </w:rPr>
          <w:instrText xml:space="preserve"> PAGEREF _Toc169778948 \h </w:instrText>
        </w:r>
        <w:r w:rsidR="007369BC">
          <w:rPr>
            <w:webHidden/>
          </w:rPr>
        </w:r>
        <w:r w:rsidR="007369BC">
          <w:rPr>
            <w:webHidden/>
          </w:rPr>
          <w:fldChar w:fldCharType="separate"/>
        </w:r>
        <w:r w:rsidR="007369BC">
          <w:rPr>
            <w:webHidden/>
          </w:rPr>
          <w:t>68</w:t>
        </w:r>
        <w:r w:rsidR="007369BC">
          <w:rPr>
            <w:webHidden/>
          </w:rPr>
          <w:fldChar w:fldCharType="end"/>
        </w:r>
      </w:hyperlink>
    </w:p>
    <w:p w14:paraId="1D286031" w14:textId="578D57D4"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49" w:history="1">
        <w:r w:rsidR="007369BC" w:rsidRPr="00683BDF">
          <w:rPr>
            <w:rStyle w:val="Hyperlnk"/>
            <w:rFonts w:eastAsiaTheme="majorEastAsia"/>
          </w:rPr>
          <w:t>8.5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Äldrepolitik</w:t>
        </w:r>
        <w:r w:rsidR="007369BC">
          <w:rPr>
            <w:webHidden/>
          </w:rPr>
          <w:tab/>
        </w:r>
        <w:r w:rsidR="007369BC">
          <w:rPr>
            <w:webHidden/>
          </w:rPr>
          <w:fldChar w:fldCharType="begin"/>
        </w:r>
        <w:r w:rsidR="007369BC">
          <w:rPr>
            <w:webHidden/>
          </w:rPr>
          <w:instrText xml:space="preserve"> PAGEREF _Toc169778949 \h </w:instrText>
        </w:r>
        <w:r w:rsidR="007369BC">
          <w:rPr>
            <w:webHidden/>
          </w:rPr>
        </w:r>
        <w:r w:rsidR="007369BC">
          <w:rPr>
            <w:webHidden/>
          </w:rPr>
          <w:fldChar w:fldCharType="separate"/>
        </w:r>
        <w:r w:rsidR="007369BC">
          <w:rPr>
            <w:webHidden/>
          </w:rPr>
          <w:t>69</w:t>
        </w:r>
        <w:r w:rsidR="007369BC">
          <w:rPr>
            <w:webHidden/>
          </w:rPr>
          <w:fldChar w:fldCharType="end"/>
        </w:r>
      </w:hyperlink>
    </w:p>
    <w:p w14:paraId="30FF0727" w14:textId="5D679750" w:rsidR="007369BC" w:rsidRDefault="00F24678">
      <w:pPr>
        <w:pStyle w:val="Innehll2"/>
        <w:rPr>
          <w:rFonts w:asciiTheme="minorHAnsi" w:eastAsiaTheme="minorEastAsia" w:hAnsiTheme="minorHAnsi" w:cstheme="minorBidi"/>
          <w:kern w:val="2"/>
          <w:sz w:val="22"/>
          <w:szCs w:val="22"/>
          <w:lang w:eastAsia="sv-SE"/>
          <w14:ligatures w14:val="standardContextual"/>
        </w:rPr>
      </w:pPr>
      <w:hyperlink w:anchor="_Toc169778950" w:history="1">
        <w:r w:rsidR="007369BC" w:rsidRPr="00683BDF">
          <w:rPr>
            <w:rStyle w:val="Hyperlnk"/>
            <w:rFonts w:eastAsiaTheme="majorEastAsia"/>
          </w:rPr>
          <w:t>8.6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Prioriterade områden</w:t>
        </w:r>
        <w:r w:rsidR="007369BC">
          <w:rPr>
            <w:webHidden/>
          </w:rPr>
          <w:tab/>
        </w:r>
        <w:r w:rsidR="007369BC">
          <w:rPr>
            <w:webHidden/>
          </w:rPr>
          <w:fldChar w:fldCharType="begin"/>
        </w:r>
        <w:r w:rsidR="007369BC">
          <w:rPr>
            <w:webHidden/>
          </w:rPr>
          <w:instrText xml:space="preserve"> PAGEREF _Toc169778950 \h </w:instrText>
        </w:r>
        <w:r w:rsidR="007369BC">
          <w:rPr>
            <w:webHidden/>
          </w:rPr>
        </w:r>
        <w:r w:rsidR="007369BC">
          <w:rPr>
            <w:webHidden/>
          </w:rPr>
          <w:fldChar w:fldCharType="separate"/>
        </w:r>
        <w:r w:rsidR="007369BC">
          <w:rPr>
            <w:webHidden/>
          </w:rPr>
          <w:t>69</w:t>
        </w:r>
        <w:r w:rsidR="007369BC">
          <w:rPr>
            <w:webHidden/>
          </w:rPr>
          <w:fldChar w:fldCharType="end"/>
        </w:r>
      </w:hyperlink>
    </w:p>
    <w:p w14:paraId="42C2245B" w14:textId="428D89A3"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1" w:history="1">
        <w:r w:rsidR="007369BC" w:rsidRPr="00683BDF">
          <w:rPr>
            <w:rStyle w:val="Hyperlnk"/>
            <w:rFonts w:eastAsiaTheme="majorEastAsia"/>
          </w:rPr>
          <w:t>8.6.1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De tretton prioriterade områdena</w:t>
        </w:r>
        <w:r w:rsidR="007369BC">
          <w:rPr>
            <w:webHidden/>
          </w:rPr>
          <w:tab/>
        </w:r>
        <w:r w:rsidR="007369BC">
          <w:rPr>
            <w:webHidden/>
          </w:rPr>
          <w:fldChar w:fldCharType="begin"/>
        </w:r>
        <w:r w:rsidR="007369BC">
          <w:rPr>
            <w:webHidden/>
          </w:rPr>
          <w:instrText xml:space="preserve"> PAGEREF _Toc169778951 \h </w:instrText>
        </w:r>
        <w:r w:rsidR="007369BC">
          <w:rPr>
            <w:webHidden/>
          </w:rPr>
        </w:r>
        <w:r w:rsidR="007369BC">
          <w:rPr>
            <w:webHidden/>
          </w:rPr>
          <w:fldChar w:fldCharType="separate"/>
        </w:r>
        <w:r w:rsidR="007369BC">
          <w:rPr>
            <w:webHidden/>
          </w:rPr>
          <w:t>69</w:t>
        </w:r>
        <w:r w:rsidR="007369BC">
          <w:rPr>
            <w:webHidden/>
          </w:rPr>
          <w:fldChar w:fldCharType="end"/>
        </w:r>
      </w:hyperlink>
    </w:p>
    <w:p w14:paraId="2CF991F3" w14:textId="08F6EDB1"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2" w:history="1">
        <w:r w:rsidR="007369BC" w:rsidRPr="00683BDF">
          <w:rPr>
            <w:rStyle w:val="Hyperlnk"/>
            <w:rFonts w:eastAsiaTheme="majorEastAsia"/>
          </w:rPr>
          <w:t>8.6.2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stärka åtnjutandet av barnets rättigheter</w:t>
        </w:r>
        <w:r w:rsidR="007369BC">
          <w:rPr>
            <w:webHidden/>
          </w:rPr>
          <w:tab/>
        </w:r>
        <w:r w:rsidR="007369BC">
          <w:rPr>
            <w:webHidden/>
          </w:rPr>
          <w:fldChar w:fldCharType="begin"/>
        </w:r>
        <w:r w:rsidR="007369BC">
          <w:rPr>
            <w:webHidden/>
          </w:rPr>
          <w:instrText xml:space="preserve"> PAGEREF _Toc169778952 \h </w:instrText>
        </w:r>
        <w:r w:rsidR="007369BC">
          <w:rPr>
            <w:webHidden/>
          </w:rPr>
        </w:r>
        <w:r w:rsidR="007369BC">
          <w:rPr>
            <w:webHidden/>
          </w:rPr>
          <w:fldChar w:fldCharType="separate"/>
        </w:r>
        <w:r w:rsidR="007369BC">
          <w:rPr>
            <w:webHidden/>
          </w:rPr>
          <w:t>70</w:t>
        </w:r>
        <w:r w:rsidR="007369BC">
          <w:rPr>
            <w:webHidden/>
          </w:rPr>
          <w:fldChar w:fldCharType="end"/>
        </w:r>
      </w:hyperlink>
    </w:p>
    <w:p w14:paraId="7D60D76A" w14:textId="2823A000"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3" w:history="1">
        <w:r w:rsidR="007369BC" w:rsidRPr="00683BDF">
          <w:rPr>
            <w:rStyle w:val="Hyperlnk"/>
            <w:rFonts w:eastAsiaTheme="majorEastAsia"/>
          </w:rPr>
          <w:t>8.6.3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öka delaktigheten och stärka demokratin</w:t>
        </w:r>
        <w:r w:rsidR="007369BC">
          <w:rPr>
            <w:webHidden/>
          </w:rPr>
          <w:tab/>
        </w:r>
        <w:r w:rsidR="007369BC">
          <w:rPr>
            <w:webHidden/>
          </w:rPr>
          <w:fldChar w:fldCharType="begin"/>
        </w:r>
        <w:r w:rsidR="007369BC">
          <w:rPr>
            <w:webHidden/>
          </w:rPr>
          <w:instrText xml:space="preserve"> PAGEREF _Toc169778953 \h </w:instrText>
        </w:r>
        <w:r w:rsidR="007369BC">
          <w:rPr>
            <w:webHidden/>
          </w:rPr>
        </w:r>
        <w:r w:rsidR="007369BC">
          <w:rPr>
            <w:webHidden/>
          </w:rPr>
          <w:fldChar w:fldCharType="separate"/>
        </w:r>
        <w:r w:rsidR="007369BC">
          <w:rPr>
            <w:webHidden/>
          </w:rPr>
          <w:t>70</w:t>
        </w:r>
        <w:r w:rsidR="007369BC">
          <w:rPr>
            <w:webHidden/>
          </w:rPr>
          <w:fldChar w:fldCharType="end"/>
        </w:r>
      </w:hyperlink>
    </w:p>
    <w:p w14:paraId="0734E9EF" w14:textId="01AEC7E4"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4" w:history="1">
        <w:r w:rsidR="007369BC" w:rsidRPr="00683BDF">
          <w:rPr>
            <w:rStyle w:val="Hyperlnk"/>
            <w:rFonts w:eastAsiaTheme="majorEastAsia"/>
          </w:rPr>
          <w:t>8.6.4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förebygga våld, mobbning och trakasserier</w:t>
        </w:r>
        <w:r w:rsidR="007369BC">
          <w:rPr>
            <w:webHidden/>
          </w:rPr>
          <w:tab/>
        </w:r>
        <w:r w:rsidR="007369BC">
          <w:rPr>
            <w:webHidden/>
          </w:rPr>
          <w:fldChar w:fldCharType="begin"/>
        </w:r>
        <w:r w:rsidR="007369BC">
          <w:rPr>
            <w:webHidden/>
          </w:rPr>
          <w:instrText xml:space="preserve"> PAGEREF _Toc169778954 \h </w:instrText>
        </w:r>
        <w:r w:rsidR="007369BC">
          <w:rPr>
            <w:webHidden/>
          </w:rPr>
        </w:r>
        <w:r w:rsidR="007369BC">
          <w:rPr>
            <w:webHidden/>
          </w:rPr>
          <w:fldChar w:fldCharType="separate"/>
        </w:r>
        <w:r w:rsidR="007369BC">
          <w:rPr>
            <w:webHidden/>
          </w:rPr>
          <w:t>71</w:t>
        </w:r>
        <w:r w:rsidR="007369BC">
          <w:rPr>
            <w:webHidden/>
          </w:rPr>
          <w:fldChar w:fldCharType="end"/>
        </w:r>
      </w:hyperlink>
    </w:p>
    <w:p w14:paraId="13FF2302" w14:textId="52A75A2A"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5" w:history="1">
        <w:r w:rsidR="007369BC" w:rsidRPr="00683BDF">
          <w:rPr>
            <w:rStyle w:val="Hyperlnk"/>
            <w:rFonts w:eastAsiaTheme="majorEastAsia"/>
          </w:rPr>
          <w:t>8.6.5</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främja arbete med att stödja brottsoffer</w:t>
        </w:r>
        <w:r w:rsidR="007369BC">
          <w:rPr>
            <w:webHidden/>
          </w:rPr>
          <w:tab/>
        </w:r>
        <w:r w:rsidR="007369BC">
          <w:rPr>
            <w:webHidden/>
          </w:rPr>
          <w:fldChar w:fldCharType="begin"/>
        </w:r>
        <w:r w:rsidR="007369BC">
          <w:rPr>
            <w:webHidden/>
          </w:rPr>
          <w:instrText xml:space="preserve"> PAGEREF _Toc169778955 \h </w:instrText>
        </w:r>
        <w:r w:rsidR="007369BC">
          <w:rPr>
            <w:webHidden/>
          </w:rPr>
        </w:r>
        <w:r w:rsidR="007369BC">
          <w:rPr>
            <w:webHidden/>
          </w:rPr>
          <w:fldChar w:fldCharType="separate"/>
        </w:r>
        <w:r w:rsidR="007369BC">
          <w:rPr>
            <w:webHidden/>
          </w:rPr>
          <w:t>71</w:t>
        </w:r>
        <w:r w:rsidR="007369BC">
          <w:rPr>
            <w:webHidden/>
          </w:rPr>
          <w:fldChar w:fldCharType="end"/>
        </w:r>
      </w:hyperlink>
    </w:p>
    <w:p w14:paraId="3DEECB82" w14:textId="6682FD00"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6" w:history="1">
        <w:r w:rsidR="007369BC" w:rsidRPr="00683BDF">
          <w:rPr>
            <w:rStyle w:val="Hyperlnk"/>
            <w:rFonts w:eastAsiaTheme="majorEastAsia"/>
          </w:rPr>
          <w:t>8.6.6</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främja ett stärkt föräldraskap</w:t>
        </w:r>
        <w:r w:rsidR="007369BC">
          <w:rPr>
            <w:webHidden/>
          </w:rPr>
          <w:tab/>
        </w:r>
        <w:r w:rsidR="007369BC">
          <w:rPr>
            <w:webHidden/>
          </w:rPr>
          <w:fldChar w:fldCharType="begin"/>
        </w:r>
        <w:r w:rsidR="007369BC">
          <w:rPr>
            <w:webHidden/>
          </w:rPr>
          <w:instrText xml:space="preserve"> PAGEREF _Toc169778956 \h </w:instrText>
        </w:r>
        <w:r w:rsidR="007369BC">
          <w:rPr>
            <w:webHidden/>
          </w:rPr>
        </w:r>
        <w:r w:rsidR="007369BC">
          <w:rPr>
            <w:webHidden/>
          </w:rPr>
          <w:fldChar w:fldCharType="separate"/>
        </w:r>
        <w:r w:rsidR="007369BC">
          <w:rPr>
            <w:webHidden/>
          </w:rPr>
          <w:t>72</w:t>
        </w:r>
        <w:r w:rsidR="007369BC">
          <w:rPr>
            <w:webHidden/>
          </w:rPr>
          <w:fldChar w:fldCharType="end"/>
        </w:r>
      </w:hyperlink>
    </w:p>
    <w:p w14:paraId="0D021485" w14:textId="4A751795"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7" w:history="1">
        <w:r w:rsidR="007369BC" w:rsidRPr="00683BDF">
          <w:rPr>
            <w:rStyle w:val="Hyperlnk"/>
            <w:rFonts w:eastAsiaTheme="majorEastAsia"/>
          </w:rPr>
          <w:t>8.6.7</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främja psykisk och fysisk hälsa</w:t>
        </w:r>
        <w:r w:rsidR="007369BC">
          <w:rPr>
            <w:webHidden/>
          </w:rPr>
          <w:tab/>
        </w:r>
        <w:r w:rsidR="007369BC">
          <w:rPr>
            <w:webHidden/>
          </w:rPr>
          <w:fldChar w:fldCharType="begin"/>
        </w:r>
        <w:r w:rsidR="007369BC">
          <w:rPr>
            <w:webHidden/>
          </w:rPr>
          <w:instrText xml:space="preserve"> PAGEREF _Toc169778957 \h </w:instrText>
        </w:r>
        <w:r w:rsidR="007369BC">
          <w:rPr>
            <w:webHidden/>
          </w:rPr>
        </w:r>
        <w:r w:rsidR="007369BC">
          <w:rPr>
            <w:webHidden/>
          </w:rPr>
          <w:fldChar w:fldCharType="separate"/>
        </w:r>
        <w:r w:rsidR="007369BC">
          <w:rPr>
            <w:webHidden/>
          </w:rPr>
          <w:t>72</w:t>
        </w:r>
        <w:r w:rsidR="007369BC">
          <w:rPr>
            <w:webHidden/>
          </w:rPr>
          <w:fldChar w:fldCharType="end"/>
        </w:r>
      </w:hyperlink>
    </w:p>
    <w:p w14:paraId="23D9E113" w14:textId="75D0AAFD"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8" w:history="1">
        <w:r w:rsidR="007369BC" w:rsidRPr="00683BDF">
          <w:rPr>
            <w:rStyle w:val="Hyperlnk"/>
            <w:rFonts w:eastAsiaTheme="majorEastAsia"/>
          </w:rPr>
          <w:t>8.6.8</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öka delaktigheten i kulturlivet</w:t>
        </w:r>
        <w:r w:rsidR="007369BC">
          <w:rPr>
            <w:webHidden/>
          </w:rPr>
          <w:tab/>
        </w:r>
        <w:r w:rsidR="007369BC">
          <w:rPr>
            <w:webHidden/>
          </w:rPr>
          <w:fldChar w:fldCharType="begin"/>
        </w:r>
        <w:r w:rsidR="007369BC">
          <w:rPr>
            <w:webHidden/>
          </w:rPr>
          <w:instrText xml:space="preserve"> PAGEREF _Toc169778958 \h </w:instrText>
        </w:r>
        <w:r w:rsidR="007369BC">
          <w:rPr>
            <w:webHidden/>
          </w:rPr>
        </w:r>
        <w:r w:rsidR="007369BC">
          <w:rPr>
            <w:webHidden/>
          </w:rPr>
          <w:fldChar w:fldCharType="separate"/>
        </w:r>
        <w:r w:rsidR="007369BC">
          <w:rPr>
            <w:webHidden/>
          </w:rPr>
          <w:t>73</w:t>
        </w:r>
        <w:r w:rsidR="007369BC">
          <w:rPr>
            <w:webHidden/>
          </w:rPr>
          <w:fldChar w:fldCharType="end"/>
        </w:r>
      </w:hyperlink>
    </w:p>
    <w:p w14:paraId="789C5690" w14:textId="5EE8B45C"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59" w:history="1">
        <w:r w:rsidR="007369BC" w:rsidRPr="00683BDF">
          <w:rPr>
            <w:rStyle w:val="Hyperlnk"/>
            <w:rFonts w:eastAsiaTheme="majorEastAsia"/>
          </w:rPr>
          <w:t>8.6.9</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främja etableringen på arbetsmarknaden</w:t>
        </w:r>
        <w:r w:rsidR="007369BC">
          <w:rPr>
            <w:webHidden/>
          </w:rPr>
          <w:tab/>
        </w:r>
        <w:r w:rsidR="007369BC">
          <w:rPr>
            <w:webHidden/>
          </w:rPr>
          <w:fldChar w:fldCharType="begin"/>
        </w:r>
        <w:r w:rsidR="007369BC">
          <w:rPr>
            <w:webHidden/>
          </w:rPr>
          <w:instrText xml:space="preserve"> PAGEREF _Toc169778959 \h </w:instrText>
        </w:r>
        <w:r w:rsidR="007369BC">
          <w:rPr>
            <w:webHidden/>
          </w:rPr>
        </w:r>
        <w:r w:rsidR="007369BC">
          <w:rPr>
            <w:webHidden/>
          </w:rPr>
          <w:fldChar w:fldCharType="separate"/>
        </w:r>
        <w:r w:rsidR="007369BC">
          <w:rPr>
            <w:webHidden/>
          </w:rPr>
          <w:t>73</w:t>
        </w:r>
        <w:r w:rsidR="007369BC">
          <w:rPr>
            <w:webHidden/>
          </w:rPr>
          <w:fldChar w:fldCharType="end"/>
        </w:r>
      </w:hyperlink>
    </w:p>
    <w:p w14:paraId="20B1C927" w14:textId="5B26922D"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60" w:history="1">
        <w:r w:rsidR="007369BC" w:rsidRPr="00683BDF">
          <w:rPr>
            <w:rStyle w:val="Hyperlnk"/>
            <w:rFonts w:eastAsiaTheme="majorEastAsia"/>
          </w:rPr>
          <w:t>8.6.10</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stärka åtnjutandet av rättigheterna för personer med funktionsnedsättning</w:t>
        </w:r>
        <w:r w:rsidR="007369BC">
          <w:rPr>
            <w:webHidden/>
          </w:rPr>
          <w:tab/>
        </w:r>
        <w:r w:rsidR="007369BC">
          <w:rPr>
            <w:webHidden/>
          </w:rPr>
          <w:fldChar w:fldCharType="begin"/>
        </w:r>
        <w:r w:rsidR="007369BC">
          <w:rPr>
            <w:webHidden/>
          </w:rPr>
          <w:instrText xml:space="preserve"> PAGEREF _Toc169778960 \h </w:instrText>
        </w:r>
        <w:r w:rsidR="007369BC">
          <w:rPr>
            <w:webHidden/>
          </w:rPr>
        </w:r>
        <w:r w:rsidR="007369BC">
          <w:rPr>
            <w:webHidden/>
          </w:rPr>
          <w:fldChar w:fldCharType="separate"/>
        </w:r>
        <w:r w:rsidR="007369BC">
          <w:rPr>
            <w:webHidden/>
          </w:rPr>
          <w:t>74</w:t>
        </w:r>
        <w:r w:rsidR="007369BC">
          <w:rPr>
            <w:webHidden/>
          </w:rPr>
          <w:fldChar w:fldCharType="end"/>
        </w:r>
      </w:hyperlink>
    </w:p>
    <w:p w14:paraId="5F7E93F0" w14:textId="257BED09"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61" w:history="1">
        <w:r w:rsidR="007369BC" w:rsidRPr="00683BDF">
          <w:rPr>
            <w:rStyle w:val="Hyperlnk"/>
            <w:rFonts w:eastAsiaTheme="majorEastAsia"/>
          </w:rPr>
          <w:t>8.6.11</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öka delaktighet och tillgänglighet för äldre personer med funktionsnedsättningar</w:t>
        </w:r>
        <w:r w:rsidR="007369BC">
          <w:rPr>
            <w:webHidden/>
          </w:rPr>
          <w:tab/>
        </w:r>
        <w:r w:rsidR="007369BC">
          <w:rPr>
            <w:webHidden/>
          </w:rPr>
          <w:fldChar w:fldCharType="begin"/>
        </w:r>
        <w:r w:rsidR="007369BC">
          <w:rPr>
            <w:webHidden/>
          </w:rPr>
          <w:instrText xml:space="preserve"> PAGEREF _Toc169778961 \h </w:instrText>
        </w:r>
        <w:r w:rsidR="007369BC">
          <w:rPr>
            <w:webHidden/>
          </w:rPr>
        </w:r>
        <w:r w:rsidR="007369BC">
          <w:rPr>
            <w:webHidden/>
          </w:rPr>
          <w:fldChar w:fldCharType="separate"/>
        </w:r>
        <w:r w:rsidR="007369BC">
          <w:rPr>
            <w:webHidden/>
          </w:rPr>
          <w:t>74</w:t>
        </w:r>
        <w:r w:rsidR="007369BC">
          <w:rPr>
            <w:webHidden/>
          </w:rPr>
          <w:fldChar w:fldCharType="end"/>
        </w:r>
      </w:hyperlink>
    </w:p>
    <w:p w14:paraId="15FE55ED" w14:textId="15E3BF96"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62" w:history="1">
        <w:r w:rsidR="007369BC" w:rsidRPr="00683BDF">
          <w:rPr>
            <w:rStyle w:val="Hyperlnk"/>
            <w:rFonts w:eastAsiaTheme="majorEastAsia"/>
          </w:rPr>
          <w:t>8.6.12</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stärka förutsättningarna för nyanländas mottagande och etablering</w:t>
        </w:r>
        <w:r w:rsidR="007369BC">
          <w:rPr>
            <w:webHidden/>
          </w:rPr>
          <w:tab/>
        </w:r>
        <w:r w:rsidR="007369BC">
          <w:rPr>
            <w:webHidden/>
          </w:rPr>
          <w:fldChar w:fldCharType="begin"/>
        </w:r>
        <w:r w:rsidR="007369BC">
          <w:rPr>
            <w:webHidden/>
          </w:rPr>
          <w:instrText xml:space="preserve"> PAGEREF _Toc169778962 \h </w:instrText>
        </w:r>
        <w:r w:rsidR="007369BC">
          <w:rPr>
            <w:webHidden/>
          </w:rPr>
        </w:r>
        <w:r w:rsidR="007369BC">
          <w:rPr>
            <w:webHidden/>
          </w:rPr>
          <w:fldChar w:fldCharType="separate"/>
        </w:r>
        <w:r w:rsidR="007369BC">
          <w:rPr>
            <w:webHidden/>
          </w:rPr>
          <w:t>75</w:t>
        </w:r>
        <w:r w:rsidR="007369BC">
          <w:rPr>
            <w:webHidden/>
          </w:rPr>
          <w:fldChar w:fldCharType="end"/>
        </w:r>
      </w:hyperlink>
    </w:p>
    <w:p w14:paraId="5933229D" w14:textId="327C8A38"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63" w:history="1">
        <w:r w:rsidR="007369BC" w:rsidRPr="00683BDF">
          <w:rPr>
            <w:rStyle w:val="Hyperlnk"/>
            <w:rFonts w:eastAsiaTheme="majorEastAsia"/>
          </w:rPr>
          <w:t>8.6.13</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öka jämställdheten och jämlikheten</w:t>
        </w:r>
        <w:r w:rsidR="007369BC">
          <w:rPr>
            <w:webHidden/>
          </w:rPr>
          <w:tab/>
        </w:r>
        <w:r w:rsidR="007369BC">
          <w:rPr>
            <w:webHidden/>
          </w:rPr>
          <w:fldChar w:fldCharType="begin"/>
        </w:r>
        <w:r w:rsidR="007369BC">
          <w:rPr>
            <w:webHidden/>
          </w:rPr>
          <w:instrText xml:space="preserve"> PAGEREF _Toc169778963 \h </w:instrText>
        </w:r>
        <w:r w:rsidR="007369BC">
          <w:rPr>
            <w:webHidden/>
          </w:rPr>
        </w:r>
        <w:r w:rsidR="007369BC">
          <w:rPr>
            <w:webHidden/>
          </w:rPr>
          <w:fldChar w:fldCharType="separate"/>
        </w:r>
        <w:r w:rsidR="007369BC">
          <w:rPr>
            <w:webHidden/>
          </w:rPr>
          <w:t>75</w:t>
        </w:r>
        <w:r w:rsidR="007369BC">
          <w:rPr>
            <w:webHidden/>
          </w:rPr>
          <w:fldChar w:fldCharType="end"/>
        </w:r>
      </w:hyperlink>
    </w:p>
    <w:p w14:paraId="19C3BFBF" w14:textId="291704EC" w:rsidR="007369BC" w:rsidRDefault="00F24678">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69778964" w:history="1">
        <w:r w:rsidR="007369BC" w:rsidRPr="00683BDF">
          <w:rPr>
            <w:rStyle w:val="Hyperlnk"/>
            <w:rFonts w:eastAsiaTheme="majorEastAsia"/>
          </w:rPr>
          <w:t>8.6.14</w:t>
        </w:r>
        <w:r w:rsidR="007369BC">
          <w:rPr>
            <w:rFonts w:asciiTheme="minorHAnsi" w:eastAsiaTheme="minorEastAsia" w:hAnsiTheme="minorHAnsi" w:cstheme="minorBidi"/>
            <w:kern w:val="2"/>
            <w:sz w:val="22"/>
            <w:szCs w:val="22"/>
            <w:lang w:eastAsia="sv-SE"/>
            <w14:ligatures w14:val="standardContextual"/>
          </w:rPr>
          <w:tab/>
        </w:r>
        <w:r w:rsidR="007369BC" w:rsidRPr="00683BDF">
          <w:rPr>
            <w:rStyle w:val="Hyperlnk"/>
            <w:rFonts w:eastAsiaTheme="majorEastAsia"/>
          </w:rPr>
          <w:t>Projekt som syftar till att stärka inflytandet för barn och unga</w:t>
        </w:r>
        <w:r w:rsidR="007369BC">
          <w:rPr>
            <w:webHidden/>
          </w:rPr>
          <w:tab/>
        </w:r>
        <w:r w:rsidR="007369BC">
          <w:rPr>
            <w:webHidden/>
          </w:rPr>
          <w:fldChar w:fldCharType="begin"/>
        </w:r>
        <w:r w:rsidR="007369BC">
          <w:rPr>
            <w:webHidden/>
          </w:rPr>
          <w:instrText xml:space="preserve"> PAGEREF _Toc169778964 \h </w:instrText>
        </w:r>
        <w:r w:rsidR="007369BC">
          <w:rPr>
            <w:webHidden/>
          </w:rPr>
        </w:r>
        <w:r w:rsidR="007369BC">
          <w:rPr>
            <w:webHidden/>
          </w:rPr>
          <w:fldChar w:fldCharType="separate"/>
        </w:r>
        <w:r w:rsidR="007369BC">
          <w:rPr>
            <w:webHidden/>
          </w:rPr>
          <w:t>75</w:t>
        </w:r>
        <w:r w:rsidR="007369BC">
          <w:rPr>
            <w:webHidden/>
          </w:rPr>
          <w:fldChar w:fldCharType="end"/>
        </w:r>
      </w:hyperlink>
    </w:p>
    <w:p w14:paraId="059FCCA5" w14:textId="4A5EF586" w:rsidR="007369BC" w:rsidRDefault="00F24678">
      <w:pPr>
        <w:pStyle w:val="Innehll4"/>
        <w:rPr>
          <w:rFonts w:asciiTheme="minorHAnsi" w:eastAsiaTheme="minorEastAsia" w:hAnsiTheme="minorHAnsi"/>
          <w:noProof/>
          <w:kern w:val="2"/>
          <w:sz w:val="22"/>
          <w:lang w:eastAsia="sv-SE"/>
          <w14:ligatures w14:val="standardContextual"/>
        </w:rPr>
      </w:pPr>
      <w:hyperlink w:anchor="_Toc169778965" w:history="1">
        <w:r w:rsidR="007369BC" w:rsidRPr="00683BDF">
          <w:rPr>
            <w:rStyle w:val="Hyperlnk"/>
            <w:noProof/>
          </w:rPr>
          <w:t>Resultat- och balansräkning samt kassaflödesanalys</w:t>
        </w:r>
        <w:r w:rsidR="007369BC">
          <w:rPr>
            <w:noProof/>
            <w:webHidden/>
          </w:rPr>
          <w:tab/>
        </w:r>
        <w:r w:rsidR="007369BC">
          <w:rPr>
            <w:noProof/>
            <w:webHidden/>
          </w:rPr>
          <w:fldChar w:fldCharType="begin"/>
        </w:r>
        <w:r w:rsidR="007369BC">
          <w:rPr>
            <w:noProof/>
            <w:webHidden/>
          </w:rPr>
          <w:instrText xml:space="preserve"> PAGEREF _Toc169778965 \h </w:instrText>
        </w:r>
        <w:r w:rsidR="007369BC">
          <w:rPr>
            <w:noProof/>
            <w:webHidden/>
          </w:rPr>
        </w:r>
        <w:r w:rsidR="007369BC">
          <w:rPr>
            <w:noProof/>
            <w:webHidden/>
          </w:rPr>
          <w:fldChar w:fldCharType="separate"/>
        </w:r>
        <w:r w:rsidR="007369BC">
          <w:rPr>
            <w:noProof/>
            <w:webHidden/>
          </w:rPr>
          <w:t>77</w:t>
        </w:r>
        <w:r w:rsidR="007369BC">
          <w:rPr>
            <w:noProof/>
            <w:webHidden/>
          </w:rPr>
          <w:fldChar w:fldCharType="end"/>
        </w:r>
      </w:hyperlink>
    </w:p>
    <w:p w14:paraId="5E7A89A4" w14:textId="0B8B1FF1" w:rsidR="007369BC" w:rsidRDefault="00F24678">
      <w:pPr>
        <w:pStyle w:val="Innehll4"/>
        <w:rPr>
          <w:rFonts w:asciiTheme="minorHAnsi" w:eastAsiaTheme="minorEastAsia" w:hAnsiTheme="minorHAnsi"/>
          <w:noProof/>
          <w:kern w:val="2"/>
          <w:sz w:val="22"/>
          <w:lang w:eastAsia="sv-SE"/>
          <w14:ligatures w14:val="standardContextual"/>
        </w:rPr>
      </w:pPr>
      <w:hyperlink w:anchor="_Toc169778966" w:history="1">
        <w:r w:rsidR="007369BC" w:rsidRPr="00683BDF">
          <w:rPr>
            <w:rStyle w:val="Hyperlnk"/>
            <w:noProof/>
          </w:rPr>
          <w:t>Tilldelade medel per organisation 2023</w:t>
        </w:r>
        <w:r w:rsidR="007369BC">
          <w:rPr>
            <w:noProof/>
            <w:webHidden/>
          </w:rPr>
          <w:tab/>
        </w:r>
        <w:r w:rsidR="007369BC">
          <w:rPr>
            <w:noProof/>
            <w:webHidden/>
          </w:rPr>
          <w:fldChar w:fldCharType="begin"/>
        </w:r>
        <w:r w:rsidR="007369BC">
          <w:rPr>
            <w:noProof/>
            <w:webHidden/>
          </w:rPr>
          <w:instrText xml:space="preserve"> PAGEREF _Toc169778966 \h </w:instrText>
        </w:r>
        <w:r w:rsidR="007369BC">
          <w:rPr>
            <w:noProof/>
            <w:webHidden/>
          </w:rPr>
        </w:r>
        <w:r w:rsidR="007369BC">
          <w:rPr>
            <w:noProof/>
            <w:webHidden/>
          </w:rPr>
          <w:fldChar w:fldCharType="separate"/>
        </w:r>
        <w:r w:rsidR="007369BC">
          <w:rPr>
            <w:noProof/>
            <w:webHidden/>
          </w:rPr>
          <w:t>87</w:t>
        </w:r>
        <w:r w:rsidR="007369BC">
          <w:rPr>
            <w:noProof/>
            <w:webHidden/>
          </w:rPr>
          <w:fldChar w:fldCharType="end"/>
        </w:r>
      </w:hyperlink>
    </w:p>
    <w:p w14:paraId="1DFF3F28" w14:textId="692FB986" w:rsidR="007369BC" w:rsidRDefault="00F24678">
      <w:pPr>
        <w:pStyle w:val="Innehll4"/>
        <w:rPr>
          <w:rFonts w:asciiTheme="minorHAnsi" w:eastAsiaTheme="minorEastAsia" w:hAnsiTheme="minorHAnsi"/>
          <w:noProof/>
          <w:kern w:val="2"/>
          <w:sz w:val="22"/>
          <w:lang w:eastAsia="sv-SE"/>
          <w14:ligatures w14:val="standardContextual"/>
        </w:rPr>
      </w:pPr>
      <w:hyperlink w:anchor="_Toc169778967" w:history="1">
        <w:r w:rsidR="007369BC" w:rsidRPr="00683BDF">
          <w:rPr>
            <w:rStyle w:val="Hyperlnk"/>
            <w:noProof/>
          </w:rPr>
          <w:t>Överlevande projekt</w:t>
        </w:r>
        <w:r w:rsidR="007369BC">
          <w:rPr>
            <w:noProof/>
            <w:webHidden/>
          </w:rPr>
          <w:tab/>
        </w:r>
        <w:r w:rsidR="007369BC">
          <w:rPr>
            <w:noProof/>
            <w:webHidden/>
          </w:rPr>
          <w:fldChar w:fldCharType="begin"/>
        </w:r>
        <w:r w:rsidR="007369BC">
          <w:rPr>
            <w:noProof/>
            <w:webHidden/>
          </w:rPr>
          <w:instrText xml:space="preserve"> PAGEREF _Toc169778967 \h </w:instrText>
        </w:r>
        <w:r w:rsidR="007369BC">
          <w:rPr>
            <w:noProof/>
            <w:webHidden/>
          </w:rPr>
        </w:r>
        <w:r w:rsidR="007369BC">
          <w:rPr>
            <w:noProof/>
            <w:webHidden/>
          </w:rPr>
          <w:fldChar w:fldCharType="separate"/>
        </w:r>
        <w:r w:rsidR="007369BC">
          <w:rPr>
            <w:noProof/>
            <w:webHidden/>
          </w:rPr>
          <w:t>97</w:t>
        </w:r>
        <w:r w:rsidR="007369BC">
          <w:rPr>
            <w:noProof/>
            <w:webHidden/>
          </w:rPr>
          <w:fldChar w:fldCharType="end"/>
        </w:r>
      </w:hyperlink>
    </w:p>
    <w:p w14:paraId="6426AE8E" w14:textId="4268B50A" w:rsidR="007369BC" w:rsidRDefault="00F24678">
      <w:pPr>
        <w:pStyle w:val="Innehll5"/>
        <w:rPr>
          <w:rFonts w:asciiTheme="minorHAnsi" w:eastAsiaTheme="minorEastAsia" w:hAnsiTheme="minorHAnsi"/>
          <w:noProof/>
          <w:kern w:val="2"/>
          <w:sz w:val="22"/>
          <w:lang w:eastAsia="sv-SE"/>
          <w14:ligatures w14:val="standardContextual"/>
        </w:rPr>
      </w:pPr>
      <w:hyperlink w:anchor="_Toc169778968" w:history="1">
        <w:r w:rsidR="007369BC" w:rsidRPr="00683BDF">
          <w:rPr>
            <w:rStyle w:val="Hyperlnk"/>
            <w:noProof/>
          </w:rPr>
          <w:t>Utdrag ur protokoll vid regeringssammanträde den 20 juni 2024</w:t>
        </w:r>
        <w:r w:rsidR="007369BC">
          <w:rPr>
            <w:noProof/>
            <w:webHidden/>
          </w:rPr>
          <w:tab/>
        </w:r>
        <w:r w:rsidR="007369BC">
          <w:rPr>
            <w:noProof/>
            <w:webHidden/>
          </w:rPr>
          <w:fldChar w:fldCharType="begin"/>
        </w:r>
        <w:r w:rsidR="007369BC">
          <w:rPr>
            <w:noProof/>
            <w:webHidden/>
          </w:rPr>
          <w:instrText xml:space="preserve"> PAGEREF _Toc169778968 \h </w:instrText>
        </w:r>
        <w:r w:rsidR="007369BC">
          <w:rPr>
            <w:noProof/>
            <w:webHidden/>
          </w:rPr>
        </w:r>
        <w:r w:rsidR="007369BC">
          <w:rPr>
            <w:noProof/>
            <w:webHidden/>
          </w:rPr>
          <w:fldChar w:fldCharType="separate"/>
        </w:r>
        <w:r w:rsidR="007369BC">
          <w:rPr>
            <w:noProof/>
            <w:webHidden/>
          </w:rPr>
          <w:t>120</w:t>
        </w:r>
        <w:r w:rsidR="007369BC">
          <w:rPr>
            <w:noProof/>
            <w:webHidden/>
          </w:rPr>
          <w:fldChar w:fldCharType="end"/>
        </w:r>
      </w:hyperlink>
    </w:p>
    <w:p w14:paraId="7B00925C" w14:textId="3B03734D" w:rsidR="006F2F85" w:rsidRDefault="006F2F85" w:rsidP="00362009">
      <w:pPr>
        <w:pStyle w:val="Brdtextmedindrag"/>
      </w:pPr>
      <w:r>
        <w:fldChar w:fldCharType="end"/>
      </w:r>
    </w:p>
    <w:p w14:paraId="5FFBDD10" w14:textId="7B4BC68E" w:rsidR="006F2F85" w:rsidRPr="009C6229" w:rsidRDefault="006F2F85" w:rsidP="00F06CA0">
      <w:pPr>
        <w:pStyle w:val="Rubrik1"/>
        <w:numPr>
          <w:ilvl w:val="0"/>
          <w:numId w:val="0"/>
        </w:numPr>
        <w:sectPr w:rsidR="006F2F85" w:rsidRPr="009C622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br w:type="page"/>
      </w:r>
      <w:bookmarkStart w:id="0" w:name="_Toc337537303"/>
      <w:bookmarkEnd w:id="0"/>
    </w:p>
    <w:p w14:paraId="4F9D8EB9" w14:textId="130E6F4E" w:rsidR="00DB62B9" w:rsidRDefault="007369BC" w:rsidP="00CF3C51">
      <w:pPr>
        <w:pStyle w:val="Rubrik1"/>
        <w:spacing w:before="0"/>
      </w:pPr>
      <w:bookmarkStart w:id="1" w:name="_Toc169778876"/>
      <w:r>
        <w:lastRenderedPageBreak/>
        <w:t>Allmänna arvsfonden</w:t>
      </w:r>
      <w:bookmarkEnd w:id="1"/>
    </w:p>
    <w:p w14:paraId="7B5E3F09" w14:textId="501563DA" w:rsidR="007369BC" w:rsidRDefault="007369BC" w:rsidP="004E1539">
      <w:pPr>
        <w:pStyle w:val="Rubrik2"/>
        <w:spacing w:before="0"/>
      </w:pPr>
      <w:bookmarkStart w:id="2" w:name="_Toc169778877"/>
      <w:r>
        <w:t>Bakgrund</w:t>
      </w:r>
      <w:bookmarkEnd w:id="2"/>
    </w:p>
    <w:p w14:paraId="2D4CF459" w14:textId="57E20AFA" w:rsidR="007369BC" w:rsidRDefault="007369BC" w:rsidP="00800DEB">
      <w:pPr>
        <w:pStyle w:val="Brdtext"/>
      </w:pPr>
      <w:r>
        <w:t>Allmänna arvsfonden bildades genom ett beslut av 1928 års riksdag i sam</w:t>
      </w:r>
      <w:r>
        <w:softHyphen/>
        <w:t>band med att arvsrätten begränsades. Kusiner och mer avlägsna släktingar uteslöts från arvsrätt, vilket ledde till att det allmännas arvsrätt utökades väsentligt. Skälet till begränsningen var en förändrad syn på arvsrätt. Kvar</w:t>
      </w:r>
      <w:r>
        <w:softHyphen/>
        <w:t>låtenskap som inte övergick till en arvsberättigad släkting skulle i stället tillfalla en särskild fond, Allmänna arvsfonden.</w:t>
      </w:r>
    </w:p>
    <w:p w14:paraId="1A3D2CF6" w14:textId="77777777" w:rsidR="007369BC" w:rsidRDefault="007369BC" w:rsidP="00800DEB">
      <w:pPr>
        <w:pStyle w:val="Brdtextmedindrag"/>
      </w:pPr>
      <w:r>
        <w:t>Allmänna arvsfonden regleras genom lagen (2021:401) om Allmänna arvsfonden och förordningen (2021:403) om Allmänna arvsfonden.</w:t>
      </w:r>
    </w:p>
    <w:p w14:paraId="6F262B3C" w14:textId="1AFD3CFE" w:rsidR="007369BC" w:rsidRDefault="007369BC" w:rsidP="00800DEB">
      <w:pPr>
        <w:pStyle w:val="Brdtextmedindrag"/>
      </w:pPr>
      <w:r>
        <w:t>Allmänna arvsfonden har till ändamål att främja verksamhet av ideell karaktär till förmån för barn, ungdomar, äldre personer och personer med funktionsnedsättning. Målgruppen äldre personer tillkom genom den nuvarande lagen.</w:t>
      </w:r>
    </w:p>
    <w:p w14:paraId="3910ED3D" w14:textId="09D683FC" w:rsidR="007369BC" w:rsidRDefault="007369BC" w:rsidP="00800DEB">
      <w:pPr>
        <w:pStyle w:val="Brdtextmedindrag"/>
      </w:pPr>
      <w:r>
        <w:t>Två statliga förvaltningsmyndigheter har hand om arvsfondsärenden, Arvsfondsdelegationen och Kammarkollegiet.</w:t>
      </w:r>
    </w:p>
    <w:p w14:paraId="4577F179" w14:textId="146F25DC" w:rsidR="007369BC" w:rsidRDefault="007369BC" w:rsidP="00800DEB">
      <w:pPr>
        <w:pStyle w:val="Rubrik2"/>
      </w:pPr>
      <w:bookmarkStart w:id="3" w:name="_Toc169778878"/>
      <w:r>
        <w:t>Arvsfondsdelegationen</w:t>
      </w:r>
      <w:bookmarkEnd w:id="3"/>
    </w:p>
    <w:p w14:paraId="74B2B1C6" w14:textId="49DEECAE" w:rsidR="007369BC" w:rsidRDefault="007369BC" w:rsidP="00800DEB">
      <w:pPr>
        <w:pStyle w:val="Brdtext"/>
      </w:pPr>
      <w:r>
        <w:t>Arvsfondsdelegationen beslutar om fördelning av stöd ur Allmänna arvs</w:t>
      </w:r>
      <w:r>
        <w:softHyphen/>
        <w:t>fonden. Arvsfondsdelegationen har även till uppgift att informera allmän</w:t>
      </w:r>
      <w:r>
        <w:softHyphen/>
        <w:t>heten om arvsfondens ändamål och fondmedlens användningsområde samt att ha en samlad strategi för uppföljning och utvärdering av beviljade stöd.</w:t>
      </w:r>
    </w:p>
    <w:p w14:paraId="77E429B6" w14:textId="5222B861" w:rsidR="007369BC" w:rsidRDefault="007369BC" w:rsidP="00800DEB">
      <w:pPr>
        <w:pStyle w:val="Brdtextmedindrag"/>
      </w:pPr>
      <w:r>
        <w:t>Arvsfondsdelegationen leds av en nämnd som består av en ordförande, en vice ordförande och högst sju andra ledamöter. Samtliga ledamöter utses av regeringen. I delegationen ska såväl ledamöter från Regerings-kansliet, varav en är ordförande, som andra ledamöter ingå. Majoriteten av ledamöterna ska vara personer som inte arbetar i Regeringskansliet. Arvs-fondsdelegationen är beslutsför när ordföranden eller vice ordföranden och minst hälften av de övriga ledamöterna är närvarande.</w:t>
      </w:r>
    </w:p>
    <w:p w14:paraId="1F53D16E" w14:textId="62E7671C" w:rsidR="007369BC" w:rsidRDefault="007369BC" w:rsidP="00800DEB">
      <w:pPr>
        <w:pStyle w:val="Brdtextmedindrag"/>
      </w:pPr>
      <w:r>
        <w:t>Regeringen redovisar årligen till riksdagen hur Allmänna arvsfonden har förvaltats och hur stöd ur fonden har fördelats. Regeringen anger även årligen vilken inriktning stödet ska ha och vilka prioriteringar som ska gälla vid medelsfördelning ur fonden.</w:t>
      </w:r>
    </w:p>
    <w:p w14:paraId="41D5CF2F" w14:textId="0FC57167" w:rsidR="007369BC" w:rsidRDefault="007369BC" w:rsidP="00800DEB">
      <w:pPr>
        <w:pStyle w:val="Rubrik2"/>
      </w:pPr>
      <w:bookmarkStart w:id="4" w:name="_Toc169778879"/>
      <w:r>
        <w:t>Kammarkollegiet</w:t>
      </w:r>
      <w:bookmarkEnd w:id="4"/>
    </w:p>
    <w:p w14:paraId="0B353A1A" w14:textId="0EC53DC6" w:rsidR="007369BC" w:rsidRDefault="007369BC" w:rsidP="00800DEB">
      <w:pPr>
        <w:pStyle w:val="Brdtext"/>
      </w:pPr>
      <w:r>
        <w:t>Allmänna arvsfondens egendom förvaltas som en särskild fond av Kammarkollegiet. Till Kammarkollegiets uppgifter hör att bevaka All</w:t>
      </w:r>
      <w:r>
        <w:softHyphen/>
        <w:t>männa arvsfondens rätt till egendom, förvalta fondens kapital samt utföra administrativa och handläggande uppgifter åt Arvsfondsdelegationen. Kammarkollegiets kostnader för att förvalta och företräda Allmänna arvsfonden finansieras med medel ur fonden. Under 2023 fick Kammarkollegiet disponera en budget om ca 97 miljoner kronor för detta ändamål.</w:t>
      </w:r>
    </w:p>
    <w:p w14:paraId="3E9B81CB" w14:textId="2776B177" w:rsidR="007369BC" w:rsidRDefault="007369BC" w:rsidP="005756D3">
      <w:pPr>
        <w:pStyle w:val="Brdtextmedindrag"/>
      </w:pPr>
      <w:r>
        <w:lastRenderedPageBreak/>
        <w:t>Kammarkollegiets kapitalförvaltning görs i syfte att tillgodose såväl be</w:t>
      </w:r>
      <w:r>
        <w:softHyphen/>
        <w:t>hovet av en god direktavkastning som ett önskemål om värdebeständighet. Fonddelegationen inom Kammarkollegiet har i uppdrag att besluta om långsiktig placeringsinriktning, ramar och riktlinjer för hantering av risker och andra strategiska frågor för förvaltningen av Allmänna arvsfondens kapital. Fonddelegationen, som utses av regeringen, är ett särskilt besluts-organ för kapitalförvaltningen inom Kammarkollegiet. Fonddelegationen är sammansatt av personer med kompetens och lång erfarenhet inom kapitalförvaltning och närliggande områden.</w:t>
      </w:r>
    </w:p>
    <w:p w14:paraId="41482E41" w14:textId="2C995EF2" w:rsidR="007369BC" w:rsidRDefault="007369BC" w:rsidP="00800DEB">
      <w:pPr>
        <w:pStyle w:val="Brdtextmedindrag"/>
      </w:pPr>
      <w:r>
        <w:t xml:space="preserve">Kammarkollegiet ska varje år till regeringen, i samband med att den egna årsredovisningen lämnas, lämna en redovisning för förvaltningen av Allmänna arvsfonden (se </w:t>
      </w:r>
      <w:r w:rsidRPr="00800DEB">
        <w:rPr>
          <w:i/>
          <w:iCs/>
        </w:rPr>
        <w:t>bilaga</w:t>
      </w:r>
      <w:r>
        <w:rPr>
          <w:i/>
          <w:iCs/>
        </w:rPr>
        <w:t> </w:t>
      </w:r>
      <w:r w:rsidRPr="00800DEB">
        <w:rPr>
          <w:i/>
          <w:iCs/>
        </w:rPr>
        <w:t xml:space="preserve">1 </w:t>
      </w:r>
      <w:r>
        <w:t>för resultat- och balansräkning samt kassaflödesanalys för 2023). Redovisningen ska granskas av Riksrevisionen inom ramen för den årliga revisionen.</w:t>
      </w:r>
    </w:p>
    <w:p w14:paraId="06D5A416" w14:textId="5010684D" w:rsidR="00DB62B9" w:rsidRDefault="007369BC" w:rsidP="00CF3C51">
      <w:pPr>
        <w:pStyle w:val="Rubrik1"/>
      </w:pPr>
      <w:bookmarkStart w:id="5" w:name="_Toc169778880"/>
      <w:r>
        <w:t>Förvaltningen av Allmänna arvsfonden</w:t>
      </w:r>
      <w:bookmarkEnd w:id="5"/>
    </w:p>
    <w:p w14:paraId="2E37B094" w14:textId="2289F844" w:rsidR="007369BC" w:rsidRDefault="007369BC" w:rsidP="008D66F8">
      <w:pPr>
        <w:pStyle w:val="Rubrik2"/>
        <w:spacing w:before="0"/>
      </w:pPr>
      <w:bookmarkStart w:id="6" w:name="_Toc169778881"/>
      <w:r>
        <w:t>Hur Allmänna arvsfonden får egendom</w:t>
      </w:r>
      <w:bookmarkEnd w:id="6"/>
    </w:p>
    <w:p w14:paraId="6F82947F" w14:textId="5904FA26" w:rsidR="007369BC" w:rsidRPr="00915603" w:rsidRDefault="007369BC" w:rsidP="007A4C49">
      <w:pPr>
        <w:pStyle w:val="Brdtext"/>
      </w:pPr>
      <w:r w:rsidRPr="00915603">
        <w:t>När en person avlider utan att efterlämna maka, make eller närmare släktingar än kusiner och det finns egendom i dödsboet är Allmänna arvs</w:t>
      </w:r>
      <w:r>
        <w:softHyphen/>
      </w:r>
      <w:r w:rsidRPr="00915603">
        <w:t>fonden legal arvtagare i den mån egendomen inte har testamenterats till någon annan. Om den avlidne var änka eller änkling, tillfaller arvet All</w:t>
      </w:r>
      <w:r>
        <w:softHyphen/>
      </w:r>
      <w:r w:rsidRPr="00915603">
        <w:t>männa arvsfonden endast om det inte finns några arvsberättigade släkt</w:t>
      </w:r>
      <w:r>
        <w:softHyphen/>
      </w:r>
      <w:r w:rsidRPr="00915603">
        <w:t xml:space="preserve">ingar efter den först avlidna makan eller maken. En förutsättning för att dessa släktingar ska ärva är att de </w:t>
      </w:r>
      <w:r>
        <w:t xml:space="preserve">t.ex. </w:t>
      </w:r>
      <w:r w:rsidRPr="00915603">
        <w:t xml:space="preserve">inte </w:t>
      </w:r>
      <w:r>
        <w:t xml:space="preserve">har </w:t>
      </w:r>
      <w:r w:rsidRPr="00915603">
        <w:t xml:space="preserve">uteslutits från arv på grund av testamente eller att de inte tidigare </w:t>
      </w:r>
      <w:r>
        <w:t xml:space="preserve">har </w:t>
      </w:r>
      <w:r w:rsidRPr="00915603">
        <w:t>fått ut vad de är berättigade till.</w:t>
      </w:r>
    </w:p>
    <w:p w14:paraId="7F87CC7C" w14:textId="12D2DFA6" w:rsidR="007369BC" w:rsidRPr="00915603" w:rsidRDefault="007369BC" w:rsidP="007A4C49">
      <w:pPr>
        <w:pStyle w:val="Brdtextmedindrag"/>
      </w:pPr>
      <w:r w:rsidRPr="00915603">
        <w:t xml:space="preserve">Förutom genom arv kan fonden få egendom genom </w:t>
      </w:r>
      <w:r>
        <w:t>bl.a.</w:t>
      </w:r>
      <w:r w:rsidRPr="00915603">
        <w:t xml:space="preserve"> </w:t>
      </w:r>
      <w:r>
        <w:t xml:space="preserve">gåva, testamente eller </w:t>
      </w:r>
      <w:r w:rsidRPr="00915603">
        <w:t xml:space="preserve">förmånstagarförordnande i försäkringsavtal. Allmänna arvsfonden tillförs också </w:t>
      </w:r>
      <w:r>
        <w:t xml:space="preserve">eventuellt ekonomiskt överskott från återvinning av </w:t>
      </w:r>
      <w:r w:rsidRPr="00915603">
        <w:t>metall</w:t>
      </w:r>
      <w:r>
        <w:t xml:space="preserve">föremål som inte har förbränts vid </w:t>
      </w:r>
      <w:r w:rsidRPr="00915603">
        <w:t>kremering.</w:t>
      </w:r>
    </w:p>
    <w:p w14:paraId="17BCB719" w14:textId="5DD29137" w:rsidR="007369BC" w:rsidRDefault="007369BC" w:rsidP="007A4C49">
      <w:pPr>
        <w:pStyle w:val="Brdtextmedindrag"/>
      </w:pPr>
      <w:r w:rsidRPr="00915603">
        <w:t xml:space="preserve">När det inte finns någon annan arvinge än Allmänna arvsfonden, och fonden inte </w:t>
      </w:r>
      <w:r>
        <w:t xml:space="preserve">har </w:t>
      </w:r>
      <w:r w:rsidRPr="00915603">
        <w:t xml:space="preserve">uteslutits från arv genom testamente, ska Kammarkollegiet </w:t>
      </w:r>
      <w:r>
        <w:t xml:space="preserve">som huvudregel </w:t>
      </w:r>
      <w:r w:rsidRPr="00915603">
        <w:t xml:space="preserve">förordna en god man. Den gode mannen företräder fonden vid boutredningen och sköter det praktiska arbetet med </w:t>
      </w:r>
      <w:r>
        <w:t>döds</w:t>
      </w:r>
      <w:r w:rsidRPr="00915603">
        <w:t xml:space="preserve">boet. </w:t>
      </w:r>
      <w:r>
        <w:t>D</w:t>
      </w:r>
      <w:r w:rsidRPr="00915603">
        <w:t xml:space="preserve">en gode mannen </w:t>
      </w:r>
      <w:r>
        <w:t xml:space="preserve">står </w:t>
      </w:r>
      <w:r w:rsidRPr="00915603">
        <w:t xml:space="preserve">under </w:t>
      </w:r>
      <w:r>
        <w:t>Kammar</w:t>
      </w:r>
      <w:r w:rsidRPr="00915603">
        <w:t>kollegiets tillsyn. Det övergripande målet är att avveckla dödsbon på ett etiskt, rättssäkert och kostnadseffektivt sätt, med respekt för den avlidne.</w:t>
      </w:r>
    </w:p>
    <w:p w14:paraId="3DC8EBE9" w14:textId="77777777" w:rsidR="007369BC" w:rsidRDefault="007369BC" w:rsidP="007A4C49">
      <w:pPr>
        <w:pStyle w:val="Brdtextmedindrag"/>
      </w:pPr>
      <w:r>
        <w:t>N</w:t>
      </w:r>
      <w:r w:rsidRPr="00915603">
        <w:t>är avvecklingen av dödsboet är klar redovisar den gode mannen sin förvaltning till Kammarkollegiet och betalar in de medel som finns kvar till fonden.</w:t>
      </w:r>
    </w:p>
    <w:p w14:paraId="600F1B77" w14:textId="12DC2749" w:rsidR="007369BC" w:rsidRDefault="007369BC" w:rsidP="007A4C49">
      <w:pPr>
        <w:pStyle w:val="Brdtextmedindrag"/>
      </w:pPr>
      <w:r w:rsidRPr="00915603">
        <w:t>Under 202</w:t>
      </w:r>
      <w:r>
        <w:t>3</w:t>
      </w:r>
      <w:r w:rsidRPr="00915603">
        <w:t xml:space="preserve"> kom 1</w:t>
      </w:r>
      <w:r>
        <w:t> 631</w:t>
      </w:r>
      <w:r w:rsidRPr="00915603">
        <w:t xml:space="preserve"> avvecklings- och testamentsärenden </w:t>
      </w:r>
      <w:r>
        <w:t xml:space="preserve">in </w:t>
      </w:r>
      <w:r w:rsidRPr="00915603">
        <w:t>till Kam</w:t>
      </w:r>
      <w:r>
        <w:t>-</w:t>
      </w:r>
      <w:r w:rsidRPr="00915603">
        <w:t>markollegiet, vilket är</w:t>
      </w:r>
      <w:r>
        <w:t xml:space="preserve"> en ökning från 2022 då det kom in 1 464 ärenden. </w:t>
      </w:r>
      <w:r w:rsidRPr="00915603">
        <w:t>Under 202</w:t>
      </w:r>
      <w:r>
        <w:t>3</w:t>
      </w:r>
      <w:r w:rsidRPr="00915603">
        <w:t xml:space="preserve"> avgjordes </w:t>
      </w:r>
      <w:r>
        <w:t>1 493</w:t>
      </w:r>
      <w:r w:rsidRPr="00915603">
        <w:t xml:space="preserve"> avvecklings- och testamentsärenden, vilket är en</w:t>
      </w:r>
      <w:r>
        <w:t xml:space="preserve"> ökning från</w:t>
      </w:r>
      <w:r w:rsidRPr="00915603">
        <w:t xml:space="preserve"> 202</w:t>
      </w:r>
      <w:r>
        <w:t xml:space="preserve">2 </w:t>
      </w:r>
      <w:r w:rsidRPr="00915603">
        <w:t>då 1</w:t>
      </w:r>
      <w:r>
        <w:t> 247</w:t>
      </w:r>
      <w:r w:rsidRPr="00915603">
        <w:t xml:space="preserve"> ärenden avgjordes. </w:t>
      </w:r>
      <w:r>
        <w:t>Ökningen av antal avgjorda ärenden beror främst på att en särskild insats att avsluta äldre ärenden har gjorts och på ett ökat administrativt stöd. Det har också gjorts anpassningar i ärendehanteringssystemet hos Kammarkollegiet. Ärende-</w:t>
      </w:r>
      <w:r>
        <w:lastRenderedPageBreak/>
        <w:t>balanserna har trots den högre avvecklingstakten fortsatt öka, om än i något lägre grad än tidigare.</w:t>
      </w:r>
    </w:p>
    <w:p w14:paraId="77F28C58" w14:textId="41AA98C4" w:rsidR="007369BC" w:rsidRDefault="007369BC" w:rsidP="007A4C49">
      <w:pPr>
        <w:pStyle w:val="Brdtextmedindrag"/>
      </w:pPr>
      <w:r>
        <w:t>För att följa hur effektivt verksamheten bedrivs finns ett antal indika</w:t>
      </w:r>
      <w:r>
        <w:softHyphen/>
        <w:t xml:space="preserve">torer. Dessa omfattar andelen dödsbon som har avvecklats inom tre år från det att anmälan kom in till Kammarkollegiet. Målet är att minst 70 procent av dödsbona ska avvecklas inom tre år. Utfallet för 2023 var 65 procent, vilket är en minskning jämfört med 2022 då utfallet var 78 procent. </w:t>
      </w:r>
      <w:r w:rsidRPr="00A77AB9">
        <w:t xml:space="preserve">Minskningen beror på att verksamheten under 2023 </w:t>
      </w:r>
      <w:r>
        <w:t xml:space="preserve">har </w:t>
      </w:r>
      <w:r w:rsidRPr="00A77AB9">
        <w:t>foku</w:t>
      </w:r>
      <w:r>
        <w:softHyphen/>
      </w:r>
      <w:r w:rsidRPr="00A77AB9">
        <w:t>serat på handläggning och avslut av äldre ärenden.</w:t>
      </w:r>
    </w:p>
    <w:p w14:paraId="3CFFB2EF" w14:textId="242E58DA" w:rsidR="007369BC" w:rsidRPr="006A30CB" w:rsidRDefault="007369BC" w:rsidP="007A4C49">
      <w:pPr>
        <w:pStyle w:val="Brdtextmedindrag"/>
      </w:pPr>
      <w:r>
        <w:t>En annan indikator för att följa hur effektivt verksamheten bedrivs är andelen godkända redovisningar inom sex månader från det att redovis</w:t>
      </w:r>
      <w:r>
        <w:softHyphen/>
        <w:t>ning kom in till Kammarkollegiet. Riktmärket är att 80 procent av redo</w:t>
      </w:r>
      <w:r>
        <w:softHyphen/>
        <w:t>visningarna ska vara godkända inom den tiden. Utfallet för 2023 var 20 procent, vilket är en markant minskning jämfört med 2022 då utfallet var 54 pro</w:t>
      </w:r>
      <w:r>
        <w:softHyphen/>
        <w:t xml:space="preserve">cent. </w:t>
      </w:r>
      <w:r w:rsidRPr="00B823A5">
        <w:t>De</w:t>
      </w:r>
      <w:r>
        <w:t>n huvudsakliga orsaken</w:t>
      </w:r>
      <w:r w:rsidRPr="00B823A5">
        <w:t xml:space="preserve"> </w:t>
      </w:r>
      <w:r>
        <w:t xml:space="preserve">till det låga utfallet </w:t>
      </w:r>
      <w:r w:rsidRPr="00B823A5">
        <w:t xml:space="preserve">är att </w:t>
      </w:r>
      <w:r>
        <w:t>Kammar</w:t>
      </w:r>
      <w:r>
        <w:softHyphen/>
        <w:t xml:space="preserve">kollegiets nya </w:t>
      </w:r>
      <w:r w:rsidRPr="00B823A5">
        <w:t xml:space="preserve">ärendehanteringssystem inte </w:t>
      </w:r>
      <w:r>
        <w:t xml:space="preserve">ännu </w:t>
      </w:r>
      <w:r w:rsidRPr="00B823A5">
        <w:t xml:space="preserve">stöder arbetet på ett adekvat sätt. Utvecklings- och anpassningsåtgärder av systemet har inte varit tillräckliga för att möta behoven av systemstöd i handläggningen. Vakanser </w:t>
      </w:r>
      <w:r>
        <w:t xml:space="preserve">när det gäller tjänster med </w:t>
      </w:r>
      <w:r w:rsidRPr="00B823A5">
        <w:t xml:space="preserve">ekonomkompetens har </w:t>
      </w:r>
      <w:r>
        <w:t>också</w:t>
      </w:r>
      <w:r w:rsidRPr="00B823A5">
        <w:t xml:space="preserve"> </w:t>
      </w:r>
      <w:r>
        <w:t>minskat</w:t>
      </w:r>
      <w:r w:rsidRPr="00B823A5">
        <w:t xml:space="preserve"> kapaciteten att granska redovisningar.</w:t>
      </w:r>
    </w:p>
    <w:p w14:paraId="1D5DE902" w14:textId="286D7B2A" w:rsidR="007369BC" w:rsidRPr="007A4C49" w:rsidRDefault="007369BC" w:rsidP="007A4C49">
      <w:pPr>
        <w:pStyle w:val="Brdtextmedindrag"/>
      </w:pPr>
      <w:r w:rsidRPr="00C618C9">
        <w:t>Under</w:t>
      </w:r>
      <w:r w:rsidRPr="00D16159">
        <w:t xml:space="preserve"> </w:t>
      </w:r>
      <w:r>
        <w:t xml:space="preserve">våren </w:t>
      </w:r>
      <w:r w:rsidRPr="00D16159">
        <w:t>202</w:t>
      </w:r>
      <w:r>
        <w:t>3</w:t>
      </w:r>
      <w:r w:rsidRPr="00D16159">
        <w:t xml:space="preserve"> </w:t>
      </w:r>
      <w:r w:rsidRPr="00B823A5">
        <w:t xml:space="preserve">startade </w:t>
      </w:r>
      <w:r>
        <w:t xml:space="preserve">Kammarkollegiet </w:t>
      </w:r>
      <w:r w:rsidRPr="00B823A5">
        <w:t xml:space="preserve">ett utvecklingsprojekt, Arv 2.0, i syfte att effektivisera handläggningen genom </w:t>
      </w:r>
      <w:r>
        <w:t>bl.a.</w:t>
      </w:r>
      <w:r w:rsidRPr="00B823A5">
        <w:t xml:space="preserve"> digitalisering och effektivisering av processer och </w:t>
      </w:r>
      <w:r>
        <w:t>handläggning</w:t>
      </w:r>
      <w:r w:rsidRPr="00B823A5">
        <w:t xml:space="preserve">. </w:t>
      </w:r>
      <w:r>
        <w:t>I p</w:t>
      </w:r>
      <w:r w:rsidRPr="00B823A5">
        <w:t xml:space="preserve">rojektet tar </w:t>
      </w:r>
      <w:r>
        <w:t>man bl.a.</w:t>
      </w:r>
      <w:r w:rsidRPr="00B823A5">
        <w:t xml:space="preserve"> fram ett nytt användargränssnitt för att möjliggöra digital granskning av redovisningsärenden</w:t>
      </w:r>
      <w:r>
        <w:t>. Det sker även arbete för att ta fram</w:t>
      </w:r>
      <w:r w:rsidRPr="00B823A5">
        <w:t xml:space="preserve"> ett </w:t>
      </w:r>
      <w:r>
        <w:t xml:space="preserve">nytt </w:t>
      </w:r>
      <w:r w:rsidRPr="00B823A5">
        <w:t>system</w:t>
      </w:r>
      <w:r>
        <w:t>-</w:t>
      </w:r>
      <w:r w:rsidRPr="00B823A5">
        <w:t xml:space="preserve">stöd </w:t>
      </w:r>
      <w:r>
        <w:t>för digitalisering av gravvårdsfakturor, där man också utvecklar nya processer för detta. I p</w:t>
      </w:r>
      <w:r w:rsidRPr="00B823A5">
        <w:t>rojektet ta</w:t>
      </w:r>
      <w:r>
        <w:t>s</w:t>
      </w:r>
      <w:r w:rsidRPr="00B823A5">
        <w:t xml:space="preserve"> </w:t>
      </w:r>
      <w:r>
        <w:t xml:space="preserve">det </w:t>
      </w:r>
      <w:r w:rsidRPr="00B823A5">
        <w:t xml:space="preserve">även fram digitala tjänster som </w:t>
      </w:r>
      <w:r>
        <w:t>förväntas leda</w:t>
      </w:r>
      <w:r w:rsidRPr="00B823A5">
        <w:t xml:space="preserve"> till ökad kvalitet i handläggningen samt minskad pappershantering. </w:t>
      </w:r>
      <w:r>
        <w:t>Till en början kommer det nya arbetssättet att</w:t>
      </w:r>
      <w:r w:rsidRPr="00B823A5">
        <w:t xml:space="preserve"> kräva ökade arbetsinsatser</w:t>
      </w:r>
      <w:r>
        <w:t>, inte minst eftersom digitalisering är nödvändig.</w:t>
      </w:r>
      <w:r w:rsidRPr="00B823A5">
        <w:t xml:space="preserve"> </w:t>
      </w:r>
      <w:r>
        <w:t xml:space="preserve">Under 2024 kommer det att </w:t>
      </w:r>
      <w:r w:rsidRPr="00B823A5">
        <w:t xml:space="preserve">pågå </w:t>
      </w:r>
      <w:r>
        <w:t xml:space="preserve">ett </w:t>
      </w:r>
      <w:r w:rsidRPr="00B823A5">
        <w:t xml:space="preserve">arbete </w:t>
      </w:r>
      <w:r>
        <w:t>för</w:t>
      </w:r>
      <w:r w:rsidRPr="00B823A5">
        <w:t xml:space="preserve"> att anpassa organisation och bemanning till de nya processerna </w:t>
      </w:r>
      <w:r>
        <w:t>och</w:t>
      </w:r>
      <w:r w:rsidRPr="00B823A5">
        <w:t xml:space="preserve"> arbetssätten. </w:t>
      </w:r>
    </w:p>
    <w:p w14:paraId="5083E4D3" w14:textId="217CF816" w:rsidR="007369BC" w:rsidRDefault="007369BC" w:rsidP="006D219A">
      <w:pPr>
        <w:pStyle w:val="Rubrik2"/>
      </w:pPr>
      <w:bookmarkStart w:id="7" w:name="_Toc169778882"/>
      <w:r>
        <w:t>Allmänna arvsfonden avstår i vissa fall från egendom</w:t>
      </w:r>
      <w:bookmarkEnd w:id="7"/>
    </w:p>
    <w:p w14:paraId="2140ED53" w14:textId="72EEF0F2" w:rsidR="007369BC" w:rsidRDefault="007369BC" w:rsidP="006D219A">
      <w:pPr>
        <w:pStyle w:val="Brdtext"/>
      </w:pPr>
      <w:r>
        <w:t xml:space="preserve">Kammarkollegiet får i vissa fall besluta om att arv eller försäkringsbelopp </w:t>
      </w:r>
      <w:r w:rsidRPr="00F7590E">
        <w:t>som har tillfallit Allmänna arvsfonden</w:t>
      </w:r>
      <w:r>
        <w:t xml:space="preserve"> helt eller delvis ska</w:t>
      </w:r>
      <w:r w:rsidRPr="00F7590E">
        <w:t xml:space="preserve"> avstås till någon </w:t>
      </w:r>
      <w:r>
        <w:t>som har ansökt om det. Arv eller försäkringsbelopp får avstås till någon annan om det med hänsyn till uttalanden av arvlåtaren eller till andra särskilda omständigheter kan anses stämma överens med arvlåtarens yttersta vilja.</w:t>
      </w:r>
    </w:p>
    <w:p w14:paraId="1BD8D1D7" w14:textId="69C9843B" w:rsidR="007369BC" w:rsidRDefault="007369BC" w:rsidP="006D219A">
      <w:pPr>
        <w:pStyle w:val="Brdtextmedindrag"/>
      </w:pPr>
      <w:r>
        <w:t>Enligt den upphävda lagen (1994:243) om Allmänna arvsfonden fick arv eller försäkringsbelopp också avstås till arvlåtarens släkting eller någon annan person som har stått arvlåtaren nära, om det kunde anses skäligt. Synen på vem som är att anse som närstående, liksom släktskapets betyd-else, har ändrats sedan den ursprungliga bestämmelsen infördes 1928.</w:t>
      </w:r>
    </w:p>
    <w:p w14:paraId="5254FDC8" w14:textId="6A365852" w:rsidR="007369BC" w:rsidRDefault="007369BC" w:rsidP="006D219A">
      <w:pPr>
        <w:pStyle w:val="Brdtextmedindrag"/>
      </w:pPr>
      <w:r>
        <w:t xml:space="preserve">Sedan 2021 får avstående göras till arvlåtarens sambo eller någon annan som genom beroendeförhållande stått arvlåtaren nära, om det kan anses </w:t>
      </w:r>
      <w:r>
        <w:lastRenderedPageBreak/>
        <w:t>skäligt. Detta innebär att sambor ska anses vara närstående utan att det finns något ytterligare krav på förhållandet mellan arvlåtaren och sambon. En släkting bedöms däremot på samma sätt som andra sökande i fråga om huruvida han eller hon får anses vara närstående. Graden av beroende-förhållande mellan arvlåtaren och den sökande samt om den sökande har behov av egendomen ska särskilt beaktas vid skälighetsbedömningen. Detta gäller oavsett om den sökande var sambo eller närstående på annat sätt till arvlåtaren.</w:t>
      </w:r>
    </w:p>
    <w:p w14:paraId="7CD937BC" w14:textId="484F784F" w:rsidR="007369BC" w:rsidRDefault="007369BC" w:rsidP="006D219A">
      <w:pPr>
        <w:pStyle w:val="Brdtextmedindrag"/>
      </w:pPr>
      <w:r>
        <w:t>Vidare får arv som utgörs av sådan egendom som är av väsentlig betydelse från kulturhistorisk synpunkt eller från natur- eller kulturvårds</w:t>
      </w:r>
      <w:r>
        <w:softHyphen/>
        <w:t>synpunkt avstås till en juridisk person som har särskilda förutsättningar att ta hand om egendomen på lämpligt sätt. Om det finns särskilda skäl, får ett belopp av det arv som har tillfallit Allmänna arvsfonden tillsammans med sådan egendom avstås till den som tar emot egendomen för att användas för sådana omedelbara åtgärder som är nödvändiga för att bevara egendomen.</w:t>
      </w:r>
    </w:p>
    <w:p w14:paraId="01AA77ED" w14:textId="0A0DFF7F" w:rsidR="007369BC" w:rsidRDefault="007369BC" w:rsidP="006D219A">
      <w:pPr>
        <w:pStyle w:val="Brdtextmedindrag"/>
      </w:pPr>
      <w:r>
        <w:t>En ansökan om arvsavstående ska lämnas till Kammarkollegiet senast tre år efter dödsfallet eller efter det att arvet genom preskription tillfallit fonden.</w:t>
      </w:r>
    </w:p>
    <w:p w14:paraId="179E920B" w14:textId="242E1F51" w:rsidR="007369BC" w:rsidRDefault="007369BC" w:rsidP="006D219A">
      <w:pPr>
        <w:pStyle w:val="Brdtextmedindrag"/>
      </w:pPr>
      <w:r>
        <w:t>Under 2023 avgjordes 51 ärenden om avstående. Av dessa bifölls 38 helt eller delvis, 12 avslogs och 1 avskrevs. Det innebär att 74 procent av ansökningarna bifölls helt eller delvis, 24 procent avslogs och 2 procent avskrevs.</w:t>
      </w:r>
    </w:p>
    <w:p w14:paraId="49CB12EB" w14:textId="2696D725" w:rsidR="007369BC" w:rsidRDefault="007369BC" w:rsidP="006D219A">
      <w:pPr>
        <w:pStyle w:val="Rubrik2"/>
      </w:pPr>
      <w:bookmarkStart w:id="8" w:name="_Toc169778883"/>
      <w:r>
        <w:t>Influtna, utdelningsbara och utbetalade medel</w:t>
      </w:r>
      <w:bookmarkEnd w:id="8"/>
    </w:p>
    <w:p w14:paraId="253816AC" w14:textId="56DE78D2" w:rsidR="007369BC" w:rsidRDefault="007369BC" w:rsidP="006D219A">
      <w:pPr>
        <w:pStyle w:val="Brdtext"/>
      </w:pPr>
      <w:r>
        <w:t>Det finns tre kategorier medel som tillfaller Allmänna arvsfonden: influtna arv, medel från metallåtervinning (värdet av återvunna metaller efter kremering) och aktieutdelningar på befintligt kapital (direktav</w:t>
      </w:r>
      <w:r>
        <w:softHyphen/>
        <w:t>kastning).</w:t>
      </w:r>
    </w:p>
    <w:p w14:paraId="66EE4A8A" w14:textId="061433BF" w:rsidR="007369BC" w:rsidRDefault="007369BC" w:rsidP="006D219A">
      <w:pPr>
        <w:pStyle w:val="Brdtextmedindrag"/>
      </w:pPr>
      <w:r>
        <w:t>Regeringen ska varje år besluta hur stor del av fondens samlade tillgångar som ska vara tillgänglig för utdelning det påföljande året och samtidigt ange beräknad nivå för de två därpå följande åren. Regeringens beslut får inte medföra att fondens långsiktiga förvaltning och fortlevnad äventyras.</w:t>
      </w:r>
    </w:p>
    <w:p w14:paraId="650FFC86" w14:textId="47E0DF60" w:rsidR="007369BC" w:rsidRDefault="007369BC" w:rsidP="006D219A">
      <w:pPr>
        <w:pStyle w:val="Brdtextmedindrag"/>
      </w:pPr>
      <w:r>
        <w:t>Medel som har gjorts tillgängliga för utdelning men som inte har för</w:t>
      </w:r>
      <w:r>
        <w:softHyphen/>
        <w:t>delats under året ska återgå till fondens samlade tillgångar.</w:t>
      </w:r>
    </w:p>
    <w:p w14:paraId="50976C5E" w14:textId="7B8E4B43" w:rsidR="007369BC" w:rsidRDefault="007369BC" w:rsidP="006D219A">
      <w:pPr>
        <w:pStyle w:val="Brdtextmedindrag"/>
      </w:pPr>
      <w:r>
        <w:t xml:space="preserve">Bestämmelserna i den tidigare lagen (1994:243) om Allmänna arvsfonden och de tidigare principerna för hanteringen av fondens tillgångar har under en lång följd av år gett tillgångarna ett kraftigt ökat värde. Bland annat gällde tidigare att en tiondel av influtna medel alltid skulle läggas till fonden vid årets slut. Detta ändrades 2021 i och med införandet av den nuvarande lagen (2021:401) om Allmänna arvsfonden. Nu gäller i stället att </w:t>
      </w:r>
      <w:r w:rsidRPr="00E37D4C">
        <w:t>Allmänna arvsfondens kapital får tas i anspråk för fondens ändamål även till den del det redovisas som bundet.</w:t>
      </w:r>
      <w:r>
        <w:t xml:space="preserve"> Skälet till ändringen av det var att det i förlängningen blir svårt att upprätthålla legitimiteten för Allmänna arvsfonden om fonden fortsätter att växa utan att det motsvarar en ökning av de medel som lämnas för utdelning.</w:t>
      </w:r>
    </w:p>
    <w:p w14:paraId="7D4E9462" w14:textId="5AEE85EF" w:rsidR="007369BC" w:rsidRDefault="007369BC" w:rsidP="006D219A">
      <w:pPr>
        <w:pStyle w:val="Rubrik3"/>
      </w:pPr>
      <w:bookmarkStart w:id="9" w:name="_Toc169778884"/>
      <w:r>
        <w:lastRenderedPageBreak/>
        <w:t>Influtna medel</w:t>
      </w:r>
      <w:bookmarkEnd w:id="9"/>
    </w:p>
    <w:p w14:paraId="6AC3B454" w14:textId="4A8C3AFE" w:rsidR="007369BC" w:rsidRDefault="007369BC" w:rsidP="0062146C">
      <w:pPr>
        <w:pStyle w:val="Brdtext"/>
      </w:pPr>
      <w:r w:rsidRPr="0087220B">
        <w:t>Under 202</w:t>
      </w:r>
      <w:r>
        <w:t>3</w:t>
      </w:r>
      <w:r w:rsidRPr="0087220B">
        <w:t xml:space="preserve"> uppgick summan </w:t>
      </w:r>
      <w:r>
        <w:t>av de medel som tillfallit Allmänna arvs</w:t>
      </w:r>
      <w:r>
        <w:softHyphen/>
        <w:t xml:space="preserve">fonden </w:t>
      </w:r>
      <w:r w:rsidRPr="0087220B">
        <w:t>till 1</w:t>
      </w:r>
      <w:r>
        <w:t> 357</w:t>
      </w:r>
      <w:r w:rsidRPr="0087220B">
        <w:t xml:space="preserve"> miljoner kronor,</w:t>
      </w:r>
      <w:r w:rsidRPr="0062146C">
        <w:t xml:space="preserve"> vilket är en ökning med 197 miljoner kronor</w:t>
      </w:r>
      <w:r>
        <w:t xml:space="preserve"> jämfört med</w:t>
      </w:r>
      <w:r w:rsidRPr="0062146C">
        <w:t xml:space="preserve"> 2022</w:t>
      </w:r>
      <w:r w:rsidRPr="0087220B">
        <w:t>.</w:t>
      </w:r>
    </w:p>
    <w:p w14:paraId="05F85B4A" w14:textId="217A8D9A" w:rsidR="007369BC" w:rsidRDefault="007369BC" w:rsidP="0062146C">
      <w:pPr>
        <w:pStyle w:val="Brdtextmedindrag"/>
      </w:pPr>
      <w:r w:rsidRPr="0062146C">
        <w:t xml:space="preserve">Influtna arvsmedel uppgick </w:t>
      </w:r>
      <w:r>
        <w:t xml:space="preserve">2023 </w:t>
      </w:r>
      <w:r w:rsidRPr="0062146C">
        <w:t xml:space="preserve">till 859 miljoner kronor, vilket är en ökning med 143 miljoner kronor </w:t>
      </w:r>
      <w:r>
        <w:t>jämfört med</w:t>
      </w:r>
      <w:r w:rsidRPr="0062146C">
        <w:t xml:space="preserve"> 2022. Det högre inflödet av arvsmedel under 2023 bero</w:t>
      </w:r>
      <w:r>
        <w:t>dde</w:t>
      </w:r>
      <w:r w:rsidRPr="0062146C">
        <w:t xml:space="preserve"> till stor del på ett enskilt ärende, vars inflöde motsvara</w:t>
      </w:r>
      <w:r>
        <w:t>de</w:t>
      </w:r>
      <w:r w:rsidRPr="0062146C">
        <w:t xml:space="preserve"> 10 procent av de inbetalda medlen från arv totalt. Inbetald ersättning från metallåtervinning </w:t>
      </w:r>
      <w:r>
        <w:t xml:space="preserve">uppgick under 2023 till 105 miljoner kronor, vilket är en </w:t>
      </w:r>
      <w:r w:rsidRPr="0062146C">
        <w:t>ök</w:t>
      </w:r>
      <w:r>
        <w:t>ning</w:t>
      </w:r>
      <w:r w:rsidRPr="0062146C">
        <w:t xml:space="preserve"> med </w:t>
      </w:r>
      <w:r>
        <w:t>10 </w:t>
      </w:r>
      <w:r w:rsidRPr="0062146C">
        <w:t>miljoner kronor</w:t>
      </w:r>
      <w:r>
        <w:t xml:space="preserve"> jämfört med 2022</w:t>
      </w:r>
      <w:r w:rsidRPr="0062146C">
        <w:t>. Ersättning</w:t>
      </w:r>
      <w:r>
        <w:t>ens totalbelopp</w:t>
      </w:r>
      <w:r w:rsidRPr="0062146C">
        <w:t xml:space="preserve"> påverkas</w:t>
      </w:r>
      <w:r>
        <w:t xml:space="preserve"> </w:t>
      </w:r>
      <w:r w:rsidRPr="0062146C">
        <w:t>av antal</w:t>
      </w:r>
      <w:r>
        <w:t>et</w:t>
      </w:r>
      <w:r w:rsidRPr="0062146C">
        <w:t xml:space="preserve"> genomförda krem</w:t>
      </w:r>
      <w:r>
        <w:t>eringar</w:t>
      </w:r>
      <w:r w:rsidRPr="0062146C">
        <w:t>, av prisutvecklingen på metaller samt</w:t>
      </w:r>
      <w:r>
        <w:t xml:space="preserve"> av</w:t>
      </w:r>
      <w:r w:rsidRPr="0062146C">
        <w:t xml:space="preserve"> hur avtalsvillkoren mellan återvinningsföretaget och krematorierna är utformade. Direkt</w:t>
      </w:r>
      <w:r>
        <w:t>-</w:t>
      </w:r>
      <w:r w:rsidRPr="0062146C">
        <w:t xml:space="preserve">avkastningen </w:t>
      </w:r>
      <w:r>
        <w:t xml:space="preserve">uppgick under 2023 till 393 miljoner kronor, vilket är en ökning </w:t>
      </w:r>
      <w:r w:rsidRPr="0062146C">
        <w:t>med 44 miljoner kronor jämfört med</w:t>
      </w:r>
      <w:r>
        <w:t xml:space="preserve"> det</w:t>
      </w:r>
      <w:r w:rsidRPr="0062146C">
        <w:t xml:space="preserve"> föregående år</w:t>
      </w:r>
      <w:r>
        <w:t>et</w:t>
      </w:r>
      <w:r w:rsidRPr="0062146C">
        <w:t xml:space="preserve">. Det förklaras </w:t>
      </w:r>
      <w:r>
        <w:t>främst</w:t>
      </w:r>
      <w:r w:rsidRPr="0062146C">
        <w:t xml:space="preserve"> av stigande utdelningar från börsföretagen samt att kupongbetalningar på ränteplaceringar ökade i takt med stigande räntor. Över tid tenderar direktavkastningen att öka, vilket beror på att förmögen</w:t>
      </w:r>
      <w:r>
        <w:t>-</w:t>
      </w:r>
      <w:r w:rsidRPr="0062146C">
        <w:t>hetsvärdet stiger.</w:t>
      </w:r>
    </w:p>
    <w:p w14:paraId="23D2D431" w14:textId="79BD7727" w:rsidR="007369BC" w:rsidRPr="00F41CCB" w:rsidRDefault="007369BC" w:rsidP="00C55B8D">
      <w:pPr>
        <w:pStyle w:val="Brdtextmedindrag"/>
        <w:rPr>
          <w:rFonts w:eastAsia="Calibri"/>
          <w:lang w:val="sv" w:eastAsia="sv-SE"/>
        </w:rPr>
      </w:pPr>
      <w:r>
        <w:t xml:space="preserve">I tabell 2.1 redovisas medel som tillföll Allmänna arvsfonden </w:t>
      </w:r>
      <w:r w:rsidRPr="009A40F3">
        <w:t>under 2017–202</w:t>
      </w:r>
      <w:r>
        <w:t>2.</w:t>
      </w:r>
    </w:p>
    <w:p w14:paraId="6A231904" w14:textId="77777777" w:rsidR="007369BC" w:rsidRPr="00E34B93" w:rsidRDefault="007369BC" w:rsidP="00E34B93">
      <w:pPr>
        <w:pStyle w:val="TabellRubrik"/>
      </w:pPr>
      <w:r w:rsidRPr="00E34B93">
        <w:t>Tabell 2.1</w:t>
      </w:r>
      <w:r w:rsidRPr="00E34B93">
        <w:tab/>
        <w:t>Medel som tillfallit Allmänna arvsfonden under året, miljoner kronor</w:t>
      </w:r>
    </w:p>
    <w:tbl>
      <w:tblPr>
        <w:tblW w:w="5897" w:type="dxa"/>
        <w:tblCellMar>
          <w:left w:w="0" w:type="dxa"/>
        </w:tblCellMar>
        <w:tblLook w:val="0000" w:firstRow="0" w:lastRow="0" w:firstColumn="0" w:lastColumn="0" w:noHBand="0" w:noVBand="0"/>
      </w:tblPr>
      <w:tblGrid>
        <w:gridCol w:w="1805"/>
        <w:gridCol w:w="818"/>
        <w:gridCol w:w="819"/>
        <w:gridCol w:w="819"/>
        <w:gridCol w:w="819"/>
        <w:gridCol w:w="817"/>
      </w:tblGrid>
      <w:tr w:rsidR="00C55B8D" w:rsidRPr="00DB71A3" w14:paraId="00FD273D" w14:textId="77777777" w:rsidTr="00CA6DD4">
        <w:tc>
          <w:tcPr>
            <w:tcW w:w="1531" w:type="pct"/>
            <w:tcBorders>
              <w:top w:val="single" w:sz="8" w:space="0" w:color="auto"/>
              <w:bottom w:val="single" w:sz="6" w:space="0" w:color="auto"/>
            </w:tcBorders>
            <w:shd w:val="clear" w:color="auto" w:fill="auto"/>
          </w:tcPr>
          <w:p w14:paraId="5F8397A7" w14:textId="77777777" w:rsidR="007369BC" w:rsidRPr="00452069" w:rsidRDefault="007369BC" w:rsidP="00CA6DD4">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highlight w:val="yellow"/>
              </w:rPr>
            </w:pPr>
            <w:bookmarkStart w:id="10" w:name="_Hlk169777701"/>
          </w:p>
        </w:tc>
        <w:tc>
          <w:tcPr>
            <w:tcW w:w="694" w:type="pct"/>
            <w:tcBorders>
              <w:top w:val="single" w:sz="8" w:space="0" w:color="auto"/>
              <w:bottom w:val="single" w:sz="6" w:space="0" w:color="auto"/>
            </w:tcBorders>
          </w:tcPr>
          <w:p w14:paraId="565DBC68" w14:textId="7C49ED6A"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202</w:t>
            </w:r>
            <w:r>
              <w:rPr>
                <w:rFonts w:ascii="TradeGothic CondEighteen" w:hAnsi="TradeGothic CondEighteen"/>
                <w:b/>
                <w:spacing w:val="4"/>
                <w:sz w:val="18"/>
              </w:rPr>
              <w:t>3</w:t>
            </w:r>
          </w:p>
        </w:tc>
        <w:tc>
          <w:tcPr>
            <w:tcW w:w="694" w:type="pct"/>
            <w:tcBorders>
              <w:top w:val="single" w:sz="8" w:space="0" w:color="auto"/>
              <w:bottom w:val="single" w:sz="6" w:space="0" w:color="auto"/>
            </w:tcBorders>
            <w:shd w:val="clear" w:color="auto" w:fill="auto"/>
          </w:tcPr>
          <w:p w14:paraId="6511BA58" w14:textId="731D4E91"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202</w:t>
            </w:r>
            <w:r>
              <w:rPr>
                <w:rFonts w:ascii="TradeGothic CondEighteen" w:hAnsi="TradeGothic CondEighteen"/>
                <w:b/>
                <w:spacing w:val="4"/>
                <w:sz w:val="18"/>
              </w:rPr>
              <w:t>2</w:t>
            </w:r>
          </w:p>
        </w:tc>
        <w:tc>
          <w:tcPr>
            <w:tcW w:w="694" w:type="pct"/>
            <w:tcBorders>
              <w:top w:val="single" w:sz="8" w:space="0" w:color="auto"/>
              <w:bottom w:val="single" w:sz="6" w:space="0" w:color="auto"/>
            </w:tcBorders>
          </w:tcPr>
          <w:p w14:paraId="7426B6A1" w14:textId="5DDEEC40"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w:t>
            </w:r>
            <w:r>
              <w:rPr>
                <w:rFonts w:ascii="TradeGothic CondEighteen" w:hAnsi="TradeGothic CondEighteen"/>
                <w:b/>
                <w:spacing w:val="4"/>
                <w:sz w:val="18"/>
              </w:rPr>
              <w:t>21</w:t>
            </w:r>
          </w:p>
        </w:tc>
        <w:tc>
          <w:tcPr>
            <w:tcW w:w="694" w:type="pct"/>
            <w:tcBorders>
              <w:top w:val="single" w:sz="8" w:space="0" w:color="auto"/>
              <w:bottom w:val="single" w:sz="6" w:space="0" w:color="auto"/>
            </w:tcBorders>
          </w:tcPr>
          <w:p w14:paraId="0C393793" w14:textId="1F8B0787"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w:t>
            </w:r>
            <w:r>
              <w:rPr>
                <w:rFonts w:ascii="TradeGothic CondEighteen" w:hAnsi="TradeGothic CondEighteen"/>
                <w:b/>
                <w:spacing w:val="4"/>
                <w:sz w:val="18"/>
              </w:rPr>
              <w:t>20</w:t>
            </w:r>
          </w:p>
        </w:tc>
        <w:tc>
          <w:tcPr>
            <w:tcW w:w="694" w:type="pct"/>
            <w:tcBorders>
              <w:top w:val="single" w:sz="8" w:space="0" w:color="auto"/>
              <w:bottom w:val="single" w:sz="6" w:space="0" w:color="auto"/>
            </w:tcBorders>
          </w:tcPr>
          <w:p w14:paraId="0A15CA43" w14:textId="4C573F4B"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201</w:t>
            </w:r>
            <w:r>
              <w:rPr>
                <w:rFonts w:ascii="TradeGothic CondEighteen" w:hAnsi="TradeGothic CondEighteen"/>
                <w:b/>
                <w:spacing w:val="4"/>
                <w:sz w:val="18"/>
              </w:rPr>
              <w:t>9</w:t>
            </w:r>
          </w:p>
        </w:tc>
      </w:tr>
      <w:tr w:rsidR="00C55B8D" w:rsidRPr="00DB71A3" w14:paraId="3278C375" w14:textId="77777777" w:rsidTr="00CA6DD4">
        <w:tc>
          <w:tcPr>
            <w:tcW w:w="1531" w:type="pct"/>
            <w:tcBorders>
              <w:top w:val="single" w:sz="6" w:space="0" w:color="auto"/>
            </w:tcBorders>
            <w:shd w:val="clear" w:color="auto" w:fill="auto"/>
          </w:tcPr>
          <w:p w14:paraId="0AD6F9CC" w14:textId="77777777" w:rsidR="007369BC" w:rsidRPr="00DB71A3" w:rsidRDefault="007369BC" w:rsidP="00CA6DD4">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DB71A3">
              <w:rPr>
                <w:rFonts w:ascii="TradeGothic CondEighteen" w:hAnsi="TradeGothic CondEighteen"/>
                <w:spacing w:val="4"/>
                <w:sz w:val="18"/>
              </w:rPr>
              <w:t>Influtna arvsmedel*</w:t>
            </w:r>
          </w:p>
        </w:tc>
        <w:tc>
          <w:tcPr>
            <w:tcW w:w="694" w:type="pct"/>
            <w:tcBorders>
              <w:top w:val="single" w:sz="6" w:space="0" w:color="auto"/>
            </w:tcBorders>
          </w:tcPr>
          <w:p w14:paraId="7439C825" w14:textId="58A63309"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856</w:t>
            </w:r>
          </w:p>
        </w:tc>
        <w:tc>
          <w:tcPr>
            <w:tcW w:w="694" w:type="pct"/>
            <w:tcBorders>
              <w:top w:val="single" w:sz="6" w:space="0" w:color="auto"/>
            </w:tcBorders>
            <w:shd w:val="clear" w:color="auto" w:fill="auto"/>
          </w:tcPr>
          <w:p w14:paraId="67C03241" w14:textId="6DD0FA3C"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716</w:t>
            </w:r>
          </w:p>
        </w:tc>
        <w:tc>
          <w:tcPr>
            <w:tcW w:w="694" w:type="pct"/>
            <w:tcBorders>
              <w:top w:val="single" w:sz="6" w:space="0" w:color="auto"/>
            </w:tcBorders>
          </w:tcPr>
          <w:p w14:paraId="5354E51E" w14:textId="6D3F96BC"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777</w:t>
            </w:r>
          </w:p>
        </w:tc>
        <w:tc>
          <w:tcPr>
            <w:tcW w:w="694" w:type="pct"/>
            <w:tcBorders>
              <w:top w:val="single" w:sz="6" w:space="0" w:color="auto"/>
            </w:tcBorders>
          </w:tcPr>
          <w:p w14:paraId="7AE69340" w14:textId="3CAF5185"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815</w:t>
            </w:r>
          </w:p>
        </w:tc>
        <w:tc>
          <w:tcPr>
            <w:tcW w:w="694" w:type="pct"/>
            <w:tcBorders>
              <w:top w:val="single" w:sz="6" w:space="0" w:color="auto"/>
            </w:tcBorders>
          </w:tcPr>
          <w:p w14:paraId="7AABF8E8" w14:textId="62BED367"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981</w:t>
            </w:r>
          </w:p>
        </w:tc>
      </w:tr>
      <w:tr w:rsidR="00C55B8D" w:rsidRPr="00DB71A3" w14:paraId="7085AB6A" w14:textId="77777777" w:rsidTr="00CA6DD4">
        <w:tc>
          <w:tcPr>
            <w:tcW w:w="1531" w:type="pct"/>
            <w:shd w:val="clear" w:color="auto" w:fill="auto"/>
          </w:tcPr>
          <w:p w14:paraId="5DEF3DFD" w14:textId="77777777" w:rsidR="007369BC" w:rsidRPr="00DB71A3" w:rsidRDefault="007369BC" w:rsidP="00CA6DD4">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DB71A3">
              <w:rPr>
                <w:rFonts w:ascii="TradeGothic CondEighteen" w:hAnsi="TradeGothic CondEighteen"/>
                <w:spacing w:val="4"/>
                <w:sz w:val="18"/>
              </w:rPr>
              <w:t>Metallåtervinning</w:t>
            </w:r>
          </w:p>
        </w:tc>
        <w:tc>
          <w:tcPr>
            <w:tcW w:w="694" w:type="pct"/>
          </w:tcPr>
          <w:p w14:paraId="3E29EE9F" w14:textId="624F1442"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105</w:t>
            </w:r>
          </w:p>
        </w:tc>
        <w:tc>
          <w:tcPr>
            <w:tcW w:w="694" w:type="pct"/>
            <w:shd w:val="clear" w:color="auto" w:fill="auto"/>
          </w:tcPr>
          <w:p w14:paraId="69B43030" w14:textId="1E87F2C4"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95</w:t>
            </w:r>
          </w:p>
        </w:tc>
        <w:tc>
          <w:tcPr>
            <w:tcW w:w="694" w:type="pct"/>
          </w:tcPr>
          <w:p w14:paraId="40A986E4" w14:textId="065E874E"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94</w:t>
            </w:r>
          </w:p>
        </w:tc>
        <w:tc>
          <w:tcPr>
            <w:tcW w:w="694" w:type="pct"/>
          </w:tcPr>
          <w:p w14:paraId="42A8B06B" w14:textId="18F9311C"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96</w:t>
            </w:r>
          </w:p>
        </w:tc>
        <w:tc>
          <w:tcPr>
            <w:tcW w:w="694" w:type="pct"/>
          </w:tcPr>
          <w:p w14:paraId="5C84DFAC" w14:textId="4E0AD9F8"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114</w:t>
            </w:r>
          </w:p>
        </w:tc>
      </w:tr>
      <w:tr w:rsidR="00C55B8D" w:rsidRPr="00DB71A3" w14:paraId="0236A9BA" w14:textId="77777777" w:rsidTr="00CA6DD4">
        <w:tc>
          <w:tcPr>
            <w:tcW w:w="1531" w:type="pct"/>
            <w:shd w:val="clear" w:color="auto" w:fill="auto"/>
          </w:tcPr>
          <w:p w14:paraId="530DEADB" w14:textId="77777777" w:rsidR="007369BC" w:rsidRPr="00DB71A3" w:rsidRDefault="007369BC" w:rsidP="00CA6DD4">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DB71A3">
              <w:rPr>
                <w:rFonts w:ascii="TradeGothic CondEighteen" w:hAnsi="TradeGothic CondEighteen"/>
                <w:spacing w:val="4"/>
                <w:sz w:val="18"/>
              </w:rPr>
              <w:t>Kapitalisering (10 %)</w:t>
            </w:r>
          </w:p>
        </w:tc>
        <w:tc>
          <w:tcPr>
            <w:tcW w:w="694" w:type="pct"/>
          </w:tcPr>
          <w:p w14:paraId="57F7BC62" w14:textId="77777777"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DB71A3">
              <w:rPr>
                <w:rFonts w:ascii="TradeGothic CondEighteen" w:hAnsi="TradeGothic CondEighteen"/>
                <w:spacing w:val="4"/>
                <w:sz w:val="18"/>
              </w:rPr>
              <w:t>-</w:t>
            </w:r>
          </w:p>
        </w:tc>
        <w:tc>
          <w:tcPr>
            <w:tcW w:w="694" w:type="pct"/>
            <w:shd w:val="clear" w:color="auto" w:fill="auto"/>
          </w:tcPr>
          <w:p w14:paraId="5602D9DC" w14:textId="77777777"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DB71A3">
              <w:rPr>
                <w:rFonts w:ascii="TradeGothic CondEighteen" w:hAnsi="TradeGothic CondEighteen"/>
                <w:spacing w:val="4"/>
                <w:sz w:val="18"/>
              </w:rPr>
              <w:t>-</w:t>
            </w:r>
          </w:p>
        </w:tc>
        <w:tc>
          <w:tcPr>
            <w:tcW w:w="694" w:type="pct"/>
          </w:tcPr>
          <w:p w14:paraId="466CBA18" w14:textId="17030BF5"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w:t>
            </w:r>
          </w:p>
        </w:tc>
        <w:tc>
          <w:tcPr>
            <w:tcW w:w="694" w:type="pct"/>
          </w:tcPr>
          <w:p w14:paraId="542BF725" w14:textId="6E4305FC"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-91</w:t>
            </w:r>
          </w:p>
        </w:tc>
        <w:tc>
          <w:tcPr>
            <w:tcW w:w="694" w:type="pct"/>
          </w:tcPr>
          <w:p w14:paraId="35B52AC5" w14:textId="0E294681"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-124</w:t>
            </w:r>
          </w:p>
        </w:tc>
      </w:tr>
      <w:tr w:rsidR="00C55B8D" w:rsidRPr="00DB71A3" w14:paraId="7760BD95" w14:textId="77777777" w:rsidTr="00CA6DD4">
        <w:tc>
          <w:tcPr>
            <w:tcW w:w="1531" w:type="pct"/>
            <w:tcBorders>
              <w:bottom w:val="single" w:sz="4" w:space="0" w:color="auto"/>
            </w:tcBorders>
            <w:shd w:val="clear" w:color="auto" w:fill="auto"/>
          </w:tcPr>
          <w:p w14:paraId="0619F61A" w14:textId="77777777" w:rsidR="007369BC" w:rsidRPr="00DB71A3" w:rsidRDefault="007369BC" w:rsidP="00CA6DD4">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DB71A3">
              <w:rPr>
                <w:rFonts w:ascii="TradeGothic CondEighteen" w:hAnsi="TradeGothic CondEighteen"/>
                <w:spacing w:val="4"/>
                <w:sz w:val="18"/>
              </w:rPr>
              <w:t>Direktavkastning</w:t>
            </w:r>
          </w:p>
        </w:tc>
        <w:tc>
          <w:tcPr>
            <w:tcW w:w="694" w:type="pct"/>
            <w:tcBorders>
              <w:bottom w:val="single" w:sz="4" w:space="0" w:color="auto"/>
            </w:tcBorders>
          </w:tcPr>
          <w:p w14:paraId="2D02F966" w14:textId="50BF8492"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393</w:t>
            </w:r>
          </w:p>
        </w:tc>
        <w:tc>
          <w:tcPr>
            <w:tcW w:w="694" w:type="pct"/>
            <w:tcBorders>
              <w:bottom w:val="single" w:sz="4" w:space="0" w:color="auto"/>
            </w:tcBorders>
            <w:shd w:val="clear" w:color="auto" w:fill="auto"/>
          </w:tcPr>
          <w:p w14:paraId="66268021" w14:textId="46745CDC"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349</w:t>
            </w:r>
          </w:p>
        </w:tc>
        <w:tc>
          <w:tcPr>
            <w:tcW w:w="694" w:type="pct"/>
            <w:tcBorders>
              <w:bottom w:val="single" w:sz="4" w:space="0" w:color="auto"/>
            </w:tcBorders>
          </w:tcPr>
          <w:p w14:paraId="6E0E6AE2" w14:textId="180E396E"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325</w:t>
            </w:r>
          </w:p>
        </w:tc>
        <w:tc>
          <w:tcPr>
            <w:tcW w:w="694" w:type="pct"/>
            <w:tcBorders>
              <w:bottom w:val="single" w:sz="4" w:space="0" w:color="auto"/>
            </w:tcBorders>
          </w:tcPr>
          <w:p w14:paraId="3A27500C" w14:textId="498866AE"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205</w:t>
            </w:r>
          </w:p>
        </w:tc>
        <w:tc>
          <w:tcPr>
            <w:tcW w:w="694" w:type="pct"/>
            <w:tcBorders>
              <w:bottom w:val="single" w:sz="4" w:space="0" w:color="auto"/>
            </w:tcBorders>
          </w:tcPr>
          <w:p w14:paraId="11369E39" w14:textId="2314E186" w:rsidR="007369BC" w:rsidRPr="00DB71A3" w:rsidRDefault="007369BC" w:rsidP="00CA6DD4">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236</w:t>
            </w:r>
          </w:p>
        </w:tc>
      </w:tr>
      <w:tr w:rsidR="00C55B8D" w:rsidRPr="00DB71A3" w14:paraId="4430661A" w14:textId="77777777" w:rsidTr="00CA6DD4">
        <w:tc>
          <w:tcPr>
            <w:tcW w:w="1531" w:type="pct"/>
            <w:tcBorders>
              <w:top w:val="single" w:sz="4" w:space="0" w:color="auto"/>
              <w:bottom w:val="single" w:sz="8" w:space="0" w:color="auto"/>
            </w:tcBorders>
            <w:shd w:val="clear" w:color="auto" w:fill="auto"/>
          </w:tcPr>
          <w:p w14:paraId="5555E4E7" w14:textId="77777777" w:rsidR="007369BC" w:rsidRPr="00DB71A3" w:rsidRDefault="007369BC" w:rsidP="00CA6DD4">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DB71A3">
              <w:rPr>
                <w:rFonts w:ascii="TradeGothic CondEighteen" w:hAnsi="TradeGothic CondEighteen"/>
                <w:b/>
                <w:spacing w:val="4"/>
                <w:sz w:val="18"/>
              </w:rPr>
              <w:t xml:space="preserve">Summa </w:t>
            </w:r>
          </w:p>
        </w:tc>
        <w:tc>
          <w:tcPr>
            <w:tcW w:w="694" w:type="pct"/>
            <w:tcBorders>
              <w:top w:val="single" w:sz="4" w:space="0" w:color="auto"/>
              <w:bottom w:val="single" w:sz="8" w:space="0" w:color="auto"/>
            </w:tcBorders>
          </w:tcPr>
          <w:p w14:paraId="5B3B61C9" w14:textId="63C5B75C"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Pr>
                <w:rFonts w:ascii="TradeGothic CondEighteen" w:hAnsi="TradeGothic CondEighteen"/>
                <w:b/>
                <w:spacing w:val="4"/>
                <w:sz w:val="18"/>
              </w:rPr>
              <w:t>1 357</w:t>
            </w:r>
          </w:p>
        </w:tc>
        <w:tc>
          <w:tcPr>
            <w:tcW w:w="694" w:type="pct"/>
            <w:tcBorders>
              <w:top w:val="single" w:sz="4" w:space="0" w:color="auto"/>
              <w:bottom w:val="single" w:sz="8" w:space="0" w:color="auto"/>
            </w:tcBorders>
            <w:shd w:val="clear" w:color="auto" w:fill="auto"/>
          </w:tcPr>
          <w:p w14:paraId="10233D21" w14:textId="4F27F4D8"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Pr>
                <w:rFonts w:ascii="TradeGothic CondEighteen" w:hAnsi="TradeGothic CondEighteen"/>
                <w:b/>
                <w:spacing w:val="4"/>
                <w:sz w:val="18"/>
              </w:rPr>
              <w:t>1 160</w:t>
            </w:r>
          </w:p>
        </w:tc>
        <w:tc>
          <w:tcPr>
            <w:tcW w:w="694" w:type="pct"/>
            <w:tcBorders>
              <w:top w:val="single" w:sz="4" w:space="0" w:color="auto"/>
              <w:bottom w:val="single" w:sz="8" w:space="0" w:color="auto"/>
            </w:tcBorders>
          </w:tcPr>
          <w:p w14:paraId="32ECDE0D" w14:textId="1A371D2B"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Pr>
                <w:rFonts w:ascii="TradeGothic CondEighteen" w:hAnsi="TradeGothic CondEighteen"/>
                <w:b/>
                <w:spacing w:val="4"/>
                <w:sz w:val="18"/>
              </w:rPr>
              <w:t>1 196</w:t>
            </w:r>
          </w:p>
        </w:tc>
        <w:tc>
          <w:tcPr>
            <w:tcW w:w="694" w:type="pct"/>
            <w:tcBorders>
              <w:top w:val="single" w:sz="4" w:space="0" w:color="auto"/>
              <w:bottom w:val="single" w:sz="8" w:space="0" w:color="auto"/>
            </w:tcBorders>
          </w:tcPr>
          <w:p w14:paraId="440F6201" w14:textId="7FA62513"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Pr>
                <w:rFonts w:ascii="TradeGothic CondEighteen" w:hAnsi="TradeGothic CondEighteen"/>
                <w:b/>
                <w:spacing w:val="4"/>
                <w:sz w:val="18"/>
              </w:rPr>
              <w:t>1 025</w:t>
            </w:r>
          </w:p>
        </w:tc>
        <w:tc>
          <w:tcPr>
            <w:tcW w:w="694" w:type="pct"/>
            <w:tcBorders>
              <w:top w:val="single" w:sz="4" w:space="0" w:color="auto"/>
              <w:bottom w:val="single" w:sz="8" w:space="0" w:color="auto"/>
            </w:tcBorders>
          </w:tcPr>
          <w:p w14:paraId="1D2F8C91" w14:textId="07A5193C" w:rsidR="007369BC" w:rsidRPr="00DB71A3" w:rsidRDefault="007369BC" w:rsidP="00CA6DD4">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Pr>
                <w:rFonts w:ascii="TradeGothic CondEighteen" w:hAnsi="TradeGothic CondEighteen"/>
                <w:b/>
                <w:spacing w:val="4"/>
                <w:sz w:val="18"/>
              </w:rPr>
              <w:t>1 207</w:t>
            </w:r>
          </w:p>
        </w:tc>
      </w:tr>
    </w:tbl>
    <w:p w14:paraId="0A6850ED" w14:textId="31A6C6D3" w:rsidR="007369BC" w:rsidRDefault="007369BC" w:rsidP="006D219A">
      <w:pPr>
        <w:pStyle w:val="Rubrik3"/>
      </w:pPr>
      <w:bookmarkStart w:id="11" w:name="_Toc169778885"/>
      <w:bookmarkEnd w:id="10"/>
      <w:r>
        <w:t>Utdelningsbara medel</w:t>
      </w:r>
      <w:bookmarkEnd w:id="11"/>
    </w:p>
    <w:p w14:paraId="3E719B5F" w14:textId="1341C9C4" w:rsidR="007369BC" w:rsidRPr="000F1198" w:rsidRDefault="007369BC" w:rsidP="00C55B8D">
      <w:pPr>
        <w:pStyle w:val="Brdtext"/>
      </w:pPr>
      <w:r>
        <w:t>R</w:t>
      </w:r>
      <w:r w:rsidRPr="000F1198">
        <w:t xml:space="preserve">egeringen </w:t>
      </w:r>
      <w:r>
        <w:t>beslutar sedan 2021</w:t>
      </w:r>
      <w:r w:rsidRPr="000F1198">
        <w:t xml:space="preserve"> </w:t>
      </w:r>
      <w:r>
        <w:t xml:space="preserve">varje år </w:t>
      </w:r>
      <w:r w:rsidRPr="000F1198">
        <w:t>hur stor del av Allmänna arvsfondens samlade tillgångar som ska vara tillgänglig för utdelning under det kommande året</w:t>
      </w:r>
      <w:r>
        <w:t xml:space="preserve"> och</w:t>
      </w:r>
      <w:r w:rsidRPr="000F1198">
        <w:t xml:space="preserve"> anger beräknad nivå för de två </w:t>
      </w:r>
      <w:r>
        <w:t>därpå efter</w:t>
      </w:r>
      <w:r w:rsidRPr="000F1198">
        <w:t>följande åren. Regeringens beslut får inte medföra att fondens lång</w:t>
      </w:r>
      <w:r>
        <w:softHyphen/>
      </w:r>
      <w:r w:rsidRPr="000F1198">
        <w:t>siktiga förvaltning och fortlevnad äventyras.</w:t>
      </w:r>
    </w:p>
    <w:p w14:paraId="2762505F" w14:textId="5808A668" w:rsidR="007369BC" w:rsidRPr="000F1198" w:rsidRDefault="007369BC" w:rsidP="00C55B8D">
      <w:pPr>
        <w:pStyle w:val="Brdtextmedindrag"/>
      </w:pPr>
      <w:r>
        <w:t>I lagen (2021:401) om Allmänna arvsfonden regleras att h</w:t>
      </w:r>
      <w:r w:rsidRPr="000F1198">
        <w:t xml:space="preserve">ögst en tiondel av de medel som regeringen beslutar om får fördelas till </w:t>
      </w:r>
      <w:r>
        <w:t>verksamheter till förmån för</w:t>
      </w:r>
      <w:r w:rsidRPr="000F1198">
        <w:t xml:space="preserve"> äldre personer. </w:t>
      </w:r>
      <w:r>
        <w:t xml:space="preserve">Enligt propositionen Ett modernt regelverk för Allmänna arvsfonden (prop. 2020/21:139) bör bestämmelsen utvärderas tre år efter det att den trädde i kraft. </w:t>
      </w:r>
    </w:p>
    <w:p w14:paraId="01B22395" w14:textId="6D52CD78" w:rsidR="007369BC" w:rsidRDefault="007369BC" w:rsidP="00C55B8D">
      <w:pPr>
        <w:pStyle w:val="Brdtextmedindrag"/>
      </w:pPr>
      <w:r w:rsidRPr="00773148">
        <w:t xml:space="preserve">Av tabell 2.2 framgår att regeringen </w:t>
      </w:r>
      <w:r>
        <w:t>f</w:t>
      </w:r>
      <w:r w:rsidRPr="00D3318E">
        <w:t>ör 2023 beslutade att 1,6 miljarder kronor var tillgängliga för utdelning ur Allmänna arvsfondens samlade tillgångar. Samma nivå beslutades för 2024 och regeringen angav</w:t>
      </w:r>
      <w:r>
        <w:t xml:space="preserve"> att</w:t>
      </w:r>
      <w:r w:rsidRPr="00D3318E">
        <w:t xml:space="preserve"> beräknad nivå för 2025 </w:t>
      </w:r>
      <w:r>
        <w:t>är</w:t>
      </w:r>
      <w:r w:rsidRPr="00D3318E">
        <w:t xml:space="preserve"> 1,8 miljarder kronor och för 2026 </w:t>
      </w:r>
      <w:r>
        <w:t>sammanlagt</w:t>
      </w:r>
      <w:r w:rsidRPr="00D3318E">
        <w:t xml:space="preserve"> 2,0 miljarder kronor.</w:t>
      </w:r>
    </w:p>
    <w:p w14:paraId="2A0BC127" w14:textId="77777777" w:rsidR="007369BC" w:rsidRPr="00E34B93" w:rsidRDefault="007369BC" w:rsidP="00E34B93">
      <w:pPr>
        <w:pStyle w:val="TabellRubrik"/>
      </w:pPr>
      <w:r w:rsidRPr="00E34B93">
        <w:lastRenderedPageBreak/>
        <w:t xml:space="preserve">Tabell </w:t>
      </w:r>
      <w:r w:rsidR="00F24678">
        <w:fldChar w:fldCharType="begin"/>
      </w:r>
      <w:r w:rsidR="00F24678">
        <w:instrText xml:space="preserve"> STYLEREF 1 \s </w:instrText>
      </w:r>
      <w:r w:rsidR="00F24678">
        <w:fldChar w:fldCharType="separate"/>
      </w:r>
      <w:r w:rsidRPr="00E34B93">
        <w:t>2</w:t>
      </w:r>
      <w:r w:rsidR="00F24678">
        <w:fldChar w:fldCharType="end"/>
      </w:r>
      <w:r w:rsidRPr="00E34B93">
        <w:t>.</w:t>
      </w:r>
      <w:r w:rsidR="00F24678">
        <w:fldChar w:fldCharType="begin"/>
      </w:r>
      <w:r w:rsidR="00F24678">
        <w:instrText xml:space="preserve"> SEQ Tabell \* Arabic \s 1  \* MERGEFORMAT </w:instrText>
      </w:r>
      <w:r w:rsidR="00F24678">
        <w:fldChar w:fldCharType="separate"/>
      </w:r>
      <w:r w:rsidRPr="00E34B93">
        <w:t>2</w:t>
      </w:r>
      <w:r w:rsidR="00F24678">
        <w:fldChar w:fldCharType="end"/>
      </w:r>
      <w:r w:rsidRPr="00E34B93">
        <w:tab/>
        <w:t>Utdelningsbara medel, miljoner kronor</w:t>
      </w:r>
    </w:p>
    <w:tbl>
      <w:tblPr>
        <w:tblW w:w="5897" w:type="dxa"/>
        <w:tblCellMar>
          <w:left w:w="0" w:type="dxa"/>
        </w:tblCellMar>
        <w:tblLook w:val="0000" w:firstRow="0" w:lastRow="0" w:firstColumn="0" w:lastColumn="0" w:noHBand="0" w:noVBand="0"/>
      </w:tblPr>
      <w:tblGrid>
        <w:gridCol w:w="1804"/>
        <w:gridCol w:w="819"/>
        <w:gridCol w:w="819"/>
        <w:gridCol w:w="819"/>
        <w:gridCol w:w="819"/>
        <w:gridCol w:w="817"/>
      </w:tblGrid>
      <w:tr w:rsidR="00343B06" w:rsidRPr="00DB71A3" w14:paraId="7D340B11" w14:textId="77777777" w:rsidTr="00343B06">
        <w:tc>
          <w:tcPr>
            <w:tcW w:w="1530" w:type="pct"/>
            <w:tcBorders>
              <w:top w:val="single" w:sz="8" w:space="0" w:color="auto"/>
              <w:bottom w:val="single" w:sz="6" w:space="0" w:color="auto"/>
            </w:tcBorders>
            <w:shd w:val="clear" w:color="auto" w:fill="auto"/>
          </w:tcPr>
          <w:p w14:paraId="33504398" w14:textId="77777777" w:rsidR="007369BC" w:rsidRPr="00452069" w:rsidRDefault="007369BC" w:rsidP="009B1F29">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highlight w:val="yellow"/>
              </w:rPr>
            </w:pPr>
          </w:p>
        </w:tc>
        <w:tc>
          <w:tcPr>
            <w:tcW w:w="694" w:type="pct"/>
            <w:tcBorders>
              <w:top w:val="single" w:sz="8" w:space="0" w:color="auto"/>
              <w:bottom w:val="single" w:sz="6" w:space="0" w:color="auto"/>
            </w:tcBorders>
          </w:tcPr>
          <w:p w14:paraId="293DE8B3" w14:textId="77777777" w:rsidR="007369BC" w:rsidRPr="00DB71A3" w:rsidRDefault="007369BC" w:rsidP="009B1F29">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202</w:t>
            </w:r>
            <w:r>
              <w:rPr>
                <w:rFonts w:ascii="TradeGothic CondEighteen" w:hAnsi="TradeGothic CondEighteen"/>
                <w:b/>
                <w:spacing w:val="4"/>
                <w:sz w:val="18"/>
              </w:rPr>
              <w:t>3</w:t>
            </w:r>
          </w:p>
        </w:tc>
        <w:tc>
          <w:tcPr>
            <w:tcW w:w="694" w:type="pct"/>
            <w:tcBorders>
              <w:top w:val="single" w:sz="8" w:space="0" w:color="auto"/>
              <w:bottom w:val="single" w:sz="6" w:space="0" w:color="auto"/>
            </w:tcBorders>
            <w:shd w:val="clear" w:color="auto" w:fill="auto"/>
          </w:tcPr>
          <w:p w14:paraId="4714E3A2" w14:textId="77777777" w:rsidR="007369BC" w:rsidRPr="00DB71A3" w:rsidRDefault="007369BC" w:rsidP="009B1F29">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202</w:t>
            </w:r>
            <w:r>
              <w:rPr>
                <w:rFonts w:ascii="TradeGothic CondEighteen" w:hAnsi="TradeGothic CondEighteen"/>
                <w:b/>
                <w:spacing w:val="4"/>
                <w:sz w:val="18"/>
              </w:rPr>
              <w:t>2</w:t>
            </w:r>
          </w:p>
        </w:tc>
        <w:tc>
          <w:tcPr>
            <w:tcW w:w="694" w:type="pct"/>
            <w:tcBorders>
              <w:top w:val="single" w:sz="8" w:space="0" w:color="auto"/>
              <w:bottom w:val="single" w:sz="6" w:space="0" w:color="auto"/>
            </w:tcBorders>
          </w:tcPr>
          <w:p w14:paraId="076D9812" w14:textId="77777777" w:rsidR="007369BC" w:rsidRPr="00DB71A3" w:rsidRDefault="007369BC" w:rsidP="009B1F29">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w:t>
            </w:r>
            <w:r>
              <w:rPr>
                <w:rFonts w:ascii="TradeGothic CondEighteen" w:hAnsi="TradeGothic CondEighteen"/>
                <w:b/>
                <w:spacing w:val="4"/>
                <w:sz w:val="18"/>
              </w:rPr>
              <w:t>21</w:t>
            </w:r>
          </w:p>
        </w:tc>
        <w:tc>
          <w:tcPr>
            <w:tcW w:w="694" w:type="pct"/>
            <w:tcBorders>
              <w:top w:val="single" w:sz="8" w:space="0" w:color="auto"/>
              <w:bottom w:val="single" w:sz="6" w:space="0" w:color="auto"/>
            </w:tcBorders>
          </w:tcPr>
          <w:p w14:paraId="126F9254" w14:textId="77777777" w:rsidR="007369BC" w:rsidRPr="00DB71A3" w:rsidRDefault="007369BC" w:rsidP="009B1F29">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w:t>
            </w:r>
            <w:r>
              <w:rPr>
                <w:rFonts w:ascii="TradeGothic CondEighteen" w:hAnsi="TradeGothic CondEighteen"/>
                <w:b/>
                <w:spacing w:val="4"/>
                <w:sz w:val="18"/>
              </w:rPr>
              <w:t>20</w:t>
            </w:r>
          </w:p>
        </w:tc>
        <w:tc>
          <w:tcPr>
            <w:tcW w:w="693" w:type="pct"/>
            <w:tcBorders>
              <w:top w:val="single" w:sz="8" w:space="0" w:color="auto"/>
              <w:bottom w:val="single" w:sz="6" w:space="0" w:color="auto"/>
            </w:tcBorders>
          </w:tcPr>
          <w:p w14:paraId="5D4D654C" w14:textId="77777777" w:rsidR="007369BC" w:rsidRPr="00DB71A3" w:rsidRDefault="007369BC" w:rsidP="009B1F29">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DB71A3">
              <w:rPr>
                <w:rFonts w:ascii="TradeGothic CondEighteen" w:hAnsi="TradeGothic CondEighteen"/>
                <w:b/>
                <w:spacing w:val="4"/>
                <w:sz w:val="18"/>
              </w:rPr>
              <w:t>201</w:t>
            </w:r>
            <w:r>
              <w:rPr>
                <w:rFonts w:ascii="TradeGothic CondEighteen" w:hAnsi="TradeGothic CondEighteen"/>
                <w:b/>
                <w:spacing w:val="4"/>
                <w:sz w:val="18"/>
              </w:rPr>
              <w:t>9</w:t>
            </w:r>
          </w:p>
        </w:tc>
      </w:tr>
      <w:tr w:rsidR="00343B06" w:rsidRPr="00DB71A3" w14:paraId="4BAC4277" w14:textId="77777777" w:rsidTr="00343B06">
        <w:tc>
          <w:tcPr>
            <w:tcW w:w="1530" w:type="pct"/>
            <w:tcBorders>
              <w:top w:val="single" w:sz="6" w:space="0" w:color="auto"/>
              <w:bottom w:val="single" w:sz="6" w:space="0" w:color="auto"/>
            </w:tcBorders>
            <w:shd w:val="clear" w:color="auto" w:fill="auto"/>
          </w:tcPr>
          <w:p w14:paraId="5099920C" w14:textId="05A1106F" w:rsidR="007369BC" w:rsidRPr="00DB71A3" w:rsidRDefault="007369BC" w:rsidP="009B1F29">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Pr>
                <w:rFonts w:ascii="TradeGothic CondEighteen" w:hAnsi="TradeGothic CondEighteen"/>
                <w:spacing w:val="4"/>
                <w:sz w:val="18"/>
              </w:rPr>
              <w:t>Utdelningsbara medel</w:t>
            </w:r>
          </w:p>
        </w:tc>
        <w:tc>
          <w:tcPr>
            <w:tcW w:w="694" w:type="pct"/>
            <w:tcBorders>
              <w:top w:val="single" w:sz="6" w:space="0" w:color="auto"/>
              <w:bottom w:val="single" w:sz="6" w:space="0" w:color="auto"/>
            </w:tcBorders>
          </w:tcPr>
          <w:p w14:paraId="2E84AE67" w14:textId="74BC80B3" w:rsidR="007369BC" w:rsidRPr="00DB71A3" w:rsidRDefault="007369BC" w:rsidP="009B1F29">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1 600</w:t>
            </w:r>
          </w:p>
        </w:tc>
        <w:tc>
          <w:tcPr>
            <w:tcW w:w="694" w:type="pct"/>
            <w:tcBorders>
              <w:top w:val="single" w:sz="6" w:space="0" w:color="auto"/>
              <w:bottom w:val="single" w:sz="6" w:space="0" w:color="auto"/>
            </w:tcBorders>
            <w:shd w:val="clear" w:color="auto" w:fill="auto"/>
          </w:tcPr>
          <w:p w14:paraId="3323694E" w14:textId="283FB2F1" w:rsidR="007369BC" w:rsidRPr="00DB71A3" w:rsidRDefault="007369BC" w:rsidP="009B1F29">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1 600</w:t>
            </w:r>
          </w:p>
        </w:tc>
        <w:tc>
          <w:tcPr>
            <w:tcW w:w="694" w:type="pct"/>
            <w:tcBorders>
              <w:top w:val="single" w:sz="6" w:space="0" w:color="auto"/>
              <w:bottom w:val="single" w:sz="6" w:space="0" w:color="auto"/>
            </w:tcBorders>
          </w:tcPr>
          <w:p w14:paraId="708B9E8A" w14:textId="0069BB80" w:rsidR="007369BC" w:rsidRPr="00DB71A3" w:rsidRDefault="007369BC" w:rsidP="009B1F29">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1 600</w:t>
            </w:r>
          </w:p>
        </w:tc>
        <w:tc>
          <w:tcPr>
            <w:tcW w:w="694" w:type="pct"/>
            <w:tcBorders>
              <w:top w:val="single" w:sz="6" w:space="0" w:color="auto"/>
              <w:bottom w:val="single" w:sz="6" w:space="0" w:color="auto"/>
            </w:tcBorders>
          </w:tcPr>
          <w:p w14:paraId="374DFFBB" w14:textId="4DA52104" w:rsidR="007369BC" w:rsidRPr="00DB71A3" w:rsidRDefault="007369BC" w:rsidP="009B1F29">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w:t>
            </w:r>
            <w:r>
              <w:rPr>
                <w:rFonts w:ascii="Cambria" w:hAnsi="Cambria" w:cs="Cambria"/>
                <w:spacing w:val="4"/>
                <w:sz w:val="18"/>
              </w:rPr>
              <w:t> </w:t>
            </w:r>
            <w:r>
              <w:rPr>
                <w:rFonts w:ascii="TradeGothic CondEighteen" w:hAnsi="TradeGothic CondEighteen"/>
                <w:spacing w:val="4"/>
                <w:sz w:val="18"/>
              </w:rPr>
              <w:t>638*</w:t>
            </w:r>
          </w:p>
        </w:tc>
        <w:tc>
          <w:tcPr>
            <w:tcW w:w="693" w:type="pct"/>
            <w:tcBorders>
              <w:top w:val="single" w:sz="6" w:space="0" w:color="auto"/>
              <w:bottom w:val="single" w:sz="6" w:space="0" w:color="auto"/>
            </w:tcBorders>
          </w:tcPr>
          <w:p w14:paraId="46587C7B" w14:textId="34111436" w:rsidR="007369BC" w:rsidRPr="00DB71A3" w:rsidRDefault="007369BC" w:rsidP="009B1F29">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1</w:t>
            </w:r>
            <w:r>
              <w:rPr>
                <w:rFonts w:ascii="Cambria" w:hAnsi="Cambria" w:cs="Cambria"/>
                <w:spacing w:val="4"/>
                <w:sz w:val="18"/>
              </w:rPr>
              <w:t> </w:t>
            </w:r>
            <w:r>
              <w:rPr>
                <w:rFonts w:ascii="TradeGothic CondEighteen" w:hAnsi="TradeGothic CondEighteen"/>
                <w:spacing w:val="4"/>
                <w:sz w:val="18"/>
              </w:rPr>
              <w:t>563*</w:t>
            </w:r>
          </w:p>
        </w:tc>
      </w:tr>
    </w:tbl>
    <w:p w14:paraId="48569A5A" w14:textId="288F3D98" w:rsidR="007369BC" w:rsidRPr="00C55B8D" w:rsidRDefault="007369BC" w:rsidP="00343B06">
      <w:pPr>
        <w:pStyle w:val="FigurFotnot"/>
      </w:pPr>
      <w:r w:rsidRPr="006F7C9C">
        <w:t>*</w:t>
      </w:r>
      <w:r>
        <w:t xml:space="preserve">Anm.: </w:t>
      </w:r>
      <w:r w:rsidRPr="006F7C9C">
        <w:t>Före den nuvarande lagstiftningen, som trädde i kraft under 2021, baserades beloppet utdelningsbara medel på Allmänna arvsfondens redovisade fria egna kapital.</w:t>
      </w:r>
      <w:r>
        <w:t xml:space="preserve"> </w:t>
      </w:r>
      <w:r w:rsidRPr="006F7C9C">
        <w:t>Utdelningsbara medel för 2021 bestod dels av de 1</w:t>
      </w:r>
      <w:r w:rsidRPr="006F7C9C">
        <w:rPr>
          <w:rFonts w:ascii="Cambria" w:hAnsi="Cambria" w:cs="Cambria"/>
        </w:rPr>
        <w:t> </w:t>
      </w:r>
      <w:r w:rsidRPr="006F7C9C">
        <w:t>775 mnkr som fastst</w:t>
      </w:r>
      <w:r w:rsidRPr="006F7C9C">
        <w:rPr>
          <w:rFonts w:cs="TradeGothic CondEighteen"/>
        </w:rPr>
        <w:t>ä</w:t>
      </w:r>
      <w:r w:rsidRPr="006F7C9C">
        <w:t>lldes i redovisning f</w:t>
      </w:r>
      <w:r w:rsidRPr="006F7C9C">
        <w:rPr>
          <w:rFonts w:cs="TradeGothic CondEighteen"/>
        </w:rPr>
        <w:t>ö</w:t>
      </w:r>
      <w:r w:rsidRPr="006F7C9C">
        <w:t>r f</w:t>
      </w:r>
      <w:r w:rsidRPr="006F7C9C">
        <w:rPr>
          <w:rFonts w:cs="TradeGothic CondEighteen"/>
        </w:rPr>
        <w:t>ö</w:t>
      </w:r>
      <w:r w:rsidRPr="006F7C9C">
        <w:t>rvaltning av Allm</w:t>
      </w:r>
      <w:r w:rsidRPr="006F7C9C">
        <w:rPr>
          <w:rFonts w:cs="TradeGothic CondEighteen"/>
        </w:rPr>
        <w:t>ä</w:t>
      </w:r>
      <w:r w:rsidRPr="006F7C9C">
        <w:t>nna arvsfonden 2020 och som f</w:t>
      </w:r>
      <w:r w:rsidRPr="006F7C9C">
        <w:rPr>
          <w:rFonts w:cs="TradeGothic CondEighteen"/>
        </w:rPr>
        <w:t>ö</w:t>
      </w:r>
      <w:r w:rsidRPr="006F7C9C">
        <w:t xml:space="preserve">r perioden den 1 januari </w:t>
      </w:r>
      <w:r>
        <w:t>t.o.m.</w:t>
      </w:r>
      <w:r w:rsidRPr="006F7C9C">
        <w:t xml:space="preserve"> den 30 juni var 888 mnkr, dels av </w:t>
      </w:r>
      <w:r>
        <w:t>de</w:t>
      </w:r>
      <w:r w:rsidRPr="006F7C9C">
        <w:t xml:space="preserve"> 750 mnkr </w:t>
      </w:r>
      <w:r>
        <w:t xml:space="preserve">som regeringen beslutade om </w:t>
      </w:r>
      <w:r w:rsidRPr="006F7C9C">
        <w:t xml:space="preserve">för perioden den 1 juli </w:t>
      </w:r>
      <w:r>
        <w:t>t.o.m.</w:t>
      </w:r>
      <w:r w:rsidRPr="006F7C9C">
        <w:t xml:space="preserve"> den 31 december 2021.</w:t>
      </w:r>
    </w:p>
    <w:p w14:paraId="7B48A6AF" w14:textId="3129BD4F" w:rsidR="007369BC" w:rsidRPr="00C55B8D" w:rsidRDefault="007369BC" w:rsidP="006D219A">
      <w:pPr>
        <w:pStyle w:val="Rubrik3"/>
      </w:pPr>
      <w:bookmarkStart w:id="12" w:name="_Toc169778886"/>
      <w:r w:rsidRPr="00C55B8D">
        <w:t>Beslutade och utbetalade medel</w:t>
      </w:r>
      <w:bookmarkEnd w:id="12"/>
    </w:p>
    <w:p w14:paraId="7B140FB1" w14:textId="43EF52E3" w:rsidR="007369BC" w:rsidRDefault="007369BC" w:rsidP="00C55B8D">
      <w:pPr>
        <w:pStyle w:val="Brdtext"/>
        <w:rPr>
          <w:bCs/>
        </w:rPr>
      </w:pPr>
      <w:r>
        <w:t>I tabell 2.3 redovisas de medel som Arvsfondsdelegationen under 2023 har beslutat att lämna som stöd ur fonden. Sedan 2016 fattar Arvsfondsdelegationen beslut om bidrag för stödformen projektstöd för upp till tre år. Tidigare fattade delegationen beslut för ett projektår i taget. För att kunna jämföra beslutsvolymen över tid redovisas i tabell 2.3 beslutade bidrag mätt både som ettåriga beslut och som fleråriga beslut.</w:t>
      </w:r>
      <w:r w:rsidRPr="00756FBF">
        <w:rPr>
          <w:rFonts w:asciiTheme="minorHAnsi" w:hAnsiTheme="minorHAnsi"/>
          <w:sz w:val="22"/>
        </w:rPr>
        <w:t xml:space="preserve"> </w:t>
      </w:r>
      <w:r w:rsidRPr="00756FBF">
        <w:t xml:space="preserve">I </w:t>
      </w:r>
      <w:r>
        <w:t>kategorin ettåriga beslut</w:t>
      </w:r>
      <w:r w:rsidRPr="00756FBF">
        <w:t xml:space="preserve"> </w:t>
      </w:r>
      <w:r w:rsidRPr="00756FBF">
        <w:rPr>
          <w:bCs/>
        </w:rPr>
        <w:t>ingår både beviljade medel</w:t>
      </w:r>
      <w:r>
        <w:rPr>
          <w:bCs/>
        </w:rPr>
        <w:t xml:space="preserve"> </w:t>
      </w:r>
      <w:r w:rsidRPr="00756FBF">
        <w:rPr>
          <w:bCs/>
        </w:rPr>
        <w:t>för nya projekts första år och godkända medel för det aktuella året i pågående projekt.</w:t>
      </w:r>
      <w:r w:rsidRPr="00756FBF">
        <w:t xml:space="preserve"> </w:t>
      </w:r>
      <w:r>
        <w:t xml:space="preserve">I kategorin fleråriga beslut </w:t>
      </w:r>
      <w:r>
        <w:rPr>
          <w:bCs/>
        </w:rPr>
        <w:t>ingår</w:t>
      </w:r>
      <w:r w:rsidRPr="001C2804">
        <w:rPr>
          <w:bCs/>
        </w:rPr>
        <w:t xml:space="preserve"> totalt beslutat belopp för alla rambeslut för fleråriga projekt, tilläggsbeslut </w:t>
      </w:r>
      <w:r>
        <w:rPr>
          <w:bCs/>
        </w:rPr>
        <w:t>och</w:t>
      </w:r>
      <w:r w:rsidRPr="001C2804">
        <w:rPr>
          <w:bCs/>
        </w:rPr>
        <w:t xml:space="preserve"> bifall för lokalstöd</w:t>
      </w:r>
      <w:r>
        <w:rPr>
          <w:bCs/>
        </w:rPr>
        <w:t>.</w:t>
      </w:r>
    </w:p>
    <w:p w14:paraId="4BAAE0ED" w14:textId="1B7A5455" w:rsidR="007369BC" w:rsidRDefault="007369BC" w:rsidP="00C55B8D">
      <w:pPr>
        <w:pStyle w:val="Brdtextmedindrag"/>
      </w:pPr>
      <w:r>
        <w:t>Mätt som ettåriga beslut uppgick beslutade bidrag under 2023 till 763 miljoner kronor. Jämfört med 2022 är det en ökning med 22 miljoner kronor. Mätt som fleråriga beslut uppgick fördelade medel till 719 miljoner kronor 2023, vilket är en minskning med 14 miljoner kronor jämfört med det föregående året.</w:t>
      </w:r>
    </w:p>
    <w:p w14:paraId="7583C607" w14:textId="77777777" w:rsidR="007369BC" w:rsidRPr="005C7FA3" w:rsidRDefault="007369BC" w:rsidP="00C55B8D">
      <w:pPr>
        <w:pStyle w:val="TabellRubrik"/>
      </w:pPr>
      <w:r>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3</w:t>
      </w:r>
      <w:r w:rsidR="00F24678">
        <w:rPr>
          <w:noProof/>
        </w:rPr>
        <w:fldChar w:fldCharType="end"/>
      </w:r>
      <w:r>
        <w:tab/>
      </w:r>
      <w:r w:rsidRPr="00DB58D1">
        <w:t>Beslutade bidrag, miljoner kronor</w:t>
      </w:r>
    </w:p>
    <w:tbl>
      <w:tblPr>
        <w:tblW w:w="5897" w:type="dxa"/>
        <w:tblCellMar>
          <w:left w:w="0" w:type="dxa"/>
        </w:tblCellMar>
        <w:tblLook w:val="0000" w:firstRow="0" w:lastRow="0" w:firstColumn="0" w:lastColumn="0" w:noHBand="0" w:noVBand="0"/>
      </w:tblPr>
      <w:tblGrid>
        <w:gridCol w:w="1662"/>
        <w:gridCol w:w="847"/>
        <w:gridCol w:w="847"/>
        <w:gridCol w:w="847"/>
        <w:gridCol w:w="847"/>
        <w:gridCol w:w="847"/>
      </w:tblGrid>
      <w:tr w:rsidR="00D3318E" w:rsidRPr="005C7FA3" w14:paraId="48C54B9A" w14:textId="77777777" w:rsidTr="00CA6DD4">
        <w:tc>
          <w:tcPr>
            <w:tcW w:w="1409" w:type="pct"/>
            <w:tcBorders>
              <w:top w:val="single" w:sz="8" w:space="0" w:color="auto"/>
              <w:bottom w:val="single" w:sz="6" w:space="0" w:color="auto"/>
            </w:tcBorders>
            <w:shd w:val="clear" w:color="auto" w:fill="auto"/>
          </w:tcPr>
          <w:p w14:paraId="5B50E3E4" w14:textId="77777777" w:rsidR="007369BC" w:rsidRPr="005C7FA3" w:rsidRDefault="007369BC" w:rsidP="00D3318E">
            <w:pPr>
              <w:pStyle w:val="TabellHuvud"/>
              <w:jc w:val="left"/>
            </w:pPr>
          </w:p>
        </w:tc>
        <w:tc>
          <w:tcPr>
            <w:tcW w:w="718" w:type="pct"/>
            <w:tcBorders>
              <w:top w:val="single" w:sz="8" w:space="0" w:color="auto"/>
              <w:bottom w:val="single" w:sz="6" w:space="0" w:color="auto"/>
            </w:tcBorders>
            <w:shd w:val="clear" w:color="auto" w:fill="auto"/>
          </w:tcPr>
          <w:p w14:paraId="49438AA7" w14:textId="3AA08D6F" w:rsidR="007369BC" w:rsidRPr="005C7FA3" w:rsidRDefault="007369BC" w:rsidP="00D3318E">
            <w:pPr>
              <w:pStyle w:val="TabellHuvud"/>
            </w:pPr>
            <w:r w:rsidRPr="000E52D6">
              <w:t>2023</w:t>
            </w:r>
          </w:p>
        </w:tc>
        <w:tc>
          <w:tcPr>
            <w:tcW w:w="718" w:type="pct"/>
            <w:tcBorders>
              <w:top w:val="single" w:sz="8" w:space="0" w:color="auto"/>
              <w:bottom w:val="single" w:sz="6" w:space="0" w:color="auto"/>
            </w:tcBorders>
          </w:tcPr>
          <w:p w14:paraId="3F2B06EE" w14:textId="174D89F6" w:rsidR="007369BC" w:rsidRPr="005C7FA3" w:rsidRDefault="007369BC" w:rsidP="00D3318E">
            <w:pPr>
              <w:pStyle w:val="TabellHuvud"/>
            </w:pPr>
            <w:r w:rsidRPr="000E52D6">
              <w:t>2022</w:t>
            </w:r>
          </w:p>
        </w:tc>
        <w:tc>
          <w:tcPr>
            <w:tcW w:w="718" w:type="pct"/>
            <w:tcBorders>
              <w:top w:val="single" w:sz="8" w:space="0" w:color="auto"/>
              <w:bottom w:val="single" w:sz="6" w:space="0" w:color="auto"/>
            </w:tcBorders>
          </w:tcPr>
          <w:p w14:paraId="70B59F44" w14:textId="18747291" w:rsidR="007369BC" w:rsidRPr="005C7FA3" w:rsidRDefault="007369BC" w:rsidP="00D3318E">
            <w:pPr>
              <w:pStyle w:val="TabellHuvud"/>
            </w:pPr>
            <w:r w:rsidRPr="000E52D6">
              <w:t>2021</w:t>
            </w:r>
          </w:p>
        </w:tc>
        <w:tc>
          <w:tcPr>
            <w:tcW w:w="718" w:type="pct"/>
            <w:tcBorders>
              <w:top w:val="single" w:sz="8" w:space="0" w:color="auto"/>
              <w:bottom w:val="single" w:sz="6" w:space="0" w:color="auto"/>
            </w:tcBorders>
          </w:tcPr>
          <w:p w14:paraId="02ABE67F" w14:textId="4D7A3697" w:rsidR="007369BC" w:rsidRPr="005C7FA3" w:rsidRDefault="007369BC" w:rsidP="00D3318E">
            <w:pPr>
              <w:pStyle w:val="TabellHuvud"/>
            </w:pPr>
            <w:r w:rsidRPr="000E52D6">
              <w:t>2020</w:t>
            </w:r>
          </w:p>
        </w:tc>
        <w:tc>
          <w:tcPr>
            <w:tcW w:w="718" w:type="pct"/>
            <w:tcBorders>
              <w:top w:val="single" w:sz="8" w:space="0" w:color="auto"/>
              <w:bottom w:val="single" w:sz="6" w:space="0" w:color="auto"/>
            </w:tcBorders>
          </w:tcPr>
          <w:p w14:paraId="17B6541B" w14:textId="11EB2E01" w:rsidR="007369BC" w:rsidRPr="005C7FA3" w:rsidRDefault="007369BC" w:rsidP="00D3318E">
            <w:pPr>
              <w:pStyle w:val="TabellHuvud"/>
            </w:pPr>
            <w:r w:rsidRPr="000E52D6">
              <w:t>2019</w:t>
            </w:r>
          </w:p>
        </w:tc>
      </w:tr>
      <w:tr w:rsidR="00D3318E" w:rsidRPr="005C7FA3" w14:paraId="1B570D2C" w14:textId="77777777" w:rsidTr="00CA6DD4">
        <w:tc>
          <w:tcPr>
            <w:tcW w:w="1409" w:type="pct"/>
            <w:shd w:val="clear" w:color="auto" w:fill="auto"/>
          </w:tcPr>
          <w:p w14:paraId="53F241D7" w14:textId="77777777" w:rsidR="007369BC" w:rsidRPr="005C7FA3" w:rsidRDefault="007369BC" w:rsidP="00D3318E">
            <w:pPr>
              <w:pStyle w:val="TabellSlutsumma"/>
              <w:jc w:val="left"/>
              <w:rPr>
                <w:b w:val="0"/>
                <w:bCs/>
              </w:rPr>
            </w:pPr>
            <w:r w:rsidRPr="005C7FA3">
              <w:rPr>
                <w:b w:val="0"/>
                <w:bCs/>
              </w:rPr>
              <w:t>Ettåriga beslut</w:t>
            </w:r>
          </w:p>
        </w:tc>
        <w:tc>
          <w:tcPr>
            <w:tcW w:w="718" w:type="pct"/>
            <w:shd w:val="clear" w:color="auto" w:fill="auto"/>
          </w:tcPr>
          <w:p w14:paraId="0FD4A85B" w14:textId="39EF8DC8" w:rsidR="007369BC" w:rsidRPr="00D3318E" w:rsidRDefault="007369BC" w:rsidP="00D3318E">
            <w:pPr>
              <w:pStyle w:val="TabellSlutsumma"/>
              <w:rPr>
                <w:b w:val="0"/>
                <w:bCs/>
              </w:rPr>
            </w:pPr>
            <w:r w:rsidRPr="00D3318E">
              <w:rPr>
                <w:b w:val="0"/>
                <w:bCs/>
              </w:rPr>
              <w:t>763</w:t>
            </w:r>
          </w:p>
        </w:tc>
        <w:tc>
          <w:tcPr>
            <w:tcW w:w="718" w:type="pct"/>
          </w:tcPr>
          <w:p w14:paraId="6C4B56F7" w14:textId="5E680B8F" w:rsidR="007369BC" w:rsidRPr="00D3318E" w:rsidRDefault="007369BC" w:rsidP="00D3318E">
            <w:pPr>
              <w:pStyle w:val="TabellSlutsumma"/>
              <w:rPr>
                <w:b w:val="0"/>
                <w:bCs/>
              </w:rPr>
            </w:pPr>
            <w:r w:rsidRPr="00D3318E">
              <w:rPr>
                <w:b w:val="0"/>
                <w:bCs/>
              </w:rPr>
              <w:t>741</w:t>
            </w:r>
          </w:p>
        </w:tc>
        <w:tc>
          <w:tcPr>
            <w:tcW w:w="718" w:type="pct"/>
          </w:tcPr>
          <w:p w14:paraId="21542C81" w14:textId="35373FAE" w:rsidR="007369BC" w:rsidRPr="00D3318E" w:rsidRDefault="007369BC" w:rsidP="00D3318E">
            <w:pPr>
              <w:pStyle w:val="TabellSlutsumma"/>
              <w:rPr>
                <w:b w:val="0"/>
                <w:bCs/>
              </w:rPr>
            </w:pPr>
            <w:r w:rsidRPr="00D3318E">
              <w:rPr>
                <w:b w:val="0"/>
                <w:bCs/>
              </w:rPr>
              <w:t>814</w:t>
            </w:r>
          </w:p>
        </w:tc>
        <w:tc>
          <w:tcPr>
            <w:tcW w:w="718" w:type="pct"/>
          </w:tcPr>
          <w:p w14:paraId="353C248F" w14:textId="51F0F825" w:rsidR="007369BC" w:rsidRPr="00D3318E" w:rsidRDefault="007369BC" w:rsidP="00D3318E">
            <w:pPr>
              <w:pStyle w:val="TabellSlutsumma"/>
              <w:rPr>
                <w:b w:val="0"/>
                <w:bCs/>
              </w:rPr>
            </w:pPr>
            <w:r w:rsidRPr="00D3318E">
              <w:rPr>
                <w:b w:val="0"/>
                <w:bCs/>
              </w:rPr>
              <w:t>799</w:t>
            </w:r>
          </w:p>
        </w:tc>
        <w:tc>
          <w:tcPr>
            <w:tcW w:w="718" w:type="pct"/>
          </w:tcPr>
          <w:p w14:paraId="5F5357AA" w14:textId="71A75DF9" w:rsidR="007369BC" w:rsidRPr="00D3318E" w:rsidRDefault="007369BC" w:rsidP="00D3318E">
            <w:pPr>
              <w:pStyle w:val="TabellSlutsumma"/>
              <w:rPr>
                <w:b w:val="0"/>
                <w:bCs/>
              </w:rPr>
            </w:pPr>
            <w:r w:rsidRPr="00D3318E">
              <w:rPr>
                <w:b w:val="0"/>
                <w:bCs/>
              </w:rPr>
              <w:t>749</w:t>
            </w:r>
          </w:p>
        </w:tc>
      </w:tr>
      <w:tr w:rsidR="00D3318E" w:rsidRPr="005C7FA3" w14:paraId="60D246D2" w14:textId="77777777" w:rsidTr="00CA6DD4">
        <w:tc>
          <w:tcPr>
            <w:tcW w:w="1409" w:type="pct"/>
            <w:tcBorders>
              <w:bottom w:val="single" w:sz="8" w:space="0" w:color="auto"/>
            </w:tcBorders>
            <w:shd w:val="clear" w:color="auto" w:fill="auto"/>
          </w:tcPr>
          <w:p w14:paraId="75A1007C" w14:textId="77777777" w:rsidR="007369BC" w:rsidRPr="005C7FA3" w:rsidRDefault="007369BC" w:rsidP="00D3318E">
            <w:pPr>
              <w:pStyle w:val="TabellSlutsumma"/>
              <w:jc w:val="left"/>
              <w:rPr>
                <w:b w:val="0"/>
                <w:bCs/>
              </w:rPr>
            </w:pPr>
            <w:r w:rsidRPr="005C7FA3">
              <w:rPr>
                <w:b w:val="0"/>
                <w:bCs/>
              </w:rPr>
              <w:t>Fleråriga beslut</w:t>
            </w:r>
          </w:p>
        </w:tc>
        <w:tc>
          <w:tcPr>
            <w:tcW w:w="718" w:type="pct"/>
            <w:tcBorders>
              <w:bottom w:val="single" w:sz="8" w:space="0" w:color="auto"/>
            </w:tcBorders>
            <w:shd w:val="clear" w:color="auto" w:fill="auto"/>
          </w:tcPr>
          <w:p w14:paraId="3C9C9B65" w14:textId="1F5088E8" w:rsidR="007369BC" w:rsidRPr="00D3318E" w:rsidRDefault="007369BC" w:rsidP="00D3318E">
            <w:pPr>
              <w:pStyle w:val="TabellSlutsumma"/>
              <w:rPr>
                <w:b w:val="0"/>
                <w:bCs/>
              </w:rPr>
            </w:pPr>
            <w:r w:rsidRPr="00D3318E">
              <w:rPr>
                <w:b w:val="0"/>
                <w:bCs/>
              </w:rPr>
              <w:t>719</w:t>
            </w:r>
          </w:p>
        </w:tc>
        <w:tc>
          <w:tcPr>
            <w:tcW w:w="718" w:type="pct"/>
            <w:tcBorders>
              <w:bottom w:val="single" w:sz="8" w:space="0" w:color="auto"/>
            </w:tcBorders>
          </w:tcPr>
          <w:p w14:paraId="5F023F64" w14:textId="0A757E7D" w:rsidR="007369BC" w:rsidRPr="00D3318E" w:rsidRDefault="007369BC" w:rsidP="00D3318E">
            <w:pPr>
              <w:pStyle w:val="TabellSlutsumma"/>
              <w:rPr>
                <w:b w:val="0"/>
                <w:bCs/>
              </w:rPr>
            </w:pPr>
            <w:r w:rsidRPr="00D3318E">
              <w:rPr>
                <w:b w:val="0"/>
                <w:bCs/>
              </w:rPr>
              <w:t>733</w:t>
            </w:r>
          </w:p>
        </w:tc>
        <w:tc>
          <w:tcPr>
            <w:tcW w:w="718" w:type="pct"/>
            <w:tcBorders>
              <w:bottom w:val="single" w:sz="8" w:space="0" w:color="auto"/>
            </w:tcBorders>
          </w:tcPr>
          <w:p w14:paraId="7446C707" w14:textId="150307D9" w:rsidR="007369BC" w:rsidRPr="00D3318E" w:rsidRDefault="007369BC" w:rsidP="00D3318E">
            <w:pPr>
              <w:pStyle w:val="TabellSlutsumma"/>
              <w:rPr>
                <w:b w:val="0"/>
                <w:bCs/>
              </w:rPr>
            </w:pPr>
            <w:r w:rsidRPr="00D3318E">
              <w:rPr>
                <w:b w:val="0"/>
                <w:bCs/>
              </w:rPr>
              <w:t>803</w:t>
            </w:r>
          </w:p>
        </w:tc>
        <w:tc>
          <w:tcPr>
            <w:tcW w:w="718" w:type="pct"/>
            <w:tcBorders>
              <w:bottom w:val="single" w:sz="8" w:space="0" w:color="auto"/>
            </w:tcBorders>
          </w:tcPr>
          <w:p w14:paraId="5A4E405E" w14:textId="2789668B" w:rsidR="007369BC" w:rsidRPr="00D3318E" w:rsidRDefault="007369BC" w:rsidP="00D3318E">
            <w:pPr>
              <w:pStyle w:val="TabellSlutsumma"/>
              <w:rPr>
                <w:b w:val="0"/>
                <w:bCs/>
              </w:rPr>
            </w:pPr>
            <w:r w:rsidRPr="00D3318E">
              <w:rPr>
                <w:b w:val="0"/>
                <w:bCs/>
              </w:rPr>
              <w:t>817</w:t>
            </w:r>
          </w:p>
        </w:tc>
        <w:tc>
          <w:tcPr>
            <w:tcW w:w="718" w:type="pct"/>
            <w:tcBorders>
              <w:bottom w:val="single" w:sz="8" w:space="0" w:color="auto"/>
            </w:tcBorders>
          </w:tcPr>
          <w:p w14:paraId="0708347D" w14:textId="07AFEB14" w:rsidR="007369BC" w:rsidRPr="00D3318E" w:rsidRDefault="007369BC" w:rsidP="00D3318E">
            <w:pPr>
              <w:pStyle w:val="TabellSlutsumma"/>
              <w:rPr>
                <w:b w:val="0"/>
                <w:bCs/>
              </w:rPr>
            </w:pPr>
            <w:r w:rsidRPr="00D3318E">
              <w:rPr>
                <w:b w:val="0"/>
                <w:bCs/>
              </w:rPr>
              <w:t>822</w:t>
            </w:r>
          </w:p>
        </w:tc>
      </w:tr>
    </w:tbl>
    <w:p w14:paraId="7DF3D4F4" w14:textId="77777777" w:rsidR="007369BC" w:rsidRPr="00773148" w:rsidRDefault="007369BC" w:rsidP="00C55B8D">
      <w:pPr>
        <w:pStyle w:val="Brdtext"/>
      </w:pPr>
    </w:p>
    <w:p w14:paraId="0E3D9FB6" w14:textId="3F176B3E" w:rsidR="007369BC" w:rsidRDefault="007369BC" w:rsidP="00C55B8D">
      <w:pPr>
        <w:pStyle w:val="Brdtext"/>
      </w:pPr>
      <w:r>
        <w:t xml:space="preserve">I tabell 2.4 redovisas totalbeloppet för </w:t>
      </w:r>
      <w:r w:rsidRPr="00D3318E">
        <w:t>de bidrag som</w:t>
      </w:r>
      <w:r w:rsidRPr="003B04F9">
        <w:t xml:space="preserve"> </w:t>
      </w:r>
      <w:r w:rsidRPr="00D3318E">
        <w:t xml:space="preserve">under året </w:t>
      </w:r>
      <w:r>
        <w:t xml:space="preserve">har </w:t>
      </w:r>
      <w:r w:rsidRPr="00D3318E">
        <w:t xml:space="preserve">betalats ut till </w:t>
      </w:r>
      <w:r>
        <w:t xml:space="preserve">de </w:t>
      </w:r>
      <w:r w:rsidRPr="00D3318E">
        <w:t>projekt</w:t>
      </w:r>
      <w:r>
        <w:t xml:space="preserve"> som har beviljats stöd ur fonden</w:t>
      </w:r>
      <w:r w:rsidRPr="00D3318E">
        <w:t>. Kammar</w:t>
      </w:r>
      <w:r>
        <w:t>-</w:t>
      </w:r>
      <w:r w:rsidRPr="00D3318E">
        <w:t>kollegiet betalar ut beviljat stöd efter rekvisition. Under 2023 betalades 714 miljoner kronor ut, vilket är en minskning med 61 miljoner kronor jämfört med 2022</w:t>
      </w:r>
      <w:r w:rsidRPr="000F1198">
        <w:t>.</w:t>
      </w:r>
    </w:p>
    <w:p w14:paraId="6D24C163" w14:textId="77777777" w:rsidR="007369BC" w:rsidRDefault="007369BC" w:rsidP="00C55B8D">
      <w:pPr>
        <w:pStyle w:val="TabellRubrik"/>
      </w:pPr>
      <w:r>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4</w:t>
      </w:r>
      <w:r w:rsidR="00F24678">
        <w:rPr>
          <w:noProof/>
        </w:rPr>
        <w:fldChar w:fldCharType="end"/>
      </w:r>
      <w:r>
        <w:tab/>
      </w:r>
      <w:r w:rsidRPr="00DB58D1">
        <w:t>Utbetalade bidrag, miljoner kronor</w:t>
      </w:r>
    </w:p>
    <w:tbl>
      <w:tblPr>
        <w:tblW w:w="5000" w:type="pct"/>
        <w:tblCellMar>
          <w:left w:w="0" w:type="dxa"/>
        </w:tblCellMar>
        <w:tblLook w:val="0000" w:firstRow="0" w:lastRow="0" w:firstColumn="0" w:lastColumn="0" w:noHBand="0" w:noVBand="0"/>
      </w:tblPr>
      <w:tblGrid>
        <w:gridCol w:w="1555"/>
        <w:gridCol w:w="868"/>
        <w:gridCol w:w="868"/>
        <w:gridCol w:w="869"/>
        <w:gridCol w:w="868"/>
        <w:gridCol w:w="869"/>
      </w:tblGrid>
      <w:tr w:rsidR="00D3318E" w14:paraId="1CDE4EC5" w14:textId="77777777" w:rsidTr="00CA6DD4">
        <w:tc>
          <w:tcPr>
            <w:tcW w:w="1318" w:type="pct"/>
            <w:tcBorders>
              <w:top w:val="single" w:sz="8" w:space="0" w:color="auto"/>
              <w:bottom w:val="single" w:sz="6" w:space="0" w:color="auto"/>
            </w:tcBorders>
            <w:shd w:val="clear" w:color="auto" w:fill="auto"/>
          </w:tcPr>
          <w:p w14:paraId="361BDC9D" w14:textId="77777777" w:rsidR="007369BC" w:rsidRDefault="007369BC" w:rsidP="00D3318E">
            <w:pPr>
              <w:pStyle w:val="TabellHuvud"/>
              <w:jc w:val="left"/>
            </w:pPr>
          </w:p>
        </w:tc>
        <w:tc>
          <w:tcPr>
            <w:tcW w:w="736" w:type="pct"/>
            <w:tcBorders>
              <w:top w:val="single" w:sz="8" w:space="0" w:color="auto"/>
              <w:bottom w:val="single" w:sz="6" w:space="0" w:color="auto"/>
            </w:tcBorders>
            <w:shd w:val="clear" w:color="auto" w:fill="auto"/>
          </w:tcPr>
          <w:p w14:paraId="65EB515E" w14:textId="7DE1967A" w:rsidR="007369BC" w:rsidRDefault="007369BC" w:rsidP="00D3318E">
            <w:pPr>
              <w:pStyle w:val="TabellHuvud"/>
            </w:pPr>
            <w:r w:rsidRPr="002128F0">
              <w:t>2023</w:t>
            </w:r>
          </w:p>
        </w:tc>
        <w:tc>
          <w:tcPr>
            <w:tcW w:w="736" w:type="pct"/>
            <w:tcBorders>
              <w:top w:val="single" w:sz="8" w:space="0" w:color="auto"/>
              <w:bottom w:val="single" w:sz="6" w:space="0" w:color="auto"/>
            </w:tcBorders>
          </w:tcPr>
          <w:p w14:paraId="0F9D774A" w14:textId="632815BC" w:rsidR="007369BC" w:rsidRDefault="007369BC" w:rsidP="00D3318E">
            <w:pPr>
              <w:pStyle w:val="TabellHuvud"/>
            </w:pPr>
            <w:r w:rsidRPr="002128F0">
              <w:t>2022</w:t>
            </w:r>
          </w:p>
        </w:tc>
        <w:tc>
          <w:tcPr>
            <w:tcW w:w="737" w:type="pct"/>
            <w:tcBorders>
              <w:top w:val="single" w:sz="8" w:space="0" w:color="auto"/>
              <w:bottom w:val="single" w:sz="6" w:space="0" w:color="auto"/>
            </w:tcBorders>
          </w:tcPr>
          <w:p w14:paraId="26F61A31" w14:textId="325A1BE4" w:rsidR="007369BC" w:rsidRDefault="007369BC" w:rsidP="00D3318E">
            <w:pPr>
              <w:pStyle w:val="TabellHuvud"/>
            </w:pPr>
            <w:r w:rsidRPr="002128F0">
              <w:t>2021</w:t>
            </w:r>
          </w:p>
        </w:tc>
        <w:tc>
          <w:tcPr>
            <w:tcW w:w="736" w:type="pct"/>
            <w:tcBorders>
              <w:top w:val="single" w:sz="8" w:space="0" w:color="auto"/>
              <w:bottom w:val="single" w:sz="6" w:space="0" w:color="auto"/>
            </w:tcBorders>
          </w:tcPr>
          <w:p w14:paraId="4A578824" w14:textId="2528AAD8" w:rsidR="007369BC" w:rsidRDefault="007369BC" w:rsidP="00D3318E">
            <w:pPr>
              <w:pStyle w:val="TabellHuvud"/>
            </w:pPr>
            <w:r w:rsidRPr="002128F0">
              <w:t>2020</w:t>
            </w:r>
          </w:p>
        </w:tc>
        <w:tc>
          <w:tcPr>
            <w:tcW w:w="737" w:type="pct"/>
            <w:tcBorders>
              <w:top w:val="single" w:sz="8" w:space="0" w:color="auto"/>
              <w:bottom w:val="single" w:sz="6" w:space="0" w:color="auto"/>
            </w:tcBorders>
          </w:tcPr>
          <w:p w14:paraId="1B0EABB7" w14:textId="36BEB778" w:rsidR="007369BC" w:rsidRDefault="007369BC" w:rsidP="00D3318E">
            <w:pPr>
              <w:pStyle w:val="TabellHuvud"/>
            </w:pPr>
            <w:r w:rsidRPr="002128F0">
              <w:t>2019</w:t>
            </w:r>
          </w:p>
        </w:tc>
      </w:tr>
      <w:tr w:rsidR="00D3318E" w:rsidRPr="00C200AA" w14:paraId="63047947" w14:textId="77777777" w:rsidTr="00CA6DD4">
        <w:tc>
          <w:tcPr>
            <w:tcW w:w="1318" w:type="pct"/>
            <w:tcBorders>
              <w:bottom w:val="single" w:sz="8" w:space="0" w:color="auto"/>
            </w:tcBorders>
            <w:shd w:val="clear" w:color="auto" w:fill="auto"/>
          </w:tcPr>
          <w:p w14:paraId="17809364" w14:textId="77777777" w:rsidR="007369BC" w:rsidRPr="00C200AA" w:rsidRDefault="007369BC" w:rsidP="00D3318E">
            <w:pPr>
              <w:pStyle w:val="TabellSlutsumma"/>
              <w:jc w:val="left"/>
              <w:rPr>
                <w:b w:val="0"/>
                <w:bCs/>
              </w:rPr>
            </w:pPr>
            <w:r w:rsidRPr="00C200AA">
              <w:rPr>
                <w:b w:val="0"/>
                <w:bCs/>
              </w:rPr>
              <w:t>Utbetalade bidrag</w:t>
            </w:r>
          </w:p>
        </w:tc>
        <w:tc>
          <w:tcPr>
            <w:tcW w:w="736" w:type="pct"/>
            <w:tcBorders>
              <w:bottom w:val="single" w:sz="8" w:space="0" w:color="auto"/>
            </w:tcBorders>
            <w:shd w:val="clear" w:color="auto" w:fill="auto"/>
          </w:tcPr>
          <w:p w14:paraId="3AA3232B" w14:textId="5BB05985" w:rsidR="007369BC" w:rsidRPr="00D3318E" w:rsidRDefault="007369BC" w:rsidP="00D3318E">
            <w:pPr>
              <w:pStyle w:val="TabellSlutsumma"/>
              <w:rPr>
                <w:b w:val="0"/>
                <w:bCs/>
              </w:rPr>
            </w:pPr>
            <w:r w:rsidRPr="00D3318E">
              <w:rPr>
                <w:b w:val="0"/>
                <w:bCs/>
              </w:rPr>
              <w:t>714</w:t>
            </w:r>
          </w:p>
        </w:tc>
        <w:tc>
          <w:tcPr>
            <w:tcW w:w="736" w:type="pct"/>
            <w:tcBorders>
              <w:bottom w:val="single" w:sz="8" w:space="0" w:color="auto"/>
            </w:tcBorders>
          </w:tcPr>
          <w:p w14:paraId="1F88F92C" w14:textId="6B7CE631" w:rsidR="007369BC" w:rsidRPr="00D3318E" w:rsidRDefault="007369BC" w:rsidP="00D3318E">
            <w:pPr>
              <w:pStyle w:val="TabellSlutsumma"/>
              <w:rPr>
                <w:b w:val="0"/>
                <w:bCs/>
              </w:rPr>
            </w:pPr>
            <w:r w:rsidRPr="00D3318E">
              <w:rPr>
                <w:b w:val="0"/>
                <w:bCs/>
              </w:rPr>
              <w:t>780</w:t>
            </w:r>
          </w:p>
        </w:tc>
        <w:tc>
          <w:tcPr>
            <w:tcW w:w="737" w:type="pct"/>
            <w:tcBorders>
              <w:bottom w:val="single" w:sz="8" w:space="0" w:color="auto"/>
            </w:tcBorders>
          </w:tcPr>
          <w:p w14:paraId="64CBCA93" w14:textId="26C21B31" w:rsidR="007369BC" w:rsidRPr="00D3318E" w:rsidRDefault="007369BC" w:rsidP="00D3318E">
            <w:pPr>
              <w:pStyle w:val="TabellSlutsumma"/>
              <w:rPr>
                <w:b w:val="0"/>
                <w:bCs/>
              </w:rPr>
            </w:pPr>
            <w:r w:rsidRPr="00D3318E">
              <w:rPr>
                <w:b w:val="0"/>
                <w:bCs/>
              </w:rPr>
              <w:t>797</w:t>
            </w:r>
          </w:p>
        </w:tc>
        <w:tc>
          <w:tcPr>
            <w:tcW w:w="736" w:type="pct"/>
            <w:tcBorders>
              <w:bottom w:val="single" w:sz="8" w:space="0" w:color="auto"/>
            </w:tcBorders>
          </w:tcPr>
          <w:p w14:paraId="79274F14" w14:textId="4D23BE48" w:rsidR="007369BC" w:rsidRPr="00D3318E" w:rsidRDefault="007369BC" w:rsidP="00D3318E">
            <w:pPr>
              <w:pStyle w:val="TabellSlutsumma"/>
              <w:rPr>
                <w:b w:val="0"/>
                <w:bCs/>
              </w:rPr>
            </w:pPr>
            <w:r w:rsidRPr="00D3318E">
              <w:rPr>
                <w:b w:val="0"/>
                <w:bCs/>
              </w:rPr>
              <w:t>722</w:t>
            </w:r>
          </w:p>
        </w:tc>
        <w:tc>
          <w:tcPr>
            <w:tcW w:w="737" w:type="pct"/>
            <w:tcBorders>
              <w:bottom w:val="single" w:sz="8" w:space="0" w:color="auto"/>
            </w:tcBorders>
          </w:tcPr>
          <w:p w14:paraId="74119EC2" w14:textId="2D681541" w:rsidR="007369BC" w:rsidRPr="00D3318E" w:rsidRDefault="007369BC" w:rsidP="00D3318E">
            <w:pPr>
              <w:pStyle w:val="TabellSlutsumma"/>
              <w:rPr>
                <w:b w:val="0"/>
                <w:bCs/>
              </w:rPr>
            </w:pPr>
            <w:r w:rsidRPr="00D3318E">
              <w:rPr>
                <w:b w:val="0"/>
                <w:bCs/>
              </w:rPr>
              <w:t>673</w:t>
            </w:r>
          </w:p>
        </w:tc>
      </w:tr>
    </w:tbl>
    <w:p w14:paraId="4CD43AD0" w14:textId="34F7ECB2" w:rsidR="007369BC" w:rsidRDefault="007369BC" w:rsidP="006D219A">
      <w:pPr>
        <w:pStyle w:val="Rubrik2"/>
      </w:pPr>
      <w:bookmarkStart w:id="13" w:name="_Toc169778887"/>
      <w:r>
        <w:t>Placeringsinriktning och avkastning</w:t>
      </w:r>
      <w:bookmarkEnd w:id="13"/>
    </w:p>
    <w:p w14:paraId="5F4A0D06" w14:textId="241AFAD5" w:rsidR="007369BC" w:rsidRDefault="007369BC" w:rsidP="001B009A">
      <w:pPr>
        <w:pStyle w:val="Brdtext"/>
      </w:pPr>
      <w:r>
        <w:t>I tabell 2.5 redovisas värdeutvecklingen av Allmänna arvsfondens förmögenhet. Det bokförda värdet av fondens tillgångar uppgick den 31 december 2023 till 10 951 miljoner kronor, vilket är en ökning med 1 139 miljoner kronor jämfört med den 31 december 2022.</w:t>
      </w:r>
    </w:p>
    <w:p w14:paraId="36E28469" w14:textId="0FC43878" w:rsidR="007369BC" w:rsidRDefault="007369BC" w:rsidP="00C55B8D">
      <w:pPr>
        <w:pStyle w:val="Brdtextmedindrag"/>
      </w:pPr>
      <w:r>
        <w:lastRenderedPageBreak/>
        <w:t>Marknadsvärdet av fondens tillgångar uppgick den 31 december 2023 till 14 016 miljoner kronor, vilket är en ökning med 1 750 miljoner kronor jämfört med den 31 december 2022.</w:t>
      </w:r>
    </w:p>
    <w:p w14:paraId="2AFE72D5" w14:textId="77777777" w:rsidR="007369BC" w:rsidRDefault="007369BC" w:rsidP="00C55B8D">
      <w:pPr>
        <w:pStyle w:val="TabellRubrik"/>
      </w:pPr>
      <w:r>
        <w:t xml:space="preserve">Tabell </w:t>
      </w:r>
      <w:r w:rsidR="00F24678">
        <w:fldChar w:fldCharType="begin"/>
      </w:r>
      <w:r w:rsidR="00F24678">
        <w:instrText xml:space="preserve"> STYL</w:instrText>
      </w:r>
      <w:r w:rsidR="00F24678">
        <w:instrText xml:space="preserve">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5</w:t>
      </w:r>
      <w:r w:rsidR="00F24678">
        <w:rPr>
          <w:noProof/>
        </w:rPr>
        <w:fldChar w:fldCharType="end"/>
      </w:r>
      <w:r>
        <w:tab/>
      </w:r>
      <w:r w:rsidRPr="00DB58D1">
        <w:t xml:space="preserve">Allmänna </w:t>
      </w:r>
      <w:r w:rsidRPr="00DB3249">
        <w:t>arvsfondens</w:t>
      </w:r>
      <w:r w:rsidRPr="00DB58D1">
        <w:t xml:space="preserve"> värdeutveckling, miljoner kronor</w:t>
      </w:r>
    </w:p>
    <w:tbl>
      <w:tblPr>
        <w:tblW w:w="5897" w:type="dxa"/>
        <w:tblCellMar>
          <w:left w:w="0" w:type="dxa"/>
        </w:tblCellMar>
        <w:tblLook w:val="0000" w:firstRow="0" w:lastRow="0" w:firstColumn="0" w:lastColumn="0" w:noHBand="0" w:noVBand="0"/>
      </w:tblPr>
      <w:tblGrid>
        <w:gridCol w:w="1823"/>
        <w:gridCol w:w="815"/>
        <w:gridCol w:w="815"/>
        <w:gridCol w:w="815"/>
        <w:gridCol w:w="815"/>
        <w:gridCol w:w="814"/>
      </w:tblGrid>
      <w:tr w:rsidR="00B823A5" w14:paraId="2D7A9561" w14:textId="77777777" w:rsidTr="00CA6DD4">
        <w:tc>
          <w:tcPr>
            <w:tcW w:w="1546" w:type="pct"/>
            <w:tcBorders>
              <w:top w:val="single" w:sz="8" w:space="0" w:color="auto"/>
              <w:bottom w:val="single" w:sz="6" w:space="0" w:color="auto"/>
            </w:tcBorders>
            <w:shd w:val="clear" w:color="auto" w:fill="auto"/>
          </w:tcPr>
          <w:p w14:paraId="7E88222D" w14:textId="77777777" w:rsidR="007369BC" w:rsidRDefault="007369BC" w:rsidP="00B823A5">
            <w:pPr>
              <w:pStyle w:val="TabellHuvud"/>
              <w:jc w:val="left"/>
            </w:pPr>
            <w:r>
              <w:t>Bokfört värde</w:t>
            </w:r>
          </w:p>
        </w:tc>
        <w:tc>
          <w:tcPr>
            <w:tcW w:w="691" w:type="pct"/>
            <w:tcBorders>
              <w:top w:val="single" w:sz="8" w:space="0" w:color="auto"/>
              <w:bottom w:val="single" w:sz="6" w:space="0" w:color="auto"/>
            </w:tcBorders>
            <w:shd w:val="clear" w:color="auto" w:fill="auto"/>
          </w:tcPr>
          <w:p w14:paraId="47941F85" w14:textId="16969D5B" w:rsidR="007369BC" w:rsidRDefault="007369BC" w:rsidP="00B823A5">
            <w:pPr>
              <w:pStyle w:val="TabellHuvud"/>
            </w:pPr>
            <w:r w:rsidRPr="00BA7CAB">
              <w:t>2023</w:t>
            </w:r>
          </w:p>
        </w:tc>
        <w:tc>
          <w:tcPr>
            <w:tcW w:w="691" w:type="pct"/>
            <w:tcBorders>
              <w:top w:val="single" w:sz="8" w:space="0" w:color="auto"/>
              <w:bottom w:val="single" w:sz="6" w:space="0" w:color="auto"/>
            </w:tcBorders>
          </w:tcPr>
          <w:p w14:paraId="1889FEDF" w14:textId="70A059E9" w:rsidR="007369BC" w:rsidRDefault="007369BC" w:rsidP="00B823A5">
            <w:pPr>
              <w:pStyle w:val="TabellHuvud"/>
            </w:pPr>
            <w:r w:rsidRPr="00BA7CAB">
              <w:t>2022</w:t>
            </w:r>
          </w:p>
        </w:tc>
        <w:tc>
          <w:tcPr>
            <w:tcW w:w="691" w:type="pct"/>
            <w:tcBorders>
              <w:top w:val="single" w:sz="8" w:space="0" w:color="auto"/>
              <w:bottom w:val="single" w:sz="6" w:space="0" w:color="auto"/>
            </w:tcBorders>
          </w:tcPr>
          <w:p w14:paraId="0103646B" w14:textId="4AEFC76A" w:rsidR="007369BC" w:rsidRDefault="007369BC" w:rsidP="00B823A5">
            <w:pPr>
              <w:pStyle w:val="TabellHuvud"/>
            </w:pPr>
            <w:r w:rsidRPr="00BA7CAB">
              <w:t>2021</w:t>
            </w:r>
          </w:p>
        </w:tc>
        <w:tc>
          <w:tcPr>
            <w:tcW w:w="691" w:type="pct"/>
            <w:tcBorders>
              <w:top w:val="single" w:sz="8" w:space="0" w:color="auto"/>
              <w:bottom w:val="single" w:sz="6" w:space="0" w:color="auto"/>
            </w:tcBorders>
          </w:tcPr>
          <w:p w14:paraId="7A300135" w14:textId="0E55CADC" w:rsidR="007369BC" w:rsidRDefault="007369BC" w:rsidP="00B823A5">
            <w:pPr>
              <w:pStyle w:val="TabellHuvud"/>
            </w:pPr>
            <w:r w:rsidRPr="00BA7CAB">
              <w:t>2020</w:t>
            </w:r>
          </w:p>
        </w:tc>
        <w:tc>
          <w:tcPr>
            <w:tcW w:w="690" w:type="pct"/>
            <w:tcBorders>
              <w:top w:val="single" w:sz="8" w:space="0" w:color="auto"/>
              <w:bottom w:val="single" w:sz="6" w:space="0" w:color="auto"/>
            </w:tcBorders>
          </w:tcPr>
          <w:p w14:paraId="1EAB5222" w14:textId="10DA84FD" w:rsidR="007369BC" w:rsidRDefault="007369BC" w:rsidP="00B823A5">
            <w:pPr>
              <w:pStyle w:val="TabellHuvud"/>
            </w:pPr>
            <w:r w:rsidRPr="00BA7CAB">
              <w:t>2019</w:t>
            </w:r>
          </w:p>
        </w:tc>
      </w:tr>
      <w:tr w:rsidR="00B823A5" w14:paraId="04DCD656" w14:textId="77777777" w:rsidTr="00CA6DD4">
        <w:tc>
          <w:tcPr>
            <w:tcW w:w="1546" w:type="pct"/>
            <w:tcBorders>
              <w:top w:val="single" w:sz="6" w:space="0" w:color="auto"/>
            </w:tcBorders>
            <w:shd w:val="clear" w:color="auto" w:fill="auto"/>
          </w:tcPr>
          <w:p w14:paraId="52C17876" w14:textId="77777777" w:rsidR="007369BC" w:rsidRDefault="007369BC" w:rsidP="00B823A5">
            <w:pPr>
              <w:pStyle w:val="TabellRader"/>
              <w:jc w:val="left"/>
            </w:pPr>
            <w:r>
              <w:t>Tillgångar</w:t>
            </w:r>
          </w:p>
        </w:tc>
        <w:tc>
          <w:tcPr>
            <w:tcW w:w="691" w:type="pct"/>
            <w:tcBorders>
              <w:top w:val="single" w:sz="6" w:space="0" w:color="auto"/>
            </w:tcBorders>
            <w:shd w:val="clear" w:color="auto" w:fill="auto"/>
          </w:tcPr>
          <w:p w14:paraId="633738FB" w14:textId="2F5E06DD" w:rsidR="007369BC" w:rsidRDefault="007369BC" w:rsidP="00B823A5">
            <w:pPr>
              <w:pStyle w:val="TabellRader"/>
            </w:pPr>
            <w:r w:rsidRPr="005E1051">
              <w:t>10 951</w:t>
            </w:r>
          </w:p>
        </w:tc>
        <w:tc>
          <w:tcPr>
            <w:tcW w:w="691" w:type="pct"/>
            <w:tcBorders>
              <w:top w:val="single" w:sz="6" w:space="0" w:color="auto"/>
            </w:tcBorders>
          </w:tcPr>
          <w:p w14:paraId="5891E786" w14:textId="5E579F07" w:rsidR="007369BC" w:rsidRDefault="007369BC" w:rsidP="00B823A5">
            <w:pPr>
              <w:pStyle w:val="TabellRader"/>
            </w:pPr>
            <w:r w:rsidRPr="005E1051">
              <w:t>9 812</w:t>
            </w:r>
          </w:p>
        </w:tc>
        <w:tc>
          <w:tcPr>
            <w:tcW w:w="691" w:type="pct"/>
            <w:tcBorders>
              <w:top w:val="single" w:sz="6" w:space="0" w:color="auto"/>
            </w:tcBorders>
          </w:tcPr>
          <w:p w14:paraId="706BE08F" w14:textId="633BA91E" w:rsidR="007369BC" w:rsidRDefault="007369BC" w:rsidP="00B823A5">
            <w:pPr>
              <w:pStyle w:val="TabellRader"/>
            </w:pPr>
            <w:r w:rsidRPr="005E1051">
              <w:t>9 211</w:t>
            </w:r>
          </w:p>
        </w:tc>
        <w:tc>
          <w:tcPr>
            <w:tcW w:w="691" w:type="pct"/>
            <w:tcBorders>
              <w:top w:val="single" w:sz="6" w:space="0" w:color="auto"/>
            </w:tcBorders>
          </w:tcPr>
          <w:p w14:paraId="7592C8D4" w14:textId="1228360E" w:rsidR="007369BC" w:rsidRDefault="007369BC" w:rsidP="00B823A5">
            <w:pPr>
              <w:pStyle w:val="TabellRader"/>
            </w:pPr>
            <w:r w:rsidRPr="005E1051">
              <w:t>8 455</w:t>
            </w:r>
          </w:p>
        </w:tc>
        <w:tc>
          <w:tcPr>
            <w:tcW w:w="690" w:type="pct"/>
            <w:tcBorders>
              <w:top w:val="single" w:sz="6" w:space="0" w:color="auto"/>
            </w:tcBorders>
          </w:tcPr>
          <w:p w14:paraId="1B2F6906" w14:textId="60FB13CA" w:rsidR="007369BC" w:rsidRDefault="007369BC" w:rsidP="00B823A5">
            <w:pPr>
              <w:pStyle w:val="TabellRader"/>
            </w:pPr>
            <w:r w:rsidRPr="005E1051">
              <w:t>7 212</w:t>
            </w:r>
          </w:p>
        </w:tc>
      </w:tr>
      <w:tr w:rsidR="00B823A5" w14:paraId="30819248" w14:textId="77777777" w:rsidTr="00CA6DD4">
        <w:tc>
          <w:tcPr>
            <w:tcW w:w="1546" w:type="pct"/>
            <w:shd w:val="clear" w:color="auto" w:fill="auto"/>
          </w:tcPr>
          <w:p w14:paraId="27175BD7" w14:textId="77777777" w:rsidR="007369BC" w:rsidRDefault="007369BC" w:rsidP="00B823A5">
            <w:pPr>
              <w:pStyle w:val="TabellRader"/>
              <w:jc w:val="left"/>
            </w:pPr>
            <w:r>
              <w:t>Skulder</w:t>
            </w:r>
          </w:p>
        </w:tc>
        <w:tc>
          <w:tcPr>
            <w:tcW w:w="691" w:type="pct"/>
            <w:shd w:val="clear" w:color="auto" w:fill="auto"/>
          </w:tcPr>
          <w:p w14:paraId="462AFC3B" w14:textId="14877093" w:rsidR="007369BC" w:rsidRDefault="007369BC" w:rsidP="00B823A5">
            <w:pPr>
              <w:pStyle w:val="TabellRader"/>
            </w:pPr>
            <w:r w:rsidRPr="005E1051">
              <w:t>-646</w:t>
            </w:r>
          </w:p>
        </w:tc>
        <w:tc>
          <w:tcPr>
            <w:tcW w:w="691" w:type="pct"/>
          </w:tcPr>
          <w:p w14:paraId="7A1B34F4" w14:textId="4A43ED5A" w:rsidR="007369BC" w:rsidRPr="00120223" w:rsidRDefault="007369BC" w:rsidP="00B823A5">
            <w:pPr>
              <w:pStyle w:val="TabellRader"/>
            </w:pPr>
            <w:r w:rsidRPr="005E1051">
              <w:t>-610</w:t>
            </w:r>
          </w:p>
        </w:tc>
        <w:tc>
          <w:tcPr>
            <w:tcW w:w="691" w:type="pct"/>
          </w:tcPr>
          <w:p w14:paraId="00CB6676" w14:textId="227766F5" w:rsidR="007369BC" w:rsidRPr="00120223" w:rsidRDefault="007369BC" w:rsidP="00B823A5">
            <w:pPr>
              <w:pStyle w:val="TabellRader"/>
            </w:pPr>
            <w:r w:rsidRPr="005E1051">
              <w:t>-607</w:t>
            </w:r>
          </w:p>
        </w:tc>
        <w:tc>
          <w:tcPr>
            <w:tcW w:w="691" w:type="pct"/>
          </w:tcPr>
          <w:p w14:paraId="16266D0D" w14:textId="21EA37B6" w:rsidR="007369BC" w:rsidRPr="00120223" w:rsidRDefault="007369BC" w:rsidP="00B823A5">
            <w:pPr>
              <w:pStyle w:val="TabellRader"/>
            </w:pPr>
            <w:r w:rsidRPr="005E1051">
              <w:t>-614</w:t>
            </w:r>
          </w:p>
        </w:tc>
        <w:tc>
          <w:tcPr>
            <w:tcW w:w="690" w:type="pct"/>
          </w:tcPr>
          <w:p w14:paraId="5B323755" w14:textId="7EB73F03" w:rsidR="007369BC" w:rsidRDefault="007369BC" w:rsidP="00B823A5">
            <w:pPr>
              <w:pStyle w:val="TabellRader"/>
            </w:pPr>
            <w:r w:rsidRPr="005E1051">
              <w:t>-549</w:t>
            </w:r>
          </w:p>
        </w:tc>
      </w:tr>
      <w:tr w:rsidR="00B823A5" w14:paraId="5BA9B1DE" w14:textId="77777777" w:rsidTr="00CA6DD4">
        <w:tc>
          <w:tcPr>
            <w:tcW w:w="1546" w:type="pct"/>
            <w:tcBorders>
              <w:bottom w:val="single" w:sz="4" w:space="0" w:color="auto"/>
            </w:tcBorders>
            <w:shd w:val="clear" w:color="auto" w:fill="auto"/>
          </w:tcPr>
          <w:p w14:paraId="75D5A095" w14:textId="77777777" w:rsidR="007369BC" w:rsidRDefault="007369BC" w:rsidP="00B823A5">
            <w:pPr>
              <w:pStyle w:val="TabellRader"/>
              <w:jc w:val="left"/>
            </w:pPr>
            <w:r w:rsidRPr="002E4E18">
              <w:rPr>
                <w:b/>
              </w:rPr>
              <w:t>Summa</w:t>
            </w:r>
          </w:p>
        </w:tc>
        <w:tc>
          <w:tcPr>
            <w:tcW w:w="691" w:type="pct"/>
            <w:tcBorders>
              <w:bottom w:val="single" w:sz="4" w:space="0" w:color="auto"/>
            </w:tcBorders>
            <w:shd w:val="clear" w:color="auto" w:fill="auto"/>
          </w:tcPr>
          <w:p w14:paraId="1F7E5876" w14:textId="37702169" w:rsidR="007369BC" w:rsidRPr="00576EB4" w:rsidRDefault="007369BC" w:rsidP="00B823A5">
            <w:pPr>
              <w:pStyle w:val="TabellRader"/>
              <w:rPr>
                <w:b/>
                <w:bCs/>
              </w:rPr>
            </w:pPr>
            <w:r w:rsidRPr="005E1051">
              <w:t>10 305</w:t>
            </w:r>
          </w:p>
        </w:tc>
        <w:tc>
          <w:tcPr>
            <w:tcW w:w="691" w:type="pct"/>
            <w:tcBorders>
              <w:bottom w:val="single" w:sz="4" w:space="0" w:color="auto"/>
            </w:tcBorders>
          </w:tcPr>
          <w:p w14:paraId="4D1462BC" w14:textId="1DCF651D" w:rsidR="007369BC" w:rsidRPr="00576EB4" w:rsidRDefault="007369BC" w:rsidP="00B823A5">
            <w:pPr>
              <w:pStyle w:val="TabellRader"/>
              <w:rPr>
                <w:b/>
                <w:bCs/>
              </w:rPr>
            </w:pPr>
            <w:r w:rsidRPr="005E1051">
              <w:t>9 202</w:t>
            </w:r>
          </w:p>
        </w:tc>
        <w:tc>
          <w:tcPr>
            <w:tcW w:w="691" w:type="pct"/>
            <w:tcBorders>
              <w:bottom w:val="single" w:sz="4" w:space="0" w:color="auto"/>
            </w:tcBorders>
          </w:tcPr>
          <w:p w14:paraId="221CA529" w14:textId="5B172F1C" w:rsidR="007369BC" w:rsidRPr="00120223" w:rsidRDefault="007369BC" w:rsidP="00B823A5">
            <w:pPr>
              <w:pStyle w:val="TabellRader"/>
              <w:rPr>
                <w:b/>
              </w:rPr>
            </w:pPr>
            <w:r w:rsidRPr="005E1051">
              <w:t>8 605</w:t>
            </w:r>
          </w:p>
        </w:tc>
        <w:tc>
          <w:tcPr>
            <w:tcW w:w="691" w:type="pct"/>
            <w:tcBorders>
              <w:bottom w:val="single" w:sz="4" w:space="0" w:color="auto"/>
            </w:tcBorders>
          </w:tcPr>
          <w:p w14:paraId="3FF8C7B9" w14:textId="2EF884B7" w:rsidR="007369BC" w:rsidRPr="00120223" w:rsidRDefault="007369BC" w:rsidP="00B823A5">
            <w:pPr>
              <w:pStyle w:val="TabellRader"/>
              <w:rPr>
                <w:b/>
              </w:rPr>
            </w:pPr>
            <w:r w:rsidRPr="005E1051">
              <w:t>7 841</w:t>
            </w:r>
          </w:p>
        </w:tc>
        <w:tc>
          <w:tcPr>
            <w:tcW w:w="690" w:type="pct"/>
            <w:tcBorders>
              <w:bottom w:val="single" w:sz="4" w:space="0" w:color="auto"/>
            </w:tcBorders>
          </w:tcPr>
          <w:p w14:paraId="4612D607" w14:textId="48FD159C" w:rsidR="007369BC" w:rsidRDefault="007369BC" w:rsidP="00B823A5">
            <w:pPr>
              <w:pStyle w:val="TabellRader"/>
            </w:pPr>
            <w:r w:rsidRPr="005E1051">
              <w:t>6 663</w:t>
            </w:r>
          </w:p>
        </w:tc>
      </w:tr>
      <w:tr w:rsidR="00C55B8D" w14:paraId="629A7D9A" w14:textId="77777777" w:rsidTr="00CA6DD4">
        <w:tc>
          <w:tcPr>
            <w:tcW w:w="1546" w:type="pct"/>
            <w:tcBorders>
              <w:top w:val="single" w:sz="4" w:space="0" w:color="auto"/>
              <w:bottom w:val="single" w:sz="4" w:space="0" w:color="auto"/>
            </w:tcBorders>
            <w:shd w:val="clear" w:color="auto" w:fill="auto"/>
          </w:tcPr>
          <w:p w14:paraId="18197DFF" w14:textId="77777777" w:rsidR="007369BC" w:rsidRDefault="007369BC" w:rsidP="00CA6DD4">
            <w:pPr>
              <w:pStyle w:val="TabellRader"/>
              <w:jc w:val="left"/>
            </w:pPr>
          </w:p>
        </w:tc>
        <w:tc>
          <w:tcPr>
            <w:tcW w:w="691" w:type="pct"/>
            <w:tcBorders>
              <w:top w:val="single" w:sz="4" w:space="0" w:color="auto"/>
              <w:bottom w:val="single" w:sz="4" w:space="0" w:color="auto"/>
            </w:tcBorders>
            <w:shd w:val="clear" w:color="auto" w:fill="auto"/>
          </w:tcPr>
          <w:p w14:paraId="25036C24" w14:textId="77777777" w:rsidR="007369BC" w:rsidRDefault="007369BC" w:rsidP="00CA6DD4">
            <w:pPr>
              <w:pStyle w:val="TabellRader"/>
            </w:pPr>
          </w:p>
        </w:tc>
        <w:tc>
          <w:tcPr>
            <w:tcW w:w="691" w:type="pct"/>
            <w:tcBorders>
              <w:top w:val="single" w:sz="4" w:space="0" w:color="auto"/>
              <w:bottom w:val="single" w:sz="4" w:space="0" w:color="auto"/>
            </w:tcBorders>
          </w:tcPr>
          <w:p w14:paraId="0F586604" w14:textId="77777777" w:rsidR="007369BC" w:rsidRDefault="007369BC" w:rsidP="00CA6DD4">
            <w:pPr>
              <w:pStyle w:val="TabellRader"/>
            </w:pPr>
          </w:p>
        </w:tc>
        <w:tc>
          <w:tcPr>
            <w:tcW w:w="691" w:type="pct"/>
            <w:tcBorders>
              <w:top w:val="single" w:sz="4" w:space="0" w:color="auto"/>
              <w:bottom w:val="single" w:sz="4" w:space="0" w:color="auto"/>
            </w:tcBorders>
          </w:tcPr>
          <w:p w14:paraId="4D4E5F20" w14:textId="77777777" w:rsidR="007369BC" w:rsidRDefault="007369BC" w:rsidP="00CA6DD4">
            <w:pPr>
              <w:pStyle w:val="TabellRader"/>
            </w:pPr>
          </w:p>
        </w:tc>
        <w:tc>
          <w:tcPr>
            <w:tcW w:w="691" w:type="pct"/>
            <w:tcBorders>
              <w:top w:val="single" w:sz="4" w:space="0" w:color="auto"/>
              <w:bottom w:val="single" w:sz="4" w:space="0" w:color="auto"/>
            </w:tcBorders>
          </w:tcPr>
          <w:p w14:paraId="52A426E4" w14:textId="77777777" w:rsidR="007369BC" w:rsidRDefault="007369BC" w:rsidP="00CA6DD4">
            <w:pPr>
              <w:pStyle w:val="TabellRader"/>
            </w:pPr>
          </w:p>
        </w:tc>
        <w:tc>
          <w:tcPr>
            <w:tcW w:w="690" w:type="pct"/>
            <w:tcBorders>
              <w:top w:val="single" w:sz="4" w:space="0" w:color="auto"/>
              <w:bottom w:val="single" w:sz="4" w:space="0" w:color="auto"/>
            </w:tcBorders>
          </w:tcPr>
          <w:p w14:paraId="7E74D19D" w14:textId="77777777" w:rsidR="007369BC" w:rsidRDefault="007369BC" w:rsidP="00CA6DD4">
            <w:pPr>
              <w:pStyle w:val="TabellRader"/>
            </w:pPr>
          </w:p>
        </w:tc>
      </w:tr>
      <w:tr w:rsidR="00C55B8D" w:rsidRPr="00ED143A" w14:paraId="24A1F8F3" w14:textId="77777777" w:rsidTr="00CA6DD4">
        <w:tc>
          <w:tcPr>
            <w:tcW w:w="1546" w:type="pct"/>
            <w:tcBorders>
              <w:top w:val="single" w:sz="4" w:space="0" w:color="auto"/>
              <w:bottom w:val="single" w:sz="4" w:space="0" w:color="auto"/>
            </w:tcBorders>
            <w:shd w:val="clear" w:color="auto" w:fill="auto"/>
          </w:tcPr>
          <w:p w14:paraId="5BD169AA" w14:textId="77777777" w:rsidR="007369BC" w:rsidRPr="00543532" w:rsidRDefault="007369BC" w:rsidP="00CA6DD4">
            <w:pPr>
              <w:pStyle w:val="TabellRader"/>
              <w:jc w:val="left"/>
              <w:rPr>
                <w:b/>
              </w:rPr>
            </w:pPr>
            <w:r w:rsidRPr="00543532">
              <w:rPr>
                <w:b/>
              </w:rPr>
              <w:t>Marknadsvärde</w:t>
            </w:r>
          </w:p>
        </w:tc>
        <w:tc>
          <w:tcPr>
            <w:tcW w:w="691" w:type="pct"/>
            <w:tcBorders>
              <w:top w:val="single" w:sz="4" w:space="0" w:color="auto"/>
              <w:bottom w:val="single" w:sz="4" w:space="0" w:color="auto"/>
            </w:tcBorders>
            <w:shd w:val="clear" w:color="auto" w:fill="auto"/>
          </w:tcPr>
          <w:p w14:paraId="0BCF8E1B" w14:textId="015F45FE" w:rsidR="007369BC" w:rsidRPr="00ED143A" w:rsidRDefault="007369BC" w:rsidP="00CA6DD4">
            <w:pPr>
              <w:pStyle w:val="TabellRader"/>
              <w:rPr>
                <w:b/>
              </w:rPr>
            </w:pPr>
            <w:r>
              <w:rPr>
                <w:b/>
              </w:rPr>
              <w:t>2023</w:t>
            </w:r>
          </w:p>
        </w:tc>
        <w:tc>
          <w:tcPr>
            <w:tcW w:w="691" w:type="pct"/>
            <w:tcBorders>
              <w:top w:val="single" w:sz="4" w:space="0" w:color="auto"/>
              <w:bottom w:val="single" w:sz="4" w:space="0" w:color="auto"/>
            </w:tcBorders>
          </w:tcPr>
          <w:p w14:paraId="348B5223" w14:textId="2B814A6C" w:rsidR="007369BC" w:rsidRPr="00543532" w:rsidRDefault="007369BC" w:rsidP="00CA6DD4">
            <w:pPr>
              <w:pStyle w:val="TabellRader"/>
              <w:rPr>
                <w:b/>
              </w:rPr>
            </w:pPr>
            <w:r w:rsidRPr="00543532">
              <w:rPr>
                <w:b/>
              </w:rPr>
              <w:t>20</w:t>
            </w:r>
            <w:r>
              <w:rPr>
                <w:b/>
              </w:rPr>
              <w:t>22</w:t>
            </w:r>
          </w:p>
        </w:tc>
        <w:tc>
          <w:tcPr>
            <w:tcW w:w="691" w:type="pct"/>
            <w:tcBorders>
              <w:top w:val="single" w:sz="4" w:space="0" w:color="auto"/>
              <w:bottom w:val="single" w:sz="4" w:space="0" w:color="auto"/>
            </w:tcBorders>
          </w:tcPr>
          <w:p w14:paraId="5FDAE89F" w14:textId="454F3BFC" w:rsidR="007369BC" w:rsidRPr="00543532" w:rsidRDefault="007369BC" w:rsidP="00CA6DD4">
            <w:pPr>
              <w:pStyle w:val="TabellRader"/>
              <w:rPr>
                <w:b/>
              </w:rPr>
            </w:pPr>
            <w:r w:rsidRPr="00543532">
              <w:rPr>
                <w:b/>
              </w:rPr>
              <w:t>20</w:t>
            </w:r>
            <w:r>
              <w:rPr>
                <w:b/>
              </w:rPr>
              <w:t>21</w:t>
            </w:r>
          </w:p>
        </w:tc>
        <w:tc>
          <w:tcPr>
            <w:tcW w:w="691" w:type="pct"/>
            <w:tcBorders>
              <w:top w:val="single" w:sz="4" w:space="0" w:color="auto"/>
              <w:bottom w:val="single" w:sz="4" w:space="0" w:color="auto"/>
            </w:tcBorders>
          </w:tcPr>
          <w:p w14:paraId="6C1B08C8" w14:textId="26DD371D" w:rsidR="007369BC" w:rsidRPr="00543532" w:rsidRDefault="007369BC" w:rsidP="00CA6DD4">
            <w:pPr>
              <w:pStyle w:val="TabellRader"/>
              <w:rPr>
                <w:b/>
              </w:rPr>
            </w:pPr>
            <w:r w:rsidRPr="00543532">
              <w:rPr>
                <w:b/>
              </w:rPr>
              <w:t>20</w:t>
            </w:r>
            <w:r>
              <w:rPr>
                <w:b/>
              </w:rPr>
              <w:t>20</w:t>
            </w:r>
          </w:p>
        </w:tc>
        <w:tc>
          <w:tcPr>
            <w:tcW w:w="690" w:type="pct"/>
            <w:tcBorders>
              <w:top w:val="single" w:sz="4" w:space="0" w:color="auto"/>
              <w:bottom w:val="single" w:sz="4" w:space="0" w:color="auto"/>
            </w:tcBorders>
          </w:tcPr>
          <w:p w14:paraId="642CC582" w14:textId="73DCBFA2" w:rsidR="007369BC" w:rsidRPr="00ED143A" w:rsidRDefault="007369BC" w:rsidP="00CA6DD4">
            <w:pPr>
              <w:pStyle w:val="TabellRader"/>
              <w:rPr>
                <w:b/>
              </w:rPr>
            </w:pPr>
            <w:r w:rsidRPr="00543532">
              <w:rPr>
                <w:b/>
              </w:rPr>
              <w:t>201</w:t>
            </w:r>
            <w:r>
              <w:rPr>
                <w:b/>
              </w:rPr>
              <w:t>9</w:t>
            </w:r>
          </w:p>
        </w:tc>
      </w:tr>
      <w:tr w:rsidR="00B823A5" w14:paraId="7CC65BCA" w14:textId="77777777" w:rsidTr="00CA6DD4">
        <w:tc>
          <w:tcPr>
            <w:tcW w:w="1546" w:type="pct"/>
            <w:tcBorders>
              <w:top w:val="single" w:sz="4" w:space="0" w:color="auto"/>
            </w:tcBorders>
            <w:shd w:val="clear" w:color="auto" w:fill="auto"/>
          </w:tcPr>
          <w:p w14:paraId="74D84B41" w14:textId="77777777" w:rsidR="007369BC" w:rsidRDefault="007369BC" w:rsidP="00B823A5">
            <w:pPr>
              <w:pStyle w:val="TabellRader"/>
              <w:jc w:val="left"/>
            </w:pPr>
            <w:r>
              <w:t>Tillgångar</w:t>
            </w:r>
          </w:p>
        </w:tc>
        <w:tc>
          <w:tcPr>
            <w:tcW w:w="691" w:type="pct"/>
            <w:tcBorders>
              <w:top w:val="single" w:sz="4" w:space="0" w:color="auto"/>
            </w:tcBorders>
            <w:shd w:val="clear" w:color="auto" w:fill="auto"/>
          </w:tcPr>
          <w:p w14:paraId="28CBF9AC" w14:textId="48B481A8" w:rsidR="007369BC" w:rsidRDefault="007369BC" w:rsidP="00B823A5">
            <w:pPr>
              <w:pStyle w:val="TabellRader"/>
            </w:pPr>
            <w:r w:rsidRPr="00A55D3C">
              <w:t>14 016</w:t>
            </w:r>
          </w:p>
        </w:tc>
        <w:tc>
          <w:tcPr>
            <w:tcW w:w="691" w:type="pct"/>
            <w:tcBorders>
              <w:top w:val="single" w:sz="4" w:space="0" w:color="auto"/>
            </w:tcBorders>
          </w:tcPr>
          <w:p w14:paraId="3435F51B" w14:textId="32B96C21" w:rsidR="007369BC" w:rsidRDefault="007369BC" w:rsidP="00B823A5">
            <w:pPr>
              <w:pStyle w:val="TabellRader"/>
            </w:pPr>
            <w:r w:rsidRPr="00A55D3C">
              <w:t>12 266</w:t>
            </w:r>
          </w:p>
        </w:tc>
        <w:tc>
          <w:tcPr>
            <w:tcW w:w="691" w:type="pct"/>
            <w:tcBorders>
              <w:top w:val="single" w:sz="4" w:space="0" w:color="auto"/>
            </w:tcBorders>
          </w:tcPr>
          <w:p w14:paraId="1508DA70" w14:textId="5D03B0A2" w:rsidR="007369BC" w:rsidRDefault="007369BC" w:rsidP="00B823A5">
            <w:pPr>
              <w:pStyle w:val="TabellRader"/>
            </w:pPr>
            <w:r w:rsidRPr="00A55D3C">
              <w:t>13 408</w:t>
            </w:r>
          </w:p>
        </w:tc>
        <w:tc>
          <w:tcPr>
            <w:tcW w:w="691" w:type="pct"/>
            <w:tcBorders>
              <w:top w:val="single" w:sz="4" w:space="0" w:color="auto"/>
            </w:tcBorders>
          </w:tcPr>
          <w:p w14:paraId="0FB0B50F" w14:textId="0B1F4924" w:rsidR="007369BC" w:rsidRDefault="007369BC" w:rsidP="00B823A5">
            <w:pPr>
              <w:pStyle w:val="TabellRader"/>
            </w:pPr>
            <w:r w:rsidRPr="00A55D3C">
              <w:t>12 121</w:t>
            </w:r>
          </w:p>
        </w:tc>
        <w:tc>
          <w:tcPr>
            <w:tcW w:w="690" w:type="pct"/>
            <w:tcBorders>
              <w:top w:val="single" w:sz="4" w:space="0" w:color="auto"/>
            </w:tcBorders>
          </w:tcPr>
          <w:p w14:paraId="091EC709" w14:textId="6B7AE51A" w:rsidR="007369BC" w:rsidRDefault="007369BC" w:rsidP="00B823A5">
            <w:pPr>
              <w:pStyle w:val="TabellRader"/>
            </w:pPr>
            <w:r w:rsidRPr="00A55D3C">
              <w:t>10 740</w:t>
            </w:r>
          </w:p>
        </w:tc>
      </w:tr>
      <w:tr w:rsidR="00B823A5" w14:paraId="1717CB00" w14:textId="77777777" w:rsidTr="00CA6DD4">
        <w:tc>
          <w:tcPr>
            <w:tcW w:w="1546" w:type="pct"/>
            <w:shd w:val="clear" w:color="auto" w:fill="auto"/>
          </w:tcPr>
          <w:p w14:paraId="60BC4513" w14:textId="77777777" w:rsidR="007369BC" w:rsidRDefault="007369BC" w:rsidP="00B823A5">
            <w:pPr>
              <w:pStyle w:val="TabellRader"/>
              <w:jc w:val="left"/>
            </w:pPr>
            <w:r>
              <w:t>Skulder</w:t>
            </w:r>
          </w:p>
        </w:tc>
        <w:tc>
          <w:tcPr>
            <w:tcW w:w="691" w:type="pct"/>
            <w:shd w:val="clear" w:color="auto" w:fill="auto"/>
          </w:tcPr>
          <w:p w14:paraId="31B2CAF0" w14:textId="681B5AFC" w:rsidR="007369BC" w:rsidRDefault="007369BC" w:rsidP="00B823A5">
            <w:pPr>
              <w:pStyle w:val="TabellRader"/>
            </w:pPr>
            <w:r w:rsidRPr="00A55D3C">
              <w:t>-646</w:t>
            </w:r>
          </w:p>
        </w:tc>
        <w:tc>
          <w:tcPr>
            <w:tcW w:w="691" w:type="pct"/>
          </w:tcPr>
          <w:p w14:paraId="33201548" w14:textId="1983C36B" w:rsidR="007369BC" w:rsidRPr="008435C6" w:rsidRDefault="007369BC" w:rsidP="00B823A5">
            <w:pPr>
              <w:pStyle w:val="TabellRader"/>
            </w:pPr>
            <w:r w:rsidRPr="00A55D3C">
              <w:t>-610</w:t>
            </w:r>
          </w:p>
        </w:tc>
        <w:tc>
          <w:tcPr>
            <w:tcW w:w="691" w:type="pct"/>
          </w:tcPr>
          <w:p w14:paraId="70DD388E" w14:textId="058FC6FD" w:rsidR="007369BC" w:rsidRPr="008435C6" w:rsidRDefault="007369BC" w:rsidP="00B823A5">
            <w:pPr>
              <w:pStyle w:val="TabellRader"/>
            </w:pPr>
            <w:r w:rsidRPr="00A55D3C">
              <w:t>-607</w:t>
            </w:r>
          </w:p>
        </w:tc>
        <w:tc>
          <w:tcPr>
            <w:tcW w:w="691" w:type="pct"/>
          </w:tcPr>
          <w:p w14:paraId="71CF91C6" w14:textId="3EC010E9" w:rsidR="007369BC" w:rsidRPr="008435C6" w:rsidRDefault="007369BC" w:rsidP="00B823A5">
            <w:pPr>
              <w:pStyle w:val="TabellRader"/>
            </w:pPr>
            <w:r w:rsidRPr="00A55D3C">
              <w:t>-614</w:t>
            </w:r>
          </w:p>
        </w:tc>
        <w:tc>
          <w:tcPr>
            <w:tcW w:w="690" w:type="pct"/>
          </w:tcPr>
          <w:p w14:paraId="4318523D" w14:textId="12DDAE58" w:rsidR="007369BC" w:rsidRDefault="007369BC" w:rsidP="00B823A5">
            <w:pPr>
              <w:pStyle w:val="TabellRader"/>
            </w:pPr>
            <w:r w:rsidRPr="00A55D3C">
              <w:t>-549</w:t>
            </w:r>
          </w:p>
        </w:tc>
      </w:tr>
      <w:tr w:rsidR="00B823A5" w14:paraId="500E9A67" w14:textId="77777777" w:rsidTr="00CA6DD4">
        <w:tc>
          <w:tcPr>
            <w:tcW w:w="1546" w:type="pct"/>
            <w:tcBorders>
              <w:bottom w:val="single" w:sz="8" w:space="0" w:color="auto"/>
            </w:tcBorders>
            <w:shd w:val="clear" w:color="auto" w:fill="auto"/>
          </w:tcPr>
          <w:p w14:paraId="06D37481" w14:textId="77777777" w:rsidR="007369BC" w:rsidRDefault="007369BC" w:rsidP="00B823A5">
            <w:pPr>
              <w:pStyle w:val="TabellSlutsumma"/>
              <w:jc w:val="left"/>
            </w:pPr>
            <w:r>
              <w:t>Summa</w:t>
            </w:r>
          </w:p>
        </w:tc>
        <w:tc>
          <w:tcPr>
            <w:tcW w:w="691" w:type="pct"/>
            <w:tcBorders>
              <w:bottom w:val="single" w:sz="8" w:space="0" w:color="auto"/>
            </w:tcBorders>
            <w:shd w:val="clear" w:color="auto" w:fill="auto"/>
          </w:tcPr>
          <w:p w14:paraId="7929207F" w14:textId="16B53C59" w:rsidR="007369BC" w:rsidRDefault="007369BC" w:rsidP="00B823A5">
            <w:pPr>
              <w:pStyle w:val="TabellSlutsumma"/>
            </w:pPr>
            <w:r w:rsidRPr="00A55D3C">
              <w:t>13 370</w:t>
            </w:r>
          </w:p>
        </w:tc>
        <w:tc>
          <w:tcPr>
            <w:tcW w:w="691" w:type="pct"/>
            <w:tcBorders>
              <w:bottom w:val="single" w:sz="8" w:space="0" w:color="auto"/>
            </w:tcBorders>
          </w:tcPr>
          <w:p w14:paraId="39D0ABB6" w14:textId="37BA2A6C" w:rsidR="007369BC" w:rsidRPr="008435C6" w:rsidRDefault="007369BC" w:rsidP="00B823A5">
            <w:pPr>
              <w:pStyle w:val="TabellSlutsumma"/>
            </w:pPr>
            <w:r w:rsidRPr="00A55D3C">
              <w:t>11 656</w:t>
            </w:r>
          </w:p>
        </w:tc>
        <w:tc>
          <w:tcPr>
            <w:tcW w:w="691" w:type="pct"/>
            <w:tcBorders>
              <w:bottom w:val="single" w:sz="8" w:space="0" w:color="auto"/>
            </w:tcBorders>
          </w:tcPr>
          <w:p w14:paraId="15583D76" w14:textId="4B10B5BB" w:rsidR="007369BC" w:rsidRPr="008435C6" w:rsidRDefault="007369BC" w:rsidP="00B823A5">
            <w:pPr>
              <w:pStyle w:val="TabellSlutsumma"/>
            </w:pPr>
            <w:r w:rsidRPr="00A55D3C">
              <w:t>12 801</w:t>
            </w:r>
          </w:p>
        </w:tc>
        <w:tc>
          <w:tcPr>
            <w:tcW w:w="691" w:type="pct"/>
            <w:tcBorders>
              <w:bottom w:val="single" w:sz="8" w:space="0" w:color="auto"/>
            </w:tcBorders>
          </w:tcPr>
          <w:p w14:paraId="753A9142" w14:textId="5B5B17E9" w:rsidR="007369BC" w:rsidRPr="008435C6" w:rsidRDefault="007369BC" w:rsidP="00B823A5">
            <w:pPr>
              <w:pStyle w:val="TabellSlutsumma"/>
            </w:pPr>
            <w:r w:rsidRPr="00A55D3C">
              <w:t>11 507</w:t>
            </w:r>
          </w:p>
        </w:tc>
        <w:tc>
          <w:tcPr>
            <w:tcW w:w="690" w:type="pct"/>
            <w:tcBorders>
              <w:bottom w:val="single" w:sz="8" w:space="0" w:color="auto"/>
            </w:tcBorders>
          </w:tcPr>
          <w:p w14:paraId="62E3966C" w14:textId="3792D864" w:rsidR="007369BC" w:rsidRDefault="007369BC" w:rsidP="00B823A5">
            <w:pPr>
              <w:pStyle w:val="TabellSlutsumma"/>
            </w:pPr>
            <w:r w:rsidRPr="00A55D3C">
              <w:t>10 191</w:t>
            </w:r>
          </w:p>
        </w:tc>
      </w:tr>
    </w:tbl>
    <w:p w14:paraId="76CB5ED9" w14:textId="77777777" w:rsidR="007369BC" w:rsidRDefault="007369BC" w:rsidP="00CD2EC8">
      <w:pPr>
        <w:pStyle w:val="Brdtextmedindrag"/>
      </w:pPr>
    </w:p>
    <w:p w14:paraId="4E48F457" w14:textId="3C7B7534" w:rsidR="007369BC" w:rsidRDefault="007369BC" w:rsidP="00481F55">
      <w:pPr>
        <w:pStyle w:val="Brdtext"/>
      </w:pPr>
      <w:r>
        <w:t xml:space="preserve">Fonddelegationen har beslutat att det långsiktiga reala avkastningskravet ska vara i genomsnitt 3 procent per år. Detta mål är beslutat mot bakgrund av fondens långsiktiga placeringshorisont och möjlighet till högre risk-preferens. Det innebär att andelen riskfyllda tillgångar, t.ex. aktier, är hög. </w:t>
      </w:r>
      <w:r w:rsidRPr="00CD2EC8">
        <w:t>Fonden</w:t>
      </w:r>
      <w:r>
        <w:t>s</w:t>
      </w:r>
      <w:r w:rsidRPr="00CD2EC8">
        <w:t xml:space="preserve"> tillgångar är placerade i andelar i Kammarkollegiets svenska respektive utländska aktiekonsortier samt aktieindex-, företagsobliga</w:t>
      </w:r>
      <w:r>
        <w:t>-</w:t>
      </w:r>
      <w:r w:rsidRPr="00CD2EC8">
        <w:t>tions- och räntekonsortier. Därutöver placeras även en mindre del i alterna</w:t>
      </w:r>
      <w:r>
        <w:t>-</w:t>
      </w:r>
      <w:r w:rsidRPr="00CD2EC8">
        <w:t>tiva investeringsfonder (fastighetsfonder), vilka är externt förvaltade.</w:t>
      </w:r>
    </w:p>
    <w:p w14:paraId="4B8E8B49" w14:textId="05F5FB8E" w:rsidR="007369BC" w:rsidRDefault="007369BC" w:rsidP="00C55B8D">
      <w:pPr>
        <w:pStyle w:val="Brdtextmedindrag"/>
      </w:pPr>
      <w:r>
        <w:t>Tabell 2.6 visar totalavkastningen för Allmänna arvsfondens placeringar de senaste två åren. Med totalavkastning avses den sammantagna avkast-ningen av direktavkastning och marknadsvärdesförändringar under ett år.</w:t>
      </w:r>
    </w:p>
    <w:p w14:paraId="36824769" w14:textId="10920A7C" w:rsidR="007369BC" w:rsidRDefault="007369BC" w:rsidP="00C55B8D">
      <w:pPr>
        <w:pStyle w:val="Brdtextmedindrag"/>
      </w:pPr>
      <w:r w:rsidRPr="00CD2EC8">
        <w:t xml:space="preserve">Under 2023 </w:t>
      </w:r>
      <w:r>
        <w:t>steg</w:t>
      </w:r>
      <w:r w:rsidRPr="00CD2EC8">
        <w:t xml:space="preserve"> korta räntor samtidigt som längre räntor </w:t>
      </w:r>
      <w:r>
        <w:t xml:space="preserve">föll </w:t>
      </w:r>
      <w:r w:rsidRPr="00CD2EC8">
        <w:t xml:space="preserve">tillbaka. Fallande längre räntor har inte bara varit positivt för avkastningen på obligationer utan var också en bidragande faktor till den ökade riskaptit som ledde till en mycket stark avslutning på 2023 även på aktiemarknaden. En god avkastning för aktier och obligationer vägdes mot en svagare utveckling för alternativa tillgångar under året. Totalt sett utvecklades portföljen dock väl. Vid utgången av 2023 var det förvaltade kapitalet </w:t>
      </w:r>
      <w:r>
        <w:t>ca 1</w:t>
      </w:r>
      <w:r w:rsidRPr="00CD2EC8">
        <w:t>4,15 miljarder kronor att jämföra med 12,45 miljarder kronor vid årets början.</w:t>
      </w:r>
    </w:p>
    <w:p w14:paraId="3EFA6375" w14:textId="5FC6D1C5" w:rsidR="007369BC" w:rsidRDefault="007369BC" w:rsidP="00C55B8D">
      <w:pPr>
        <w:pStyle w:val="TabellRubrik"/>
      </w:pPr>
      <w:bookmarkStart w:id="14" w:name="_Hlk135215269"/>
      <w:r>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6</w:t>
      </w:r>
      <w:r w:rsidR="00F24678">
        <w:rPr>
          <w:noProof/>
        </w:rPr>
        <w:fldChar w:fldCharType="end"/>
      </w:r>
      <w:r>
        <w:tab/>
      </w:r>
      <w:r w:rsidRPr="00DB3249">
        <w:t>Totalavkastning</w:t>
      </w:r>
      <w:r w:rsidRPr="00DB58D1">
        <w:t xml:space="preserve"> </w:t>
      </w:r>
      <w:r>
        <w:t xml:space="preserve">per </w:t>
      </w:r>
      <w:r w:rsidRPr="00DB58D1">
        <w:t>tillgångsslag</w:t>
      </w:r>
    </w:p>
    <w:tbl>
      <w:tblPr>
        <w:tblW w:w="4928" w:type="pct"/>
        <w:tblCellMar>
          <w:left w:w="0" w:type="dxa"/>
        </w:tblCellMar>
        <w:tblLook w:val="0000" w:firstRow="0" w:lastRow="0" w:firstColumn="0" w:lastColumn="0" w:noHBand="0" w:noVBand="0"/>
      </w:tblPr>
      <w:tblGrid>
        <w:gridCol w:w="2344"/>
        <w:gridCol w:w="867"/>
        <w:gridCol w:w="867"/>
        <w:gridCol w:w="867"/>
        <w:gridCol w:w="867"/>
      </w:tblGrid>
      <w:tr w:rsidR="00C55B8D" w14:paraId="51AC05F4" w14:textId="77777777" w:rsidTr="0099189C">
        <w:tc>
          <w:tcPr>
            <w:tcW w:w="2016" w:type="pct"/>
            <w:tcBorders>
              <w:top w:val="single" w:sz="8" w:space="0" w:color="auto"/>
              <w:bottom w:val="single" w:sz="6" w:space="0" w:color="auto"/>
            </w:tcBorders>
            <w:shd w:val="clear" w:color="auto" w:fill="auto"/>
          </w:tcPr>
          <w:p w14:paraId="26C650F4" w14:textId="77777777" w:rsidR="007369BC" w:rsidRDefault="007369BC" w:rsidP="00CA6DD4">
            <w:pPr>
              <w:pStyle w:val="TabellHuvud"/>
              <w:jc w:val="left"/>
            </w:pPr>
            <w:r>
              <w:t>Tillgångsslag</w:t>
            </w:r>
          </w:p>
        </w:tc>
        <w:tc>
          <w:tcPr>
            <w:tcW w:w="746" w:type="pct"/>
            <w:tcBorders>
              <w:top w:val="single" w:sz="8" w:space="0" w:color="auto"/>
              <w:bottom w:val="single" w:sz="6" w:space="0" w:color="auto"/>
            </w:tcBorders>
            <w:shd w:val="clear" w:color="auto" w:fill="auto"/>
          </w:tcPr>
          <w:p w14:paraId="211C6521" w14:textId="4481BAB5" w:rsidR="007369BC" w:rsidRDefault="007369BC" w:rsidP="001D3367">
            <w:pPr>
              <w:pStyle w:val="TabellHuvud"/>
              <w:jc w:val="left"/>
            </w:pPr>
            <w:r w:rsidRPr="002101FA">
              <w:t>Avkastning 2</w:t>
            </w:r>
            <w:r>
              <w:t>023</w:t>
            </w:r>
          </w:p>
        </w:tc>
        <w:tc>
          <w:tcPr>
            <w:tcW w:w="746" w:type="pct"/>
            <w:tcBorders>
              <w:top w:val="single" w:sz="8" w:space="0" w:color="auto"/>
              <w:bottom w:val="single" w:sz="6" w:space="0" w:color="auto"/>
            </w:tcBorders>
            <w:shd w:val="clear" w:color="auto" w:fill="auto"/>
          </w:tcPr>
          <w:p w14:paraId="59605736" w14:textId="5CC04DE6" w:rsidR="007369BC" w:rsidRDefault="007369BC" w:rsidP="001D3367">
            <w:pPr>
              <w:pStyle w:val="TabellHuvud"/>
              <w:jc w:val="left"/>
            </w:pPr>
            <w:r w:rsidRPr="002101FA">
              <w:t>Index 20</w:t>
            </w:r>
            <w:r>
              <w:t>23</w:t>
            </w:r>
          </w:p>
        </w:tc>
        <w:tc>
          <w:tcPr>
            <w:tcW w:w="746" w:type="pct"/>
            <w:tcBorders>
              <w:top w:val="single" w:sz="8" w:space="0" w:color="auto"/>
              <w:bottom w:val="single" w:sz="6" w:space="0" w:color="auto"/>
            </w:tcBorders>
          </w:tcPr>
          <w:p w14:paraId="5FFEA39C" w14:textId="721C97A5" w:rsidR="007369BC" w:rsidRPr="002101FA" w:rsidRDefault="007369BC" w:rsidP="001D3367">
            <w:pPr>
              <w:pStyle w:val="TabellHuvud"/>
              <w:jc w:val="left"/>
            </w:pPr>
            <w:r w:rsidRPr="002101FA">
              <w:t>Avkastning 20</w:t>
            </w:r>
            <w:r>
              <w:t>22</w:t>
            </w:r>
          </w:p>
        </w:tc>
        <w:tc>
          <w:tcPr>
            <w:tcW w:w="747" w:type="pct"/>
            <w:tcBorders>
              <w:top w:val="single" w:sz="8" w:space="0" w:color="auto"/>
              <w:bottom w:val="single" w:sz="6" w:space="0" w:color="auto"/>
            </w:tcBorders>
          </w:tcPr>
          <w:p w14:paraId="46D76E37" w14:textId="7EF8506E" w:rsidR="007369BC" w:rsidRDefault="007369BC" w:rsidP="001D3367">
            <w:pPr>
              <w:pStyle w:val="TabellHuvud"/>
              <w:jc w:val="left"/>
            </w:pPr>
            <w:r w:rsidRPr="002101FA">
              <w:t>Index 20</w:t>
            </w:r>
            <w:r>
              <w:t>22</w:t>
            </w:r>
          </w:p>
        </w:tc>
      </w:tr>
      <w:tr w:rsidR="00426832" w14:paraId="7B723188" w14:textId="77777777" w:rsidTr="0099189C">
        <w:tc>
          <w:tcPr>
            <w:tcW w:w="2016" w:type="pct"/>
            <w:tcBorders>
              <w:top w:val="single" w:sz="6" w:space="0" w:color="auto"/>
            </w:tcBorders>
            <w:shd w:val="clear" w:color="auto" w:fill="auto"/>
          </w:tcPr>
          <w:p w14:paraId="4F6D308A" w14:textId="77777777" w:rsidR="007369BC" w:rsidRDefault="007369BC" w:rsidP="00426832">
            <w:pPr>
              <w:pStyle w:val="TabellRader"/>
              <w:jc w:val="left"/>
            </w:pPr>
            <w:r>
              <w:t>Svenska ränteplaceringar</w:t>
            </w:r>
          </w:p>
        </w:tc>
        <w:tc>
          <w:tcPr>
            <w:tcW w:w="746" w:type="pct"/>
            <w:tcBorders>
              <w:top w:val="single" w:sz="6" w:space="0" w:color="auto"/>
            </w:tcBorders>
            <w:shd w:val="clear" w:color="auto" w:fill="auto"/>
          </w:tcPr>
          <w:p w14:paraId="2AEC023D" w14:textId="12E1BE69" w:rsidR="007369BC" w:rsidRDefault="007369BC" w:rsidP="00426832">
            <w:pPr>
              <w:pStyle w:val="TabellRader"/>
            </w:pPr>
            <w:r w:rsidRPr="00516C19">
              <w:t>6,8</w:t>
            </w:r>
          </w:p>
        </w:tc>
        <w:tc>
          <w:tcPr>
            <w:tcW w:w="746" w:type="pct"/>
            <w:tcBorders>
              <w:top w:val="single" w:sz="6" w:space="0" w:color="auto"/>
            </w:tcBorders>
            <w:shd w:val="clear" w:color="auto" w:fill="auto"/>
          </w:tcPr>
          <w:p w14:paraId="3B1EAB69" w14:textId="6EA1C1F6" w:rsidR="007369BC" w:rsidRDefault="007369BC" w:rsidP="00426832">
            <w:pPr>
              <w:pStyle w:val="TabellRader"/>
            </w:pPr>
            <w:r w:rsidRPr="00516C19">
              <w:t>5,6</w:t>
            </w:r>
          </w:p>
        </w:tc>
        <w:tc>
          <w:tcPr>
            <w:tcW w:w="746" w:type="pct"/>
            <w:tcBorders>
              <w:top w:val="single" w:sz="6" w:space="0" w:color="auto"/>
            </w:tcBorders>
          </w:tcPr>
          <w:p w14:paraId="22A2BF67" w14:textId="28CB18F6" w:rsidR="007369BC" w:rsidRPr="002101FA" w:rsidRDefault="007369BC" w:rsidP="00426832">
            <w:pPr>
              <w:pStyle w:val="TabellRader"/>
            </w:pPr>
            <w:r w:rsidRPr="00516C19">
              <w:t>-5,3</w:t>
            </w:r>
          </w:p>
        </w:tc>
        <w:tc>
          <w:tcPr>
            <w:tcW w:w="747" w:type="pct"/>
            <w:tcBorders>
              <w:top w:val="single" w:sz="6" w:space="0" w:color="auto"/>
            </w:tcBorders>
          </w:tcPr>
          <w:p w14:paraId="5895873E" w14:textId="3D11BAB6" w:rsidR="007369BC" w:rsidRDefault="007369BC" w:rsidP="00426832">
            <w:pPr>
              <w:pStyle w:val="TabellRader"/>
            </w:pPr>
            <w:r w:rsidRPr="00516C19">
              <w:t>-4,7</w:t>
            </w:r>
          </w:p>
        </w:tc>
      </w:tr>
      <w:tr w:rsidR="00426832" w14:paraId="2FC0D42D" w14:textId="77777777" w:rsidTr="0099189C">
        <w:tc>
          <w:tcPr>
            <w:tcW w:w="2016" w:type="pct"/>
            <w:shd w:val="clear" w:color="auto" w:fill="auto"/>
          </w:tcPr>
          <w:p w14:paraId="66E330B4" w14:textId="77777777" w:rsidR="007369BC" w:rsidRDefault="007369BC" w:rsidP="00426832">
            <w:pPr>
              <w:pStyle w:val="TabellRader"/>
              <w:jc w:val="left"/>
            </w:pPr>
            <w:r>
              <w:t>Svenska aktier</w:t>
            </w:r>
          </w:p>
        </w:tc>
        <w:tc>
          <w:tcPr>
            <w:tcW w:w="746" w:type="pct"/>
            <w:shd w:val="clear" w:color="auto" w:fill="auto"/>
          </w:tcPr>
          <w:p w14:paraId="34D064CC" w14:textId="3C653822" w:rsidR="007369BC" w:rsidRDefault="007369BC" w:rsidP="00426832">
            <w:pPr>
              <w:pStyle w:val="TabellRader"/>
            </w:pPr>
            <w:r w:rsidRPr="00516C19">
              <w:t>17,1</w:t>
            </w:r>
          </w:p>
        </w:tc>
        <w:tc>
          <w:tcPr>
            <w:tcW w:w="746" w:type="pct"/>
            <w:shd w:val="clear" w:color="auto" w:fill="auto"/>
          </w:tcPr>
          <w:p w14:paraId="39B7C62B" w14:textId="08840968" w:rsidR="007369BC" w:rsidRDefault="007369BC" w:rsidP="00426832">
            <w:pPr>
              <w:pStyle w:val="TabellRader"/>
            </w:pPr>
            <w:r w:rsidRPr="00516C19">
              <w:t>17,9</w:t>
            </w:r>
          </w:p>
        </w:tc>
        <w:tc>
          <w:tcPr>
            <w:tcW w:w="746" w:type="pct"/>
          </w:tcPr>
          <w:p w14:paraId="5A3A3437" w14:textId="0A0FF9CE" w:rsidR="007369BC" w:rsidRPr="002101FA" w:rsidRDefault="007369BC" w:rsidP="00426832">
            <w:pPr>
              <w:pStyle w:val="TabellRader"/>
            </w:pPr>
            <w:r w:rsidRPr="00516C19">
              <w:t>-18,9</w:t>
            </w:r>
          </w:p>
        </w:tc>
        <w:tc>
          <w:tcPr>
            <w:tcW w:w="747" w:type="pct"/>
          </w:tcPr>
          <w:p w14:paraId="05F1FE99" w14:textId="6AE9CEDE" w:rsidR="007369BC" w:rsidRDefault="007369BC" w:rsidP="00426832">
            <w:pPr>
              <w:pStyle w:val="TabellRader"/>
            </w:pPr>
            <w:r w:rsidRPr="00516C19">
              <w:t>-18,9</w:t>
            </w:r>
          </w:p>
        </w:tc>
      </w:tr>
      <w:tr w:rsidR="00426832" w14:paraId="67C3A1C9" w14:textId="77777777" w:rsidTr="0099189C">
        <w:tc>
          <w:tcPr>
            <w:tcW w:w="2016" w:type="pct"/>
            <w:shd w:val="clear" w:color="auto" w:fill="auto"/>
          </w:tcPr>
          <w:p w14:paraId="13989CB7" w14:textId="77777777" w:rsidR="007369BC" w:rsidRDefault="007369BC" w:rsidP="00426832">
            <w:pPr>
              <w:pStyle w:val="TabellRader"/>
              <w:jc w:val="left"/>
            </w:pPr>
            <w:r>
              <w:t>Utländska aktier</w:t>
            </w:r>
          </w:p>
        </w:tc>
        <w:tc>
          <w:tcPr>
            <w:tcW w:w="746" w:type="pct"/>
            <w:shd w:val="clear" w:color="auto" w:fill="auto"/>
          </w:tcPr>
          <w:p w14:paraId="60C0CE34" w14:textId="19893146" w:rsidR="007369BC" w:rsidRDefault="007369BC" w:rsidP="00426832">
            <w:pPr>
              <w:pStyle w:val="TabellRader"/>
            </w:pPr>
            <w:r w:rsidRPr="00516C19">
              <w:t>18,7</w:t>
            </w:r>
          </w:p>
        </w:tc>
        <w:tc>
          <w:tcPr>
            <w:tcW w:w="746" w:type="pct"/>
            <w:shd w:val="clear" w:color="auto" w:fill="auto"/>
          </w:tcPr>
          <w:p w14:paraId="5FB383CB" w14:textId="4938D819" w:rsidR="007369BC" w:rsidRDefault="007369BC" w:rsidP="00426832">
            <w:pPr>
              <w:pStyle w:val="TabellRader"/>
            </w:pPr>
            <w:r w:rsidRPr="00516C19">
              <w:t>18,2</w:t>
            </w:r>
          </w:p>
        </w:tc>
        <w:tc>
          <w:tcPr>
            <w:tcW w:w="746" w:type="pct"/>
          </w:tcPr>
          <w:p w14:paraId="04D3F9F6" w14:textId="05930BE2" w:rsidR="007369BC" w:rsidRPr="002101FA" w:rsidRDefault="007369BC" w:rsidP="00426832">
            <w:pPr>
              <w:pStyle w:val="TabellRader"/>
            </w:pPr>
            <w:r w:rsidRPr="00516C19">
              <w:t>-9,8</w:t>
            </w:r>
          </w:p>
        </w:tc>
        <w:tc>
          <w:tcPr>
            <w:tcW w:w="747" w:type="pct"/>
          </w:tcPr>
          <w:p w14:paraId="53290578" w14:textId="07D03ED5" w:rsidR="007369BC" w:rsidRDefault="007369BC" w:rsidP="00426832">
            <w:pPr>
              <w:pStyle w:val="TabellRader"/>
            </w:pPr>
            <w:r w:rsidRPr="00516C19">
              <w:t>-8,1</w:t>
            </w:r>
          </w:p>
        </w:tc>
      </w:tr>
      <w:tr w:rsidR="00426832" w14:paraId="61CCEF82" w14:textId="77777777" w:rsidTr="0099189C">
        <w:tc>
          <w:tcPr>
            <w:tcW w:w="2016" w:type="pct"/>
            <w:shd w:val="clear" w:color="auto" w:fill="auto"/>
          </w:tcPr>
          <w:p w14:paraId="57228A03" w14:textId="77777777" w:rsidR="007369BC" w:rsidRDefault="007369BC" w:rsidP="00426832">
            <w:pPr>
              <w:pStyle w:val="TabellRader"/>
              <w:jc w:val="left"/>
            </w:pPr>
            <w:r>
              <w:t>Alternativa investeringsfonder</w:t>
            </w:r>
          </w:p>
        </w:tc>
        <w:tc>
          <w:tcPr>
            <w:tcW w:w="746" w:type="pct"/>
            <w:shd w:val="clear" w:color="auto" w:fill="auto"/>
          </w:tcPr>
          <w:p w14:paraId="631587CE" w14:textId="3AD0463C" w:rsidR="007369BC" w:rsidRDefault="007369BC" w:rsidP="00426832">
            <w:pPr>
              <w:pStyle w:val="TabellRader"/>
            </w:pPr>
            <w:r w:rsidRPr="00516C19">
              <w:t>-0,9</w:t>
            </w:r>
          </w:p>
        </w:tc>
        <w:tc>
          <w:tcPr>
            <w:tcW w:w="746" w:type="pct"/>
            <w:shd w:val="clear" w:color="auto" w:fill="auto"/>
          </w:tcPr>
          <w:p w14:paraId="4C07C732" w14:textId="5808B45B" w:rsidR="007369BC" w:rsidRDefault="007369BC" w:rsidP="00426832">
            <w:pPr>
              <w:pStyle w:val="TabellRader"/>
            </w:pPr>
            <w:r w:rsidRPr="00516C19">
              <w:t>-1,0</w:t>
            </w:r>
          </w:p>
        </w:tc>
        <w:tc>
          <w:tcPr>
            <w:tcW w:w="746" w:type="pct"/>
          </w:tcPr>
          <w:p w14:paraId="6171AF71" w14:textId="3B8D969B" w:rsidR="007369BC" w:rsidRPr="002101FA" w:rsidRDefault="007369BC" w:rsidP="00426832">
            <w:pPr>
              <w:pStyle w:val="TabellRader"/>
            </w:pPr>
            <w:r w:rsidRPr="00516C19">
              <w:t>9,3</w:t>
            </w:r>
          </w:p>
        </w:tc>
        <w:tc>
          <w:tcPr>
            <w:tcW w:w="747" w:type="pct"/>
          </w:tcPr>
          <w:p w14:paraId="61645991" w14:textId="034B6D4B" w:rsidR="007369BC" w:rsidRDefault="007369BC" w:rsidP="00426832">
            <w:pPr>
              <w:pStyle w:val="TabellRader"/>
            </w:pPr>
            <w:r w:rsidRPr="00516C19">
              <w:t>9,3</w:t>
            </w:r>
          </w:p>
        </w:tc>
      </w:tr>
      <w:tr w:rsidR="00426832" w14:paraId="2EA1227E" w14:textId="77777777" w:rsidTr="0099189C">
        <w:tc>
          <w:tcPr>
            <w:tcW w:w="2016" w:type="pct"/>
            <w:shd w:val="clear" w:color="auto" w:fill="auto"/>
          </w:tcPr>
          <w:p w14:paraId="0E0D3448" w14:textId="77777777" w:rsidR="007369BC" w:rsidRDefault="007369BC" w:rsidP="00426832">
            <w:pPr>
              <w:pStyle w:val="TabellRader"/>
              <w:jc w:val="left"/>
            </w:pPr>
            <w:r>
              <w:t>Bankmedel</w:t>
            </w:r>
          </w:p>
        </w:tc>
        <w:tc>
          <w:tcPr>
            <w:tcW w:w="746" w:type="pct"/>
            <w:shd w:val="clear" w:color="auto" w:fill="auto"/>
          </w:tcPr>
          <w:p w14:paraId="2B9B70C5" w14:textId="1B8DB477" w:rsidR="007369BC" w:rsidRDefault="007369BC" w:rsidP="00426832">
            <w:pPr>
              <w:pStyle w:val="TabellRader"/>
            </w:pPr>
            <w:r w:rsidRPr="00516C19">
              <w:t>3,3</w:t>
            </w:r>
          </w:p>
        </w:tc>
        <w:tc>
          <w:tcPr>
            <w:tcW w:w="746" w:type="pct"/>
            <w:shd w:val="clear" w:color="auto" w:fill="auto"/>
          </w:tcPr>
          <w:p w14:paraId="0541FB67" w14:textId="0E47375F" w:rsidR="007369BC" w:rsidRDefault="007369BC" w:rsidP="00426832">
            <w:pPr>
              <w:pStyle w:val="TabellRader"/>
            </w:pPr>
            <w:r w:rsidRPr="00516C19">
              <w:t>3,3</w:t>
            </w:r>
          </w:p>
        </w:tc>
        <w:tc>
          <w:tcPr>
            <w:tcW w:w="746" w:type="pct"/>
          </w:tcPr>
          <w:p w14:paraId="4F565CFC" w14:textId="467937E4" w:rsidR="007369BC" w:rsidRPr="002101FA" w:rsidRDefault="007369BC" w:rsidP="00426832">
            <w:pPr>
              <w:pStyle w:val="TabellRader"/>
            </w:pPr>
            <w:r w:rsidRPr="00516C19">
              <w:t>0,1</w:t>
            </w:r>
          </w:p>
        </w:tc>
        <w:tc>
          <w:tcPr>
            <w:tcW w:w="747" w:type="pct"/>
          </w:tcPr>
          <w:p w14:paraId="3F39FCB9" w14:textId="531B4376" w:rsidR="007369BC" w:rsidRDefault="007369BC" w:rsidP="00426832">
            <w:pPr>
              <w:pStyle w:val="TabellRader"/>
            </w:pPr>
            <w:r w:rsidRPr="00516C19">
              <w:t>0,2</w:t>
            </w:r>
          </w:p>
        </w:tc>
      </w:tr>
      <w:tr w:rsidR="00426832" w14:paraId="750BA7B9" w14:textId="77777777" w:rsidTr="0099189C">
        <w:tc>
          <w:tcPr>
            <w:tcW w:w="2016" w:type="pct"/>
            <w:tcBorders>
              <w:bottom w:val="single" w:sz="8" w:space="0" w:color="auto"/>
            </w:tcBorders>
            <w:shd w:val="clear" w:color="auto" w:fill="auto"/>
          </w:tcPr>
          <w:p w14:paraId="76B51B14" w14:textId="77777777" w:rsidR="007369BC" w:rsidRDefault="007369BC" w:rsidP="00426832">
            <w:pPr>
              <w:pStyle w:val="TabellSlutsumma"/>
              <w:jc w:val="left"/>
            </w:pPr>
            <w:r>
              <w:t>Portföljens totalavkastning</w:t>
            </w:r>
          </w:p>
        </w:tc>
        <w:tc>
          <w:tcPr>
            <w:tcW w:w="746" w:type="pct"/>
            <w:tcBorders>
              <w:bottom w:val="single" w:sz="8" w:space="0" w:color="auto"/>
            </w:tcBorders>
            <w:shd w:val="clear" w:color="auto" w:fill="auto"/>
          </w:tcPr>
          <w:p w14:paraId="1CDCD045" w14:textId="5EB7CD1C" w:rsidR="007369BC" w:rsidRDefault="007369BC" w:rsidP="00426832">
            <w:pPr>
              <w:pStyle w:val="TabellSlutsumma"/>
            </w:pPr>
            <w:r w:rsidRPr="00516C19">
              <w:t>11,9</w:t>
            </w:r>
          </w:p>
        </w:tc>
        <w:tc>
          <w:tcPr>
            <w:tcW w:w="746" w:type="pct"/>
            <w:tcBorders>
              <w:bottom w:val="single" w:sz="8" w:space="0" w:color="auto"/>
            </w:tcBorders>
            <w:shd w:val="clear" w:color="auto" w:fill="auto"/>
          </w:tcPr>
          <w:p w14:paraId="5E2EA03C" w14:textId="7D983FC6" w:rsidR="007369BC" w:rsidRDefault="007369BC" w:rsidP="00426832">
            <w:pPr>
              <w:pStyle w:val="TabellSlutsumma"/>
            </w:pPr>
            <w:r w:rsidRPr="00516C19">
              <w:t>11,8</w:t>
            </w:r>
          </w:p>
        </w:tc>
        <w:tc>
          <w:tcPr>
            <w:tcW w:w="746" w:type="pct"/>
            <w:tcBorders>
              <w:bottom w:val="single" w:sz="8" w:space="0" w:color="auto"/>
            </w:tcBorders>
          </w:tcPr>
          <w:p w14:paraId="3DC60E57" w14:textId="51946F34" w:rsidR="007369BC" w:rsidRPr="002101FA" w:rsidRDefault="007369BC" w:rsidP="00426832">
            <w:pPr>
              <w:pStyle w:val="TabellSlutsumma"/>
            </w:pPr>
            <w:r w:rsidRPr="00516C19">
              <w:t>-9,0</w:t>
            </w:r>
          </w:p>
        </w:tc>
        <w:tc>
          <w:tcPr>
            <w:tcW w:w="747" w:type="pct"/>
            <w:tcBorders>
              <w:bottom w:val="single" w:sz="8" w:space="0" w:color="auto"/>
            </w:tcBorders>
          </w:tcPr>
          <w:p w14:paraId="7220F2B3" w14:textId="77B224C4" w:rsidR="007369BC" w:rsidRDefault="007369BC" w:rsidP="00426832">
            <w:pPr>
              <w:pStyle w:val="TabellSlutsumma"/>
            </w:pPr>
            <w:r w:rsidRPr="00516C19">
              <w:t>-8,6</w:t>
            </w:r>
          </w:p>
        </w:tc>
      </w:tr>
    </w:tbl>
    <w:p w14:paraId="5B2E5738" w14:textId="77777777" w:rsidR="007369BC" w:rsidRPr="00DC1491" w:rsidRDefault="007369BC" w:rsidP="00C55B8D">
      <w:pPr>
        <w:pStyle w:val="Brdtext"/>
      </w:pPr>
    </w:p>
    <w:bookmarkEnd w:id="14"/>
    <w:p w14:paraId="058468FB" w14:textId="353758B2" w:rsidR="007369BC" w:rsidRDefault="007369BC" w:rsidP="001B009A">
      <w:pPr>
        <w:pStyle w:val="Brdtext"/>
      </w:pPr>
      <w:r>
        <w:lastRenderedPageBreak/>
        <w:t>Under 2023 var portföljens</w:t>
      </w:r>
      <w:r w:rsidRPr="00CD2EC8">
        <w:t xml:space="preserve"> totala avkastning 11,9 procent. Fonddelega</w:t>
      </w:r>
      <w:r>
        <w:t>-</w:t>
      </w:r>
      <w:r w:rsidRPr="00CD2EC8">
        <w:t xml:space="preserve">tionens beslutade mål om en långsiktig real avkastning på </w:t>
      </w:r>
      <w:r>
        <w:t>3 </w:t>
      </w:r>
      <w:r w:rsidRPr="00CD2EC8">
        <w:t>procent över</w:t>
      </w:r>
      <w:r>
        <w:t>-</w:t>
      </w:r>
      <w:r w:rsidRPr="00CD2EC8">
        <w:t xml:space="preserve">träffades </w:t>
      </w:r>
      <w:r>
        <w:t xml:space="preserve">alltså </w:t>
      </w:r>
      <w:r w:rsidRPr="00CD2EC8">
        <w:t xml:space="preserve">under 2023 och </w:t>
      </w:r>
      <w:r>
        <w:t xml:space="preserve">avkastningen under </w:t>
      </w:r>
      <w:r w:rsidRPr="00CD2EC8">
        <w:t>året bidrar därmed till den långsiktiga måluppfyllelsen</w:t>
      </w:r>
      <w:r>
        <w:t>, trots ett negativt resultat under 2022</w:t>
      </w:r>
      <w:r w:rsidRPr="00CD2EC8">
        <w:t xml:space="preserve">. </w:t>
      </w:r>
      <w:r>
        <w:t>Sett över de</w:t>
      </w:r>
      <w:r w:rsidRPr="00CD2EC8">
        <w:t xml:space="preserve"> senaste tio åren har avkastningen uppfyllt målet</w:t>
      </w:r>
      <w:r>
        <w:t>,</w:t>
      </w:r>
      <w:r w:rsidRPr="00CD2EC8">
        <w:t xml:space="preserve"> vilket främst förklaras av en god aktiemarknadsutveckling. Värt att notera är att under 2023 </w:t>
      </w:r>
      <w:r>
        <w:t xml:space="preserve">bidrog </w:t>
      </w:r>
      <w:r w:rsidRPr="00CD2EC8">
        <w:t xml:space="preserve">avkastningen från ränteplaceringar till den långsiktiga måluppfyllelsen i och med att det högre ränteläget </w:t>
      </w:r>
      <w:r>
        <w:t xml:space="preserve">slog </w:t>
      </w:r>
      <w:r w:rsidRPr="00CD2EC8">
        <w:t xml:space="preserve">igenom och inflationstakten samtidigt </w:t>
      </w:r>
      <w:r>
        <w:t xml:space="preserve">saktade </w:t>
      </w:r>
      <w:r w:rsidRPr="00CD2EC8">
        <w:t>ner.</w:t>
      </w:r>
      <w:r>
        <w:t xml:space="preserve"> </w:t>
      </w:r>
      <w:r w:rsidRPr="0062146C">
        <w:t>Investeringsportföljens avkastning var marginellt bättre än jämförelseindex under 2023.</w:t>
      </w:r>
    </w:p>
    <w:p w14:paraId="687D43AF" w14:textId="339D5192" w:rsidR="007369BC" w:rsidRPr="001B009A" w:rsidRDefault="007369BC" w:rsidP="001B009A">
      <w:pPr>
        <w:pStyle w:val="Brdtextmedindrag"/>
      </w:pPr>
      <w:r>
        <w:t xml:space="preserve">Fonddelegationens förvaltning av Allmänna arvsfondens kapital utgår från en beslutad policy för ansvarsfulla investeringar. Inom ramen för detta arbete identifierar fonddelegationen bl.a. </w:t>
      </w:r>
      <w:r w:rsidRPr="003616D4">
        <w:t>verksamhet som inte anses lämp</w:t>
      </w:r>
      <w:r>
        <w:t>-</w:t>
      </w:r>
      <w:r w:rsidRPr="003616D4">
        <w:t>lig att investera i baserat på normbaserad respektive etisk screening.</w:t>
      </w:r>
      <w:r>
        <w:t xml:space="preserve"> Fond-delegationen genomför också hållbarhetsanalyser inför investeringsbeslut.</w:t>
      </w:r>
    </w:p>
    <w:p w14:paraId="1D1BA167" w14:textId="13150777" w:rsidR="007369BC" w:rsidRDefault="007369BC" w:rsidP="00C55B8D">
      <w:pPr>
        <w:pStyle w:val="Rubrik2"/>
      </w:pPr>
      <w:bookmarkStart w:id="15" w:name="_Toc169778888"/>
      <w:r>
        <w:t xml:space="preserve">Kostnader för </w:t>
      </w:r>
      <w:r w:rsidRPr="00C55B8D">
        <w:t>förvaltning</w:t>
      </w:r>
      <w:r>
        <w:t xml:space="preserve"> och administration</w:t>
      </w:r>
      <w:bookmarkEnd w:id="15"/>
    </w:p>
    <w:p w14:paraId="1DC26014" w14:textId="33294FBF" w:rsidR="007369BC" w:rsidRDefault="007369BC" w:rsidP="00C55B8D">
      <w:pPr>
        <w:pStyle w:val="Brdtext"/>
      </w:pPr>
      <w:r>
        <w:t>Allmänna arvsfondens medel används för att täcka Kammarkollegiets kostnader för förvaltning och administration av dödsboavveckling, hante</w:t>
      </w:r>
      <w:r>
        <w:softHyphen/>
        <w:t>ring av återkravsärenden, fondförvaltning och utbetalningar av stöd ur fonden. Medel ur Allmänna arvsfonden används också för att täcka kostnaderna för Arvsfondsdelegationens kanslistöd hos Kammarkollegiet.</w:t>
      </w:r>
    </w:p>
    <w:p w14:paraId="44EC91EB" w14:textId="52E53212" w:rsidR="007369BC" w:rsidRDefault="007369BC" w:rsidP="00C55B8D">
      <w:pPr>
        <w:pStyle w:val="Brdtextmedindrag"/>
      </w:pPr>
      <w:r w:rsidRPr="009E58A1">
        <w:t>De totala kostnaderna för arvsfondsverksamheten vid Kammarkollegiet uppgick till 97,3 miljoner kronor under 2023</w:t>
      </w:r>
      <w:r>
        <w:t xml:space="preserve">, vilket </w:t>
      </w:r>
      <w:r w:rsidRPr="009E58A1">
        <w:t>innebär att kostna</w:t>
      </w:r>
      <w:r>
        <w:t>-</w:t>
      </w:r>
      <w:r w:rsidRPr="009E58A1">
        <w:t>derna ökade med 4,8 miljoner kronor</w:t>
      </w:r>
      <w:r>
        <w:t xml:space="preserve"> </w:t>
      </w:r>
      <w:r w:rsidRPr="009E58A1">
        <w:t>jämfört med 2022</w:t>
      </w:r>
      <w:r>
        <w:t>, se tabell 2.7.</w:t>
      </w:r>
    </w:p>
    <w:p w14:paraId="42A6B61E" w14:textId="77777777" w:rsidR="007369BC" w:rsidRDefault="007369BC" w:rsidP="00C55B8D">
      <w:pPr>
        <w:pStyle w:val="TabellRubrik"/>
      </w:pPr>
      <w:r>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7</w:t>
      </w:r>
      <w:r w:rsidR="00F24678">
        <w:rPr>
          <w:noProof/>
        </w:rPr>
        <w:fldChar w:fldCharType="end"/>
      </w:r>
      <w:r>
        <w:tab/>
      </w:r>
      <w:r w:rsidRPr="00DB58D1">
        <w:t>Förvaltnings- och administrationskostnader, miljoner kronor</w:t>
      </w:r>
    </w:p>
    <w:tbl>
      <w:tblPr>
        <w:tblW w:w="5897" w:type="dxa"/>
        <w:tblCellMar>
          <w:left w:w="0" w:type="dxa"/>
        </w:tblCellMar>
        <w:tblLook w:val="0000" w:firstRow="0" w:lastRow="0" w:firstColumn="0" w:lastColumn="0" w:noHBand="0" w:noVBand="0"/>
      </w:tblPr>
      <w:tblGrid>
        <w:gridCol w:w="2122"/>
        <w:gridCol w:w="755"/>
        <w:gridCol w:w="755"/>
        <w:gridCol w:w="755"/>
        <w:gridCol w:w="755"/>
        <w:gridCol w:w="755"/>
      </w:tblGrid>
      <w:tr w:rsidR="009E58A1" w14:paraId="5CB37E37" w14:textId="77777777" w:rsidTr="0099189C">
        <w:tc>
          <w:tcPr>
            <w:tcW w:w="1799" w:type="pct"/>
            <w:tcBorders>
              <w:top w:val="single" w:sz="8" w:space="0" w:color="auto"/>
              <w:bottom w:val="single" w:sz="6" w:space="0" w:color="auto"/>
            </w:tcBorders>
            <w:shd w:val="clear" w:color="auto" w:fill="auto"/>
          </w:tcPr>
          <w:p w14:paraId="10A57D42" w14:textId="77777777" w:rsidR="007369BC" w:rsidRDefault="007369BC" w:rsidP="009E58A1">
            <w:pPr>
              <w:pStyle w:val="TabellHuvud"/>
              <w:jc w:val="left"/>
            </w:pPr>
          </w:p>
        </w:tc>
        <w:tc>
          <w:tcPr>
            <w:tcW w:w="640" w:type="pct"/>
            <w:tcBorders>
              <w:top w:val="single" w:sz="8" w:space="0" w:color="auto"/>
              <w:bottom w:val="single" w:sz="6" w:space="0" w:color="auto"/>
            </w:tcBorders>
            <w:shd w:val="clear" w:color="auto" w:fill="auto"/>
          </w:tcPr>
          <w:p w14:paraId="37C31715" w14:textId="3B8B319A" w:rsidR="007369BC" w:rsidRDefault="007369BC" w:rsidP="009E58A1">
            <w:pPr>
              <w:pStyle w:val="TabellHuvud"/>
            </w:pPr>
            <w:r w:rsidRPr="005315BD">
              <w:t>2023</w:t>
            </w:r>
          </w:p>
        </w:tc>
        <w:tc>
          <w:tcPr>
            <w:tcW w:w="640" w:type="pct"/>
            <w:tcBorders>
              <w:top w:val="single" w:sz="8" w:space="0" w:color="auto"/>
              <w:bottom w:val="single" w:sz="6" w:space="0" w:color="auto"/>
            </w:tcBorders>
          </w:tcPr>
          <w:p w14:paraId="52594CC1" w14:textId="5D3035F6" w:rsidR="007369BC" w:rsidRDefault="007369BC" w:rsidP="009E58A1">
            <w:pPr>
              <w:pStyle w:val="TabellHuvud"/>
            </w:pPr>
            <w:r w:rsidRPr="005315BD">
              <w:t>2022</w:t>
            </w:r>
          </w:p>
        </w:tc>
        <w:tc>
          <w:tcPr>
            <w:tcW w:w="640" w:type="pct"/>
            <w:tcBorders>
              <w:top w:val="single" w:sz="8" w:space="0" w:color="auto"/>
              <w:bottom w:val="single" w:sz="6" w:space="0" w:color="auto"/>
            </w:tcBorders>
          </w:tcPr>
          <w:p w14:paraId="46E276EF" w14:textId="2A403B51" w:rsidR="007369BC" w:rsidRDefault="007369BC" w:rsidP="009E58A1">
            <w:pPr>
              <w:pStyle w:val="TabellHuvud"/>
            </w:pPr>
            <w:r w:rsidRPr="005315BD">
              <w:t>2021</w:t>
            </w:r>
          </w:p>
        </w:tc>
        <w:tc>
          <w:tcPr>
            <w:tcW w:w="640" w:type="pct"/>
            <w:tcBorders>
              <w:top w:val="single" w:sz="8" w:space="0" w:color="auto"/>
              <w:bottom w:val="single" w:sz="6" w:space="0" w:color="auto"/>
            </w:tcBorders>
          </w:tcPr>
          <w:p w14:paraId="78F97B19" w14:textId="41BF8C07" w:rsidR="007369BC" w:rsidRDefault="007369BC" w:rsidP="009E58A1">
            <w:pPr>
              <w:pStyle w:val="TabellHuvud"/>
            </w:pPr>
            <w:r w:rsidRPr="005315BD">
              <w:t>2020</w:t>
            </w:r>
          </w:p>
        </w:tc>
        <w:tc>
          <w:tcPr>
            <w:tcW w:w="640" w:type="pct"/>
            <w:tcBorders>
              <w:top w:val="single" w:sz="8" w:space="0" w:color="auto"/>
              <w:bottom w:val="single" w:sz="6" w:space="0" w:color="auto"/>
            </w:tcBorders>
          </w:tcPr>
          <w:p w14:paraId="15F46AD7" w14:textId="7C88C138" w:rsidR="007369BC" w:rsidRDefault="007369BC" w:rsidP="009E58A1">
            <w:pPr>
              <w:pStyle w:val="TabellHuvud"/>
            </w:pPr>
            <w:r w:rsidRPr="005315BD">
              <w:t>2019</w:t>
            </w:r>
          </w:p>
        </w:tc>
      </w:tr>
      <w:tr w:rsidR="009E58A1" w:rsidRPr="009E58A1" w14:paraId="75BEC5DB" w14:textId="77777777" w:rsidTr="0099189C">
        <w:tc>
          <w:tcPr>
            <w:tcW w:w="1799" w:type="pct"/>
            <w:shd w:val="clear" w:color="auto" w:fill="auto"/>
          </w:tcPr>
          <w:p w14:paraId="6CFDE217" w14:textId="77777777" w:rsidR="007369BC" w:rsidRPr="00974103" w:rsidRDefault="007369BC" w:rsidP="009E58A1">
            <w:pPr>
              <w:pStyle w:val="TabellRader"/>
              <w:jc w:val="left"/>
              <w:rPr>
                <w:b/>
                <w:bCs/>
              </w:rPr>
            </w:pPr>
            <w:r w:rsidRPr="00974103">
              <w:rPr>
                <w:b/>
                <w:bCs/>
              </w:rPr>
              <w:t>Kammarkollegiet</w:t>
            </w:r>
            <w:r>
              <w:rPr>
                <w:b/>
                <w:bCs/>
              </w:rPr>
              <w:t>, totalt</w:t>
            </w:r>
          </w:p>
        </w:tc>
        <w:tc>
          <w:tcPr>
            <w:tcW w:w="640" w:type="pct"/>
            <w:shd w:val="clear" w:color="auto" w:fill="auto"/>
          </w:tcPr>
          <w:p w14:paraId="62D76B96" w14:textId="5B342E43" w:rsidR="007369BC" w:rsidRPr="009E58A1" w:rsidRDefault="007369BC" w:rsidP="009E58A1">
            <w:pPr>
              <w:pStyle w:val="TabellRader"/>
              <w:rPr>
                <w:b/>
                <w:bCs/>
              </w:rPr>
            </w:pPr>
            <w:r w:rsidRPr="009E58A1">
              <w:rPr>
                <w:b/>
                <w:bCs/>
              </w:rPr>
              <w:t>46,0</w:t>
            </w:r>
          </w:p>
        </w:tc>
        <w:tc>
          <w:tcPr>
            <w:tcW w:w="640" w:type="pct"/>
          </w:tcPr>
          <w:p w14:paraId="7D475499" w14:textId="4C6145ED" w:rsidR="007369BC" w:rsidRPr="009E58A1" w:rsidRDefault="007369BC" w:rsidP="009E58A1">
            <w:pPr>
              <w:pStyle w:val="TabellRader"/>
              <w:rPr>
                <w:b/>
                <w:bCs/>
              </w:rPr>
            </w:pPr>
            <w:r w:rsidRPr="009E58A1">
              <w:rPr>
                <w:b/>
                <w:bCs/>
              </w:rPr>
              <w:t>42,1</w:t>
            </w:r>
          </w:p>
        </w:tc>
        <w:tc>
          <w:tcPr>
            <w:tcW w:w="640" w:type="pct"/>
          </w:tcPr>
          <w:p w14:paraId="34855C22" w14:textId="6C960238" w:rsidR="007369BC" w:rsidRPr="009E58A1" w:rsidRDefault="007369BC" w:rsidP="009E58A1">
            <w:pPr>
              <w:pStyle w:val="TabellRader"/>
              <w:rPr>
                <w:b/>
                <w:bCs/>
              </w:rPr>
            </w:pPr>
            <w:r w:rsidRPr="009E58A1">
              <w:rPr>
                <w:b/>
                <w:bCs/>
              </w:rPr>
              <w:t>40,0</w:t>
            </w:r>
          </w:p>
        </w:tc>
        <w:tc>
          <w:tcPr>
            <w:tcW w:w="640" w:type="pct"/>
          </w:tcPr>
          <w:p w14:paraId="7B2C4337" w14:textId="1CBEC118" w:rsidR="007369BC" w:rsidRPr="009E58A1" w:rsidRDefault="007369BC" w:rsidP="009E58A1">
            <w:pPr>
              <w:pStyle w:val="TabellRader"/>
              <w:rPr>
                <w:b/>
                <w:bCs/>
              </w:rPr>
            </w:pPr>
            <w:r w:rsidRPr="009E58A1">
              <w:rPr>
                <w:b/>
                <w:bCs/>
              </w:rPr>
              <w:t>35,5</w:t>
            </w:r>
          </w:p>
        </w:tc>
        <w:tc>
          <w:tcPr>
            <w:tcW w:w="640" w:type="pct"/>
          </w:tcPr>
          <w:p w14:paraId="6C1B7E07" w14:textId="41B28784" w:rsidR="007369BC" w:rsidRPr="009E58A1" w:rsidRDefault="007369BC" w:rsidP="009E58A1">
            <w:pPr>
              <w:pStyle w:val="TabellRader"/>
              <w:rPr>
                <w:b/>
                <w:bCs/>
              </w:rPr>
            </w:pPr>
            <w:r w:rsidRPr="009E58A1">
              <w:rPr>
                <w:b/>
                <w:bCs/>
              </w:rPr>
              <w:t>31,7</w:t>
            </w:r>
          </w:p>
        </w:tc>
      </w:tr>
      <w:tr w:rsidR="009E58A1" w14:paraId="31133C5D" w14:textId="77777777" w:rsidTr="0099189C">
        <w:tc>
          <w:tcPr>
            <w:tcW w:w="1799" w:type="pct"/>
            <w:shd w:val="clear" w:color="auto" w:fill="auto"/>
          </w:tcPr>
          <w:p w14:paraId="32B95161" w14:textId="77777777" w:rsidR="007369BC" w:rsidRDefault="007369BC" w:rsidP="009E58A1">
            <w:pPr>
              <w:pStyle w:val="TabellRader"/>
              <w:jc w:val="left"/>
            </w:pPr>
            <w:r>
              <w:t>Dödsboavveckling m.m.</w:t>
            </w:r>
          </w:p>
        </w:tc>
        <w:tc>
          <w:tcPr>
            <w:tcW w:w="640" w:type="pct"/>
            <w:shd w:val="clear" w:color="auto" w:fill="auto"/>
          </w:tcPr>
          <w:p w14:paraId="0A73C298" w14:textId="403CAC08" w:rsidR="007369BC" w:rsidRDefault="007369BC" w:rsidP="009E58A1">
            <w:pPr>
              <w:pStyle w:val="TabellRader"/>
            </w:pPr>
            <w:r w:rsidRPr="007457B3">
              <w:t>25,9</w:t>
            </w:r>
          </w:p>
        </w:tc>
        <w:tc>
          <w:tcPr>
            <w:tcW w:w="640" w:type="pct"/>
          </w:tcPr>
          <w:p w14:paraId="15FCF838" w14:textId="11383541" w:rsidR="007369BC" w:rsidRDefault="007369BC" w:rsidP="009E58A1">
            <w:pPr>
              <w:pStyle w:val="TabellRader"/>
            </w:pPr>
            <w:r w:rsidRPr="007457B3">
              <w:t>24,3</w:t>
            </w:r>
          </w:p>
        </w:tc>
        <w:tc>
          <w:tcPr>
            <w:tcW w:w="640" w:type="pct"/>
          </w:tcPr>
          <w:p w14:paraId="24CB3C42" w14:textId="5895D320" w:rsidR="007369BC" w:rsidRDefault="007369BC" w:rsidP="009E58A1">
            <w:pPr>
              <w:pStyle w:val="TabellRader"/>
            </w:pPr>
            <w:r w:rsidRPr="007457B3">
              <w:t>23,0</w:t>
            </w:r>
          </w:p>
        </w:tc>
        <w:tc>
          <w:tcPr>
            <w:tcW w:w="640" w:type="pct"/>
          </w:tcPr>
          <w:p w14:paraId="23D3877F" w14:textId="2A23D83A" w:rsidR="007369BC" w:rsidRDefault="007369BC" w:rsidP="009E58A1">
            <w:pPr>
              <w:pStyle w:val="TabellRader"/>
            </w:pPr>
            <w:r w:rsidRPr="007457B3">
              <w:t>21,1</w:t>
            </w:r>
          </w:p>
        </w:tc>
        <w:tc>
          <w:tcPr>
            <w:tcW w:w="640" w:type="pct"/>
          </w:tcPr>
          <w:p w14:paraId="0501CC9C" w14:textId="567514D6" w:rsidR="007369BC" w:rsidRDefault="007369BC" w:rsidP="009E58A1">
            <w:pPr>
              <w:pStyle w:val="TabellRader"/>
            </w:pPr>
            <w:r w:rsidRPr="007457B3">
              <w:t>19,3</w:t>
            </w:r>
          </w:p>
        </w:tc>
      </w:tr>
      <w:tr w:rsidR="009E58A1" w14:paraId="4059F4FD" w14:textId="77777777" w:rsidTr="0099189C">
        <w:tc>
          <w:tcPr>
            <w:tcW w:w="1799" w:type="pct"/>
            <w:shd w:val="clear" w:color="auto" w:fill="auto"/>
          </w:tcPr>
          <w:p w14:paraId="49FF7E65" w14:textId="77777777" w:rsidR="007369BC" w:rsidRDefault="007369BC" w:rsidP="009E58A1">
            <w:pPr>
              <w:pStyle w:val="TabellRader"/>
              <w:jc w:val="left"/>
            </w:pPr>
            <w:r>
              <w:t>Fondförvaltning</w:t>
            </w:r>
          </w:p>
        </w:tc>
        <w:tc>
          <w:tcPr>
            <w:tcW w:w="640" w:type="pct"/>
            <w:shd w:val="clear" w:color="auto" w:fill="auto"/>
          </w:tcPr>
          <w:p w14:paraId="69A0D4E3" w14:textId="64FB624C" w:rsidR="007369BC" w:rsidRDefault="007369BC" w:rsidP="009E58A1">
            <w:pPr>
              <w:pStyle w:val="TabellRader"/>
            </w:pPr>
            <w:r w:rsidRPr="007457B3">
              <w:t>18,0</w:t>
            </w:r>
          </w:p>
        </w:tc>
        <w:tc>
          <w:tcPr>
            <w:tcW w:w="640" w:type="pct"/>
          </w:tcPr>
          <w:p w14:paraId="5A13ED64" w14:textId="0C6914CC" w:rsidR="007369BC" w:rsidRDefault="007369BC" w:rsidP="009E58A1">
            <w:pPr>
              <w:pStyle w:val="TabellRader"/>
            </w:pPr>
            <w:r w:rsidRPr="007457B3">
              <w:t>15,8</w:t>
            </w:r>
          </w:p>
        </w:tc>
        <w:tc>
          <w:tcPr>
            <w:tcW w:w="640" w:type="pct"/>
          </w:tcPr>
          <w:p w14:paraId="498708DE" w14:textId="2269E7AB" w:rsidR="007369BC" w:rsidRDefault="007369BC" w:rsidP="009E58A1">
            <w:pPr>
              <w:pStyle w:val="TabellRader"/>
            </w:pPr>
            <w:r w:rsidRPr="007457B3">
              <w:t>15,0</w:t>
            </w:r>
          </w:p>
        </w:tc>
        <w:tc>
          <w:tcPr>
            <w:tcW w:w="640" w:type="pct"/>
          </w:tcPr>
          <w:p w14:paraId="5C6C09EF" w14:textId="39FB9840" w:rsidR="007369BC" w:rsidRDefault="007369BC" w:rsidP="009E58A1">
            <w:pPr>
              <w:pStyle w:val="TabellRader"/>
            </w:pPr>
            <w:r w:rsidRPr="007457B3">
              <w:t>12,5</w:t>
            </w:r>
          </w:p>
        </w:tc>
        <w:tc>
          <w:tcPr>
            <w:tcW w:w="640" w:type="pct"/>
          </w:tcPr>
          <w:p w14:paraId="37C5F522" w14:textId="727B0326" w:rsidR="007369BC" w:rsidRDefault="007369BC" w:rsidP="009E58A1">
            <w:pPr>
              <w:pStyle w:val="TabellRader"/>
            </w:pPr>
            <w:r w:rsidRPr="007457B3">
              <w:t>10,5</w:t>
            </w:r>
          </w:p>
        </w:tc>
      </w:tr>
      <w:tr w:rsidR="009E58A1" w14:paraId="1CC67204" w14:textId="77777777" w:rsidTr="0099189C">
        <w:tc>
          <w:tcPr>
            <w:tcW w:w="1799" w:type="pct"/>
            <w:shd w:val="clear" w:color="auto" w:fill="auto"/>
          </w:tcPr>
          <w:p w14:paraId="56186D5E" w14:textId="77777777" w:rsidR="007369BC" w:rsidRDefault="007369BC" w:rsidP="009E58A1">
            <w:pPr>
              <w:pStyle w:val="TabellRader"/>
              <w:jc w:val="left"/>
            </w:pPr>
            <w:r>
              <w:t>Utbetalning av beviljat stöd</w:t>
            </w:r>
          </w:p>
        </w:tc>
        <w:tc>
          <w:tcPr>
            <w:tcW w:w="640" w:type="pct"/>
            <w:shd w:val="clear" w:color="auto" w:fill="auto"/>
          </w:tcPr>
          <w:p w14:paraId="022898BA" w14:textId="2644382B" w:rsidR="007369BC" w:rsidRDefault="007369BC" w:rsidP="009E58A1">
            <w:pPr>
              <w:pStyle w:val="TabellRader"/>
            </w:pPr>
            <w:r w:rsidRPr="007457B3">
              <w:t>2,1</w:t>
            </w:r>
          </w:p>
        </w:tc>
        <w:tc>
          <w:tcPr>
            <w:tcW w:w="640" w:type="pct"/>
          </w:tcPr>
          <w:p w14:paraId="6A77C86C" w14:textId="7B7BE1F4" w:rsidR="007369BC" w:rsidRDefault="007369BC" w:rsidP="009E58A1">
            <w:pPr>
              <w:pStyle w:val="TabellRader"/>
            </w:pPr>
            <w:r w:rsidRPr="007457B3">
              <w:t>2,0</w:t>
            </w:r>
          </w:p>
        </w:tc>
        <w:tc>
          <w:tcPr>
            <w:tcW w:w="640" w:type="pct"/>
          </w:tcPr>
          <w:p w14:paraId="1050C190" w14:textId="2136DA79" w:rsidR="007369BC" w:rsidRDefault="007369BC" w:rsidP="009E58A1">
            <w:pPr>
              <w:pStyle w:val="TabellRader"/>
            </w:pPr>
            <w:r w:rsidRPr="007457B3">
              <w:t>2,0</w:t>
            </w:r>
          </w:p>
        </w:tc>
        <w:tc>
          <w:tcPr>
            <w:tcW w:w="640" w:type="pct"/>
          </w:tcPr>
          <w:p w14:paraId="051E7221" w14:textId="4741A1D3" w:rsidR="007369BC" w:rsidRDefault="007369BC" w:rsidP="009E58A1">
            <w:pPr>
              <w:pStyle w:val="TabellRader"/>
            </w:pPr>
            <w:r w:rsidRPr="007457B3">
              <w:t>1,9</w:t>
            </w:r>
          </w:p>
        </w:tc>
        <w:tc>
          <w:tcPr>
            <w:tcW w:w="640" w:type="pct"/>
          </w:tcPr>
          <w:p w14:paraId="7C0D1408" w14:textId="1A8148AE" w:rsidR="007369BC" w:rsidRDefault="007369BC" w:rsidP="009E58A1">
            <w:pPr>
              <w:pStyle w:val="TabellRader"/>
            </w:pPr>
            <w:r w:rsidRPr="007457B3">
              <w:t>1,9</w:t>
            </w:r>
          </w:p>
        </w:tc>
      </w:tr>
      <w:tr w:rsidR="00C55B8D" w14:paraId="09E46817" w14:textId="77777777" w:rsidTr="0099189C">
        <w:tc>
          <w:tcPr>
            <w:tcW w:w="1799" w:type="pct"/>
            <w:shd w:val="clear" w:color="auto" w:fill="auto"/>
          </w:tcPr>
          <w:p w14:paraId="0410C7B7" w14:textId="77777777" w:rsidR="007369BC" w:rsidRDefault="007369BC" w:rsidP="00CA6DD4">
            <w:pPr>
              <w:pStyle w:val="TabellRader"/>
              <w:jc w:val="left"/>
            </w:pPr>
          </w:p>
        </w:tc>
        <w:tc>
          <w:tcPr>
            <w:tcW w:w="640" w:type="pct"/>
            <w:shd w:val="clear" w:color="auto" w:fill="auto"/>
          </w:tcPr>
          <w:p w14:paraId="12CA7D2B" w14:textId="77777777" w:rsidR="007369BC" w:rsidRDefault="007369BC" w:rsidP="00CA6DD4">
            <w:pPr>
              <w:pStyle w:val="TabellRader"/>
            </w:pPr>
          </w:p>
        </w:tc>
        <w:tc>
          <w:tcPr>
            <w:tcW w:w="640" w:type="pct"/>
          </w:tcPr>
          <w:p w14:paraId="7D308B3F" w14:textId="77777777" w:rsidR="007369BC" w:rsidRDefault="007369BC" w:rsidP="00CA6DD4">
            <w:pPr>
              <w:pStyle w:val="TabellRader"/>
            </w:pPr>
          </w:p>
        </w:tc>
        <w:tc>
          <w:tcPr>
            <w:tcW w:w="640" w:type="pct"/>
          </w:tcPr>
          <w:p w14:paraId="4A5AEBAB" w14:textId="77777777" w:rsidR="007369BC" w:rsidRDefault="007369BC" w:rsidP="00CA6DD4">
            <w:pPr>
              <w:pStyle w:val="TabellRader"/>
            </w:pPr>
          </w:p>
        </w:tc>
        <w:tc>
          <w:tcPr>
            <w:tcW w:w="640" w:type="pct"/>
          </w:tcPr>
          <w:p w14:paraId="1D0FDBA9" w14:textId="77777777" w:rsidR="007369BC" w:rsidRDefault="007369BC" w:rsidP="00CA6DD4">
            <w:pPr>
              <w:pStyle w:val="TabellRader"/>
            </w:pPr>
          </w:p>
        </w:tc>
        <w:tc>
          <w:tcPr>
            <w:tcW w:w="640" w:type="pct"/>
          </w:tcPr>
          <w:p w14:paraId="046AA263" w14:textId="77777777" w:rsidR="007369BC" w:rsidRDefault="007369BC" w:rsidP="00CA6DD4">
            <w:pPr>
              <w:pStyle w:val="TabellRader"/>
            </w:pPr>
          </w:p>
        </w:tc>
      </w:tr>
      <w:tr w:rsidR="009E58A1" w:rsidRPr="00A60DD3" w14:paraId="23A815E9" w14:textId="77777777" w:rsidTr="0099189C">
        <w:tc>
          <w:tcPr>
            <w:tcW w:w="1799" w:type="pct"/>
            <w:shd w:val="clear" w:color="auto" w:fill="auto"/>
          </w:tcPr>
          <w:p w14:paraId="1A79EFB5" w14:textId="76FF8582" w:rsidR="007369BC" w:rsidRPr="00A60DD3" w:rsidRDefault="007369BC" w:rsidP="009E58A1">
            <w:pPr>
              <w:pStyle w:val="TabellRader"/>
              <w:jc w:val="left"/>
              <w:rPr>
                <w:b/>
              </w:rPr>
            </w:pPr>
            <w:r>
              <w:rPr>
                <w:b/>
              </w:rPr>
              <w:t xml:space="preserve">Kanslistöd åt </w:t>
            </w:r>
            <w:r w:rsidRPr="00A60DD3">
              <w:rPr>
                <w:b/>
              </w:rPr>
              <w:t>Arvsfonds</w:t>
            </w:r>
            <w:r>
              <w:rPr>
                <w:b/>
              </w:rPr>
              <w:softHyphen/>
            </w:r>
            <w:r w:rsidRPr="00A60DD3">
              <w:rPr>
                <w:b/>
              </w:rPr>
              <w:t>delegationen</w:t>
            </w:r>
            <w:r>
              <w:rPr>
                <w:b/>
              </w:rPr>
              <w:t>, totalt</w:t>
            </w:r>
          </w:p>
        </w:tc>
        <w:tc>
          <w:tcPr>
            <w:tcW w:w="640" w:type="pct"/>
            <w:shd w:val="clear" w:color="auto" w:fill="auto"/>
          </w:tcPr>
          <w:p w14:paraId="52EDB2D1" w14:textId="73C30D8B" w:rsidR="007369BC" w:rsidRPr="009E58A1" w:rsidRDefault="007369BC" w:rsidP="009E58A1">
            <w:pPr>
              <w:pStyle w:val="TabellRader"/>
              <w:rPr>
                <w:b/>
                <w:bCs/>
              </w:rPr>
            </w:pPr>
            <w:r w:rsidRPr="009E58A1">
              <w:rPr>
                <w:b/>
                <w:bCs/>
              </w:rPr>
              <w:t>51,3</w:t>
            </w:r>
          </w:p>
        </w:tc>
        <w:tc>
          <w:tcPr>
            <w:tcW w:w="640" w:type="pct"/>
          </w:tcPr>
          <w:p w14:paraId="03F1E162" w14:textId="13714029" w:rsidR="007369BC" w:rsidRPr="009E58A1" w:rsidRDefault="007369BC" w:rsidP="009E58A1">
            <w:pPr>
              <w:pStyle w:val="TabellRader"/>
              <w:rPr>
                <w:b/>
                <w:bCs/>
              </w:rPr>
            </w:pPr>
            <w:r w:rsidRPr="009E58A1">
              <w:rPr>
                <w:b/>
                <w:bCs/>
              </w:rPr>
              <w:t>50,4</w:t>
            </w:r>
          </w:p>
        </w:tc>
        <w:tc>
          <w:tcPr>
            <w:tcW w:w="640" w:type="pct"/>
          </w:tcPr>
          <w:p w14:paraId="71601DD4" w14:textId="5D59E43E" w:rsidR="007369BC" w:rsidRPr="009E58A1" w:rsidRDefault="007369BC" w:rsidP="009E58A1">
            <w:pPr>
              <w:pStyle w:val="TabellRader"/>
              <w:rPr>
                <w:b/>
                <w:bCs/>
              </w:rPr>
            </w:pPr>
            <w:r w:rsidRPr="009E58A1">
              <w:rPr>
                <w:b/>
                <w:bCs/>
              </w:rPr>
              <w:t>45,9</w:t>
            </w:r>
          </w:p>
        </w:tc>
        <w:tc>
          <w:tcPr>
            <w:tcW w:w="640" w:type="pct"/>
          </w:tcPr>
          <w:p w14:paraId="0F6534D2" w14:textId="0293805F" w:rsidR="007369BC" w:rsidRPr="009E58A1" w:rsidRDefault="007369BC" w:rsidP="009E58A1">
            <w:pPr>
              <w:pStyle w:val="TabellRader"/>
              <w:rPr>
                <w:b/>
                <w:bCs/>
              </w:rPr>
            </w:pPr>
            <w:r w:rsidRPr="009E58A1">
              <w:rPr>
                <w:b/>
                <w:bCs/>
              </w:rPr>
              <w:t>41,3</w:t>
            </w:r>
          </w:p>
        </w:tc>
        <w:tc>
          <w:tcPr>
            <w:tcW w:w="640" w:type="pct"/>
          </w:tcPr>
          <w:p w14:paraId="38A817DC" w14:textId="5F9F84C1" w:rsidR="007369BC" w:rsidRPr="009E58A1" w:rsidRDefault="007369BC" w:rsidP="009E58A1">
            <w:pPr>
              <w:pStyle w:val="TabellRader"/>
              <w:rPr>
                <w:b/>
                <w:bCs/>
              </w:rPr>
            </w:pPr>
            <w:r w:rsidRPr="009E58A1">
              <w:rPr>
                <w:b/>
                <w:bCs/>
              </w:rPr>
              <w:t>41,8</w:t>
            </w:r>
          </w:p>
        </w:tc>
      </w:tr>
      <w:tr w:rsidR="009E58A1" w14:paraId="4FE32F1B" w14:textId="77777777" w:rsidTr="0099189C">
        <w:tc>
          <w:tcPr>
            <w:tcW w:w="1799" w:type="pct"/>
            <w:shd w:val="clear" w:color="auto" w:fill="auto"/>
          </w:tcPr>
          <w:p w14:paraId="025D4DF6" w14:textId="77777777" w:rsidR="007369BC" w:rsidRDefault="007369BC" w:rsidP="009E58A1">
            <w:pPr>
              <w:pStyle w:val="TabellRader"/>
              <w:jc w:val="left"/>
            </w:pPr>
            <w:r>
              <w:t>Personalkostnader</w:t>
            </w:r>
          </w:p>
        </w:tc>
        <w:tc>
          <w:tcPr>
            <w:tcW w:w="640" w:type="pct"/>
            <w:shd w:val="clear" w:color="auto" w:fill="auto"/>
          </w:tcPr>
          <w:p w14:paraId="50848054" w14:textId="797C83FA" w:rsidR="007369BC" w:rsidRDefault="007369BC" w:rsidP="009E58A1">
            <w:pPr>
              <w:pStyle w:val="TabellRader"/>
            </w:pPr>
            <w:r w:rsidRPr="0068490E">
              <w:t>32,4</w:t>
            </w:r>
          </w:p>
        </w:tc>
        <w:tc>
          <w:tcPr>
            <w:tcW w:w="640" w:type="pct"/>
          </w:tcPr>
          <w:p w14:paraId="063BE592" w14:textId="03B82E43" w:rsidR="007369BC" w:rsidRDefault="007369BC" w:rsidP="009E58A1">
            <w:pPr>
              <w:pStyle w:val="TabellRader"/>
            </w:pPr>
            <w:r w:rsidRPr="0068490E">
              <w:t>30,6</w:t>
            </w:r>
          </w:p>
        </w:tc>
        <w:tc>
          <w:tcPr>
            <w:tcW w:w="640" w:type="pct"/>
          </w:tcPr>
          <w:p w14:paraId="42E2CE5B" w14:textId="0A3448EC" w:rsidR="007369BC" w:rsidRDefault="007369BC" w:rsidP="009E58A1">
            <w:pPr>
              <w:pStyle w:val="TabellRader"/>
            </w:pPr>
            <w:r w:rsidRPr="0068490E">
              <w:t>28,3</w:t>
            </w:r>
          </w:p>
        </w:tc>
        <w:tc>
          <w:tcPr>
            <w:tcW w:w="640" w:type="pct"/>
          </w:tcPr>
          <w:p w14:paraId="12135B5E" w14:textId="6FECD951" w:rsidR="007369BC" w:rsidRDefault="007369BC" w:rsidP="009E58A1">
            <w:pPr>
              <w:pStyle w:val="TabellRader"/>
            </w:pPr>
            <w:r w:rsidRPr="0068490E">
              <w:t>25,3</w:t>
            </w:r>
          </w:p>
        </w:tc>
        <w:tc>
          <w:tcPr>
            <w:tcW w:w="640" w:type="pct"/>
          </w:tcPr>
          <w:p w14:paraId="0BA4E49E" w14:textId="4F6B0F47" w:rsidR="007369BC" w:rsidRDefault="007369BC" w:rsidP="009E58A1">
            <w:pPr>
              <w:pStyle w:val="TabellRader"/>
            </w:pPr>
            <w:r w:rsidRPr="0068490E">
              <w:t>24,3</w:t>
            </w:r>
          </w:p>
        </w:tc>
      </w:tr>
      <w:tr w:rsidR="009E58A1" w14:paraId="32C05ACC" w14:textId="77777777" w:rsidTr="0099189C">
        <w:tc>
          <w:tcPr>
            <w:tcW w:w="1799" w:type="pct"/>
            <w:shd w:val="clear" w:color="auto" w:fill="auto"/>
          </w:tcPr>
          <w:p w14:paraId="5992F101" w14:textId="77777777" w:rsidR="007369BC" w:rsidRDefault="007369BC" w:rsidP="009E58A1">
            <w:pPr>
              <w:pStyle w:val="TabellRader"/>
              <w:jc w:val="left"/>
            </w:pPr>
            <w:r>
              <w:t>Lokalkostnader</w:t>
            </w:r>
          </w:p>
        </w:tc>
        <w:tc>
          <w:tcPr>
            <w:tcW w:w="640" w:type="pct"/>
            <w:shd w:val="clear" w:color="auto" w:fill="auto"/>
          </w:tcPr>
          <w:p w14:paraId="7534972A" w14:textId="0454D46D" w:rsidR="007369BC" w:rsidRDefault="007369BC" w:rsidP="009E58A1">
            <w:pPr>
              <w:pStyle w:val="TabellRader"/>
            </w:pPr>
            <w:r w:rsidRPr="0068490E">
              <w:t>4,6</w:t>
            </w:r>
          </w:p>
        </w:tc>
        <w:tc>
          <w:tcPr>
            <w:tcW w:w="640" w:type="pct"/>
          </w:tcPr>
          <w:p w14:paraId="7D98245C" w14:textId="7652AC1B" w:rsidR="007369BC" w:rsidRDefault="007369BC" w:rsidP="009E58A1">
            <w:pPr>
              <w:pStyle w:val="TabellRader"/>
            </w:pPr>
            <w:r w:rsidRPr="0068490E">
              <w:t>4,3</w:t>
            </w:r>
          </w:p>
        </w:tc>
        <w:tc>
          <w:tcPr>
            <w:tcW w:w="640" w:type="pct"/>
          </w:tcPr>
          <w:p w14:paraId="50B7D23C" w14:textId="3C5EA7AA" w:rsidR="007369BC" w:rsidRDefault="007369BC" w:rsidP="009E58A1">
            <w:pPr>
              <w:pStyle w:val="TabellRader"/>
            </w:pPr>
            <w:r w:rsidRPr="0068490E">
              <w:t>3,6</w:t>
            </w:r>
          </w:p>
        </w:tc>
        <w:tc>
          <w:tcPr>
            <w:tcW w:w="640" w:type="pct"/>
          </w:tcPr>
          <w:p w14:paraId="37092888" w14:textId="08432DAA" w:rsidR="007369BC" w:rsidRDefault="007369BC" w:rsidP="009E58A1">
            <w:pPr>
              <w:pStyle w:val="TabellRader"/>
            </w:pPr>
            <w:r w:rsidRPr="0068490E">
              <w:t>2,7</w:t>
            </w:r>
          </w:p>
        </w:tc>
        <w:tc>
          <w:tcPr>
            <w:tcW w:w="640" w:type="pct"/>
          </w:tcPr>
          <w:p w14:paraId="7564AFFC" w14:textId="4A6E5F69" w:rsidR="007369BC" w:rsidRDefault="007369BC" w:rsidP="009E58A1">
            <w:pPr>
              <w:pStyle w:val="TabellRader"/>
            </w:pPr>
            <w:r w:rsidRPr="0068490E">
              <w:t>2,7</w:t>
            </w:r>
          </w:p>
        </w:tc>
      </w:tr>
      <w:tr w:rsidR="009E58A1" w14:paraId="522C155C" w14:textId="77777777" w:rsidTr="0099189C">
        <w:tc>
          <w:tcPr>
            <w:tcW w:w="1799" w:type="pct"/>
            <w:shd w:val="clear" w:color="auto" w:fill="auto"/>
          </w:tcPr>
          <w:p w14:paraId="18680E84" w14:textId="77777777" w:rsidR="007369BC" w:rsidRDefault="007369BC" w:rsidP="009E58A1">
            <w:pPr>
              <w:pStyle w:val="TabellRader"/>
              <w:jc w:val="left"/>
            </w:pPr>
            <w:r>
              <w:t>Övriga kostnader</w:t>
            </w:r>
          </w:p>
        </w:tc>
        <w:tc>
          <w:tcPr>
            <w:tcW w:w="640" w:type="pct"/>
            <w:shd w:val="clear" w:color="auto" w:fill="auto"/>
          </w:tcPr>
          <w:p w14:paraId="6B019F97" w14:textId="7E3107BA" w:rsidR="007369BC" w:rsidRDefault="007369BC" w:rsidP="009E58A1">
            <w:pPr>
              <w:pStyle w:val="TabellRader"/>
            </w:pPr>
            <w:r w:rsidRPr="0068490E">
              <w:t>14,3</w:t>
            </w:r>
          </w:p>
        </w:tc>
        <w:tc>
          <w:tcPr>
            <w:tcW w:w="640" w:type="pct"/>
          </w:tcPr>
          <w:p w14:paraId="38544231" w14:textId="09D55EF5" w:rsidR="007369BC" w:rsidRDefault="007369BC" w:rsidP="009E58A1">
            <w:pPr>
              <w:pStyle w:val="TabellRader"/>
            </w:pPr>
            <w:r w:rsidRPr="0068490E">
              <w:t>15,5</w:t>
            </w:r>
          </w:p>
        </w:tc>
        <w:tc>
          <w:tcPr>
            <w:tcW w:w="640" w:type="pct"/>
          </w:tcPr>
          <w:p w14:paraId="137C1FA8" w14:textId="3553927B" w:rsidR="007369BC" w:rsidRDefault="007369BC" w:rsidP="009E58A1">
            <w:pPr>
              <w:pStyle w:val="TabellRader"/>
            </w:pPr>
            <w:r w:rsidRPr="0068490E">
              <w:t>14,0</w:t>
            </w:r>
          </w:p>
        </w:tc>
        <w:tc>
          <w:tcPr>
            <w:tcW w:w="640" w:type="pct"/>
          </w:tcPr>
          <w:p w14:paraId="1BD718F2" w14:textId="1A9584D8" w:rsidR="007369BC" w:rsidRDefault="007369BC" w:rsidP="009E58A1">
            <w:pPr>
              <w:pStyle w:val="TabellRader"/>
            </w:pPr>
            <w:r w:rsidRPr="0068490E">
              <w:t>13,4</w:t>
            </w:r>
          </w:p>
        </w:tc>
        <w:tc>
          <w:tcPr>
            <w:tcW w:w="640" w:type="pct"/>
          </w:tcPr>
          <w:p w14:paraId="25E4B623" w14:textId="6B646A43" w:rsidR="007369BC" w:rsidRDefault="007369BC" w:rsidP="009E58A1">
            <w:pPr>
              <w:pStyle w:val="TabellRader"/>
            </w:pPr>
            <w:r w:rsidRPr="0068490E">
              <w:t>14,8</w:t>
            </w:r>
          </w:p>
        </w:tc>
      </w:tr>
      <w:tr w:rsidR="0099189C" w14:paraId="180B53B9" w14:textId="77777777" w:rsidTr="0099189C">
        <w:tc>
          <w:tcPr>
            <w:tcW w:w="1799" w:type="pct"/>
            <w:shd w:val="clear" w:color="auto" w:fill="auto"/>
          </w:tcPr>
          <w:p w14:paraId="1F62FAC4" w14:textId="77777777" w:rsidR="007369BC" w:rsidRDefault="007369BC" w:rsidP="009E58A1">
            <w:pPr>
              <w:pStyle w:val="TabellRader"/>
              <w:jc w:val="left"/>
            </w:pPr>
          </w:p>
        </w:tc>
        <w:tc>
          <w:tcPr>
            <w:tcW w:w="640" w:type="pct"/>
            <w:shd w:val="clear" w:color="auto" w:fill="auto"/>
          </w:tcPr>
          <w:p w14:paraId="333B075F" w14:textId="77777777" w:rsidR="007369BC" w:rsidRPr="0068490E" w:rsidRDefault="007369BC" w:rsidP="009E58A1">
            <w:pPr>
              <w:pStyle w:val="TabellRader"/>
            </w:pPr>
          </w:p>
        </w:tc>
        <w:tc>
          <w:tcPr>
            <w:tcW w:w="640" w:type="pct"/>
          </w:tcPr>
          <w:p w14:paraId="7A969D00" w14:textId="77777777" w:rsidR="007369BC" w:rsidRPr="0068490E" w:rsidRDefault="007369BC" w:rsidP="009E58A1">
            <w:pPr>
              <w:pStyle w:val="TabellRader"/>
            </w:pPr>
          </w:p>
        </w:tc>
        <w:tc>
          <w:tcPr>
            <w:tcW w:w="640" w:type="pct"/>
          </w:tcPr>
          <w:p w14:paraId="7F1212DD" w14:textId="77777777" w:rsidR="007369BC" w:rsidRPr="0068490E" w:rsidRDefault="007369BC" w:rsidP="009E58A1">
            <w:pPr>
              <w:pStyle w:val="TabellRader"/>
            </w:pPr>
          </w:p>
        </w:tc>
        <w:tc>
          <w:tcPr>
            <w:tcW w:w="640" w:type="pct"/>
          </w:tcPr>
          <w:p w14:paraId="736AB0E0" w14:textId="77777777" w:rsidR="007369BC" w:rsidRPr="0068490E" w:rsidRDefault="007369BC" w:rsidP="009E58A1">
            <w:pPr>
              <w:pStyle w:val="TabellRader"/>
            </w:pPr>
          </w:p>
        </w:tc>
        <w:tc>
          <w:tcPr>
            <w:tcW w:w="640" w:type="pct"/>
          </w:tcPr>
          <w:p w14:paraId="5F1086AC" w14:textId="77777777" w:rsidR="007369BC" w:rsidRPr="0068490E" w:rsidRDefault="007369BC" w:rsidP="009E58A1">
            <w:pPr>
              <w:pStyle w:val="TabellRader"/>
            </w:pPr>
          </w:p>
        </w:tc>
      </w:tr>
      <w:tr w:rsidR="009E58A1" w14:paraId="568542EC" w14:textId="77777777" w:rsidTr="0099189C">
        <w:tc>
          <w:tcPr>
            <w:tcW w:w="1799" w:type="pct"/>
            <w:tcBorders>
              <w:bottom w:val="single" w:sz="8" w:space="0" w:color="auto"/>
            </w:tcBorders>
            <w:shd w:val="clear" w:color="auto" w:fill="auto"/>
          </w:tcPr>
          <w:p w14:paraId="003C508E" w14:textId="77777777" w:rsidR="007369BC" w:rsidRDefault="007369BC" w:rsidP="009E58A1">
            <w:pPr>
              <w:pStyle w:val="TabellSlutsumma"/>
              <w:jc w:val="left"/>
            </w:pPr>
            <w:r>
              <w:t>Totalt förvaltnings- och administrationskostnader</w:t>
            </w:r>
          </w:p>
        </w:tc>
        <w:tc>
          <w:tcPr>
            <w:tcW w:w="640" w:type="pct"/>
            <w:tcBorders>
              <w:bottom w:val="single" w:sz="8" w:space="0" w:color="auto"/>
            </w:tcBorders>
            <w:shd w:val="clear" w:color="auto" w:fill="auto"/>
          </w:tcPr>
          <w:p w14:paraId="24EAFACE" w14:textId="1B4F8E6E" w:rsidR="007369BC" w:rsidRDefault="007369BC" w:rsidP="009E58A1">
            <w:pPr>
              <w:pStyle w:val="TabellSlutsumma"/>
            </w:pPr>
            <w:r w:rsidRPr="00EA3486">
              <w:t>97,3</w:t>
            </w:r>
          </w:p>
        </w:tc>
        <w:tc>
          <w:tcPr>
            <w:tcW w:w="640" w:type="pct"/>
            <w:tcBorders>
              <w:bottom w:val="single" w:sz="8" w:space="0" w:color="auto"/>
            </w:tcBorders>
          </w:tcPr>
          <w:p w14:paraId="65A4728C" w14:textId="687FB10C" w:rsidR="007369BC" w:rsidRDefault="007369BC" w:rsidP="009E58A1">
            <w:pPr>
              <w:pStyle w:val="TabellSlutsumma"/>
            </w:pPr>
            <w:r w:rsidRPr="00EA3486">
              <w:t>92,5</w:t>
            </w:r>
          </w:p>
        </w:tc>
        <w:tc>
          <w:tcPr>
            <w:tcW w:w="640" w:type="pct"/>
            <w:tcBorders>
              <w:bottom w:val="single" w:sz="8" w:space="0" w:color="auto"/>
            </w:tcBorders>
          </w:tcPr>
          <w:p w14:paraId="70CB588C" w14:textId="0115CDDF" w:rsidR="007369BC" w:rsidRDefault="007369BC" w:rsidP="009E58A1">
            <w:pPr>
              <w:pStyle w:val="TabellSlutsumma"/>
            </w:pPr>
            <w:r w:rsidRPr="00EA3486">
              <w:t>85,9</w:t>
            </w:r>
          </w:p>
        </w:tc>
        <w:tc>
          <w:tcPr>
            <w:tcW w:w="640" w:type="pct"/>
            <w:tcBorders>
              <w:bottom w:val="single" w:sz="8" w:space="0" w:color="auto"/>
            </w:tcBorders>
          </w:tcPr>
          <w:p w14:paraId="4410DE15" w14:textId="36E87DD0" w:rsidR="007369BC" w:rsidRDefault="007369BC" w:rsidP="009E58A1">
            <w:pPr>
              <w:pStyle w:val="TabellSlutsumma"/>
            </w:pPr>
            <w:r w:rsidRPr="00EA3486">
              <w:t>76,8</w:t>
            </w:r>
          </w:p>
        </w:tc>
        <w:tc>
          <w:tcPr>
            <w:tcW w:w="640" w:type="pct"/>
            <w:tcBorders>
              <w:bottom w:val="single" w:sz="8" w:space="0" w:color="auto"/>
            </w:tcBorders>
          </w:tcPr>
          <w:p w14:paraId="5624A2C5" w14:textId="02D70332" w:rsidR="007369BC" w:rsidRDefault="007369BC" w:rsidP="009E58A1">
            <w:pPr>
              <w:pStyle w:val="TabellSlutsumma"/>
            </w:pPr>
            <w:r w:rsidRPr="00EA3486">
              <w:t>73,5</w:t>
            </w:r>
          </w:p>
        </w:tc>
      </w:tr>
    </w:tbl>
    <w:p w14:paraId="51652C07" w14:textId="77777777" w:rsidR="007369BC" w:rsidRPr="00B92293" w:rsidRDefault="007369BC" w:rsidP="00C55B8D">
      <w:pPr>
        <w:pStyle w:val="Brdtext"/>
      </w:pPr>
    </w:p>
    <w:p w14:paraId="3156EFA5" w14:textId="624BF28C" w:rsidR="007369BC" w:rsidRDefault="007369BC" w:rsidP="00C55B8D">
      <w:pPr>
        <w:pStyle w:val="Brdtext"/>
      </w:pPr>
      <w:r>
        <w:t xml:space="preserve">För att volymen av beviljat stöd ur Allmänna arvsfonden ska motsvara inflödet av medel till fonden har den handläggande och administrativa verksamheten vid Kammarkollegiet kontinuerligt stärkts. Detta har skett i takt med att inflödet av medel till fonden har ökat. Arvsfondsdelegationens </w:t>
      </w:r>
      <w:r>
        <w:lastRenderedPageBreak/>
        <w:t xml:space="preserve">målsättning har varit att med bibehållen eller ökad kvalitet i hand-läggningen bevilja mer stöd ur fonden än tidigare. </w:t>
      </w:r>
    </w:p>
    <w:p w14:paraId="6F346461" w14:textId="3E315570" w:rsidR="007369BC" w:rsidRDefault="007369BC" w:rsidP="00C55B8D">
      <w:pPr>
        <w:pStyle w:val="Brdtextmedindrag"/>
      </w:pPr>
      <w:r w:rsidRPr="00122CA9">
        <w:t>Av ökningen av de totala kostnaderna för arvsfondsverksamheten vid Kammarkollegiet</w:t>
      </w:r>
      <w:r>
        <w:t xml:space="preserve"> under 2023 </w:t>
      </w:r>
      <w:r w:rsidRPr="00122CA9">
        <w:t>stod kostnaderna för fondförvaltning</w:t>
      </w:r>
      <w:r w:rsidRPr="00122CA9" w:rsidDel="00122CA9">
        <w:t xml:space="preserve"> </w:t>
      </w:r>
      <w:r>
        <w:t>för en ökning med 2,2 miljoner kronor och dödsboavveckling m.m. för en ökning med 1,6 miljoner kronor jämfört med 2022. Kostnaderna för kanslistödet åt Arvsfondsdelegationen ökade 2023 med 0,9 miljoner kronor jämfört med föregående år.</w:t>
      </w:r>
    </w:p>
    <w:p w14:paraId="47FBDC77" w14:textId="73B67CAB" w:rsidR="007369BC" w:rsidRDefault="007369BC" w:rsidP="00C55B8D">
      <w:pPr>
        <w:pStyle w:val="Brdtextmedindrag"/>
      </w:pPr>
      <w:r>
        <w:t>Kanslistödets p</w:t>
      </w:r>
      <w:r w:rsidRPr="009E58A1">
        <w:t xml:space="preserve">ersonalkostnader </w:t>
      </w:r>
      <w:r>
        <w:t>ökade</w:t>
      </w:r>
      <w:r w:rsidRPr="009E58A1">
        <w:t xml:space="preserve"> under 2023 som en följd av att verksamheten utökats med kanslistödets fjärde controller samt ytterligare en enhetschef. Anledningen till att </w:t>
      </w:r>
      <w:r>
        <w:t xml:space="preserve">kanslistödets </w:t>
      </w:r>
      <w:r w:rsidRPr="009E58A1">
        <w:t>övriga kostnader minska</w:t>
      </w:r>
      <w:r>
        <w:t>de</w:t>
      </w:r>
      <w:r w:rsidRPr="009E58A1">
        <w:t xml:space="preserve"> </w:t>
      </w:r>
      <w:r>
        <w:t xml:space="preserve">under 2023 jämfört med året före </w:t>
      </w:r>
      <w:r w:rsidRPr="009E58A1">
        <w:t xml:space="preserve">är att det under 2022 genomfördes </w:t>
      </w:r>
      <w:r>
        <w:t>ett flertal</w:t>
      </w:r>
      <w:r w:rsidRPr="009E58A1">
        <w:t xml:space="preserve"> informationssatsningar och andra utåtriktade aktiviteter som inte var möjliga att genomföra under </w:t>
      </w:r>
      <w:r>
        <w:t>covid-19-</w:t>
      </w:r>
      <w:r w:rsidRPr="009E58A1">
        <w:t xml:space="preserve">pandemin. Det </w:t>
      </w:r>
      <w:r>
        <w:t xml:space="preserve">genomfördes </w:t>
      </w:r>
      <w:r w:rsidRPr="009E58A1">
        <w:t>ett flertal informationsinsatser även under 2023, men verksamheten har samtidigt behövt prioritera sådana aktiviteter som bidrar till ökad effektivitet och förbättrade förutsättningar att söka och driva arvsfondsprojekt</w:t>
      </w:r>
      <w:r>
        <w:t>,</w:t>
      </w:r>
      <w:r w:rsidRPr="009E58A1">
        <w:t xml:space="preserve"> </w:t>
      </w:r>
      <w:r>
        <w:t xml:space="preserve">vilket </w:t>
      </w:r>
      <w:r w:rsidRPr="009E58A1">
        <w:t>kräver interna resurser och investeringar snarare än ökade övriga kostnader.</w:t>
      </w:r>
    </w:p>
    <w:p w14:paraId="2445AB8E" w14:textId="5D566612" w:rsidR="007369BC" w:rsidRDefault="007369BC" w:rsidP="00C55B8D">
      <w:pPr>
        <w:pStyle w:val="Brdtextmedindrag"/>
      </w:pPr>
      <w:r>
        <w:t>Som en indikator på hur effektivt verksamheten bedrivs mäter Arvs-fondsdelegationen kostnaderna för kanslistödet som Kammarkollegiet tillhandahåller (driftskostnader) i förhållande till beslutade projekt</w:t>
      </w:r>
      <w:r>
        <w:softHyphen/>
        <w:t>medel (dvs. beviljat stöd till projekt), se tabell 2.8. I kostnaderna ingår samtliga driftskostnader, dvs. även del av Kammarkollegiets overheadkostnader (exempelvis lokalkostnader och it-kostnader) och verksamhetens kostnader för bl.a. kommunikation och utvärdering.</w:t>
      </w:r>
    </w:p>
    <w:p w14:paraId="1FD336C3" w14:textId="062ABB4B" w:rsidR="007369BC" w:rsidRDefault="007369BC" w:rsidP="00C55B8D">
      <w:pPr>
        <w:pStyle w:val="Brdtextmedindrag"/>
      </w:pPr>
      <w:r w:rsidRPr="00713D94">
        <w:t>Mätt som andel av beslutade projektmedel uppgick driftskostnaderna för kanslistöd för Arvsfondsdelegationen under 202</w:t>
      </w:r>
      <w:r>
        <w:t>3</w:t>
      </w:r>
      <w:r w:rsidRPr="00713D94">
        <w:t xml:space="preserve"> till </w:t>
      </w:r>
      <w:r>
        <w:t xml:space="preserve">6,3 </w:t>
      </w:r>
      <w:r w:rsidRPr="00713D94">
        <w:t>procent</w:t>
      </w:r>
      <w:r>
        <w:t>, vilket är en minskning jämfört med det föregående året.</w:t>
      </w:r>
    </w:p>
    <w:p w14:paraId="04E897F5" w14:textId="77777777" w:rsidR="007369BC" w:rsidRDefault="007369BC" w:rsidP="00C55B8D">
      <w:pPr>
        <w:pStyle w:val="TabellRubrik"/>
      </w:pPr>
      <w:r>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8</w:t>
      </w:r>
      <w:r w:rsidR="00F24678">
        <w:rPr>
          <w:noProof/>
        </w:rPr>
        <w:fldChar w:fldCharType="end"/>
      </w:r>
      <w:r>
        <w:tab/>
        <w:t>Driftskostnader för kanslistöd för Arvsfondsdelegationen i förhållande till beslutade projektmedel, procent</w:t>
      </w:r>
    </w:p>
    <w:tbl>
      <w:tblPr>
        <w:tblW w:w="5897" w:type="dxa"/>
        <w:tblCellMar>
          <w:left w:w="0" w:type="dxa"/>
        </w:tblCellMar>
        <w:tblLook w:val="0000" w:firstRow="0" w:lastRow="0" w:firstColumn="0" w:lastColumn="0" w:noHBand="0" w:noVBand="0"/>
      </w:tblPr>
      <w:tblGrid>
        <w:gridCol w:w="2262"/>
        <w:gridCol w:w="727"/>
        <w:gridCol w:w="727"/>
        <w:gridCol w:w="727"/>
        <w:gridCol w:w="727"/>
        <w:gridCol w:w="727"/>
      </w:tblGrid>
      <w:tr w:rsidR="007C1D4D" w14:paraId="0257750F" w14:textId="77777777" w:rsidTr="00CA6DD4">
        <w:tc>
          <w:tcPr>
            <w:tcW w:w="1918" w:type="pct"/>
            <w:tcBorders>
              <w:top w:val="single" w:sz="8" w:space="0" w:color="auto"/>
              <w:bottom w:val="single" w:sz="6" w:space="0" w:color="auto"/>
            </w:tcBorders>
            <w:shd w:val="clear" w:color="auto" w:fill="auto"/>
          </w:tcPr>
          <w:p w14:paraId="6A1A3F8F" w14:textId="77777777" w:rsidR="007369BC" w:rsidRDefault="007369BC" w:rsidP="007C1D4D">
            <w:pPr>
              <w:pStyle w:val="TabellHuvud"/>
              <w:jc w:val="left"/>
            </w:pPr>
          </w:p>
        </w:tc>
        <w:tc>
          <w:tcPr>
            <w:tcW w:w="616" w:type="pct"/>
            <w:tcBorders>
              <w:top w:val="single" w:sz="8" w:space="0" w:color="auto"/>
              <w:bottom w:val="single" w:sz="6" w:space="0" w:color="auto"/>
            </w:tcBorders>
            <w:shd w:val="clear" w:color="auto" w:fill="auto"/>
          </w:tcPr>
          <w:p w14:paraId="0C053B93" w14:textId="65B38560" w:rsidR="007369BC" w:rsidRDefault="007369BC" w:rsidP="007C1D4D">
            <w:pPr>
              <w:pStyle w:val="TabellHuvud"/>
            </w:pPr>
            <w:r w:rsidRPr="00B306D9">
              <w:t>2023</w:t>
            </w:r>
          </w:p>
        </w:tc>
        <w:tc>
          <w:tcPr>
            <w:tcW w:w="616" w:type="pct"/>
            <w:tcBorders>
              <w:top w:val="single" w:sz="8" w:space="0" w:color="auto"/>
              <w:bottom w:val="single" w:sz="6" w:space="0" w:color="auto"/>
            </w:tcBorders>
          </w:tcPr>
          <w:p w14:paraId="3FCB3C16" w14:textId="21F33F49" w:rsidR="007369BC" w:rsidRDefault="007369BC" w:rsidP="007C1D4D">
            <w:pPr>
              <w:pStyle w:val="TabellHuvud"/>
            </w:pPr>
            <w:r w:rsidRPr="00B306D9">
              <w:t>2022</w:t>
            </w:r>
          </w:p>
        </w:tc>
        <w:tc>
          <w:tcPr>
            <w:tcW w:w="616" w:type="pct"/>
            <w:tcBorders>
              <w:top w:val="single" w:sz="8" w:space="0" w:color="auto"/>
              <w:bottom w:val="single" w:sz="6" w:space="0" w:color="auto"/>
            </w:tcBorders>
          </w:tcPr>
          <w:p w14:paraId="72CCEEFB" w14:textId="36D34FC5" w:rsidR="007369BC" w:rsidRDefault="007369BC" w:rsidP="007C1D4D">
            <w:pPr>
              <w:pStyle w:val="TabellHuvud"/>
            </w:pPr>
            <w:r w:rsidRPr="00B306D9">
              <w:t>2021</w:t>
            </w:r>
          </w:p>
        </w:tc>
        <w:tc>
          <w:tcPr>
            <w:tcW w:w="616" w:type="pct"/>
            <w:tcBorders>
              <w:top w:val="single" w:sz="8" w:space="0" w:color="auto"/>
              <w:bottom w:val="single" w:sz="6" w:space="0" w:color="auto"/>
            </w:tcBorders>
          </w:tcPr>
          <w:p w14:paraId="3AF90EF7" w14:textId="41B47301" w:rsidR="007369BC" w:rsidRDefault="007369BC" w:rsidP="007C1D4D">
            <w:pPr>
              <w:pStyle w:val="TabellHuvud"/>
            </w:pPr>
            <w:r w:rsidRPr="00B306D9">
              <w:t>2020</w:t>
            </w:r>
          </w:p>
        </w:tc>
        <w:tc>
          <w:tcPr>
            <w:tcW w:w="616" w:type="pct"/>
            <w:tcBorders>
              <w:top w:val="single" w:sz="8" w:space="0" w:color="auto"/>
              <w:bottom w:val="single" w:sz="6" w:space="0" w:color="auto"/>
            </w:tcBorders>
          </w:tcPr>
          <w:p w14:paraId="7FBFF643" w14:textId="7AFB1532" w:rsidR="007369BC" w:rsidRDefault="007369BC" w:rsidP="007C1D4D">
            <w:pPr>
              <w:pStyle w:val="TabellHuvud"/>
            </w:pPr>
            <w:r w:rsidRPr="00B306D9">
              <w:t>2019</w:t>
            </w:r>
          </w:p>
        </w:tc>
      </w:tr>
      <w:tr w:rsidR="007C1D4D" w:rsidRPr="00554831" w14:paraId="73C7F1CB" w14:textId="77777777" w:rsidTr="00CA6DD4">
        <w:tc>
          <w:tcPr>
            <w:tcW w:w="1918" w:type="pct"/>
            <w:tcBorders>
              <w:bottom w:val="single" w:sz="8" w:space="0" w:color="auto"/>
            </w:tcBorders>
            <w:shd w:val="clear" w:color="auto" w:fill="auto"/>
          </w:tcPr>
          <w:p w14:paraId="703278B8" w14:textId="77777777" w:rsidR="007369BC" w:rsidRPr="00554831" w:rsidRDefault="007369BC" w:rsidP="007C1D4D">
            <w:pPr>
              <w:pStyle w:val="TabellSlutsumma"/>
              <w:jc w:val="left"/>
              <w:rPr>
                <w:b w:val="0"/>
                <w:bCs/>
              </w:rPr>
            </w:pPr>
            <w:r w:rsidRPr="00554831">
              <w:rPr>
                <w:b w:val="0"/>
                <w:bCs/>
              </w:rPr>
              <w:t>Andel (%) driftskostnader</w:t>
            </w:r>
          </w:p>
        </w:tc>
        <w:tc>
          <w:tcPr>
            <w:tcW w:w="616" w:type="pct"/>
            <w:tcBorders>
              <w:bottom w:val="single" w:sz="8" w:space="0" w:color="auto"/>
            </w:tcBorders>
            <w:shd w:val="clear" w:color="auto" w:fill="auto"/>
          </w:tcPr>
          <w:p w14:paraId="5B4E147E" w14:textId="135E3C7D" w:rsidR="007369BC" w:rsidRPr="007C1D4D" w:rsidRDefault="007369BC" w:rsidP="007C1D4D">
            <w:pPr>
              <w:pStyle w:val="TabellSlutsumma"/>
              <w:rPr>
                <w:b w:val="0"/>
                <w:bCs/>
              </w:rPr>
            </w:pPr>
            <w:r w:rsidRPr="007C1D4D">
              <w:rPr>
                <w:b w:val="0"/>
                <w:bCs/>
              </w:rPr>
              <w:t>6,3</w:t>
            </w:r>
          </w:p>
        </w:tc>
        <w:tc>
          <w:tcPr>
            <w:tcW w:w="616" w:type="pct"/>
            <w:tcBorders>
              <w:bottom w:val="single" w:sz="8" w:space="0" w:color="auto"/>
            </w:tcBorders>
          </w:tcPr>
          <w:p w14:paraId="5D751B09" w14:textId="29F216C1" w:rsidR="007369BC" w:rsidRPr="007C1D4D" w:rsidRDefault="007369BC" w:rsidP="007C1D4D">
            <w:pPr>
              <w:pStyle w:val="TabellSlutsumma"/>
              <w:rPr>
                <w:b w:val="0"/>
                <w:bCs/>
              </w:rPr>
            </w:pPr>
            <w:r w:rsidRPr="007C1D4D">
              <w:rPr>
                <w:b w:val="0"/>
                <w:bCs/>
              </w:rPr>
              <w:t>6,4</w:t>
            </w:r>
          </w:p>
        </w:tc>
        <w:tc>
          <w:tcPr>
            <w:tcW w:w="616" w:type="pct"/>
            <w:tcBorders>
              <w:bottom w:val="single" w:sz="8" w:space="0" w:color="auto"/>
            </w:tcBorders>
          </w:tcPr>
          <w:p w14:paraId="709B0C5F" w14:textId="3AE8531F" w:rsidR="007369BC" w:rsidRPr="007C1D4D" w:rsidRDefault="007369BC" w:rsidP="007C1D4D">
            <w:pPr>
              <w:pStyle w:val="TabellSlutsumma"/>
              <w:rPr>
                <w:b w:val="0"/>
                <w:bCs/>
              </w:rPr>
            </w:pPr>
            <w:r w:rsidRPr="007C1D4D">
              <w:rPr>
                <w:b w:val="0"/>
                <w:bCs/>
              </w:rPr>
              <w:t>5,3</w:t>
            </w:r>
          </w:p>
        </w:tc>
        <w:tc>
          <w:tcPr>
            <w:tcW w:w="616" w:type="pct"/>
            <w:tcBorders>
              <w:bottom w:val="single" w:sz="8" w:space="0" w:color="auto"/>
            </w:tcBorders>
          </w:tcPr>
          <w:p w14:paraId="07368C21" w14:textId="3BFEA4BB" w:rsidR="007369BC" w:rsidRPr="007C1D4D" w:rsidRDefault="007369BC" w:rsidP="007C1D4D">
            <w:pPr>
              <w:pStyle w:val="TabellSlutsumma"/>
              <w:rPr>
                <w:b w:val="0"/>
                <w:bCs/>
              </w:rPr>
            </w:pPr>
            <w:r w:rsidRPr="007C1D4D">
              <w:rPr>
                <w:b w:val="0"/>
                <w:bCs/>
              </w:rPr>
              <w:t>4,9</w:t>
            </w:r>
          </w:p>
        </w:tc>
        <w:tc>
          <w:tcPr>
            <w:tcW w:w="616" w:type="pct"/>
            <w:tcBorders>
              <w:bottom w:val="single" w:sz="8" w:space="0" w:color="auto"/>
            </w:tcBorders>
          </w:tcPr>
          <w:p w14:paraId="52AA8BF4" w14:textId="7E379A95" w:rsidR="007369BC" w:rsidRPr="007C1D4D" w:rsidRDefault="007369BC" w:rsidP="007C1D4D">
            <w:pPr>
              <w:pStyle w:val="TabellSlutsumma"/>
              <w:rPr>
                <w:b w:val="0"/>
                <w:bCs/>
              </w:rPr>
            </w:pPr>
            <w:r w:rsidRPr="007C1D4D">
              <w:rPr>
                <w:b w:val="0"/>
                <w:bCs/>
              </w:rPr>
              <w:t>5,3</w:t>
            </w:r>
          </w:p>
        </w:tc>
      </w:tr>
    </w:tbl>
    <w:p w14:paraId="5893F700" w14:textId="77777777" w:rsidR="007369BC" w:rsidRDefault="007369BC" w:rsidP="00C55B8D">
      <w:pPr>
        <w:pStyle w:val="Brdtext"/>
      </w:pPr>
    </w:p>
    <w:p w14:paraId="37D42BB0" w14:textId="2CAE730D" w:rsidR="007369BC" w:rsidRDefault="007369BC" w:rsidP="007C1D4D">
      <w:pPr>
        <w:pStyle w:val="Brdtext"/>
      </w:pPr>
      <w:r>
        <w:t>En annan indikator på</w:t>
      </w:r>
      <w:r w:rsidRPr="00D30230">
        <w:rPr>
          <w:rFonts w:asciiTheme="minorHAnsi" w:hAnsiTheme="minorHAnsi"/>
          <w:sz w:val="22"/>
        </w:rPr>
        <w:t xml:space="preserve"> </w:t>
      </w:r>
      <w:r w:rsidRPr="00D30230">
        <w:t xml:space="preserve">hur effektivt verksamheten bedrivs </w:t>
      </w:r>
      <w:r>
        <w:t>är driftskost</w:t>
      </w:r>
      <w:r>
        <w:softHyphen/>
        <w:t xml:space="preserve">nader per beslut. </w:t>
      </w:r>
      <w:r w:rsidRPr="007C1D4D">
        <w:t>Som beslut räknas bifall och avslag</w:t>
      </w:r>
      <w:r>
        <w:t xml:space="preserve"> och</w:t>
      </w:r>
      <w:r w:rsidRPr="007C1D4D">
        <w:t xml:space="preserve"> även god</w:t>
      </w:r>
      <w:r>
        <w:t>-</w:t>
      </w:r>
      <w:r w:rsidRPr="007C1D4D">
        <w:t>kännande av de pågående projektens redovisningar och projektplaner samt de ansökningar som, efter ibland omfattande handläggning, har återkallats av den sökande organisationen och därmed läggs till handlingarna.</w:t>
      </w:r>
      <w:r>
        <w:t xml:space="preserve"> </w:t>
      </w:r>
      <w:r w:rsidRPr="007C1D4D">
        <w:t>Denna indikator visar att driftskostnaderna per beslut ökade</w:t>
      </w:r>
      <w:r>
        <w:t xml:space="preserve"> från 42 800 kronor per beslut under 2022 till 45 300 kronor per beslut under 2023, </w:t>
      </w:r>
      <w:r w:rsidRPr="007C1D4D">
        <w:t xml:space="preserve">se tabell </w:t>
      </w:r>
      <w:r>
        <w:t>2.</w:t>
      </w:r>
      <w:r w:rsidRPr="007C1D4D">
        <w:t>9.</w:t>
      </w:r>
    </w:p>
    <w:p w14:paraId="69F78961" w14:textId="0A5883D1" w:rsidR="007369BC" w:rsidRDefault="007369BC" w:rsidP="007C1D4D">
      <w:pPr>
        <w:pStyle w:val="Brdtextmedindrag"/>
      </w:pPr>
      <w:r>
        <w:t xml:space="preserve">Ökningen </w:t>
      </w:r>
      <w:r w:rsidRPr="007C1D4D">
        <w:t>beror på att driftskostnaderna ökade samtidigt som antalet beslut minskade</w:t>
      </w:r>
      <w:r>
        <w:t xml:space="preserve"> </w:t>
      </w:r>
      <w:r w:rsidRPr="007C1D4D">
        <w:t>jämfört med 2022. Under 2023 uppgick antalet beslut till 1</w:t>
      </w:r>
      <w:r>
        <w:t> </w:t>
      </w:r>
      <w:r w:rsidRPr="007C1D4D">
        <w:t>133, varav 379 avsåg godkända redovisningar</w:t>
      </w:r>
      <w:r>
        <w:t xml:space="preserve">. </w:t>
      </w:r>
      <w:r w:rsidRPr="007C1D4D">
        <w:t xml:space="preserve">Att antalet beslut minskade beror på att antalet pågående projekt varit lägre än normalt, som en följd av </w:t>
      </w:r>
      <w:r w:rsidRPr="00C13910">
        <w:t>covid-19-pandemin. Antalet projektansökningar ökade under 2023. Ökningen skedde emellertid under slutet av året, vilket innebar att ärendena inte kunde avgöras under 2023.</w:t>
      </w:r>
    </w:p>
    <w:p w14:paraId="585E34F7" w14:textId="77777777" w:rsidR="007369BC" w:rsidRDefault="007369BC" w:rsidP="00C55B8D">
      <w:pPr>
        <w:pStyle w:val="TabellRubrik"/>
      </w:pPr>
      <w:r>
        <w:lastRenderedPageBreak/>
        <w:t xml:space="preserve">Tabell </w:t>
      </w:r>
      <w:r w:rsidR="00F24678">
        <w:fldChar w:fldCharType="begin"/>
      </w:r>
      <w:r w:rsidR="00F24678">
        <w:instrText xml:space="preserve"> STYLEREF 1 \s </w:instrText>
      </w:r>
      <w:r w:rsidR="00F24678">
        <w:fldChar w:fldCharType="separate"/>
      </w:r>
      <w:r>
        <w:rPr>
          <w:noProof/>
        </w:rPr>
        <w:t>2</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9</w:t>
      </w:r>
      <w:r w:rsidR="00F24678">
        <w:rPr>
          <w:noProof/>
        </w:rPr>
        <w:fldChar w:fldCharType="end"/>
      </w:r>
      <w:r>
        <w:tab/>
        <w:t>Driftskostnader för kanslistöd för Arvsfondsdelegationen per beslut, kronor</w:t>
      </w:r>
    </w:p>
    <w:tbl>
      <w:tblPr>
        <w:tblW w:w="5000" w:type="pct"/>
        <w:tblCellMar>
          <w:left w:w="0" w:type="dxa"/>
        </w:tblCellMar>
        <w:tblLook w:val="0000" w:firstRow="0" w:lastRow="0" w:firstColumn="0" w:lastColumn="0" w:noHBand="0" w:noVBand="0"/>
      </w:tblPr>
      <w:tblGrid>
        <w:gridCol w:w="2092"/>
        <w:gridCol w:w="761"/>
        <w:gridCol w:w="761"/>
        <w:gridCol w:w="761"/>
        <w:gridCol w:w="761"/>
        <w:gridCol w:w="761"/>
      </w:tblGrid>
      <w:tr w:rsidR="007C1D4D" w14:paraId="548FD1D2" w14:textId="77777777" w:rsidTr="00CA6DD4">
        <w:tc>
          <w:tcPr>
            <w:tcW w:w="1774" w:type="pct"/>
            <w:tcBorders>
              <w:top w:val="single" w:sz="8" w:space="0" w:color="auto"/>
              <w:bottom w:val="single" w:sz="6" w:space="0" w:color="auto"/>
            </w:tcBorders>
            <w:shd w:val="clear" w:color="auto" w:fill="auto"/>
          </w:tcPr>
          <w:p w14:paraId="3122C2B2" w14:textId="77777777" w:rsidR="007369BC" w:rsidRDefault="007369BC" w:rsidP="007C1D4D">
            <w:pPr>
              <w:pStyle w:val="TabellHuvud"/>
              <w:jc w:val="left"/>
            </w:pPr>
          </w:p>
        </w:tc>
        <w:tc>
          <w:tcPr>
            <w:tcW w:w="645" w:type="pct"/>
            <w:tcBorders>
              <w:top w:val="single" w:sz="8" w:space="0" w:color="auto"/>
              <w:bottom w:val="single" w:sz="6" w:space="0" w:color="auto"/>
            </w:tcBorders>
            <w:shd w:val="clear" w:color="auto" w:fill="auto"/>
          </w:tcPr>
          <w:p w14:paraId="1D93EDC6" w14:textId="380BBF3A" w:rsidR="007369BC" w:rsidRDefault="007369BC" w:rsidP="007C1D4D">
            <w:pPr>
              <w:pStyle w:val="TabellHuvud"/>
            </w:pPr>
            <w:r w:rsidRPr="00C24198">
              <w:t>2023</w:t>
            </w:r>
          </w:p>
        </w:tc>
        <w:tc>
          <w:tcPr>
            <w:tcW w:w="645" w:type="pct"/>
            <w:tcBorders>
              <w:top w:val="single" w:sz="8" w:space="0" w:color="auto"/>
              <w:bottom w:val="single" w:sz="6" w:space="0" w:color="auto"/>
            </w:tcBorders>
          </w:tcPr>
          <w:p w14:paraId="4F1586DE" w14:textId="4FE0B62A" w:rsidR="007369BC" w:rsidRDefault="007369BC" w:rsidP="007C1D4D">
            <w:pPr>
              <w:pStyle w:val="TabellHuvud"/>
            </w:pPr>
            <w:r w:rsidRPr="00C24198">
              <w:t>2022</w:t>
            </w:r>
          </w:p>
        </w:tc>
        <w:tc>
          <w:tcPr>
            <w:tcW w:w="645" w:type="pct"/>
            <w:tcBorders>
              <w:top w:val="single" w:sz="8" w:space="0" w:color="auto"/>
              <w:bottom w:val="single" w:sz="6" w:space="0" w:color="auto"/>
            </w:tcBorders>
          </w:tcPr>
          <w:p w14:paraId="07E3C67F" w14:textId="31E255A6" w:rsidR="007369BC" w:rsidRDefault="007369BC" w:rsidP="007C1D4D">
            <w:pPr>
              <w:pStyle w:val="TabellHuvud"/>
            </w:pPr>
            <w:r w:rsidRPr="00C24198">
              <w:t>2021</w:t>
            </w:r>
          </w:p>
        </w:tc>
        <w:tc>
          <w:tcPr>
            <w:tcW w:w="645" w:type="pct"/>
            <w:tcBorders>
              <w:top w:val="single" w:sz="8" w:space="0" w:color="auto"/>
              <w:bottom w:val="single" w:sz="6" w:space="0" w:color="auto"/>
            </w:tcBorders>
          </w:tcPr>
          <w:p w14:paraId="4842B36E" w14:textId="3F93AF38" w:rsidR="007369BC" w:rsidRDefault="007369BC" w:rsidP="007C1D4D">
            <w:pPr>
              <w:pStyle w:val="TabellHuvud"/>
            </w:pPr>
            <w:r w:rsidRPr="00C24198">
              <w:t>2020</w:t>
            </w:r>
          </w:p>
        </w:tc>
        <w:tc>
          <w:tcPr>
            <w:tcW w:w="645" w:type="pct"/>
            <w:tcBorders>
              <w:top w:val="single" w:sz="8" w:space="0" w:color="auto"/>
              <w:bottom w:val="single" w:sz="6" w:space="0" w:color="auto"/>
            </w:tcBorders>
          </w:tcPr>
          <w:p w14:paraId="41EA4CC4" w14:textId="1AA8A676" w:rsidR="007369BC" w:rsidRDefault="007369BC" w:rsidP="007C1D4D">
            <w:pPr>
              <w:pStyle w:val="TabellHuvud"/>
            </w:pPr>
            <w:r w:rsidRPr="00C24198">
              <w:t>2019</w:t>
            </w:r>
          </w:p>
        </w:tc>
      </w:tr>
      <w:tr w:rsidR="007C1D4D" w:rsidRPr="003E0744" w14:paraId="5959009D" w14:textId="77777777" w:rsidTr="00CA6DD4">
        <w:tc>
          <w:tcPr>
            <w:tcW w:w="1774" w:type="pct"/>
            <w:tcBorders>
              <w:bottom w:val="single" w:sz="8" w:space="0" w:color="auto"/>
            </w:tcBorders>
            <w:shd w:val="clear" w:color="auto" w:fill="auto"/>
          </w:tcPr>
          <w:p w14:paraId="2C713E3B" w14:textId="77777777" w:rsidR="007369BC" w:rsidRPr="003E0744" w:rsidRDefault="007369BC" w:rsidP="007C1D4D">
            <w:pPr>
              <w:pStyle w:val="TabellSlutsumma"/>
              <w:jc w:val="left"/>
              <w:rPr>
                <w:b w:val="0"/>
                <w:bCs/>
              </w:rPr>
            </w:pPr>
            <w:r w:rsidRPr="003E0744">
              <w:rPr>
                <w:b w:val="0"/>
                <w:bCs/>
              </w:rPr>
              <w:t>Driftskostnad per beslut</w:t>
            </w:r>
          </w:p>
        </w:tc>
        <w:tc>
          <w:tcPr>
            <w:tcW w:w="645" w:type="pct"/>
            <w:tcBorders>
              <w:bottom w:val="single" w:sz="8" w:space="0" w:color="auto"/>
            </w:tcBorders>
            <w:shd w:val="clear" w:color="auto" w:fill="auto"/>
          </w:tcPr>
          <w:p w14:paraId="0F6D2837" w14:textId="41B67C81" w:rsidR="007369BC" w:rsidRPr="007C1D4D" w:rsidRDefault="007369BC" w:rsidP="007C1D4D">
            <w:pPr>
              <w:pStyle w:val="TabellSlutsumma"/>
              <w:rPr>
                <w:b w:val="0"/>
                <w:bCs/>
              </w:rPr>
            </w:pPr>
            <w:r w:rsidRPr="007C1D4D">
              <w:rPr>
                <w:b w:val="0"/>
                <w:bCs/>
              </w:rPr>
              <w:t>45 300</w:t>
            </w:r>
          </w:p>
        </w:tc>
        <w:tc>
          <w:tcPr>
            <w:tcW w:w="645" w:type="pct"/>
            <w:tcBorders>
              <w:bottom w:val="single" w:sz="8" w:space="0" w:color="auto"/>
            </w:tcBorders>
          </w:tcPr>
          <w:p w14:paraId="69AC8418" w14:textId="12911C4A" w:rsidR="007369BC" w:rsidRPr="007C1D4D" w:rsidRDefault="007369BC" w:rsidP="007C1D4D">
            <w:pPr>
              <w:pStyle w:val="TabellSlutsumma"/>
              <w:rPr>
                <w:b w:val="0"/>
                <w:bCs/>
              </w:rPr>
            </w:pPr>
            <w:r w:rsidRPr="007C1D4D">
              <w:rPr>
                <w:b w:val="0"/>
                <w:bCs/>
              </w:rPr>
              <w:t xml:space="preserve">42 800 </w:t>
            </w:r>
          </w:p>
        </w:tc>
        <w:tc>
          <w:tcPr>
            <w:tcW w:w="645" w:type="pct"/>
            <w:tcBorders>
              <w:bottom w:val="single" w:sz="8" w:space="0" w:color="auto"/>
            </w:tcBorders>
          </w:tcPr>
          <w:p w14:paraId="1A547CD0" w14:textId="164FE256" w:rsidR="007369BC" w:rsidRPr="007C1D4D" w:rsidRDefault="007369BC" w:rsidP="007C1D4D">
            <w:pPr>
              <w:pStyle w:val="TabellSlutsumma"/>
              <w:rPr>
                <w:b w:val="0"/>
                <w:bCs/>
              </w:rPr>
            </w:pPr>
            <w:r w:rsidRPr="007C1D4D">
              <w:rPr>
                <w:b w:val="0"/>
                <w:bCs/>
              </w:rPr>
              <w:t>35 200</w:t>
            </w:r>
          </w:p>
        </w:tc>
        <w:tc>
          <w:tcPr>
            <w:tcW w:w="645" w:type="pct"/>
            <w:tcBorders>
              <w:bottom w:val="single" w:sz="8" w:space="0" w:color="auto"/>
            </w:tcBorders>
          </w:tcPr>
          <w:p w14:paraId="36450736" w14:textId="5CC30F15" w:rsidR="007369BC" w:rsidRPr="007C1D4D" w:rsidRDefault="007369BC" w:rsidP="007C1D4D">
            <w:pPr>
              <w:pStyle w:val="TabellSlutsumma"/>
              <w:rPr>
                <w:b w:val="0"/>
                <w:bCs/>
              </w:rPr>
            </w:pPr>
            <w:r w:rsidRPr="007C1D4D">
              <w:rPr>
                <w:b w:val="0"/>
                <w:bCs/>
              </w:rPr>
              <w:t>30 800</w:t>
            </w:r>
          </w:p>
        </w:tc>
        <w:tc>
          <w:tcPr>
            <w:tcW w:w="645" w:type="pct"/>
            <w:tcBorders>
              <w:bottom w:val="single" w:sz="8" w:space="0" w:color="auto"/>
            </w:tcBorders>
          </w:tcPr>
          <w:p w14:paraId="11327FAE" w14:textId="5ABF97B5" w:rsidR="007369BC" w:rsidRPr="007C1D4D" w:rsidRDefault="007369BC" w:rsidP="007C1D4D">
            <w:pPr>
              <w:pStyle w:val="TabellSlutsumma"/>
              <w:rPr>
                <w:b w:val="0"/>
                <w:bCs/>
              </w:rPr>
            </w:pPr>
            <w:r w:rsidRPr="007C1D4D">
              <w:rPr>
                <w:b w:val="0"/>
                <w:bCs/>
              </w:rPr>
              <w:t>28 400</w:t>
            </w:r>
          </w:p>
        </w:tc>
      </w:tr>
    </w:tbl>
    <w:p w14:paraId="45814CD9" w14:textId="6B9541A7" w:rsidR="00DB62B9" w:rsidRDefault="007369BC" w:rsidP="002A26BC">
      <w:pPr>
        <w:pStyle w:val="Rubrik1"/>
      </w:pPr>
      <w:bookmarkStart w:id="16" w:name="_Toc169778889"/>
      <w:r>
        <w:t>Fördelningen av stöd ur Allmänna arvsfonden</w:t>
      </w:r>
      <w:bookmarkEnd w:id="16"/>
    </w:p>
    <w:p w14:paraId="3ED87E09" w14:textId="6C20E635" w:rsidR="007369BC" w:rsidRDefault="007369BC" w:rsidP="005F5ADD">
      <w:pPr>
        <w:pStyle w:val="Rubrik2"/>
        <w:spacing w:before="0"/>
      </w:pPr>
      <w:bookmarkStart w:id="17" w:name="_Toc169778890"/>
      <w:r>
        <w:t>Riktlinjer för fördelning av stöd</w:t>
      </w:r>
      <w:bookmarkEnd w:id="17"/>
    </w:p>
    <w:p w14:paraId="0166E82E" w14:textId="15CAA72F" w:rsidR="007369BC" w:rsidRDefault="007369BC" w:rsidP="00CE0D93">
      <w:pPr>
        <w:pStyle w:val="Brdtext"/>
      </w:pPr>
      <w:r>
        <w:t>Handläggningen av ärenden om stöd ur Allmänna arvsfonden regleras i lagen (2021:401) om Allmänna arvsfonden och förordningen (2021:403) om Allmänna arvsfonden. Arvsfondsdelegationen beslutar om fördelning av stöd ur fonden.</w:t>
      </w:r>
    </w:p>
    <w:p w14:paraId="0573099E" w14:textId="54BA3832" w:rsidR="007369BC" w:rsidRDefault="007369BC" w:rsidP="00CE0D93">
      <w:pPr>
        <w:pStyle w:val="Brdtextmedindrag"/>
      </w:pPr>
      <w:r>
        <w:t xml:space="preserve">Stöd ur Allmänna arvsfonden ska främja verksamhet av ideell karaktär till förmån för fondens fyra målgrupper: barn (0–11 år), ungdomar (12–25 år), äldre personer (65 år och äldre) och personer med funktionsned-sättning. Arvsfondsdelegationen fördelar stöd genom två olika stödformer: projektstöd och lokalstöd. </w:t>
      </w:r>
    </w:p>
    <w:p w14:paraId="6E457A4F" w14:textId="22B6B641" w:rsidR="007369BC" w:rsidRDefault="007369BC" w:rsidP="00CE0D93">
      <w:pPr>
        <w:pStyle w:val="Rubrik3"/>
      </w:pPr>
      <w:bookmarkStart w:id="18" w:name="_Toc169778891"/>
      <w:r>
        <w:t>Projektstöd</w:t>
      </w:r>
      <w:bookmarkEnd w:id="18"/>
    </w:p>
    <w:p w14:paraId="71D011E4" w14:textId="0E8CC85B" w:rsidR="007369BC" w:rsidRDefault="007369BC" w:rsidP="00CE0D93">
      <w:pPr>
        <w:pStyle w:val="Brdtext"/>
      </w:pPr>
      <w:r>
        <w:t xml:space="preserve">Stöd ur Allmänna arvsfonden </w:t>
      </w:r>
      <w:r w:rsidRPr="00493C74">
        <w:t xml:space="preserve">får lämnas till en verksamhet som är utvecklande för någon av Allmänna arvsfondens målgrupper och som har förutsättningar att främja målgruppen även efter det att stödet ur fonden har upphört. </w:t>
      </w:r>
      <w:r>
        <w:t>Stöd får inte lämnas till en organisations löpande verksamhet. Vid bedömningen av stöd ska hänsyn tas till om målgruppen deltar i planeringen eller genomförandet av verksamheten.</w:t>
      </w:r>
    </w:p>
    <w:p w14:paraId="59153078" w14:textId="71DF2CDF" w:rsidR="007369BC" w:rsidRDefault="007369BC" w:rsidP="0038332E">
      <w:pPr>
        <w:pStyle w:val="Brdtextmedindrag"/>
      </w:pPr>
      <w:r>
        <w:t>De som kan få stöd ur Allmänna arvsfonden är framför allt organisa-tioner som bedriver ideell verksamhet, men även en offentlig huvudman kan beviljas stöd för utvecklingsverksamhet om det finns särskilda skäl. Stöd får inte ges till enskilda personer eller till vinstdrivande företag.</w:t>
      </w:r>
      <w:r w:rsidRPr="00493C74">
        <w:t xml:space="preserve"> </w:t>
      </w:r>
      <w:r>
        <w:t xml:space="preserve">Stöd får inte heller ges till en organisation som har skulder för svenska skatter eller avgifter hos Kronofogdemyndigheten eller som är i likvidation eller försatt i konkurs. </w:t>
      </w:r>
    </w:p>
    <w:p w14:paraId="7F3CE244" w14:textId="3AE20589" w:rsidR="007369BC" w:rsidRDefault="007369BC" w:rsidP="00CE0D93">
      <w:pPr>
        <w:pStyle w:val="Brdtextmedindrag"/>
      </w:pPr>
      <w:r>
        <w:t>Enligt praxis kan ett projekt normalt beviljas stöd ur Allmänna arvs-fonden under högst tre år.</w:t>
      </w:r>
    </w:p>
    <w:p w14:paraId="2225B05A" w14:textId="044AE3A3" w:rsidR="007369BC" w:rsidRDefault="007369BC" w:rsidP="00CE0D93">
      <w:pPr>
        <w:pStyle w:val="Rubrik3"/>
      </w:pPr>
      <w:bookmarkStart w:id="19" w:name="_Toc169778892"/>
      <w:r>
        <w:t>Lokalstöd</w:t>
      </w:r>
      <w:bookmarkEnd w:id="19"/>
    </w:p>
    <w:p w14:paraId="46BEC6F4" w14:textId="20136645" w:rsidR="007369BC" w:rsidRDefault="007369BC" w:rsidP="00CE0D93">
      <w:pPr>
        <w:pStyle w:val="Brdtext"/>
      </w:pPr>
      <w:r>
        <w:t>Stöd ur Allmänna arvsfonden kan även lämnas för del av kostnader för ny-, till- eller ombyggnad av lokaler och anläggningar samt utrustning i anslutning till det, om lokalerna eller anläggningarna ska användas för verksamhet som är utvecklande för någon av arvsfondens målgrupper. Den som beviljas stöd ska bidra till finansieringen av projektet med en inte oväsentlig del.</w:t>
      </w:r>
    </w:p>
    <w:p w14:paraId="16669FE4" w14:textId="79FDD2D5" w:rsidR="007369BC" w:rsidRDefault="007369BC" w:rsidP="0038332E">
      <w:pPr>
        <w:pStyle w:val="Brdtextmedindrag"/>
      </w:pPr>
      <w:r>
        <w:lastRenderedPageBreak/>
        <w:t>Endast organisationer som bedriver ideell verksamhet kan beviljas lokalstöd. Lokalen eller anläggningen ska ägas av den sökande föreningen eller hyras med långtidskontrakt. En organisation som har beviljats lokal-stöd är skyldig att under minst tio år bedriva den verksamhet som har legat till grund för beslutet. I de fall den sökande hyr eller på annat sätt nyttjar lokalen är förbindelsetiden minst fem år. En förutsättning är dock att det finns särskilda skäl för att förordna om en kortare förbindelsetid än tio år, exempelvis om hyresmarknaden på den aktuella orten är sådan att det är mycket svårt att få hyreskontrakt för en tioårsperiod och att sökanden kan visa dessa svårigheter vid ansökningstillfället.</w:t>
      </w:r>
      <w:r w:rsidRPr="00DE654E">
        <w:t xml:space="preserve"> </w:t>
      </w:r>
      <w:r>
        <w:t>Om lokalen eller anläggningen används till något annat ändamål än det som anges i beslutet om stöd ur fonden, kan bidragsmottagaren behöva betala tillbaka stöd till Allmänna arvsfonden.</w:t>
      </w:r>
    </w:p>
    <w:p w14:paraId="0535D617" w14:textId="23C9B1AF" w:rsidR="007369BC" w:rsidRDefault="007369BC" w:rsidP="00CE0D93">
      <w:pPr>
        <w:pStyle w:val="Brdtextmedindrag"/>
      </w:pPr>
      <w:r>
        <w:t>Som villkor för stödet ska det föreskrivas att lokalen eller anläggningen ska vara anpassad för personer med funktionsnedsättning, om inte något hindrar det eller om det av särskilda skäl inte behövs. Under beredningen av ansökningar om lokalstöd hämtas det alltid in uppgifter om tillgänglig-heten för personer med funktionsnedsättning. Det förs också en dialog med berörd kommun innan en ansökan om lokalstöd beviljas.</w:t>
      </w:r>
    </w:p>
    <w:p w14:paraId="49CA58A7" w14:textId="66CEC91F" w:rsidR="007369BC" w:rsidRDefault="007369BC" w:rsidP="00CE0D93">
      <w:pPr>
        <w:pStyle w:val="Rubrik3"/>
      </w:pPr>
      <w:bookmarkStart w:id="20" w:name="_Toc169778893"/>
      <w:r>
        <w:t>Krav på redovisning</w:t>
      </w:r>
      <w:bookmarkEnd w:id="20"/>
    </w:p>
    <w:p w14:paraId="15F30835" w14:textId="34404DD8" w:rsidR="007369BC" w:rsidRDefault="007369BC" w:rsidP="00CE0D93">
      <w:pPr>
        <w:pStyle w:val="Brdtext"/>
      </w:pPr>
      <w:r>
        <w:t>Varje mottagare av stöd ur Allmänna arvsfonden ska senast det datum som anges i beslutet om stöd lämna en skriftlig redovisning av projektarbetet till Arvsfondsdelegationen. Dessutom ska en ekonomisk redovisning lämnas för hur de beviljade medlen har använts. Den ekonomiska redovisningen ska vara bestyrkt av en godkänd eller auktoriserad revisor.</w:t>
      </w:r>
    </w:p>
    <w:p w14:paraId="5E5003E9" w14:textId="5A24078F" w:rsidR="007369BC" w:rsidRDefault="007369BC" w:rsidP="00CE0D93">
      <w:pPr>
        <w:pStyle w:val="Brdtextmedindrag"/>
      </w:pPr>
      <w:r>
        <w:t>Systemet med fleråriga projektstödsbeslut innebär att de årliga projekt</w:t>
      </w:r>
      <w:r>
        <w:softHyphen/>
        <w:t xml:space="preserve">redovisningarna samt de ekonomiska redovisningarna granskas och godkänns av Arvsfondsdelegationens kanslistöd inför varje kommande projektår. </w:t>
      </w:r>
    </w:p>
    <w:p w14:paraId="53C79F73" w14:textId="08E9145F" w:rsidR="007369BC" w:rsidRDefault="007369BC" w:rsidP="00CE0D93">
      <w:pPr>
        <w:pStyle w:val="Rubrik2"/>
      </w:pPr>
      <w:bookmarkStart w:id="21" w:name="_Toc169778894"/>
      <w:r>
        <w:t>Tillkomna och beslutade ärenden</w:t>
      </w:r>
      <w:bookmarkEnd w:id="21"/>
    </w:p>
    <w:p w14:paraId="76256E8D" w14:textId="046FD413" w:rsidR="007369BC" w:rsidRPr="00AC110F" w:rsidRDefault="007369BC" w:rsidP="00B50697">
      <w:pPr>
        <w:pStyle w:val="Brdtext"/>
      </w:pPr>
      <w:r w:rsidRPr="00B50697">
        <w:t xml:space="preserve">Under 2023 </w:t>
      </w:r>
      <w:r>
        <w:t>till</w:t>
      </w:r>
      <w:r w:rsidRPr="00B50697">
        <w:t>kom det 1</w:t>
      </w:r>
      <w:r>
        <w:t> </w:t>
      </w:r>
      <w:r w:rsidRPr="00B50697">
        <w:t xml:space="preserve">170 ärenden </w:t>
      </w:r>
      <w:r>
        <w:t xml:space="preserve">hos </w:t>
      </w:r>
      <w:r w:rsidRPr="00B50697">
        <w:t>Arvsfondsdelegationen, vilket är</w:t>
      </w:r>
      <w:r>
        <w:t xml:space="preserve"> 54 fler än 2022</w:t>
      </w:r>
      <w:r w:rsidRPr="00B50697">
        <w:t>.</w:t>
      </w:r>
      <w:r w:rsidRPr="00AC110F">
        <w:t xml:space="preserve"> I tabell 3.1 redovisas det totala antalet ärenden </w:t>
      </w:r>
      <w:r>
        <w:t xml:space="preserve">som tillkommit </w:t>
      </w:r>
      <w:r w:rsidRPr="00AC110F">
        <w:t xml:space="preserve">fördelat på </w:t>
      </w:r>
      <w:r>
        <w:t xml:space="preserve">Allmänna </w:t>
      </w:r>
      <w:r w:rsidRPr="00AC110F">
        <w:t>arvsfondens målgrupper.</w:t>
      </w:r>
      <w:r>
        <w:t xml:space="preserve"> </w:t>
      </w:r>
      <w:r w:rsidRPr="00AC110F">
        <w:t>Av tabellen framgår att flest ärenden avser målgruppen ungdomar. Under 20</w:t>
      </w:r>
      <w:r>
        <w:t>23 tillkom</w:t>
      </w:r>
      <w:r w:rsidRPr="00AC110F">
        <w:t xml:space="preserve"> </w:t>
      </w:r>
      <w:r>
        <w:t>506 </w:t>
      </w:r>
      <w:r w:rsidRPr="00AC110F">
        <w:t xml:space="preserve">ärenden som rör ungdomar. Det är en </w:t>
      </w:r>
      <w:r>
        <w:t xml:space="preserve">minskning med 16 ärenden </w:t>
      </w:r>
      <w:r w:rsidRPr="00AC110F">
        <w:t>jämfört med 20</w:t>
      </w:r>
      <w:r>
        <w:t>22</w:t>
      </w:r>
      <w:r w:rsidRPr="00AC110F">
        <w:t xml:space="preserve"> då </w:t>
      </w:r>
      <w:r>
        <w:t>522</w:t>
      </w:r>
      <w:r w:rsidRPr="00AC110F">
        <w:t xml:space="preserve"> </w:t>
      </w:r>
      <w:r>
        <w:t>ärenden</w:t>
      </w:r>
      <w:r w:rsidRPr="00AC110F">
        <w:t xml:space="preserve"> </w:t>
      </w:r>
      <w:r>
        <w:t>tillkom</w:t>
      </w:r>
      <w:r w:rsidRPr="00AC110F">
        <w:t xml:space="preserve">. </w:t>
      </w:r>
      <w:r>
        <w:t>Till</w:t>
      </w:r>
      <w:r w:rsidRPr="00AC110F">
        <w:t xml:space="preserve">komna ärenden som rör barn uppgick till </w:t>
      </w:r>
      <w:r>
        <w:t>251</w:t>
      </w:r>
      <w:r w:rsidRPr="00AC110F">
        <w:t xml:space="preserve"> under 202</w:t>
      </w:r>
      <w:r>
        <w:t>3</w:t>
      </w:r>
      <w:r w:rsidRPr="00AC110F">
        <w:t xml:space="preserve">, vilket är en </w:t>
      </w:r>
      <w:r>
        <w:t>ökning</w:t>
      </w:r>
      <w:r w:rsidRPr="00AC110F">
        <w:t xml:space="preserve"> med </w:t>
      </w:r>
      <w:r>
        <w:t>16</w:t>
      </w:r>
      <w:r w:rsidRPr="00AC110F">
        <w:t xml:space="preserve"> ärenden jämfört med året </w:t>
      </w:r>
      <w:r>
        <w:t>före</w:t>
      </w:r>
      <w:r w:rsidRPr="00AC110F">
        <w:t xml:space="preserve">. </w:t>
      </w:r>
      <w:r>
        <w:t>Till</w:t>
      </w:r>
      <w:r w:rsidRPr="00AC110F">
        <w:t>komna ärenden som rör personer med funktions</w:t>
      </w:r>
      <w:r w:rsidR="00CF3C51">
        <w:softHyphen/>
      </w:r>
      <w:r w:rsidRPr="00AC110F">
        <w:t xml:space="preserve">nedsättning </w:t>
      </w:r>
      <w:r>
        <w:t>ökade med 6</w:t>
      </w:r>
      <w:r w:rsidRPr="00AC110F">
        <w:t xml:space="preserve"> ärenden, från </w:t>
      </w:r>
      <w:r>
        <w:t>248</w:t>
      </w:r>
      <w:r w:rsidRPr="00AC110F">
        <w:t xml:space="preserve"> ärenden 20</w:t>
      </w:r>
      <w:r>
        <w:t>22</w:t>
      </w:r>
      <w:r w:rsidRPr="00AC110F">
        <w:t xml:space="preserve"> till </w:t>
      </w:r>
      <w:r>
        <w:t>254</w:t>
      </w:r>
      <w:r w:rsidRPr="00AC110F">
        <w:t xml:space="preserve"> ärenden 202</w:t>
      </w:r>
      <w:r>
        <w:t>3</w:t>
      </w:r>
      <w:r w:rsidRPr="00AC110F">
        <w:t xml:space="preserve">. Ärenden </w:t>
      </w:r>
      <w:r>
        <w:t>som rör målgruppen äldre personer ökade med 39 ärenden jämfört med 2022</w:t>
      </w:r>
      <w:r w:rsidRPr="00AC110F">
        <w:t xml:space="preserve">. Antalet ärenden i kategorin Inte fondens målgrupper </w:t>
      </w:r>
      <w:r>
        <w:t>ökade 2023 med 5 ärenden jämfört med det föregående året, men är fortsatt på en låg nivå med totalt 31 tillkomna ärenden under 2023</w:t>
      </w:r>
      <w:r w:rsidRPr="00AC110F">
        <w:t>. I den kategori</w:t>
      </w:r>
      <w:r>
        <w:t>n</w:t>
      </w:r>
      <w:r w:rsidRPr="00AC110F">
        <w:t xml:space="preserve"> ingår även </w:t>
      </w:r>
      <w:r>
        <w:t>ärenden som avser ansökningar</w:t>
      </w:r>
      <w:r w:rsidRPr="00AC110F">
        <w:t xml:space="preserve"> från enskilda personer.</w:t>
      </w:r>
    </w:p>
    <w:p w14:paraId="150F0F56" w14:textId="77777777" w:rsidR="007369BC" w:rsidRDefault="007369BC" w:rsidP="00B50697">
      <w:pPr>
        <w:pStyle w:val="TabellRubrik"/>
      </w:pPr>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w:t>
      </w:r>
      <w:r w:rsidR="00F24678">
        <w:fldChar w:fldCharType="begin"/>
      </w:r>
      <w:r w:rsidR="00F24678">
        <w:instrText xml:space="preserve"> SEQ Tabell \* Arabic \s 1  \* MERG</w:instrText>
      </w:r>
      <w:r w:rsidR="00F24678">
        <w:instrText xml:space="preserve">EFORMAT </w:instrText>
      </w:r>
      <w:r w:rsidR="00F24678">
        <w:fldChar w:fldCharType="separate"/>
      </w:r>
      <w:r>
        <w:rPr>
          <w:noProof/>
        </w:rPr>
        <w:t>1</w:t>
      </w:r>
      <w:r w:rsidR="00F24678">
        <w:rPr>
          <w:noProof/>
        </w:rPr>
        <w:fldChar w:fldCharType="end"/>
      </w:r>
      <w:r>
        <w:tab/>
        <w:t>Antal ärenden som tillkommit hos Arvsfondsdelegationen fördelat på målgrupp</w:t>
      </w:r>
    </w:p>
    <w:tbl>
      <w:tblPr>
        <w:tblW w:w="5819" w:type="dxa"/>
        <w:tblCellMar>
          <w:left w:w="0" w:type="dxa"/>
        </w:tblCellMar>
        <w:tblLook w:val="0000" w:firstRow="0" w:lastRow="0" w:firstColumn="0" w:lastColumn="0" w:noHBand="0" w:noVBand="0"/>
      </w:tblPr>
      <w:tblGrid>
        <w:gridCol w:w="2450"/>
        <w:gridCol w:w="673"/>
        <w:gridCol w:w="674"/>
        <w:gridCol w:w="674"/>
        <w:gridCol w:w="674"/>
        <w:gridCol w:w="674"/>
      </w:tblGrid>
      <w:tr w:rsidR="00FF40F1" w14:paraId="2230EB33" w14:textId="77777777" w:rsidTr="00F21169">
        <w:trPr>
          <w:trHeight w:val="306"/>
        </w:trPr>
        <w:tc>
          <w:tcPr>
            <w:tcW w:w="2105" w:type="pct"/>
            <w:tcBorders>
              <w:top w:val="single" w:sz="8" w:space="0" w:color="auto"/>
              <w:bottom w:val="single" w:sz="6" w:space="0" w:color="auto"/>
            </w:tcBorders>
            <w:shd w:val="clear" w:color="auto" w:fill="auto"/>
          </w:tcPr>
          <w:p w14:paraId="7DCC104F" w14:textId="77777777" w:rsidR="007369BC" w:rsidRDefault="007369BC" w:rsidP="00FF40F1">
            <w:pPr>
              <w:pStyle w:val="TabellHuvud"/>
              <w:jc w:val="left"/>
            </w:pPr>
            <w:r>
              <w:t>Målgrupp</w:t>
            </w:r>
          </w:p>
        </w:tc>
        <w:tc>
          <w:tcPr>
            <w:tcW w:w="578" w:type="pct"/>
            <w:tcBorders>
              <w:top w:val="single" w:sz="8" w:space="0" w:color="auto"/>
              <w:bottom w:val="single" w:sz="6" w:space="0" w:color="auto"/>
            </w:tcBorders>
            <w:shd w:val="clear" w:color="auto" w:fill="auto"/>
          </w:tcPr>
          <w:p w14:paraId="189A9E23" w14:textId="2C2DFDEF" w:rsidR="007369BC" w:rsidRDefault="007369BC" w:rsidP="00FF40F1">
            <w:pPr>
              <w:pStyle w:val="TabellHuvud"/>
            </w:pPr>
            <w:r w:rsidRPr="00EF4E3A">
              <w:t>2023</w:t>
            </w:r>
          </w:p>
        </w:tc>
        <w:tc>
          <w:tcPr>
            <w:tcW w:w="579" w:type="pct"/>
            <w:tcBorders>
              <w:top w:val="single" w:sz="8" w:space="0" w:color="auto"/>
              <w:bottom w:val="single" w:sz="6" w:space="0" w:color="auto"/>
            </w:tcBorders>
          </w:tcPr>
          <w:p w14:paraId="7EB16CDE" w14:textId="1AF4DDF1" w:rsidR="007369BC" w:rsidRDefault="007369BC" w:rsidP="00FF40F1">
            <w:pPr>
              <w:pStyle w:val="TabellHuvud"/>
            </w:pPr>
            <w:r w:rsidRPr="00EF4E3A">
              <w:t>2022</w:t>
            </w:r>
          </w:p>
        </w:tc>
        <w:tc>
          <w:tcPr>
            <w:tcW w:w="579" w:type="pct"/>
            <w:tcBorders>
              <w:top w:val="single" w:sz="8" w:space="0" w:color="auto"/>
              <w:bottom w:val="single" w:sz="6" w:space="0" w:color="auto"/>
            </w:tcBorders>
          </w:tcPr>
          <w:p w14:paraId="77AA7DC7" w14:textId="1264EBBF" w:rsidR="007369BC" w:rsidRDefault="007369BC" w:rsidP="00FF40F1">
            <w:pPr>
              <w:pStyle w:val="TabellHuvud"/>
            </w:pPr>
            <w:r w:rsidRPr="00EF4E3A">
              <w:t>2021</w:t>
            </w:r>
          </w:p>
        </w:tc>
        <w:tc>
          <w:tcPr>
            <w:tcW w:w="579" w:type="pct"/>
            <w:tcBorders>
              <w:top w:val="single" w:sz="8" w:space="0" w:color="auto"/>
              <w:bottom w:val="single" w:sz="6" w:space="0" w:color="auto"/>
            </w:tcBorders>
          </w:tcPr>
          <w:p w14:paraId="62A82251" w14:textId="67178EEA" w:rsidR="007369BC" w:rsidRDefault="007369BC" w:rsidP="00FF40F1">
            <w:pPr>
              <w:pStyle w:val="TabellHuvud"/>
            </w:pPr>
            <w:r w:rsidRPr="00EF4E3A">
              <w:t>2020</w:t>
            </w:r>
          </w:p>
        </w:tc>
        <w:tc>
          <w:tcPr>
            <w:tcW w:w="579" w:type="pct"/>
            <w:tcBorders>
              <w:top w:val="single" w:sz="8" w:space="0" w:color="auto"/>
              <w:bottom w:val="single" w:sz="6" w:space="0" w:color="auto"/>
            </w:tcBorders>
          </w:tcPr>
          <w:p w14:paraId="67397456" w14:textId="63EFE519" w:rsidR="007369BC" w:rsidRDefault="007369BC" w:rsidP="00FF40F1">
            <w:pPr>
              <w:pStyle w:val="TabellHuvud"/>
            </w:pPr>
            <w:r w:rsidRPr="00EF4E3A">
              <w:t>2019</w:t>
            </w:r>
          </w:p>
        </w:tc>
      </w:tr>
      <w:tr w:rsidR="00B50697" w14:paraId="16B92388" w14:textId="77777777" w:rsidTr="00F21169">
        <w:trPr>
          <w:trHeight w:val="297"/>
        </w:trPr>
        <w:tc>
          <w:tcPr>
            <w:tcW w:w="2105" w:type="pct"/>
            <w:tcBorders>
              <w:top w:val="single" w:sz="6" w:space="0" w:color="auto"/>
            </w:tcBorders>
            <w:shd w:val="clear" w:color="auto" w:fill="auto"/>
          </w:tcPr>
          <w:p w14:paraId="49BBC2D7" w14:textId="77777777" w:rsidR="007369BC" w:rsidRDefault="007369BC" w:rsidP="00B50697">
            <w:pPr>
              <w:pStyle w:val="TabellRader"/>
              <w:jc w:val="left"/>
            </w:pPr>
            <w:r>
              <w:t>Barn</w:t>
            </w:r>
          </w:p>
        </w:tc>
        <w:tc>
          <w:tcPr>
            <w:tcW w:w="578" w:type="pct"/>
            <w:tcBorders>
              <w:top w:val="single" w:sz="6" w:space="0" w:color="auto"/>
            </w:tcBorders>
            <w:shd w:val="clear" w:color="auto" w:fill="auto"/>
          </w:tcPr>
          <w:p w14:paraId="432E9E9A" w14:textId="68DB39C4" w:rsidR="007369BC" w:rsidRDefault="007369BC" w:rsidP="00B50697">
            <w:pPr>
              <w:pStyle w:val="TabellRader"/>
            </w:pPr>
            <w:r w:rsidRPr="0073082F">
              <w:t>251</w:t>
            </w:r>
          </w:p>
        </w:tc>
        <w:tc>
          <w:tcPr>
            <w:tcW w:w="579" w:type="pct"/>
            <w:tcBorders>
              <w:top w:val="single" w:sz="6" w:space="0" w:color="auto"/>
            </w:tcBorders>
          </w:tcPr>
          <w:p w14:paraId="6E875462" w14:textId="2DE129CB" w:rsidR="007369BC" w:rsidRDefault="007369BC" w:rsidP="00B50697">
            <w:pPr>
              <w:pStyle w:val="TabellRader"/>
            </w:pPr>
            <w:r w:rsidRPr="0073082F">
              <w:t>235</w:t>
            </w:r>
          </w:p>
        </w:tc>
        <w:tc>
          <w:tcPr>
            <w:tcW w:w="579" w:type="pct"/>
            <w:tcBorders>
              <w:top w:val="single" w:sz="6" w:space="0" w:color="auto"/>
            </w:tcBorders>
          </w:tcPr>
          <w:p w14:paraId="58BD16A8" w14:textId="3DEE10C0" w:rsidR="007369BC" w:rsidRDefault="007369BC" w:rsidP="00B50697">
            <w:pPr>
              <w:pStyle w:val="TabellRader"/>
            </w:pPr>
            <w:r w:rsidRPr="0073082F">
              <w:t>280</w:t>
            </w:r>
          </w:p>
        </w:tc>
        <w:tc>
          <w:tcPr>
            <w:tcW w:w="579" w:type="pct"/>
            <w:tcBorders>
              <w:top w:val="single" w:sz="6" w:space="0" w:color="auto"/>
            </w:tcBorders>
          </w:tcPr>
          <w:p w14:paraId="691B09F7" w14:textId="795FFC79" w:rsidR="007369BC" w:rsidRDefault="007369BC" w:rsidP="00B50697">
            <w:pPr>
              <w:pStyle w:val="TabellRader"/>
            </w:pPr>
            <w:r w:rsidRPr="0073082F">
              <w:t>346</w:t>
            </w:r>
          </w:p>
        </w:tc>
        <w:tc>
          <w:tcPr>
            <w:tcW w:w="579" w:type="pct"/>
            <w:tcBorders>
              <w:top w:val="single" w:sz="6" w:space="0" w:color="auto"/>
            </w:tcBorders>
          </w:tcPr>
          <w:p w14:paraId="4D5A27E4" w14:textId="3EC94FD1" w:rsidR="007369BC" w:rsidRDefault="007369BC" w:rsidP="00B50697">
            <w:pPr>
              <w:pStyle w:val="TabellRader"/>
            </w:pPr>
            <w:r w:rsidRPr="0073082F">
              <w:t>383</w:t>
            </w:r>
          </w:p>
        </w:tc>
      </w:tr>
      <w:tr w:rsidR="00B50697" w14:paraId="156B6DE5" w14:textId="77777777" w:rsidTr="00F21169">
        <w:trPr>
          <w:trHeight w:val="297"/>
        </w:trPr>
        <w:tc>
          <w:tcPr>
            <w:tcW w:w="2105" w:type="pct"/>
            <w:shd w:val="clear" w:color="auto" w:fill="auto"/>
          </w:tcPr>
          <w:p w14:paraId="5794D9BE" w14:textId="77777777" w:rsidR="007369BC" w:rsidRDefault="007369BC" w:rsidP="00B50697">
            <w:pPr>
              <w:pStyle w:val="TabellRader"/>
              <w:jc w:val="left"/>
            </w:pPr>
            <w:r>
              <w:t>Ungdomar</w:t>
            </w:r>
          </w:p>
        </w:tc>
        <w:tc>
          <w:tcPr>
            <w:tcW w:w="578" w:type="pct"/>
            <w:shd w:val="clear" w:color="auto" w:fill="auto"/>
          </w:tcPr>
          <w:p w14:paraId="047236DA" w14:textId="26925510" w:rsidR="007369BC" w:rsidRDefault="007369BC" w:rsidP="00B50697">
            <w:pPr>
              <w:pStyle w:val="TabellRader"/>
            </w:pPr>
            <w:r w:rsidRPr="0073082F">
              <w:t>506</w:t>
            </w:r>
          </w:p>
        </w:tc>
        <w:tc>
          <w:tcPr>
            <w:tcW w:w="579" w:type="pct"/>
          </w:tcPr>
          <w:p w14:paraId="2CAF0118" w14:textId="57885DFB" w:rsidR="007369BC" w:rsidRDefault="007369BC" w:rsidP="00B50697">
            <w:pPr>
              <w:pStyle w:val="TabellRader"/>
            </w:pPr>
            <w:r w:rsidRPr="0073082F">
              <w:t>522</w:t>
            </w:r>
          </w:p>
        </w:tc>
        <w:tc>
          <w:tcPr>
            <w:tcW w:w="579" w:type="pct"/>
          </w:tcPr>
          <w:p w14:paraId="50C9BC86" w14:textId="455965BF" w:rsidR="007369BC" w:rsidRDefault="007369BC" w:rsidP="00B50697">
            <w:pPr>
              <w:pStyle w:val="TabellRader"/>
            </w:pPr>
            <w:r w:rsidRPr="0073082F">
              <w:t>612</w:t>
            </w:r>
          </w:p>
        </w:tc>
        <w:tc>
          <w:tcPr>
            <w:tcW w:w="579" w:type="pct"/>
          </w:tcPr>
          <w:p w14:paraId="66525378" w14:textId="6E93081A" w:rsidR="007369BC" w:rsidRDefault="007369BC" w:rsidP="00B50697">
            <w:pPr>
              <w:pStyle w:val="TabellRader"/>
            </w:pPr>
            <w:r w:rsidRPr="0073082F">
              <w:t>662</w:t>
            </w:r>
          </w:p>
        </w:tc>
        <w:tc>
          <w:tcPr>
            <w:tcW w:w="579" w:type="pct"/>
          </w:tcPr>
          <w:p w14:paraId="7F5906EB" w14:textId="475E3989" w:rsidR="007369BC" w:rsidRDefault="007369BC" w:rsidP="00B50697">
            <w:pPr>
              <w:pStyle w:val="TabellRader"/>
            </w:pPr>
            <w:r w:rsidRPr="0073082F">
              <w:t>607</w:t>
            </w:r>
          </w:p>
        </w:tc>
      </w:tr>
      <w:tr w:rsidR="00B50697" w14:paraId="16903A1D" w14:textId="77777777" w:rsidTr="00F21169">
        <w:trPr>
          <w:trHeight w:val="297"/>
        </w:trPr>
        <w:tc>
          <w:tcPr>
            <w:tcW w:w="2105" w:type="pct"/>
            <w:shd w:val="clear" w:color="auto" w:fill="auto"/>
          </w:tcPr>
          <w:p w14:paraId="55639BDE" w14:textId="77777777" w:rsidR="007369BC" w:rsidRDefault="007369BC" w:rsidP="00B50697">
            <w:pPr>
              <w:pStyle w:val="TabellRader"/>
              <w:jc w:val="left"/>
            </w:pPr>
            <w:r>
              <w:t>Personer m. funktionsnedsättning</w:t>
            </w:r>
          </w:p>
        </w:tc>
        <w:tc>
          <w:tcPr>
            <w:tcW w:w="578" w:type="pct"/>
            <w:shd w:val="clear" w:color="auto" w:fill="auto"/>
          </w:tcPr>
          <w:p w14:paraId="695F7DE5" w14:textId="6B036FFC" w:rsidR="007369BC" w:rsidRDefault="007369BC" w:rsidP="00B50697">
            <w:pPr>
              <w:pStyle w:val="TabellRader"/>
            </w:pPr>
            <w:r w:rsidRPr="0073082F">
              <w:t>254</w:t>
            </w:r>
          </w:p>
        </w:tc>
        <w:tc>
          <w:tcPr>
            <w:tcW w:w="579" w:type="pct"/>
          </w:tcPr>
          <w:p w14:paraId="0F6DA9C3" w14:textId="5639D188" w:rsidR="007369BC" w:rsidRDefault="007369BC" w:rsidP="00B50697">
            <w:pPr>
              <w:pStyle w:val="TabellRader"/>
            </w:pPr>
            <w:r w:rsidRPr="0073082F">
              <w:t>248</w:t>
            </w:r>
          </w:p>
        </w:tc>
        <w:tc>
          <w:tcPr>
            <w:tcW w:w="579" w:type="pct"/>
          </w:tcPr>
          <w:p w14:paraId="7D166312" w14:textId="37A275CB" w:rsidR="007369BC" w:rsidRDefault="007369BC" w:rsidP="00B50697">
            <w:pPr>
              <w:pStyle w:val="TabellRader"/>
            </w:pPr>
            <w:r w:rsidRPr="0073082F">
              <w:t>313</w:t>
            </w:r>
          </w:p>
        </w:tc>
        <w:tc>
          <w:tcPr>
            <w:tcW w:w="579" w:type="pct"/>
          </w:tcPr>
          <w:p w14:paraId="5EE3A372" w14:textId="4FE5D2B8" w:rsidR="007369BC" w:rsidRDefault="007369BC" w:rsidP="00B50697">
            <w:pPr>
              <w:pStyle w:val="TabellRader"/>
            </w:pPr>
            <w:r w:rsidRPr="0073082F">
              <w:t>322</w:t>
            </w:r>
          </w:p>
        </w:tc>
        <w:tc>
          <w:tcPr>
            <w:tcW w:w="579" w:type="pct"/>
          </w:tcPr>
          <w:p w14:paraId="5E023AA2" w14:textId="0E996667" w:rsidR="007369BC" w:rsidRDefault="007369BC" w:rsidP="00B50697">
            <w:pPr>
              <w:pStyle w:val="TabellRader"/>
            </w:pPr>
            <w:r w:rsidRPr="0073082F">
              <w:t>382</w:t>
            </w:r>
          </w:p>
        </w:tc>
      </w:tr>
      <w:tr w:rsidR="00B50697" w14:paraId="6F452483" w14:textId="77777777" w:rsidTr="00F21169">
        <w:trPr>
          <w:trHeight w:val="297"/>
        </w:trPr>
        <w:tc>
          <w:tcPr>
            <w:tcW w:w="2105" w:type="pct"/>
            <w:shd w:val="clear" w:color="auto" w:fill="auto"/>
          </w:tcPr>
          <w:p w14:paraId="3612152C" w14:textId="77777777" w:rsidR="007369BC" w:rsidRDefault="007369BC" w:rsidP="00B50697">
            <w:pPr>
              <w:pStyle w:val="TabellRader"/>
              <w:jc w:val="left"/>
            </w:pPr>
            <w:r>
              <w:t>Äldre personer</w:t>
            </w:r>
          </w:p>
        </w:tc>
        <w:tc>
          <w:tcPr>
            <w:tcW w:w="578" w:type="pct"/>
            <w:shd w:val="clear" w:color="auto" w:fill="auto"/>
          </w:tcPr>
          <w:p w14:paraId="6EC2FA05" w14:textId="5493A8E4" w:rsidR="007369BC" w:rsidRDefault="007369BC" w:rsidP="00B50697">
            <w:pPr>
              <w:pStyle w:val="TabellRader"/>
            </w:pPr>
            <w:r w:rsidRPr="0073082F">
              <w:t>124</w:t>
            </w:r>
          </w:p>
        </w:tc>
        <w:tc>
          <w:tcPr>
            <w:tcW w:w="579" w:type="pct"/>
          </w:tcPr>
          <w:p w14:paraId="48FE8521" w14:textId="5A665908" w:rsidR="007369BC" w:rsidRDefault="007369BC" w:rsidP="00B50697">
            <w:pPr>
              <w:pStyle w:val="TabellRader"/>
            </w:pPr>
            <w:r w:rsidRPr="0073082F">
              <w:t>85</w:t>
            </w:r>
          </w:p>
        </w:tc>
        <w:tc>
          <w:tcPr>
            <w:tcW w:w="579" w:type="pct"/>
          </w:tcPr>
          <w:p w14:paraId="674631CE" w14:textId="78A650D4" w:rsidR="007369BC" w:rsidRDefault="007369BC" w:rsidP="00B50697">
            <w:pPr>
              <w:pStyle w:val="TabellRader"/>
            </w:pPr>
            <w:r w:rsidRPr="0073082F">
              <w:t xml:space="preserve">45 </w:t>
            </w:r>
          </w:p>
        </w:tc>
        <w:tc>
          <w:tcPr>
            <w:tcW w:w="579" w:type="pct"/>
          </w:tcPr>
          <w:p w14:paraId="0AF19E7B" w14:textId="6738B8CA" w:rsidR="007369BC" w:rsidRDefault="007369BC" w:rsidP="00B50697">
            <w:pPr>
              <w:pStyle w:val="TabellRader"/>
            </w:pPr>
            <w:r>
              <w:t>N/A*</w:t>
            </w:r>
          </w:p>
        </w:tc>
        <w:tc>
          <w:tcPr>
            <w:tcW w:w="579" w:type="pct"/>
          </w:tcPr>
          <w:p w14:paraId="725984B6" w14:textId="0615FB1F" w:rsidR="007369BC" w:rsidRDefault="007369BC" w:rsidP="00B50697">
            <w:pPr>
              <w:pStyle w:val="TabellRader"/>
            </w:pPr>
            <w:r>
              <w:t>N/A*</w:t>
            </w:r>
          </w:p>
        </w:tc>
      </w:tr>
      <w:tr w:rsidR="00B50697" w14:paraId="1831F66B" w14:textId="77777777" w:rsidTr="00F21169">
        <w:trPr>
          <w:trHeight w:val="297"/>
        </w:trPr>
        <w:tc>
          <w:tcPr>
            <w:tcW w:w="2105" w:type="pct"/>
            <w:shd w:val="clear" w:color="auto" w:fill="auto"/>
          </w:tcPr>
          <w:p w14:paraId="4A96B318" w14:textId="7DF2F266" w:rsidR="007369BC" w:rsidRDefault="007369BC" w:rsidP="00B50697">
            <w:pPr>
              <w:pStyle w:val="TabellRader"/>
              <w:jc w:val="left"/>
            </w:pPr>
            <w:r>
              <w:t>Inte fondens målgrupper</w:t>
            </w:r>
          </w:p>
        </w:tc>
        <w:tc>
          <w:tcPr>
            <w:tcW w:w="578" w:type="pct"/>
            <w:shd w:val="clear" w:color="auto" w:fill="auto"/>
          </w:tcPr>
          <w:p w14:paraId="12618327" w14:textId="788562DF" w:rsidR="007369BC" w:rsidRDefault="007369BC" w:rsidP="00B50697">
            <w:pPr>
              <w:pStyle w:val="TabellRader"/>
            </w:pPr>
            <w:r w:rsidRPr="0073082F">
              <w:t>31</w:t>
            </w:r>
          </w:p>
        </w:tc>
        <w:tc>
          <w:tcPr>
            <w:tcW w:w="579" w:type="pct"/>
          </w:tcPr>
          <w:p w14:paraId="41F12411" w14:textId="4F768302" w:rsidR="007369BC" w:rsidRDefault="007369BC" w:rsidP="00B50697">
            <w:pPr>
              <w:pStyle w:val="TabellRader"/>
            </w:pPr>
            <w:r w:rsidRPr="0073082F">
              <w:t xml:space="preserve">26 </w:t>
            </w:r>
          </w:p>
        </w:tc>
        <w:tc>
          <w:tcPr>
            <w:tcW w:w="579" w:type="pct"/>
          </w:tcPr>
          <w:p w14:paraId="5B018328" w14:textId="052874A2" w:rsidR="007369BC" w:rsidRDefault="007369BC" w:rsidP="00B50697">
            <w:pPr>
              <w:pStyle w:val="TabellRader"/>
            </w:pPr>
            <w:r w:rsidRPr="0073082F">
              <w:t>27</w:t>
            </w:r>
          </w:p>
        </w:tc>
        <w:tc>
          <w:tcPr>
            <w:tcW w:w="579" w:type="pct"/>
          </w:tcPr>
          <w:p w14:paraId="64116D58" w14:textId="69F47ABB" w:rsidR="007369BC" w:rsidRDefault="007369BC" w:rsidP="00B50697">
            <w:pPr>
              <w:pStyle w:val="TabellRader"/>
            </w:pPr>
            <w:r w:rsidRPr="0073082F">
              <w:t>21</w:t>
            </w:r>
          </w:p>
        </w:tc>
        <w:tc>
          <w:tcPr>
            <w:tcW w:w="579" w:type="pct"/>
          </w:tcPr>
          <w:p w14:paraId="0B9CC4AE" w14:textId="417EEF71" w:rsidR="007369BC" w:rsidRDefault="007369BC" w:rsidP="00B50697">
            <w:pPr>
              <w:pStyle w:val="TabellRader"/>
            </w:pPr>
            <w:r w:rsidRPr="0073082F">
              <w:t>22</w:t>
            </w:r>
          </w:p>
        </w:tc>
      </w:tr>
      <w:tr w:rsidR="00B50697" w14:paraId="70756128" w14:textId="77777777" w:rsidTr="00F21169">
        <w:trPr>
          <w:trHeight w:val="306"/>
        </w:trPr>
        <w:tc>
          <w:tcPr>
            <w:tcW w:w="2105" w:type="pct"/>
            <w:tcBorders>
              <w:bottom w:val="single" w:sz="8" w:space="0" w:color="auto"/>
            </w:tcBorders>
            <w:shd w:val="clear" w:color="auto" w:fill="auto"/>
          </w:tcPr>
          <w:p w14:paraId="4FC72AFB" w14:textId="77777777" w:rsidR="007369BC" w:rsidRDefault="007369BC" w:rsidP="00B50697">
            <w:pPr>
              <w:pStyle w:val="TabellSlutsumma"/>
              <w:jc w:val="left"/>
            </w:pPr>
            <w:r>
              <w:t>Totalt</w:t>
            </w:r>
          </w:p>
        </w:tc>
        <w:tc>
          <w:tcPr>
            <w:tcW w:w="578" w:type="pct"/>
            <w:tcBorders>
              <w:bottom w:val="single" w:sz="8" w:space="0" w:color="auto"/>
            </w:tcBorders>
            <w:shd w:val="clear" w:color="auto" w:fill="auto"/>
          </w:tcPr>
          <w:p w14:paraId="26C8BD4C" w14:textId="5871813E" w:rsidR="007369BC" w:rsidRDefault="007369BC" w:rsidP="00B50697">
            <w:pPr>
              <w:pStyle w:val="TabellSlutsumma"/>
            </w:pPr>
            <w:r w:rsidRPr="00934D99">
              <w:t>1</w:t>
            </w:r>
            <w:r>
              <w:t xml:space="preserve"> </w:t>
            </w:r>
            <w:r w:rsidRPr="00934D99">
              <w:t>170</w:t>
            </w:r>
          </w:p>
        </w:tc>
        <w:tc>
          <w:tcPr>
            <w:tcW w:w="579" w:type="pct"/>
            <w:tcBorders>
              <w:bottom w:val="single" w:sz="8" w:space="0" w:color="auto"/>
            </w:tcBorders>
          </w:tcPr>
          <w:p w14:paraId="7E12C57A" w14:textId="3BDEE192" w:rsidR="007369BC" w:rsidRDefault="007369BC" w:rsidP="00B50697">
            <w:pPr>
              <w:pStyle w:val="TabellSlutsumma"/>
            </w:pPr>
            <w:r w:rsidRPr="00934D99">
              <w:t>1</w:t>
            </w:r>
            <w:r>
              <w:t xml:space="preserve"> </w:t>
            </w:r>
            <w:r w:rsidRPr="00934D99">
              <w:t>116</w:t>
            </w:r>
          </w:p>
        </w:tc>
        <w:tc>
          <w:tcPr>
            <w:tcW w:w="579" w:type="pct"/>
            <w:tcBorders>
              <w:bottom w:val="single" w:sz="8" w:space="0" w:color="auto"/>
            </w:tcBorders>
          </w:tcPr>
          <w:p w14:paraId="312ED45B" w14:textId="1F9A0CB9" w:rsidR="007369BC" w:rsidRDefault="007369BC" w:rsidP="00B50697">
            <w:pPr>
              <w:pStyle w:val="TabellSlutsumma"/>
            </w:pPr>
            <w:r w:rsidRPr="00934D99">
              <w:t>1</w:t>
            </w:r>
            <w:r>
              <w:t xml:space="preserve"> </w:t>
            </w:r>
            <w:r w:rsidRPr="00934D99">
              <w:t>277</w:t>
            </w:r>
          </w:p>
        </w:tc>
        <w:tc>
          <w:tcPr>
            <w:tcW w:w="579" w:type="pct"/>
            <w:tcBorders>
              <w:bottom w:val="single" w:sz="8" w:space="0" w:color="auto"/>
            </w:tcBorders>
          </w:tcPr>
          <w:p w14:paraId="6C95646C" w14:textId="7FB6B51E" w:rsidR="007369BC" w:rsidRDefault="007369BC" w:rsidP="00B50697">
            <w:pPr>
              <w:pStyle w:val="TabellSlutsumma"/>
            </w:pPr>
            <w:r w:rsidRPr="00934D99">
              <w:t>1</w:t>
            </w:r>
            <w:r>
              <w:t xml:space="preserve"> </w:t>
            </w:r>
            <w:r w:rsidRPr="00934D99">
              <w:t>351</w:t>
            </w:r>
          </w:p>
        </w:tc>
        <w:tc>
          <w:tcPr>
            <w:tcW w:w="579" w:type="pct"/>
            <w:tcBorders>
              <w:bottom w:val="single" w:sz="8" w:space="0" w:color="auto"/>
            </w:tcBorders>
          </w:tcPr>
          <w:p w14:paraId="3A3A7A5F" w14:textId="740A0E76" w:rsidR="007369BC" w:rsidRDefault="007369BC" w:rsidP="00B50697">
            <w:pPr>
              <w:pStyle w:val="TabellSlutsumma"/>
            </w:pPr>
            <w:r w:rsidRPr="00934D99">
              <w:t>1</w:t>
            </w:r>
            <w:r>
              <w:t xml:space="preserve"> </w:t>
            </w:r>
            <w:r w:rsidRPr="00934D99">
              <w:t>394</w:t>
            </w:r>
          </w:p>
        </w:tc>
      </w:tr>
    </w:tbl>
    <w:p w14:paraId="621D22C8" w14:textId="480374CD" w:rsidR="007369BC" w:rsidRPr="00EF7F72" w:rsidRDefault="007369BC" w:rsidP="00B50697">
      <w:pPr>
        <w:pStyle w:val="Brdtext"/>
        <w:rPr>
          <w:sz w:val="16"/>
          <w:szCs w:val="16"/>
        </w:rPr>
      </w:pPr>
      <w:r w:rsidRPr="00EF7F72">
        <w:rPr>
          <w:sz w:val="16"/>
          <w:szCs w:val="16"/>
        </w:rPr>
        <w:t>*</w:t>
      </w:r>
      <w:r w:rsidRPr="00E95F48">
        <w:rPr>
          <w:sz w:val="16"/>
          <w:szCs w:val="16"/>
        </w:rPr>
        <w:t xml:space="preserve">Målgruppen äldre </w:t>
      </w:r>
      <w:r>
        <w:rPr>
          <w:sz w:val="16"/>
          <w:szCs w:val="16"/>
        </w:rPr>
        <w:t xml:space="preserve">personer </w:t>
      </w:r>
      <w:r w:rsidRPr="00E95F48">
        <w:rPr>
          <w:sz w:val="16"/>
          <w:szCs w:val="16"/>
        </w:rPr>
        <w:t xml:space="preserve">tillkom </w:t>
      </w:r>
      <w:r w:rsidRPr="00EF7F72">
        <w:rPr>
          <w:sz w:val="16"/>
          <w:szCs w:val="16"/>
        </w:rPr>
        <w:t>den 1 juli 2021.</w:t>
      </w:r>
    </w:p>
    <w:p w14:paraId="12CC3830" w14:textId="77777777" w:rsidR="007369BC" w:rsidRPr="00BB4A70" w:rsidRDefault="007369BC" w:rsidP="002D5830">
      <w:pPr>
        <w:pStyle w:val="Brdtext"/>
      </w:pPr>
    </w:p>
    <w:p w14:paraId="3F9441A2" w14:textId="4BBA22E8" w:rsidR="007369BC" w:rsidRDefault="007369BC" w:rsidP="00B50697">
      <w:pPr>
        <w:pStyle w:val="Brdtext"/>
      </w:pPr>
      <w:r w:rsidRPr="008762D5">
        <w:t xml:space="preserve">I tabell 3.2 redovisas antalet ärenden </w:t>
      </w:r>
      <w:r>
        <w:t xml:space="preserve">som </w:t>
      </w:r>
      <w:r w:rsidRPr="008762D5">
        <w:t>till</w:t>
      </w:r>
      <w:r>
        <w:t>kommit</w:t>
      </w:r>
      <w:r w:rsidRPr="008762D5">
        <w:t xml:space="preserve"> </w:t>
      </w:r>
      <w:r>
        <w:t xml:space="preserve">hos </w:t>
      </w:r>
      <w:r w:rsidRPr="008762D5">
        <w:t>Arvsfonds</w:t>
      </w:r>
      <w:r>
        <w:softHyphen/>
      </w:r>
      <w:r w:rsidRPr="008762D5">
        <w:t xml:space="preserve">delegationen fördelat på typ av ärende. </w:t>
      </w:r>
      <w:r>
        <w:t xml:space="preserve">Där ingår både ansökningar och redovisningar. </w:t>
      </w:r>
      <w:r w:rsidRPr="008762D5">
        <w:t>Under 20</w:t>
      </w:r>
      <w:r>
        <w:t>23</w:t>
      </w:r>
      <w:r w:rsidRPr="008762D5">
        <w:t xml:space="preserve"> kom </w:t>
      </w:r>
      <w:r>
        <w:t>783</w:t>
      </w:r>
      <w:r w:rsidRPr="008762D5">
        <w:t xml:space="preserve"> ansökningar om stöd</w:t>
      </w:r>
      <w:r>
        <w:t xml:space="preserve"> in</w:t>
      </w:r>
      <w:r w:rsidRPr="008762D5">
        <w:t>, vilket är</w:t>
      </w:r>
      <w:r>
        <w:t xml:space="preserve"> 70 fler </w:t>
      </w:r>
      <w:r w:rsidRPr="008762D5">
        <w:t>än under 20</w:t>
      </w:r>
      <w:r>
        <w:t xml:space="preserve">22. </w:t>
      </w:r>
      <w:r w:rsidRPr="008762D5">
        <w:t>Antalet redovisningar som under 20</w:t>
      </w:r>
      <w:r>
        <w:t>23</w:t>
      </w:r>
      <w:r w:rsidRPr="008762D5">
        <w:t xml:space="preserve"> kom </w:t>
      </w:r>
      <w:r>
        <w:t xml:space="preserve">in </w:t>
      </w:r>
      <w:r w:rsidRPr="008762D5">
        <w:t xml:space="preserve">till delegationen uppgick till </w:t>
      </w:r>
      <w:r>
        <w:t>363, vilket är</w:t>
      </w:r>
      <w:r w:rsidRPr="008762D5">
        <w:t xml:space="preserve"> </w:t>
      </w:r>
      <w:r>
        <w:t>24 färre</w:t>
      </w:r>
      <w:r w:rsidRPr="008762D5">
        <w:t xml:space="preserve"> </w:t>
      </w:r>
      <w:r>
        <w:t xml:space="preserve">än under </w:t>
      </w:r>
      <w:r w:rsidRPr="008762D5">
        <w:t>20</w:t>
      </w:r>
      <w:r>
        <w:t>22</w:t>
      </w:r>
      <w:r w:rsidRPr="008762D5">
        <w:t>.</w:t>
      </w:r>
    </w:p>
    <w:p w14:paraId="35A6C688" w14:textId="7B1C005E" w:rsidR="007369BC" w:rsidRDefault="007369BC" w:rsidP="00B50697">
      <w:pPr>
        <w:pStyle w:val="TabellRubrik"/>
      </w:pPr>
      <w:r>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2</w:t>
      </w:r>
      <w:r w:rsidR="00F24678">
        <w:rPr>
          <w:noProof/>
        </w:rPr>
        <w:fldChar w:fldCharType="end"/>
      </w:r>
      <w:r>
        <w:tab/>
        <w:t>Antal tillkomna ärenden hos Arvsfondsdelegationen fördelat på typ av ärende</w:t>
      </w:r>
    </w:p>
    <w:tbl>
      <w:tblPr>
        <w:tblW w:w="5897" w:type="dxa"/>
        <w:tblCellMar>
          <w:left w:w="0" w:type="dxa"/>
        </w:tblCellMar>
        <w:tblLook w:val="0000" w:firstRow="0" w:lastRow="0" w:firstColumn="0" w:lastColumn="0" w:noHBand="0" w:noVBand="0"/>
      </w:tblPr>
      <w:tblGrid>
        <w:gridCol w:w="1767"/>
        <w:gridCol w:w="826"/>
        <w:gridCol w:w="826"/>
        <w:gridCol w:w="826"/>
        <w:gridCol w:w="826"/>
        <w:gridCol w:w="826"/>
      </w:tblGrid>
      <w:tr w:rsidR="00FF40F1" w14:paraId="7FE110D9" w14:textId="77777777" w:rsidTr="00F21169">
        <w:tc>
          <w:tcPr>
            <w:tcW w:w="1498" w:type="pct"/>
            <w:tcBorders>
              <w:top w:val="single" w:sz="8" w:space="0" w:color="auto"/>
              <w:bottom w:val="single" w:sz="6" w:space="0" w:color="auto"/>
            </w:tcBorders>
            <w:shd w:val="clear" w:color="auto" w:fill="auto"/>
          </w:tcPr>
          <w:p w14:paraId="5A1B31B6" w14:textId="77777777" w:rsidR="007369BC" w:rsidRDefault="007369BC" w:rsidP="00FF40F1">
            <w:pPr>
              <w:pStyle w:val="TabellHuvud"/>
              <w:jc w:val="left"/>
            </w:pPr>
            <w:r>
              <w:t>Typ av ärende</w:t>
            </w:r>
          </w:p>
        </w:tc>
        <w:tc>
          <w:tcPr>
            <w:tcW w:w="700" w:type="pct"/>
            <w:tcBorders>
              <w:top w:val="single" w:sz="8" w:space="0" w:color="auto"/>
              <w:bottom w:val="single" w:sz="6" w:space="0" w:color="auto"/>
            </w:tcBorders>
            <w:shd w:val="clear" w:color="auto" w:fill="auto"/>
          </w:tcPr>
          <w:p w14:paraId="604EF8F1" w14:textId="34D21655" w:rsidR="007369BC" w:rsidRDefault="007369BC" w:rsidP="00FF40F1">
            <w:pPr>
              <w:pStyle w:val="TabellHuvud"/>
            </w:pPr>
            <w:r w:rsidRPr="00465514">
              <w:t>2023</w:t>
            </w:r>
          </w:p>
        </w:tc>
        <w:tc>
          <w:tcPr>
            <w:tcW w:w="700" w:type="pct"/>
            <w:tcBorders>
              <w:top w:val="single" w:sz="8" w:space="0" w:color="auto"/>
              <w:bottom w:val="single" w:sz="6" w:space="0" w:color="auto"/>
            </w:tcBorders>
          </w:tcPr>
          <w:p w14:paraId="50B12FFC" w14:textId="3AEC5F68" w:rsidR="007369BC" w:rsidRDefault="007369BC" w:rsidP="00FF40F1">
            <w:pPr>
              <w:pStyle w:val="TabellHuvud"/>
            </w:pPr>
            <w:r w:rsidRPr="00465514">
              <w:t>2022</w:t>
            </w:r>
          </w:p>
        </w:tc>
        <w:tc>
          <w:tcPr>
            <w:tcW w:w="700" w:type="pct"/>
            <w:tcBorders>
              <w:top w:val="single" w:sz="8" w:space="0" w:color="auto"/>
              <w:bottom w:val="single" w:sz="6" w:space="0" w:color="auto"/>
            </w:tcBorders>
          </w:tcPr>
          <w:p w14:paraId="388AA8BE" w14:textId="53B24F2D" w:rsidR="007369BC" w:rsidRDefault="007369BC" w:rsidP="00FF40F1">
            <w:pPr>
              <w:pStyle w:val="TabellHuvud"/>
            </w:pPr>
            <w:r w:rsidRPr="00465514">
              <w:t>2021</w:t>
            </w:r>
          </w:p>
        </w:tc>
        <w:tc>
          <w:tcPr>
            <w:tcW w:w="700" w:type="pct"/>
            <w:tcBorders>
              <w:top w:val="single" w:sz="8" w:space="0" w:color="auto"/>
              <w:bottom w:val="single" w:sz="6" w:space="0" w:color="auto"/>
            </w:tcBorders>
          </w:tcPr>
          <w:p w14:paraId="3A7864D4" w14:textId="24C7D11D" w:rsidR="007369BC" w:rsidRDefault="007369BC" w:rsidP="00FF40F1">
            <w:pPr>
              <w:pStyle w:val="TabellHuvud"/>
            </w:pPr>
            <w:r w:rsidRPr="00465514">
              <w:t>2020</w:t>
            </w:r>
          </w:p>
        </w:tc>
        <w:tc>
          <w:tcPr>
            <w:tcW w:w="700" w:type="pct"/>
            <w:tcBorders>
              <w:top w:val="single" w:sz="8" w:space="0" w:color="auto"/>
              <w:bottom w:val="single" w:sz="6" w:space="0" w:color="auto"/>
            </w:tcBorders>
          </w:tcPr>
          <w:p w14:paraId="37C0F0C2" w14:textId="4FD19BC2" w:rsidR="007369BC" w:rsidRDefault="007369BC" w:rsidP="00FF40F1">
            <w:pPr>
              <w:pStyle w:val="TabellHuvud"/>
            </w:pPr>
            <w:r w:rsidRPr="00465514">
              <w:t>2019</w:t>
            </w:r>
          </w:p>
        </w:tc>
      </w:tr>
      <w:tr w:rsidR="00FF40F1" w14:paraId="634D4017" w14:textId="77777777" w:rsidTr="00F21169">
        <w:tc>
          <w:tcPr>
            <w:tcW w:w="1498" w:type="pct"/>
            <w:tcBorders>
              <w:top w:val="single" w:sz="6" w:space="0" w:color="auto"/>
            </w:tcBorders>
            <w:shd w:val="clear" w:color="auto" w:fill="auto"/>
          </w:tcPr>
          <w:p w14:paraId="785054E2" w14:textId="77777777" w:rsidR="007369BC" w:rsidRDefault="007369BC" w:rsidP="00FF40F1">
            <w:pPr>
              <w:pStyle w:val="TabellRader"/>
              <w:jc w:val="left"/>
            </w:pPr>
            <w:r>
              <w:t>Ansökningar</w:t>
            </w:r>
          </w:p>
        </w:tc>
        <w:tc>
          <w:tcPr>
            <w:tcW w:w="700" w:type="pct"/>
            <w:tcBorders>
              <w:top w:val="single" w:sz="6" w:space="0" w:color="auto"/>
            </w:tcBorders>
            <w:shd w:val="clear" w:color="auto" w:fill="auto"/>
          </w:tcPr>
          <w:p w14:paraId="3CD54C47" w14:textId="5E54E137" w:rsidR="007369BC" w:rsidRDefault="007369BC" w:rsidP="00FF40F1">
            <w:pPr>
              <w:pStyle w:val="TabellRader"/>
            </w:pPr>
            <w:r w:rsidRPr="00244E3C">
              <w:t>783</w:t>
            </w:r>
          </w:p>
        </w:tc>
        <w:tc>
          <w:tcPr>
            <w:tcW w:w="700" w:type="pct"/>
            <w:tcBorders>
              <w:top w:val="single" w:sz="6" w:space="0" w:color="auto"/>
            </w:tcBorders>
          </w:tcPr>
          <w:p w14:paraId="5DDC021A" w14:textId="300C4AEA" w:rsidR="007369BC" w:rsidRDefault="007369BC" w:rsidP="00FF40F1">
            <w:pPr>
              <w:pStyle w:val="TabellRader"/>
            </w:pPr>
            <w:r w:rsidRPr="00244E3C">
              <w:t>713</w:t>
            </w:r>
          </w:p>
        </w:tc>
        <w:tc>
          <w:tcPr>
            <w:tcW w:w="700" w:type="pct"/>
            <w:tcBorders>
              <w:top w:val="single" w:sz="6" w:space="0" w:color="auto"/>
            </w:tcBorders>
          </w:tcPr>
          <w:p w14:paraId="5C499621" w14:textId="19E73A86" w:rsidR="007369BC" w:rsidRDefault="007369BC" w:rsidP="00FF40F1">
            <w:pPr>
              <w:pStyle w:val="TabellRader"/>
            </w:pPr>
            <w:r w:rsidRPr="00244E3C">
              <w:t>862</w:t>
            </w:r>
          </w:p>
        </w:tc>
        <w:tc>
          <w:tcPr>
            <w:tcW w:w="700" w:type="pct"/>
            <w:tcBorders>
              <w:top w:val="single" w:sz="6" w:space="0" w:color="auto"/>
            </w:tcBorders>
          </w:tcPr>
          <w:p w14:paraId="0E116567" w14:textId="29C45745" w:rsidR="007369BC" w:rsidRDefault="007369BC" w:rsidP="00FF40F1">
            <w:pPr>
              <w:pStyle w:val="TabellRader"/>
            </w:pPr>
            <w:r w:rsidRPr="00244E3C">
              <w:t>963</w:t>
            </w:r>
          </w:p>
        </w:tc>
        <w:tc>
          <w:tcPr>
            <w:tcW w:w="700" w:type="pct"/>
            <w:tcBorders>
              <w:top w:val="single" w:sz="6" w:space="0" w:color="auto"/>
            </w:tcBorders>
          </w:tcPr>
          <w:p w14:paraId="4C6BEC18" w14:textId="083CC1B4" w:rsidR="007369BC" w:rsidRDefault="007369BC" w:rsidP="00FF40F1">
            <w:pPr>
              <w:pStyle w:val="TabellRader"/>
            </w:pPr>
            <w:r w:rsidRPr="00244E3C">
              <w:t>970</w:t>
            </w:r>
          </w:p>
        </w:tc>
      </w:tr>
      <w:tr w:rsidR="00BA5372" w14:paraId="1B773025" w14:textId="77777777" w:rsidTr="00F21169">
        <w:tc>
          <w:tcPr>
            <w:tcW w:w="1498" w:type="pct"/>
            <w:shd w:val="clear" w:color="auto" w:fill="auto"/>
          </w:tcPr>
          <w:p w14:paraId="25A0975C" w14:textId="2B83A136" w:rsidR="007369BC" w:rsidRDefault="007369BC" w:rsidP="00BA5372">
            <w:pPr>
              <w:pStyle w:val="TabellRader"/>
              <w:jc w:val="left"/>
            </w:pPr>
            <w:r>
              <w:t>Redovisningar</w:t>
            </w:r>
          </w:p>
        </w:tc>
        <w:tc>
          <w:tcPr>
            <w:tcW w:w="700" w:type="pct"/>
            <w:shd w:val="clear" w:color="auto" w:fill="auto"/>
          </w:tcPr>
          <w:p w14:paraId="1CDB7892" w14:textId="00D97CAB" w:rsidR="007369BC" w:rsidRDefault="007369BC" w:rsidP="00BA5372">
            <w:pPr>
              <w:pStyle w:val="TabellRader"/>
            </w:pPr>
            <w:r w:rsidRPr="00244E3C">
              <w:t>363</w:t>
            </w:r>
          </w:p>
        </w:tc>
        <w:tc>
          <w:tcPr>
            <w:tcW w:w="700" w:type="pct"/>
          </w:tcPr>
          <w:p w14:paraId="2AAD2BD8" w14:textId="675FC5E0" w:rsidR="007369BC" w:rsidRDefault="007369BC" w:rsidP="00BA5372">
            <w:pPr>
              <w:pStyle w:val="TabellRader"/>
            </w:pPr>
            <w:r w:rsidRPr="00244E3C">
              <w:t>387</w:t>
            </w:r>
          </w:p>
        </w:tc>
        <w:tc>
          <w:tcPr>
            <w:tcW w:w="700" w:type="pct"/>
          </w:tcPr>
          <w:p w14:paraId="5077B6CA" w14:textId="3A2A1819" w:rsidR="007369BC" w:rsidRDefault="007369BC" w:rsidP="00BA5372">
            <w:pPr>
              <w:pStyle w:val="TabellRader"/>
            </w:pPr>
            <w:r w:rsidRPr="00244E3C">
              <w:t>395</w:t>
            </w:r>
          </w:p>
        </w:tc>
        <w:tc>
          <w:tcPr>
            <w:tcW w:w="700" w:type="pct"/>
          </w:tcPr>
          <w:p w14:paraId="1BAC3B80" w14:textId="0C6CCC58" w:rsidR="007369BC" w:rsidRDefault="007369BC" w:rsidP="00BA5372">
            <w:pPr>
              <w:pStyle w:val="TabellRader"/>
            </w:pPr>
            <w:r w:rsidRPr="00244E3C">
              <w:t>376</w:t>
            </w:r>
          </w:p>
        </w:tc>
        <w:tc>
          <w:tcPr>
            <w:tcW w:w="700" w:type="pct"/>
          </w:tcPr>
          <w:p w14:paraId="3973685B" w14:textId="11B89BAD" w:rsidR="007369BC" w:rsidRDefault="007369BC" w:rsidP="00BA5372">
            <w:pPr>
              <w:pStyle w:val="TabellRader"/>
            </w:pPr>
            <w:r w:rsidRPr="00244E3C">
              <w:t>416</w:t>
            </w:r>
          </w:p>
        </w:tc>
      </w:tr>
      <w:tr w:rsidR="00BA5372" w14:paraId="7A089271" w14:textId="77777777" w:rsidTr="00F21169">
        <w:tc>
          <w:tcPr>
            <w:tcW w:w="1498" w:type="pct"/>
            <w:shd w:val="clear" w:color="auto" w:fill="auto"/>
          </w:tcPr>
          <w:p w14:paraId="467EC10D" w14:textId="085810EF" w:rsidR="007369BC" w:rsidRDefault="007369BC" w:rsidP="00BA5372">
            <w:pPr>
              <w:pStyle w:val="TabellRader"/>
              <w:jc w:val="left"/>
            </w:pPr>
            <w:r>
              <w:t>Övriga ärenden</w:t>
            </w:r>
          </w:p>
        </w:tc>
        <w:tc>
          <w:tcPr>
            <w:tcW w:w="700" w:type="pct"/>
            <w:shd w:val="clear" w:color="auto" w:fill="auto"/>
          </w:tcPr>
          <w:p w14:paraId="07C0DFC0" w14:textId="2F142D5B" w:rsidR="007369BC" w:rsidRDefault="007369BC" w:rsidP="00BA5372">
            <w:pPr>
              <w:pStyle w:val="TabellRader"/>
            </w:pPr>
            <w:r w:rsidRPr="00244E3C">
              <w:t>24</w:t>
            </w:r>
          </w:p>
        </w:tc>
        <w:tc>
          <w:tcPr>
            <w:tcW w:w="700" w:type="pct"/>
          </w:tcPr>
          <w:p w14:paraId="0D547BEE" w14:textId="4DAED39C" w:rsidR="007369BC" w:rsidRDefault="007369BC" w:rsidP="00BA5372">
            <w:pPr>
              <w:pStyle w:val="TabellRader"/>
            </w:pPr>
            <w:r w:rsidRPr="00244E3C">
              <w:t>16</w:t>
            </w:r>
          </w:p>
        </w:tc>
        <w:tc>
          <w:tcPr>
            <w:tcW w:w="700" w:type="pct"/>
          </w:tcPr>
          <w:p w14:paraId="7D230F42" w14:textId="5706D835" w:rsidR="007369BC" w:rsidRDefault="007369BC" w:rsidP="00BA5372">
            <w:pPr>
              <w:pStyle w:val="TabellRader"/>
            </w:pPr>
            <w:r w:rsidRPr="00244E3C">
              <w:t>20</w:t>
            </w:r>
          </w:p>
        </w:tc>
        <w:tc>
          <w:tcPr>
            <w:tcW w:w="700" w:type="pct"/>
          </w:tcPr>
          <w:p w14:paraId="450D40DA" w14:textId="11A340E0" w:rsidR="007369BC" w:rsidRDefault="007369BC" w:rsidP="00BA5372">
            <w:pPr>
              <w:pStyle w:val="TabellRader"/>
            </w:pPr>
            <w:r w:rsidRPr="00244E3C">
              <w:t>12</w:t>
            </w:r>
          </w:p>
        </w:tc>
        <w:tc>
          <w:tcPr>
            <w:tcW w:w="700" w:type="pct"/>
          </w:tcPr>
          <w:p w14:paraId="287DB800" w14:textId="7BB78BE0" w:rsidR="007369BC" w:rsidRDefault="007369BC" w:rsidP="00BA5372">
            <w:pPr>
              <w:pStyle w:val="TabellRader"/>
            </w:pPr>
            <w:r w:rsidRPr="00244E3C">
              <w:t>8</w:t>
            </w:r>
          </w:p>
        </w:tc>
      </w:tr>
      <w:tr w:rsidR="00FF40F1" w14:paraId="5A5EF993" w14:textId="77777777" w:rsidTr="00F21169">
        <w:tc>
          <w:tcPr>
            <w:tcW w:w="1498" w:type="pct"/>
            <w:tcBorders>
              <w:bottom w:val="single" w:sz="8" w:space="0" w:color="auto"/>
            </w:tcBorders>
            <w:shd w:val="clear" w:color="auto" w:fill="auto"/>
          </w:tcPr>
          <w:p w14:paraId="35E6ECF7" w14:textId="77777777" w:rsidR="007369BC" w:rsidRDefault="007369BC" w:rsidP="00FF40F1">
            <w:pPr>
              <w:pStyle w:val="TabellSlutsumma"/>
              <w:jc w:val="left"/>
            </w:pPr>
            <w:r>
              <w:t>Totalt</w:t>
            </w:r>
          </w:p>
        </w:tc>
        <w:tc>
          <w:tcPr>
            <w:tcW w:w="700" w:type="pct"/>
            <w:tcBorders>
              <w:bottom w:val="single" w:sz="8" w:space="0" w:color="auto"/>
            </w:tcBorders>
            <w:shd w:val="clear" w:color="auto" w:fill="auto"/>
          </w:tcPr>
          <w:p w14:paraId="771D9991" w14:textId="34785AEE" w:rsidR="007369BC" w:rsidRDefault="007369BC" w:rsidP="00FF40F1">
            <w:pPr>
              <w:pStyle w:val="TabellSlutsumma"/>
            </w:pPr>
            <w:r w:rsidRPr="004B534F">
              <w:t>1</w:t>
            </w:r>
            <w:r>
              <w:t xml:space="preserve"> </w:t>
            </w:r>
            <w:r w:rsidRPr="004B534F">
              <w:t>170</w:t>
            </w:r>
          </w:p>
        </w:tc>
        <w:tc>
          <w:tcPr>
            <w:tcW w:w="700" w:type="pct"/>
            <w:tcBorders>
              <w:bottom w:val="single" w:sz="8" w:space="0" w:color="auto"/>
            </w:tcBorders>
          </w:tcPr>
          <w:p w14:paraId="459947B6" w14:textId="61DDB9EE" w:rsidR="007369BC" w:rsidRDefault="007369BC" w:rsidP="00FF40F1">
            <w:pPr>
              <w:pStyle w:val="TabellSlutsumma"/>
            </w:pPr>
            <w:r w:rsidRPr="004B534F">
              <w:t>1</w:t>
            </w:r>
            <w:r>
              <w:t xml:space="preserve"> </w:t>
            </w:r>
            <w:r w:rsidRPr="004B534F">
              <w:t>116</w:t>
            </w:r>
          </w:p>
        </w:tc>
        <w:tc>
          <w:tcPr>
            <w:tcW w:w="700" w:type="pct"/>
            <w:tcBorders>
              <w:bottom w:val="single" w:sz="8" w:space="0" w:color="auto"/>
            </w:tcBorders>
          </w:tcPr>
          <w:p w14:paraId="2460EAA9" w14:textId="7BA2B33C" w:rsidR="007369BC" w:rsidRDefault="007369BC" w:rsidP="00FF40F1">
            <w:pPr>
              <w:pStyle w:val="TabellSlutsumma"/>
            </w:pPr>
            <w:r w:rsidRPr="004B534F">
              <w:t>1</w:t>
            </w:r>
            <w:r>
              <w:t xml:space="preserve"> </w:t>
            </w:r>
            <w:r w:rsidRPr="004B534F">
              <w:t>277</w:t>
            </w:r>
          </w:p>
        </w:tc>
        <w:tc>
          <w:tcPr>
            <w:tcW w:w="700" w:type="pct"/>
            <w:tcBorders>
              <w:bottom w:val="single" w:sz="8" w:space="0" w:color="auto"/>
            </w:tcBorders>
          </w:tcPr>
          <w:p w14:paraId="35170B32" w14:textId="6FAD6BEA" w:rsidR="007369BC" w:rsidRDefault="007369BC" w:rsidP="00FF40F1">
            <w:pPr>
              <w:pStyle w:val="TabellSlutsumma"/>
            </w:pPr>
            <w:r w:rsidRPr="004B534F">
              <w:t>1</w:t>
            </w:r>
            <w:r>
              <w:t xml:space="preserve"> </w:t>
            </w:r>
            <w:r w:rsidRPr="004B534F">
              <w:t>351</w:t>
            </w:r>
          </w:p>
        </w:tc>
        <w:tc>
          <w:tcPr>
            <w:tcW w:w="700" w:type="pct"/>
            <w:tcBorders>
              <w:bottom w:val="single" w:sz="8" w:space="0" w:color="auto"/>
            </w:tcBorders>
          </w:tcPr>
          <w:p w14:paraId="501540AC" w14:textId="077B622D" w:rsidR="007369BC" w:rsidRDefault="007369BC" w:rsidP="00FF40F1">
            <w:pPr>
              <w:pStyle w:val="TabellSlutsumma"/>
            </w:pPr>
            <w:r w:rsidRPr="004B534F">
              <w:t>1</w:t>
            </w:r>
            <w:r>
              <w:t xml:space="preserve"> </w:t>
            </w:r>
            <w:r w:rsidRPr="004B534F">
              <w:t>394</w:t>
            </w:r>
          </w:p>
        </w:tc>
      </w:tr>
    </w:tbl>
    <w:p w14:paraId="527CE062" w14:textId="3345C25F" w:rsidR="007369BC" w:rsidRDefault="007369BC" w:rsidP="00FF40F1">
      <w:pPr>
        <w:pStyle w:val="Brdtext"/>
      </w:pPr>
      <w:bookmarkStart w:id="22" w:name="_Toc73106060"/>
    </w:p>
    <w:p w14:paraId="78B3442F" w14:textId="237F7B4B" w:rsidR="007369BC" w:rsidRDefault="007369BC" w:rsidP="00FF40F1">
      <w:pPr>
        <w:pStyle w:val="Brdtext"/>
      </w:pPr>
      <w:r>
        <w:t xml:space="preserve">Av de 783 ansökningar om stöd som kom in till Arvsfondsdelegationen var </w:t>
      </w:r>
      <w:r w:rsidRPr="00AE48EE">
        <w:t xml:space="preserve">569 nya ansökningar och 214 s.k. fortsättningsansökningar för redan pågående projekt. Antalet nya ansökningar har ökat med nästan 18 procent jämfört med 2022, </w:t>
      </w:r>
      <w:r>
        <w:t>se tabell 3.3. D</w:t>
      </w:r>
      <w:r w:rsidRPr="00AE48EE">
        <w:t>en viktigaste enskilda förklaringen till ökningen</w:t>
      </w:r>
      <w:r>
        <w:t xml:space="preserve"> </w:t>
      </w:r>
      <w:r w:rsidRPr="00AE48EE">
        <w:t xml:space="preserve">av nya ansökningar </w:t>
      </w:r>
      <w:r>
        <w:t>bedöms vara</w:t>
      </w:r>
      <w:r w:rsidRPr="00AE48EE">
        <w:t xml:space="preserve"> att </w:t>
      </w:r>
      <w:r>
        <w:t>covid-19-</w:t>
      </w:r>
      <w:r w:rsidRPr="00AE48EE">
        <w:t xml:space="preserve">pandemin </w:t>
      </w:r>
      <w:r>
        <w:t>är över</w:t>
      </w:r>
      <w:r w:rsidRPr="00AE48EE">
        <w:t>.</w:t>
      </w:r>
      <w:r>
        <w:t xml:space="preserve"> </w:t>
      </w:r>
      <w:r w:rsidRPr="00AE48EE">
        <w:t xml:space="preserve">Däremot hade höga el- och byggpriser </w:t>
      </w:r>
      <w:r>
        <w:t>samt</w:t>
      </w:r>
      <w:r w:rsidRPr="00AE48EE">
        <w:t xml:space="preserve"> höga räntenivåer en fortsatt dämpande effekt på viljan att bygga eller på annat sätt utveckla ideella verksamheter under stora delar av 2023. </w:t>
      </w:r>
      <w:r>
        <w:t>Under d</w:t>
      </w:r>
      <w:r w:rsidRPr="00AE48EE">
        <w:t xml:space="preserve">et sista kvartalet 2023 ökade dock antalet nya ansökningar för projektstöd med 49 procent och för lokalstöd med 39 procent. Om den ökningstakten fortsätter </w:t>
      </w:r>
      <w:r>
        <w:t>bedöms</w:t>
      </w:r>
      <w:r w:rsidRPr="00AE48EE">
        <w:t xml:space="preserve"> ansökningstrycket under 2024 </w:t>
      </w:r>
      <w:r>
        <w:t xml:space="preserve">komma </w:t>
      </w:r>
      <w:r w:rsidRPr="00AE48EE">
        <w:t>att motsvara det som var före pandemin.</w:t>
      </w:r>
    </w:p>
    <w:p w14:paraId="75431B60" w14:textId="77777777" w:rsidR="007369BC" w:rsidRDefault="007369BC">
      <w:pPr>
        <w:rPr>
          <w:rFonts w:ascii="TradeGothic" w:hAnsi="TradeGothic"/>
          <w:b/>
          <w:sz w:val="18"/>
        </w:rPr>
      </w:pPr>
      <w:r>
        <w:br w:type="page"/>
      </w:r>
    </w:p>
    <w:p w14:paraId="00B13117" w14:textId="1313AF91" w:rsidR="007369BC" w:rsidRDefault="007369BC" w:rsidP="00AE48EE">
      <w:pPr>
        <w:pStyle w:val="TabellRubrik"/>
      </w:pPr>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.3</w:t>
      </w:r>
      <w:r>
        <w:tab/>
        <w:t>Antal nya ansökningar till Arvsfondsdelegationen fördelat på lokalstöd respektive projektstöd</w:t>
      </w:r>
    </w:p>
    <w:tbl>
      <w:tblPr>
        <w:tblW w:w="5897" w:type="dxa"/>
        <w:tblCellMar>
          <w:left w:w="0" w:type="dxa"/>
        </w:tblCellMar>
        <w:tblLook w:val="0000" w:firstRow="0" w:lastRow="0" w:firstColumn="0" w:lastColumn="0" w:noHBand="0" w:noVBand="0"/>
      </w:tblPr>
      <w:tblGrid>
        <w:gridCol w:w="1767"/>
        <w:gridCol w:w="826"/>
        <w:gridCol w:w="826"/>
        <w:gridCol w:w="826"/>
        <w:gridCol w:w="826"/>
        <w:gridCol w:w="826"/>
      </w:tblGrid>
      <w:tr w:rsidR="00AE48EE" w14:paraId="1B160F7F" w14:textId="77777777" w:rsidTr="00F21169">
        <w:tc>
          <w:tcPr>
            <w:tcW w:w="1498" w:type="pct"/>
            <w:tcBorders>
              <w:top w:val="single" w:sz="8" w:space="0" w:color="auto"/>
              <w:bottom w:val="single" w:sz="6" w:space="0" w:color="auto"/>
            </w:tcBorders>
            <w:shd w:val="clear" w:color="auto" w:fill="auto"/>
          </w:tcPr>
          <w:p w14:paraId="28B4F575" w14:textId="77777777" w:rsidR="007369BC" w:rsidRDefault="007369BC" w:rsidP="00280CD0">
            <w:pPr>
              <w:pStyle w:val="TabellHuvud"/>
              <w:jc w:val="left"/>
            </w:pPr>
            <w:r>
              <w:t>Typ av ärende</w:t>
            </w:r>
          </w:p>
        </w:tc>
        <w:tc>
          <w:tcPr>
            <w:tcW w:w="700" w:type="pct"/>
            <w:tcBorders>
              <w:top w:val="single" w:sz="8" w:space="0" w:color="auto"/>
              <w:bottom w:val="single" w:sz="6" w:space="0" w:color="auto"/>
            </w:tcBorders>
            <w:shd w:val="clear" w:color="auto" w:fill="auto"/>
          </w:tcPr>
          <w:p w14:paraId="41394287" w14:textId="77777777" w:rsidR="007369BC" w:rsidRDefault="007369BC" w:rsidP="00280CD0">
            <w:pPr>
              <w:pStyle w:val="TabellHuvud"/>
            </w:pPr>
            <w:r w:rsidRPr="00465514">
              <w:t>2023</w:t>
            </w:r>
          </w:p>
        </w:tc>
        <w:tc>
          <w:tcPr>
            <w:tcW w:w="700" w:type="pct"/>
            <w:tcBorders>
              <w:top w:val="single" w:sz="8" w:space="0" w:color="auto"/>
              <w:bottom w:val="single" w:sz="6" w:space="0" w:color="auto"/>
            </w:tcBorders>
          </w:tcPr>
          <w:p w14:paraId="4CB9FCC9" w14:textId="77777777" w:rsidR="007369BC" w:rsidRDefault="007369BC" w:rsidP="00280CD0">
            <w:pPr>
              <w:pStyle w:val="TabellHuvud"/>
            </w:pPr>
            <w:r w:rsidRPr="00465514">
              <w:t>2022</w:t>
            </w:r>
          </w:p>
        </w:tc>
        <w:tc>
          <w:tcPr>
            <w:tcW w:w="700" w:type="pct"/>
            <w:tcBorders>
              <w:top w:val="single" w:sz="8" w:space="0" w:color="auto"/>
              <w:bottom w:val="single" w:sz="6" w:space="0" w:color="auto"/>
            </w:tcBorders>
          </w:tcPr>
          <w:p w14:paraId="162394F9" w14:textId="77777777" w:rsidR="007369BC" w:rsidRDefault="007369BC" w:rsidP="00280CD0">
            <w:pPr>
              <w:pStyle w:val="TabellHuvud"/>
            </w:pPr>
            <w:r w:rsidRPr="00465514">
              <w:t>2021</w:t>
            </w:r>
          </w:p>
        </w:tc>
        <w:tc>
          <w:tcPr>
            <w:tcW w:w="700" w:type="pct"/>
            <w:tcBorders>
              <w:top w:val="single" w:sz="8" w:space="0" w:color="auto"/>
              <w:bottom w:val="single" w:sz="6" w:space="0" w:color="auto"/>
            </w:tcBorders>
          </w:tcPr>
          <w:p w14:paraId="6E16C1C9" w14:textId="77777777" w:rsidR="007369BC" w:rsidRDefault="007369BC" w:rsidP="00280CD0">
            <w:pPr>
              <w:pStyle w:val="TabellHuvud"/>
            </w:pPr>
            <w:r w:rsidRPr="00465514">
              <w:t>2020</w:t>
            </w:r>
          </w:p>
        </w:tc>
        <w:tc>
          <w:tcPr>
            <w:tcW w:w="700" w:type="pct"/>
            <w:tcBorders>
              <w:top w:val="single" w:sz="8" w:space="0" w:color="auto"/>
              <w:bottom w:val="single" w:sz="6" w:space="0" w:color="auto"/>
            </w:tcBorders>
          </w:tcPr>
          <w:p w14:paraId="7A153819" w14:textId="77777777" w:rsidR="007369BC" w:rsidRDefault="007369BC" w:rsidP="00280CD0">
            <w:pPr>
              <w:pStyle w:val="TabellHuvud"/>
            </w:pPr>
            <w:r w:rsidRPr="00465514">
              <w:t>2019</w:t>
            </w:r>
          </w:p>
        </w:tc>
      </w:tr>
      <w:tr w:rsidR="00AE48EE" w14:paraId="36261D8C" w14:textId="77777777" w:rsidTr="00F21169">
        <w:tc>
          <w:tcPr>
            <w:tcW w:w="1498" w:type="pct"/>
            <w:tcBorders>
              <w:top w:val="single" w:sz="6" w:space="0" w:color="auto"/>
            </w:tcBorders>
            <w:shd w:val="clear" w:color="auto" w:fill="auto"/>
          </w:tcPr>
          <w:p w14:paraId="385D2AB8" w14:textId="1B04EC13" w:rsidR="007369BC" w:rsidRDefault="007369BC" w:rsidP="00AE48EE">
            <w:pPr>
              <w:pStyle w:val="TabellRader"/>
              <w:jc w:val="left"/>
            </w:pPr>
            <w:r>
              <w:t>Lokalstöd</w:t>
            </w:r>
          </w:p>
        </w:tc>
        <w:tc>
          <w:tcPr>
            <w:tcW w:w="700" w:type="pct"/>
            <w:tcBorders>
              <w:top w:val="single" w:sz="6" w:space="0" w:color="auto"/>
            </w:tcBorders>
            <w:shd w:val="clear" w:color="auto" w:fill="auto"/>
          </w:tcPr>
          <w:p w14:paraId="693C956E" w14:textId="6E5A6AA9" w:rsidR="007369BC" w:rsidRDefault="007369BC" w:rsidP="00AE48EE">
            <w:pPr>
              <w:pStyle w:val="TabellRader"/>
            </w:pPr>
            <w:r w:rsidRPr="000878B8">
              <w:t>162</w:t>
            </w:r>
          </w:p>
        </w:tc>
        <w:tc>
          <w:tcPr>
            <w:tcW w:w="700" w:type="pct"/>
            <w:tcBorders>
              <w:top w:val="single" w:sz="6" w:space="0" w:color="auto"/>
            </w:tcBorders>
          </w:tcPr>
          <w:p w14:paraId="543D8CD4" w14:textId="22B84AE2" w:rsidR="007369BC" w:rsidRDefault="007369BC" w:rsidP="00AE48EE">
            <w:pPr>
              <w:pStyle w:val="TabellRader"/>
            </w:pPr>
            <w:r w:rsidRPr="000878B8">
              <w:t>165</w:t>
            </w:r>
          </w:p>
        </w:tc>
        <w:tc>
          <w:tcPr>
            <w:tcW w:w="700" w:type="pct"/>
            <w:tcBorders>
              <w:top w:val="single" w:sz="6" w:space="0" w:color="auto"/>
            </w:tcBorders>
          </w:tcPr>
          <w:p w14:paraId="5850821F" w14:textId="6C3562F1" w:rsidR="007369BC" w:rsidRDefault="007369BC" w:rsidP="00AE48EE">
            <w:pPr>
              <w:pStyle w:val="TabellRader"/>
            </w:pPr>
            <w:r w:rsidRPr="000878B8">
              <w:t>222</w:t>
            </w:r>
          </w:p>
        </w:tc>
        <w:tc>
          <w:tcPr>
            <w:tcW w:w="700" w:type="pct"/>
            <w:tcBorders>
              <w:top w:val="single" w:sz="6" w:space="0" w:color="auto"/>
            </w:tcBorders>
          </w:tcPr>
          <w:p w14:paraId="239CC8B0" w14:textId="441492F7" w:rsidR="007369BC" w:rsidRDefault="007369BC" w:rsidP="00AE48EE">
            <w:pPr>
              <w:pStyle w:val="TabellRader"/>
            </w:pPr>
            <w:r w:rsidRPr="000878B8">
              <w:t>184</w:t>
            </w:r>
          </w:p>
        </w:tc>
        <w:tc>
          <w:tcPr>
            <w:tcW w:w="700" w:type="pct"/>
            <w:tcBorders>
              <w:top w:val="single" w:sz="6" w:space="0" w:color="auto"/>
            </w:tcBorders>
          </w:tcPr>
          <w:p w14:paraId="50CBD137" w14:textId="75E1B37E" w:rsidR="007369BC" w:rsidRDefault="007369BC" w:rsidP="00AE48EE">
            <w:pPr>
              <w:pStyle w:val="TabellRader"/>
            </w:pPr>
            <w:r w:rsidRPr="000878B8">
              <w:t>158</w:t>
            </w:r>
          </w:p>
        </w:tc>
      </w:tr>
      <w:tr w:rsidR="00AE48EE" w14:paraId="5A6120A0" w14:textId="77777777" w:rsidTr="00F21169">
        <w:tc>
          <w:tcPr>
            <w:tcW w:w="1498" w:type="pct"/>
            <w:shd w:val="clear" w:color="auto" w:fill="auto"/>
          </w:tcPr>
          <w:p w14:paraId="6F485348" w14:textId="3D88357D" w:rsidR="007369BC" w:rsidRDefault="007369BC" w:rsidP="00AE48EE">
            <w:pPr>
              <w:pStyle w:val="TabellRader"/>
              <w:jc w:val="left"/>
            </w:pPr>
            <w:r>
              <w:t>Projektstöd</w:t>
            </w:r>
          </w:p>
        </w:tc>
        <w:tc>
          <w:tcPr>
            <w:tcW w:w="700" w:type="pct"/>
            <w:shd w:val="clear" w:color="auto" w:fill="auto"/>
          </w:tcPr>
          <w:p w14:paraId="44AFDFAD" w14:textId="6AAC9178" w:rsidR="007369BC" w:rsidRDefault="007369BC" w:rsidP="00AE48EE">
            <w:pPr>
              <w:pStyle w:val="TabellRader"/>
            </w:pPr>
            <w:r w:rsidRPr="000878B8">
              <w:t>407</w:t>
            </w:r>
          </w:p>
        </w:tc>
        <w:tc>
          <w:tcPr>
            <w:tcW w:w="700" w:type="pct"/>
          </w:tcPr>
          <w:p w14:paraId="2A24C6B1" w14:textId="62AD14A5" w:rsidR="007369BC" w:rsidRDefault="007369BC" w:rsidP="00AE48EE">
            <w:pPr>
              <w:pStyle w:val="TabellRader"/>
            </w:pPr>
            <w:r w:rsidRPr="000878B8">
              <w:t>318</w:t>
            </w:r>
          </w:p>
        </w:tc>
        <w:tc>
          <w:tcPr>
            <w:tcW w:w="700" w:type="pct"/>
          </w:tcPr>
          <w:p w14:paraId="5FE73BC8" w14:textId="3EAFA741" w:rsidR="007369BC" w:rsidRDefault="007369BC" w:rsidP="00AE48EE">
            <w:pPr>
              <w:pStyle w:val="TabellRader"/>
            </w:pPr>
            <w:r w:rsidRPr="000878B8">
              <w:t>417</w:t>
            </w:r>
          </w:p>
        </w:tc>
        <w:tc>
          <w:tcPr>
            <w:tcW w:w="700" w:type="pct"/>
          </w:tcPr>
          <w:p w14:paraId="44ED4C6F" w14:textId="48A513D6" w:rsidR="007369BC" w:rsidRDefault="007369BC" w:rsidP="00AE48EE">
            <w:pPr>
              <w:pStyle w:val="TabellRader"/>
            </w:pPr>
            <w:r w:rsidRPr="000878B8">
              <w:t>530</w:t>
            </w:r>
          </w:p>
        </w:tc>
        <w:tc>
          <w:tcPr>
            <w:tcW w:w="700" w:type="pct"/>
          </w:tcPr>
          <w:p w14:paraId="5E9A23ED" w14:textId="38810C41" w:rsidR="007369BC" w:rsidRDefault="007369BC" w:rsidP="00AE48EE">
            <w:pPr>
              <w:pStyle w:val="TabellRader"/>
            </w:pPr>
            <w:r w:rsidRPr="000878B8">
              <w:t>601</w:t>
            </w:r>
          </w:p>
        </w:tc>
      </w:tr>
      <w:tr w:rsidR="00AE48EE" w14:paraId="5B767521" w14:textId="77777777" w:rsidTr="00F21169">
        <w:tc>
          <w:tcPr>
            <w:tcW w:w="1498" w:type="pct"/>
            <w:tcBorders>
              <w:bottom w:val="single" w:sz="8" w:space="0" w:color="auto"/>
            </w:tcBorders>
            <w:shd w:val="clear" w:color="auto" w:fill="auto"/>
          </w:tcPr>
          <w:p w14:paraId="621BC806" w14:textId="77777777" w:rsidR="007369BC" w:rsidRDefault="007369BC" w:rsidP="00AE48EE">
            <w:pPr>
              <w:pStyle w:val="TabellSlutsumma"/>
              <w:jc w:val="left"/>
            </w:pPr>
            <w:r>
              <w:t>Totalt</w:t>
            </w:r>
          </w:p>
        </w:tc>
        <w:tc>
          <w:tcPr>
            <w:tcW w:w="700" w:type="pct"/>
            <w:tcBorders>
              <w:bottom w:val="single" w:sz="8" w:space="0" w:color="auto"/>
            </w:tcBorders>
            <w:shd w:val="clear" w:color="auto" w:fill="auto"/>
          </w:tcPr>
          <w:p w14:paraId="5ED58ADC" w14:textId="5B96C112" w:rsidR="007369BC" w:rsidRDefault="007369BC" w:rsidP="00AE48EE">
            <w:pPr>
              <w:pStyle w:val="TabellSlutsumma"/>
            </w:pPr>
            <w:r w:rsidRPr="009A570A">
              <w:t>569</w:t>
            </w:r>
          </w:p>
        </w:tc>
        <w:tc>
          <w:tcPr>
            <w:tcW w:w="700" w:type="pct"/>
            <w:tcBorders>
              <w:bottom w:val="single" w:sz="8" w:space="0" w:color="auto"/>
            </w:tcBorders>
          </w:tcPr>
          <w:p w14:paraId="413CFD5A" w14:textId="75384AD4" w:rsidR="007369BC" w:rsidRDefault="007369BC" w:rsidP="00AE48EE">
            <w:pPr>
              <w:pStyle w:val="TabellSlutsumma"/>
            </w:pPr>
            <w:r w:rsidRPr="009A570A">
              <w:t>483</w:t>
            </w:r>
          </w:p>
        </w:tc>
        <w:tc>
          <w:tcPr>
            <w:tcW w:w="700" w:type="pct"/>
            <w:tcBorders>
              <w:bottom w:val="single" w:sz="8" w:space="0" w:color="auto"/>
            </w:tcBorders>
          </w:tcPr>
          <w:p w14:paraId="5BD040F5" w14:textId="6A6B638B" w:rsidR="007369BC" w:rsidRDefault="007369BC" w:rsidP="00AE48EE">
            <w:pPr>
              <w:pStyle w:val="TabellSlutsumma"/>
            </w:pPr>
            <w:r w:rsidRPr="009A570A">
              <w:t>639</w:t>
            </w:r>
          </w:p>
        </w:tc>
        <w:tc>
          <w:tcPr>
            <w:tcW w:w="700" w:type="pct"/>
            <w:tcBorders>
              <w:bottom w:val="single" w:sz="8" w:space="0" w:color="auto"/>
            </w:tcBorders>
          </w:tcPr>
          <w:p w14:paraId="5F58D9FC" w14:textId="2D6B998F" w:rsidR="007369BC" w:rsidRDefault="007369BC" w:rsidP="00AE48EE">
            <w:pPr>
              <w:pStyle w:val="TabellSlutsumma"/>
            </w:pPr>
            <w:r w:rsidRPr="009A570A">
              <w:t>714</w:t>
            </w:r>
          </w:p>
        </w:tc>
        <w:tc>
          <w:tcPr>
            <w:tcW w:w="700" w:type="pct"/>
            <w:tcBorders>
              <w:bottom w:val="single" w:sz="8" w:space="0" w:color="auto"/>
            </w:tcBorders>
          </w:tcPr>
          <w:p w14:paraId="6EAF705C" w14:textId="48AB1BD4" w:rsidR="007369BC" w:rsidRDefault="007369BC" w:rsidP="00AE48EE">
            <w:pPr>
              <w:pStyle w:val="TabellSlutsumma"/>
            </w:pPr>
            <w:r w:rsidRPr="009A570A">
              <w:t>759</w:t>
            </w:r>
          </w:p>
        </w:tc>
      </w:tr>
    </w:tbl>
    <w:p w14:paraId="0899563F" w14:textId="4A5C502E" w:rsidR="007369BC" w:rsidRDefault="007369BC" w:rsidP="00FF40F1">
      <w:pPr>
        <w:pStyle w:val="Rubrik2"/>
      </w:pPr>
      <w:bookmarkStart w:id="23" w:name="_Toc169778895"/>
      <w:r>
        <w:t xml:space="preserve">Bifalls- och </w:t>
      </w:r>
      <w:r w:rsidRPr="00273462">
        <w:t>avslagsbeslut</w:t>
      </w:r>
      <w:bookmarkEnd w:id="22"/>
      <w:bookmarkEnd w:id="23"/>
    </w:p>
    <w:p w14:paraId="10C0D4A5" w14:textId="0A91445E" w:rsidR="007369BC" w:rsidRDefault="007369BC" w:rsidP="002471E1">
      <w:pPr>
        <w:pStyle w:val="Brdtext"/>
      </w:pPr>
      <w:r w:rsidRPr="002471E1">
        <w:t xml:space="preserve">I tabell </w:t>
      </w:r>
      <w:r>
        <w:t>3.4</w:t>
      </w:r>
      <w:r w:rsidRPr="002471E1">
        <w:t xml:space="preserve"> visas utvecklingen av antalet beslut</w:t>
      </w:r>
      <w:r>
        <w:t xml:space="preserve"> som Arvsfonds-delegationen har fattat</w:t>
      </w:r>
      <w:r w:rsidRPr="002471E1">
        <w:t xml:space="preserve">. Bifall </w:t>
      </w:r>
      <w:r>
        <w:t xml:space="preserve">innebär </w:t>
      </w:r>
      <w:r w:rsidRPr="002471E1">
        <w:t xml:space="preserve">att en organisation får projektmedel för ett nytt projekt eller </w:t>
      </w:r>
      <w:r>
        <w:t xml:space="preserve">en </w:t>
      </w:r>
      <w:r w:rsidRPr="002471E1">
        <w:t xml:space="preserve">ökad budgetram för ett pågående projekt. Godkännanden innebär att Kammarkollegiet godkänner att ett pågående projekt får fortsätta enligt plan ytterligare ett år, inom den budgetram </w:t>
      </w:r>
      <w:r>
        <w:t xml:space="preserve">som </w:t>
      </w:r>
      <w:r w:rsidRPr="002471E1">
        <w:t xml:space="preserve">Arvsfondsdelegationen redan </w:t>
      </w:r>
      <w:r>
        <w:t xml:space="preserve">har </w:t>
      </w:r>
      <w:r w:rsidRPr="002471E1">
        <w:t>beslutat</w:t>
      </w:r>
      <w:r>
        <w:t>.</w:t>
      </w:r>
    </w:p>
    <w:p w14:paraId="325211AF" w14:textId="2259FDD0" w:rsidR="007369BC" w:rsidRDefault="007369BC" w:rsidP="002471E1">
      <w:pPr>
        <w:pStyle w:val="Brdtextmedindrag"/>
      </w:pPr>
      <w:r w:rsidRPr="00127750">
        <w:t>Under 202</w:t>
      </w:r>
      <w:r>
        <w:t>3</w:t>
      </w:r>
      <w:r w:rsidRPr="00127750">
        <w:t xml:space="preserve"> fattade Arvsfondsdelegationen sammanlagt </w:t>
      </w:r>
      <w:r>
        <w:t>754</w:t>
      </w:r>
      <w:r w:rsidRPr="00127750">
        <w:t xml:space="preserve"> beslut</w:t>
      </w:r>
      <w:r>
        <w:t xml:space="preserve">. </w:t>
      </w:r>
      <w:r w:rsidRPr="00AE48EE">
        <w:t xml:space="preserve">Det är en minskning jämfört med tidigare år. De senaste fyra åren har antalet bifall/godkännanden och avslag minskat, vilket </w:t>
      </w:r>
      <w:r>
        <w:t>främst beror på</w:t>
      </w:r>
      <w:r w:rsidRPr="00AE48EE">
        <w:t xml:space="preserve"> </w:t>
      </w:r>
      <w:r>
        <w:t>covid-19-</w:t>
      </w:r>
      <w:r w:rsidRPr="00AE48EE">
        <w:t xml:space="preserve">pandemin </w:t>
      </w:r>
      <w:r>
        <w:t>men också på</w:t>
      </w:r>
      <w:r w:rsidRPr="00AE48EE">
        <w:t xml:space="preserve"> höga el- och byggpriser </w:t>
      </w:r>
      <w:r>
        <w:t>samt</w:t>
      </w:r>
      <w:r w:rsidRPr="00AE48EE">
        <w:t xml:space="preserve"> höga räntenivåer som under dessa år </w:t>
      </w:r>
      <w:r>
        <w:t>har inneburit</w:t>
      </w:r>
      <w:r w:rsidRPr="00AE48EE">
        <w:t xml:space="preserve"> ett minsk</w:t>
      </w:r>
      <w:r>
        <w:t>ande</w:t>
      </w:r>
      <w:r w:rsidRPr="00AE48EE">
        <w:t xml:space="preserve"> antal ansökningar. Ökningen </w:t>
      </w:r>
      <w:r>
        <w:t>av</w:t>
      </w:r>
      <w:r w:rsidRPr="00AE48EE">
        <w:t xml:space="preserve"> antalet ansökningar </w:t>
      </w:r>
      <w:r>
        <w:t xml:space="preserve">som skedde under 2023 </w:t>
      </w:r>
      <w:r w:rsidRPr="00AE48EE">
        <w:t>har</w:t>
      </w:r>
      <w:r>
        <w:t xml:space="preserve"> i denna redovisning</w:t>
      </w:r>
      <w:r w:rsidRPr="00AE48EE">
        <w:t xml:space="preserve"> inte slagit igenom i antalet beslut </w:t>
      </w:r>
      <w:r>
        <w:t xml:space="preserve">eftersom </w:t>
      </w:r>
      <w:r w:rsidRPr="00AE48EE">
        <w:t xml:space="preserve">den stora ökningen inträffade i slutet av </w:t>
      </w:r>
      <w:r>
        <w:t>året och beslut hann då inte fattas före årets slut.</w:t>
      </w:r>
    </w:p>
    <w:p w14:paraId="0DF98930" w14:textId="19E12837" w:rsidR="007369BC" w:rsidRDefault="007369BC" w:rsidP="000E55AB">
      <w:pPr>
        <w:pStyle w:val="TabellRubrik"/>
        <w:ind w:left="1140" w:hanging="1140"/>
      </w:pPr>
      <w:r>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.4</w:t>
      </w:r>
      <w:r>
        <w:tab/>
        <w:t>Antal beslut som har fattats av Arvsfondsdelegationen, exklusive beslut om redovisningar</w:t>
      </w:r>
    </w:p>
    <w:tbl>
      <w:tblPr>
        <w:tblW w:w="5897" w:type="dxa"/>
        <w:tblCellMar>
          <w:left w:w="0" w:type="dxa"/>
        </w:tblCellMar>
        <w:tblLook w:val="0000" w:firstRow="0" w:lastRow="0" w:firstColumn="0" w:lastColumn="0" w:noHBand="0" w:noVBand="0"/>
      </w:tblPr>
      <w:tblGrid>
        <w:gridCol w:w="1767"/>
        <w:gridCol w:w="826"/>
        <w:gridCol w:w="826"/>
        <w:gridCol w:w="826"/>
        <w:gridCol w:w="826"/>
        <w:gridCol w:w="826"/>
      </w:tblGrid>
      <w:tr w:rsidR="002471E1" w14:paraId="4D22C9FB" w14:textId="77777777" w:rsidTr="00280CD0">
        <w:tc>
          <w:tcPr>
            <w:tcW w:w="1498" w:type="pct"/>
            <w:tcBorders>
              <w:top w:val="single" w:sz="8" w:space="0" w:color="auto"/>
              <w:bottom w:val="single" w:sz="6" w:space="0" w:color="auto"/>
            </w:tcBorders>
            <w:shd w:val="clear" w:color="auto" w:fill="auto"/>
          </w:tcPr>
          <w:p w14:paraId="3910BE4B" w14:textId="77777777" w:rsidR="007369BC" w:rsidRDefault="007369BC" w:rsidP="002471E1">
            <w:pPr>
              <w:pStyle w:val="TabellHuvud"/>
              <w:jc w:val="left"/>
            </w:pPr>
            <w:r>
              <w:t>Beslut</w:t>
            </w:r>
          </w:p>
        </w:tc>
        <w:tc>
          <w:tcPr>
            <w:tcW w:w="700" w:type="pct"/>
            <w:tcBorders>
              <w:top w:val="single" w:sz="8" w:space="0" w:color="auto"/>
              <w:bottom w:val="single" w:sz="6" w:space="0" w:color="auto"/>
            </w:tcBorders>
            <w:shd w:val="clear" w:color="auto" w:fill="auto"/>
          </w:tcPr>
          <w:p w14:paraId="52612481" w14:textId="20CD42B8" w:rsidR="007369BC" w:rsidRDefault="007369BC" w:rsidP="002471E1">
            <w:pPr>
              <w:pStyle w:val="TabellHuvud"/>
            </w:pPr>
            <w:r w:rsidRPr="001E0578">
              <w:t>2023</w:t>
            </w:r>
          </w:p>
        </w:tc>
        <w:tc>
          <w:tcPr>
            <w:tcW w:w="700" w:type="pct"/>
            <w:tcBorders>
              <w:top w:val="single" w:sz="8" w:space="0" w:color="auto"/>
              <w:bottom w:val="single" w:sz="6" w:space="0" w:color="auto"/>
            </w:tcBorders>
          </w:tcPr>
          <w:p w14:paraId="73C239DC" w14:textId="7DBC078B" w:rsidR="007369BC" w:rsidRDefault="007369BC" w:rsidP="002471E1">
            <w:pPr>
              <w:pStyle w:val="TabellHuvud"/>
            </w:pPr>
            <w:r w:rsidRPr="001E0578">
              <w:t>2022</w:t>
            </w:r>
          </w:p>
        </w:tc>
        <w:tc>
          <w:tcPr>
            <w:tcW w:w="700" w:type="pct"/>
            <w:tcBorders>
              <w:top w:val="single" w:sz="8" w:space="0" w:color="auto"/>
              <w:bottom w:val="single" w:sz="6" w:space="0" w:color="auto"/>
            </w:tcBorders>
          </w:tcPr>
          <w:p w14:paraId="7D329452" w14:textId="3B85CC81" w:rsidR="007369BC" w:rsidRDefault="007369BC" w:rsidP="002471E1">
            <w:pPr>
              <w:pStyle w:val="TabellHuvud"/>
            </w:pPr>
            <w:r w:rsidRPr="001E0578">
              <w:t>2021</w:t>
            </w:r>
          </w:p>
        </w:tc>
        <w:tc>
          <w:tcPr>
            <w:tcW w:w="700" w:type="pct"/>
            <w:tcBorders>
              <w:top w:val="single" w:sz="8" w:space="0" w:color="auto"/>
              <w:bottom w:val="single" w:sz="6" w:space="0" w:color="auto"/>
            </w:tcBorders>
          </w:tcPr>
          <w:p w14:paraId="1871011B" w14:textId="066E32A4" w:rsidR="007369BC" w:rsidRDefault="007369BC" w:rsidP="002471E1">
            <w:pPr>
              <w:pStyle w:val="TabellHuvud"/>
            </w:pPr>
            <w:r>
              <w:t>2020</w:t>
            </w:r>
          </w:p>
        </w:tc>
        <w:tc>
          <w:tcPr>
            <w:tcW w:w="700" w:type="pct"/>
            <w:tcBorders>
              <w:top w:val="single" w:sz="8" w:space="0" w:color="auto"/>
              <w:bottom w:val="single" w:sz="6" w:space="0" w:color="auto"/>
            </w:tcBorders>
          </w:tcPr>
          <w:p w14:paraId="42443144" w14:textId="25426A67" w:rsidR="007369BC" w:rsidRDefault="007369BC" w:rsidP="002471E1">
            <w:pPr>
              <w:pStyle w:val="TabellHuvud"/>
            </w:pPr>
            <w:r w:rsidRPr="001E0578">
              <w:t>20</w:t>
            </w:r>
            <w:r>
              <w:t>19</w:t>
            </w:r>
          </w:p>
        </w:tc>
      </w:tr>
      <w:tr w:rsidR="002471E1" w14:paraId="64BA7DB9" w14:textId="77777777" w:rsidTr="00280CD0">
        <w:tc>
          <w:tcPr>
            <w:tcW w:w="1498" w:type="pct"/>
            <w:tcBorders>
              <w:top w:val="single" w:sz="6" w:space="0" w:color="auto"/>
            </w:tcBorders>
            <w:shd w:val="clear" w:color="auto" w:fill="auto"/>
          </w:tcPr>
          <w:p w14:paraId="4AAB7893" w14:textId="77777777" w:rsidR="007369BC" w:rsidRDefault="007369BC" w:rsidP="002471E1">
            <w:pPr>
              <w:pStyle w:val="TabellRader"/>
              <w:jc w:val="left"/>
            </w:pPr>
            <w:r>
              <w:t>Bifall/Godkännande</w:t>
            </w:r>
          </w:p>
        </w:tc>
        <w:tc>
          <w:tcPr>
            <w:tcW w:w="700" w:type="pct"/>
            <w:tcBorders>
              <w:top w:val="single" w:sz="6" w:space="0" w:color="auto"/>
            </w:tcBorders>
            <w:shd w:val="clear" w:color="auto" w:fill="auto"/>
          </w:tcPr>
          <w:p w14:paraId="2F3D89CD" w14:textId="4E38EB56" w:rsidR="007369BC" w:rsidRDefault="007369BC" w:rsidP="002471E1">
            <w:pPr>
              <w:pStyle w:val="TabellRader"/>
            </w:pPr>
            <w:r w:rsidRPr="00E25D93">
              <w:t>376</w:t>
            </w:r>
          </w:p>
        </w:tc>
        <w:tc>
          <w:tcPr>
            <w:tcW w:w="700" w:type="pct"/>
            <w:tcBorders>
              <w:top w:val="single" w:sz="6" w:space="0" w:color="auto"/>
            </w:tcBorders>
          </w:tcPr>
          <w:p w14:paraId="66DC549D" w14:textId="0C8A0D94" w:rsidR="007369BC" w:rsidRDefault="007369BC" w:rsidP="002471E1">
            <w:pPr>
              <w:pStyle w:val="TabellRader"/>
            </w:pPr>
            <w:r w:rsidRPr="00E25D93">
              <w:t>393</w:t>
            </w:r>
          </w:p>
        </w:tc>
        <w:tc>
          <w:tcPr>
            <w:tcW w:w="700" w:type="pct"/>
            <w:tcBorders>
              <w:top w:val="single" w:sz="6" w:space="0" w:color="auto"/>
            </w:tcBorders>
          </w:tcPr>
          <w:p w14:paraId="2DA6EE64" w14:textId="1AD491D2" w:rsidR="007369BC" w:rsidRDefault="007369BC" w:rsidP="002471E1">
            <w:pPr>
              <w:pStyle w:val="TabellRader"/>
            </w:pPr>
            <w:r w:rsidRPr="00E25D93">
              <w:t>443</w:t>
            </w:r>
          </w:p>
        </w:tc>
        <w:tc>
          <w:tcPr>
            <w:tcW w:w="700" w:type="pct"/>
            <w:tcBorders>
              <w:top w:val="single" w:sz="6" w:space="0" w:color="auto"/>
            </w:tcBorders>
          </w:tcPr>
          <w:p w14:paraId="7814469F" w14:textId="3784E922" w:rsidR="007369BC" w:rsidRDefault="007369BC" w:rsidP="002471E1">
            <w:pPr>
              <w:pStyle w:val="TabellRader"/>
            </w:pPr>
            <w:r w:rsidRPr="00E25D93">
              <w:t>459</w:t>
            </w:r>
          </w:p>
        </w:tc>
        <w:tc>
          <w:tcPr>
            <w:tcW w:w="700" w:type="pct"/>
            <w:tcBorders>
              <w:top w:val="single" w:sz="6" w:space="0" w:color="auto"/>
            </w:tcBorders>
          </w:tcPr>
          <w:p w14:paraId="3CE628DD" w14:textId="2A0FF706" w:rsidR="007369BC" w:rsidRDefault="007369BC" w:rsidP="002471E1">
            <w:pPr>
              <w:pStyle w:val="TabellRader"/>
            </w:pPr>
            <w:r w:rsidRPr="00E25D93">
              <w:t>462</w:t>
            </w:r>
          </w:p>
        </w:tc>
      </w:tr>
      <w:tr w:rsidR="002471E1" w14:paraId="78D0F27D" w14:textId="77777777" w:rsidTr="00280CD0">
        <w:tc>
          <w:tcPr>
            <w:tcW w:w="1498" w:type="pct"/>
            <w:shd w:val="clear" w:color="auto" w:fill="auto"/>
          </w:tcPr>
          <w:p w14:paraId="6176216F" w14:textId="77777777" w:rsidR="007369BC" w:rsidRDefault="007369BC" w:rsidP="002471E1">
            <w:pPr>
              <w:pStyle w:val="TabellRader"/>
              <w:jc w:val="left"/>
            </w:pPr>
            <w:r>
              <w:t>Avslag</w:t>
            </w:r>
          </w:p>
        </w:tc>
        <w:tc>
          <w:tcPr>
            <w:tcW w:w="700" w:type="pct"/>
            <w:shd w:val="clear" w:color="auto" w:fill="auto"/>
          </w:tcPr>
          <w:p w14:paraId="0BED8980" w14:textId="11621826" w:rsidR="007369BC" w:rsidRDefault="007369BC" w:rsidP="002471E1">
            <w:pPr>
              <w:pStyle w:val="TabellRader"/>
            </w:pPr>
            <w:r w:rsidRPr="00E25D93">
              <w:t>323</w:t>
            </w:r>
          </w:p>
        </w:tc>
        <w:tc>
          <w:tcPr>
            <w:tcW w:w="700" w:type="pct"/>
          </w:tcPr>
          <w:p w14:paraId="32C0B5BD" w14:textId="283025EC" w:rsidR="007369BC" w:rsidRDefault="007369BC" w:rsidP="002471E1">
            <w:pPr>
              <w:pStyle w:val="TabellRader"/>
            </w:pPr>
            <w:r w:rsidRPr="00E25D93">
              <w:t>334</w:t>
            </w:r>
          </w:p>
        </w:tc>
        <w:tc>
          <w:tcPr>
            <w:tcW w:w="700" w:type="pct"/>
          </w:tcPr>
          <w:p w14:paraId="2608DD04" w14:textId="5400CE56" w:rsidR="007369BC" w:rsidRDefault="007369BC" w:rsidP="002471E1">
            <w:pPr>
              <w:pStyle w:val="TabellRader"/>
            </w:pPr>
            <w:r w:rsidRPr="00E25D93">
              <w:t>401</w:t>
            </w:r>
          </w:p>
        </w:tc>
        <w:tc>
          <w:tcPr>
            <w:tcW w:w="700" w:type="pct"/>
          </w:tcPr>
          <w:p w14:paraId="3D13B5A0" w14:textId="078DB782" w:rsidR="007369BC" w:rsidRDefault="007369BC" w:rsidP="002471E1">
            <w:pPr>
              <w:pStyle w:val="TabellRader"/>
            </w:pPr>
            <w:r w:rsidRPr="00E25D93">
              <w:t>452</w:t>
            </w:r>
          </w:p>
        </w:tc>
        <w:tc>
          <w:tcPr>
            <w:tcW w:w="700" w:type="pct"/>
          </w:tcPr>
          <w:p w14:paraId="382B866E" w14:textId="52AD7FD7" w:rsidR="007369BC" w:rsidRDefault="007369BC" w:rsidP="002471E1">
            <w:pPr>
              <w:pStyle w:val="TabellRader"/>
            </w:pPr>
            <w:r w:rsidRPr="00E25D93">
              <w:t>492</w:t>
            </w:r>
          </w:p>
        </w:tc>
      </w:tr>
      <w:tr w:rsidR="002471E1" w14:paraId="00872825" w14:textId="77777777" w:rsidTr="00280CD0">
        <w:tc>
          <w:tcPr>
            <w:tcW w:w="1498" w:type="pct"/>
            <w:shd w:val="clear" w:color="auto" w:fill="auto"/>
          </w:tcPr>
          <w:p w14:paraId="02F39F06" w14:textId="77777777" w:rsidR="007369BC" w:rsidRDefault="007369BC" w:rsidP="002471E1">
            <w:pPr>
              <w:pStyle w:val="TabellRader"/>
              <w:jc w:val="left"/>
            </w:pPr>
            <w:r>
              <w:t>Övriga</w:t>
            </w:r>
          </w:p>
        </w:tc>
        <w:tc>
          <w:tcPr>
            <w:tcW w:w="700" w:type="pct"/>
            <w:shd w:val="clear" w:color="auto" w:fill="auto"/>
          </w:tcPr>
          <w:p w14:paraId="57285529" w14:textId="6D9BF360" w:rsidR="007369BC" w:rsidRDefault="007369BC" w:rsidP="002471E1">
            <w:pPr>
              <w:pStyle w:val="TabellRader"/>
            </w:pPr>
            <w:r w:rsidRPr="00E25D93">
              <w:t>55</w:t>
            </w:r>
          </w:p>
        </w:tc>
        <w:tc>
          <w:tcPr>
            <w:tcW w:w="700" w:type="pct"/>
          </w:tcPr>
          <w:p w14:paraId="4157F7A3" w14:textId="02965E23" w:rsidR="007369BC" w:rsidRDefault="007369BC" w:rsidP="002471E1">
            <w:pPr>
              <w:pStyle w:val="TabellRader"/>
            </w:pPr>
            <w:r w:rsidRPr="00E25D93">
              <w:t xml:space="preserve">52 </w:t>
            </w:r>
          </w:p>
        </w:tc>
        <w:tc>
          <w:tcPr>
            <w:tcW w:w="700" w:type="pct"/>
          </w:tcPr>
          <w:p w14:paraId="66C40EB7" w14:textId="4A53A672" w:rsidR="007369BC" w:rsidRDefault="007369BC" w:rsidP="002471E1">
            <w:pPr>
              <w:pStyle w:val="TabellRader"/>
            </w:pPr>
            <w:r w:rsidRPr="00E25D93">
              <w:t>53</w:t>
            </w:r>
          </w:p>
        </w:tc>
        <w:tc>
          <w:tcPr>
            <w:tcW w:w="700" w:type="pct"/>
          </w:tcPr>
          <w:p w14:paraId="0A756EE8" w14:textId="5E74EF3B" w:rsidR="007369BC" w:rsidRDefault="007369BC" w:rsidP="002471E1">
            <w:pPr>
              <w:pStyle w:val="TabellRader"/>
            </w:pPr>
            <w:r w:rsidRPr="00E25D93">
              <w:t>65</w:t>
            </w:r>
          </w:p>
        </w:tc>
        <w:tc>
          <w:tcPr>
            <w:tcW w:w="700" w:type="pct"/>
          </w:tcPr>
          <w:p w14:paraId="562C6763" w14:textId="7C33240F" w:rsidR="007369BC" w:rsidRDefault="007369BC" w:rsidP="002471E1">
            <w:pPr>
              <w:pStyle w:val="TabellRader"/>
            </w:pPr>
            <w:r w:rsidRPr="00E25D93">
              <w:t>88</w:t>
            </w:r>
          </w:p>
        </w:tc>
      </w:tr>
      <w:tr w:rsidR="002471E1" w14:paraId="7EDEB9DA" w14:textId="77777777" w:rsidTr="00280CD0">
        <w:tc>
          <w:tcPr>
            <w:tcW w:w="1498" w:type="pct"/>
            <w:tcBorders>
              <w:bottom w:val="single" w:sz="8" w:space="0" w:color="auto"/>
            </w:tcBorders>
            <w:shd w:val="clear" w:color="auto" w:fill="auto"/>
          </w:tcPr>
          <w:p w14:paraId="5C1BCB7D" w14:textId="77777777" w:rsidR="007369BC" w:rsidRPr="008708C5" w:rsidRDefault="007369BC" w:rsidP="002471E1">
            <w:pPr>
              <w:pStyle w:val="TabellSlutsumma"/>
              <w:jc w:val="left"/>
            </w:pPr>
            <w:r w:rsidRPr="008708C5">
              <w:t>Totalt</w:t>
            </w:r>
          </w:p>
        </w:tc>
        <w:tc>
          <w:tcPr>
            <w:tcW w:w="700" w:type="pct"/>
            <w:tcBorders>
              <w:bottom w:val="single" w:sz="8" w:space="0" w:color="auto"/>
            </w:tcBorders>
            <w:shd w:val="clear" w:color="auto" w:fill="auto"/>
          </w:tcPr>
          <w:p w14:paraId="315A4F28" w14:textId="16513C4D" w:rsidR="007369BC" w:rsidRPr="008708C5" w:rsidRDefault="007369BC" w:rsidP="002471E1">
            <w:pPr>
              <w:pStyle w:val="TabellSlutsumma"/>
            </w:pPr>
            <w:r w:rsidRPr="00011998">
              <w:t>754</w:t>
            </w:r>
          </w:p>
        </w:tc>
        <w:tc>
          <w:tcPr>
            <w:tcW w:w="700" w:type="pct"/>
            <w:tcBorders>
              <w:bottom w:val="single" w:sz="8" w:space="0" w:color="auto"/>
            </w:tcBorders>
          </w:tcPr>
          <w:p w14:paraId="709B812D" w14:textId="52446D76" w:rsidR="007369BC" w:rsidRPr="008708C5" w:rsidRDefault="007369BC" w:rsidP="002471E1">
            <w:pPr>
              <w:pStyle w:val="TabellSlutsumma"/>
            </w:pPr>
            <w:r w:rsidRPr="00011998">
              <w:t>779</w:t>
            </w:r>
          </w:p>
        </w:tc>
        <w:tc>
          <w:tcPr>
            <w:tcW w:w="700" w:type="pct"/>
            <w:tcBorders>
              <w:bottom w:val="single" w:sz="8" w:space="0" w:color="auto"/>
            </w:tcBorders>
          </w:tcPr>
          <w:p w14:paraId="18B79EC6" w14:textId="6E28DCD6" w:rsidR="007369BC" w:rsidRPr="008708C5" w:rsidRDefault="007369BC" w:rsidP="002471E1">
            <w:pPr>
              <w:pStyle w:val="TabellSlutsumma"/>
            </w:pPr>
            <w:r w:rsidRPr="00011998">
              <w:t>897</w:t>
            </w:r>
          </w:p>
        </w:tc>
        <w:tc>
          <w:tcPr>
            <w:tcW w:w="700" w:type="pct"/>
            <w:tcBorders>
              <w:bottom w:val="single" w:sz="8" w:space="0" w:color="auto"/>
            </w:tcBorders>
          </w:tcPr>
          <w:p w14:paraId="5752DC7B" w14:textId="7404E7C9" w:rsidR="007369BC" w:rsidRPr="008708C5" w:rsidRDefault="007369BC" w:rsidP="002471E1">
            <w:pPr>
              <w:pStyle w:val="TabellSlutsumma"/>
            </w:pPr>
            <w:r w:rsidRPr="00011998">
              <w:t>976</w:t>
            </w:r>
          </w:p>
        </w:tc>
        <w:tc>
          <w:tcPr>
            <w:tcW w:w="700" w:type="pct"/>
            <w:tcBorders>
              <w:bottom w:val="single" w:sz="8" w:space="0" w:color="auto"/>
            </w:tcBorders>
          </w:tcPr>
          <w:p w14:paraId="20E1509F" w14:textId="35DEC2A9" w:rsidR="007369BC" w:rsidRPr="008708C5" w:rsidRDefault="007369BC" w:rsidP="002471E1">
            <w:pPr>
              <w:pStyle w:val="TabellSlutsumma"/>
            </w:pPr>
            <w:r w:rsidRPr="00011998">
              <w:t>1</w:t>
            </w:r>
            <w:r>
              <w:t xml:space="preserve"> </w:t>
            </w:r>
            <w:r w:rsidRPr="00011998">
              <w:t>042</w:t>
            </w:r>
          </w:p>
        </w:tc>
      </w:tr>
    </w:tbl>
    <w:p w14:paraId="418CD515" w14:textId="77777777" w:rsidR="007369BC" w:rsidRDefault="007369BC" w:rsidP="00B50697">
      <w:pPr>
        <w:pStyle w:val="Brdtext"/>
      </w:pPr>
    </w:p>
    <w:p w14:paraId="52D76E41" w14:textId="3277188E" w:rsidR="007369BC" w:rsidRDefault="007369BC" w:rsidP="00B50697">
      <w:pPr>
        <w:pStyle w:val="Brdtext"/>
      </w:pPr>
      <w:r w:rsidRPr="00266260">
        <w:t>Tabell 3.</w:t>
      </w:r>
      <w:r>
        <w:t>5</w:t>
      </w:r>
      <w:r w:rsidRPr="00266260">
        <w:t xml:space="preserve"> visar antalet bifallsbeslut </w:t>
      </w:r>
      <w:r>
        <w:t>(beslut om nya projekt och fortsätt</w:t>
      </w:r>
      <w:r>
        <w:softHyphen/>
        <w:t xml:space="preserve">ning av pågående projekt) </w:t>
      </w:r>
      <w:r w:rsidRPr="00266260">
        <w:t xml:space="preserve">fördelat på målgrupp. </w:t>
      </w:r>
      <w:r w:rsidRPr="002471E1">
        <w:t xml:space="preserve">Under 2023 var </w:t>
      </w:r>
      <w:r>
        <w:t xml:space="preserve">det totala </w:t>
      </w:r>
      <w:r w:rsidRPr="002471E1">
        <w:t>antalet bifall/godkännanden 376</w:t>
      </w:r>
      <w:r>
        <w:t>, vilket är</w:t>
      </w:r>
      <w:r w:rsidRPr="002471E1">
        <w:t xml:space="preserve"> färre än de senaste fyra åren</w:t>
      </w:r>
      <w:r>
        <w:t>.</w:t>
      </w:r>
      <w:r w:rsidRPr="002471E1">
        <w:t xml:space="preserve"> </w:t>
      </w:r>
      <w:r w:rsidRPr="00266260">
        <w:t xml:space="preserve">Av tabellen framgår att verksamhet till förmån för ungdomar </w:t>
      </w:r>
      <w:r>
        <w:t xml:space="preserve">har flest </w:t>
      </w:r>
      <w:r w:rsidRPr="00266260">
        <w:t>bifallsbeslut under perioden 201</w:t>
      </w:r>
      <w:r>
        <w:t>9</w:t>
      </w:r>
      <w:r w:rsidRPr="00266260">
        <w:t>–20</w:t>
      </w:r>
      <w:r>
        <w:t>23 och utgör nästan hälften av alla bifallsbeslut under 2023. Bifallsbeslut för verksamhet till förmån för äldre personer dubblerades 2023 jämfört med 2022, men är fortsatt på en lägre nivå än bifallsbeslut för verksamheter till förmån för resterande målgrupper.</w:t>
      </w:r>
    </w:p>
    <w:p w14:paraId="4111FAAB" w14:textId="77777777" w:rsidR="007369BC" w:rsidRDefault="007369BC">
      <w:pPr>
        <w:rPr>
          <w:rFonts w:ascii="TradeGothic" w:hAnsi="TradeGothic"/>
          <w:b/>
          <w:sz w:val="18"/>
        </w:rPr>
      </w:pPr>
      <w:r>
        <w:br w:type="page"/>
      </w:r>
    </w:p>
    <w:p w14:paraId="2DAD9579" w14:textId="761FE7F1" w:rsidR="007369BC" w:rsidRDefault="007369BC" w:rsidP="00B50697">
      <w:pPr>
        <w:pStyle w:val="TabellRubrik"/>
      </w:pPr>
      <w:r>
        <w:lastRenderedPageBreak/>
        <w:t xml:space="preserve">Tabell </w:t>
      </w:r>
      <w:r w:rsidR="00F24678">
        <w:fldChar w:fldCharType="begin"/>
      </w:r>
      <w:r w:rsidR="00F24678">
        <w:instrText xml:space="preserve"> STYLEREF </w:instrText>
      </w:r>
      <w:r w:rsidR="00F24678">
        <w:instrText xml:space="preserve">1 \s </w:instrText>
      </w:r>
      <w:r w:rsidR="00F24678">
        <w:fldChar w:fldCharType="separate"/>
      </w:r>
      <w:r>
        <w:rPr>
          <w:noProof/>
        </w:rPr>
        <w:t>3</w:t>
      </w:r>
      <w:r w:rsidR="00F24678">
        <w:rPr>
          <w:noProof/>
        </w:rPr>
        <w:fldChar w:fldCharType="end"/>
      </w:r>
      <w:r>
        <w:t>.5</w:t>
      </w:r>
      <w:r>
        <w:tab/>
        <w:t>Antal bifallsbeslut fördelat på målgrupp</w:t>
      </w:r>
    </w:p>
    <w:tbl>
      <w:tblPr>
        <w:tblW w:w="5850" w:type="dxa"/>
        <w:tblLayout w:type="fixed"/>
        <w:tblCellMar>
          <w:left w:w="0" w:type="dxa"/>
        </w:tblCellMar>
        <w:tblLook w:val="0000" w:firstRow="0" w:lastRow="0" w:firstColumn="0" w:lastColumn="0" w:noHBand="0" w:noVBand="0"/>
      </w:tblPr>
      <w:tblGrid>
        <w:gridCol w:w="2450"/>
        <w:gridCol w:w="680"/>
        <w:gridCol w:w="680"/>
        <w:gridCol w:w="680"/>
        <w:gridCol w:w="680"/>
        <w:gridCol w:w="680"/>
      </w:tblGrid>
      <w:tr w:rsidR="002471E1" w14:paraId="5560DAB1" w14:textId="77777777" w:rsidTr="00F21169">
        <w:tc>
          <w:tcPr>
            <w:tcW w:w="2450" w:type="dxa"/>
            <w:tcBorders>
              <w:top w:val="single" w:sz="8" w:space="0" w:color="auto"/>
              <w:bottom w:val="single" w:sz="6" w:space="0" w:color="auto"/>
            </w:tcBorders>
            <w:shd w:val="clear" w:color="auto" w:fill="auto"/>
          </w:tcPr>
          <w:p w14:paraId="774BFEF9" w14:textId="77777777" w:rsidR="007369BC" w:rsidRDefault="007369BC" w:rsidP="002471E1">
            <w:pPr>
              <w:pStyle w:val="TabellHuvud"/>
              <w:jc w:val="left"/>
            </w:pPr>
            <w:r>
              <w:t>Målgrupp</w:t>
            </w:r>
          </w:p>
        </w:tc>
        <w:tc>
          <w:tcPr>
            <w:tcW w:w="680" w:type="dxa"/>
            <w:tcBorders>
              <w:top w:val="single" w:sz="8" w:space="0" w:color="auto"/>
              <w:bottom w:val="single" w:sz="6" w:space="0" w:color="auto"/>
            </w:tcBorders>
            <w:shd w:val="clear" w:color="auto" w:fill="auto"/>
          </w:tcPr>
          <w:p w14:paraId="39818341" w14:textId="766316AA" w:rsidR="007369BC" w:rsidRDefault="007369BC" w:rsidP="002471E1">
            <w:pPr>
              <w:pStyle w:val="TabellHuvud"/>
            </w:pPr>
            <w:r w:rsidRPr="00F156D4">
              <w:t>2023</w:t>
            </w:r>
          </w:p>
        </w:tc>
        <w:tc>
          <w:tcPr>
            <w:tcW w:w="680" w:type="dxa"/>
            <w:tcBorders>
              <w:top w:val="single" w:sz="8" w:space="0" w:color="auto"/>
              <w:bottom w:val="single" w:sz="6" w:space="0" w:color="auto"/>
            </w:tcBorders>
          </w:tcPr>
          <w:p w14:paraId="38952490" w14:textId="3203D75C" w:rsidR="007369BC" w:rsidRDefault="007369BC" w:rsidP="002471E1">
            <w:pPr>
              <w:pStyle w:val="TabellHuvud"/>
            </w:pPr>
            <w:r w:rsidRPr="00F156D4">
              <w:t>2022</w:t>
            </w:r>
          </w:p>
        </w:tc>
        <w:tc>
          <w:tcPr>
            <w:tcW w:w="680" w:type="dxa"/>
            <w:tcBorders>
              <w:top w:val="single" w:sz="8" w:space="0" w:color="auto"/>
              <w:bottom w:val="single" w:sz="6" w:space="0" w:color="auto"/>
            </w:tcBorders>
          </w:tcPr>
          <w:p w14:paraId="4CA87AE2" w14:textId="6C027E84" w:rsidR="007369BC" w:rsidRDefault="007369BC" w:rsidP="002471E1">
            <w:pPr>
              <w:pStyle w:val="TabellHuvud"/>
            </w:pPr>
            <w:r w:rsidRPr="00F156D4">
              <w:t>2021</w:t>
            </w:r>
          </w:p>
        </w:tc>
        <w:tc>
          <w:tcPr>
            <w:tcW w:w="680" w:type="dxa"/>
            <w:tcBorders>
              <w:top w:val="single" w:sz="8" w:space="0" w:color="auto"/>
              <w:bottom w:val="single" w:sz="6" w:space="0" w:color="auto"/>
            </w:tcBorders>
          </w:tcPr>
          <w:p w14:paraId="767F1062" w14:textId="7B27C061" w:rsidR="007369BC" w:rsidRDefault="007369BC" w:rsidP="002471E1">
            <w:pPr>
              <w:pStyle w:val="TabellHuvud"/>
            </w:pPr>
            <w:r w:rsidRPr="00F156D4">
              <w:t>2020</w:t>
            </w:r>
          </w:p>
        </w:tc>
        <w:tc>
          <w:tcPr>
            <w:tcW w:w="680" w:type="dxa"/>
            <w:tcBorders>
              <w:top w:val="single" w:sz="8" w:space="0" w:color="auto"/>
              <w:bottom w:val="single" w:sz="6" w:space="0" w:color="auto"/>
            </w:tcBorders>
          </w:tcPr>
          <w:p w14:paraId="03A4691B" w14:textId="564D5BA8" w:rsidR="007369BC" w:rsidRDefault="007369BC" w:rsidP="002471E1">
            <w:pPr>
              <w:pStyle w:val="TabellHuvud"/>
            </w:pPr>
            <w:r w:rsidRPr="00F156D4">
              <w:t>2019</w:t>
            </w:r>
          </w:p>
        </w:tc>
      </w:tr>
      <w:tr w:rsidR="002471E1" w14:paraId="159FCFC2" w14:textId="77777777" w:rsidTr="00F21169">
        <w:tc>
          <w:tcPr>
            <w:tcW w:w="2450" w:type="dxa"/>
            <w:tcBorders>
              <w:top w:val="single" w:sz="6" w:space="0" w:color="auto"/>
            </w:tcBorders>
            <w:shd w:val="clear" w:color="auto" w:fill="auto"/>
          </w:tcPr>
          <w:p w14:paraId="7FB2A6BE" w14:textId="77777777" w:rsidR="007369BC" w:rsidRDefault="007369BC" w:rsidP="002471E1">
            <w:pPr>
              <w:pStyle w:val="TabellRader"/>
              <w:jc w:val="left"/>
            </w:pPr>
            <w:r>
              <w:t>Barn</w:t>
            </w:r>
          </w:p>
        </w:tc>
        <w:tc>
          <w:tcPr>
            <w:tcW w:w="680" w:type="dxa"/>
            <w:tcBorders>
              <w:top w:val="single" w:sz="6" w:space="0" w:color="auto"/>
            </w:tcBorders>
            <w:shd w:val="clear" w:color="auto" w:fill="auto"/>
          </w:tcPr>
          <w:p w14:paraId="03B3BD30" w14:textId="2BF52603" w:rsidR="007369BC" w:rsidRDefault="007369BC" w:rsidP="002471E1">
            <w:pPr>
              <w:pStyle w:val="TabellRader"/>
            </w:pPr>
            <w:r w:rsidRPr="00852A98">
              <w:t>87</w:t>
            </w:r>
          </w:p>
        </w:tc>
        <w:tc>
          <w:tcPr>
            <w:tcW w:w="680" w:type="dxa"/>
            <w:tcBorders>
              <w:top w:val="single" w:sz="6" w:space="0" w:color="auto"/>
            </w:tcBorders>
          </w:tcPr>
          <w:p w14:paraId="216D9F26" w14:textId="3F9A1361" w:rsidR="007369BC" w:rsidRDefault="007369BC" w:rsidP="002471E1">
            <w:pPr>
              <w:pStyle w:val="TabellRader"/>
            </w:pPr>
            <w:r w:rsidRPr="00852A98">
              <w:t>82</w:t>
            </w:r>
          </w:p>
        </w:tc>
        <w:tc>
          <w:tcPr>
            <w:tcW w:w="680" w:type="dxa"/>
            <w:tcBorders>
              <w:top w:val="single" w:sz="6" w:space="0" w:color="auto"/>
            </w:tcBorders>
          </w:tcPr>
          <w:p w14:paraId="057F3DF0" w14:textId="614D3797" w:rsidR="007369BC" w:rsidRDefault="007369BC" w:rsidP="002471E1">
            <w:pPr>
              <w:pStyle w:val="TabellRader"/>
            </w:pPr>
            <w:r w:rsidRPr="00852A98">
              <w:t>97</w:t>
            </w:r>
          </w:p>
        </w:tc>
        <w:tc>
          <w:tcPr>
            <w:tcW w:w="680" w:type="dxa"/>
            <w:tcBorders>
              <w:top w:val="single" w:sz="6" w:space="0" w:color="auto"/>
            </w:tcBorders>
          </w:tcPr>
          <w:p w14:paraId="7D77DE73" w14:textId="304D06B1" w:rsidR="007369BC" w:rsidRDefault="007369BC" w:rsidP="002471E1">
            <w:pPr>
              <w:pStyle w:val="TabellRader"/>
            </w:pPr>
            <w:r w:rsidRPr="00852A98">
              <w:t>103</w:t>
            </w:r>
          </w:p>
        </w:tc>
        <w:tc>
          <w:tcPr>
            <w:tcW w:w="680" w:type="dxa"/>
            <w:tcBorders>
              <w:top w:val="single" w:sz="6" w:space="0" w:color="auto"/>
            </w:tcBorders>
          </w:tcPr>
          <w:p w14:paraId="7A9DDFCE" w14:textId="142BD0E4" w:rsidR="007369BC" w:rsidRDefault="007369BC" w:rsidP="002471E1">
            <w:pPr>
              <w:pStyle w:val="TabellRader"/>
            </w:pPr>
            <w:r w:rsidRPr="00852A98">
              <w:t>112</w:t>
            </w:r>
          </w:p>
        </w:tc>
      </w:tr>
      <w:tr w:rsidR="002471E1" w14:paraId="05F2BD4C" w14:textId="77777777" w:rsidTr="00F21169">
        <w:tc>
          <w:tcPr>
            <w:tcW w:w="2450" w:type="dxa"/>
            <w:shd w:val="clear" w:color="auto" w:fill="auto"/>
          </w:tcPr>
          <w:p w14:paraId="2EF20AF0" w14:textId="77777777" w:rsidR="007369BC" w:rsidRDefault="007369BC" w:rsidP="002471E1">
            <w:pPr>
              <w:pStyle w:val="TabellRader"/>
              <w:jc w:val="left"/>
            </w:pPr>
            <w:r>
              <w:t>Ungdomar</w:t>
            </w:r>
          </w:p>
        </w:tc>
        <w:tc>
          <w:tcPr>
            <w:tcW w:w="680" w:type="dxa"/>
            <w:shd w:val="clear" w:color="auto" w:fill="auto"/>
          </w:tcPr>
          <w:p w14:paraId="169A5B47" w14:textId="517C1BD0" w:rsidR="007369BC" w:rsidRDefault="007369BC" w:rsidP="002471E1">
            <w:pPr>
              <w:pStyle w:val="TabellRader"/>
            </w:pPr>
            <w:r w:rsidRPr="00852A98">
              <w:t>169</w:t>
            </w:r>
          </w:p>
        </w:tc>
        <w:tc>
          <w:tcPr>
            <w:tcW w:w="680" w:type="dxa"/>
          </w:tcPr>
          <w:p w14:paraId="3AAC6E36" w14:textId="457F9F54" w:rsidR="007369BC" w:rsidRDefault="007369BC" w:rsidP="002471E1">
            <w:pPr>
              <w:pStyle w:val="TabellRader"/>
            </w:pPr>
            <w:r w:rsidRPr="00852A98">
              <w:t>187</w:t>
            </w:r>
          </w:p>
        </w:tc>
        <w:tc>
          <w:tcPr>
            <w:tcW w:w="680" w:type="dxa"/>
          </w:tcPr>
          <w:p w14:paraId="040CE909" w14:textId="226154D2" w:rsidR="007369BC" w:rsidRDefault="007369BC" w:rsidP="002471E1">
            <w:pPr>
              <w:pStyle w:val="TabellRader"/>
            </w:pPr>
            <w:r w:rsidRPr="00852A98">
              <w:t>221</w:t>
            </w:r>
          </w:p>
        </w:tc>
        <w:tc>
          <w:tcPr>
            <w:tcW w:w="680" w:type="dxa"/>
          </w:tcPr>
          <w:p w14:paraId="7E54A275" w14:textId="12C98D0B" w:rsidR="007369BC" w:rsidRDefault="007369BC" w:rsidP="002471E1">
            <w:pPr>
              <w:pStyle w:val="TabellRader"/>
            </w:pPr>
            <w:r w:rsidRPr="00852A98">
              <w:t>234</w:t>
            </w:r>
          </w:p>
        </w:tc>
        <w:tc>
          <w:tcPr>
            <w:tcW w:w="680" w:type="dxa"/>
          </w:tcPr>
          <w:p w14:paraId="0FE95872" w14:textId="536DA066" w:rsidR="007369BC" w:rsidRDefault="007369BC" w:rsidP="002471E1">
            <w:pPr>
              <w:pStyle w:val="TabellRader"/>
            </w:pPr>
            <w:r w:rsidRPr="00852A98">
              <w:t>246</w:t>
            </w:r>
          </w:p>
        </w:tc>
      </w:tr>
      <w:tr w:rsidR="002471E1" w14:paraId="236FEFCD" w14:textId="77777777" w:rsidTr="00F21169">
        <w:tc>
          <w:tcPr>
            <w:tcW w:w="2450" w:type="dxa"/>
            <w:shd w:val="clear" w:color="auto" w:fill="auto"/>
          </w:tcPr>
          <w:p w14:paraId="4C54C2B5" w14:textId="77777777" w:rsidR="007369BC" w:rsidRDefault="007369BC" w:rsidP="002471E1">
            <w:pPr>
              <w:pStyle w:val="TabellRader"/>
              <w:jc w:val="left"/>
            </w:pPr>
            <w:r>
              <w:t>Personer m. funktionsnedsättning</w:t>
            </w:r>
          </w:p>
        </w:tc>
        <w:tc>
          <w:tcPr>
            <w:tcW w:w="680" w:type="dxa"/>
            <w:shd w:val="clear" w:color="auto" w:fill="auto"/>
          </w:tcPr>
          <w:p w14:paraId="6ABE7923" w14:textId="75BC6DC9" w:rsidR="007369BC" w:rsidRDefault="007369BC" w:rsidP="002471E1">
            <w:pPr>
              <w:pStyle w:val="TabellRader"/>
            </w:pPr>
            <w:r w:rsidRPr="00852A98">
              <w:t>86</w:t>
            </w:r>
          </w:p>
        </w:tc>
        <w:tc>
          <w:tcPr>
            <w:tcW w:w="680" w:type="dxa"/>
          </w:tcPr>
          <w:p w14:paraId="283A1652" w14:textId="401D7BF4" w:rsidR="007369BC" w:rsidRDefault="007369BC" w:rsidP="002471E1">
            <w:pPr>
              <w:pStyle w:val="TabellRader"/>
            </w:pPr>
            <w:r w:rsidRPr="00852A98">
              <w:t>107</w:t>
            </w:r>
          </w:p>
        </w:tc>
        <w:tc>
          <w:tcPr>
            <w:tcW w:w="680" w:type="dxa"/>
          </w:tcPr>
          <w:p w14:paraId="57772320" w14:textId="34109AD8" w:rsidR="007369BC" w:rsidRDefault="007369BC" w:rsidP="002471E1">
            <w:pPr>
              <w:pStyle w:val="TabellRader"/>
            </w:pPr>
            <w:r w:rsidRPr="00852A98">
              <w:t>123</w:t>
            </w:r>
          </w:p>
        </w:tc>
        <w:tc>
          <w:tcPr>
            <w:tcW w:w="680" w:type="dxa"/>
          </w:tcPr>
          <w:p w14:paraId="108B6C94" w14:textId="39600C92" w:rsidR="007369BC" w:rsidRDefault="007369BC" w:rsidP="002471E1">
            <w:pPr>
              <w:pStyle w:val="TabellRader"/>
            </w:pPr>
            <w:r w:rsidRPr="00852A98">
              <w:t>122</w:t>
            </w:r>
          </w:p>
        </w:tc>
        <w:tc>
          <w:tcPr>
            <w:tcW w:w="680" w:type="dxa"/>
          </w:tcPr>
          <w:p w14:paraId="4FD11719" w14:textId="069F5392" w:rsidR="007369BC" w:rsidRDefault="007369BC" w:rsidP="002471E1">
            <w:pPr>
              <w:pStyle w:val="TabellRader"/>
            </w:pPr>
            <w:r w:rsidRPr="00852A98">
              <w:t>104</w:t>
            </w:r>
          </w:p>
        </w:tc>
      </w:tr>
      <w:tr w:rsidR="002471E1" w14:paraId="7006DCFE" w14:textId="77777777" w:rsidTr="00F21169">
        <w:tc>
          <w:tcPr>
            <w:tcW w:w="2450" w:type="dxa"/>
            <w:shd w:val="clear" w:color="auto" w:fill="auto"/>
          </w:tcPr>
          <w:p w14:paraId="184F5D86" w14:textId="05EA5889" w:rsidR="007369BC" w:rsidRDefault="007369BC" w:rsidP="002471E1">
            <w:pPr>
              <w:pStyle w:val="TabellRader"/>
              <w:jc w:val="left"/>
            </w:pPr>
            <w:r>
              <w:t>Äldre personer</w:t>
            </w:r>
          </w:p>
        </w:tc>
        <w:tc>
          <w:tcPr>
            <w:tcW w:w="680" w:type="dxa"/>
            <w:shd w:val="clear" w:color="auto" w:fill="auto"/>
          </w:tcPr>
          <w:p w14:paraId="37C38D2F" w14:textId="598602EF" w:rsidR="007369BC" w:rsidRDefault="007369BC" w:rsidP="002471E1">
            <w:pPr>
              <w:pStyle w:val="TabellRader"/>
            </w:pPr>
            <w:r w:rsidRPr="00852A98">
              <w:t>34</w:t>
            </w:r>
          </w:p>
        </w:tc>
        <w:tc>
          <w:tcPr>
            <w:tcW w:w="680" w:type="dxa"/>
          </w:tcPr>
          <w:p w14:paraId="640C240E" w14:textId="6E42CE19" w:rsidR="007369BC" w:rsidRDefault="007369BC" w:rsidP="002471E1">
            <w:pPr>
              <w:pStyle w:val="TabellRader"/>
            </w:pPr>
            <w:r w:rsidRPr="00852A98">
              <w:t>17</w:t>
            </w:r>
          </w:p>
        </w:tc>
        <w:tc>
          <w:tcPr>
            <w:tcW w:w="680" w:type="dxa"/>
          </w:tcPr>
          <w:p w14:paraId="40D02113" w14:textId="00BAFE2C" w:rsidR="007369BC" w:rsidRDefault="007369BC" w:rsidP="002471E1">
            <w:pPr>
              <w:pStyle w:val="TabellRader"/>
            </w:pPr>
            <w:r w:rsidRPr="00852A98">
              <w:t>2</w:t>
            </w:r>
          </w:p>
        </w:tc>
        <w:tc>
          <w:tcPr>
            <w:tcW w:w="680" w:type="dxa"/>
          </w:tcPr>
          <w:p w14:paraId="0B91B6A3" w14:textId="56687F9D" w:rsidR="007369BC" w:rsidRDefault="007369BC" w:rsidP="002471E1">
            <w:pPr>
              <w:pStyle w:val="TabellRader"/>
            </w:pPr>
            <w:r>
              <w:t>N/A*</w:t>
            </w:r>
          </w:p>
        </w:tc>
        <w:tc>
          <w:tcPr>
            <w:tcW w:w="680" w:type="dxa"/>
          </w:tcPr>
          <w:p w14:paraId="701851CB" w14:textId="325D2FB2" w:rsidR="007369BC" w:rsidRDefault="007369BC" w:rsidP="002471E1">
            <w:pPr>
              <w:pStyle w:val="TabellRader"/>
            </w:pPr>
            <w:r>
              <w:t>N/A*</w:t>
            </w:r>
          </w:p>
        </w:tc>
      </w:tr>
      <w:tr w:rsidR="002471E1" w14:paraId="24BC7340" w14:textId="77777777" w:rsidTr="00F21169">
        <w:tc>
          <w:tcPr>
            <w:tcW w:w="2450" w:type="dxa"/>
            <w:tcBorders>
              <w:bottom w:val="single" w:sz="8" w:space="0" w:color="auto"/>
            </w:tcBorders>
            <w:shd w:val="clear" w:color="auto" w:fill="auto"/>
          </w:tcPr>
          <w:p w14:paraId="5258ED0A" w14:textId="77777777" w:rsidR="007369BC" w:rsidRDefault="007369BC" w:rsidP="002471E1">
            <w:pPr>
              <w:pStyle w:val="TabellSlutsumma"/>
              <w:jc w:val="left"/>
            </w:pPr>
            <w:r>
              <w:t>Totalt</w:t>
            </w:r>
          </w:p>
        </w:tc>
        <w:tc>
          <w:tcPr>
            <w:tcW w:w="680" w:type="dxa"/>
            <w:tcBorders>
              <w:bottom w:val="single" w:sz="8" w:space="0" w:color="auto"/>
            </w:tcBorders>
            <w:shd w:val="clear" w:color="auto" w:fill="auto"/>
          </w:tcPr>
          <w:p w14:paraId="388A80B6" w14:textId="6D68FB55" w:rsidR="007369BC" w:rsidRDefault="007369BC" w:rsidP="002471E1">
            <w:pPr>
              <w:pStyle w:val="TabellSlutsumma"/>
            </w:pPr>
            <w:r w:rsidRPr="009C4DA1">
              <w:t>376</w:t>
            </w:r>
          </w:p>
        </w:tc>
        <w:tc>
          <w:tcPr>
            <w:tcW w:w="680" w:type="dxa"/>
            <w:tcBorders>
              <w:bottom w:val="single" w:sz="8" w:space="0" w:color="auto"/>
            </w:tcBorders>
          </w:tcPr>
          <w:p w14:paraId="3478850F" w14:textId="719E65AF" w:rsidR="007369BC" w:rsidRDefault="007369BC" w:rsidP="002471E1">
            <w:pPr>
              <w:pStyle w:val="TabellSlutsumma"/>
            </w:pPr>
            <w:r w:rsidRPr="009C4DA1">
              <w:t>393</w:t>
            </w:r>
          </w:p>
        </w:tc>
        <w:tc>
          <w:tcPr>
            <w:tcW w:w="680" w:type="dxa"/>
            <w:tcBorders>
              <w:bottom w:val="single" w:sz="8" w:space="0" w:color="auto"/>
            </w:tcBorders>
          </w:tcPr>
          <w:p w14:paraId="0E955A1B" w14:textId="48EEC726" w:rsidR="007369BC" w:rsidRDefault="007369BC" w:rsidP="002471E1">
            <w:pPr>
              <w:pStyle w:val="TabellSlutsumma"/>
            </w:pPr>
            <w:r w:rsidRPr="009C4DA1">
              <w:t>443</w:t>
            </w:r>
          </w:p>
        </w:tc>
        <w:tc>
          <w:tcPr>
            <w:tcW w:w="680" w:type="dxa"/>
            <w:tcBorders>
              <w:bottom w:val="single" w:sz="8" w:space="0" w:color="auto"/>
            </w:tcBorders>
          </w:tcPr>
          <w:p w14:paraId="12AE867E" w14:textId="35037F78" w:rsidR="007369BC" w:rsidRDefault="007369BC" w:rsidP="002471E1">
            <w:pPr>
              <w:pStyle w:val="TabellSlutsumma"/>
            </w:pPr>
            <w:r w:rsidRPr="009C4DA1">
              <w:t>459</w:t>
            </w:r>
          </w:p>
        </w:tc>
        <w:tc>
          <w:tcPr>
            <w:tcW w:w="680" w:type="dxa"/>
            <w:tcBorders>
              <w:bottom w:val="single" w:sz="8" w:space="0" w:color="auto"/>
            </w:tcBorders>
          </w:tcPr>
          <w:p w14:paraId="4C6A4A97" w14:textId="7F42628D" w:rsidR="007369BC" w:rsidRDefault="007369BC" w:rsidP="002471E1">
            <w:pPr>
              <w:pStyle w:val="TabellSlutsumma"/>
            </w:pPr>
            <w:r w:rsidRPr="009C4DA1">
              <w:t>462</w:t>
            </w:r>
          </w:p>
        </w:tc>
      </w:tr>
    </w:tbl>
    <w:p w14:paraId="6C9E2368" w14:textId="58C7F6F4" w:rsidR="007369BC" w:rsidRPr="00EF7F72" w:rsidRDefault="007369BC" w:rsidP="00B50697">
      <w:pPr>
        <w:pStyle w:val="Brdtext"/>
        <w:rPr>
          <w:sz w:val="16"/>
          <w:szCs w:val="16"/>
        </w:rPr>
      </w:pPr>
      <w:r w:rsidRPr="00EF7F72">
        <w:rPr>
          <w:sz w:val="16"/>
          <w:szCs w:val="16"/>
        </w:rPr>
        <w:t>*</w:t>
      </w:r>
      <w:r w:rsidRPr="00BB4A70">
        <w:rPr>
          <w:sz w:val="16"/>
          <w:szCs w:val="16"/>
        </w:rPr>
        <w:t xml:space="preserve">Målgruppen äldre </w:t>
      </w:r>
      <w:r>
        <w:rPr>
          <w:sz w:val="16"/>
          <w:szCs w:val="16"/>
        </w:rPr>
        <w:t xml:space="preserve">personer </w:t>
      </w:r>
      <w:r w:rsidRPr="00BB4A70">
        <w:rPr>
          <w:sz w:val="16"/>
          <w:szCs w:val="16"/>
        </w:rPr>
        <w:t xml:space="preserve">tillkom </w:t>
      </w:r>
      <w:r w:rsidRPr="00EF7F72">
        <w:rPr>
          <w:sz w:val="16"/>
          <w:szCs w:val="16"/>
        </w:rPr>
        <w:t>den 1 juli 2021.</w:t>
      </w:r>
    </w:p>
    <w:p w14:paraId="09C13FBA" w14:textId="77777777" w:rsidR="007369BC" w:rsidRPr="00EF7F72" w:rsidRDefault="007369BC" w:rsidP="00B50697">
      <w:pPr>
        <w:pStyle w:val="Brdtextmedindrag"/>
        <w:ind w:firstLine="0"/>
      </w:pPr>
    </w:p>
    <w:p w14:paraId="55B66842" w14:textId="4D780817" w:rsidR="007369BC" w:rsidRDefault="007369BC" w:rsidP="00B50697">
      <w:pPr>
        <w:pStyle w:val="Brdtext"/>
      </w:pPr>
      <w:r w:rsidRPr="00543F06">
        <w:t>Tabell 3.</w:t>
      </w:r>
      <w:r>
        <w:t>6</w:t>
      </w:r>
      <w:r w:rsidRPr="00543F06">
        <w:t xml:space="preserve"> visar antalet avslagsbeslut fördelat på målgrupp. </w:t>
      </w:r>
      <w:r>
        <w:t>Under 2023 beslutade Arvsfondsdelegationen att avslå 323 ansökningar, vilket är ett lågt antal jämfört med tidigare år.</w:t>
      </w:r>
      <w:r w:rsidRPr="002B72C7">
        <w:t xml:space="preserve"> Orsakerna till avslagsbesluten har </w:t>
      </w:r>
      <w:r>
        <w:t>bl.a.</w:t>
      </w:r>
      <w:r w:rsidRPr="002B72C7">
        <w:t xml:space="preserve"> varit att projekten inte </w:t>
      </w:r>
      <w:r>
        <w:t xml:space="preserve">har </w:t>
      </w:r>
      <w:r w:rsidRPr="002B72C7">
        <w:t>haft tillräckligt hög delaktighet från målgruppen eller</w:t>
      </w:r>
      <w:r>
        <w:t xml:space="preserve"> att de</w:t>
      </w:r>
      <w:r w:rsidRPr="002B72C7">
        <w:t xml:space="preserve"> </w:t>
      </w:r>
      <w:r>
        <w:t xml:space="preserve">har </w:t>
      </w:r>
      <w:r w:rsidRPr="002B72C7">
        <w:t xml:space="preserve">avsett verksamhet som redan finns som reguljär verksamhet. Andra </w:t>
      </w:r>
      <w:r>
        <w:t xml:space="preserve">orsaker är att </w:t>
      </w:r>
      <w:r w:rsidRPr="002B72C7">
        <w:t>de</w:t>
      </w:r>
      <w:r>
        <w:t>t</w:t>
      </w:r>
      <w:r w:rsidRPr="002B72C7">
        <w:t xml:space="preserve"> inte </w:t>
      </w:r>
      <w:r>
        <w:t>har funnits</w:t>
      </w:r>
      <w:r w:rsidRPr="002B72C7">
        <w:t xml:space="preserve"> en rimlig plan för projektets överlevnad, att </w:t>
      </w:r>
      <w:r>
        <w:t>ansökan har</w:t>
      </w:r>
      <w:r w:rsidRPr="002B72C7">
        <w:t xml:space="preserve"> avsett kostnader enbart för enstaka arrangemang eller att </w:t>
      </w:r>
      <w:r>
        <w:t>sökanden har varit en</w:t>
      </w:r>
      <w:r w:rsidRPr="002B72C7">
        <w:t xml:space="preserve"> enskild person eller </w:t>
      </w:r>
      <w:r>
        <w:t xml:space="preserve">en </w:t>
      </w:r>
      <w:r w:rsidRPr="002B72C7">
        <w:t>nystartad förening.</w:t>
      </w:r>
    </w:p>
    <w:p w14:paraId="51CA93D4" w14:textId="29A74263" w:rsidR="007369BC" w:rsidRPr="00543F06" w:rsidRDefault="007369BC" w:rsidP="00B50697">
      <w:pPr>
        <w:pStyle w:val="TabellRubrik"/>
      </w:pPr>
      <w:r w:rsidRPr="00543F06">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rsidRPr="00543F06">
        <w:t>.</w:t>
      </w:r>
      <w:r>
        <w:t>6</w:t>
      </w:r>
      <w:r w:rsidRPr="00543F06">
        <w:tab/>
        <w:t>Antal avslagsbeslut fördelat på målgrupp</w:t>
      </w:r>
    </w:p>
    <w:tbl>
      <w:tblPr>
        <w:tblW w:w="5895" w:type="dxa"/>
        <w:tblLayout w:type="fixed"/>
        <w:tblCellMar>
          <w:left w:w="0" w:type="dxa"/>
        </w:tblCellMar>
        <w:tblLook w:val="0000" w:firstRow="0" w:lastRow="0" w:firstColumn="0" w:lastColumn="0" w:noHBand="0" w:noVBand="0"/>
      </w:tblPr>
      <w:tblGrid>
        <w:gridCol w:w="2450"/>
        <w:gridCol w:w="689"/>
        <w:gridCol w:w="689"/>
        <w:gridCol w:w="689"/>
        <w:gridCol w:w="689"/>
        <w:gridCol w:w="689"/>
      </w:tblGrid>
      <w:tr w:rsidR="002B72C7" w14:paraId="44CED70B" w14:textId="77777777" w:rsidTr="00904CC1">
        <w:tc>
          <w:tcPr>
            <w:tcW w:w="2450" w:type="dxa"/>
            <w:tcBorders>
              <w:top w:val="single" w:sz="8" w:space="0" w:color="auto"/>
              <w:bottom w:val="single" w:sz="6" w:space="0" w:color="auto"/>
            </w:tcBorders>
            <w:shd w:val="clear" w:color="auto" w:fill="auto"/>
          </w:tcPr>
          <w:p w14:paraId="6395FC69" w14:textId="77777777" w:rsidR="007369BC" w:rsidRDefault="007369BC" w:rsidP="002B72C7">
            <w:pPr>
              <w:pStyle w:val="TabellHuvud"/>
              <w:jc w:val="left"/>
            </w:pPr>
            <w:r>
              <w:t>Målgrupp</w:t>
            </w:r>
          </w:p>
        </w:tc>
        <w:tc>
          <w:tcPr>
            <w:tcW w:w="689" w:type="dxa"/>
            <w:tcBorders>
              <w:top w:val="single" w:sz="8" w:space="0" w:color="auto"/>
              <w:bottom w:val="single" w:sz="6" w:space="0" w:color="auto"/>
            </w:tcBorders>
            <w:shd w:val="clear" w:color="auto" w:fill="auto"/>
          </w:tcPr>
          <w:p w14:paraId="0C014487" w14:textId="4F1F37F6" w:rsidR="007369BC" w:rsidRDefault="007369BC" w:rsidP="002B72C7">
            <w:pPr>
              <w:pStyle w:val="TabellHuvud"/>
            </w:pPr>
            <w:r w:rsidRPr="00686B86">
              <w:t>2023</w:t>
            </w:r>
          </w:p>
        </w:tc>
        <w:tc>
          <w:tcPr>
            <w:tcW w:w="689" w:type="dxa"/>
            <w:tcBorders>
              <w:top w:val="single" w:sz="8" w:space="0" w:color="auto"/>
              <w:bottom w:val="single" w:sz="6" w:space="0" w:color="auto"/>
            </w:tcBorders>
          </w:tcPr>
          <w:p w14:paraId="27AEB69A" w14:textId="14DDE53A" w:rsidR="007369BC" w:rsidRDefault="007369BC" w:rsidP="002B72C7">
            <w:pPr>
              <w:pStyle w:val="TabellHuvud"/>
            </w:pPr>
            <w:r w:rsidRPr="00686B86">
              <w:t>2022</w:t>
            </w:r>
          </w:p>
        </w:tc>
        <w:tc>
          <w:tcPr>
            <w:tcW w:w="689" w:type="dxa"/>
            <w:tcBorders>
              <w:top w:val="single" w:sz="8" w:space="0" w:color="auto"/>
              <w:bottom w:val="single" w:sz="6" w:space="0" w:color="auto"/>
            </w:tcBorders>
          </w:tcPr>
          <w:p w14:paraId="749FF753" w14:textId="2E1A2CC2" w:rsidR="007369BC" w:rsidRDefault="007369BC" w:rsidP="002B72C7">
            <w:pPr>
              <w:pStyle w:val="TabellHuvud"/>
            </w:pPr>
            <w:r w:rsidRPr="00686B86">
              <w:t>2021</w:t>
            </w:r>
          </w:p>
        </w:tc>
        <w:tc>
          <w:tcPr>
            <w:tcW w:w="689" w:type="dxa"/>
            <w:tcBorders>
              <w:top w:val="single" w:sz="8" w:space="0" w:color="auto"/>
              <w:bottom w:val="single" w:sz="6" w:space="0" w:color="auto"/>
            </w:tcBorders>
          </w:tcPr>
          <w:p w14:paraId="37E03300" w14:textId="079E688E" w:rsidR="007369BC" w:rsidRDefault="007369BC" w:rsidP="002B72C7">
            <w:pPr>
              <w:pStyle w:val="TabellHuvud"/>
            </w:pPr>
            <w:r w:rsidRPr="00686B86">
              <w:t>2020</w:t>
            </w:r>
          </w:p>
        </w:tc>
        <w:tc>
          <w:tcPr>
            <w:tcW w:w="689" w:type="dxa"/>
            <w:tcBorders>
              <w:top w:val="single" w:sz="8" w:space="0" w:color="auto"/>
              <w:bottom w:val="single" w:sz="6" w:space="0" w:color="auto"/>
            </w:tcBorders>
          </w:tcPr>
          <w:p w14:paraId="2F11469E" w14:textId="0849C90E" w:rsidR="007369BC" w:rsidRDefault="007369BC" w:rsidP="002B72C7">
            <w:pPr>
              <w:pStyle w:val="TabellHuvud"/>
            </w:pPr>
            <w:r w:rsidRPr="00686B86">
              <w:t>2019</w:t>
            </w:r>
          </w:p>
        </w:tc>
      </w:tr>
      <w:tr w:rsidR="002B72C7" w14:paraId="166AE667" w14:textId="77777777" w:rsidTr="00904CC1">
        <w:tc>
          <w:tcPr>
            <w:tcW w:w="2450" w:type="dxa"/>
            <w:tcBorders>
              <w:top w:val="single" w:sz="6" w:space="0" w:color="auto"/>
            </w:tcBorders>
            <w:shd w:val="clear" w:color="auto" w:fill="auto"/>
          </w:tcPr>
          <w:p w14:paraId="4E1C8AF3" w14:textId="77777777" w:rsidR="007369BC" w:rsidRDefault="007369BC" w:rsidP="002B72C7">
            <w:pPr>
              <w:pStyle w:val="TabellRader"/>
              <w:jc w:val="left"/>
            </w:pPr>
            <w:r>
              <w:t>Barn</w:t>
            </w:r>
          </w:p>
        </w:tc>
        <w:tc>
          <w:tcPr>
            <w:tcW w:w="689" w:type="dxa"/>
            <w:tcBorders>
              <w:top w:val="single" w:sz="6" w:space="0" w:color="auto"/>
            </w:tcBorders>
            <w:shd w:val="clear" w:color="auto" w:fill="auto"/>
          </w:tcPr>
          <w:p w14:paraId="380B70D5" w14:textId="7DB6E9BB" w:rsidR="007369BC" w:rsidRDefault="007369BC" w:rsidP="002B72C7">
            <w:pPr>
              <w:pStyle w:val="TabellRader"/>
            </w:pPr>
            <w:r w:rsidRPr="002A3E80">
              <w:t>57</w:t>
            </w:r>
          </w:p>
        </w:tc>
        <w:tc>
          <w:tcPr>
            <w:tcW w:w="689" w:type="dxa"/>
            <w:tcBorders>
              <w:top w:val="single" w:sz="6" w:space="0" w:color="auto"/>
            </w:tcBorders>
          </w:tcPr>
          <w:p w14:paraId="29F46C14" w14:textId="254E51BD" w:rsidR="007369BC" w:rsidRDefault="007369BC" w:rsidP="002B72C7">
            <w:pPr>
              <w:pStyle w:val="TabellRader"/>
            </w:pPr>
            <w:r w:rsidRPr="002A3E80">
              <w:t>59</w:t>
            </w:r>
          </w:p>
        </w:tc>
        <w:tc>
          <w:tcPr>
            <w:tcW w:w="689" w:type="dxa"/>
            <w:tcBorders>
              <w:top w:val="single" w:sz="6" w:space="0" w:color="auto"/>
            </w:tcBorders>
          </w:tcPr>
          <w:p w14:paraId="20E306CC" w14:textId="1C304B7E" w:rsidR="007369BC" w:rsidRDefault="007369BC" w:rsidP="002B72C7">
            <w:pPr>
              <w:pStyle w:val="TabellRader"/>
            </w:pPr>
            <w:r w:rsidRPr="002A3E80">
              <w:t>83</w:t>
            </w:r>
          </w:p>
        </w:tc>
        <w:tc>
          <w:tcPr>
            <w:tcW w:w="689" w:type="dxa"/>
            <w:tcBorders>
              <w:top w:val="single" w:sz="6" w:space="0" w:color="auto"/>
            </w:tcBorders>
          </w:tcPr>
          <w:p w14:paraId="4088772F" w14:textId="6492A5F0" w:rsidR="007369BC" w:rsidRDefault="007369BC" w:rsidP="002B72C7">
            <w:pPr>
              <w:pStyle w:val="TabellRader"/>
            </w:pPr>
            <w:r w:rsidRPr="002A3E80">
              <w:t>134</w:t>
            </w:r>
          </w:p>
        </w:tc>
        <w:tc>
          <w:tcPr>
            <w:tcW w:w="689" w:type="dxa"/>
            <w:tcBorders>
              <w:top w:val="single" w:sz="6" w:space="0" w:color="auto"/>
            </w:tcBorders>
          </w:tcPr>
          <w:p w14:paraId="4E510CF5" w14:textId="11D84BCD" w:rsidR="007369BC" w:rsidRDefault="007369BC" w:rsidP="002B72C7">
            <w:pPr>
              <w:pStyle w:val="TabellRader"/>
            </w:pPr>
            <w:r w:rsidRPr="002A3E80">
              <w:t>164</w:t>
            </w:r>
          </w:p>
        </w:tc>
      </w:tr>
      <w:tr w:rsidR="002B72C7" w14:paraId="7C882BBC" w14:textId="77777777" w:rsidTr="00904CC1">
        <w:tc>
          <w:tcPr>
            <w:tcW w:w="2450" w:type="dxa"/>
            <w:shd w:val="clear" w:color="auto" w:fill="auto"/>
          </w:tcPr>
          <w:p w14:paraId="1E15B744" w14:textId="77777777" w:rsidR="007369BC" w:rsidRDefault="007369BC" w:rsidP="002B72C7">
            <w:pPr>
              <w:pStyle w:val="TabellRader"/>
              <w:jc w:val="left"/>
            </w:pPr>
            <w:r>
              <w:t>Ungdomar</w:t>
            </w:r>
          </w:p>
        </w:tc>
        <w:tc>
          <w:tcPr>
            <w:tcW w:w="689" w:type="dxa"/>
            <w:shd w:val="clear" w:color="auto" w:fill="auto"/>
          </w:tcPr>
          <w:p w14:paraId="422467DF" w14:textId="16ED9135" w:rsidR="007369BC" w:rsidRDefault="007369BC" w:rsidP="002B72C7">
            <w:pPr>
              <w:pStyle w:val="TabellRader"/>
            </w:pPr>
            <w:r w:rsidRPr="002A3E80">
              <w:t>153</w:t>
            </w:r>
          </w:p>
        </w:tc>
        <w:tc>
          <w:tcPr>
            <w:tcW w:w="689" w:type="dxa"/>
          </w:tcPr>
          <w:p w14:paraId="09B1AA62" w14:textId="148BD082" w:rsidR="007369BC" w:rsidRDefault="007369BC" w:rsidP="002B72C7">
            <w:pPr>
              <w:pStyle w:val="TabellRader"/>
            </w:pPr>
            <w:r w:rsidRPr="002A3E80">
              <w:t>142</w:t>
            </w:r>
          </w:p>
        </w:tc>
        <w:tc>
          <w:tcPr>
            <w:tcW w:w="689" w:type="dxa"/>
          </w:tcPr>
          <w:p w14:paraId="7FE2394E" w14:textId="46451999" w:rsidR="007369BC" w:rsidRDefault="007369BC" w:rsidP="002B72C7">
            <w:pPr>
              <w:pStyle w:val="TabellRader"/>
            </w:pPr>
            <w:r w:rsidRPr="002A3E80">
              <w:t>205</w:t>
            </w:r>
          </w:p>
        </w:tc>
        <w:tc>
          <w:tcPr>
            <w:tcW w:w="689" w:type="dxa"/>
          </w:tcPr>
          <w:p w14:paraId="24BD5F05" w14:textId="1DCEE7BC" w:rsidR="007369BC" w:rsidRDefault="007369BC" w:rsidP="002B72C7">
            <w:pPr>
              <w:pStyle w:val="TabellRader"/>
            </w:pPr>
            <w:r w:rsidRPr="002A3E80">
              <w:t>226</w:t>
            </w:r>
          </w:p>
        </w:tc>
        <w:tc>
          <w:tcPr>
            <w:tcW w:w="689" w:type="dxa"/>
          </w:tcPr>
          <w:p w14:paraId="0FF31C0F" w14:textId="0F1571D3" w:rsidR="007369BC" w:rsidRDefault="007369BC" w:rsidP="002B72C7">
            <w:pPr>
              <w:pStyle w:val="TabellRader"/>
            </w:pPr>
            <w:r w:rsidRPr="002A3E80">
              <w:t>235</w:t>
            </w:r>
          </w:p>
        </w:tc>
      </w:tr>
      <w:tr w:rsidR="00B50697" w14:paraId="6A0A5E58" w14:textId="77777777" w:rsidTr="00904CC1">
        <w:tc>
          <w:tcPr>
            <w:tcW w:w="2450" w:type="dxa"/>
            <w:shd w:val="clear" w:color="auto" w:fill="auto"/>
          </w:tcPr>
          <w:p w14:paraId="0F02C5A8" w14:textId="77777777" w:rsidR="007369BC" w:rsidRDefault="007369BC" w:rsidP="00280CD0">
            <w:pPr>
              <w:pStyle w:val="TabellRader"/>
              <w:jc w:val="left"/>
            </w:pPr>
            <w:r>
              <w:t>Personer m. funktionsnedsättning</w:t>
            </w:r>
          </w:p>
        </w:tc>
        <w:tc>
          <w:tcPr>
            <w:tcW w:w="689" w:type="dxa"/>
            <w:shd w:val="clear" w:color="auto" w:fill="auto"/>
          </w:tcPr>
          <w:p w14:paraId="78658955" w14:textId="2764F665" w:rsidR="007369BC" w:rsidRDefault="007369BC" w:rsidP="00280CD0">
            <w:pPr>
              <w:pStyle w:val="TabellRader"/>
            </w:pPr>
            <w:r>
              <w:t>40</w:t>
            </w:r>
          </w:p>
        </w:tc>
        <w:tc>
          <w:tcPr>
            <w:tcW w:w="689" w:type="dxa"/>
          </w:tcPr>
          <w:p w14:paraId="6A5270C5" w14:textId="31331DE8" w:rsidR="007369BC" w:rsidRDefault="007369BC" w:rsidP="00280CD0">
            <w:pPr>
              <w:pStyle w:val="TabellRader"/>
            </w:pPr>
            <w:r>
              <w:t>55</w:t>
            </w:r>
          </w:p>
        </w:tc>
        <w:tc>
          <w:tcPr>
            <w:tcW w:w="689" w:type="dxa"/>
          </w:tcPr>
          <w:p w14:paraId="77BD2F2C" w14:textId="13B01A59" w:rsidR="007369BC" w:rsidRDefault="007369BC" w:rsidP="00280CD0">
            <w:pPr>
              <w:pStyle w:val="TabellRader"/>
            </w:pPr>
            <w:r>
              <w:t>97</w:t>
            </w:r>
          </w:p>
        </w:tc>
        <w:tc>
          <w:tcPr>
            <w:tcW w:w="689" w:type="dxa"/>
          </w:tcPr>
          <w:p w14:paraId="2FC7A39F" w14:textId="4D6BE7E5" w:rsidR="007369BC" w:rsidRDefault="007369BC" w:rsidP="00280CD0">
            <w:pPr>
              <w:pStyle w:val="TabellRader"/>
            </w:pPr>
            <w:r>
              <w:t>82</w:t>
            </w:r>
          </w:p>
        </w:tc>
        <w:tc>
          <w:tcPr>
            <w:tcW w:w="689" w:type="dxa"/>
          </w:tcPr>
          <w:p w14:paraId="18DCCF53" w14:textId="494A595B" w:rsidR="007369BC" w:rsidRDefault="007369BC" w:rsidP="00280CD0">
            <w:pPr>
              <w:pStyle w:val="TabellRader"/>
            </w:pPr>
            <w:r>
              <w:t>78</w:t>
            </w:r>
          </w:p>
        </w:tc>
      </w:tr>
      <w:tr w:rsidR="002B72C7" w14:paraId="0A538AB2" w14:textId="77777777" w:rsidTr="00904CC1">
        <w:tc>
          <w:tcPr>
            <w:tcW w:w="2450" w:type="dxa"/>
            <w:shd w:val="clear" w:color="auto" w:fill="auto"/>
          </w:tcPr>
          <w:p w14:paraId="2AD242D7" w14:textId="4C1E0ECB" w:rsidR="007369BC" w:rsidRDefault="007369BC" w:rsidP="002B72C7">
            <w:pPr>
              <w:pStyle w:val="TabellRader"/>
              <w:jc w:val="left"/>
            </w:pPr>
            <w:r>
              <w:t>Äldre personer</w:t>
            </w:r>
          </w:p>
        </w:tc>
        <w:tc>
          <w:tcPr>
            <w:tcW w:w="689" w:type="dxa"/>
            <w:shd w:val="clear" w:color="auto" w:fill="auto"/>
          </w:tcPr>
          <w:p w14:paraId="5F5B0905" w14:textId="1378A787" w:rsidR="007369BC" w:rsidRDefault="007369BC" w:rsidP="002B72C7">
            <w:pPr>
              <w:pStyle w:val="TabellRader"/>
            </w:pPr>
            <w:r w:rsidRPr="009103C2">
              <w:t>69</w:t>
            </w:r>
          </w:p>
        </w:tc>
        <w:tc>
          <w:tcPr>
            <w:tcW w:w="689" w:type="dxa"/>
          </w:tcPr>
          <w:p w14:paraId="4275F9A1" w14:textId="4E01658B" w:rsidR="007369BC" w:rsidRDefault="007369BC" w:rsidP="002B72C7">
            <w:pPr>
              <w:pStyle w:val="TabellRader"/>
            </w:pPr>
            <w:r w:rsidRPr="009103C2">
              <w:t>69</w:t>
            </w:r>
          </w:p>
        </w:tc>
        <w:tc>
          <w:tcPr>
            <w:tcW w:w="689" w:type="dxa"/>
          </w:tcPr>
          <w:p w14:paraId="42F67625" w14:textId="5903F628" w:rsidR="007369BC" w:rsidRDefault="007369BC" w:rsidP="002B72C7">
            <w:pPr>
              <w:pStyle w:val="TabellRader"/>
            </w:pPr>
            <w:r w:rsidRPr="009103C2">
              <w:t>10</w:t>
            </w:r>
            <w:r>
              <w:t>*</w:t>
            </w:r>
          </w:p>
        </w:tc>
        <w:tc>
          <w:tcPr>
            <w:tcW w:w="689" w:type="dxa"/>
          </w:tcPr>
          <w:p w14:paraId="041F4F6C" w14:textId="77777777" w:rsidR="007369BC" w:rsidRDefault="007369BC" w:rsidP="002B72C7">
            <w:pPr>
              <w:pStyle w:val="TabellRader"/>
            </w:pPr>
          </w:p>
        </w:tc>
        <w:tc>
          <w:tcPr>
            <w:tcW w:w="689" w:type="dxa"/>
          </w:tcPr>
          <w:p w14:paraId="40369DE1" w14:textId="77777777" w:rsidR="007369BC" w:rsidRDefault="007369BC" w:rsidP="002B72C7">
            <w:pPr>
              <w:pStyle w:val="TabellRader"/>
            </w:pPr>
          </w:p>
        </w:tc>
      </w:tr>
      <w:tr w:rsidR="002B72C7" w14:paraId="42CABDBE" w14:textId="77777777" w:rsidTr="00904CC1">
        <w:tc>
          <w:tcPr>
            <w:tcW w:w="2450" w:type="dxa"/>
            <w:shd w:val="clear" w:color="auto" w:fill="auto"/>
          </w:tcPr>
          <w:p w14:paraId="41FC8CDB" w14:textId="77777777" w:rsidR="007369BC" w:rsidRDefault="007369BC" w:rsidP="002B72C7">
            <w:pPr>
              <w:pStyle w:val="TabellRader"/>
              <w:jc w:val="left"/>
            </w:pPr>
            <w:r>
              <w:t>Inte fondens målgrupper</w:t>
            </w:r>
          </w:p>
        </w:tc>
        <w:tc>
          <w:tcPr>
            <w:tcW w:w="689" w:type="dxa"/>
            <w:shd w:val="clear" w:color="auto" w:fill="auto"/>
          </w:tcPr>
          <w:p w14:paraId="10B47E42" w14:textId="6439780C" w:rsidR="007369BC" w:rsidRDefault="007369BC" w:rsidP="002B72C7">
            <w:pPr>
              <w:pStyle w:val="TabellRader"/>
            </w:pPr>
            <w:r w:rsidRPr="009103C2">
              <w:t>4</w:t>
            </w:r>
          </w:p>
        </w:tc>
        <w:tc>
          <w:tcPr>
            <w:tcW w:w="689" w:type="dxa"/>
          </w:tcPr>
          <w:p w14:paraId="775C7580" w14:textId="44FE0277" w:rsidR="007369BC" w:rsidRDefault="007369BC" w:rsidP="002B72C7">
            <w:pPr>
              <w:pStyle w:val="TabellRader"/>
            </w:pPr>
            <w:r w:rsidRPr="009103C2">
              <w:t>9</w:t>
            </w:r>
          </w:p>
        </w:tc>
        <w:tc>
          <w:tcPr>
            <w:tcW w:w="689" w:type="dxa"/>
          </w:tcPr>
          <w:p w14:paraId="3114B34D" w14:textId="31DCA2F3" w:rsidR="007369BC" w:rsidRDefault="007369BC" w:rsidP="002B72C7">
            <w:pPr>
              <w:pStyle w:val="TabellRader"/>
            </w:pPr>
            <w:r w:rsidRPr="009103C2">
              <w:t>6</w:t>
            </w:r>
          </w:p>
        </w:tc>
        <w:tc>
          <w:tcPr>
            <w:tcW w:w="689" w:type="dxa"/>
          </w:tcPr>
          <w:p w14:paraId="022F57EF" w14:textId="303E009A" w:rsidR="007369BC" w:rsidRDefault="007369BC" w:rsidP="002B72C7">
            <w:pPr>
              <w:pStyle w:val="TabellRader"/>
            </w:pPr>
            <w:r w:rsidRPr="009103C2">
              <w:t>10</w:t>
            </w:r>
          </w:p>
        </w:tc>
        <w:tc>
          <w:tcPr>
            <w:tcW w:w="689" w:type="dxa"/>
          </w:tcPr>
          <w:p w14:paraId="6D4D1FD2" w14:textId="72845028" w:rsidR="007369BC" w:rsidRDefault="007369BC" w:rsidP="002B72C7">
            <w:pPr>
              <w:pStyle w:val="TabellRader"/>
            </w:pPr>
            <w:r w:rsidRPr="009103C2">
              <w:t>15</w:t>
            </w:r>
          </w:p>
        </w:tc>
      </w:tr>
      <w:tr w:rsidR="002B72C7" w14:paraId="446AB276" w14:textId="77777777" w:rsidTr="00DA0ED2">
        <w:tc>
          <w:tcPr>
            <w:tcW w:w="2450" w:type="dxa"/>
            <w:tcBorders>
              <w:bottom w:val="single" w:sz="8" w:space="0" w:color="auto"/>
            </w:tcBorders>
            <w:shd w:val="clear" w:color="auto" w:fill="auto"/>
          </w:tcPr>
          <w:p w14:paraId="76DDF591" w14:textId="77777777" w:rsidR="007369BC" w:rsidRDefault="007369BC" w:rsidP="002B72C7">
            <w:pPr>
              <w:pStyle w:val="TabellSlutsumma"/>
              <w:jc w:val="left"/>
            </w:pPr>
            <w:r>
              <w:t>Totalt</w:t>
            </w:r>
          </w:p>
        </w:tc>
        <w:tc>
          <w:tcPr>
            <w:tcW w:w="689" w:type="dxa"/>
            <w:tcBorders>
              <w:bottom w:val="single" w:sz="8" w:space="0" w:color="auto"/>
            </w:tcBorders>
            <w:shd w:val="clear" w:color="auto" w:fill="auto"/>
          </w:tcPr>
          <w:p w14:paraId="3C22A9D2" w14:textId="0475C180" w:rsidR="007369BC" w:rsidRDefault="007369BC" w:rsidP="002B72C7">
            <w:pPr>
              <w:pStyle w:val="TabellSlutsumma"/>
            </w:pPr>
            <w:r>
              <w:t>323</w:t>
            </w:r>
          </w:p>
        </w:tc>
        <w:tc>
          <w:tcPr>
            <w:tcW w:w="689" w:type="dxa"/>
            <w:tcBorders>
              <w:bottom w:val="single" w:sz="8" w:space="0" w:color="auto"/>
            </w:tcBorders>
            <w:shd w:val="clear" w:color="auto" w:fill="auto"/>
          </w:tcPr>
          <w:p w14:paraId="18D9B7BB" w14:textId="607B5424" w:rsidR="007369BC" w:rsidRDefault="007369BC" w:rsidP="002B72C7">
            <w:pPr>
              <w:pStyle w:val="TabellSlutsumma"/>
            </w:pPr>
            <w:r>
              <w:t>334</w:t>
            </w:r>
          </w:p>
        </w:tc>
        <w:tc>
          <w:tcPr>
            <w:tcW w:w="689" w:type="dxa"/>
            <w:tcBorders>
              <w:bottom w:val="single" w:sz="8" w:space="0" w:color="auto"/>
            </w:tcBorders>
            <w:shd w:val="clear" w:color="auto" w:fill="auto"/>
          </w:tcPr>
          <w:p w14:paraId="736A3D9F" w14:textId="24F15702" w:rsidR="007369BC" w:rsidRDefault="007369BC" w:rsidP="002B72C7">
            <w:pPr>
              <w:pStyle w:val="TabellSlutsumma"/>
            </w:pPr>
            <w:r>
              <w:t>401</w:t>
            </w:r>
          </w:p>
        </w:tc>
        <w:tc>
          <w:tcPr>
            <w:tcW w:w="689" w:type="dxa"/>
            <w:tcBorders>
              <w:bottom w:val="single" w:sz="8" w:space="0" w:color="auto"/>
            </w:tcBorders>
            <w:shd w:val="clear" w:color="auto" w:fill="auto"/>
          </w:tcPr>
          <w:p w14:paraId="4DCB01E9" w14:textId="7A998BA1" w:rsidR="007369BC" w:rsidRDefault="007369BC" w:rsidP="002B72C7">
            <w:pPr>
              <w:pStyle w:val="TabellSlutsumma"/>
            </w:pPr>
            <w:r>
              <w:t>452</w:t>
            </w:r>
          </w:p>
        </w:tc>
        <w:tc>
          <w:tcPr>
            <w:tcW w:w="689" w:type="dxa"/>
            <w:tcBorders>
              <w:bottom w:val="single" w:sz="8" w:space="0" w:color="auto"/>
            </w:tcBorders>
          </w:tcPr>
          <w:p w14:paraId="001518F2" w14:textId="10A0214D" w:rsidR="007369BC" w:rsidRDefault="007369BC" w:rsidP="002B72C7">
            <w:pPr>
              <w:pStyle w:val="TabellSlutsumma"/>
            </w:pPr>
            <w:r>
              <w:t>491</w:t>
            </w:r>
          </w:p>
        </w:tc>
      </w:tr>
    </w:tbl>
    <w:p w14:paraId="4C4D3BB3" w14:textId="68F7A396" w:rsidR="007369BC" w:rsidRPr="00EF7F72" w:rsidRDefault="007369BC" w:rsidP="00B50697">
      <w:pPr>
        <w:pStyle w:val="Brdtext"/>
        <w:rPr>
          <w:sz w:val="16"/>
          <w:szCs w:val="16"/>
        </w:rPr>
      </w:pPr>
      <w:r w:rsidRPr="00EF7F72">
        <w:rPr>
          <w:sz w:val="16"/>
          <w:szCs w:val="16"/>
        </w:rPr>
        <w:t>*</w:t>
      </w:r>
      <w:r w:rsidRPr="00E95F48">
        <w:rPr>
          <w:sz w:val="16"/>
          <w:szCs w:val="16"/>
        </w:rPr>
        <w:t>Målgruppen äldre</w:t>
      </w:r>
      <w:r>
        <w:rPr>
          <w:sz w:val="16"/>
          <w:szCs w:val="16"/>
        </w:rPr>
        <w:t xml:space="preserve"> personer</w:t>
      </w:r>
      <w:r w:rsidRPr="00E95F48">
        <w:rPr>
          <w:sz w:val="16"/>
          <w:szCs w:val="16"/>
        </w:rPr>
        <w:t xml:space="preserve"> tillkom </w:t>
      </w:r>
      <w:r w:rsidRPr="00EF7F72">
        <w:rPr>
          <w:sz w:val="16"/>
          <w:szCs w:val="16"/>
        </w:rPr>
        <w:t>den 1 juli 2021.</w:t>
      </w:r>
    </w:p>
    <w:p w14:paraId="49F8198B" w14:textId="77777777" w:rsidR="007369BC" w:rsidRPr="00BB4A70" w:rsidRDefault="007369BC" w:rsidP="00B50697">
      <w:pPr>
        <w:pStyle w:val="Brdtextmedindrag"/>
        <w:ind w:firstLine="0"/>
        <w:rPr>
          <w:sz w:val="16"/>
          <w:szCs w:val="16"/>
        </w:rPr>
      </w:pPr>
    </w:p>
    <w:p w14:paraId="4DF8C954" w14:textId="5C8A0F0E" w:rsidR="007369BC" w:rsidRPr="00CF5D6B" w:rsidRDefault="007369BC" w:rsidP="00B50697">
      <w:pPr>
        <w:pStyle w:val="Brdtext"/>
      </w:pPr>
      <w:r w:rsidRPr="002B72C7">
        <w:t xml:space="preserve">Under 2023 fick 154 ansökningar om nya projekt bifall, vilket är 10 färre än </w:t>
      </w:r>
      <w:r>
        <w:t>under 2022</w:t>
      </w:r>
      <w:r w:rsidRPr="002B72C7">
        <w:t>. I genomsnitt har 32 procent av de nya ansökningar som delegationen fatta</w:t>
      </w:r>
      <w:r>
        <w:t>de</w:t>
      </w:r>
      <w:r w:rsidRPr="002B72C7">
        <w:t xml:space="preserve"> beslut om under </w:t>
      </w:r>
      <w:r>
        <w:t>2023</w:t>
      </w:r>
      <w:r w:rsidRPr="002B72C7">
        <w:t xml:space="preserve"> beviljats stöd. </w:t>
      </w:r>
      <w:r>
        <w:t>Tabell 3.7</w:t>
      </w:r>
      <w:r w:rsidRPr="002B72C7">
        <w:t xml:space="preserve"> visar statistiken för båda stödformerna. </w:t>
      </w:r>
      <w:r>
        <w:t>A</w:t>
      </w:r>
      <w:r w:rsidRPr="002B72C7">
        <w:t>ndelen bifall för stödformen lokalstö</w:t>
      </w:r>
      <w:r>
        <w:t>d</w:t>
      </w:r>
      <w:r w:rsidRPr="002B72C7">
        <w:t xml:space="preserve"> var 52 procent. Det är den högsta bifallsfrekvensen </w:t>
      </w:r>
      <w:r>
        <w:t xml:space="preserve">hittills </w:t>
      </w:r>
      <w:r w:rsidRPr="002B72C7">
        <w:t>för den stödformen. För nya projektstöd var bifallsfrekvensen 23 procent, vilket är något lägre än tidigare år.</w:t>
      </w:r>
    </w:p>
    <w:p w14:paraId="5C508191" w14:textId="6B81D593" w:rsidR="007369BC" w:rsidRPr="00E029A5" w:rsidRDefault="007369BC" w:rsidP="00B50697">
      <w:pPr>
        <w:pStyle w:val="TabellRubrik"/>
      </w:pPr>
      <w:bookmarkStart w:id="24" w:name="_Hlk162954812"/>
      <w:r w:rsidRPr="00E029A5">
        <w:t xml:space="preserve">Tabell </w:t>
      </w:r>
      <w:r w:rsidR="00F24678">
        <w:fldChar w:fldCharType="begin"/>
      </w:r>
      <w:r w:rsidR="00F24678">
        <w:instrText xml:space="preserve"> </w:instrText>
      </w:r>
      <w:r w:rsidR="00F24678">
        <w:instrText xml:space="preserve">STYLEREF 1 \s </w:instrText>
      </w:r>
      <w:r w:rsidR="00F24678">
        <w:fldChar w:fldCharType="separate"/>
      </w:r>
      <w:r>
        <w:rPr>
          <w:noProof/>
        </w:rPr>
        <w:t>3</w:t>
      </w:r>
      <w:r w:rsidR="00F24678">
        <w:rPr>
          <w:noProof/>
        </w:rPr>
        <w:fldChar w:fldCharType="end"/>
      </w:r>
      <w:r w:rsidRPr="00E029A5">
        <w:t>.</w:t>
      </w:r>
      <w:r>
        <w:t>7</w:t>
      </w:r>
      <w:r w:rsidRPr="00E029A5">
        <w:tab/>
        <w:t xml:space="preserve">Andel bifall för nya ansökningar om </w:t>
      </w:r>
      <w:r>
        <w:t xml:space="preserve">lokalstöd respektive </w:t>
      </w:r>
      <w:r w:rsidRPr="00E029A5">
        <w:t>projektstöd, procent</w:t>
      </w:r>
    </w:p>
    <w:tbl>
      <w:tblPr>
        <w:tblW w:w="5002" w:type="pct"/>
        <w:tblCellMar>
          <w:left w:w="0" w:type="dxa"/>
        </w:tblCellMar>
        <w:tblLook w:val="0000" w:firstRow="0" w:lastRow="0" w:firstColumn="0" w:lastColumn="0" w:noHBand="0" w:noVBand="0"/>
      </w:tblPr>
      <w:tblGrid>
        <w:gridCol w:w="1795"/>
        <w:gridCol w:w="821"/>
        <w:gridCol w:w="821"/>
        <w:gridCol w:w="821"/>
        <w:gridCol w:w="821"/>
        <w:gridCol w:w="820"/>
      </w:tblGrid>
      <w:tr w:rsidR="00B50697" w:rsidRPr="00E029A5" w14:paraId="4C3EDD35" w14:textId="77777777" w:rsidTr="00DA0ED2">
        <w:tc>
          <w:tcPr>
            <w:tcW w:w="1521" w:type="pct"/>
            <w:tcBorders>
              <w:top w:val="single" w:sz="8" w:space="0" w:color="auto"/>
              <w:bottom w:val="single" w:sz="6" w:space="0" w:color="auto"/>
            </w:tcBorders>
            <w:shd w:val="clear" w:color="auto" w:fill="auto"/>
          </w:tcPr>
          <w:p w14:paraId="178780A7" w14:textId="77777777" w:rsidR="007369BC" w:rsidRPr="00E029A5" w:rsidRDefault="007369BC" w:rsidP="00280CD0">
            <w:pPr>
              <w:pStyle w:val="TabellHuvud"/>
              <w:jc w:val="left"/>
            </w:pPr>
          </w:p>
        </w:tc>
        <w:tc>
          <w:tcPr>
            <w:tcW w:w="696" w:type="pct"/>
            <w:tcBorders>
              <w:top w:val="single" w:sz="8" w:space="0" w:color="auto"/>
              <w:bottom w:val="single" w:sz="6" w:space="0" w:color="auto"/>
            </w:tcBorders>
            <w:shd w:val="clear" w:color="auto" w:fill="auto"/>
          </w:tcPr>
          <w:p w14:paraId="445F4C80" w14:textId="415871EC" w:rsidR="007369BC" w:rsidRPr="00E029A5" w:rsidRDefault="007369BC" w:rsidP="00280CD0">
            <w:pPr>
              <w:pStyle w:val="TabellHuvud"/>
            </w:pPr>
            <w:r>
              <w:t>2023</w:t>
            </w:r>
          </w:p>
        </w:tc>
        <w:tc>
          <w:tcPr>
            <w:tcW w:w="696" w:type="pct"/>
            <w:tcBorders>
              <w:top w:val="single" w:sz="8" w:space="0" w:color="auto"/>
              <w:bottom w:val="single" w:sz="6" w:space="0" w:color="auto"/>
            </w:tcBorders>
          </w:tcPr>
          <w:p w14:paraId="1706AF6E" w14:textId="09F6EC60" w:rsidR="007369BC" w:rsidRPr="00E029A5" w:rsidRDefault="007369BC" w:rsidP="00280CD0">
            <w:pPr>
              <w:pStyle w:val="TabellHuvud"/>
            </w:pPr>
            <w:r w:rsidRPr="00E029A5">
              <w:t>20</w:t>
            </w:r>
            <w:r>
              <w:t>22</w:t>
            </w:r>
          </w:p>
        </w:tc>
        <w:tc>
          <w:tcPr>
            <w:tcW w:w="696" w:type="pct"/>
            <w:tcBorders>
              <w:top w:val="single" w:sz="8" w:space="0" w:color="auto"/>
              <w:bottom w:val="single" w:sz="6" w:space="0" w:color="auto"/>
            </w:tcBorders>
          </w:tcPr>
          <w:p w14:paraId="7684DC22" w14:textId="2C399967" w:rsidR="007369BC" w:rsidRPr="00E029A5" w:rsidRDefault="007369BC" w:rsidP="00280CD0">
            <w:pPr>
              <w:pStyle w:val="TabellHuvud"/>
            </w:pPr>
            <w:r w:rsidRPr="00E029A5">
              <w:t>20</w:t>
            </w:r>
            <w:r>
              <w:t>21</w:t>
            </w:r>
          </w:p>
        </w:tc>
        <w:tc>
          <w:tcPr>
            <w:tcW w:w="696" w:type="pct"/>
            <w:tcBorders>
              <w:top w:val="single" w:sz="8" w:space="0" w:color="auto"/>
              <w:bottom w:val="single" w:sz="6" w:space="0" w:color="auto"/>
            </w:tcBorders>
          </w:tcPr>
          <w:p w14:paraId="61FE0800" w14:textId="54FBCD67" w:rsidR="007369BC" w:rsidRPr="00E029A5" w:rsidRDefault="007369BC" w:rsidP="00280CD0">
            <w:pPr>
              <w:pStyle w:val="TabellHuvud"/>
            </w:pPr>
            <w:r w:rsidRPr="00E029A5">
              <w:t>20</w:t>
            </w:r>
            <w:r>
              <w:t>20</w:t>
            </w:r>
          </w:p>
        </w:tc>
        <w:tc>
          <w:tcPr>
            <w:tcW w:w="695" w:type="pct"/>
            <w:tcBorders>
              <w:top w:val="single" w:sz="8" w:space="0" w:color="auto"/>
              <w:bottom w:val="single" w:sz="6" w:space="0" w:color="auto"/>
            </w:tcBorders>
          </w:tcPr>
          <w:p w14:paraId="6985C762" w14:textId="3C6816D2" w:rsidR="007369BC" w:rsidRPr="00E029A5" w:rsidRDefault="007369BC" w:rsidP="00280CD0">
            <w:pPr>
              <w:pStyle w:val="TabellHuvud"/>
            </w:pPr>
            <w:r w:rsidRPr="00E029A5">
              <w:t>201</w:t>
            </w:r>
            <w:r>
              <w:t>9</w:t>
            </w:r>
          </w:p>
        </w:tc>
      </w:tr>
      <w:tr w:rsidR="0064058F" w:rsidRPr="00B050EA" w14:paraId="4D7E446A" w14:textId="77777777" w:rsidTr="00DA0ED2">
        <w:tc>
          <w:tcPr>
            <w:tcW w:w="1521" w:type="pct"/>
            <w:shd w:val="clear" w:color="auto" w:fill="auto"/>
          </w:tcPr>
          <w:p w14:paraId="3B75763B" w14:textId="5C5FA016" w:rsidR="007369BC" w:rsidRPr="00E029A5" w:rsidRDefault="007369BC" w:rsidP="00280CD0">
            <w:pPr>
              <w:pStyle w:val="TabellSlutsumma"/>
              <w:jc w:val="left"/>
              <w:rPr>
                <w:b w:val="0"/>
                <w:bCs/>
              </w:rPr>
            </w:pPr>
            <w:r>
              <w:rPr>
                <w:b w:val="0"/>
                <w:bCs/>
              </w:rPr>
              <w:t>Bifallsfrekvens lokalstöd</w:t>
            </w:r>
          </w:p>
        </w:tc>
        <w:tc>
          <w:tcPr>
            <w:tcW w:w="696" w:type="pct"/>
            <w:shd w:val="clear" w:color="auto" w:fill="auto"/>
          </w:tcPr>
          <w:p w14:paraId="24457B92" w14:textId="35F8E706" w:rsidR="007369BC" w:rsidRDefault="007369BC" w:rsidP="00280CD0">
            <w:pPr>
              <w:pStyle w:val="TabellSlutsumma"/>
              <w:rPr>
                <w:b w:val="0"/>
                <w:bCs/>
              </w:rPr>
            </w:pPr>
            <w:r>
              <w:rPr>
                <w:b w:val="0"/>
                <w:bCs/>
              </w:rPr>
              <w:t>52</w:t>
            </w:r>
          </w:p>
        </w:tc>
        <w:tc>
          <w:tcPr>
            <w:tcW w:w="696" w:type="pct"/>
          </w:tcPr>
          <w:p w14:paraId="18A2441E" w14:textId="3AE206F0" w:rsidR="007369BC" w:rsidRDefault="007369BC" w:rsidP="00280CD0">
            <w:pPr>
              <w:pStyle w:val="TabellSlutsumma"/>
              <w:rPr>
                <w:b w:val="0"/>
                <w:bCs/>
              </w:rPr>
            </w:pPr>
            <w:r>
              <w:rPr>
                <w:b w:val="0"/>
                <w:bCs/>
              </w:rPr>
              <w:t>46</w:t>
            </w:r>
          </w:p>
        </w:tc>
        <w:tc>
          <w:tcPr>
            <w:tcW w:w="696" w:type="pct"/>
          </w:tcPr>
          <w:p w14:paraId="241BEF98" w14:textId="28B58DAE" w:rsidR="007369BC" w:rsidRDefault="007369BC" w:rsidP="00280CD0">
            <w:pPr>
              <w:pStyle w:val="TabellSlutsumma"/>
              <w:rPr>
                <w:b w:val="0"/>
                <w:bCs/>
              </w:rPr>
            </w:pPr>
            <w:r>
              <w:rPr>
                <w:b w:val="0"/>
                <w:bCs/>
              </w:rPr>
              <w:t>47</w:t>
            </w:r>
          </w:p>
        </w:tc>
        <w:tc>
          <w:tcPr>
            <w:tcW w:w="696" w:type="pct"/>
          </w:tcPr>
          <w:p w14:paraId="5EC352A3" w14:textId="227A78B3" w:rsidR="007369BC" w:rsidRDefault="007369BC" w:rsidP="00280CD0">
            <w:pPr>
              <w:pStyle w:val="TabellSlutsumma"/>
              <w:rPr>
                <w:b w:val="0"/>
                <w:bCs/>
              </w:rPr>
            </w:pPr>
            <w:r>
              <w:rPr>
                <w:b w:val="0"/>
                <w:bCs/>
              </w:rPr>
              <w:t>51</w:t>
            </w:r>
          </w:p>
        </w:tc>
        <w:tc>
          <w:tcPr>
            <w:tcW w:w="695" w:type="pct"/>
          </w:tcPr>
          <w:p w14:paraId="06462ECE" w14:textId="5D6D5BDE" w:rsidR="007369BC" w:rsidRDefault="007369BC" w:rsidP="0064058F">
            <w:pPr>
              <w:pStyle w:val="TabellSlutsumma"/>
              <w:rPr>
                <w:b w:val="0"/>
                <w:bCs/>
              </w:rPr>
            </w:pPr>
            <w:r>
              <w:rPr>
                <w:b w:val="0"/>
                <w:bCs/>
              </w:rPr>
              <w:t>44</w:t>
            </w:r>
          </w:p>
        </w:tc>
      </w:tr>
      <w:tr w:rsidR="0064058F" w:rsidRPr="00B050EA" w14:paraId="3FCD9F0F" w14:textId="77777777" w:rsidTr="00DA0ED2">
        <w:tc>
          <w:tcPr>
            <w:tcW w:w="1521" w:type="pct"/>
            <w:shd w:val="clear" w:color="auto" w:fill="auto"/>
          </w:tcPr>
          <w:p w14:paraId="2862DBC4" w14:textId="6F20ED1C" w:rsidR="007369BC" w:rsidRPr="00E029A5" w:rsidRDefault="007369BC" w:rsidP="00280CD0">
            <w:pPr>
              <w:pStyle w:val="TabellSlutsumma"/>
              <w:jc w:val="left"/>
              <w:rPr>
                <w:b w:val="0"/>
                <w:bCs/>
              </w:rPr>
            </w:pPr>
            <w:r>
              <w:rPr>
                <w:b w:val="0"/>
                <w:bCs/>
              </w:rPr>
              <w:t>Bifallsfrekvens projektstöd</w:t>
            </w:r>
          </w:p>
        </w:tc>
        <w:tc>
          <w:tcPr>
            <w:tcW w:w="696" w:type="pct"/>
            <w:shd w:val="clear" w:color="auto" w:fill="auto"/>
          </w:tcPr>
          <w:p w14:paraId="7395ACEA" w14:textId="55D63D4D" w:rsidR="007369BC" w:rsidRDefault="007369BC" w:rsidP="00280CD0">
            <w:pPr>
              <w:pStyle w:val="TabellSlutsumma"/>
              <w:rPr>
                <w:b w:val="0"/>
                <w:bCs/>
              </w:rPr>
            </w:pPr>
            <w:r>
              <w:rPr>
                <w:b w:val="0"/>
                <w:bCs/>
              </w:rPr>
              <w:t>23</w:t>
            </w:r>
          </w:p>
        </w:tc>
        <w:tc>
          <w:tcPr>
            <w:tcW w:w="696" w:type="pct"/>
          </w:tcPr>
          <w:p w14:paraId="50178E7C" w14:textId="79397151" w:rsidR="007369BC" w:rsidRDefault="007369BC" w:rsidP="00280CD0">
            <w:pPr>
              <w:pStyle w:val="TabellSlutsumma"/>
              <w:rPr>
                <w:b w:val="0"/>
                <w:bCs/>
              </w:rPr>
            </w:pPr>
            <w:r>
              <w:rPr>
                <w:b w:val="0"/>
                <w:bCs/>
              </w:rPr>
              <w:t>26</w:t>
            </w:r>
          </w:p>
        </w:tc>
        <w:tc>
          <w:tcPr>
            <w:tcW w:w="696" w:type="pct"/>
          </w:tcPr>
          <w:p w14:paraId="32C20017" w14:textId="24648264" w:rsidR="007369BC" w:rsidRDefault="007369BC" w:rsidP="00280CD0">
            <w:pPr>
              <w:pStyle w:val="TabellSlutsumma"/>
              <w:rPr>
                <w:b w:val="0"/>
                <w:bCs/>
              </w:rPr>
            </w:pPr>
            <w:r>
              <w:rPr>
                <w:b w:val="0"/>
                <w:bCs/>
              </w:rPr>
              <w:t>26</w:t>
            </w:r>
          </w:p>
        </w:tc>
        <w:tc>
          <w:tcPr>
            <w:tcW w:w="696" w:type="pct"/>
          </w:tcPr>
          <w:p w14:paraId="578A526A" w14:textId="653FBB97" w:rsidR="007369BC" w:rsidRDefault="007369BC" w:rsidP="00280CD0">
            <w:pPr>
              <w:pStyle w:val="TabellSlutsumma"/>
              <w:rPr>
                <w:b w:val="0"/>
                <w:bCs/>
              </w:rPr>
            </w:pPr>
            <w:r>
              <w:rPr>
                <w:b w:val="0"/>
                <w:bCs/>
              </w:rPr>
              <w:t>24</w:t>
            </w:r>
          </w:p>
        </w:tc>
        <w:tc>
          <w:tcPr>
            <w:tcW w:w="695" w:type="pct"/>
          </w:tcPr>
          <w:p w14:paraId="707DC55E" w14:textId="77777777" w:rsidR="007369BC" w:rsidRDefault="007369BC" w:rsidP="00280CD0">
            <w:pPr>
              <w:pStyle w:val="TabellSlutsumma"/>
              <w:rPr>
                <w:b w:val="0"/>
                <w:bCs/>
              </w:rPr>
            </w:pPr>
            <w:r>
              <w:rPr>
                <w:b w:val="0"/>
                <w:bCs/>
              </w:rPr>
              <w:t>24</w:t>
            </w:r>
          </w:p>
          <w:p w14:paraId="70888119" w14:textId="13EBF83E" w:rsidR="007369BC" w:rsidRDefault="007369BC" w:rsidP="00280CD0">
            <w:pPr>
              <w:pStyle w:val="TabellSlutsumma"/>
              <w:rPr>
                <w:b w:val="0"/>
                <w:bCs/>
              </w:rPr>
            </w:pPr>
          </w:p>
        </w:tc>
      </w:tr>
      <w:tr w:rsidR="00DA0ED2" w:rsidRPr="00B050EA" w14:paraId="5E23E798" w14:textId="77777777" w:rsidTr="00DA0ED2">
        <w:tc>
          <w:tcPr>
            <w:tcW w:w="1521" w:type="pct"/>
            <w:tcBorders>
              <w:bottom w:val="single" w:sz="8" w:space="0" w:color="auto"/>
            </w:tcBorders>
            <w:shd w:val="clear" w:color="auto" w:fill="auto"/>
          </w:tcPr>
          <w:p w14:paraId="35405338" w14:textId="013B3FE5" w:rsidR="007369BC" w:rsidRDefault="007369BC" w:rsidP="00DA0ED2">
            <w:pPr>
              <w:pStyle w:val="TabellSlutsumma"/>
              <w:jc w:val="left"/>
              <w:rPr>
                <w:b w:val="0"/>
                <w:bCs/>
              </w:rPr>
            </w:pPr>
            <w:r w:rsidRPr="00E029A5">
              <w:rPr>
                <w:b w:val="0"/>
                <w:bCs/>
              </w:rPr>
              <w:t>Bifallsfrekvens</w:t>
            </w:r>
            <w:r>
              <w:rPr>
                <w:b w:val="0"/>
                <w:bCs/>
              </w:rPr>
              <w:t xml:space="preserve"> totalt</w:t>
            </w:r>
          </w:p>
        </w:tc>
        <w:tc>
          <w:tcPr>
            <w:tcW w:w="696" w:type="pct"/>
            <w:tcBorders>
              <w:bottom w:val="single" w:sz="8" w:space="0" w:color="auto"/>
            </w:tcBorders>
            <w:shd w:val="clear" w:color="auto" w:fill="auto"/>
          </w:tcPr>
          <w:p w14:paraId="7FC55944" w14:textId="1A5BF5E0" w:rsidR="007369BC" w:rsidRDefault="007369BC" w:rsidP="00DA0ED2">
            <w:pPr>
              <w:pStyle w:val="TabellSlutsumma"/>
              <w:rPr>
                <w:b w:val="0"/>
                <w:bCs/>
              </w:rPr>
            </w:pPr>
            <w:r>
              <w:rPr>
                <w:b w:val="0"/>
                <w:bCs/>
              </w:rPr>
              <w:t>32</w:t>
            </w:r>
          </w:p>
        </w:tc>
        <w:tc>
          <w:tcPr>
            <w:tcW w:w="696" w:type="pct"/>
            <w:tcBorders>
              <w:bottom w:val="single" w:sz="8" w:space="0" w:color="auto"/>
            </w:tcBorders>
          </w:tcPr>
          <w:p w14:paraId="50FE824F" w14:textId="54F463E5" w:rsidR="007369BC" w:rsidRDefault="007369BC" w:rsidP="00DA0ED2">
            <w:pPr>
              <w:pStyle w:val="TabellSlutsumma"/>
              <w:rPr>
                <w:b w:val="0"/>
                <w:bCs/>
              </w:rPr>
            </w:pPr>
            <w:r>
              <w:rPr>
                <w:b w:val="0"/>
                <w:bCs/>
              </w:rPr>
              <w:t>33</w:t>
            </w:r>
          </w:p>
        </w:tc>
        <w:tc>
          <w:tcPr>
            <w:tcW w:w="696" w:type="pct"/>
            <w:tcBorders>
              <w:bottom w:val="single" w:sz="8" w:space="0" w:color="auto"/>
            </w:tcBorders>
          </w:tcPr>
          <w:p w14:paraId="4ED9ED3C" w14:textId="3EA93A02" w:rsidR="007369BC" w:rsidRDefault="007369BC" w:rsidP="00DA0ED2">
            <w:pPr>
              <w:pStyle w:val="TabellSlutsumma"/>
              <w:rPr>
                <w:b w:val="0"/>
                <w:bCs/>
              </w:rPr>
            </w:pPr>
            <w:r>
              <w:rPr>
                <w:b w:val="0"/>
                <w:bCs/>
              </w:rPr>
              <w:t>32</w:t>
            </w:r>
          </w:p>
        </w:tc>
        <w:tc>
          <w:tcPr>
            <w:tcW w:w="696" w:type="pct"/>
            <w:tcBorders>
              <w:bottom w:val="single" w:sz="8" w:space="0" w:color="auto"/>
            </w:tcBorders>
          </w:tcPr>
          <w:p w14:paraId="196EFD27" w14:textId="7D233531" w:rsidR="007369BC" w:rsidRDefault="007369BC" w:rsidP="00DA0ED2">
            <w:pPr>
              <w:pStyle w:val="TabellSlutsumma"/>
              <w:rPr>
                <w:b w:val="0"/>
                <w:bCs/>
              </w:rPr>
            </w:pPr>
            <w:r>
              <w:rPr>
                <w:b w:val="0"/>
                <w:bCs/>
              </w:rPr>
              <w:t>30</w:t>
            </w:r>
          </w:p>
        </w:tc>
        <w:tc>
          <w:tcPr>
            <w:tcW w:w="695" w:type="pct"/>
            <w:tcBorders>
              <w:bottom w:val="single" w:sz="8" w:space="0" w:color="auto"/>
            </w:tcBorders>
          </w:tcPr>
          <w:p w14:paraId="51F2794A" w14:textId="0A3DD5AF" w:rsidR="007369BC" w:rsidRDefault="007369BC" w:rsidP="00DA0ED2">
            <w:pPr>
              <w:pStyle w:val="TabellSlutsumma"/>
              <w:rPr>
                <w:b w:val="0"/>
                <w:bCs/>
              </w:rPr>
            </w:pPr>
            <w:r>
              <w:rPr>
                <w:b w:val="0"/>
                <w:bCs/>
              </w:rPr>
              <w:t>28</w:t>
            </w:r>
          </w:p>
        </w:tc>
      </w:tr>
      <w:bookmarkEnd w:id="24"/>
    </w:tbl>
    <w:p w14:paraId="1A9F5DE8" w14:textId="77777777" w:rsidR="007369BC" w:rsidRPr="00FF1434" w:rsidRDefault="007369BC" w:rsidP="00B50697">
      <w:pPr>
        <w:pStyle w:val="Brdtext"/>
      </w:pPr>
    </w:p>
    <w:p w14:paraId="6EE244CD" w14:textId="0C558787" w:rsidR="007369BC" w:rsidRDefault="007369BC" w:rsidP="00B50697">
      <w:pPr>
        <w:pStyle w:val="Brdtext"/>
      </w:pPr>
      <w:r w:rsidRPr="000105AD">
        <w:t xml:space="preserve">Arvsfondsdelegationen </w:t>
      </w:r>
      <w:r>
        <w:t>beviljar</w:t>
      </w:r>
      <w:r w:rsidRPr="000105AD">
        <w:t xml:space="preserve"> </w:t>
      </w:r>
      <w:r>
        <w:t xml:space="preserve">både ettåriga och </w:t>
      </w:r>
      <w:r w:rsidRPr="000105AD">
        <w:t xml:space="preserve">fleråriga projektstöd. </w:t>
      </w:r>
      <w:r>
        <w:t>En förutsättning för att</w:t>
      </w:r>
      <w:r w:rsidRPr="002B72C7">
        <w:t xml:space="preserve"> </w:t>
      </w:r>
      <w:r>
        <w:t>få</w:t>
      </w:r>
      <w:r w:rsidRPr="002B72C7">
        <w:t xml:space="preserve"> </w:t>
      </w:r>
      <w:r>
        <w:t xml:space="preserve">fortsatt </w:t>
      </w:r>
      <w:r w:rsidRPr="002B72C7">
        <w:t>finansiering ur Allmänna arvsfonden</w:t>
      </w:r>
      <w:r>
        <w:t xml:space="preserve"> vid </w:t>
      </w:r>
      <w:r>
        <w:lastRenderedPageBreak/>
        <w:t>fleråriga stöd</w:t>
      </w:r>
      <w:r w:rsidRPr="00FC5996">
        <w:t xml:space="preserve"> </w:t>
      </w:r>
      <w:r>
        <w:t>är</w:t>
      </w:r>
      <w:r w:rsidRPr="002B72C7">
        <w:t xml:space="preserve"> </w:t>
      </w:r>
      <w:r>
        <w:t xml:space="preserve">att det </w:t>
      </w:r>
      <w:r w:rsidRPr="002B72C7">
        <w:t>föregående år</w:t>
      </w:r>
      <w:r>
        <w:t>et</w:t>
      </w:r>
      <w:r w:rsidRPr="002B72C7">
        <w:t xml:space="preserve">s projektredovisning godkänns. Det görs i samband med att projektplanen för nästkommande år hanteras. De årliga projektredovisningarna granskas av </w:t>
      </w:r>
      <w:r>
        <w:t xml:space="preserve">Arvsfondsdelegationens </w:t>
      </w:r>
      <w:r w:rsidRPr="002B72C7">
        <w:t>kansli</w:t>
      </w:r>
      <w:r>
        <w:t>stöd mot</w:t>
      </w:r>
      <w:r w:rsidRPr="002B72C7">
        <w:t xml:space="preserve"> en checklista innan de kan godkännas. Även projektens slutredovisningar granskas och godkänns. Under 2023 </w:t>
      </w:r>
      <w:r>
        <w:t>granskades och godkändes</w:t>
      </w:r>
      <w:r w:rsidRPr="002B72C7">
        <w:t xml:space="preserve"> totalt 379 redovisningar. Det är en minskning jämfört med </w:t>
      </w:r>
      <w:r>
        <w:t>2022</w:t>
      </w:r>
      <w:r w:rsidRPr="002B72C7">
        <w:t>.</w:t>
      </w:r>
    </w:p>
    <w:p w14:paraId="79765D29" w14:textId="60D46CAF" w:rsidR="007369BC" w:rsidRPr="00FF50F5" w:rsidRDefault="007369BC" w:rsidP="00B50697">
      <w:pPr>
        <w:pStyle w:val="Rubrik2"/>
      </w:pPr>
      <w:bookmarkStart w:id="25" w:name="_Toc169778896"/>
      <w:r>
        <w:t>Disponering av fördelade medel 2023</w:t>
      </w:r>
      <w:bookmarkEnd w:id="25"/>
    </w:p>
    <w:p w14:paraId="666CDE0B" w14:textId="3BE3A6EE" w:rsidR="007369BC" w:rsidRDefault="007369BC" w:rsidP="00590093">
      <w:pPr>
        <w:pStyle w:val="Brdtext"/>
      </w:pPr>
      <w:r w:rsidRPr="00FF50F5">
        <w:t>I avsnitt</w:t>
      </w:r>
      <w:r>
        <w:t xml:space="preserve">et </w:t>
      </w:r>
      <w:r w:rsidRPr="00FF50F5">
        <w:t xml:space="preserve">redovisas översiktligt </w:t>
      </w:r>
      <w:r>
        <w:t xml:space="preserve">hur fördelade medel ur Allmänna arvsfonden disponerades </w:t>
      </w:r>
      <w:r w:rsidRPr="00FF50F5">
        <w:t>under 202</w:t>
      </w:r>
      <w:r>
        <w:t>3</w:t>
      </w:r>
      <w:r w:rsidRPr="00FF50F5">
        <w:t xml:space="preserve">. </w:t>
      </w:r>
      <w:r>
        <w:t xml:space="preserve">Som framgår ovan lämnas stöd ur fonden i två </w:t>
      </w:r>
      <w:r w:rsidRPr="00C2259C">
        <w:t>former</w:t>
      </w:r>
      <w:r>
        <w:t xml:space="preserve">, projektstöd och lokalstöd. Om </w:t>
      </w:r>
      <w:r w:rsidRPr="00FF50F5">
        <w:t>inget annat anges gäller redovisning</w:t>
      </w:r>
      <w:r>
        <w:t>arna för</w:t>
      </w:r>
      <w:r w:rsidRPr="00FF50F5">
        <w:t xml:space="preserve"> båda stödformerna. </w:t>
      </w:r>
      <w:r>
        <w:t>Verksamheter som beviljas stöd ur Allmänna arvsfonden</w:t>
      </w:r>
      <w:r w:rsidRPr="004C2075">
        <w:t xml:space="preserve"> har ofta sammansatta syften och omfattar många gånger flera av fondens målgrupper. I den statistik som redovisas har projekten kategoriserats utifrån </w:t>
      </w:r>
      <w:r>
        <w:t>sin</w:t>
      </w:r>
      <w:r w:rsidRPr="004C2075">
        <w:t xml:space="preserve"> huvudsakliga inriktning. </w:t>
      </w:r>
      <w:r>
        <w:t>Slutligen, för</w:t>
      </w:r>
      <w:r w:rsidRPr="00FF50F5">
        <w:t xml:space="preserve"> att kunna jämföra beslutsvolym över tid</w:t>
      </w:r>
      <w:r>
        <w:t>,</w:t>
      </w:r>
      <w:r w:rsidRPr="00FF50F5">
        <w:t xml:space="preserve"> beräknas </w:t>
      </w:r>
      <w:r>
        <w:t>i avsnitten</w:t>
      </w:r>
      <w:r w:rsidRPr="00FF50F5">
        <w:t xml:space="preserve"> </w:t>
      </w:r>
      <w:r>
        <w:t xml:space="preserve">beviljade </w:t>
      </w:r>
      <w:r w:rsidRPr="00FF50F5">
        <w:t xml:space="preserve">fleråriga </w:t>
      </w:r>
      <w:r>
        <w:t>stöd</w:t>
      </w:r>
      <w:r w:rsidRPr="00FF50F5">
        <w:t xml:space="preserve"> som om de vore ettåriga.</w:t>
      </w:r>
    </w:p>
    <w:p w14:paraId="6D2EFA69" w14:textId="5C1E6DD6" w:rsidR="007369BC" w:rsidRDefault="007369BC" w:rsidP="00590093">
      <w:pPr>
        <w:pStyle w:val="Brdtextmedindrag"/>
      </w:pPr>
      <w:r>
        <w:t>Redovisat som ettåriga bifallsbeslut fördelades</w:t>
      </w:r>
      <w:r w:rsidRPr="00FF50F5">
        <w:t xml:space="preserve"> </w:t>
      </w:r>
      <w:r>
        <w:t>763 </w:t>
      </w:r>
      <w:r w:rsidRPr="00FF50F5">
        <w:t>miljoner kronor</w:t>
      </w:r>
      <w:r>
        <w:t xml:space="preserve"> </w:t>
      </w:r>
      <w:r w:rsidRPr="00FF50F5">
        <w:t>till 3</w:t>
      </w:r>
      <w:r>
        <w:t xml:space="preserve">50 </w:t>
      </w:r>
      <w:r w:rsidRPr="00FF50F5">
        <w:t>projekt under 202</w:t>
      </w:r>
      <w:r>
        <w:t>3</w:t>
      </w:r>
      <w:r w:rsidRPr="00FF50F5">
        <w:t xml:space="preserve">. Antalet projekt som fick bidrag ur Allmänna arvsfonden </w:t>
      </w:r>
      <w:r>
        <w:t>var lägre än tidigare år.</w:t>
      </w:r>
      <w:r w:rsidRPr="00FF50F5">
        <w:t xml:space="preserve"> </w:t>
      </w:r>
      <w:r w:rsidRPr="004C2075">
        <w:t xml:space="preserve">Antalet bifallsbeslut var under året 376 (se tabell </w:t>
      </w:r>
      <w:r>
        <w:t>3.4</w:t>
      </w:r>
      <w:r w:rsidRPr="004C2075">
        <w:t xml:space="preserve">) till de 350 projekten. Orsaken till differensen är att flera av projekten fick mer än ett bifallsbeslut, genom </w:t>
      </w:r>
      <w:r>
        <w:t>s.k.</w:t>
      </w:r>
      <w:r w:rsidRPr="004C2075">
        <w:t xml:space="preserve"> tilläggsbeslut. </w:t>
      </w:r>
      <w:r>
        <w:t>Genom ett tilläggsbeslut får en stödmottagande organisation extra finansiering ur Allmänna arvsfonden för att kunna genomföra och färdigställa sitt projekt. Det kan vara nödvändigt till följd av extraordinära händelser, exempelvis att oroligheter i världen avsevärt ökat bygg- och materialkostnader. Anledningen till m</w:t>
      </w:r>
      <w:r w:rsidRPr="004C2075">
        <w:t>ånga av tilläggsbeslut</w:t>
      </w:r>
      <w:r>
        <w:t>en under 2023</w:t>
      </w:r>
      <w:r w:rsidRPr="004C2075">
        <w:t xml:space="preserve"> </w:t>
      </w:r>
      <w:r>
        <w:t>var</w:t>
      </w:r>
      <w:r w:rsidRPr="004C2075">
        <w:t xml:space="preserve"> efterverkningar </w:t>
      </w:r>
      <w:r>
        <w:t>av</w:t>
      </w:r>
      <w:r w:rsidRPr="004C2075">
        <w:t xml:space="preserve"> </w:t>
      </w:r>
      <w:r>
        <w:t>covid-19-</w:t>
      </w:r>
      <w:r w:rsidRPr="004C2075">
        <w:t>pandemin.</w:t>
      </w:r>
    </w:p>
    <w:p w14:paraId="7526EC13" w14:textId="2B54E147" w:rsidR="007369BC" w:rsidRPr="00FF50F5" w:rsidRDefault="007369BC" w:rsidP="00CE1A28">
      <w:pPr>
        <w:pStyle w:val="Rubrik3"/>
      </w:pPr>
      <w:bookmarkStart w:id="26" w:name="_Toc169778897"/>
      <w:r>
        <w:t>Fördelning av medel per målgrupp 2023</w:t>
      </w:r>
      <w:bookmarkEnd w:id="26"/>
    </w:p>
    <w:p w14:paraId="3E4988E1" w14:textId="3CD4E9C5" w:rsidR="007369BC" w:rsidRDefault="007369BC" w:rsidP="00B37AB5">
      <w:pPr>
        <w:pStyle w:val="Brdtext"/>
      </w:pPr>
      <w:r>
        <w:t>Diagram 3.1</w:t>
      </w:r>
      <w:r w:rsidRPr="00FF50F5">
        <w:t xml:space="preserve"> </w:t>
      </w:r>
      <w:r>
        <w:t>visar den totala fördelningen av beslutade medel per målgrupp under 2023.</w:t>
      </w:r>
    </w:p>
    <w:p w14:paraId="2614E799" w14:textId="2BFA8B78" w:rsidR="007369BC" w:rsidRDefault="007369BC" w:rsidP="00B50697">
      <w:pPr>
        <w:pStyle w:val="FigurRubrik"/>
      </w:pPr>
      <w:bookmarkStart w:id="27" w:name="_Hlk162955649"/>
      <w:r w:rsidRPr="004F5A7C">
        <w:lastRenderedPageBreak/>
        <w:t xml:space="preserve">Diagram </w:t>
      </w:r>
      <w:r>
        <w:t>3.1</w:t>
      </w:r>
      <w:r>
        <w:tab/>
      </w:r>
      <w:r w:rsidRPr="004F5A7C">
        <w:t>Fördelning av medel per målgrupp</w:t>
      </w:r>
      <w:r>
        <w:t xml:space="preserve"> 2023, miljoner kronor</w:t>
      </w:r>
    </w:p>
    <w:bookmarkEnd w:id="27"/>
    <w:p w14:paraId="0B05937B" w14:textId="77777777" w:rsidR="007369BC" w:rsidRDefault="007369BC" w:rsidP="00B50697">
      <w:pPr>
        <w:pStyle w:val="Brdtextmedindrag"/>
        <w:ind w:firstLine="0"/>
      </w:pPr>
      <w:r>
        <w:rPr>
          <w:noProof/>
        </w:rPr>
        <w:drawing>
          <wp:inline distT="0" distB="0" distL="0" distR="0" wp14:anchorId="4264584F" wp14:editId="2F56C45B">
            <wp:extent cx="3744595" cy="2504926"/>
            <wp:effectExtent l="0" t="0" r="8255" b="10160"/>
            <wp:docPr id="4" name="Diagram 28">
              <a:extLst xmlns:a="http://schemas.openxmlformats.org/drawingml/2006/main">
                <a:ext uri="{FF2B5EF4-FFF2-40B4-BE49-F238E27FC236}">
                  <a16:creationId xmlns:a16="http://schemas.microsoft.com/office/drawing/2014/main" id="{9BA007FA-E215-E98B-8DEC-724065C4F16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6FF78051" w14:textId="2F5119A3" w:rsidR="007369BC" w:rsidRPr="00084441" w:rsidRDefault="007369BC" w:rsidP="00B50697">
      <w:pPr>
        <w:pStyle w:val="FigurFotnot"/>
        <w:rPr>
          <w:lang w:val="sv"/>
        </w:rPr>
      </w:pPr>
      <w:r>
        <w:rPr>
          <w:lang w:val="sv"/>
        </w:rPr>
        <w:t>T</w:t>
      </w:r>
      <w:r w:rsidRPr="00084441">
        <w:rPr>
          <w:lang w:val="sv"/>
        </w:rPr>
        <w:t>otalt 7</w:t>
      </w:r>
      <w:r>
        <w:rPr>
          <w:lang w:val="sv"/>
        </w:rPr>
        <w:t>63</w:t>
      </w:r>
      <w:r w:rsidRPr="00084441">
        <w:rPr>
          <w:lang w:val="sv"/>
        </w:rPr>
        <w:t xml:space="preserve"> </w:t>
      </w:r>
      <w:r>
        <w:rPr>
          <w:lang w:val="sv"/>
        </w:rPr>
        <w:t>miljoner kronor</w:t>
      </w:r>
      <w:r w:rsidRPr="00084441">
        <w:rPr>
          <w:lang w:val="sv"/>
        </w:rPr>
        <w:t xml:space="preserve"> </w:t>
      </w:r>
    </w:p>
    <w:p w14:paraId="05028AD5" w14:textId="77777777" w:rsidR="007369BC" w:rsidRPr="00FF50F5" w:rsidRDefault="007369BC" w:rsidP="00B50697">
      <w:pPr>
        <w:pStyle w:val="Brdtextmedindrag"/>
        <w:ind w:firstLine="0"/>
      </w:pPr>
    </w:p>
    <w:p w14:paraId="670104B7" w14:textId="23B8C064" w:rsidR="007369BC" w:rsidRDefault="007369BC" w:rsidP="00B37AB5">
      <w:pPr>
        <w:pStyle w:val="Brdtext"/>
      </w:pPr>
      <w:r w:rsidRPr="00B37AB5">
        <w:t xml:space="preserve">Den procentuella fördelningen av beviljade medel för 2023 skiljer sig något från </w:t>
      </w:r>
      <w:r>
        <w:t>2022</w:t>
      </w:r>
      <w:r w:rsidRPr="00B37AB5">
        <w:t xml:space="preserve">. Skillnaden är att andelen för målgruppen äldre personer har ökat från </w:t>
      </w:r>
      <w:r>
        <w:t>4</w:t>
      </w:r>
      <w:r w:rsidRPr="00B37AB5">
        <w:t xml:space="preserve"> till </w:t>
      </w:r>
      <w:r>
        <w:t>8</w:t>
      </w:r>
      <w:r w:rsidRPr="00B37AB5">
        <w:t xml:space="preserve"> procent och </w:t>
      </w:r>
      <w:r>
        <w:t xml:space="preserve">andelen för </w:t>
      </w:r>
      <w:r w:rsidRPr="00B37AB5">
        <w:t xml:space="preserve">målgruppen barn </w:t>
      </w:r>
      <w:r>
        <w:t xml:space="preserve">har </w:t>
      </w:r>
      <w:r w:rsidRPr="00B37AB5">
        <w:t xml:space="preserve">ökat från 21 till 27 procent av totalt beviljat belopp. Nästan hälften av medlen (46 procent) går till ungdomsprojekt, vilket är en minskning från 2022 då andelen var 51 procent. En dryg femtedel (21 procent) går till projekt </w:t>
      </w:r>
      <w:r>
        <w:t xml:space="preserve">till förmån för </w:t>
      </w:r>
      <w:r w:rsidRPr="00B37AB5">
        <w:t xml:space="preserve">personer med funktionsnedsättning, vilket är en nedgång från året innan med </w:t>
      </w:r>
      <w:r>
        <w:t>3</w:t>
      </w:r>
      <w:r w:rsidRPr="00B37AB5">
        <w:t xml:space="preserve"> procentenheter.</w:t>
      </w:r>
    </w:p>
    <w:p w14:paraId="26E8F027" w14:textId="295B201E" w:rsidR="007369BC" w:rsidRDefault="007369BC" w:rsidP="00B37AB5">
      <w:pPr>
        <w:pStyle w:val="Brdtextmedindrag"/>
        <w:rPr>
          <w:noProof/>
        </w:rPr>
      </w:pPr>
      <w:r>
        <w:t>P</w:t>
      </w:r>
      <w:r w:rsidRPr="00B37AB5">
        <w:t>rojekt som riktar sig till målgruppen personer med funktions</w:t>
      </w:r>
      <w:r>
        <w:t>-</w:t>
      </w:r>
      <w:r w:rsidRPr="00B37AB5">
        <w:t xml:space="preserve">nedsättning avser projekt där huvudfokus ligger på personer med funktionsnedsättning </w:t>
      </w:r>
      <w:r>
        <w:t xml:space="preserve">som är </w:t>
      </w:r>
      <w:r w:rsidRPr="00B37AB5">
        <w:t xml:space="preserve">äldre än 25 år eller sådana projekt utan fokus på viss ålder, exempelvis projekt där målgruppen är alla med en viss funktionsnedsättning. Projekt som riktar sig till barn och ungdomar med funktionsnedsättning redovisas under rubriken barn respektive ungdom. Om det av ansökan framgår att den huvudsakliga målgruppen är personer </w:t>
      </w:r>
      <w:r>
        <w:t xml:space="preserve">som är </w:t>
      </w:r>
      <w:r w:rsidRPr="00B37AB5">
        <w:t xml:space="preserve">65 år </w:t>
      </w:r>
      <w:r>
        <w:t xml:space="preserve">eller äldre </w:t>
      </w:r>
      <w:r w:rsidRPr="00B37AB5">
        <w:t>utan funktionsnedsättning</w:t>
      </w:r>
      <w:r>
        <w:t>,</w:t>
      </w:r>
      <w:r w:rsidRPr="00B37AB5">
        <w:t xml:space="preserve"> redovisas projektet som ett äldreprojekt.</w:t>
      </w:r>
    </w:p>
    <w:p w14:paraId="14EB725F" w14:textId="72E3FBFF" w:rsidR="007369BC" w:rsidRDefault="007369BC" w:rsidP="00B37AB5">
      <w:pPr>
        <w:pStyle w:val="Brdtextmedindrag"/>
        <w:rPr>
          <w:noProof/>
        </w:rPr>
      </w:pPr>
      <w:r w:rsidRPr="00B37AB5">
        <w:rPr>
          <w:noProof/>
        </w:rPr>
        <w:t xml:space="preserve">I diagram </w:t>
      </w:r>
      <w:r>
        <w:rPr>
          <w:noProof/>
        </w:rPr>
        <w:t>3.</w:t>
      </w:r>
      <w:r w:rsidRPr="00B37AB5">
        <w:rPr>
          <w:noProof/>
        </w:rPr>
        <w:t>2 redovisas utvecklingen av beslutade projektmedel per målgrupp under perioden 2019–2023. Den tydligaste förändringen är att beviljade medel till ungdomsprojekt har minskat succe</w:t>
      </w:r>
      <w:r>
        <w:rPr>
          <w:noProof/>
        </w:rPr>
        <w:t>s</w:t>
      </w:r>
      <w:r w:rsidRPr="00B37AB5">
        <w:rPr>
          <w:noProof/>
        </w:rPr>
        <w:t xml:space="preserve">sivt under </w:t>
      </w:r>
      <w:r>
        <w:rPr>
          <w:noProof/>
        </w:rPr>
        <w:t>covid-19-</w:t>
      </w:r>
      <w:r w:rsidRPr="00B37AB5">
        <w:rPr>
          <w:noProof/>
        </w:rPr>
        <w:t xml:space="preserve">pandemin och att fördelningen av arvsfondsmedel till målgruppen äldre personer </w:t>
      </w:r>
      <w:r>
        <w:rPr>
          <w:noProof/>
        </w:rPr>
        <w:t xml:space="preserve">har </w:t>
      </w:r>
      <w:r w:rsidRPr="00B37AB5">
        <w:rPr>
          <w:noProof/>
        </w:rPr>
        <w:t>ökat sedan målgruppen tillkom den 1</w:t>
      </w:r>
      <w:r>
        <w:rPr>
          <w:noProof/>
        </w:rPr>
        <w:t> </w:t>
      </w:r>
      <w:r w:rsidRPr="00B37AB5">
        <w:rPr>
          <w:noProof/>
        </w:rPr>
        <w:t xml:space="preserve">juli 2021. Noterbart är att </w:t>
      </w:r>
      <w:r>
        <w:rPr>
          <w:noProof/>
        </w:rPr>
        <w:t xml:space="preserve">det belopp som </w:t>
      </w:r>
      <w:r w:rsidRPr="00B37AB5">
        <w:rPr>
          <w:noProof/>
        </w:rPr>
        <w:t>fördelade</w:t>
      </w:r>
      <w:r>
        <w:rPr>
          <w:noProof/>
        </w:rPr>
        <w:t>s</w:t>
      </w:r>
      <w:r w:rsidRPr="00B37AB5">
        <w:rPr>
          <w:noProof/>
        </w:rPr>
        <w:t xml:space="preserve"> till barnprojekt under 2023 är de</w:t>
      </w:r>
      <w:r>
        <w:rPr>
          <w:noProof/>
        </w:rPr>
        <w:t>t</w:t>
      </w:r>
      <w:r w:rsidRPr="00B37AB5">
        <w:rPr>
          <w:noProof/>
        </w:rPr>
        <w:t xml:space="preserve"> näst högsta någonsin</w:t>
      </w:r>
      <w:r>
        <w:rPr>
          <w:noProof/>
        </w:rPr>
        <w:t xml:space="preserve"> för målgruppen barn</w:t>
      </w:r>
      <w:r w:rsidRPr="00B37AB5">
        <w:rPr>
          <w:noProof/>
        </w:rPr>
        <w:t>.</w:t>
      </w:r>
    </w:p>
    <w:p w14:paraId="58764076" w14:textId="19EBD778" w:rsidR="007369BC" w:rsidRPr="005A45B7" w:rsidRDefault="007369BC" w:rsidP="005A45B7">
      <w:pPr>
        <w:pStyle w:val="FigurRubrik"/>
      </w:pPr>
      <w:r w:rsidRPr="005A45B7">
        <w:lastRenderedPageBreak/>
        <w:t>Diagram 3.2 Fördelning av medel per målgrupp, miljoner kronor</w:t>
      </w:r>
    </w:p>
    <w:p w14:paraId="4D94B3F7" w14:textId="66D57B52" w:rsidR="007369BC" w:rsidRPr="00FF50F5" w:rsidRDefault="007369BC" w:rsidP="00B37AB5">
      <w:pPr>
        <w:pStyle w:val="Brdtextmedindrag"/>
        <w:rPr>
          <w:noProof/>
        </w:rPr>
      </w:pPr>
      <w:r>
        <w:rPr>
          <w:noProof/>
        </w:rPr>
        <w:drawing>
          <wp:inline distT="0" distB="0" distL="0" distR="0" wp14:anchorId="66B207D8" wp14:editId="66B3301E">
            <wp:extent cx="3744595" cy="2011251"/>
            <wp:effectExtent l="0" t="0" r="8255" b="8255"/>
            <wp:docPr id="5" name="Diagram 5">
              <a:extLst xmlns:a="http://schemas.openxmlformats.org/drawingml/2006/main">
                <a:ext uri="{FF2B5EF4-FFF2-40B4-BE49-F238E27FC236}">
                  <a16:creationId xmlns:a16="http://schemas.microsoft.com/office/drawing/2014/main" id="{F9C88D0A-2D57-45CF-81A4-B6EB640CCB4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5CC8F979" w14:textId="77777777" w:rsidR="007369BC" w:rsidRPr="00FF50F5" w:rsidRDefault="007369BC" w:rsidP="00CE1A28">
      <w:pPr>
        <w:pStyle w:val="Rubrik4utannumrering"/>
      </w:pPr>
      <w:r w:rsidRPr="00273462">
        <w:t>Målgruppen</w:t>
      </w:r>
      <w:r w:rsidRPr="00FF50F5">
        <w:t xml:space="preserve"> barn</w:t>
      </w:r>
      <w:r>
        <w:t xml:space="preserve"> (0–11 år)</w:t>
      </w:r>
    </w:p>
    <w:p w14:paraId="354C443A" w14:textId="7AF873D1" w:rsidR="007369BC" w:rsidRPr="009327D2" w:rsidRDefault="007369BC" w:rsidP="009327D2">
      <w:pPr>
        <w:pStyle w:val="Brdtext"/>
      </w:pPr>
      <w:r w:rsidRPr="007F2513">
        <w:t>Under 2023 beslutade Arvsfondsdelegationen om fördelning av drygt 203</w:t>
      </w:r>
      <w:r>
        <w:t> </w:t>
      </w:r>
      <w:r w:rsidRPr="007F2513">
        <w:t>miljoner kronor till projekt med fokus på målgruppen barn</w:t>
      </w:r>
      <w:r>
        <w:t xml:space="preserve">, se tabell 3.8. </w:t>
      </w:r>
      <w:r w:rsidRPr="007F2513">
        <w:t>Det innebär en ökning med 48 miljoner kronor (31</w:t>
      </w:r>
      <w:r>
        <w:t xml:space="preserve"> </w:t>
      </w:r>
      <w:r w:rsidRPr="007F2513">
        <w:t>procent) jämfört med 2022. Antalet beviljade och godkända projekt under 2023 var 75, vilket är två färre än året innan</w:t>
      </w:r>
      <w:r>
        <w:t>.</w:t>
      </w:r>
    </w:p>
    <w:p w14:paraId="39C7B720" w14:textId="77777777" w:rsidR="007369BC" w:rsidRDefault="007369BC" w:rsidP="009327D2">
      <w:pPr>
        <w:pStyle w:val="TabellRubrik"/>
      </w:pPr>
      <w:r>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.8</w:t>
      </w:r>
      <w:r>
        <w:tab/>
        <w:t>Projekt till förmån för barn 0–11 år 2023</w:t>
      </w:r>
    </w:p>
    <w:tbl>
      <w:tblPr>
        <w:tblW w:w="5000" w:type="pct"/>
        <w:tblCellMar>
          <w:left w:w="0" w:type="dxa"/>
        </w:tblCellMar>
        <w:tblLook w:val="0000" w:firstRow="0" w:lastRow="0" w:firstColumn="0" w:lastColumn="0" w:noHBand="0" w:noVBand="0"/>
      </w:tblPr>
      <w:tblGrid>
        <w:gridCol w:w="3212"/>
        <w:gridCol w:w="1138"/>
        <w:gridCol w:w="1547"/>
      </w:tblGrid>
      <w:tr w:rsidR="009327D2" w14:paraId="70A39C6E" w14:textId="77777777" w:rsidTr="009327D2">
        <w:tc>
          <w:tcPr>
            <w:tcW w:w="2723" w:type="pct"/>
            <w:tcBorders>
              <w:top w:val="single" w:sz="8" w:space="0" w:color="auto"/>
              <w:bottom w:val="single" w:sz="6" w:space="0" w:color="auto"/>
            </w:tcBorders>
            <w:shd w:val="clear" w:color="auto" w:fill="auto"/>
          </w:tcPr>
          <w:p w14:paraId="3DC928C8" w14:textId="77777777" w:rsidR="007369BC" w:rsidRDefault="007369BC" w:rsidP="0088704D">
            <w:pPr>
              <w:pStyle w:val="TabellHuvud"/>
              <w:jc w:val="left"/>
            </w:pPr>
            <w:r>
              <w:t>Projektändamål</w:t>
            </w:r>
          </w:p>
        </w:tc>
        <w:tc>
          <w:tcPr>
            <w:tcW w:w="965" w:type="pct"/>
            <w:tcBorders>
              <w:top w:val="single" w:sz="8" w:space="0" w:color="auto"/>
              <w:bottom w:val="single" w:sz="6" w:space="0" w:color="auto"/>
            </w:tcBorders>
            <w:shd w:val="clear" w:color="auto" w:fill="auto"/>
          </w:tcPr>
          <w:p w14:paraId="692E588C" w14:textId="77777777" w:rsidR="007369BC" w:rsidRDefault="007369BC" w:rsidP="0088704D">
            <w:pPr>
              <w:pStyle w:val="TabellHuvud"/>
            </w:pPr>
            <w:r>
              <w:t>Antal projekt</w:t>
            </w:r>
          </w:p>
        </w:tc>
        <w:tc>
          <w:tcPr>
            <w:tcW w:w="1312" w:type="pct"/>
            <w:tcBorders>
              <w:top w:val="single" w:sz="8" w:space="0" w:color="auto"/>
              <w:bottom w:val="single" w:sz="6" w:space="0" w:color="auto"/>
            </w:tcBorders>
            <w:shd w:val="clear" w:color="auto" w:fill="auto"/>
          </w:tcPr>
          <w:p w14:paraId="3207CF2C" w14:textId="77777777" w:rsidR="007369BC" w:rsidRDefault="007369BC" w:rsidP="0088704D">
            <w:pPr>
              <w:pStyle w:val="TabellHuvud"/>
            </w:pPr>
            <w:r>
              <w:t>Belopp, tkr</w:t>
            </w:r>
          </w:p>
        </w:tc>
      </w:tr>
      <w:tr w:rsidR="009327D2" w:rsidRPr="00627726" w14:paraId="2F4D5E91" w14:textId="77777777" w:rsidTr="009327D2">
        <w:tc>
          <w:tcPr>
            <w:tcW w:w="2723" w:type="pct"/>
            <w:tcBorders>
              <w:top w:val="single" w:sz="6" w:space="0" w:color="auto"/>
            </w:tcBorders>
            <w:shd w:val="clear" w:color="auto" w:fill="auto"/>
          </w:tcPr>
          <w:p w14:paraId="4FB512CF" w14:textId="77777777" w:rsidR="007369BC" w:rsidRPr="00627726" w:rsidRDefault="007369BC" w:rsidP="0088704D">
            <w:pPr>
              <w:pStyle w:val="TabellRader"/>
              <w:jc w:val="left"/>
            </w:pPr>
            <w:r w:rsidRPr="00822268">
              <w:t>Fritid/Idrott</w:t>
            </w:r>
          </w:p>
        </w:tc>
        <w:tc>
          <w:tcPr>
            <w:tcW w:w="965" w:type="pct"/>
            <w:tcBorders>
              <w:top w:val="single" w:sz="6" w:space="0" w:color="auto"/>
            </w:tcBorders>
            <w:shd w:val="clear" w:color="auto" w:fill="auto"/>
          </w:tcPr>
          <w:p w14:paraId="709F69EF" w14:textId="77777777" w:rsidR="007369BC" w:rsidRPr="00627726" w:rsidRDefault="007369BC" w:rsidP="0088704D">
            <w:pPr>
              <w:pStyle w:val="TabellRader"/>
            </w:pPr>
            <w:r w:rsidRPr="00822268">
              <w:t>31</w:t>
            </w:r>
          </w:p>
        </w:tc>
        <w:tc>
          <w:tcPr>
            <w:tcW w:w="1312" w:type="pct"/>
            <w:tcBorders>
              <w:top w:val="single" w:sz="6" w:space="0" w:color="auto"/>
            </w:tcBorders>
            <w:shd w:val="clear" w:color="auto" w:fill="auto"/>
          </w:tcPr>
          <w:p w14:paraId="2EAFF4C1" w14:textId="77777777" w:rsidR="007369BC" w:rsidRPr="00627726" w:rsidRDefault="007369BC" w:rsidP="0088704D">
            <w:pPr>
              <w:pStyle w:val="TabellRader"/>
            </w:pPr>
            <w:r w:rsidRPr="00822268">
              <w:t>107 773</w:t>
            </w:r>
          </w:p>
        </w:tc>
      </w:tr>
      <w:tr w:rsidR="009327D2" w:rsidRPr="00627726" w14:paraId="0D291AD1" w14:textId="77777777" w:rsidTr="009327D2">
        <w:tc>
          <w:tcPr>
            <w:tcW w:w="2723" w:type="pct"/>
            <w:shd w:val="clear" w:color="auto" w:fill="auto"/>
          </w:tcPr>
          <w:p w14:paraId="46319AF8" w14:textId="77777777" w:rsidR="007369BC" w:rsidRPr="00627726" w:rsidRDefault="007369BC" w:rsidP="0088704D">
            <w:pPr>
              <w:pStyle w:val="TabellRader"/>
              <w:jc w:val="left"/>
            </w:pPr>
            <w:r w:rsidRPr="00822268">
              <w:t>Information/Utbildning</w:t>
            </w:r>
          </w:p>
        </w:tc>
        <w:tc>
          <w:tcPr>
            <w:tcW w:w="965" w:type="pct"/>
            <w:shd w:val="clear" w:color="auto" w:fill="auto"/>
          </w:tcPr>
          <w:p w14:paraId="78130211" w14:textId="77777777" w:rsidR="007369BC" w:rsidRPr="00627726" w:rsidRDefault="007369BC" w:rsidP="0088704D">
            <w:pPr>
              <w:pStyle w:val="TabellRader"/>
            </w:pPr>
            <w:r w:rsidRPr="00822268">
              <w:t>13</w:t>
            </w:r>
          </w:p>
        </w:tc>
        <w:tc>
          <w:tcPr>
            <w:tcW w:w="1312" w:type="pct"/>
            <w:shd w:val="clear" w:color="auto" w:fill="auto"/>
          </w:tcPr>
          <w:p w14:paraId="0C434E8C" w14:textId="77777777" w:rsidR="007369BC" w:rsidRPr="00627726" w:rsidRDefault="007369BC" w:rsidP="0088704D">
            <w:pPr>
              <w:pStyle w:val="TabellRader"/>
            </w:pPr>
            <w:r w:rsidRPr="00822268">
              <w:t>25 962</w:t>
            </w:r>
          </w:p>
        </w:tc>
      </w:tr>
      <w:tr w:rsidR="009327D2" w:rsidRPr="00627726" w14:paraId="69CEB57A" w14:textId="77777777" w:rsidTr="009327D2">
        <w:tc>
          <w:tcPr>
            <w:tcW w:w="2723" w:type="pct"/>
            <w:shd w:val="clear" w:color="auto" w:fill="auto"/>
          </w:tcPr>
          <w:p w14:paraId="7CF6821D" w14:textId="77777777" w:rsidR="007369BC" w:rsidRPr="00627726" w:rsidRDefault="007369BC" w:rsidP="0088704D">
            <w:pPr>
              <w:pStyle w:val="TabellRader"/>
              <w:jc w:val="left"/>
            </w:pPr>
            <w:r w:rsidRPr="00822268">
              <w:t>Familjestöd</w:t>
            </w:r>
          </w:p>
        </w:tc>
        <w:tc>
          <w:tcPr>
            <w:tcW w:w="965" w:type="pct"/>
            <w:shd w:val="clear" w:color="auto" w:fill="auto"/>
          </w:tcPr>
          <w:p w14:paraId="17EA8999" w14:textId="77777777" w:rsidR="007369BC" w:rsidRPr="00627726" w:rsidRDefault="007369BC" w:rsidP="0088704D">
            <w:pPr>
              <w:pStyle w:val="TabellRader"/>
            </w:pPr>
            <w:r w:rsidRPr="00822268">
              <w:t>8</w:t>
            </w:r>
          </w:p>
        </w:tc>
        <w:tc>
          <w:tcPr>
            <w:tcW w:w="1312" w:type="pct"/>
            <w:shd w:val="clear" w:color="auto" w:fill="auto"/>
          </w:tcPr>
          <w:p w14:paraId="1BAD7E30" w14:textId="77777777" w:rsidR="007369BC" w:rsidRPr="00627726" w:rsidRDefault="007369BC" w:rsidP="0088704D">
            <w:pPr>
              <w:pStyle w:val="TabellRader"/>
            </w:pPr>
            <w:r w:rsidRPr="00822268">
              <w:t>19 274</w:t>
            </w:r>
          </w:p>
        </w:tc>
      </w:tr>
      <w:tr w:rsidR="009327D2" w:rsidRPr="00627726" w14:paraId="11A89CC5" w14:textId="77777777" w:rsidTr="009327D2">
        <w:tc>
          <w:tcPr>
            <w:tcW w:w="2723" w:type="pct"/>
            <w:shd w:val="clear" w:color="auto" w:fill="auto"/>
          </w:tcPr>
          <w:p w14:paraId="3A14F272" w14:textId="77777777" w:rsidR="007369BC" w:rsidRPr="00627726" w:rsidRDefault="007369BC" w:rsidP="0088704D">
            <w:pPr>
              <w:pStyle w:val="TabellRader"/>
              <w:jc w:val="left"/>
            </w:pPr>
            <w:r w:rsidRPr="00822268">
              <w:t>Kultur</w:t>
            </w:r>
          </w:p>
        </w:tc>
        <w:tc>
          <w:tcPr>
            <w:tcW w:w="965" w:type="pct"/>
            <w:shd w:val="clear" w:color="auto" w:fill="auto"/>
          </w:tcPr>
          <w:p w14:paraId="50A5D32F" w14:textId="77777777" w:rsidR="007369BC" w:rsidRPr="00627726" w:rsidRDefault="007369BC" w:rsidP="0088704D">
            <w:pPr>
              <w:pStyle w:val="TabellRader"/>
            </w:pPr>
            <w:r w:rsidRPr="00822268">
              <w:t>6</w:t>
            </w:r>
          </w:p>
        </w:tc>
        <w:tc>
          <w:tcPr>
            <w:tcW w:w="1312" w:type="pct"/>
            <w:shd w:val="clear" w:color="auto" w:fill="auto"/>
          </w:tcPr>
          <w:p w14:paraId="04A38EC4" w14:textId="77777777" w:rsidR="007369BC" w:rsidRPr="00627726" w:rsidRDefault="007369BC" w:rsidP="0088704D">
            <w:pPr>
              <w:pStyle w:val="TabellRader"/>
            </w:pPr>
            <w:r w:rsidRPr="00822268">
              <w:t>9 872</w:t>
            </w:r>
          </w:p>
        </w:tc>
      </w:tr>
      <w:tr w:rsidR="009327D2" w:rsidRPr="00627726" w14:paraId="05BE4329" w14:textId="77777777" w:rsidTr="009327D2">
        <w:tc>
          <w:tcPr>
            <w:tcW w:w="2723" w:type="pct"/>
            <w:shd w:val="clear" w:color="auto" w:fill="auto"/>
          </w:tcPr>
          <w:p w14:paraId="0C92E173" w14:textId="77777777" w:rsidR="007369BC" w:rsidRPr="00627726" w:rsidRDefault="007369BC" w:rsidP="0088704D">
            <w:pPr>
              <w:pStyle w:val="TabellRader"/>
              <w:jc w:val="left"/>
            </w:pPr>
            <w:r w:rsidRPr="00822268">
              <w:t>Demokrati/Delaktighet</w:t>
            </w:r>
          </w:p>
        </w:tc>
        <w:tc>
          <w:tcPr>
            <w:tcW w:w="965" w:type="pct"/>
            <w:shd w:val="clear" w:color="auto" w:fill="auto"/>
          </w:tcPr>
          <w:p w14:paraId="79DFAEDF" w14:textId="77777777" w:rsidR="007369BC" w:rsidRPr="00627726" w:rsidRDefault="007369BC" w:rsidP="0088704D">
            <w:pPr>
              <w:pStyle w:val="TabellRader"/>
            </w:pPr>
            <w:r>
              <w:t>6</w:t>
            </w:r>
          </w:p>
        </w:tc>
        <w:tc>
          <w:tcPr>
            <w:tcW w:w="1312" w:type="pct"/>
            <w:shd w:val="clear" w:color="auto" w:fill="auto"/>
          </w:tcPr>
          <w:p w14:paraId="1544A6C3" w14:textId="77777777" w:rsidR="007369BC" w:rsidRPr="00627726" w:rsidRDefault="007369BC" w:rsidP="0088704D">
            <w:pPr>
              <w:pStyle w:val="TabellRader"/>
            </w:pPr>
            <w:r>
              <w:t>10 508</w:t>
            </w:r>
          </w:p>
        </w:tc>
      </w:tr>
      <w:tr w:rsidR="009327D2" w:rsidRPr="00627726" w14:paraId="72DEA73C" w14:textId="77777777" w:rsidTr="009327D2">
        <w:tc>
          <w:tcPr>
            <w:tcW w:w="2723" w:type="pct"/>
            <w:shd w:val="clear" w:color="auto" w:fill="auto"/>
          </w:tcPr>
          <w:p w14:paraId="6F2337D6" w14:textId="77777777" w:rsidR="007369BC" w:rsidRPr="00627726" w:rsidRDefault="007369BC" w:rsidP="0088704D">
            <w:pPr>
              <w:pStyle w:val="TabellRader"/>
              <w:jc w:val="left"/>
            </w:pPr>
            <w:r w:rsidRPr="00822268">
              <w:t>Barn i utsatta situationer</w:t>
            </w:r>
          </w:p>
        </w:tc>
        <w:tc>
          <w:tcPr>
            <w:tcW w:w="965" w:type="pct"/>
            <w:shd w:val="clear" w:color="auto" w:fill="auto"/>
          </w:tcPr>
          <w:p w14:paraId="3521F292" w14:textId="77777777" w:rsidR="007369BC" w:rsidRPr="00627726" w:rsidRDefault="007369BC" w:rsidP="0088704D">
            <w:pPr>
              <w:pStyle w:val="TabellRader"/>
            </w:pPr>
            <w:r w:rsidRPr="00822268">
              <w:t>3</w:t>
            </w:r>
          </w:p>
        </w:tc>
        <w:tc>
          <w:tcPr>
            <w:tcW w:w="1312" w:type="pct"/>
            <w:shd w:val="clear" w:color="auto" w:fill="auto"/>
          </w:tcPr>
          <w:p w14:paraId="72639F2E" w14:textId="77777777" w:rsidR="007369BC" w:rsidRPr="00627726" w:rsidRDefault="007369BC" w:rsidP="0088704D">
            <w:pPr>
              <w:pStyle w:val="TabellRader"/>
            </w:pPr>
            <w:r w:rsidRPr="00822268">
              <w:t>13 081</w:t>
            </w:r>
          </w:p>
        </w:tc>
      </w:tr>
      <w:tr w:rsidR="009327D2" w:rsidRPr="00627726" w14:paraId="192202B7" w14:textId="77777777" w:rsidTr="009327D2">
        <w:tc>
          <w:tcPr>
            <w:tcW w:w="2723" w:type="pct"/>
            <w:shd w:val="clear" w:color="auto" w:fill="auto"/>
          </w:tcPr>
          <w:p w14:paraId="62C2AEFE" w14:textId="4CF7AEF7" w:rsidR="007369BC" w:rsidRPr="00627726" w:rsidRDefault="007369BC" w:rsidP="0088704D">
            <w:pPr>
              <w:pStyle w:val="TabellRader"/>
              <w:jc w:val="left"/>
            </w:pPr>
            <w:r w:rsidRPr="00822268">
              <w:t xml:space="preserve">Förebyggande av </w:t>
            </w:r>
            <w:r>
              <w:t>b</w:t>
            </w:r>
            <w:r w:rsidRPr="00822268">
              <w:t>rott</w:t>
            </w:r>
            <w:r>
              <w:t>, v</w:t>
            </w:r>
            <w:r w:rsidRPr="00822268">
              <w:t>åld</w:t>
            </w:r>
            <w:r>
              <w:t xml:space="preserve"> och m</w:t>
            </w:r>
            <w:r w:rsidRPr="00822268">
              <w:t>obbning</w:t>
            </w:r>
          </w:p>
        </w:tc>
        <w:tc>
          <w:tcPr>
            <w:tcW w:w="965" w:type="pct"/>
            <w:shd w:val="clear" w:color="auto" w:fill="auto"/>
          </w:tcPr>
          <w:p w14:paraId="61C02C66" w14:textId="77777777" w:rsidR="007369BC" w:rsidRPr="00627726" w:rsidRDefault="007369BC" w:rsidP="0088704D">
            <w:pPr>
              <w:pStyle w:val="TabellRader"/>
            </w:pPr>
            <w:r w:rsidRPr="00822268">
              <w:t>2</w:t>
            </w:r>
          </w:p>
        </w:tc>
        <w:tc>
          <w:tcPr>
            <w:tcW w:w="1312" w:type="pct"/>
            <w:shd w:val="clear" w:color="auto" w:fill="auto"/>
          </w:tcPr>
          <w:p w14:paraId="24743500" w14:textId="77777777" w:rsidR="007369BC" w:rsidRPr="00627726" w:rsidRDefault="007369BC" w:rsidP="0088704D">
            <w:pPr>
              <w:pStyle w:val="TabellRader"/>
            </w:pPr>
            <w:r w:rsidRPr="00822268">
              <w:t>5 027</w:t>
            </w:r>
          </w:p>
        </w:tc>
      </w:tr>
      <w:tr w:rsidR="009327D2" w:rsidRPr="00627726" w14:paraId="7609D468" w14:textId="77777777" w:rsidTr="009327D2">
        <w:tc>
          <w:tcPr>
            <w:tcW w:w="2723" w:type="pct"/>
            <w:shd w:val="clear" w:color="auto" w:fill="auto"/>
          </w:tcPr>
          <w:p w14:paraId="48CEE56C" w14:textId="77777777" w:rsidR="007369BC" w:rsidRPr="00627726" w:rsidRDefault="007369BC" w:rsidP="0088704D">
            <w:pPr>
              <w:pStyle w:val="TabellRader"/>
              <w:jc w:val="left"/>
            </w:pPr>
            <w:r w:rsidRPr="00822268">
              <w:t>Kost/Motion</w:t>
            </w:r>
          </w:p>
        </w:tc>
        <w:tc>
          <w:tcPr>
            <w:tcW w:w="965" w:type="pct"/>
            <w:shd w:val="clear" w:color="auto" w:fill="auto"/>
          </w:tcPr>
          <w:p w14:paraId="444429E4" w14:textId="77777777" w:rsidR="007369BC" w:rsidRPr="00627726" w:rsidRDefault="007369BC" w:rsidP="0088704D">
            <w:pPr>
              <w:pStyle w:val="TabellRader"/>
            </w:pPr>
            <w:r w:rsidRPr="00822268">
              <w:t>2</w:t>
            </w:r>
          </w:p>
        </w:tc>
        <w:tc>
          <w:tcPr>
            <w:tcW w:w="1312" w:type="pct"/>
            <w:shd w:val="clear" w:color="auto" w:fill="auto"/>
          </w:tcPr>
          <w:p w14:paraId="0607D883" w14:textId="77777777" w:rsidR="007369BC" w:rsidRPr="00627726" w:rsidRDefault="007369BC" w:rsidP="0088704D">
            <w:pPr>
              <w:pStyle w:val="TabellRader"/>
            </w:pPr>
            <w:r w:rsidRPr="00822268">
              <w:t>3 050</w:t>
            </w:r>
          </w:p>
        </w:tc>
      </w:tr>
      <w:tr w:rsidR="009327D2" w:rsidRPr="00627726" w14:paraId="3C0BE29C" w14:textId="77777777" w:rsidTr="009327D2">
        <w:tc>
          <w:tcPr>
            <w:tcW w:w="2723" w:type="pct"/>
            <w:shd w:val="clear" w:color="auto" w:fill="auto"/>
          </w:tcPr>
          <w:p w14:paraId="72268A2C" w14:textId="77777777" w:rsidR="007369BC" w:rsidRPr="00627726" w:rsidRDefault="007369BC" w:rsidP="0088704D">
            <w:pPr>
              <w:pStyle w:val="TabellRader"/>
              <w:jc w:val="left"/>
            </w:pPr>
            <w:r w:rsidRPr="00822268">
              <w:t>Psykisk ohälsa</w:t>
            </w:r>
          </w:p>
        </w:tc>
        <w:tc>
          <w:tcPr>
            <w:tcW w:w="965" w:type="pct"/>
            <w:shd w:val="clear" w:color="auto" w:fill="auto"/>
          </w:tcPr>
          <w:p w14:paraId="4B8FA582" w14:textId="77777777" w:rsidR="007369BC" w:rsidRPr="00627726" w:rsidRDefault="007369BC" w:rsidP="0088704D">
            <w:pPr>
              <w:pStyle w:val="TabellRader"/>
            </w:pPr>
            <w:r w:rsidRPr="00822268">
              <w:t>1</w:t>
            </w:r>
          </w:p>
        </w:tc>
        <w:tc>
          <w:tcPr>
            <w:tcW w:w="1312" w:type="pct"/>
            <w:shd w:val="clear" w:color="auto" w:fill="auto"/>
          </w:tcPr>
          <w:p w14:paraId="60CD38E0" w14:textId="77777777" w:rsidR="007369BC" w:rsidRPr="00627726" w:rsidRDefault="007369BC" w:rsidP="0088704D">
            <w:pPr>
              <w:pStyle w:val="TabellRader"/>
            </w:pPr>
            <w:r w:rsidRPr="00822268">
              <w:t>2 132</w:t>
            </w:r>
          </w:p>
        </w:tc>
      </w:tr>
      <w:tr w:rsidR="009327D2" w:rsidRPr="00627726" w14:paraId="651A4F35" w14:textId="77777777" w:rsidTr="009327D2">
        <w:tc>
          <w:tcPr>
            <w:tcW w:w="2723" w:type="pct"/>
            <w:shd w:val="clear" w:color="auto" w:fill="auto"/>
          </w:tcPr>
          <w:p w14:paraId="2F015077" w14:textId="77777777" w:rsidR="007369BC" w:rsidRPr="00627726" w:rsidRDefault="007369BC" w:rsidP="0088704D">
            <w:pPr>
              <w:pStyle w:val="TabellRader"/>
              <w:jc w:val="left"/>
            </w:pPr>
            <w:r w:rsidRPr="00822268">
              <w:t>Jämställdhet/Könsroller</w:t>
            </w:r>
          </w:p>
        </w:tc>
        <w:tc>
          <w:tcPr>
            <w:tcW w:w="965" w:type="pct"/>
            <w:shd w:val="clear" w:color="auto" w:fill="auto"/>
          </w:tcPr>
          <w:p w14:paraId="6078BE3E" w14:textId="77777777" w:rsidR="007369BC" w:rsidRPr="00627726" w:rsidRDefault="007369BC" w:rsidP="0088704D">
            <w:pPr>
              <w:pStyle w:val="TabellRader"/>
            </w:pPr>
            <w:r w:rsidRPr="00822268">
              <w:t>1</w:t>
            </w:r>
          </w:p>
        </w:tc>
        <w:tc>
          <w:tcPr>
            <w:tcW w:w="1312" w:type="pct"/>
            <w:shd w:val="clear" w:color="auto" w:fill="auto"/>
          </w:tcPr>
          <w:p w14:paraId="132748A3" w14:textId="77777777" w:rsidR="007369BC" w:rsidRPr="00627726" w:rsidRDefault="007369BC" w:rsidP="0088704D">
            <w:pPr>
              <w:pStyle w:val="TabellRader"/>
            </w:pPr>
            <w:r w:rsidRPr="00822268">
              <w:t>2 501</w:t>
            </w:r>
          </w:p>
        </w:tc>
      </w:tr>
      <w:tr w:rsidR="009327D2" w:rsidRPr="00627726" w14:paraId="05520F4F" w14:textId="77777777" w:rsidTr="009327D2">
        <w:tc>
          <w:tcPr>
            <w:tcW w:w="2723" w:type="pct"/>
            <w:shd w:val="clear" w:color="auto" w:fill="auto"/>
          </w:tcPr>
          <w:p w14:paraId="3D5D94B9" w14:textId="77777777" w:rsidR="007369BC" w:rsidRDefault="007369BC" w:rsidP="0088704D">
            <w:pPr>
              <w:pStyle w:val="TabellRader"/>
              <w:jc w:val="left"/>
            </w:pPr>
            <w:r w:rsidRPr="00822268">
              <w:t>Rehabilitering</w:t>
            </w:r>
          </w:p>
        </w:tc>
        <w:tc>
          <w:tcPr>
            <w:tcW w:w="965" w:type="pct"/>
            <w:shd w:val="clear" w:color="auto" w:fill="auto"/>
          </w:tcPr>
          <w:p w14:paraId="4A1F4955" w14:textId="77777777" w:rsidR="007369BC" w:rsidRDefault="007369BC" w:rsidP="0088704D">
            <w:pPr>
              <w:pStyle w:val="TabellRader"/>
            </w:pPr>
            <w:r w:rsidRPr="00822268">
              <w:t>1</w:t>
            </w:r>
          </w:p>
        </w:tc>
        <w:tc>
          <w:tcPr>
            <w:tcW w:w="1312" w:type="pct"/>
            <w:shd w:val="clear" w:color="auto" w:fill="auto"/>
          </w:tcPr>
          <w:p w14:paraId="2D4D30B3" w14:textId="77777777" w:rsidR="007369BC" w:rsidRDefault="007369BC" w:rsidP="0088704D">
            <w:pPr>
              <w:pStyle w:val="TabellRader"/>
            </w:pPr>
            <w:r w:rsidRPr="00822268">
              <w:t>797</w:t>
            </w:r>
          </w:p>
        </w:tc>
      </w:tr>
      <w:tr w:rsidR="009327D2" w:rsidRPr="00627726" w14:paraId="2D02EC27" w14:textId="77777777" w:rsidTr="009327D2">
        <w:tc>
          <w:tcPr>
            <w:tcW w:w="2723" w:type="pct"/>
            <w:shd w:val="clear" w:color="auto" w:fill="auto"/>
          </w:tcPr>
          <w:p w14:paraId="3821F9BB" w14:textId="77777777" w:rsidR="007369BC" w:rsidRPr="00627726" w:rsidRDefault="007369BC" w:rsidP="0088704D">
            <w:pPr>
              <w:pStyle w:val="TabellRader"/>
              <w:jc w:val="left"/>
            </w:pPr>
            <w:r w:rsidRPr="00822268">
              <w:t>Bemötande</w:t>
            </w:r>
          </w:p>
        </w:tc>
        <w:tc>
          <w:tcPr>
            <w:tcW w:w="965" w:type="pct"/>
            <w:shd w:val="clear" w:color="auto" w:fill="auto"/>
          </w:tcPr>
          <w:p w14:paraId="0A763EF9" w14:textId="77777777" w:rsidR="007369BC" w:rsidRPr="00627726" w:rsidRDefault="007369BC" w:rsidP="0088704D">
            <w:pPr>
              <w:pStyle w:val="TabellRader"/>
            </w:pPr>
            <w:r w:rsidRPr="00822268">
              <w:t>1</w:t>
            </w:r>
          </w:p>
        </w:tc>
        <w:tc>
          <w:tcPr>
            <w:tcW w:w="1312" w:type="pct"/>
            <w:shd w:val="clear" w:color="auto" w:fill="auto"/>
          </w:tcPr>
          <w:p w14:paraId="755A873C" w14:textId="77777777" w:rsidR="007369BC" w:rsidRPr="00627726" w:rsidRDefault="007369BC" w:rsidP="0088704D">
            <w:pPr>
              <w:pStyle w:val="TabellRader"/>
            </w:pPr>
            <w:r w:rsidRPr="00822268">
              <w:t>3 359</w:t>
            </w:r>
          </w:p>
        </w:tc>
      </w:tr>
      <w:tr w:rsidR="009327D2" w:rsidRPr="002319B0" w14:paraId="4722630A" w14:textId="77777777" w:rsidTr="009327D2">
        <w:tc>
          <w:tcPr>
            <w:tcW w:w="2723" w:type="pct"/>
            <w:tcBorders>
              <w:bottom w:val="single" w:sz="8" w:space="0" w:color="auto"/>
            </w:tcBorders>
            <w:shd w:val="clear" w:color="auto" w:fill="auto"/>
          </w:tcPr>
          <w:p w14:paraId="642A689C" w14:textId="77777777" w:rsidR="007369BC" w:rsidRDefault="007369BC" w:rsidP="0088704D">
            <w:pPr>
              <w:pStyle w:val="TabellSlutsumma"/>
              <w:jc w:val="left"/>
            </w:pPr>
            <w:r>
              <w:t>Totalt</w:t>
            </w:r>
          </w:p>
        </w:tc>
        <w:tc>
          <w:tcPr>
            <w:tcW w:w="965" w:type="pct"/>
            <w:tcBorders>
              <w:bottom w:val="single" w:sz="8" w:space="0" w:color="auto"/>
            </w:tcBorders>
            <w:shd w:val="clear" w:color="auto" w:fill="auto"/>
          </w:tcPr>
          <w:p w14:paraId="49FC1DB6" w14:textId="77777777" w:rsidR="007369BC" w:rsidRDefault="007369BC" w:rsidP="0088704D">
            <w:pPr>
              <w:pStyle w:val="TabellSlutsumma"/>
            </w:pPr>
            <w:r w:rsidRPr="00822268">
              <w:t>75</w:t>
            </w:r>
          </w:p>
        </w:tc>
        <w:tc>
          <w:tcPr>
            <w:tcW w:w="1312" w:type="pct"/>
            <w:tcBorders>
              <w:bottom w:val="single" w:sz="8" w:space="0" w:color="auto"/>
            </w:tcBorders>
            <w:shd w:val="clear" w:color="auto" w:fill="auto"/>
          </w:tcPr>
          <w:p w14:paraId="680C9E50" w14:textId="77777777" w:rsidR="007369BC" w:rsidRPr="002319B0" w:rsidRDefault="007369BC" w:rsidP="0088704D">
            <w:pPr>
              <w:pStyle w:val="TabellSlutsumma"/>
            </w:pPr>
            <w:r w:rsidRPr="00822268">
              <w:t>203 336</w:t>
            </w:r>
          </w:p>
        </w:tc>
      </w:tr>
    </w:tbl>
    <w:p w14:paraId="17267628" w14:textId="77777777" w:rsidR="007369BC" w:rsidRPr="00D16933" w:rsidRDefault="007369BC" w:rsidP="00CE1A28">
      <w:pPr>
        <w:pStyle w:val="Rubrik4utannumrering"/>
      </w:pPr>
      <w:r w:rsidRPr="00D16933">
        <w:t xml:space="preserve">Målgruppen </w:t>
      </w:r>
      <w:r w:rsidRPr="00273462">
        <w:t>ungdomar</w:t>
      </w:r>
      <w:r>
        <w:t xml:space="preserve"> (12–25 år)</w:t>
      </w:r>
    </w:p>
    <w:p w14:paraId="398F9986" w14:textId="16C0816F" w:rsidR="007369BC" w:rsidRPr="00D16933" w:rsidRDefault="007369BC" w:rsidP="00B50697">
      <w:pPr>
        <w:pStyle w:val="Brdtext"/>
      </w:pPr>
      <w:r w:rsidRPr="007F2513">
        <w:t xml:space="preserve">Under 2023 beslutade Arvsfondsdelegationen om </w:t>
      </w:r>
      <w:r>
        <w:t xml:space="preserve">fördelning av </w:t>
      </w:r>
      <w:r w:rsidRPr="007F2513">
        <w:t>drygt 339</w:t>
      </w:r>
      <w:r>
        <w:t> </w:t>
      </w:r>
      <w:r w:rsidRPr="007F2513">
        <w:t>miljoner kronor till projekt med fokus på målgruppen ungdom</w:t>
      </w:r>
      <w:r>
        <w:t>, se tabell 3.9</w:t>
      </w:r>
      <w:r w:rsidRPr="007F2513">
        <w:t xml:space="preserve">. Jämfört med </w:t>
      </w:r>
      <w:r>
        <w:t>2022</w:t>
      </w:r>
      <w:r w:rsidRPr="007F2513">
        <w:t xml:space="preserve"> innebär det en minskning med 40</w:t>
      </w:r>
      <w:r>
        <w:t> </w:t>
      </w:r>
      <w:r w:rsidRPr="007F2513">
        <w:t>miljoner kronor (11</w:t>
      </w:r>
      <w:r>
        <w:t> </w:t>
      </w:r>
      <w:r w:rsidRPr="007F2513">
        <w:t>procent). Antalet beviljade och godkända projekt under 202</w:t>
      </w:r>
      <w:r>
        <w:t>3</w:t>
      </w:r>
      <w:r w:rsidRPr="007F2513">
        <w:t xml:space="preserve"> var 159, vilket är 20 färre än året </w:t>
      </w:r>
      <w:r>
        <w:t>för</w:t>
      </w:r>
      <w:r w:rsidRPr="00D16933">
        <w:t>.</w:t>
      </w:r>
    </w:p>
    <w:p w14:paraId="55017DF9" w14:textId="472BBB34" w:rsidR="007369BC" w:rsidRDefault="007369BC" w:rsidP="00B50697">
      <w:pPr>
        <w:pStyle w:val="TabellRubrik"/>
      </w:pPr>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.9</w:t>
      </w:r>
      <w:r>
        <w:tab/>
        <w:t>Projekt till förmån för ungdomar 12–25 år 2023</w:t>
      </w:r>
    </w:p>
    <w:tbl>
      <w:tblPr>
        <w:tblW w:w="5000" w:type="pct"/>
        <w:tblCellMar>
          <w:left w:w="0" w:type="dxa"/>
        </w:tblCellMar>
        <w:tblLook w:val="0000" w:firstRow="0" w:lastRow="0" w:firstColumn="0" w:lastColumn="0" w:noHBand="0" w:noVBand="0"/>
      </w:tblPr>
      <w:tblGrid>
        <w:gridCol w:w="3359"/>
        <w:gridCol w:w="1269"/>
        <w:gridCol w:w="1269"/>
      </w:tblGrid>
      <w:tr w:rsidR="00B50697" w:rsidRPr="004D6598" w14:paraId="631CEFF9" w14:textId="77777777" w:rsidTr="00741A32">
        <w:tc>
          <w:tcPr>
            <w:tcW w:w="3359" w:type="dxa"/>
            <w:tcBorders>
              <w:top w:val="single" w:sz="8" w:space="0" w:color="auto"/>
              <w:bottom w:val="single" w:sz="6" w:space="0" w:color="auto"/>
            </w:tcBorders>
            <w:shd w:val="clear" w:color="auto" w:fill="auto"/>
          </w:tcPr>
          <w:p w14:paraId="354AA08F" w14:textId="77777777" w:rsidR="007369BC" w:rsidRDefault="007369BC" w:rsidP="00280CD0">
            <w:pPr>
              <w:pStyle w:val="TabellHuvud"/>
              <w:jc w:val="left"/>
            </w:pPr>
            <w:r>
              <w:t>Projektändamål</w:t>
            </w:r>
          </w:p>
        </w:tc>
        <w:tc>
          <w:tcPr>
            <w:tcW w:w="1269" w:type="dxa"/>
            <w:tcBorders>
              <w:top w:val="single" w:sz="8" w:space="0" w:color="auto"/>
              <w:bottom w:val="single" w:sz="6" w:space="0" w:color="auto"/>
            </w:tcBorders>
            <w:shd w:val="clear" w:color="auto" w:fill="auto"/>
          </w:tcPr>
          <w:p w14:paraId="0AFE6565" w14:textId="77777777" w:rsidR="007369BC" w:rsidRPr="004D6598" w:rsidRDefault="007369BC" w:rsidP="00280CD0">
            <w:pPr>
              <w:pStyle w:val="TabellHuvud"/>
            </w:pPr>
            <w:r w:rsidRPr="004D6598">
              <w:t>Antal projekt</w:t>
            </w:r>
          </w:p>
        </w:tc>
        <w:tc>
          <w:tcPr>
            <w:tcW w:w="1269" w:type="dxa"/>
            <w:tcBorders>
              <w:top w:val="single" w:sz="8" w:space="0" w:color="auto"/>
              <w:bottom w:val="single" w:sz="6" w:space="0" w:color="auto"/>
            </w:tcBorders>
            <w:shd w:val="clear" w:color="auto" w:fill="auto"/>
          </w:tcPr>
          <w:p w14:paraId="5C848631" w14:textId="77777777" w:rsidR="007369BC" w:rsidRPr="004D6598" w:rsidRDefault="007369BC" w:rsidP="00280CD0">
            <w:pPr>
              <w:pStyle w:val="TabellHuvud"/>
            </w:pPr>
            <w:r w:rsidRPr="004D6598">
              <w:t>Belopp, tkr</w:t>
            </w:r>
          </w:p>
        </w:tc>
      </w:tr>
      <w:tr w:rsidR="007F2513" w:rsidRPr="004D6598" w14:paraId="7459462D" w14:textId="77777777" w:rsidTr="00741A32">
        <w:tc>
          <w:tcPr>
            <w:tcW w:w="3359" w:type="dxa"/>
            <w:tcBorders>
              <w:top w:val="single" w:sz="6" w:space="0" w:color="auto"/>
            </w:tcBorders>
            <w:shd w:val="clear" w:color="auto" w:fill="auto"/>
          </w:tcPr>
          <w:p w14:paraId="682F0C0E" w14:textId="244A9061" w:rsidR="007369BC" w:rsidRPr="00FF34EA" w:rsidRDefault="007369BC" w:rsidP="007F2513">
            <w:pPr>
              <w:pStyle w:val="TabellRader"/>
              <w:jc w:val="left"/>
            </w:pPr>
            <w:r w:rsidRPr="00685D8A">
              <w:t>Fritid/Idrott</w:t>
            </w:r>
          </w:p>
        </w:tc>
        <w:tc>
          <w:tcPr>
            <w:tcW w:w="1269" w:type="dxa"/>
            <w:tcBorders>
              <w:top w:val="single" w:sz="6" w:space="0" w:color="auto"/>
            </w:tcBorders>
            <w:shd w:val="clear" w:color="auto" w:fill="auto"/>
          </w:tcPr>
          <w:p w14:paraId="6FEE64CD" w14:textId="7D22F3DE" w:rsidR="007369BC" w:rsidRPr="004D6598" w:rsidRDefault="007369BC" w:rsidP="007F2513">
            <w:pPr>
              <w:pStyle w:val="TabellRader"/>
            </w:pPr>
            <w:r w:rsidRPr="00685D8A">
              <w:t>49</w:t>
            </w:r>
          </w:p>
        </w:tc>
        <w:tc>
          <w:tcPr>
            <w:tcW w:w="1269" w:type="dxa"/>
            <w:tcBorders>
              <w:top w:val="single" w:sz="6" w:space="0" w:color="auto"/>
            </w:tcBorders>
            <w:shd w:val="clear" w:color="auto" w:fill="auto"/>
          </w:tcPr>
          <w:p w14:paraId="279E0602" w14:textId="3505AF45" w:rsidR="007369BC" w:rsidRPr="004D6598" w:rsidRDefault="007369BC" w:rsidP="007F2513">
            <w:pPr>
              <w:pStyle w:val="TabellRader"/>
            </w:pPr>
            <w:r w:rsidRPr="00685D8A">
              <w:t>120 145</w:t>
            </w:r>
          </w:p>
        </w:tc>
      </w:tr>
      <w:tr w:rsidR="007F2513" w:rsidRPr="004D6598" w14:paraId="64D3FD02" w14:textId="77777777" w:rsidTr="00741A32">
        <w:tc>
          <w:tcPr>
            <w:tcW w:w="3359" w:type="dxa"/>
            <w:shd w:val="clear" w:color="auto" w:fill="auto"/>
          </w:tcPr>
          <w:p w14:paraId="1FE6292E" w14:textId="4657649F" w:rsidR="007369BC" w:rsidRPr="00FF34EA" w:rsidRDefault="007369BC" w:rsidP="007F2513">
            <w:pPr>
              <w:pStyle w:val="TabellRader"/>
              <w:jc w:val="left"/>
            </w:pPr>
            <w:r w:rsidRPr="00685D8A">
              <w:t>Demokrati/Delaktighet</w:t>
            </w:r>
          </w:p>
        </w:tc>
        <w:tc>
          <w:tcPr>
            <w:tcW w:w="1269" w:type="dxa"/>
            <w:shd w:val="clear" w:color="auto" w:fill="auto"/>
          </w:tcPr>
          <w:p w14:paraId="5BC694DD" w14:textId="428DFA06" w:rsidR="007369BC" w:rsidRPr="004D6598" w:rsidRDefault="007369BC" w:rsidP="007F2513">
            <w:pPr>
              <w:pStyle w:val="TabellRader"/>
            </w:pPr>
            <w:r w:rsidRPr="00685D8A">
              <w:t>26</w:t>
            </w:r>
          </w:p>
        </w:tc>
        <w:tc>
          <w:tcPr>
            <w:tcW w:w="1269" w:type="dxa"/>
            <w:shd w:val="clear" w:color="auto" w:fill="auto"/>
          </w:tcPr>
          <w:p w14:paraId="6C49C33D" w14:textId="1512DEE9" w:rsidR="007369BC" w:rsidRPr="004D6598" w:rsidRDefault="007369BC" w:rsidP="007F2513">
            <w:pPr>
              <w:pStyle w:val="TabellRader"/>
            </w:pPr>
            <w:r w:rsidRPr="00685D8A">
              <w:t>52 346</w:t>
            </w:r>
          </w:p>
        </w:tc>
      </w:tr>
      <w:tr w:rsidR="007F2513" w:rsidRPr="004D6598" w14:paraId="22C5C2F2" w14:textId="77777777" w:rsidTr="00741A32">
        <w:tc>
          <w:tcPr>
            <w:tcW w:w="3359" w:type="dxa"/>
            <w:shd w:val="clear" w:color="auto" w:fill="auto"/>
          </w:tcPr>
          <w:p w14:paraId="339E2DB0" w14:textId="29F53A83" w:rsidR="007369BC" w:rsidRPr="00FF34EA" w:rsidRDefault="007369BC" w:rsidP="007F2513">
            <w:pPr>
              <w:pStyle w:val="TabellRader"/>
              <w:jc w:val="left"/>
            </w:pPr>
            <w:r w:rsidRPr="00685D8A">
              <w:t>Information/Utbildning</w:t>
            </w:r>
          </w:p>
        </w:tc>
        <w:tc>
          <w:tcPr>
            <w:tcW w:w="1269" w:type="dxa"/>
            <w:shd w:val="clear" w:color="auto" w:fill="auto"/>
          </w:tcPr>
          <w:p w14:paraId="564B8B5C" w14:textId="07C591F6" w:rsidR="007369BC" w:rsidRPr="004D6598" w:rsidRDefault="007369BC" w:rsidP="007F2513">
            <w:pPr>
              <w:pStyle w:val="TabellRader"/>
            </w:pPr>
            <w:r w:rsidRPr="00685D8A">
              <w:t>22</w:t>
            </w:r>
          </w:p>
        </w:tc>
        <w:tc>
          <w:tcPr>
            <w:tcW w:w="1269" w:type="dxa"/>
            <w:shd w:val="clear" w:color="auto" w:fill="auto"/>
          </w:tcPr>
          <w:p w14:paraId="2B2E1AC5" w14:textId="7C94FAD2" w:rsidR="007369BC" w:rsidRPr="004D6598" w:rsidRDefault="007369BC" w:rsidP="007F2513">
            <w:pPr>
              <w:pStyle w:val="TabellRader"/>
            </w:pPr>
            <w:r w:rsidRPr="00685D8A">
              <w:t>41 947</w:t>
            </w:r>
          </w:p>
        </w:tc>
      </w:tr>
      <w:tr w:rsidR="007F2513" w:rsidRPr="00FF34EA" w14:paraId="3CD2BE63" w14:textId="77777777" w:rsidTr="00741A32">
        <w:tc>
          <w:tcPr>
            <w:tcW w:w="3359" w:type="dxa"/>
            <w:shd w:val="clear" w:color="auto" w:fill="auto"/>
          </w:tcPr>
          <w:p w14:paraId="17D48D6A" w14:textId="64181E2E" w:rsidR="007369BC" w:rsidRPr="00FF34EA" w:rsidRDefault="007369BC" w:rsidP="007F2513">
            <w:pPr>
              <w:pStyle w:val="TabellRader"/>
              <w:jc w:val="left"/>
            </w:pPr>
            <w:r w:rsidRPr="00685D8A">
              <w:t>Psykisk ohälsa</w:t>
            </w:r>
          </w:p>
        </w:tc>
        <w:tc>
          <w:tcPr>
            <w:tcW w:w="1269" w:type="dxa"/>
            <w:shd w:val="clear" w:color="auto" w:fill="auto"/>
          </w:tcPr>
          <w:p w14:paraId="5041EAA2" w14:textId="2B5A5010" w:rsidR="007369BC" w:rsidRPr="00FF34EA" w:rsidRDefault="007369BC" w:rsidP="007F2513">
            <w:pPr>
              <w:pStyle w:val="TabellRader"/>
            </w:pPr>
            <w:r w:rsidRPr="00685D8A">
              <w:t>19</w:t>
            </w:r>
          </w:p>
        </w:tc>
        <w:tc>
          <w:tcPr>
            <w:tcW w:w="1269" w:type="dxa"/>
            <w:shd w:val="clear" w:color="auto" w:fill="auto"/>
          </w:tcPr>
          <w:p w14:paraId="0BD31B80" w14:textId="16CC7054" w:rsidR="007369BC" w:rsidRPr="00FF34EA" w:rsidRDefault="007369BC" w:rsidP="007F2513">
            <w:pPr>
              <w:pStyle w:val="TabellRader"/>
            </w:pPr>
            <w:r w:rsidRPr="00685D8A">
              <w:t>41 644</w:t>
            </w:r>
          </w:p>
        </w:tc>
      </w:tr>
      <w:tr w:rsidR="007F2513" w:rsidRPr="00FF34EA" w14:paraId="3C41F7DA" w14:textId="77777777" w:rsidTr="00741A32">
        <w:tc>
          <w:tcPr>
            <w:tcW w:w="3359" w:type="dxa"/>
            <w:shd w:val="clear" w:color="auto" w:fill="auto"/>
          </w:tcPr>
          <w:p w14:paraId="7BDEC157" w14:textId="1D82A7E0" w:rsidR="007369BC" w:rsidRPr="00FF34EA" w:rsidRDefault="007369BC" w:rsidP="007F2513">
            <w:pPr>
              <w:pStyle w:val="TabellRader"/>
              <w:jc w:val="left"/>
            </w:pPr>
            <w:r w:rsidRPr="00685D8A">
              <w:t>Kultur</w:t>
            </w:r>
          </w:p>
        </w:tc>
        <w:tc>
          <w:tcPr>
            <w:tcW w:w="1269" w:type="dxa"/>
            <w:shd w:val="clear" w:color="auto" w:fill="auto"/>
          </w:tcPr>
          <w:p w14:paraId="2BAC1D98" w14:textId="124D975F" w:rsidR="007369BC" w:rsidRPr="00FF34EA" w:rsidRDefault="007369BC" w:rsidP="007F2513">
            <w:pPr>
              <w:pStyle w:val="TabellRader"/>
            </w:pPr>
            <w:r w:rsidRPr="00685D8A">
              <w:t>14</w:t>
            </w:r>
          </w:p>
        </w:tc>
        <w:tc>
          <w:tcPr>
            <w:tcW w:w="1269" w:type="dxa"/>
            <w:shd w:val="clear" w:color="auto" w:fill="auto"/>
          </w:tcPr>
          <w:p w14:paraId="04F814C8" w14:textId="451E0F19" w:rsidR="007369BC" w:rsidRPr="00FF34EA" w:rsidRDefault="007369BC" w:rsidP="007F2513">
            <w:pPr>
              <w:pStyle w:val="TabellRader"/>
            </w:pPr>
            <w:r w:rsidRPr="00685D8A">
              <w:t>24 820</w:t>
            </w:r>
          </w:p>
        </w:tc>
      </w:tr>
      <w:tr w:rsidR="007F2513" w:rsidRPr="00FF34EA" w14:paraId="49BDAF76" w14:textId="77777777" w:rsidTr="00741A32">
        <w:tc>
          <w:tcPr>
            <w:tcW w:w="3359" w:type="dxa"/>
            <w:shd w:val="clear" w:color="auto" w:fill="auto"/>
          </w:tcPr>
          <w:p w14:paraId="49CE2CB4" w14:textId="0D34F141" w:rsidR="007369BC" w:rsidRPr="00FF34EA" w:rsidRDefault="007369BC" w:rsidP="007F2513">
            <w:pPr>
              <w:pStyle w:val="TabellRader"/>
              <w:jc w:val="left"/>
            </w:pPr>
            <w:r w:rsidRPr="00685D8A">
              <w:t>Arbete/Sysselsättning</w:t>
            </w:r>
          </w:p>
        </w:tc>
        <w:tc>
          <w:tcPr>
            <w:tcW w:w="1269" w:type="dxa"/>
            <w:shd w:val="clear" w:color="auto" w:fill="auto"/>
          </w:tcPr>
          <w:p w14:paraId="0595CC50" w14:textId="0C80F2C1" w:rsidR="007369BC" w:rsidRPr="00FF34EA" w:rsidRDefault="007369BC" w:rsidP="007F2513">
            <w:pPr>
              <w:pStyle w:val="TabellRader"/>
            </w:pPr>
            <w:r w:rsidRPr="00685D8A">
              <w:t>5</w:t>
            </w:r>
          </w:p>
        </w:tc>
        <w:tc>
          <w:tcPr>
            <w:tcW w:w="1269" w:type="dxa"/>
            <w:shd w:val="clear" w:color="auto" w:fill="auto"/>
          </w:tcPr>
          <w:p w14:paraId="5ECBC126" w14:textId="36C48E8C" w:rsidR="007369BC" w:rsidRPr="00FF34EA" w:rsidRDefault="007369BC" w:rsidP="007F2513">
            <w:pPr>
              <w:pStyle w:val="TabellRader"/>
            </w:pPr>
            <w:r w:rsidRPr="00685D8A">
              <w:t>10 628</w:t>
            </w:r>
          </w:p>
        </w:tc>
      </w:tr>
      <w:tr w:rsidR="007F2513" w:rsidRPr="00FF34EA" w14:paraId="5D51EEFC" w14:textId="77777777" w:rsidTr="00741A32">
        <w:tc>
          <w:tcPr>
            <w:tcW w:w="3359" w:type="dxa"/>
            <w:shd w:val="clear" w:color="auto" w:fill="auto"/>
          </w:tcPr>
          <w:p w14:paraId="0D0127D9" w14:textId="675E0B6C" w:rsidR="007369BC" w:rsidRPr="00FF34EA" w:rsidRDefault="007369BC" w:rsidP="007F2513">
            <w:pPr>
              <w:pStyle w:val="TabellRader"/>
              <w:jc w:val="left"/>
            </w:pPr>
            <w:r w:rsidRPr="00685D8A">
              <w:t xml:space="preserve">Förebyggande av </w:t>
            </w:r>
            <w:r>
              <w:t>b</w:t>
            </w:r>
            <w:r w:rsidRPr="00685D8A">
              <w:t>rott</w:t>
            </w:r>
            <w:r>
              <w:t>, v</w:t>
            </w:r>
            <w:r w:rsidRPr="00685D8A">
              <w:t>åld</w:t>
            </w:r>
            <w:r>
              <w:t xml:space="preserve"> och m</w:t>
            </w:r>
            <w:r w:rsidRPr="00685D8A">
              <w:t>obbning</w:t>
            </w:r>
          </w:p>
        </w:tc>
        <w:tc>
          <w:tcPr>
            <w:tcW w:w="1269" w:type="dxa"/>
            <w:shd w:val="clear" w:color="auto" w:fill="auto"/>
          </w:tcPr>
          <w:p w14:paraId="00626B7B" w14:textId="43D6B474" w:rsidR="007369BC" w:rsidRPr="00FF34EA" w:rsidRDefault="007369BC" w:rsidP="007F2513">
            <w:pPr>
              <w:pStyle w:val="TabellRader"/>
            </w:pPr>
            <w:r w:rsidRPr="00685D8A">
              <w:t>5</w:t>
            </w:r>
          </w:p>
        </w:tc>
        <w:tc>
          <w:tcPr>
            <w:tcW w:w="1269" w:type="dxa"/>
            <w:shd w:val="clear" w:color="auto" w:fill="auto"/>
          </w:tcPr>
          <w:p w14:paraId="5AC1F146" w14:textId="017BD37C" w:rsidR="007369BC" w:rsidRPr="00FF34EA" w:rsidRDefault="007369BC" w:rsidP="007F2513">
            <w:pPr>
              <w:pStyle w:val="TabellRader"/>
            </w:pPr>
            <w:r w:rsidRPr="00685D8A">
              <w:t>12 347</w:t>
            </w:r>
          </w:p>
        </w:tc>
      </w:tr>
      <w:tr w:rsidR="007F2513" w:rsidRPr="004D6598" w14:paraId="133BE2BB" w14:textId="77777777" w:rsidTr="00741A32">
        <w:tc>
          <w:tcPr>
            <w:tcW w:w="3359" w:type="dxa"/>
            <w:shd w:val="clear" w:color="auto" w:fill="auto"/>
          </w:tcPr>
          <w:p w14:paraId="2B4A18A2" w14:textId="1BB4FEC9" w:rsidR="007369BC" w:rsidRPr="00FF34EA" w:rsidRDefault="007369BC" w:rsidP="007F2513">
            <w:pPr>
              <w:pStyle w:val="TabellRader"/>
              <w:jc w:val="left"/>
            </w:pPr>
            <w:r w:rsidRPr="00685D8A">
              <w:t>Jämställdhet/Könsroller</w:t>
            </w:r>
          </w:p>
        </w:tc>
        <w:tc>
          <w:tcPr>
            <w:tcW w:w="1269" w:type="dxa"/>
            <w:shd w:val="clear" w:color="auto" w:fill="auto"/>
          </w:tcPr>
          <w:p w14:paraId="549FC595" w14:textId="3C147ED8" w:rsidR="007369BC" w:rsidRPr="00FF34EA" w:rsidRDefault="007369BC" w:rsidP="007F2513">
            <w:pPr>
              <w:pStyle w:val="TabellRader"/>
            </w:pPr>
            <w:r w:rsidRPr="00685D8A">
              <w:t>5</w:t>
            </w:r>
          </w:p>
        </w:tc>
        <w:tc>
          <w:tcPr>
            <w:tcW w:w="1269" w:type="dxa"/>
            <w:shd w:val="clear" w:color="auto" w:fill="auto"/>
          </w:tcPr>
          <w:p w14:paraId="106BD0F4" w14:textId="7FC94048" w:rsidR="007369BC" w:rsidRPr="004D6598" w:rsidRDefault="007369BC" w:rsidP="007F2513">
            <w:pPr>
              <w:pStyle w:val="TabellRader"/>
            </w:pPr>
            <w:r w:rsidRPr="00685D8A">
              <w:t>10 581</w:t>
            </w:r>
          </w:p>
        </w:tc>
      </w:tr>
      <w:tr w:rsidR="007F2513" w:rsidRPr="004D6598" w14:paraId="55C89A38" w14:textId="77777777" w:rsidTr="00741A32">
        <w:tc>
          <w:tcPr>
            <w:tcW w:w="3359" w:type="dxa"/>
            <w:shd w:val="clear" w:color="auto" w:fill="auto"/>
          </w:tcPr>
          <w:p w14:paraId="7B75DB59" w14:textId="21ED54F7" w:rsidR="007369BC" w:rsidRPr="00FF34EA" w:rsidRDefault="007369BC" w:rsidP="007F2513">
            <w:pPr>
              <w:pStyle w:val="TabellRader"/>
              <w:jc w:val="left"/>
            </w:pPr>
            <w:r w:rsidRPr="00685D8A">
              <w:t>Integration</w:t>
            </w:r>
          </w:p>
        </w:tc>
        <w:tc>
          <w:tcPr>
            <w:tcW w:w="1269" w:type="dxa"/>
            <w:shd w:val="clear" w:color="auto" w:fill="auto"/>
          </w:tcPr>
          <w:p w14:paraId="736CE71B" w14:textId="690A13FA" w:rsidR="007369BC" w:rsidRPr="00FF34EA" w:rsidRDefault="007369BC" w:rsidP="007F2513">
            <w:pPr>
              <w:pStyle w:val="TabellRader"/>
            </w:pPr>
            <w:r w:rsidRPr="00685D8A">
              <w:t>4</w:t>
            </w:r>
          </w:p>
        </w:tc>
        <w:tc>
          <w:tcPr>
            <w:tcW w:w="1269" w:type="dxa"/>
            <w:shd w:val="clear" w:color="auto" w:fill="auto"/>
          </w:tcPr>
          <w:p w14:paraId="33EAE7BA" w14:textId="0D4DDCC4" w:rsidR="007369BC" w:rsidRPr="004D6598" w:rsidRDefault="007369BC" w:rsidP="007F2513">
            <w:pPr>
              <w:pStyle w:val="TabellRader"/>
            </w:pPr>
            <w:r w:rsidRPr="00685D8A">
              <w:t>7 378</w:t>
            </w:r>
          </w:p>
        </w:tc>
      </w:tr>
      <w:tr w:rsidR="007F2513" w:rsidRPr="004D6598" w14:paraId="77765D3C" w14:textId="77777777" w:rsidTr="00741A32">
        <w:tc>
          <w:tcPr>
            <w:tcW w:w="3359" w:type="dxa"/>
            <w:shd w:val="clear" w:color="auto" w:fill="auto"/>
          </w:tcPr>
          <w:p w14:paraId="0BD13368" w14:textId="47B7E142" w:rsidR="007369BC" w:rsidRPr="004D6598" w:rsidRDefault="007369BC" w:rsidP="007F2513">
            <w:pPr>
              <w:pStyle w:val="TabellRader"/>
              <w:jc w:val="left"/>
              <w:rPr>
                <w:highlight w:val="cyan"/>
              </w:rPr>
            </w:pPr>
            <w:r w:rsidRPr="00685D8A">
              <w:t>Utsatta barn och ungdomar</w:t>
            </w:r>
          </w:p>
        </w:tc>
        <w:tc>
          <w:tcPr>
            <w:tcW w:w="1269" w:type="dxa"/>
            <w:shd w:val="clear" w:color="auto" w:fill="auto"/>
          </w:tcPr>
          <w:p w14:paraId="73ADE72F" w14:textId="3F86D1CA" w:rsidR="007369BC" w:rsidRPr="004D6598" w:rsidRDefault="007369BC" w:rsidP="007F2513">
            <w:pPr>
              <w:pStyle w:val="TabellRader"/>
            </w:pPr>
            <w:r w:rsidRPr="00685D8A">
              <w:t>3</w:t>
            </w:r>
          </w:p>
        </w:tc>
        <w:tc>
          <w:tcPr>
            <w:tcW w:w="1269" w:type="dxa"/>
            <w:shd w:val="clear" w:color="auto" w:fill="auto"/>
          </w:tcPr>
          <w:p w14:paraId="718ADE12" w14:textId="3AD69D7B" w:rsidR="007369BC" w:rsidRPr="004D6598" w:rsidRDefault="007369BC" w:rsidP="007F2513">
            <w:pPr>
              <w:pStyle w:val="TabellRader"/>
            </w:pPr>
            <w:r w:rsidRPr="00685D8A">
              <w:t>5 998</w:t>
            </w:r>
          </w:p>
        </w:tc>
      </w:tr>
      <w:tr w:rsidR="007F2513" w:rsidRPr="004D6598" w14:paraId="0BAC680D" w14:textId="77777777" w:rsidTr="00741A32">
        <w:tc>
          <w:tcPr>
            <w:tcW w:w="3359" w:type="dxa"/>
            <w:shd w:val="clear" w:color="auto" w:fill="auto"/>
          </w:tcPr>
          <w:p w14:paraId="12E3BB04" w14:textId="5F8D2AE3" w:rsidR="007369BC" w:rsidRPr="004D6598" w:rsidRDefault="007369BC" w:rsidP="007F2513">
            <w:pPr>
              <w:pStyle w:val="TabellRader"/>
              <w:jc w:val="left"/>
              <w:rPr>
                <w:highlight w:val="cyan"/>
              </w:rPr>
            </w:pPr>
            <w:r w:rsidRPr="00685D8A">
              <w:t>Miljö</w:t>
            </w:r>
          </w:p>
        </w:tc>
        <w:tc>
          <w:tcPr>
            <w:tcW w:w="1269" w:type="dxa"/>
            <w:shd w:val="clear" w:color="auto" w:fill="auto"/>
          </w:tcPr>
          <w:p w14:paraId="458A3170" w14:textId="07047E51" w:rsidR="007369BC" w:rsidRPr="004D6598" w:rsidRDefault="007369BC" w:rsidP="007F2513">
            <w:pPr>
              <w:pStyle w:val="TabellRader"/>
            </w:pPr>
            <w:r w:rsidRPr="00685D8A">
              <w:t>3</w:t>
            </w:r>
          </w:p>
        </w:tc>
        <w:tc>
          <w:tcPr>
            <w:tcW w:w="1269" w:type="dxa"/>
            <w:shd w:val="clear" w:color="auto" w:fill="auto"/>
          </w:tcPr>
          <w:p w14:paraId="61977D3D" w14:textId="7A7A4515" w:rsidR="007369BC" w:rsidRPr="004D6598" w:rsidRDefault="007369BC" w:rsidP="007F2513">
            <w:pPr>
              <w:pStyle w:val="TabellRader"/>
            </w:pPr>
            <w:r w:rsidRPr="00685D8A">
              <w:t>5 223</w:t>
            </w:r>
          </w:p>
        </w:tc>
      </w:tr>
      <w:tr w:rsidR="007F2513" w:rsidRPr="004D6598" w14:paraId="42540CBC" w14:textId="77777777" w:rsidTr="00741A32">
        <w:tc>
          <w:tcPr>
            <w:tcW w:w="3359" w:type="dxa"/>
            <w:shd w:val="clear" w:color="auto" w:fill="auto"/>
          </w:tcPr>
          <w:p w14:paraId="70207ADC" w14:textId="412E4778" w:rsidR="007369BC" w:rsidRPr="00FF34EA" w:rsidRDefault="007369BC" w:rsidP="007F2513">
            <w:pPr>
              <w:pStyle w:val="TabellRader"/>
              <w:jc w:val="left"/>
            </w:pPr>
            <w:r w:rsidRPr="00685D8A">
              <w:t>Drogförebyggande</w:t>
            </w:r>
          </w:p>
        </w:tc>
        <w:tc>
          <w:tcPr>
            <w:tcW w:w="1269" w:type="dxa"/>
            <w:shd w:val="clear" w:color="auto" w:fill="auto"/>
          </w:tcPr>
          <w:p w14:paraId="29163658" w14:textId="58C6BE78" w:rsidR="007369BC" w:rsidRPr="00FF34EA" w:rsidRDefault="007369BC" w:rsidP="007F2513">
            <w:pPr>
              <w:pStyle w:val="TabellRader"/>
            </w:pPr>
            <w:r w:rsidRPr="00685D8A">
              <w:t>2</w:t>
            </w:r>
          </w:p>
        </w:tc>
        <w:tc>
          <w:tcPr>
            <w:tcW w:w="1269" w:type="dxa"/>
            <w:shd w:val="clear" w:color="auto" w:fill="auto"/>
          </w:tcPr>
          <w:p w14:paraId="542FA183" w14:textId="3D36B558" w:rsidR="007369BC" w:rsidRPr="004D6598" w:rsidRDefault="007369BC" w:rsidP="007F2513">
            <w:pPr>
              <w:pStyle w:val="TabellRader"/>
            </w:pPr>
            <w:r w:rsidRPr="00685D8A">
              <w:t>3 520</w:t>
            </w:r>
          </w:p>
        </w:tc>
      </w:tr>
      <w:tr w:rsidR="007F2513" w:rsidRPr="00FF34EA" w14:paraId="28DA5F81" w14:textId="77777777" w:rsidTr="00741A32">
        <w:tc>
          <w:tcPr>
            <w:tcW w:w="3359" w:type="dxa"/>
            <w:shd w:val="clear" w:color="auto" w:fill="auto"/>
          </w:tcPr>
          <w:p w14:paraId="2D796296" w14:textId="4FF0D458" w:rsidR="007369BC" w:rsidRPr="00FF34EA" w:rsidRDefault="007369BC" w:rsidP="007F2513">
            <w:pPr>
              <w:pStyle w:val="TabellRader"/>
              <w:jc w:val="left"/>
            </w:pPr>
            <w:r w:rsidRPr="00685D8A">
              <w:t>Organisationsutveckling</w:t>
            </w:r>
          </w:p>
        </w:tc>
        <w:tc>
          <w:tcPr>
            <w:tcW w:w="1269" w:type="dxa"/>
            <w:shd w:val="clear" w:color="auto" w:fill="auto"/>
          </w:tcPr>
          <w:p w14:paraId="24C7E99D" w14:textId="0EE4C09D" w:rsidR="007369BC" w:rsidRPr="00FF34EA" w:rsidRDefault="007369BC" w:rsidP="007F2513">
            <w:pPr>
              <w:pStyle w:val="TabellRader"/>
            </w:pPr>
            <w:r w:rsidRPr="00685D8A">
              <w:t>1</w:t>
            </w:r>
          </w:p>
        </w:tc>
        <w:tc>
          <w:tcPr>
            <w:tcW w:w="1269" w:type="dxa"/>
            <w:shd w:val="clear" w:color="auto" w:fill="auto"/>
          </w:tcPr>
          <w:p w14:paraId="2459ECB3" w14:textId="2D0C3092" w:rsidR="007369BC" w:rsidRPr="00FF34EA" w:rsidRDefault="007369BC" w:rsidP="007F2513">
            <w:pPr>
              <w:pStyle w:val="TabellRader"/>
            </w:pPr>
            <w:r w:rsidRPr="00685D8A">
              <w:t>1 467</w:t>
            </w:r>
          </w:p>
        </w:tc>
      </w:tr>
      <w:tr w:rsidR="007F2513" w:rsidRPr="004D6598" w14:paraId="790C14D0" w14:textId="77777777" w:rsidTr="00741A32">
        <w:tc>
          <w:tcPr>
            <w:tcW w:w="3359" w:type="dxa"/>
            <w:shd w:val="clear" w:color="auto" w:fill="auto"/>
          </w:tcPr>
          <w:p w14:paraId="5C8E8E7C" w14:textId="4B4A5858" w:rsidR="007369BC" w:rsidRPr="00FF34EA" w:rsidRDefault="007369BC" w:rsidP="007F2513">
            <w:pPr>
              <w:pStyle w:val="TabellRader"/>
              <w:jc w:val="left"/>
            </w:pPr>
            <w:r w:rsidRPr="00685D8A">
              <w:t>Bemötande</w:t>
            </w:r>
          </w:p>
        </w:tc>
        <w:tc>
          <w:tcPr>
            <w:tcW w:w="1269" w:type="dxa"/>
            <w:shd w:val="clear" w:color="auto" w:fill="auto"/>
          </w:tcPr>
          <w:p w14:paraId="63FD14D8" w14:textId="77C185B7" w:rsidR="007369BC" w:rsidRPr="00FF34EA" w:rsidRDefault="007369BC" w:rsidP="007F2513">
            <w:pPr>
              <w:pStyle w:val="TabellRader"/>
            </w:pPr>
            <w:r w:rsidRPr="00685D8A">
              <w:t>1</w:t>
            </w:r>
          </w:p>
        </w:tc>
        <w:tc>
          <w:tcPr>
            <w:tcW w:w="1269" w:type="dxa"/>
            <w:shd w:val="clear" w:color="auto" w:fill="auto"/>
          </w:tcPr>
          <w:p w14:paraId="7F158E96" w14:textId="18ECC0BD" w:rsidR="007369BC" w:rsidRPr="004D6598" w:rsidRDefault="007369BC" w:rsidP="007F2513">
            <w:pPr>
              <w:pStyle w:val="TabellRader"/>
            </w:pPr>
            <w:r w:rsidRPr="00685D8A">
              <w:t>1 730</w:t>
            </w:r>
          </w:p>
        </w:tc>
      </w:tr>
      <w:tr w:rsidR="007F2513" w:rsidRPr="004D6598" w14:paraId="4E92DD9C" w14:textId="77777777" w:rsidTr="00741A32">
        <w:tc>
          <w:tcPr>
            <w:tcW w:w="3359" w:type="dxa"/>
            <w:tcBorders>
              <w:bottom w:val="single" w:sz="8" w:space="0" w:color="auto"/>
            </w:tcBorders>
            <w:shd w:val="clear" w:color="auto" w:fill="auto"/>
          </w:tcPr>
          <w:p w14:paraId="5F87675F" w14:textId="2E45FE72" w:rsidR="007369BC" w:rsidRPr="004D6598" w:rsidRDefault="007369BC" w:rsidP="007F2513">
            <w:pPr>
              <w:pStyle w:val="TabellSlutsumma"/>
              <w:jc w:val="left"/>
            </w:pPr>
            <w:r w:rsidRPr="00685D8A">
              <w:t>Totalt</w:t>
            </w:r>
          </w:p>
        </w:tc>
        <w:tc>
          <w:tcPr>
            <w:tcW w:w="1269" w:type="dxa"/>
            <w:tcBorders>
              <w:bottom w:val="single" w:sz="8" w:space="0" w:color="auto"/>
            </w:tcBorders>
            <w:shd w:val="clear" w:color="auto" w:fill="auto"/>
          </w:tcPr>
          <w:p w14:paraId="6895926F" w14:textId="66C8D45D" w:rsidR="007369BC" w:rsidRPr="004D6598" w:rsidRDefault="007369BC" w:rsidP="007F2513">
            <w:pPr>
              <w:pStyle w:val="TabellSlutsumma"/>
            </w:pPr>
            <w:r w:rsidRPr="00685D8A">
              <w:t>159</w:t>
            </w:r>
          </w:p>
        </w:tc>
        <w:tc>
          <w:tcPr>
            <w:tcW w:w="1269" w:type="dxa"/>
            <w:tcBorders>
              <w:bottom w:val="single" w:sz="8" w:space="0" w:color="auto"/>
            </w:tcBorders>
            <w:shd w:val="clear" w:color="auto" w:fill="auto"/>
          </w:tcPr>
          <w:p w14:paraId="4D1F8DE1" w14:textId="176BA54D" w:rsidR="007369BC" w:rsidRPr="004D6598" w:rsidRDefault="007369BC" w:rsidP="007F2513">
            <w:pPr>
              <w:pStyle w:val="TabellSlutsumma"/>
            </w:pPr>
            <w:r w:rsidRPr="00685D8A">
              <w:t>339 774</w:t>
            </w:r>
          </w:p>
        </w:tc>
      </w:tr>
    </w:tbl>
    <w:p w14:paraId="528345E6" w14:textId="77777777" w:rsidR="007369BC" w:rsidRPr="00D16933" w:rsidRDefault="007369BC" w:rsidP="00CE1A28">
      <w:pPr>
        <w:pStyle w:val="Rubrik4utannumrering"/>
      </w:pPr>
      <w:r w:rsidRPr="00D16933">
        <w:t xml:space="preserve">Målgruppen </w:t>
      </w:r>
      <w:r w:rsidRPr="00273462">
        <w:t>äldre</w:t>
      </w:r>
      <w:r w:rsidRPr="00D16933">
        <w:t xml:space="preserve"> personer</w:t>
      </w:r>
      <w:r>
        <w:t xml:space="preserve"> (65 år eller äldre utan funktionsnedsättning)</w:t>
      </w:r>
    </w:p>
    <w:p w14:paraId="1C6A6305" w14:textId="3FB3C176" w:rsidR="007369BC" w:rsidRPr="00F40391" w:rsidRDefault="007369BC" w:rsidP="004679DA">
      <w:pPr>
        <w:pStyle w:val="Brdtext"/>
      </w:pPr>
      <w:r w:rsidRPr="000E55AB">
        <w:t>Arvsfondsdelegationen beviljade drygt 30 miljoner kronor till 17 projekt med fokus på äldre personer under 2023, vilket jämfört med 2022 innebär en kraftig ökning av såväl beviljade medel som antalet projekt som fokuserar på målgruppen äldre personer</w:t>
      </w:r>
      <w:r w:rsidRPr="007F2513">
        <w:t>.</w:t>
      </w:r>
    </w:p>
    <w:p w14:paraId="2DB0E13F" w14:textId="0D8C9FDC" w:rsidR="007369BC" w:rsidRDefault="007369BC" w:rsidP="00B50697">
      <w:pPr>
        <w:pStyle w:val="TabellRubrik"/>
      </w:pPr>
      <w:r>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.10</w:t>
      </w:r>
      <w:r>
        <w:tab/>
        <w:t>Projekt till förmån för äldre personer (65 år eller äldre utan funktionsnedsättning) 2023</w:t>
      </w:r>
    </w:p>
    <w:tbl>
      <w:tblPr>
        <w:tblW w:w="5000" w:type="pct"/>
        <w:tblCellMar>
          <w:left w:w="0" w:type="dxa"/>
        </w:tblCellMar>
        <w:tblLook w:val="0000" w:firstRow="0" w:lastRow="0" w:firstColumn="0" w:lastColumn="0" w:noHBand="0" w:noVBand="0"/>
      </w:tblPr>
      <w:tblGrid>
        <w:gridCol w:w="3420"/>
        <w:gridCol w:w="1174"/>
        <w:gridCol w:w="1303"/>
      </w:tblGrid>
      <w:tr w:rsidR="00B50697" w:rsidRPr="004D6598" w14:paraId="052BCFEA" w14:textId="77777777" w:rsidTr="00741A32">
        <w:tc>
          <w:tcPr>
            <w:tcW w:w="2900" w:type="pct"/>
            <w:tcBorders>
              <w:top w:val="single" w:sz="8" w:space="0" w:color="auto"/>
              <w:bottom w:val="single" w:sz="6" w:space="0" w:color="auto"/>
            </w:tcBorders>
            <w:shd w:val="clear" w:color="auto" w:fill="auto"/>
          </w:tcPr>
          <w:p w14:paraId="75BDFB23" w14:textId="77777777" w:rsidR="007369BC" w:rsidRDefault="007369BC" w:rsidP="00280CD0">
            <w:pPr>
              <w:pStyle w:val="TabellHuvud"/>
              <w:jc w:val="left"/>
            </w:pPr>
            <w:r>
              <w:t>Projektändamål</w:t>
            </w:r>
          </w:p>
        </w:tc>
        <w:tc>
          <w:tcPr>
            <w:tcW w:w="995" w:type="pct"/>
            <w:tcBorders>
              <w:top w:val="single" w:sz="8" w:space="0" w:color="auto"/>
              <w:bottom w:val="single" w:sz="6" w:space="0" w:color="auto"/>
            </w:tcBorders>
            <w:shd w:val="clear" w:color="auto" w:fill="auto"/>
          </w:tcPr>
          <w:p w14:paraId="145851F9" w14:textId="77777777" w:rsidR="007369BC" w:rsidRPr="004D6598" w:rsidRDefault="007369BC" w:rsidP="00280CD0">
            <w:pPr>
              <w:pStyle w:val="TabellHuvud"/>
            </w:pPr>
            <w:r w:rsidRPr="004D6598">
              <w:t>Antal projekt</w:t>
            </w:r>
          </w:p>
        </w:tc>
        <w:tc>
          <w:tcPr>
            <w:tcW w:w="1106" w:type="pct"/>
            <w:tcBorders>
              <w:top w:val="single" w:sz="8" w:space="0" w:color="auto"/>
              <w:bottom w:val="single" w:sz="6" w:space="0" w:color="auto"/>
            </w:tcBorders>
            <w:shd w:val="clear" w:color="auto" w:fill="auto"/>
          </w:tcPr>
          <w:p w14:paraId="1B4D726F" w14:textId="77777777" w:rsidR="007369BC" w:rsidRPr="004D6598" w:rsidRDefault="007369BC" w:rsidP="00280CD0">
            <w:pPr>
              <w:pStyle w:val="TabellHuvud"/>
            </w:pPr>
            <w:r w:rsidRPr="004D6598">
              <w:t>Belopp, tkr</w:t>
            </w:r>
          </w:p>
        </w:tc>
      </w:tr>
      <w:tr w:rsidR="007F2513" w:rsidRPr="004D6598" w14:paraId="1C6C4066" w14:textId="77777777" w:rsidTr="00741A32">
        <w:tc>
          <w:tcPr>
            <w:tcW w:w="2900" w:type="pct"/>
            <w:tcBorders>
              <w:top w:val="single" w:sz="6" w:space="0" w:color="auto"/>
            </w:tcBorders>
            <w:shd w:val="clear" w:color="auto" w:fill="auto"/>
          </w:tcPr>
          <w:p w14:paraId="7CD3F156" w14:textId="5FAAAC73" w:rsidR="007369BC" w:rsidRPr="00FF34EA" w:rsidRDefault="007369BC" w:rsidP="007F2513">
            <w:pPr>
              <w:pStyle w:val="TabellRader"/>
              <w:jc w:val="left"/>
            </w:pPr>
            <w:r w:rsidRPr="00C45AC7">
              <w:t>Fritid/Idrott</w:t>
            </w:r>
          </w:p>
        </w:tc>
        <w:tc>
          <w:tcPr>
            <w:tcW w:w="995" w:type="pct"/>
            <w:tcBorders>
              <w:top w:val="single" w:sz="6" w:space="0" w:color="auto"/>
            </w:tcBorders>
            <w:shd w:val="clear" w:color="auto" w:fill="auto"/>
          </w:tcPr>
          <w:p w14:paraId="69DE6C52" w14:textId="5F947BE7" w:rsidR="007369BC" w:rsidRPr="004D6598" w:rsidRDefault="007369BC" w:rsidP="007F2513">
            <w:pPr>
              <w:pStyle w:val="TabellRader"/>
            </w:pPr>
            <w:r w:rsidRPr="00C45AC7">
              <w:t>21</w:t>
            </w:r>
          </w:p>
        </w:tc>
        <w:tc>
          <w:tcPr>
            <w:tcW w:w="1106" w:type="pct"/>
            <w:tcBorders>
              <w:top w:val="single" w:sz="6" w:space="0" w:color="auto"/>
            </w:tcBorders>
            <w:shd w:val="clear" w:color="auto" w:fill="auto"/>
          </w:tcPr>
          <w:p w14:paraId="14EE7E34" w14:textId="79AEAD07" w:rsidR="007369BC" w:rsidRPr="004D6598" w:rsidRDefault="007369BC" w:rsidP="007F2513">
            <w:pPr>
              <w:pStyle w:val="TabellRader"/>
            </w:pPr>
            <w:r w:rsidRPr="00C45AC7">
              <w:t>41 091</w:t>
            </w:r>
          </w:p>
        </w:tc>
      </w:tr>
      <w:tr w:rsidR="007F2513" w:rsidRPr="004D6598" w14:paraId="0FAD5AE3" w14:textId="77777777" w:rsidTr="00741A32">
        <w:tc>
          <w:tcPr>
            <w:tcW w:w="2900" w:type="pct"/>
            <w:shd w:val="clear" w:color="auto" w:fill="auto"/>
          </w:tcPr>
          <w:p w14:paraId="7FEF42AC" w14:textId="18D37796" w:rsidR="007369BC" w:rsidRPr="00FF34EA" w:rsidRDefault="007369BC" w:rsidP="007F2513">
            <w:pPr>
              <w:pStyle w:val="TabellRader"/>
              <w:jc w:val="left"/>
            </w:pPr>
            <w:r w:rsidRPr="00C45AC7">
              <w:t>Information/Utbildning</w:t>
            </w:r>
          </w:p>
        </w:tc>
        <w:tc>
          <w:tcPr>
            <w:tcW w:w="995" w:type="pct"/>
            <w:shd w:val="clear" w:color="auto" w:fill="auto"/>
          </w:tcPr>
          <w:p w14:paraId="18DDB47A" w14:textId="173150C2" w:rsidR="007369BC" w:rsidRPr="004D6598" w:rsidRDefault="007369BC" w:rsidP="007F2513">
            <w:pPr>
              <w:pStyle w:val="TabellRader"/>
            </w:pPr>
            <w:r w:rsidRPr="00C45AC7">
              <w:t>3</w:t>
            </w:r>
          </w:p>
        </w:tc>
        <w:tc>
          <w:tcPr>
            <w:tcW w:w="1106" w:type="pct"/>
            <w:shd w:val="clear" w:color="auto" w:fill="auto"/>
          </w:tcPr>
          <w:p w14:paraId="0C6166B1" w14:textId="7B86163F" w:rsidR="007369BC" w:rsidRPr="004D6598" w:rsidRDefault="007369BC" w:rsidP="007F2513">
            <w:pPr>
              <w:pStyle w:val="TabellRader"/>
            </w:pPr>
            <w:r w:rsidRPr="00C45AC7">
              <w:t>3 608</w:t>
            </w:r>
          </w:p>
        </w:tc>
      </w:tr>
      <w:tr w:rsidR="007F2513" w:rsidRPr="004D6598" w14:paraId="43438042" w14:textId="77777777" w:rsidTr="00741A32">
        <w:tc>
          <w:tcPr>
            <w:tcW w:w="2900" w:type="pct"/>
            <w:shd w:val="clear" w:color="auto" w:fill="auto"/>
          </w:tcPr>
          <w:p w14:paraId="08846DFE" w14:textId="2C4EADFF" w:rsidR="007369BC" w:rsidRPr="00FF34EA" w:rsidRDefault="007369BC" w:rsidP="007F2513">
            <w:pPr>
              <w:pStyle w:val="TabellRader"/>
              <w:jc w:val="left"/>
            </w:pPr>
            <w:r w:rsidRPr="00C45AC7">
              <w:t>Demokrati/Delaktighet</w:t>
            </w:r>
          </w:p>
        </w:tc>
        <w:tc>
          <w:tcPr>
            <w:tcW w:w="995" w:type="pct"/>
            <w:shd w:val="clear" w:color="auto" w:fill="auto"/>
          </w:tcPr>
          <w:p w14:paraId="5B7C4D3D" w14:textId="01F5713B" w:rsidR="007369BC" w:rsidRPr="004D6598" w:rsidRDefault="007369BC" w:rsidP="007F2513">
            <w:pPr>
              <w:pStyle w:val="TabellRader"/>
            </w:pPr>
            <w:r w:rsidRPr="00C45AC7">
              <w:t>2</w:t>
            </w:r>
          </w:p>
        </w:tc>
        <w:tc>
          <w:tcPr>
            <w:tcW w:w="1106" w:type="pct"/>
            <w:shd w:val="clear" w:color="auto" w:fill="auto"/>
          </w:tcPr>
          <w:p w14:paraId="4AABFE31" w14:textId="3267EE65" w:rsidR="007369BC" w:rsidRPr="004D6598" w:rsidRDefault="007369BC" w:rsidP="007F2513">
            <w:pPr>
              <w:pStyle w:val="TabellRader"/>
            </w:pPr>
            <w:r w:rsidRPr="00C45AC7">
              <w:t>2 179</w:t>
            </w:r>
          </w:p>
        </w:tc>
      </w:tr>
      <w:tr w:rsidR="007F2513" w:rsidRPr="00FF34EA" w14:paraId="504CB719" w14:textId="77777777" w:rsidTr="00741A32">
        <w:tc>
          <w:tcPr>
            <w:tcW w:w="2900" w:type="pct"/>
            <w:shd w:val="clear" w:color="auto" w:fill="auto"/>
          </w:tcPr>
          <w:p w14:paraId="0F9C3161" w14:textId="7D06516F" w:rsidR="007369BC" w:rsidRPr="00FF34EA" w:rsidRDefault="007369BC" w:rsidP="007F2513">
            <w:pPr>
              <w:pStyle w:val="TabellRader"/>
              <w:jc w:val="left"/>
            </w:pPr>
            <w:r w:rsidRPr="00C45AC7">
              <w:t>Psykisk ohälsa</w:t>
            </w:r>
          </w:p>
        </w:tc>
        <w:tc>
          <w:tcPr>
            <w:tcW w:w="995" w:type="pct"/>
            <w:shd w:val="clear" w:color="auto" w:fill="auto"/>
          </w:tcPr>
          <w:p w14:paraId="761F2210" w14:textId="1F8AEA95" w:rsidR="007369BC" w:rsidRPr="00FF34EA" w:rsidRDefault="007369BC" w:rsidP="007F2513">
            <w:pPr>
              <w:pStyle w:val="TabellRader"/>
            </w:pPr>
            <w:r w:rsidRPr="00C45AC7">
              <w:t>2</w:t>
            </w:r>
          </w:p>
        </w:tc>
        <w:tc>
          <w:tcPr>
            <w:tcW w:w="1106" w:type="pct"/>
            <w:shd w:val="clear" w:color="auto" w:fill="auto"/>
          </w:tcPr>
          <w:p w14:paraId="236AB920" w14:textId="15EBAC41" w:rsidR="007369BC" w:rsidRPr="00FF34EA" w:rsidRDefault="007369BC" w:rsidP="007F2513">
            <w:pPr>
              <w:pStyle w:val="TabellRader"/>
            </w:pPr>
            <w:r w:rsidRPr="00C45AC7">
              <w:t>3 755</w:t>
            </w:r>
          </w:p>
        </w:tc>
      </w:tr>
      <w:tr w:rsidR="007F2513" w:rsidRPr="00FF34EA" w14:paraId="14CB74B0" w14:textId="77777777" w:rsidTr="00741A32">
        <w:tc>
          <w:tcPr>
            <w:tcW w:w="2900" w:type="pct"/>
            <w:shd w:val="clear" w:color="auto" w:fill="auto"/>
          </w:tcPr>
          <w:p w14:paraId="2A1915F2" w14:textId="51C67D36" w:rsidR="007369BC" w:rsidRPr="00FF34EA" w:rsidRDefault="007369BC" w:rsidP="007F2513">
            <w:pPr>
              <w:pStyle w:val="TabellRader"/>
              <w:jc w:val="left"/>
            </w:pPr>
            <w:r w:rsidRPr="00C45AC7">
              <w:t>Miljö</w:t>
            </w:r>
          </w:p>
        </w:tc>
        <w:tc>
          <w:tcPr>
            <w:tcW w:w="995" w:type="pct"/>
            <w:shd w:val="clear" w:color="auto" w:fill="auto"/>
          </w:tcPr>
          <w:p w14:paraId="1F6BB2EB" w14:textId="12DCE6EF" w:rsidR="007369BC" w:rsidRPr="00FF34EA" w:rsidRDefault="007369BC" w:rsidP="007F2513">
            <w:pPr>
              <w:pStyle w:val="TabellRader"/>
            </w:pPr>
            <w:r w:rsidRPr="00C45AC7">
              <w:t>2</w:t>
            </w:r>
          </w:p>
        </w:tc>
        <w:tc>
          <w:tcPr>
            <w:tcW w:w="1106" w:type="pct"/>
            <w:shd w:val="clear" w:color="auto" w:fill="auto"/>
          </w:tcPr>
          <w:p w14:paraId="01BB9839" w14:textId="2ED9A249" w:rsidR="007369BC" w:rsidRPr="00FF34EA" w:rsidRDefault="007369BC" w:rsidP="007F2513">
            <w:pPr>
              <w:pStyle w:val="TabellRader"/>
            </w:pPr>
            <w:r w:rsidRPr="00C45AC7">
              <w:t>2 892</w:t>
            </w:r>
          </w:p>
        </w:tc>
      </w:tr>
      <w:tr w:rsidR="007F2513" w:rsidRPr="004D6598" w14:paraId="763CDD1F" w14:textId="77777777" w:rsidTr="00741A32">
        <w:tc>
          <w:tcPr>
            <w:tcW w:w="2900" w:type="pct"/>
            <w:shd w:val="clear" w:color="auto" w:fill="auto"/>
          </w:tcPr>
          <w:p w14:paraId="5C483D55" w14:textId="4994E460" w:rsidR="007369BC" w:rsidRPr="00FF34EA" w:rsidRDefault="007369BC" w:rsidP="007F2513">
            <w:pPr>
              <w:pStyle w:val="TabellRader"/>
              <w:jc w:val="left"/>
            </w:pPr>
            <w:r w:rsidRPr="00C45AC7">
              <w:t>Kultur</w:t>
            </w:r>
          </w:p>
        </w:tc>
        <w:tc>
          <w:tcPr>
            <w:tcW w:w="995" w:type="pct"/>
            <w:shd w:val="clear" w:color="auto" w:fill="auto"/>
          </w:tcPr>
          <w:p w14:paraId="5A65DBF7" w14:textId="4E9FFD99" w:rsidR="007369BC" w:rsidRPr="00FF34EA" w:rsidRDefault="007369BC" w:rsidP="007F2513">
            <w:pPr>
              <w:pStyle w:val="TabellRader"/>
            </w:pPr>
            <w:r w:rsidRPr="00C45AC7">
              <w:t>1</w:t>
            </w:r>
          </w:p>
        </w:tc>
        <w:tc>
          <w:tcPr>
            <w:tcW w:w="1106" w:type="pct"/>
            <w:shd w:val="clear" w:color="auto" w:fill="auto"/>
          </w:tcPr>
          <w:p w14:paraId="10B476C3" w14:textId="6AD0B9B6" w:rsidR="007369BC" w:rsidRPr="004D6598" w:rsidRDefault="007369BC" w:rsidP="007F2513">
            <w:pPr>
              <w:pStyle w:val="TabellRader"/>
            </w:pPr>
            <w:r w:rsidRPr="00C45AC7">
              <w:t>1 465</w:t>
            </w:r>
          </w:p>
        </w:tc>
      </w:tr>
      <w:tr w:rsidR="00741A32" w:rsidRPr="004D6598" w14:paraId="01D4E61C" w14:textId="77777777" w:rsidTr="00741A32">
        <w:tc>
          <w:tcPr>
            <w:tcW w:w="2900" w:type="pct"/>
            <w:shd w:val="clear" w:color="auto" w:fill="auto"/>
          </w:tcPr>
          <w:p w14:paraId="25B29190" w14:textId="17AE0A48" w:rsidR="007369BC" w:rsidRDefault="007369BC" w:rsidP="009E291C">
            <w:pPr>
              <w:pStyle w:val="TabellSlutsumma"/>
              <w:jc w:val="left"/>
            </w:pPr>
            <w:r w:rsidRPr="007F2513">
              <w:rPr>
                <w:b w:val="0"/>
                <w:bCs/>
              </w:rPr>
              <w:t>Bemötande</w:t>
            </w:r>
          </w:p>
        </w:tc>
        <w:tc>
          <w:tcPr>
            <w:tcW w:w="995" w:type="pct"/>
            <w:shd w:val="clear" w:color="auto" w:fill="auto"/>
          </w:tcPr>
          <w:p w14:paraId="4E86FC95" w14:textId="782B9D2B" w:rsidR="007369BC" w:rsidRPr="00C45AC7" w:rsidRDefault="007369BC" w:rsidP="009E291C">
            <w:pPr>
              <w:pStyle w:val="TabellSlutsumma"/>
            </w:pPr>
            <w:r w:rsidRPr="007F2513">
              <w:rPr>
                <w:b w:val="0"/>
                <w:bCs/>
              </w:rPr>
              <w:t>1</w:t>
            </w:r>
          </w:p>
        </w:tc>
        <w:tc>
          <w:tcPr>
            <w:tcW w:w="1106" w:type="pct"/>
            <w:shd w:val="clear" w:color="auto" w:fill="auto"/>
          </w:tcPr>
          <w:p w14:paraId="2B94AD9B" w14:textId="329A6306" w:rsidR="007369BC" w:rsidRDefault="007369BC" w:rsidP="009E291C">
            <w:pPr>
              <w:pStyle w:val="TabellSlutsumma"/>
            </w:pPr>
            <w:r w:rsidRPr="007F2513">
              <w:rPr>
                <w:b w:val="0"/>
                <w:bCs/>
              </w:rPr>
              <w:t>2 295</w:t>
            </w:r>
          </w:p>
        </w:tc>
      </w:tr>
      <w:tr w:rsidR="00741A32" w:rsidRPr="004D6598" w14:paraId="4C27304B" w14:textId="77777777" w:rsidTr="00741A32">
        <w:tc>
          <w:tcPr>
            <w:tcW w:w="2900" w:type="pct"/>
            <w:shd w:val="clear" w:color="auto" w:fill="auto"/>
          </w:tcPr>
          <w:p w14:paraId="737C272B" w14:textId="3E95EECD" w:rsidR="007369BC" w:rsidRPr="00C45AC7" w:rsidRDefault="007369BC" w:rsidP="009E291C">
            <w:pPr>
              <w:pStyle w:val="TabellSlutsumma"/>
              <w:jc w:val="left"/>
            </w:pPr>
            <w:r w:rsidRPr="007F2513">
              <w:rPr>
                <w:b w:val="0"/>
                <w:bCs/>
              </w:rPr>
              <w:t>Familjestöd</w:t>
            </w:r>
          </w:p>
        </w:tc>
        <w:tc>
          <w:tcPr>
            <w:tcW w:w="995" w:type="pct"/>
            <w:shd w:val="clear" w:color="auto" w:fill="auto"/>
          </w:tcPr>
          <w:p w14:paraId="7CF78FEF" w14:textId="7CF4C4C8" w:rsidR="007369BC" w:rsidRPr="00C45AC7" w:rsidRDefault="007369BC" w:rsidP="009E291C">
            <w:pPr>
              <w:pStyle w:val="TabellSlutsumma"/>
            </w:pPr>
            <w:r w:rsidRPr="007F2513">
              <w:rPr>
                <w:b w:val="0"/>
                <w:bCs/>
              </w:rPr>
              <w:t>1</w:t>
            </w:r>
          </w:p>
        </w:tc>
        <w:tc>
          <w:tcPr>
            <w:tcW w:w="1106" w:type="pct"/>
            <w:shd w:val="clear" w:color="auto" w:fill="auto"/>
          </w:tcPr>
          <w:p w14:paraId="4059B2A5" w14:textId="55A838F4" w:rsidR="007369BC" w:rsidRPr="00C45AC7" w:rsidRDefault="007369BC" w:rsidP="009E291C">
            <w:pPr>
              <w:pStyle w:val="TabellSlutsumma"/>
            </w:pPr>
            <w:r w:rsidRPr="007F2513">
              <w:rPr>
                <w:b w:val="0"/>
                <w:bCs/>
              </w:rPr>
              <w:t>2 410</w:t>
            </w:r>
          </w:p>
        </w:tc>
      </w:tr>
      <w:tr w:rsidR="007F2513" w:rsidRPr="004D6598" w14:paraId="15F5A557" w14:textId="77777777" w:rsidTr="00741A32">
        <w:tc>
          <w:tcPr>
            <w:tcW w:w="2900" w:type="pct"/>
            <w:tcBorders>
              <w:bottom w:val="single" w:sz="8" w:space="0" w:color="auto"/>
            </w:tcBorders>
            <w:shd w:val="clear" w:color="auto" w:fill="auto"/>
          </w:tcPr>
          <w:p w14:paraId="17FBD6A4" w14:textId="7F6D2A5D" w:rsidR="007369BC" w:rsidRPr="004D6598" w:rsidRDefault="007369BC" w:rsidP="007F2513">
            <w:pPr>
              <w:pStyle w:val="TabellSlutsumma"/>
              <w:jc w:val="left"/>
            </w:pPr>
            <w:r>
              <w:t>Totalt</w:t>
            </w:r>
          </w:p>
        </w:tc>
        <w:tc>
          <w:tcPr>
            <w:tcW w:w="995" w:type="pct"/>
            <w:tcBorders>
              <w:bottom w:val="single" w:sz="8" w:space="0" w:color="auto"/>
            </w:tcBorders>
            <w:shd w:val="clear" w:color="auto" w:fill="auto"/>
          </w:tcPr>
          <w:p w14:paraId="3366061B" w14:textId="159369FF" w:rsidR="007369BC" w:rsidRPr="004D6598" w:rsidRDefault="007369BC" w:rsidP="007F2513">
            <w:pPr>
              <w:pStyle w:val="TabellSlutsumma"/>
            </w:pPr>
            <w:r>
              <w:t>33</w:t>
            </w:r>
          </w:p>
        </w:tc>
        <w:tc>
          <w:tcPr>
            <w:tcW w:w="1106" w:type="pct"/>
            <w:tcBorders>
              <w:bottom w:val="single" w:sz="8" w:space="0" w:color="auto"/>
            </w:tcBorders>
            <w:shd w:val="clear" w:color="auto" w:fill="auto"/>
          </w:tcPr>
          <w:p w14:paraId="6C04F9F2" w14:textId="1C728BB0" w:rsidR="007369BC" w:rsidRPr="004D6598" w:rsidRDefault="007369BC" w:rsidP="007F2513">
            <w:pPr>
              <w:pStyle w:val="TabellSlutsumma"/>
            </w:pPr>
            <w:r>
              <w:t>59 695</w:t>
            </w:r>
          </w:p>
        </w:tc>
      </w:tr>
    </w:tbl>
    <w:p w14:paraId="1BA4E209" w14:textId="61E6CFBD" w:rsidR="007369BC" w:rsidRPr="00D16933" w:rsidRDefault="007369BC" w:rsidP="00CE1A28">
      <w:pPr>
        <w:pStyle w:val="Rubrik4utannumrering"/>
      </w:pPr>
      <w:r w:rsidRPr="00D16933">
        <w:t xml:space="preserve">Målgruppen personer med </w:t>
      </w:r>
      <w:r w:rsidRPr="00273462">
        <w:t>funktionsnedsättning</w:t>
      </w:r>
    </w:p>
    <w:p w14:paraId="127657C8" w14:textId="63232B7F" w:rsidR="007369BC" w:rsidRPr="005158E2" w:rsidRDefault="007369BC" w:rsidP="005158E2">
      <w:pPr>
        <w:pStyle w:val="Brdtext"/>
      </w:pPr>
      <w:r w:rsidRPr="005158E2">
        <w:t>Under 2023 beslutade Arvsfondsdelegationen om fördelning av drygt 160</w:t>
      </w:r>
      <w:r>
        <w:t> </w:t>
      </w:r>
      <w:r w:rsidRPr="005158E2">
        <w:t>miljoner kronor till projekt med fokus på målgruppen personer med funktionsnedsättning</w:t>
      </w:r>
      <w:r>
        <w:t>,</w:t>
      </w:r>
      <w:r w:rsidRPr="005158E2">
        <w:t xml:space="preserve"> se tabell </w:t>
      </w:r>
      <w:r>
        <w:t>3.11</w:t>
      </w:r>
      <w:r w:rsidRPr="005158E2">
        <w:t xml:space="preserve">. Det är 16 miljoner kronor </w:t>
      </w:r>
      <w:r>
        <w:t>mindre</w:t>
      </w:r>
      <w:r w:rsidRPr="005158E2">
        <w:t xml:space="preserve"> än under 2022. Antalet beviljade och godkända projekt under 2023 var 83, vilket är 15 färre än </w:t>
      </w:r>
      <w:r>
        <w:t xml:space="preserve">under det </w:t>
      </w:r>
      <w:r w:rsidRPr="005158E2">
        <w:t>föregående år</w:t>
      </w:r>
      <w:r>
        <w:t>et</w:t>
      </w:r>
      <w:r w:rsidRPr="005158E2">
        <w:t>.</w:t>
      </w:r>
    </w:p>
    <w:p w14:paraId="14CDE2DE" w14:textId="0F68D523" w:rsidR="007369BC" w:rsidRDefault="007369BC" w:rsidP="005158E2">
      <w:pPr>
        <w:pStyle w:val="TabellRubrik"/>
      </w:pPr>
      <w:bookmarkStart w:id="28" w:name="_Hlk134703153"/>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.11</w:t>
      </w:r>
      <w:r>
        <w:tab/>
        <w:t>Projekt till förmån för personer med funktionsnedsättning 2023</w:t>
      </w:r>
    </w:p>
    <w:tbl>
      <w:tblPr>
        <w:tblW w:w="5000" w:type="pct"/>
        <w:tblCellMar>
          <w:left w:w="0" w:type="dxa"/>
        </w:tblCellMar>
        <w:tblLook w:val="0000" w:firstRow="0" w:lastRow="0" w:firstColumn="0" w:lastColumn="0" w:noHBand="0" w:noVBand="0"/>
      </w:tblPr>
      <w:tblGrid>
        <w:gridCol w:w="3383"/>
        <w:gridCol w:w="1257"/>
        <w:gridCol w:w="1257"/>
      </w:tblGrid>
      <w:tr w:rsidR="005158E2" w14:paraId="1F5B116F" w14:textId="77777777" w:rsidTr="00297835">
        <w:tc>
          <w:tcPr>
            <w:tcW w:w="3383" w:type="dxa"/>
            <w:tcBorders>
              <w:top w:val="single" w:sz="8" w:space="0" w:color="auto"/>
              <w:bottom w:val="single" w:sz="6" w:space="0" w:color="auto"/>
            </w:tcBorders>
            <w:shd w:val="clear" w:color="auto" w:fill="auto"/>
          </w:tcPr>
          <w:p w14:paraId="39852801" w14:textId="77777777" w:rsidR="007369BC" w:rsidRDefault="007369BC" w:rsidP="00280CD0">
            <w:pPr>
              <w:pStyle w:val="TabellHuvud"/>
              <w:jc w:val="left"/>
            </w:pPr>
            <w:r>
              <w:t>Projektändamål</w:t>
            </w:r>
          </w:p>
        </w:tc>
        <w:tc>
          <w:tcPr>
            <w:tcW w:w="1257" w:type="dxa"/>
            <w:tcBorders>
              <w:top w:val="single" w:sz="8" w:space="0" w:color="auto"/>
              <w:bottom w:val="single" w:sz="6" w:space="0" w:color="auto"/>
            </w:tcBorders>
            <w:shd w:val="clear" w:color="auto" w:fill="auto"/>
          </w:tcPr>
          <w:p w14:paraId="445C8189" w14:textId="77777777" w:rsidR="007369BC" w:rsidRDefault="007369BC" w:rsidP="00280CD0">
            <w:pPr>
              <w:pStyle w:val="TabellHuvud"/>
            </w:pPr>
            <w:r>
              <w:t>Antal projekt</w:t>
            </w:r>
          </w:p>
        </w:tc>
        <w:tc>
          <w:tcPr>
            <w:tcW w:w="1257" w:type="dxa"/>
            <w:tcBorders>
              <w:top w:val="single" w:sz="8" w:space="0" w:color="auto"/>
              <w:bottom w:val="single" w:sz="6" w:space="0" w:color="auto"/>
            </w:tcBorders>
            <w:shd w:val="clear" w:color="auto" w:fill="auto"/>
          </w:tcPr>
          <w:p w14:paraId="2BE23013" w14:textId="77777777" w:rsidR="007369BC" w:rsidRDefault="007369BC" w:rsidP="00280CD0">
            <w:pPr>
              <w:pStyle w:val="TabellHuvud"/>
            </w:pPr>
            <w:r>
              <w:t>Belopp, tkr</w:t>
            </w:r>
          </w:p>
        </w:tc>
      </w:tr>
      <w:tr w:rsidR="005158E2" w:rsidRPr="00313F25" w14:paraId="7053C793" w14:textId="77777777" w:rsidTr="00297835">
        <w:tc>
          <w:tcPr>
            <w:tcW w:w="3383" w:type="dxa"/>
            <w:shd w:val="clear" w:color="auto" w:fill="auto"/>
          </w:tcPr>
          <w:p w14:paraId="03B8A293" w14:textId="49975341" w:rsidR="007369BC" w:rsidRPr="00313F25" w:rsidRDefault="007369BC" w:rsidP="005158E2">
            <w:pPr>
              <w:pStyle w:val="TabellRader"/>
              <w:jc w:val="left"/>
            </w:pPr>
            <w:r w:rsidRPr="00407B61">
              <w:t>Fritid/Idrott</w:t>
            </w:r>
          </w:p>
        </w:tc>
        <w:tc>
          <w:tcPr>
            <w:tcW w:w="1257" w:type="dxa"/>
            <w:shd w:val="clear" w:color="auto" w:fill="auto"/>
          </w:tcPr>
          <w:p w14:paraId="5D418D4F" w14:textId="3CA89939" w:rsidR="007369BC" w:rsidRPr="00313F25" w:rsidRDefault="007369BC" w:rsidP="005158E2">
            <w:pPr>
              <w:pStyle w:val="TabellRader"/>
            </w:pPr>
            <w:r w:rsidRPr="00407B61">
              <w:t>21</w:t>
            </w:r>
          </w:p>
        </w:tc>
        <w:tc>
          <w:tcPr>
            <w:tcW w:w="1257" w:type="dxa"/>
            <w:shd w:val="clear" w:color="auto" w:fill="auto"/>
          </w:tcPr>
          <w:p w14:paraId="36D6FA79" w14:textId="5E9B86F6" w:rsidR="007369BC" w:rsidRPr="00313F25" w:rsidRDefault="007369BC" w:rsidP="005158E2">
            <w:pPr>
              <w:pStyle w:val="TabellRader"/>
            </w:pPr>
            <w:r w:rsidRPr="00407B61">
              <w:t>34 085</w:t>
            </w:r>
          </w:p>
        </w:tc>
      </w:tr>
      <w:tr w:rsidR="005158E2" w:rsidRPr="00313F25" w14:paraId="142CFC83" w14:textId="77777777" w:rsidTr="00297835">
        <w:tc>
          <w:tcPr>
            <w:tcW w:w="3383" w:type="dxa"/>
            <w:shd w:val="clear" w:color="auto" w:fill="auto"/>
          </w:tcPr>
          <w:p w14:paraId="591C4784" w14:textId="743852D1" w:rsidR="007369BC" w:rsidRPr="00313F25" w:rsidRDefault="007369BC" w:rsidP="005158E2">
            <w:pPr>
              <w:pStyle w:val="TabellRader"/>
              <w:jc w:val="left"/>
            </w:pPr>
            <w:r w:rsidRPr="00407B61">
              <w:t>Information/Utbildning</w:t>
            </w:r>
          </w:p>
        </w:tc>
        <w:tc>
          <w:tcPr>
            <w:tcW w:w="1257" w:type="dxa"/>
            <w:shd w:val="clear" w:color="auto" w:fill="auto"/>
          </w:tcPr>
          <w:p w14:paraId="2CF06932" w14:textId="0E28D19F" w:rsidR="007369BC" w:rsidRPr="00313F25" w:rsidRDefault="007369BC" w:rsidP="005158E2">
            <w:pPr>
              <w:pStyle w:val="TabellRader"/>
            </w:pPr>
            <w:r w:rsidRPr="00407B61">
              <w:t>11</w:t>
            </w:r>
          </w:p>
        </w:tc>
        <w:tc>
          <w:tcPr>
            <w:tcW w:w="1257" w:type="dxa"/>
            <w:shd w:val="clear" w:color="auto" w:fill="auto"/>
          </w:tcPr>
          <w:p w14:paraId="1E007FA1" w14:textId="148CE503" w:rsidR="007369BC" w:rsidRPr="00313F25" w:rsidRDefault="007369BC" w:rsidP="005158E2">
            <w:pPr>
              <w:pStyle w:val="TabellRader"/>
            </w:pPr>
            <w:r w:rsidRPr="00407B61">
              <w:t>23 216</w:t>
            </w:r>
          </w:p>
        </w:tc>
      </w:tr>
      <w:tr w:rsidR="005158E2" w:rsidRPr="008471C6" w14:paraId="1D4590A9" w14:textId="77777777" w:rsidTr="00297835">
        <w:tc>
          <w:tcPr>
            <w:tcW w:w="3383" w:type="dxa"/>
            <w:shd w:val="clear" w:color="auto" w:fill="auto"/>
          </w:tcPr>
          <w:p w14:paraId="1CDFE9D6" w14:textId="693A996F" w:rsidR="007369BC" w:rsidRPr="00313F25" w:rsidRDefault="007369BC" w:rsidP="005158E2">
            <w:pPr>
              <w:pStyle w:val="TabellRader"/>
              <w:jc w:val="left"/>
            </w:pPr>
            <w:r w:rsidRPr="00407B61">
              <w:t>Psykisk ohälsa</w:t>
            </w:r>
          </w:p>
        </w:tc>
        <w:tc>
          <w:tcPr>
            <w:tcW w:w="1257" w:type="dxa"/>
            <w:shd w:val="clear" w:color="auto" w:fill="auto"/>
          </w:tcPr>
          <w:p w14:paraId="551A6BB7" w14:textId="63135148" w:rsidR="007369BC" w:rsidRPr="00313F25" w:rsidRDefault="007369BC" w:rsidP="005158E2">
            <w:pPr>
              <w:pStyle w:val="TabellRader"/>
            </w:pPr>
            <w:r w:rsidRPr="00407B61">
              <w:t>11</w:t>
            </w:r>
          </w:p>
        </w:tc>
        <w:tc>
          <w:tcPr>
            <w:tcW w:w="1257" w:type="dxa"/>
            <w:shd w:val="clear" w:color="auto" w:fill="auto"/>
          </w:tcPr>
          <w:p w14:paraId="71A3356D" w14:textId="76569A3B" w:rsidR="007369BC" w:rsidRPr="008471C6" w:rsidRDefault="007369BC" w:rsidP="005158E2">
            <w:pPr>
              <w:pStyle w:val="TabellRader"/>
            </w:pPr>
            <w:r w:rsidRPr="00407B61">
              <w:t>21 306</w:t>
            </w:r>
          </w:p>
        </w:tc>
      </w:tr>
      <w:tr w:rsidR="005158E2" w:rsidRPr="00313F25" w14:paraId="61B83B01" w14:textId="77777777" w:rsidTr="00297835">
        <w:tc>
          <w:tcPr>
            <w:tcW w:w="3383" w:type="dxa"/>
            <w:shd w:val="clear" w:color="auto" w:fill="auto"/>
          </w:tcPr>
          <w:p w14:paraId="10CB52D4" w14:textId="6C67E9B9" w:rsidR="007369BC" w:rsidRPr="00313F25" w:rsidRDefault="007369BC" w:rsidP="005158E2">
            <w:pPr>
              <w:pStyle w:val="TabellRader"/>
              <w:jc w:val="left"/>
            </w:pPr>
            <w:r w:rsidRPr="00407B61">
              <w:t>Kultur</w:t>
            </w:r>
          </w:p>
        </w:tc>
        <w:tc>
          <w:tcPr>
            <w:tcW w:w="1257" w:type="dxa"/>
            <w:shd w:val="clear" w:color="auto" w:fill="auto"/>
          </w:tcPr>
          <w:p w14:paraId="633541AA" w14:textId="2D52526A" w:rsidR="007369BC" w:rsidRPr="00313F25" w:rsidRDefault="007369BC" w:rsidP="005158E2">
            <w:pPr>
              <w:pStyle w:val="TabellRader"/>
            </w:pPr>
            <w:r w:rsidRPr="00407B61">
              <w:t>8</w:t>
            </w:r>
          </w:p>
        </w:tc>
        <w:tc>
          <w:tcPr>
            <w:tcW w:w="1257" w:type="dxa"/>
            <w:shd w:val="clear" w:color="auto" w:fill="auto"/>
          </w:tcPr>
          <w:p w14:paraId="0D250EDF" w14:textId="3FDE95B0" w:rsidR="007369BC" w:rsidRPr="00313F25" w:rsidRDefault="007369BC" w:rsidP="005158E2">
            <w:pPr>
              <w:pStyle w:val="TabellRader"/>
            </w:pPr>
            <w:r w:rsidRPr="00407B61">
              <w:t>14 654</w:t>
            </w:r>
          </w:p>
        </w:tc>
      </w:tr>
      <w:tr w:rsidR="005158E2" w:rsidRPr="008471C6" w14:paraId="4B9EA4DA" w14:textId="77777777" w:rsidTr="00297835">
        <w:tc>
          <w:tcPr>
            <w:tcW w:w="3383" w:type="dxa"/>
            <w:shd w:val="clear" w:color="auto" w:fill="auto"/>
          </w:tcPr>
          <w:p w14:paraId="73BC85D4" w14:textId="7167A1A8" w:rsidR="007369BC" w:rsidRPr="00313F25" w:rsidRDefault="007369BC" w:rsidP="005158E2">
            <w:pPr>
              <w:pStyle w:val="TabellRader"/>
              <w:jc w:val="left"/>
            </w:pPr>
            <w:r w:rsidRPr="00407B61">
              <w:t>Demokrati/Delaktighet</w:t>
            </w:r>
          </w:p>
        </w:tc>
        <w:tc>
          <w:tcPr>
            <w:tcW w:w="1257" w:type="dxa"/>
            <w:shd w:val="clear" w:color="auto" w:fill="auto"/>
          </w:tcPr>
          <w:p w14:paraId="22670882" w14:textId="4E91A978" w:rsidR="007369BC" w:rsidRPr="00313F25" w:rsidRDefault="007369BC" w:rsidP="005158E2">
            <w:pPr>
              <w:pStyle w:val="TabellRader"/>
            </w:pPr>
            <w:r w:rsidRPr="00407B61">
              <w:t>7</w:t>
            </w:r>
          </w:p>
        </w:tc>
        <w:tc>
          <w:tcPr>
            <w:tcW w:w="1257" w:type="dxa"/>
            <w:shd w:val="clear" w:color="auto" w:fill="auto"/>
          </w:tcPr>
          <w:p w14:paraId="65BE2BAE" w14:textId="5D6CFF53" w:rsidR="007369BC" w:rsidRPr="008471C6" w:rsidRDefault="007369BC" w:rsidP="005158E2">
            <w:pPr>
              <w:pStyle w:val="TabellRader"/>
            </w:pPr>
            <w:r w:rsidRPr="00407B61">
              <w:t>15 175</w:t>
            </w:r>
          </w:p>
        </w:tc>
      </w:tr>
      <w:tr w:rsidR="005158E2" w:rsidRPr="00313F25" w14:paraId="79345772" w14:textId="77777777" w:rsidTr="00297835">
        <w:tc>
          <w:tcPr>
            <w:tcW w:w="3383" w:type="dxa"/>
            <w:shd w:val="clear" w:color="auto" w:fill="auto"/>
          </w:tcPr>
          <w:p w14:paraId="20271597" w14:textId="4D0EC465" w:rsidR="007369BC" w:rsidRPr="00313F25" w:rsidRDefault="007369BC" w:rsidP="005158E2">
            <w:pPr>
              <w:pStyle w:val="TabellRader"/>
              <w:jc w:val="left"/>
            </w:pPr>
            <w:r w:rsidRPr="00407B61">
              <w:t>Arbete/Sysselsättning</w:t>
            </w:r>
          </w:p>
        </w:tc>
        <w:tc>
          <w:tcPr>
            <w:tcW w:w="1257" w:type="dxa"/>
            <w:shd w:val="clear" w:color="auto" w:fill="auto"/>
          </w:tcPr>
          <w:p w14:paraId="167405E5" w14:textId="4010B6CB" w:rsidR="007369BC" w:rsidRPr="00313F25" w:rsidRDefault="007369BC" w:rsidP="005158E2">
            <w:pPr>
              <w:pStyle w:val="TabellRader"/>
            </w:pPr>
            <w:r w:rsidRPr="00407B61">
              <w:t>6</w:t>
            </w:r>
          </w:p>
        </w:tc>
        <w:tc>
          <w:tcPr>
            <w:tcW w:w="1257" w:type="dxa"/>
            <w:shd w:val="clear" w:color="auto" w:fill="auto"/>
          </w:tcPr>
          <w:p w14:paraId="7C12D2F7" w14:textId="52573185" w:rsidR="007369BC" w:rsidRPr="00313F25" w:rsidRDefault="007369BC" w:rsidP="005158E2">
            <w:pPr>
              <w:pStyle w:val="TabellRader"/>
            </w:pPr>
            <w:r w:rsidRPr="00407B61">
              <w:t>10 900</w:t>
            </w:r>
          </w:p>
        </w:tc>
      </w:tr>
      <w:tr w:rsidR="005158E2" w:rsidRPr="00313F25" w14:paraId="7B6CF9F9" w14:textId="77777777" w:rsidTr="00297835">
        <w:tc>
          <w:tcPr>
            <w:tcW w:w="3383" w:type="dxa"/>
            <w:shd w:val="clear" w:color="auto" w:fill="auto"/>
          </w:tcPr>
          <w:p w14:paraId="680BAB38" w14:textId="67CC9705" w:rsidR="007369BC" w:rsidRPr="00313F25" w:rsidRDefault="007369BC" w:rsidP="005158E2">
            <w:pPr>
              <w:pStyle w:val="TabellRader"/>
              <w:jc w:val="left"/>
            </w:pPr>
            <w:r w:rsidRPr="00407B61">
              <w:t>Rehabilitering</w:t>
            </w:r>
          </w:p>
        </w:tc>
        <w:tc>
          <w:tcPr>
            <w:tcW w:w="1257" w:type="dxa"/>
            <w:shd w:val="clear" w:color="auto" w:fill="auto"/>
          </w:tcPr>
          <w:p w14:paraId="22B47875" w14:textId="2CA72C21" w:rsidR="007369BC" w:rsidRPr="00313F25" w:rsidRDefault="007369BC" w:rsidP="005158E2">
            <w:pPr>
              <w:pStyle w:val="TabellRader"/>
            </w:pPr>
            <w:r w:rsidRPr="00407B61">
              <w:t>5</w:t>
            </w:r>
          </w:p>
        </w:tc>
        <w:tc>
          <w:tcPr>
            <w:tcW w:w="1257" w:type="dxa"/>
            <w:shd w:val="clear" w:color="auto" w:fill="auto"/>
          </w:tcPr>
          <w:p w14:paraId="007DF6AD" w14:textId="6188F872" w:rsidR="007369BC" w:rsidRPr="00313F25" w:rsidRDefault="007369BC" w:rsidP="005158E2">
            <w:pPr>
              <w:pStyle w:val="TabellRader"/>
            </w:pPr>
            <w:r w:rsidRPr="00407B61">
              <w:t>9 552</w:t>
            </w:r>
          </w:p>
        </w:tc>
      </w:tr>
      <w:tr w:rsidR="005158E2" w:rsidRPr="00313F25" w14:paraId="506E3D38" w14:textId="77777777" w:rsidTr="00297835">
        <w:tc>
          <w:tcPr>
            <w:tcW w:w="3383" w:type="dxa"/>
            <w:shd w:val="clear" w:color="auto" w:fill="auto"/>
          </w:tcPr>
          <w:p w14:paraId="1EBECF54" w14:textId="27379F0E" w:rsidR="007369BC" w:rsidRPr="00313F25" w:rsidRDefault="007369BC" w:rsidP="005158E2">
            <w:pPr>
              <w:pStyle w:val="TabellRader"/>
              <w:jc w:val="left"/>
            </w:pPr>
            <w:r w:rsidRPr="00407B61">
              <w:t>Tillgänglighet</w:t>
            </w:r>
          </w:p>
        </w:tc>
        <w:tc>
          <w:tcPr>
            <w:tcW w:w="1257" w:type="dxa"/>
            <w:shd w:val="clear" w:color="auto" w:fill="auto"/>
          </w:tcPr>
          <w:p w14:paraId="192490ED" w14:textId="2262A4BD" w:rsidR="007369BC" w:rsidRDefault="007369BC" w:rsidP="005158E2">
            <w:pPr>
              <w:pStyle w:val="TabellRader"/>
            </w:pPr>
            <w:r w:rsidRPr="00407B61">
              <w:t>4</w:t>
            </w:r>
          </w:p>
        </w:tc>
        <w:tc>
          <w:tcPr>
            <w:tcW w:w="1257" w:type="dxa"/>
            <w:shd w:val="clear" w:color="auto" w:fill="auto"/>
          </w:tcPr>
          <w:p w14:paraId="2AD88B8C" w14:textId="41C81B55" w:rsidR="007369BC" w:rsidRDefault="007369BC" w:rsidP="005158E2">
            <w:pPr>
              <w:pStyle w:val="TabellRader"/>
            </w:pPr>
            <w:r w:rsidRPr="00407B61">
              <w:t>5 756</w:t>
            </w:r>
          </w:p>
        </w:tc>
      </w:tr>
      <w:tr w:rsidR="005158E2" w:rsidRPr="008471C6" w14:paraId="01774624" w14:textId="77777777" w:rsidTr="00297835">
        <w:tc>
          <w:tcPr>
            <w:tcW w:w="3383" w:type="dxa"/>
            <w:shd w:val="clear" w:color="auto" w:fill="auto"/>
          </w:tcPr>
          <w:p w14:paraId="302F7280" w14:textId="44293385" w:rsidR="007369BC" w:rsidRPr="00313F25" w:rsidRDefault="007369BC" w:rsidP="005158E2">
            <w:pPr>
              <w:pStyle w:val="TabellRader"/>
              <w:jc w:val="left"/>
            </w:pPr>
            <w:r w:rsidRPr="00407B61">
              <w:t>Bemötande</w:t>
            </w:r>
          </w:p>
        </w:tc>
        <w:tc>
          <w:tcPr>
            <w:tcW w:w="1257" w:type="dxa"/>
            <w:shd w:val="clear" w:color="auto" w:fill="auto"/>
          </w:tcPr>
          <w:p w14:paraId="27485438" w14:textId="4F274927" w:rsidR="007369BC" w:rsidRPr="00313F25" w:rsidRDefault="007369BC" w:rsidP="005158E2">
            <w:pPr>
              <w:pStyle w:val="TabellRader"/>
            </w:pPr>
            <w:r w:rsidRPr="00407B61">
              <w:t>4</w:t>
            </w:r>
          </w:p>
        </w:tc>
        <w:tc>
          <w:tcPr>
            <w:tcW w:w="1257" w:type="dxa"/>
            <w:shd w:val="clear" w:color="auto" w:fill="auto"/>
          </w:tcPr>
          <w:p w14:paraId="1CD3B945" w14:textId="54999E0E" w:rsidR="007369BC" w:rsidRPr="008471C6" w:rsidRDefault="007369BC" w:rsidP="005158E2">
            <w:pPr>
              <w:pStyle w:val="TabellRader"/>
            </w:pPr>
            <w:r w:rsidRPr="00407B61">
              <w:t>10 631</w:t>
            </w:r>
          </w:p>
        </w:tc>
      </w:tr>
      <w:tr w:rsidR="005158E2" w:rsidRPr="00313F25" w14:paraId="5521F0DD" w14:textId="77777777" w:rsidTr="00297835">
        <w:tc>
          <w:tcPr>
            <w:tcW w:w="3383" w:type="dxa"/>
            <w:shd w:val="clear" w:color="auto" w:fill="auto"/>
          </w:tcPr>
          <w:p w14:paraId="57CA7DC9" w14:textId="5EF89757" w:rsidR="007369BC" w:rsidRPr="00313F25" w:rsidRDefault="007369BC" w:rsidP="005158E2">
            <w:pPr>
              <w:pStyle w:val="TabellRader"/>
              <w:jc w:val="left"/>
            </w:pPr>
            <w:r w:rsidRPr="00407B61">
              <w:t>Familjestöd</w:t>
            </w:r>
          </w:p>
        </w:tc>
        <w:tc>
          <w:tcPr>
            <w:tcW w:w="1257" w:type="dxa"/>
            <w:shd w:val="clear" w:color="auto" w:fill="auto"/>
          </w:tcPr>
          <w:p w14:paraId="0E487665" w14:textId="0C84F13A" w:rsidR="007369BC" w:rsidRPr="00313F25" w:rsidRDefault="007369BC" w:rsidP="005158E2">
            <w:pPr>
              <w:pStyle w:val="TabellRader"/>
            </w:pPr>
            <w:r w:rsidRPr="00407B61">
              <w:t>2</w:t>
            </w:r>
          </w:p>
        </w:tc>
        <w:tc>
          <w:tcPr>
            <w:tcW w:w="1257" w:type="dxa"/>
            <w:shd w:val="clear" w:color="auto" w:fill="auto"/>
          </w:tcPr>
          <w:p w14:paraId="0CF2AEA0" w14:textId="6A801454" w:rsidR="007369BC" w:rsidRPr="00313F25" w:rsidRDefault="007369BC" w:rsidP="005158E2">
            <w:pPr>
              <w:pStyle w:val="TabellRader"/>
            </w:pPr>
            <w:r w:rsidRPr="00407B61">
              <w:t>6 555</w:t>
            </w:r>
          </w:p>
        </w:tc>
      </w:tr>
      <w:tr w:rsidR="005158E2" w:rsidRPr="00313F25" w14:paraId="0906FDBE" w14:textId="77777777" w:rsidTr="00297835">
        <w:tc>
          <w:tcPr>
            <w:tcW w:w="3383" w:type="dxa"/>
            <w:shd w:val="clear" w:color="auto" w:fill="auto"/>
          </w:tcPr>
          <w:p w14:paraId="122225BB" w14:textId="58ACBAC8" w:rsidR="007369BC" w:rsidRPr="00313F25" w:rsidRDefault="007369BC" w:rsidP="005158E2">
            <w:pPr>
              <w:pStyle w:val="TabellRader"/>
              <w:jc w:val="left"/>
            </w:pPr>
            <w:r w:rsidRPr="00407B61">
              <w:t>Kost och motion</w:t>
            </w:r>
          </w:p>
        </w:tc>
        <w:tc>
          <w:tcPr>
            <w:tcW w:w="1257" w:type="dxa"/>
            <w:shd w:val="clear" w:color="auto" w:fill="auto"/>
          </w:tcPr>
          <w:p w14:paraId="430E296F" w14:textId="42DAEA81" w:rsidR="007369BC" w:rsidRPr="00313F25" w:rsidRDefault="007369BC" w:rsidP="005158E2">
            <w:pPr>
              <w:pStyle w:val="TabellRader"/>
            </w:pPr>
            <w:r w:rsidRPr="00407B61">
              <w:t>1</w:t>
            </w:r>
          </w:p>
        </w:tc>
        <w:tc>
          <w:tcPr>
            <w:tcW w:w="1257" w:type="dxa"/>
            <w:shd w:val="clear" w:color="auto" w:fill="auto"/>
          </w:tcPr>
          <w:p w14:paraId="11587180" w14:textId="6D61D14E" w:rsidR="007369BC" w:rsidRPr="00313F25" w:rsidRDefault="007369BC" w:rsidP="005158E2">
            <w:pPr>
              <w:pStyle w:val="TabellRader"/>
            </w:pPr>
            <w:r w:rsidRPr="00407B61">
              <w:t>2 168</w:t>
            </w:r>
          </w:p>
        </w:tc>
      </w:tr>
      <w:tr w:rsidR="005158E2" w:rsidRPr="008471C6" w14:paraId="2F2F7A3C" w14:textId="77777777" w:rsidTr="00297835">
        <w:tc>
          <w:tcPr>
            <w:tcW w:w="3383" w:type="dxa"/>
            <w:shd w:val="clear" w:color="auto" w:fill="auto"/>
          </w:tcPr>
          <w:p w14:paraId="6C410503" w14:textId="4F497744" w:rsidR="007369BC" w:rsidRPr="00313F25" w:rsidRDefault="007369BC" w:rsidP="005158E2">
            <w:pPr>
              <w:pStyle w:val="TabellRader"/>
              <w:jc w:val="left"/>
            </w:pPr>
            <w:r w:rsidRPr="00407B61">
              <w:t>Förebyggande av brott</w:t>
            </w:r>
            <w:r>
              <w:t xml:space="preserve">, </w:t>
            </w:r>
            <w:r w:rsidRPr="00407B61">
              <w:t>våld</w:t>
            </w:r>
            <w:r>
              <w:t xml:space="preserve"> och </w:t>
            </w:r>
            <w:r w:rsidRPr="00407B61">
              <w:t>mobbning</w:t>
            </w:r>
          </w:p>
        </w:tc>
        <w:tc>
          <w:tcPr>
            <w:tcW w:w="1257" w:type="dxa"/>
            <w:shd w:val="clear" w:color="auto" w:fill="auto"/>
          </w:tcPr>
          <w:p w14:paraId="156A3DA0" w14:textId="4FDDB1A1" w:rsidR="007369BC" w:rsidRPr="00313F25" w:rsidRDefault="007369BC" w:rsidP="005158E2">
            <w:pPr>
              <w:pStyle w:val="TabellRader"/>
            </w:pPr>
            <w:r w:rsidRPr="00407B61">
              <w:t>1</w:t>
            </w:r>
          </w:p>
        </w:tc>
        <w:tc>
          <w:tcPr>
            <w:tcW w:w="1257" w:type="dxa"/>
            <w:shd w:val="clear" w:color="auto" w:fill="auto"/>
          </w:tcPr>
          <w:p w14:paraId="27CAEE94" w14:textId="633360C4" w:rsidR="007369BC" w:rsidRPr="008471C6" w:rsidRDefault="007369BC" w:rsidP="005158E2">
            <w:pPr>
              <w:pStyle w:val="TabellRader"/>
            </w:pPr>
            <w:r w:rsidRPr="00407B61">
              <w:t>2 069</w:t>
            </w:r>
          </w:p>
        </w:tc>
      </w:tr>
      <w:tr w:rsidR="005158E2" w:rsidRPr="008471C6" w14:paraId="203D5BA3" w14:textId="77777777" w:rsidTr="00297835">
        <w:tc>
          <w:tcPr>
            <w:tcW w:w="3383" w:type="dxa"/>
            <w:shd w:val="clear" w:color="auto" w:fill="auto"/>
          </w:tcPr>
          <w:p w14:paraId="4B711ACD" w14:textId="309B5AF4" w:rsidR="007369BC" w:rsidRPr="00313F25" w:rsidRDefault="007369BC" w:rsidP="005158E2">
            <w:pPr>
              <w:pStyle w:val="TabellRader"/>
              <w:jc w:val="left"/>
            </w:pPr>
            <w:r w:rsidRPr="00407B61">
              <w:t>Integration</w:t>
            </w:r>
          </w:p>
        </w:tc>
        <w:tc>
          <w:tcPr>
            <w:tcW w:w="1257" w:type="dxa"/>
            <w:shd w:val="clear" w:color="auto" w:fill="auto"/>
          </w:tcPr>
          <w:p w14:paraId="4D1DFD7E" w14:textId="4F0A3C98" w:rsidR="007369BC" w:rsidRPr="00313F25" w:rsidRDefault="007369BC" w:rsidP="005158E2">
            <w:pPr>
              <w:pStyle w:val="TabellRader"/>
            </w:pPr>
            <w:r w:rsidRPr="00407B61">
              <w:t>1</w:t>
            </w:r>
          </w:p>
        </w:tc>
        <w:tc>
          <w:tcPr>
            <w:tcW w:w="1257" w:type="dxa"/>
            <w:shd w:val="clear" w:color="auto" w:fill="auto"/>
          </w:tcPr>
          <w:p w14:paraId="1292AE82" w14:textId="228F065F" w:rsidR="007369BC" w:rsidRPr="008471C6" w:rsidRDefault="007369BC" w:rsidP="005158E2">
            <w:pPr>
              <w:pStyle w:val="TabellRader"/>
            </w:pPr>
            <w:r w:rsidRPr="00407B61">
              <w:t>2 658</w:t>
            </w:r>
          </w:p>
        </w:tc>
      </w:tr>
      <w:tr w:rsidR="005158E2" w:rsidRPr="008471C6" w14:paraId="54722601" w14:textId="77777777" w:rsidTr="00297835">
        <w:tc>
          <w:tcPr>
            <w:tcW w:w="3383" w:type="dxa"/>
            <w:shd w:val="clear" w:color="auto" w:fill="auto"/>
          </w:tcPr>
          <w:p w14:paraId="6CF14EB5" w14:textId="2C342AC6" w:rsidR="007369BC" w:rsidRPr="008C1D63" w:rsidRDefault="007369BC" w:rsidP="005158E2">
            <w:pPr>
              <w:pStyle w:val="TabellRader"/>
              <w:jc w:val="left"/>
              <w:rPr>
                <w:highlight w:val="cyan"/>
              </w:rPr>
            </w:pPr>
            <w:r w:rsidRPr="00407B61">
              <w:t>Drogförebyggande</w:t>
            </w:r>
          </w:p>
        </w:tc>
        <w:tc>
          <w:tcPr>
            <w:tcW w:w="1257" w:type="dxa"/>
            <w:shd w:val="clear" w:color="auto" w:fill="auto"/>
          </w:tcPr>
          <w:p w14:paraId="00657570" w14:textId="5726842D" w:rsidR="007369BC" w:rsidRPr="008471C6" w:rsidRDefault="007369BC" w:rsidP="005158E2">
            <w:pPr>
              <w:pStyle w:val="TabellRader"/>
            </w:pPr>
            <w:r w:rsidRPr="00407B61">
              <w:t>1</w:t>
            </w:r>
          </w:p>
        </w:tc>
        <w:tc>
          <w:tcPr>
            <w:tcW w:w="1257" w:type="dxa"/>
            <w:shd w:val="clear" w:color="auto" w:fill="auto"/>
          </w:tcPr>
          <w:p w14:paraId="4F56EA95" w14:textId="35E65768" w:rsidR="007369BC" w:rsidRPr="008471C6" w:rsidRDefault="007369BC" w:rsidP="005158E2">
            <w:pPr>
              <w:pStyle w:val="TabellRader"/>
            </w:pPr>
            <w:r w:rsidRPr="00407B61">
              <w:t>1 342</w:t>
            </w:r>
          </w:p>
        </w:tc>
      </w:tr>
      <w:tr w:rsidR="005158E2" w14:paraId="45868305" w14:textId="77777777" w:rsidTr="00297835">
        <w:tc>
          <w:tcPr>
            <w:tcW w:w="3383" w:type="dxa"/>
            <w:tcBorders>
              <w:bottom w:val="single" w:sz="8" w:space="0" w:color="auto"/>
            </w:tcBorders>
            <w:shd w:val="clear" w:color="auto" w:fill="auto"/>
          </w:tcPr>
          <w:p w14:paraId="3A28CE5A" w14:textId="761986A8" w:rsidR="007369BC" w:rsidRDefault="007369BC" w:rsidP="005158E2">
            <w:pPr>
              <w:pStyle w:val="TabellSlutsumma"/>
              <w:jc w:val="left"/>
            </w:pPr>
            <w:r w:rsidRPr="00407B61">
              <w:t>Totalt</w:t>
            </w:r>
          </w:p>
        </w:tc>
        <w:tc>
          <w:tcPr>
            <w:tcW w:w="1257" w:type="dxa"/>
            <w:tcBorders>
              <w:bottom w:val="single" w:sz="8" w:space="0" w:color="auto"/>
            </w:tcBorders>
            <w:shd w:val="clear" w:color="auto" w:fill="auto"/>
          </w:tcPr>
          <w:p w14:paraId="4A81324E" w14:textId="2AD48A00" w:rsidR="007369BC" w:rsidRDefault="007369BC" w:rsidP="005158E2">
            <w:pPr>
              <w:pStyle w:val="TabellSlutsumma"/>
            </w:pPr>
            <w:r w:rsidRPr="00407B61">
              <w:t>83</w:t>
            </w:r>
          </w:p>
        </w:tc>
        <w:tc>
          <w:tcPr>
            <w:tcW w:w="1257" w:type="dxa"/>
            <w:tcBorders>
              <w:bottom w:val="single" w:sz="8" w:space="0" w:color="auto"/>
            </w:tcBorders>
            <w:shd w:val="clear" w:color="auto" w:fill="auto"/>
          </w:tcPr>
          <w:p w14:paraId="5973AB7B" w14:textId="53948988" w:rsidR="007369BC" w:rsidRDefault="007369BC" w:rsidP="005158E2">
            <w:pPr>
              <w:pStyle w:val="TabellSlutsumma"/>
            </w:pPr>
            <w:r w:rsidRPr="00407B61">
              <w:t>160 067</w:t>
            </w:r>
          </w:p>
        </w:tc>
      </w:tr>
    </w:tbl>
    <w:p w14:paraId="0BD4A7CA" w14:textId="77EFCED8" w:rsidR="007369BC" w:rsidRPr="00D16933" w:rsidRDefault="007369BC" w:rsidP="00CE1A28">
      <w:pPr>
        <w:pStyle w:val="Rubrik3"/>
      </w:pPr>
      <w:bookmarkStart w:id="29" w:name="_Toc169778898"/>
      <w:bookmarkEnd w:id="28"/>
      <w:r w:rsidRPr="00D16933">
        <w:t xml:space="preserve">Geografisk fördelning av </w:t>
      </w:r>
      <w:r w:rsidRPr="00273462">
        <w:t>medel</w:t>
      </w:r>
      <w:r w:rsidRPr="00D16933">
        <w:t xml:space="preserve"> 202</w:t>
      </w:r>
      <w:r>
        <w:t>3</w:t>
      </w:r>
      <w:bookmarkEnd w:id="29"/>
    </w:p>
    <w:p w14:paraId="1B1E9A4C" w14:textId="5FF5440D" w:rsidR="007369BC" w:rsidRDefault="007369BC" w:rsidP="00A47C4B">
      <w:pPr>
        <w:pStyle w:val="Brdtext"/>
      </w:pPr>
      <w:r>
        <w:t>Under</w:t>
      </w:r>
      <w:r w:rsidRPr="00D16933">
        <w:t xml:space="preserve"> 202</w:t>
      </w:r>
      <w:r>
        <w:t>3</w:t>
      </w:r>
      <w:r w:rsidRPr="00D16933">
        <w:t xml:space="preserve"> fördelades </w:t>
      </w:r>
      <w:r>
        <w:t xml:space="preserve">490 miljoner kronor </w:t>
      </w:r>
      <w:r w:rsidRPr="00D16933">
        <w:t>till lokala och regionala projekt</w:t>
      </w:r>
      <w:r>
        <w:t>, vilket är 64 procent av det totala stöd som beslutades under 2023</w:t>
      </w:r>
      <w:r w:rsidRPr="00D16933">
        <w:t>.</w:t>
      </w:r>
      <w:r>
        <w:t xml:space="preserve"> Motsvarande siffra var 62 procent under 2022. K</w:t>
      </w:r>
      <w:r w:rsidRPr="00D16933">
        <w:t xml:space="preserve">ategorin lokala och regionala projekt </w:t>
      </w:r>
      <w:r>
        <w:t>omfattar</w:t>
      </w:r>
      <w:r w:rsidRPr="00D16933">
        <w:t xml:space="preserve"> projekt som genomförs på en eller flera angränsande orter, i ett eller flera angränsande län </w:t>
      </w:r>
      <w:r>
        <w:t>eller t.ex.</w:t>
      </w:r>
      <w:r w:rsidRPr="00D16933">
        <w:t xml:space="preserve"> i ett par av storstadsregionerna.</w:t>
      </w:r>
      <w:r>
        <w:t xml:space="preserve"> </w:t>
      </w:r>
      <w:r w:rsidRPr="00C85B7F">
        <w:t xml:space="preserve">Antalet lokala och regionala projekt </w:t>
      </w:r>
      <w:r>
        <w:t xml:space="preserve">som </w:t>
      </w:r>
      <w:r w:rsidRPr="00C85B7F">
        <w:t>beviljades</w:t>
      </w:r>
      <w:r>
        <w:t xml:space="preserve"> stöd </w:t>
      </w:r>
      <w:r w:rsidRPr="00C85B7F">
        <w:t>under 2023 uppgick till 228, vilket motsvarar 6</w:t>
      </w:r>
      <w:r>
        <w:t>5</w:t>
      </w:r>
      <w:r w:rsidRPr="00C85B7F">
        <w:t xml:space="preserve"> procent av samtliga projekt för vilka stöd beviljades under året.</w:t>
      </w:r>
    </w:p>
    <w:p w14:paraId="7C49133C" w14:textId="0A562DC8" w:rsidR="007369BC" w:rsidRDefault="007369BC" w:rsidP="00E8260B">
      <w:pPr>
        <w:pStyle w:val="Brdtextmedindrag"/>
      </w:pPr>
      <w:r>
        <w:t xml:space="preserve">Projekt som inte definieras som lokala och regionala definieras i stället som nationella projekt. </w:t>
      </w:r>
      <w:r w:rsidRPr="00D16933">
        <w:t xml:space="preserve">Exempel på nationella projekt är barn- och ungdomsprojekt som samarbetar med kulturinstitutioner över hela landet eller en nationell </w:t>
      </w:r>
      <w:r>
        <w:t>f</w:t>
      </w:r>
      <w:r w:rsidRPr="00D16933">
        <w:t>unktionshindersorganisation som har tagit fram en utbildningsstrategi för personer som har neuropsykiatriska funktionsned</w:t>
      </w:r>
      <w:r>
        <w:t>-</w:t>
      </w:r>
      <w:r w:rsidRPr="00D16933">
        <w:t>sättningar.</w:t>
      </w:r>
      <w:r>
        <w:t xml:space="preserve"> Till nationella projekt fördelades ca 273 miljoner kronor under 2023, vilket är 36 procent av det totala stöd som beslutades under året. Antalet nationella projekt för vilka stöd beviljades under 2023 uppgick till 122, vilket motsvarar 35 procent av samtliga projekt för vilka stöd beviljades under året.</w:t>
      </w:r>
    </w:p>
    <w:p w14:paraId="5D3802BB" w14:textId="3665631C" w:rsidR="007369BC" w:rsidRDefault="007369BC" w:rsidP="00B50697">
      <w:pPr>
        <w:pStyle w:val="Brdtextmedindrag"/>
      </w:pPr>
      <w:r w:rsidRPr="005158E2">
        <w:t xml:space="preserve">Under 2023 finansierade Allmänna arvsfonden projekt i </w:t>
      </w:r>
      <w:r>
        <w:t>alla</w:t>
      </w:r>
      <w:r w:rsidRPr="005158E2">
        <w:t xml:space="preserve"> län utom Gotlands län. Flest ansökningar kom från föreningar i </w:t>
      </w:r>
      <w:r>
        <w:t xml:space="preserve">de tre </w:t>
      </w:r>
      <w:r w:rsidRPr="005158E2">
        <w:t>storstads</w:t>
      </w:r>
      <w:r>
        <w:t>-</w:t>
      </w:r>
      <w:r w:rsidRPr="005158E2">
        <w:t xml:space="preserve">områdena, </w:t>
      </w:r>
      <w:r>
        <w:t xml:space="preserve">Stockholm, Göteborg och Malmö, </w:t>
      </w:r>
      <w:r w:rsidRPr="005158E2">
        <w:t xml:space="preserve">där det också finns högst antal föreningar och </w:t>
      </w:r>
      <w:r>
        <w:t>befolkningsunderlaget är störst</w:t>
      </w:r>
      <w:r w:rsidRPr="005158E2">
        <w:t xml:space="preserve">. Ett betydande antal projekt </w:t>
      </w:r>
      <w:r>
        <w:t xml:space="preserve">för vilka stöd har beviljats </w:t>
      </w:r>
      <w:r w:rsidRPr="005158E2">
        <w:t>genomför</w:t>
      </w:r>
      <w:r>
        <w:t>de</w:t>
      </w:r>
      <w:r w:rsidRPr="005158E2">
        <w:t>s av organisationer som har sitt säte i Stockholm, men merparten av dessa projekt bedöms vara nationella.</w:t>
      </w:r>
    </w:p>
    <w:p w14:paraId="55170032" w14:textId="73E93985" w:rsidR="007369BC" w:rsidRPr="00D16933" w:rsidRDefault="007369BC" w:rsidP="00B50697">
      <w:pPr>
        <w:pStyle w:val="Brdtextmedindrag"/>
      </w:pPr>
      <w:r w:rsidRPr="00D16933">
        <w:t>Tabell 3.1</w:t>
      </w:r>
      <w:r>
        <w:t>2</w:t>
      </w:r>
      <w:r w:rsidRPr="00D16933">
        <w:t xml:space="preserve"> visar den länsvisa fördelningen av beviljade medel ur Allmänna arvsfonden under 202</w:t>
      </w:r>
      <w:r>
        <w:t>3.</w:t>
      </w:r>
      <w:r w:rsidRPr="00D16933">
        <w:t xml:space="preserve"> Varje projekt inkluderas bara en gång i </w:t>
      </w:r>
      <w:r w:rsidRPr="00D16933">
        <w:lastRenderedPageBreak/>
        <w:t xml:space="preserve">statistiken och </w:t>
      </w:r>
      <w:r>
        <w:t xml:space="preserve">ett </w:t>
      </w:r>
      <w:r w:rsidRPr="00D16933">
        <w:t>projekt hänförs till det län där organisationen</w:t>
      </w:r>
      <w:r>
        <w:t xml:space="preserve"> för projektet</w:t>
      </w:r>
      <w:r w:rsidRPr="00D16933">
        <w:t xml:space="preserve"> har sitt säte. Tabellen visar endast de lokala och regionala projekten </w:t>
      </w:r>
      <w:r>
        <w:t>med</w:t>
      </w:r>
      <w:r w:rsidRPr="00D16933">
        <w:t xml:space="preserve"> lokalstödsprojekten inkluderade. De nationella projekten är inte medräknade.</w:t>
      </w:r>
    </w:p>
    <w:p w14:paraId="6E6F5B99" w14:textId="493B49F9" w:rsidR="007369BC" w:rsidRDefault="007369BC" w:rsidP="00B50697">
      <w:pPr>
        <w:pStyle w:val="TabellRubrik"/>
      </w:pPr>
      <w:r w:rsidRPr="00D16933">
        <w:t>Tabell 3.1</w:t>
      </w:r>
      <w:r>
        <w:t>2</w:t>
      </w:r>
      <w:r>
        <w:tab/>
      </w:r>
      <w:r w:rsidRPr="00D16933">
        <w:t>Lokala och regionala projekt</w:t>
      </w:r>
      <w:r>
        <w:t xml:space="preserve"> 2023</w:t>
      </w:r>
      <w:r w:rsidRPr="00D16933">
        <w:t>, fördelat på lä</w:t>
      </w:r>
      <w:r>
        <w:t>n</w:t>
      </w:r>
    </w:p>
    <w:tbl>
      <w:tblPr>
        <w:tblW w:w="5000" w:type="pct"/>
        <w:tblCellMar>
          <w:left w:w="0" w:type="dxa"/>
        </w:tblCellMar>
        <w:tblLook w:val="0000" w:firstRow="0" w:lastRow="0" w:firstColumn="0" w:lastColumn="0" w:noHBand="0" w:noVBand="0"/>
      </w:tblPr>
      <w:tblGrid>
        <w:gridCol w:w="3140"/>
        <w:gridCol w:w="1378"/>
        <w:gridCol w:w="1379"/>
      </w:tblGrid>
      <w:tr w:rsidR="00B50697" w14:paraId="48F8C402" w14:textId="77777777" w:rsidTr="00280CD0">
        <w:tc>
          <w:tcPr>
            <w:tcW w:w="3140" w:type="dxa"/>
            <w:tcBorders>
              <w:top w:val="single" w:sz="8" w:space="0" w:color="auto"/>
              <w:bottom w:val="single" w:sz="6" w:space="0" w:color="auto"/>
            </w:tcBorders>
            <w:shd w:val="clear" w:color="auto" w:fill="auto"/>
          </w:tcPr>
          <w:p w14:paraId="4119E9D4" w14:textId="77777777" w:rsidR="007369BC" w:rsidRDefault="007369BC" w:rsidP="00280CD0">
            <w:pPr>
              <w:pStyle w:val="TabellHuvud"/>
              <w:jc w:val="left"/>
            </w:pPr>
            <w:r>
              <w:t>Län</w:t>
            </w:r>
          </w:p>
        </w:tc>
        <w:tc>
          <w:tcPr>
            <w:tcW w:w="1378" w:type="dxa"/>
            <w:tcBorders>
              <w:top w:val="single" w:sz="8" w:space="0" w:color="auto"/>
              <w:bottom w:val="single" w:sz="6" w:space="0" w:color="auto"/>
            </w:tcBorders>
            <w:shd w:val="clear" w:color="auto" w:fill="auto"/>
          </w:tcPr>
          <w:p w14:paraId="1A2C3D90" w14:textId="77777777" w:rsidR="007369BC" w:rsidRDefault="007369BC" w:rsidP="00280CD0">
            <w:pPr>
              <w:pStyle w:val="TabellHuvud"/>
            </w:pPr>
            <w:r>
              <w:t>Antal projekt</w:t>
            </w:r>
          </w:p>
        </w:tc>
        <w:tc>
          <w:tcPr>
            <w:tcW w:w="1379" w:type="dxa"/>
            <w:tcBorders>
              <w:top w:val="single" w:sz="8" w:space="0" w:color="auto"/>
              <w:bottom w:val="single" w:sz="6" w:space="0" w:color="auto"/>
            </w:tcBorders>
            <w:shd w:val="clear" w:color="auto" w:fill="auto"/>
          </w:tcPr>
          <w:p w14:paraId="2E428518" w14:textId="77777777" w:rsidR="007369BC" w:rsidRDefault="007369BC" w:rsidP="00280CD0">
            <w:pPr>
              <w:pStyle w:val="TabellHuvud"/>
            </w:pPr>
            <w:r>
              <w:t>Belopp, mnkr</w:t>
            </w:r>
          </w:p>
        </w:tc>
      </w:tr>
      <w:tr w:rsidR="00A47C4B" w:rsidRPr="009B207B" w14:paraId="133F8BA9" w14:textId="77777777" w:rsidTr="00280CD0">
        <w:tc>
          <w:tcPr>
            <w:tcW w:w="3140" w:type="dxa"/>
            <w:tcBorders>
              <w:top w:val="single" w:sz="6" w:space="0" w:color="auto"/>
            </w:tcBorders>
            <w:shd w:val="clear" w:color="auto" w:fill="auto"/>
          </w:tcPr>
          <w:p w14:paraId="0A8455D9" w14:textId="09EEC92F" w:rsidR="007369BC" w:rsidRPr="009B207B" w:rsidRDefault="007369BC" w:rsidP="00A47C4B">
            <w:pPr>
              <w:pStyle w:val="TabellRader"/>
              <w:jc w:val="left"/>
            </w:pPr>
            <w:r w:rsidRPr="000374A8">
              <w:t>Skåne</w:t>
            </w:r>
          </w:p>
        </w:tc>
        <w:tc>
          <w:tcPr>
            <w:tcW w:w="1378" w:type="dxa"/>
            <w:tcBorders>
              <w:top w:val="single" w:sz="6" w:space="0" w:color="auto"/>
            </w:tcBorders>
            <w:shd w:val="clear" w:color="auto" w:fill="auto"/>
          </w:tcPr>
          <w:p w14:paraId="11DE2680" w14:textId="6E06A285" w:rsidR="007369BC" w:rsidRPr="009B207B" w:rsidRDefault="007369BC" w:rsidP="00A47C4B">
            <w:pPr>
              <w:pStyle w:val="TabellRader"/>
            </w:pPr>
            <w:r w:rsidRPr="000374A8">
              <w:t>45</w:t>
            </w:r>
          </w:p>
        </w:tc>
        <w:tc>
          <w:tcPr>
            <w:tcW w:w="1379" w:type="dxa"/>
            <w:tcBorders>
              <w:top w:val="single" w:sz="6" w:space="0" w:color="auto"/>
            </w:tcBorders>
            <w:shd w:val="clear" w:color="auto" w:fill="auto"/>
          </w:tcPr>
          <w:p w14:paraId="1277A69D" w14:textId="7F74110F" w:rsidR="007369BC" w:rsidRPr="009B207B" w:rsidRDefault="007369BC" w:rsidP="00A47C4B">
            <w:pPr>
              <w:pStyle w:val="TabellRader"/>
            </w:pPr>
            <w:r w:rsidRPr="000374A8">
              <w:t>93</w:t>
            </w:r>
          </w:p>
        </w:tc>
      </w:tr>
      <w:tr w:rsidR="00A47C4B" w:rsidRPr="009B207B" w14:paraId="1762CC26" w14:textId="77777777" w:rsidTr="00280CD0">
        <w:tc>
          <w:tcPr>
            <w:tcW w:w="3140" w:type="dxa"/>
            <w:shd w:val="clear" w:color="auto" w:fill="auto"/>
          </w:tcPr>
          <w:p w14:paraId="07DD95D5" w14:textId="235C4424" w:rsidR="007369BC" w:rsidRPr="009B207B" w:rsidRDefault="007369BC" w:rsidP="00A47C4B">
            <w:pPr>
              <w:pStyle w:val="TabellRader"/>
              <w:jc w:val="left"/>
            </w:pPr>
            <w:r w:rsidRPr="000374A8">
              <w:t>Stockholm</w:t>
            </w:r>
          </w:p>
        </w:tc>
        <w:tc>
          <w:tcPr>
            <w:tcW w:w="1378" w:type="dxa"/>
            <w:shd w:val="clear" w:color="auto" w:fill="auto"/>
          </w:tcPr>
          <w:p w14:paraId="5AC9D223" w14:textId="3FECBE1C" w:rsidR="007369BC" w:rsidRPr="009B207B" w:rsidRDefault="007369BC" w:rsidP="00A47C4B">
            <w:pPr>
              <w:pStyle w:val="TabellRader"/>
            </w:pPr>
            <w:r w:rsidRPr="000374A8">
              <w:t>38</w:t>
            </w:r>
          </w:p>
        </w:tc>
        <w:tc>
          <w:tcPr>
            <w:tcW w:w="1379" w:type="dxa"/>
            <w:shd w:val="clear" w:color="auto" w:fill="auto"/>
          </w:tcPr>
          <w:p w14:paraId="0B8F66AE" w14:textId="31CC3EAC" w:rsidR="007369BC" w:rsidRPr="009B207B" w:rsidRDefault="007369BC" w:rsidP="00A47C4B">
            <w:pPr>
              <w:pStyle w:val="TabellRader"/>
            </w:pPr>
            <w:r w:rsidRPr="000374A8">
              <w:t>84</w:t>
            </w:r>
          </w:p>
        </w:tc>
      </w:tr>
      <w:tr w:rsidR="00A47C4B" w:rsidRPr="009B207B" w14:paraId="75F6DA51" w14:textId="77777777" w:rsidTr="00280CD0">
        <w:tc>
          <w:tcPr>
            <w:tcW w:w="3140" w:type="dxa"/>
            <w:shd w:val="clear" w:color="auto" w:fill="auto"/>
          </w:tcPr>
          <w:p w14:paraId="443E845A" w14:textId="546F4497" w:rsidR="007369BC" w:rsidRPr="009B207B" w:rsidRDefault="007369BC" w:rsidP="00A47C4B">
            <w:pPr>
              <w:pStyle w:val="TabellRader"/>
              <w:jc w:val="left"/>
            </w:pPr>
            <w:r w:rsidRPr="000374A8">
              <w:t>Västra Götaland</w:t>
            </w:r>
          </w:p>
        </w:tc>
        <w:tc>
          <w:tcPr>
            <w:tcW w:w="1378" w:type="dxa"/>
            <w:shd w:val="clear" w:color="auto" w:fill="auto"/>
          </w:tcPr>
          <w:p w14:paraId="2D685387" w14:textId="66A9007E" w:rsidR="007369BC" w:rsidRPr="009B207B" w:rsidRDefault="007369BC" w:rsidP="00A47C4B">
            <w:pPr>
              <w:pStyle w:val="TabellRader"/>
            </w:pPr>
            <w:r w:rsidRPr="000374A8">
              <w:t>31</w:t>
            </w:r>
          </w:p>
        </w:tc>
        <w:tc>
          <w:tcPr>
            <w:tcW w:w="1379" w:type="dxa"/>
            <w:shd w:val="clear" w:color="auto" w:fill="auto"/>
          </w:tcPr>
          <w:p w14:paraId="16592BED" w14:textId="0B9CC205" w:rsidR="007369BC" w:rsidRPr="009B207B" w:rsidRDefault="007369BC" w:rsidP="00A47C4B">
            <w:pPr>
              <w:pStyle w:val="TabellRader"/>
            </w:pPr>
            <w:r w:rsidRPr="000374A8">
              <w:t>66</w:t>
            </w:r>
          </w:p>
        </w:tc>
      </w:tr>
      <w:tr w:rsidR="00A47C4B" w:rsidRPr="009B207B" w14:paraId="6E78B228" w14:textId="77777777" w:rsidTr="00280CD0">
        <w:tc>
          <w:tcPr>
            <w:tcW w:w="3140" w:type="dxa"/>
            <w:shd w:val="clear" w:color="auto" w:fill="auto"/>
          </w:tcPr>
          <w:p w14:paraId="1A22509C" w14:textId="06E21655" w:rsidR="007369BC" w:rsidRPr="009B207B" w:rsidRDefault="007369BC" w:rsidP="00A47C4B">
            <w:pPr>
              <w:pStyle w:val="TabellRader"/>
              <w:jc w:val="left"/>
            </w:pPr>
            <w:r w:rsidRPr="000374A8">
              <w:t>Dalarna</w:t>
            </w:r>
          </w:p>
        </w:tc>
        <w:tc>
          <w:tcPr>
            <w:tcW w:w="1378" w:type="dxa"/>
            <w:shd w:val="clear" w:color="auto" w:fill="auto"/>
          </w:tcPr>
          <w:p w14:paraId="317B3BD3" w14:textId="77E711A3" w:rsidR="007369BC" w:rsidRPr="009B207B" w:rsidRDefault="007369BC" w:rsidP="00A47C4B">
            <w:pPr>
              <w:pStyle w:val="TabellRader"/>
            </w:pPr>
            <w:r w:rsidRPr="000374A8">
              <w:t>8</w:t>
            </w:r>
          </w:p>
        </w:tc>
        <w:tc>
          <w:tcPr>
            <w:tcW w:w="1379" w:type="dxa"/>
            <w:shd w:val="clear" w:color="auto" w:fill="auto"/>
          </w:tcPr>
          <w:p w14:paraId="5FB2EE9C" w14:textId="71B742C9" w:rsidR="007369BC" w:rsidRPr="009B207B" w:rsidRDefault="007369BC" w:rsidP="00A47C4B">
            <w:pPr>
              <w:pStyle w:val="TabellRader"/>
            </w:pPr>
            <w:r w:rsidRPr="000374A8">
              <w:t>31</w:t>
            </w:r>
          </w:p>
        </w:tc>
      </w:tr>
      <w:tr w:rsidR="00A47C4B" w:rsidRPr="009B207B" w14:paraId="0B93A0C5" w14:textId="77777777" w:rsidTr="00280CD0">
        <w:tc>
          <w:tcPr>
            <w:tcW w:w="3140" w:type="dxa"/>
            <w:shd w:val="clear" w:color="auto" w:fill="auto"/>
          </w:tcPr>
          <w:p w14:paraId="2757A06B" w14:textId="3301F0F0" w:rsidR="007369BC" w:rsidRPr="009B207B" w:rsidRDefault="007369BC" w:rsidP="00A47C4B">
            <w:pPr>
              <w:pStyle w:val="TabellRader"/>
              <w:jc w:val="left"/>
            </w:pPr>
            <w:r w:rsidRPr="000374A8">
              <w:t>Jämtland</w:t>
            </w:r>
          </w:p>
        </w:tc>
        <w:tc>
          <w:tcPr>
            <w:tcW w:w="1378" w:type="dxa"/>
            <w:shd w:val="clear" w:color="auto" w:fill="auto"/>
          </w:tcPr>
          <w:p w14:paraId="67B1F452" w14:textId="4406EC6A" w:rsidR="007369BC" w:rsidRPr="009B207B" w:rsidRDefault="007369BC" w:rsidP="00A47C4B">
            <w:pPr>
              <w:pStyle w:val="TabellRader"/>
            </w:pPr>
            <w:r w:rsidRPr="000374A8">
              <w:t>8</w:t>
            </w:r>
          </w:p>
        </w:tc>
        <w:tc>
          <w:tcPr>
            <w:tcW w:w="1379" w:type="dxa"/>
            <w:shd w:val="clear" w:color="auto" w:fill="auto"/>
          </w:tcPr>
          <w:p w14:paraId="30F6EA9F" w14:textId="53B5EDA4" w:rsidR="007369BC" w:rsidRPr="009B207B" w:rsidRDefault="007369BC" w:rsidP="00A47C4B">
            <w:pPr>
              <w:pStyle w:val="TabellRader"/>
            </w:pPr>
            <w:r w:rsidRPr="000374A8">
              <w:t>25</w:t>
            </w:r>
          </w:p>
        </w:tc>
      </w:tr>
      <w:tr w:rsidR="00A47C4B" w:rsidRPr="009B207B" w14:paraId="0F670E5E" w14:textId="77777777" w:rsidTr="00280CD0">
        <w:tc>
          <w:tcPr>
            <w:tcW w:w="3140" w:type="dxa"/>
            <w:shd w:val="clear" w:color="auto" w:fill="auto"/>
          </w:tcPr>
          <w:p w14:paraId="398B5239" w14:textId="612C9A21" w:rsidR="007369BC" w:rsidRDefault="007369BC" w:rsidP="00A47C4B">
            <w:pPr>
              <w:pStyle w:val="TabellRader"/>
              <w:jc w:val="left"/>
            </w:pPr>
            <w:r w:rsidRPr="000374A8">
              <w:t>Jönköping</w:t>
            </w:r>
          </w:p>
        </w:tc>
        <w:tc>
          <w:tcPr>
            <w:tcW w:w="1378" w:type="dxa"/>
            <w:shd w:val="clear" w:color="auto" w:fill="auto"/>
          </w:tcPr>
          <w:p w14:paraId="30DE3870" w14:textId="37EBD81D" w:rsidR="007369BC" w:rsidRDefault="007369BC" w:rsidP="00A47C4B">
            <w:pPr>
              <w:pStyle w:val="TabellRader"/>
            </w:pPr>
            <w:r w:rsidRPr="000374A8">
              <w:t>10</w:t>
            </w:r>
          </w:p>
        </w:tc>
        <w:tc>
          <w:tcPr>
            <w:tcW w:w="1379" w:type="dxa"/>
            <w:shd w:val="clear" w:color="auto" w:fill="auto"/>
          </w:tcPr>
          <w:p w14:paraId="5827F176" w14:textId="2D176ECA" w:rsidR="007369BC" w:rsidRDefault="007369BC" w:rsidP="00A47C4B">
            <w:pPr>
              <w:pStyle w:val="TabellRader"/>
            </w:pPr>
            <w:r w:rsidRPr="000374A8">
              <w:t>23</w:t>
            </w:r>
          </w:p>
        </w:tc>
      </w:tr>
      <w:tr w:rsidR="00A47C4B" w:rsidRPr="009B207B" w14:paraId="2CC9482E" w14:textId="77777777" w:rsidTr="00280CD0">
        <w:tc>
          <w:tcPr>
            <w:tcW w:w="3140" w:type="dxa"/>
            <w:shd w:val="clear" w:color="auto" w:fill="auto"/>
          </w:tcPr>
          <w:p w14:paraId="7F9EDF19" w14:textId="235A1B62" w:rsidR="007369BC" w:rsidRPr="009B207B" w:rsidRDefault="007369BC" w:rsidP="00A47C4B">
            <w:pPr>
              <w:pStyle w:val="TabellRader"/>
              <w:jc w:val="left"/>
            </w:pPr>
            <w:r w:rsidRPr="000374A8">
              <w:t>Västerbotten</w:t>
            </w:r>
          </w:p>
        </w:tc>
        <w:tc>
          <w:tcPr>
            <w:tcW w:w="1378" w:type="dxa"/>
            <w:shd w:val="clear" w:color="auto" w:fill="auto"/>
          </w:tcPr>
          <w:p w14:paraId="0CE1AFB5" w14:textId="76A43E69" w:rsidR="007369BC" w:rsidRPr="009B207B" w:rsidRDefault="007369BC" w:rsidP="00A47C4B">
            <w:pPr>
              <w:pStyle w:val="TabellRader"/>
            </w:pPr>
            <w:r w:rsidRPr="000374A8">
              <w:t>12</w:t>
            </w:r>
          </w:p>
        </w:tc>
        <w:tc>
          <w:tcPr>
            <w:tcW w:w="1379" w:type="dxa"/>
            <w:shd w:val="clear" w:color="auto" w:fill="auto"/>
          </w:tcPr>
          <w:p w14:paraId="491E5C57" w14:textId="618974F5" w:rsidR="007369BC" w:rsidRPr="009B207B" w:rsidRDefault="007369BC" w:rsidP="00A47C4B">
            <w:pPr>
              <w:pStyle w:val="TabellRader"/>
            </w:pPr>
            <w:r w:rsidRPr="000374A8">
              <w:t>22</w:t>
            </w:r>
          </w:p>
        </w:tc>
      </w:tr>
      <w:tr w:rsidR="00A47C4B" w:rsidRPr="009B207B" w14:paraId="03F36DFB" w14:textId="77777777" w:rsidTr="00280CD0">
        <w:tc>
          <w:tcPr>
            <w:tcW w:w="3140" w:type="dxa"/>
            <w:shd w:val="clear" w:color="auto" w:fill="auto"/>
          </w:tcPr>
          <w:p w14:paraId="40E2C6A1" w14:textId="7806BB9F" w:rsidR="007369BC" w:rsidRPr="009B207B" w:rsidRDefault="007369BC" w:rsidP="00A47C4B">
            <w:pPr>
              <w:pStyle w:val="TabellRader"/>
              <w:jc w:val="left"/>
            </w:pPr>
            <w:r w:rsidRPr="000374A8">
              <w:t>Kronoberg</w:t>
            </w:r>
          </w:p>
        </w:tc>
        <w:tc>
          <w:tcPr>
            <w:tcW w:w="1378" w:type="dxa"/>
            <w:shd w:val="clear" w:color="auto" w:fill="auto"/>
          </w:tcPr>
          <w:p w14:paraId="56EAF7FC" w14:textId="29814C60" w:rsidR="007369BC" w:rsidRPr="009B207B" w:rsidRDefault="007369BC" w:rsidP="00A47C4B">
            <w:pPr>
              <w:pStyle w:val="TabellRader"/>
            </w:pPr>
            <w:r w:rsidRPr="000374A8">
              <w:t>11</w:t>
            </w:r>
          </w:p>
        </w:tc>
        <w:tc>
          <w:tcPr>
            <w:tcW w:w="1379" w:type="dxa"/>
            <w:shd w:val="clear" w:color="auto" w:fill="auto"/>
          </w:tcPr>
          <w:p w14:paraId="0F387529" w14:textId="3C3CF12F" w:rsidR="007369BC" w:rsidRPr="009B207B" w:rsidRDefault="007369BC" w:rsidP="00A47C4B">
            <w:pPr>
              <w:pStyle w:val="TabellRader"/>
            </w:pPr>
            <w:r w:rsidRPr="000374A8">
              <w:t>21</w:t>
            </w:r>
          </w:p>
        </w:tc>
      </w:tr>
      <w:tr w:rsidR="00A47C4B" w:rsidRPr="009B207B" w14:paraId="251CD8BB" w14:textId="77777777" w:rsidTr="00280CD0">
        <w:tc>
          <w:tcPr>
            <w:tcW w:w="3140" w:type="dxa"/>
            <w:shd w:val="clear" w:color="auto" w:fill="auto"/>
          </w:tcPr>
          <w:p w14:paraId="2CCEDF9F" w14:textId="7ACEF4CB" w:rsidR="007369BC" w:rsidRPr="009B207B" w:rsidRDefault="007369BC" w:rsidP="00A47C4B">
            <w:pPr>
              <w:pStyle w:val="TabellRader"/>
              <w:jc w:val="left"/>
            </w:pPr>
            <w:r w:rsidRPr="000374A8">
              <w:t>Gävleborg</w:t>
            </w:r>
          </w:p>
        </w:tc>
        <w:tc>
          <w:tcPr>
            <w:tcW w:w="1378" w:type="dxa"/>
            <w:shd w:val="clear" w:color="auto" w:fill="auto"/>
          </w:tcPr>
          <w:p w14:paraId="17659B66" w14:textId="2D6F5B21" w:rsidR="007369BC" w:rsidRPr="009B207B" w:rsidRDefault="007369BC" w:rsidP="00A47C4B">
            <w:pPr>
              <w:pStyle w:val="TabellRader"/>
            </w:pPr>
            <w:r w:rsidRPr="000374A8">
              <w:t>10</w:t>
            </w:r>
          </w:p>
        </w:tc>
        <w:tc>
          <w:tcPr>
            <w:tcW w:w="1379" w:type="dxa"/>
            <w:shd w:val="clear" w:color="auto" w:fill="auto"/>
          </w:tcPr>
          <w:p w14:paraId="30075A38" w14:textId="589CF424" w:rsidR="007369BC" w:rsidRPr="009B207B" w:rsidRDefault="007369BC" w:rsidP="00A47C4B">
            <w:pPr>
              <w:pStyle w:val="TabellRader"/>
            </w:pPr>
            <w:r w:rsidRPr="000374A8">
              <w:t>19</w:t>
            </w:r>
          </w:p>
        </w:tc>
      </w:tr>
      <w:tr w:rsidR="00A47C4B" w:rsidRPr="009B207B" w14:paraId="7C4FFB92" w14:textId="77777777" w:rsidTr="00280CD0">
        <w:tc>
          <w:tcPr>
            <w:tcW w:w="3140" w:type="dxa"/>
            <w:shd w:val="clear" w:color="auto" w:fill="auto"/>
          </w:tcPr>
          <w:p w14:paraId="5EB35539" w14:textId="25DCDD9D" w:rsidR="007369BC" w:rsidRPr="009B207B" w:rsidRDefault="007369BC" w:rsidP="00A47C4B">
            <w:pPr>
              <w:pStyle w:val="TabellRader"/>
              <w:jc w:val="left"/>
            </w:pPr>
            <w:r w:rsidRPr="000374A8">
              <w:t>Norrbotten</w:t>
            </w:r>
          </w:p>
        </w:tc>
        <w:tc>
          <w:tcPr>
            <w:tcW w:w="1378" w:type="dxa"/>
            <w:shd w:val="clear" w:color="auto" w:fill="auto"/>
          </w:tcPr>
          <w:p w14:paraId="20D95D00" w14:textId="07356AB6" w:rsidR="007369BC" w:rsidRPr="009B207B" w:rsidRDefault="007369BC" w:rsidP="00A47C4B">
            <w:pPr>
              <w:pStyle w:val="TabellRader"/>
            </w:pPr>
            <w:r w:rsidRPr="000374A8">
              <w:t>7</w:t>
            </w:r>
          </w:p>
        </w:tc>
        <w:tc>
          <w:tcPr>
            <w:tcW w:w="1379" w:type="dxa"/>
            <w:shd w:val="clear" w:color="auto" w:fill="auto"/>
          </w:tcPr>
          <w:p w14:paraId="4DD1950D" w14:textId="148996A3" w:rsidR="007369BC" w:rsidRPr="009B207B" w:rsidRDefault="007369BC" w:rsidP="00A47C4B">
            <w:pPr>
              <w:pStyle w:val="TabellRader"/>
            </w:pPr>
            <w:r w:rsidRPr="000374A8">
              <w:t>18</w:t>
            </w:r>
          </w:p>
        </w:tc>
      </w:tr>
      <w:tr w:rsidR="00A47C4B" w:rsidRPr="009B207B" w14:paraId="05EDED28" w14:textId="77777777" w:rsidTr="00280CD0">
        <w:tc>
          <w:tcPr>
            <w:tcW w:w="3140" w:type="dxa"/>
            <w:shd w:val="clear" w:color="auto" w:fill="auto"/>
          </w:tcPr>
          <w:p w14:paraId="237306CD" w14:textId="1981AE75" w:rsidR="007369BC" w:rsidRPr="009B207B" w:rsidRDefault="007369BC" w:rsidP="00A47C4B">
            <w:pPr>
              <w:pStyle w:val="TabellRader"/>
              <w:jc w:val="left"/>
            </w:pPr>
            <w:r w:rsidRPr="000374A8">
              <w:t>Östergötland</w:t>
            </w:r>
          </w:p>
        </w:tc>
        <w:tc>
          <w:tcPr>
            <w:tcW w:w="1378" w:type="dxa"/>
            <w:shd w:val="clear" w:color="auto" w:fill="auto"/>
          </w:tcPr>
          <w:p w14:paraId="0ED8BC92" w14:textId="08CCF522" w:rsidR="007369BC" w:rsidRPr="009B207B" w:rsidRDefault="007369BC" w:rsidP="00A47C4B">
            <w:pPr>
              <w:pStyle w:val="TabellRader"/>
            </w:pPr>
            <w:r w:rsidRPr="000374A8">
              <w:t>6</w:t>
            </w:r>
          </w:p>
        </w:tc>
        <w:tc>
          <w:tcPr>
            <w:tcW w:w="1379" w:type="dxa"/>
            <w:shd w:val="clear" w:color="auto" w:fill="auto"/>
          </w:tcPr>
          <w:p w14:paraId="2BC6D534" w14:textId="1BE2D80D" w:rsidR="007369BC" w:rsidRPr="009B207B" w:rsidRDefault="007369BC" w:rsidP="00A47C4B">
            <w:pPr>
              <w:pStyle w:val="TabellRader"/>
            </w:pPr>
            <w:r w:rsidRPr="000374A8">
              <w:t>15</w:t>
            </w:r>
          </w:p>
        </w:tc>
      </w:tr>
      <w:tr w:rsidR="00A47C4B" w:rsidRPr="009B207B" w14:paraId="5AC14855" w14:textId="77777777" w:rsidTr="00280CD0">
        <w:tc>
          <w:tcPr>
            <w:tcW w:w="3140" w:type="dxa"/>
            <w:shd w:val="clear" w:color="auto" w:fill="auto"/>
          </w:tcPr>
          <w:p w14:paraId="13AFD307" w14:textId="21CF6583" w:rsidR="007369BC" w:rsidRPr="009B207B" w:rsidRDefault="007369BC" w:rsidP="00A47C4B">
            <w:pPr>
              <w:pStyle w:val="TabellRader"/>
              <w:jc w:val="left"/>
            </w:pPr>
            <w:r w:rsidRPr="000374A8">
              <w:t>Uppsala</w:t>
            </w:r>
          </w:p>
        </w:tc>
        <w:tc>
          <w:tcPr>
            <w:tcW w:w="1378" w:type="dxa"/>
            <w:shd w:val="clear" w:color="auto" w:fill="auto"/>
          </w:tcPr>
          <w:p w14:paraId="5B3F6F8F" w14:textId="4AFB1BFF" w:rsidR="007369BC" w:rsidRPr="009B207B" w:rsidRDefault="007369BC" w:rsidP="00A47C4B">
            <w:pPr>
              <w:pStyle w:val="TabellRader"/>
            </w:pPr>
            <w:r w:rsidRPr="000374A8">
              <w:t>7</w:t>
            </w:r>
          </w:p>
        </w:tc>
        <w:tc>
          <w:tcPr>
            <w:tcW w:w="1379" w:type="dxa"/>
            <w:shd w:val="clear" w:color="auto" w:fill="auto"/>
          </w:tcPr>
          <w:p w14:paraId="2BA7ADBF" w14:textId="79878CF4" w:rsidR="007369BC" w:rsidRPr="009B207B" w:rsidRDefault="007369BC" w:rsidP="00A47C4B">
            <w:pPr>
              <w:pStyle w:val="TabellRader"/>
            </w:pPr>
            <w:r w:rsidRPr="000374A8">
              <w:t>14</w:t>
            </w:r>
          </w:p>
        </w:tc>
      </w:tr>
      <w:tr w:rsidR="00A47C4B" w:rsidRPr="009B207B" w14:paraId="698EB957" w14:textId="77777777" w:rsidTr="00280CD0">
        <w:tc>
          <w:tcPr>
            <w:tcW w:w="3140" w:type="dxa"/>
            <w:shd w:val="clear" w:color="auto" w:fill="auto"/>
          </w:tcPr>
          <w:p w14:paraId="4400DDD0" w14:textId="476EC233" w:rsidR="007369BC" w:rsidRPr="009B207B" w:rsidRDefault="007369BC" w:rsidP="00A47C4B">
            <w:pPr>
              <w:pStyle w:val="TabellRader"/>
              <w:jc w:val="left"/>
            </w:pPr>
            <w:r w:rsidRPr="000374A8">
              <w:t>Halland</w:t>
            </w:r>
          </w:p>
        </w:tc>
        <w:tc>
          <w:tcPr>
            <w:tcW w:w="1378" w:type="dxa"/>
            <w:shd w:val="clear" w:color="auto" w:fill="auto"/>
          </w:tcPr>
          <w:p w14:paraId="704A54D8" w14:textId="17EC433E" w:rsidR="007369BC" w:rsidRPr="009B207B" w:rsidRDefault="007369BC" w:rsidP="00A47C4B">
            <w:pPr>
              <w:pStyle w:val="TabellRader"/>
            </w:pPr>
            <w:r w:rsidRPr="000374A8">
              <w:t>6</w:t>
            </w:r>
          </w:p>
        </w:tc>
        <w:tc>
          <w:tcPr>
            <w:tcW w:w="1379" w:type="dxa"/>
            <w:shd w:val="clear" w:color="auto" w:fill="auto"/>
          </w:tcPr>
          <w:p w14:paraId="6EA5CBF7" w14:textId="6A25A21E" w:rsidR="007369BC" w:rsidRPr="009B207B" w:rsidRDefault="007369BC" w:rsidP="00A47C4B">
            <w:pPr>
              <w:pStyle w:val="TabellRader"/>
            </w:pPr>
            <w:r w:rsidRPr="000374A8">
              <w:t>12</w:t>
            </w:r>
          </w:p>
        </w:tc>
      </w:tr>
      <w:tr w:rsidR="00A47C4B" w:rsidRPr="009B207B" w14:paraId="2E903DCB" w14:textId="77777777" w:rsidTr="00280CD0">
        <w:tc>
          <w:tcPr>
            <w:tcW w:w="3140" w:type="dxa"/>
            <w:shd w:val="clear" w:color="auto" w:fill="auto"/>
          </w:tcPr>
          <w:p w14:paraId="23692D20" w14:textId="030AFE8F" w:rsidR="007369BC" w:rsidRPr="009B207B" w:rsidRDefault="007369BC" w:rsidP="00A47C4B">
            <w:pPr>
              <w:pStyle w:val="TabellRader"/>
              <w:jc w:val="left"/>
            </w:pPr>
            <w:r w:rsidRPr="000374A8">
              <w:t>Västmanland</w:t>
            </w:r>
          </w:p>
        </w:tc>
        <w:tc>
          <w:tcPr>
            <w:tcW w:w="1378" w:type="dxa"/>
            <w:shd w:val="clear" w:color="auto" w:fill="auto"/>
          </w:tcPr>
          <w:p w14:paraId="14F4FB65" w14:textId="09E41A09" w:rsidR="007369BC" w:rsidRPr="009B207B" w:rsidRDefault="007369BC" w:rsidP="00A47C4B">
            <w:pPr>
              <w:pStyle w:val="TabellRader"/>
            </w:pPr>
            <w:r w:rsidRPr="000374A8">
              <w:t>9</w:t>
            </w:r>
          </w:p>
        </w:tc>
        <w:tc>
          <w:tcPr>
            <w:tcW w:w="1379" w:type="dxa"/>
            <w:shd w:val="clear" w:color="auto" w:fill="auto"/>
          </w:tcPr>
          <w:p w14:paraId="155D1235" w14:textId="168714DD" w:rsidR="007369BC" w:rsidRPr="009B207B" w:rsidRDefault="007369BC" w:rsidP="00A47C4B">
            <w:pPr>
              <w:pStyle w:val="TabellRader"/>
            </w:pPr>
            <w:r w:rsidRPr="000374A8">
              <w:t>10</w:t>
            </w:r>
          </w:p>
        </w:tc>
      </w:tr>
      <w:tr w:rsidR="00A47C4B" w:rsidRPr="009B207B" w14:paraId="18068B5A" w14:textId="77777777" w:rsidTr="00280CD0">
        <w:tc>
          <w:tcPr>
            <w:tcW w:w="3140" w:type="dxa"/>
            <w:shd w:val="clear" w:color="auto" w:fill="auto"/>
          </w:tcPr>
          <w:p w14:paraId="6E9F539C" w14:textId="1E9640C8" w:rsidR="007369BC" w:rsidRPr="009B207B" w:rsidRDefault="007369BC" w:rsidP="00A47C4B">
            <w:pPr>
              <w:pStyle w:val="TabellRader"/>
              <w:jc w:val="left"/>
            </w:pPr>
            <w:r w:rsidRPr="000374A8">
              <w:t>Västernorrland</w:t>
            </w:r>
          </w:p>
        </w:tc>
        <w:tc>
          <w:tcPr>
            <w:tcW w:w="1378" w:type="dxa"/>
            <w:shd w:val="clear" w:color="auto" w:fill="auto"/>
          </w:tcPr>
          <w:p w14:paraId="715770B8" w14:textId="00BD013E" w:rsidR="007369BC" w:rsidRPr="009B207B" w:rsidRDefault="007369BC" w:rsidP="00A47C4B">
            <w:pPr>
              <w:pStyle w:val="TabellRader"/>
            </w:pPr>
            <w:r w:rsidRPr="000374A8">
              <w:t>6</w:t>
            </w:r>
          </w:p>
        </w:tc>
        <w:tc>
          <w:tcPr>
            <w:tcW w:w="1379" w:type="dxa"/>
            <w:shd w:val="clear" w:color="auto" w:fill="auto"/>
          </w:tcPr>
          <w:p w14:paraId="428C3629" w14:textId="12F4FFC5" w:rsidR="007369BC" w:rsidRPr="009B207B" w:rsidRDefault="007369BC" w:rsidP="00A47C4B">
            <w:pPr>
              <w:pStyle w:val="TabellRader"/>
            </w:pPr>
            <w:r w:rsidRPr="000374A8">
              <w:t>9</w:t>
            </w:r>
          </w:p>
        </w:tc>
      </w:tr>
      <w:tr w:rsidR="00A47C4B" w:rsidRPr="009B207B" w14:paraId="7A86BA92" w14:textId="77777777" w:rsidTr="00280CD0">
        <w:tc>
          <w:tcPr>
            <w:tcW w:w="3140" w:type="dxa"/>
            <w:shd w:val="clear" w:color="auto" w:fill="auto"/>
          </w:tcPr>
          <w:p w14:paraId="4E1CC7F9" w14:textId="4493BFF9" w:rsidR="007369BC" w:rsidRPr="009B207B" w:rsidRDefault="007369BC" w:rsidP="00A47C4B">
            <w:pPr>
              <w:pStyle w:val="TabellRader"/>
              <w:jc w:val="left"/>
            </w:pPr>
            <w:r w:rsidRPr="000374A8">
              <w:t>Södermanland</w:t>
            </w:r>
          </w:p>
        </w:tc>
        <w:tc>
          <w:tcPr>
            <w:tcW w:w="1378" w:type="dxa"/>
            <w:shd w:val="clear" w:color="auto" w:fill="auto"/>
          </w:tcPr>
          <w:p w14:paraId="413071D9" w14:textId="5D8597C7" w:rsidR="007369BC" w:rsidRPr="009B207B" w:rsidRDefault="007369BC" w:rsidP="00A47C4B">
            <w:pPr>
              <w:pStyle w:val="TabellRader"/>
            </w:pPr>
            <w:r w:rsidRPr="000374A8">
              <w:t>4</w:t>
            </w:r>
          </w:p>
        </w:tc>
        <w:tc>
          <w:tcPr>
            <w:tcW w:w="1379" w:type="dxa"/>
            <w:shd w:val="clear" w:color="auto" w:fill="auto"/>
          </w:tcPr>
          <w:p w14:paraId="7A8C7C3A" w14:textId="082DE15F" w:rsidR="007369BC" w:rsidRPr="009B207B" w:rsidRDefault="007369BC" w:rsidP="00A47C4B">
            <w:pPr>
              <w:pStyle w:val="TabellRader"/>
            </w:pPr>
            <w:r w:rsidRPr="000374A8">
              <w:t>9</w:t>
            </w:r>
          </w:p>
        </w:tc>
      </w:tr>
      <w:tr w:rsidR="00A47C4B" w:rsidRPr="009B207B" w14:paraId="3D306FA8" w14:textId="77777777" w:rsidTr="00280CD0">
        <w:tc>
          <w:tcPr>
            <w:tcW w:w="3140" w:type="dxa"/>
            <w:shd w:val="clear" w:color="auto" w:fill="auto"/>
          </w:tcPr>
          <w:p w14:paraId="1DB07CD6" w14:textId="1BA40E16" w:rsidR="007369BC" w:rsidRPr="009B207B" w:rsidRDefault="007369BC" w:rsidP="00A47C4B">
            <w:pPr>
              <w:pStyle w:val="TabellRader"/>
              <w:jc w:val="left"/>
            </w:pPr>
            <w:r w:rsidRPr="000374A8">
              <w:t>Örebro</w:t>
            </w:r>
          </w:p>
        </w:tc>
        <w:tc>
          <w:tcPr>
            <w:tcW w:w="1378" w:type="dxa"/>
            <w:shd w:val="clear" w:color="auto" w:fill="auto"/>
          </w:tcPr>
          <w:p w14:paraId="16B1D2B8" w14:textId="17D5C143" w:rsidR="007369BC" w:rsidRPr="009B207B" w:rsidRDefault="007369BC" w:rsidP="00A47C4B">
            <w:pPr>
              <w:pStyle w:val="TabellRader"/>
            </w:pPr>
            <w:r w:rsidRPr="000374A8">
              <w:t>5</w:t>
            </w:r>
          </w:p>
        </w:tc>
        <w:tc>
          <w:tcPr>
            <w:tcW w:w="1379" w:type="dxa"/>
            <w:shd w:val="clear" w:color="auto" w:fill="auto"/>
          </w:tcPr>
          <w:p w14:paraId="3EEDA06E" w14:textId="5B4F2D3F" w:rsidR="007369BC" w:rsidRPr="009B207B" w:rsidRDefault="007369BC" w:rsidP="00A47C4B">
            <w:pPr>
              <w:pStyle w:val="TabellRader"/>
            </w:pPr>
            <w:r w:rsidRPr="000374A8">
              <w:t>8</w:t>
            </w:r>
          </w:p>
        </w:tc>
      </w:tr>
      <w:tr w:rsidR="00A47C4B" w:rsidRPr="009B207B" w14:paraId="4CE4F9CE" w14:textId="77777777" w:rsidTr="00280CD0">
        <w:tc>
          <w:tcPr>
            <w:tcW w:w="3140" w:type="dxa"/>
            <w:shd w:val="clear" w:color="auto" w:fill="auto"/>
          </w:tcPr>
          <w:p w14:paraId="063855C1" w14:textId="7C5E48AF" w:rsidR="007369BC" w:rsidRPr="009B207B" w:rsidRDefault="007369BC" w:rsidP="00A47C4B">
            <w:pPr>
              <w:pStyle w:val="TabellRader"/>
              <w:jc w:val="left"/>
            </w:pPr>
            <w:r w:rsidRPr="000374A8">
              <w:t>Kalmar</w:t>
            </w:r>
          </w:p>
        </w:tc>
        <w:tc>
          <w:tcPr>
            <w:tcW w:w="1378" w:type="dxa"/>
            <w:shd w:val="clear" w:color="auto" w:fill="auto"/>
          </w:tcPr>
          <w:p w14:paraId="3A3E78CC" w14:textId="42C72FC8" w:rsidR="007369BC" w:rsidRPr="009B207B" w:rsidRDefault="007369BC" w:rsidP="00A47C4B">
            <w:pPr>
              <w:pStyle w:val="TabellRader"/>
            </w:pPr>
            <w:r w:rsidRPr="000374A8">
              <w:t>1</w:t>
            </w:r>
          </w:p>
        </w:tc>
        <w:tc>
          <w:tcPr>
            <w:tcW w:w="1379" w:type="dxa"/>
            <w:shd w:val="clear" w:color="auto" w:fill="auto"/>
          </w:tcPr>
          <w:p w14:paraId="09ACFFFB" w14:textId="64554F43" w:rsidR="007369BC" w:rsidRPr="009B207B" w:rsidRDefault="007369BC" w:rsidP="00A47C4B">
            <w:pPr>
              <w:pStyle w:val="TabellRader"/>
            </w:pPr>
            <w:r w:rsidRPr="000374A8">
              <w:t>6</w:t>
            </w:r>
          </w:p>
        </w:tc>
      </w:tr>
      <w:tr w:rsidR="00A47C4B" w:rsidRPr="009B207B" w14:paraId="466D36EE" w14:textId="77777777" w:rsidTr="00280CD0">
        <w:tc>
          <w:tcPr>
            <w:tcW w:w="3140" w:type="dxa"/>
            <w:shd w:val="clear" w:color="auto" w:fill="auto"/>
          </w:tcPr>
          <w:p w14:paraId="07502177" w14:textId="0C2B8A25" w:rsidR="007369BC" w:rsidRPr="009B207B" w:rsidRDefault="007369BC" w:rsidP="00A47C4B">
            <w:pPr>
              <w:pStyle w:val="TabellRader"/>
              <w:jc w:val="left"/>
            </w:pPr>
            <w:r w:rsidRPr="000374A8">
              <w:t>Värmland</w:t>
            </w:r>
          </w:p>
        </w:tc>
        <w:tc>
          <w:tcPr>
            <w:tcW w:w="1378" w:type="dxa"/>
            <w:shd w:val="clear" w:color="auto" w:fill="auto"/>
          </w:tcPr>
          <w:p w14:paraId="28208C9A" w14:textId="4EEDAADA" w:rsidR="007369BC" w:rsidRPr="009B207B" w:rsidRDefault="007369BC" w:rsidP="00A47C4B">
            <w:pPr>
              <w:pStyle w:val="TabellRader"/>
            </w:pPr>
            <w:r w:rsidRPr="000374A8">
              <w:t>3</w:t>
            </w:r>
          </w:p>
        </w:tc>
        <w:tc>
          <w:tcPr>
            <w:tcW w:w="1379" w:type="dxa"/>
            <w:shd w:val="clear" w:color="auto" w:fill="auto"/>
          </w:tcPr>
          <w:p w14:paraId="03BEB688" w14:textId="0446555B" w:rsidR="007369BC" w:rsidRPr="009B207B" w:rsidRDefault="007369BC" w:rsidP="00A47C4B">
            <w:pPr>
              <w:pStyle w:val="TabellRader"/>
            </w:pPr>
            <w:r w:rsidRPr="000374A8">
              <w:t>5</w:t>
            </w:r>
          </w:p>
        </w:tc>
      </w:tr>
      <w:tr w:rsidR="00A47C4B" w:rsidRPr="009B207B" w14:paraId="72213521" w14:textId="77777777" w:rsidTr="00280CD0">
        <w:tc>
          <w:tcPr>
            <w:tcW w:w="3140" w:type="dxa"/>
            <w:shd w:val="clear" w:color="auto" w:fill="auto"/>
          </w:tcPr>
          <w:p w14:paraId="66E112CA" w14:textId="0EF799E0" w:rsidR="007369BC" w:rsidRPr="009B207B" w:rsidRDefault="007369BC" w:rsidP="00A47C4B">
            <w:pPr>
              <w:pStyle w:val="TabellRader"/>
              <w:jc w:val="left"/>
            </w:pPr>
            <w:r w:rsidRPr="000374A8">
              <w:t>Blekinge</w:t>
            </w:r>
          </w:p>
        </w:tc>
        <w:tc>
          <w:tcPr>
            <w:tcW w:w="1378" w:type="dxa"/>
            <w:shd w:val="clear" w:color="auto" w:fill="auto"/>
          </w:tcPr>
          <w:p w14:paraId="639AB06A" w14:textId="0F5030C3" w:rsidR="007369BC" w:rsidRPr="009B207B" w:rsidRDefault="007369BC" w:rsidP="00A47C4B">
            <w:pPr>
              <w:pStyle w:val="TabellRader"/>
            </w:pPr>
            <w:r w:rsidRPr="000374A8">
              <w:t>1</w:t>
            </w:r>
          </w:p>
        </w:tc>
        <w:tc>
          <w:tcPr>
            <w:tcW w:w="1379" w:type="dxa"/>
            <w:shd w:val="clear" w:color="auto" w:fill="auto"/>
          </w:tcPr>
          <w:p w14:paraId="406EB4F7" w14:textId="3E9000C4" w:rsidR="007369BC" w:rsidRPr="009B207B" w:rsidRDefault="007369BC" w:rsidP="00A47C4B">
            <w:pPr>
              <w:pStyle w:val="TabellRader"/>
            </w:pPr>
            <w:r w:rsidRPr="000374A8">
              <w:t>0,3</w:t>
            </w:r>
          </w:p>
        </w:tc>
      </w:tr>
      <w:tr w:rsidR="00A47C4B" w:rsidRPr="009B207B" w14:paraId="0DD3CD84" w14:textId="77777777" w:rsidTr="00280CD0">
        <w:tc>
          <w:tcPr>
            <w:tcW w:w="3140" w:type="dxa"/>
            <w:shd w:val="clear" w:color="auto" w:fill="auto"/>
          </w:tcPr>
          <w:p w14:paraId="7F00252D" w14:textId="2DAEA3E0" w:rsidR="007369BC" w:rsidRPr="009B207B" w:rsidRDefault="007369BC" w:rsidP="00A47C4B">
            <w:pPr>
              <w:pStyle w:val="TabellRader"/>
              <w:jc w:val="left"/>
            </w:pPr>
            <w:r w:rsidRPr="000374A8">
              <w:t>Gotland</w:t>
            </w:r>
          </w:p>
        </w:tc>
        <w:tc>
          <w:tcPr>
            <w:tcW w:w="1378" w:type="dxa"/>
            <w:shd w:val="clear" w:color="auto" w:fill="auto"/>
          </w:tcPr>
          <w:p w14:paraId="439F28A8" w14:textId="46773E9A" w:rsidR="007369BC" w:rsidRPr="009B207B" w:rsidRDefault="007369BC" w:rsidP="00A47C4B">
            <w:pPr>
              <w:pStyle w:val="TabellRader"/>
            </w:pPr>
            <w:r w:rsidRPr="000374A8">
              <w:t>0</w:t>
            </w:r>
          </w:p>
        </w:tc>
        <w:tc>
          <w:tcPr>
            <w:tcW w:w="1379" w:type="dxa"/>
            <w:shd w:val="clear" w:color="auto" w:fill="auto"/>
          </w:tcPr>
          <w:p w14:paraId="4BE791DE" w14:textId="6D0A9DD3" w:rsidR="007369BC" w:rsidRPr="009B207B" w:rsidRDefault="007369BC" w:rsidP="00A47C4B">
            <w:pPr>
              <w:pStyle w:val="TabellRader"/>
            </w:pPr>
            <w:r w:rsidRPr="000374A8">
              <w:t>0</w:t>
            </w:r>
          </w:p>
        </w:tc>
      </w:tr>
      <w:tr w:rsidR="00A47C4B" w14:paraId="3A3371C9" w14:textId="77777777" w:rsidTr="00280CD0">
        <w:tc>
          <w:tcPr>
            <w:tcW w:w="3140" w:type="dxa"/>
            <w:tcBorders>
              <w:bottom w:val="single" w:sz="8" w:space="0" w:color="auto"/>
            </w:tcBorders>
            <w:shd w:val="clear" w:color="auto" w:fill="auto"/>
          </w:tcPr>
          <w:p w14:paraId="117FE898" w14:textId="2D3B2F28" w:rsidR="007369BC" w:rsidRDefault="007369BC" w:rsidP="00A47C4B">
            <w:pPr>
              <w:pStyle w:val="TabellSlutsumma"/>
              <w:jc w:val="left"/>
            </w:pPr>
            <w:r w:rsidRPr="000374A8">
              <w:t>Totalt</w:t>
            </w:r>
          </w:p>
        </w:tc>
        <w:tc>
          <w:tcPr>
            <w:tcW w:w="1378" w:type="dxa"/>
            <w:tcBorders>
              <w:bottom w:val="single" w:sz="8" w:space="0" w:color="auto"/>
            </w:tcBorders>
            <w:shd w:val="clear" w:color="auto" w:fill="auto"/>
          </w:tcPr>
          <w:p w14:paraId="730AC610" w14:textId="000C7145" w:rsidR="007369BC" w:rsidRDefault="007369BC" w:rsidP="00A47C4B">
            <w:pPr>
              <w:pStyle w:val="TabellSlutsumma"/>
            </w:pPr>
            <w:r w:rsidRPr="000374A8">
              <w:t>228</w:t>
            </w:r>
          </w:p>
        </w:tc>
        <w:tc>
          <w:tcPr>
            <w:tcW w:w="1379" w:type="dxa"/>
            <w:tcBorders>
              <w:bottom w:val="single" w:sz="8" w:space="0" w:color="auto"/>
            </w:tcBorders>
            <w:shd w:val="clear" w:color="auto" w:fill="auto"/>
          </w:tcPr>
          <w:p w14:paraId="7F5D5283" w14:textId="65F1A3E2" w:rsidR="007369BC" w:rsidRDefault="007369BC" w:rsidP="00A47C4B">
            <w:pPr>
              <w:pStyle w:val="TabellSlutsumma"/>
            </w:pPr>
            <w:r w:rsidRPr="000374A8">
              <w:t>490</w:t>
            </w:r>
          </w:p>
        </w:tc>
      </w:tr>
    </w:tbl>
    <w:p w14:paraId="1C996689" w14:textId="77777777" w:rsidR="007369BC" w:rsidRDefault="007369BC" w:rsidP="00A47C4B">
      <w:pPr>
        <w:pStyle w:val="Brdtext"/>
      </w:pPr>
    </w:p>
    <w:p w14:paraId="7AD8BD63" w14:textId="3DEFB376" w:rsidR="007369BC" w:rsidRDefault="007369BC" w:rsidP="00A47C4B">
      <w:pPr>
        <w:pStyle w:val="Brdtext"/>
      </w:pPr>
      <w:r w:rsidRPr="00A47C4B">
        <w:t xml:space="preserve">Arvsfondsdelegationen har under ett antal år tagit fram en </w:t>
      </w:r>
      <w:r>
        <w:t>s.k.</w:t>
      </w:r>
      <w:r w:rsidRPr="00A47C4B">
        <w:t xml:space="preserve"> Projekt</w:t>
      </w:r>
      <w:r>
        <w:t>-</w:t>
      </w:r>
      <w:r w:rsidRPr="00A47C4B">
        <w:t xml:space="preserve">barometer som visar den länsvisa fördelningen av medel ur Allmänna arvsfonden med hänsyn tagen till antal invånare i respektive län. </w:t>
      </w:r>
      <w:r>
        <w:t xml:space="preserve">Det perspektivet </w:t>
      </w:r>
      <w:r w:rsidRPr="00A47C4B">
        <w:t>visar att det inte är de befolkningsrikaste länen som får ut mest av Allmänna arvsfonden per invånare</w:t>
      </w:r>
      <w:r>
        <w:t xml:space="preserve">, </w:t>
      </w:r>
      <w:r w:rsidRPr="00A47C4B">
        <w:t xml:space="preserve">se tabell </w:t>
      </w:r>
      <w:r>
        <w:t>3.13</w:t>
      </w:r>
      <w:r w:rsidRPr="00A47C4B">
        <w:t xml:space="preserve">. I tabellen ingår endast de projekt som bedöms som lokala eller regionala, </w:t>
      </w:r>
      <w:r>
        <w:t>dvs.</w:t>
      </w:r>
      <w:r w:rsidRPr="00A47C4B">
        <w:t xml:space="preserve"> samma projekt som redovisas i tabell </w:t>
      </w:r>
      <w:r>
        <w:t>3.12</w:t>
      </w:r>
      <w:r w:rsidRPr="00A47C4B">
        <w:t xml:space="preserve">. Mest medel ur Allmänna arvsfonden i förhållande till antalet invånare tilldelades </w:t>
      </w:r>
      <w:r>
        <w:t>stödmottagare</w:t>
      </w:r>
      <w:r w:rsidRPr="00A47C4B">
        <w:t xml:space="preserve"> i Jämtlands län, följt av föreningar i Dalarnas </w:t>
      </w:r>
      <w:r>
        <w:t xml:space="preserve">län </w:t>
      </w:r>
      <w:r w:rsidRPr="00A47C4B">
        <w:t>och Kronobergs län.</w:t>
      </w:r>
    </w:p>
    <w:p w14:paraId="37614219" w14:textId="77777777" w:rsidR="007369BC" w:rsidRDefault="007369BC">
      <w:pPr>
        <w:rPr>
          <w:rFonts w:ascii="TradeGothic" w:hAnsi="TradeGothic"/>
          <w:b/>
          <w:sz w:val="18"/>
        </w:rPr>
      </w:pPr>
      <w:r>
        <w:br w:type="page"/>
      </w:r>
    </w:p>
    <w:p w14:paraId="39BEFD07" w14:textId="77ACB323" w:rsidR="007369BC" w:rsidRDefault="007369BC" w:rsidP="00FD4759">
      <w:pPr>
        <w:pStyle w:val="TabellRubrik"/>
        <w:ind w:left="1140" w:hanging="1140"/>
      </w:pPr>
      <w:r w:rsidRPr="00D16933">
        <w:lastRenderedPageBreak/>
        <w:t>Tabell 3.1</w:t>
      </w:r>
      <w:r>
        <w:t>3</w:t>
      </w:r>
      <w:r>
        <w:tab/>
        <w:t>Regional fördelning av beviljade medel per invånare i respektive län 2023</w:t>
      </w:r>
    </w:p>
    <w:tbl>
      <w:tblPr>
        <w:tblW w:w="5000" w:type="pct"/>
        <w:tblCellMar>
          <w:left w:w="0" w:type="dxa"/>
        </w:tblCellMar>
        <w:tblLook w:val="0000" w:firstRow="0" w:lastRow="0" w:firstColumn="0" w:lastColumn="0" w:noHBand="0" w:noVBand="0"/>
      </w:tblPr>
      <w:tblGrid>
        <w:gridCol w:w="2127"/>
        <w:gridCol w:w="2391"/>
        <w:gridCol w:w="1379"/>
      </w:tblGrid>
      <w:tr w:rsidR="00A47C4B" w14:paraId="0963C6E8" w14:textId="77777777" w:rsidTr="00A47C4B">
        <w:tc>
          <w:tcPr>
            <w:tcW w:w="2127" w:type="dxa"/>
            <w:tcBorders>
              <w:top w:val="single" w:sz="8" w:space="0" w:color="auto"/>
              <w:bottom w:val="single" w:sz="6" w:space="0" w:color="auto"/>
            </w:tcBorders>
            <w:shd w:val="clear" w:color="auto" w:fill="auto"/>
          </w:tcPr>
          <w:p w14:paraId="7AB69BC7" w14:textId="77777777" w:rsidR="007369BC" w:rsidRDefault="007369BC" w:rsidP="00280CD0">
            <w:pPr>
              <w:pStyle w:val="TabellHuvud"/>
              <w:jc w:val="left"/>
            </w:pPr>
            <w:r>
              <w:t>Län</w:t>
            </w:r>
          </w:p>
        </w:tc>
        <w:tc>
          <w:tcPr>
            <w:tcW w:w="2391" w:type="dxa"/>
            <w:tcBorders>
              <w:top w:val="single" w:sz="8" w:space="0" w:color="auto"/>
              <w:bottom w:val="single" w:sz="6" w:space="0" w:color="auto"/>
            </w:tcBorders>
            <w:shd w:val="clear" w:color="auto" w:fill="auto"/>
          </w:tcPr>
          <w:p w14:paraId="4A832AC9" w14:textId="2E8DDB34" w:rsidR="007369BC" w:rsidRDefault="007369BC" w:rsidP="00280CD0">
            <w:pPr>
              <w:pStyle w:val="TabellHuvud"/>
            </w:pPr>
            <w:r w:rsidRPr="00A47C4B">
              <w:t>Beviljade medel per invånare i länet (kr/invånare)</w:t>
            </w:r>
          </w:p>
        </w:tc>
        <w:tc>
          <w:tcPr>
            <w:tcW w:w="1379" w:type="dxa"/>
            <w:tcBorders>
              <w:top w:val="single" w:sz="8" w:space="0" w:color="auto"/>
              <w:bottom w:val="single" w:sz="6" w:space="0" w:color="auto"/>
            </w:tcBorders>
            <w:shd w:val="clear" w:color="auto" w:fill="auto"/>
          </w:tcPr>
          <w:p w14:paraId="250D46D9" w14:textId="3752BD13" w:rsidR="007369BC" w:rsidRDefault="007369BC" w:rsidP="00280CD0">
            <w:pPr>
              <w:pStyle w:val="TabellHuvud"/>
            </w:pPr>
            <w:r>
              <w:t>Ranking</w:t>
            </w:r>
          </w:p>
        </w:tc>
      </w:tr>
      <w:tr w:rsidR="00A47C4B" w:rsidRPr="009B207B" w14:paraId="7F46D3B4" w14:textId="77777777" w:rsidTr="00A47C4B">
        <w:tc>
          <w:tcPr>
            <w:tcW w:w="2127" w:type="dxa"/>
            <w:tcBorders>
              <w:top w:val="single" w:sz="6" w:space="0" w:color="auto"/>
            </w:tcBorders>
            <w:shd w:val="clear" w:color="auto" w:fill="auto"/>
          </w:tcPr>
          <w:p w14:paraId="53D25E1D" w14:textId="01B4DE71" w:rsidR="007369BC" w:rsidRPr="009B207B" w:rsidRDefault="007369BC" w:rsidP="00A47C4B">
            <w:pPr>
              <w:pStyle w:val="TabellRader"/>
              <w:jc w:val="left"/>
            </w:pPr>
            <w:r w:rsidRPr="004E6463">
              <w:t>Jämtlands län</w:t>
            </w:r>
          </w:p>
        </w:tc>
        <w:tc>
          <w:tcPr>
            <w:tcW w:w="2391" w:type="dxa"/>
            <w:tcBorders>
              <w:top w:val="single" w:sz="6" w:space="0" w:color="auto"/>
            </w:tcBorders>
            <w:shd w:val="clear" w:color="auto" w:fill="auto"/>
          </w:tcPr>
          <w:p w14:paraId="48716257" w14:textId="5D492429" w:rsidR="007369BC" w:rsidRPr="009B207B" w:rsidRDefault="007369BC" w:rsidP="00A47C4B">
            <w:pPr>
              <w:pStyle w:val="TabellRader"/>
            </w:pPr>
            <w:r w:rsidRPr="004E6463">
              <w:t>187</w:t>
            </w:r>
          </w:p>
        </w:tc>
        <w:tc>
          <w:tcPr>
            <w:tcW w:w="1379" w:type="dxa"/>
            <w:tcBorders>
              <w:top w:val="single" w:sz="6" w:space="0" w:color="auto"/>
            </w:tcBorders>
            <w:shd w:val="clear" w:color="auto" w:fill="auto"/>
          </w:tcPr>
          <w:p w14:paraId="40D67B59" w14:textId="6195B07C" w:rsidR="007369BC" w:rsidRPr="009B207B" w:rsidRDefault="007369BC" w:rsidP="00A47C4B">
            <w:pPr>
              <w:pStyle w:val="TabellRader"/>
            </w:pPr>
            <w:r w:rsidRPr="004E6463">
              <w:t>1</w:t>
            </w:r>
          </w:p>
        </w:tc>
      </w:tr>
      <w:tr w:rsidR="00A47C4B" w:rsidRPr="009B207B" w14:paraId="20A0E80E" w14:textId="77777777" w:rsidTr="00A47C4B">
        <w:tc>
          <w:tcPr>
            <w:tcW w:w="2127" w:type="dxa"/>
            <w:shd w:val="clear" w:color="auto" w:fill="auto"/>
          </w:tcPr>
          <w:p w14:paraId="5B34A071" w14:textId="1697E043" w:rsidR="007369BC" w:rsidRPr="009B207B" w:rsidRDefault="007369BC" w:rsidP="00A47C4B">
            <w:pPr>
              <w:pStyle w:val="TabellRader"/>
              <w:jc w:val="left"/>
            </w:pPr>
            <w:r w:rsidRPr="004E6463">
              <w:t>Dalarnas län</w:t>
            </w:r>
          </w:p>
        </w:tc>
        <w:tc>
          <w:tcPr>
            <w:tcW w:w="2391" w:type="dxa"/>
            <w:shd w:val="clear" w:color="auto" w:fill="auto"/>
          </w:tcPr>
          <w:p w14:paraId="0CFBF93A" w14:textId="518E7BEA" w:rsidR="007369BC" w:rsidRPr="009B207B" w:rsidRDefault="007369BC" w:rsidP="00A47C4B">
            <w:pPr>
              <w:pStyle w:val="TabellRader"/>
            </w:pPr>
            <w:r w:rsidRPr="004E6463">
              <w:t>107</w:t>
            </w:r>
          </w:p>
        </w:tc>
        <w:tc>
          <w:tcPr>
            <w:tcW w:w="1379" w:type="dxa"/>
            <w:shd w:val="clear" w:color="auto" w:fill="auto"/>
          </w:tcPr>
          <w:p w14:paraId="3994E84F" w14:textId="17BF82D8" w:rsidR="007369BC" w:rsidRPr="009B207B" w:rsidRDefault="007369BC" w:rsidP="00A47C4B">
            <w:pPr>
              <w:pStyle w:val="TabellRader"/>
            </w:pPr>
            <w:r w:rsidRPr="004E6463">
              <w:t>2</w:t>
            </w:r>
          </w:p>
        </w:tc>
      </w:tr>
      <w:tr w:rsidR="00A47C4B" w:rsidRPr="009B207B" w14:paraId="1BC5A82F" w14:textId="77777777" w:rsidTr="00A47C4B">
        <w:tc>
          <w:tcPr>
            <w:tcW w:w="2127" w:type="dxa"/>
            <w:shd w:val="clear" w:color="auto" w:fill="auto"/>
          </w:tcPr>
          <w:p w14:paraId="57F33441" w14:textId="3039C26D" w:rsidR="007369BC" w:rsidRPr="009B207B" w:rsidRDefault="007369BC" w:rsidP="00A47C4B">
            <w:pPr>
              <w:pStyle w:val="TabellRader"/>
              <w:jc w:val="left"/>
            </w:pPr>
            <w:r w:rsidRPr="004E6463">
              <w:t>Kronobergs län</w:t>
            </w:r>
          </w:p>
        </w:tc>
        <w:tc>
          <w:tcPr>
            <w:tcW w:w="2391" w:type="dxa"/>
            <w:shd w:val="clear" w:color="auto" w:fill="auto"/>
          </w:tcPr>
          <w:p w14:paraId="28289348" w14:textId="064B41A2" w:rsidR="007369BC" w:rsidRPr="009B207B" w:rsidRDefault="007369BC" w:rsidP="00A47C4B">
            <w:pPr>
              <w:pStyle w:val="TabellRader"/>
            </w:pPr>
            <w:r w:rsidRPr="004E6463">
              <w:t>103</w:t>
            </w:r>
          </w:p>
        </w:tc>
        <w:tc>
          <w:tcPr>
            <w:tcW w:w="1379" w:type="dxa"/>
            <w:shd w:val="clear" w:color="auto" w:fill="auto"/>
          </w:tcPr>
          <w:p w14:paraId="37A6F9B0" w14:textId="7655050D" w:rsidR="007369BC" w:rsidRPr="009B207B" w:rsidRDefault="007369BC" w:rsidP="00A47C4B">
            <w:pPr>
              <w:pStyle w:val="TabellRader"/>
            </w:pPr>
            <w:r w:rsidRPr="004E6463">
              <w:t>3</w:t>
            </w:r>
          </w:p>
        </w:tc>
      </w:tr>
      <w:tr w:rsidR="00A47C4B" w:rsidRPr="009B207B" w14:paraId="732007B0" w14:textId="77777777" w:rsidTr="00A47C4B">
        <w:tc>
          <w:tcPr>
            <w:tcW w:w="2127" w:type="dxa"/>
            <w:shd w:val="clear" w:color="auto" w:fill="auto"/>
          </w:tcPr>
          <w:p w14:paraId="08D1E559" w14:textId="0FBFCFA3" w:rsidR="007369BC" w:rsidRPr="009B207B" w:rsidRDefault="007369BC" w:rsidP="00A47C4B">
            <w:pPr>
              <w:pStyle w:val="TabellRader"/>
              <w:jc w:val="left"/>
            </w:pPr>
            <w:r w:rsidRPr="004E6463">
              <w:t>Västerbottens län</w:t>
            </w:r>
          </w:p>
        </w:tc>
        <w:tc>
          <w:tcPr>
            <w:tcW w:w="2391" w:type="dxa"/>
            <w:shd w:val="clear" w:color="auto" w:fill="auto"/>
          </w:tcPr>
          <w:p w14:paraId="77584BBD" w14:textId="684E76C0" w:rsidR="007369BC" w:rsidRPr="009B207B" w:rsidRDefault="007369BC" w:rsidP="00A47C4B">
            <w:pPr>
              <w:pStyle w:val="TabellRader"/>
            </w:pPr>
            <w:r w:rsidRPr="004E6463">
              <w:t>81</w:t>
            </w:r>
          </w:p>
        </w:tc>
        <w:tc>
          <w:tcPr>
            <w:tcW w:w="1379" w:type="dxa"/>
            <w:shd w:val="clear" w:color="auto" w:fill="auto"/>
          </w:tcPr>
          <w:p w14:paraId="115E8BA6" w14:textId="06EA951F" w:rsidR="007369BC" w:rsidRPr="009B207B" w:rsidRDefault="007369BC" w:rsidP="00A47C4B">
            <w:pPr>
              <w:pStyle w:val="TabellRader"/>
            </w:pPr>
            <w:r w:rsidRPr="004E6463">
              <w:t>4</w:t>
            </w:r>
          </w:p>
        </w:tc>
      </w:tr>
      <w:tr w:rsidR="00A47C4B" w:rsidRPr="009B207B" w14:paraId="09A26D27" w14:textId="77777777" w:rsidTr="00A47C4B">
        <w:tc>
          <w:tcPr>
            <w:tcW w:w="2127" w:type="dxa"/>
            <w:shd w:val="clear" w:color="auto" w:fill="auto"/>
          </w:tcPr>
          <w:p w14:paraId="2ED3E778" w14:textId="4D31B3C5" w:rsidR="007369BC" w:rsidRPr="009B207B" w:rsidRDefault="007369BC" w:rsidP="00A47C4B">
            <w:pPr>
              <w:pStyle w:val="TabellRader"/>
              <w:jc w:val="left"/>
            </w:pPr>
            <w:r w:rsidRPr="004E6463">
              <w:t>Norrbottens län</w:t>
            </w:r>
          </w:p>
        </w:tc>
        <w:tc>
          <w:tcPr>
            <w:tcW w:w="2391" w:type="dxa"/>
            <w:shd w:val="clear" w:color="auto" w:fill="auto"/>
          </w:tcPr>
          <w:p w14:paraId="1263BC3D" w14:textId="1FE99CE2" w:rsidR="007369BC" w:rsidRPr="009B207B" w:rsidRDefault="007369BC" w:rsidP="00A47C4B">
            <w:pPr>
              <w:pStyle w:val="TabellRader"/>
            </w:pPr>
            <w:r w:rsidRPr="004E6463">
              <w:t>72</w:t>
            </w:r>
          </w:p>
        </w:tc>
        <w:tc>
          <w:tcPr>
            <w:tcW w:w="1379" w:type="dxa"/>
            <w:shd w:val="clear" w:color="auto" w:fill="auto"/>
          </w:tcPr>
          <w:p w14:paraId="17393B3E" w14:textId="527E0228" w:rsidR="007369BC" w:rsidRPr="009B207B" w:rsidRDefault="007369BC" w:rsidP="00A47C4B">
            <w:pPr>
              <w:pStyle w:val="TabellRader"/>
            </w:pPr>
            <w:r w:rsidRPr="004E6463">
              <w:t>5</w:t>
            </w:r>
          </w:p>
        </w:tc>
      </w:tr>
      <w:tr w:rsidR="00A47C4B" w:rsidRPr="009B207B" w14:paraId="050BFA71" w14:textId="77777777" w:rsidTr="00A47C4B">
        <w:tc>
          <w:tcPr>
            <w:tcW w:w="2127" w:type="dxa"/>
            <w:shd w:val="clear" w:color="auto" w:fill="auto"/>
          </w:tcPr>
          <w:p w14:paraId="37422A6A" w14:textId="0886CB83" w:rsidR="007369BC" w:rsidRDefault="007369BC" w:rsidP="00A47C4B">
            <w:pPr>
              <w:pStyle w:val="TabellRader"/>
              <w:jc w:val="left"/>
            </w:pPr>
            <w:r w:rsidRPr="004E6463">
              <w:t>Gävleborgs län</w:t>
            </w:r>
          </w:p>
        </w:tc>
        <w:tc>
          <w:tcPr>
            <w:tcW w:w="2391" w:type="dxa"/>
            <w:shd w:val="clear" w:color="auto" w:fill="auto"/>
          </w:tcPr>
          <w:p w14:paraId="0061F5A9" w14:textId="6FC70353" w:rsidR="007369BC" w:rsidRDefault="007369BC" w:rsidP="00A47C4B">
            <w:pPr>
              <w:pStyle w:val="TabellRader"/>
            </w:pPr>
            <w:r w:rsidRPr="004E6463">
              <w:t>66</w:t>
            </w:r>
          </w:p>
        </w:tc>
        <w:tc>
          <w:tcPr>
            <w:tcW w:w="1379" w:type="dxa"/>
            <w:shd w:val="clear" w:color="auto" w:fill="auto"/>
          </w:tcPr>
          <w:p w14:paraId="4919FD01" w14:textId="2559D7DD" w:rsidR="007369BC" w:rsidRDefault="007369BC" w:rsidP="00A47C4B">
            <w:pPr>
              <w:pStyle w:val="TabellRader"/>
            </w:pPr>
            <w:r w:rsidRPr="004E6463">
              <w:t>6</w:t>
            </w:r>
          </w:p>
        </w:tc>
      </w:tr>
      <w:tr w:rsidR="00A47C4B" w:rsidRPr="009B207B" w14:paraId="181F43F4" w14:textId="77777777" w:rsidTr="00A47C4B">
        <w:tc>
          <w:tcPr>
            <w:tcW w:w="2127" w:type="dxa"/>
            <w:shd w:val="clear" w:color="auto" w:fill="auto"/>
          </w:tcPr>
          <w:p w14:paraId="37937234" w14:textId="58F71C8D" w:rsidR="007369BC" w:rsidRPr="009B207B" w:rsidRDefault="007369BC" w:rsidP="00A47C4B">
            <w:pPr>
              <w:pStyle w:val="TabellRader"/>
              <w:jc w:val="left"/>
            </w:pPr>
            <w:r w:rsidRPr="004E6463">
              <w:t>Skåne län</w:t>
            </w:r>
          </w:p>
        </w:tc>
        <w:tc>
          <w:tcPr>
            <w:tcW w:w="2391" w:type="dxa"/>
            <w:shd w:val="clear" w:color="auto" w:fill="auto"/>
          </w:tcPr>
          <w:p w14:paraId="2E9114BA" w14:textId="33796A07" w:rsidR="007369BC" w:rsidRPr="009B207B" w:rsidRDefault="007369BC" w:rsidP="00A47C4B">
            <w:pPr>
              <w:pStyle w:val="TabellRader"/>
            </w:pPr>
            <w:r w:rsidRPr="004E6463">
              <w:t>64</w:t>
            </w:r>
          </w:p>
        </w:tc>
        <w:tc>
          <w:tcPr>
            <w:tcW w:w="1379" w:type="dxa"/>
            <w:shd w:val="clear" w:color="auto" w:fill="auto"/>
          </w:tcPr>
          <w:p w14:paraId="0ED4E343" w14:textId="1F0575C4" w:rsidR="007369BC" w:rsidRPr="009B207B" w:rsidRDefault="007369BC" w:rsidP="00A47C4B">
            <w:pPr>
              <w:pStyle w:val="TabellRader"/>
            </w:pPr>
            <w:r w:rsidRPr="004E6463">
              <w:t>7</w:t>
            </w:r>
          </w:p>
        </w:tc>
      </w:tr>
      <w:tr w:rsidR="00A47C4B" w:rsidRPr="009B207B" w14:paraId="35988BDE" w14:textId="77777777" w:rsidTr="00A47C4B">
        <w:tc>
          <w:tcPr>
            <w:tcW w:w="2127" w:type="dxa"/>
            <w:shd w:val="clear" w:color="auto" w:fill="auto"/>
          </w:tcPr>
          <w:p w14:paraId="027EAD7A" w14:textId="656F0FC3" w:rsidR="007369BC" w:rsidRPr="009B207B" w:rsidRDefault="007369BC" w:rsidP="00A47C4B">
            <w:pPr>
              <w:pStyle w:val="TabellRader"/>
              <w:jc w:val="left"/>
            </w:pPr>
            <w:r w:rsidRPr="004E6463">
              <w:t>Jönköpings län</w:t>
            </w:r>
          </w:p>
        </w:tc>
        <w:tc>
          <w:tcPr>
            <w:tcW w:w="2391" w:type="dxa"/>
            <w:shd w:val="clear" w:color="auto" w:fill="auto"/>
          </w:tcPr>
          <w:p w14:paraId="50D1DFE2" w14:textId="0C97A7EB" w:rsidR="007369BC" w:rsidRPr="009B207B" w:rsidRDefault="007369BC" w:rsidP="00A47C4B">
            <w:pPr>
              <w:pStyle w:val="TabellRader"/>
            </w:pPr>
            <w:r w:rsidRPr="004E6463">
              <w:t>62</w:t>
            </w:r>
          </w:p>
        </w:tc>
        <w:tc>
          <w:tcPr>
            <w:tcW w:w="1379" w:type="dxa"/>
            <w:shd w:val="clear" w:color="auto" w:fill="auto"/>
          </w:tcPr>
          <w:p w14:paraId="1E86D4A5" w14:textId="0CED5DA4" w:rsidR="007369BC" w:rsidRPr="009B207B" w:rsidRDefault="007369BC" w:rsidP="00A47C4B">
            <w:pPr>
              <w:pStyle w:val="TabellRader"/>
            </w:pPr>
            <w:r w:rsidRPr="004E6463">
              <w:t>8</w:t>
            </w:r>
          </w:p>
        </w:tc>
      </w:tr>
      <w:tr w:rsidR="00A47C4B" w:rsidRPr="009B207B" w14:paraId="4613ED4F" w14:textId="77777777" w:rsidTr="00A47C4B">
        <w:tc>
          <w:tcPr>
            <w:tcW w:w="2127" w:type="dxa"/>
            <w:shd w:val="clear" w:color="auto" w:fill="auto"/>
          </w:tcPr>
          <w:p w14:paraId="383A99E4" w14:textId="4A105964" w:rsidR="007369BC" w:rsidRPr="009B207B" w:rsidRDefault="007369BC" w:rsidP="00A47C4B">
            <w:pPr>
              <w:pStyle w:val="TabellRader"/>
              <w:jc w:val="left"/>
            </w:pPr>
            <w:r w:rsidRPr="004E6463">
              <w:t>Västernorrlands län</w:t>
            </w:r>
          </w:p>
        </w:tc>
        <w:tc>
          <w:tcPr>
            <w:tcW w:w="2391" w:type="dxa"/>
            <w:shd w:val="clear" w:color="auto" w:fill="auto"/>
          </w:tcPr>
          <w:p w14:paraId="3B2E9C4A" w14:textId="37115030" w:rsidR="007369BC" w:rsidRPr="009B207B" w:rsidRDefault="007369BC" w:rsidP="00A47C4B">
            <w:pPr>
              <w:pStyle w:val="TabellRader"/>
            </w:pPr>
            <w:r w:rsidRPr="004E6463">
              <w:t>39</w:t>
            </w:r>
          </w:p>
        </w:tc>
        <w:tc>
          <w:tcPr>
            <w:tcW w:w="1379" w:type="dxa"/>
            <w:shd w:val="clear" w:color="auto" w:fill="auto"/>
          </w:tcPr>
          <w:p w14:paraId="062EA245" w14:textId="1F644792" w:rsidR="007369BC" w:rsidRPr="009B207B" w:rsidRDefault="007369BC" w:rsidP="00A47C4B">
            <w:pPr>
              <w:pStyle w:val="TabellRader"/>
            </w:pPr>
            <w:r w:rsidRPr="004E6463">
              <w:t>9</w:t>
            </w:r>
          </w:p>
        </w:tc>
      </w:tr>
      <w:tr w:rsidR="00A47C4B" w:rsidRPr="009B207B" w14:paraId="3DE83F5A" w14:textId="77777777" w:rsidTr="00A47C4B">
        <w:tc>
          <w:tcPr>
            <w:tcW w:w="2127" w:type="dxa"/>
            <w:shd w:val="clear" w:color="auto" w:fill="auto"/>
          </w:tcPr>
          <w:p w14:paraId="0583CB0A" w14:textId="4310B71F" w:rsidR="007369BC" w:rsidRPr="009B207B" w:rsidRDefault="007369BC" w:rsidP="00A47C4B">
            <w:pPr>
              <w:pStyle w:val="TabellRader"/>
              <w:jc w:val="left"/>
            </w:pPr>
            <w:r w:rsidRPr="004E6463">
              <w:t>Västra Götalands län</w:t>
            </w:r>
          </w:p>
        </w:tc>
        <w:tc>
          <w:tcPr>
            <w:tcW w:w="2391" w:type="dxa"/>
            <w:shd w:val="clear" w:color="auto" w:fill="auto"/>
          </w:tcPr>
          <w:p w14:paraId="2C110238" w14:textId="108F13FC" w:rsidR="007369BC" w:rsidRPr="009B207B" w:rsidRDefault="007369BC" w:rsidP="00A47C4B">
            <w:pPr>
              <w:pStyle w:val="TabellRader"/>
            </w:pPr>
            <w:r w:rsidRPr="004E6463">
              <w:t>37</w:t>
            </w:r>
          </w:p>
        </w:tc>
        <w:tc>
          <w:tcPr>
            <w:tcW w:w="1379" w:type="dxa"/>
            <w:shd w:val="clear" w:color="auto" w:fill="auto"/>
          </w:tcPr>
          <w:p w14:paraId="238EF20A" w14:textId="4880DCD1" w:rsidR="007369BC" w:rsidRPr="009B207B" w:rsidRDefault="007369BC" w:rsidP="00A47C4B">
            <w:pPr>
              <w:pStyle w:val="TabellRader"/>
            </w:pPr>
            <w:r w:rsidRPr="004E6463">
              <w:t>10</w:t>
            </w:r>
          </w:p>
        </w:tc>
      </w:tr>
      <w:tr w:rsidR="00A47C4B" w:rsidRPr="009B207B" w14:paraId="352ACE44" w14:textId="77777777" w:rsidTr="00A47C4B">
        <w:tc>
          <w:tcPr>
            <w:tcW w:w="2127" w:type="dxa"/>
            <w:shd w:val="clear" w:color="auto" w:fill="auto"/>
          </w:tcPr>
          <w:p w14:paraId="11D331BF" w14:textId="3CEE4357" w:rsidR="007369BC" w:rsidRPr="009B207B" w:rsidRDefault="007369BC" w:rsidP="00A47C4B">
            <w:pPr>
              <w:pStyle w:val="TabellRader"/>
              <w:jc w:val="left"/>
            </w:pPr>
            <w:r w:rsidRPr="004E6463">
              <w:t>Västmanlands län</w:t>
            </w:r>
          </w:p>
        </w:tc>
        <w:tc>
          <w:tcPr>
            <w:tcW w:w="2391" w:type="dxa"/>
            <w:shd w:val="clear" w:color="auto" w:fill="auto"/>
          </w:tcPr>
          <w:p w14:paraId="6E281BE4" w14:textId="062B7FD1" w:rsidR="007369BC" w:rsidRPr="009B207B" w:rsidRDefault="007369BC" w:rsidP="00A47C4B">
            <w:pPr>
              <w:pStyle w:val="TabellRader"/>
            </w:pPr>
            <w:r w:rsidRPr="004E6463">
              <w:t>37</w:t>
            </w:r>
          </w:p>
        </w:tc>
        <w:tc>
          <w:tcPr>
            <w:tcW w:w="1379" w:type="dxa"/>
            <w:shd w:val="clear" w:color="auto" w:fill="auto"/>
          </w:tcPr>
          <w:p w14:paraId="13C2D9D0" w14:textId="364F2549" w:rsidR="007369BC" w:rsidRPr="009B207B" w:rsidRDefault="007369BC" w:rsidP="00A47C4B">
            <w:pPr>
              <w:pStyle w:val="TabellRader"/>
            </w:pPr>
            <w:r w:rsidRPr="004E6463">
              <w:t>11</w:t>
            </w:r>
          </w:p>
        </w:tc>
      </w:tr>
      <w:tr w:rsidR="00A47C4B" w:rsidRPr="009B207B" w14:paraId="3CC7C403" w14:textId="77777777" w:rsidTr="00A47C4B">
        <w:tc>
          <w:tcPr>
            <w:tcW w:w="2127" w:type="dxa"/>
            <w:shd w:val="clear" w:color="auto" w:fill="auto"/>
          </w:tcPr>
          <w:p w14:paraId="4637C80A" w14:textId="24C63169" w:rsidR="007369BC" w:rsidRPr="009B207B" w:rsidRDefault="007369BC" w:rsidP="00A47C4B">
            <w:pPr>
              <w:pStyle w:val="TabellRader"/>
              <w:jc w:val="left"/>
            </w:pPr>
            <w:r w:rsidRPr="004E6463">
              <w:t>Hallands län</w:t>
            </w:r>
          </w:p>
        </w:tc>
        <w:tc>
          <w:tcPr>
            <w:tcW w:w="2391" w:type="dxa"/>
            <w:shd w:val="clear" w:color="auto" w:fill="auto"/>
          </w:tcPr>
          <w:p w14:paraId="65021075" w14:textId="717106C1" w:rsidR="007369BC" w:rsidRPr="009B207B" w:rsidRDefault="007369BC" w:rsidP="00A47C4B">
            <w:pPr>
              <w:pStyle w:val="TabellRader"/>
            </w:pPr>
            <w:r w:rsidRPr="004E6463">
              <w:t>36</w:t>
            </w:r>
          </w:p>
        </w:tc>
        <w:tc>
          <w:tcPr>
            <w:tcW w:w="1379" w:type="dxa"/>
            <w:shd w:val="clear" w:color="auto" w:fill="auto"/>
          </w:tcPr>
          <w:p w14:paraId="1B3E36C4" w14:textId="2CE105B2" w:rsidR="007369BC" w:rsidRPr="009B207B" w:rsidRDefault="007369BC" w:rsidP="00A47C4B">
            <w:pPr>
              <w:pStyle w:val="TabellRader"/>
            </w:pPr>
            <w:r w:rsidRPr="004E6463">
              <w:t>12</w:t>
            </w:r>
          </w:p>
        </w:tc>
      </w:tr>
      <w:tr w:rsidR="00A47C4B" w:rsidRPr="009B207B" w14:paraId="024A9BF5" w14:textId="77777777" w:rsidTr="00A47C4B">
        <w:tc>
          <w:tcPr>
            <w:tcW w:w="2127" w:type="dxa"/>
            <w:shd w:val="clear" w:color="auto" w:fill="auto"/>
          </w:tcPr>
          <w:p w14:paraId="56B77384" w14:textId="6BFD8138" w:rsidR="007369BC" w:rsidRPr="009B207B" w:rsidRDefault="007369BC" w:rsidP="00A47C4B">
            <w:pPr>
              <w:pStyle w:val="TabellRader"/>
              <w:jc w:val="left"/>
            </w:pPr>
            <w:r w:rsidRPr="004E6463">
              <w:t>Uppsala län</w:t>
            </w:r>
          </w:p>
        </w:tc>
        <w:tc>
          <w:tcPr>
            <w:tcW w:w="2391" w:type="dxa"/>
            <w:shd w:val="clear" w:color="auto" w:fill="auto"/>
          </w:tcPr>
          <w:p w14:paraId="56D77348" w14:textId="4C09F771" w:rsidR="007369BC" w:rsidRPr="009B207B" w:rsidRDefault="007369BC" w:rsidP="00A47C4B">
            <w:pPr>
              <w:pStyle w:val="TabellRader"/>
            </w:pPr>
            <w:r w:rsidRPr="004E6463">
              <w:t>36</w:t>
            </w:r>
          </w:p>
        </w:tc>
        <w:tc>
          <w:tcPr>
            <w:tcW w:w="1379" w:type="dxa"/>
            <w:shd w:val="clear" w:color="auto" w:fill="auto"/>
          </w:tcPr>
          <w:p w14:paraId="226E7350" w14:textId="39968B39" w:rsidR="007369BC" w:rsidRPr="009B207B" w:rsidRDefault="007369BC" w:rsidP="00A47C4B">
            <w:pPr>
              <w:pStyle w:val="TabellRader"/>
            </w:pPr>
            <w:r w:rsidRPr="004E6463">
              <w:t>13</w:t>
            </w:r>
          </w:p>
        </w:tc>
      </w:tr>
      <w:tr w:rsidR="00A47C4B" w:rsidRPr="009B207B" w14:paraId="344393FC" w14:textId="77777777" w:rsidTr="00A47C4B">
        <w:tc>
          <w:tcPr>
            <w:tcW w:w="2127" w:type="dxa"/>
            <w:shd w:val="clear" w:color="auto" w:fill="auto"/>
          </w:tcPr>
          <w:p w14:paraId="034DBBF5" w14:textId="3037FC08" w:rsidR="007369BC" w:rsidRPr="009B207B" w:rsidRDefault="007369BC" w:rsidP="00A47C4B">
            <w:pPr>
              <w:pStyle w:val="TabellRader"/>
              <w:jc w:val="left"/>
            </w:pPr>
            <w:r w:rsidRPr="004E6463">
              <w:t>Stockholms län</w:t>
            </w:r>
          </w:p>
        </w:tc>
        <w:tc>
          <w:tcPr>
            <w:tcW w:w="2391" w:type="dxa"/>
            <w:shd w:val="clear" w:color="auto" w:fill="auto"/>
          </w:tcPr>
          <w:p w14:paraId="58305117" w14:textId="38A83919" w:rsidR="007369BC" w:rsidRPr="009B207B" w:rsidRDefault="007369BC" w:rsidP="00A47C4B">
            <w:pPr>
              <w:pStyle w:val="TabellRader"/>
            </w:pPr>
            <w:r w:rsidRPr="004E6463">
              <w:t>34</w:t>
            </w:r>
          </w:p>
        </w:tc>
        <w:tc>
          <w:tcPr>
            <w:tcW w:w="1379" w:type="dxa"/>
            <w:shd w:val="clear" w:color="auto" w:fill="auto"/>
          </w:tcPr>
          <w:p w14:paraId="50A3BAD6" w14:textId="17FD55EF" w:rsidR="007369BC" w:rsidRPr="009B207B" w:rsidRDefault="007369BC" w:rsidP="00A47C4B">
            <w:pPr>
              <w:pStyle w:val="TabellRader"/>
            </w:pPr>
            <w:r w:rsidRPr="004E6463">
              <w:t>14</w:t>
            </w:r>
          </w:p>
        </w:tc>
      </w:tr>
      <w:tr w:rsidR="00A47C4B" w:rsidRPr="009B207B" w14:paraId="25F053AD" w14:textId="77777777" w:rsidTr="00A47C4B">
        <w:tc>
          <w:tcPr>
            <w:tcW w:w="2127" w:type="dxa"/>
            <w:shd w:val="clear" w:color="auto" w:fill="auto"/>
          </w:tcPr>
          <w:p w14:paraId="1F910822" w14:textId="76D3D9D5" w:rsidR="007369BC" w:rsidRPr="009B207B" w:rsidRDefault="007369BC" w:rsidP="00A47C4B">
            <w:pPr>
              <w:pStyle w:val="TabellRader"/>
              <w:jc w:val="left"/>
            </w:pPr>
            <w:r w:rsidRPr="004E6463">
              <w:t>Östergötlands län</w:t>
            </w:r>
          </w:p>
        </w:tc>
        <w:tc>
          <w:tcPr>
            <w:tcW w:w="2391" w:type="dxa"/>
            <w:shd w:val="clear" w:color="auto" w:fill="auto"/>
          </w:tcPr>
          <w:p w14:paraId="19F1D52C" w14:textId="3F90697F" w:rsidR="007369BC" w:rsidRPr="009B207B" w:rsidRDefault="007369BC" w:rsidP="00A47C4B">
            <w:pPr>
              <w:pStyle w:val="TabellRader"/>
            </w:pPr>
            <w:r w:rsidRPr="004E6463">
              <w:t>31</w:t>
            </w:r>
          </w:p>
        </w:tc>
        <w:tc>
          <w:tcPr>
            <w:tcW w:w="1379" w:type="dxa"/>
            <w:shd w:val="clear" w:color="auto" w:fill="auto"/>
          </w:tcPr>
          <w:p w14:paraId="6D8BC423" w14:textId="0F1A0ABA" w:rsidR="007369BC" w:rsidRPr="009B207B" w:rsidRDefault="007369BC" w:rsidP="00A47C4B">
            <w:pPr>
              <w:pStyle w:val="TabellRader"/>
            </w:pPr>
            <w:r w:rsidRPr="004E6463">
              <w:t>15</w:t>
            </w:r>
          </w:p>
        </w:tc>
      </w:tr>
      <w:tr w:rsidR="00A47C4B" w:rsidRPr="009B207B" w14:paraId="6D587D16" w14:textId="77777777" w:rsidTr="00A47C4B">
        <w:tc>
          <w:tcPr>
            <w:tcW w:w="2127" w:type="dxa"/>
            <w:shd w:val="clear" w:color="auto" w:fill="auto"/>
          </w:tcPr>
          <w:p w14:paraId="0FC6C920" w14:textId="0AAB30F0" w:rsidR="007369BC" w:rsidRPr="009B207B" w:rsidRDefault="007369BC" w:rsidP="00A47C4B">
            <w:pPr>
              <w:pStyle w:val="TabellRader"/>
              <w:jc w:val="left"/>
            </w:pPr>
            <w:r w:rsidRPr="004E6463">
              <w:t>Södermanlands län</w:t>
            </w:r>
          </w:p>
        </w:tc>
        <w:tc>
          <w:tcPr>
            <w:tcW w:w="2391" w:type="dxa"/>
            <w:shd w:val="clear" w:color="auto" w:fill="auto"/>
          </w:tcPr>
          <w:p w14:paraId="581E89B8" w14:textId="4986AACE" w:rsidR="007369BC" w:rsidRPr="009B207B" w:rsidRDefault="007369BC" w:rsidP="00A47C4B">
            <w:pPr>
              <w:pStyle w:val="TabellRader"/>
            </w:pPr>
            <w:r w:rsidRPr="004E6463">
              <w:t>29</w:t>
            </w:r>
          </w:p>
        </w:tc>
        <w:tc>
          <w:tcPr>
            <w:tcW w:w="1379" w:type="dxa"/>
            <w:shd w:val="clear" w:color="auto" w:fill="auto"/>
          </w:tcPr>
          <w:p w14:paraId="2696416B" w14:textId="7692AE1E" w:rsidR="007369BC" w:rsidRPr="009B207B" w:rsidRDefault="007369BC" w:rsidP="00A47C4B">
            <w:pPr>
              <w:pStyle w:val="TabellRader"/>
            </w:pPr>
            <w:r w:rsidRPr="004E6463">
              <w:t>16</w:t>
            </w:r>
          </w:p>
        </w:tc>
      </w:tr>
      <w:tr w:rsidR="00A47C4B" w:rsidRPr="009B207B" w14:paraId="6902A421" w14:textId="77777777" w:rsidTr="00A47C4B">
        <w:tc>
          <w:tcPr>
            <w:tcW w:w="2127" w:type="dxa"/>
            <w:shd w:val="clear" w:color="auto" w:fill="auto"/>
          </w:tcPr>
          <w:p w14:paraId="76C39F50" w14:textId="3B881EFE" w:rsidR="007369BC" w:rsidRPr="009B207B" w:rsidRDefault="007369BC" w:rsidP="00A47C4B">
            <w:pPr>
              <w:pStyle w:val="TabellRader"/>
              <w:jc w:val="left"/>
            </w:pPr>
            <w:r w:rsidRPr="004E6463">
              <w:t>Örebro län</w:t>
            </w:r>
          </w:p>
        </w:tc>
        <w:tc>
          <w:tcPr>
            <w:tcW w:w="2391" w:type="dxa"/>
            <w:shd w:val="clear" w:color="auto" w:fill="auto"/>
          </w:tcPr>
          <w:p w14:paraId="49C3B6AC" w14:textId="25DC620B" w:rsidR="007369BC" w:rsidRPr="009B207B" w:rsidRDefault="007369BC" w:rsidP="00A47C4B">
            <w:pPr>
              <w:pStyle w:val="TabellRader"/>
            </w:pPr>
            <w:r w:rsidRPr="004E6463">
              <w:t>28</w:t>
            </w:r>
          </w:p>
        </w:tc>
        <w:tc>
          <w:tcPr>
            <w:tcW w:w="1379" w:type="dxa"/>
            <w:shd w:val="clear" w:color="auto" w:fill="auto"/>
          </w:tcPr>
          <w:p w14:paraId="7443D300" w14:textId="1D613575" w:rsidR="007369BC" w:rsidRPr="009B207B" w:rsidRDefault="007369BC" w:rsidP="00A47C4B">
            <w:pPr>
              <w:pStyle w:val="TabellRader"/>
            </w:pPr>
            <w:r w:rsidRPr="004E6463">
              <w:t>17</w:t>
            </w:r>
          </w:p>
        </w:tc>
      </w:tr>
      <w:tr w:rsidR="00A47C4B" w:rsidRPr="009B207B" w14:paraId="441ADE6D" w14:textId="77777777" w:rsidTr="00A47C4B">
        <w:tc>
          <w:tcPr>
            <w:tcW w:w="2127" w:type="dxa"/>
            <w:shd w:val="clear" w:color="auto" w:fill="auto"/>
          </w:tcPr>
          <w:p w14:paraId="255F6D04" w14:textId="565D0D13" w:rsidR="007369BC" w:rsidRPr="009B207B" w:rsidRDefault="007369BC" w:rsidP="00A47C4B">
            <w:pPr>
              <w:pStyle w:val="TabellRader"/>
              <w:jc w:val="left"/>
            </w:pPr>
            <w:r w:rsidRPr="004E6463">
              <w:t>Kalmar län</w:t>
            </w:r>
          </w:p>
        </w:tc>
        <w:tc>
          <w:tcPr>
            <w:tcW w:w="2391" w:type="dxa"/>
            <w:shd w:val="clear" w:color="auto" w:fill="auto"/>
          </w:tcPr>
          <w:p w14:paraId="58E602ED" w14:textId="78B7AC47" w:rsidR="007369BC" w:rsidRPr="009B207B" w:rsidRDefault="007369BC" w:rsidP="00A47C4B">
            <w:pPr>
              <w:pStyle w:val="TabellRader"/>
            </w:pPr>
            <w:r w:rsidRPr="004E6463">
              <w:t>24</w:t>
            </w:r>
          </w:p>
        </w:tc>
        <w:tc>
          <w:tcPr>
            <w:tcW w:w="1379" w:type="dxa"/>
            <w:shd w:val="clear" w:color="auto" w:fill="auto"/>
          </w:tcPr>
          <w:p w14:paraId="0B0B1B16" w14:textId="2BF68255" w:rsidR="007369BC" w:rsidRPr="009B207B" w:rsidRDefault="007369BC" w:rsidP="00A47C4B">
            <w:pPr>
              <w:pStyle w:val="TabellRader"/>
            </w:pPr>
            <w:r w:rsidRPr="004E6463">
              <w:t>18</w:t>
            </w:r>
          </w:p>
        </w:tc>
      </w:tr>
      <w:tr w:rsidR="00A47C4B" w:rsidRPr="009B207B" w14:paraId="521C5843" w14:textId="77777777" w:rsidTr="00A47C4B">
        <w:tc>
          <w:tcPr>
            <w:tcW w:w="2127" w:type="dxa"/>
            <w:shd w:val="clear" w:color="auto" w:fill="auto"/>
          </w:tcPr>
          <w:p w14:paraId="55D3E7B8" w14:textId="3E3B6BAA" w:rsidR="007369BC" w:rsidRPr="009B207B" w:rsidRDefault="007369BC" w:rsidP="00A47C4B">
            <w:pPr>
              <w:pStyle w:val="TabellRader"/>
              <w:jc w:val="left"/>
            </w:pPr>
            <w:r w:rsidRPr="004E6463">
              <w:t>Värmlands län</w:t>
            </w:r>
          </w:p>
        </w:tc>
        <w:tc>
          <w:tcPr>
            <w:tcW w:w="2391" w:type="dxa"/>
            <w:shd w:val="clear" w:color="auto" w:fill="auto"/>
          </w:tcPr>
          <w:p w14:paraId="3D6D5BCE" w14:textId="3946FAE6" w:rsidR="007369BC" w:rsidRPr="009B207B" w:rsidRDefault="007369BC" w:rsidP="00A47C4B">
            <w:pPr>
              <w:pStyle w:val="TabellRader"/>
            </w:pPr>
            <w:r w:rsidRPr="004E6463">
              <w:t>16</w:t>
            </w:r>
          </w:p>
        </w:tc>
        <w:tc>
          <w:tcPr>
            <w:tcW w:w="1379" w:type="dxa"/>
            <w:shd w:val="clear" w:color="auto" w:fill="auto"/>
          </w:tcPr>
          <w:p w14:paraId="2767BF23" w14:textId="66FD8718" w:rsidR="007369BC" w:rsidRPr="009B207B" w:rsidRDefault="007369BC" w:rsidP="00A47C4B">
            <w:pPr>
              <w:pStyle w:val="TabellRader"/>
            </w:pPr>
            <w:r w:rsidRPr="004E6463">
              <w:t>19</w:t>
            </w:r>
          </w:p>
        </w:tc>
      </w:tr>
      <w:tr w:rsidR="00A47C4B" w:rsidRPr="009B207B" w14:paraId="761F10D4" w14:textId="77777777" w:rsidTr="00A47C4B">
        <w:tc>
          <w:tcPr>
            <w:tcW w:w="2127" w:type="dxa"/>
            <w:shd w:val="clear" w:color="auto" w:fill="auto"/>
          </w:tcPr>
          <w:p w14:paraId="2472E52C" w14:textId="26510B23" w:rsidR="007369BC" w:rsidRPr="009B207B" w:rsidRDefault="007369BC" w:rsidP="00A47C4B">
            <w:pPr>
              <w:pStyle w:val="TabellRader"/>
              <w:jc w:val="left"/>
            </w:pPr>
            <w:r w:rsidRPr="004E6463">
              <w:t>Blekinge län</w:t>
            </w:r>
          </w:p>
        </w:tc>
        <w:tc>
          <w:tcPr>
            <w:tcW w:w="2391" w:type="dxa"/>
            <w:shd w:val="clear" w:color="auto" w:fill="auto"/>
          </w:tcPr>
          <w:p w14:paraId="66CE92DD" w14:textId="3D1FD5A0" w:rsidR="007369BC" w:rsidRPr="009B207B" w:rsidRDefault="007369BC" w:rsidP="00A47C4B">
            <w:pPr>
              <w:pStyle w:val="TabellRader"/>
            </w:pPr>
            <w:r w:rsidRPr="004E6463">
              <w:t>2</w:t>
            </w:r>
          </w:p>
        </w:tc>
        <w:tc>
          <w:tcPr>
            <w:tcW w:w="1379" w:type="dxa"/>
            <w:shd w:val="clear" w:color="auto" w:fill="auto"/>
          </w:tcPr>
          <w:p w14:paraId="1DE505DF" w14:textId="566ECD0F" w:rsidR="007369BC" w:rsidRPr="009B207B" w:rsidRDefault="007369BC" w:rsidP="00A47C4B">
            <w:pPr>
              <w:pStyle w:val="TabellRader"/>
            </w:pPr>
            <w:r w:rsidRPr="004E6463">
              <w:t>20</w:t>
            </w:r>
          </w:p>
        </w:tc>
      </w:tr>
      <w:tr w:rsidR="00A47C4B" w14:paraId="0B960E3B" w14:textId="77777777" w:rsidTr="00A47C4B">
        <w:tc>
          <w:tcPr>
            <w:tcW w:w="2127" w:type="dxa"/>
            <w:tcBorders>
              <w:bottom w:val="single" w:sz="8" w:space="0" w:color="auto"/>
            </w:tcBorders>
            <w:shd w:val="clear" w:color="auto" w:fill="auto"/>
          </w:tcPr>
          <w:p w14:paraId="50E4154C" w14:textId="4C739D9A" w:rsidR="007369BC" w:rsidRPr="00A47C4B" w:rsidRDefault="007369BC" w:rsidP="00A47C4B">
            <w:pPr>
              <w:pStyle w:val="TabellSlutsumma"/>
              <w:jc w:val="left"/>
              <w:rPr>
                <w:b w:val="0"/>
                <w:bCs/>
              </w:rPr>
            </w:pPr>
            <w:r w:rsidRPr="00A47C4B">
              <w:rPr>
                <w:b w:val="0"/>
                <w:bCs/>
              </w:rPr>
              <w:t>Gotlands län</w:t>
            </w:r>
          </w:p>
        </w:tc>
        <w:tc>
          <w:tcPr>
            <w:tcW w:w="2391" w:type="dxa"/>
            <w:tcBorders>
              <w:bottom w:val="single" w:sz="8" w:space="0" w:color="auto"/>
            </w:tcBorders>
            <w:shd w:val="clear" w:color="auto" w:fill="auto"/>
          </w:tcPr>
          <w:p w14:paraId="5911D78E" w14:textId="5473A7E5" w:rsidR="007369BC" w:rsidRPr="00A47C4B" w:rsidRDefault="007369BC" w:rsidP="00A47C4B">
            <w:pPr>
              <w:pStyle w:val="TabellSlutsumma"/>
              <w:rPr>
                <w:b w:val="0"/>
                <w:bCs/>
              </w:rPr>
            </w:pPr>
            <w:r w:rsidRPr="00A47C4B">
              <w:rPr>
                <w:b w:val="0"/>
                <w:bCs/>
              </w:rPr>
              <w:t>0</w:t>
            </w:r>
          </w:p>
        </w:tc>
        <w:tc>
          <w:tcPr>
            <w:tcW w:w="1379" w:type="dxa"/>
            <w:tcBorders>
              <w:bottom w:val="single" w:sz="8" w:space="0" w:color="auto"/>
            </w:tcBorders>
            <w:shd w:val="clear" w:color="auto" w:fill="auto"/>
          </w:tcPr>
          <w:p w14:paraId="1C873F5A" w14:textId="444D125B" w:rsidR="007369BC" w:rsidRPr="00A47C4B" w:rsidRDefault="007369BC" w:rsidP="00A47C4B">
            <w:pPr>
              <w:pStyle w:val="TabellSlutsumma"/>
              <w:rPr>
                <w:b w:val="0"/>
                <w:bCs/>
              </w:rPr>
            </w:pPr>
            <w:r w:rsidRPr="00A47C4B">
              <w:rPr>
                <w:b w:val="0"/>
                <w:bCs/>
              </w:rPr>
              <w:t>21</w:t>
            </w:r>
          </w:p>
        </w:tc>
      </w:tr>
    </w:tbl>
    <w:p w14:paraId="62A11225" w14:textId="1228B28C" w:rsidR="007369BC" w:rsidRPr="00F0412B" w:rsidRDefault="007369BC" w:rsidP="00CE1A28">
      <w:pPr>
        <w:pStyle w:val="Rubrik3"/>
      </w:pPr>
      <w:bookmarkStart w:id="30" w:name="_Toc169778899"/>
      <w:r>
        <w:t>Fördelning av medel</w:t>
      </w:r>
      <w:r w:rsidRPr="00F0412B">
        <w:t xml:space="preserve"> p</w:t>
      </w:r>
      <w:r>
        <w:t>er</w:t>
      </w:r>
      <w:r w:rsidRPr="00F0412B">
        <w:t xml:space="preserve"> organisationskategori</w:t>
      </w:r>
      <w:r>
        <w:t xml:space="preserve"> 2023</w:t>
      </w:r>
      <w:bookmarkEnd w:id="30"/>
    </w:p>
    <w:p w14:paraId="58420562" w14:textId="61881B63" w:rsidR="007369BC" w:rsidRPr="00F0412B" w:rsidRDefault="007369BC" w:rsidP="00B50697">
      <w:pPr>
        <w:pStyle w:val="Brdtext"/>
      </w:pPr>
      <w:r w:rsidRPr="00F0412B">
        <w:t xml:space="preserve">Ansökningarna till Arvsfondsdelegationen kommer från </w:t>
      </w:r>
      <w:r>
        <w:t>många olika slags</w:t>
      </w:r>
      <w:r w:rsidRPr="00F0412B">
        <w:t xml:space="preserve"> organisationer och föreningar runt om i landet. För att ge en bild av vilka organisationer och föreningar som beviljas medel ur Allmänna arvs</w:t>
      </w:r>
      <w:r>
        <w:softHyphen/>
      </w:r>
      <w:r w:rsidRPr="00F0412B">
        <w:t xml:space="preserve">fonden delas de in i olika kategorier. </w:t>
      </w:r>
      <w:r>
        <w:t>En ny kategori i</w:t>
      </w:r>
      <w:r w:rsidRPr="00A47C4B">
        <w:t xml:space="preserve"> uppföljning</w:t>
      </w:r>
      <w:r>
        <w:t>en för 2023</w:t>
      </w:r>
      <w:r w:rsidRPr="00A47C4B">
        <w:t xml:space="preserve"> är äldreorganisationer. Bakgrunden är att A</w:t>
      </w:r>
      <w:r>
        <w:t>llmänna a</w:t>
      </w:r>
      <w:r w:rsidRPr="00A47C4B">
        <w:t>rvsfonden sedan</w:t>
      </w:r>
      <w:r>
        <w:t xml:space="preserve"> den </w:t>
      </w:r>
      <w:r w:rsidRPr="00A47C4B">
        <w:t>1</w:t>
      </w:r>
      <w:r>
        <w:t> </w:t>
      </w:r>
      <w:r w:rsidRPr="00A47C4B">
        <w:t xml:space="preserve">juli 2021 har ytterligare en målgrupp, </w:t>
      </w:r>
      <w:r>
        <w:t xml:space="preserve">nämligen </w:t>
      </w:r>
      <w:r w:rsidRPr="00A47C4B">
        <w:t xml:space="preserve">äldre </w:t>
      </w:r>
      <w:r>
        <w:t>personer</w:t>
      </w:r>
      <w:r w:rsidRPr="00A47C4B">
        <w:t xml:space="preserve">. </w:t>
      </w:r>
      <w:r>
        <w:t>Därutöver har k</w:t>
      </w:r>
      <w:r w:rsidRPr="00A47C4B">
        <w:t xml:space="preserve">ategorin universitet/högskolor tagits bort och ingår </w:t>
      </w:r>
      <w:r>
        <w:t xml:space="preserve">nu </w:t>
      </w:r>
      <w:r w:rsidRPr="00A47C4B">
        <w:t>i kategorin offentliga huvudmän. Även om många organisationer kan passa in i fler än en kategori ger indelningen en bild av vilka typer av organisa</w:t>
      </w:r>
      <w:r>
        <w:t>-</w:t>
      </w:r>
      <w:r w:rsidRPr="00A47C4B">
        <w:t>tioner som beviljas mest medel ur Allmänna arvsfonden per år.</w:t>
      </w:r>
    </w:p>
    <w:p w14:paraId="77D568AD" w14:textId="45E58A76" w:rsidR="007369BC" w:rsidRDefault="007369BC" w:rsidP="00B50697">
      <w:pPr>
        <w:pStyle w:val="Brdtextmedindrag"/>
      </w:pPr>
      <w:r w:rsidRPr="00F0412B">
        <w:t>I tabell 3.1</w:t>
      </w:r>
      <w:r>
        <w:t>4</w:t>
      </w:r>
      <w:r w:rsidRPr="00F0412B">
        <w:t xml:space="preserve"> redovisas vilken typ av organisation som står som ansvarig projektägare för de projekt som fick finansiering ur Allmänna arvsfonden under 202</w:t>
      </w:r>
      <w:r>
        <w:t>3</w:t>
      </w:r>
      <w:r w:rsidRPr="00F0412B">
        <w:t>. I nästan alla projekt finns det dock ett antal andra organisa</w:t>
      </w:r>
      <w:r>
        <w:softHyphen/>
      </w:r>
      <w:r w:rsidRPr="00F0412B">
        <w:t>tioner som medverkar som samarbetspartner</w:t>
      </w:r>
      <w:r>
        <w:t>. Tre</w:t>
      </w:r>
      <w:r w:rsidRPr="00BB1823">
        <w:t xml:space="preserve"> av fyra projekt är samarbeten mellan ideella organisationer och offentliga aktörer såsom kommuner och regioner. </w:t>
      </w:r>
      <w:r w:rsidRPr="00F0412B">
        <w:t xml:space="preserve">I </w:t>
      </w:r>
      <w:r w:rsidRPr="00220F0A">
        <w:rPr>
          <w:i/>
          <w:iCs/>
        </w:rPr>
        <w:t>bilaga 2</w:t>
      </w:r>
      <w:r>
        <w:t xml:space="preserve"> </w:t>
      </w:r>
      <w:r w:rsidRPr="00F0412B">
        <w:t>redovisas samtliga organisationer som fick stöd ur Allmänna arvsfonden under 202</w:t>
      </w:r>
      <w:r>
        <w:t>3</w:t>
      </w:r>
      <w:r w:rsidRPr="00F0412B">
        <w:t>.</w:t>
      </w:r>
    </w:p>
    <w:p w14:paraId="6443902F" w14:textId="77777777" w:rsidR="007369BC" w:rsidRDefault="007369BC" w:rsidP="00FD4759">
      <w:pPr>
        <w:pStyle w:val="TabellRubrik"/>
        <w:ind w:left="1140" w:hanging="1140"/>
      </w:pPr>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.14</w:t>
      </w:r>
      <w:r>
        <w:tab/>
        <w:t>Bifallsbeslut 2023, fördelat på organisationskategori</w:t>
      </w:r>
    </w:p>
    <w:tbl>
      <w:tblPr>
        <w:tblW w:w="5000" w:type="pct"/>
        <w:tblCellMar>
          <w:left w:w="0" w:type="dxa"/>
        </w:tblCellMar>
        <w:tblLook w:val="0000" w:firstRow="0" w:lastRow="0" w:firstColumn="0" w:lastColumn="0" w:noHBand="0" w:noVBand="0"/>
      </w:tblPr>
      <w:tblGrid>
        <w:gridCol w:w="3255"/>
        <w:gridCol w:w="1321"/>
        <w:gridCol w:w="1321"/>
      </w:tblGrid>
      <w:tr w:rsidR="00B50697" w14:paraId="62051395" w14:textId="77777777" w:rsidTr="00280CD0">
        <w:tc>
          <w:tcPr>
            <w:tcW w:w="3255" w:type="dxa"/>
            <w:tcBorders>
              <w:top w:val="single" w:sz="8" w:space="0" w:color="auto"/>
              <w:bottom w:val="single" w:sz="6" w:space="0" w:color="auto"/>
            </w:tcBorders>
            <w:shd w:val="clear" w:color="auto" w:fill="auto"/>
          </w:tcPr>
          <w:p w14:paraId="77AF93D2" w14:textId="77777777" w:rsidR="007369BC" w:rsidRDefault="007369BC" w:rsidP="00280CD0">
            <w:pPr>
              <w:pStyle w:val="TabellHuvud"/>
              <w:jc w:val="left"/>
            </w:pPr>
            <w:r>
              <w:t>Organisationskategori</w:t>
            </w:r>
          </w:p>
        </w:tc>
        <w:tc>
          <w:tcPr>
            <w:tcW w:w="1321" w:type="dxa"/>
            <w:tcBorders>
              <w:top w:val="single" w:sz="8" w:space="0" w:color="auto"/>
              <w:bottom w:val="single" w:sz="6" w:space="0" w:color="auto"/>
            </w:tcBorders>
            <w:shd w:val="clear" w:color="auto" w:fill="auto"/>
          </w:tcPr>
          <w:p w14:paraId="25C6CE56" w14:textId="77777777" w:rsidR="007369BC" w:rsidRDefault="007369BC" w:rsidP="00280CD0">
            <w:pPr>
              <w:pStyle w:val="TabellHuvud"/>
            </w:pPr>
            <w:r>
              <w:t>Antal bifallsbeslut</w:t>
            </w:r>
          </w:p>
        </w:tc>
        <w:tc>
          <w:tcPr>
            <w:tcW w:w="1321" w:type="dxa"/>
            <w:tcBorders>
              <w:top w:val="single" w:sz="8" w:space="0" w:color="auto"/>
              <w:bottom w:val="single" w:sz="6" w:space="0" w:color="auto"/>
            </w:tcBorders>
            <w:shd w:val="clear" w:color="auto" w:fill="auto"/>
          </w:tcPr>
          <w:p w14:paraId="56E67436" w14:textId="77777777" w:rsidR="007369BC" w:rsidRDefault="007369BC" w:rsidP="00280CD0">
            <w:pPr>
              <w:pStyle w:val="TabellHuvud"/>
            </w:pPr>
            <w:r>
              <w:t>Belopp, tkr</w:t>
            </w:r>
          </w:p>
        </w:tc>
      </w:tr>
      <w:tr w:rsidR="00BB1823" w:rsidRPr="00FF476C" w14:paraId="6D87DDFD" w14:textId="77777777" w:rsidTr="00280CD0">
        <w:tc>
          <w:tcPr>
            <w:tcW w:w="3255" w:type="dxa"/>
            <w:shd w:val="clear" w:color="auto" w:fill="auto"/>
          </w:tcPr>
          <w:p w14:paraId="77CD1E68" w14:textId="3B342AB7" w:rsidR="007369BC" w:rsidRPr="00FF476C" w:rsidRDefault="007369BC" w:rsidP="00BB1823">
            <w:pPr>
              <w:pStyle w:val="TabellRader"/>
              <w:jc w:val="left"/>
            </w:pPr>
            <w:r w:rsidRPr="00B3469F">
              <w:t>Idrottsföreningar</w:t>
            </w:r>
          </w:p>
        </w:tc>
        <w:tc>
          <w:tcPr>
            <w:tcW w:w="1321" w:type="dxa"/>
            <w:shd w:val="clear" w:color="auto" w:fill="auto"/>
          </w:tcPr>
          <w:p w14:paraId="13146F79" w14:textId="485D603A" w:rsidR="007369BC" w:rsidRPr="00FF476C" w:rsidRDefault="007369BC" w:rsidP="00BB1823">
            <w:pPr>
              <w:pStyle w:val="TabellRader"/>
            </w:pPr>
            <w:r w:rsidRPr="00B3469F">
              <w:t>86</w:t>
            </w:r>
          </w:p>
        </w:tc>
        <w:tc>
          <w:tcPr>
            <w:tcW w:w="1321" w:type="dxa"/>
            <w:shd w:val="clear" w:color="auto" w:fill="auto"/>
          </w:tcPr>
          <w:p w14:paraId="120539D2" w14:textId="076CCA46" w:rsidR="007369BC" w:rsidRPr="00FF476C" w:rsidRDefault="007369BC" w:rsidP="00BB1823">
            <w:pPr>
              <w:pStyle w:val="TabellRader"/>
            </w:pPr>
            <w:r w:rsidRPr="00B3469F">
              <w:t>236 572 848</w:t>
            </w:r>
          </w:p>
        </w:tc>
      </w:tr>
      <w:tr w:rsidR="00BB1823" w:rsidRPr="00FF476C" w14:paraId="0B38F3F4" w14:textId="77777777" w:rsidTr="00280CD0">
        <w:tc>
          <w:tcPr>
            <w:tcW w:w="3255" w:type="dxa"/>
            <w:shd w:val="clear" w:color="auto" w:fill="auto"/>
          </w:tcPr>
          <w:p w14:paraId="105C35AA" w14:textId="4139E994" w:rsidR="007369BC" w:rsidRPr="00FF476C" w:rsidRDefault="007369BC" w:rsidP="00BB1823">
            <w:pPr>
              <w:pStyle w:val="TabellRader"/>
              <w:jc w:val="left"/>
            </w:pPr>
            <w:r w:rsidRPr="00B3469F">
              <w:t>Funktionshindersorganisationer</w:t>
            </w:r>
          </w:p>
        </w:tc>
        <w:tc>
          <w:tcPr>
            <w:tcW w:w="1321" w:type="dxa"/>
            <w:shd w:val="clear" w:color="auto" w:fill="auto"/>
          </w:tcPr>
          <w:p w14:paraId="3C836CE3" w14:textId="7ABA6D14" w:rsidR="007369BC" w:rsidRPr="00FF476C" w:rsidRDefault="007369BC" w:rsidP="00BB1823">
            <w:pPr>
              <w:pStyle w:val="TabellRader"/>
            </w:pPr>
            <w:r w:rsidRPr="00B3469F">
              <w:t>54</w:t>
            </w:r>
          </w:p>
        </w:tc>
        <w:tc>
          <w:tcPr>
            <w:tcW w:w="1321" w:type="dxa"/>
            <w:shd w:val="clear" w:color="auto" w:fill="auto"/>
          </w:tcPr>
          <w:p w14:paraId="18F507CD" w14:textId="1F95DCE1" w:rsidR="007369BC" w:rsidRPr="00FF476C" w:rsidRDefault="007369BC" w:rsidP="00BB1823">
            <w:pPr>
              <w:pStyle w:val="TabellRader"/>
            </w:pPr>
            <w:r w:rsidRPr="00B3469F">
              <w:t>113 269 417</w:t>
            </w:r>
          </w:p>
        </w:tc>
      </w:tr>
      <w:tr w:rsidR="00BB1823" w:rsidRPr="00FF476C" w14:paraId="4BF00953" w14:textId="77777777" w:rsidTr="00280CD0">
        <w:tc>
          <w:tcPr>
            <w:tcW w:w="3255" w:type="dxa"/>
            <w:shd w:val="clear" w:color="auto" w:fill="auto"/>
          </w:tcPr>
          <w:p w14:paraId="22F39F20" w14:textId="770E5AEE" w:rsidR="007369BC" w:rsidRPr="00FF476C" w:rsidRDefault="007369BC" w:rsidP="00BB1823">
            <w:pPr>
              <w:pStyle w:val="TabellRader"/>
              <w:jc w:val="left"/>
            </w:pPr>
            <w:r w:rsidRPr="00B3469F">
              <w:t>Kulturföreningar</w:t>
            </w:r>
          </w:p>
        </w:tc>
        <w:tc>
          <w:tcPr>
            <w:tcW w:w="1321" w:type="dxa"/>
            <w:shd w:val="clear" w:color="auto" w:fill="auto"/>
          </w:tcPr>
          <w:p w14:paraId="772C4D0A" w14:textId="6A0982A5" w:rsidR="007369BC" w:rsidRPr="00FF476C" w:rsidRDefault="007369BC" w:rsidP="00BB1823">
            <w:pPr>
              <w:pStyle w:val="TabellRader"/>
            </w:pPr>
            <w:r w:rsidRPr="00B3469F">
              <w:t>29</w:t>
            </w:r>
          </w:p>
        </w:tc>
        <w:tc>
          <w:tcPr>
            <w:tcW w:w="1321" w:type="dxa"/>
            <w:shd w:val="clear" w:color="auto" w:fill="auto"/>
          </w:tcPr>
          <w:p w14:paraId="79945E3B" w14:textId="218B8DD5" w:rsidR="007369BC" w:rsidRPr="00FF476C" w:rsidRDefault="007369BC" w:rsidP="00BB1823">
            <w:pPr>
              <w:pStyle w:val="TabellRader"/>
            </w:pPr>
            <w:r>
              <w:t>48 533 087</w:t>
            </w:r>
          </w:p>
        </w:tc>
      </w:tr>
      <w:tr w:rsidR="00BB1823" w:rsidRPr="00FF476C" w14:paraId="097E838B" w14:textId="77777777" w:rsidTr="00280CD0">
        <w:tc>
          <w:tcPr>
            <w:tcW w:w="3255" w:type="dxa"/>
            <w:shd w:val="clear" w:color="auto" w:fill="auto"/>
          </w:tcPr>
          <w:p w14:paraId="52A293C9" w14:textId="5F5A8D7B" w:rsidR="007369BC" w:rsidRPr="00FF476C" w:rsidRDefault="007369BC" w:rsidP="00BB1823">
            <w:pPr>
              <w:pStyle w:val="TabellRader"/>
              <w:jc w:val="left"/>
            </w:pPr>
            <w:r w:rsidRPr="00B3469F">
              <w:t>Studieförbund</w:t>
            </w:r>
          </w:p>
        </w:tc>
        <w:tc>
          <w:tcPr>
            <w:tcW w:w="1321" w:type="dxa"/>
            <w:shd w:val="clear" w:color="auto" w:fill="auto"/>
          </w:tcPr>
          <w:p w14:paraId="420C6FAB" w14:textId="09BB112D" w:rsidR="007369BC" w:rsidRPr="00FF476C" w:rsidRDefault="007369BC" w:rsidP="00BB1823">
            <w:pPr>
              <w:pStyle w:val="TabellRader"/>
            </w:pPr>
            <w:r w:rsidRPr="00B3469F">
              <w:t>26</w:t>
            </w:r>
          </w:p>
        </w:tc>
        <w:tc>
          <w:tcPr>
            <w:tcW w:w="1321" w:type="dxa"/>
            <w:shd w:val="clear" w:color="auto" w:fill="auto"/>
          </w:tcPr>
          <w:p w14:paraId="7224D14E" w14:textId="443601E4" w:rsidR="007369BC" w:rsidRPr="00FF476C" w:rsidRDefault="007369BC" w:rsidP="00BB1823">
            <w:pPr>
              <w:pStyle w:val="TabellRader"/>
            </w:pPr>
            <w:r w:rsidRPr="00B3469F">
              <w:t>42 610 779</w:t>
            </w:r>
          </w:p>
        </w:tc>
      </w:tr>
      <w:tr w:rsidR="00BB1823" w:rsidRPr="00FF476C" w14:paraId="3C518552" w14:textId="77777777" w:rsidTr="00280CD0">
        <w:tc>
          <w:tcPr>
            <w:tcW w:w="3255" w:type="dxa"/>
            <w:shd w:val="clear" w:color="auto" w:fill="auto"/>
          </w:tcPr>
          <w:p w14:paraId="558915AE" w14:textId="220DADC3" w:rsidR="007369BC" w:rsidRPr="00FF476C" w:rsidRDefault="007369BC" w:rsidP="00BB1823">
            <w:pPr>
              <w:pStyle w:val="TabellRader"/>
              <w:jc w:val="left"/>
            </w:pPr>
            <w:r w:rsidRPr="00B3469F">
              <w:t>Ungdomsorganisationer</w:t>
            </w:r>
          </w:p>
        </w:tc>
        <w:tc>
          <w:tcPr>
            <w:tcW w:w="1321" w:type="dxa"/>
            <w:shd w:val="clear" w:color="auto" w:fill="auto"/>
          </w:tcPr>
          <w:p w14:paraId="0711982B" w14:textId="1B8F3D91" w:rsidR="007369BC" w:rsidRPr="00FF476C" w:rsidRDefault="007369BC" w:rsidP="00BB1823">
            <w:pPr>
              <w:pStyle w:val="TabellRader"/>
            </w:pPr>
            <w:r w:rsidRPr="00B3469F">
              <w:t>26</w:t>
            </w:r>
          </w:p>
        </w:tc>
        <w:tc>
          <w:tcPr>
            <w:tcW w:w="1321" w:type="dxa"/>
            <w:shd w:val="clear" w:color="auto" w:fill="auto"/>
          </w:tcPr>
          <w:p w14:paraId="490768EF" w14:textId="78D32291" w:rsidR="007369BC" w:rsidRPr="00FF476C" w:rsidRDefault="007369BC" w:rsidP="00BB1823">
            <w:pPr>
              <w:pStyle w:val="TabellRader"/>
            </w:pPr>
            <w:r w:rsidRPr="00B3469F">
              <w:t>50 071 036</w:t>
            </w:r>
          </w:p>
        </w:tc>
      </w:tr>
      <w:tr w:rsidR="00BB1823" w:rsidRPr="00FF476C" w14:paraId="30A6CC71" w14:textId="77777777" w:rsidTr="00280CD0">
        <w:tc>
          <w:tcPr>
            <w:tcW w:w="3255" w:type="dxa"/>
            <w:shd w:val="clear" w:color="auto" w:fill="auto"/>
          </w:tcPr>
          <w:p w14:paraId="1E74753B" w14:textId="36795941" w:rsidR="007369BC" w:rsidRPr="00FF476C" w:rsidRDefault="007369BC" w:rsidP="00BB1823">
            <w:pPr>
              <w:pStyle w:val="TabellRader"/>
              <w:jc w:val="left"/>
            </w:pPr>
            <w:r w:rsidRPr="00B3469F">
              <w:t>Sociala organisationer</w:t>
            </w:r>
          </w:p>
        </w:tc>
        <w:tc>
          <w:tcPr>
            <w:tcW w:w="1321" w:type="dxa"/>
            <w:shd w:val="clear" w:color="auto" w:fill="auto"/>
          </w:tcPr>
          <w:p w14:paraId="74C2151F" w14:textId="0C4C3743" w:rsidR="007369BC" w:rsidRPr="00FF476C" w:rsidRDefault="007369BC" w:rsidP="00BB1823">
            <w:pPr>
              <w:pStyle w:val="TabellRader"/>
            </w:pPr>
            <w:r w:rsidRPr="00B3469F">
              <w:t>24</w:t>
            </w:r>
          </w:p>
        </w:tc>
        <w:tc>
          <w:tcPr>
            <w:tcW w:w="1321" w:type="dxa"/>
            <w:shd w:val="clear" w:color="auto" w:fill="auto"/>
          </w:tcPr>
          <w:p w14:paraId="54B14B69" w14:textId="4681EC06" w:rsidR="007369BC" w:rsidRPr="00FF476C" w:rsidRDefault="007369BC" w:rsidP="00BB1823">
            <w:pPr>
              <w:pStyle w:val="TabellRader"/>
            </w:pPr>
            <w:r w:rsidRPr="00B3469F">
              <w:t>47 978 496</w:t>
            </w:r>
          </w:p>
        </w:tc>
      </w:tr>
      <w:tr w:rsidR="00BB1823" w:rsidRPr="00FF476C" w14:paraId="4219AC84" w14:textId="77777777" w:rsidTr="00280CD0">
        <w:tc>
          <w:tcPr>
            <w:tcW w:w="3255" w:type="dxa"/>
            <w:shd w:val="clear" w:color="auto" w:fill="auto"/>
          </w:tcPr>
          <w:p w14:paraId="09FDE7F7" w14:textId="52AB55EE" w:rsidR="007369BC" w:rsidRPr="00FF476C" w:rsidRDefault="007369BC" w:rsidP="00BB1823">
            <w:pPr>
              <w:pStyle w:val="TabellRader"/>
              <w:jc w:val="left"/>
            </w:pPr>
            <w:r w:rsidRPr="00B3469F">
              <w:t>Stiftelser</w:t>
            </w:r>
          </w:p>
        </w:tc>
        <w:tc>
          <w:tcPr>
            <w:tcW w:w="1321" w:type="dxa"/>
            <w:shd w:val="clear" w:color="auto" w:fill="auto"/>
          </w:tcPr>
          <w:p w14:paraId="6CB8AB32" w14:textId="024364D8" w:rsidR="007369BC" w:rsidRPr="00FF476C" w:rsidRDefault="007369BC" w:rsidP="00BB1823">
            <w:pPr>
              <w:pStyle w:val="TabellRader"/>
            </w:pPr>
            <w:r w:rsidRPr="00B3469F">
              <w:t>17</w:t>
            </w:r>
          </w:p>
        </w:tc>
        <w:tc>
          <w:tcPr>
            <w:tcW w:w="1321" w:type="dxa"/>
            <w:shd w:val="clear" w:color="auto" w:fill="auto"/>
          </w:tcPr>
          <w:p w14:paraId="038C8D69" w14:textId="4D865597" w:rsidR="007369BC" w:rsidRPr="00FF476C" w:rsidRDefault="007369BC" w:rsidP="00BB1823">
            <w:pPr>
              <w:pStyle w:val="TabellRader"/>
            </w:pPr>
            <w:r w:rsidRPr="00B3469F">
              <w:t>32 730 485</w:t>
            </w:r>
          </w:p>
        </w:tc>
      </w:tr>
      <w:tr w:rsidR="00BB1823" w:rsidRPr="00FF476C" w14:paraId="0E2D90A5" w14:textId="77777777" w:rsidTr="00280CD0">
        <w:tc>
          <w:tcPr>
            <w:tcW w:w="3255" w:type="dxa"/>
            <w:shd w:val="clear" w:color="auto" w:fill="auto"/>
          </w:tcPr>
          <w:p w14:paraId="6DFC26B5" w14:textId="31AB49FA" w:rsidR="007369BC" w:rsidRPr="00FF476C" w:rsidRDefault="007369BC" w:rsidP="00BB1823">
            <w:pPr>
              <w:pStyle w:val="TabellRader"/>
              <w:jc w:val="left"/>
            </w:pPr>
            <w:r w:rsidRPr="00B3469F">
              <w:t>Offentliga huvudmän</w:t>
            </w:r>
          </w:p>
        </w:tc>
        <w:tc>
          <w:tcPr>
            <w:tcW w:w="1321" w:type="dxa"/>
            <w:shd w:val="clear" w:color="auto" w:fill="auto"/>
          </w:tcPr>
          <w:p w14:paraId="7D65D706" w14:textId="5B0E3B59" w:rsidR="007369BC" w:rsidRPr="00FF476C" w:rsidRDefault="007369BC" w:rsidP="00BB1823">
            <w:pPr>
              <w:pStyle w:val="TabellRader"/>
            </w:pPr>
            <w:r w:rsidRPr="00B3469F">
              <w:t>12</w:t>
            </w:r>
          </w:p>
        </w:tc>
        <w:tc>
          <w:tcPr>
            <w:tcW w:w="1321" w:type="dxa"/>
            <w:shd w:val="clear" w:color="auto" w:fill="auto"/>
          </w:tcPr>
          <w:p w14:paraId="46F70953" w14:textId="68BC6C53" w:rsidR="007369BC" w:rsidRPr="00FF476C" w:rsidRDefault="007369BC" w:rsidP="00BB1823">
            <w:pPr>
              <w:pStyle w:val="TabellRader"/>
            </w:pPr>
            <w:r>
              <w:t>16</w:t>
            </w:r>
            <w:r>
              <w:rPr>
                <w:rFonts w:ascii="Cambria" w:hAnsi="Cambria" w:cs="Cambria"/>
              </w:rPr>
              <w:t xml:space="preserve"> </w:t>
            </w:r>
            <w:r>
              <w:t>629 279</w:t>
            </w:r>
          </w:p>
        </w:tc>
      </w:tr>
      <w:tr w:rsidR="00BB1823" w:rsidRPr="00FF476C" w14:paraId="48A0C02F" w14:textId="77777777" w:rsidTr="00280CD0">
        <w:tc>
          <w:tcPr>
            <w:tcW w:w="3255" w:type="dxa"/>
            <w:shd w:val="clear" w:color="auto" w:fill="auto"/>
          </w:tcPr>
          <w:p w14:paraId="0512B51B" w14:textId="27813103" w:rsidR="007369BC" w:rsidRPr="00FF476C" w:rsidRDefault="007369BC" w:rsidP="00BB1823">
            <w:pPr>
              <w:pStyle w:val="TabellRader"/>
              <w:jc w:val="left"/>
            </w:pPr>
            <w:r w:rsidRPr="00B3469F">
              <w:t>Äldreorganisationer</w:t>
            </w:r>
          </w:p>
        </w:tc>
        <w:tc>
          <w:tcPr>
            <w:tcW w:w="1321" w:type="dxa"/>
            <w:shd w:val="clear" w:color="auto" w:fill="auto"/>
          </w:tcPr>
          <w:p w14:paraId="39BA71E6" w14:textId="578B8EF3" w:rsidR="007369BC" w:rsidRPr="00FF476C" w:rsidRDefault="007369BC" w:rsidP="00BB1823">
            <w:pPr>
              <w:pStyle w:val="TabellRader"/>
            </w:pPr>
            <w:r w:rsidRPr="00B3469F">
              <w:t>9</w:t>
            </w:r>
          </w:p>
        </w:tc>
        <w:tc>
          <w:tcPr>
            <w:tcW w:w="1321" w:type="dxa"/>
            <w:shd w:val="clear" w:color="auto" w:fill="auto"/>
          </w:tcPr>
          <w:p w14:paraId="40B05B06" w14:textId="0465EC55" w:rsidR="007369BC" w:rsidRPr="00FF476C" w:rsidRDefault="007369BC" w:rsidP="00BB1823">
            <w:pPr>
              <w:pStyle w:val="TabellRader"/>
            </w:pPr>
            <w:r w:rsidRPr="00B3469F">
              <w:t>10 111 669</w:t>
            </w:r>
          </w:p>
        </w:tc>
      </w:tr>
      <w:tr w:rsidR="00BB1823" w:rsidRPr="00FF476C" w14:paraId="59A1C1B8" w14:textId="77777777" w:rsidTr="00280CD0">
        <w:tc>
          <w:tcPr>
            <w:tcW w:w="3255" w:type="dxa"/>
            <w:shd w:val="clear" w:color="auto" w:fill="auto"/>
          </w:tcPr>
          <w:p w14:paraId="59F99E18" w14:textId="7E6BD10F" w:rsidR="007369BC" w:rsidRPr="00FF476C" w:rsidRDefault="007369BC" w:rsidP="00BB1823">
            <w:pPr>
              <w:pStyle w:val="TabellRader"/>
              <w:jc w:val="left"/>
            </w:pPr>
            <w:r w:rsidRPr="00B3469F">
              <w:t>Trossamfund</w:t>
            </w:r>
          </w:p>
        </w:tc>
        <w:tc>
          <w:tcPr>
            <w:tcW w:w="1321" w:type="dxa"/>
            <w:shd w:val="clear" w:color="auto" w:fill="auto"/>
          </w:tcPr>
          <w:p w14:paraId="5832E272" w14:textId="7D17DEC2" w:rsidR="007369BC" w:rsidRPr="00C80F7E" w:rsidRDefault="007369BC" w:rsidP="00BB1823">
            <w:pPr>
              <w:pStyle w:val="TabellRader"/>
            </w:pPr>
            <w:r w:rsidRPr="00B3469F">
              <w:t>2</w:t>
            </w:r>
          </w:p>
        </w:tc>
        <w:tc>
          <w:tcPr>
            <w:tcW w:w="1321" w:type="dxa"/>
            <w:shd w:val="clear" w:color="auto" w:fill="auto"/>
          </w:tcPr>
          <w:p w14:paraId="3326268D" w14:textId="2F62ECAF" w:rsidR="007369BC" w:rsidRPr="00C80F7E" w:rsidRDefault="007369BC" w:rsidP="00BB1823">
            <w:pPr>
              <w:pStyle w:val="TabellRader"/>
            </w:pPr>
            <w:r w:rsidRPr="00B3469F">
              <w:t>3 434 120</w:t>
            </w:r>
          </w:p>
        </w:tc>
      </w:tr>
      <w:tr w:rsidR="00BB1823" w:rsidRPr="00FF476C" w14:paraId="05BC729A" w14:textId="77777777" w:rsidTr="00280CD0">
        <w:tc>
          <w:tcPr>
            <w:tcW w:w="3255" w:type="dxa"/>
            <w:shd w:val="clear" w:color="auto" w:fill="auto"/>
          </w:tcPr>
          <w:p w14:paraId="2D918929" w14:textId="124AB240" w:rsidR="007369BC" w:rsidRPr="00FF476C" w:rsidRDefault="007369BC" w:rsidP="00BB1823">
            <w:pPr>
              <w:pStyle w:val="TabellRader"/>
              <w:jc w:val="left"/>
            </w:pPr>
            <w:r w:rsidRPr="00B3469F">
              <w:t>Organisationer bildade på etnisk grund</w:t>
            </w:r>
          </w:p>
        </w:tc>
        <w:tc>
          <w:tcPr>
            <w:tcW w:w="1321" w:type="dxa"/>
            <w:shd w:val="clear" w:color="auto" w:fill="auto"/>
          </w:tcPr>
          <w:p w14:paraId="4347B127" w14:textId="0FEBD0A7" w:rsidR="007369BC" w:rsidRDefault="007369BC" w:rsidP="00BB1823">
            <w:pPr>
              <w:pStyle w:val="TabellRader"/>
            </w:pPr>
            <w:r w:rsidRPr="00B3469F">
              <w:t>2</w:t>
            </w:r>
          </w:p>
        </w:tc>
        <w:tc>
          <w:tcPr>
            <w:tcW w:w="1321" w:type="dxa"/>
            <w:shd w:val="clear" w:color="auto" w:fill="auto"/>
          </w:tcPr>
          <w:p w14:paraId="3063F50B" w14:textId="5D74B871" w:rsidR="007369BC" w:rsidRPr="00FF476C" w:rsidRDefault="007369BC" w:rsidP="00BB1823">
            <w:pPr>
              <w:pStyle w:val="TabellRader"/>
            </w:pPr>
            <w:r w:rsidRPr="00B3469F">
              <w:t>2 210 177</w:t>
            </w:r>
          </w:p>
        </w:tc>
      </w:tr>
      <w:tr w:rsidR="00BB1823" w14:paraId="516FBF73" w14:textId="77777777" w:rsidTr="00280CD0">
        <w:tc>
          <w:tcPr>
            <w:tcW w:w="3255" w:type="dxa"/>
            <w:shd w:val="clear" w:color="auto" w:fill="auto"/>
          </w:tcPr>
          <w:p w14:paraId="29853BFD" w14:textId="3A2C42F3" w:rsidR="007369BC" w:rsidRPr="00FF476C" w:rsidRDefault="007369BC" w:rsidP="00BB1823">
            <w:pPr>
              <w:pStyle w:val="TabellRader"/>
              <w:jc w:val="left"/>
            </w:pPr>
            <w:r w:rsidRPr="00B3469F">
              <w:t>Övriga organisationer</w:t>
            </w:r>
          </w:p>
        </w:tc>
        <w:tc>
          <w:tcPr>
            <w:tcW w:w="1321" w:type="dxa"/>
            <w:shd w:val="clear" w:color="auto" w:fill="auto"/>
          </w:tcPr>
          <w:p w14:paraId="775B1BAB" w14:textId="6499EA48" w:rsidR="007369BC" w:rsidRPr="00FF476C" w:rsidRDefault="007369BC" w:rsidP="00BB1823">
            <w:pPr>
              <w:pStyle w:val="TabellRader"/>
            </w:pPr>
            <w:r w:rsidRPr="00B3469F">
              <w:t>89</w:t>
            </w:r>
          </w:p>
        </w:tc>
        <w:tc>
          <w:tcPr>
            <w:tcW w:w="1321" w:type="dxa"/>
            <w:shd w:val="clear" w:color="auto" w:fill="auto"/>
          </w:tcPr>
          <w:p w14:paraId="7D416940" w14:textId="2E16A573" w:rsidR="007369BC" w:rsidRDefault="007369BC" w:rsidP="00BB1823">
            <w:pPr>
              <w:pStyle w:val="TabellRader"/>
            </w:pPr>
            <w:r w:rsidRPr="00B3469F">
              <w:t>158 720 879</w:t>
            </w:r>
          </w:p>
        </w:tc>
      </w:tr>
      <w:tr w:rsidR="00BB1823" w14:paraId="464DCC5D" w14:textId="77777777" w:rsidTr="00280CD0">
        <w:tc>
          <w:tcPr>
            <w:tcW w:w="3255" w:type="dxa"/>
            <w:tcBorders>
              <w:bottom w:val="single" w:sz="8" w:space="0" w:color="auto"/>
            </w:tcBorders>
            <w:shd w:val="clear" w:color="auto" w:fill="auto"/>
          </w:tcPr>
          <w:p w14:paraId="47107AB7" w14:textId="6E4A32C2" w:rsidR="007369BC" w:rsidRDefault="007369BC" w:rsidP="00BB1823">
            <w:pPr>
              <w:pStyle w:val="TabellSlutsumma"/>
              <w:jc w:val="left"/>
            </w:pPr>
            <w:r w:rsidRPr="00B3469F">
              <w:t>Totalt</w:t>
            </w:r>
          </w:p>
        </w:tc>
        <w:tc>
          <w:tcPr>
            <w:tcW w:w="1321" w:type="dxa"/>
            <w:tcBorders>
              <w:bottom w:val="single" w:sz="8" w:space="0" w:color="auto"/>
            </w:tcBorders>
            <w:shd w:val="clear" w:color="auto" w:fill="auto"/>
          </w:tcPr>
          <w:p w14:paraId="5E409373" w14:textId="63A303D6" w:rsidR="007369BC" w:rsidRDefault="007369BC" w:rsidP="00BB1823">
            <w:pPr>
              <w:pStyle w:val="TabellSlutsumma"/>
            </w:pPr>
            <w:r w:rsidRPr="00B3469F">
              <w:t>376</w:t>
            </w:r>
          </w:p>
        </w:tc>
        <w:tc>
          <w:tcPr>
            <w:tcW w:w="1321" w:type="dxa"/>
            <w:tcBorders>
              <w:bottom w:val="single" w:sz="8" w:space="0" w:color="auto"/>
            </w:tcBorders>
            <w:shd w:val="clear" w:color="auto" w:fill="auto"/>
          </w:tcPr>
          <w:p w14:paraId="6E657BDD" w14:textId="7B730748" w:rsidR="007369BC" w:rsidRDefault="007369BC" w:rsidP="00BB1823">
            <w:pPr>
              <w:pStyle w:val="TabellSlutsumma"/>
            </w:pPr>
            <w:r w:rsidRPr="00B3469F">
              <w:t>762 872 272</w:t>
            </w:r>
          </w:p>
        </w:tc>
      </w:tr>
    </w:tbl>
    <w:p w14:paraId="31A5E806" w14:textId="77777777" w:rsidR="007369BC" w:rsidRPr="00F0412B" w:rsidRDefault="007369BC" w:rsidP="00B50697">
      <w:pPr>
        <w:pStyle w:val="Brdtext"/>
      </w:pPr>
    </w:p>
    <w:p w14:paraId="2CE004CB" w14:textId="1AA256EB" w:rsidR="007369BC" w:rsidRDefault="007369BC" w:rsidP="005A45B7">
      <w:pPr>
        <w:pStyle w:val="Brdtext"/>
      </w:pPr>
      <w:r w:rsidRPr="00BB1823">
        <w:t>Idrottsföreningar är</w:t>
      </w:r>
      <w:r w:rsidRPr="000606EA">
        <w:t xml:space="preserve"> </w:t>
      </w:r>
      <w:r>
        <w:t xml:space="preserve">under </w:t>
      </w:r>
      <w:r w:rsidRPr="00BB1823">
        <w:t>2023, likt föregående år, den organisations</w:t>
      </w:r>
      <w:r>
        <w:t>-</w:t>
      </w:r>
      <w:r w:rsidRPr="00BB1823">
        <w:t xml:space="preserve">kategori som </w:t>
      </w:r>
      <w:r>
        <w:t xml:space="preserve">har </w:t>
      </w:r>
      <w:r w:rsidRPr="00BB1823">
        <w:t xml:space="preserve">haft flest bifallsbeslut. En stor andel av dessa föreningar har beviljats lokalstöd, </w:t>
      </w:r>
      <w:r>
        <w:t>dvs.</w:t>
      </w:r>
      <w:r w:rsidRPr="00BB1823">
        <w:t xml:space="preserve"> finansiering av byggnation av lokaler och anläggningar. Idrottsföreningarna som </w:t>
      </w:r>
      <w:r>
        <w:t xml:space="preserve">har </w:t>
      </w:r>
      <w:r w:rsidRPr="00BB1823">
        <w:t>fått stöd avser främst att utveckla sina verksamheter med nya eller fler aktiviteter och nå fler av A</w:t>
      </w:r>
      <w:r>
        <w:t>llmänna a</w:t>
      </w:r>
      <w:r w:rsidRPr="00BB1823">
        <w:t xml:space="preserve">rvsfondens målgrupper samt </w:t>
      </w:r>
      <w:r>
        <w:t xml:space="preserve">att </w:t>
      </w:r>
      <w:r w:rsidRPr="00BB1823">
        <w:t>göra tillgänglighets</w:t>
      </w:r>
      <w:r>
        <w:t>-</w:t>
      </w:r>
      <w:r w:rsidRPr="00BB1823">
        <w:t xml:space="preserve">anpassningar, förlänga säsongen och skapa förutsättningar för verksamhet året runt. Mer övergripande mål för projekten är </w:t>
      </w:r>
      <w:r>
        <w:t>bl.a.</w:t>
      </w:r>
      <w:r w:rsidRPr="00BB1823">
        <w:t xml:space="preserve"> att skapa nya mötesplatser och främja fysisk och psykisk hälsa</w:t>
      </w:r>
      <w:r>
        <w:t>.</w:t>
      </w:r>
    </w:p>
    <w:p w14:paraId="630709F9" w14:textId="62759A0E" w:rsidR="007369BC" w:rsidRDefault="007369BC" w:rsidP="00B50697">
      <w:pPr>
        <w:pStyle w:val="Brdtextmedindrag"/>
      </w:pPr>
      <w:r>
        <w:t>F</w:t>
      </w:r>
      <w:r w:rsidRPr="00BB1823">
        <w:t xml:space="preserve">unktionshindersorganisationer </w:t>
      </w:r>
      <w:r>
        <w:t xml:space="preserve">är </w:t>
      </w:r>
      <w:r w:rsidRPr="00BB1823">
        <w:t>den organisationskategori som har näst flest bifallsbeslut</w:t>
      </w:r>
      <w:r>
        <w:t>.</w:t>
      </w:r>
      <w:r w:rsidRPr="00BB1823">
        <w:t xml:space="preserve"> Projekt i denna kategori</w:t>
      </w:r>
      <w:r w:rsidRPr="00BB1823" w:rsidDel="000861B4">
        <w:t xml:space="preserve"> </w:t>
      </w:r>
      <w:r>
        <w:t>för vilka stöd har</w:t>
      </w:r>
      <w:r w:rsidRPr="00BB1823">
        <w:t xml:space="preserve"> beviljats har en stor bredd. Många syftar till att ta fram metoder, verktyg och hjälpmedel. Flera projekt syftar också till ökad delaktighet och egenmakt samt att förbättra den psykiska och fysiska hälsan. Vidare finns projekt som syftar till att skapa förutsättningar för sysselsättning och utbildning samt att erbjuda olika typer av socialt stöd.</w:t>
      </w:r>
    </w:p>
    <w:p w14:paraId="1639BE37" w14:textId="689D0977" w:rsidR="007369BC" w:rsidRPr="00F0412B" w:rsidRDefault="007369BC" w:rsidP="00B50697">
      <w:pPr>
        <w:pStyle w:val="Brdtextmedindrag"/>
      </w:pPr>
      <w:r w:rsidRPr="00BB1823">
        <w:t xml:space="preserve">Den organisationskategori som </w:t>
      </w:r>
      <w:r>
        <w:t>följer</w:t>
      </w:r>
      <w:r w:rsidRPr="00BB1823">
        <w:t xml:space="preserve">, sett till antalet bifallsbeslut, är kulturföreningar som driver olika kulturprojekt, </w:t>
      </w:r>
      <w:r>
        <w:t>bl.a.</w:t>
      </w:r>
      <w:r w:rsidRPr="00BB1823">
        <w:t xml:space="preserve"> musikverksamheter och estetiska verksamheter. Inom denna kategori finns också projekt</w:t>
      </w:r>
      <w:r>
        <w:t xml:space="preserve"> som är</w:t>
      </w:r>
      <w:r w:rsidRPr="00BB1823">
        <w:t xml:space="preserve"> inriktade på frågor om hållbarhet, demokrati och mänskliga rättigheter, med barn och ungdomar som målgrupper. Denna organisationskategori rymmer även några enstaka lokalstödsprojekt</w:t>
      </w:r>
      <w:r w:rsidRPr="00F0412B">
        <w:t>.</w:t>
      </w:r>
    </w:p>
    <w:p w14:paraId="40431222" w14:textId="6B0D7155" w:rsidR="007369BC" w:rsidRDefault="007369BC" w:rsidP="00B50697">
      <w:pPr>
        <w:pStyle w:val="Brdtextmedindrag"/>
      </w:pPr>
      <w:r w:rsidRPr="00BB1823">
        <w:t xml:space="preserve">Organisationskategorierna studieförbund och ungdomsorganisationer har lika många bifallsbeslut. Inom kategorin studieförbund finns </w:t>
      </w:r>
      <w:r>
        <w:t>bl.a.</w:t>
      </w:r>
      <w:r w:rsidRPr="00BB1823">
        <w:t xml:space="preserve"> flera projekt med inriktning mot kultur och kreativt skapande, projekt som syftar till att skapa mötesplatser </w:t>
      </w:r>
      <w:r>
        <w:t>och</w:t>
      </w:r>
      <w:r w:rsidRPr="00BB1823">
        <w:t xml:space="preserve"> projekt som arbetar för psykisk hälsa bland fondens målgrupper. Förutom att driva egna projekt är det vanligt att studieförbund är samarbetspartner i arvsfondsprojekt. Ungdomsorga</w:t>
      </w:r>
      <w:r>
        <w:t>-</w:t>
      </w:r>
      <w:r w:rsidRPr="00BB1823">
        <w:t xml:space="preserve">nisationer driver projekt som </w:t>
      </w:r>
      <w:r>
        <w:t>bl.a.</w:t>
      </w:r>
      <w:r w:rsidRPr="00BB1823">
        <w:t xml:space="preserve"> syftar till ett ökat samhällsengagemang</w:t>
      </w:r>
      <w:r>
        <w:t xml:space="preserve"> och ett</w:t>
      </w:r>
      <w:r w:rsidRPr="00BB1823">
        <w:t xml:space="preserve"> minskat utanförskap </w:t>
      </w:r>
      <w:r>
        <w:t xml:space="preserve">samt </w:t>
      </w:r>
      <w:r w:rsidRPr="00BB1823">
        <w:t xml:space="preserve">att förebygga extremism och motverka hedersrelaterat våld. Inom denna organisationskategori finns även projekt </w:t>
      </w:r>
      <w:r w:rsidRPr="00BB1823">
        <w:lastRenderedPageBreak/>
        <w:t>som ska stärka ungdomars fysiska och psykiska hälsa. Denna organisa</w:t>
      </w:r>
      <w:r>
        <w:t>-</w:t>
      </w:r>
      <w:r w:rsidRPr="00BB1823">
        <w:t>tionskategori rymmer även några enstaka lokalstödsprojekt.</w:t>
      </w:r>
    </w:p>
    <w:p w14:paraId="0AD8CAE8" w14:textId="727DEEBB" w:rsidR="007369BC" w:rsidRDefault="007369BC" w:rsidP="00B50697">
      <w:pPr>
        <w:pStyle w:val="Brdtextmedindrag"/>
      </w:pPr>
      <w:r w:rsidRPr="00BB1823">
        <w:t xml:space="preserve">Därefter följer sociala organisationer som driver många olika slags projekt, däribland projekt </w:t>
      </w:r>
      <w:r>
        <w:t xml:space="preserve">som är </w:t>
      </w:r>
      <w:r w:rsidRPr="00BB1823">
        <w:t>inriktade på hållbarhets- och rättighets</w:t>
      </w:r>
      <w:r>
        <w:t>-</w:t>
      </w:r>
      <w:r w:rsidRPr="00BB1823">
        <w:t>frågor, föräldraskapsstöd samt trygghetsskapande och våldspreventivt arbete. Denna organisationskategori rymmer även några enstaka lokal</w:t>
      </w:r>
      <w:r>
        <w:t>-</w:t>
      </w:r>
      <w:r w:rsidRPr="00BB1823">
        <w:t>stödsprojekt.</w:t>
      </w:r>
    </w:p>
    <w:p w14:paraId="6914C2A5" w14:textId="5DD1C20F" w:rsidR="007369BC" w:rsidRDefault="007369BC" w:rsidP="00B50697">
      <w:pPr>
        <w:pStyle w:val="Brdtextmedindrag"/>
      </w:pPr>
      <w:r w:rsidRPr="00BB1823">
        <w:t xml:space="preserve">I organisationskategorin stiftelser finns </w:t>
      </w:r>
      <w:r>
        <w:t>bl.a.</w:t>
      </w:r>
      <w:r w:rsidRPr="00BB1823">
        <w:t xml:space="preserve"> kulturinriktade projekt som ska motverka utanförskap samt föräldraskapsstödjande projekt.</w:t>
      </w:r>
    </w:p>
    <w:p w14:paraId="722ED5AE" w14:textId="0316F2BB" w:rsidR="007369BC" w:rsidRDefault="007369BC" w:rsidP="00B50697">
      <w:pPr>
        <w:pStyle w:val="Brdtextmedindrag"/>
      </w:pPr>
      <w:r w:rsidRPr="00BB1823">
        <w:t>Offentliga huvudmän kan söka medel ur A</w:t>
      </w:r>
      <w:r>
        <w:t>llmänna a</w:t>
      </w:r>
      <w:r w:rsidRPr="00BB1823">
        <w:t xml:space="preserve">rvsfonden om projekten utförs i samverkan med en eller flera ideella föreningar. Projekt som drivs av offentliga huvudmän är få och samtliga som </w:t>
      </w:r>
      <w:r>
        <w:t xml:space="preserve">har </w:t>
      </w:r>
      <w:r w:rsidRPr="00BB1823">
        <w:t xml:space="preserve">fått bifall </w:t>
      </w:r>
      <w:r>
        <w:t xml:space="preserve">under </w:t>
      </w:r>
      <w:r w:rsidRPr="00BB1823">
        <w:t xml:space="preserve">2023 genomförs antingen av kommuner eller regioner. Flera av projekten </w:t>
      </w:r>
      <w:r>
        <w:t>för vilka stöd har beviljats</w:t>
      </w:r>
      <w:r w:rsidRPr="00BB1823">
        <w:t xml:space="preserve"> är inriktade mot skolan och syftar </w:t>
      </w:r>
      <w:r>
        <w:t>bl.a.</w:t>
      </w:r>
      <w:r w:rsidRPr="00BB1823">
        <w:t xml:space="preserve"> till ökad psykisk hälsa, ökat inflytande och stärkt delaktighet bland barn och ungdomar.</w:t>
      </w:r>
    </w:p>
    <w:p w14:paraId="05529F34" w14:textId="5B7C92A9" w:rsidR="007369BC" w:rsidRDefault="007369BC" w:rsidP="00B50697">
      <w:pPr>
        <w:pStyle w:val="Brdtextmedindrag"/>
      </w:pPr>
      <w:r w:rsidRPr="00BB1823">
        <w:t>Den nya organisationskategorin äldreorganisationer har nio bifalls</w:t>
      </w:r>
      <w:r>
        <w:t>-</w:t>
      </w:r>
      <w:r w:rsidRPr="00BB1823">
        <w:t xml:space="preserve">beslut. Projekten syftar </w:t>
      </w:r>
      <w:r>
        <w:t>bl.a.</w:t>
      </w:r>
      <w:r w:rsidRPr="00BB1823">
        <w:t xml:space="preserve"> till att minska det digitala utanförskapet, skapa mötesplatser och minska ensamhet och isolering. I kategorin finns även projekt som ska bidra till ökad fysisk aktivitet. Några få projekt inom denna organisationskategori </w:t>
      </w:r>
      <w:r>
        <w:t>avser</w:t>
      </w:r>
      <w:r w:rsidRPr="00BB1823">
        <w:t xml:space="preserve"> lokalstöd.</w:t>
      </w:r>
    </w:p>
    <w:p w14:paraId="4D2CC25A" w14:textId="6FDD80D3" w:rsidR="007369BC" w:rsidRDefault="007369BC" w:rsidP="00B50697">
      <w:pPr>
        <w:pStyle w:val="Brdtextmedindrag"/>
      </w:pPr>
      <w:r w:rsidRPr="00BB1823">
        <w:t xml:space="preserve">Ett fåtal projekt drivs av trossamfund respektive organisationer bildade på etnisk grund. Det handlar </w:t>
      </w:r>
      <w:r>
        <w:t>bl.a.</w:t>
      </w:r>
      <w:r w:rsidRPr="00BB1823">
        <w:t xml:space="preserve"> om projekt som syftar till att stärka nyanlända barn</w:t>
      </w:r>
      <w:r>
        <w:t>s</w:t>
      </w:r>
      <w:r w:rsidRPr="00BB1823">
        <w:t xml:space="preserve"> och ungdomars språkutveckling samt projekt som </w:t>
      </w:r>
      <w:r>
        <w:t>syftar till att</w:t>
      </w:r>
      <w:r w:rsidRPr="00BB1823">
        <w:t xml:space="preserve"> skapa meningsfull sysselsättning för personer med funktionsned</w:t>
      </w:r>
      <w:r>
        <w:t>-</w:t>
      </w:r>
      <w:r w:rsidRPr="00BB1823">
        <w:t>sättning.</w:t>
      </w:r>
    </w:p>
    <w:p w14:paraId="4300EDE3" w14:textId="27BBE92F" w:rsidR="007369BC" w:rsidRDefault="007369BC" w:rsidP="00B50697">
      <w:pPr>
        <w:pStyle w:val="Brdtextmedindrag"/>
      </w:pPr>
      <w:r w:rsidRPr="00BB1823">
        <w:t xml:space="preserve">Inom kategorin </w:t>
      </w:r>
      <w:r>
        <w:t>ö</w:t>
      </w:r>
      <w:r w:rsidRPr="00BB1823">
        <w:t>vriga organisationer återfinns ett brett spektrum av organisationer som ägnar sig åt vitt skilda verksamheter. Projekten om</w:t>
      </w:r>
      <w:r>
        <w:t>-</w:t>
      </w:r>
      <w:r w:rsidRPr="00BB1823">
        <w:t>fattar olika målgrupper och har stor bredd. Några exempel på organisa</w:t>
      </w:r>
      <w:r>
        <w:t>-</w:t>
      </w:r>
      <w:r w:rsidRPr="00BB1823">
        <w:t xml:space="preserve">tioner inom denna kategori är hembygds- och bygdegårdsföreningar </w:t>
      </w:r>
      <w:r>
        <w:t>och</w:t>
      </w:r>
      <w:r w:rsidRPr="00BB1823">
        <w:t xml:space="preserve"> organisationer som arbetar för mänskliga rättigheter</w:t>
      </w:r>
      <w:r>
        <w:t>.</w:t>
      </w:r>
    </w:p>
    <w:p w14:paraId="3DC3FC08" w14:textId="0451AED5" w:rsidR="007369BC" w:rsidRPr="00957205" w:rsidRDefault="007369BC" w:rsidP="00957205">
      <w:pPr>
        <w:pStyle w:val="Brdtextmedindrag"/>
      </w:pPr>
      <w:r w:rsidRPr="00957205">
        <w:t>En analys av de ansökningar</w:t>
      </w:r>
      <w:r>
        <w:t xml:space="preserve"> om stöd</w:t>
      </w:r>
      <w:r w:rsidRPr="00957205">
        <w:t xml:space="preserve"> som kom </w:t>
      </w:r>
      <w:r>
        <w:t xml:space="preserve">in </w:t>
      </w:r>
      <w:r w:rsidRPr="00957205">
        <w:t>under 2023 visar att 47 procent av de organisationer som sökte medel ur Allmänna arvsfonden inte hade sökt medel ur fonden tidigare.</w:t>
      </w:r>
      <w:r>
        <w:t xml:space="preserve"> Dessutom har </w:t>
      </w:r>
      <w:r w:rsidRPr="00957205">
        <w:t xml:space="preserve">mer än 60 procent av de organisationer som fick stöd för nya projekt under 2023 inte fått stöd ur Allmänna arvsfonden </w:t>
      </w:r>
      <w:r w:rsidRPr="00FB1B98">
        <w:t xml:space="preserve">tidigare, </w:t>
      </w:r>
      <w:r>
        <w:t>något som är i linje med utvecklingen de</w:t>
      </w:r>
      <w:r w:rsidRPr="00FB1B98">
        <w:t xml:space="preserve"> senaste åren. </w:t>
      </w:r>
    </w:p>
    <w:p w14:paraId="47F1B5B8" w14:textId="77777777" w:rsidR="007369BC" w:rsidRDefault="007369BC" w:rsidP="00CE1A28">
      <w:pPr>
        <w:pStyle w:val="Rubrik3"/>
      </w:pPr>
      <w:bookmarkStart w:id="31" w:name="_Toc169778900"/>
      <w:r w:rsidRPr="00E53E70">
        <w:t xml:space="preserve">Fördelning av </w:t>
      </w:r>
      <w:r w:rsidRPr="00273462">
        <w:t>lokalstöd</w:t>
      </w:r>
      <w:bookmarkEnd w:id="31"/>
    </w:p>
    <w:p w14:paraId="70B95832" w14:textId="2EB15197" w:rsidR="007369BC" w:rsidRPr="00240732" w:rsidRDefault="007369BC" w:rsidP="00240732">
      <w:pPr>
        <w:pStyle w:val="Brdtext"/>
      </w:pPr>
      <w:r w:rsidRPr="00240732">
        <w:t xml:space="preserve">Lokalstödet nådde sin högsta nivå någonsin under 2023 när det gäller fördelade </w:t>
      </w:r>
      <w:r>
        <w:t>medel</w:t>
      </w:r>
      <w:r w:rsidRPr="00240732">
        <w:t xml:space="preserve">, trots att antalet beviljade nya projekt minskade något jämfört med året </w:t>
      </w:r>
      <w:r>
        <w:t xml:space="preserve">före, </w:t>
      </w:r>
      <w:r w:rsidRPr="00240732">
        <w:t xml:space="preserve">se tabell </w:t>
      </w:r>
      <w:r>
        <w:t>3.15.</w:t>
      </w:r>
    </w:p>
    <w:p w14:paraId="62B508CF" w14:textId="77777777" w:rsidR="007369BC" w:rsidRDefault="007369BC">
      <w:pPr>
        <w:rPr>
          <w:rFonts w:ascii="TradeGothic" w:hAnsi="TradeGothic"/>
          <w:b/>
          <w:sz w:val="18"/>
        </w:rPr>
      </w:pPr>
      <w:r>
        <w:br w:type="page"/>
      </w:r>
    </w:p>
    <w:p w14:paraId="7CCED16B" w14:textId="663036D9" w:rsidR="007369BC" w:rsidRDefault="007369BC" w:rsidP="00B50697">
      <w:pPr>
        <w:pStyle w:val="TabellRubrik"/>
      </w:pPr>
      <w:r>
        <w:lastRenderedPageBreak/>
        <w:t xml:space="preserve">Tabell </w:t>
      </w:r>
      <w:r w:rsidR="00F24678">
        <w:fldChar w:fldCharType="begin"/>
      </w:r>
      <w:r w:rsidR="00F24678">
        <w:instrText xml:space="preserve"> STYLEREF 1 \s </w:instrText>
      </w:r>
      <w:r w:rsidR="00F24678">
        <w:fldChar w:fldCharType="separate"/>
      </w:r>
      <w:r>
        <w:rPr>
          <w:noProof/>
        </w:rPr>
        <w:t>3</w:t>
      </w:r>
      <w:r w:rsidR="00F24678">
        <w:rPr>
          <w:noProof/>
        </w:rPr>
        <w:fldChar w:fldCharType="end"/>
      </w:r>
      <w:r>
        <w:t>.15</w:t>
      </w:r>
      <w:r>
        <w:tab/>
        <w:t>Lokalstöd 2023, antal beviljade ansökningar och beviljat belopp</w:t>
      </w:r>
    </w:p>
    <w:tbl>
      <w:tblPr>
        <w:tblW w:w="5000" w:type="pct"/>
        <w:tblCellMar>
          <w:left w:w="0" w:type="dxa"/>
        </w:tblCellMar>
        <w:tblLook w:val="0000" w:firstRow="0" w:lastRow="0" w:firstColumn="0" w:lastColumn="0" w:noHBand="0" w:noVBand="0"/>
      </w:tblPr>
      <w:tblGrid>
        <w:gridCol w:w="2127"/>
        <w:gridCol w:w="754"/>
        <w:gridCol w:w="754"/>
        <w:gridCol w:w="754"/>
        <w:gridCol w:w="754"/>
        <w:gridCol w:w="754"/>
      </w:tblGrid>
      <w:tr w:rsidR="00240732" w14:paraId="420A99B0" w14:textId="77777777" w:rsidTr="00280CD0">
        <w:tc>
          <w:tcPr>
            <w:tcW w:w="1803" w:type="pct"/>
            <w:tcBorders>
              <w:top w:val="single" w:sz="8" w:space="0" w:color="auto"/>
              <w:bottom w:val="single" w:sz="6" w:space="0" w:color="auto"/>
            </w:tcBorders>
            <w:shd w:val="clear" w:color="auto" w:fill="auto"/>
          </w:tcPr>
          <w:p w14:paraId="2544E1FF" w14:textId="77777777" w:rsidR="007369BC" w:rsidRDefault="007369BC" w:rsidP="00240732">
            <w:pPr>
              <w:pStyle w:val="TabellHuvud"/>
              <w:jc w:val="left"/>
            </w:pPr>
          </w:p>
        </w:tc>
        <w:tc>
          <w:tcPr>
            <w:tcW w:w="639" w:type="pct"/>
            <w:tcBorders>
              <w:top w:val="single" w:sz="8" w:space="0" w:color="auto"/>
              <w:bottom w:val="single" w:sz="6" w:space="0" w:color="auto"/>
            </w:tcBorders>
            <w:shd w:val="clear" w:color="auto" w:fill="auto"/>
          </w:tcPr>
          <w:p w14:paraId="5E9EAB4F" w14:textId="4B6B8E32" w:rsidR="007369BC" w:rsidRDefault="007369BC" w:rsidP="00240732">
            <w:pPr>
              <w:pStyle w:val="TabellHuvud"/>
            </w:pPr>
            <w:r w:rsidRPr="001D080E">
              <w:t>2023</w:t>
            </w:r>
          </w:p>
        </w:tc>
        <w:tc>
          <w:tcPr>
            <w:tcW w:w="639" w:type="pct"/>
            <w:tcBorders>
              <w:top w:val="single" w:sz="8" w:space="0" w:color="auto"/>
              <w:bottom w:val="single" w:sz="6" w:space="0" w:color="auto"/>
            </w:tcBorders>
          </w:tcPr>
          <w:p w14:paraId="081ECDF8" w14:textId="0722B58A" w:rsidR="007369BC" w:rsidRDefault="007369BC" w:rsidP="00240732">
            <w:pPr>
              <w:pStyle w:val="TabellHuvud"/>
            </w:pPr>
            <w:r w:rsidRPr="001D080E">
              <w:t>2022</w:t>
            </w:r>
          </w:p>
        </w:tc>
        <w:tc>
          <w:tcPr>
            <w:tcW w:w="639" w:type="pct"/>
            <w:tcBorders>
              <w:top w:val="single" w:sz="8" w:space="0" w:color="auto"/>
              <w:bottom w:val="single" w:sz="6" w:space="0" w:color="auto"/>
            </w:tcBorders>
          </w:tcPr>
          <w:p w14:paraId="20D05586" w14:textId="30CD7DDC" w:rsidR="007369BC" w:rsidRDefault="007369BC" w:rsidP="00240732">
            <w:pPr>
              <w:pStyle w:val="TabellHuvud"/>
            </w:pPr>
            <w:r w:rsidRPr="001D080E">
              <w:t>2021</w:t>
            </w:r>
          </w:p>
        </w:tc>
        <w:tc>
          <w:tcPr>
            <w:tcW w:w="639" w:type="pct"/>
            <w:tcBorders>
              <w:top w:val="single" w:sz="8" w:space="0" w:color="auto"/>
              <w:bottom w:val="single" w:sz="6" w:space="0" w:color="auto"/>
            </w:tcBorders>
          </w:tcPr>
          <w:p w14:paraId="736DB285" w14:textId="1135DF5C" w:rsidR="007369BC" w:rsidRDefault="007369BC" w:rsidP="00240732">
            <w:pPr>
              <w:pStyle w:val="TabellHuvud"/>
            </w:pPr>
            <w:r w:rsidRPr="001D080E">
              <w:t>2020</w:t>
            </w:r>
          </w:p>
        </w:tc>
        <w:tc>
          <w:tcPr>
            <w:tcW w:w="639" w:type="pct"/>
            <w:tcBorders>
              <w:top w:val="single" w:sz="8" w:space="0" w:color="auto"/>
              <w:bottom w:val="single" w:sz="6" w:space="0" w:color="auto"/>
            </w:tcBorders>
          </w:tcPr>
          <w:p w14:paraId="52668509" w14:textId="0E2AD4F4" w:rsidR="007369BC" w:rsidRDefault="007369BC" w:rsidP="00240732">
            <w:pPr>
              <w:pStyle w:val="TabellHuvud"/>
            </w:pPr>
            <w:r w:rsidRPr="001D080E">
              <w:t>2019</w:t>
            </w:r>
          </w:p>
        </w:tc>
      </w:tr>
      <w:tr w:rsidR="00240732" w14:paraId="7F39F14B" w14:textId="77777777" w:rsidTr="00280CD0">
        <w:tc>
          <w:tcPr>
            <w:tcW w:w="1803" w:type="pct"/>
            <w:tcBorders>
              <w:top w:val="single" w:sz="6" w:space="0" w:color="auto"/>
            </w:tcBorders>
            <w:shd w:val="clear" w:color="auto" w:fill="auto"/>
          </w:tcPr>
          <w:p w14:paraId="2BB6D299" w14:textId="77777777" w:rsidR="007369BC" w:rsidRDefault="007369BC" w:rsidP="00240732">
            <w:pPr>
              <w:pStyle w:val="TabellRader"/>
              <w:jc w:val="left"/>
            </w:pPr>
            <w:r>
              <w:t>Antal beviljade ansökningar</w:t>
            </w:r>
          </w:p>
        </w:tc>
        <w:tc>
          <w:tcPr>
            <w:tcW w:w="639" w:type="pct"/>
            <w:tcBorders>
              <w:top w:val="single" w:sz="6" w:space="0" w:color="auto"/>
            </w:tcBorders>
            <w:shd w:val="clear" w:color="auto" w:fill="auto"/>
          </w:tcPr>
          <w:p w14:paraId="1FBA135F" w14:textId="5BB884DB" w:rsidR="007369BC" w:rsidRDefault="007369BC" w:rsidP="00240732">
            <w:pPr>
              <w:pStyle w:val="TabellRader"/>
            </w:pPr>
            <w:r w:rsidRPr="003C731A">
              <w:t>77</w:t>
            </w:r>
          </w:p>
        </w:tc>
        <w:tc>
          <w:tcPr>
            <w:tcW w:w="639" w:type="pct"/>
            <w:tcBorders>
              <w:top w:val="single" w:sz="6" w:space="0" w:color="auto"/>
            </w:tcBorders>
          </w:tcPr>
          <w:p w14:paraId="4085EA8B" w14:textId="7EC736ED" w:rsidR="007369BC" w:rsidRDefault="007369BC" w:rsidP="00240732">
            <w:pPr>
              <w:pStyle w:val="TabellRader"/>
            </w:pPr>
            <w:r w:rsidRPr="003C731A">
              <w:t>80</w:t>
            </w:r>
          </w:p>
        </w:tc>
        <w:tc>
          <w:tcPr>
            <w:tcW w:w="639" w:type="pct"/>
            <w:tcBorders>
              <w:top w:val="single" w:sz="6" w:space="0" w:color="auto"/>
            </w:tcBorders>
          </w:tcPr>
          <w:p w14:paraId="6C83B7D3" w14:textId="15390580" w:rsidR="007369BC" w:rsidRDefault="007369BC" w:rsidP="00240732">
            <w:pPr>
              <w:pStyle w:val="TabellRader"/>
            </w:pPr>
            <w:r w:rsidRPr="003C731A">
              <w:t>86</w:t>
            </w:r>
          </w:p>
        </w:tc>
        <w:tc>
          <w:tcPr>
            <w:tcW w:w="639" w:type="pct"/>
            <w:tcBorders>
              <w:top w:val="single" w:sz="6" w:space="0" w:color="auto"/>
            </w:tcBorders>
          </w:tcPr>
          <w:p w14:paraId="143017FC" w14:textId="30384042" w:rsidR="007369BC" w:rsidRDefault="007369BC" w:rsidP="00240732">
            <w:pPr>
              <w:pStyle w:val="TabellRader"/>
            </w:pPr>
            <w:r w:rsidRPr="003C731A">
              <w:t>83</w:t>
            </w:r>
          </w:p>
        </w:tc>
        <w:tc>
          <w:tcPr>
            <w:tcW w:w="639" w:type="pct"/>
            <w:tcBorders>
              <w:top w:val="single" w:sz="6" w:space="0" w:color="auto"/>
            </w:tcBorders>
          </w:tcPr>
          <w:p w14:paraId="1414DB9E" w14:textId="74FE3712" w:rsidR="007369BC" w:rsidRDefault="007369BC" w:rsidP="00240732">
            <w:pPr>
              <w:pStyle w:val="TabellRader"/>
            </w:pPr>
            <w:r w:rsidRPr="003C731A">
              <w:t>69</w:t>
            </w:r>
          </w:p>
        </w:tc>
      </w:tr>
      <w:tr w:rsidR="00240732" w:rsidRPr="00165326" w14:paraId="5BE7EABE" w14:textId="77777777" w:rsidTr="00280CD0">
        <w:tc>
          <w:tcPr>
            <w:tcW w:w="1803" w:type="pct"/>
            <w:tcBorders>
              <w:bottom w:val="single" w:sz="8" w:space="0" w:color="auto"/>
            </w:tcBorders>
            <w:shd w:val="clear" w:color="auto" w:fill="auto"/>
          </w:tcPr>
          <w:p w14:paraId="6CEAD396" w14:textId="77777777" w:rsidR="007369BC" w:rsidRPr="00165326" w:rsidRDefault="007369BC" w:rsidP="00240732">
            <w:pPr>
              <w:pStyle w:val="TabellSlutsumma"/>
              <w:jc w:val="left"/>
              <w:rPr>
                <w:b w:val="0"/>
                <w:bCs/>
              </w:rPr>
            </w:pPr>
            <w:r w:rsidRPr="00165326">
              <w:rPr>
                <w:b w:val="0"/>
                <w:bCs/>
              </w:rPr>
              <w:t xml:space="preserve">Beviljat belopp, </w:t>
            </w:r>
            <w:r>
              <w:rPr>
                <w:b w:val="0"/>
                <w:bCs/>
              </w:rPr>
              <w:t>mnkr</w:t>
            </w:r>
          </w:p>
        </w:tc>
        <w:tc>
          <w:tcPr>
            <w:tcW w:w="639" w:type="pct"/>
            <w:tcBorders>
              <w:bottom w:val="single" w:sz="8" w:space="0" w:color="auto"/>
            </w:tcBorders>
            <w:shd w:val="clear" w:color="auto" w:fill="auto"/>
          </w:tcPr>
          <w:p w14:paraId="07C41FC0" w14:textId="55B6F834" w:rsidR="007369BC" w:rsidRPr="00240732" w:rsidRDefault="007369BC" w:rsidP="00240732">
            <w:pPr>
              <w:pStyle w:val="TabellSlutsumma"/>
              <w:rPr>
                <w:b w:val="0"/>
                <w:bCs/>
              </w:rPr>
            </w:pPr>
            <w:r w:rsidRPr="00240732">
              <w:rPr>
                <w:b w:val="0"/>
                <w:bCs/>
              </w:rPr>
              <w:t>235</w:t>
            </w:r>
          </w:p>
        </w:tc>
        <w:tc>
          <w:tcPr>
            <w:tcW w:w="639" w:type="pct"/>
            <w:tcBorders>
              <w:bottom w:val="single" w:sz="8" w:space="0" w:color="auto"/>
            </w:tcBorders>
          </w:tcPr>
          <w:p w14:paraId="0A02BEC7" w14:textId="6C92FA2A" w:rsidR="007369BC" w:rsidRPr="00240732" w:rsidRDefault="007369BC" w:rsidP="00240732">
            <w:pPr>
              <w:pStyle w:val="TabellSlutsumma"/>
              <w:rPr>
                <w:b w:val="0"/>
                <w:bCs/>
              </w:rPr>
            </w:pPr>
            <w:r w:rsidRPr="00240732">
              <w:rPr>
                <w:b w:val="0"/>
                <w:bCs/>
              </w:rPr>
              <w:t>221</w:t>
            </w:r>
          </w:p>
        </w:tc>
        <w:tc>
          <w:tcPr>
            <w:tcW w:w="639" w:type="pct"/>
            <w:tcBorders>
              <w:bottom w:val="single" w:sz="8" w:space="0" w:color="auto"/>
            </w:tcBorders>
          </w:tcPr>
          <w:p w14:paraId="265D8A59" w14:textId="1152E235" w:rsidR="007369BC" w:rsidRPr="00240732" w:rsidRDefault="007369BC" w:rsidP="00240732">
            <w:pPr>
              <w:pStyle w:val="TabellSlutsumma"/>
              <w:rPr>
                <w:b w:val="0"/>
                <w:bCs/>
              </w:rPr>
            </w:pPr>
            <w:r w:rsidRPr="00240732">
              <w:rPr>
                <w:b w:val="0"/>
                <w:bCs/>
              </w:rPr>
              <w:t>217</w:t>
            </w:r>
          </w:p>
        </w:tc>
        <w:tc>
          <w:tcPr>
            <w:tcW w:w="639" w:type="pct"/>
            <w:tcBorders>
              <w:bottom w:val="single" w:sz="8" w:space="0" w:color="auto"/>
            </w:tcBorders>
          </w:tcPr>
          <w:p w14:paraId="6D9138B1" w14:textId="6C9FEA13" w:rsidR="007369BC" w:rsidRPr="00240732" w:rsidRDefault="007369BC" w:rsidP="00240732">
            <w:pPr>
              <w:pStyle w:val="TabellSlutsumma"/>
              <w:rPr>
                <w:b w:val="0"/>
                <w:bCs/>
              </w:rPr>
            </w:pPr>
            <w:r w:rsidRPr="00240732">
              <w:rPr>
                <w:b w:val="0"/>
                <w:bCs/>
              </w:rPr>
              <w:t>220</w:t>
            </w:r>
          </w:p>
        </w:tc>
        <w:tc>
          <w:tcPr>
            <w:tcW w:w="639" w:type="pct"/>
            <w:tcBorders>
              <w:bottom w:val="single" w:sz="8" w:space="0" w:color="auto"/>
            </w:tcBorders>
          </w:tcPr>
          <w:p w14:paraId="7738DFA0" w14:textId="38035BDF" w:rsidR="007369BC" w:rsidRPr="00240732" w:rsidRDefault="007369BC" w:rsidP="00240732">
            <w:pPr>
              <w:pStyle w:val="TabellSlutsumma"/>
              <w:rPr>
                <w:b w:val="0"/>
                <w:bCs/>
              </w:rPr>
            </w:pPr>
            <w:r w:rsidRPr="00240732">
              <w:rPr>
                <w:b w:val="0"/>
                <w:bCs/>
              </w:rPr>
              <w:t>159</w:t>
            </w:r>
          </w:p>
        </w:tc>
      </w:tr>
    </w:tbl>
    <w:p w14:paraId="6B257155" w14:textId="77777777" w:rsidR="007369BC" w:rsidRPr="006206C3" w:rsidRDefault="007369BC" w:rsidP="00B50697">
      <w:pPr>
        <w:pStyle w:val="Brdtext"/>
      </w:pPr>
    </w:p>
    <w:p w14:paraId="0AF09977" w14:textId="3B6C729A" w:rsidR="007369BC" w:rsidRDefault="007369BC" w:rsidP="00240732">
      <w:pPr>
        <w:pStyle w:val="Brdtext"/>
      </w:pPr>
      <w:r w:rsidRPr="00240732">
        <w:t xml:space="preserve">Totalt </w:t>
      </w:r>
      <w:r>
        <w:t>bifölls</w:t>
      </w:r>
      <w:r w:rsidRPr="00240732">
        <w:t xml:space="preserve"> 77 nya ansökningar och 5 tilläggsansökningar (de senare uppgick </w:t>
      </w:r>
      <w:r>
        <w:t xml:space="preserve">till </w:t>
      </w:r>
      <w:r w:rsidRPr="00240732">
        <w:t xml:space="preserve">totalt 4,2 miljoner kronor). Tilläggsansökningarna innebär att föreningar vars byggprojekt </w:t>
      </w:r>
      <w:r>
        <w:t xml:space="preserve">har </w:t>
      </w:r>
      <w:r w:rsidRPr="00240732">
        <w:t xml:space="preserve">drabbats av kraftiga kostnadsökningar till följd av extraordinära händelser, exempelvis att oroligheter i världen avsevärt ökat bygg- och materialkostnader, </w:t>
      </w:r>
      <w:r>
        <w:t>får</w:t>
      </w:r>
      <w:r w:rsidRPr="00240732">
        <w:t xml:space="preserve"> extra finansiering för att kunna färdigställa sina byggprojekt.</w:t>
      </w:r>
    </w:p>
    <w:p w14:paraId="583385FE" w14:textId="3CA27483" w:rsidR="007369BC" w:rsidRDefault="007369BC" w:rsidP="00B50697">
      <w:pPr>
        <w:pStyle w:val="Brdtextmedindrag"/>
      </w:pPr>
      <w:r>
        <w:t>Mest stöd beviljades för projekt som avser</w:t>
      </w:r>
      <w:r w:rsidRPr="00240732">
        <w:t xml:space="preserve"> cykelanläggningar, exempel</w:t>
      </w:r>
      <w:r>
        <w:t>-</w:t>
      </w:r>
      <w:r w:rsidRPr="00240732">
        <w:t xml:space="preserve">vis </w:t>
      </w:r>
      <w:r>
        <w:t xml:space="preserve">s.k. </w:t>
      </w:r>
      <w:r w:rsidRPr="00240732">
        <w:t>pumptracks, cykelparker och mtb-leder. Drygt 43,8</w:t>
      </w:r>
      <w:r>
        <w:t> </w:t>
      </w:r>
      <w:r w:rsidRPr="00240732">
        <w:t xml:space="preserve">miljoner kronor fördelades till 13 </w:t>
      </w:r>
      <w:r>
        <w:t xml:space="preserve">sådana </w:t>
      </w:r>
      <w:r w:rsidRPr="00240732">
        <w:t xml:space="preserve">projekt. </w:t>
      </w:r>
      <w:r>
        <w:t xml:space="preserve">Därefter följer </w:t>
      </w:r>
      <w:r w:rsidRPr="00240732">
        <w:t>konstgräsplaner för fotboll</w:t>
      </w:r>
      <w:r>
        <w:t xml:space="preserve">, där </w:t>
      </w:r>
      <w:r w:rsidRPr="00240732">
        <w:t>39 miljoner kronor</w:t>
      </w:r>
      <w:r>
        <w:t xml:space="preserve"> fördelades till</w:t>
      </w:r>
      <w:r w:rsidRPr="00240732">
        <w:t xml:space="preserve"> 8 projekt</w:t>
      </w:r>
      <w:r>
        <w:t>,</w:t>
      </w:r>
      <w:r w:rsidRPr="00240732">
        <w:t xml:space="preserve"> följt av anlägg</w:t>
      </w:r>
      <w:r>
        <w:t>-</w:t>
      </w:r>
      <w:r w:rsidRPr="00240732">
        <w:t>ningar för skidsport (alpint, längdåkning och skidskytte),</w:t>
      </w:r>
      <w:r>
        <w:t xml:space="preserve"> där</w:t>
      </w:r>
      <w:r w:rsidRPr="00240732">
        <w:t xml:space="preserve"> 38,8 miljoner kronor</w:t>
      </w:r>
      <w:r>
        <w:t xml:space="preserve"> fördelades till</w:t>
      </w:r>
      <w:r w:rsidRPr="00240732">
        <w:t xml:space="preserve"> 8 projekt.</w:t>
      </w:r>
    </w:p>
    <w:p w14:paraId="791BDA7B" w14:textId="09F5F0E1" w:rsidR="007369BC" w:rsidRDefault="007369BC" w:rsidP="00B50697">
      <w:pPr>
        <w:pStyle w:val="Brdtextmedindrag"/>
      </w:pPr>
      <w:r w:rsidRPr="00240732">
        <w:t>En betydande majoritet av lokalstödsprojekten var inriktade på idrott och fysisk aktivitet (81 procent), där verksamheten ska utföras i organi</w:t>
      </w:r>
      <w:r>
        <w:t>-</w:t>
      </w:r>
      <w:r w:rsidRPr="00240732">
        <w:t xml:space="preserve">serad eller spontan form. </w:t>
      </w:r>
      <w:r>
        <w:t>A</w:t>
      </w:r>
      <w:r w:rsidRPr="00240732">
        <w:t xml:space="preserve">v de organisationer som fick stöd till att bygga idrottsanläggningar </w:t>
      </w:r>
      <w:r>
        <w:t>fördelades</w:t>
      </w:r>
      <w:r w:rsidRPr="00240732">
        <w:t xml:space="preserve"> </w:t>
      </w:r>
      <w:r>
        <w:t xml:space="preserve">den största andelen stöd (66 procent) till </w:t>
      </w:r>
      <w:r w:rsidRPr="00240732">
        <w:t>traditionella idrottsföreningar,</w:t>
      </w:r>
      <w:r>
        <w:t xml:space="preserve"> men även andra typer av organisationer som </w:t>
      </w:r>
      <w:r w:rsidRPr="00240732">
        <w:t>exempelvis pensionärsorganisationer, byalag och samhällsföreningar</w:t>
      </w:r>
      <w:r>
        <w:t>, fick stöd för byggandet av sådana anläggningar</w:t>
      </w:r>
      <w:r w:rsidRPr="00240732">
        <w:t xml:space="preserve">. Drygt 16 procent av de beviljade lokalstöden hade fokus på sociala och kulturella aktiviteter. </w:t>
      </w:r>
      <w:r w:rsidRPr="00FD4759">
        <w:t>Ett sådant exempel är en hembygds- &amp; intresseförening som ska bygga en bagarstuga och i den arrangera utbildningar i tunnbröd</w:t>
      </w:r>
      <w:r>
        <w:t>s</w:t>
      </w:r>
      <w:r w:rsidRPr="00FD4759">
        <w:t>bakning för målgrupperna äldre personer och ungdomar</w:t>
      </w:r>
      <w:r w:rsidRPr="00240732">
        <w:t>.</w:t>
      </w:r>
    </w:p>
    <w:p w14:paraId="1A611833" w14:textId="0D0B2B50" w:rsidR="007369BC" w:rsidRPr="00E53E70" w:rsidRDefault="007369BC" w:rsidP="00B50697">
      <w:pPr>
        <w:pStyle w:val="Brdtextmedindrag"/>
      </w:pPr>
      <w:r w:rsidRPr="00240732">
        <w:t xml:space="preserve">Under 2023 hade 38 lokalstödsprojekt ungdomar </w:t>
      </w:r>
      <w:r>
        <w:t>som huvudsaklig målgrupp</w:t>
      </w:r>
      <w:r w:rsidRPr="00240732">
        <w:t>, följt av barn i 25 projekt. Antalet projekt för äldre</w:t>
      </w:r>
      <w:r>
        <w:t xml:space="preserve"> personer </w:t>
      </w:r>
      <w:r w:rsidRPr="00240732">
        <w:t>ökade från 5 projekt 2022 till 17 projekt 2023</w:t>
      </w:r>
      <w:r>
        <w:t>. V</w:t>
      </w:r>
      <w:r w:rsidRPr="00240732">
        <w:t xml:space="preserve">uxna med funktionsnedsättning var huvudmålgrupp i </w:t>
      </w:r>
      <w:r>
        <w:t>2</w:t>
      </w:r>
      <w:r w:rsidRPr="00240732">
        <w:t xml:space="preserve"> projekt. Under 2023 handlade 11 projekt om att göra tillgänglighetsanpassningar</w:t>
      </w:r>
      <w:r>
        <w:t>. Många</w:t>
      </w:r>
      <w:r w:rsidRPr="00240732">
        <w:t xml:space="preserve"> av dessa projekt kategoriserades som projekt för äldre </w:t>
      </w:r>
      <w:r>
        <w:t>personer</w:t>
      </w:r>
      <w:r w:rsidRPr="00240732">
        <w:t xml:space="preserve"> samtidigt </w:t>
      </w:r>
      <w:r>
        <w:t xml:space="preserve">som de gynnar </w:t>
      </w:r>
      <w:r w:rsidRPr="00240732">
        <w:t>personer med funktionsnedsättning i alla åldrar.</w:t>
      </w:r>
    </w:p>
    <w:p w14:paraId="4BA858B5" w14:textId="78BB576C" w:rsidR="007369BC" w:rsidRPr="00E53E70" w:rsidRDefault="007369BC" w:rsidP="00B50697">
      <w:pPr>
        <w:pStyle w:val="Brdtextmedindrag"/>
      </w:pPr>
      <w:r w:rsidRPr="00240732">
        <w:t xml:space="preserve">När det gäller statistik över målgrupper inom lokalstödet </w:t>
      </w:r>
      <w:r>
        <w:t xml:space="preserve">bör det framhållas </w:t>
      </w:r>
      <w:r w:rsidRPr="00240732">
        <w:t>att projekten ofta riktar sig till fler än en målgrupp, ibland alla fyra</w:t>
      </w:r>
      <w:r>
        <w:t xml:space="preserve"> målgrupper. I statistiken om stöd från Allmänna arvsfonden registreras dock ett beviljat stöd endast på den huvudsakliga målgruppen</w:t>
      </w:r>
      <w:r w:rsidRPr="00240732">
        <w:t>.</w:t>
      </w:r>
      <w:r>
        <w:t xml:space="preserve"> I sammanhanget kan det nämnas att särskilt </w:t>
      </w:r>
      <w:r w:rsidRPr="00240732">
        <w:t xml:space="preserve">idrottsföreningar ofta </w:t>
      </w:r>
      <w:r>
        <w:t xml:space="preserve">beskriver </w:t>
      </w:r>
      <w:r w:rsidRPr="00240732">
        <w:t>barn och ungdomar som en och samma målgrupp</w:t>
      </w:r>
      <w:r>
        <w:t>. I</w:t>
      </w:r>
      <w:r w:rsidRPr="00240732">
        <w:t xml:space="preserve"> ansökan</w:t>
      </w:r>
      <w:r>
        <w:t xml:space="preserve"> behöver</w:t>
      </w:r>
      <w:r w:rsidRPr="00240732">
        <w:t xml:space="preserve"> </w:t>
      </w:r>
      <w:r>
        <w:t xml:space="preserve">dock föreningarna </w:t>
      </w:r>
      <w:r w:rsidRPr="00240732">
        <w:t xml:space="preserve">välja ut en </w:t>
      </w:r>
      <w:r>
        <w:t xml:space="preserve">av dessa grupper </w:t>
      </w:r>
      <w:r w:rsidRPr="00240732">
        <w:t>som huvudsaklig</w:t>
      </w:r>
      <w:r>
        <w:t xml:space="preserve"> målgrupp.</w:t>
      </w:r>
    </w:p>
    <w:p w14:paraId="7F799DF6" w14:textId="77777777" w:rsidR="007369BC" w:rsidRPr="00E53E70" w:rsidRDefault="007369BC" w:rsidP="00CE1A28">
      <w:pPr>
        <w:pStyle w:val="Rubrik3"/>
      </w:pPr>
      <w:bookmarkStart w:id="32" w:name="_Toc169778901"/>
      <w:r w:rsidRPr="00E53E70">
        <w:t xml:space="preserve">Fördelning av stöd genom </w:t>
      </w:r>
      <w:r w:rsidRPr="00273462">
        <w:t>särskilda</w:t>
      </w:r>
      <w:r w:rsidRPr="00E53E70">
        <w:t xml:space="preserve"> satsningar</w:t>
      </w:r>
      <w:bookmarkEnd w:id="32"/>
    </w:p>
    <w:p w14:paraId="672A880A" w14:textId="44500524" w:rsidR="007369BC" w:rsidRDefault="007369BC" w:rsidP="00B50697">
      <w:pPr>
        <w:pStyle w:val="Brdtext"/>
      </w:pPr>
      <w:r w:rsidRPr="00E53E70">
        <w:t>Arvsfondsdelegationen kan uppmärksamma en specifik målgrupp eller ett angeläget område genom en s</w:t>
      </w:r>
      <w:r>
        <w:t>.k.</w:t>
      </w:r>
      <w:r w:rsidRPr="00E53E70">
        <w:t xml:space="preserve"> särskild satsning. En särskild satsning </w:t>
      </w:r>
      <w:r w:rsidRPr="00E53E70">
        <w:lastRenderedPageBreak/>
        <w:t xml:space="preserve">innebär normalt att </w:t>
      </w:r>
      <w:r>
        <w:t xml:space="preserve">stödgivningen ur </w:t>
      </w:r>
      <w:r w:rsidRPr="00E53E70">
        <w:t>Allmänna arvsfonden under en treårsperiod fokusera</w:t>
      </w:r>
      <w:r>
        <w:t>s</w:t>
      </w:r>
      <w:r w:rsidRPr="00E53E70">
        <w:t xml:space="preserve"> särskilt på </w:t>
      </w:r>
      <w:r>
        <w:t xml:space="preserve">ett </w:t>
      </w:r>
      <w:r w:rsidRPr="00E53E70">
        <w:t xml:space="preserve">område eller </w:t>
      </w:r>
      <w:r>
        <w:t xml:space="preserve">en </w:t>
      </w:r>
      <w:r w:rsidRPr="00E53E70">
        <w:t xml:space="preserve">målgrupp. Projekten inom de särskilda satsningarna utvärderas gemensamt av en extern utvärderare. Under tiden </w:t>
      </w:r>
      <w:r>
        <w:t xml:space="preserve">som </w:t>
      </w:r>
      <w:r w:rsidRPr="00E53E70">
        <w:t xml:space="preserve">satsningen pågår genomförs särskilda kommunikationsinsatser för att få in fler ansökningar som </w:t>
      </w:r>
      <w:r>
        <w:t>omfattas av</w:t>
      </w:r>
      <w:r w:rsidRPr="00E53E70">
        <w:t xml:space="preserve"> satsningens inriktning och syfte. I övrigt gäller samma krav som för övriga projekt.</w:t>
      </w:r>
    </w:p>
    <w:p w14:paraId="6F4EBEDB" w14:textId="77777777" w:rsidR="007369BC" w:rsidRDefault="007369BC" w:rsidP="005A45B7">
      <w:pPr>
        <w:pStyle w:val="Brdtextmedindrag"/>
      </w:pPr>
      <w:r>
        <w:t>År 2020 lanserade Arvsfondsdelegationen den särskilda satsningen Psykbryt för att stödja fler projekt med fokus på barns och ungas psykiska hälsa. Satsningen pågick t.o.m. 2022. Under 2023 pågick ingen särskild satsning och ingen ny lanserades.</w:t>
      </w:r>
    </w:p>
    <w:p w14:paraId="243A4226" w14:textId="77777777" w:rsidR="007369BC" w:rsidRDefault="007369BC" w:rsidP="00B830B9">
      <w:pPr>
        <w:pStyle w:val="Rubrik1"/>
      </w:pPr>
      <w:bookmarkStart w:id="33" w:name="_Toc169778902"/>
      <w:r>
        <w:t>Projekt inom de av regeringen prioriterade områdena</w:t>
      </w:r>
      <w:bookmarkEnd w:id="33"/>
    </w:p>
    <w:p w14:paraId="6A088411" w14:textId="37B8123A" w:rsidR="007369BC" w:rsidRPr="004B4BA6" w:rsidRDefault="007369BC" w:rsidP="00755FAE">
      <w:pPr>
        <w:pStyle w:val="Brdtext"/>
      </w:pPr>
      <w:r w:rsidRPr="00C76FC3">
        <w:t xml:space="preserve">I detta avsnitt </w:t>
      </w:r>
      <w:r>
        <w:t xml:space="preserve">ges en översiktlig </w:t>
      </w:r>
      <w:r w:rsidRPr="00C76FC3">
        <w:t>present</w:t>
      </w:r>
      <w:r>
        <w:t>ation</w:t>
      </w:r>
      <w:r w:rsidRPr="00C76FC3">
        <w:t xml:space="preserve"> </w:t>
      </w:r>
      <w:r>
        <w:t>av</w:t>
      </w:r>
      <w:r w:rsidRPr="00C76FC3">
        <w:t xml:space="preserve"> projekt inom tolv </w:t>
      </w:r>
      <w:r>
        <w:t xml:space="preserve">av de </w:t>
      </w:r>
      <w:r w:rsidRPr="00C76FC3">
        <w:t>områden som</w:t>
      </w:r>
      <w:r>
        <w:t xml:space="preserve"> </w:t>
      </w:r>
      <w:r w:rsidRPr="00C76FC3">
        <w:t xml:space="preserve">regeringen har angett som prioriterade </w:t>
      </w:r>
      <w:r>
        <w:t>för</w:t>
      </w:r>
      <w:r w:rsidRPr="00755FAE">
        <w:t xml:space="preserve"> Arvsfondsdelega</w:t>
      </w:r>
      <w:r>
        <w:t>-</w:t>
      </w:r>
      <w:r w:rsidRPr="00755FAE">
        <w:t>tionens medelsfördelning</w:t>
      </w:r>
      <w:r>
        <w:t xml:space="preserve"> </w:t>
      </w:r>
      <w:r w:rsidRPr="00C76FC3">
        <w:t>i skrivelse</w:t>
      </w:r>
      <w:r>
        <w:t>n</w:t>
      </w:r>
      <w:r w:rsidRPr="00C76FC3">
        <w:t xml:space="preserve"> Redovisning av fördelning av medel från Allmänna arvsfonden under budgetåret 202</w:t>
      </w:r>
      <w:r>
        <w:t>2</w:t>
      </w:r>
      <w:r w:rsidRPr="00C76FC3">
        <w:t xml:space="preserve"> (skr.</w:t>
      </w:r>
      <w:r>
        <w:t> 2022/23:134</w:t>
      </w:r>
      <w:r w:rsidRPr="002F7B2F">
        <w:t xml:space="preserve">, </w:t>
      </w:r>
      <w:bookmarkStart w:id="34" w:name="_Hlk167365146"/>
      <w:r w:rsidRPr="002F7B2F">
        <w:t>bet.</w:t>
      </w:r>
      <w:r>
        <w:t> </w:t>
      </w:r>
      <w:r w:rsidRPr="002F7B2F">
        <w:t>2023/24:SoU4, rskr.</w:t>
      </w:r>
      <w:r>
        <w:t> </w:t>
      </w:r>
      <w:r w:rsidRPr="002F7B2F">
        <w:t>2023/24:44</w:t>
      </w:r>
      <w:bookmarkEnd w:id="34"/>
      <w:r w:rsidRPr="00C76FC3">
        <w:t>).</w:t>
      </w:r>
      <w:r>
        <w:t xml:space="preserve"> Genom skrivelsen utökade regeringen de tolv prioriterade områdena med ytterligare ett prioriterat område: Arvsfondsdelegationen ska även prioritera projekt som syftar till att främja arbete med att stödja brottsoffer. Projekt inom detta område kommer att redovisas först i Arvsfondsdelegationens verksamhets-berättelse för 2024.</w:t>
      </w:r>
    </w:p>
    <w:p w14:paraId="63BF7F54" w14:textId="77777777" w:rsidR="007369BC" w:rsidRDefault="007369BC" w:rsidP="00B830B9">
      <w:pPr>
        <w:pStyle w:val="Brdtextmedindrag"/>
      </w:pPr>
      <w:r w:rsidRPr="00C76FC3">
        <w:t xml:space="preserve">Av tabell 4.1 </w:t>
      </w:r>
      <w:r w:rsidRPr="00650617">
        <w:t xml:space="preserve">framgår att </w:t>
      </w:r>
      <w:r>
        <w:t>samtliga beviljade medel</w:t>
      </w:r>
      <w:r w:rsidRPr="00650617">
        <w:t xml:space="preserve"> </w:t>
      </w:r>
      <w:r>
        <w:t xml:space="preserve">under 2023 </w:t>
      </w:r>
      <w:r w:rsidRPr="00650617">
        <w:t>har gått till projekt inom de av regeringen prioriterade områdena.</w:t>
      </w:r>
    </w:p>
    <w:p w14:paraId="44849CB9" w14:textId="77777777" w:rsidR="007369BC" w:rsidRDefault="007369BC" w:rsidP="00B830B9">
      <w:pPr>
        <w:pStyle w:val="TabellRubrik"/>
      </w:pPr>
      <w:r>
        <w:t xml:space="preserve">Tabell </w:t>
      </w:r>
      <w:r w:rsidR="00F24678">
        <w:fldChar w:fldCharType="begin"/>
      </w:r>
      <w:r w:rsidR="00F24678">
        <w:instrText xml:space="preserve"> STYLEREF 1 \s </w:instrText>
      </w:r>
      <w:r w:rsidR="00F24678">
        <w:fldChar w:fldCharType="separate"/>
      </w:r>
      <w:r>
        <w:rPr>
          <w:noProof/>
        </w:rPr>
        <w:t>4</w:t>
      </w:r>
      <w:r w:rsidR="00F24678">
        <w:rPr>
          <w:noProof/>
        </w:rPr>
        <w:fldChar w:fldCharType="end"/>
      </w:r>
      <w:r>
        <w:t>.</w:t>
      </w:r>
      <w:r w:rsidR="00F24678">
        <w:fldChar w:fldCharType="begin"/>
      </w:r>
      <w:r w:rsidR="00F24678">
        <w:instrText xml:space="preserve"> SEQ Tabell \* Arabic \s</w:instrText>
      </w:r>
      <w:r w:rsidR="00F24678">
        <w:instrText xml:space="preserve"> 1  \* MERGEFORMAT </w:instrText>
      </w:r>
      <w:r w:rsidR="00F24678">
        <w:fldChar w:fldCharType="separate"/>
      </w:r>
      <w:r>
        <w:rPr>
          <w:noProof/>
        </w:rPr>
        <w:t>1</w:t>
      </w:r>
      <w:r w:rsidR="00F24678">
        <w:rPr>
          <w:noProof/>
        </w:rPr>
        <w:fldChar w:fldCharType="end"/>
      </w:r>
      <w:r>
        <w:tab/>
        <w:t xml:space="preserve">Bifallsbeslut fördelat på de </w:t>
      </w:r>
      <w:r w:rsidRPr="00365772">
        <w:t>prioriterade</w:t>
      </w:r>
      <w:r>
        <w:t xml:space="preserve"> områdena 2023</w:t>
      </w:r>
    </w:p>
    <w:tbl>
      <w:tblPr>
        <w:tblW w:w="5670" w:type="dxa"/>
        <w:tblCellMar>
          <w:left w:w="0" w:type="dxa"/>
        </w:tblCellMar>
        <w:tblLook w:val="0000" w:firstRow="0" w:lastRow="0" w:firstColumn="0" w:lastColumn="0" w:noHBand="0" w:noVBand="0"/>
      </w:tblPr>
      <w:tblGrid>
        <w:gridCol w:w="3271"/>
        <w:gridCol w:w="1199"/>
        <w:gridCol w:w="1200"/>
      </w:tblGrid>
      <w:tr w:rsidR="00B830B9" w14:paraId="4543621E" w14:textId="77777777" w:rsidTr="00280CD0">
        <w:tc>
          <w:tcPr>
            <w:tcW w:w="2884" w:type="pct"/>
            <w:tcBorders>
              <w:top w:val="single" w:sz="8" w:space="0" w:color="auto"/>
              <w:bottom w:val="single" w:sz="6" w:space="0" w:color="auto"/>
            </w:tcBorders>
            <w:shd w:val="clear" w:color="auto" w:fill="auto"/>
          </w:tcPr>
          <w:p w14:paraId="2E7D2B91" w14:textId="77777777" w:rsidR="007369BC" w:rsidRDefault="007369BC" w:rsidP="00280CD0">
            <w:pPr>
              <w:pStyle w:val="TabellHuvud"/>
              <w:jc w:val="left"/>
            </w:pPr>
            <w:r>
              <w:t>Prioriterat område</w:t>
            </w:r>
          </w:p>
        </w:tc>
        <w:tc>
          <w:tcPr>
            <w:tcW w:w="1057" w:type="pct"/>
            <w:tcBorders>
              <w:top w:val="single" w:sz="8" w:space="0" w:color="auto"/>
              <w:bottom w:val="single" w:sz="6" w:space="0" w:color="auto"/>
            </w:tcBorders>
            <w:shd w:val="clear" w:color="auto" w:fill="auto"/>
          </w:tcPr>
          <w:p w14:paraId="12FD22A9" w14:textId="77777777" w:rsidR="007369BC" w:rsidRDefault="007369BC" w:rsidP="00280CD0">
            <w:pPr>
              <w:pStyle w:val="TabellHuvud"/>
            </w:pPr>
            <w:r>
              <w:t>Antal bifallsbeslut</w:t>
            </w:r>
          </w:p>
        </w:tc>
        <w:tc>
          <w:tcPr>
            <w:tcW w:w="1058" w:type="pct"/>
            <w:tcBorders>
              <w:top w:val="single" w:sz="8" w:space="0" w:color="auto"/>
              <w:bottom w:val="single" w:sz="6" w:space="0" w:color="auto"/>
            </w:tcBorders>
            <w:shd w:val="clear" w:color="auto" w:fill="auto"/>
          </w:tcPr>
          <w:p w14:paraId="14275DBA" w14:textId="77777777" w:rsidR="007369BC" w:rsidRDefault="007369BC" w:rsidP="00280CD0">
            <w:pPr>
              <w:pStyle w:val="TabellHuvud"/>
            </w:pPr>
            <w:r>
              <w:t>Belopp, tkr</w:t>
            </w:r>
          </w:p>
        </w:tc>
      </w:tr>
      <w:tr w:rsidR="00B830B9" w14:paraId="06BF6D63" w14:textId="77777777" w:rsidTr="00280CD0">
        <w:tc>
          <w:tcPr>
            <w:tcW w:w="2884" w:type="pct"/>
            <w:tcBorders>
              <w:top w:val="single" w:sz="6" w:space="0" w:color="auto"/>
            </w:tcBorders>
            <w:shd w:val="clear" w:color="auto" w:fill="auto"/>
          </w:tcPr>
          <w:p w14:paraId="4517DF8E" w14:textId="77777777" w:rsidR="007369BC" w:rsidRDefault="007369BC" w:rsidP="00280CD0">
            <w:pPr>
              <w:pStyle w:val="TabellRader"/>
              <w:jc w:val="left"/>
            </w:pPr>
            <w:r w:rsidRPr="00745F6B">
              <w:t>Främja psykisk och fysisk hälsa</w:t>
            </w:r>
          </w:p>
        </w:tc>
        <w:tc>
          <w:tcPr>
            <w:tcW w:w="1057" w:type="pct"/>
            <w:tcBorders>
              <w:top w:val="single" w:sz="6" w:space="0" w:color="auto"/>
            </w:tcBorders>
            <w:shd w:val="clear" w:color="auto" w:fill="auto"/>
          </w:tcPr>
          <w:p w14:paraId="3FE82F71" w14:textId="77777777" w:rsidR="007369BC" w:rsidRDefault="007369BC" w:rsidP="00280CD0">
            <w:pPr>
              <w:pStyle w:val="TabellRader"/>
            </w:pPr>
            <w:r w:rsidRPr="00745F6B">
              <w:t>153</w:t>
            </w:r>
          </w:p>
        </w:tc>
        <w:tc>
          <w:tcPr>
            <w:tcW w:w="1058" w:type="pct"/>
            <w:tcBorders>
              <w:top w:val="single" w:sz="6" w:space="0" w:color="auto"/>
            </w:tcBorders>
            <w:shd w:val="clear" w:color="auto" w:fill="auto"/>
          </w:tcPr>
          <w:p w14:paraId="4970C842" w14:textId="77777777" w:rsidR="007369BC" w:rsidRDefault="007369BC" w:rsidP="00280CD0">
            <w:pPr>
              <w:pStyle w:val="TabellRader"/>
            </w:pPr>
            <w:r w:rsidRPr="00745F6B">
              <w:t>354 352</w:t>
            </w:r>
          </w:p>
        </w:tc>
      </w:tr>
      <w:tr w:rsidR="00B830B9" w14:paraId="7CA83D68" w14:textId="77777777" w:rsidTr="00280CD0">
        <w:tc>
          <w:tcPr>
            <w:tcW w:w="2884" w:type="pct"/>
            <w:shd w:val="clear" w:color="auto" w:fill="auto"/>
          </w:tcPr>
          <w:p w14:paraId="78D42788" w14:textId="77777777" w:rsidR="007369BC" w:rsidRDefault="007369BC" w:rsidP="00280CD0">
            <w:pPr>
              <w:pStyle w:val="TabellRader"/>
              <w:jc w:val="left"/>
            </w:pPr>
            <w:r w:rsidRPr="00745F6B">
              <w:t>Öka delaktighet och stärka demokratin</w:t>
            </w:r>
          </w:p>
        </w:tc>
        <w:tc>
          <w:tcPr>
            <w:tcW w:w="1057" w:type="pct"/>
            <w:shd w:val="clear" w:color="auto" w:fill="auto"/>
          </w:tcPr>
          <w:p w14:paraId="7DFD91ED" w14:textId="77777777" w:rsidR="007369BC" w:rsidRDefault="007369BC" w:rsidP="00280CD0">
            <w:pPr>
              <w:pStyle w:val="TabellRader"/>
            </w:pPr>
            <w:r w:rsidRPr="00745F6B">
              <w:t>65</w:t>
            </w:r>
          </w:p>
        </w:tc>
        <w:tc>
          <w:tcPr>
            <w:tcW w:w="1058" w:type="pct"/>
            <w:shd w:val="clear" w:color="auto" w:fill="auto"/>
          </w:tcPr>
          <w:p w14:paraId="03D42551" w14:textId="77777777" w:rsidR="007369BC" w:rsidRDefault="007369BC" w:rsidP="00280CD0">
            <w:pPr>
              <w:pStyle w:val="TabellRader"/>
            </w:pPr>
            <w:r w:rsidRPr="00745F6B">
              <w:t>106 407</w:t>
            </w:r>
          </w:p>
        </w:tc>
      </w:tr>
      <w:tr w:rsidR="00B830B9" w14:paraId="6F9BFF68" w14:textId="77777777" w:rsidTr="00280CD0">
        <w:tc>
          <w:tcPr>
            <w:tcW w:w="2884" w:type="pct"/>
            <w:shd w:val="clear" w:color="auto" w:fill="auto"/>
          </w:tcPr>
          <w:p w14:paraId="5D48CCB2" w14:textId="77777777" w:rsidR="007369BC" w:rsidRDefault="007369BC" w:rsidP="00280CD0">
            <w:pPr>
              <w:pStyle w:val="TabellRader"/>
              <w:jc w:val="left"/>
            </w:pPr>
            <w:r w:rsidRPr="00745F6B">
              <w:t>Ökad delaktighet i kulturlivet</w:t>
            </w:r>
          </w:p>
        </w:tc>
        <w:tc>
          <w:tcPr>
            <w:tcW w:w="1057" w:type="pct"/>
            <w:shd w:val="clear" w:color="auto" w:fill="auto"/>
          </w:tcPr>
          <w:p w14:paraId="4CE1A3B4" w14:textId="77777777" w:rsidR="007369BC" w:rsidRDefault="007369BC" w:rsidP="00280CD0">
            <w:pPr>
              <w:pStyle w:val="TabellRader"/>
            </w:pPr>
            <w:r w:rsidRPr="00745F6B">
              <w:t>36</w:t>
            </w:r>
          </w:p>
        </w:tc>
        <w:tc>
          <w:tcPr>
            <w:tcW w:w="1058" w:type="pct"/>
            <w:shd w:val="clear" w:color="auto" w:fill="auto"/>
          </w:tcPr>
          <w:p w14:paraId="0751FE78" w14:textId="77777777" w:rsidR="007369BC" w:rsidRDefault="007369BC" w:rsidP="00280CD0">
            <w:pPr>
              <w:pStyle w:val="TabellRader"/>
            </w:pPr>
            <w:r w:rsidRPr="00745F6B">
              <w:t>61 419</w:t>
            </w:r>
          </w:p>
        </w:tc>
      </w:tr>
      <w:tr w:rsidR="00B830B9" w14:paraId="6C35B950" w14:textId="77777777" w:rsidTr="00280CD0">
        <w:tc>
          <w:tcPr>
            <w:tcW w:w="2884" w:type="pct"/>
            <w:shd w:val="clear" w:color="auto" w:fill="auto"/>
          </w:tcPr>
          <w:p w14:paraId="4EA2335D" w14:textId="77777777" w:rsidR="007369BC" w:rsidRDefault="007369BC" w:rsidP="00280CD0">
            <w:pPr>
              <w:pStyle w:val="TabellRader"/>
              <w:jc w:val="left"/>
            </w:pPr>
            <w:r w:rsidRPr="00745F6B">
              <w:t>Förebygga våld, mobbning och trakasserier</w:t>
            </w:r>
          </w:p>
        </w:tc>
        <w:tc>
          <w:tcPr>
            <w:tcW w:w="1057" w:type="pct"/>
            <w:shd w:val="clear" w:color="auto" w:fill="auto"/>
          </w:tcPr>
          <w:p w14:paraId="3F9956EB" w14:textId="77777777" w:rsidR="007369BC" w:rsidRDefault="007369BC" w:rsidP="00280CD0">
            <w:pPr>
              <w:pStyle w:val="TabellRader"/>
            </w:pPr>
            <w:r w:rsidRPr="00745F6B">
              <w:t>22</w:t>
            </w:r>
          </w:p>
        </w:tc>
        <w:tc>
          <w:tcPr>
            <w:tcW w:w="1058" w:type="pct"/>
            <w:shd w:val="clear" w:color="auto" w:fill="auto"/>
          </w:tcPr>
          <w:p w14:paraId="78A850EE" w14:textId="77777777" w:rsidR="007369BC" w:rsidRDefault="007369BC" w:rsidP="00280CD0">
            <w:pPr>
              <w:pStyle w:val="TabellRader"/>
            </w:pPr>
            <w:r w:rsidRPr="00745F6B">
              <w:t>51 008</w:t>
            </w:r>
          </w:p>
        </w:tc>
      </w:tr>
      <w:tr w:rsidR="00B830B9" w14:paraId="2ACFAEF1" w14:textId="77777777" w:rsidTr="00280CD0">
        <w:tc>
          <w:tcPr>
            <w:tcW w:w="2884" w:type="pct"/>
            <w:shd w:val="clear" w:color="auto" w:fill="auto"/>
          </w:tcPr>
          <w:p w14:paraId="64131FD5" w14:textId="77777777" w:rsidR="007369BC" w:rsidRDefault="007369BC" w:rsidP="00280CD0">
            <w:pPr>
              <w:pStyle w:val="TabellRader"/>
              <w:jc w:val="left"/>
            </w:pPr>
            <w:r w:rsidRPr="00745F6B">
              <w:t>Stärka rättigheterna för personer med funktionsnedsättning</w:t>
            </w:r>
          </w:p>
        </w:tc>
        <w:tc>
          <w:tcPr>
            <w:tcW w:w="1057" w:type="pct"/>
            <w:shd w:val="clear" w:color="auto" w:fill="auto"/>
          </w:tcPr>
          <w:p w14:paraId="4CB90C43" w14:textId="77777777" w:rsidR="007369BC" w:rsidRDefault="007369BC" w:rsidP="00280CD0">
            <w:pPr>
              <w:pStyle w:val="TabellRader"/>
            </w:pPr>
            <w:r w:rsidRPr="00745F6B">
              <w:t>18</w:t>
            </w:r>
          </w:p>
        </w:tc>
        <w:tc>
          <w:tcPr>
            <w:tcW w:w="1058" w:type="pct"/>
            <w:shd w:val="clear" w:color="auto" w:fill="auto"/>
          </w:tcPr>
          <w:p w14:paraId="72185707" w14:textId="77777777" w:rsidR="007369BC" w:rsidRDefault="007369BC" w:rsidP="00280CD0">
            <w:pPr>
              <w:pStyle w:val="TabellRader"/>
            </w:pPr>
            <w:r w:rsidRPr="00745F6B">
              <w:t>37 362</w:t>
            </w:r>
          </w:p>
        </w:tc>
      </w:tr>
      <w:tr w:rsidR="00B830B9" w14:paraId="5F5CEE13" w14:textId="77777777" w:rsidTr="00280CD0">
        <w:tc>
          <w:tcPr>
            <w:tcW w:w="2884" w:type="pct"/>
            <w:shd w:val="clear" w:color="auto" w:fill="auto"/>
          </w:tcPr>
          <w:p w14:paraId="7C770FB7" w14:textId="77777777" w:rsidR="007369BC" w:rsidRDefault="007369BC" w:rsidP="00280CD0">
            <w:pPr>
              <w:pStyle w:val="TabellRader"/>
              <w:jc w:val="left"/>
            </w:pPr>
            <w:r w:rsidRPr="00745F6B">
              <w:t>Ökad delaktighet och tillgänglighet för äldre personer med funktionsnedsättning</w:t>
            </w:r>
          </w:p>
        </w:tc>
        <w:tc>
          <w:tcPr>
            <w:tcW w:w="1057" w:type="pct"/>
            <w:shd w:val="clear" w:color="auto" w:fill="auto"/>
          </w:tcPr>
          <w:p w14:paraId="7EA2DA36" w14:textId="77777777" w:rsidR="007369BC" w:rsidRDefault="007369BC" w:rsidP="00280CD0">
            <w:pPr>
              <w:pStyle w:val="TabellRader"/>
            </w:pPr>
            <w:r w:rsidRPr="00745F6B">
              <w:t>17</w:t>
            </w:r>
          </w:p>
        </w:tc>
        <w:tc>
          <w:tcPr>
            <w:tcW w:w="1058" w:type="pct"/>
            <w:shd w:val="clear" w:color="auto" w:fill="auto"/>
          </w:tcPr>
          <w:p w14:paraId="489A37D6" w14:textId="77777777" w:rsidR="007369BC" w:rsidRDefault="007369BC" w:rsidP="00280CD0">
            <w:pPr>
              <w:pStyle w:val="TabellRader"/>
            </w:pPr>
            <w:r w:rsidRPr="00745F6B">
              <w:t>25 090</w:t>
            </w:r>
          </w:p>
        </w:tc>
      </w:tr>
      <w:tr w:rsidR="00B830B9" w14:paraId="07E6A23F" w14:textId="77777777" w:rsidTr="00280CD0">
        <w:tc>
          <w:tcPr>
            <w:tcW w:w="2884" w:type="pct"/>
            <w:shd w:val="clear" w:color="auto" w:fill="auto"/>
          </w:tcPr>
          <w:p w14:paraId="0B2626DF" w14:textId="77777777" w:rsidR="007369BC" w:rsidRDefault="007369BC" w:rsidP="00280CD0">
            <w:pPr>
              <w:pStyle w:val="TabellRader"/>
              <w:jc w:val="left"/>
            </w:pPr>
            <w:r w:rsidRPr="00745F6B">
              <w:t>Främja etableringen på arbetsmarknaden</w:t>
            </w:r>
          </w:p>
        </w:tc>
        <w:tc>
          <w:tcPr>
            <w:tcW w:w="1057" w:type="pct"/>
            <w:shd w:val="clear" w:color="auto" w:fill="auto"/>
          </w:tcPr>
          <w:p w14:paraId="51ADF5ED" w14:textId="77777777" w:rsidR="007369BC" w:rsidRDefault="007369BC" w:rsidP="00280CD0">
            <w:pPr>
              <w:pStyle w:val="TabellRader"/>
            </w:pPr>
            <w:r w:rsidRPr="00745F6B">
              <w:t>17</w:t>
            </w:r>
          </w:p>
        </w:tc>
        <w:tc>
          <w:tcPr>
            <w:tcW w:w="1058" w:type="pct"/>
            <w:shd w:val="clear" w:color="auto" w:fill="auto"/>
          </w:tcPr>
          <w:p w14:paraId="19C078CA" w14:textId="77777777" w:rsidR="007369BC" w:rsidRDefault="007369BC" w:rsidP="00280CD0">
            <w:pPr>
              <w:pStyle w:val="TabellRader"/>
            </w:pPr>
            <w:r w:rsidRPr="00745F6B">
              <w:t>30 272</w:t>
            </w:r>
          </w:p>
        </w:tc>
      </w:tr>
      <w:tr w:rsidR="00B830B9" w14:paraId="031C43EB" w14:textId="77777777" w:rsidTr="00280CD0">
        <w:tc>
          <w:tcPr>
            <w:tcW w:w="2884" w:type="pct"/>
            <w:shd w:val="clear" w:color="auto" w:fill="auto"/>
          </w:tcPr>
          <w:p w14:paraId="35EAFB97" w14:textId="77777777" w:rsidR="007369BC" w:rsidRDefault="007369BC" w:rsidP="00280CD0">
            <w:pPr>
              <w:pStyle w:val="TabellRader"/>
              <w:jc w:val="left"/>
            </w:pPr>
            <w:r w:rsidRPr="00745F6B">
              <w:t>Stärka inflytandet för barn och unga</w:t>
            </w:r>
          </w:p>
        </w:tc>
        <w:tc>
          <w:tcPr>
            <w:tcW w:w="1057" w:type="pct"/>
            <w:shd w:val="clear" w:color="auto" w:fill="auto"/>
          </w:tcPr>
          <w:p w14:paraId="12C2AC3F" w14:textId="77777777" w:rsidR="007369BC" w:rsidRDefault="007369BC" w:rsidP="00280CD0">
            <w:pPr>
              <w:pStyle w:val="TabellRader"/>
            </w:pPr>
            <w:r w:rsidRPr="00745F6B">
              <w:t>15</w:t>
            </w:r>
          </w:p>
        </w:tc>
        <w:tc>
          <w:tcPr>
            <w:tcW w:w="1058" w:type="pct"/>
            <w:shd w:val="clear" w:color="auto" w:fill="auto"/>
          </w:tcPr>
          <w:p w14:paraId="51569EF0" w14:textId="77777777" w:rsidR="007369BC" w:rsidRDefault="007369BC" w:rsidP="00280CD0">
            <w:pPr>
              <w:pStyle w:val="TabellRader"/>
            </w:pPr>
            <w:r w:rsidRPr="00745F6B">
              <w:t>27 452</w:t>
            </w:r>
          </w:p>
        </w:tc>
      </w:tr>
      <w:tr w:rsidR="00B830B9" w14:paraId="0864382E" w14:textId="77777777" w:rsidTr="00280CD0">
        <w:tc>
          <w:tcPr>
            <w:tcW w:w="2884" w:type="pct"/>
            <w:shd w:val="clear" w:color="auto" w:fill="auto"/>
          </w:tcPr>
          <w:p w14:paraId="6E6642F8" w14:textId="77777777" w:rsidR="007369BC" w:rsidRDefault="007369BC" w:rsidP="00280CD0">
            <w:pPr>
              <w:pStyle w:val="TabellRader"/>
              <w:jc w:val="left"/>
            </w:pPr>
            <w:r w:rsidRPr="00745F6B">
              <w:t>Främja ett stärkt föräldraskap</w:t>
            </w:r>
          </w:p>
        </w:tc>
        <w:tc>
          <w:tcPr>
            <w:tcW w:w="1057" w:type="pct"/>
            <w:shd w:val="clear" w:color="auto" w:fill="auto"/>
          </w:tcPr>
          <w:p w14:paraId="64241190" w14:textId="77777777" w:rsidR="007369BC" w:rsidRDefault="007369BC" w:rsidP="00280CD0">
            <w:pPr>
              <w:pStyle w:val="TabellRader"/>
            </w:pPr>
            <w:r w:rsidRPr="00745F6B">
              <w:t>12</w:t>
            </w:r>
          </w:p>
        </w:tc>
        <w:tc>
          <w:tcPr>
            <w:tcW w:w="1058" w:type="pct"/>
            <w:shd w:val="clear" w:color="auto" w:fill="auto"/>
          </w:tcPr>
          <w:p w14:paraId="56C2C09D" w14:textId="77777777" w:rsidR="007369BC" w:rsidRDefault="007369BC" w:rsidP="00280CD0">
            <w:pPr>
              <w:pStyle w:val="TabellRader"/>
            </w:pPr>
            <w:r w:rsidRPr="00745F6B">
              <w:t>26 742</w:t>
            </w:r>
          </w:p>
        </w:tc>
      </w:tr>
      <w:tr w:rsidR="00B830B9" w14:paraId="5CB2E954" w14:textId="77777777" w:rsidTr="00280CD0">
        <w:tc>
          <w:tcPr>
            <w:tcW w:w="2884" w:type="pct"/>
            <w:shd w:val="clear" w:color="auto" w:fill="auto"/>
          </w:tcPr>
          <w:p w14:paraId="07CBFAD5" w14:textId="77777777" w:rsidR="007369BC" w:rsidRDefault="007369BC" w:rsidP="00280CD0">
            <w:pPr>
              <w:pStyle w:val="TabellRader"/>
              <w:jc w:val="left"/>
            </w:pPr>
            <w:r w:rsidRPr="00745F6B">
              <w:t>Stärka barnets rättigheter</w:t>
            </w:r>
          </w:p>
        </w:tc>
        <w:tc>
          <w:tcPr>
            <w:tcW w:w="1057" w:type="pct"/>
            <w:shd w:val="clear" w:color="auto" w:fill="auto"/>
          </w:tcPr>
          <w:p w14:paraId="376260BF" w14:textId="77777777" w:rsidR="007369BC" w:rsidRDefault="007369BC" w:rsidP="00280CD0">
            <w:pPr>
              <w:pStyle w:val="TabellRader"/>
            </w:pPr>
            <w:r w:rsidRPr="00745F6B">
              <w:t>12</w:t>
            </w:r>
          </w:p>
        </w:tc>
        <w:tc>
          <w:tcPr>
            <w:tcW w:w="1058" w:type="pct"/>
            <w:shd w:val="clear" w:color="auto" w:fill="auto"/>
          </w:tcPr>
          <w:p w14:paraId="54264F09" w14:textId="77777777" w:rsidR="007369BC" w:rsidRDefault="007369BC" w:rsidP="00280CD0">
            <w:pPr>
              <w:pStyle w:val="TabellRader"/>
            </w:pPr>
            <w:r w:rsidRPr="00745F6B">
              <w:t>20 946</w:t>
            </w:r>
          </w:p>
        </w:tc>
      </w:tr>
      <w:tr w:rsidR="00B830B9" w14:paraId="577B9C7F" w14:textId="77777777" w:rsidTr="00280CD0">
        <w:tc>
          <w:tcPr>
            <w:tcW w:w="2884" w:type="pct"/>
            <w:shd w:val="clear" w:color="auto" w:fill="auto"/>
          </w:tcPr>
          <w:p w14:paraId="56AE2C48" w14:textId="77777777" w:rsidR="007369BC" w:rsidRDefault="007369BC" w:rsidP="00280CD0">
            <w:pPr>
              <w:pStyle w:val="TabellRader"/>
              <w:jc w:val="left"/>
            </w:pPr>
            <w:r w:rsidRPr="00745F6B">
              <w:t>Ökad jämställdhet och jämlikhet</w:t>
            </w:r>
          </w:p>
        </w:tc>
        <w:tc>
          <w:tcPr>
            <w:tcW w:w="1057" w:type="pct"/>
            <w:shd w:val="clear" w:color="auto" w:fill="auto"/>
          </w:tcPr>
          <w:p w14:paraId="72E5AE27" w14:textId="77777777" w:rsidR="007369BC" w:rsidRDefault="007369BC" w:rsidP="00280CD0">
            <w:pPr>
              <w:pStyle w:val="TabellRader"/>
            </w:pPr>
            <w:r w:rsidRPr="00745F6B">
              <w:t>8</w:t>
            </w:r>
          </w:p>
        </w:tc>
        <w:tc>
          <w:tcPr>
            <w:tcW w:w="1058" w:type="pct"/>
            <w:shd w:val="clear" w:color="auto" w:fill="auto"/>
          </w:tcPr>
          <w:p w14:paraId="705712DD" w14:textId="77777777" w:rsidR="007369BC" w:rsidRDefault="007369BC" w:rsidP="00280CD0">
            <w:pPr>
              <w:pStyle w:val="TabellRader"/>
            </w:pPr>
            <w:r w:rsidRPr="00745F6B">
              <w:t>17 368</w:t>
            </w:r>
          </w:p>
        </w:tc>
      </w:tr>
      <w:tr w:rsidR="00B830B9" w14:paraId="31F8DCEA" w14:textId="77777777" w:rsidTr="00280CD0">
        <w:tc>
          <w:tcPr>
            <w:tcW w:w="2884" w:type="pct"/>
            <w:shd w:val="clear" w:color="auto" w:fill="auto"/>
          </w:tcPr>
          <w:p w14:paraId="3C2FA9DA" w14:textId="77777777" w:rsidR="007369BC" w:rsidRDefault="007369BC" w:rsidP="00280CD0">
            <w:pPr>
              <w:pStyle w:val="TabellRader"/>
              <w:jc w:val="left"/>
            </w:pPr>
            <w:r w:rsidRPr="00745F6B">
              <w:lastRenderedPageBreak/>
              <w:t>Stärka förutsättningarna för nyanländas mottagande och etablering</w:t>
            </w:r>
          </w:p>
        </w:tc>
        <w:tc>
          <w:tcPr>
            <w:tcW w:w="1057" w:type="pct"/>
            <w:shd w:val="clear" w:color="auto" w:fill="auto"/>
          </w:tcPr>
          <w:p w14:paraId="0B93D163" w14:textId="77777777" w:rsidR="007369BC" w:rsidRDefault="007369BC" w:rsidP="00280CD0">
            <w:pPr>
              <w:pStyle w:val="TabellRader"/>
            </w:pPr>
            <w:r w:rsidRPr="00745F6B">
              <w:t>1</w:t>
            </w:r>
          </w:p>
        </w:tc>
        <w:tc>
          <w:tcPr>
            <w:tcW w:w="1058" w:type="pct"/>
            <w:shd w:val="clear" w:color="auto" w:fill="auto"/>
          </w:tcPr>
          <w:p w14:paraId="40D4777D" w14:textId="77777777" w:rsidR="007369BC" w:rsidRDefault="007369BC" w:rsidP="00280CD0">
            <w:pPr>
              <w:pStyle w:val="TabellRader"/>
            </w:pPr>
            <w:r w:rsidRPr="00745F6B">
              <w:t>4 454</w:t>
            </w:r>
          </w:p>
        </w:tc>
      </w:tr>
      <w:tr w:rsidR="00B830B9" w:rsidRPr="00D67F87" w14:paraId="106E4050" w14:textId="77777777" w:rsidTr="00280CD0">
        <w:tc>
          <w:tcPr>
            <w:tcW w:w="2884" w:type="pct"/>
            <w:tcBorders>
              <w:bottom w:val="single" w:sz="8" w:space="0" w:color="auto"/>
            </w:tcBorders>
            <w:shd w:val="clear" w:color="auto" w:fill="auto"/>
          </w:tcPr>
          <w:p w14:paraId="333FC311" w14:textId="77777777" w:rsidR="007369BC" w:rsidRDefault="007369BC" w:rsidP="00280CD0">
            <w:pPr>
              <w:pStyle w:val="TabellSlutsumma"/>
              <w:jc w:val="left"/>
            </w:pPr>
            <w:r w:rsidRPr="00745F6B">
              <w:t>Totalt</w:t>
            </w:r>
          </w:p>
        </w:tc>
        <w:tc>
          <w:tcPr>
            <w:tcW w:w="1057" w:type="pct"/>
            <w:tcBorders>
              <w:bottom w:val="single" w:sz="8" w:space="0" w:color="auto"/>
            </w:tcBorders>
            <w:shd w:val="clear" w:color="auto" w:fill="auto"/>
          </w:tcPr>
          <w:p w14:paraId="302B36A6" w14:textId="77777777" w:rsidR="007369BC" w:rsidRDefault="007369BC" w:rsidP="00280CD0">
            <w:pPr>
              <w:pStyle w:val="TabellSlutsumma"/>
            </w:pPr>
            <w:r w:rsidRPr="00745F6B">
              <w:t>376</w:t>
            </w:r>
          </w:p>
        </w:tc>
        <w:tc>
          <w:tcPr>
            <w:tcW w:w="1058" w:type="pct"/>
            <w:tcBorders>
              <w:bottom w:val="single" w:sz="8" w:space="0" w:color="auto"/>
            </w:tcBorders>
            <w:shd w:val="clear" w:color="auto" w:fill="auto"/>
          </w:tcPr>
          <w:p w14:paraId="04DC3F1F" w14:textId="77777777" w:rsidR="007369BC" w:rsidRPr="00D67F87" w:rsidRDefault="007369BC" w:rsidP="00280CD0">
            <w:pPr>
              <w:pStyle w:val="TabellSlutsumma"/>
            </w:pPr>
            <w:r w:rsidRPr="00745F6B">
              <w:t>762 872</w:t>
            </w:r>
          </w:p>
        </w:tc>
      </w:tr>
    </w:tbl>
    <w:p w14:paraId="70A5EB71" w14:textId="77777777" w:rsidR="007369BC" w:rsidRPr="008860E5" w:rsidRDefault="007369BC" w:rsidP="00B830B9">
      <w:pPr>
        <w:pStyle w:val="Brdtext"/>
      </w:pPr>
    </w:p>
    <w:p w14:paraId="2846389A" w14:textId="14562BDC" w:rsidR="007369BC" w:rsidRPr="00C76FC3" w:rsidRDefault="007369BC" w:rsidP="00B830B9">
      <w:pPr>
        <w:pStyle w:val="Brdtext"/>
      </w:pPr>
      <w:r w:rsidRPr="00C76FC3">
        <w:t xml:space="preserve">Liksom tidigare år </w:t>
      </w:r>
      <w:r>
        <w:t>var</w:t>
      </w:r>
      <w:r w:rsidRPr="00C76FC3">
        <w:t xml:space="preserve"> ett stort antal projekt inriktade på att främja psykisk och fysisk hälsa</w:t>
      </w:r>
      <w:r>
        <w:t>,</w:t>
      </w:r>
      <w:r w:rsidRPr="00C76FC3">
        <w:t xml:space="preserve"> </w:t>
      </w:r>
      <w:r>
        <w:t xml:space="preserve">153 av samtliga 376 projekt. </w:t>
      </w:r>
      <w:r w:rsidRPr="00C76FC3">
        <w:t xml:space="preserve">Det är en </w:t>
      </w:r>
      <w:r>
        <w:t xml:space="preserve">ökning </w:t>
      </w:r>
      <w:r w:rsidRPr="00C76FC3">
        <w:t xml:space="preserve">med </w:t>
      </w:r>
      <w:r>
        <w:t>27</w:t>
      </w:r>
      <w:r w:rsidRPr="00C76FC3">
        <w:t xml:space="preserve"> projekt</w:t>
      </w:r>
      <w:r>
        <w:t xml:space="preserve"> inom området </w:t>
      </w:r>
      <w:r w:rsidRPr="00C76FC3">
        <w:t>jämfört med 202</w:t>
      </w:r>
      <w:r>
        <w:t>2.</w:t>
      </w:r>
    </w:p>
    <w:p w14:paraId="28F62AD0" w14:textId="1642EABE" w:rsidR="007369BC" w:rsidRPr="00C76FC3" w:rsidRDefault="007369BC" w:rsidP="00B830B9">
      <w:pPr>
        <w:pStyle w:val="Rubrik2"/>
      </w:pPr>
      <w:bookmarkStart w:id="35" w:name="_Toc169778903"/>
      <w:r w:rsidRPr="00C76FC3">
        <w:t>Exempel på projekt inom</w:t>
      </w:r>
      <w:r>
        <w:t xml:space="preserve"> de</w:t>
      </w:r>
      <w:r w:rsidRPr="00C76FC3">
        <w:t xml:space="preserve"> prioritera</w:t>
      </w:r>
      <w:r>
        <w:t>de</w:t>
      </w:r>
      <w:r w:rsidRPr="00C76FC3">
        <w:t xml:space="preserve"> område</w:t>
      </w:r>
      <w:r>
        <w:t>na</w:t>
      </w:r>
      <w:bookmarkEnd w:id="35"/>
    </w:p>
    <w:p w14:paraId="06D53041" w14:textId="77777777" w:rsidR="007369BC" w:rsidRPr="00C76FC3" w:rsidRDefault="007369BC" w:rsidP="00B830B9">
      <w:pPr>
        <w:pStyle w:val="Rubrik3"/>
        <w:spacing w:before="0"/>
      </w:pPr>
      <w:bookmarkStart w:id="36" w:name="_Toc169778904"/>
      <w:r>
        <w:t>F</w:t>
      </w:r>
      <w:r w:rsidRPr="00C76FC3">
        <w:t xml:space="preserve">rämja psykisk och </w:t>
      </w:r>
      <w:r w:rsidRPr="00206C52">
        <w:t>fysisk</w:t>
      </w:r>
      <w:r w:rsidRPr="00C76FC3">
        <w:t xml:space="preserve"> hälsa</w:t>
      </w:r>
      <w:bookmarkEnd w:id="36"/>
      <w:r w:rsidRPr="00C76FC3">
        <w:t xml:space="preserve"> </w:t>
      </w:r>
    </w:p>
    <w:p w14:paraId="3BA8D40D" w14:textId="0694E5FC" w:rsidR="007369BC" w:rsidRPr="005A6801" w:rsidRDefault="007369BC" w:rsidP="00B830B9">
      <w:pPr>
        <w:pStyle w:val="Rubrik4utannumrering"/>
        <w:spacing w:before="0"/>
      </w:pPr>
      <w:r w:rsidRPr="00FA33F6">
        <w:t>Projektet ”Natur</w:t>
      </w:r>
      <w:r>
        <w:t xml:space="preserve">- </w:t>
      </w:r>
      <w:r w:rsidRPr="00FA33F6">
        <w:t>och friluftsorientering 65+”, Rehns BK</w:t>
      </w:r>
    </w:p>
    <w:p w14:paraId="56DBD787" w14:textId="2004E4E3" w:rsidR="007369BC" w:rsidRDefault="007369BC" w:rsidP="00B830B9">
      <w:pPr>
        <w:pStyle w:val="Brdtext"/>
      </w:pPr>
      <w:r>
        <w:t>Rehns BK ska i projektet utveckla en modell för orientering där den fysiska ansträngningen är förhållandevis liten, men där orienteringsför</w:t>
      </w:r>
      <w:r>
        <w:softHyphen/>
        <w:t xml:space="preserve">mågan är avancerad. Modellen ska tas fram tillsammans med äldre personer, nybörjare såväl som erfarna orienterare. För att nå målgruppen samverkar projektet med föreningar som samlar målgruppen. Orienteringsaktiviteterna ska inte bedrivas i tävlingsform utan ha fokus på hälsofrämjande och sociala faktorer. Projektet avser att bidra till gemenskap och nya kontakter samt att göra deltagarna tryggare i att vistas i naturen. Projektet ska använda it-relaterade appar och program som deltagarna får utbildning i. </w:t>
      </w:r>
    </w:p>
    <w:p w14:paraId="4AE849F5" w14:textId="0F206F5A" w:rsidR="007369BC" w:rsidRDefault="007369BC" w:rsidP="00B830B9">
      <w:pPr>
        <w:pStyle w:val="Brdtextmedindrag"/>
      </w:pPr>
      <w:r>
        <w:t>Under projektet ska ledare från målgruppen utbildas så att de kan vid</w:t>
      </w:r>
      <w:r>
        <w:softHyphen/>
        <w:t>makthålla aktiviteterna inom föreningen efter projektet. Det sista projekt</w:t>
      </w:r>
      <w:r>
        <w:softHyphen/>
        <w:t>året ska modellen spridas till andra orienteringsdistrikt i Sverige och fortleva genom målgruppens egna engagemang runt om i landet. I projektet ska föreningen samarbeta med RF-SISU Gävleborg, Svenska Orienteringsförbundet och PRO Bollnäs.</w:t>
      </w:r>
    </w:p>
    <w:p w14:paraId="4C6A15C4" w14:textId="77777777" w:rsidR="007369BC" w:rsidRPr="00C76FC3" w:rsidRDefault="007369BC" w:rsidP="00B830B9">
      <w:pPr>
        <w:pStyle w:val="Rubrik3"/>
      </w:pPr>
      <w:bookmarkStart w:id="37" w:name="_Toc169778905"/>
      <w:r>
        <w:t>Främja ett stärkt föräldraskap</w:t>
      </w:r>
      <w:bookmarkEnd w:id="37"/>
    </w:p>
    <w:p w14:paraId="1CD1F146" w14:textId="77777777" w:rsidR="007369BC" w:rsidRDefault="007369BC" w:rsidP="00640664">
      <w:pPr>
        <w:pStyle w:val="Rubrik4utannumrering"/>
        <w:spacing w:before="0"/>
      </w:pPr>
      <w:r w:rsidRPr="00FA33F6">
        <w:t>Projektet ”Mentormammor i Bergsjön”, Föreningen Tidigt Föräldrastöd</w:t>
      </w:r>
    </w:p>
    <w:p w14:paraId="3D21C194" w14:textId="59289B30" w:rsidR="007369BC" w:rsidRDefault="007369BC" w:rsidP="00B830B9">
      <w:pPr>
        <w:pStyle w:val="Brdtextmedindrag"/>
        <w:ind w:firstLine="0"/>
      </w:pPr>
      <w:r w:rsidRPr="00FA33F6">
        <w:t xml:space="preserve">Syftet med projektet är att stärka barns hälsa och utveckling. Modellen med mentormammor kommer från arbete i en </w:t>
      </w:r>
      <w:r>
        <w:t xml:space="preserve">s.k. </w:t>
      </w:r>
      <w:r w:rsidRPr="00FA33F6">
        <w:t>kåkstad i Sydafrika och ska genom projektet prövas och anpassas till utsatta områden i Sverige. Mentormammorna utbildas i projektet och ska ge enskilt stöd till ny</w:t>
      </w:r>
      <w:r>
        <w:softHyphen/>
      </w:r>
      <w:r w:rsidRPr="00FA33F6">
        <w:t xml:space="preserve">anlända och särskilt utsatta mammor. De följer familjerna under barnens fem första år. Målen </w:t>
      </w:r>
      <w:r>
        <w:t>är</w:t>
      </w:r>
      <w:r w:rsidRPr="00FA33F6">
        <w:t xml:space="preserve"> att mammorna genom stödet i högre grad ska vända sig till, lita på och använda sig av samhällets hälso- och omsorgssystem (familjecentral, tandvård etc.) samt </w:t>
      </w:r>
      <w:r>
        <w:t xml:space="preserve">även </w:t>
      </w:r>
      <w:r w:rsidRPr="00FA33F6">
        <w:t>förskoleverksamhet</w:t>
      </w:r>
      <w:r>
        <w:t>en</w:t>
      </w:r>
      <w:r w:rsidRPr="00FA33F6">
        <w:t>. Ett för</w:t>
      </w:r>
      <w:r>
        <w:t>-</w:t>
      </w:r>
      <w:r w:rsidRPr="00FA33F6">
        <w:t xml:space="preserve">väntat resultat är att </w:t>
      </w:r>
      <w:r>
        <w:t xml:space="preserve">de som ingår i </w:t>
      </w:r>
      <w:r w:rsidRPr="00FA33F6">
        <w:t xml:space="preserve">målgruppen genom stödet känner sig inkluderade i samhället, något som påverkar deras barn positivt. Det ökar också kvinnornas </w:t>
      </w:r>
      <w:r>
        <w:t>möjligheter</w:t>
      </w:r>
      <w:r w:rsidRPr="00FA33F6">
        <w:t xml:space="preserve"> att komma in i arbetslivet</w:t>
      </w:r>
      <w:r>
        <w:t>.</w:t>
      </w:r>
      <w:r w:rsidRPr="00FA33F6">
        <w:t xml:space="preserve"> Efter projekttiden kommer deltagande mammor och familjer att sprida kunskap om det samhälls- och hälsostöd som finns att tillgå. Om resultaten blir lyckade </w:t>
      </w:r>
      <w:r w:rsidRPr="00FA33F6">
        <w:lastRenderedPageBreak/>
        <w:t>kommer finansiering att sökas från kommun och region. Dess</w:t>
      </w:r>
      <w:r>
        <w:softHyphen/>
      </w:r>
      <w:r w:rsidRPr="00FA33F6">
        <w:t>utom finns det förutsättningar</w:t>
      </w:r>
      <w:r>
        <w:t xml:space="preserve"> för</w:t>
      </w:r>
      <w:r w:rsidRPr="00FA33F6">
        <w:t xml:space="preserve"> att metoden kan spridas till andra utsatta områden i Sverige. I projektet har föreningen samarbetat med </w:t>
      </w:r>
      <w:r>
        <w:t>bl.a.</w:t>
      </w:r>
      <w:r w:rsidRPr="00FA33F6">
        <w:t xml:space="preserve"> Svenska kyrkan, förskoleförvaltningen </w:t>
      </w:r>
      <w:r>
        <w:t xml:space="preserve">i </w:t>
      </w:r>
      <w:r w:rsidRPr="00FA33F6">
        <w:t xml:space="preserve">Göteborg, Folktandvården, Familjecentralen i Bergsjön, Angereds </w:t>
      </w:r>
      <w:r>
        <w:t>n</w:t>
      </w:r>
      <w:r w:rsidRPr="00FA33F6">
        <w:t>ärsjukhus och Uppsala universitet.</w:t>
      </w:r>
    </w:p>
    <w:p w14:paraId="121934AD" w14:textId="77777777" w:rsidR="007369BC" w:rsidRDefault="007369BC" w:rsidP="00B830B9">
      <w:pPr>
        <w:pStyle w:val="Rubrik3"/>
      </w:pPr>
      <w:bookmarkStart w:id="38" w:name="_Toc169778906"/>
      <w:r w:rsidRPr="00FA33F6">
        <w:t xml:space="preserve">Stärka </w:t>
      </w:r>
      <w:r>
        <w:t>barnens rättigheter</w:t>
      </w:r>
      <w:bookmarkEnd w:id="38"/>
    </w:p>
    <w:p w14:paraId="6C068B11" w14:textId="77777777" w:rsidR="007369BC" w:rsidRPr="00FA33F6" w:rsidRDefault="007369BC" w:rsidP="00640664">
      <w:pPr>
        <w:pStyle w:val="Rubrik4utannumrering"/>
        <w:spacing w:before="0"/>
      </w:pPr>
      <w:r w:rsidRPr="00FA33F6">
        <w:t xml:space="preserve">Projektet ” Motivationslyftet för förskolan”, </w:t>
      </w:r>
      <w:r>
        <w:t>Motivationslyftet</w:t>
      </w:r>
      <w:r w:rsidRPr="00FA33F6">
        <w:t xml:space="preserve"> by Star for life</w:t>
      </w:r>
    </w:p>
    <w:p w14:paraId="5211EA2F" w14:textId="04F312AB" w:rsidR="007369BC" w:rsidRPr="008C0B60" w:rsidRDefault="007369BC" w:rsidP="00B830B9">
      <w:pPr>
        <w:pStyle w:val="Brdtext"/>
        <w:rPr>
          <w:bCs/>
        </w:rPr>
      </w:pPr>
      <w:r w:rsidRPr="00FA33F6">
        <w:t>Syftet med projektet är att stärka förskolebarns självkännedom, grund</w:t>
      </w:r>
      <w:r>
        <w:softHyphen/>
      </w:r>
      <w:r w:rsidRPr="00FA33F6">
        <w:t>trygghet och sociala kompetens. I projektet utvecklas ett anpassat program till förskolebarn utifrån Motivationslyftets befintliga program för äldre skolbarn. Programmet ska långsiktigt främja barns psykiska hälsa</w:t>
      </w:r>
      <w:r>
        <w:t xml:space="preserve"> och</w:t>
      </w:r>
      <w:r w:rsidRPr="00FA33F6">
        <w:t xml:space="preserve"> hjälpa dem att bibehålla en positiv grundinställning till lärande </w:t>
      </w:r>
      <w:r>
        <w:t xml:space="preserve">samt </w:t>
      </w:r>
      <w:r w:rsidRPr="00FA33F6">
        <w:t>förebygga våld och destruktiva sätt att lösa konflikter. Projektet ska utveckla och testa ett arbetsmaterial och en modell där barn på ett främjande sätt tränas och utrustas med dessa färdigheter. Målgruppen är främst förskolebarn i åldern 3–5 år, men projektet riktas även till deras pedagoger och vård</w:t>
      </w:r>
      <w:r>
        <w:softHyphen/>
      </w:r>
      <w:r w:rsidRPr="00FA33F6">
        <w:t xml:space="preserve">nadshavare. För vårdnadshavare kommer ett digitalt inspirationsmaterial att utvecklas </w:t>
      </w:r>
      <w:r>
        <w:t>om</w:t>
      </w:r>
      <w:r w:rsidRPr="00FA33F6">
        <w:t xml:space="preserve"> hur de kan bidra till barnets emotionella trygghet, självkänsla och kommunikationsförmåga. Sam</w:t>
      </w:r>
      <w:r>
        <w:t>-</w:t>
      </w:r>
      <w:r w:rsidRPr="00FA33F6">
        <w:t xml:space="preserve">arbete sker med förskolor i två kommuner </w:t>
      </w:r>
      <w:r>
        <w:t>och</w:t>
      </w:r>
      <w:r w:rsidRPr="00FA33F6">
        <w:t xml:space="preserve"> </w:t>
      </w:r>
      <w:r>
        <w:t xml:space="preserve">med </w:t>
      </w:r>
      <w:r w:rsidRPr="00FA33F6">
        <w:t>Uppsala universitet. Efter projekttiden kommer förskolorna att använda programmet och materialet. Föreningen kommer att sprida programmet och materialet till fler kommuner och förskolor i hela landet.</w:t>
      </w:r>
    </w:p>
    <w:p w14:paraId="1451F334" w14:textId="77777777" w:rsidR="007369BC" w:rsidRPr="00C76FC3" w:rsidRDefault="007369BC" w:rsidP="00B830B9">
      <w:pPr>
        <w:pStyle w:val="Rubrik3"/>
      </w:pPr>
      <w:bookmarkStart w:id="39" w:name="_Toc169778907"/>
      <w:r>
        <w:t>Förebygga våld, mobbning och trakasserier</w:t>
      </w:r>
      <w:bookmarkEnd w:id="39"/>
    </w:p>
    <w:p w14:paraId="26EBDB79" w14:textId="77777777" w:rsidR="007369BC" w:rsidRDefault="007369BC" w:rsidP="00640664">
      <w:pPr>
        <w:pStyle w:val="Rubrik4utannumrering"/>
        <w:spacing w:before="0"/>
      </w:pPr>
      <w:r>
        <w:t>Projektet ”Trygg trapp”, Brottsofferjouren Sverige</w:t>
      </w:r>
    </w:p>
    <w:p w14:paraId="414F72AB" w14:textId="7FDA455A" w:rsidR="007369BC" w:rsidRDefault="007369BC" w:rsidP="00B830B9">
      <w:pPr>
        <w:pStyle w:val="Brdtext"/>
      </w:pPr>
      <w:r w:rsidRPr="00FA33F6">
        <w:t>Syftet med projektet är att utveckla en modell för hur tryggheten kan öka i tre bostadsområden i Sverige med utgångspunkt i ungas röster. Projektet ska, tillsammans med unga vuxna</w:t>
      </w:r>
      <w:r>
        <w:t xml:space="preserve"> i åldern</w:t>
      </w:r>
      <w:r w:rsidRPr="00FA33F6">
        <w:t xml:space="preserve"> 18–25 år, hitta samverkans</w:t>
      </w:r>
      <w:r>
        <w:t>-</w:t>
      </w:r>
      <w:r w:rsidRPr="00FA33F6">
        <w:t>former mellan lokala brottsofferjourer, kommunala sociala insatser, näringsliv och föreningsliv. De tre områden</w:t>
      </w:r>
      <w:r>
        <w:t>a</w:t>
      </w:r>
      <w:r w:rsidRPr="00FA33F6">
        <w:t xml:space="preserve"> som projektet ska verka i är Marielund i Norrköping, Öxnehaga i Jönköping och Brickebacken i Örebro. Genom workshops med målgruppen, bostadsbolag och andra relevanta aktörer i området vill man hitta aktiviteter som se</w:t>
      </w:r>
      <w:r>
        <w:t>da</w:t>
      </w:r>
      <w:r w:rsidRPr="00FA33F6">
        <w:t>n ska genom</w:t>
      </w:r>
      <w:r>
        <w:t>-</w:t>
      </w:r>
      <w:r w:rsidRPr="00FA33F6">
        <w:t>föras av mål</w:t>
      </w:r>
      <w:r>
        <w:softHyphen/>
      </w:r>
      <w:r w:rsidRPr="00FA33F6">
        <w:t>gruppen, bostadsbolag, den lokala brottsofferjouren och andra relevanta aktörer. Modellen som tas fram med utgångspunkt i barns och ungas röster ska spridas till andra lokala brottsofferjourer, bostadsbolag</w:t>
      </w:r>
      <w:r>
        <w:t xml:space="preserve"> och</w:t>
      </w:r>
      <w:r w:rsidRPr="00FA33F6">
        <w:t xml:space="preserve"> kommuner och andra sociala trygghetsskapande insatser.</w:t>
      </w:r>
    </w:p>
    <w:p w14:paraId="1FEEEF6D" w14:textId="77777777" w:rsidR="007369BC" w:rsidRPr="00C76FC3" w:rsidRDefault="007369BC" w:rsidP="00B830B9">
      <w:pPr>
        <w:pStyle w:val="Rubrik3"/>
      </w:pPr>
      <w:bookmarkStart w:id="40" w:name="_Toc169778908"/>
      <w:r>
        <w:lastRenderedPageBreak/>
        <w:t>Stärka rättigheterna för personer med funktionsnedsättning</w:t>
      </w:r>
      <w:bookmarkEnd w:id="40"/>
    </w:p>
    <w:p w14:paraId="2C63F241" w14:textId="77777777" w:rsidR="007369BC" w:rsidRDefault="007369BC" w:rsidP="00640664">
      <w:pPr>
        <w:pStyle w:val="Rubrik4utannumrering"/>
        <w:spacing w:before="0"/>
      </w:pPr>
      <w:r>
        <w:t>Projektet ”Nationellt kompetenscentrum förvärvad hjärnskada”, Hjärnskadeförbundet Hjärnkraft</w:t>
      </w:r>
    </w:p>
    <w:p w14:paraId="1151704C" w14:textId="0DE0E6D9" w:rsidR="007369BC" w:rsidRPr="00420971" w:rsidRDefault="007369BC" w:rsidP="00B830B9">
      <w:pPr>
        <w:pStyle w:val="Brdtext"/>
        <w:rPr>
          <w:bCs/>
        </w:rPr>
      </w:pPr>
      <w:r w:rsidRPr="00FA33F6">
        <w:t>Projektet ska tillsammans med flera aktörer bygga upp ett nationellt kompetenscentrum för förvärvad hjärnskada. Centr</w:t>
      </w:r>
      <w:r>
        <w:t>ume</w:t>
      </w:r>
      <w:r w:rsidRPr="00FA33F6">
        <w:t>t ska i huvudsak drivas som en digital plattform och samla relevant kunskap om förvärvad hjärnskada och dess konsekvenser, målgruppens behov och rättigheter, metoder, vårdprogram och riktlinjer/vägledningar som utvecklas nationellt och regionalt. Målgruppen är personer med förvärvad hjärnskada, anhöriga och närstående samt yrkesprofessioner som möter målgruppen. Målgruppen kommer att vara central för den samverkande process</w:t>
      </w:r>
      <w:r>
        <w:t>en</w:t>
      </w:r>
      <w:r w:rsidRPr="00FA33F6">
        <w:t xml:space="preserve"> som ska användas för att ta fram informationsmaterial och verifiera att det fungerar. Målgruppen kommer även att bidra med erfarenhetsbaserad kunskap som jämställs med professionell</w:t>
      </w:r>
      <w:r>
        <w:t xml:space="preserve"> kunskap</w:t>
      </w:r>
      <w:r w:rsidRPr="00FA33F6">
        <w:t>. Informationen ska tillgänglighetsanpassas utifrån målgruppens behov. Efter projekttiden ska centr</w:t>
      </w:r>
      <w:r>
        <w:t>um</w:t>
      </w:r>
      <w:r w:rsidRPr="00FA33F6">
        <w:t>et drivas vidare av samverkanspart</w:t>
      </w:r>
      <w:r>
        <w:t>n</w:t>
      </w:r>
      <w:r w:rsidRPr="00FA33F6">
        <w:t xml:space="preserve">er och andra intressenter. I projektet samarbetar föreningen med </w:t>
      </w:r>
      <w:r>
        <w:t>bl.a.</w:t>
      </w:r>
      <w:r w:rsidRPr="00FA33F6">
        <w:t xml:space="preserve"> Afasiförbundet, Personskade</w:t>
      </w:r>
      <w:r>
        <w:t>-</w:t>
      </w:r>
      <w:r w:rsidRPr="00FA33F6">
        <w:t xml:space="preserve">förbundet RTP, Sahlgrenska universitetssjukhuset, Sveriges </w:t>
      </w:r>
      <w:r>
        <w:t>A</w:t>
      </w:r>
      <w:r w:rsidRPr="00FA33F6">
        <w:t>rbets</w:t>
      </w:r>
      <w:r>
        <w:t>-</w:t>
      </w:r>
      <w:r w:rsidRPr="00FA33F6">
        <w:t>terapeuter och Svenska Logopedförbundet.</w:t>
      </w:r>
    </w:p>
    <w:p w14:paraId="7C4DCE6D" w14:textId="77777777" w:rsidR="007369BC" w:rsidRPr="00C76FC3" w:rsidRDefault="007369BC" w:rsidP="00B830B9">
      <w:pPr>
        <w:pStyle w:val="Rubrik3"/>
      </w:pPr>
      <w:bookmarkStart w:id="41" w:name="_Toc169778909"/>
      <w:r>
        <w:t>Främja etableringen på arbetsmarknaden</w:t>
      </w:r>
      <w:bookmarkEnd w:id="41"/>
    </w:p>
    <w:p w14:paraId="4FF51BFD" w14:textId="77777777" w:rsidR="007369BC" w:rsidRDefault="007369BC" w:rsidP="00B830B9">
      <w:pPr>
        <w:pStyle w:val="Rubrik4utannumrering"/>
        <w:spacing w:before="0"/>
      </w:pPr>
      <w:r w:rsidRPr="00877FD3">
        <w:t xml:space="preserve">Projektet </w:t>
      </w:r>
      <w:r>
        <w:rPr>
          <w:lang w:eastAsia="sv-SE"/>
        </w:rPr>
        <w:t>”Arbetskamraterna”, Arbetskamraterna</w:t>
      </w:r>
    </w:p>
    <w:p w14:paraId="093FA470" w14:textId="59C09123" w:rsidR="007369BC" w:rsidRDefault="007369BC" w:rsidP="00B830B9">
      <w:pPr>
        <w:pStyle w:val="Brdtext"/>
      </w:pPr>
      <w:r w:rsidRPr="00B27FF0">
        <w:t>Projektets syfte är att möjliggöra för personer med Downs syndrom och andra intellektuella funktionsvariationer att få jobb. Målet är att mål</w:t>
      </w:r>
      <w:r>
        <w:softHyphen/>
      </w:r>
      <w:r w:rsidRPr="00B27FF0">
        <w:t xml:space="preserve">gruppen </w:t>
      </w:r>
      <w:r>
        <w:t>ska komma</w:t>
      </w:r>
      <w:r w:rsidRPr="00B27FF0">
        <w:t xml:space="preserve"> in på den öppna arbetsmarknaden och att gymnasie</w:t>
      </w:r>
      <w:r>
        <w:t>-</w:t>
      </w:r>
      <w:r w:rsidRPr="00B27FF0">
        <w:t xml:space="preserve">elever får göra praktik </w:t>
      </w:r>
      <w:r>
        <w:t>på arbetsplatser</w:t>
      </w:r>
      <w:r w:rsidRPr="00B27FF0">
        <w:t xml:space="preserve">. I projektet ska en digital mötesplats byggas upp där målgrupp och arbetsgivare möts. Deltagarna matchas ihop med en arbetsplats för praktik eller anställning med relevant stöd. Målgruppen är med och utvecklar mötesplatsen, hur deras profiler ska se ut och hur matchningen med arbetsgivare ska fungera. En grupp på </w:t>
      </w:r>
      <w:r>
        <w:t>tio</w:t>
      </w:r>
      <w:r w:rsidRPr="00B27FF0">
        <w:t xml:space="preserve"> deltagare kommer </w:t>
      </w:r>
      <w:r>
        <w:t xml:space="preserve">att </w:t>
      </w:r>
      <w:r w:rsidRPr="00B27FF0">
        <w:t xml:space="preserve">vara aktiva och följas genom hela projektet. Genom dem kommer konkreta exempel </w:t>
      </w:r>
      <w:r>
        <w:t xml:space="preserve">att </w:t>
      </w:r>
      <w:r w:rsidRPr="00B27FF0">
        <w:t>spridas som visar hur det kan fungera för olika individer och arbetsgivare. Efter projektet ska mötesplatsen drivas vidare inom föreningen. Där ska målgruppen och arbetsgivare över hela landet mötas för att skapa praktik och arbetstillfällen. Delar av verksamheten ska drivas ideellt och delar ska finansieras genom avgifter, sponsorer och annonsörer. I projektet samarbetar föreningen med Svenska Downföreningen, FUB Stockholm och Häggviks gymnasium</w:t>
      </w:r>
      <w:r>
        <w:t>.</w:t>
      </w:r>
    </w:p>
    <w:p w14:paraId="6E4023D1" w14:textId="36E7244E" w:rsidR="007369BC" w:rsidRDefault="007369BC" w:rsidP="00B830B9">
      <w:pPr>
        <w:pStyle w:val="Rubrik3"/>
      </w:pPr>
      <w:bookmarkStart w:id="42" w:name="_Toc169778910"/>
      <w:r w:rsidRPr="00B27FF0">
        <w:t>Ökad delaktighet och tillgänglighet för äldre personer med funktionsnedsättning</w:t>
      </w:r>
      <w:bookmarkEnd w:id="42"/>
    </w:p>
    <w:p w14:paraId="2DAB0934" w14:textId="77777777" w:rsidR="007369BC" w:rsidRPr="00B27FF0" w:rsidRDefault="007369BC" w:rsidP="00640664">
      <w:pPr>
        <w:pStyle w:val="Rubrik4utannumrering"/>
        <w:spacing w:before="0"/>
      </w:pPr>
      <w:r w:rsidRPr="00B27FF0">
        <w:t>Projektet ”Fotbollsgnistan GåFotboll”, Norrbottens Fotbollförbund</w:t>
      </w:r>
    </w:p>
    <w:p w14:paraId="158CE889" w14:textId="2A988D1C" w:rsidR="007369BC" w:rsidRPr="00B27FF0" w:rsidRDefault="007369BC" w:rsidP="00B830B9">
      <w:pPr>
        <w:pStyle w:val="Brdtext"/>
        <w:rPr>
          <w:rFonts w:eastAsiaTheme="minorHAnsi"/>
        </w:rPr>
      </w:pPr>
      <w:r w:rsidRPr="00B27FF0">
        <w:rPr>
          <w:rFonts w:eastAsiaTheme="minorHAnsi"/>
        </w:rPr>
        <w:t>Syftet med projek</w:t>
      </w:r>
      <w:r>
        <w:rPr>
          <w:rFonts w:eastAsiaTheme="minorHAnsi"/>
        </w:rPr>
        <w:t>te</w:t>
      </w:r>
      <w:r w:rsidRPr="00B27FF0">
        <w:rPr>
          <w:rFonts w:eastAsiaTheme="minorHAnsi"/>
        </w:rPr>
        <w:t xml:space="preserve">t är att uppmuntra till en levande och aktiv glesbygd där människor vill bo kvar och mår bra. Målet med projektet är att möjliggöra en hälsosam livsstil för personer som är i målgruppen 65 år och </w:t>
      </w:r>
      <w:r w:rsidRPr="00B27FF0">
        <w:rPr>
          <w:rFonts w:eastAsiaTheme="minorHAnsi"/>
        </w:rPr>
        <w:lastRenderedPageBreak/>
        <w:t>äldre i Norrbottens och Västerbottens glesbygd. I projektet ska det skapas organiserad gåfotbollsverksamhet i minst 45 nya föreningar. Genom fysisk aktivitet, i kombination med den organiserade föreningsidrotten, finns goda förutsättningar för både fysisk, psykisk och social hälsa. Metoden för att uppnå målet är att åka runt till olika glesbygdsområden, aktivera inaktiva, starta i gång verksamhet, utbilda ledare, organisera verksamheten i förening, skapa mötesplatser och sedan vidareutveckla föreningen för att ha en kvalitativ och stabil verksamhet. Efter projektets slut kommer verk</w:t>
      </w:r>
      <w:r>
        <w:rPr>
          <w:rFonts w:eastAsiaTheme="minorHAnsi"/>
        </w:rPr>
        <w:softHyphen/>
      </w:r>
      <w:r w:rsidRPr="00B27FF0">
        <w:rPr>
          <w:rFonts w:eastAsiaTheme="minorHAnsi"/>
        </w:rPr>
        <w:t xml:space="preserve">samheten att leva vidare genom att Norrbottens </w:t>
      </w:r>
      <w:r>
        <w:rPr>
          <w:rFonts w:eastAsiaTheme="minorHAnsi"/>
        </w:rPr>
        <w:t xml:space="preserve">Fotbollförbund </w:t>
      </w:r>
      <w:r w:rsidRPr="00B27FF0">
        <w:rPr>
          <w:rFonts w:eastAsiaTheme="minorHAnsi"/>
        </w:rPr>
        <w:t xml:space="preserve">och Västerbottens </w:t>
      </w:r>
      <w:r>
        <w:rPr>
          <w:rFonts w:eastAsiaTheme="minorHAnsi"/>
        </w:rPr>
        <w:t>F</w:t>
      </w:r>
      <w:r w:rsidRPr="00B27FF0">
        <w:rPr>
          <w:rFonts w:eastAsiaTheme="minorHAnsi"/>
        </w:rPr>
        <w:t>otboll</w:t>
      </w:r>
      <w:r>
        <w:rPr>
          <w:rFonts w:eastAsiaTheme="minorHAnsi"/>
        </w:rPr>
        <w:softHyphen/>
      </w:r>
      <w:r w:rsidRPr="00B27FF0">
        <w:rPr>
          <w:rFonts w:eastAsiaTheme="minorHAnsi"/>
        </w:rPr>
        <w:t xml:space="preserve">förbund samt RF/SISU införlivar </w:t>
      </w:r>
      <w:r>
        <w:rPr>
          <w:rFonts w:eastAsiaTheme="minorHAnsi"/>
        </w:rPr>
        <w:t xml:space="preserve">verksamheten </w:t>
      </w:r>
      <w:r w:rsidRPr="00B27FF0">
        <w:rPr>
          <w:rFonts w:eastAsiaTheme="minorHAnsi"/>
        </w:rPr>
        <w:t>i sina befintliga organisations</w:t>
      </w:r>
      <w:r>
        <w:rPr>
          <w:rFonts w:eastAsiaTheme="minorHAnsi"/>
        </w:rPr>
        <w:softHyphen/>
      </w:r>
      <w:r w:rsidRPr="00B27FF0">
        <w:rPr>
          <w:rFonts w:eastAsiaTheme="minorHAnsi"/>
        </w:rPr>
        <w:t>strukturer. I projektet kommer Norrbottens Fotbollförbund</w:t>
      </w:r>
      <w:r>
        <w:rPr>
          <w:rFonts w:eastAsiaTheme="minorHAnsi"/>
        </w:rPr>
        <w:t xml:space="preserve"> att</w:t>
      </w:r>
      <w:r w:rsidRPr="00B27FF0">
        <w:rPr>
          <w:rFonts w:eastAsiaTheme="minorHAnsi"/>
        </w:rPr>
        <w:t xml:space="preserve"> samarbeta med </w:t>
      </w:r>
      <w:r>
        <w:rPr>
          <w:rFonts w:eastAsiaTheme="minorHAnsi"/>
        </w:rPr>
        <w:t xml:space="preserve">bl.a. </w:t>
      </w:r>
      <w:r w:rsidRPr="00B27FF0">
        <w:rPr>
          <w:rFonts w:eastAsiaTheme="minorHAnsi"/>
        </w:rPr>
        <w:t>RF</w:t>
      </w:r>
      <w:r>
        <w:rPr>
          <w:rFonts w:eastAsiaTheme="minorHAnsi"/>
        </w:rPr>
        <w:t>/</w:t>
      </w:r>
      <w:r w:rsidRPr="00B27FF0">
        <w:rPr>
          <w:rFonts w:eastAsiaTheme="minorHAnsi"/>
        </w:rPr>
        <w:t>SISU i Norrbotten</w:t>
      </w:r>
      <w:r>
        <w:rPr>
          <w:rFonts w:eastAsiaTheme="minorHAnsi"/>
        </w:rPr>
        <w:t xml:space="preserve"> </w:t>
      </w:r>
      <w:r w:rsidRPr="00B27FF0">
        <w:rPr>
          <w:rFonts w:eastAsiaTheme="minorHAnsi"/>
        </w:rPr>
        <w:t>och Västerbotten, Länsstyrelsen i Norr</w:t>
      </w:r>
      <w:r>
        <w:rPr>
          <w:rFonts w:eastAsiaTheme="minorHAnsi"/>
        </w:rPr>
        <w:softHyphen/>
      </w:r>
      <w:r w:rsidRPr="00B27FF0">
        <w:rPr>
          <w:rFonts w:eastAsiaTheme="minorHAnsi"/>
        </w:rPr>
        <w:t>botten</w:t>
      </w:r>
      <w:r>
        <w:rPr>
          <w:rFonts w:eastAsiaTheme="minorHAnsi"/>
        </w:rPr>
        <w:t>s län</w:t>
      </w:r>
      <w:r w:rsidRPr="00B27FF0">
        <w:rPr>
          <w:rFonts w:eastAsiaTheme="minorHAnsi"/>
        </w:rPr>
        <w:t xml:space="preserve">, Parasporten Norrbotten och Västerbotten, PRO Norrbotten, PRO Västerbottens län </w:t>
      </w:r>
      <w:r>
        <w:rPr>
          <w:rFonts w:eastAsiaTheme="minorHAnsi"/>
        </w:rPr>
        <w:t>och</w:t>
      </w:r>
      <w:r w:rsidRPr="00B27FF0">
        <w:rPr>
          <w:rFonts w:eastAsiaTheme="minorHAnsi"/>
        </w:rPr>
        <w:t xml:space="preserve"> Svenska Fotbollförbundet</w:t>
      </w:r>
      <w:r>
        <w:rPr>
          <w:rFonts w:eastAsiaTheme="minorHAnsi"/>
        </w:rPr>
        <w:t>.</w:t>
      </w:r>
    </w:p>
    <w:p w14:paraId="59C17EAC" w14:textId="77777777" w:rsidR="007369BC" w:rsidRPr="00C76FC3" w:rsidRDefault="007369BC" w:rsidP="00B830B9">
      <w:pPr>
        <w:pStyle w:val="Rubrik3"/>
      </w:pPr>
      <w:bookmarkStart w:id="43" w:name="_Toc169778911"/>
      <w:r>
        <w:t>Ökad delaktighet i kulturlivet</w:t>
      </w:r>
      <w:bookmarkEnd w:id="43"/>
      <w:r>
        <w:t xml:space="preserve"> </w:t>
      </w:r>
    </w:p>
    <w:p w14:paraId="6F258172" w14:textId="77777777" w:rsidR="007369BC" w:rsidRDefault="007369BC" w:rsidP="00B830B9">
      <w:pPr>
        <w:pStyle w:val="Rubrik4utannumrering"/>
        <w:spacing w:before="0"/>
      </w:pPr>
      <w:r w:rsidRPr="00877FD3">
        <w:t xml:space="preserve">Projektet </w:t>
      </w:r>
      <w:r w:rsidRPr="00B27FF0">
        <w:rPr>
          <w:lang w:eastAsia="sv-SE"/>
        </w:rPr>
        <w:t>”Lyssna till mitt öga”, Studieförbundet Vuxenskolan Västra Götaland</w:t>
      </w:r>
    </w:p>
    <w:p w14:paraId="0CE3E103" w14:textId="313A51E2" w:rsidR="007369BC" w:rsidRPr="007D79D1" w:rsidRDefault="007369BC" w:rsidP="00B830B9">
      <w:pPr>
        <w:pStyle w:val="Brdtext"/>
      </w:pPr>
      <w:r w:rsidRPr="00B27FF0">
        <w:t>Tillsammans med användare av ögonstyrningsdatorer ska projektet under</w:t>
      </w:r>
      <w:r>
        <w:softHyphen/>
      </w:r>
      <w:r w:rsidRPr="00B27FF0">
        <w:t>söka hur personer med funktionsnedsättning spelar musikinstrument med ögonstyrning och hur man kan lära ut det på bästa sätt med hjälp av befintlig teknik och musikpedagogiska metoder. Syftet är att öka mål</w:t>
      </w:r>
      <w:r>
        <w:softHyphen/>
      </w:r>
      <w:r w:rsidRPr="00B27FF0">
        <w:t xml:space="preserve">gruppens delaktighet i kulturlivet genom att möjliggöra </w:t>
      </w:r>
      <w:r>
        <w:t xml:space="preserve">för dem </w:t>
      </w:r>
      <w:r w:rsidRPr="00B27FF0">
        <w:t>att spela och skapa musik mer självständigt. Arbetet, som ska bedrivas i studie</w:t>
      </w:r>
      <w:r>
        <w:t>-</w:t>
      </w:r>
      <w:r w:rsidRPr="00B27FF0">
        <w:t>cirklar, bygger på tre spår: improvisation, komposition och samspel tillsammans med traditionella instrument</w:t>
      </w:r>
      <w:r>
        <w:t xml:space="preserve">, </w:t>
      </w:r>
      <w:r w:rsidRPr="00B27FF0">
        <w:t>hela vägen från nybörjare fram till inspelning i studio. I projektet kommer man även att utbilda studie</w:t>
      </w:r>
      <w:r>
        <w:t>-</w:t>
      </w:r>
      <w:r w:rsidRPr="00B27FF0">
        <w:t xml:space="preserve">cirkelledare. De kunskaper och metoder som projektet kommer fram till ska sammanställas i ett metodmaterial där </w:t>
      </w:r>
      <w:r>
        <w:t>bl.a.</w:t>
      </w:r>
      <w:r w:rsidRPr="00B27FF0">
        <w:t xml:space="preserve"> instruktionsfilmer på svenska ingår. Metodmaterialet ska tillgängliggöras på webben och användas inom olika kulturverksamheters ordinarie verksamhet. I projektet ska Studieförbundet Vuxenskolan samarbeta med </w:t>
      </w:r>
      <w:r>
        <w:t>bl.a.</w:t>
      </w:r>
      <w:r w:rsidRPr="00B27FF0">
        <w:t xml:space="preserve"> RSIS (Rett Syndrom i Sverige), Nationellt center för Rett syndrom och närliggande diagnoser, Klangfärg resurscenter vid </w:t>
      </w:r>
      <w:r>
        <w:t>f</w:t>
      </w:r>
      <w:r w:rsidRPr="00B27FF0">
        <w:t>örvaltningen för kulturutveckling i Västra Götalandsregionen, Kulturskolerådet och Kungliga Musikhögskolan</w:t>
      </w:r>
      <w:r w:rsidRPr="007D79D1">
        <w:t>.</w:t>
      </w:r>
    </w:p>
    <w:p w14:paraId="1D3BE777" w14:textId="77777777" w:rsidR="007369BC" w:rsidRPr="00C76FC3" w:rsidRDefault="007369BC" w:rsidP="00B830B9">
      <w:pPr>
        <w:pStyle w:val="Rubrik3"/>
      </w:pPr>
      <w:bookmarkStart w:id="44" w:name="_Toc169778912"/>
      <w:r>
        <w:t>Stärka förutsättningarna för nyanländas mottagande och etablering</w:t>
      </w:r>
      <w:bookmarkEnd w:id="44"/>
    </w:p>
    <w:p w14:paraId="1E2B7CA0" w14:textId="6C533030" w:rsidR="007369BC" w:rsidRPr="00877FD3" w:rsidRDefault="007369BC" w:rsidP="00B830B9">
      <w:pPr>
        <w:pStyle w:val="Rubrik4utannumrering"/>
        <w:spacing w:before="0"/>
      </w:pPr>
      <w:r w:rsidRPr="00877FD3">
        <w:t xml:space="preserve">Projektet </w:t>
      </w:r>
      <w:r>
        <w:t>”Starka mammor – trygga barn”, Rädda Barnen</w:t>
      </w:r>
    </w:p>
    <w:p w14:paraId="0558C90A" w14:textId="76F62E86" w:rsidR="007369BC" w:rsidRPr="007D79D1" w:rsidRDefault="007369BC" w:rsidP="00B830B9">
      <w:pPr>
        <w:pStyle w:val="Brdtext"/>
        <w:rPr>
          <w:bCs/>
        </w:rPr>
      </w:pPr>
      <w:r w:rsidRPr="00B27FF0">
        <w:t>Projektets syfte är att bidra till att nyanlända barn till ensamstående mammor ska få växa upp i en trygg och utvecklande miljö, känna till sina rättigheter och delta i sociala aktiviteter tillsammans med sin mamma. Målen i projektet är att utveckla ett målgruppsanpassat stöd för ensam</w:t>
      </w:r>
      <w:r>
        <w:softHyphen/>
      </w:r>
      <w:r w:rsidRPr="00B27FF0">
        <w:t xml:space="preserve">stående mammor i migration och deras barn samt öka kunskapen om målgruppens situation. Inledningsvis genomförs intervjuer med barnen </w:t>
      </w:r>
      <w:r w:rsidRPr="00B27FF0">
        <w:lastRenderedPageBreak/>
        <w:t>och mammorna för att kartlägga deras intressen och behov. Mammorna kommer att få föräldraskapsstöd på både grupp- och individnivå. Genom seminarier, föreläsningar, utbildningar och en podcast bidrar projektet till att fylla den kunskapslucka som finns kring behoven bland ensamstående mammor i migration. Efter projekttiden kommer barnen i projektet att få en tryggare uppväxt och familjen kan utveckla ett större socialt nätverk. Det kommer även att finns ett anpassat föräldraskapsstöd till nyanlända ensamstående mammor som är utformat efter barnens behov. Verksam</w:t>
      </w:r>
      <w:r>
        <w:softHyphen/>
      </w:r>
      <w:r w:rsidRPr="00B27FF0">
        <w:t>heten kommer att drivas vidare av Rädda Barnen tillsammans med kommuner eller andra lokala aktörer. I projektet kommer Rädda Barnen</w:t>
      </w:r>
      <w:r>
        <w:t xml:space="preserve"> att</w:t>
      </w:r>
      <w:r w:rsidRPr="00B27FF0">
        <w:t xml:space="preserve"> samarbeta med </w:t>
      </w:r>
      <w:r>
        <w:t>bl.a.</w:t>
      </w:r>
      <w:r w:rsidRPr="00B27FF0">
        <w:t xml:space="preserve"> Sundsvalls kommun, Örnsköldsviks kommun, Avesta kommun (socialtjänsten), Rädda Barnens öppna förskola i Avesta och Uppsala universitet.</w:t>
      </w:r>
    </w:p>
    <w:p w14:paraId="3A253FFA" w14:textId="77777777" w:rsidR="007369BC" w:rsidRPr="00877FD3" w:rsidRDefault="007369BC" w:rsidP="00EE711E">
      <w:pPr>
        <w:pStyle w:val="Rubrik3"/>
        <w:rPr>
          <w:sz w:val="20"/>
        </w:rPr>
      </w:pPr>
      <w:bookmarkStart w:id="45" w:name="_Toc169778913"/>
      <w:r>
        <w:t>Stärka inflytandet för barn och unga</w:t>
      </w:r>
      <w:bookmarkEnd w:id="45"/>
    </w:p>
    <w:p w14:paraId="42142E44" w14:textId="457AD333" w:rsidR="007369BC" w:rsidRPr="00877FD3" w:rsidRDefault="007369BC" w:rsidP="00B830B9">
      <w:pPr>
        <w:pStyle w:val="Rubrik4utannumrering"/>
        <w:spacing w:before="0"/>
      </w:pPr>
      <w:r w:rsidRPr="000A1D2B">
        <w:t>Projektet</w:t>
      </w:r>
      <w:r w:rsidRPr="00877FD3">
        <w:t xml:space="preserve"> </w:t>
      </w:r>
      <w:r>
        <w:t>”</w:t>
      </w:r>
      <w:r w:rsidRPr="00B27FF0">
        <w:t xml:space="preserve">Guide till sång i skolan </w:t>
      </w:r>
      <w:r>
        <w:t>–</w:t>
      </w:r>
      <w:r w:rsidRPr="00B27FF0">
        <w:t xml:space="preserve"> Barnen visar vägen”, Kungl. Musikaliska Akademien</w:t>
      </w:r>
    </w:p>
    <w:p w14:paraId="1B3FB561" w14:textId="0DD256B9" w:rsidR="007369BC" w:rsidRPr="008C0B60" w:rsidRDefault="007369BC" w:rsidP="00B830B9">
      <w:pPr>
        <w:pStyle w:val="Brdtext"/>
      </w:pPr>
      <w:r w:rsidRPr="00B27FF0">
        <w:t>I projektet vill man utveckla modeller som ökar barnens inflytande över musikundervisningen och ta fram en webbaserad guide till sång i skolan i syfte att öka sångmotivation och bidra till förbättrad sångundervisning för barn mellan 6</w:t>
      </w:r>
      <w:r>
        <w:t xml:space="preserve"> och </w:t>
      </w:r>
      <w:r w:rsidRPr="00B27FF0">
        <w:t>12 år. Arbetet bedrivs inom tre repertoarområden: 1)</w:t>
      </w:r>
      <w:r>
        <w:t> </w:t>
      </w:r>
      <w:r w:rsidRPr="00B27FF0">
        <w:t>Alla barns sångskatt där fokus ligger på att lyfta fram sångskatt</w:t>
      </w:r>
      <w:r>
        <w:t>er</w:t>
      </w:r>
      <w:r w:rsidRPr="00B27FF0">
        <w:t xml:space="preserve"> från olika kulturer, urfolk och minoriteter, 2)</w:t>
      </w:r>
      <w:r>
        <w:t> </w:t>
      </w:r>
      <w:r w:rsidRPr="00B27FF0">
        <w:t>Sång i gång</w:t>
      </w:r>
      <w:r>
        <w:t>,</w:t>
      </w:r>
      <w:r w:rsidRPr="00B27FF0">
        <w:t xml:space="preserve"> där man vill utveckla modeller för att identifiera professionell musikkompetens nära barnen, främja lokal musiksamverkan på mindre orter och stödja eleverna och lärarna i undervisningen i traditionella sånger och 3)</w:t>
      </w:r>
      <w:r>
        <w:t> </w:t>
      </w:r>
      <w:r w:rsidRPr="00B27FF0">
        <w:t>Ny musik för unga röster</w:t>
      </w:r>
      <w:r>
        <w:t>,</w:t>
      </w:r>
      <w:r w:rsidRPr="00B27FF0">
        <w:t xml:space="preserve"> där man vill ta fram en metod för samarbete mellan barnkörer och tonsättare när ny musik för barnrösten ska skrivas med barnen som medskapare. Projektet ska genomföras med barn, musikpedagoger och kyrkomusiker i samverkan med grundskolor, lärosäten och musikförlag. De erfarenheter som</w:t>
      </w:r>
      <w:r>
        <w:t xml:space="preserve"> har gett</w:t>
      </w:r>
      <w:r w:rsidRPr="00B27FF0">
        <w:t xml:space="preserve"> ny kunskap, nya nätverk och ny metodik ska efter projektet samlas i en gratis sångguide på Kungl. Musikaliska Akademiens webbplats. Sångguiden ska användas som en levande fort</w:t>
      </w:r>
      <w:r>
        <w:softHyphen/>
      </w:r>
      <w:r w:rsidRPr="00B27FF0">
        <w:t>bildningsbank och spridas till befintliga och kommande generationer av barn och lärare. I projektet ska Kungl. Musikaliska Akademi</w:t>
      </w:r>
      <w:r>
        <w:t>e</w:t>
      </w:r>
      <w:r w:rsidRPr="00B27FF0">
        <w:t xml:space="preserve">n samarbeta med </w:t>
      </w:r>
      <w:r>
        <w:t>bl.a.</w:t>
      </w:r>
      <w:r w:rsidRPr="00B27FF0">
        <w:t xml:space="preserve"> Svenska kyrkan, Föreningen Svenska Tonsättare, Stockholms konstnärliga högskola och Sameskolstyrelsen</w:t>
      </w:r>
      <w:r w:rsidRPr="008C0B60">
        <w:t>.</w:t>
      </w:r>
    </w:p>
    <w:p w14:paraId="761E196F" w14:textId="77777777" w:rsidR="007369BC" w:rsidRPr="00C76FC3" w:rsidRDefault="007369BC" w:rsidP="00B830B9">
      <w:pPr>
        <w:pStyle w:val="Rubrik3"/>
      </w:pPr>
      <w:bookmarkStart w:id="46" w:name="_Toc169778914"/>
      <w:r>
        <w:t>Ökad jämställdhet och jämlikhet</w:t>
      </w:r>
      <w:bookmarkEnd w:id="46"/>
    </w:p>
    <w:p w14:paraId="7BC2B74C" w14:textId="77777777" w:rsidR="007369BC" w:rsidRDefault="007369BC" w:rsidP="00B830B9">
      <w:pPr>
        <w:pStyle w:val="Rubrik4utannumrering"/>
        <w:spacing w:before="0"/>
      </w:pPr>
      <w:r w:rsidRPr="00877FD3">
        <w:t xml:space="preserve">Projektet </w:t>
      </w:r>
      <w:r w:rsidRPr="00B27FF0">
        <w:t>”Kosmosklubbens tjejprojekt unga ledare”, Kosmosklubben</w:t>
      </w:r>
    </w:p>
    <w:p w14:paraId="77FEE81A" w14:textId="6BA26731" w:rsidR="007369BC" w:rsidRPr="004205E2" w:rsidRDefault="007369BC" w:rsidP="00B830B9">
      <w:pPr>
        <w:pStyle w:val="Brdtext"/>
      </w:pPr>
      <w:r>
        <w:t>Målet är att utveckla verksamhet som skapar en arena för integration och möten där intresse och färdigheter för matematik och programmering utvecklas. Målgruppen är tjejer i åldern 9–18 år. Projektet ska drivas av en kärngrupp med tjejer i åldern 14–18 år. De kommer att starta upp verk</w:t>
      </w:r>
      <w:r>
        <w:softHyphen/>
        <w:t xml:space="preserve">samhet i nya områden genom att utbilda nya unga ledare som kan vara med och hålla i aktiviteterna. De unga tjejerna från olika områden i </w:t>
      </w:r>
      <w:r>
        <w:lastRenderedPageBreak/>
        <w:t>Stockholm ska tillsammans utveckla och testa nya aktiviteter inom teknik och programmering. De ska utforska olika områden inom t.ex. design, hållbarhet och mode för att forma dynamiskt och nyskapande innehåll. Efter att projektet är avslutat ska kurser och aktiviteter ingå i föreningens och samarbetsorganisationers ordinarie verksamhet. De unga ledarna skapar nya förutsättningar för fortsättning av verksamheten och aktiviteter inom teknik och programmering. I projektet samarbetar föreningen med Lillängsskolan samt föreningen Logati som bl.a. arbetar för ökad social och kulturell jämlikhet och att förstärka sociala nätverk i samhället.</w:t>
      </w:r>
    </w:p>
    <w:p w14:paraId="091B1347" w14:textId="77777777" w:rsidR="007369BC" w:rsidRDefault="007369BC" w:rsidP="008E3961">
      <w:pPr>
        <w:pStyle w:val="Rubrik3"/>
      </w:pPr>
      <w:bookmarkStart w:id="47" w:name="_Toc169778915"/>
      <w:r w:rsidRPr="00C76FC3">
        <w:t>Öka</w:t>
      </w:r>
      <w:r>
        <w:t xml:space="preserve"> delaktighet och stärka demokratin</w:t>
      </w:r>
      <w:bookmarkEnd w:id="47"/>
    </w:p>
    <w:p w14:paraId="6EBF3892" w14:textId="7977F250" w:rsidR="007369BC" w:rsidRDefault="007369BC" w:rsidP="008E3961">
      <w:pPr>
        <w:pStyle w:val="Rubrik4utannumrering"/>
        <w:spacing w:before="0"/>
      </w:pPr>
      <w:r>
        <w:rPr>
          <w:lang w:eastAsia="sv-SE"/>
        </w:rPr>
        <w:t>Projektet ”Motorgården Young Wheels”, Kramfors Motorsportsklubb</w:t>
      </w:r>
    </w:p>
    <w:p w14:paraId="79659696" w14:textId="77777777" w:rsidR="007369BC" w:rsidRDefault="007369BC" w:rsidP="008E3961">
      <w:pPr>
        <w:pStyle w:val="Brdtext"/>
      </w:pPr>
      <w:r w:rsidRPr="00B27FF0">
        <w:t xml:space="preserve">Projektet syftar till att starta en motorgård för ungdomar och personer med funktionsnedsättning i Kramfors. På motorgården ska målgrupperna exempelvis kunna skruva med bilar, umgås, spela spel </w:t>
      </w:r>
      <w:r>
        <w:t>och</w:t>
      </w:r>
      <w:r w:rsidRPr="00B27FF0">
        <w:t xml:space="preserve"> gå utbildningar. En särskild metod, ”Kramforsmodellen”, ska tas fram och testas. Den syftar till att deltagarna successivt tar större ansvar för olika delar av projektets aktiviteter. Efter projekttidens slut ska motorgården och arbets</w:t>
      </w:r>
      <w:r>
        <w:softHyphen/>
      </w:r>
      <w:r w:rsidRPr="00B27FF0">
        <w:t xml:space="preserve">sättet drivas vidare med hjälp av </w:t>
      </w:r>
      <w:r>
        <w:t>bl.a.</w:t>
      </w:r>
      <w:r w:rsidRPr="00B27FF0">
        <w:t xml:space="preserve"> Kramfors kommun. I projektet samarbetar Kramfors Motorsportsklubb med </w:t>
      </w:r>
      <w:r>
        <w:t>bl.a.</w:t>
      </w:r>
      <w:r w:rsidRPr="00B27FF0">
        <w:t xml:space="preserve"> Studieförbundet Vuxenskolan, Motorförarnas Helnykterhetsförbund, Förbundet </w:t>
      </w:r>
      <w:r>
        <w:t>V</w:t>
      </w:r>
      <w:r w:rsidRPr="00B27FF0">
        <w:t>i unga, Polisen och Svenska Bilsportförbundet</w:t>
      </w:r>
      <w:r>
        <w:t>.</w:t>
      </w:r>
    </w:p>
    <w:p w14:paraId="1B51F386" w14:textId="77777777" w:rsidR="007369BC" w:rsidRDefault="007369BC" w:rsidP="002264FB">
      <w:pPr>
        <w:pStyle w:val="Rubrik1"/>
      </w:pPr>
      <w:bookmarkStart w:id="48" w:name="_Toc169778916"/>
      <w:r>
        <w:t>Kontroll av medelsanvändning ur Allmänna arvsfonden</w:t>
      </w:r>
      <w:bookmarkEnd w:id="48"/>
    </w:p>
    <w:p w14:paraId="31F824A9" w14:textId="77777777" w:rsidR="007369BC" w:rsidRDefault="007369BC" w:rsidP="002264FB">
      <w:pPr>
        <w:pStyle w:val="Rubrik2"/>
        <w:spacing w:before="0"/>
      </w:pPr>
      <w:bookmarkStart w:id="49" w:name="_Toc169778917"/>
      <w:r>
        <w:t xml:space="preserve">Projekten </w:t>
      </w:r>
      <w:r w:rsidRPr="00513D13">
        <w:t>kontrolleras</w:t>
      </w:r>
      <w:r>
        <w:t xml:space="preserve"> i flera steg</w:t>
      </w:r>
      <w:bookmarkEnd w:id="49"/>
    </w:p>
    <w:p w14:paraId="17A33E17" w14:textId="02F09209" w:rsidR="007369BC" w:rsidRDefault="007369BC" w:rsidP="002264FB">
      <w:pPr>
        <w:pStyle w:val="Brdtext"/>
      </w:pPr>
      <w:r>
        <w:t>För att säkerställa att medel ur Allmänna arvsfonden används på rätt sätt genomförs kontroller av den organisa</w:t>
      </w:r>
      <w:r>
        <w:softHyphen/>
        <w:t>tion som söker finansiering och av det aktuella projektet, både inför och efter beslut om stöd.</w:t>
      </w:r>
    </w:p>
    <w:p w14:paraId="6C91B1E6" w14:textId="6E012570" w:rsidR="007369BC" w:rsidRDefault="007369BC" w:rsidP="002264FB">
      <w:pPr>
        <w:pStyle w:val="Brdtextmedindrag"/>
      </w:pPr>
      <w:r>
        <w:t xml:space="preserve">I följande avsnitt beskrivs </w:t>
      </w:r>
      <w:r w:rsidRPr="00C6001C">
        <w:t xml:space="preserve">det arbete som genomförs löpande samt de särskilda insatser som </w:t>
      </w:r>
      <w:r>
        <w:t xml:space="preserve">har </w:t>
      </w:r>
      <w:r w:rsidRPr="00C6001C">
        <w:t xml:space="preserve">genomförts under 2023 för att säkra hög kvalitet i handläggningen, bidra till god kontroll av arvsfondsmedlens användning </w:t>
      </w:r>
      <w:r>
        <w:t>och</w:t>
      </w:r>
      <w:r w:rsidRPr="00C6001C">
        <w:t xml:space="preserve"> ge målgruppsanpassat stöd till sökande och stödmottagande organisationer</w:t>
      </w:r>
      <w:r>
        <w:t>.</w:t>
      </w:r>
    </w:p>
    <w:p w14:paraId="2C62B194" w14:textId="77777777" w:rsidR="007369BC" w:rsidRDefault="007369BC" w:rsidP="002264FB">
      <w:pPr>
        <w:pStyle w:val="Rubrik3"/>
      </w:pPr>
      <w:bookmarkStart w:id="50" w:name="_Toc169778918"/>
      <w:r>
        <w:t>Allmänna arvsfondens generella villkor</w:t>
      </w:r>
      <w:bookmarkEnd w:id="50"/>
    </w:p>
    <w:p w14:paraId="43AED95F" w14:textId="0E1A2D94" w:rsidR="007369BC" w:rsidRDefault="007369BC" w:rsidP="002A4CFE">
      <w:pPr>
        <w:pStyle w:val="Brdtext"/>
      </w:pPr>
      <w:r>
        <w:t>De</w:t>
      </w:r>
      <w:r w:rsidRPr="00C6001C">
        <w:t xml:space="preserve"> generella villkor</w:t>
      </w:r>
      <w:r>
        <w:t xml:space="preserve">en </w:t>
      </w:r>
      <w:r w:rsidRPr="00C6001C">
        <w:t xml:space="preserve">som Arvsfondsdelegationen </w:t>
      </w:r>
      <w:r>
        <w:t xml:space="preserve">har </w:t>
      </w:r>
      <w:r w:rsidRPr="00C6001C">
        <w:t xml:space="preserve">beslutat </w:t>
      </w:r>
      <w:r>
        <w:t xml:space="preserve">om </w:t>
      </w:r>
      <w:r w:rsidRPr="00C6001C">
        <w:t>beskri</w:t>
      </w:r>
      <w:r>
        <w:t>ver</w:t>
      </w:r>
      <w:r w:rsidRPr="00C6001C">
        <w:t xml:space="preserve"> </w:t>
      </w:r>
      <w:r>
        <w:t>de allmänna kraven för genomförande av projekt som har beviljats stöd ur Allmänna arvsfonden. De generella villkoren beskriver bl.a.</w:t>
      </w:r>
      <w:r w:rsidRPr="00C6001C">
        <w:t xml:space="preserve"> vad </w:t>
      </w:r>
      <w:r>
        <w:t xml:space="preserve">medel </w:t>
      </w:r>
      <w:r w:rsidRPr="00C6001C">
        <w:t xml:space="preserve">ur fonden får </w:t>
      </w:r>
      <w:r>
        <w:t xml:space="preserve">och inte får </w:t>
      </w:r>
      <w:r w:rsidRPr="00C6001C">
        <w:t>användas till</w:t>
      </w:r>
      <w:r>
        <w:t xml:space="preserve"> samt hur medel ur fonden ska tas om hand och bokföras. Vid ansökan om stöd ur fonden </w:t>
      </w:r>
      <w:r>
        <w:lastRenderedPageBreak/>
        <w:t>krävs att</w:t>
      </w:r>
      <w:r w:rsidRPr="00C6001C">
        <w:t xml:space="preserve"> </w:t>
      </w:r>
      <w:r>
        <w:t>s</w:t>
      </w:r>
      <w:r w:rsidRPr="00C6001C">
        <w:t>ökande organisatione</w:t>
      </w:r>
      <w:r>
        <w:t>r</w:t>
      </w:r>
      <w:r w:rsidRPr="00C6001C">
        <w:t xml:space="preserve"> bekräftar att de generella villkoren</w:t>
      </w:r>
      <w:r>
        <w:t xml:space="preserve"> har lästs och att villkoren godkänns</w:t>
      </w:r>
      <w:r w:rsidRPr="00C6001C">
        <w:t xml:space="preserve">. Om en stödmottagande organisation bryter mot </w:t>
      </w:r>
      <w:r>
        <w:t xml:space="preserve">de generella </w:t>
      </w:r>
      <w:r w:rsidRPr="00C6001C">
        <w:t xml:space="preserve">villkoren kan den bli återbetalningsskyldig. Under 2023 togs det fram en ny version av </w:t>
      </w:r>
      <w:r>
        <w:t xml:space="preserve">de generella </w:t>
      </w:r>
      <w:r w:rsidRPr="00C6001C">
        <w:t xml:space="preserve">villkoren. De projekt </w:t>
      </w:r>
      <w:r>
        <w:t xml:space="preserve">för vilka det har </w:t>
      </w:r>
      <w:r w:rsidRPr="00C6001C">
        <w:t xml:space="preserve">beviljats </w:t>
      </w:r>
      <w:r>
        <w:t>stöd ur fonden före den 1</w:t>
      </w:r>
      <w:r w:rsidRPr="00C6001C">
        <w:t xml:space="preserve"> april 2023 </w:t>
      </w:r>
      <w:r>
        <w:t>omfattas fortfarande av</w:t>
      </w:r>
      <w:r w:rsidRPr="00C6001C">
        <w:t xml:space="preserve"> de äldre villkoren</w:t>
      </w:r>
      <w:r>
        <w:t>,</w:t>
      </w:r>
      <w:r w:rsidRPr="00C6001C">
        <w:t xml:space="preserve"> som gällde vid </w:t>
      </w:r>
      <w:r>
        <w:t xml:space="preserve">de </w:t>
      </w:r>
      <w:r w:rsidRPr="00C6001C">
        <w:t>beslut</w:t>
      </w:r>
      <w:r>
        <w:t>en</w:t>
      </w:r>
      <w:r w:rsidRPr="00C6001C">
        <w:t xml:space="preserve"> om stöd. Som komplement till </w:t>
      </w:r>
      <w:r>
        <w:t xml:space="preserve">de generella </w:t>
      </w:r>
      <w:r w:rsidRPr="00C6001C">
        <w:t>villkoren har det tagits fram förtydligande riktlinjer om jäv och demokrati.</w:t>
      </w:r>
    </w:p>
    <w:p w14:paraId="70CD4731" w14:textId="05BD9379" w:rsidR="007369BC" w:rsidRDefault="007369BC" w:rsidP="00C6001C">
      <w:pPr>
        <w:pStyle w:val="Rubrik3"/>
      </w:pPr>
      <w:bookmarkStart w:id="51" w:name="_Toc169778919"/>
      <w:r>
        <w:t>Demokrativillkor</w:t>
      </w:r>
      <w:bookmarkEnd w:id="51"/>
    </w:p>
    <w:p w14:paraId="30398D17" w14:textId="0A791F26" w:rsidR="007369BC" w:rsidRDefault="007369BC" w:rsidP="00D21CBC">
      <w:pPr>
        <w:pStyle w:val="Brdtext"/>
      </w:pPr>
      <w:r>
        <w:t xml:space="preserve">För stöd ur Allmänna arvsfonden finns inte något författningsreglerat demokrativillkor, men Arvsfondsdelegationen tillämpar demokrativillkor i sin beslutspraxis. Vid ansökan om stöd ur fonden måste </w:t>
      </w:r>
      <w:r w:rsidRPr="00C6001C">
        <w:t>en sökande organisation bekräfta att den egna organisa</w:t>
      </w:r>
      <w:r>
        <w:softHyphen/>
      </w:r>
      <w:r w:rsidRPr="00C6001C">
        <w:t xml:space="preserve">tionen </w:t>
      </w:r>
      <w:r>
        <w:t>och</w:t>
      </w:r>
      <w:r w:rsidRPr="00C6001C">
        <w:t xml:space="preserve"> det planerade projektets verksamhet inte strider mot </w:t>
      </w:r>
      <w:r>
        <w:t xml:space="preserve">Arvsfondsdelegationens beslutade </w:t>
      </w:r>
      <w:r w:rsidRPr="00C6001C">
        <w:t>krav på demokratisk grund och demokratisk struktur. Med demokratisk grund avses att den sökande organisationens verksamhet och verksamheten i projektet inte får strida mot grundläggande värderingar</w:t>
      </w:r>
      <w:r>
        <w:t xml:space="preserve"> om allas lika värde eller mot demokratiska idéer som exempelvis yttrandefrihet</w:t>
      </w:r>
      <w:r w:rsidRPr="00C6001C">
        <w:t xml:space="preserve">. Med demokratisk struktur avses </w:t>
      </w:r>
      <w:r>
        <w:t xml:space="preserve">bl.a. </w:t>
      </w:r>
      <w:r w:rsidRPr="00C6001C">
        <w:t xml:space="preserve">att den sökande i organisationens stadgar och årsmötesprotokoll måste respektera majoritetsbeslut, </w:t>
      </w:r>
      <w:r>
        <w:t xml:space="preserve">att </w:t>
      </w:r>
      <w:r w:rsidRPr="00C6001C">
        <w:t>rösträtten ska vara likvärdig för medlemmarna samt att det ska finnas en vald styrelse och en oberoende revisor. Medlemskapet måste också vara öppet och frivillig</w:t>
      </w:r>
      <w:r>
        <w:t>t.</w:t>
      </w:r>
    </w:p>
    <w:p w14:paraId="1BD81EED" w14:textId="099FA92A" w:rsidR="007369BC" w:rsidRPr="00B51B44" w:rsidRDefault="007369BC" w:rsidP="00B51B44">
      <w:pPr>
        <w:pStyle w:val="Rubrik3"/>
      </w:pPr>
      <w:bookmarkStart w:id="52" w:name="_Toc169778920"/>
      <w:r w:rsidRPr="00513D13">
        <w:t>Kontroll</w:t>
      </w:r>
      <w:r>
        <w:t xml:space="preserve"> inför beslut om stöd</w:t>
      </w:r>
      <w:bookmarkEnd w:id="52"/>
    </w:p>
    <w:p w14:paraId="66324B06" w14:textId="28FFE45B" w:rsidR="007369BC" w:rsidRDefault="007369BC" w:rsidP="00603DB3">
      <w:pPr>
        <w:pStyle w:val="Brdtext"/>
      </w:pPr>
      <w:r w:rsidRPr="00603DB3">
        <w:t xml:space="preserve">Innan Arvsfondsdelegationen fattar beslut om stöd genomför </w:t>
      </w:r>
      <w:r>
        <w:t>delega</w:t>
      </w:r>
      <w:r>
        <w:softHyphen/>
        <w:t xml:space="preserve">tionens </w:t>
      </w:r>
      <w:r w:rsidRPr="00603DB3">
        <w:t>kansli</w:t>
      </w:r>
      <w:r>
        <w:t>stöd</w:t>
      </w:r>
      <w:r w:rsidRPr="00603DB3">
        <w:t xml:space="preserve"> </w:t>
      </w:r>
      <w:r>
        <w:t xml:space="preserve">hos Kammarkollegiet </w:t>
      </w:r>
      <w:r w:rsidRPr="00603DB3">
        <w:t>kontroller av den stödsökande organisationen och den planerade verksamheten.</w:t>
      </w:r>
    </w:p>
    <w:p w14:paraId="3747AD7A" w14:textId="43386973" w:rsidR="007369BC" w:rsidRDefault="007369BC" w:rsidP="00B51B44">
      <w:pPr>
        <w:pStyle w:val="Rubrik4utannumrering"/>
      </w:pPr>
      <w:r w:rsidRPr="00513D13">
        <w:t>Bakgrundskontroll</w:t>
      </w:r>
    </w:p>
    <w:p w14:paraId="53D6E5E1" w14:textId="33F64DCD" w:rsidR="007369BC" w:rsidRDefault="007369BC" w:rsidP="00B51B44">
      <w:pPr>
        <w:pStyle w:val="Brdtext"/>
      </w:pPr>
      <w:r>
        <w:t>Kanslistödet kontrollerar om den sökande organisationen tidigare har sökt och beviljats medel ur Allmänna arvsfonden. Det görs också en kontroll av vad som anges om och av organisationen i olika offentliga källor, t.ex. på internet. Den sökande o</w:t>
      </w:r>
      <w:r w:rsidRPr="00B51B44">
        <w:t>rganisa</w:t>
      </w:r>
      <w:r>
        <w:t>t</w:t>
      </w:r>
      <w:r w:rsidRPr="00B51B44">
        <w:t>ionens stadgar, årsredovisning och verksam</w:t>
      </w:r>
      <w:r>
        <w:softHyphen/>
      </w:r>
      <w:r w:rsidRPr="00B51B44">
        <w:t>hetsberättelse gås</w:t>
      </w:r>
      <w:r>
        <w:t xml:space="preserve"> </w:t>
      </w:r>
      <w:r w:rsidRPr="00B51B44">
        <w:t>igenom</w:t>
      </w:r>
      <w:r>
        <w:t>.</w:t>
      </w:r>
    </w:p>
    <w:p w14:paraId="0ABD267F" w14:textId="77777777" w:rsidR="007369BC" w:rsidRDefault="007369BC" w:rsidP="004A4450">
      <w:pPr>
        <w:pStyle w:val="Rubrik4utannumrering"/>
      </w:pPr>
      <w:r w:rsidRPr="00513D13">
        <w:t>Referenstagning</w:t>
      </w:r>
    </w:p>
    <w:p w14:paraId="2EBC595E" w14:textId="594D7585" w:rsidR="007369BC" w:rsidRPr="00B51B44" w:rsidRDefault="007369BC" w:rsidP="00B51B44">
      <w:pPr>
        <w:pStyle w:val="Brdtext"/>
      </w:pPr>
      <w:r>
        <w:t>Om den sökande organisationen inte har sökt medel från Allmänna arvs</w:t>
      </w:r>
      <w:r>
        <w:softHyphen/>
        <w:t>fonden tidigare, tar kanslistödet referenser på organisationen genom kontakt med t.ex. den kommun som den sökande organisationen är verksam i eller någon annan etablerad samhällsaktör.</w:t>
      </w:r>
      <w:r w:rsidRPr="00603DB3">
        <w:t xml:space="preserve"> </w:t>
      </w:r>
      <w:r>
        <w:t>Om</w:t>
      </w:r>
      <w:r w:rsidRPr="00603DB3">
        <w:t xml:space="preserve"> organisationen </w:t>
      </w:r>
      <w:r>
        <w:t>har an</w:t>
      </w:r>
      <w:r w:rsidRPr="00603DB3">
        <w:t xml:space="preserve">sökt </w:t>
      </w:r>
      <w:r>
        <w:t xml:space="preserve">om stöd ur fonden </w:t>
      </w:r>
      <w:r w:rsidRPr="00603DB3">
        <w:t>tidigare</w:t>
      </w:r>
      <w:r>
        <w:t>,</w:t>
      </w:r>
      <w:r w:rsidRPr="00603DB3">
        <w:t xml:space="preserve"> görs en jämförelse med den tidigare ansökan samt</w:t>
      </w:r>
      <w:r>
        <w:t xml:space="preserve"> kontrolleras</w:t>
      </w:r>
      <w:r w:rsidRPr="00603DB3">
        <w:t xml:space="preserve"> hur ett eventuellt tidigare projekt har genomförts.</w:t>
      </w:r>
    </w:p>
    <w:p w14:paraId="763DCA4B" w14:textId="79DEBCBC" w:rsidR="007369BC" w:rsidRDefault="007369BC" w:rsidP="00B51B44">
      <w:pPr>
        <w:pStyle w:val="Rubrik4utannumrering"/>
      </w:pPr>
      <w:r w:rsidRPr="00513D13">
        <w:lastRenderedPageBreak/>
        <w:t>Behörig</w:t>
      </w:r>
      <w:r>
        <w:t>h</w:t>
      </w:r>
      <w:r w:rsidRPr="00513D13">
        <w:t>etskontroll</w:t>
      </w:r>
    </w:p>
    <w:p w14:paraId="3B868C1E" w14:textId="2E6433EC" w:rsidR="007369BC" w:rsidRDefault="007369BC" w:rsidP="00B51B44">
      <w:pPr>
        <w:pStyle w:val="Brdtext"/>
      </w:pPr>
      <w:r>
        <w:t>Kanslistödet kontrollerar att den eller de som har skrivit på ansökan också är behörig att företräda den sökande organisationen.</w:t>
      </w:r>
    </w:p>
    <w:p w14:paraId="33BA31E4" w14:textId="77777777" w:rsidR="007369BC" w:rsidRDefault="007369BC" w:rsidP="00B51B44">
      <w:pPr>
        <w:pStyle w:val="Rubrik4utannumrering"/>
      </w:pPr>
      <w:r w:rsidRPr="00513D13">
        <w:t>Budgetkontroll</w:t>
      </w:r>
    </w:p>
    <w:p w14:paraId="0918CD40" w14:textId="0A2DD3DE" w:rsidR="007369BC" w:rsidRDefault="007369BC" w:rsidP="00B51B44">
      <w:pPr>
        <w:pStyle w:val="Brdtext"/>
      </w:pPr>
      <w:r w:rsidRPr="001E3580">
        <w:t>Kanslistödet gör en bedömning av den ansökta projektbudgeten i relation till den planerade verksamheten i projektet, i jämförelse med andra arvsfondsprojekt och i förhållande till gällande riktlinjer och praxis.</w:t>
      </w:r>
      <w:r w:rsidRPr="00603DB3">
        <w:t xml:space="preserve"> </w:t>
      </w:r>
    </w:p>
    <w:p w14:paraId="1786C66D" w14:textId="77777777" w:rsidR="007369BC" w:rsidRDefault="007369BC" w:rsidP="00B51B44">
      <w:pPr>
        <w:pStyle w:val="Rubrik4utannumrering"/>
      </w:pPr>
      <w:r w:rsidRPr="00513D13">
        <w:t>Skatte</w:t>
      </w:r>
      <w:r>
        <w:t>- och skuld</w:t>
      </w:r>
      <w:r w:rsidRPr="00513D13">
        <w:t>kontroll</w:t>
      </w:r>
    </w:p>
    <w:p w14:paraId="28770397" w14:textId="7E014D43" w:rsidR="007369BC" w:rsidRDefault="007369BC" w:rsidP="00B51B44">
      <w:pPr>
        <w:pStyle w:val="Brdtext"/>
      </w:pPr>
      <w:r>
        <w:t>Kanslistödet kontrollerar organisationens skatteregistrering. Vidare kontrolleras om organisationen har några obetalda skulder eller betal</w:t>
      </w:r>
      <w:r>
        <w:softHyphen/>
        <w:t xml:space="preserve">ningsanmärkningar. </w:t>
      </w:r>
    </w:p>
    <w:p w14:paraId="78D16FF9" w14:textId="6CE00D78" w:rsidR="007369BC" w:rsidRDefault="007369BC" w:rsidP="00B51B44">
      <w:pPr>
        <w:pStyle w:val="Rubrik4utannumrering"/>
      </w:pPr>
      <w:r>
        <w:t>Dialog med den sökande och projektets samarbetsorganisationer</w:t>
      </w:r>
    </w:p>
    <w:p w14:paraId="15C1A589" w14:textId="2FFD2E91" w:rsidR="007369BC" w:rsidRDefault="007369BC" w:rsidP="00B51B44">
      <w:pPr>
        <w:pStyle w:val="Brdtext"/>
      </w:pPr>
      <w:r>
        <w:t>Innan ett bifallsbeslut fattas av Arvsfondsdelegationen har ansvarig hand</w:t>
      </w:r>
      <w:r>
        <w:softHyphen/>
        <w:t>läggare vid kanslistödet alltid en dialog med den sökande organisationen och projektets centrala samarbetsorganisationer. Viktiga delar i dialogen är målgruppens delaktighet i projektet, förutsättningarna för att genomföra projektet, hur verksamheten är tänkt att leva vidare efter projektets slut och projektets finansiering.</w:t>
      </w:r>
    </w:p>
    <w:p w14:paraId="0AB353D2" w14:textId="2BD78EC2" w:rsidR="007369BC" w:rsidRDefault="007369BC" w:rsidP="00B51B44">
      <w:pPr>
        <w:pStyle w:val="Rubrik3"/>
      </w:pPr>
      <w:bookmarkStart w:id="53" w:name="_Toc169778921"/>
      <w:r>
        <w:t>Kontroll efter beslut om stöd</w:t>
      </w:r>
      <w:bookmarkEnd w:id="53"/>
    </w:p>
    <w:p w14:paraId="77DDB42E" w14:textId="33DC7B64" w:rsidR="007369BC" w:rsidRDefault="007369BC" w:rsidP="00603DB3">
      <w:pPr>
        <w:pStyle w:val="Brdtext"/>
      </w:pPr>
      <w:r>
        <w:t xml:space="preserve">Efter att </w:t>
      </w:r>
      <w:r w:rsidRPr="00603DB3">
        <w:t xml:space="preserve">en organisation har </w:t>
      </w:r>
      <w:r>
        <w:t xml:space="preserve">beviljats stöd </w:t>
      </w:r>
      <w:r w:rsidRPr="00603DB3">
        <w:t>ur A</w:t>
      </w:r>
      <w:r>
        <w:t>llmänna a</w:t>
      </w:r>
      <w:r w:rsidRPr="00603DB3">
        <w:t>rvsfonden görs olika kontroller av projektet och den stödmottagande organisationen.</w:t>
      </w:r>
    </w:p>
    <w:p w14:paraId="1CA359F6" w14:textId="70FB6850" w:rsidR="007369BC" w:rsidRDefault="007369BC" w:rsidP="00C25EEC">
      <w:pPr>
        <w:pStyle w:val="Rubrik4utannumrering"/>
      </w:pPr>
      <w:r>
        <w:t xml:space="preserve">Obligatorisk </w:t>
      </w:r>
      <w:r w:rsidRPr="00513D13">
        <w:t>introduktionsdag</w:t>
      </w:r>
      <w:r>
        <w:t xml:space="preserve"> för nya projekt</w:t>
      </w:r>
    </w:p>
    <w:p w14:paraId="6B1F459A" w14:textId="071E998D" w:rsidR="007369BC" w:rsidRDefault="007369BC" w:rsidP="00603DB3">
      <w:pPr>
        <w:pStyle w:val="Brdtext"/>
      </w:pPr>
      <w:r>
        <w:t>När ett nytt projekt har beviljats stöd ur Allmänna arvsfonden ska representanter för projektet genomgå en obligatorisk introduktion. Syftet är att handläggarna vid kanslistödet ska få en närmare kontakt med representanterna och att representanterna ska få tillfälle att ställa frågor till handläggarna vid kanslistödet.</w:t>
      </w:r>
    </w:p>
    <w:p w14:paraId="22310CE5" w14:textId="5D33761D" w:rsidR="007369BC" w:rsidRDefault="007369BC" w:rsidP="00603DB3">
      <w:pPr>
        <w:pStyle w:val="Brdtextmedindrag"/>
      </w:pPr>
      <w:r>
        <w:t>Den obligatoriska introduktionen är uppdelad på två tillfällen för varje projekt: en allmän introduktion och en individuell genomgång med projektets handläggare. Den allmänna introduktionen innehåller informa-tion om bl.a. Allmänna arvsfondens generella villkor, uppföljningsverk-samheten, de viktigaste ekonomiska aspekterna av att genomföra ett projekt och hur kanslistödets controllerfunktion arbetar med kontroll-besök. Efter den allmänna introduktionen kallas projektens representanter till en obligatorisk individuell genomgång med handläggare vid kansli-stödet.</w:t>
      </w:r>
    </w:p>
    <w:p w14:paraId="1D90164F" w14:textId="1391A9EB" w:rsidR="007369BC" w:rsidRDefault="007369BC" w:rsidP="002264FB">
      <w:pPr>
        <w:pStyle w:val="Rubrik4utannumrering"/>
      </w:pPr>
      <w:r>
        <w:t>Årlig kontroll av fleråriga projekt</w:t>
      </w:r>
    </w:p>
    <w:p w14:paraId="3BB486C0" w14:textId="5D72CCA3" w:rsidR="007369BC" w:rsidRPr="00411676" w:rsidRDefault="007369BC" w:rsidP="002264FB">
      <w:pPr>
        <w:pStyle w:val="Brdtext"/>
      </w:pPr>
      <w:r w:rsidRPr="00411676">
        <w:t xml:space="preserve">Arvsfondsdelegationen </w:t>
      </w:r>
      <w:r>
        <w:t xml:space="preserve">fattar både ettåriga och </w:t>
      </w:r>
      <w:r w:rsidRPr="00411676">
        <w:t xml:space="preserve">fleråriga beslut för projektstöd. </w:t>
      </w:r>
      <w:r>
        <w:t>Vid fleråriga beslut får</w:t>
      </w:r>
      <w:r w:rsidRPr="00411676">
        <w:t xml:space="preserve"> projekt</w:t>
      </w:r>
      <w:r>
        <w:t>et</w:t>
      </w:r>
      <w:r w:rsidRPr="00411676">
        <w:t xml:space="preserve"> en budgetram för hela projektperioden, normalt upp till tre år. Efter varje genomfört projektår ska </w:t>
      </w:r>
      <w:r w:rsidRPr="00411676">
        <w:lastRenderedPageBreak/>
        <w:t>stödmottagaren skicka in en årsrapport och en ekonomisk redovisning samt en plan för nästkommande år. Då görs samma typ av kontroller som inför det första beslutet</w:t>
      </w:r>
      <w:r>
        <w:t>, vilket exempelvis inkluderar kontroll av obetalda skulder, kontroll av vad som anges av och om organisationen på internet och direktavstämning med samarbetsorganisationer i projektet</w:t>
      </w:r>
      <w:r w:rsidRPr="00411676">
        <w:t>. Vid större förändringar i projektet krävs ett tilläggsbeslut från Arvsfonds</w:t>
      </w:r>
      <w:r>
        <w:t>-</w:t>
      </w:r>
      <w:r w:rsidRPr="00411676">
        <w:t>delegationen. Efter det sista projektåret görs en särskild slutrapport, som ska godkännas av ansvarig enhetschef</w:t>
      </w:r>
      <w:r>
        <w:t xml:space="preserve"> vid kanslistödet</w:t>
      </w:r>
      <w:r w:rsidRPr="00411676">
        <w:t>.</w:t>
      </w:r>
    </w:p>
    <w:p w14:paraId="17A25A7B" w14:textId="123890A7" w:rsidR="007369BC" w:rsidRDefault="007369BC" w:rsidP="002264FB">
      <w:pPr>
        <w:pStyle w:val="Brdtextmedindrag"/>
      </w:pPr>
      <w:r>
        <w:t>Lokalstödsprojekt redovisar sina projekt när byggnationen är klar, senast tre år efter beslutet om stöd. I samband med att slutrapporten har kommit in stämmer controllerfunktionen av utbetalda medel mot intygade kostnader och intäkter med revisorn. Eventuell mellanskillnad återbetalas av stödmottagaren till fonden.</w:t>
      </w:r>
    </w:p>
    <w:p w14:paraId="4A75D548" w14:textId="77777777" w:rsidR="007369BC" w:rsidRDefault="007369BC" w:rsidP="002264FB">
      <w:pPr>
        <w:pStyle w:val="Rubrik4utannumrering"/>
      </w:pPr>
      <w:r>
        <w:t xml:space="preserve">Projekten granskas </w:t>
      </w:r>
      <w:r w:rsidRPr="00513D13">
        <w:t>av</w:t>
      </w:r>
      <w:r>
        <w:t xml:space="preserve"> en revisor</w:t>
      </w:r>
    </w:p>
    <w:p w14:paraId="33B6DE37" w14:textId="701987EE" w:rsidR="007369BC" w:rsidRPr="00CE1804" w:rsidRDefault="007369BC" w:rsidP="00CE1804">
      <w:pPr>
        <w:pStyle w:val="Brdtext"/>
      </w:pPr>
      <w:r>
        <w:t>Samtliga projekt granskas av en godkänd eller auktoriserad revisor utifrån Allmänna arvsfondens anvisningar för revisorer. Av granskningsrapport</w:t>
      </w:r>
      <w:r>
        <w:softHyphen/>
        <w:t xml:space="preserve">erna framgår bl.a. om projektens rapporterade kostnader stämmer överens med budgetposterna i Arvsfondsdelegationens beslut. Revisorerna ska även göra iakttagelser när det gäller om det inte finns en fastställd attestordning, om de utbetalda medlen inte hållits avskilda eller om det finns kostnader som inte är stödberättigande enligt Allmänna arvsfondens villkor. </w:t>
      </w:r>
    </w:p>
    <w:p w14:paraId="537E1B71" w14:textId="7D5FA33B" w:rsidR="007369BC" w:rsidRDefault="007369BC" w:rsidP="00CE1804">
      <w:pPr>
        <w:pStyle w:val="Brdtextmedindrag"/>
      </w:pPr>
      <w:r>
        <w:t>Controllerfunktionen går igenom samtliga inkomna gransknings</w:t>
      </w:r>
      <w:r>
        <w:softHyphen/>
        <w:t xml:space="preserve">rapporter för att säkerställa att alla iakttagelser följs upp. </w:t>
      </w:r>
      <w:r w:rsidRPr="00FD2979">
        <w:t xml:space="preserve">En kontroll görs även mot Revisorsinspektionens register för att säkerställa att revisorn är godkänd eller auktoriserad. </w:t>
      </w:r>
      <w:r>
        <w:t xml:space="preserve">Controllerfunktionen </w:t>
      </w:r>
      <w:r w:rsidRPr="00FD2979">
        <w:t xml:space="preserve">går även igenom och kontrollerar att det belopp och den period som revisorn </w:t>
      </w:r>
      <w:r>
        <w:t xml:space="preserve">har </w:t>
      </w:r>
      <w:r w:rsidRPr="00FD2979">
        <w:t>intygat överensstämmer med lämnad ekonomisk årsrapport.</w:t>
      </w:r>
    </w:p>
    <w:p w14:paraId="27EFA1B5" w14:textId="77777777" w:rsidR="007369BC" w:rsidRDefault="007369BC" w:rsidP="002264FB">
      <w:pPr>
        <w:pStyle w:val="Rubrik4utannumrering"/>
      </w:pPr>
      <w:r>
        <w:t xml:space="preserve">Kontrollbesök och </w:t>
      </w:r>
      <w:r w:rsidRPr="00513D13">
        <w:t>skrivbordskontroller</w:t>
      </w:r>
    </w:p>
    <w:p w14:paraId="5CA70E18" w14:textId="73933265" w:rsidR="007369BC" w:rsidRDefault="007369BC" w:rsidP="00171C6F">
      <w:pPr>
        <w:pStyle w:val="Brdtext"/>
      </w:pPr>
      <w:r w:rsidRPr="00171C6F">
        <w:t>I kontrollerande och uppföljande syfte gör</w:t>
      </w:r>
      <w:r>
        <w:t xml:space="preserve"> controllerfunktionen vid kanslistödet </w:t>
      </w:r>
      <w:r w:rsidRPr="00171C6F">
        <w:t>besök på plats hos projekt för att försäkra sig om att projektet</w:t>
      </w:r>
      <w:r>
        <w:t xml:space="preserve">s verksamhet </w:t>
      </w:r>
      <w:r w:rsidRPr="00171C6F">
        <w:t>genomför</w:t>
      </w:r>
      <w:r>
        <w:t>s</w:t>
      </w:r>
      <w:r w:rsidRPr="00171C6F">
        <w:t xml:space="preserve"> i den omfattning de</w:t>
      </w:r>
      <w:r>
        <w:t>n</w:t>
      </w:r>
      <w:r w:rsidRPr="00171C6F">
        <w:t xml:space="preserve"> ska och att produkterna och tjänsterna som köpts in inom ramen för projektet har levererats och är stödberättiga</w:t>
      </w:r>
      <w:r>
        <w:t>n</w:t>
      </w:r>
      <w:r w:rsidRPr="00171C6F">
        <w:t>de</w:t>
      </w:r>
      <w:r>
        <w:t>. Syftet är</w:t>
      </w:r>
      <w:r w:rsidRPr="00171C6F">
        <w:t xml:space="preserve"> att</w:t>
      </w:r>
      <w:r>
        <w:t xml:space="preserve"> </w:t>
      </w:r>
      <w:r w:rsidRPr="00171C6F">
        <w:t>s</w:t>
      </w:r>
      <w:r>
        <w:t>äkerställa goda interna rutiner för styrning och kontroll hos s</w:t>
      </w:r>
      <w:r w:rsidRPr="00171C6F">
        <w:t>tödmottaga</w:t>
      </w:r>
      <w:r>
        <w:t>nde organisationer genom att granska bl.a. att det finns rutiner för attest som också efterföljs och att</w:t>
      </w:r>
      <w:r w:rsidRPr="00171C6F">
        <w:t xml:space="preserve"> </w:t>
      </w:r>
      <w:r>
        <w:t xml:space="preserve">det inte förekommer </w:t>
      </w:r>
      <w:r w:rsidRPr="00171C6F">
        <w:t xml:space="preserve">finansiering av kostnader </w:t>
      </w:r>
      <w:r>
        <w:t>som inte är stödberättigande</w:t>
      </w:r>
      <w:r w:rsidRPr="00171C6F">
        <w:t xml:space="preserve">. Kontrollerna har även ett förebyggande syfte </w:t>
      </w:r>
      <w:r>
        <w:t>när det gäller</w:t>
      </w:r>
      <w:r w:rsidRPr="00171C6F">
        <w:t xml:space="preserve"> </w:t>
      </w:r>
      <w:r>
        <w:t xml:space="preserve">fusk </w:t>
      </w:r>
      <w:r w:rsidRPr="00171C6F">
        <w:t>och bedrägerier</w:t>
      </w:r>
      <w:r>
        <w:t xml:space="preserve"> i och med att kontrollerna också ger kanslistödet förutsättningar att upptäcka eventuella oegentligheter</w:t>
      </w:r>
      <w:r w:rsidRPr="00171C6F">
        <w:t>. Urvalet av vilka projekt som kontrolleras sker delvis slumpmässigt och delvis utifrån en risk- och väsentlighets</w:t>
      </w:r>
      <w:r w:rsidR="00CF3C51">
        <w:softHyphen/>
      </w:r>
      <w:r w:rsidRPr="00171C6F">
        <w:t>bedömning</w:t>
      </w:r>
      <w:r>
        <w:t>.</w:t>
      </w:r>
    </w:p>
    <w:p w14:paraId="493A5291" w14:textId="673E94F4" w:rsidR="007369BC" w:rsidRDefault="007369BC" w:rsidP="00171C6F">
      <w:pPr>
        <w:pStyle w:val="Brdtextmedindrag"/>
      </w:pPr>
      <w:r>
        <w:t>Under 2023 genomförde controllerfunktionen 44 kontroller,</w:t>
      </w:r>
      <w:r w:rsidRPr="00363812">
        <w:t xml:space="preserve"> </w:t>
      </w:r>
      <w:r w:rsidRPr="00171C6F">
        <w:t xml:space="preserve">varav </w:t>
      </w:r>
      <w:r>
        <w:t>sju på plats (kontrollbesök) och resterande på distans (skrivbordskontroller)</w:t>
      </w:r>
      <w:r w:rsidRPr="00171C6F">
        <w:t>. Det innebär att controllerfunktionen genomförde kontroll av 12</w:t>
      </w:r>
      <w:r>
        <w:t> </w:t>
      </w:r>
      <w:r w:rsidRPr="00171C6F">
        <w:t xml:space="preserve">procent av projektpopulationen, </w:t>
      </w:r>
      <w:r>
        <w:t xml:space="preserve">dvs. </w:t>
      </w:r>
      <w:r w:rsidRPr="00171C6F">
        <w:t xml:space="preserve">av antalet projekt som under 2022 fick antingen </w:t>
      </w:r>
      <w:r w:rsidRPr="00171C6F">
        <w:lastRenderedPageBreak/>
        <w:t>ett bifallsbeslut för ett nytt projekt eller ett godkännande att fortsätta med ett pågående projekt under 2023.</w:t>
      </w:r>
    </w:p>
    <w:p w14:paraId="53DA412D" w14:textId="06E2F040" w:rsidR="007369BC" w:rsidRDefault="007369BC" w:rsidP="002264FB">
      <w:pPr>
        <w:pStyle w:val="Brdtextmedindrag"/>
      </w:pPr>
      <w:r w:rsidRPr="00171C6F">
        <w:t>Under 2023</w:t>
      </w:r>
      <w:r>
        <w:t xml:space="preserve"> hade controllerfunktionen</w:t>
      </w:r>
      <w:r w:rsidRPr="00171C6F">
        <w:t xml:space="preserve"> ett riktat fokus på att genom</w:t>
      </w:r>
      <w:r>
        <w:softHyphen/>
      </w:r>
      <w:r w:rsidRPr="00171C6F">
        <w:t xml:space="preserve">föra kontroller av stiftelser. </w:t>
      </w:r>
      <w:r w:rsidRPr="001E3580">
        <w:t>Anledningen är att organisationsformen stiftelse har varit överrepresenterad vad gäller återkravsärenden de senaste två åren. Controllerfunktionen har vid denna riktade kontroll granskat 13 projekt som drivs av stiftelser under året. I sex (46 procent) av projekten gjordes iakttagelser som åtgärdades av stödmottagaren efter controller</w:t>
      </w:r>
      <w:r w:rsidR="00CF3C51">
        <w:softHyphen/>
      </w:r>
      <w:r w:rsidRPr="001E3580">
        <w:t>funktionens påpekande.</w:t>
      </w:r>
    </w:p>
    <w:p w14:paraId="4F717C6B" w14:textId="1FF87613" w:rsidR="007369BC" w:rsidRDefault="007369BC" w:rsidP="002264FB">
      <w:pPr>
        <w:pStyle w:val="Brdtextmedindrag"/>
      </w:pPr>
      <w:r w:rsidRPr="00847EFB">
        <w:t>Proaktiva och stödjande insatser har gjorts vid i stort sett samtliga kontroller. Proaktiviteten har bestått i att mindre felaktigheter som upp</w:t>
      </w:r>
      <w:r>
        <w:softHyphen/>
      </w:r>
      <w:r w:rsidRPr="00847EFB">
        <w:t>täckts har åtgärdats innan redovisningen</w:t>
      </w:r>
      <w:r>
        <w:t xml:space="preserve"> har</w:t>
      </w:r>
      <w:r w:rsidRPr="00847EFB">
        <w:t xml:space="preserve"> granskats av revisor och lämnats </w:t>
      </w:r>
      <w:r>
        <w:t xml:space="preserve">in </w:t>
      </w:r>
      <w:r w:rsidRPr="00847EFB">
        <w:t>till A</w:t>
      </w:r>
      <w:r>
        <w:t>rvsfondsdelegationen</w:t>
      </w:r>
      <w:r w:rsidRPr="00847EFB">
        <w:t xml:space="preserve">. De stödjande insatserna har bestått </w:t>
      </w:r>
      <w:r>
        <w:t>av</w:t>
      </w:r>
      <w:r w:rsidRPr="00847EFB">
        <w:t xml:space="preserve"> exempelvis rådgivning i bokföring, </w:t>
      </w:r>
      <w:r>
        <w:t xml:space="preserve">stöd i fråga om </w:t>
      </w:r>
      <w:r w:rsidRPr="00847EFB">
        <w:t>hantering av med</w:t>
      </w:r>
      <w:r>
        <w:t>el</w:t>
      </w:r>
      <w:r w:rsidRPr="00847EFB">
        <w:t xml:space="preserve"> på separat bankkonto, stöd inför redovisning </w:t>
      </w:r>
      <w:r>
        <w:t>och stöd vid</w:t>
      </w:r>
      <w:r w:rsidRPr="00847EFB">
        <w:t xml:space="preserve"> omdisponering av budget.</w:t>
      </w:r>
    </w:p>
    <w:p w14:paraId="6F7C7C08" w14:textId="449FAD3B" w:rsidR="007369BC" w:rsidRDefault="007369BC" w:rsidP="00847EFB">
      <w:pPr>
        <w:pStyle w:val="Brdtextmedindrag"/>
      </w:pPr>
      <w:r w:rsidRPr="00847EFB">
        <w:t xml:space="preserve">Vartannat år genomförs en enkätundersökning av hur organisationer som </w:t>
      </w:r>
      <w:r>
        <w:t xml:space="preserve">har </w:t>
      </w:r>
      <w:r w:rsidRPr="00847EFB">
        <w:t xml:space="preserve">haft kontrollbesök upplevde dessa. </w:t>
      </w:r>
      <w:r>
        <w:t>En e</w:t>
      </w:r>
      <w:r w:rsidRPr="00847EFB">
        <w:t>nkätundersökning genom</w:t>
      </w:r>
      <w:r>
        <w:softHyphen/>
      </w:r>
      <w:r w:rsidRPr="00847EFB">
        <w:t>fördes under 2023 och vände sig till de</w:t>
      </w:r>
      <w:r>
        <w:t>m</w:t>
      </w:r>
      <w:r w:rsidRPr="00847EFB">
        <w:t xml:space="preserve"> som haft en kontroll </w:t>
      </w:r>
      <w:r>
        <w:t xml:space="preserve">under perioden </w:t>
      </w:r>
      <w:r w:rsidRPr="00847EFB">
        <w:t xml:space="preserve">sedan </w:t>
      </w:r>
      <w:r>
        <w:t xml:space="preserve">den </w:t>
      </w:r>
      <w:r w:rsidRPr="00847EFB">
        <w:t>förra enkät</w:t>
      </w:r>
      <w:r>
        <w:t>undersökning</w:t>
      </w:r>
      <w:r w:rsidRPr="00847EFB">
        <w:t>en</w:t>
      </w:r>
      <w:r>
        <w:t xml:space="preserve"> skickades ut i </w:t>
      </w:r>
      <w:r w:rsidRPr="00847EFB">
        <w:t>september 2021 till september 2023. Enkäten skickades ut till totalt 67 organisationer, varav 37 svarade. Den övergripande slutsatsen är att organisationernas upplevelse av kontrollbesöken är positiv.</w:t>
      </w:r>
    </w:p>
    <w:p w14:paraId="5FA091E7" w14:textId="77777777" w:rsidR="007369BC" w:rsidRDefault="007369BC" w:rsidP="00B86B89">
      <w:pPr>
        <w:pStyle w:val="Rubrik4utannumrering"/>
      </w:pPr>
      <w:r>
        <w:t xml:space="preserve">Projektbesök på plats samt löpande kontakt med </w:t>
      </w:r>
      <w:r w:rsidRPr="00513D13">
        <w:t>pågående</w:t>
      </w:r>
      <w:r>
        <w:t xml:space="preserve"> projekt</w:t>
      </w:r>
    </w:p>
    <w:p w14:paraId="2E0A3877" w14:textId="42578778" w:rsidR="007369BC" w:rsidRDefault="007369BC" w:rsidP="00B86B89">
      <w:pPr>
        <w:pStyle w:val="Brdtext"/>
      </w:pPr>
      <w:r w:rsidRPr="00603DB3">
        <w:t>Handläggar</w:t>
      </w:r>
      <w:r>
        <w:t xml:space="preserve">e vid kanslistödet </w:t>
      </w:r>
      <w:r w:rsidRPr="00603DB3">
        <w:t>genomför årligen projektbesök på plats. Under 2023 besökte handläggarna 49 projekt på plats runt om i landet. Det motsvarar 13 procent av antalet projekt som</w:t>
      </w:r>
      <w:r>
        <w:t xml:space="preserve"> under 2022</w:t>
      </w:r>
      <w:r w:rsidRPr="00603DB3">
        <w:t xml:space="preserve"> fick bifall eller godkänt att fortsätta sitt projekt. Utöver detta har handläggarna tagit del av projektaktiviteter på distans </w:t>
      </w:r>
      <w:r>
        <w:t>och</w:t>
      </w:r>
      <w:r w:rsidRPr="00603DB3">
        <w:t xml:space="preserve"> hållit digitala träffar med </w:t>
      </w:r>
      <w:r>
        <w:t xml:space="preserve">representanter för </w:t>
      </w:r>
      <w:r w:rsidRPr="00603DB3">
        <w:t>projekten.</w:t>
      </w:r>
    </w:p>
    <w:p w14:paraId="5924F622" w14:textId="2476D682" w:rsidR="007369BC" w:rsidRDefault="007369BC" w:rsidP="00B86B89">
      <w:pPr>
        <w:pStyle w:val="Brdtextmedindrag"/>
      </w:pPr>
      <w:r w:rsidRPr="00603DB3">
        <w:t xml:space="preserve">Handläggarna </w:t>
      </w:r>
      <w:r>
        <w:t xml:space="preserve">vid kanslistödet </w:t>
      </w:r>
      <w:r w:rsidRPr="00603DB3">
        <w:t xml:space="preserve">har </w:t>
      </w:r>
      <w:r>
        <w:t xml:space="preserve">också </w:t>
      </w:r>
      <w:r w:rsidRPr="00603DB3">
        <w:t xml:space="preserve">kontakt med </w:t>
      </w:r>
      <w:r>
        <w:t xml:space="preserve">representanter för </w:t>
      </w:r>
      <w:r w:rsidRPr="00603DB3">
        <w:t xml:space="preserve">projekten under hela projekttiden, för att stämma av och besvara frågor. </w:t>
      </w:r>
      <w:r>
        <w:t>Frågor som tas upp</w:t>
      </w:r>
      <w:r w:rsidRPr="00603DB3">
        <w:t xml:space="preserve"> kan </w:t>
      </w:r>
      <w:r>
        <w:t>t.ex.</w:t>
      </w:r>
      <w:r w:rsidRPr="00603DB3">
        <w:t xml:space="preserve"> handla om behov av att göra förändringar i projektens budget eller i planerade aktiviteter. I de fall det gäller ekonomiska frågor kopplas controllers </w:t>
      </w:r>
      <w:r>
        <w:t xml:space="preserve">vid kanslistödet </w:t>
      </w:r>
      <w:r w:rsidRPr="00603DB3">
        <w:t>in vid behov för att ge vägledning.</w:t>
      </w:r>
    </w:p>
    <w:p w14:paraId="7F6DF557" w14:textId="77777777" w:rsidR="007369BC" w:rsidRDefault="007369BC" w:rsidP="00B86B89">
      <w:pPr>
        <w:pStyle w:val="Rubrik4utannumrering"/>
      </w:pPr>
      <w:r>
        <w:t xml:space="preserve">Transparens om </w:t>
      </w:r>
      <w:r w:rsidRPr="00513D13">
        <w:t>projekten</w:t>
      </w:r>
    </w:p>
    <w:p w14:paraId="386A08DC" w14:textId="171FA7F7" w:rsidR="007369BC" w:rsidRDefault="007369BC" w:rsidP="00B86B89">
      <w:pPr>
        <w:pStyle w:val="Brdtext"/>
      </w:pPr>
      <w:r w:rsidRPr="00603DB3">
        <w:t>Alla pågående projekt- och lokalstöd finns presenterade på A</w:t>
      </w:r>
      <w:r>
        <w:t>llmänna a</w:t>
      </w:r>
      <w:r w:rsidRPr="00603DB3">
        <w:t>rvs</w:t>
      </w:r>
      <w:r>
        <w:softHyphen/>
      </w:r>
      <w:r w:rsidRPr="00603DB3">
        <w:t xml:space="preserve">fondens webbplats. Syftet är att informera allmänheten om vilka projekt som har fått medel ur </w:t>
      </w:r>
      <w:r>
        <w:t>a</w:t>
      </w:r>
      <w:r w:rsidRPr="00603DB3">
        <w:t>rvsfonden</w:t>
      </w:r>
      <w:r>
        <w:t xml:space="preserve">, </w:t>
      </w:r>
      <w:r w:rsidRPr="00603DB3">
        <w:t xml:space="preserve">vad projekten ska </w:t>
      </w:r>
      <w:r>
        <w:t>syfta till och vilken verksamhet som ska bedrivas inom projekten</w:t>
      </w:r>
      <w:r w:rsidRPr="00603DB3">
        <w:t>.</w:t>
      </w:r>
    </w:p>
    <w:p w14:paraId="6A59A3CB" w14:textId="77777777" w:rsidR="007369BC" w:rsidRDefault="007369BC" w:rsidP="002264FB">
      <w:pPr>
        <w:pStyle w:val="Rubrik3"/>
      </w:pPr>
      <w:bookmarkStart w:id="54" w:name="_Toc169778922"/>
      <w:r w:rsidRPr="00513D13">
        <w:t>Överlämnande</w:t>
      </w:r>
      <w:r>
        <w:t xml:space="preserve"> av ärenden</w:t>
      </w:r>
      <w:bookmarkEnd w:id="54"/>
    </w:p>
    <w:p w14:paraId="0BEDA593" w14:textId="11AFD012" w:rsidR="007369BC" w:rsidRDefault="007369BC" w:rsidP="00847EFB">
      <w:pPr>
        <w:pStyle w:val="Brdtext"/>
      </w:pPr>
      <w:r>
        <w:t xml:space="preserve">Arvsfondsdelegationen ska överlämna ett ärende om stöd ur Allmänna arvsfonden till Kammarkollegiet om det finns skäl att överväga ett åläggande för mottagaren att betala tillbaka stödet ur fonden. Under 2023 </w:t>
      </w:r>
      <w:r>
        <w:lastRenderedPageBreak/>
        <w:t xml:space="preserve">gjordes fyra överlämnanden till Kammarkollegiet. </w:t>
      </w:r>
      <w:r w:rsidRPr="00DE3896">
        <w:t xml:space="preserve">Under 2023 </w:t>
      </w:r>
      <w:r>
        <w:t xml:space="preserve">prövades </w:t>
      </w:r>
      <w:r w:rsidRPr="00DE3896">
        <w:t>också två av Kammarkollegiets beslut om återkrav i domstol. Förvaltningsrätten fann i båda målen att Kammarkollegiets beslut om återkrav var korrekt. Kammarrätten meddelade inte prövningstillstånd i något av målen</w:t>
      </w:r>
      <w:r>
        <w:t>. Båda domarna från förvaltningsrätten</w:t>
      </w:r>
      <w:r w:rsidRPr="00DE3896">
        <w:t xml:space="preserve"> har fått laga kraft.</w:t>
      </w:r>
    </w:p>
    <w:p w14:paraId="36F5B16C" w14:textId="77777777" w:rsidR="007369BC" w:rsidRDefault="007369BC" w:rsidP="002264FB">
      <w:pPr>
        <w:pStyle w:val="Rubrik3"/>
      </w:pPr>
      <w:bookmarkStart w:id="55" w:name="_Toc169778923"/>
      <w:r w:rsidRPr="00513D13">
        <w:t>Lokalstödsuppföljning</w:t>
      </w:r>
      <w:bookmarkEnd w:id="55"/>
    </w:p>
    <w:p w14:paraId="0AA45ED8" w14:textId="190532D4" w:rsidR="007369BC" w:rsidRDefault="007369BC" w:rsidP="002264FB">
      <w:pPr>
        <w:pStyle w:val="Brdtext"/>
      </w:pPr>
      <w:r>
        <w:t>Samtliga organisationer som får lokalstöd ur Allmänna arvsfonden förbinder sig att bedriva verksamheten i minst tio år. Uppföljningen av lokalstöden sker vid två tillfällen: efter fyra år och efter tio år.</w:t>
      </w:r>
      <w:r w:rsidRPr="00847EFB">
        <w:t xml:space="preserve"> Uppfölj</w:t>
      </w:r>
      <w:r w:rsidR="00CF3C51">
        <w:softHyphen/>
      </w:r>
      <w:r w:rsidRPr="00847EFB">
        <w:t xml:space="preserve">ningen görs genom en enkät som skickas till </w:t>
      </w:r>
      <w:r>
        <w:t xml:space="preserve">de </w:t>
      </w:r>
      <w:r w:rsidRPr="00847EFB">
        <w:t>stödmottagande organisationer</w:t>
      </w:r>
      <w:r>
        <w:t>na.</w:t>
      </w:r>
    </w:p>
    <w:p w14:paraId="5ED73971" w14:textId="5F1443F7" w:rsidR="007369BC" w:rsidRDefault="007369BC" w:rsidP="002264FB">
      <w:pPr>
        <w:pStyle w:val="Brdtextmedindrag"/>
      </w:pPr>
      <w:r>
        <w:t>Tioårsuppföljningen, som 2023</w:t>
      </w:r>
      <w:r w:rsidRPr="00847EFB">
        <w:t xml:space="preserve"> omfatta</w:t>
      </w:r>
      <w:r>
        <w:t>de</w:t>
      </w:r>
      <w:r w:rsidRPr="00847EFB">
        <w:t xml:space="preserve"> 45 organisationer</w:t>
      </w:r>
      <w:r>
        <w:t>, visade att</w:t>
      </w:r>
      <w:r w:rsidRPr="00847EFB">
        <w:t xml:space="preserve"> samtliga organisationer utom två fortfarande bedriver den verksamhet som organisationen beviljats medel för. </w:t>
      </w:r>
      <w:r>
        <w:t>Av de två undantagen använder den ena</w:t>
      </w:r>
      <w:r w:rsidRPr="00847EFB">
        <w:t xml:space="preserve"> organisation</w:t>
      </w:r>
      <w:r>
        <w:t>en</w:t>
      </w:r>
      <w:r w:rsidRPr="00847EFB">
        <w:t xml:space="preserve"> lokalen för andra målgrupper än den ursprungliga på grund av förändrad efterfrågan och </w:t>
      </w:r>
      <w:r>
        <w:t xml:space="preserve">förändrat </w:t>
      </w:r>
      <w:r w:rsidRPr="00847EFB">
        <w:t>behov på orten. Den andra organisationen har fått ändra viss verksamhet på grund av förändrade samarbeten, men fortsätter</w:t>
      </w:r>
      <w:r>
        <w:t xml:space="preserve"> att</w:t>
      </w:r>
      <w:r w:rsidRPr="00847EFB">
        <w:t xml:space="preserve"> bedriva verksamhet för målgruppen.</w:t>
      </w:r>
      <w:r>
        <w:t xml:space="preserve"> Uppföljningen visade också att samtliga organisationer utom en </w:t>
      </w:r>
      <w:r w:rsidRPr="00847EFB">
        <w:t xml:space="preserve">planerar att fortsätta bedriva sin verksamhet i lokalen/anläggningen även framöver. </w:t>
      </w:r>
      <w:r>
        <w:t xml:space="preserve">Den organisation som svarat avvikande ska dock fortsätta bedriva verksamhet i lokalen/anläggningen, men den specifika utrustningen som organisationen beviljades medel för ska flyttas till en annan lokal. </w:t>
      </w:r>
    </w:p>
    <w:p w14:paraId="01C38E01" w14:textId="3D4D97DC" w:rsidR="007369BC" w:rsidRDefault="007369BC" w:rsidP="002264FB">
      <w:pPr>
        <w:pStyle w:val="Brdtextmedindrag"/>
      </w:pPr>
      <w:r>
        <w:t>Fyraårsuppföljningen, som 2023 omfattade 66 organisationer, visade att samtliga organisationer utom en fortfarande bedriver den verksamhet som de fått bidrag för</w:t>
      </w:r>
      <w:r w:rsidRPr="00847EFB">
        <w:t xml:space="preserve"> </w:t>
      </w:r>
      <w:r w:rsidRPr="004F69BE">
        <w:t xml:space="preserve">och att man </w:t>
      </w:r>
      <w:r>
        <w:t xml:space="preserve">planerar att fortsätta göra det hela förbindelsetiden ut, dvs. i tio år. </w:t>
      </w:r>
      <w:r w:rsidRPr="00847EFB">
        <w:t>Den organisation som har svarat nej på dessa två frågor har ännu inte färdigställt anläggningen och kommer att följas upp i särskild ordning.</w:t>
      </w:r>
    </w:p>
    <w:p w14:paraId="462B69B2" w14:textId="77777777" w:rsidR="007369BC" w:rsidRDefault="007369BC" w:rsidP="002264FB">
      <w:pPr>
        <w:pStyle w:val="Rubrik2"/>
      </w:pPr>
      <w:bookmarkStart w:id="56" w:name="_Toc169778924"/>
      <w:r w:rsidRPr="00513D13">
        <w:t>Utvecklingsarbete</w:t>
      </w:r>
      <w:bookmarkEnd w:id="56"/>
    </w:p>
    <w:p w14:paraId="515C43A6" w14:textId="0451CA3E" w:rsidR="007369BC" w:rsidRDefault="007369BC" w:rsidP="006E1A36">
      <w:pPr>
        <w:pStyle w:val="Brdtext"/>
      </w:pPr>
      <w:r>
        <w:t xml:space="preserve">Under 2023 fortsatte kanslistödet arbetet med att utveckla rutiner och arbetsprocesser för att möjliggöra ett digitalt arbetssätt, vilket inkluderar utvecklandet av e-tjänster för ansökningar och redovisningar. Under 2024 kommer de första e-tjänsterna att sättas i drift. En ny mall för ansökan om projektstöd har lanserats. </w:t>
      </w:r>
      <w:r w:rsidRPr="006E1A36">
        <w:t xml:space="preserve">Nya funktioner har utvecklats i </w:t>
      </w:r>
      <w:r>
        <w:t xml:space="preserve">kanslistödets </w:t>
      </w:r>
      <w:r w:rsidRPr="006E1A36">
        <w:t xml:space="preserve">ärendehanteringssystem, </w:t>
      </w:r>
      <w:r>
        <w:t>vilket bl.a. har</w:t>
      </w:r>
      <w:r w:rsidRPr="006E1A36">
        <w:t xml:space="preserve"> underlätta</w:t>
      </w:r>
      <w:r>
        <w:t>t</w:t>
      </w:r>
      <w:r w:rsidRPr="006E1A36">
        <w:t xml:space="preserve"> uppföljning av deltagande i den obligatorisk</w:t>
      </w:r>
      <w:r>
        <w:t>a</w:t>
      </w:r>
      <w:r w:rsidRPr="006E1A36">
        <w:t xml:space="preserve"> introduktionen för nya projekt och </w:t>
      </w:r>
      <w:r>
        <w:t xml:space="preserve">har </w:t>
      </w:r>
      <w:r w:rsidRPr="006E1A36">
        <w:t>möjligg</w:t>
      </w:r>
      <w:r>
        <w:t>jo</w:t>
      </w:r>
      <w:r w:rsidRPr="006E1A36">
        <w:t>r</w:t>
      </w:r>
      <w:r>
        <w:t>t</w:t>
      </w:r>
      <w:r w:rsidRPr="006E1A36">
        <w:t xml:space="preserve"> framtagande av bättre statistik.</w:t>
      </w:r>
      <w:r w:rsidRPr="0095689B">
        <w:t xml:space="preserve"> </w:t>
      </w:r>
      <w:r>
        <w:t xml:space="preserve">Under 2023 arbetade kanslistödet också med att spela in nya informationsfilmer och att utöka informationen som tillhandahålls vid introduktionstillfället. </w:t>
      </w:r>
    </w:p>
    <w:p w14:paraId="4D155C0D" w14:textId="25625E3F" w:rsidR="007369BC" w:rsidRDefault="007369BC" w:rsidP="006E1A36">
      <w:pPr>
        <w:pStyle w:val="Brdtextmedindrag"/>
      </w:pPr>
      <w:r>
        <w:t xml:space="preserve">Kontroll- och granskningsfunktioner utvecklades under 2023. Nya kontrollmoment </w:t>
      </w:r>
      <w:r w:rsidRPr="006E1A36">
        <w:t xml:space="preserve">har införts vid beredning av nya ansökningar </w:t>
      </w:r>
      <w:r>
        <w:t xml:space="preserve">och </w:t>
      </w:r>
      <w:r w:rsidRPr="006E1A36">
        <w:t>mallar för detta har tagits fram. Ett större utvecklingsarbete kring rikt</w:t>
      </w:r>
      <w:r>
        <w:softHyphen/>
      </w:r>
      <w:r w:rsidRPr="006E1A36">
        <w:t>linjerna för projektstödet har inletts</w:t>
      </w:r>
      <w:r>
        <w:t xml:space="preserve"> och ä</w:t>
      </w:r>
      <w:r w:rsidRPr="006E1A36">
        <w:t xml:space="preserve">ven </w:t>
      </w:r>
      <w:r>
        <w:t>när det gäller</w:t>
      </w:r>
      <w:r w:rsidRPr="006E1A36">
        <w:t xml:space="preserve"> lokalstödet har utveckling skett inom flera praxisområden.</w:t>
      </w:r>
      <w:r>
        <w:t xml:space="preserve"> </w:t>
      </w:r>
      <w:r w:rsidRPr="00674B44">
        <w:t xml:space="preserve">En ny checklista för en än mer </w:t>
      </w:r>
      <w:r w:rsidRPr="00674B44">
        <w:lastRenderedPageBreak/>
        <w:t>genomgripande kontroll av den sökande organisationens demokratiska struktur börja</w:t>
      </w:r>
      <w:r>
        <w:t>de</w:t>
      </w:r>
      <w:r w:rsidRPr="00674B44">
        <w:t xml:space="preserve"> användas 2023.</w:t>
      </w:r>
      <w:r>
        <w:t xml:space="preserve"> </w:t>
      </w:r>
      <w:r w:rsidRPr="00674B44">
        <w:t xml:space="preserve">Det sker </w:t>
      </w:r>
      <w:r>
        <w:t xml:space="preserve">också </w:t>
      </w:r>
      <w:r w:rsidRPr="00674B44">
        <w:t>löpande en utveckling av regler och praxis för bedömning av budget</w:t>
      </w:r>
      <w:r>
        <w:t>.</w:t>
      </w:r>
    </w:p>
    <w:p w14:paraId="5BAF1756" w14:textId="65FF5214" w:rsidR="007369BC" w:rsidRDefault="007369BC" w:rsidP="006E1A36">
      <w:pPr>
        <w:pStyle w:val="Brdtextmedindrag"/>
      </w:pPr>
      <w:r>
        <w:t>Kanslistödet har tidigare år sett att andelen granskade projekt där revisorn lämnar en avvikande iakttagelse minskar. Revisorns</w:t>
      </w:r>
      <w:r w:rsidRPr="0095689B">
        <w:t xml:space="preserve"> iakttagelser kan vara en viktig källa till om kanslistödet behöver följa upp projektytterligare</w:t>
      </w:r>
      <w:r>
        <w:t>.</w:t>
      </w:r>
      <w:r w:rsidRPr="0095689B">
        <w:t xml:space="preserve"> </w:t>
      </w:r>
      <w:r>
        <w:t xml:space="preserve">Under 2022 genomfördes därför uppdateringar av instruktionerna till revisorer till följd av ändringar i granskningsstandarden för den typ av rapport som revisorerna ska lämna. Vidare fördes en dialog med branschorganisationen Föreningen auktoriserade revisorer (FAR) kring utformningen av rapporteringen och tillhörande anvisningar. I början av 2023 publicerades de nya rapporterna på Allmänna arvsfondens webbplats. Under 2023 ses en effekt av de vidtagna åtgärderna. </w:t>
      </w:r>
      <w:bookmarkStart w:id="57" w:name="_Hlk165373051"/>
      <w:r>
        <w:t xml:space="preserve">I 35 procent av de inkomna granskningsrapporterna under 2023 har revisorerna lämnat avvikande iakttagelser (motsvarande andel var 19 procent under 2022, 22 procent under 2021 och 24 procent under 2020). En av de vanligaste av revisorernas avvikande iakttagelser är att lönenivåerna inte stämmer med beviljad budget. </w:t>
      </w:r>
      <w:bookmarkEnd w:id="57"/>
      <w:r>
        <w:t>Den nya granskningsåtgärden kring löner ger kanslistödet ytterligare information från revisorernas granskning jämfört med tidigare år.</w:t>
      </w:r>
    </w:p>
    <w:p w14:paraId="29A920E7" w14:textId="725E8A4C" w:rsidR="007369BC" w:rsidRDefault="007369BC" w:rsidP="006E1A36">
      <w:pPr>
        <w:pStyle w:val="Brdtextmedindrag"/>
      </w:pPr>
      <w:r w:rsidRPr="006E1A36">
        <w:t xml:space="preserve">Under 2023 </w:t>
      </w:r>
      <w:r>
        <w:t>genomförde</w:t>
      </w:r>
      <w:r w:rsidRPr="006E1A36">
        <w:t xml:space="preserve"> controllerfunktionen en kartläggning av </w:t>
      </w:r>
      <w:r>
        <w:t xml:space="preserve">det </w:t>
      </w:r>
      <w:r w:rsidRPr="006E1A36">
        <w:t>befintlig</w:t>
      </w:r>
      <w:r>
        <w:t>a</w:t>
      </w:r>
      <w:r w:rsidRPr="006E1A36">
        <w:t xml:space="preserve"> kontrollsystem</w:t>
      </w:r>
      <w:r>
        <w:t>et</w:t>
      </w:r>
      <w:r w:rsidRPr="006E1A36">
        <w:t xml:space="preserve"> för att få en överblick över samtliga kontroll</w:t>
      </w:r>
      <w:r>
        <w:softHyphen/>
      </w:r>
      <w:r w:rsidRPr="006E1A36">
        <w:t xml:space="preserve">moment och för att identifiera eventuella ineffektiva kontroller samt om det </w:t>
      </w:r>
      <w:r>
        <w:t>finns</w:t>
      </w:r>
      <w:r w:rsidRPr="006E1A36">
        <w:t xml:space="preserve"> brister. De föreslagna åtgärderna kommer att hanteras under 2024. Utöver detta har en förstudie genomförts i syfte att initiera arbetet med att </w:t>
      </w:r>
      <w:r>
        <w:t>genomföra</w:t>
      </w:r>
      <w:r w:rsidRPr="006E1A36">
        <w:t xml:space="preserve"> en digitaliserad utbetalningsprocess av projekt</w:t>
      </w:r>
      <w:r>
        <w:softHyphen/>
      </w:r>
      <w:r w:rsidRPr="006E1A36">
        <w:t>bidrag.</w:t>
      </w:r>
      <w:r>
        <w:t xml:space="preserve"> Controllerfunktionen utökades också från tre till fyra årsarbets</w:t>
      </w:r>
      <w:r>
        <w:softHyphen/>
        <w:t xml:space="preserve">krafter under 2023. </w:t>
      </w:r>
    </w:p>
    <w:p w14:paraId="1ED6FF8C" w14:textId="77777777" w:rsidR="007369BC" w:rsidRDefault="007369BC" w:rsidP="00BF4D66">
      <w:pPr>
        <w:pStyle w:val="Brdtextmedindrag"/>
      </w:pPr>
      <w:r w:rsidRPr="006E1A36">
        <w:t xml:space="preserve">Under 2023 </w:t>
      </w:r>
      <w:r>
        <w:t xml:space="preserve">genomförde </w:t>
      </w:r>
      <w:r w:rsidRPr="006E1A36">
        <w:t xml:space="preserve">Riksrevisionen en effektivitetsrevision av stödgivningen ur Allmänna arvsfonden </w:t>
      </w:r>
      <w:r>
        <w:t>för</w:t>
      </w:r>
      <w:r w:rsidRPr="006E1A36">
        <w:t xml:space="preserve"> perioden 2020</w:t>
      </w:r>
      <w:r>
        <w:t>–</w:t>
      </w:r>
      <w:r w:rsidRPr="006E1A36">
        <w:t>2022. Riksrevisionens rekommendationer, som överlämnades till r</w:t>
      </w:r>
      <w:r>
        <w:t>iksdagen</w:t>
      </w:r>
      <w:r w:rsidRPr="006E1A36">
        <w:t xml:space="preserve"> i mars 2024, förväntas </w:t>
      </w:r>
      <w:r>
        <w:t>vara</w:t>
      </w:r>
      <w:r w:rsidRPr="006E1A36">
        <w:t xml:space="preserve"> ett viktigt underlag för </w:t>
      </w:r>
      <w:r>
        <w:t xml:space="preserve">Arvsfondsdelegationens </w:t>
      </w:r>
      <w:r w:rsidRPr="006E1A36">
        <w:t>kvalitets</w:t>
      </w:r>
      <w:r>
        <w:t>-</w:t>
      </w:r>
      <w:r w:rsidRPr="006E1A36">
        <w:t xml:space="preserve"> och effektivitetshöjande åtgärder</w:t>
      </w:r>
      <w:r>
        <w:t xml:space="preserve"> fortsättningsvis</w:t>
      </w:r>
      <w:r w:rsidRPr="006E1A36">
        <w:t>.</w:t>
      </w:r>
    </w:p>
    <w:p w14:paraId="01D01E41" w14:textId="77777777" w:rsidR="007369BC" w:rsidRDefault="007369BC" w:rsidP="00C00AC6">
      <w:pPr>
        <w:pStyle w:val="Rubrik1"/>
      </w:pPr>
      <w:bookmarkStart w:id="58" w:name="_Toc169778925"/>
      <w:r w:rsidRPr="00C92880">
        <w:t>Kommunikation</w:t>
      </w:r>
      <w:r>
        <w:t>, uppföljning och utvärdering</w:t>
      </w:r>
      <w:bookmarkEnd w:id="58"/>
    </w:p>
    <w:p w14:paraId="28254ACD" w14:textId="77777777" w:rsidR="007369BC" w:rsidRDefault="007369BC" w:rsidP="00C00AC6">
      <w:pPr>
        <w:pStyle w:val="Rubrik2"/>
        <w:spacing w:before="0"/>
      </w:pPr>
      <w:bookmarkStart w:id="59" w:name="_Toc169778926"/>
      <w:r w:rsidRPr="00C92880">
        <w:t>Kommunikation</w:t>
      </w:r>
      <w:bookmarkEnd w:id="59"/>
    </w:p>
    <w:p w14:paraId="79FBBBE8" w14:textId="46B6D567" w:rsidR="007369BC" w:rsidRDefault="007369BC" w:rsidP="00380168">
      <w:pPr>
        <w:pStyle w:val="Brdtext"/>
      </w:pPr>
      <w:r>
        <w:t>Arvsfondsdelegationen och kanslistödet hos Kammarkollegiet arbetade under 2023 med och utvecklade kommunikationen kring Allmänna arvsfonden i syfte att öka kännedomen om och förtroendet för fonden. I följande avsnitt redogörs för vissa av de kommunikationsinsatser som har gjorts under året.</w:t>
      </w:r>
    </w:p>
    <w:p w14:paraId="347F29DE" w14:textId="5C245C74" w:rsidR="007369BC" w:rsidRDefault="007369BC" w:rsidP="00380168">
      <w:pPr>
        <w:pStyle w:val="Rubrik3"/>
      </w:pPr>
      <w:bookmarkStart w:id="60" w:name="_Toc169778927"/>
      <w:r>
        <w:lastRenderedPageBreak/>
        <w:t>Allmänna arvsfondens webbplats</w:t>
      </w:r>
      <w:bookmarkEnd w:id="60"/>
    </w:p>
    <w:p w14:paraId="0D75FE19" w14:textId="7C02DCF4" w:rsidR="007369BC" w:rsidRDefault="007369BC" w:rsidP="00C00AC6">
      <w:pPr>
        <w:pStyle w:val="Brdtext"/>
      </w:pPr>
      <w:r w:rsidRPr="005E1565">
        <w:t xml:space="preserve">I juni 2020 lanserades </w:t>
      </w:r>
      <w:r>
        <w:t xml:space="preserve">Allmänna arvsfondens </w:t>
      </w:r>
      <w:r w:rsidRPr="005E1565">
        <w:t>webbplats</w:t>
      </w:r>
      <w:r>
        <w:t xml:space="preserve"> </w:t>
      </w:r>
      <w:hyperlink r:id="rId23" w:history="1">
        <w:r w:rsidRPr="00CC1235">
          <w:rPr>
            <w:rStyle w:val="Hyperlnk"/>
          </w:rPr>
          <w:t>www.arvsfonden.se</w:t>
        </w:r>
      </w:hyperlink>
      <w:r w:rsidRPr="005E1565">
        <w:t>.</w:t>
      </w:r>
      <w:r>
        <w:t xml:space="preserve"> På webbplatsen finns information om</w:t>
      </w:r>
      <w:r w:rsidRPr="005E1565">
        <w:t xml:space="preserve"> </w:t>
      </w:r>
      <w:r>
        <w:t>Allmänna arvsfonden</w:t>
      </w:r>
      <w:r w:rsidRPr="005E1565">
        <w:t xml:space="preserve"> och de projekt som får stöd</w:t>
      </w:r>
      <w:r>
        <w:t>. Där finns även</w:t>
      </w:r>
      <w:r w:rsidRPr="005E1565">
        <w:t xml:space="preserve"> inform</w:t>
      </w:r>
      <w:r>
        <w:t xml:space="preserve">ation </w:t>
      </w:r>
      <w:r w:rsidRPr="005E1565">
        <w:t xml:space="preserve">om vad som krävs för att söka stöd ur fonden samt mallar och </w:t>
      </w:r>
      <w:r>
        <w:t xml:space="preserve">andra </w:t>
      </w:r>
      <w:r w:rsidRPr="005E1565">
        <w:t xml:space="preserve">verktyg </w:t>
      </w:r>
      <w:r>
        <w:t>för</w:t>
      </w:r>
      <w:r w:rsidRPr="005E1565">
        <w:t xml:space="preserve"> pågående projekt</w:t>
      </w:r>
      <w:r>
        <w:t xml:space="preserve">. </w:t>
      </w:r>
      <w:r w:rsidRPr="005E1565">
        <w:t>På flertalet sidor</w:t>
      </w:r>
      <w:r>
        <w:t xml:space="preserve"> på webbplatsen</w:t>
      </w:r>
      <w:r w:rsidRPr="005E1565">
        <w:t xml:space="preserve"> finns frågan ”Hjälpte informationen på denna sida dig?” med svarsalternativen Ja och Nej samt möjlighet att lämna ett fritextsvar om man svarar Nej. Under </w:t>
      </w:r>
      <w:r>
        <w:t>2023</w:t>
      </w:r>
      <w:r w:rsidRPr="005E1565">
        <w:t xml:space="preserve"> valde 2</w:t>
      </w:r>
      <w:r>
        <w:t> </w:t>
      </w:r>
      <w:r w:rsidRPr="005E1565">
        <w:t xml:space="preserve">594 användare att besvara frågan. Av dessa var 74 procent nöjda med besöket på webbplatsen. </w:t>
      </w:r>
    </w:p>
    <w:p w14:paraId="02A1AD66" w14:textId="65CE1D4C" w:rsidR="007369BC" w:rsidRDefault="007369BC" w:rsidP="00C00AC6">
      <w:pPr>
        <w:pStyle w:val="Rubrik3"/>
      </w:pPr>
      <w:bookmarkStart w:id="61" w:name="_Toc169778928"/>
      <w:r>
        <w:t>Allmänna arvsfonden i sociala medier</w:t>
      </w:r>
      <w:bookmarkEnd w:id="61"/>
    </w:p>
    <w:p w14:paraId="46A32B05" w14:textId="7395D0DB" w:rsidR="007369BC" w:rsidRDefault="007369BC" w:rsidP="003B6CEA">
      <w:pPr>
        <w:pStyle w:val="Brdtext"/>
      </w:pPr>
      <w:r>
        <w:t xml:space="preserve">Under 2023 fortsatte kanslistödet med omvärldsbevakning av teknisk och juridisk utveckling som kan påverka </w:t>
      </w:r>
      <w:r w:rsidRPr="00ED5CD8">
        <w:t xml:space="preserve">Allmänna arvsfondens närvaro på sociala medier. Det kan exempelvis handla om ny lagstiftning i fråga om myndigheters </w:t>
      </w:r>
      <w:r>
        <w:t>hantering av konton och annonsering i sociala medier. Det betalda innehållet på arvsfondens konton i sociala medier har under 2023 nått ut med samma resultat som tidigare. Under det gångna året användes drygt hälften av den totala budgeten för annonseringskampanjer i anslutning till den årliga projektbarometern. Syftet var bl.a. att med hjälp av nyproducerade filmklipp driva trafik till en specifik webbsida som beskriver Allmänna arvsfondens syfte. Delar av kampanjen riktades speciellt till geografiska områden i Sverige med få pågående arvsfonds-projekt och till aktörer med intresse för fondens nya målgrupp, personer som är 65 år och äldre.</w:t>
      </w:r>
    </w:p>
    <w:p w14:paraId="7CB63428" w14:textId="6843E0EF" w:rsidR="007369BC" w:rsidRDefault="007369BC" w:rsidP="005E1565">
      <w:pPr>
        <w:pStyle w:val="Brdtextmedindrag"/>
      </w:pPr>
      <w:r>
        <w:t>Under 2023 ökade Facebook-kontots räckvidd med 36,5 procent jämfört med 2022. Instagram-kontot tappade i spridning med 30,8 procent i jämförelse med det föregående året. Samtidigt har antalet interaktioner med inläggen som gjorts på Instagram-kontot fördubblats, vilket möjligtvis är en indikation på att innehållet engagerar dem som kontot når ut till. Under 2023 ökade antalet följare på Allmänna arvsfondens sociala medier enligt följande:</w:t>
      </w:r>
    </w:p>
    <w:p w14:paraId="7D923F7D" w14:textId="76718858" w:rsidR="007369BC" w:rsidRDefault="007369BC" w:rsidP="005E1565">
      <w:pPr>
        <w:pStyle w:val="Strecklista"/>
      </w:pPr>
      <w:r>
        <w:t>Arvsfondens Facebook-konto ökade med 470 följare. Totalt hade kontot 11 400 följare vid slutet av 2023.</w:t>
      </w:r>
    </w:p>
    <w:p w14:paraId="54C70280" w14:textId="45D83C74" w:rsidR="007369BC" w:rsidRDefault="007369BC" w:rsidP="005E1565">
      <w:pPr>
        <w:pStyle w:val="Strecklista"/>
      </w:pPr>
      <w:r>
        <w:t>Arvsfondens Instagram-konto ökade med 266 följare. Totalt hade kontot 3 400 följare vid slutet av 2023.</w:t>
      </w:r>
    </w:p>
    <w:p w14:paraId="6E9A8A87" w14:textId="19F66CEC" w:rsidR="007369BC" w:rsidRDefault="007369BC" w:rsidP="005E1565">
      <w:pPr>
        <w:pStyle w:val="Strecklista"/>
      </w:pPr>
      <w:r>
        <w:t>Arvsfondens X-konto (tidigare Twitter) är vilande och mäts inte.</w:t>
      </w:r>
    </w:p>
    <w:p w14:paraId="0F85CAE5" w14:textId="4091A0BB" w:rsidR="007369BC" w:rsidRDefault="007369BC" w:rsidP="003704A5">
      <w:pPr>
        <w:pStyle w:val="Brdtextefterstrecklista"/>
      </w:pPr>
      <w:r>
        <w:t>Sedan våren 2022 är Allmänna arvsfonden också aktiv på plattformen LinkedIn, främst med fokus på erfarenhetsspridning. Syftet är att nå personer som i sin yrkesroll eller via sitt ideella engagemang möter fondens målgrupper och som kan ha nytta av de erfarenheter, metoder och verktyg som har tagits fram inom arvsfondsprojekt. LinkedIn-kontot ökade under 2023 från 866 till 2 008 följare.</w:t>
      </w:r>
    </w:p>
    <w:p w14:paraId="658C060F" w14:textId="77777777" w:rsidR="007369BC" w:rsidRDefault="007369BC" w:rsidP="00C00AC6">
      <w:pPr>
        <w:pStyle w:val="Rubrik3"/>
      </w:pPr>
      <w:bookmarkStart w:id="62" w:name="_Toc169778929"/>
      <w:r>
        <w:lastRenderedPageBreak/>
        <w:t xml:space="preserve">Allmänna </w:t>
      </w:r>
      <w:r w:rsidRPr="00C92880">
        <w:t>arvsfondens</w:t>
      </w:r>
      <w:r>
        <w:t xml:space="preserve"> nyhetsbrev</w:t>
      </w:r>
      <w:bookmarkEnd w:id="62"/>
      <w:r>
        <w:t xml:space="preserve"> </w:t>
      </w:r>
    </w:p>
    <w:p w14:paraId="7E0B861E" w14:textId="6AE1584E" w:rsidR="007369BC" w:rsidRDefault="007369BC" w:rsidP="00703DB9">
      <w:pPr>
        <w:pStyle w:val="Brdtext"/>
      </w:pPr>
      <w:r>
        <w:t xml:space="preserve">Syftet med Allmänna arvsfondens nyhetsbrev är att öka kännedomen och kunskapen om samt förtroendet för Allmänna arvsfonden och hur fondens medel används. Nyhetsbrevet skickas vanligtvis ut en vecka efter Arvsfondsdelegationens sammanträde, som hålls sex gånger per år. Under 2023 skickades sex nummer av nyhetsbrevet ut. </w:t>
      </w:r>
    </w:p>
    <w:p w14:paraId="4499FD2E" w14:textId="5EA0F4F2" w:rsidR="007369BC" w:rsidRDefault="007369BC" w:rsidP="00703DB9">
      <w:pPr>
        <w:pStyle w:val="Brdtextmedindrag"/>
      </w:pPr>
      <w:r>
        <w:t>I slutet av 2023 hade antalet prenumeranter av nyhetsbrevet minskat från 5 916 till 5 580. Troligtvis kan en del av minskningen härledas till en mer frekvent rensning av felaktiga e-postadresser. Det kan i sin tur förklara att öppningsfrekvensen av nyhetsbrevet, som mäter hur stor andel av det totala antalet utskickade mejl innehållande nyhetsbrevet som öppnades av mottagaren, har ökat något under 2023. Vid slutet av 2023 uppgick öppningsfrekvensen till 45,3 procent, att jämföra med det föregående årets öppningsfrekvens på 43 procent. En ny upphandling av verktyg för nyhetsbrev genomfördes under 2023. Det nya verktyget ska börja användas under 2024. Leverantören av det nya verktyget har både huvudkontor och servrar med lagring i Sverige, vilket inte var fallet när det gäller den tidigare leverantören.</w:t>
      </w:r>
    </w:p>
    <w:p w14:paraId="222C1BB4" w14:textId="7D4BD100" w:rsidR="007369BC" w:rsidRDefault="007369BC" w:rsidP="00C00AC6">
      <w:pPr>
        <w:pStyle w:val="Rubrik3"/>
      </w:pPr>
      <w:bookmarkStart w:id="63" w:name="_Toc169778930"/>
      <w:r>
        <w:t>Allmänna arvsfonden i medierna</w:t>
      </w:r>
      <w:bookmarkEnd w:id="63"/>
    </w:p>
    <w:p w14:paraId="22CD563B" w14:textId="7C62E3A2" w:rsidR="007369BC" w:rsidRDefault="007369BC" w:rsidP="00703DB9">
      <w:pPr>
        <w:pStyle w:val="Brdtext"/>
      </w:pPr>
      <w:r>
        <w:t>Under 2023 publicerades för</w:t>
      </w:r>
      <w:r w:rsidRPr="00703DB9">
        <w:t xml:space="preserve"> åttonde året i rad Allmänna arvsfonden</w:t>
      </w:r>
      <w:r>
        <w:t>s</w:t>
      </w:r>
      <w:r w:rsidRPr="00703DB9">
        <w:t xml:space="preserve"> </w:t>
      </w:r>
      <w:r>
        <w:t>p</w:t>
      </w:r>
      <w:r w:rsidRPr="00703DB9">
        <w:t>rojektbarometer</w:t>
      </w:r>
      <w:r>
        <w:t>.</w:t>
      </w:r>
      <w:r w:rsidRPr="00703DB9">
        <w:t xml:space="preserve"> </w:t>
      </w:r>
      <w:r>
        <w:t>Projektbarometerns</w:t>
      </w:r>
      <w:r w:rsidRPr="00703DB9">
        <w:t xml:space="preserve"> syfte</w:t>
      </w:r>
      <w:r>
        <w:t xml:space="preserve"> är</w:t>
      </w:r>
      <w:r w:rsidRPr="00703DB9">
        <w:t xml:space="preserve"> att visa hur fördelningen av projektstöd ser ut länsvis och på så vis öka kännedomen om fonden och möjligheten att söka medel</w:t>
      </w:r>
      <w:r>
        <w:t xml:space="preserve"> ur fonden</w:t>
      </w:r>
      <w:r w:rsidRPr="00703DB9">
        <w:t xml:space="preserve">. </w:t>
      </w:r>
      <w:r>
        <w:t>Kanslistödets proaktiva information om 2023 års projektbarometer (pressmeddelanden och länsdebattartiklar) resulterade</w:t>
      </w:r>
      <w:r w:rsidRPr="00703DB9">
        <w:t xml:space="preserve"> i 120 publiceringar</w:t>
      </w:r>
      <w:r>
        <w:t xml:space="preserve"> av redaktionella medier, jämfört med 67 publiceringar 2022. </w:t>
      </w:r>
      <w:r w:rsidRPr="00703DB9">
        <w:t xml:space="preserve">Det mediala genomslaget för </w:t>
      </w:r>
      <w:r>
        <w:t>p</w:t>
      </w:r>
      <w:r w:rsidRPr="00703DB9">
        <w:t xml:space="preserve">rojektbarometern har således ökat med 80 procent från </w:t>
      </w:r>
      <w:r>
        <w:t xml:space="preserve">det </w:t>
      </w:r>
      <w:r w:rsidRPr="00703DB9">
        <w:t>föregående år</w:t>
      </w:r>
      <w:r>
        <w:t>et.</w:t>
      </w:r>
    </w:p>
    <w:p w14:paraId="532D1D1A" w14:textId="52C7F096" w:rsidR="007369BC" w:rsidRPr="00CF617C" w:rsidRDefault="007369BC" w:rsidP="00CF617C">
      <w:pPr>
        <w:pStyle w:val="Brdtextmedindrag"/>
      </w:pPr>
      <w:r>
        <w:t>S</w:t>
      </w:r>
      <w:r w:rsidRPr="00CF617C">
        <w:t xml:space="preserve">om framgår av tabell </w:t>
      </w:r>
      <w:r>
        <w:t>6.1</w:t>
      </w:r>
      <w:r w:rsidRPr="00CF617C">
        <w:t xml:space="preserve"> har Allmänna arvsfondens exponering och genomslag i redaktionella medier varit fortsatt hög</w:t>
      </w:r>
      <w:r>
        <w:t>, trots att det minskat något jämfört med de senaste två åren.</w:t>
      </w:r>
      <w:r w:rsidRPr="00CF617C">
        <w:t xml:space="preserve"> Allmänna </w:t>
      </w:r>
      <w:r>
        <w:t>a</w:t>
      </w:r>
      <w:r w:rsidRPr="00CF617C">
        <w:t>rvsfonden väcker störst intresse</w:t>
      </w:r>
      <w:r>
        <w:t xml:space="preserve"> hos redaktioner för lokala medier. </w:t>
      </w:r>
      <w:r w:rsidRPr="00CF617C">
        <w:t>Drygt 97 procent av publiceringarna bedöms som neutrala alternativt positiva</w:t>
      </w:r>
      <w:r>
        <w:t>. Endast 3 procent bedöms som negativa.</w:t>
      </w:r>
    </w:p>
    <w:p w14:paraId="35DC8354" w14:textId="616E78FD" w:rsidR="007369BC" w:rsidRDefault="007369BC" w:rsidP="00C00AC6">
      <w:pPr>
        <w:pStyle w:val="TabellRubrik"/>
      </w:pPr>
      <w:r>
        <w:t xml:space="preserve">Tabell </w:t>
      </w:r>
      <w:r w:rsidR="00F24678">
        <w:fldChar w:fldCharType="begin"/>
      </w:r>
      <w:r w:rsidR="00F24678">
        <w:instrText xml:space="preserve"> STYLEREF 1 \s </w:instrText>
      </w:r>
      <w:r w:rsidR="00F24678">
        <w:fldChar w:fldCharType="separate"/>
      </w:r>
      <w:r>
        <w:rPr>
          <w:noProof/>
        </w:rPr>
        <w:t>6</w:t>
      </w:r>
      <w:r w:rsidR="00F24678">
        <w:rPr>
          <w:noProof/>
        </w:rPr>
        <w:fldChar w:fldCharType="end"/>
      </w:r>
      <w:r>
        <w:t>.</w:t>
      </w:r>
      <w:r w:rsidR="00F24678">
        <w:fldChar w:fldCharType="begin"/>
      </w:r>
      <w:r w:rsidR="00F24678">
        <w:instrText xml:space="preserve"> SEQ Tabell \* Arabic \s 1  \* MERGEFORMAT </w:instrText>
      </w:r>
      <w:r w:rsidR="00F24678">
        <w:fldChar w:fldCharType="separate"/>
      </w:r>
      <w:r>
        <w:rPr>
          <w:noProof/>
        </w:rPr>
        <w:t>1</w:t>
      </w:r>
      <w:r w:rsidR="00F24678">
        <w:rPr>
          <w:noProof/>
        </w:rPr>
        <w:fldChar w:fldCharType="end"/>
      </w:r>
      <w:r>
        <w:tab/>
        <w:t>Allmänna arvsfondens exponering och genomslag i redaktionella medier</w:t>
      </w:r>
    </w:p>
    <w:tbl>
      <w:tblPr>
        <w:tblW w:w="5000" w:type="pct"/>
        <w:tblCellMar>
          <w:left w:w="0" w:type="dxa"/>
        </w:tblCellMar>
        <w:tblLook w:val="0000" w:firstRow="0" w:lastRow="0" w:firstColumn="0" w:lastColumn="0" w:noHBand="0" w:noVBand="0"/>
      </w:tblPr>
      <w:tblGrid>
        <w:gridCol w:w="2270"/>
        <w:gridCol w:w="1209"/>
        <w:gridCol w:w="1209"/>
        <w:gridCol w:w="1209"/>
      </w:tblGrid>
      <w:tr w:rsidR="00C00AC6" w14:paraId="3668C39F" w14:textId="77777777" w:rsidTr="002A159F">
        <w:tc>
          <w:tcPr>
            <w:tcW w:w="1925" w:type="pct"/>
            <w:tcBorders>
              <w:top w:val="single" w:sz="8" w:space="0" w:color="auto"/>
              <w:bottom w:val="single" w:sz="6" w:space="0" w:color="auto"/>
            </w:tcBorders>
            <w:shd w:val="clear" w:color="auto" w:fill="auto"/>
          </w:tcPr>
          <w:p w14:paraId="67A6F944" w14:textId="77777777" w:rsidR="007369BC" w:rsidRDefault="007369BC" w:rsidP="002A159F">
            <w:pPr>
              <w:pStyle w:val="TabellHuvud"/>
              <w:jc w:val="left"/>
            </w:pPr>
          </w:p>
        </w:tc>
        <w:tc>
          <w:tcPr>
            <w:tcW w:w="1025" w:type="pct"/>
            <w:tcBorders>
              <w:top w:val="single" w:sz="8" w:space="0" w:color="auto"/>
              <w:bottom w:val="single" w:sz="6" w:space="0" w:color="auto"/>
            </w:tcBorders>
            <w:shd w:val="clear" w:color="auto" w:fill="auto"/>
          </w:tcPr>
          <w:p w14:paraId="0BB5980C" w14:textId="64B936E2" w:rsidR="007369BC" w:rsidRDefault="007369BC" w:rsidP="002A159F">
            <w:pPr>
              <w:pStyle w:val="TabellHuvud"/>
            </w:pPr>
            <w:r>
              <w:t>2023</w:t>
            </w:r>
          </w:p>
        </w:tc>
        <w:tc>
          <w:tcPr>
            <w:tcW w:w="1025" w:type="pct"/>
            <w:tcBorders>
              <w:top w:val="single" w:sz="8" w:space="0" w:color="auto"/>
              <w:bottom w:val="single" w:sz="6" w:space="0" w:color="auto"/>
            </w:tcBorders>
          </w:tcPr>
          <w:p w14:paraId="5096BEE1" w14:textId="0BB4FCB9" w:rsidR="007369BC" w:rsidRDefault="007369BC" w:rsidP="002A159F">
            <w:pPr>
              <w:pStyle w:val="TabellHuvud"/>
            </w:pPr>
            <w:r>
              <w:t>2022</w:t>
            </w:r>
          </w:p>
        </w:tc>
        <w:tc>
          <w:tcPr>
            <w:tcW w:w="1025" w:type="pct"/>
            <w:tcBorders>
              <w:top w:val="single" w:sz="8" w:space="0" w:color="auto"/>
              <w:bottom w:val="single" w:sz="6" w:space="0" w:color="auto"/>
            </w:tcBorders>
          </w:tcPr>
          <w:p w14:paraId="42259242" w14:textId="6150D3D8" w:rsidR="007369BC" w:rsidRDefault="007369BC" w:rsidP="002A159F">
            <w:pPr>
              <w:pStyle w:val="TabellHuvud"/>
            </w:pPr>
            <w:r>
              <w:t>2021</w:t>
            </w:r>
          </w:p>
        </w:tc>
      </w:tr>
      <w:tr w:rsidR="00CF617C" w14:paraId="2813147F" w14:textId="77777777" w:rsidTr="002A159F">
        <w:tc>
          <w:tcPr>
            <w:tcW w:w="1925" w:type="pct"/>
            <w:tcBorders>
              <w:top w:val="single" w:sz="6" w:space="0" w:color="auto"/>
            </w:tcBorders>
            <w:shd w:val="clear" w:color="auto" w:fill="auto"/>
          </w:tcPr>
          <w:p w14:paraId="6C2575D6" w14:textId="31B1F19D" w:rsidR="007369BC" w:rsidRDefault="007369BC" w:rsidP="00CF617C">
            <w:pPr>
              <w:pStyle w:val="TabellRader"/>
              <w:jc w:val="left"/>
            </w:pPr>
            <w:r>
              <w:t>Antal artiklar om Allmänna arvsfonden</w:t>
            </w:r>
          </w:p>
        </w:tc>
        <w:tc>
          <w:tcPr>
            <w:tcW w:w="1025" w:type="pct"/>
            <w:tcBorders>
              <w:top w:val="single" w:sz="6" w:space="0" w:color="auto"/>
            </w:tcBorders>
            <w:shd w:val="clear" w:color="auto" w:fill="auto"/>
          </w:tcPr>
          <w:p w14:paraId="74269317" w14:textId="4A60D787" w:rsidR="007369BC" w:rsidRDefault="007369BC" w:rsidP="00CF617C">
            <w:pPr>
              <w:pStyle w:val="TabellRader"/>
            </w:pPr>
            <w:r w:rsidRPr="00CF287A">
              <w:t>2 277</w:t>
            </w:r>
          </w:p>
        </w:tc>
        <w:tc>
          <w:tcPr>
            <w:tcW w:w="1025" w:type="pct"/>
            <w:tcBorders>
              <w:top w:val="single" w:sz="6" w:space="0" w:color="auto"/>
            </w:tcBorders>
          </w:tcPr>
          <w:p w14:paraId="06E5DF68" w14:textId="30139E90" w:rsidR="007369BC" w:rsidRDefault="007369BC" w:rsidP="00CF617C">
            <w:pPr>
              <w:pStyle w:val="TabellRader"/>
            </w:pPr>
            <w:r w:rsidRPr="00CF287A">
              <w:t>2 640</w:t>
            </w:r>
          </w:p>
        </w:tc>
        <w:tc>
          <w:tcPr>
            <w:tcW w:w="1025" w:type="pct"/>
            <w:tcBorders>
              <w:top w:val="single" w:sz="6" w:space="0" w:color="auto"/>
            </w:tcBorders>
          </w:tcPr>
          <w:p w14:paraId="3BB84A9C" w14:textId="2F71822D" w:rsidR="007369BC" w:rsidRDefault="007369BC" w:rsidP="00CF617C">
            <w:pPr>
              <w:pStyle w:val="TabellRader"/>
            </w:pPr>
            <w:r w:rsidRPr="00CF287A">
              <w:t>2 648</w:t>
            </w:r>
          </w:p>
        </w:tc>
      </w:tr>
      <w:tr w:rsidR="00CF617C" w:rsidRPr="00CD61DE" w14:paraId="37013B80" w14:textId="77777777" w:rsidTr="002A159F">
        <w:tc>
          <w:tcPr>
            <w:tcW w:w="1925" w:type="pct"/>
            <w:tcBorders>
              <w:bottom w:val="single" w:sz="8" w:space="0" w:color="auto"/>
            </w:tcBorders>
            <w:shd w:val="clear" w:color="auto" w:fill="auto"/>
          </w:tcPr>
          <w:p w14:paraId="65D690EA" w14:textId="6D002F35" w:rsidR="007369BC" w:rsidRPr="00CD61DE" w:rsidRDefault="007369BC" w:rsidP="00CF617C">
            <w:pPr>
              <w:pStyle w:val="TabellSlutsumma"/>
              <w:jc w:val="left"/>
              <w:rPr>
                <w:b w:val="0"/>
                <w:bCs/>
              </w:rPr>
            </w:pPr>
            <w:r>
              <w:rPr>
                <w:b w:val="0"/>
                <w:bCs/>
              </w:rPr>
              <w:t>Räckvidd (miljoner personer)</w:t>
            </w:r>
          </w:p>
        </w:tc>
        <w:tc>
          <w:tcPr>
            <w:tcW w:w="1025" w:type="pct"/>
            <w:tcBorders>
              <w:bottom w:val="single" w:sz="8" w:space="0" w:color="auto"/>
            </w:tcBorders>
            <w:shd w:val="clear" w:color="auto" w:fill="auto"/>
          </w:tcPr>
          <w:p w14:paraId="7382591D" w14:textId="126E511D" w:rsidR="007369BC" w:rsidRPr="00CF617C" w:rsidRDefault="007369BC" w:rsidP="00CF617C">
            <w:pPr>
              <w:pStyle w:val="TabellSlutsumma"/>
              <w:rPr>
                <w:b w:val="0"/>
                <w:bCs/>
              </w:rPr>
            </w:pPr>
            <w:r w:rsidRPr="00CF617C">
              <w:rPr>
                <w:b w:val="0"/>
                <w:bCs/>
              </w:rPr>
              <w:t>123</w:t>
            </w:r>
          </w:p>
        </w:tc>
        <w:tc>
          <w:tcPr>
            <w:tcW w:w="1025" w:type="pct"/>
            <w:tcBorders>
              <w:bottom w:val="single" w:sz="8" w:space="0" w:color="auto"/>
            </w:tcBorders>
          </w:tcPr>
          <w:p w14:paraId="6AA1B441" w14:textId="52852D58" w:rsidR="007369BC" w:rsidRPr="00CF617C" w:rsidRDefault="007369BC" w:rsidP="00CF617C">
            <w:pPr>
              <w:pStyle w:val="TabellSlutsumma"/>
              <w:rPr>
                <w:b w:val="0"/>
                <w:bCs/>
              </w:rPr>
            </w:pPr>
            <w:r w:rsidRPr="00CF617C">
              <w:rPr>
                <w:b w:val="0"/>
                <w:bCs/>
              </w:rPr>
              <w:t>171,2</w:t>
            </w:r>
          </w:p>
        </w:tc>
        <w:tc>
          <w:tcPr>
            <w:tcW w:w="1025" w:type="pct"/>
            <w:tcBorders>
              <w:bottom w:val="single" w:sz="8" w:space="0" w:color="auto"/>
            </w:tcBorders>
          </w:tcPr>
          <w:p w14:paraId="588D123B" w14:textId="04A30421" w:rsidR="007369BC" w:rsidRPr="00CF617C" w:rsidRDefault="007369BC" w:rsidP="00CF617C">
            <w:pPr>
              <w:pStyle w:val="TabellSlutsumma"/>
              <w:rPr>
                <w:b w:val="0"/>
                <w:bCs/>
              </w:rPr>
            </w:pPr>
            <w:r w:rsidRPr="00CF617C">
              <w:rPr>
                <w:b w:val="0"/>
                <w:bCs/>
              </w:rPr>
              <w:t>146,6</w:t>
            </w:r>
          </w:p>
        </w:tc>
      </w:tr>
    </w:tbl>
    <w:p w14:paraId="45545DB7" w14:textId="59351210" w:rsidR="007369BC" w:rsidRPr="00F30361" w:rsidRDefault="007369BC" w:rsidP="00C00AC6">
      <w:pPr>
        <w:pStyle w:val="FigurFotnot"/>
      </w:pPr>
      <w:r w:rsidRPr="00C94573">
        <w:t xml:space="preserve">Källa: Statistisk </w:t>
      </w:r>
      <w:r>
        <w:t>årsanalys 2023 och 2022 framtagen av Infomedia. Årsanalys 2021</w:t>
      </w:r>
      <w:r w:rsidRPr="00C94573">
        <w:t xml:space="preserve"> framtagen av Retriever.</w:t>
      </w:r>
    </w:p>
    <w:p w14:paraId="509C0282" w14:textId="77777777" w:rsidR="007369BC" w:rsidRPr="00837946" w:rsidRDefault="007369BC" w:rsidP="00C00AC6">
      <w:pPr>
        <w:pStyle w:val="Rubrik3"/>
      </w:pPr>
      <w:bookmarkStart w:id="64" w:name="_Toc169778931"/>
      <w:r w:rsidRPr="00837946">
        <w:t xml:space="preserve">Förtroende- och </w:t>
      </w:r>
      <w:r w:rsidRPr="00C92880">
        <w:t>kännedomsmätning</w:t>
      </w:r>
      <w:bookmarkEnd w:id="64"/>
    </w:p>
    <w:p w14:paraId="7E2607B3" w14:textId="7BB874AD" w:rsidR="007369BC" w:rsidRDefault="007369BC" w:rsidP="00CF617C">
      <w:pPr>
        <w:pStyle w:val="Brdtext"/>
      </w:pPr>
      <w:r w:rsidRPr="00837946">
        <w:t>Varje år genomförs en förtroende- och kännedomsmätning hos allmän</w:t>
      </w:r>
      <w:r>
        <w:softHyphen/>
      </w:r>
      <w:r w:rsidRPr="00837946">
        <w:t xml:space="preserve">heten vad gäller Allmänna arvsfonden. </w:t>
      </w:r>
      <w:r w:rsidRPr="00CF617C">
        <w:t xml:space="preserve">2023 års mätning visar på en </w:t>
      </w:r>
      <w:r w:rsidRPr="00CF617C">
        <w:lastRenderedPageBreak/>
        <w:t xml:space="preserve">marginell minskning av kännedomen </w:t>
      </w:r>
      <w:r>
        <w:t xml:space="preserve">om Allmänna arvsfonden </w:t>
      </w:r>
      <w:r w:rsidRPr="00CF617C">
        <w:t>hos allmänheten</w:t>
      </w:r>
      <w:r>
        <w:t xml:space="preserve"> jämfört med 2022, se tabell 6.2. Den visar också att</w:t>
      </w:r>
      <w:r w:rsidRPr="00CF617C">
        <w:t xml:space="preserve"> förtroendet </w:t>
      </w:r>
      <w:r>
        <w:t>för Allmänna arvsfonden 2023 låg</w:t>
      </w:r>
      <w:r w:rsidRPr="00CF617C">
        <w:t xml:space="preserve"> på en liknande nivå</w:t>
      </w:r>
      <w:r>
        <w:t xml:space="preserve"> som det föregående året,</w:t>
      </w:r>
      <w:r w:rsidRPr="00CF617C">
        <w:t xml:space="preserve"> där andelen </w:t>
      </w:r>
      <w:r>
        <w:t xml:space="preserve">personer </w:t>
      </w:r>
      <w:r w:rsidRPr="00CF617C">
        <w:t>med</w:t>
      </w:r>
      <w:r>
        <w:t xml:space="preserve"> en</w:t>
      </w:r>
      <w:r w:rsidRPr="00CF617C">
        <w:t xml:space="preserve"> positiv eller neutral attityd till fonden </w:t>
      </w:r>
      <w:r>
        <w:t>var</w:t>
      </w:r>
      <w:r w:rsidRPr="00CF617C">
        <w:t xml:space="preserve"> 8</w:t>
      </w:r>
      <w:r>
        <w:t>2 procent</w:t>
      </w:r>
      <w:r w:rsidRPr="00CF617C">
        <w:t xml:space="preserve"> </w:t>
      </w:r>
      <w:r>
        <w:t>jämfört med</w:t>
      </w:r>
      <w:r w:rsidRPr="00CF617C">
        <w:t xml:space="preserve"> 8</w:t>
      </w:r>
      <w:r>
        <w:t>3</w:t>
      </w:r>
      <w:r w:rsidRPr="00CF617C">
        <w:t xml:space="preserve"> procent</w:t>
      </w:r>
      <w:r>
        <w:t xml:space="preserve"> 2022</w:t>
      </w:r>
      <w:r w:rsidRPr="00CF617C">
        <w:t xml:space="preserve">. </w:t>
      </w:r>
      <w:r>
        <w:t>Både a</w:t>
      </w:r>
      <w:r w:rsidRPr="00CF617C">
        <w:t xml:space="preserve">ndelen </w:t>
      </w:r>
      <w:r>
        <w:t xml:space="preserve">personer med en </w:t>
      </w:r>
      <w:r w:rsidRPr="00CF617C">
        <w:t xml:space="preserve">negativ </w:t>
      </w:r>
      <w:r>
        <w:t>attityd till fonden och a</w:t>
      </w:r>
      <w:r w:rsidRPr="00CF617C">
        <w:t>ndelen</w:t>
      </w:r>
      <w:r>
        <w:t xml:space="preserve"> personer med en</w:t>
      </w:r>
      <w:r w:rsidRPr="00CF617C">
        <w:t xml:space="preserve"> positiv</w:t>
      </w:r>
      <w:r>
        <w:t xml:space="preserve"> attityd till fonden</w:t>
      </w:r>
      <w:r w:rsidRPr="00CF617C">
        <w:t xml:space="preserve"> minskade för andra året i rad. </w:t>
      </w:r>
      <w:r>
        <w:t>A</w:t>
      </w:r>
      <w:r w:rsidRPr="00CF617C">
        <w:t xml:space="preserve">ndelen </w:t>
      </w:r>
      <w:r>
        <w:t xml:space="preserve">personer med en </w:t>
      </w:r>
      <w:r w:rsidRPr="00CF617C">
        <w:t>neutral</w:t>
      </w:r>
      <w:r>
        <w:t xml:space="preserve"> attityd till fonden var samma som 2022</w:t>
      </w:r>
      <w:r w:rsidRPr="00CF617C">
        <w:t>. Det bör betonas att resultaten som redovisas i tabellen nedan visar allmänhetens kännedom och förtroende för Allmänna arvsfonden i sin helhet och inte specifikt Arvsfondsdelegationens delar av fondens verksamhet.</w:t>
      </w:r>
    </w:p>
    <w:p w14:paraId="36D162F4" w14:textId="4FC7ABE1" w:rsidR="007369BC" w:rsidRPr="00CF617C" w:rsidRDefault="007369BC" w:rsidP="006707D9">
      <w:pPr>
        <w:pStyle w:val="TabellRubrik"/>
      </w:pPr>
      <w:r w:rsidRPr="00CF617C">
        <w:t xml:space="preserve">Tabell </w:t>
      </w:r>
      <w:r w:rsidR="00F24678">
        <w:fldChar w:fldCharType="begin"/>
      </w:r>
      <w:r w:rsidR="00F24678">
        <w:instrText xml:space="preserve"> STYLEREF 1 \s </w:instrText>
      </w:r>
      <w:r w:rsidR="00F24678">
        <w:fldChar w:fldCharType="separate"/>
      </w:r>
      <w:r w:rsidRPr="00CF617C">
        <w:rPr>
          <w:noProof/>
        </w:rPr>
        <w:t>6</w:t>
      </w:r>
      <w:r w:rsidR="00F24678">
        <w:rPr>
          <w:noProof/>
        </w:rPr>
        <w:fldChar w:fldCharType="end"/>
      </w:r>
      <w:r w:rsidRPr="00CF617C">
        <w:t>.</w:t>
      </w:r>
      <w:r w:rsidR="00F24678">
        <w:fldChar w:fldCharType="begin"/>
      </w:r>
      <w:r w:rsidR="00F24678">
        <w:instrText xml:space="preserve"> SEQ Tabell \* Arabic \s 1  \* MERGEFORMAT </w:instrText>
      </w:r>
      <w:r w:rsidR="00F24678">
        <w:fldChar w:fldCharType="separate"/>
      </w:r>
      <w:r w:rsidRPr="00CF617C">
        <w:rPr>
          <w:noProof/>
        </w:rPr>
        <w:t>2</w:t>
      </w:r>
      <w:r w:rsidR="00F24678">
        <w:rPr>
          <w:noProof/>
        </w:rPr>
        <w:fldChar w:fldCharType="end"/>
      </w:r>
      <w:r>
        <w:tab/>
      </w:r>
      <w:r w:rsidRPr="00CF617C">
        <w:t>Kännedom om och förtroende för Allmänna arvsfonden</w:t>
      </w:r>
      <w:r>
        <w:t>, procent av antalet svarande</w:t>
      </w:r>
    </w:p>
    <w:tbl>
      <w:tblPr>
        <w:tblW w:w="5000" w:type="pct"/>
        <w:tblCellMar>
          <w:left w:w="0" w:type="dxa"/>
        </w:tblCellMar>
        <w:tblLook w:val="0000" w:firstRow="0" w:lastRow="0" w:firstColumn="0" w:lastColumn="0" w:noHBand="0" w:noVBand="0"/>
      </w:tblPr>
      <w:tblGrid>
        <w:gridCol w:w="2270"/>
        <w:gridCol w:w="1209"/>
        <w:gridCol w:w="1209"/>
        <w:gridCol w:w="1209"/>
      </w:tblGrid>
      <w:tr w:rsidR="00C00AC6" w:rsidRPr="00937F5B" w14:paraId="46FF3B6E" w14:textId="77777777" w:rsidTr="002A159F">
        <w:tc>
          <w:tcPr>
            <w:tcW w:w="1925" w:type="pct"/>
            <w:tcBorders>
              <w:top w:val="single" w:sz="8" w:space="0" w:color="auto"/>
              <w:bottom w:val="single" w:sz="6" w:space="0" w:color="auto"/>
            </w:tcBorders>
            <w:shd w:val="clear" w:color="auto" w:fill="auto"/>
          </w:tcPr>
          <w:p w14:paraId="19CE0588" w14:textId="77777777" w:rsidR="007369BC" w:rsidRPr="00937F5B" w:rsidRDefault="007369BC" w:rsidP="002A159F">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p>
        </w:tc>
        <w:tc>
          <w:tcPr>
            <w:tcW w:w="1025" w:type="pct"/>
            <w:tcBorders>
              <w:top w:val="single" w:sz="8" w:space="0" w:color="auto"/>
              <w:bottom w:val="single" w:sz="6" w:space="0" w:color="auto"/>
            </w:tcBorders>
          </w:tcPr>
          <w:p w14:paraId="0FB6F28C" w14:textId="4E05676D"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937F5B">
              <w:rPr>
                <w:rFonts w:ascii="TradeGothic CondEighteen" w:hAnsi="TradeGothic CondEighteen"/>
                <w:b/>
                <w:spacing w:val="4"/>
                <w:sz w:val="18"/>
              </w:rPr>
              <w:t>202</w:t>
            </w:r>
            <w:r>
              <w:rPr>
                <w:rFonts w:ascii="TradeGothic CondEighteen" w:hAnsi="TradeGothic CondEighteen"/>
                <w:b/>
                <w:spacing w:val="4"/>
                <w:sz w:val="18"/>
              </w:rPr>
              <w:t>3</w:t>
            </w:r>
          </w:p>
        </w:tc>
        <w:tc>
          <w:tcPr>
            <w:tcW w:w="1025" w:type="pct"/>
            <w:tcBorders>
              <w:top w:val="single" w:sz="8" w:space="0" w:color="auto"/>
              <w:bottom w:val="single" w:sz="6" w:space="0" w:color="auto"/>
            </w:tcBorders>
            <w:shd w:val="clear" w:color="auto" w:fill="auto"/>
          </w:tcPr>
          <w:p w14:paraId="7883AAEA" w14:textId="40C1A6BD"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937F5B">
              <w:rPr>
                <w:rFonts w:ascii="TradeGothic CondEighteen" w:hAnsi="TradeGothic CondEighteen"/>
                <w:b/>
                <w:spacing w:val="4"/>
                <w:sz w:val="18"/>
              </w:rPr>
              <w:t>202</w:t>
            </w:r>
            <w:r>
              <w:rPr>
                <w:rFonts w:ascii="TradeGothic CondEighteen" w:hAnsi="TradeGothic CondEighteen"/>
                <w:b/>
                <w:spacing w:val="4"/>
                <w:sz w:val="18"/>
              </w:rPr>
              <w:t>2</w:t>
            </w:r>
          </w:p>
        </w:tc>
        <w:tc>
          <w:tcPr>
            <w:tcW w:w="1025" w:type="pct"/>
            <w:tcBorders>
              <w:top w:val="single" w:sz="8" w:space="0" w:color="auto"/>
              <w:bottom w:val="single" w:sz="6" w:space="0" w:color="auto"/>
            </w:tcBorders>
          </w:tcPr>
          <w:p w14:paraId="6E40CCD7" w14:textId="21DE76C2"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937F5B">
              <w:rPr>
                <w:rFonts w:ascii="TradeGothic CondEighteen" w:hAnsi="TradeGothic CondEighteen"/>
                <w:b/>
                <w:spacing w:val="4"/>
                <w:sz w:val="18"/>
              </w:rPr>
              <w:t>20</w:t>
            </w:r>
            <w:r>
              <w:rPr>
                <w:rFonts w:ascii="TradeGothic CondEighteen" w:hAnsi="TradeGothic CondEighteen"/>
                <w:b/>
                <w:spacing w:val="4"/>
                <w:sz w:val="18"/>
              </w:rPr>
              <w:t>21</w:t>
            </w:r>
          </w:p>
        </w:tc>
      </w:tr>
      <w:tr w:rsidR="00C00AC6" w:rsidRPr="00937F5B" w14:paraId="185B1893" w14:textId="77777777" w:rsidTr="002A159F">
        <w:tc>
          <w:tcPr>
            <w:tcW w:w="1925" w:type="pct"/>
            <w:tcBorders>
              <w:top w:val="single" w:sz="6" w:space="0" w:color="auto"/>
            </w:tcBorders>
            <w:shd w:val="clear" w:color="auto" w:fill="auto"/>
          </w:tcPr>
          <w:p w14:paraId="4897D762" w14:textId="77777777" w:rsidR="007369BC" w:rsidRPr="00937F5B" w:rsidRDefault="007369BC" w:rsidP="002A159F">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Pr>
                <w:rFonts w:ascii="TradeGothic CondEighteen" w:hAnsi="TradeGothic CondEighteen"/>
                <w:spacing w:val="4"/>
                <w:sz w:val="18"/>
              </w:rPr>
              <w:t>Kännedom om Allmänna arvsfonden</w:t>
            </w:r>
          </w:p>
        </w:tc>
        <w:tc>
          <w:tcPr>
            <w:tcW w:w="1025" w:type="pct"/>
            <w:tcBorders>
              <w:top w:val="single" w:sz="6" w:space="0" w:color="auto"/>
            </w:tcBorders>
          </w:tcPr>
          <w:p w14:paraId="042E9E13" w14:textId="3A19A6FD"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 xml:space="preserve">79 </w:t>
            </w:r>
          </w:p>
        </w:tc>
        <w:tc>
          <w:tcPr>
            <w:tcW w:w="1025" w:type="pct"/>
            <w:tcBorders>
              <w:top w:val="single" w:sz="6" w:space="0" w:color="auto"/>
            </w:tcBorders>
            <w:shd w:val="clear" w:color="auto" w:fill="auto"/>
          </w:tcPr>
          <w:p w14:paraId="0B72FFB8" w14:textId="1DFCC9C2"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81</w:t>
            </w:r>
          </w:p>
        </w:tc>
        <w:tc>
          <w:tcPr>
            <w:tcW w:w="1025" w:type="pct"/>
            <w:tcBorders>
              <w:top w:val="single" w:sz="6" w:space="0" w:color="auto"/>
            </w:tcBorders>
          </w:tcPr>
          <w:p w14:paraId="55C8EDE4" w14:textId="7D034848"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84</w:t>
            </w:r>
          </w:p>
        </w:tc>
      </w:tr>
      <w:tr w:rsidR="00C00AC6" w:rsidRPr="00937F5B" w14:paraId="1BD6A492" w14:textId="77777777" w:rsidTr="002A159F">
        <w:tc>
          <w:tcPr>
            <w:tcW w:w="1925" w:type="pct"/>
            <w:shd w:val="clear" w:color="auto" w:fill="auto"/>
          </w:tcPr>
          <w:p w14:paraId="79CA8395" w14:textId="77777777" w:rsidR="007369BC" w:rsidRPr="00937F5B" w:rsidRDefault="007369BC" w:rsidP="002A159F">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Pr>
                <w:rFonts w:ascii="TradeGothic CondEighteen" w:hAnsi="TradeGothic CondEighteen"/>
                <w:spacing w:val="4"/>
                <w:sz w:val="18"/>
              </w:rPr>
              <w:t>Positiv attityd till Allmänna arvsfonden</w:t>
            </w:r>
          </w:p>
        </w:tc>
        <w:tc>
          <w:tcPr>
            <w:tcW w:w="1025" w:type="pct"/>
          </w:tcPr>
          <w:p w14:paraId="6926F691" w14:textId="5A5172ED"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37</w:t>
            </w:r>
          </w:p>
        </w:tc>
        <w:tc>
          <w:tcPr>
            <w:tcW w:w="1025" w:type="pct"/>
            <w:shd w:val="clear" w:color="auto" w:fill="auto"/>
          </w:tcPr>
          <w:p w14:paraId="16CE1A3B" w14:textId="3AD2104C"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38</w:t>
            </w:r>
          </w:p>
        </w:tc>
        <w:tc>
          <w:tcPr>
            <w:tcW w:w="1025" w:type="pct"/>
          </w:tcPr>
          <w:p w14:paraId="7BD0FF14" w14:textId="238A5D1F" w:rsidR="007369BC" w:rsidRPr="00937F5B" w:rsidRDefault="007369BC" w:rsidP="002A159F">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Pr>
                <w:rFonts w:ascii="TradeGothic CondEighteen" w:hAnsi="TradeGothic CondEighteen"/>
                <w:spacing w:val="4"/>
                <w:sz w:val="18"/>
              </w:rPr>
              <w:t>46</w:t>
            </w:r>
          </w:p>
        </w:tc>
      </w:tr>
      <w:tr w:rsidR="00C00AC6" w:rsidRPr="00937F5B" w14:paraId="19C0A6DA" w14:textId="77777777" w:rsidTr="002A159F">
        <w:tc>
          <w:tcPr>
            <w:tcW w:w="1925" w:type="pct"/>
            <w:shd w:val="clear" w:color="auto" w:fill="auto"/>
          </w:tcPr>
          <w:p w14:paraId="147423B9" w14:textId="77777777" w:rsidR="007369BC" w:rsidRPr="00937F5B" w:rsidRDefault="007369BC" w:rsidP="002A159F">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Pr>
                <w:rFonts w:ascii="TradeGothic CondEighteen" w:hAnsi="TradeGothic CondEighteen"/>
                <w:bCs/>
                <w:spacing w:val="4"/>
                <w:sz w:val="18"/>
              </w:rPr>
              <w:t>Negativ attityd till Allmänna arvsfonden</w:t>
            </w:r>
          </w:p>
        </w:tc>
        <w:tc>
          <w:tcPr>
            <w:tcW w:w="1025" w:type="pct"/>
          </w:tcPr>
          <w:p w14:paraId="468B29E7" w14:textId="4A5A574E"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7</w:t>
            </w:r>
          </w:p>
        </w:tc>
        <w:tc>
          <w:tcPr>
            <w:tcW w:w="1025" w:type="pct"/>
            <w:shd w:val="clear" w:color="auto" w:fill="auto"/>
          </w:tcPr>
          <w:p w14:paraId="63D35783" w14:textId="1627B8C3"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8</w:t>
            </w:r>
          </w:p>
        </w:tc>
        <w:tc>
          <w:tcPr>
            <w:tcW w:w="1025" w:type="pct"/>
          </w:tcPr>
          <w:p w14:paraId="3DD11934" w14:textId="63E8F5C4"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10</w:t>
            </w:r>
          </w:p>
        </w:tc>
      </w:tr>
      <w:tr w:rsidR="00C00AC6" w:rsidRPr="00937F5B" w14:paraId="309D5EB5" w14:textId="77777777" w:rsidTr="002A159F">
        <w:tc>
          <w:tcPr>
            <w:tcW w:w="1925" w:type="pct"/>
            <w:shd w:val="clear" w:color="auto" w:fill="auto"/>
          </w:tcPr>
          <w:p w14:paraId="0ECDAD33" w14:textId="77777777" w:rsidR="007369BC" w:rsidRDefault="007369BC" w:rsidP="002A159F">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Pr>
                <w:rFonts w:ascii="TradeGothic CondEighteen" w:hAnsi="TradeGothic CondEighteen"/>
                <w:bCs/>
                <w:spacing w:val="4"/>
                <w:sz w:val="18"/>
              </w:rPr>
              <w:t>Neutral attityd till Allmänna arvsfonden</w:t>
            </w:r>
          </w:p>
        </w:tc>
        <w:tc>
          <w:tcPr>
            <w:tcW w:w="1025" w:type="pct"/>
          </w:tcPr>
          <w:p w14:paraId="037A3341" w14:textId="3DD7C947"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45</w:t>
            </w:r>
          </w:p>
        </w:tc>
        <w:tc>
          <w:tcPr>
            <w:tcW w:w="1025" w:type="pct"/>
            <w:shd w:val="clear" w:color="auto" w:fill="auto"/>
          </w:tcPr>
          <w:p w14:paraId="020D0129" w14:textId="488360DC"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45</w:t>
            </w:r>
          </w:p>
        </w:tc>
        <w:tc>
          <w:tcPr>
            <w:tcW w:w="1025" w:type="pct"/>
          </w:tcPr>
          <w:p w14:paraId="47F22C61" w14:textId="28898264"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38</w:t>
            </w:r>
          </w:p>
        </w:tc>
      </w:tr>
      <w:tr w:rsidR="00C00AC6" w:rsidRPr="00937F5B" w14:paraId="2D5AA245" w14:textId="77777777" w:rsidTr="002A159F">
        <w:tc>
          <w:tcPr>
            <w:tcW w:w="1925" w:type="pct"/>
            <w:tcBorders>
              <w:bottom w:val="single" w:sz="8" w:space="0" w:color="auto"/>
            </w:tcBorders>
            <w:shd w:val="clear" w:color="auto" w:fill="auto"/>
          </w:tcPr>
          <w:p w14:paraId="20470B97" w14:textId="77777777" w:rsidR="007369BC" w:rsidRDefault="007369BC" w:rsidP="002A159F">
            <w:pPr>
              <w:keepNext/>
              <w:keepLines/>
              <w:overflowPunct w:val="0"/>
              <w:autoSpaceDE w:val="0"/>
              <w:autoSpaceDN w:val="0"/>
              <w:adjustRightInd w:val="0"/>
              <w:spacing w:before="20" w:after="20" w:line="220" w:lineRule="exact"/>
              <w:textAlignment w:val="baseline"/>
              <w:rPr>
                <w:rFonts w:ascii="TradeGothic CondEighteen" w:hAnsi="TradeGothic CondEighteen"/>
                <w:bCs/>
                <w:spacing w:val="4"/>
                <w:sz w:val="18"/>
              </w:rPr>
            </w:pPr>
            <w:r>
              <w:rPr>
                <w:rFonts w:ascii="TradeGothic CondEighteen" w:hAnsi="TradeGothic CondEighteen"/>
                <w:bCs/>
                <w:spacing w:val="4"/>
                <w:sz w:val="18"/>
              </w:rPr>
              <w:t>Vet ej (attityd till Allmänna arvsfonden)</w:t>
            </w:r>
          </w:p>
        </w:tc>
        <w:tc>
          <w:tcPr>
            <w:tcW w:w="1025" w:type="pct"/>
            <w:tcBorders>
              <w:bottom w:val="single" w:sz="8" w:space="0" w:color="auto"/>
            </w:tcBorders>
          </w:tcPr>
          <w:p w14:paraId="60945E6B" w14:textId="018A047E"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12</w:t>
            </w:r>
          </w:p>
        </w:tc>
        <w:tc>
          <w:tcPr>
            <w:tcW w:w="1025" w:type="pct"/>
            <w:tcBorders>
              <w:bottom w:val="single" w:sz="8" w:space="0" w:color="auto"/>
            </w:tcBorders>
            <w:shd w:val="clear" w:color="auto" w:fill="auto"/>
          </w:tcPr>
          <w:p w14:paraId="36F72269" w14:textId="1C899293" w:rsidR="007369BC" w:rsidRPr="00937F5B"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11</w:t>
            </w:r>
          </w:p>
        </w:tc>
        <w:tc>
          <w:tcPr>
            <w:tcW w:w="1025" w:type="pct"/>
            <w:tcBorders>
              <w:bottom w:val="single" w:sz="8" w:space="0" w:color="auto"/>
            </w:tcBorders>
          </w:tcPr>
          <w:p w14:paraId="41EFF36E" w14:textId="70116797" w:rsidR="007369BC" w:rsidRDefault="007369BC" w:rsidP="002A159F">
            <w:pPr>
              <w:keepNext/>
              <w:keepLines/>
              <w:overflowPunct w:val="0"/>
              <w:autoSpaceDE w:val="0"/>
              <w:autoSpaceDN w:val="0"/>
              <w:adjustRightInd w:val="0"/>
              <w:spacing w:before="20" w:after="20" w:line="220" w:lineRule="exact"/>
              <w:jc w:val="right"/>
              <w:textAlignment w:val="baseline"/>
              <w:rPr>
                <w:rFonts w:ascii="TradeGothic CondEighteen" w:hAnsi="TradeGothic CondEighteen"/>
                <w:bCs/>
                <w:spacing w:val="4"/>
                <w:sz w:val="18"/>
              </w:rPr>
            </w:pPr>
            <w:r>
              <w:rPr>
                <w:rFonts w:ascii="TradeGothic CondEighteen" w:hAnsi="TradeGothic CondEighteen"/>
                <w:bCs/>
                <w:spacing w:val="4"/>
                <w:sz w:val="18"/>
              </w:rPr>
              <w:t>7</w:t>
            </w:r>
          </w:p>
        </w:tc>
      </w:tr>
    </w:tbl>
    <w:p w14:paraId="09100CB5" w14:textId="77777777" w:rsidR="007369BC" w:rsidRDefault="007369BC" w:rsidP="00C00AC6">
      <w:pPr>
        <w:pStyle w:val="Rubrik3"/>
      </w:pPr>
      <w:bookmarkStart w:id="65" w:name="_Toc169778932"/>
      <w:r w:rsidRPr="00C92880">
        <w:t>Informationsträffar</w:t>
      </w:r>
      <w:bookmarkEnd w:id="65"/>
      <w:r w:rsidRPr="00837946">
        <w:t xml:space="preserve"> </w:t>
      </w:r>
    </w:p>
    <w:p w14:paraId="388D44BB" w14:textId="0B9D255D" w:rsidR="007369BC" w:rsidRDefault="007369BC" w:rsidP="00380168">
      <w:pPr>
        <w:pStyle w:val="Brdtext"/>
      </w:pPr>
      <w:r w:rsidRPr="006900AB">
        <w:t xml:space="preserve">Under året har handläggare </w:t>
      </w:r>
      <w:r>
        <w:t xml:space="preserve">vid kanslistödet </w:t>
      </w:r>
      <w:r w:rsidRPr="006900AB">
        <w:t xml:space="preserve">deltagit </w:t>
      </w:r>
      <w:r>
        <w:t>vid</w:t>
      </w:r>
      <w:r w:rsidRPr="006900AB">
        <w:t xml:space="preserve"> träffar som arrangerats av föreningar, organisationer, studieförbund och offentliga aktörer med syfte att få in fler ansökningar </w:t>
      </w:r>
      <w:r>
        <w:t>och att</w:t>
      </w:r>
      <w:r w:rsidRPr="006900AB">
        <w:t xml:space="preserve"> öka kännedomen om möjligheterna som A</w:t>
      </w:r>
      <w:r>
        <w:t>llmänna a</w:t>
      </w:r>
      <w:r w:rsidRPr="006900AB">
        <w:t xml:space="preserve">rvsfonden kan ge. Informationsträffar med personer som arbetar med, engagerar eller tillhör fondens målgrupper har skett digitalt eller på plats hos </w:t>
      </w:r>
      <w:r>
        <w:t>bl.a.</w:t>
      </w:r>
      <w:r w:rsidRPr="006900AB">
        <w:t xml:space="preserve"> Bygdegårdarnas riksförbund, SmåKom (De små kommunernas samverkan), Folkets Hus och Parker, Sparbanks</w:t>
      </w:r>
      <w:r>
        <w:t>-</w:t>
      </w:r>
      <w:r w:rsidRPr="006900AB">
        <w:t>stiftelserna</w:t>
      </w:r>
      <w:r>
        <w:t>s</w:t>
      </w:r>
      <w:r w:rsidRPr="006900AB">
        <w:t xml:space="preserve"> nationella nätverk, Funktionsrätt nationellt, Enköpings </w:t>
      </w:r>
      <w:r>
        <w:t>k</w:t>
      </w:r>
      <w:r w:rsidRPr="006900AB">
        <w:t>ommun, Region Gotland och RF/SISU Gotland, Trelleborgs kommun, Kristinehamn</w:t>
      </w:r>
      <w:r>
        <w:t>s kommun</w:t>
      </w:r>
      <w:r w:rsidRPr="006900AB">
        <w:t xml:space="preserve">, Friluftsfrämjandet, Örebro </w:t>
      </w:r>
      <w:r>
        <w:t>u</w:t>
      </w:r>
      <w:r w:rsidRPr="006900AB">
        <w:t xml:space="preserve">niversitet och Västra Götalandsregionen. </w:t>
      </w:r>
    </w:p>
    <w:p w14:paraId="4D2C5268" w14:textId="3E0DF4AF" w:rsidR="007369BC" w:rsidRDefault="007369BC" w:rsidP="006900AB">
      <w:pPr>
        <w:pStyle w:val="Brdtextmedindrag"/>
      </w:pPr>
      <w:r w:rsidRPr="006900AB">
        <w:t>Under 2023 deltog kansli</w:t>
      </w:r>
      <w:r>
        <w:t xml:space="preserve">stödet </w:t>
      </w:r>
      <w:r w:rsidRPr="006900AB">
        <w:t>som utställare på Folk och Kultur, Träffpunkt idrott och MR-dagarna samt besökte Frihamnsdagarna och Barnrättsdagarna. Dessutom kunde föreningar och åhörare</w:t>
      </w:r>
      <w:r>
        <w:t>,</w:t>
      </w:r>
      <w:r w:rsidRPr="006900AB">
        <w:t xml:space="preserve"> i samband </w:t>
      </w:r>
      <w:r>
        <w:t xml:space="preserve">med </w:t>
      </w:r>
      <w:r w:rsidRPr="006900AB">
        <w:t>konferenser</w:t>
      </w:r>
      <w:r>
        <w:t xml:space="preserve"> anordnade av Allmänna arvsfonden</w:t>
      </w:r>
      <w:r w:rsidRPr="006900AB">
        <w:t xml:space="preserve"> för att sprida erfarenheter</w:t>
      </w:r>
      <w:r>
        <w:t>,</w:t>
      </w:r>
      <w:r w:rsidRPr="006900AB">
        <w:t xml:space="preserve"> ta del av information om kriterier</w:t>
      </w:r>
      <w:r>
        <w:t>na</w:t>
      </w:r>
      <w:r w:rsidRPr="006900AB">
        <w:t xml:space="preserve"> för att beviljas stöd</w:t>
      </w:r>
      <w:r>
        <w:t xml:space="preserve"> från fonden.</w:t>
      </w:r>
    </w:p>
    <w:p w14:paraId="2809B0D1" w14:textId="754519DE" w:rsidR="007369BC" w:rsidRDefault="007369BC" w:rsidP="006900AB">
      <w:pPr>
        <w:pStyle w:val="Rubrik3"/>
      </w:pPr>
      <w:bookmarkStart w:id="66" w:name="_Toc169778933"/>
      <w:r>
        <w:t>Målgruppen äldre</w:t>
      </w:r>
      <w:bookmarkEnd w:id="66"/>
    </w:p>
    <w:p w14:paraId="6E8EA245" w14:textId="054E7CE3" w:rsidR="007369BC" w:rsidRDefault="007369BC" w:rsidP="006900AB">
      <w:pPr>
        <w:pStyle w:val="Brdtext"/>
      </w:pPr>
      <w:r>
        <w:t xml:space="preserve">En </w:t>
      </w:r>
      <w:r w:rsidRPr="006900AB">
        <w:t>arbetsgrupp vid kansli</w:t>
      </w:r>
      <w:r>
        <w:t>stödet</w:t>
      </w:r>
      <w:r w:rsidRPr="006900AB">
        <w:t xml:space="preserve"> </w:t>
      </w:r>
      <w:r>
        <w:t xml:space="preserve">har </w:t>
      </w:r>
      <w:r w:rsidRPr="006900AB">
        <w:t xml:space="preserve">arbetat med att ta fram riktade kommunikationsinsatser och material till organisationer som kan ha </w:t>
      </w:r>
      <w:r w:rsidRPr="006900AB">
        <w:lastRenderedPageBreak/>
        <w:t>intresse att driva projekt till förmån för målgruppen</w:t>
      </w:r>
      <w:r>
        <w:t xml:space="preserve"> personer som är 65 år eller äldre</w:t>
      </w:r>
      <w:r w:rsidRPr="006900AB">
        <w:t>.</w:t>
      </w:r>
      <w:r>
        <w:t xml:space="preserve"> </w:t>
      </w:r>
    </w:p>
    <w:p w14:paraId="67B9D501" w14:textId="2F19BDF3" w:rsidR="007369BC" w:rsidRPr="006900AB" w:rsidRDefault="007369BC" w:rsidP="006900AB">
      <w:pPr>
        <w:pStyle w:val="Brdtextmedindrag"/>
      </w:pPr>
      <w:r>
        <w:t>Arbetsgruppen genomförde under 2023 ett flertal riktade aktiviteter mot målgruppen äldre. Exempelvis har det arrangerats ett flertal informations-träffar och workshops med studieförbund och deras samverkande föreningar. Webbinarier har hållits tillsammans med SPF Seniorerna och dess lokalföreningar. Under våren och hösten 2023 publicerades annonser om Allmänna arvsfonden i SPF-tidningen Senioren och PRO-tidningen Pensionären. Därutöver har artiklar och pressmeddelanden om beviljade projekt riktade till målgruppen äldre spridits via Allmänna arvsfondens webbplats och nyhetsbrev.</w:t>
      </w:r>
    </w:p>
    <w:p w14:paraId="2207AF66" w14:textId="77777777" w:rsidR="007369BC" w:rsidRDefault="007369BC" w:rsidP="00380168">
      <w:pPr>
        <w:pStyle w:val="Rubrik2"/>
      </w:pPr>
      <w:bookmarkStart w:id="67" w:name="_Toc169778934"/>
      <w:r w:rsidRPr="00C92880">
        <w:t>Uppföljning</w:t>
      </w:r>
      <w:r w:rsidRPr="00837946">
        <w:t xml:space="preserve"> och utvärdering</w:t>
      </w:r>
      <w:bookmarkEnd w:id="67"/>
    </w:p>
    <w:p w14:paraId="22DE1E69" w14:textId="2129D0AA" w:rsidR="007369BC" w:rsidRDefault="007369BC" w:rsidP="00380168">
      <w:pPr>
        <w:pStyle w:val="Brdtext"/>
      </w:pPr>
      <w:r w:rsidRPr="00A20648">
        <w:t xml:space="preserve">Arvsfondsdelegationen ska enligt förordningen (2021:403) om Allmänna arvsfonden ha en samlad strategi för uppföljning och utvärdering av beviljade stöd. I förordningen </w:t>
      </w:r>
      <w:r>
        <w:t>anges</w:t>
      </w:r>
      <w:r w:rsidRPr="00A20648">
        <w:t xml:space="preserve"> också att vid större utvärderingar ska som huvudregel vetenskaplig expertis anlitas. </w:t>
      </w:r>
      <w:r>
        <w:t xml:space="preserve">I följande avsnitt redovisas de årliga uppföljningarna av projektstöd och lokalstöd samt de utvärderingar av arvsfondsprojekt som har färdigställts och publicerats under 2023. </w:t>
      </w:r>
    </w:p>
    <w:p w14:paraId="124E6236" w14:textId="0BF1542B" w:rsidR="007369BC" w:rsidRPr="0098443F" w:rsidRDefault="007369BC" w:rsidP="0098443F">
      <w:pPr>
        <w:pStyle w:val="Brdtextmedindrag"/>
      </w:pPr>
      <w:r w:rsidRPr="0098443F">
        <w:t>I december 2023 beslutade Arvsfondsdelegationen en ny strategi för uppföljning och utvärdering. Den nya strategin beskriver ramarna för Arvsfondsdelegationens uppföljnings- och utvärderingsverksamhet. Syftet med uppföljnings- och utvärderingsverksamheten är att ge underlag för att kunna fatta välgrundade beslut i verksamheten och bidra till ett kontinuerligt lärande internt</w:t>
      </w:r>
      <w:r>
        <w:t xml:space="preserve"> inom Arvsfondsdelegationen</w:t>
      </w:r>
      <w:r w:rsidRPr="0098443F">
        <w:t xml:space="preserve"> och externt. Den övergripande målsättningen med uppföljnings- och utvärderings</w:t>
      </w:r>
      <w:r>
        <w:t>-</w:t>
      </w:r>
      <w:r w:rsidRPr="0098443F">
        <w:t>verksamheten är att bidra till att Allmänna arvsfondens mål att främja verksamhet av ideell karaktär till förmån för fondens målgrupper nås.</w:t>
      </w:r>
    </w:p>
    <w:p w14:paraId="3952EAAD" w14:textId="639F151D" w:rsidR="007369BC" w:rsidRPr="00837946" w:rsidRDefault="007369BC" w:rsidP="00C00AC6">
      <w:pPr>
        <w:pStyle w:val="Rubrik3"/>
      </w:pPr>
      <w:bookmarkStart w:id="68" w:name="_Toc169778935"/>
      <w:r w:rsidRPr="00837946">
        <w:t xml:space="preserve">Uppföljning av </w:t>
      </w:r>
      <w:r>
        <w:t>överlevnad efter projektslut hos enskilda projekt</w:t>
      </w:r>
      <w:bookmarkEnd w:id="68"/>
    </w:p>
    <w:p w14:paraId="65713EAE" w14:textId="67E2AE4D" w:rsidR="007369BC" w:rsidRDefault="007369BC" w:rsidP="000E0703">
      <w:pPr>
        <w:pStyle w:val="Brdtext"/>
      </w:pPr>
      <w:bookmarkStart w:id="69" w:name="_Hlk158630635"/>
      <w:r w:rsidRPr="00372CE6">
        <w:t xml:space="preserve">För att </w:t>
      </w:r>
      <w:r>
        <w:t xml:space="preserve">ett </w:t>
      </w:r>
      <w:r w:rsidRPr="00372CE6">
        <w:t xml:space="preserve">projekt ska beviljas stöd ur Allmänna arvsfonden ska </w:t>
      </w:r>
      <w:r>
        <w:t xml:space="preserve">resultatet av </w:t>
      </w:r>
      <w:r w:rsidRPr="00372CE6">
        <w:t>projektet</w:t>
      </w:r>
      <w:r>
        <w:t xml:space="preserve"> </w:t>
      </w:r>
      <w:r w:rsidRPr="00372CE6">
        <w:t>ha förutsättningar att främja</w:t>
      </w:r>
      <w:r>
        <w:t xml:space="preserve"> den avsedda</w:t>
      </w:r>
      <w:r w:rsidRPr="00372CE6">
        <w:t xml:space="preserve"> målgruppen efter det att stödet </w:t>
      </w:r>
      <w:r>
        <w:t xml:space="preserve">ur fonden </w:t>
      </w:r>
      <w:r w:rsidRPr="00372CE6">
        <w:t>har upphört</w:t>
      </w:r>
      <w:bookmarkEnd w:id="69"/>
      <w:r>
        <w:t xml:space="preserve">. Detta villkor följs årligen upp genom en bedömning av slutredovisade projekts överlevnad efter projektslut. </w:t>
      </w:r>
      <w:r w:rsidRPr="000E0703">
        <w:t xml:space="preserve">Med överlevnad avses </w:t>
      </w:r>
      <w:r>
        <w:t xml:space="preserve">att </w:t>
      </w:r>
      <w:r w:rsidRPr="000E0703">
        <w:t xml:space="preserve">verksamheter, aktiviteter, metoder och arbetssätt lever vidare och därmed fortsatt främjar </w:t>
      </w:r>
      <w:r>
        <w:t>a</w:t>
      </w:r>
      <w:r w:rsidRPr="000E0703">
        <w:t>rvsfondens målgrupp</w:t>
      </w:r>
      <w:r>
        <w:t xml:space="preserve"> i fråga</w:t>
      </w:r>
      <w:r w:rsidRPr="000E0703">
        <w:t xml:space="preserve"> även efter att projektfinansieringen </w:t>
      </w:r>
      <w:r>
        <w:t>ur</w:t>
      </w:r>
      <w:r w:rsidRPr="000E0703">
        <w:t xml:space="preserve"> fonden </w:t>
      </w:r>
      <w:r>
        <w:t xml:space="preserve">har </w:t>
      </w:r>
      <w:r w:rsidRPr="000E0703">
        <w:t>upphört.</w:t>
      </w:r>
    </w:p>
    <w:p w14:paraId="22579C06" w14:textId="2DEA49E7" w:rsidR="007369BC" w:rsidRDefault="007369BC" w:rsidP="000E0703">
      <w:pPr>
        <w:pStyle w:val="Brdtextmedindrag"/>
      </w:pPr>
      <w:r w:rsidRPr="000E0703">
        <w:t xml:space="preserve">Bedömningen av överlevnad baseras dels på en granskning av </w:t>
      </w:r>
      <w:r>
        <w:t>den</w:t>
      </w:r>
      <w:r w:rsidRPr="000E0703">
        <w:t xml:space="preserve"> slutredovisning </w:t>
      </w:r>
      <w:r>
        <w:t xml:space="preserve">som samtliga projekt behöver lämna vid projektslut, </w:t>
      </w:r>
      <w:r w:rsidRPr="000E0703">
        <w:t>dels på en särskild uppföljning av de</w:t>
      </w:r>
      <w:r>
        <w:t>t</w:t>
      </w:r>
      <w:r w:rsidRPr="000E0703">
        <w:t xml:space="preserve"> slutredovisade projekte</w:t>
      </w:r>
      <w:r>
        <w:t>t</w:t>
      </w:r>
      <w:r w:rsidRPr="000E0703">
        <w:t>.</w:t>
      </w:r>
      <w:r>
        <w:t xml:space="preserve"> </w:t>
      </w:r>
      <w:r w:rsidRPr="000E0703">
        <w:t>Den särskilda uppföljningen sker efter det att slutredovisning</w:t>
      </w:r>
      <w:r>
        <w:t>en</w:t>
      </w:r>
      <w:r w:rsidRPr="000E0703">
        <w:t xml:space="preserve"> har godkänts och görs sedan 2022 genom att </w:t>
      </w:r>
      <w:r>
        <w:t xml:space="preserve">den </w:t>
      </w:r>
      <w:r w:rsidRPr="000E0703">
        <w:t>stödmottagande organisatione</w:t>
      </w:r>
      <w:r>
        <w:t>n</w:t>
      </w:r>
      <w:r w:rsidRPr="000E0703">
        <w:t xml:space="preserve"> får besvara en enkät. Arvsfondsdelegationens bedömning av överlevnaden baseras på de uppgifter som organisatione</w:t>
      </w:r>
      <w:r>
        <w:t>n har</w:t>
      </w:r>
      <w:r w:rsidRPr="000E0703">
        <w:t xml:space="preserve"> lämnat i si</w:t>
      </w:r>
      <w:r>
        <w:t>tt</w:t>
      </w:r>
      <w:r w:rsidRPr="000E0703">
        <w:t xml:space="preserve"> enkätsvar.</w:t>
      </w:r>
      <w:r>
        <w:t xml:space="preserve"> </w:t>
      </w:r>
      <w:r w:rsidRPr="000E0703">
        <w:t xml:space="preserve">Uppföljningen av överlevnad avser enbart avslutade projekt som </w:t>
      </w:r>
      <w:r>
        <w:t xml:space="preserve">har </w:t>
      </w:r>
      <w:r w:rsidRPr="000E0703">
        <w:t xml:space="preserve">beviljats projektstöd </w:t>
      </w:r>
      <w:r w:rsidRPr="000E0703">
        <w:lastRenderedPageBreak/>
        <w:t xml:space="preserve">och vars slutredovisningar </w:t>
      </w:r>
      <w:r>
        <w:t xml:space="preserve">har </w:t>
      </w:r>
      <w:r w:rsidRPr="000E0703">
        <w:t xml:space="preserve">godkänts under det år som uppföljningen avser. Projekt som </w:t>
      </w:r>
      <w:r>
        <w:t xml:space="preserve">har </w:t>
      </w:r>
      <w:r w:rsidRPr="000E0703">
        <w:t xml:space="preserve">beviljats lokalstöd följs upp genom särskilda uppföljningar fyra respektive tio år efter det att stödet </w:t>
      </w:r>
      <w:r>
        <w:t xml:space="preserve">har </w:t>
      </w:r>
      <w:r w:rsidRPr="000E0703">
        <w:t>beviljats</w:t>
      </w:r>
      <w:r>
        <w:t>.</w:t>
      </w:r>
    </w:p>
    <w:p w14:paraId="049D263B" w14:textId="43E0F1B4" w:rsidR="007369BC" w:rsidRPr="00837946" w:rsidRDefault="007369BC" w:rsidP="000E0703">
      <w:pPr>
        <w:pStyle w:val="Brdtextmedindrag"/>
      </w:pPr>
      <w:r>
        <w:t xml:space="preserve">I 2023 års uppföljning ingick 109 projekt som hade beviljats projektstöd och vars slutredovisningar godkänts under året. Projekten delas in i tre </w:t>
      </w:r>
      <w:r w:rsidRPr="00837946">
        <w:t>k</w:t>
      </w:r>
      <w:r>
        <w:t>ategorier, baserat på vad som lever vidare efter projektslut</w:t>
      </w:r>
      <w:r w:rsidRPr="00837946">
        <w:t>.</w:t>
      </w:r>
    </w:p>
    <w:p w14:paraId="1BD05AC9" w14:textId="14372DB2" w:rsidR="007369BC" w:rsidRPr="008054AB" w:rsidRDefault="007369BC" w:rsidP="00C00AC6">
      <w:pPr>
        <w:pStyle w:val="Rubrik4utannumrering"/>
      </w:pPr>
      <w:r w:rsidRPr="008054AB">
        <w:t xml:space="preserve">Kategori 1 – Projekt som inte </w:t>
      </w:r>
      <w:r>
        <w:t>kunnat genomföra det stödmottagaren beviljats medel för</w:t>
      </w:r>
    </w:p>
    <w:p w14:paraId="25C5B815" w14:textId="4A954313" w:rsidR="007369BC" w:rsidRDefault="007369BC" w:rsidP="000225DC">
      <w:pPr>
        <w:pStyle w:val="Brdtext"/>
      </w:pPr>
      <w:r w:rsidRPr="000225DC">
        <w:t xml:space="preserve">I kategori 1 ingår projekt som inte har kunnat genomföra den verksamhet som </w:t>
      </w:r>
      <w:r>
        <w:t xml:space="preserve">den </w:t>
      </w:r>
      <w:r w:rsidRPr="000225DC">
        <w:t>stödmottagande organisation</w:t>
      </w:r>
      <w:r>
        <w:t>en</w:t>
      </w:r>
      <w:r w:rsidRPr="000225DC">
        <w:t xml:space="preserve"> beviljats medel för. En vanligt förekommande anledning till att </w:t>
      </w:r>
      <w:r>
        <w:t>verksamheten</w:t>
      </w:r>
      <w:r w:rsidRPr="000225DC">
        <w:t xml:space="preserve"> inte </w:t>
      </w:r>
      <w:r>
        <w:t xml:space="preserve">har </w:t>
      </w:r>
      <w:r w:rsidRPr="000225DC">
        <w:t>kunnat genomför</w:t>
      </w:r>
      <w:r>
        <w:t xml:space="preserve">as </w:t>
      </w:r>
      <w:r w:rsidRPr="000225DC">
        <w:t>är att projekte</w:t>
      </w:r>
      <w:r>
        <w:t>t</w:t>
      </w:r>
      <w:r w:rsidRPr="000225DC">
        <w:t xml:space="preserve"> inte </w:t>
      </w:r>
      <w:r>
        <w:t xml:space="preserve">har </w:t>
      </w:r>
      <w:r w:rsidRPr="000225DC">
        <w:t>varit tillräckligt förankra</w:t>
      </w:r>
      <w:r>
        <w:t>t</w:t>
      </w:r>
      <w:r w:rsidRPr="000225DC">
        <w:t xml:space="preserve"> i </w:t>
      </w:r>
      <w:r>
        <w:t>t.ex.</w:t>
      </w:r>
      <w:r w:rsidRPr="000225DC">
        <w:t xml:space="preserve"> samarbets</w:t>
      </w:r>
      <w:r>
        <w:t>-</w:t>
      </w:r>
      <w:r w:rsidRPr="000225DC">
        <w:t>organisationer. Under de år som A</w:t>
      </w:r>
      <w:r>
        <w:t>llmänna a</w:t>
      </w:r>
      <w:r w:rsidRPr="000225DC">
        <w:t xml:space="preserve">rvsfonden </w:t>
      </w:r>
      <w:r>
        <w:t xml:space="preserve">har </w:t>
      </w:r>
      <w:r w:rsidRPr="000225DC">
        <w:t xml:space="preserve">kategoriserat överlevnaden för slutredovisade projekt är det endast ett fåtal projekt som </w:t>
      </w:r>
      <w:r>
        <w:t xml:space="preserve">har </w:t>
      </w:r>
      <w:r w:rsidRPr="000225DC">
        <w:t xml:space="preserve">tillhört denna kategori. </w:t>
      </w:r>
      <w:r>
        <w:t xml:space="preserve">Arvsfondsdelegationen bedömer att en sannolik </w:t>
      </w:r>
      <w:r w:rsidRPr="000225DC">
        <w:t xml:space="preserve">förklaring till detta </w:t>
      </w:r>
      <w:r>
        <w:t>är</w:t>
      </w:r>
      <w:r w:rsidRPr="000225DC">
        <w:t xml:space="preserve"> att </w:t>
      </w:r>
      <w:r>
        <w:t>det</w:t>
      </w:r>
      <w:r w:rsidRPr="000225DC">
        <w:t xml:space="preserve"> gör</w:t>
      </w:r>
      <w:r>
        <w:t>s</w:t>
      </w:r>
      <w:r w:rsidRPr="000225DC">
        <w:t xml:space="preserve"> en gedigen </w:t>
      </w:r>
      <w:r>
        <w:t>”</w:t>
      </w:r>
      <w:r w:rsidRPr="000225DC">
        <w:t>förkontroll</w:t>
      </w:r>
      <w:r>
        <w:t xml:space="preserve">” </w:t>
      </w:r>
      <w:r w:rsidRPr="000225DC">
        <w:t>och beredning av ärende</w:t>
      </w:r>
      <w:r>
        <w:t>n</w:t>
      </w:r>
      <w:r w:rsidRPr="000225DC">
        <w:t xml:space="preserve"> innan nya projekt beviljas medel samt att projekt därefter årligen behöver redovisa sitt arbete och </w:t>
      </w:r>
      <w:r>
        <w:t xml:space="preserve">då </w:t>
      </w:r>
      <w:r w:rsidRPr="000225DC">
        <w:t>har en dialog med kansli</w:t>
      </w:r>
      <w:r>
        <w:t>stödet</w:t>
      </w:r>
      <w:r w:rsidRPr="000225DC">
        <w:t xml:space="preserve"> om projektplanen för det fortsatta </w:t>
      </w:r>
      <w:r>
        <w:t>arbetet</w:t>
      </w:r>
      <w:r w:rsidRPr="000225DC">
        <w:t xml:space="preserve"> innan </w:t>
      </w:r>
      <w:r>
        <w:t>projektet</w:t>
      </w:r>
      <w:r w:rsidRPr="000225DC">
        <w:t xml:space="preserve"> kan fortsätta</w:t>
      </w:r>
      <w:r>
        <w:t>.</w:t>
      </w:r>
    </w:p>
    <w:p w14:paraId="2D33D539" w14:textId="24333849" w:rsidR="007369BC" w:rsidRPr="008054AB" w:rsidRDefault="007369BC" w:rsidP="00C00AC6">
      <w:pPr>
        <w:pStyle w:val="Rubrik4utannumrering"/>
      </w:pPr>
      <w:r w:rsidRPr="008054AB">
        <w:t xml:space="preserve">Kategori 2 – Projekt </w:t>
      </w:r>
      <w:r>
        <w:t>vars resultat inte lever vidare på ett tydligt sätt</w:t>
      </w:r>
    </w:p>
    <w:p w14:paraId="6EF0A1D1" w14:textId="78F0A979" w:rsidR="007369BC" w:rsidRDefault="007369BC" w:rsidP="000225DC">
      <w:pPr>
        <w:pStyle w:val="Brdtext"/>
      </w:pPr>
      <w:r w:rsidRPr="00DE22EB">
        <w:t>I kategori</w:t>
      </w:r>
      <w:r>
        <w:t xml:space="preserve"> 2</w:t>
      </w:r>
      <w:r w:rsidRPr="00DE22EB">
        <w:t xml:space="preserve"> finns </w:t>
      </w:r>
      <w:r>
        <w:t xml:space="preserve">projekt </w:t>
      </w:r>
      <w:r w:rsidRPr="000225DC">
        <w:t xml:space="preserve">som </w:t>
      </w:r>
      <w:r>
        <w:t xml:space="preserve">har </w:t>
      </w:r>
      <w:r w:rsidRPr="000225DC">
        <w:t xml:space="preserve">genomförts enligt projektmålen, men vars resultat inte på ett tydligt sätt lever vidare efter projektets slut. </w:t>
      </w:r>
      <w:r>
        <w:t xml:space="preserve">Att resultaten inte lever vidare på ett tydligt sätt kan exempelvis innebära att metodmaterial finns tillgängligt på en webbplats och därigenom kan spridas, men att det är oklart i vilken utsträckning som materialet används och är till fortsatt nytta för målgruppen. Det kan också handla om att finansieringen eller ansvaret för det fortsatta arbetet är oklart, vilket gör att det inte är tydligt hur resultaten från projektet lever vidare och fortsätter att vara till nytta för målgruppen. </w:t>
      </w:r>
    </w:p>
    <w:p w14:paraId="3887AC25" w14:textId="12F4E668" w:rsidR="007369BC" w:rsidRDefault="007369BC" w:rsidP="0064613E">
      <w:pPr>
        <w:pStyle w:val="Brdtextmedindrag"/>
      </w:pPr>
      <w:r>
        <w:t>Även om verksamheter, aktiviteter, metoder eller arbetssätt inte lever vidare på ett tydligt sätt efter projektets slut kan dessa under projekttiden ha varit, och efter projektslut fortsätta vara, av stor betydelse för de målgrupper som projektet har vänt sig till.</w:t>
      </w:r>
    </w:p>
    <w:p w14:paraId="47E3E95F" w14:textId="77777777" w:rsidR="007369BC" w:rsidRPr="008054AB" w:rsidRDefault="007369BC" w:rsidP="00C00AC6">
      <w:pPr>
        <w:pStyle w:val="Rubrik4utannumrering"/>
      </w:pPr>
      <w:r w:rsidRPr="008054AB">
        <w:t>Kategori 3 – Projekt vars resultat lever vidare på ett tydligt sätt</w:t>
      </w:r>
    </w:p>
    <w:p w14:paraId="0DABAEE1" w14:textId="0CE5AE69" w:rsidR="007369BC" w:rsidRDefault="007369BC" w:rsidP="004D4FBB">
      <w:pPr>
        <w:pStyle w:val="Brdtext"/>
      </w:pPr>
      <w:r>
        <w:t>I denna kategori samlas projekt vars</w:t>
      </w:r>
      <w:r w:rsidRPr="006B2125">
        <w:t xml:space="preserve"> </w:t>
      </w:r>
      <w:r>
        <w:t>v</w:t>
      </w:r>
      <w:r w:rsidRPr="006B2125">
        <w:t xml:space="preserve">erksamheter, aktiviteter, metoder eller arbetssätt lever vidare </w:t>
      </w:r>
      <w:r>
        <w:t xml:space="preserve">på ett tydligt sätt. </w:t>
      </w:r>
      <w:r w:rsidRPr="0064613E">
        <w:t>För att tillhöra denna kategori behöver resultat från projekte</w:t>
      </w:r>
      <w:r>
        <w:t>t</w:t>
      </w:r>
      <w:r w:rsidRPr="0064613E">
        <w:t xml:space="preserve">, </w:t>
      </w:r>
      <w:r>
        <w:t>t.ex.</w:t>
      </w:r>
      <w:r w:rsidRPr="0064613E">
        <w:t xml:space="preserve"> metoder och arbetssätt, fortsatt tydligt användas av målgruppen, andra aktörer, verksamheter eller organisationer, och därmed vara till nytta för målgruppen efter projektslut. </w:t>
      </w:r>
    </w:p>
    <w:p w14:paraId="0557B824" w14:textId="0EC06886" w:rsidR="007369BC" w:rsidRDefault="007369BC" w:rsidP="004D4FBB">
      <w:pPr>
        <w:pStyle w:val="Rubrik3"/>
      </w:pPr>
      <w:bookmarkStart w:id="70" w:name="_Toc169778936"/>
      <w:r>
        <w:lastRenderedPageBreak/>
        <w:t>Resultat från 2023 års uppföljning av överlevnad hos enskilda projekt</w:t>
      </w:r>
      <w:bookmarkEnd w:id="70"/>
    </w:p>
    <w:p w14:paraId="1A647FF6" w14:textId="009DE644" w:rsidR="007369BC" w:rsidRDefault="007369BC" w:rsidP="004D4FBB">
      <w:pPr>
        <w:pStyle w:val="Brdtext"/>
      </w:pPr>
      <w:r>
        <w:t>I tabell 6.3 redovisas Arvsfondsdelegationens indelning av de 109 slut</w:t>
      </w:r>
      <w:r w:rsidR="00CF3C51">
        <w:softHyphen/>
      </w:r>
      <w:r>
        <w:t>redovisade projekten som granskades under 2023 i de tre överlevnads</w:t>
      </w:r>
      <w:r w:rsidR="00CF3C51">
        <w:softHyphen/>
      </w:r>
      <w:r>
        <w:t>kategorierna. I</w:t>
      </w:r>
      <w:r w:rsidRPr="000225DC">
        <w:t xml:space="preserve">nga projekt </w:t>
      </w:r>
      <w:r>
        <w:t xml:space="preserve">har </w:t>
      </w:r>
      <w:r w:rsidRPr="000225DC">
        <w:t>bedömts tillhöra kategori</w:t>
      </w:r>
      <w:r>
        <w:t xml:space="preserve"> 1 och 45 projekt har bedömts tillhöra kategori 2. Arvsfondsdelegationen har vidare bedömt att 64 projekt tillhör kategori 3, där projekten alltså lever vidare i någon form efter det att finansieringen ur Allmänna arvsfonden har upphört</w:t>
      </w:r>
      <w:r w:rsidRPr="004D4FBB">
        <w:t>. Det motsvarar 59 procent av de granskade projekten.</w:t>
      </w:r>
      <w:r>
        <w:t xml:space="preserve"> I </w:t>
      </w:r>
      <w:r w:rsidRPr="00FD2858">
        <w:rPr>
          <w:i/>
          <w:iCs/>
        </w:rPr>
        <w:t>bilaga 3</w:t>
      </w:r>
      <w:r>
        <w:t xml:space="preserve"> finns kortfattade beskrivningar av samtliga projekt som bedömts tillhöra kategori 3 och som därmed bedömts ha en tydlig överlevnad.</w:t>
      </w:r>
    </w:p>
    <w:p w14:paraId="1C8DBFD5" w14:textId="0A6EE15D" w:rsidR="007369BC" w:rsidRDefault="007369BC" w:rsidP="004D4FBB">
      <w:pPr>
        <w:pStyle w:val="TabellRubrik"/>
      </w:pPr>
      <w:r w:rsidRPr="00837946">
        <w:t>Tabell 6.3</w:t>
      </w:r>
      <w:r>
        <w:tab/>
      </w:r>
      <w:r w:rsidRPr="00837946">
        <w:t xml:space="preserve">Arvsfondsdelegationens </w:t>
      </w:r>
      <w:r>
        <w:t>indelning</w:t>
      </w:r>
      <w:r w:rsidRPr="00837946">
        <w:t xml:space="preserve"> av projektens överlevnad</w:t>
      </w:r>
      <w:r>
        <w:t xml:space="preserve"> 2023</w:t>
      </w:r>
    </w:p>
    <w:tbl>
      <w:tblPr>
        <w:tblW w:w="5000" w:type="pct"/>
        <w:tblCellMar>
          <w:left w:w="0" w:type="dxa"/>
        </w:tblCellMar>
        <w:tblLook w:val="0000" w:firstRow="0" w:lastRow="0" w:firstColumn="0" w:lastColumn="0" w:noHBand="0" w:noVBand="0"/>
      </w:tblPr>
      <w:tblGrid>
        <w:gridCol w:w="3595"/>
        <w:gridCol w:w="1151"/>
        <w:gridCol w:w="1151"/>
      </w:tblGrid>
      <w:tr w:rsidR="004D4FBB" w14:paraId="3EE6A515" w14:textId="77777777" w:rsidTr="002A159F">
        <w:tc>
          <w:tcPr>
            <w:tcW w:w="3048" w:type="pct"/>
            <w:tcBorders>
              <w:top w:val="single" w:sz="8" w:space="0" w:color="auto"/>
              <w:bottom w:val="single" w:sz="6" w:space="0" w:color="auto"/>
            </w:tcBorders>
          </w:tcPr>
          <w:p w14:paraId="05052274" w14:textId="77777777" w:rsidR="007369BC" w:rsidRDefault="007369BC" w:rsidP="002A159F">
            <w:pPr>
              <w:pStyle w:val="TabellHuvud"/>
              <w:jc w:val="left"/>
            </w:pPr>
            <w:r>
              <w:t>Överlevnadskategori</w:t>
            </w:r>
          </w:p>
        </w:tc>
        <w:tc>
          <w:tcPr>
            <w:tcW w:w="976" w:type="pct"/>
            <w:tcBorders>
              <w:top w:val="single" w:sz="8" w:space="0" w:color="auto"/>
              <w:bottom w:val="single" w:sz="6" w:space="0" w:color="auto"/>
            </w:tcBorders>
          </w:tcPr>
          <w:p w14:paraId="310767FA" w14:textId="77777777" w:rsidR="007369BC" w:rsidRDefault="007369BC" w:rsidP="002A159F">
            <w:pPr>
              <w:pStyle w:val="TabellHuvud"/>
            </w:pPr>
            <w:r>
              <w:t>Antal</w:t>
            </w:r>
          </w:p>
        </w:tc>
        <w:tc>
          <w:tcPr>
            <w:tcW w:w="976" w:type="pct"/>
            <w:tcBorders>
              <w:top w:val="single" w:sz="8" w:space="0" w:color="auto"/>
              <w:bottom w:val="single" w:sz="6" w:space="0" w:color="auto"/>
            </w:tcBorders>
          </w:tcPr>
          <w:p w14:paraId="042C9F44" w14:textId="77777777" w:rsidR="007369BC" w:rsidRDefault="007369BC" w:rsidP="002A159F">
            <w:pPr>
              <w:pStyle w:val="TabellHuvud"/>
            </w:pPr>
            <w:r>
              <w:t>Andel (%)</w:t>
            </w:r>
          </w:p>
        </w:tc>
      </w:tr>
      <w:tr w:rsidR="004D4FBB" w14:paraId="5B0EBEEB" w14:textId="77777777" w:rsidTr="002A159F">
        <w:tc>
          <w:tcPr>
            <w:tcW w:w="3048" w:type="pct"/>
            <w:tcBorders>
              <w:top w:val="single" w:sz="6" w:space="0" w:color="auto"/>
            </w:tcBorders>
          </w:tcPr>
          <w:p w14:paraId="3157E501" w14:textId="77777777" w:rsidR="007369BC" w:rsidRDefault="007369BC" w:rsidP="002A159F">
            <w:pPr>
              <w:pStyle w:val="TabellRader"/>
              <w:jc w:val="left"/>
            </w:pPr>
            <w:r>
              <w:t>Kategori 1</w:t>
            </w:r>
          </w:p>
        </w:tc>
        <w:tc>
          <w:tcPr>
            <w:tcW w:w="976" w:type="pct"/>
            <w:tcBorders>
              <w:top w:val="single" w:sz="6" w:space="0" w:color="auto"/>
            </w:tcBorders>
          </w:tcPr>
          <w:p w14:paraId="13F9310E" w14:textId="77777777" w:rsidR="007369BC" w:rsidRDefault="007369BC" w:rsidP="002A159F">
            <w:pPr>
              <w:pStyle w:val="TabellRader"/>
            </w:pPr>
            <w:r>
              <w:t>0</w:t>
            </w:r>
          </w:p>
        </w:tc>
        <w:tc>
          <w:tcPr>
            <w:tcW w:w="976" w:type="pct"/>
            <w:tcBorders>
              <w:top w:val="single" w:sz="6" w:space="0" w:color="auto"/>
            </w:tcBorders>
          </w:tcPr>
          <w:p w14:paraId="59DBA9D2" w14:textId="77777777" w:rsidR="007369BC" w:rsidRDefault="007369BC" w:rsidP="002A159F">
            <w:pPr>
              <w:pStyle w:val="TabellRader"/>
            </w:pPr>
            <w:r>
              <w:t>0</w:t>
            </w:r>
          </w:p>
        </w:tc>
      </w:tr>
      <w:tr w:rsidR="004D4FBB" w14:paraId="20FD9604" w14:textId="77777777" w:rsidTr="002A159F">
        <w:tc>
          <w:tcPr>
            <w:tcW w:w="3048" w:type="pct"/>
          </w:tcPr>
          <w:p w14:paraId="5FBF3135" w14:textId="77777777" w:rsidR="007369BC" w:rsidRDefault="007369BC" w:rsidP="002A159F">
            <w:pPr>
              <w:pStyle w:val="TabellRader"/>
              <w:jc w:val="left"/>
            </w:pPr>
            <w:r>
              <w:t>Kategori 2</w:t>
            </w:r>
          </w:p>
        </w:tc>
        <w:tc>
          <w:tcPr>
            <w:tcW w:w="976" w:type="pct"/>
          </w:tcPr>
          <w:p w14:paraId="44CFB76A" w14:textId="77777777" w:rsidR="007369BC" w:rsidRDefault="007369BC" w:rsidP="002A159F">
            <w:pPr>
              <w:pStyle w:val="TabellRader"/>
            </w:pPr>
            <w:r>
              <w:t>45</w:t>
            </w:r>
          </w:p>
        </w:tc>
        <w:tc>
          <w:tcPr>
            <w:tcW w:w="976" w:type="pct"/>
          </w:tcPr>
          <w:p w14:paraId="6FBC2C54" w14:textId="77777777" w:rsidR="007369BC" w:rsidRDefault="007369BC" w:rsidP="002A159F">
            <w:pPr>
              <w:pStyle w:val="TabellRader"/>
            </w:pPr>
            <w:r>
              <w:t>41</w:t>
            </w:r>
          </w:p>
        </w:tc>
      </w:tr>
      <w:tr w:rsidR="004D4FBB" w14:paraId="2F52736E" w14:textId="77777777" w:rsidTr="002A159F">
        <w:tc>
          <w:tcPr>
            <w:tcW w:w="3048" w:type="pct"/>
          </w:tcPr>
          <w:p w14:paraId="3B70E8E7" w14:textId="77777777" w:rsidR="007369BC" w:rsidRDefault="007369BC" w:rsidP="002A159F">
            <w:pPr>
              <w:pStyle w:val="TabellRader"/>
              <w:jc w:val="left"/>
            </w:pPr>
            <w:r>
              <w:t>Kategori 3</w:t>
            </w:r>
          </w:p>
        </w:tc>
        <w:tc>
          <w:tcPr>
            <w:tcW w:w="976" w:type="pct"/>
          </w:tcPr>
          <w:p w14:paraId="75A3AA66" w14:textId="77777777" w:rsidR="007369BC" w:rsidRDefault="007369BC" w:rsidP="002A159F">
            <w:pPr>
              <w:pStyle w:val="TabellRader"/>
            </w:pPr>
            <w:r>
              <w:t>64</w:t>
            </w:r>
          </w:p>
        </w:tc>
        <w:tc>
          <w:tcPr>
            <w:tcW w:w="976" w:type="pct"/>
          </w:tcPr>
          <w:p w14:paraId="22CD0C02" w14:textId="77777777" w:rsidR="007369BC" w:rsidRDefault="007369BC" w:rsidP="002A159F">
            <w:pPr>
              <w:pStyle w:val="TabellRader"/>
            </w:pPr>
            <w:r>
              <w:t>59</w:t>
            </w:r>
          </w:p>
        </w:tc>
      </w:tr>
      <w:tr w:rsidR="004D4FBB" w14:paraId="6CEF4D8A" w14:textId="77777777" w:rsidTr="002A159F">
        <w:tc>
          <w:tcPr>
            <w:tcW w:w="3048" w:type="pct"/>
            <w:tcBorders>
              <w:bottom w:val="single" w:sz="8" w:space="0" w:color="auto"/>
            </w:tcBorders>
          </w:tcPr>
          <w:p w14:paraId="0923207A" w14:textId="77777777" w:rsidR="007369BC" w:rsidRDefault="007369BC" w:rsidP="002A159F">
            <w:pPr>
              <w:pStyle w:val="TabellSlutsumma"/>
              <w:jc w:val="left"/>
            </w:pPr>
            <w:r>
              <w:t>Totalt antal granskade slutredovisningar</w:t>
            </w:r>
          </w:p>
        </w:tc>
        <w:tc>
          <w:tcPr>
            <w:tcW w:w="976" w:type="pct"/>
            <w:tcBorders>
              <w:bottom w:val="single" w:sz="8" w:space="0" w:color="auto"/>
            </w:tcBorders>
          </w:tcPr>
          <w:p w14:paraId="23A18FCF" w14:textId="77777777" w:rsidR="007369BC" w:rsidRDefault="007369BC" w:rsidP="002A159F">
            <w:pPr>
              <w:pStyle w:val="TabellSlutsumma"/>
            </w:pPr>
            <w:r>
              <w:t>109</w:t>
            </w:r>
          </w:p>
        </w:tc>
        <w:tc>
          <w:tcPr>
            <w:tcW w:w="976" w:type="pct"/>
            <w:tcBorders>
              <w:bottom w:val="single" w:sz="8" w:space="0" w:color="auto"/>
            </w:tcBorders>
          </w:tcPr>
          <w:p w14:paraId="0816C77A" w14:textId="77777777" w:rsidR="007369BC" w:rsidRDefault="007369BC" w:rsidP="002A159F">
            <w:pPr>
              <w:pStyle w:val="TabellSlutsumma"/>
            </w:pPr>
            <w:r>
              <w:t>100</w:t>
            </w:r>
          </w:p>
        </w:tc>
      </w:tr>
    </w:tbl>
    <w:p w14:paraId="1F46F3A9" w14:textId="77777777" w:rsidR="007369BC" w:rsidRDefault="007369BC" w:rsidP="002F40DE">
      <w:pPr>
        <w:pStyle w:val="Brdtext"/>
      </w:pPr>
    </w:p>
    <w:p w14:paraId="398B0752" w14:textId="31038F39" w:rsidR="007369BC" w:rsidRDefault="007369BC" w:rsidP="004D4FBB">
      <w:pPr>
        <w:pStyle w:val="Brdtext"/>
      </w:pPr>
      <w:r>
        <w:t xml:space="preserve">Vid sidan av organisationernas beskrivning av överlevnaden efter projektslut har den enkät som används vid uppföljningen också omfattat frågor om hur projektens resultat lever vidare, på vilket sätt och med vilken finansiering. Frågorna har haft flersvarsalternativ och fler än ett alternativ har kunnat väljas. </w:t>
      </w:r>
    </w:p>
    <w:p w14:paraId="19061E5F" w14:textId="30F56283" w:rsidR="007369BC" w:rsidRDefault="007369BC" w:rsidP="004D4FBB">
      <w:pPr>
        <w:pStyle w:val="Brdtextmedindrag"/>
      </w:pPr>
      <w:r>
        <w:t>På frågan hur verksamheter, aktiviteter, metoder och/eller arbetssätt lever vidare efter det att projektfinansieringen från Allmänna arvsfonden upphört är det vanligaste svaret, som vid uppföljningen 2022, att resultaten ”fortlever i den stödmottagande organisationens egen verksamhet” (83 procent). I svaren på samma fråga har organisationerna också angett på vilka sätt resultaten fortlever. Det vanligaste svaret är, likt det föregående året, ”som metod” (73 procent). Därefter följer svarsalternativet ”som material (digitalt/tryckt)” (62 procent).</w:t>
      </w:r>
    </w:p>
    <w:p w14:paraId="6A95B76C" w14:textId="024170D5" w:rsidR="007369BC" w:rsidRDefault="007369BC" w:rsidP="00DA035D">
      <w:pPr>
        <w:pStyle w:val="Brdtextmedindrag"/>
      </w:pPr>
      <w:r>
        <w:t>I enkäten har organisationerna även fått svara på hur finansieringen ser ut för de delar av projektet som lever vidare efter att projektfinansieringen från Allmänna arvsfonden upphört. Det vanligaste svaret är, som vid 2022 års uppföljning, att finansieringen sker ”genom stödmottagande organisation” (70 procent). Även finansiering ”genom offentlig aktör” (t.ex. kommun, region, statlig myndighet, universitet/högskola) är vanligt bland de organisationer som svarat (45 procent).</w:t>
      </w:r>
    </w:p>
    <w:p w14:paraId="077F429A" w14:textId="4154BAF9" w:rsidR="007369BC" w:rsidRDefault="007369BC" w:rsidP="00C00AC6">
      <w:pPr>
        <w:pStyle w:val="Rubrik3"/>
      </w:pPr>
      <w:bookmarkStart w:id="71" w:name="_Toc169778937"/>
      <w:r w:rsidRPr="00837946">
        <w:t xml:space="preserve">Vad påverkar </w:t>
      </w:r>
      <w:r w:rsidRPr="00C92880">
        <w:t>projektens</w:t>
      </w:r>
      <w:r w:rsidRPr="00837946">
        <w:t xml:space="preserve"> överlevnad?</w:t>
      </w:r>
      <w:bookmarkEnd w:id="71"/>
    </w:p>
    <w:p w14:paraId="08CEBF6F" w14:textId="6BEA07CD" w:rsidR="007369BC" w:rsidRDefault="007369BC" w:rsidP="00DA035D">
      <w:pPr>
        <w:pStyle w:val="Brdtext"/>
      </w:pPr>
      <w:r w:rsidRPr="00DA035D">
        <w:t xml:space="preserve">De projekt som </w:t>
      </w:r>
      <w:r>
        <w:t xml:space="preserve">har </w:t>
      </w:r>
      <w:r w:rsidRPr="00DA035D">
        <w:t>ingå</w:t>
      </w:r>
      <w:r>
        <w:t>tt</w:t>
      </w:r>
      <w:r w:rsidRPr="00DA035D">
        <w:t xml:space="preserve"> i 2023 års uppföljning har i sina slutredo</w:t>
      </w:r>
      <w:r w:rsidR="00CF3C51">
        <w:softHyphen/>
      </w:r>
      <w:r w:rsidRPr="00DA035D">
        <w:t>visningar redovisat framgångsfaktorer i genomförandet av projekten.</w:t>
      </w:r>
      <w:r>
        <w:t xml:space="preserve"> E</w:t>
      </w:r>
      <w:r w:rsidRPr="00A20648">
        <w:t xml:space="preserve">ngagemang och förankring </w:t>
      </w:r>
      <w:r>
        <w:t xml:space="preserve">har </w:t>
      </w:r>
      <w:r w:rsidRPr="00A20648">
        <w:t>återkomm</w:t>
      </w:r>
      <w:r>
        <w:t>it</w:t>
      </w:r>
      <w:r w:rsidRPr="00A20648">
        <w:t xml:space="preserve"> som viktiga framgångs</w:t>
      </w:r>
      <w:r w:rsidR="00CF3C51">
        <w:softHyphen/>
      </w:r>
      <w:r w:rsidRPr="00A20648">
        <w:t xml:space="preserve">faktorer </w:t>
      </w:r>
      <w:r>
        <w:t>för</w:t>
      </w:r>
      <w:r w:rsidRPr="00A20648">
        <w:t xml:space="preserve"> flera av projekten</w:t>
      </w:r>
      <w:r>
        <w:t>,</w:t>
      </w:r>
      <w:r w:rsidRPr="00A20648">
        <w:t xml:space="preserve"> även i tidigare års uppföljningar. Det handlar om engagemang </w:t>
      </w:r>
      <w:r>
        <w:t>hos</w:t>
      </w:r>
      <w:r w:rsidRPr="00A20648">
        <w:t xml:space="preserve"> såväl projektmedarbetare som den målgrupp </w:t>
      </w:r>
      <w:r w:rsidRPr="00A20648">
        <w:lastRenderedPageBreak/>
        <w:t xml:space="preserve">som projektet vänder sig till. </w:t>
      </w:r>
      <w:r>
        <w:t>F</w:t>
      </w:r>
      <w:r w:rsidRPr="00A20648">
        <w:t>örankr</w:t>
      </w:r>
      <w:r>
        <w:t>ing av</w:t>
      </w:r>
      <w:r w:rsidRPr="00A20648">
        <w:t xml:space="preserve"> projektets inriktning och aktiviteter hos målgruppen och hos andra aktörer, däribland sam</w:t>
      </w:r>
      <w:r w:rsidR="00CF3C51">
        <w:softHyphen/>
      </w:r>
      <w:r w:rsidRPr="00A20648">
        <w:t xml:space="preserve">verkansparter, </w:t>
      </w:r>
      <w:r>
        <w:t xml:space="preserve">har också lyfts fram. </w:t>
      </w:r>
      <w:r w:rsidRPr="00A20648">
        <w:t>En annan viktig och återkommand</w:t>
      </w:r>
      <w:r>
        <w:t>e</w:t>
      </w:r>
      <w:r w:rsidRPr="00A20648">
        <w:t xml:space="preserve"> framgångsfaktor är samsyn i projektet, vilket hänger ihop med tydlig rollfördelning</w:t>
      </w:r>
      <w:r>
        <w:t xml:space="preserve"> och</w:t>
      </w:r>
      <w:r w:rsidRPr="00A20648">
        <w:t xml:space="preserve"> ledning</w:t>
      </w:r>
      <w:r>
        <w:t xml:space="preserve"> samt med </w:t>
      </w:r>
      <w:r w:rsidRPr="00A20648">
        <w:t>en fungerande samverkan såväl inom projektet som med aktörer och samverkansparter.</w:t>
      </w:r>
    </w:p>
    <w:p w14:paraId="52F46904" w14:textId="1825F11C" w:rsidR="007369BC" w:rsidRPr="00A20648" w:rsidRDefault="007369BC" w:rsidP="00A20648">
      <w:pPr>
        <w:pStyle w:val="Brdtextmedindrag"/>
      </w:pPr>
      <w:r w:rsidRPr="00A20648">
        <w:t xml:space="preserve">Stödmottagande organisationer </w:t>
      </w:r>
      <w:r>
        <w:t>har</w:t>
      </w:r>
      <w:r w:rsidRPr="00A20648">
        <w:t xml:space="preserve"> i slutredovisningarna </w:t>
      </w:r>
      <w:r>
        <w:t xml:space="preserve">också beskrivit </w:t>
      </w:r>
      <w:r w:rsidRPr="00A20648">
        <w:t xml:space="preserve">hinder i genomförandet av projekten. </w:t>
      </w:r>
      <w:r>
        <w:t>Covid-19-p</w:t>
      </w:r>
      <w:r w:rsidRPr="00A20648">
        <w:t xml:space="preserve">andemin har, i likhet med </w:t>
      </w:r>
      <w:r>
        <w:t xml:space="preserve">vid </w:t>
      </w:r>
      <w:r w:rsidRPr="00A20648">
        <w:t>de två föregående årens uppföljningar, varit det enskilt största hindret och har för många projekt gjort det svårare att nå målgrupper och genomföra aktiviteter. Samtidigt har pandemin också tvingat fram lösningar som av vissa projekt beskrivits som framgångsfaktorer för projektets genomförande.</w:t>
      </w:r>
    </w:p>
    <w:p w14:paraId="756BFF4B" w14:textId="40CC8C26" w:rsidR="007369BC" w:rsidRDefault="007369BC" w:rsidP="00A20648">
      <w:pPr>
        <w:pStyle w:val="Brdtextmedindrag"/>
      </w:pPr>
      <w:r w:rsidRPr="00DA035D">
        <w:t>Under den senaste sjuttonårsperioden</w:t>
      </w:r>
      <w:r>
        <w:t xml:space="preserve"> (2007–2023)</w:t>
      </w:r>
      <w:r w:rsidRPr="00DA035D">
        <w:t xml:space="preserve"> har 2</w:t>
      </w:r>
      <w:r>
        <w:t> </w:t>
      </w:r>
      <w:r w:rsidRPr="00DA035D">
        <w:t xml:space="preserve">222 avslutade projekt kategoriserats utifrån vad som händer med projektens resultat efter det att Allmänna arvsfondens finansiering </w:t>
      </w:r>
      <w:r>
        <w:t xml:space="preserve">har </w:t>
      </w:r>
      <w:r w:rsidRPr="00DA035D">
        <w:t xml:space="preserve">upphört. </w:t>
      </w:r>
      <w:r>
        <w:t>Tabell 6.4</w:t>
      </w:r>
      <w:r w:rsidRPr="00DA035D">
        <w:t xml:space="preserve"> visar att av dessa projekt är det 53 procent som vid tiden för den särskilda uppföljningen</w:t>
      </w:r>
      <w:r>
        <w:t xml:space="preserve"> har</w:t>
      </w:r>
      <w:r w:rsidRPr="00DA035D">
        <w:t xml:space="preserve"> haft resultat som tydligt levt vidare efter projektslut</w:t>
      </w:r>
      <w:r>
        <w:t>.</w:t>
      </w:r>
    </w:p>
    <w:p w14:paraId="31684A61" w14:textId="063B09A7" w:rsidR="007369BC" w:rsidRDefault="007369BC" w:rsidP="00DA035D">
      <w:pPr>
        <w:pStyle w:val="TabellRubrik"/>
      </w:pPr>
      <w:r w:rsidRPr="00837946">
        <w:t>Tabell 6.</w:t>
      </w:r>
      <w:r>
        <w:t>4</w:t>
      </w:r>
      <w:r>
        <w:tab/>
      </w:r>
      <w:r w:rsidRPr="00837946">
        <w:t>Arvsfondsdelegationens kategorisering av projektens överlevnad</w:t>
      </w:r>
      <w:r>
        <w:t xml:space="preserve"> 2007–2023</w:t>
      </w:r>
    </w:p>
    <w:tbl>
      <w:tblPr>
        <w:tblW w:w="5000" w:type="pct"/>
        <w:tblCellMar>
          <w:left w:w="0" w:type="dxa"/>
        </w:tblCellMar>
        <w:tblLook w:val="0000" w:firstRow="0" w:lastRow="0" w:firstColumn="0" w:lastColumn="0" w:noHBand="0" w:noVBand="0"/>
      </w:tblPr>
      <w:tblGrid>
        <w:gridCol w:w="3595"/>
        <w:gridCol w:w="1151"/>
        <w:gridCol w:w="1151"/>
      </w:tblGrid>
      <w:tr w:rsidR="00DA035D" w14:paraId="638275BA" w14:textId="77777777" w:rsidTr="002A159F">
        <w:tc>
          <w:tcPr>
            <w:tcW w:w="3048" w:type="pct"/>
            <w:tcBorders>
              <w:top w:val="single" w:sz="8" w:space="0" w:color="auto"/>
              <w:bottom w:val="single" w:sz="6" w:space="0" w:color="auto"/>
            </w:tcBorders>
          </w:tcPr>
          <w:p w14:paraId="08FA2DB4" w14:textId="77777777" w:rsidR="007369BC" w:rsidRDefault="007369BC" w:rsidP="002A159F">
            <w:pPr>
              <w:pStyle w:val="TabellHuvud"/>
              <w:jc w:val="left"/>
            </w:pPr>
            <w:r>
              <w:t>Överlevnadskategori</w:t>
            </w:r>
          </w:p>
        </w:tc>
        <w:tc>
          <w:tcPr>
            <w:tcW w:w="976" w:type="pct"/>
            <w:tcBorders>
              <w:top w:val="single" w:sz="8" w:space="0" w:color="auto"/>
              <w:bottom w:val="single" w:sz="6" w:space="0" w:color="auto"/>
            </w:tcBorders>
          </w:tcPr>
          <w:p w14:paraId="00B80A4B" w14:textId="77777777" w:rsidR="007369BC" w:rsidRDefault="007369BC" w:rsidP="002A159F">
            <w:pPr>
              <w:pStyle w:val="TabellHuvud"/>
            </w:pPr>
            <w:r>
              <w:t>Antal</w:t>
            </w:r>
          </w:p>
        </w:tc>
        <w:tc>
          <w:tcPr>
            <w:tcW w:w="976" w:type="pct"/>
            <w:tcBorders>
              <w:top w:val="single" w:sz="8" w:space="0" w:color="auto"/>
              <w:bottom w:val="single" w:sz="6" w:space="0" w:color="auto"/>
            </w:tcBorders>
          </w:tcPr>
          <w:p w14:paraId="2F6F7FB1" w14:textId="77777777" w:rsidR="007369BC" w:rsidRDefault="007369BC" w:rsidP="002A159F">
            <w:pPr>
              <w:pStyle w:val="TabellHuvud"/>
            </w:pPr>
            <w:r>
              <w:t>Andel (%)</w:t>
            </w:r>
          </w:p>
        </w:tc>
      </w:tr>
      <w:tr w:rsidR="00DA035D" w14:paraId="0613901D" w14:textId="77777777" w:rsidTr="002A159F">
        <w:tc>
          <w:tcPr>
            <w:tcW w:w="3048" w:type="pct"/>
            <w:tcBorders>
              <w:top w:val="single" w:sz="6" w:space="0" w:color="auto"/>
            </w:tcBorders>
          </w:tcPr>
          <w:p w14:paraId="1EEB5067" w14:textId="77777777" w:rsidR="007369BC" w:rsidRDefault="007369BC" w:rsidP="002A159F">
            <w:pPr>
              <w:pStyle w:val="TabellRader"/>
              <w:jc w:val="left"/>
            </w:pPr>
            <w:r>
              <w:t>Kategori 1</w:t>
            </w:r>
          </w:p>
        </w:tc>
        <w:tc>
          <w:tcPr>
            <w:tcW w:w="976" w:type="pct"/>
            <w:tcBorders>
              <w:top w:val="single" w:sz="6" w:space="0" w:color="auto"/>
            </w:tcBorders>
          </w:tcPr>
          <w:p w14:paraId="447849E6" w14:textId="435CDA33" w:rsidR="007369BC" w:rsidRDefault="007369BC" w:rsidP="002A159F">
            <w:pPr>
              <w:pStyle w:val="TabellRader"/>
            </w:pPr>
            <w:r>
              <w:t>53</w:t>
            </w:r>
          </w:p>
        </w:tc>
        <w:tc>
          <w:tcPr>
            <w:tcW w:w="976" w:type="pct"/>
            <w:tcBorders>
              <w:top w:val="single" w:sz="6" w:space="0" w:color="auto"/>
            </w:tcBorders>
          </w:tcPr>
          <w:p w14:paraId="55B7C529" w14:textId="5B433CC5" w:rsidR="007369BC" w:rsidRDefault="007369BC" w:rsidP="002A159F">
            <w:pPr>
              <w:pStyle w:val="TabellRader"/>
            </w:pPr>
            <w:r>
              <w:t>2</w:t>
            </w:r>
          </w:p>
        </w:tc>
      </w:tr>
      <w:tr w:rsidR="00DA035D" w14:paraId="0BC58008" w14:textId="77777777" w:rsidTr="002A159F">
        <w:tc>
          <w:tcPr>
            <w:tcW w:w="3048" w:type="pct"/>
          </w:tcPr>
          <w:p w14:paraId="378C5053" w14:textId="77777777" w:rsidR="007369BC" w:rsidRDefault="007369BC" w:rsidP="002A159F">
            <w:pPr>
              <w:pStyle w:val="TabellRader"/>
              <w:jc w:val="left"/>
            </w:pPr>
            <w:r>
              <w:t>Kategori 2</w:t>
            </w:r>
          </w:p>
        </w:tc>
        <w:tc>
          <w:tcPr>
            <w:tcW w:w="976" w:type="pct"/>
          </w:tcPr>
          <w:p w14:paraId="1CF244F0" w14:textId="14FD5FBC" w:rsidR="007369BC" w:rsidRDefault="007369BC" w:rsidP="002A159F">
            <w:pPr>
              <w:pStyle w:val="TabellRader"/>
            </w:pPr>
            <w:r>
              <w:t>1 001</w:t>
            </w:r>
          </w:p>
        </w:tc>
        <w:tc>
          <w:tcPr>
            <w:tcW w:w="976" w:type="pct"/>
          </w:tcPr>
          <w:p w14:paraId="154B7B4A" w14:textId="29D9CE2E" w:rsidR="007369BC" w:rsidRDefault="007369BC" w:rsidP="002A159F">
            <w:pPr>
              <w:pStyle w:val="TabellRader"/>
            </w:pPr>
            <w:r>
              <w:t>45</w:t>
            </w:r>
          </w:p>
        </w:tc>
      </w:tr>
      <w:tr w:rsidR="00DA035D" w14:paraId="77CB46A5" w14:textId="77777777" w:rsidTr="002A159F">
        <w:tc>
          <w:tcPr>
            <w:tcW w:w="3048" w:type="pct"/>
          </w:tcPr>
          <w:p w14:paraId="32CD6496" w14:textId="77777777" w:rsidR="007369BC" w:rsidRDefault="007369BC" w:rsidP="002A159F">
            <w:pPr>
              <w:pStyle w:val="TabellRader"/>
              <w:jc w:val="left"/>
            </w:pPr>
            <w:r>
              <w:t>Kategori 3</w:t>
            </w:r>
          </w:p>
        </w:tc>
        <w:tc>
          <w:tcPr>
            <w:tcW w:w="976" w:type="pct"/>
          </w:tcPr>
          <w:p w14:paraId="0C989261" w14:textId="133C8D17" w:rsidR="007369BC" w:rsidRDefault="007369BC" w:rsidP="002A159F">
            <w:pPr>
              <w:pStyle w:val="TabellRader"/>
            </w:pPr>
            <w:r>
              <w:t>1 168</w:t>
            </w:r>
          </w:p>
        </w:tc>
        <w:tc>
          <w:tcPr>
            <w:tcW w:w="976" w:type="pct"/>
          </w:tcPr>
          <w:p w14:paraId="54345C71" w14:textId="541B3628" w:rsidR="007369BC" w:rsidRDefault="007369BC" w:rsidP="002A159F">
            <w:pPr>
              <w:pStyle w:val="TabellRader"/>
            </w:pPr>
            <w:r>
              <w:t>53</w:t>
            </w:r>
          </w:p>
        </w:tc>
      </w:tr>
      <w:tr w:rsidR="00DA035D" w14:paraId="2F300555" w14:textId="77777777" w:rsidTr="002A159F">
        <w:tc>
          <w:tcPr>
            <w:tcW w:w="3048" w:type="pct"/>
            <w:tcBorders>
              <w:bottom w:val="single" w:sz="8" w:space="0" w:color="auto"/>
            </w:tcBorders>
          </w:tcPr>
          <w:p w14:paraId="4C6221D9" w14:textId="77777777" w:rsidR="007369BC" w:rsidRDefault="007369BC" w:rsidP="002A159F">
            <w:pPr>
              <w:pStyle w:val="TabellSlutsumma"/>
              <w:jc w:val="left"/>
            </w:pPr>
            <w:r>
              <w:t>Totalt antal granskade slutredovisningar</w:t>
            </w:r>
          </w:p>
        </w:tc>
        <w:tc>
          <w:tcPr>
            <w:tcW w:w="976" w:type="pct"/>
            <w:tcBorders>
              <w:bottom w:val="single" w:sz="8" w:space="0" w:color="auto"/>
            </w:tcBorders>
          </w:tcPr>
          <w:p w14:paraId="6BB9700D" w14:textId="4995CF3F" w:rsidR="007369BC" w:rsidRDefault="007369BC" w:rsidP="002A159F">
            <w:pPr>
              <w:pStyle w:val="TabellSlutsumma"/>
            </w:pPr>
            <w:r>
              <w:t>2 222</w:t>
            </w:r>
          </w:p>
        </w:tc>
        <w:tc>
          <w:tcPr>
            <w:tcW w:w="976" w:type="pct"/>
            <w:tcBorders>
              <w:bottom w:val="single" w:sz="8" w:space="0" w:color="auto"/>
            </w:tcBorders>
          </w:tcPr>
          <w:p w14:paraId="440C83FB" w14:textId="77777777" w:rsidR="007369BC" w:rsidRDefault="007369BC" w:rsidP="002A159F">
            <w:pPr>
              <w:pStyle w:val="TabellSlutsumma"/>
            </w:pPr>
            <w:r>
              <w:t>100</w:t>
            </w:r>
          </w:p>
        </w:tc>
      </w:tr>
    </w:tbl>
    <w:p w14:paraId="60D37FFA" w14:textId="77777777" w:rsidR="007369BC" w:rsidRDefault="007369BC" w:rsidP="00DA035D">
      <w:pPr>
        <w:pStyle w:val="Brdtextmedindrag"/>
      </w:pPr>
    </w:p>
    <w:p w14:paraId="00DB56AE" w14:textId="320EA600" w:rsidR="007369BC" w:rsidRPr="00DA035D" w:rsidRDefault="007369BC" w:rsidP="00A20648">
      <w:pPr>
        <w:pStyle w:val="Brdtext"/>
      </w:pPr>
      <w:r w:rsidRPr="00A20648">
        <w:t xml:space="preserve">Över tid framträder flera bidragande faktorer till att verksamheter, aktiviteter, metoder eller arbetssätt lever vidare efter projektslut. En sådan bidragande faktor är förankring hos målgruppen, inom den egna organisationen och externt med </w:t>
      </w:r>
      <w:r>
        <w:t>bl.a.</w:t>
      </w:r>
      <w:r w:rsidRPr="00A20648">
        <w:t xml:space="preserve"> samarbetsparter. E</w:t>
      </w:r>
      <w:r>
        <w:t>n</w:t>
      </w:r>
      <w:r w:rsidRPr="00A20648">
        <w:t xml:space="preserve"> annan bidragande faktor är att det finns tid att förankra och genomföra en projektidé, liksom tid att genomföra utvecklingsarbetet och </w:t>
      </w:r>
      <w:r>
        <w:t xml:space="preserve">börja tillämpa </w:t>
      </w:r>
      <w:r w:rsidRPr="00A20648">
        <w:t>resultaten.</w:t>
      </w:r>
    </w:p>
    <w:p w14:paraId="6759A2A5" w14:textId="77777777" w:rsidR="007369BC" w:rsidRDefault="007369BC" w:rsidP="002F40DE">
      <w:pPr>
        <w:pStyle w:val="Rubrik3"/>
      </w:pPr>
      <w:bookmarkStart w:id="72" w:name="_Toc169778938"/>
      <w:r>
        <w:t xml:space="preserve">Forskarnas kategorisering av </w:t>
      </w:r>
      <w:r w:rsidRPr="00C92880">
        <w:t>projektens</w:t>
      </w:r>
      <w:r>
        <w:t xml:space="preserve"> </w:t>
      </w:r>
      <w:r w:rsidRPr="00C92880">
        <w:t>överlevnad</w:t>
      </w:r>
      <w:bookmarkEnd w:id="72"/>
    </w:p>
    <w:p w14:paraId="74C1945E" w14:textId="6E6DE723" w:rsidR="007369BC" w:rsidRDefault="007369BC" w:rsidP="00C00AC6">
      <w:pPr>
        <w:pStyle w:val="Brdtext"/>
      </w:pPr>
      <w:r w:rsidRPr="00A20648">
        <w:t>På uppdrag av Arvsfondsdelegationen genomför forskare vid svenska universitet och högskolor utvärderingar av arvsfondsprojekt</w:t>
      </w:r>
      <w:r>
        <w:t>. I utvärderingsuppdragen ingår bl.a. att göra bedömningar av överlevnaden hos avslutade projekt som har ingått i utvärderingen. Forskarna kategoriserar då avslutade projekt på samma sätt som Arvsfondsdele</w:t>
      </w:r>
      <w:r>
        <w:softHyphen/>
        <w:t>gationen, i de tre överlevnadskategorierna. De forskare som har utvärderat projekten har som underlag använt sig av projektens doku</w:t>
      </w:r>
      <w:r>
        <w:softHyphen/>
        <w:t>mentation och enkäter eller intervjuer samt i vissa fall gjort projektbesök.</w:t>
      </w:r>
    </w:p>
    <w:p w14:paraId="779F6CAB" w14:textId="14E5E68A" w:rsidR="007369BC" w:rsidRDefault="007369BC" w:rsidP="00C00AC6">
      <w:pPr>
        <w:pStyle w:val="Brdtextmedindrag"/>
      </w:pPr>
      <w:r>
        <w:t xml:space="preserve">Under 2023 färdigställdes och publicerades fyra utvärderingar </w:t>
      </w:r>
      <w:r w:rsidRPr="00373413">
        <w:t>(se</w:t>
      </w:r>
      <w:r>
        <w:t xml:space="preserve"> </w:t>
      </w:r>
      <w:r w:rsidRPr="00373413">
        <w:t xml:space="preserve">avsnitt </w:t>
      </w:r>
      <w:r>
        <w:t xml:space="preserve">6.2.7). I tabell 6.5 redovisas bedömningarna av överlevnaden efter projektslut som forskarna har gjort inom ramen för dessa fyra </w:t>
      </w:r>
      <w:r>
        <w:lastRenderedPageBreak/>
        <w:t xml:space="preserve">utvärderingsuppdrag. </w:t>
      </w:r>
      <w:r w:rsidRPr="0042242C">
        <w:t>Överlevnadsgraden för de slutredovisade projekt</w:t>
      </w:r>
      <w:r>
        <w:t>en</w:t>
      </w:r>
      <w:r w:rsidRPr="0042242C">
        <w:t xml:space="preserve"> som </w:t>
      </w:r>
      <w:r>
        <w:t xml:space="preserve">har </w:t>
      </w:r>
      <w:r w:rsidRPr="0042242C">
        <w:t>ingått i de fyra utvärderingarna uppgår till 73 procent.</w:t>
      </w:r>
    </w:p>
    <w:p w14:paraId="664213E7" w14:textId="66A7A3F5" w:rsidR="007369BC" w:rsidRPr="00940D72" w:rsidRDefault="007369BC" w:rsidP="00F13C48">
      <w:pPr>
        <w:pStyle w:val="TabellRubrik"/>
      </w:pPr>
      <w:r>
        <w:t>Tabell 6.5</w:t>
      </w:r>
      <w:r>
        <w:tab/>
        <w:t>Forskarnas kategorisering av projektens överlevnad, u</w:t>
      </w:r>
      <w:r w:rsidRPr="00FD2858">
        <w:t>tvärderingar avslutade 2023</w:t>
      </w:r>
    </w:p>
    <w:tbl>
      <w:tblPr>
        <w:tblW w:w="4956" w:type="pct"/>
        <w:tblCellMar>
          <w:left w:w="0" w:type="dxa"/>
        </w:tblCellMar>
        <w:tblLook w:val="0000" w:firstRow="0" w:lastRow="0" w:firstColumn="0" w:lastColumn="0" w:noHBand="0" w:noVBand="0"/>
      </w:tblPr>
      <w:tblGrid>
        <w:gridCol w:w="3234"/>
        <w:gridCol w:w="1545"/>
        <w:gridCol w:w="1066"/>
      </w:tblGrid>
      <w:tr w:rsidR="00C00AC6" w14:paraId="70D0993D" w14:textId="77777777" w:rsidTr="002A159F">
        <w:trPr>
          <w:trHeight w:val="207"/>
        </w:trPr>
        <w:tc>
          <w:tcPr>
            <w:tcW w:w="2766" w:type="pct"/>
            <w:tcBorders>
              <w:top w:val="single" w:sz="8" w:space="0" w:color="auto"/>
              <w:bottom w:val="single" w:sz="6" w:space="0" w:color="auto"/>
            </w:tcBorders>
            <w:shd w:val="clear" w:color="auto" w:fill="auto"/>
          </w:tcPr>
          <w:p w14:paraId="1002602F" w14:textId="77777777" w:rsidR="007369BC" w:rsidRDefault="007369BC" w:rsidP="002A159F">
            <w:pPr>
              <w:pStyle w:val="TabellHuvud"/>
              <w:jc w:val="left"/>
            </w:pPr>
            <w:r>
              <w:t>Överlevnadskategorier</w:t>
            </w:r>
          </w:p>
        </w:tc>
        <w:tc>
          <w:tcPr>
            <w:tcW w:w="1322" w:type="pct"/>
            <w:tcBorders>
              <w:top w:val="single" w:sz="8" w:space="0" w:color="auto"/>
              <w:bottom w:val="single" w:sz="6" w:space="0" w:color="auto"/>
            </w:tcBorders>
            <w:shd w:val="clear" w:color="auto" w:fill="auto"/>
          </w:tcPr>
          <w:p w14:paraId="4630A7B1" w14:textId="77777777" w:rsidR="007369BC" w:rsidRDefault="007369BC" w:rsidP="002A159F">
            <w:pPr>
              <w:pStyle w:val="TabellHuvud"/>
            </w:pPr>
            <w:r>
              <w:t>Antal</w:t>
            </w:r>
          </w:p>
        </w:tc>
        <w:tc>
          <w:tcPr>
            <w:tcW w:w="912" w:type="pct"/>
            <w:tcBorders>
              <w:top w:val="single" w:sz="8" w:space="0" w:color="auto"/>
              <w:bottom w:val="single" w:sz="6" w:space="0" w:color="auto"/>
            </w:tcBorders>
            <w:shd w:val="clear" w:color="auto" w:fill="auto"/>
          </w:tcPr>
          <w:p w14:paraId="539E091E" w14:textId="77777777" w:rsidR="007369BC" w:rsidRDefault="007369BC" w:rsidP="002A159F">
            <w:pPr>
              <w:pStyle w:val="TabellHuvud"/>
            </w:pPr>
            <w:r>
              <w:t>Andel (%)</w:t>
            </w:r>
          </w:p>
        </w:tc>
      </w:tr>
      <w:tr w:rsidR="00C00AC6" w14:paraId="47167ACA" w14:textId="77777777" w:rsidTr="002A159F">
        <w:trPr>
          <w:trHeight w:val="211"/>
        </w:trPr>
        <w:tc>
          <w:tcPr>
            <w:tcW w:w="2766" w:type="pct"/>
            <w:tcBorders>
              <w:top w:val="single" w:sz="6" w:space="0" w:color="auto"/>
            </w:tcBorders>
            <w:shd w:val="clear" w:color="auto" w:fill="auto"/>
          </w:tcPr>
          <w:p w14:paraId="0D93B518" w14:textId="77777777" w:rsidR="007369BC" w:rsidRDefault="007369BC" w:rsidP="002A159F">
            <w:pPr>
              <w:pStyle w:val="TabellRader"/>
              <w:jc w:val="left"/>
            </w:pPr>
            <w:r>
              <w:t>Kategori 1</w:t>
            </w:r>
          </w:p>
        </w:tc>
        <w:tc>
          <w:tcPr>
            <w:tcW w:w="1322" w:type="pct"/>
            <w:tcBorders>
              <w:top w:val="single" w:sz="6" w:space="0" w:color="auto"/>
            </w:tcBorders>
            <w:shd w:val="clear" w:color="auto" w:fill="auto"/>
          </w:tcPr>
          <w:p w14:paraId="76971DFA" w14:textId="1548246D" w:rsidR="007369BC" w:rsidRDefault="007369BC" w:rsidP="002A159F">
            <w:pPr>
              <w:pStyle w:val="TabellRader"/>
            </w:pPr>
            <w:r>
              <w:t>1</w:t>
            </w:r>
          </w:p>
        </w:tc>
        <w:tc>
          <w:tcPr>
            <w:tcW w:w="912" w:type="pct"/>
            <w:tcBorders>
              <w:top w:val="single" w:sz="6" w:space="0" w:color="auto"/>
            </w:tcBorders>
            <w:shd w:val="clear" w:color="auto" w:fill="auto"/>
          </w:tcPr>
          <w:p w14:paraId="1E65EBDF" w14:textId="4F06068B" w:rsidR="007369BC" w:rsidRDefault="007369BC" w:rsidP="002A159F">
            <w:pPr>
              <w:pStyle w:val="TabellRader"/>
            </w:pPr>
            <w:r>
              <w:t>1</w:t>
            </w:r>
          </w:p>
        </w:tc>
      </w:tr>
      <w:tr w:rsidR="00C00AC6" w14:paraId="6DAFC376" w14:textId="77777777" w:rsidTr="002A159F">
        <w:trPr>
          <w:trHeight w:val="211"/>
        </w:trPr>
        <w:tc>
          <w:tcPr>
            <w:tcW w:w="2766" w:type="pct"/>
            <w:shd w:val="clear" w:color="auto" w:fill="auto"/>
          </w:tcPr>
          <w:p w14:paraId="44717ABD" w14:textId="77777777" w:rsidR="007369BC" w:rsidRDefault="007369BC" w:rsidP="002A159F">
            <w:pPr>
              <w:pStyle w:val="TabellRader"/>
              <w:jc w:val="left"/>
            </w:pPr>
            <w:r>
              <w:t>Kategori 2</w:t>
            </w:r>
          </w:p>
        </w:tc>
        <w:tc>
          <w:tcPr>
            <w:tcW w:w="1322" w:type="pct"/>
            <w:shd w:val="clear" w:color="auto" w:fill="auto"/>
          </w:tcPr>
          <w:p w14:paraId="507E78F4" w14:textId="77777777" w:rsidR="007369BC" w:rsidRDefault="007369BC" w:rsidP="002A159F">
            <w:pPr>
              <w:pStyle w:val="TabellRader"/>
            </w:pPr>
            <w:r>
              <w:t>19</w:t>
            </w:r>
          </w:p>
        </w:tc>
        <w:tc>
          <w:tcPr>
            <w:tcW w:w="912" w:type="pct"/>
            <w:shd w:val="clear" w:color="auto" w:fill="auto"/>
          </w:tcPr>
          <w:p w14:paraId="1EF30FBF" w14:textId="11904E38" w:rsidR="007369BC" w:rsidRDefault="007369BC" w:rsidP="002A159F">
            <w:pPr>
              <w:pStyle w:val="TabellRader"/>
            </w:pPr>
            <w:r>
              <w:t>25</w:t>
            </w:r>
          </w:p>
        </w:tc>
      </w:tr>
      <w:tr w:rsidR="00C00AC6" w14:paraId="5002AB19" w14:textId="77777777" w:rsidTr="002A159F">
        <w:trPr>
          <w:trHeight w:val="207"/>
        </w:trPr>
        <w:tc>
          <w:tcPr>
            <w:tcW w:w="2766" w:type="pct"/>
            <w:shd w:val="clear" w:color="auto" w:fill="auto"/>
          </w:tcPr>
          <w:p w14:paraId="0AEA8519" w14:textId="77777777" w:rsidR="007369BC" w:rsidRDefault="007369BC" w:rsidP="002A159F">
            <w:pPr>
              <w:pStyle w:val="TabellRader"/>
              <w:jc w:val="left"/>
            </w:pPr>
            <w:r>
              <w:t>Kategori 3</w:t>
            </w:r>
          </w:p>
        </w:tc>
        <w:tc>
          <w:tcPr>
            <w:tcW w:w="1322" w:type="pct"/>
            <w:shd w:val="clear" w:color="auto" w:fill="auto"/>
          </w:tcPr>
          <w:p w14:paraId="6200D40A" w14:textId="5CAE3F13" w:rsidR="007369BC" w:rsidRDefault="007369BC" w:rsidP="002A159F">
            <w:pPr>
              <w:pStyle w:val="TabellRader"/>
            </w:pPr>
            <w:r>
              <w:t>55</w:t>
            </w:r>
          </w:p>
        </w:tc>
        <w:tc>
          <w:tcPr>
            <w:tcW w:w="912" w:type="pct"/>
            <w:shd w:val="clear" w:color="auto" w:fill="auto"/>
          </w:tcPr>
          <w:p w14:paraId="54D37A2B" w14:textId="66FD0925" w:rsidR="007369BC" w:rsidRDefault="007369BC" w:rsidP="002A159F">
            <w:pPr>
              <w:pStyle w:val="TabellRader"/>
            </w:pPr>
            <w:r>
              <w:t>73</w:t>
            </w:r>
          </w:p>
        </w:tc>
      </w:tr>
      <w:tr w:rsidR="00C00AC6" w:rsidRPr="006C1153" w14:paraId="2FEA7331" w14:textId="77777777" w:rsidTr="002A159F">
        <w:trPr>
          <w:trHeight w:val="207"/>
        </w:trPr>
        <w:tc>
          <w:tcPr>
            <w:tcW w:w="2766" w:type="pct"/>
            <w:tcBorders>
              <w:bottom w:val="single" w:sz="8" w:space="0" w:color="auto"/>
            </w:tcBorders>
            <w:shd w:val="clear" w:color="auto" w:fill="auto"/>
          </w:tcPr>
          <w:p w14:paraId="116AB201" w14:textId="77777777" w:rsidR="007369BC" w:rsidRPr="006C1153" w:rsidRDefault="007369BC" w:rsidP="002A159F">
            <w:pPr>
              <w:pStyle w:val="TabellSlutsumma"/>
              <w:jc w:val="left"/>
              <w:rPr>
                <w:b w:val="0"/>
                <w:bCs/>
              </w:rPr>
            </w:pPr>
            <w:r>
              <w:t>Totalt antal granskade slutredovisningar</w:t>
            </w:r>
          </w:p>
        </w:tc>
        <w:tc>
          <w:tcPr>
            <w:tcW w:w="1322" w:type="pct"/>
            <w:tcBorders>
              <w:bottom w:val="single" w:sz="8" w:space="0" w:color="auto"/>
            </w:tcBorders>
            <w:shd w:val="clear" w:color="auto" w:fill="auto"/>
          </w:tcPr>
          <w:p w14:paraId="453B949F" w14:textId="5DAEBDD0" w:rsidR="007369BC" w:rsidRPr="006C1153" w:rsidRDefault="007369BC" w:rsidP="002A159F">
            <w:pPr>
              <w:pStyle w:val="TabellSlutsumma"/>
              <w:rPr>
                <w:b w:val="0"/>
                <w:bCs/>
              </w:rPr>
            </w:pPr>
            <w:r>
              <w:t>75</w:t>
            </w:r>
          </w:p>
        </w:tc>
        <w:tc>
          <w:tcPr>
            <w:tcW w:w="912" w:type="pct"/>
            <w:tcBorders>
              <w:bottom w:val="single" w:sz="8" w:space="0" w:color="auto"/>
            </w:tcBorders>
            <w:shd w:val="clear" w:color="auto" w:fill="auto"/>
          </w:tcPr>
          <w:p w14:paraId="19C183D0" w14:textId="77777777" w:rsidR="007369BC" w:rsidRPr="006C1153" w:rsidRDefault="007369BC" w:rsidP="002A159F">
            <w:pPr>
              <w:pStyle w:val="TabellSlutsumma"/>
              <w:rPr>
                <w:b w:val="0"/>
                <w:bCs/>
              </w:rPr>
            </w:pPr>
            <w:r>
              <w:t>100</w:t>
            </w:r>
          </w:p>
        </w:tc>
      </w:tr>
    </w:tbl>
    <w:p w14:paraId="5051F438" w14:textId="77777777" w:rsidR="007369BC" w:rsidRPr="009F5212" w:rsidRDefault="007369BC" w:rsidP="00C00AC6">
      <w:pPr>
        <w:pStyle w:val="Brdtext"/>
      </w:pPr>
    </w:p>
    <w:p w14:paraId="7312E4E1" w14:textId="1FDF78EA" w:rsidR="007369BC" w:rsidRDefault="007369BC" w:rsidP="00C00AC6">
      <w:pPr>
        <w:pStyle w:val="Brdtext"/>
      </w:pPr>
      <w:r w:rsidRPr="0042242C">
        <w:t>De senaste sjutton åren har överlevnaden hos 1</w:t>
      </w:r>
      <w:r>
        <w:t> </w:t>
      </w:r>
      <w:r w:rsidRPr="0042242C">
        <w:t xml:space="preserve">419 slutredovisade projekt bedömts av forskare som genomfört utvärderingar på uppdrag av Arvsfondsdelegationen. De projekt som </w:t>
      </w:r>
      <w:r>
        <w:t xml:space="preserve">har </w:t>
      </w:r>
      <w:r w:rsidRPr="0042242C">
        <w:t xml:space="preserve">utvärderats av forskarna har fått stöd ur Allmänna arvsfonden under perioden 1994–2023. Tabell </w:t>
      </w:r>
      <w:r>
        <w:t>6.6</w:t>
      </w:r>
      <w:r w:rsidRPr="0042242C">
        <w:t xml:space="preserve"> visar att 748 projekt</w:t>
      </w:r>
      <w:r>
        <w:t xml:space="preserve"> (53 procent)</w:t>
      </w:r>
      <w:r w:rsidRPr="0042242C">
        <w:t xml:space="preserve"> av de slutredovisade projekt</w:t>
      </w:r>
      <w:r>
        <w:t>en</w:t>
      </w:r>
      <w:r w:rsidRPr="0042242C">
        <w:t xml:space="preserve"> som ingått i utvärderingarna vid tid</w:t>
      </w:r>
      <w:r>
        <w:t>punkte</w:t>
      </w:r>
      <w:r w:rsidRPr="0042242C">
        <w:t>n för forskarnas bedömning i respektive utvärdering har haft resultat som levt vidare efter projektslut</w:t>
      </w:r>
      <w:r w:rsidRPr="00A503C7">
        <w:t>.</w:t>
      </w:r>
    </w:p>
    <w:p w14:paraId="526BC948" w14:textId="6BDA8B0B" w:rsidR="007369BC" w:rsidRPr="0042242C" w:rsidRDefault="007369BC" w:rsidP="0042242C">
      <w:pPr>
        <w:pStyle w:val="Brdtextmedindrag"/>
      </w:pPr>
      <w:r w:rsidRPr="0042242C">
        <w:t>Forskarna har funnit en överlevnadsgrad som ligger nära den överlevnadsgrad</w:t>
      </w:r>
      <w:r>
        <w:t>en</w:t>
      </w:r>
      <w:r w:rsidRPr="0042242C">
        <w:t xml:space="preserve"> </w:t>
      </w:r>
      <w:r>
        <w:t xml:space="preserve">som </w:t>
      </w:r>
      <w:r w:rsidRPr="0042242C">
        <w:t xml:space="preserve">Arvsfondsdelegationen har kommit fram till i sin analys över tid. Det </w:t>
      </w:r>
      <w:r>
        <w:t>tyder på</w:t>
      </w:r>
      <w:r w:rsidRPr="0042242C">
        <w:t xml:space="preserve"> att resultat från projekt lever vidare en lång tid efter det att finansiering</w:t>
      </w:r>
      <w:r>
        <w:t>en ur Allmänna arvsfonden</w:t>
      </w:r>
      <w:r w:rsidRPr="0042242C">
        <w:t xml:space="preserve"> upphört, eftersom ett betydande antal av de projekt som forskarna</w:t>
      </w:r>
      <w:r>
        <w:t xml:space="preserve"> har</w:t>
      </w:r>
      <w:r w:rsidRPr="0042242C">
        <w:t xml:space="preserve"> följt upp avslutades flera år innan respektive utvärdering genomfördes.</w:t>
      </w:r>
    </w:p>
    <w:p w14:paraId="4E9CBAFD" w14:textId="50C386FA" w:rsidR="007369BC" w:rsidRDefault="007369BC" w:rsidP="00F13C48">
      <w:pPr>
        <w:pStyle w:val="TabellRubrik"/>
        <w:ind w:left="0" w:firstLine="0"/>
      </w:pPr>
      <w:r w:rsidRPr="00A503C7">
        <w:t>Tabell 6.</w:t>
      </w:r>
      <w:r>
        <w:t>6</w:t>
      </w:r>
      <w:r>
        <w:tab/>
      </w:r>
      <w:r w:rsidRPr="00A503C7">
        <w:t>Forskarnas kategorisering av projektens överlevna</w:t>
      </w:r>
      <w:r>
        <w:t xml:space="preserve">d, </w:t>
      </w:r>
      <w:r>
        <w:tab/>
        <w:t>u</w:t>
      </w:r>
      <w:r w:rsidRPr="00FD2858">
        <w:t>tvärderingar avslutade 2007–2023</w:t>
      </w:r>
      <w:bookmarkStart w:id="73" w:name="_Hlk164856999"/>
    </w:p>
    <w:tbl>
      <w:tblPr>
        <w:tblW w:w="5000" w:type="pct"/>
        <w:tblCellMar>
          <w:left w:w="0" w:type="dxa"/>
        </w:tblCellMar>
        <w:tblLook w:val="0000" w:firstRow="0" w:lastRow="0" w:firstColumn="0" w:lastColumn="0" w:noHBand="0" w:noVBand="0"/>
      </w:tblPr>
      <w:tblGrid>
        <w:gridCol w:w="3766"/>
        <w:gridCol w:w="1065"/>
        <w:gridCol w:w="1066"/>
      </w:tblGrid>
      <w:tr w:rsidR="00C00AC6" w14:paraId="130BE302" w14:textId="77777777" w:rsidTr="002A159F">
        <w:tc>
          <w:tcPr>
            <w:tcW w:w="3193" w:type="pct"/>
            <w:tcBorders>
              <w:top w:val="single" w:sz="8" w:space="0" w:color="auto"/>
              <w:bottom w:val="single" w:sz="6" w:space="0" w:color="auto"/>
            </w:tcBorders>
            <w:shd w:val="clear" w:color="auto" w:fill="auto"/>
          </w:tcPr>
          <w:bookmarkEnd w:id="73"/>
          <w:p w14:paraId="6DBE658E" w14:textId="77777777" w:rsidR="007369BC" w:rsidRDefault="007369BC" w:rsidP="002A159F">
            <w:pPr>
              <w:pStyle w:val="TabellHuvud"/>
              <w:jc w:val="left"/>
            </w:pPr>
            <w:r>
              <w:t>Överlevnadskategorier</w:t>
            </w:r>
          </w:p>
        </w:tc>
        <w:tc>
          <w:tcPr>
            <w:tcW w:w="903" w:type="pct"/>
            <w:tcBorders>
              <w:top w:val="single" w:sz="8" w:space="0" w:color="auto"/>
              <w:bottom w:val="single" w:sz="6" w:space="0" w:color="auto"/>
            </w:tcBorders>
            <w:shd w:val="clear" w:color="auto" w:fill="auto"/>
          </w:tcPr>
          <w:p w14:paraId="3C4AFD22" w14:textId="77777777" w:rsidR="007369BC" w:rsidRDefault="007369BC" w:rsidP="002A159F">
            <w:pPr>
              <w:pStyle w:val="TabellHuvud"/>
            </w:pPr>
            <w:r>
              <w:t>Antal</w:t>
            </w:r>
          </w:p>
        </w:tc>
        <w:tc>
          <w:tcPr>
            <w:tcW w:w="904" w:type="pct"/>
            <w:tcBorders>
              <w:top w:val="single" w:sz="8" w:space="0" w:color="auto"/>
              <w:bottom w:val="single" w:sz="6" w:space="0" w:color="auto"/>
            </w:tcBorders>
            <w:shd w:val="clear" w:color="auto" w:fill="auto"/>
          </w:tcPr>
          <w:p w14:paraId="23DDE7A1" w14:textId="77777777" w:rsidR="007369BC" w:rsidRDefault="007369BC" w:rsidP="002A159F">
            <w:pPr>
              <w:pStyle w:val="TabellHuvud"/>
            </w:pPr>
            <w:r>
              <w:t>Andel (%)</w:t>
            </w:r>
          </w:p>
        </w:tc>
      </w:tr>
      <w:tr w:rsidR="00C00AC6" w14:paraId="5D553FE9" w14:textId="77777777" w:rsidTr="002A159F">
        <w:tc>
          <w:tcPr>
            <w:tcW w:w="3193" w:type="pct"/>
            <w:tcBorders>
              <w:top w:val="single" w:sz="6" w:space="0" w:color="auto"/>
            </w:tcBorders>
            <w:shd w:val="clear" w:color="auto" w:fill="auto"/>
          </w:tcPr>
          <w:p w14:paraId="4A107D32" w14:textId="77777777" w:rsidR="007369BC" w:rsidRDefault="007369BC" w:rsidP="002A159F">
            <w:pPr>
              <w:pStyle w:val="TabellRader"/>
              <w:jc w:val="left"/>
            </w:pPr>
            <w:r>
              <w:t>Kategori 1</w:t>
            </w:r>
          </w:p>
        </w:tc>
        <w:tc>
          <w:tcPr>
            <w:tcW w:w="903" w:type="pct"/>
            <w:tcBorders>
              <w:top w:val="single" w:sz="6" w:space="0" w:color="auto"/>
            </w:tcBorders>
            <w:shd w:val="clear" w:color="auto" w:fill="auto"/>
          </w:tcPr>
          <w:p w14:paraId="759FCD37" w14:textId="74556403" w:rsidR="007369BC" w:rsidRDefault="007369BC" w:rsidP="002A159F">
            <w:pPr>
              <w:pStyle w:val="TabellRader"/>
            </w:pPr>
            <w:r>
              <w:t>76</w:t>
            </w:r>
          </w:p>
        </w:tc>
        <w:tc>
          <w:tcPr>
            <w:tcW w:w="904" w:type="pct"/>
            <w:tcBorders>
              <w:top w:val="single" w:sz="6" w:space="0" w:color="auto"/>
            </w:tcBorders>
            <w:shd w:val="clear" w:color="auto" w:fill="auto"/>
          </w:tcPr>
          <w:p w14:paraId="0E909FF5" w14:textId="4FCE3562" w:rsidR="007369BC" w:rsidRDefault="007369BC" w:rsidP="002A159F">
            <w:pPr>
              <w:pStyle w:val="TabellRader"/>
            </w:pPr>
            <w:r>
              <w:t>6</w:t>
            </w:r>
          </w:p>
        </w:tc>
      </w:tr>
      <w:tr w:rsidR="00C00AC6" w14:paraId="6B99E1E3" w14:textId="77777777" w:rsidTr="002A159F">
        <w:tc>
          <w:tcPr>
            <w:tcW w:w="3193" w:type="pct"/>
            <w:shd w:val="clear" w:color="auto" w:fill="auto"/>
          </w:tcPr>
          <w:p w14:paraId="2A81B98B" w14:textId="77777777" w:rsidR="007369BC" w:rsidRDefault="007369BC" w:rsidP="002A159F">
            <w:pPr>
              <w:pStyle w:val="TabellRader"/>
              <w:jc w:val="left"/>
            </w:pPr>
            <w:r>
              <w:t>Kategori 2</w:t>
            </w:r>
          </w:p>
        </w:tc>
        <w:tc>
          <w:tcPr>
            <w:tcW w:w="903" w:type="pct"/>
            <w:shd w:val="clear" w:color="auto" w:fill="auto"/>
          </w:tcPr>
          <w:p w14:paraId="4DB7D28D" w14:textId="2858C3EF" w:rsidR="007369BC" w:rsidRDefault="007369BC" w:rsidP="002A159F">
            <w:pPr>
              <w:pStyle w:val="TabellRader"/>
            </w:pPr>
            <w:r>
              <w:t>595</w:t>
            </w:r>
          </w:p>
        </w:tc>
        <w:tc>
          <w:tcPr>
            <w:tcW w:w="904" w:type="pct"/>
            <w:shd w:val="clear" w:color="auto" w:fill="auto"/>
          </w:tcPr>
          <w:p w14:paraId="201548E3" w14:textId="08CD6DC2" w:rsidR="007369BC" w:rsidRDefault="007369BC" w:rsidP="002A159F">
            <w:pPr>
              <w:pStyle w:val="TabellRader"/>
            </w:pPr>
            <w:r>
              <w:t>42</w:t>
            </w:r>
          </w:p>
        </w:tc>
      </w:tr>
      <w:tr w:rsidR="00C00AC6" w14:paraId="1D03F90C" w14:textId="77777777" w:rsidTr="002A159F">
        <w:tc>
          <w:tcPr>
            <w:tcW w:w="3193" w:type="pct"/>
            <w:shd w:val="clear" w:color="auto" w:fill="auto"/>
          </w:tcPr>
          <w:p w14:paraId="097BAEDD" w14:textId="77777777" w:rsidR="007369BC" w:rsidRDefault="007369BC" w:rsidP="002A159F">
            <w:pPr>
              <w:pStyle w:val="TabellRader"/>
              <w:jc w:val="left"/>
            </w:pPr>
            <w:r>
              <w:t>Kategori 3</w:t>
            </w:r>
          </w:p>
        </w:tc>
        <w:tc>
          <w:tcPr>
            <w:tcW w:w="903" w:type="pct"/>
            <w:shd w:val="clear" w:color="auto" w:fill="auto"/>
          </w:tcPr>
          <w:p w14:paraId="68F00F40" w14:textId="0E4CC73E" w:rsidR="007369BC" w:rsidRDefault="007369BC" w:rsidP="002A159F">
            <w:pPr>
              <w:pStyle w:val="TabellRader"/>
            </w:pPr>
            <w:r>
              <w:t>748</w:t>
            </w:r>
          </w:p>
        </w:tc>
        <w:tc>
          <w:tcPr>
            <w:tcW w:w="904" w:type="pct"/>
            <w:shd w:val="clear" w:color="auto" w:fill="auto"/>
          </w:tcPr>
          <w:p w14:paraId="5C860894" w14:textId="15974A93" w:rsidR="007369BC" w:rsidRDefault="007369BC" w:rsidP="002A159F">
            <w:pPr>
              <w:pStyle w:val="TabellRader"/>
            </w:pPr>
            <w:r>
              <w:t>53</w:t>
            </w:r>
          </w:p>
        </w:tc>
      </w:tr>
      <w:tr w:rsidR="00C00AC6" w14:paraId="71FC49BB" w14:textId="77777777" w:rsidTr="002A159F">
        <w:tc>
          <w:tcPr>
            <w:tcW w:w="3193" w:type="pct"/>
            <w:tcBorders>
              <w:bottom w:val="single" w:sz="8" w:space="0" w:color="auto"/>
            </w:tcBorders>
            <w:shd w:val="clear" w:color="auto" w:fill="auto"/>
          </w:tcPr>
          <w:p w14:paraId="3C760EB0" w14:textId="77777777" w:rsidR="007369BC" w:rsidRDefault="007369BC" w:rsidP="002A159F">
            <w:pPr>
              <w:pStyle w:val="TabellSlutsumma"/>
              <w:jc w:val="left"/>
            </w:pPr>
            <w:r>
              <w:t>Totalt antal granskade slutredovisningar</w:t>
            </w:r>
          </w:p>
        </w:tc>
        <w:tc>
          <w:tcPr>
            <w:tcW w:w="903" w:type="pct"/>
            <w:tcBorders>
              <w:bottom w:val="single" w:sz="8" w:space="0" w:color="auto"/>
            </w:tcBorders>
            <w:shd w:val="clear" w:color="auto" w:fill="auto"/>
          </w:tcPr>
          <w:p w14:paraId="181E3ACD" w14:textId="642D0441" w:rsidR="007369BC" w:rsidRDefault="007369BC" w:rsidP="002A159F">
            <w:pPr>
              <w:pStyle w:val="TabellSlutsumma"/>
            </w:pPr>
            <w:r>
              <w:t>1 419</w:t>
            </w:r>
          </w:p>
        </w:tc>
        <w:tc>
          <w:tcPr>
            <w:tcW w:w="904" w:type="pct"/>
            <w:tcBorders>
              <w:bottom w:val="single" w:sz="8" w:space="0" w:color="auto"/>
            </w:tcBorders>
            <w:shd w:val="clear" w:color="auto" w:fill="auto"/>
          </w:tcPr>
          <w:p w14:paraId="5AC27B2D" w14:textId="77777777" w:rsidR="007369BC" w:rsidRDefault="007369BC" w:rsidP="002A159F">
            <w:pPr>
              <w:pStyle w:val="TabellSlutsumma"/>
            </w:pPr>
            <w:r>
              <w:t>100</w:t>
            </w:r>
          </w:p>
        </w:tc>
      </w:tr>
    </w:tbl>
    <w:p w14:paraId="76A589B6" w14:textId="77777777" w:rsidR="007369BC" w:rsidRPr="00A503C7" w:rsidRDefault="007369BC" w:rsidP="00C00AC6">
      <w:pPr>
        <w:pStyle w:val="Rubrik3"/>
      </w:pPr>
      <w:bookmarkStart w:id="74" w:name="_Toc169778939"/>
      <w:r w:rsidRPr="00A503C7">
        <w:t>Arvsfondsdelegationens projekt ur ett jämställdhetsperspektiv</w:t>
      </w:r>
      <w:bookmarkEnd w:id="74"/>
    </w:p>
    <w:p w14:paraId="046AC683" w14:textId="51E3E4AD" w:rsidR="007369BC" w:rsidRDefault="007369BC" w:rsidP="0042242C">
      <w:pPr>
        <w:pStyle w:val="Brdtext"/>
      </w:pPr>
      <w:r>
        <w:t>I</w:t>
      </w:r>
      <w:r w:rsidRPr="00A503C7">
        <w:t xml:space="preserve"> </w:t>
      </w:r>
      <w:r w:rsidRPr="00155723">
        <w:t>Arvsfondsdelegationens</w:t>
      </w:r>
      <w:r w:rsidRPr="00A503C7">
        <w:t xml:space="preserve"> strategi för uppföljning och utvärdering </w:t>
      </w:r>
      <w:r>
        <w:t>ingår ett jämställdhets</w:t>
      </w:r>
      <w:r w:rsidRPr="00A503C7">
        <w:t xml:space="preserve">perspektiv. </w:t>
      </w:r>
      <w:r>
        <w:t>Inom ramen för detta följer Arvsfonds-delegationen upp könsfördelningen bland projektledare i slutredovisade projekt och annan jämställdhetsstatistik för de två respektive stöd-formerna. Delegationen följer även upp</w:t>
      </w:r>
      <w:r w:rsidRPr="00A503C7">
        <w:t xml:space="preserve"> projekt som riktar sig enbart till </w:t>
      </w:r>
      <w:r>
        <w:t>pojkar/</w:t>
      </w:r>
      <w:r w:rsidRPr="00A503C7">
        <w:t>män</w:t>
      </w:r>
      <w:r>
        <w:t xml:space="preserve"> </w:t>
      </w:r>
      <w:r w:rsidRPr="00A503C7">
        <w:t xml:space="preserve">respektive </w:t>
      </w:r>
      <w:r>
        <w:t>flickor/</w:t>
      </w:r>
      <w:r w:rsidRPr="00A503C7">
        <w:t>kvinnor</w:t>
      </w:r>
      <w:r>
        <w:t>.</w:t>
      </w:r>
    </w:p>
    <w:p w14:paraId="363E1C22" w14:textId="598563F8" w:rsidR="007369BC" w:rsidRPr="00100B6E" w:rsidRDefault="007369BC" w:rsidP="00100B6E">
      <w:pPr>
        <w:pStyle w:val="Rubrik4utannumrering"/>
      </w:pPr>
      <w:r>
        <w:t>Könsfördelning bland projektledare i slutredovisade projekt</w:t>
      </w:r>
    </w:p>
    <w:p w14:paraId="3DBF4F97" w14:textId="77777777" w:rsidR="007369BC" w:rsidRDefault="007369BC" w:rsidP="0028169C">
      <w:pPr>
        <w:pStyle w:val="Brdtext"/>
      </w:pPr>
      <w:r>
        <w:t>För de</w:t>
      </w:r>
      <w:r w:rsidRPr="00100B6E">
        <w:t xml:space="preserve"> projekt som </w:t>
      </w:r>
      <w:r>
        <w:t>fick</w:t>
      </w:r>
      <w:r w:rsidRPr="00100B6E">
        <w:t xml:space="preserve"> projektstöd</w:t>
      </w:r>
      <w:r>
        <w:t xml:space="preserve"> och vars slutredovisning granskades</w:t>
      </w:r>
      <w:r w:rsidRPr="00100B6E">
        <w:t xml:space="preserve"> </w:t>
      </w:r>
      <w:r>
        <w:t>under 2023 var</w:t>
      </w:r>
      <w:r w:rsidRPr="00100B6E">
        <w:t xml:space="preserve"> </w:t>
      </w:r>
      <w:r>
        <w:t>ca</w:t>
      </w:r>
      <w:r w:rsidRPr="00100B6E">
        <w:t xml:space="preserve"> 70 procent av projektledarna kvinnor, vilket motsvarar tidigare års könsfördelning. I fem av projekten </w:t>
      </w:r>
      <w:r>
        <w:t>delades</w:t>
      </w:r>
      <w:r w:rsidRPr="00100B6E">
        <w:t xml:space="preserve"> projektledarskapet </w:t>
      </w:r>
      <w:r w:rsidRPr="00100B6E">
        <w:lastRenderedPageBreak/>
        <w:t xml:space="preserve">mellan en kvinna och en man. </w:t>
      </w:r>
      <w:r>
        <w:t>För</w:t>
      </w:r>
      <w:r w:rsidRPr="00100B6E">
        <w:t xml:space="preserve"> två projekt </w:t>
      </w:r>
      <w:r>
        <w:t>uppgavs att</w:t>
      </w:r>
      <w:r w:rsidRPr="00100B6E">
        <w:t xml:space="preserve"> projektledaren </w:t>
      </w:r>
      <w:r>
        <w:t xml:space="preserve">hade </w:t>
      </w:r>
      <w:r w:rsidRPr="00100B6E">
        <w:t>annan könsidentitet.</w:t>
      </w:r>
      <w:r>
        <w:t xml:space="preserve"> </w:t>
      </w:r>
    </w:p>
    <w:p w14:paraId="75C86F07" w14:textId="648AD94D" w:rsidR="007369BC" w:rsidRDefault="007369BC" w:rsidP="00F13C48">
      <w:pPr>
        <w:pStyle w:val="Brdtextmedindrag"/>
      </w:pPr>
      <w:r w:rsidRPr="00100B6E">
        <w:t>För de lokalstödsprojekt vars slutredovisningar godkän</w:t>
      </w:r>
      <w:r>
        <w:t>de</w:t>
      </w:r>
      <w:r w:rsidRPr="00100B6E">
        <w:t>s under 2023 gäller det omvända förhållandet</w:t>
      </w:r>
      <w:r>
        <w:t xml:space="preserve"> och d</w:t>
      </w:r>
      <w:r w:rsidRPr="00100B6E">
        <w:t>rygt 70 procent av projektledarna</w:t>
      </w:r>
      <w:r>
        <w:t xml:space="preserve"> var</w:t>
      </w:r>
      <w:r w:rsidRPr="00100B6E">
        <w:t xml:space="preserve"> män. I ett av projekten </w:t>
      </w:r>
      <w:r>
        <w:t>delades</w:t>
      </w:r>
      <w:r w:rsidRPr="00100B6E">
        <w:t xml:space="preserve"> projektledarskapet mellan en kvinna och en man. </w:t>
      </w:r>
    </w:p>
    <w:p w14:paraId="0396ED60" w14:textId="083DE3A7" w:rsidR="007369BC" w:rsidRDefault="007369BC" w:rsidP="00100B6E">
      <w:pPr>
        <w:pStyle w:val="Rubrik4utannumrering"/>
      </w:pPr>
      <w:r>
        <w:t>Jämställdhetsstatistik projektstöd</w:t>
      </w:r>
    </w:p>
    <w:p w14:paraId="6EC5D603" w14:textId="1174C1BB" w:rsidR="007369BC" w:rsidRDefault="007369BC" w:rsidP="0028169C">
      <w:pPr>
        <w:pStyle w:val="Brdtext"/>
      </w:pPr>
      <w:r>
        <w:t xml:space="preserve">Jämställdhetsstatistiken för slutredovisade projekt som beviljats projektstöd och som granskades under 2023 bygger på den rapportering som de stödmottagande organisationerna har lämnat i sina slutredo-visningar. </w:t>
      </w:r>
      <w:r w:rsidRPr="00100B6E">
        <w:t>Organisationerna har redovisat totalt antal aktiva deltagare per målgrupp, inklusive könsfördelning, för hela projekttiden</w:t>
      </w:r>
      <w:r>
        <w:t xml:space="preserve">. </w:t>
      </w:r>
      <w:r w:rsidRPr="00100B6E">
        <w:t>Med aktiva deltagare menas personer ur A</w:t>
      </w:r>
      <w:r>
        <w:t>llmänna a</w:t>
      </w:r>
      <w:r w:rsidRPr="00100B6E">
        <w:t>rvsfondens målgrupper som har inflytande över projektets planering och genomförande och som återkommande</w:t>
      </w:r>
      <w:r>
        <w:t xml:space="preserve"> eller </w:t>
      </w:r>
      <w:r w:rsidRPr="00100B6E">
        <w:t>över en längre tid medverkat i projektets aktiviteter</w:t>
      </w:r>
      <w:r>
        <w:t>.</w:t>
      </w:r>
      <w:r w:rsidRPr="00100B6E">
        <w:t xml:space="preserve"> </w:t>
      </w:r>
      <w:r>
        <w:t xml:space="preserve">Under 2023 slutredovisades totalt 109 projekt. För 19 projekt saknas statistik över aktiva deltagare alternativt är statistiken ofullständig och svårtolkad. Statistiken baseras följaktligen på 90 projekt. </w:t>
      </w:r>
      <w:r w:rsidRPr="0028169C">
        <w:t>Statistiken baseras på organisationernas egna skattningar.</w:t>
      </w:r>
    </w:p>
    <w:p w14:paraId="17A82915" w14:textId="28DB5DCF" w:rsidR="007369BC" w:rsidRDefault="007369BC" w:rsidP="00C00AC6">
      <w:pPr>
        <w:pStyle w:val="Brdtextmedindrag"/>
      </w:pPr>
      <w:r>
        <w:t xml:space="preserve">En sammanställning av uppgifterna som organisationerna har lämnat </w:t>
      </w:r>
      <w:r w:rsidRPr="0028169C">
        <w:t>visar att könsfördelningen</w:t>
      </w:r>
      <w:r>
        <w:t xml:space="preserve"> bland aktiva deltagare i arvsfondsprojekten</w:t>
      </w:r>
      <w:r w:rsidRPr="0028169C">
        <w:t xml:space="preserve"> är relativt jämn bland målgrupperna barn och ungdomar</w:t>
      </w:r>
      <w:r>
        <w:t>. S</w:t>
      </w:r>
      <w:r w:rsidRPr="0028169C">
        <w:t>killnaden är större inom målgruppen vuxna med funktionsnedsättning</w:t>
      </w:r>
      <w:r>
        <w:t>,</w:t>
      </w:r>
      <w:r w:rsidRPr="0028169C">
        <w:t xml:space="preserve"> där andelen kvinnor överväger. Störst är skillnaden i målgruppen äldre</w:t>
      </w:r>
      <w:r>
        <w:t>,</w:t>
      </w:r>
      <w:r w:rsidRPr="0028169C">
        <w:t xml:space="preserve"> där majoriteten i projekten varit kvinnor. </w:t>
      </w:r>
    </w:p>
    <w:p w14:paraId="631A02FE" w14:textId="0C3A29D4" w:rsidR="007369BC" w:rsidRDefault="007369BC" w:rsidP="00C00AC6">
      <w:pPr>
        <w:pStyle w:val="Brdtextmedindrag"/>
      </w:pPr>
      <w:r>
        <w:t>Slutsatserna baseras på ett genomsnitt, vilket innebär att fördelningen mellan könen kan vara mycket ojämn i enskilda projekt. A</w:t>
      </w:r>
      <w:r w:rsidRPr="000E1841">
        <w:t xml:space="preserve">ntalet aktiva deltagare </w:t>
      </w:r>
      <w:r>
        <w:t xml:space="preserve">varierar </w:t>
      </w:r>
      <w:r w:rsidRPr="000E1841">
        <w:t>stort mellan olika projekt, från några få till flera tusen personer. Skillnaderna kan bero på inriktningen av projekt</w:t>
      </w:r>
      <w:r>
        <w:t>en</w:t>
      </w:r>
      <w:r w:rsidRPr="000E1841">
        <w:t xml:space="preserve">, men också </w:t>
      </w:r>
      <w:r>
        <w:t xml:space="preserve">på </w:t>
      </w:r>
      <w:r w:rsidRPr="000E1841">
        <w:t xml:space="preserve">hur </w:t>
      </w:r>
      <w:r>
        <w:t>man</w:t>
      </w:r>
      <w:r w:rsidRPr="000E1841">
        <w:t xml:space="preserve"> tolkar </w:t>
      </w:r>
      <w:r>
        <w:t>vilka som omfattas av uttrycket</w:t>
      </w:r>
      <w:r w:rsidRPr="000E1841">
        <w:t xml:space="preserve"> aktiva deltagare. Dessa tolkningar får betydelse för vilka uppgifter som lämnas i slutredovis</w:t>
      </w:r>
      <w:r w:rsidR="00CF3C51">
        <w:softHyphen/>
      </w:r>
      <w:r w:rsidRPr="000E1841">
        <w:t xml:space="preserve">ningen. Med anledning av dessa osäkerheter i redovisningen </w:t>
      </w:r>
      <w:r>
        <w:t>bör statistiken tolkas med försiktighet.</w:t>
      </w:r>
    </w:p>
    <w:p w14:paraId="1FC4A2FB" w14:textId="6B753E7B" w:rsidR="007369BC" w:rsidRDefault="007369BC" w:rsidP="0028169C">
      <w:pPr>
        <w:pStyle w:val="Rubrik4utannumrering"/>
      </w:pPr>
      <w:r>
        <w:t>Jämställdhetsstatistik lokalstöd</w:t>
      </w:r>
    </w:p>
    <w:p w14:paraId="2089A252" w14:textId="62D08D68" w:rsidR="007369BC" w:rsidRDefault="007369BC" w:rsidP="0028169C">
      <w:pPr>
        <w:pStyle w:val="Brdtext"/>
      </w:pPr>
      <w:r>
        <w:t xml:space="preserve">Jämställdhetsstatistiken för slutredovisade lokalstödsprojekt är baserad på den uppföljning som Allmänna arvsfonden genomför fyra respektive tio år efter att berörda organisationer fått lokalstöd. </w:t>
      </w:r>
      <w:r w:rsidRPr="0028169C">
        <w:t xml:space="preserve">2023 års uppföljning har omfattat projekt </w:t>
      </w:r>
      <w:r>
        <w:t xml:space="preserve">som </w:t>
      </w:r>
      <w:r w:rsidRPr="0028169C">
        <w:t>beviljade</w:t>
      </w:r>
      <w:r>
        <w:t>s lokalstöd</w:t>
      </w:r>
      <w:r w:rsidRPr="0028169C">
        <w:t xml:space="preserve"> 2013 respektive 2019. Upp</w:t>
      </w:r>
      <w:r>
        <w:t>-</w:t>
      </w:r>
      <w:r w:rsidRPr="0028169C">
        <w:t>följningen har genomförts genom en enkät som skickats till stödmot</w:t>
      </w:r>
      <w:r>
        <w:t>-</w:t>
      </w:r>
      <w:r w:rsidRPr="0028169C">
        <w:t>tagande organisationer. Tioårsuppföljningen har omfattat 45 projekt</w:t>
      </w:r>
      <w:r>
        <w:t xml:space="preserve"> och</w:t>
      </w:r>
      <w:r w:rsidRPr="0028169C">
        <w:t xml:space="preserve"> fyraårsuppföljningen har omfattat 66 projekt</w:t>
      </w:r>
      <w:r>
        <w:t xml:space="preserve">. </w:t>
      </w:r>
      <w:bookmarkStart w:id="75" w:name="_Hlk163046523"/>
    </w:p>
    <w:p w14:paraId="2E02730C" w14:textId="4CEBD5DF" w:rsidR="007369BC" w:rsidRDefault="007369BC" w:rsidP="00B73CCE">
      <w:pPr>
        <w:pStyle w:val="Brdtextmedindrag"/>
      </w:pPr>
      <w:r w:rsidRPr="00B73CCE">
        <w:t xml:space="preserve">I enkäten har </w:t>
      </w:r>
      <w:r>
        <w:t xml:space="preserve">de </w:t>
      </w:r>
      <w:r w:rsidRPr="00B73CCE">
        <w:t>stödmottagande organisationer</w:t>
      </w:r>
      <w:r>
        <w:t>na</w:t>
      </w:r>
      <w:r w:rsidRPr="00B73CCE">
        <w:t xml:space="preserve"> fått besvara en fråga om vad för slags verksamhet organisationen </w:t>
      </w:r>
      <w:r>
        <w:t xml:space="preserve">har </w:t>
      </w:r>
      <w:r w:rsidRPr="00B73CCE">
        <w:t>beviljats stöd för</w:t>
      </w:r>
      <w:r>
        <w:t xml:space="preserve">. De organisationer </w:t>
      </w:r>
      <w:r w:rsidRPr="00B73CCE">
        <w:t xml:space="preserve">som </w:t>
      </w:r>
      <w:r>
        <w:t xml:space="preserve">har </w:t>
      </w:r>
      <w:r w:rsidRPr="00B73CCE">
        <w:t xml:space="preserve">uppgett att de beviljats stöd för att bygga en lokal/anläggning för att bedriva organiserad verksamhet (helt eller delvis) har fått uppskatta </w:t>
      </w:r>
      <w:r>
        <w:t xml:space="preserve">det </w:t>
      </w:r>
      <w:r w:rsidRPr="00B73CCE">
        <w:t>total</w:t>
      </w:r>
      <w:r>
        <w:t>a</w:t>
      </w:r>
      <w:r w:rsidRPr="00B73CCE">
        <w:t xml:space="preserve"> antal</w:t>
      </w:r>
      <w:r>
        <w:t>et</w:t>
      </w:r>
      <w:r w:rsidRPr="00B73CCE">
        <w:t xml:space="preserve"> personer (unika individer) som använder lokalen/anläggningen för den organiserade verksamheten i </w:t>
      </w:r>
      <w:r w:rsidRPr="00B73CCE">
        <w:lastRenderedPageBreak/>
        <w:t>genomsnitt per vecka under ordinarie säsong</w:t>
      </w:r>
      <w:r>
        <w:t xml:space="preserve"> samt könsfördelningen bland dessa personer</w:t>
      </w:r>
      <w:r w:rsidRPr="00B73CCE">
        <w:t>.</w:t>
      </w:r>
      <w:r>
        <w:t xml:space="preserve"> </w:t>
      </w:r>
      <w:r w:rsidRPr="00B73CCE">
        <w:t xml:space="preserve">Statistiken baseras på organisationernas egna skattningar. Flera organisationer har uppgett att det </w:t>
      </w:r>
      <w:r>
        <w:t xml:space="preserve">har </w:t>
      </w:r>
      <w:r w:rsidRPr="00B73CCE">
        <w:t xml:space="preserve">varit svårt att göra skattningar eftersom sådan statistik i många fall inte finns tillgänglig eller </w:t>
      </w:r>
      <w:r>
        <w:t xml:space="preserve">inte </w:t>
      </w:r>
      <w:r w:rsidRPr="00B73CCE">
        <w:t xml:space="preserve">kan kvalitetssäkras. Det gäller såväl </w:t>
      </w:r>
      <w:r>
        <w:t xml:space="preserve">det </w:t>
      </w:r>
      <w:r w:rsidRPr="00B73CCE">
        <w:t>uppskatta</w:t>
      </w:r>
      <w:r>
        <w:t>de</w:t>
      </w:r>
      <w:r w:rsidRPr="00B73CCE">
        <w:t xml:space="preserve"> antal</w:t>
      </w:r>
      <w:r>
        <w:t>et</w:t>
      </w:r>
      <w:r w:rsidRPr="00B73CCE">
        <w:t xml:space="preserve"> personer som </w:t>
      </w:r>
      <w:r>
        <w:t xml:space="preserve">har </w:t>
      </w:r>
      <w:r w:rsidRPr="00B73CCE">
        <w:t>deltagit som könsfördelningen.</w:t>
      </w:r>
      <w:r>
        <w:t xml:space="preserve"> Därför bör statistiken tolkas med försiktighet.</w:t>
      </w:r>
    </w:p>
    <w:p w14:paraId="72EF1AD1" w14:textId="4B26D4B6" w:rsidR="007369BC" w:rsidRPr="00B73CCE" w:rsidRDefault="007369BC" w:rsidP="00B73CCE">
      <w:pPr>
        <w:pStyle w:val="Brdtextmedindrag"/>
      </w:pPr>
      <w:r>
        <w:t>Resultatet från uppföljningen visar bl.a. att</w:t>
      </w:r>
      <w:r w:rsidRPr="00B73CCE">
        <w:t xml:space="preserve"> verksamheter med en hög andel kvinnor </w:t>
      </w:r>
      <w:r>
        <w:t>drivs av</w:t>
      </w:r>
      <w:r w:rsidRPr="00B73CCE">
        <w:t xml:space="preserve"> </w:t>
      </w:r>
      <w:r>
        <w:t>exempelvis</w:t>
      </w:r>
      <w:r w:rsidRPr="00B73CCE">
        <w:t xml:space="preserve"> ryttarföreningar/ridklubbar, medan </w:t>
      </w:r>
      <w:r>
        <w:t xml:space="preserve">verksamhet med </w:t>
      </w:r>
      <w:r w:rsidRPr="00B73CCE">
        <w:t xml:space="preserve">en hög andel män </w:t>
      </w:r>
      <w:r>
        <w:t>drivs av</w:t>
      </w:r>
      <w:r w:rsidRPr="00B73CCE">
        <w:t xml:space="preserve"> exempelvis motorsportklubbar och golfklubbar. Tioårsuppföljningen (2013 års lokal- och anläggnings</w:t>
      </w:r>
      <w:r>
        <w:t>-</w:t>
      </w:r>
      <w:r w:rsidRPr="00B73CCE">
        <w:t xml:space="preserve">stöd) visar att andelen flickor/kvinnor </w:t>
      </w:r>
      <w:r>
        <w:t>som har tagit del av de lokaler eller anläggningar som ingått i uppföljningen som lägst har varit</w:t>
      </w:r>
      <w:r w:rsidRPr="00B73CCE">
        <w:t xml:space="preserve"> 5 </w:t>
      </w:r>
      <w:r>
        <w:t>procent och som högst</w:t>
      </w:r>
      <w:r w:rsidRPr="00B73CCE">
        <w:t xml:space="preserve"> 100 procent, medan motsvarande </w:t>
      </w:r>
      <w:r>
        <w:t xml:space="preserve">siffror </w:t>
      </w:r>
      <w:r w:rsidRPr="00B73CCE">
        <w:t xml:space="preserve">för pojkar/män är </w:t>
      </w:r>
      <w:r>
        <w:t>från</w:t>
      </w:r>
      <w:r w:rsidRPr="00B73CCE">
        <w:t xml:space="preserve"> 0 </w:t>
      </w:r>
      <w:r>
        <w:t>till</w:t>
      </w:r>
      <w:r w:rsidRPr="00B73CCE">
        <w:t xml:space="preserve"> 95</w:t>
      </w:r>
      <w:r>
        <w:t> </w:t>
      </w:r>
      <w:r w:rsidRPr="00B73CCE">
        <w:t>procent. Fyraårsuppföljningen (2019 års lokal- och anläggnings</w:t>
      </w:r>
      <w:r>
        <w:t>-</w:t>
      </w:r>
      <w:r w:rsidRPr="00B73CCE">
        <w:t xml:space="preserve">stöd) visar att andelen flickor/kvinnor varierar mellan 3 och 90 procent, medan motsvarande för pojkar/män är mellan 10 och 97 procent. </w:t>
      </w:r>
      <w:r>
        <w:t>När</w:t>
      </w:r>
      <w:r w:rsidRPr="00B73CCE">
        <w:t xml:space="preserve"> det gäller könsfördelningen har det</w:t>
      </w:r>
      <w:r>
        <w:t xml:space="preserve"> dock</w:t>
      </w:r>
      <w:r w:rsidRPr="00B73CCE">
        <w:t xml:space="preserve"> i flera fall varit svårt för organisa</w:t>
      </w:r>
      <w:r>
        <w:t>-</w:t>
      </w:r>
      <w:r w:rsidRPr="00B73CCE">
        <w:t>tionerna att göra en uppskattning av andelen kvinnor respektive män.</w:t>
      </w:r>
      <w:r>
        <w:t xml:space="preserve"> K</w:t>
      </w:r>
      <w:r w:rsidRPr="00B73CCE">
        <w:t>önsfördelningen redovisas på aggregerad nivå och baseras på ett medelvärde där verksamheter med såväl hög andel kvinnor som hög andel män ingår.</w:t>
      </w:r>
    </w:p>
    <w:bookmarkEnd w:id="75"/>
    <w:p w14:paraId="0E30D1A6" w14:textId="7EFFAB87" w:rsidR="007369BC" w:rsidRPr="00A503C7" w:rsidRDefault="007369BC" w:rsidP="00C00AC6">
      <w:pPr>
        <w:pStyle w:val="Rubrik4utannumrering"/>
      </w:pPr>
      <w:r w:rsidRPr="00A503C7">
        <w:t xml:space="preserve">Projekt riktade </w:t>
      </w:r>
      <w:r>
        <w:t>främst</w:t>
      </w:r>
      <w:r w:rsidRPr="00A503C7">
        <w:t xml:space="preserve"> till </w:t>
      </w:r>
      <w:r>
        <w:t xml:space="preserve">flickor eller </w:t>
      </w:r>
      <w:r w:rsidRPr="00A503C7">
        <w:t>kvinnor</w:t>
      </w:r>
    </w:p>
    <w:p w14:paraId="01E77F70" w14:textId="79B9B378" w:rsidR="007369BC" w:rsidRDefault="007369BC" w:rsidP="00C00AC6">
      <w:pPr>
        <w:pStyle w:val="Brdtext"/>
      </w:pPr>
      <w:r w:rsidRPr="00A503C7">
        <w:t xml:space="preserve">Av de </w:t>
      </w:r>
      <w:r>
        <w:t xml:space="preserve">nya </w:t>
      </w:r>
      <w:r w:rsidRPr="00A503C7">
        <w:t>projekt som fick stöd ur Allmänna arvsfonden under 202</w:t>
      </w:r>
      <w:r>
        <w:t>3</w:t>
      </w:r>
      <w:r w:rsidRPr="00A503C7">
        <w:t xml:space="preserve"> är det </w:t>
      </w:r>
      <w:r>
        <w:t xml:space="preserve">två </w:t>
      </w:r>
      <w:r w:rsidRPr="00A503C7">
        <w:t>projekt som främst riktar sig till flickor eller kvinnor. Det</w:t>
      </w:r>
      <w:r>
        <w:t>ta är samma antal projekt som 2022.</w:t>
      </w:r>
    </w:p>
    <w:p w14:paraId="7AF0DFDF" w14:textId="16637710" w:rsidR="007369BC" w:rsidRDefault="007369BC" w:rsidP="00C00AC6">
      <w:pPr>
        <w:pStyle w:val="Brdtextmedindrag"/>
      </w:pPr>
      <w:r>
        <w:t xml:space="preserve">Det ena projektet är </w:t>
      </w:r>
      <w:r w:rsidRPr="00B73CCE">
        <w:t>Hållbar väg mot jämställd fotboll</w:t>
      </w:r>
      <w:r>
        <w:t xml:space="preserve">, som drivs av </w:t>
      </w:r>
      <w:r w:rsidRPr="00B73CCE">
        <w:t xml:space="preserve">IK Uppsala Fotboll. Genom projektet vill föreningen skapa bättre förutsättningar för </w:t>
      </w:r>
      <w:r>
        <w:t xml:space="preserve">en </w:t>
      </w:r>
      <w:r w:rsidRPr="00B73CCE">
        <w:t>mer jämställd fotbollsverksamhet. Målet är att skapa en integrerad modell för flickor att utvecklas i sitt idrottsutövande och framtida ledarskap. Den primära målgruppen för projektet är flickor i åldern 8–19 år</w:t>
      </w:r>
      <w:r w:rsidRPr="003C429C">
        <w:t>.</w:t>
      </w:r>
    </w:p>
    <w:p w14:paraId="5BA7874A" w14:textId="09504584" w:rsidR="007369BC" w:rsidRPr="00A503C7" w:rsidRDefault="007369BC" w:rsidP="00C00AC6">
      <w:pPr>
        <w:pStyle w:val="Brdtextmedindrag"/>
      </w:pPr>
      <w:r>
        <w:t xml:space="preserve">Det andra projektet är </w:t>
      </w:r>
      <w:r w:rsidRPr="00B73CCE">
        <w:t>Tjejerna tar &amp; ger plats!</w:t>
      </w:r>
      <w:r>
        <w:t xml:space="preserve">, som drivs av </w:t>
      </w:r>
      <w:r w:rsidRPr="00B73CCE">
        <w:t>Svenska Settlementförbundet</w:t>
      </w:r>
      <w:r>
        <w:t>. Inom ramen för projektet ska förbundet</w:t>
      </w:r>
      <w:r w:rsidRPr="00B73CCE">
        <w:t xml:space="preserve"> utveckla metoder, arbetssätt och stödstrukturer för att stärka tjejers platstagande i lokalt områdesarbete. Genom projektet vill förbundet stärka unga tjejers röster, ge </w:t>
      </w:r>
      <w:r>
        <w:t xml:space="preserve">tjejer </w:t>
      </w:r>
      <w:r w:rsidRPr="00B73CCE">
        <w:t>möjligheter att påverka den lokala miljön och fritiden samt uppmärksamma unga tjejers behov i det offentliga rummet.</w:t>
      </w:r>
    </w:p>
    <w:p w14:paraId="05C972DD" w14:textId="1D08C207" w:rsidR="007369BC" w:rsidRPr="00A503C7" w:rsidRDefault="007369BC" w:rsidP="00C00AC6">
      <w:pPr>
        <w:pStyle w:val="Rubrik4utannumrering"/>
      </w:pPr>
      <w:r w:rsidRPr="00A503C7">
        <w:t xml:space="preserve">Projekt riktade </w:t>
      </w:r>
      <w:r>
        <w:t>främst</w:t>
      </w:r>
      <w:r w:rsidRPr="00A503C7">
        <w:t xml:space="preserve"> till </w:t>
      </w:r>
      <w:r>
        <w:t xml:space="preserve">pojkar eller </w:t>
      </w:r>
      <w:r w:rsidRPr="00A503C7">
        <w:t>män</w:t>
      </w:r>
    </w:p>
    <w:p w14:paraId="1C483DB6" w14:textId="698B80BC" w:rsidR="007369BC" w:rsidRDefault="007369BC" w:rsidP="00C00AC6">
      <w:pPr>
        <w:pStyle w:val="Brdtext"/>
      </w:pPr>
      <w:r w:rsidRPr="00A503C7">
        <w:t xml:space="preserve">Av de nya projekt </w:t>
      </w:r>
      <w:r>
        <w:t>för vilka</w:t>
      </w:r>
      <w:r w:rsidRPr="00A503C7">
        <w:t xml:space="preserve"> Arvsfondsdelegationen beviljade stöd under 202</w:t>
      </w:r>
      <w:r>
        <w:t>3</w:t>
      </w:r>
      <w:r w:rsidRPr="00A503C7">
        <w:t xml:space="preserve"> är </w:t>
      </w:r>
      <w:r>
        <w:t xml:space="preserve">det ett </w:t>
      </w:r>
      <w:r w:rsidRPr="00A503C7">
        <w:t xml:space="preserve">projekt som </w:t>
      </w:r>
      <w:r>
        <w:t>främst</w:t>
      </w:r>
      <w:r w:rsidRPr="00A503C7">
        <w:t xml:space="preserve"> riktas till pojkar eller män. </w:t>
      </w:r>
      <w:r>
        <w:t xml:space="preserve">Det är en minskning jämfört med 2022, då två sådana projekt beviljades stöd. </w:t>
      </w:r>
    </w:p>
    <w:p w14:paraId="3413595C" w14:textId="55275229" w:rsidR="007369BC" w:rsidRPr="00A05DD1" w:rsidRDefault="007369BC" w:rsidP="00A05DD1">
      <w:pPr>
        <w:pStyle w:val="Brdtextmedindrag"/>
      </w:pPr>
      <w:r>
        <w:t>Det projekt som har beviljats stöd 2023 är p</w:t>
      </w:r>
      <w:r w:rsidRPr="00A05DD1">
        <w:t>rojektet Stadsmissionens Pappabarnforum</w:t>
      </w:r>
      <w:r>
        <w:t>, som</w:t>
      </w:r>
      <w:r w:rsidRPr="00A05DD1">
        <w:t xml:space="preserve"> drivs av Stiftelsen Göteborgs kyrkliga stadsmission</w:t>
      </w:r>
      <w:r>
        <w:t xml:space="preserve">. Projektet har som </w:t>
      </w:r>
      <w:r w:rsidRPr="00A05DD1">
        <w:t xml:space="preserve">syfte att förbättra barns livsvillkor. Detta ska </w:t>
      </w:r>
      <w:r>
        <w:t>göras</w:t>
      </w:r>
      <w:r w:rsidRPr="00A05DD1">
        <w:t xml:space="preserve"> genom att stärka pappor i socioekonomiskt utsatta områden i deras </w:t>
      </w:r>
      <w:r w:rsidRPr="00A05DD1">
        <w:lastRenderedPageBreak/>
        <w:t xml:space="preserve">föräldraroll och arbeta för ett mer jämställt föräldraskap, </w:t>
      </w:r>
      <w:r>
        <w:t>bl.a.</w:t>
      </w:r>
      <w:r w:rsidRPr="00A05DD1">
        <w:t xml:space="preserve"> genom pappa-barn-grupper.</w:t>
      </w:r>
    </w:p>
    <w:p w14:paraId="0DBFE3AF" w14:textId="77777777" w:rsidR="007369BC" w:rsidRPr="008C5E91" w:rsidRDefault="007369BC" w:rsidP="00C00AC6">
      <w:pPr>
        <w:pStyle w:val="Rubrik3"/>
      </w:pPr>
      <w:bookmarkStart w:id="76" w:name="_Toc169778940"/>
      <w:r w:rsidRPr="008C5E91">
        <w:t xml:space="preserve">Uppföljning av målgruppens delaktighet i </w:t>
      </w:r>
      <w:r w:rsidRPr="00184FD5">
        <w:t>arvsfondsprojekten</w:t>
      </w:r>
      <w:bookmarkEnd w:id="76"/>
    </w:p>
    <w:p w14:paraId="43615CA0" w14:textId="312B01CA" w:rsidR="007369BC" w:rsidRDefault="007369BC" w:rsidP="00FE6FCB">
      <w:pPr>
        <w:pStyle w:val="Brdtext"/>
        <w:tabs>
          <w:tab w:val="left" w:pos="1800"/>
        </w:tabs>
        <w:rPr>
          <w:b/>
        </w:rPr>
      </w:pPr>
      <w:r w:rsidRPr="00A05DD1">
        <w:t>Vid bedömningen av om ett projekt ska beviljas medel ur A</w:t>
      </w:r>
      <w:r>
        <w:t>llmänna a</w:t>
      </w:r>
      <w:r w:rsidRPr="00A05DD1">
        <w:t xml:space="preserve">rvsfonden ska hänsyn tas till om målgruppen deltar i planeringen eller genomförandet av projektet. I slutredovisningarna för de projekt som </w:t>
      </w:r>
      <w:r>
        <w:t xml:space="preserve">har </w:t>
      </w:r>
      <w:r w:rsidRPr="00A05DD1">
        <w:t>beviljats projektstöd redovisar projekten vilka roller målgruppen haft i planeringen och i genomförandet av projektet</w:t>
      </w:r>
      <w:r>
        <w:t xml:space="preserve"> och</w:t>
      </w:r>
      <w:r w:rsidRPr="00A05DD1">
        <w:t xml:space="preserve"> vilka roller målgruppen förväntas ha efter att projektet </w:t>
      </w:r>
      <w:r>
        <w:t xml:space="preserve">har </w:t>
      </w:r>
      <w:r w:rsidRPr="00A05DD1">
        <w:t xml:space="preserve">avslutats och projektfinansieringen från </w:t>
      </w:r>
      <w:r>
        <w:t>a</w:t>
      </w:r>
      <w:r w:rsidRPr="00A05DD1">
        <w:t xml:space="preserve">rvsfonden </w:t>
      </w:r>
      <w:r>
        <w:t xml:space="preserve">har </w:t>
      </w:r>
      <w:r w:rsidRPr="00A05DD1">
        <w:t xml:space="preserve">upphört. </w:t>
      </w:r>
      <w:r>
        <w:t>De s</w:t>
      </w:r>
      <w:r w:rsidRPr="00A05DD1">
        <w:t>tödmottagande organisationer</w:t>
      </w:r>
      <w:r>
        <w:t>na</w:t>
      </w:r>
      <w:r w:rsidRPr="00A05DD1">
        <w:t xml:space="preserve"> redogör också för vilken betydelse som projekten haft för målgruppen och om det </w:t>
      </w:r>
      <w:r>
        <w:t xml:space="preserve">har </w:t>
      </w:r>
      <w:r w:rsidRPr="00A05DD1">
        <w:t>funnits grupper som projektet velat men inte kunnat nå under projekttiden.</w:t>
      </w:r>
    </w:p>
    <w:p w14:paraId="6C66A615" w14:textId="0F0699B5" w:rsidR="007369BC" w:rsidRPr="00A503C7" w:rsidRDefault="007369BC" w:rsidP="00C00AC6">
      <w:pPr>
        <w:pStyle w:val="Rubrik4utannumrering"/>
      </w:pPr>
      <w:r>
        <w:t>Målgruppernas roller i</w:t>
      </w:r>
      <w:r w:rsidRPr="00A503C7">
        <w:t xml:space="preserve"> planeringen av </w:t>
      </w:r>
      <w:r w:rsidRPr="00184FD5">
        <w:t>projekten</w:t>
      </w:r>
    </w:p>
    <w:p w14:paraId="1C2FC623" w14:textId="6E7A7547" w:rsidR="007369BC" w:rsidRDefault="007369BC" w:rsidP="00DF187F">
      <w:pPr>
        <w:pStyle w:val="Brdtext"/>
      </w:pPr>
      <w:r w:rsidRPr="00DF187F">
        <w:t xml:space="preserve">Vilken roll som målgruppen eller målgrupperna har haft i planeringen av projektet varierar. Personer ur målgruppen kan ha varit initiativtagare till projektet och </w:t>
      </w:r>
      <w:r>
        <w:t xml:space="preserve">ha </w:t>
      </w:r>
      <w:r w:rsidRPr="00DF187F">
        <w:t xml:space="preserve">tagit fram projektidén, och därmed </w:t>
      </w:r>
      <w:r>
        <w:t xml:space="preserve">ha </w:t>
      </w:r>
      <w:r w:rsidRPr="00DF187F">
        <w:t xml:space="preserve">haft en aktiv roll i planeringen av projektet. </w:t>
      </w:r>
      <w:r>
        <w:t>För v</w:t>
      </w:r>
      <w:r w:rsidRPr="00DF187F">
        <w:t xml:space="preserve">issa projekt har projektidén </w:t>
      </w:r>
      <w:r>
        <w:t xml:space="preserve">formulerats </w:t>
      </w:r>
      <w:r w:rsidRPr="00DF187F">
        <w:t xml:space="preserve">genom att målgruppens egna erfarenheter, önskemål och behov </w:t>
      </w:r>
      <w:r>
        <w:t xml:space="preserve">har </w:t>
      </w:r>
      <w:r w:rsidRPr="00DF187F">
        <w:t>undersök</w:t>
      </w:r>
      <w:r>
        <w:t>ts</w:t>
      </w:r>
      <w:r w:rsidRPr="00DF187F">
        <w:t xml:space="preserve"> genom </w:t>
      </w:r>
      <w:r>
        <w:t>t.ex.</w:t>
      </w:r>
      <w:r w:rsidRPr="00DF187F">
        <w:t xml:space="preserve"> förstudier, intervjuer eller enkäter.</w:t>
      </w:r>
    </w:p>
    <w:p w14:paraId="2ED3B014" w14:textId="52FEF2BD" w:rsidR="007369BC" w:rsidRDefault="007369BC" w:rsidP="00DF187F">
      <w:pPr>
        <w:pStyle w:val="Brdtextmedindrag"/>
      </w:pPr>
      <w:r w:rsidRPr="00DF187F">
        <w:t>Många projekt uppger att planeringen av projektet</w:t>
      </w:r>
      <w:r>
        <w:t xml:space="preserve"> har</w:t>
      </w:r>
      <w:r w:rsidRPr="00DF187F">
        <w:t xml:space="preserve"> skett tillsammans med målgruppen</w:t>
      </w:r>
      <w:r>
        <w:t xml:space="preserve"> </w:t>
      </w:r>
      <w:r w:rsidRPr="00DF187F">
        <w:t xml:space="preserve">men målgruppen kan också ha involverats först när det finns en projektidé, som då förankras hos målgruppen. Även om personer ur målgruppen inte </w:t>
      </w:r>
      <w:r>
        <w:t>har tagit</w:t>
      </w:r>
      <w:r w:rsidRPr="00DF187F">
        <w:t xml:space="preserve"> initiativ till projektet är det vanligt att projektidéer testas och förankras hos målgruppen under planeringsfasen, </w:t>
      </w:r>
      <w:r>
        <w:t>t.ex.</w:t>
      </w:r>
      <w:r w:rsidRPr="00DF187F">
        <w:t xml:space="preserve"> genom möten, träffar, workshops, referensgrupper eller förstudier.</w:t>
      </w:r>
    </w:p>
    <w:p w14:paraId="3F8628AD" w14:textId="57B001CD" w:rsidR="007369BC" w:rsidRPr="00DF187F" w:rsidRDefault="007369BC" w:rsidP="00DF187F">
      <w:pPr>
        <w:pStyle w:val="Brdtextmedindrag"/>
      </w:pPr>
      <w:r>
        <w:t>Det är v</w:t>
      </w:r>
      <w:r w:rsidRPr="00DF187F">
        <w:t>anligt förekommande att det är företrädare för målgruppen</w:t>
      </w:r>
      <w:r>
        <w:t>, exempelvis anhöriga,</w:t>
      </w:r>
      <w:r w:rsidRPr="00DF187F">
        <w:t xml:space="preserve"> som </w:t>
      </w:r>
      <w:r>
        <w:t xml:space="preserve">har </w:t>
      </w:r>
      <w:r w:rsidRPr="00DF187F">
        <w:t xml:space="preserve">tagit initiativ till och planerat upplägget av projektet. Det finns också exempel på projekt som </w:t>
      </w:r>
      <w:r>
        <w:t xml:space="preserve">har </w:t>
      </w:r>
      <w:r w:rsidRPr="00DF187F">
        <w:t xml:space="preserve">initierats utifrån enskilda personers egna erfarenheter, där personerna antingen tillhör målgruppen eller på andra sätt har kunskap om målgruppen, </w:t>
      </w:r>
      <w:r>
        <w:t>t.ex.</w:t>
      </w:r>
      <w:r w:rsidRPr="00DF187F">
        <w:t xml:space="preserve"> genom sitt yrke. Dessa personer/organisationer har identifierat behov hos mål</w:t>
      </w:r>
      <w:r>
        <w:t>-</w:t>
      </w:r>
      <w:r w:rsidRPr="00DF187F">
        <w:t xml:space="preserve">gruppen som </w:t>
      </w:r>
      <w:r>
        <w:t xml:space="preserve">har </w:t>
      </w:r>
      <w:r w:rsidRPr="00DF187F">
        <w:t xml:space="preserve">resulterat i en projektidé. Behovet kan vara mer eller mindre uttalat av målgruppen. </w:t>
      </w:r>
      <w:r>
        <w:t>Exempelvis beskriver n</w:t>
      </w:r>
      <w:r w:rsidRPr="00DF187F">
        <w:t xml:space="preserve">ågra projekt hur projektidén </w:t>
      </w:r>
      <w:r>
        <w:t xml:space="preserve">i stället </w:t>
      </w:r>
      <w:r w:rsidRPr="00DF187F">
        <w:t>vuxit fram utifrån de erfarenheter som organisationen har av målgruppen och där behov av stöd kunnat identifieras</w:t>
      </w:r>
      <w:r>
        <w:t xml:space="preserve"> genom dessa erfarenheter</w:t>
      </w:r>
      <w:r w:rsidRPr="00DF187F">
        <w:t>.</w:t>
      </w:r>
    </w:p>
    <w:p w14:paraId="1460E78C" w14:textId="0439125E" w:rsidR="007369BC" w:rsidRPr="00A503C7" w:rsidRDefault="007369BC" w:rsidP="00C00AC6">
      <w:pPr>
        <w:pStyle w:val="Rubrik4utannumrering"/>
      </w:pPr>
      <w:r>
        <w:t>Målgruppers roller under genomförandet av projektet</w:t>
      </w:r>
    </w:p>
    <w:p w14:paraId="32D4DBA1" w14:textId="12A6C07A" w:rsidR="007369BC" w:rsidRDefault="007369BC" w:rsidP="00DF187F">
      <w:pPr>
        <w:pStyle w:val="Brdtext"/>
      </w:pPr>
      <w:r w:rsidRPr="00DF187F">
        <w:t xml:space="preserve">Målgruppernas roller skiljer sig åt </w:t>
      </w:r>
      <w:r>
        <w:t>v</w:t>
      </w:r>
      <w:r w:rsidRPr="00DF187F">
        <w:t>i</w:t>
      </w:r>
      <w:r>
        <w:t>d</w:t>
      </w:r>
      <w:r w:rsidRPr="00DF187F">
        <w:t xml:space="preserve"> genomförandet av projekten, från att vara aktivt delaktiga och medskapare till att delta i projektens aktiviteter och vara mottagare av projektens insatser. Vilken roll målgruppen har beror på projektens syfte och inriktning liksom målgruppens förutsättningar att </w:t>
      </w:r>
      <w:r>
        <w:t xml:space="preserve">vara </w:t>
      </w:r>
      <w:r w:rsidRPr="00DF187F">
        <w:t>delaktig. Målgruppens roll kan också förändras under projektets genomförande</w:t>
      </w:r>
      <w:r w:rsidRPr="00A503C7">
        <w:t>.</w:t>
      </w:r>
    </w:p>
    <w:p w14:paraId="4A8CFD96" w14:textId="2DE3CCD6" w:rsidR="007369BC" w:rsidRPr="00A503C7" w:rsidRDefault="007369BC" w:rsidP="00C00AC6">
      <w:pPr>
        <w:pStyle w:val="Brdtextmedindrag"/>
      </w:pPr>
      <w:r w:rsidRPr="00DF187F">
        <w:lastRenderedPageBreak/>
        <w:t>I vissa projekt har personer ur målgruppen varit involverad</w:t>
      </w:r>
      <w:r>
        <w:t>e i</w:t>
      </w:r>
      <w:r w:rsidRPr="00DF187F">
        <w:t xml:space="preserve"> både</w:t>
      </w:r>
      <w:r>
        <w:t xml:space="preserve"> </w:t>
      </w:r>
      <w:r w:rsidRPr="00DF187F">
        <w:t xml:space="preserve">styrning och genomförande av projektet. Det kan handla om att det är personer ur målgruppen som under projektets gång har bestämt </w:t>
      </w:r>
      <w:r>
        <w:t>vilka</w:t>
      </w:r>
      <w:r w:rsidRPr="00DF187F">
        <w:t xml:space="preserve"> aktiviteter som ska genomföras och på vilket sätt. Målgruppen kan ha involverats aktivt och fått tycka till och påverka utformningen av aktiviteter och </w:t>
      </w:r>
      <w:r>
        <w:t>aktiviteterna</w:t>
      </w:r>
      <w:r w:rsidRPr="00DF187F">
        <w:t xml:space="preserve"> kan under projekttiden ha anpassats till målgruppen önskemål och behov. Målgruppen kan också ha varit involverad genom att testa hjälpmedel och verktyg eller genom att dela med sig av sina erfarenheter och ge feedback på metodmaterial och stödinsatser</w:t>
      </w:r>
      <w:r>
        <w:t xml:space="preserve">. </w:t>
      </w:r>
      <w:r w:rsidRPr="00DF187F">
        <w:t>Vissa projekt har mer uttalat haft som mål att involvera målgruppen, medan det i andra fall snarare har handlat om att projektet ska lösa ett problem eller fylla ett behov av stöd, verktyg, metoder eller andra insatser som målgruppen ska få ta del av.</w:t>
      </w:r>
    </w:p>
    <w:p w14:paraId="2AFA8EB9" w14:textId="49DDB66E" w:rsidR="007369BC" w:rsidRPr="00A503C7" w:rsidRDefault="007369BC" w:rsidP="00C00AC6">
      <w:pPr>
        <w:pStyle w:val="Rubrik4utannumrering"/>
      </w:pPr>
      <w:r>
        <w:t>Målgruppers roller i den fortsatta verksamheten efter projektslut</w:t>
      </w:r>
    </w:p>
    <w:p w14:paraId="3F705ED2" w14:textId="571BE729" w:rsidR="007369BC" w:rsidRDefault="007369BC" w:rsidP="00DF187F">
      <w:pPr>
        <w:pStyle w:val="Brdtext"/>
      </w:pPr>
      <w:r>
        <w:t xml:space="preserve">Precis som när det gäller planering och genomförande av projekten beskrivs målgruppens roller efter projektslut på olika sätt. Vanligt är att målgruppen förväntas ha samma roller som under projekttiden, men det kan vara mer vagt formulerat då det fortsatta arbetet inte alltid är tydligt formulerat eller bestämt när slutredovisningen lämnas. Det kan handla om att målgruppen fortsätter att delta i de verksamheter som har skapats genom projektet, fortsätter att sprida kunskap om metoder och arbetssätt som exempelvis ambassadörer eller är fortsatt engagerade som medlemmar i den stödmottagande organisationen. Det kan också handla om att målgruppen efter projektslut ska använda t.ex. den app som har tagits fram under projektet, där målgruppens roll går från att vara medskapare till att vara användare. I vissa fall har inte målgruppen någon tydlig roll efter projektslut, även om t.ex. metoder eller hjälpmedel lever vidare. </w:t>
      </w:r>
    </w:p>
    <w:p w14:paraId="2C01991C" w14:textId="6AF74392" w:rsidR="007369BC" w:rsidRPr="00A503C7" w:rsidRDefault="007369BC" w:rsidP="00DF187F">
      <w:pPr>
        <w:pStyle w:val="Brdtextmedindrag"/>
      </w:pPr>
      <w:r>
        <w:t>I den särskilda uppföljningen (enkätuppföljningen) som har gjorts av överlevnaden hos slutredovisade projekt efter projektslut har de stödmottagande organisationerna fått svara på en fråga om vilken eller vilka roller personer ur projektets målgrupp eller målgrupper har i de delar av projektet som lever vidare efter att projektfinansieringen från Allmänna arvsfonden upphört. Frågan har haft flersvarsalternativ och fler än ett alternativ har kunnat väljas. Det vanligaste svaret är ”som deltagare i de aktiviteter och verksamheter som fortsätter efter projektslut” (82 procent). Vanligt är också att personer ur målgruppen är ledare (55 procent) eller fortsatt engagerade som medlemmar efter projektslut (40 procent).</w:t>
      </w:r>
    </w:p>
    <w:p w14:paraId="56835018" w14:textId="77777777" w:rsidR="007369BC" w:rsidRPr="00DE22EB" w:rsidRDefault="007369BC" w:rsidP="00DF187F">
      <w:pPr>
        <w:pStyle w:val="Rubrik4utannumrering"/>
      </w:pPr>
      <w:r w:rsidRPr="00DE22EB">
        <w:t>Projektens betydelse för målgruppen</w:t>
      </w:r>
      <w:r>
        <w:t xml:space="preserve"> </w:t>
      </w:r>
      <w:r w:rsidRPr="00DE22EB">
        <w:t>och grupper som projekten inte kunnat nå</w:t>
      </w:r>
    </w:p>
    <w:p w14:paraId="2306B54E" w14:textId="72B5D23E" w:rsidR="007369BC" w:rsidRDefault="007369BC" w:rsidP="00DF187F">
      <w:pPr>
        <w:pStyle w:val="Brdtext"/>
      </w:pPr>
      <w:r>
        <w:t xml:space="preserve">I stort sett alla stödmottagande organisationer framhåller att projekten har haft betydelse för de personer ur målgruppen eller målgrupperna som projekten vänt sig till. Ofta beskrivs betydelsen ur ett individperspektiv. Av projektens slutredovisningar framgår bl.a. att projekten har stärkt deltagarna som individer och skapat utrymme för dem att göra sin röst hörd, att bli lyssnade på och att bli tagna på allvar. Projekten har också bidragit till en ökad tilltro till den egna förmågan, ett ökat välbefinnande </w:t>
      </w:r>
      <w:r>
        <w:lastRenderedPageBreak/>
        <w:t xml:space="preserve">och en minskad ensamhet och isolering, genom att t.ex. erbjuda gemenskap och trygga mötesplatser eller en meningsfull fritid. Projekten har även gett deltagare ur målgrupperna verktyg att hantera olika livssituationer och har inneburit att metoder, stödinsatser och utbildningar har utvecklats till gagn för målgruppen. Genom projekten kan målgruppen ha fått förutsättningar att ta mer plats i samhället. Projekten kan även ha gjort olika verksamheter tillgängliga, t.ex. idrotts- eller kulturverksam-heter. </w:t>
      </w:r>
    </w:p>
    <w:p w14:paraId="15423BD3" w14:textId="4D866321" w:rsidR="007369BC" w:rsidRDefault="007369BC" w:rsidP="00DF187F">
      <w:pPr>
        <w:pStyle w:val="Brdtextmedindrag"/>
      </w:pPr>
      <w:r>
        <w:t xml:space="preserve">Projekten beskrivs också ha haft betydelse genom att öka kunskapen hos målgruppen, exempelvis om hur man kan leva ett aktivt liv med en viss funktionsnedsättning. Projekten kan även ha inneburit konkret stöd och vägledning, t.ex. för att förbereda barn i vårdsituationer eller för att skapa trygghet i föräldrarollen. Vissa projekt beskrivs ha haft en livsförändrande och omvälvande betydelse för personer ur målgruppen. </w:t>
      </w:r>
    </w:p>
    <w:p w14:paraId="2D7BD768" w14:textId="4156B466" w:rsidR="007369BC" w:rsidRDefault="007369BC" w:rsidP="00DF187F">
      <w:pPr>
        <w:pStyle w:val="Brdtextmedindrag"/>
      </w:pPr>
      <w:r>
        <w:t>Även på organisatorisk nivå har projekten haft betydelse för målgruppen, bl.a. genom kunskaps- och erfarenhetsspridning till professioner och verksamheter kring t.ex. psykisk ohälsa. Betydelsen för målgruppen beskrivs också i termer av att insatser inte hade kunnat nå målgruppen om inte arvsfondsprojektet hade genomförts.</w:t>
      </w:r>
    </w:p>
    <w:p w14:paraId="0A095BB0" w14:textId="797567C4" w:rsidR="007369BC" w:rsidRDefault="007369BC" w:rsidP="00DF187F">
      <w:pPr>
        <w:pStyle w:val="Brdtextmedindrag"/>
      </w:pPr>
      <w:r>
        <w:t>I slutredovisningarna har organisationerna även fått redogöra för om det finns grupper som projektet hade velat men inte lyckats nå. Redovisningarna visar att det ofta handlar om svårigheter att nå specifika grupper inom Allmänna arvsfondens målgrupper eller att projektet velat nå fler i den målgrupp som projektet riktat sig till. Bland grupper som har varit svåra att nå eller där projektet hade velat nå fler ur gruppen kan nämnas personer med utländsk bakgrund och nyanlända med funktions-nedsättning. Vissa projekt hade önskat en jämnare könsfördelning. Flera projekt nämner också svårigheter att nå andra målgrupper för projektet, som beslutsfattare, kommunala och regionala verksamheter, statliga myndigheter och professioner. Uppföljningen visar även att covid-19-pandemin har inneburit svårigheter att nå målgrupper i den utsträckning som projektägare hade velat. Det gäller särskilt för projekt som vänt sig till grupper som varit särskilt sårbara under pandemin</w:t>
      </w:r>
      <w:r w:rsidRPr="00A503C7">
        <w:t>.</w:t>
      </w:r>
    </w:p>
    <w:p w14:paraId="5669469B" w14:textId="77777777" w:rsidR="007369BC" w:rsidRDefault="007369BC" w:rsidP="00403CBE">
      <w:pPr>
        <w:pStyle w:val="Rubrik4utannumrering"/>
      </w:pPr>
      <w:r>
        <w:t>Lokalstödprojektens betydelse för målgrupperna</w:t>
      </w:r>
    </w:p>
    <w:p w14:paraId="07D0F2B8" w14:textId="4C371F44" w:rsidR="007369BC" w:rsidRPr="00403CBE" w:rsidRDefault="007369BC" w:rsidP="00403CBE">
      <w:pPr>
        <w:pStyle w:val="Brdtext"/>
        <w:rPr>
          <w:rFonts w:eastAsiaTheme="minorHAnsi" w:cstheme="minorBidi"/>
          <w:b/>
          <w:szCs w:val="22"/>
        </w:rPr>
      </w:pPr>
      <w:r>
        <w:t>En av frågorna i enkäten för d</w:t>
      </w:r>
      <w:r w:rsidRPr="00403CBE">
        <w:t>en årliga uppföljningen av projekt som beviljats lokalstöd</w:t>
      </w:r>
      <w:r>
        <w:t>, som</w:t>
      </w:r>
      <w:r w:rsidRPr="00403CBE">
        <w:t xml:space="preserve"> genomförs </w:t>
      </w:r>
      <w:r>
        <w:t xml:space="preserve">för projekt som beviljades stöd för </w:t>
      </w:r>
      <w:r w:rsidRPr="00403CBE">
        <w:t xml:space="preserve">fyra respektive tio år </w:t>
      </w:r>
      <w:r>
        <w:t>sedan,</w:t>
      </w:r>
      <w:r w:rsidRPr="00403CBE">
        <w:t xml:space="preserve"> är om organisationen </w:t>
      </w:r>
      <w:r>
        <w:t xml:space="preserve">har </w:t>
      </w:r>
      <w:r w:rsidRPr="00403CBE">
        <w:t>nått den eller de målgrupper som var syftet med stödet från A</w:t>
      </w:r>
      <w:r>
        <w:t>llmänna a</w:t>
      </w:r>
      <w:r w:rsidRPr="00403CBE">
        <w:t xml:space="preserve">rvsfonden. I tioårsuppföljningen har tre organisationer som beviljats lokalstöd 2013 svarat nej på frågan. Anledningen </w:t>
      </w:r>
      <w:r>
        <w:t>angavs vara</w:t>
      </w:r>
      <w:r w:rsidRPr="00403CBE">
        <w:t xml:space="preserve"> att man möter målgruppen på </w:t>
      </w:r>
      <w:r>
        <w:t xml:space="preserve">ett </w:t>
      </w:r>
      <w:r w:rsidRPr="00403CBE">
        <w:t xml:space="preserve">annat sätt än planerat och/eller i mindre skala än vad man hade planerat för. I fyraårsuppföljningen har fyra av organisationerna som beviljats lokalstöd 2019 svarat nej på frågan. För tre av organisationerna </w:t>
      </w:r>
      <w:r>
        <w:t xml:space="preserve">angavs det </w:t>
      </w:r>
      <w:r w:rsidRPr="00403CBE">
        <w:t xml:space="preserve">handla om förseningar att få i gång verksamheten på grund av </w:t>
      </w:r>
      <w:r>
        <w:t>bl.a. covid-19-</w:t>
      </w:r>
      <w:r w:rsidRPr="00403CBE">
        <w:t xml:space="preserve">pandemin. För en organisation har anläggningen ännu inte färdigställts. </w:t>
      </w:r>
    </w:p>
    <w:p w14:paraId="1EE4ABF4" w14:textId="669F73B0" w:rsidR="007369BC" w:rsidRPr="00403CBE" w:rsidRDefault="007369BC" w:rsidP="00403CBE">
      <w:pPr>
        <w:pStyle w:val="Brdtextmedindrag"/>
      </w:pPr>
      <w:r>
        <w:t>De s</w:t>
      </w:r>
      <w:r w:rsidRPr="00403CBE">
        <w:t>tödmottagande organisationer</w:t>
      </w:r>
      <w:r>
        <w:t>na</w:t>
      </w:r>
      <w:r w:rsidRPr="00403CBE">
        <w:t xml:space="preserve"> har också i enkäten fått beskriva vilken betydelse lokalstödet har fått för de målgrupper som projekten riktats till. Många av organisationerna menar att det har varit avgörande </w:t>
      </w:r>
      <w:r w:rsidRPr="00403CBE">
        <w:lastRenderedPageBreak/>
        <w:t xml:space="preserve">för att en viss lokal/anläggning skulle kunna byggas och att verksamhet för en viss målgrupp eller för nya målgrupper skulle kunna bedrivas eller utvecklas. Organisationerna nämner </w:t>
      </w:r>
      <w:r>
        <w:t>bl.a.</w:t>
      </w:r>
      <w:r w:rsidRPr="00403CBE">
        <w:t xml:space="preserve"> att stödet har gjort verksamheter och aktiviteter tillgängliga för fler målgrupper, exempelvis för personer med funktionsnedsättning, samt underlättat för målgrupper, </w:t>
      </w:r>
      <w:r>
        <w:t>t.ex.</w:t>
      </w:r>
      <w:r w:rsidRPr="00403CBE">
        <w:t xml:space="preserve"> ungdomar, att delta i aktiviteter genom att </w:t>
      </w:r>
      <w:r>
        <w:t xml:space="preserve">man </w:t>
      </w:r>
      <w:r w:rsidRPr="00403CBE">
        <w:t xml:space="preserve">exempelvis </w:t>
      </w:r>
      <w:r>
        <w:t xml:space="preserve">har </w:t>
      </w:r>
      <w:r w:rsidRPr="00403CBE">
        <w:t>kunna</w:t>
      </w:r>
      <w:r>
        <w:t>t</w:t>
      </w:r>
      <w:r w:rsidRPr="00403CBE">
        <w:t xml:space="preserve"> erbjuda samlingsplatser</w:t>
      </w:r>
      <w:r>
        <w:t xml:space="preserve"> för dem</w:t>
      </w:r>
      <w:r w:rsidRPr="00403CBE">
        <w:t>. Lokalstödsprojekten har också haft betydelse för att kunna bedriva verksamheter i större omfattning, erbjuda ett mer varierat utbud av aktiviteter</w:t>
      </w:r>
      <w:r>
        <w:t xml:space="preserve"> och</w:t>
      </w:r>
      <w:r w:rsidRPr="00403CBE">
        <w:t xml:space="preserve"> bedriva</w:t>
      </w:r>
      <w:r>
        <w:t xml:space="preserve"> verksamheter</w:t>
      </w:r>
      <w:r w:rsidRPr="00403CBE">
        <w:t xml:space="preserve"> året runt. Stödet har </w:t>
      </w:r>
      <w:r>
        <w:t>bl.a.</w:t>
      </w:r>
      <w:r w:rsidRPr="00403CBE">
        <w:t xml:space="preserve"> bidragit till social sammanhållning och inkludering samt till ökad fysisk aktivitet hos olika målgrupper. Det har även inneburit fler aktiva i de föreningar som driver verksamheterna.</w:t>
      </w:r>
    </w:p>
    <w:p w14:paraId="3277A5A4" w14:textId="759B05C2" w:rsidR="007369BC" w:rsidRDefault="007369BC" w:rsidP="00403CBE">
      <w:pPr>
        <w:pStyle w:val="Rubrik3"/>
      </w:pPr>
      <w:bookmarkStart w:id="77" w:name="_Toc169778941"/>
      <w:r w:rsidRPr="00A503C7">
        <w:t xml:space="preserve">Arvsfondsdelegationens </w:t>
      </w:r>
      <w:r w:rsidRPr="00184FD5">
        <w:t>utvärderingsverksamhet</w:t>
      </w:r>
      <w:bookmarkEnd w:id="77"/>
    </w:p>
    <w:p w14:paraId="794ED94E" w14:textId="3D0C0BA8" w:rsidR="007369BC" w:rsidRDefault="007369BC" w:rsidP="00403CBE">
      <w:pPr>
        <w:pStyle w:val="Brdtext"/>
      </w:pPr>
      <w:r>
        <w:t xml:space="preserve">Som nämnts i avsnitt 6.2.4 ger </w:t>
      </w:r>
      <w:r w:rsidRPr="00403CBE">
        <w:t xml:space="preserve">Arvsfondsdelegationen </w:t>
      </w:r>
      <w:r>
        <w:t>i</w:t>
      </w:r>
      <w:r w:rsidRPr="00403CBE">
        <w:t xml:space="preserve"> uppdrag till forskare vid svenska universitet och högskolor att genomföra utvärderingar av arvsfondsprojekt. Utvärderingarna genomförs </w:t>
      </w:r>
      <w:bookmarkStart w:id="78" w:name="_Hlk164263924"/>
      <w:r w:rsidRPr="00403CBE">
        <w:t xml:space="preserve">inom olika områden och med skilda teman </w:t>
      </w:r>
      <w:bookmarkEnd w:id="78"/>
      <w:r w:rsidRPr="00403CBE">
        <w:t>och kan omfatta såväl pågående som avslutade projekt. Ett övergripande syfte med utvärderingarna är att ta tillvara och sprida kunskaper och erfarenheter från projekten. Utvärderingarna har huvudsakligen genomförts genom dokumentstudier, enkäter och intervjuer.</w:t>
      </w:r>
    </w:p>
    <w:p w14:paraId="36443C91" w14:textId="7BE5D915" w:rsidR="007369BC" w:rsidRDefault="007369BC" w:rsidP="00403CBE">
      <w:pPr>
        <w:pStyle w:val="Brdtextmedindrag"/>
      </w:pPr>
      <w:r w:rsidRPr="00403CBE">
        <w:t>Sedan 2006 har 63 utvärderingar som Arvsfondsdelegationen finansierat färdigställts och publicerats. I december 2023 fattade Arvsfondsdelega</w:t>
      </w:r>
      <w:r>
        <w:t>-</w:t>
      </w:r>
      <w:r w:rsidRPr="00403CBE">
        <w:t>tionen ett beslut om en ny utvärdering av metodprojekt riktade till skolan. Utvärderingen påbörjas våren 2024 och beräknas vara klar sommaren 2026.</w:t>
      </w:r>
    </w:p>
    <w:p w14:paraId="598D0DDB" w14:textId="5888A674" w:rsidR="007369BC" w:rsidRDefault="007369BC" w:rsidP="00403CBE">
      <w:pPr>
        <w:pStyle w:val="Brdtextmedindrag"/>
      </w:pPr>
      <w:r w:rsidRPr="00403CBE">
        <w:t>Fyra utvärderingar färdigställ</w:t>
      </w:r>
      <w:r>
        <w:t>des</w:t>
      </w:r>
      <w:r w:rsidRPr="00403CBE">
        <w:t xml:space="preserve"> och publicera</w:t>
      </w:r>
      <w:r>
        <w:t>de</w:t>
      </w:r>
      <w:r w:rsidRPr="00403CBE">
        <w:t xml:space="preserve">s under 2023. </w:t>
      </w:r>
      <w:r>
        <w:t xml:space="preserve">Nedan </w:t>
      </w:r>
      <w:r w:rsidRPr="00403CBE">
        <w:t>ges en sammanfattande beskrivning av de</w:t>
      </w:r>
      <w:r>
        <w:t xml:space="preserve">ssa </w:t>
      </w:r>
      <w:r w:rsidRPr="00403CBE">
        <w:t>utvärderinga</w:t>
      </w:r>
      <w:r>
        <w:t>r</w:t>
      </w:r>
      <w:r w:rsidRPr="00403CBE">
        <w:t>.</w:t>
      </w:r>
      <w:r>
        <w:t xml:space="preserve"> </w:t>
      </w:r>
      <w:r w:rsidRPr="0098443F">
        <w:t xml:space="preserve">Alla utvärderingsrapporter publiceras på Allmänna arvsfondens webbplats och sprids genom sociala medier. </w:t>
      </w:r>
    </w:p>
    <w:p w14:paraId="1235681F" w14:textId="2F5D4370" w:rsidR="007369BC" w:rsidRDefault="007369BC" w:rsidP="0098443F">
      <w:pPr>
        <w:pStyle w:val="Rubrik4utannumrering"/>
      </w:pPr>
      <w:r w:rsidRPr="0098443F">
        <w:t>Barn, idrott och delaktighet</w:t>
      </w:r>
      <w:r>
        <w:t xml:space="preserve"> –</w:t>
      </w:r>
      <w:r w:rsidRPr="0098443F">
        <w:t xml:space="preserve"> </w:t>
      </w:r>
      <w:r>
        <w:t>u</w:t>
      </w:r>
      <w:r w:rsidRPr="0098443F">
        <w:t>tvärdering av stöd till Allmänna arvsfondens målgrupper genom rörelserelaterade projek</w:t>
      </w:r>
      <w:r>
        <w:t>t</w:t>
      </w:r>
    </w:p>
    <w:p w14:paraId="0DF2753E" w14:textId="0B57436C" w:rsidR="007369BC" w:rsidRDefault="007369BC" w:rsidP="0035338E">
      <w:pPr>
        <w:pStyle w:val="Brdtext"/>
      </w:pPr>
      <w:r w:rsidRPr="00403CBE">
        <w:t>Utvärderingen omfattade 28 projekt med fokus på barn och unga, idrott och delaktighet. Tre av projekten studerades mer djupgående. Några av resultaten från utvärderingen var att projekten i hög grad bidragit till att barn och ungdomar fått ökade möjligheter att delta i idrott eller fysisk aktivitet. Barns och ungdomars reella delaktighet före, under och efter projektet var dock begränsad. I mer än hälften av projekten hade nya metoder utvecklats för att motverka stilla</w:t>
      </w:r>
      <w:r>
        <w:t>-</w:t>
      </w:r>
      <w:r w:rsidRPr="00403CBE">
        <w:t>sittande. Av de 24 projekt som var avslutade när utvärderingen genom</w:t>
      </w:r>
      <w:r>
        <w:t>-</w:t>
      </w:r>
      <w:r w:rsidRPr="00403CBE">
        <w:t xml:space="preserve">fördes bedömde utvärderaren att resultat </w:t>
      </w:r>
      <w:r>
        <w:t xml:space="preserve">levde </w:t>
      </w:r>
      <w:r w:rsidRPr="00403CBE">
        <w:t>vidare på ett tydligt sätt</w:t>
      </w:r>
      <w:r>
        <w:t xml:space="preserve"> i 20</w:t>
      </w:r>
      <w:r w:rsidRPr="00403CBE">
        <w:t xml:space="preserve"> (kategori 3).</w:t>
      </w:r>
    </w:p>
    <w:p w14:paraId="77AD4FF1" w14:textId="1E18F86B" w:rsidR="007369BC" w:rsidRDefault="007369BC" w:rsidP="0098443F">
      <w:pPr>
        <w:pStyle w:val="Rubrik4utannumrering"/>
      </w:pPr>
      <w:r>
        <w:t>Att</w:t>
      </w:r>
      <w:r w:rsidRPr="0098443F">
        <w:t xml:space="preserve"> göra för och att göra med</w:t>
      </w:r>
      <w:r>
        <w:t xml:space="preserve"> – v</w:t>
      </w:r>
      <w:r w:rsidRPr="0098443F">
        <w:t>erksamhet, erfarenheter och delaktighet i kulturprojekt för barn och unga</w:t>
      </w:r>
    </w:p>
    <w:p w14:paraId="332746F9" w14:textId="72073386" w:rsidR="007369BC" w:rsidRPr="00403CBE" w:rsidRDefault="007369BC" w:rsidP="00B10F8E">
      <w:pPr>
        <w:pStyle w:val="Brdtext"/>
      </w:pPr>
      <w:r>
        <w:t xml:space="preserve">Utvärderingen omfattade 21 arvsfondsprojekt som beviljats projektstöd, med fokus på barns och unga, kultur och delaktighet. En av slutsatserna </w:t>
      </w:r>
      <w:r>
        <w:lastRenderedPageBreak/>
        <w:t>var att barn och ungas delaktighet påverkades av vilka kulturaktiviteter som genomfördes, hur dessa aktiviteter organiserades och platsen för projektets genomförande. Bland de studerade projekten fanns projekt där kultur skapades för målgruppen, projekt där målgruppen var utövare eller publik och projekt där målgruppen i mötet med vuxna kulturaktörer var med och formade vilka kulturaktiviteter som skulle genomföras i projektet. Utvärderaren konstaterade att Allmänna arvsfonden möjliggör projekt som leder till att fondens målgrupper synliggörs genom att de får känna en delaktighet och uppleva ett erkännande. Av de 21 projekten, som alla var avslutade när utvärderingen genomfördes, bedömde utvärderaren att resultat levde vidare på ett tydligt sätt i 14 (kategori 3).</w:t>
      </w:r>
    </w:p>
    <w:p w14:paraId="5993DA62" w14:textId="71DB9847" w:rsidR="007369BC" w:rsidRDefault="007369BC" w:rsidP="00B10F8E">
      <w:pPr>
        <w:pStyle w:val="Rubrik4utannumrering"/>
      </w:pPr>
      <w:r w:rsidRPr="00403CBE">
        <w:t>Sträva efter jämställdhet</w:t>
      </w:r>
      <w:r>
        <w:t xml:space="preserve"> –</w:t>
      </w:r>
      <w:r w:rsidRPr="00403CBE">
        <w:t xml:space="preserve"> att skapa samhörighet och utmana normer </w:t>
      </w:r>
    </w:p>
    <w:p w14:paraId="6A8D6FF0" w14:textId="2F3F2FE9" w:rsidR="007369BC" w:rsidRDefault="007369BC" w:rsidP="0098443F">
      <w:pPr>
        <w:pStyle w:val="Brdtext"/>
      </w:pPr>
      <w:r w:rsidRPr="00403CBE">
        <w:t xml:space="preserve">Utvärderingen omfattade 25 projekt inriktade på jämställdhet där målgrupperna var barn och ungdomar. Tre av projekten studerades mer djupgående. En av slutsatserna i utvärderingen var att tjejer/kvinnor respektive killar/män framställdes på olika sätt i projektansökningarna. Medan tjejer/kvinnor beskrevs som utsatta på olika sätt och i behov av stöd, hjälp och sammanhang, framställdes killar/män </w:t>
      </w:r>
      <w:r>
        <w:t>bl.a.</w:t>
      </w:r>
      <w:r w:rsidRPr="00403CBE">
        <w:t xml:space="preserve"> som de som utsätter andra (exempelvis tjejer och andra killar). En annan slutsats var att svårigheter att nå en viss grupp inte behöver handla om gruppen själv, utan om vilka det är som försöker nå dem och på vilka sätt. Även om syftet med projektet var att utgå från deltagarnas behov för att ge dem inflytande och röst, visade det sig vara svårt att tillämpa i praktiken i vissa projekt. Av de 24 projekt som var avslutade när utvärderingen genomfördes bedömde utvärderar</w:t>
      </w:r>
      <w:r>
        <w:t>na</w:t>
      </w:r>
      <w:r w:rsidRPr="00403CBE">
        <w:t xml:space="preserve"> att </w:t>
      </w:r>
      <w:r>
        <w:t xml:space="preserve">resultat levde vidare på ett tydligt sätt </w:t>
      </w:r>
      <w:r w:rsidRPr="00403CBE">
        <w:t>i 17 (kategori 3).</w:t>
      </w:r>
    </w:p>
    <w:p w14:paraId="24C5790E" w14:textId="31E95E0F" w:rsidR="007369BC" w:rsidRDefault="007369BC" w:rsidP="0098443F">
      <w:pPr>
        <w:pStyle w:val="Rubrik4utannumrering"/>
      </w:pPr>
      <w:bookmarkStart w:id="79" w:name="_Hlk158615867"/>
      <w:r>
        <w:t>I skuggan – och ljuset – av en pandemi – en utvärdering av 39 projekt inriktade på äldre med funktionsnedsättning</w:t>
      </w:r>
      <w:bookmarkEnd w:id="79"/>
    </w:p>
    <w:p w14:paraId="059DA037" w14:textId="7CB15C70" w:rsidR="007369BC" w:rsidRPr="0098443F" w:rsidRDefault="007369BC" w:rsidP="0098443F">
      <w:pPr>
        <w:pStyle w:val="Brdtext"/>
      </w:pPr>
      <w:r w:rsidRPr="0098443F">
        <w:t>Utvärderingen omfattade 39 projekt riktade till äldre med funktionsnedsättning och var en del av A</w:t>
      </w:r>
      <w:r>
        <w:t>llmänna a</w:t>
      </w:r>
      <w:r w:rsidRPr="0098443F">
        <w:t xml:space="preserve">rvsfondens tidigare äldresatsning. Utvärderingen visade att flera av projekten hade utmaningar med att rekrytera deltagare, vilket </w:t>
      </w:r>
      <w:r>
        <w:t>bl.a.</w:t>
      </w:r>
      <w:r w:rsidRPr="0098443F">
        <w:t xml:space="preserve"> berodde på hur projektet eller målgruppen beskrevs av projekten. En annan utmaning var att rekrytera män till projekten. </w:t>
      </w:r>
      <w:r w:rsidRPr="009B1DF5">
        <w:t xml:space="preserve">Verksamheter riktade enbart till män och ledda av män visade sig vara en möjlig väg att nå ut till grupper av äldre män. En övergripande slutsats var att kreativitet i projektledningen, kombinerat med förmåga att anpassa verksamheten till oförutsedda omständigheter blev en viktig framgångsfaktor, både när det gällde att hantera utmaningar relaterade till covid-19-pandemin och utmaningar att nå målgruppen och göra den delaktig. </w:t>
      </w:r>
      <w:r w:rsidRPr="0098443F">
        <w:t>En förutsättning för detta har varit att projekten haft en kontinuerlig dialog med</w:t>
      </w:r>
      <w:r>
        <w:t xml:space="preserve"> kanslistödet</w:t>
      </w:r>
      <w:r w:rsidRPr="0098443F">
        <w:t>, som möjliggjort en flexibilitet och förståelse för att en projektplan kan behöva ändras</w:t>
      </w:r>
      <w:r w:rsidRPr="00B10F8E">
        <w:t xml:space="preserve"> </w:t>
      </w:r>
      <w:r w:rsidRPr="0098443F">
        <w:t>under tidens lopp.</w:t>
      </w:r>
      <w:r>
        <w:t xml:space="preserve"> </w:t>
      </w:r>
      <w:r w:rsidRPr="0098443F">
        <w:t>Av de 6 projekt som var avslutade när utvärderingen genomfördes bedömde utvärderaren att</w:t>
      </w:r>
      <w:r>
        <w:t xml:space="preserve"> resultat levde vidare på ett tydligt sätt</w:t>
      </w:r>
      <w:r w:rsidRPr="0098443F">
        <w:t xml:space="preserve"> i 4 (kategori 3).</w:t>
      </w:r>
    </w:p>
    <w:p w14:paraId="4E003EB7" w14:textId="77777777" w:rsidR="007369BC" w:rsidRPr="00A503C7" w:rsidRDefault="007369BC" w:rsidP="00C00AC6">
      <w:pPr>
        <w:pStyle w:val="Rubrik3"/>
      </w:pPr>
      <w:bookmarkStart w:id="80" w:name="_Toc169778942"/>
      <w:r w:rsidRPr="00A503C7">
        <w:lastRenderedPageBreak/>
        <w:t>Erfarenhetsspridning</w:t>
      </w:r>
      <w:bookmarkEnd w:id="80"/>
    </w:p>
    <w:p w14:paraId="2ED59D3E" w14:textId="26769F47" w:rsidR="007369BC" w:rsidRDefault="007369BC" w:rsidP="0098443F">
      <w:pPr>
        <w:pStyle w:val="Brdtext"/>
      </w:pPr>
      <w:r w:rsidRPr="0098443F">
        <w:t>De organisationer som beviljas medel ur Allmänna arvsfonden samarbetar och samverkar med en rad olika aktörer. Det är enbart i något enstaka lokalstödsprojekt som projekt</w:t>
      </w:r>
      <w:r>
        <w:t>et</w:t>
      </w:r>
      <w:r w:rsidRPr="0098443F">
        <w:t xml:space="preserve"> genomförs av en ensam organisation. Kunskaper, erfarenheter och metoder som utvecklas i ett arvsfondsprojekt sprids därigenom inte bara inom den projektägande organisationen, utan även till projektets samarbetsorganisationer. </w:t>
      </w:r>
    </w:p>
    <w:p w14:paraId="1934805E" w14:textId="667B73CE" w:rsidR="007369BC" w:rsidRDefault="007369BC" w:rsidP="0098443F">
      <w:pPr>
        <w:pStyle w:val="Brdtextmedindrag"/>
      </w:pPr>
      <w:r w:rsidRPr="0098443F">
        <w:t>De pågående arvsfondsprojekten finns över hela landet</w:t>
      </w:r>
      <w:r>
        <w:t xml:space="preserve"> och</w:t>
      </w:r>
      <w:r w:rsidRPr="0098443F">
        <w:t xml:space="preserve"> det är inte ovanligt att ett arvsfondsprojekt har mellan fem och tio samarbets</w:t>
      </w:r>
      <w:r w:rsidR="00CF3C51">
        <w:softHyphen/>
      </w:r>
      <w:r w:rsidRPr="0098443F">
        <w:t>organisationer</w:t>
      </w:r>
      <w:r>
        <w:t>. Givet detta</w:t>
      </w:r>
      <w:r w:rsidRPr="0098443F">
        <w:t xml:space="preserve"> blir den totala erfarenhetsspridningen från samtliga projekt betydande. Utöver detta genomför många projekt betydande erfarenhetsspridningsinsatser som riktar sig till andra än projektens samarbetsorganisationer. Exempel på detta är konferenser, webbinarier och utbildningar under projektens sista år. Mottagare för sådan erfarenhetsspridning är främst A</w:t>
      </w:r>
      <w:r>
        <w:t>llmänna a</w:t>
      </w:r>
      <w:r w:rsidRPr="0098443F">
        <w:t>rvsfondens fyra mål</w:t>
      </w:r>
      <w:r>
        <w:t>-</w:t>
      </w:r>
      <w:r w:rsidRPr="0098443F">
        <w:t xml:space="preserve">grupper </w:t>
      </w:r>
      <w:r>
        <w:t>och</w:t>
      </w:r>
      <w:r w:rsidRPr="0098443F">
        <w:t xml:space="preserve"> praktiker som arbetar med dessa målgrupper.</w:t>
      </w:r>
    </w:p>
    <w:p w14:paraId="57A3F448" w14:textId="039E0F78" w:rsidR="007369BC" w:rsidRPr="0098443F" w:rsidRDefault="007369BC" w:rsidP="0098443F">
      <w:pPr>
        <w:pStyle w:val="Brdtextmedindrag"/>
      </w:pPr>
      <w:r w:rsidRPr="0098443F">
        <w:t>Målsättningen för arbetet med erfarenhetsspridning är att arvsfonds</w:t>
      </w:r>
      <w:r>
        <w:t>-</w:t>
      </w:r>
      <w:r w:rsidRPr="0098443F">
        <w:t xml:space="preserve">projekt och deras resultat ska komma fler till gagn. Utifrån </w:t>
      </w:r>
      <w:r>
        <w:t>Arvsfond</w:t>
      </w:r>
      <w:r w:rsidRPr="0098443F">
        <w:t>s</w:t>
      </w:r>
      <w:r>
        <w:t>-</w:t>
      </w:r>
      <w:r w:rsidRPr="0098443F">
        <w:t>delegationens</w:t>
      </w:r>
      <w:r>
        <w:t xml:space="preserve"> </w:t>
      </w:r>
      <w:r w:rsidRPr="0098443F">
        <w:t xml:space="preserve">beslut har arbetet </w:t>
      </w:r>
      <w:r>
        <w:t>med erfarenhetsspridning under 2023 fokuserat</w:t>
      </w:r>
      <w:r w:rsidRPr="0098443F">
        <w:t xml:space="preserve"> </w:t>
      </w:r>
      <w:r>
        <w:t>på</w:t>
      </w:r>
      <w:r w:rsidRPr="0098443F">
        <w:t xml:space="preserve"> två teman</w:t>
      </w:r>
      <w:r>
        <w:t>:</w:t>
      </w:r>
      <w:r w:rsidRPr="0098443F">
        <w:t xml:space="preserve"> </w:t>
      </w:r>
      <w:r w:rsidRPr="001D106B">
        <w:t>Barns och ungas psykiska och fysiska hälsa och Sociala mötesplatser för äldre och personer med funktionsnedsättning.</w:t>
      </w:r>
    </w:p>
    <w:p w14:paraId="0B3B31D9" w14:textId="290D5D41" w:rsidR="007369BC" w:rsidRDefault="007369BC" w:rsidP="00C00AC6">
      <w:pPr>
        <w:pStyle w:val="Rubrik4utannumrering"/>
      </w:pPr>
      <w:r w:rsidRPr="00A503C7">
        <w:t xml:space="preserve">Erfarenhetsspridning från enskilda </w:t>
      </w:r>
      <w:r w:rsidRPr="00184FD5">
        <w:t>arvsfondsprojekt</w:t>
      </w:r>
    </w:p>
    <w:p w14:paraId="7EED95B5" w14:textId="0CDC6CA5" w:rsidR="007369BC" w:rsidRDefault="007369BC" w:rsidP="004847BC">
      <w:pPr>
        <w:pStyle w:val="Brdtext"/>
      </w:pPr>
      <w:r>
        <w:rPr>
          <w:bCs/>
        </w:rPr>
        <w:t>Under 2023 ökade många</w:t>
      </w:r>
      <w:r w:rsidRPr="004847BC">
        <w:t xml:space="preserve"> organisationer sitt spridningsarbete och arrangerade fler fysiska och större slutkonferenser </w:t>
      </w:r>
      <w:r>
        <w:t>jämfört med 2022, detta som en följd av covid-19-pandemins avtagande påverkan på projekten</w:t>
      </w:r>
      <w:r w:rsidRPr="004847BC">
        <w:t xml:space="preserve">. </w:t>
      </w:r>
      <w:r>
        <w:t>Flera projekt har också bedrivit påverkansverksamhet och spridit kunskap direkt till makthavare, där ett flertal</w:t>
      </w:r>
      <w:r w:rsidRPr="004847BC">
        <w:t xml:space="preserve"> </w:t>
      </w:r>
      <w:r>
        <w:t xml:space="preserve">projekt exempelvis har </w:t>
      </w:r>
      <w:r w:rsidRPr="004847BC">
        <w:t>blivit inbjudna till riksdagen för att hålla olika hearings och seminari</w:t>
      </w:r>
      <w:r>
        <w:t>er</w:t>
      </w:r>
      <w:r w:rsidRPr="004847BC">
        <w:t xml:space="preserve">. Rädda </w:t>
      </w:r>
      <w:r>
        <w:t>B</w:t>
      </w:r>
      <w:r w:rsidRPr="004847BC">
        <w:t>arnens projekt Starka mammor – trygga barn höll ett frukostseminarium om situationen för ensamstående nyanlända mammor. De berättade om studien där de lyfter mammors egna berättelser</w:t>
      </w:r>
      <w:r>
        <w:t xml:space="preserve"> och</w:t>
      </w:r>
      <w:r w:rsidRPr="004847BC">
        <w:t xml:space="preserve"> tankar om sin situation </w:t>
      </w:r>
      <w:r>
        <w:t>samt</w:t>
      </w:r>
      <w:r w:rsidRPr="004847BC">
        <w:t xml:space="preserve"> rekommendationer framåt. Ett annat projekt som bjöds in till riksdagen var projektet Neighbourhood som Ulriksbergskyrkan i Växjö drev. De berättade om </w:t>
      </w:r>
      <w:r>
        <w:t>sitt</w:t>
      </w:r>
      <w:r w:rsidRPr="004847BC">
        <w:t xml:space="preserve"> brottsförebyggande projekt för unga i Araby </w:t>
      </w:r>
      <w:r>
        <w:t xml:space="preserve">i </w:t>
      </w:r>
      <w:r w:rsidRPr="004847BC">
        <w:t xml:space="preserve">Växjö, som visat goda resultat. </w:t>
      </w:r>
      <w:r>
        <w:t xml:space="preserve">Den metod som utvecklats inom projektet har </w:t>
      </w:r>
      <w:r w:rsidRPr="004847BC">
        <w:t>sprid</w:t>
      </w:r>
      <w:r>
        <w:t>it</w:t>
      </w:r>
      <w:r w:rsidRPr="004847BC">
        <w:t>s och forts</w:t>
      </w:r>
      <w:r>
        <w:t>att</w:t>
      </w:r>
      <w:r w:rsidRPr="004847BC">
        <w:t xml:space="preserve"> </w:t>
      </w:r>
      <w:r>
        <w:t xml:space="preserve">att </w:t>
      </w:r>
      <w:r w:rsidRPr="004847BC">
        <w:t>användas runt om i Sverige. En del av metoden består av en app som bygger på teorier om gamification och KASAM</w:t>
      </w:r>
      <w:r>
        <w:t xml:space="preserve"> (en teori och bedömningsmetod som bl.a. används för att mäta känsla av sammanhang)</w:t>
      </w:r>
      <w:r w:rsidRPr="004847BC">
        <w:t>. Projektet har jobbat med effektmätningar tillsammans med Linnéuniversitetet</w:t>
      </w:r>
      <w:r>
        <w:t>.</w:t>
      </w:r>
    </w:p>
    <w:p w14:paraId="1DC0F76B" w14:textId="015A511D" w:rsidR="007369BC" w:rsidRDefault="007369BC" w:rsidP="00FC643C">
      <w:pPr>
        <w:pStyle w:val="Brdtextmedindrag"/>
      </w:pPr>
      <w:r w:rsidRPr="00FC643C">
        <w:t xml:space="preserve">Ett annat projekt som visar goda resultat och </w:t>
      </w:r>
      <w:r>
        <w:t xml:space="preserve">har </w:t>
      </w:r>
      <w:r w:rsidRPr="00FC643C">
        <w:t xml:space="preserve">lyckats med sitt spridningsarbete är föreningen Arts &amp; </w:t>
      </w:r>
      <w:r>
        <w:t>H</w:t>
      </w:r>
      <w:r w:rsidRPr="00FC643C">
        <w:t xml:space="preserve">earts projekt Operation prevention Linköping, vars syfte är att genom preventiva lösningar bli en bidragande kraft till att möta aktuella hälsoutmaningar för unga i dagens digitala samhälle. </w:t>
      </w:r>
      <w:r>
        <w:t xml:space="preserve">Föreningen </w:t>
      </w:r>
      <w:r w:rsidRPr="00FC643C">
        <w:t xml:space="preserve">sprider och </w:t>
      </w:r>
      <w:r>
        <w:t xml:space="preserve">tillämpar </w:t>
      </w:r>
      <w:r w:rsidRPr="00FC643C">
        <w:t xml:space="preserve">metoden </w:t>
      </w:r>
      <w:r>
        <w:t>”</w:t>
      </w:r>
      <w:r w:rsidRPr="00FC643C">
        <w:t>Det syns inte</w:t>
      </w:r>
      <w:r>
        <w:t>”, som utvecklats inom ramen för projektet,</w:t>
      </w:r>
      <w:r w:rsidRPr="00FC643C">
        <w:t xml:space="preserve"> i olika kommuner</w:t>
      </w:r>
      <w:r>
        <w:t>. Den redan</w:t>
      </w:r>
      <w:r w:rsidRPr="00FC643C">
        <w:t xml:space="preserve"> är etablerad i Linköpings kommun. Metoden utvärderas tillsammans med Karolinska </w:t>
      </w:r>
      <w:r>
        <w:t>I</w:t>
      </w:r>
      <w:r w:rsidRPr="00FC643C">
        <w:t xml:space="preserve">nstitutet och </w:t>
      </w:r>
      <w:r>
        <w:t>inom ramen för projektet</w:t>
      </w:r>
      <w:r w:rsidRPr="00FC643C">
        <w:t xml:space="preserve"> </w:t>
      </w:r>
      <w:r>
        <w:t xml:space="preserve">sker </w:t>
      </w:r>
      <w:r w:rsidRPr="00FC643C">
        <w:t>samarbet</w:t>
      </w:r>
      <w:r>
        <w:t>e</w:t>
      </w:r>
      <w:r w:rsidRPr="00FC643C">
        <w:t xml:space="preserve"> med </w:t>
      </w:r>
      <w:r w:rsidRPr="00FC643C">
        <w:lastRenderedPageBreak/>
        <w:t>Institutionen för klinisk neurovetenskap på Karolinska Institutet och Sveriges forskningsinstitut RISE. Som en del av forskningen utvärderas effekten av att använda materialet i högstadieskolor i Linköping. Forsk</w:t>
      </w:r>
      <w:r>
        <w:t>-</w:t>
      </w:r>
      <w:r w:rsidRPr="00FC643C">
        <w:t xml:space="preserve">ningen finansieras av </w:t>
      </w:r>
      <w:r>
        <w:t>Forskningsrådet för hälsa, arbetsliv och välfärd</w:t>
      </w:r>
      <w:r w:rsidRPr="00FC643C">
        <w:t>.</w:t>
      </w:r>
    </w:p>
    <w:p w14:paraId="018128A0" w14:textId="48AE5867" w:rsidR="007369BC" w:rsidRPr="00FC643C" w:rsidRDefault="007369BC" w:rsidP="00FC643C">
      <w:pPr>
        <w:pStyle w:val="Brdtextmedindrag"/>
      </w:pPr>
      <w:r w:rsidRPr="00FC643C">
        <w:t>Ett projekt med målgruppen äldre med funktionsnedsättning som lyckats väl med att sprida sin metod är Skellefteå kommun</w:t>
      </w:r>
      <w:r>
        <w:t xml:space="preserve">s projekt Rörelsebingo. Projektet syftade till att </w:t>
      </w:r>
      <w:r w:rsidRPr="00FC643C">
        <w:t xml:space="preserve">utveckla metoden Dutt n go, en webbapplikation för Rörelsebingo. Metoden lockar till fysisk aktivitet, vilket i sin tur ska skapa bättre fysisk och psykisk hälsa för målgruppen </w:t>
      </w:r>
      <w:r>
        <w:t>och</w:t>
      </w:r>
      <w:r w:rsidRPr="00FC643C">
        <w:t xml:space="preserve"> även motverka skallskador. Metoden är väldigt uppskattad och har spridits till flera olika aktörer, inom både den privata och </w:t>
      </w:r>
      <w:r>
        <w:t xml:space="preserve">den </w:t>
      </w:r>
      <w:r w:rsidRPr="00FC643C">
        <w:t xml:space="preserve">kommunala sektorn. Ett annat äldreprojekt som </w:t>
      </w:r>
      <w:r>
        <w:t xml:space="preserve">har </w:t>
      </w:r>
      <w:r w:rsidRPr="00FC643C">
        <w:t xml:space="preserve">fått mycket medial uppmärksamhet är SPF </w:t>
      </w:r>
      <w:r>
        <w:t>S</w:t>
      </w:r>
      <w:r w:rsidRPr="00FC643C">
        <w:t xml:space="preserve">eniorernas projekt Hemtjänstindex. Hemtjänstindex skapar ett samlat mått på kvaliteten i hemtjänsten, vilket gör det möjligt att jämföra </w:t>
      </w:r>
      <w:r>
        <w:t xml:space="preserve">hemtjänsten i olika </w:t>
      </w:r>
      <w:r w:rsidRPr="00FC643C">
        <w:t>kommuner. Hemtjänstindex gör det också enklare att avgöra om reformer och satsningar resulterar i en bättre hemtjänst. Hemtjänstindex är en uppskattad och väldigt efterfrågad funktion från målgruppen. Projektet pågår till 2025</w:t>
      </w:r>
      <w:r>
        <w:t>. Projektet</w:t>
      </w:r>
      <w:r w:rsidRPr="00FC643C">
        <w:t xml:space="preserve"> ska resultera i en tjänst riktad till landets kommuner</w:t>
      </w:r>
      <w:r>
        <w:t>.</w:t>
      </w:r>
    </w:p>
    <w:p w14:paraId="1F2DD744" w14:textId="145CB7DC" w:rsidR="007369BC" w:rsidRDefault="007369BC" w:rsidP="00C00AC6">
      <w:pPr>
        <w:pStyle w:val="Rubrik4utannumrering"/>
      </w:pPr>
      <w:r w:rsidRPr="00184FD5">
        <w:t>E</w:t>
      </w:r>
      <w:r>
        <w:t>xterna aktiviteter 2023</w:t>
      </w:r>
    </w:p>
    <w:p w14:paraId="25A2745D" w14:textId="143B02BF" w:rsidR="007369BC" w:rsidRDefault="007369BC" w:rsidP="00FC643C">
      <w:pPr>
        <w:pStyle w:val="Brdtext"/>
      </w:pPr>
      <w:r w:rsidRPr="00FC643C">
        <w:t xml:space="preserve">Förutom den erfarenhetsspridning som sker </w:t>
      </w:r>
      <w:r>
        <w:t>genom</w:t>
      </w:r>
      <w:r w:rsidRPr="00FC643C">
        <w:t xml:space="preserve"> arvsfondsprojekten har Arvsfondsdelegationen genomfört ett antal aktiviteter för att ytterligare öka erfarenhetsspridningen</w:t>
      </w:r>
      <w:r>
        <w:t xml:space="preserve">. </w:t>
      </w:r>
    </w:p>
    <w:p w14:paraId="2BA5312D" w14:textId="32AA7AD0" w:rsidR="007369BC" w:rsidRDefault="007369BC" w:rsidP="00FC643C">
      <w:pPr>
        <w:pStyle w:val="Brdtextmedindrag"/>
      </w:pPr>
      <w:r w:rsidRPr="00FC643C">
        <w:t xml:space="preserve">Under 2023 </w:t>
      </w:r>
      <w:r>
        <w:t xml:space="preserve">genomförde Arvsfondsdelegationen </w:t>
      </w:r>
      <w:r w:rsidRPr="00FC643C">
        <w:t>två konferenser med syfte att sprida och uppmärksamma resultat från framgångsrika arvsfonds</w:t>
      </w:r>
      <w:r>
        <w:t>-</w:t>
      </w:r>
      <w:r w:rsidRPr="00FC643C">
        <w:t xml:space="preserve">projekt. Fokus för konferenserna har varit </w:t>
      </w:r>
      <w:r w:rsidRPr="0094207D">
        <w:t>Barns och ungas psykiska och fysiska hälsa och Sociala mötesplatser för äldre och personer med funktionsnedsättning</w:t>
      </w:r>
      <w:r w:rsidRPr="00FC643C">
        <w:t>.</w:t>
      </w:r>
      <w:r>
        <w:t xml:space="preserve"> </w:t>
      </w:r>
      <w:r w:rsidRPr="00FC643C">
        <w:t>Syftet med konferenserna har varit att skapa ett sammanhang för att mötas</w:t>
      </w:r>
      <w:r>
        <w:t xml:space="preserve"> och</w:t>
      </w:r>
      <w:r w:rsidRPr="00FC643C">
        <w:t xml:space="preserve"> sprida och dela erfarenheter. Ett annat syfte har varit att öka kännedom om Allmänna arvsfonden hos intresserade aktörer i civilsamhället och potentiella slutanvändare i offentlig förvaltning. Att skapa ett tematiskt forum för arvsfondsprojekt, civilsam</w:t>
      </w:r>
      <w:r>
        <w:t>-</w:t>
      </w:r>
      <w:r w:rsidRPr="00FC643C">
        <w:t xml:space="preserve">hället, forskare och relevanta aktörer från offentlig förvaltning där man kan träffa handläggare och annan personal från </w:t>
      </w:r>
      <w:r>
        <w:t>Arvsfondsdelegationens kanslistöd hos Kammarkollegiet</w:t>
      </w:r>
      <w:r w:rsidRPr="00FC643C">
        <w:t xml:space="preserve"> har länge varit efterfrågat från många organisationer som driver arvsfondsprojekt. Under 2023 </w:t>
      </w:r>
      <w:r>
        <w:t xml:space="preserve">utvecklades det </w:t>
      </w:r>
      <w:r w:rsidRPr="00FC643C">
        <w:t xml:space="preserve">arbetet och har hittat en form och </w:t>
      </w:r>
      <w:r>
        <w:t xml:space="preserve">ett </w:t>
      </w:r>
      <w:r w:rsidRPr="00FC643C">
        <w:t>upplägg som visat sig fungera väl.</w:t>
      </w:r>
      <w:r>
        <w:t xml:space="preserve"> </w:t>
      </w:r>
      <w:bookmarkStart w:id="81" w:name="_Hlk164257583"/>
      <w:r>
        <w:t xml:space="preserve">Under konferenserna har sammanlagt ett tjugotal arvsfondsprojekt, som uppvisat goda resultat, fått en arena att sprida sina erfarenheter, metoder, material och resultat på. </w:t>
      </w:r>
      <w:bookmarkEnd w:id="81"/>
      <w:r>
        <w:t>Vidare har d</w:t>
      </w:r>
      <w:r w:rsidRPr="00FC643C">
        <w:t>e fyra utvärderingar</w:t>
      </w:r>
      <w:r>
        <w:t>na</w:t>
      </w:r>
      <w:r w:rsidRPr="00FC643C">
        <w:t xml:space="preserve"> som</w:t>
      </w:r>
      <w:r>
        <w:t xml:space="preserve"> </w:t>
      </w:r>
      <w:r w:rsidRPr="00FC643C">
        <w:t>färdig</w:t>
      </w:r>
      <w:r>
        <w:t>-</w:t>
      </w:r>
      <w:r w:rsidRPr="00FC643C">
        <w:t>ställ</w:t>
      </w:r>
      <w:r>
        <w:t>de</w:t>
      </w:r>
      <w:r w:rsidRPr="00FC643C">
        <w:t>s och publicera</w:t>
      </w:r>
      <w:r>
        <w:t>de</w:t>
      </w:r>
      <w:r w:rsidRPr="00FC643C">
        <w:t>s under 2023 (</w:t>
      </w:r>
      <w:r>
        <w:t xml:space="preserve">se </w:t>
      </w:r>
      <w:r w:rsidRPr="00FC643C">
        <w:t xml:space="preserve">avsnitt </w:t>
      </w:r>
      <w:r>
        <w:t>6.2.7</w:t>
      </w:r>
      <w:r w:rsidRPr="00FC643C">
        <w:t>)</w:t>
      </w:r>
      <w:r>
        <w:t xml:space="preserve"> </w:t>
      </w:r>
      <w:r w:rsidRPr="00FC643C">
        <w:t>presenterats på erfarenhetsspridningskonferenserna.</w:t>
      </w:r>
    </w:p>
    <w:p w14:paraId="3E24890C" w14:textId="7F692923" w:rsidR="007369BC" w:rsidRDefault="007369BC" w:rsidP="00C00AC6">
      <w:pPr>
        <w:pStyle w:val="Brdtextmedindrag"/>
      </w:pPr>
      <w:r>
        <w:t xml:space="preserve">Utöver konferenserna genomfördes en mängd andra externa aktiviteter med fokus på erfarenhetsspridning under 2023. Det har gjorts exempelvis i form av deltagande </w:t>
      </w:r>
      <w:r w:rsidRPr="00FC643C">
        <w:t>i olika myndighetsövergripande nätverk och kunskapsutbyten med fokus på erfarenhetsspridning, utvärdering och uppföljning.</w:t>
      </w:r>
      <w:r>
        <w:t xml:space="preserve"> Arvsfondsdelegationen har även funnits representerad på olika mässor, konferenser och webbinarier, både som deltagare och åhörare.</w:t>
      </w:r>
    </w:p>
    <w:p w14:paraId="57E13CA5" w14:textId="510BA3F7" w:rsidR="007369BC" w:rsidRPr="00A503C7" w:rsidRDefault="007369BC" w:rsidP="004847BC">
      <w:pPr>
        <w:pStyle w:val="Rubrik4utannumrering"/>
      </w:pPr>
      <w:r>
        <w:lastRenderedPageBreak/>
        <w:t>Utvecklingsarbete</w:t>
      </w:r>
    </w:p>
    <w:p w14:paraId="43F9E5D9" w14:textId="77777777" w:rsidR="007369BC" w:rsidRDefault="007369BC" w:rsidP="00DF349F">
      <w:pPr>
        <w:pStyle w:val="Brdtext"/>
      </w:pPr>
      <w:r w:rsidRPr="004847BC">
        <w:t xml:space="preserve">Under 2023 </w:t>
      </w:r>
      <w:r>
        <w:t xml:space="preserve">påbörjades </w:t>
      </w:r>
      <w:r w:rsidRPr="004847BC">
        <w:t xml:space="preserve">ett större utvecklingsarbete </w:t>
      </w:r>
      <w:r>
        <w:t>kopplat till erfaren</w:t>
      </w:r>
      <w:r w:rsidR="00CF3C51">
        <w:softHyphen/>
      </w:r>
      <w:r>
        <w:t>hetsspridning</w:t>
      </w:r>
      <w:r w:rsidRPr="004847BC">
        <w:t>. Utifrån det arbetet kommer e</w:t>
      </w:r>
      <w:r>
        <w:t>tt nytt stöd för erfarenhets</w:t>
      </w:r>
      <w:r w:rsidR="00CF3C51">
        <w:softHyphen/>
      </w:r>
      <w:r>
        <w:t>spridning</w:t>
      </w:r>
      <w:r w:rsidRPr="004847BC">
        <w:t xml:space="preserve"> att lanseras under 2024</w:t>
      </w:r>
      <w:r>
        <w:t>, där organisationer kommer att kunna ansöka om ytterligare medel ur fonden för pågående arvsfonds-projekt</w:t>
      </w:r>
      <w:r w:rsidRPr="004847BC">
        <w:t>.</w:t>
      </w:r>
      <w:r w:rsidRPr="00AD604D">
        <w:t xml:space="preserve"> Stödet kommer att kunna sökas för upp till ett år utöver beslutad projekttid för grundprojektet för att möjliggöra erfarenhetsspridning och </w:t>
      </w:r>
      <w:r>
        <w:t>genom</w:t>
      </w:r>
      <w:r w:rsidR="00CF3C51">
        <w:softHyphen/>
      </w:r>
      <w:r>
        <w:t>förande</w:t>
      </w:r>
      <w:r w:rsidRPr="00AD604D">
        <w:t>, så att fler gynnas av projektens resultat.</w:t>
      </w:r>
      <w:r w:rsidRPr="004847BC">
        <w:t xml:space="preserve"> Syftet är att </w:t>
      </w:r>
      <w:bookmarkStart w:id="82" w:name="_Hlk164259642"/>
      <w:r w:rsidRPr="004847BC">
        <w:t>erfarenheter, resultat och metoder från enskilda arvsfondsprojekt i större utsträckning ska kunna spridas</w:t>
      </w:r>
      <w:r>
        <w:t xml:space="preserve"> till</w:t>
      </w:r>
      <w:r w:rsidRPr="004847BC">
        <w:t>, användas</w:t>
      </w:r>
      <w:r>
        <w:t xml:space="preserve"> av</w:t>
      </w:r>
      <w:r w:rsidRPr="004847BC">
        <w:t xml:space="preserve"> och gynna A</w:t>
      </w:r>
      <w:r>
        <w:t>llmänna a</w:t>
      </w:r>
      <w:r w:rsidRPr="004847BC">
        <w:t>rvsfondens målgrupper och berörda samhällsaktörer</w:t>
      </w:r>
      <w:bookmarkEnd w:id="82"/>
      <w:r w:rsidRPr="004847BC">
        <w:t>. De som beviljas stöd för erfarenhetsspridning kommer</w:t>
      </w:r>
      <w:r>
        <w:t xml:space="preserve"> också att </w:t>
      </w:r>
      <w:r w:rsidRPr="004847BC">
        <w:t xml:space="preserve">få information </w:t>
      </w:r>
      <w:r>
        <w:t xml:space="preserve">från kanslistödet </w:t>
      </w:r>
      <w:r w:rsidRPr="004847BC">
        <w:t xml:space="preserve">om hur de kan arbeta utifrån </w:t>
      </w:r>
      <w:r>
        <w:t>s.k.</w:t>
      </w:r>
      <w:r w:rsidRPr="004847BC">
        <w:t xml:space="preserve"> </w:t>
      </w:r>
      <w:r>
        <w:t>smarta</w:t>
      </w:r>
      <w:r w:rsidRPr="004847BC">
        <w:t xml:space="preserve"> mål för att bättre kunna redovisa projektens resultat och effekter</w:t>
      </w:r>
      <w:r>
        <w:t>.</w:t>
      </w:r>
    </w:p>
    <w:p w14:paraId="639C6748" w14:textId="77777777" w:rsidR="007369BC" w:rsidRPr="00DE4DA9" w:rsidRDefault="007369BC" w:rsidP="004025D2">
      <w:pPr>
        <w:pStyle w:val="Rubrik1"/>
      </w:pPr>
      <w:bookmarkStart w:id="83" w:name="_Toc169778943"/>
      <w:bookmarkStart w:id="84" w:name="_Hlk165554154"/>
      <w:r w:rsidRPr="00DE4DA9">
        <w:t>Regeringens bedömning av Arvsfondsdelegationens verksamhet och utveckling</w:t>
      </w:r>
      <w:bookmarkEnd w:id="83"/>
    </w:p>
    <w:p w14:paraId="02332E18" w14:textId="3484A47C" w:rsidR="007369BC" w:rsidRPr="0025254F" w:rsidRDefault="007369BC" w:rsidP="00DE4DA9">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jc w:val="both"/>
        <w:textAlignment w:val="baseline"/>
        <w:rPr>
          <w:rFonts w:ascii="Times New Roman" w:hAnsi="Times New Roman"/>
          <w:sz w:val="20"/>
        </w:rPr>
      </w:pPr>
      <w:r w:rsidRPr="00DE4DA9">
        <w:rPr>
          <w:rFonts w:ascii="Times New Roman" w:hAnsi="Times New Roman"/>
          <w:b/>
          <w:sz w:val="20"/>
        </w:rPr>
        <w:t>Regeringens bedömning:</w:t>
      </w:r>
      <w:r w:rsidRPr="00DE4DA9">
        <w:rPr>
          <w:rFonts w:ascii="Times New Roman" w:hAnsi="Times New Roman"/>
          <w:sz w:val="20"/>
        </w:rPr>
        <w:t> </w:t>
      </w:r>
      <w:r w:rsidRPr="0025254F">
        <w:rPr>
          <w:rFonts w:ascii="Times New Roman" w:hAnsi="Times New Roman"/>
          <w:sz w:val="20"/>
        </w:rPr>
        <w:t xml:space="preserve">Arvsfondsdelegationen </w:t>
      </w:r>
      <w:r w:rsidRPr="00DE4DA9">
        <w:rPr>
          <w:rFonts w:ascii="Times New Roman" w:hAnsi="Times New Roman"/>
          <w:sz w:val="20"/>
        </w:rPr>
        <w:t>fullgör i allt väsentligt sitt uppdrag</w:t>
      </w:r>
      <w:r w:rsidRPr="0025254F">
        <w:rPr>
          <w:rFonts w:ascii="Times New Roman" w:hAnsi="Times New Roman"/>
          <w:sz w:val="20"/>
        </w:rPr>
        <w:t xml:space="preserve"> </w:t>
      </w:r>
      <w:r>
        <w:rPr>
          <w:rFonts w:ascii="Times New Roman" w:hAnsi="Times New Roman"/>
          <w:sz w:val="20"/>
        </w:rPr>
        <w:t xml:space="preserve">och </w:t>
      </w:r>
      <w:r w:rsidRPr="0025254F">
        <w:rPr>
          <w:rFonts w:ascii="Times New Roman" w:hAnsi="Times New Roman"/>
          <w:sz w:val="20"/>
        </w:rPr>
        <w:t>har sammantaget fördelat medel i enlighet med Allmänna arvsfondens ändamål och de prioriterade områdena.</w:t>
      </w:r>
      <w:r>
        <w:rPr>
          <w:rFonts w:ascii="Times New Roman" w:hAnsi="Times New Roman"/>
          <w:sz w:val="20"/>
        </w:rPr>
        <w:t xml:space="preserve"> </w:t>
      </w:r>
    </w:p>
    <w:p w14:paraId="4490FCDF" w14:textId="0A7EA634" w:rsidR="007369BC" w:rsidRDefault="007369BC" w:rsidP="00DE4DA9">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sz w:val="20"/>
        </w:rPr>
      </w:pPr>
      <w:r>
        <w:rPr>
          <w:rFonts w:ascii="Times New Roman" w:hAnsi="Times New Roman"/>
          <w:sz w:val="20"/>
        </w:rPr>
        <w:t>D</w:t>
      </w:r>
      <w:r w:rsidRPr="0025254F">
        <w:rPr>
          <w:rFonts w:ascii="Times New Roman" w:hAnsi="Times New Roman"/>
          <w:sz w:val="20"/>
        </w:rPr>
        <w:t xml:space="preserve">et arbete som </w:t>
      </w:r>
      <w:r>
        <w:rPr>
          <w:rFonts w:ascii="Times New Roman" w:hAnsi="Times New Roman"/>
          <w:sz w:val="20"/>
        </w:rPr>
        <w:t>görs</w:t>
      </w:r>
      <w:r w:rsidRPr="0025254F">
        <w:rPr>
          <w:rFonts w:ascii="Times New Roman" w:hAnsi="Times New Roman"/>
          <w:sz w:val="20"/>
        </w:rPr>
        <w:t xml:space="preserve"> för att säkerställa att Allmänna arvsfondens medel används på rätt sätt kräver </w:t>
      </w:r>
      <w:r>
        <w:rPr>
          <w:rFonts w:ascii="Times New Roman" w:hAnsi="Times New Roman"/>
          <w:sz w:val="20"/>
        </w:rPr>
        <w:t>ytterligare</w:t>
      </w:r>
      <w:r w:rsidRPr="0025254F">
        <w:rPr>
          <w:rFonts w:ascii="Times New Roman" w:hAnsi="Times New Roman"/>
          <w:sz w:val="20"/>
        </w:rPr>
        <w:t xml:space="preserve"> utveckling. Att fondmedlen används </w:t>
      </w:r>
      <w:r>
        <w:rPr>
          <w:rFonts w:ascii="Times New Roman" w:hAnsi="Times New Roman"/>
          <w:sz w:val="20"/>
        </w:rPr>
        <w:t>korrekt</w:t>
      </w:r>
      <w:r w:rsidRPr="0025254F">
        <w:rPr>
          <w:rFonts w:ascii="Times New Roman" w:hAnsi="Times New Roman"/>
          <w:sz w:val="20"/>
        </w:rPr>
        <w:t xml:space="preserve"> är centralt för att bibehålla Allmänna arvsfondens legitimitet. Det är angeläget att Arvsfondsdelegationen fortsätter att förstärka kontroll- och granskningsfunktioner. Det redan </w:t>
      </w:r>
      <w:r>
        <w:rPr>
          <w:rFonts w:ascii="Times New Roman" w:hAnsi="Times New Roman"/>
          <w:sz w:val="20"/>
        </w:rPr>
        <w:t>pågående</w:t>
      </w:r>
      <w:r w:rsidRPr="0025254F">
        <w:rPr>
          <w:rFonts w:ascii="Times New Roman" w:hAnsi="Times New Roman"/>
          <w:sz w:val="20"/>
        </w:rPr>
        <w:t xml:space="preserve"> arbetet med att hö</w:t>
      </w:r>
      <w:r>
        <w:rPr>
          <w:rFonts w:ascii="Times New Roman" w:hAnsi="Times New Roman"/>
          <w:sz w:val="20"/>
        </w:rPr>
        <w:t>ja</w:t>
      </w:r>
      <w:r w:rsidRPr="0025254F">
        <w:rPr>
          <w:rFonts w:ascii="Times New Roman" w:hAnsi="Times New Roman"/>
          <w:sz w:val="20"/>
        </w:rPr>
        <w:t xml:space="preserve"> kvalitet</w:t>
      </w:r>
      <w:r>
        <w:rPr>
          <w:rFonts w:ascii="Times New Roman" w:hAnsi="Times New Roman"/>
          <w:sz w:val="20"/>
        </w:rPr>
        <w:t>en</w:t>
      </w:r>
      <w:r w:rsidRPr="0025254F">
        <w:rPr>
          <w:rFonts w:ascii="Times New Roman" w:hAnsi="Times New Roman"/>
          <w:sz w:val="20"/>
        </w:rPr>
        <w:t xml:space="preserve"> i handläggningen </w:t>
      </w:r>
      <w:r>
        <w:rPr>
          <w:rFonts w:ascii="Times New Roman" w:hAnsi="Times New Roman"/>
          <w:sz w:val="20"/>
        </w:rPr>
        <w:t>för</w:t>
      </w:r>
      <w:r w:rsidRPr="0025254F">
        <w:rPr>
          <w:rFonts w:ascii="Times New Roman" w:hAnsi="Times New Roman"/>
          <w:sz w:val="20"/>
        </w:rPr>
        <w:t xml:space="preserve"> god kontroll av fondmedlens användning </w:t>
      </w:r>
      <w:bookmarkStart w:id="85" w:name="_Hlk164077197"/>
      <w:r>
        <w:rPr>
          <w:rFonts w:ascii="Times New Roman" w:hAnsi="Times New Roman"/>
          <w:sz w:val="20"/>
        </w:rPr>
        <w:t xml:space="preserve">behöver </w:t>
      </w:r>
      <w:bookmarkEnd w:id="85"/>
      <w:r>
        <w:rPr>
          <w:rFonts w:ascii="Times New Roman" w:hAnsi="Times New Roman"/>
          <w:sz w:val="20"/>
        </w:rPr>
        <w:t>fortsätta med ökad styrka och</w:t>
      </w:r>
      <w:r w:rsidRPr="00F53360">
        <w:rPr>
          <w:rFonts w:ascii="Times New Roman" w:hAnsi="Times New Roman"/>
          <w:sz w:val="20"/>
        </w:rPr>
        <w:t xml:space="preserve"> åtgärder </w:t>
      </w:r>
      <w:r>
        <w:rPr>
          <w:rFonts w:ascii="Times New Roman" w:hAnsi="Times New Roman"/>
          <w:sz w:val="20"/>
        </w:rPr>
        <w:t xml:space="preserve">behöver </w:t>
      </w:r>
      <w:r w:rsidRPr="00F53360">
        <w:rPr>
          <w:rFonts w:ascii="Times New Roman" w:hAnsi="Times New Roman"/>
          <w:sz w:val="20"/>
        </w:rPr>
        <w:t xml:space="preserve">vidtas för att säkerställa en </w:t>
      </w:r>
      <w:r>
        <w:rPr>
          <w:rFonts w:ascii="Times New Roman" w:hAnsi="Times New Roman"/>
          <w:sz w:val="20"/>
        </w:rPr>
        <w:t xml:space="preserve">god </w:t>
      </w:r>
      <w:r w:rsidRPr="00F53360">
        <w:rPr>
          <w:rFonts w:ascii="Times New Roman" w:hAnsi="Times New Roman"/>
          <w:sz w:val="20"/>
        </w:rPr>
        <w:t xml:space="preserve">kontroll av </w:t>
      </w:r>
      <w:r>
        <w:rPr>
          <w:rFonts w:ascii="Times New Roman" w:hAnsi="Times New Roman"/>
          <w:sz w:val="20"/>
        </w:rPr>
        <w:t>stödmottagande organisationer och arvsfondsärenden såväl före som efter beslut om stöd ur fonden</w:t>
      </w:r>
      <w:r w:rsidRPr="00F53360">
        <w:rPr>
          <w:rFonts w:ascii="Times New Roman" w:hAnsi="Times New Roman"/>
          <w:sz w:val="20"/>
        </w:rPr>
        <w:t>.</w:t>
      </w:r>
      <w:r w:rsidRPr="00F53360">
        <w:t xml:space="preserve"> </w:t>
      </w:r>
    </w:p>
    <w:p w14:paraId="31643EB8" w14:textId="7DAA4838" w:rsidR="007369BC" w:rsidRPr="00344360" w:rsidRDefault="007369BC" w:rsidP="00DE4DA9">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Fonts w:ascii="Times New Roman" w:hAnsi="Times New Roman"/>
          <w:b/>
          <w:bCs/>
          <w:sz w:val="20"/>
        </w:rPr>
      </w:pPr>
      <w:r>
        <w:rPr>
          <w:rFonts w:ascii="Times New Roman" w:hAnsi="Times New Roman"/>
          <w:sz w:val="20"/>
        </w:rPr>
        <w:t>Det är positivt att k</w:t>
      </w:r>
      <w:r w:rsidRPr="00DE4DA9">
        <w:rPr>
          <w:rFonts w:ascii="Times New Roman" w:hAnsi="Times New Roman"/>
          <w:sz w:val="20"/>
        </w:rPr>
        <w:t xml:space="preserve">ommunikationsinsatserna </w:t>
      </w:r>
      <w:r>
        <w:rPr>
          <w:rFonts w:ascii="Times New Roman" w:hAnsi="Times New Roman"/>
          <w:sz w:val="20"/>
        </w:rPr>
        <w:t>likt det föregående året i hög grad</w:t>
      </w:r>
      <w:r w:rsidRPr="00DE4DA9">
        <w:rPr>
          <w:rFonts w:ascii="Times New Roman" w:hAnsi="Times New Roman"/>
          <w:sz w:val="20"/>
        </w:rPr>
        <w:t xml:space="preserve"> </w:t>
      </w:r>
      <w:r>
        <w:rPr>
          <w:rFonts w:ascii="Times New Roman" w:hAnsi="Times New Roman"/>
          <w:sz w:val="20"/>
        </w:rPr>
        <w:t>varit fokuserade</w:t>
      </w:r>
      <w:r w:rsidRPr="00DE4DA9">
        <w:rPr>
          <w:rFonts w:ascii="Times New Roman" w:hAnsi="Times New Roman"/>
          <w:sz w:val="20"/>
        </w:rPr>
        <w:t xml:space="preserve"> på den nya målgruppen äldre personer</w:t>
      </w:r>
      <w:r>
        <w:rPr>
          <w:rFonts w:ascii="Times New Roman" w:hAnsi="Times New Roman"/>
          <w:sz w:val="20"/>
        </w:rPr>
        <w:t>.</w:t>
      </w:r>
      <w:r w:rsidRPr="00DE4DA9">
        <w:rPr>
          <w:rFonts w:ascii="Times New Roman" w:hAnsi="Times New Roman"/>
          <w:sz w:val="20"/>
        </w:rPr>
        <w:t xml:space="preserve"> </w:t>
      </w:r>
      <w:r>
        <w:rPr>
          <w:rFonts w:ascii="Times New Roman" w:hAnsi="Times New Roman"/>
          <w:sz w:val="20"/>
        </w:rPr>
        <w:t xml:space="preserve">Det är </w:t>
      </w:r>
      <w:r w:rsidRPr="00DE4DA9">
        <w:rPr>
          <w:rFonts w:ascii="Times New Roman" w:hAnsi="Times New Roman"/>
          <w:sz w:val="20"/>
        </w:rPr>
        <w:t>positivt att de beviljade medlen till målgruppen har ökat, men det finns behov av fortsatta insatser</w:t>
      </w:r>
      <w:r w:rsidRPr="00DA1638">
        <w:t xml:space="preserve"> </w:t>
      </w:r>
      <w:r>
        <w:rPr>
          <w:rFonts w:ascii="Times New Roman" w:hAnsi="Times New Roman"/>
          <w:sz w:val="20"/>
        </w:rPr>
        <w:t xml:space="preserve">för </w:t>
      </w:r>
      <w:r w:rsidRPr="00DA1638">
        <w:rPr>
          <w:rFonts w:ascii="Times New Roman" w:hAnsi="Times New Roman"/>
          <w:sz w:val="20"/>
        </w:rPr>
        <w:t xml:space="preserve">att sprida information om att äldre </w:t>
      </w:r>
      <w:r>
        <w:rPr>
          <w:rFonts w:ascii="Times New Roman" w:hAnsi="Times New Roman"/>
          <w:sz w:val="20"/>
        </w:rPr>
        <w:t xml:space="preserve">nu är en av </w:t>
      </w:r>
      <w:r w:rsidRPr="00DA1638">
        <w:rPr>
          <w:rFonts w:ascii="Times New Roman" w:hAnsi="Times New Roman"/>
          <w:sz w:val="20"/>
        </w:rPr>
        <w:t>målgrupp</w:t>
      </w:r>
      <w:r>
        <w:rPr>
          <w:rFonts w:ascii="Times New Roman" w:hAnsi="Times New Roman"/>
          <w:sz w:val="20"/>
        </w:rPr>
        <w:t>erna</w:t>
      </w:r>
      <w:r w:rsidRPr="00DA1638">
        <w:rPr>
          <w:rFonts w:ascii="Times New Roman" w:hAnsi="Times New Roman"/>
          <w:sz w:val="20"/>
        </w:rPr>
        <w:t xml:space="preserve">. </w:t>
      </w:r>
      <w:r>
        <w:rPr>
          <w:rFonts w:ascii="Times New Roman" w:hAnsi="Times New Roman"/>
          <w:sz w:val="20"/>
        </w:rPr>
        <w:t xml:space="preserve">Arbetet med att sprida information om </w:t>
      </w:r>
      <w:r w:rsidRPr="00873454">
        <w:rPr>
          <w:rFonts w:ascii="Times New Roman" w:hAnsi="Times New Roman"/>
          <w:sz w:val="20"/>
        </w:rPr>
        <w:t>erfarenheter, resultat och metoder från framgångsrika arvsfondsprojekt</w:t>
      </w:r>
      <w:r>
        <w:rPr>
          <w:rFonts w:ascii="Times New Roman" w:hAnsi="Times New Roman"/>
          <w:sz w:val="20"/>
        </w:rPr>
        <w:t xml:space="preserve"> har intensifierats under året</w:t>
      </w:r>
      <w:r w:rsidRPr="00873454">
        <w:rPr>
          <w:rFonts w:ascii="Times New Roman" w:hAnsi="Times New Roman"/>
          <w:sz w:val="20"/>
        </w:rPr>
        <w:t xml:space="preserve">. </w:t>
      </w:r>
      <w:r>
        <w:rPr>
          <w:rFonts w:ascii="Times New Roman" w:hAnsi="Times New Roman"/>
          <w:sz w:val="20"/>
        </w:rPr>
        <w:t>Det</w:t>
      </w:r>
      <w:r w:rsidRPr="00873454">
        <w:rPr>
          <w:rFonts w:ascii="Times New Roman" w:hAnsi="Times New Roman"/>
          <w:sz w:val="20"/>
        </w:rPr>
        <w:t xml:space="preserve"> är viktigt att </w:t>
      </w:r>
      <w:r>
        <w:rPr>
          <w:rFonts w:ascii="Times New Roman" w:hAnsi="Times New Roman"/>
          <w:sz w:val="20"/>
        </w:rPr>
        <w:t>detta arbete</w:t>
      </w:r>
      <w:r w:rsidRPr="00873454">
        <w:rPr>
          <w:rFonts w:ascii="Times New Roman" w:hAnsi="Times New Roman"/>
          <w:sz w:val="20"/>
        </w:rPr>
        <w:t xml:space="preserve"> fortsätter att </w:t>
      </w:r>
      <w:r w:rsidRPr="00344360">
        <w:rPr>
          <w:rFonts w:ascii="Times New Roman" w:hAnsi="Times New Roman"/>
          <w:sz w:val="20"/>
        </w:rPr>
        <w:t>utvecklas</w:t>
      </w:r>
      <w:r>
        <w:rPr>
          <w:rFonts w:ascii="Times New Roman" w:hAnsi="Times New Roman"/>
          <w:sz w:val="20"/>
        </w:rPr>
        <w:t>.</w:t>
      </w:r>
    </w:p>
    <w:p w14:paraId="6DC6D9B9" w14:textId="672A317A" w:rsidR="007369BC" w:rsidRPr="00ED50B2" w:rsidRDefault="007369BC" w:rsidP="00DE4DA9">
      <w:pPr>
        <w:pBdr>
          <w:top w:val="single" w:sz="4" w:space="2" w:color="auto"/>
          <w:left w:val="single" w:sz="4" w:space="4" w:color="auto"/>
          <w:bottom w:val="single" w:sz="4" w:space="3" w:color="auto"/>
          <w:right w:val="single" w:sz="4" w:space="4" w:color="auto"/>
        </w:pBdr>
        <w:tabs>
          <w:tab w:val="left" w:pos="2268"/>
        </w:tabs>
        <w:overflowPunct w:val="0"/>
        <w:autoSpaceDE w:val="0"/>
        <w:autoSpaceDN w:val="0"/>
        <w:adjustRightInd w:val="0"/>
        <w:spacing w:after="0" w:line="240" w:lineRule="auto"/>
        <w:ind w:left="113" w:right="113" w:firstLine="170"/>
        <w:jc w:val="both"/>
        <w:textAlignment w:val="baseline"/>
        <w:rPr>
          <w:rStyle w:val="BrdtextChar"/>
        </w:rPr>
      </w:pPr>
      <w:r w:rsidRPr="00DE4DA9">
        <w:rPr>
          <w:rFonts w:ascii="Times New Roman" w:hAnsi="Times New Roman"/>
          <w:sz w:val="20"/>
        </w:rPr>
        <w:t xml:space="preserve">Antalet inkomna ansökningar och beviljade projektmedel </w:t>
      </w:r>
      <w:r>
        <w:rPr>
          <w:rFonts w:ascii="Times New Roman" w:hAnsi="Times New Roman"/>
          <w:sz w:val="20"/>
        </w:rPr>
        <w:t>ökade under 2023 och börjar nu att nå nivåerna före covid-19-pandemin</w:t>
      </w:r>
      <w:r w:rsidRPr="00DA1638">
        <w:rPr>
          <w:rFonts w:ascii="Times New Roman" w:hAnsi="Times New Roman"/>
          <w:sz w:val="20"/>
        </w:rPr>
        <w:t>, vilket är en viktig utveckling</w:t>
      </w:r>
      <w:r>
        <w:rPr>
          <w:rFonts w:ascii="Times New Roman" w:hAnsi="Times New Roman"/>
          <w:sz w:val="20"/>
        </w:rPr>
        <w:t xml:space="preserve">. Det är positivt att en stor andel av projekten lever vidare även efter det att finansieringen ur fonden har upphört. En ökad fördelning av medel ur Allmänna arvsfonden får inte ske på </w:t>
      </w:r>
      <w:r>
        <w:rPr>
          <w:rFonts w:ascii="Times New Roman" w:hAnsi="Times New Roman"/>
          <w:sz w:val="20"/>
        </w:rPr>
        <w:lastRenderedPageBreak/>
        <w:t>bekostnad av projektens kvalitet eller en fullgod kontroll av att stödmot-tagare använder arvsfondsmedel i enlighet med villkoren för stöd</w:t>
      </w:r>
      <w:r w:rsidRPr="00ED50B2">
        <w:rPr>
          <w:rStyle w:val="BrdtextChar"/>
        </w:rPr>
        <w:t>.</w:t>
      </w:r>
    </w:p>
    <w:p w14:paraId="009B86CF" w14:textId="77777777" w:rsidR="007369BC" w:rsidRPr="00DB3555" w:rsidRDefault="007369BC" w:rsidP="00DB3555">
      <w:pPr>
        <w:pStyle w:val="Rubrik4utannumrering"/>
      </w:pPr>
      <w:r w:rsidRPr="00DB3555">
        <w:t>Skälen för regeringens bedömning</w:t>
      </w:r>
    </w:p>
    <w:p w14:paraId="698F60FA" w14:textId="77777777" w:rsidR="007369BC" w:rsidRPr="00DE4DA9" w:rsidRDefault="007369BC" w:rsidP="00DB3555">
      <w:pPr>
        <w:pStyle w:val="Rubrik5utannumrering"/>
        <w:spacing w:before="0"/>
      </w:pPr>
      <w:r w:rsidRPr="00A356D9">
        <w:t>Förvaltning och administration</w:t>
      </w:r>
    </w:p>
    <w:p w14:paraId="3C88565A" w14:textId="021F9649" w:rsidR="007369BC" w:rsidRPr="00DE4DA9" w:rsidRDefault="007369BC" w:rsidP="00DE4DA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E4DA9">
        <w:rPr>
          <w:rFonts w:ascii="Times New Roman" w:hAnsi="Times New Roman"/>
          <w:sz w:val="20"/>
        </w:rPr>
        <w:t>Kammarkollegiet är värdmyndighet för Arvsfondsdelegationen och de stödjande resurserna är samlade under en arvsfondsavdelning. Regeringen anser att det är angeläget att den administrativa verksamheten är kostnads</w:t>
      </w:r>
      <w:r w:rsidRPr="00DE4DA9">
        <w:rPr>
          <w:rFonts w:ascii="Times New Roman" w:hAnsi="Times New Roman"/>
          <w:sz w:val="20"/>
        </w:rPr>
        <w:softHyphen/>
        <w:t>effektiv</w:t>
      </w:r>
      <w:r>
        <w:rPr>
          <w:rFonts w:ascii="Times New Roman" w:hAnsi="Times New Roman"/>
          <w:sz w:val="20"/>
        </w:rPr>
        <w:t xml:space="preserve"> samt</w:t>
      </w:r>
      <w:r w:rsidRPr="00DE4DA9">
        <w:rPr>
          <w:rFonts w:ascii="Times New Roman" w:hAnsi="Times New Roman"/>
          <w:sz w:val="20"/>
        </w:rPr>
        <w:t xml:space="preserve"> att kostnaderna är välmotiverade och hålls på en rimlig nivå.</w:t>
      </w:r>
    </w:p>
    <w:p w14:paraId="55657F7A" w14:textId="0F682C21"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E4DA9">
        <w:rPr>
          <w:rFonts w:ascii="Times New Roman" w:hAnsi="Times New Roman"/>
          <w:sz w:val="20"/>
        </w:rPr>
        <w:t>Mellan 202</w:t>
      </w:r>
      <w:r>
        <w:rPr>
          <w:rFonts w:ascii="Times New Roman" w:hAnsi="Times New Roman"/>
          <w:sz w:val="20"/>
        </w:rPr>
        <w:t>2</w:t>
      </w:r>
      <w:r w:rsidRPr="00DE4DA9">
        <w:rPr>
          <w:rFonts w:ascii="Times New Roman" w:hAnsi="Times New Roman"/>
          <w:sz w:val="20"/>
        </w:rPr>
        <w:t xml:space="preserve"> och 202</w:t>
      </w:r>
      <w:r>
        <w:rPr>
          <w:rFonts w:ascii="Times New Roman" w:hAnsi="Times New Roman"/>
          <w:sz w:val="20"/>
        </w:rPr>
        <w:t>3</w:t>
      </w:r>
      <w:r w:rsidRPr="00DE4DA9">
        <w:rPr>
          <w:rFonts w:ascii="Times New Roman" w:hAnsi="Times New Roman"/>
          <w:sz w:val="20"/>
        </w:rPr>
        <w:t xml:space="preserve"> ökade de totala kostnaderna för arvsfondsverk</w:t>
      </w:r>
      <w:r w:rsidRPr="00DE4DA9">
        <w:rPr>
          <w:rFonts w:ascii="Times New Roman" w:hAnsi="Times New Roman"/>
          <w:sz w:val="20"/>
        </w:rPr>
        <w:softHyphen/>
        <w:t xml:space="preserve">samheten vid Kammarkollegiet med </w:t>
      </w:r>
      <w:r>
        <w:rPr>
          <w:rFonts w:ascii="Times New Roman" w:hAnsi="Times New Roman"/>
          <w:sz w:val="20"/>
        </w:rPr>
        <w:t>4,8</w:t>
      </w:r>
      <w:r w:rsidRPr="00DE4DA9">
        <w:rPr>
          <w:rFonts w:ascii="Times New Roman" w:hAnsi="Times New Roman"/>
          <w:sz w:val="20"/>
        </w:rPr>
        <w:t xml:space="preserve"> miljoner kronor.</w:t>
      </w:r>
      <w:r>
        <w:rPr>
          <w:rFonts w:ascii="Times New Roman" w:hAnsi="Times New Roman"/>
          <w:sz w:val="20"/>
        </w:rPr>
        <w:t xml:space="preserve"> K</w:t>
      </w:r>
      <w:r w:rsidRPr="004C7CFF">
        <w:rPr>
          <w:rFonts w:ascii="Times New Roman" w:hAnsi="Times New Roman"/>
          <w:sz w:val="20"/>
        </w:rPr>
        <w:t>ostnader</w:t>
      </w:r>
      <w:r>
        <w:rPr>
          <w:rFonts w:ascii="Times New Roman" w:hAnsi="Times New Roman"/>
          <w:sz w:val="20"/>
        </w:rPr>
        <w:t>na</w:t>
      </w:r>
      <w:r w:rsidRPr="004C7CFF">
        <w:rPr>
          <w:rFonts w:ascii="Times New Roman" w:hAnsi="Times New Roman"/>
          <w:sz w:val="20"/>
        </w:rPr>
        <w:t xml:space="preserve"> för fondförvaltning ök</w:t>
      </w:r>
      <w:r>
        <w:rPr>
          <w:rFonts w:ascii="Times New Roman" w:hAnsi="Times New Roman"/>
          <w:sz w:val="20"/>
        </w:rPr>
        <w:t>ade</w:t>
      </w:r>
      <w:r w:rsidRPr="004C7CFF">
        <w:rPr>
          <w:rFonts w:ascii="Times New Roman" w:hAnsi="Times New Roman"/>
          <w:sz w:val="20"/>
        </w:rPr>
        <w:t xml:space="preserve"> med 2,2 miljoner kronor</w:t>
      </w:r>
      <w:r>
        <w:rPr>
          <w:rFonts w:ascii="Times New Roman" w:hAnsi="Times New Roman"/>
          <w:sz w:val="20"/>
        </w:rPr>
        <w:t>,</w:t>
      </w:r>
      <w:r w:rsidRPr="004C7CFF">
        <w:rPr>
          <w:rFonts w:ascii="Times New Roman" w:hAnsi="Times New Roman"/>
          <w:sz w:val="20"/>
        </w:rPr>
        <w:t xml:space="preserve"> </w:t>
      </w:r>
      <w:r>
        <w:rPr>
          <w:rFonts w:ascii="Times New Roman" w:hAnsi="Times New Roman"/>
          <w:sz w:val="20"/>
        </w:rPr>
        <w:t xml:space="preserve">kostnaderna för </w:t>
      </w:r>
      <w:r w:rsidRPr="004C7CFF">
        <w:rPr>
          <w:rFonts w:ascii="Times New Roman" w:hAnsi="Times New Roman"/>
          <w:sz w:val="20"/>
        </w:rPr>
        <w:t>dödsbo</w:t>
      </w:r>
      <w:r>
        <w:rPr>
          <w:rFonts w:ascii="Times New Roman" w:hAnsi="Times New Roman"/>
          <w:sz w:val="20"/>
        </w:rPr>
        <w:t>-</w:t>
      </w:r>
      <w:r w:rsidRPr="004C7CFF">
        <w:rPr>
          <w:rFonts w:ascii="Times New Roman" w:hAnsi="Times New Roman"/>
          <w:sz w:val="20"/>
        </w:rPr>
        <w:t xml:space="preserve">avveckling m.m. </w:t>
      </w:r>
      <w:r>
        <w:rPr>
          <w:rFonts w:ascii="Times New Roman" w:hAnsi="Times New Roman"/>
          <w:sz w:val="20"/>
        </w:rPr>
        <w:t>ökade</w:t>
      </w:r>
      <w:r w:rsidRPr="004C7CFF">
        <w:rPr>
          <w:rFonts w:ascii="Times New Roman" w:hAnsi="Times New Roman"/>
          <w:sz w:val="20"/>
        </w:rPr>
        <w:t xml:space="preserve"> med 1,6 miljoner kronor</w:t>
      </w:r>
      <w:r>
        <w:rPr>
          <w:rFonts w:ascii="Times New Roman" w:hAnsi="Times New Roman"/>
          <w:sz w:val="20"/>
        </w:rPr>
        <w:t>, kostnaderna för utbetalning av beviljat stöd ökade med 0,1 miljoner kronor och kostna-derna för Arvsfondsdelegationens kanslistöd ökade med 0,9 miljoner kronor.</w:t>
      </w:r>
      <w:r w:rsidRPr="00DE4DA9">
        <w:rPr>
          <w:rFonts w:ascii="Times New Roman" w:hAnsi="Times New Roman"/>
          <w:sz w:val="20"/>
        </w:rPr>
        <w:t xml:space="preserve"> </w:t>
      </w:r>
      <w:r>
        <w:rPr>
          <w:rFonts w:ascii="Times New Roman" w:hAnsi="Times New Roman"/>
          <w:sz w:val="20"/>
        </w:rPr>
        <w:t xml:space="preserve">Bakom de ökade kostnaderna för kanslistödet ligger i huvudsak kostnader </w:t>
      </w:r>
      <w:r w:rsidRPr="00DE4DA9">
        <w:rPr>
          <w:rFonts w:ascii="Times New Roman" w:hAnsi="Times New Roman"/>
          <w:sz w:val="20"/>
        </w:rPr>
        <w:t>för personal</w:t>
      </w:r>
      <w:r>
        <w:rPr>
          <w:rFonts w:ascii="Times New Roman" w:hAnsi="Times New Roman"/>
          <w:sz w:val="20"/>
        </w:rPr>
        <w:t>, bl.a. som en följd av att verksamheten förstärktes med en ytterligare controller</w:t>
      </w:r>
      <w:r w:rsidRPr="00DE4DA9">
        <w:rPr>
          <w:rFonts w:ascii="Times New Roman" w:hAnsi="Times New Roman"/>
          <w:sz w:val="20"/>
        </w:rPr>
        <w:t>.</w:t>
      </w:r>
      <w:r>
        <w:rPr>
          <w:rFonts w:ascii="Times New Roman" w:hAnsi="Times New Roman"/>
          <w:sz w:val="20"/>
        </w:rPr>
        <w:t xml:space="preserve"> Kanslistödets kostnader inom posten övriga kostnader har minskat. Posten stod för den största kostnadsökningen under 2022. Den tillfälliga ökningen förklaras av ett ackumulerat behov av informationsinsatser efter covid-19-pandemin.</w:t>
      </w:r>
    </w:p>
    <w:p w14:paraId="31D861C8" w14:textId="74369BD8"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För att följa hur effektivt verksamheten bedrivs finns det ett antal indikatorer. Bland annat mäts kostnader för kanslistödets verksamhet (driftskostnader) i förhållande till beslutade medel och antal beslut. </w:t>
      </w:r>
      <w:r w:rsidRPr="0092112D">
        <w:rPr>
          <w:rFonts w:ascii="Times New Roman" w:hAnsi="Times New Roman"/>
          <w:sz w:val="20"/>
        </w:rPr>
        <w:t>Under 2023 ökade volymen besluta</w:t>
      </w:r>
      <w:r>
        <w:rPr>
          <w:rFonts w:ascii="Times New Roman" w:hAnsi="Times New Roman"/>
          <w:sz w:val="20"/>
        </w:rPr>
        <w:t>de medel</w:t>
      </w:r>
      <w:r w:rsidRPr="0092112D">
        <w:rPr>
          <w:rFonts w:ascii="Times New Roman" w:hAnsi="Times New Roman"/>
          <w:sz w:val="20"/>
        </w:rPr>
        <w:t>, mätt som ettåriga beslut, med 22 miljoner kronor.</w:t>
      </w:r>
      <w:r>
        <w:rPr>
          <w:rFonts w:ascii="Times New Roman" w:hAnsi="Times New Roman"/>
          <w:sz w:val="20"/>
        </w:rPr>
        <w:t xml:space="preserve"> Driftskostnaden </w:t>
      </w:r>
      <w:r w:rsidRPr="00DE4DA9">
        <w:rPr>
          <w:rFonts w:ascii="Times New Roman" w:hAnsi="Times New Roman"/>
          <w:sz w:val="20"/>
        </w:rPr>
        <w:t xml:space="preserve">i förhållande till </w:t>
      </w:r>
      <w:r>
        <w:rPr>
          <w:rFonts w:ascii="Times New Roman" w:hAnsi="Times New Roman"/>
          <w:sz w:val="20"/>
        </w:rPr>
        <w:t>beslutade</w:t>
      </w:r>
      <w:r w:rsidRPr="00DE4DA9">
        <w:rPr>
          <w:rFonts w:ascii="Times New Roman" w:hAnsi="Times New Roman"/>
          <w:sz w:val="20"/>
        </w:rPr>
        <w:t xml:space="preserve"> medel</w:t>
      </w:r>
      <w:r>
        <w:rPr>
          <w:rFonts w:ascii="Times New Roman" w:hAnsi="Times New Roman"/>
          <w:sz w:val="20"/>
        </w:rPr>
        <w:t xml:space="preserve"> är i princip oförändrad jämfört 2022.</w:t>
      </w:r>
      <w:r w:rsidRPr="00DE4DA9">
        <w:rPr>
          <w:rFonts w:ascii="Times New Roman" w:hAnsi="Times New Roman"/>
          <w:sz w:val="20"/>
        </w:rPr>
        <w:t xml:space="preserve"> Under </w:t>
      </w:r>
      <w:r>
        <w:rPr>
          <w:rFonts w:ascii="Times New Roman" w:hAnsi="Times New Roman"/>
          <w:sz w:val="20"/>
        </w:rPr>
        <w:t>2023</w:t>
      </w:r>
      <w:r w:rsidRPr="00DE4DA9">
        <w:rPr>
          <w:rFonts w:ascii="Times New Roman" w:hAnsi="Times New Roman"/>
          <w:sz w:val="20"/>
        </w:rPr>
        <w:t xml:space="preserve"> minskade </w:t>
      </w:r>
      <w:r>
        <w:rPr>
          <w:rFonts w:ascii="Times New Roman" w:hAnsi="Times New Roman"/>
          <w:sz w:val="20"/>
        </w:rPr>
        <w:t xml:space="preserve">dock </w:t>
      </w:r>
      <w:r w:rsidRPr="00DE4DA9">
        <w:rPr>
          <w:rFonts w:ascii="Times New Roman" w:hAnsi="Times New Roman"/>
          <w:sz w:val="20"/>
        </w:rPr>
        <w:t xml:space="preserve">antalet </w:t>
      </w:r>
      <w:r>
        <w:rPr>
          <w:rFonts w:ascii="Times New Roman" w:hAnsi="Times New Roman"/>
          <w:sz w:val="20"/>
        </w:rPr>
        <w:t>beslut som fattats av Arvsfondsdelegationen jämfört året före. Som beslut räknas både beslut om ansökningar om stöd ur fonden och beslut om pågående projekts redovisningar och projektplaner. Driftskostnaden</w:t>
      </w:r>
      <w:r w:rsidRPr="00DE4DA9">
        <w:rPr>
          <w:rFonts w:ascii="Times New Roman" w:hAnsi="Times New Roman"/>
          <w:sz w:val="20"/>
        </w:rPr>
        <w:t xml:space="preserve"> per beslut ökade</w:t>
      </w:r>
      <w:r>
        <w:rPr>
          <w:rFonts w:ascii="Times New Roman" w:hAnsi="Times New Roman"/>
          <w:sz w:val="20"/>
        </w:rPr>
        <w:t xml:space="preserve"> </w:t>
      </w:r>
      <w:r w:rsidRPr="00DE4DA9">
        <w:rPr>
          <w:rFonts w:ascii="Times New Roman" w:hAnsi="Times New Roman"/>
          <w:sz w:val="20"/>
        </w:rPr>
        <w:t xml:space="preserve">från </w:t>
      </w:r>
      <w:r>
        <w:rPr>
          <w:rFonts w:ascii="Times New Roman" w:hAnsi="Times New Roman"/>
          <w:sz w:val="20"/>
        </w:rPr>
        <w:t>42 800 </w:t>
      </w:r>
      <w:r w:rsidRPr="00DE4DA9">
        <w:rPr>
          <w:rFonts w:ascii="Times New Roman" w:hAnsi="Times New Roman"/>
          <w:sz w:val="20"/>
        </w:rPr>
        <w:t>kronor till 4</w:t>
      </w:r>
      <w:r>
        <w:rPr>
          <w:rFonts w:ascii="Times New Roman" w:hAnsi="Times New Roman"/>
          <w:sz w:val="20"/>
        </w:rPr>
        <w:t xml:space="preserve">5 300 </w:t>
      </w:r>
      <w:r w:rsidRPr="00DE4DA9">
        <w:rPr>
          <w:rFonts w:ascii="Times New Roman" w:hAnsi="Times New Roman"/>
          <w:sz w:val="20"/>
        </w:rPr>
        <w:t>kronor</w:t>
      </w:r>
      <w:r>
        <w:rPr>
          <w:rFonts w:ascii="Times New Roman" w:hAnsi="Times New Roman"/>
          <w:sz w:val="20"/>
        </w:rPr>
        <w:t>, vilket är den högsta uppmätta driftskostnaden per beslut under den</w:t>
      </w:r>
      <w:r w:rsidRPr="00DE4DA9">
        <w:rPr>
          <w:rFonts w:ascii="Times New Roman" w:hAnsi="Times New Roman"/>
          <w:sz w:val="20"/>
        </w:rPr>
        <w:t xml:space="preserve"> senaste femårsperioden.</w:t>
      </w:r>
      <w:r>
        <w:rPr>
          <w:rFonts w:ascii="Times New Roman" w:hAnsi="Times New Roman"/>
          <w:sz w:val="20"/>
        </w:rPr>
        <w:t xml:space="preserve"> Antalet pågående projekt var under 2023 lägre än normalt som en följd av pandemin, vilket förklarar en del av den ökningen. Att kontrollverk</w:t>
      </w:r>
      <w:r w:rsidR="00CF3C51">
        <w:rPr>
          <w:rFonts w:ascii="Times New Roman" w:hAnsi="Times New Roman"/>
          <w:sz w:val="20"/>
        </w:rPr>
        <w:softHyphen/>
      </w:r>
      <w:r>
        <w:rPr>
          <w:rFonts w:ascii="Times New Roman" w:hAnsi="Times New Roman"/>
          <w:sz w:val="20"/>
        </w:rPr>
        <w:t xml:space="preserve">samheten förstärkts med ytterligare personalresurser har också påverkat utvecklingen. </w:t>
      </w:r>
      <w:r w:rsidRPr="00DE4DA9">
        <w:rPr>
          <w:rFonts w:ascii="Times New Roman" w:hAnsi="Times New Roman"/>
          <w:sz w:val="20"/>
        </w:rPr>
        <w:t xml:space="preserve">Regeringen bedömer att det är viktigt att kontinuerligt följa hur driftskostnaderna </w:t>
      </w:r>
      <w:r>
        <w:rPr>
          <w:rFonts w:ascii="Times New Roman" w:hAnsi="Times New Roman"/>
          <w:sz w:val="20"/>
        </w:rPr>
        <w:t xml:space="preserve">i förhållande till fördelade medel och </w:t>
      </w:r>
      <w:r w:rsidRPr="00DE4DA9">
        <w:rPr>
          <w:rFonts w:ascii="Times New Roman" w:hAnsi="Times New Roman"/>
          <w:sz w:val="20"/>
        </w:rPr>
        <w:t>per beslut utvecklas</w:t>
      </w:r>
      <w:r>
        <w:rPr>
          <w:rFonts w:ascii="Times New Roman" w:hAnsi="Times New Roman"/>
          <w:sz w:val="20"/>
        </w:rPr>
        <w:t xml:space="preserve"> och ser det som särskilt angeläget att driftskostnaderna per beslut stabiliseras när effekterna från pandemin helt klingat ut och kontroll</w:t>
      </w:r>
      <w:r w:rsidR="00CF3C51">
        <w:rPr>
          <w:rFonts w:ascii="Times New Roman" w:hAnsi="Times New Roman"/>
          <w:sz w:val="20"/>
        </w:rPr>
        <w:softHyphen/>
      </w:r>
      <w:r>
        <w:rPr>
          <w:rFonts w:ascii="Times New Roman" w:hAnsi="Times New Roman"/>
          <w:sz w:val="20"/>
        </w:rPr>
        <w:t>verksamheten är fullt utbyggd</w:t>
      </w:r>
      <w:r w:rsidRPr="00DE4DA9">
        <w:rPr>
          <w:rFonts w:ascii="Times New Roman" w:hAnsi="Times New Roman"/>
          <w:sz w:val="20"/>
        </w:rPr>
        <w:t xml:space="preserve">. </w:t>
      </w:r>
    </w:p>
    <w:p w14:paraId="552C162A" w14:textId="1D55F8E9"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Vidare visar u</w:t>
      </w:r>
      <w:r w:rsidRPr="008D2079">
        <w:rPr>
          <w:rFonts w:ascii="Times New Roman" w:hAnsi="Times New Roman"/>
          <w:sz w:val="20"/>
        </w:rPr>
        <w:t xml:space="preserve">ppföljningen av verksamhetens effektivitet att riktmärken för fastställda indikatorer för avveckling av dödsbon och godkända redovisningar inte uppnåddes under 2023. Effektivitetsgraden för dessa indikatorer har </w:t>
      </w:r>
      <w:r>
        <w:rPr>
          <w:rFonts w:ascii="Times New Roman" w:hAnsi="Times New Roman"/>
          <w:sz w:val="20"/>
        </w:rPr>
        <w:t>dessutom</w:t>
      </w:r>
      <w:r w:rsidRPr="008D2079">
        <w:rPr>
          <w:rFonts w:ascii="Times New Roman" w:hAnsi="Times New Roman"/>
          <w:sz w:val="20"/>
        </w:rPr>
        <w:t xml:space="preserve"> försämrats jämfört med 2022. </w:t>
      </w:r>
      <w:r>
        <w:rPr>
          <w:rFonts w:ascii="Times New Roman" w:hAnsi="Times New Roman"/>
          <w:sz w:val="20"/>
        </w:rPr>
        <w:t xml:space="preserve">En orsak till detta uppges vara </w:t>
      </w:r>
      <w:r w:rsidRPr="008D2079">
        <w:rPr>
          <w:rFonts w:ascii="Times New Roman" w:hAnsi="Times New Roman"/>
          <w:sz w:val="20"/>
        </w:rPr>
        <w:t>att verksamheten under 2023 fokusera</w:t>
      </w:r>
      <w:r>
        <w:rPr>
          <w:rFonts w:ascii="Times New Roman" w:hAnsi="Times New Roman"/>
          <w:sz w:val="20"/>
        </w:rPr>
        <w:t>de</w:t>
      </w:r>
      <w:r w:rsidRPr="008D2079">
        <w:rPr>
          <w:rFonts w:ascii="Times New Roman" w:hAnsi="Times New Roman"/>
          <w:sz w:val="20"/>
        </w:rPr>
        <w:t xml:space="preserve"> på handläggning och avslut av ärenden</w:t>
      </w:r>
      <w:r>
        <w:rPr>
          <w:rFonts w:ascii="Times New Roman" w:hAnsi="Times New Roman"/>
          <w:sz w:val="20"/>
        </w:rPr>
        <w:t xml:space="preserve"> samt därtill ett nytt ärendehanteringssystem vid Kammarkollegiet som inte ger handläggare adekvat stöd i arbetet</w:t>
      </w:r>
      <w:r w:rsidRPr="008D2079">
        <w:rPr>
          <w:rFonts w:ascii="Times New Roman" w:hAnsi="Times New Roman"/>
          <w:sz w:val="20"/>
        </w:rPr>
        <w:t xml:space="preserve">. Regeringen </w:t>
      </w:r>
      <w:r>
        <w:rPr>
          <w:rFonts w:ascii="Times New Roman" w:hAnsi="Times New Roman"/>
          <w:sz w:val="20"/>
        </w:rPr>
        <w:t xml:space="preserve">ser det som angeläget att Kammarkollegiet framöver når uppsatta riktmärken för verksamhetens effektivitet. Det är därför </w:t>
      </w:r>
      <w:r w:rsidRPr="008D2079">
        <w:rPr>
          <w:rFonts w:ascii="Times New Roman" w:hAnsi="Times New Roman"/>
          <w:sz w:val="20"/>
        </w:rPr>
        <w:t xml:space="preserve">viktigt </w:t>
      </w:r>
      <w:r w:rsidRPr="008D2079">
        <w:rPr>
          <w:rFonts w:ascii="Times New Roman" w:hAnsi="Times New Roman"/>
          <w:sz w:val="20"/>
        </w:rPr>
        <w:lastRenderedPageBreak/>
        <w:t xml:space="preserve">att arbetet </w:t>
      </w:r>
      <w:r>
        <w:rPr>
          <w:rFonts w:ascii="Times New Roman" w:hAnsi="Times New Roman"/>
          <w:sz w:val="20"/>
        </w:rPr>
        <w:t>med</w:t>
      </w:r>
      <w:r w:rsidRPr="008D2079">
        <w:rPr>
          <w:rFonts w:ascii="Times New Roman" w:hAnsi="Times New Roman"/>
          <w:sz w:val="20"/>
        </w:rPr>
        <w:t xml:space="preserve"> att utveckla och anpassa verksamheten</w:t>
      </w:r>
      <w:r>
        <w:rPr>
          <w:rFonts w:ascii="Times New Roman" w:hAnsi="Times New Roman"/>
          <w:sz w:val="20"/>
        </w:rPr>
        <w:t xml:space="preserve"> </w:t>
      </w:r>
      <w:r w:rsidRPr="008D2079">
        <w:rPr>
          <w:rFonts w:ascii="Times New Roman" w:hAnsi="Times New Roman"/>
          <w:sz w:val="20"/>
        </w:rPr>
        <w:t xml:space="preserve">fortsätter i syfte att uppnå framtida effektivitetsvinster. </w:t>
      </w:r>
    </w:p>
    <w:p w14:paraId="16AA2BE1" w14:textId="77777777" w:rsidR="007369BC" w:rsidRPr="00DE4DA9" w:rsidRDefault="007369BC" w:rsidP="006210DD">
      <w:pPr>
        <w:pStyle w:val="Rubrik5utannumrering"/>
      </w:pPr>
      <w:r w:rsidRPr="00A356D9">
        <w:t>Fördelning av medel</w:t>
      </w:r>
      <w:r w:rsidRPr="00DE4DA9">
        <w:t xml:space="preserve"> </w:t>
      </w:r>
    </w:p>
    <w:p w14:paraId="01502141" w14:textId="05FF4A37" w:rsidR="007369BC" w:rsidRDefault="007369BC" w:rsidP="000716D7">
      <w:pPr>
        <w:pStyle w:val="Brdtext"/>
      </w:pPr>
      <w:r>
        <w:t xml:space="preserve">Både den totala volymen beslutade medel och antalet ansökningar om stöd ur Allmänna arvsfonden ökade under 2023. </w:t>
      </w:r>
      <w:r w:rsidRPr="00DE4DA9">
        <w:t xml:space="preserve">Regeringen anser att det är </w:t>
      </w:r>
      <w:r>
        <w:t>viktigt</w:t>
      </w:r>
      <w:r w:rsidRPr="00DE4DA9">
        <w:t xml:space="preserve"> att medel kommer alla mål</w:t>
      </w:r>
      <w:r w:rsidRPr="00DE4DA9">
        <w:softHyphen/>
        <w:t xml:space="preserve">grupper till del. </w:t>
      </w:r>
      <w:r>
        <w:t xml:space="preserve">Sett till den totala fördelningen av beslutade medel per målgrupp har verksamhet till förmån för målgruppen ungdomar tilldelats nästan hälften av de beviljade medlen (46 procent). Näst mest har fördelats till verksamhet till förmån för målgruppen barn (27 procent) och en dryg femtedel har fördelats till verksamhet till förmån för målgruppen personer med funktionsnedsättning (21 procent). Av totalt beviljat stöd har andelen stöd till </w:t>
      </w:r>
      <w:r w:rsidRPr="004A215C">
        <w:t xml:space="preserve">verksamhet till förmån för målgruppen äldre personer dubblerats jämfört med </w:t>
      </w:r>
      <w:r>
        <w:t xml:space="preserve">2022, från 4 till 8 procent. </w:t>
      </w:r>
    </w:p>
    <w:p w14:paraId="48D3EE39" w14:textId="4CDAAE36" w:rsidR="007369BC" w:rsidRDefault="007369BC" w:rsidP="00D828FC">
      <w:pPr>
        <w:pStyle w:val="Brdtextmedindrag"/>
      </w:pPr>
      <w:r>
        <w:t>Högst en tiondel av de medel som regeringen årligen beslutar är tillgängliga för utdelning ur Allmänna arvsfonden får fördelas till verksamhet till förmån för målgruppen äldre. Under 2023 fördelades 60 miljoner kronor till verksamhet till förmån för målgruppen äldre och tillgängliga medel för utdelning var 1 600 miljoner kronor. Det innebär att till målgruppen äldre fördelades 5 procent av tillgängliga medel för utdelning under 2023. Det finns således utrymme att fördela ytterligare medel till den målgruppen.</w:t>
      </w:r>
    </w:p>
    <w:p w14:paraId="0566D442" w14:textId="1CE4EFE3" w:rsidR="007369BC" w:rsidRPr="00DE4DA9" w:rsidRDefault="007369BC" w:rsidP="00D828FC">
      <w:pPr>
        <w:pStyle w:val="Brdtextmedindrag"/>
      </w:pPr>
      <w:r w:rsidRPr="00DE4DA9">
        <w:t>Under 202</w:t>
      </w:r>
      <w:r>
        <w:t>3</w:t>
      </w:r>
      <w:r w:rsidRPr="00DE4DA9">
        <w:t xml:space="preserve"> finansierade Allmänna arvsfonden projekt i samtliga län utom Gotlands län. Idrottsföreningar var likt föregående år den kategori av organisationer som beviljades stöd till flest projekt. En stor andel av projekten som bedrivs av idrottsföreningar avser lokaler. Funktions</w:t>
      </w:r>
      <w:r w:rsidRPr="00DE4DA9">
        <w:softHyphen/>
        <w:t xml:space="preserve">hindersorganisationer </w:t>
      </w:r>
      <w:r>
        <w:t>var</w:t>
      </w:r>
      <w:r w:rsidRPr="00DE4DA9">
        <w:t xml:space="preserve"> liksom tidigare år den kategori av organisationer som ha</w:t>
      </w:r>
      <w:r>
        <w:t>de</w:t>
      </w:r>
      <w:r w:rsidRPr="00DE4DA9">
        <w:t xml:space="preserve"> näst flest projekt med finansiering </w:t>
      </w:r>
      <w:r>
        <w:t>ur</w:t>
      </w:r>
      <w:r w:rsidRPr="00DE4DA9">
        <w:t xml:space="preserve"> Allmänna arvsfonden. Därefter följer </w:t>
      </w:r>
      <w:r>
        <w:t>kulturföreningar</w:t>
      </w:r>
      <w:r w:rsidRPr="00DE4DA9">
        <w:t xml:space="preserve">. </w:t>
      </w:r>
      <w:r>
        <w:t>Likt de senaste åren har en</w:t>
      </w:r>
      <w:r w:rsidRPr="00DE4DA9">
        <w:t xml:space="preserve"> majoritet av organisationerna som beviljade</w:t>
      </w:r>
      <w:r>
        <w:t>s</w:t>
      </w:r>
      <w:r w:rsidRPr="00DE4DA9">
        <w:t xml:space="preserve"> stöd</w:t>
      </w:r>
      <w:r>
        <w:t xml:space="preserve"> under 2023</w:t>
      </w:r>
      <w:r w:rsidRPr="00DE4DA9">
        <w:t xml:space="preserve">, </w:t>
      </w:r>
      <w:r>
        <w:t>65</w:t>
      </w:r>
      <w:r w:rsidRPr="00DE4DA9">
        <w:t xml:space="preserve"> procent, inte fått stöd ur Allmänna arvsfonden tidigare.</w:t>
      </w:r>
    </w:p>
    <w:p w14:paraId="600121F4" w14:textId="38055E86" w:rsidR="007369BC" w:rsidRDefault="007369BC" w:rsidP="00D828FC">
      <w:pPr>
        <w:pStyle w:val="Brdtextmedindrag"/>
      </w:pPr>
      <w:r w:rsidRPr="00DE4DA9">
        <w:t xml:space="preserve">Av de medel som Arvsfondsdelegationen </w:t>
      </w:r>
      <w:r>
        <w:t>beviljade i stöd</w:t>
      </w:r>
      <w:r w:rsidRPr="00DE4DA9">
        <w:t xml:space="preserve"> under 202</w:t>
      </w:r>
      <w:r>
        <w:t>3</w:t>
      </w:r>
      <w:r w:rsidRPr="00DE4DA9">
        <w:t xml:space="preserve"> gick samtliga till projekt inom de av regeringen prioriterade områdena. Liksom tidigare år har en mycket stor andel av projekten fokus på att främja psykisk och fysisk</w:t>
      </w:r>
      <w:r>
        <w:t xml:space="preserve"> hälsa. I</w:t>
      </w:r>
      <w:r w:rsidRPr="00653A31">
        <w:t xml:space="preserve"> </w:t>
      </w:r>
      <w:r>
        <w:t xml:space="preserve">regeringens </w:t>
      </w:r>
      <w:r w:rsidRPr="00653A31">
        <w:t xml:space="preserve">skrivelse </w:t>
      </w:r>
      <w:r w:rsidRPr="00441B28">
        <w:t>Redovisning av fördelning av medel från Allmänna arvsfonden under budgetåret 2022</w:t>
      </w:r>
      <w:r w:rsidRPr="00653A31">
        <w:t xml:space="preserve"> (skr.</w:t>
      </w:r>
      <w:r>
        <w:t> </w:t>
      </w:r>
      <w:r w:rsidRPr="00653A31">
        <w:t>2022/23:134)</w:t>
      </w:r>
      <w:r>
        <w:t xml:space="preserve"> </w:t>
      </w:r>
      <w:r w:rsidRPr="00653A31">
        <w:t>utökade</w:t>
      </w:r>
      <w:r>
        <w:t>s</w:t>
      </w:r>
      <w:r w:rsidRPr="00653A31">
        <w:t xml:space="preserve"> antalet prioriterade områden</w:t>
      </w:r>
      <w:r>
        <w:t xml:space="preserve">. Det innebär att </w:t>
      </w:r>
      <w:r w:rsidRPr="00653A31">
        <w:t>Arvsfondsdelegationen även ska prioritera projekt som syftar till att främja arbete med att stödja brottsoffer</w:t>
      </w:r>
      <w:r>
        <w:t xml:space="preserve"> inom målgrupperna</w:t>
      </w:r>
      <w:r w:rsidRPr="00653A31">
        <w:t>.</w:t>
      </w:r>
      <w:r>
        <w:t xml:space="preserve"> Projekt inom detta prioriterade område kommer att redovisas först i Arvsfondsdelegationens verksamhetsberättelse för 2024</w:t>
      </w:r>
      <w:r w:rsidRPr="00653A31">
        <w:t>.</w:t>
      </w:r>
    </w:p>
    <w:p w14:paraId="1FD65C16" w14:textId="5E0FF3E1" w:rsidR="007369BC" w:rsidRDefault="007369BC" w:rsidP="00D828FC">
      <w:pPr>
        <w:pStyle w:val="Brdtextmedindrag"/>
      </w:pPr>
      <w:r>
        <w:t>Sammanfattningsvis bedömer r</w:t>
      </w:r>
      <w:r w:rsidRPr="00DE4DA9">
        <w:t>egeringen att med</w:t>
      </w:r>
      <w:r>
        <w:t>el ur Allmänna arvsfonden</w:t>
      </w:r>
      <w:r w:rsidRPr="00DE4DA9">
        <w:t xml:space="preserve"> </w:t>
      </w:r>
      <w:r>
        <w:t xml:space="preserve">under 2023 </w:t>
      </w:r>
      <w:r w:rsidRPr="00DE4DA9">
        <w:t xml:space="preserve">har fördelats på ett väl genomfört sätt i enlighet med fondens ändamål och inom ramen för de av regeringen prioriterade områdena. </w:t>
      </w:r>
      <w:r w:rsidRPr="001E0559">
        <w:t>Stöd ur Allmänna arvsfonden har sedan fondens inrättande 1928 finansierat tiotusentals projekt</w:t>
      </w:r>
      <w:r>
        <w:t>. P</w:t>
      </w:r>
      <w:r w:rsidRPr="001E0559">
        <w:t xml:space="preserve">rojekt som finansierats av Allmänna arvsfonden </w:t>
      </w:r>
      <w:r>
        <w:t xml:space="preserve">har </w:t>
      </w:r>
      <w:r w:rsidRPr="001E0559">
        <w:t xml:space="preserve">utgjort grunden till verksamheter som </w:t>
      </w:r>
      <w:r>
        <w:t xml:space="preserve">t.ex. </w:t>
      </w:r>
      <w:r w:rsidRPr="001E0559">
        <w:t xml:space="preserve">allmän förskola, mödra- och barnavårdscentraler, färdtjänst och personlig assistans. Under 2023 </w:t>
      </w:r>
      <w:r>
        <w:t xml:space="preserve">fortsatte </w:t>
      </w:r>
      <w:r w:rsidRPr="001E0559">
        <w:t>Allmänna arvsfonden, genom</w:t>
      </w:r>
      <w:r>
        <w:t xml:space="preserve"> Arvsfondsdelegationens</w:t>
      </w:r>
      <w:r w:rsidRPr="001E0559">
        <w:t xml:space="preserve"> </w:t>
      </w:r>
      <w:r w:rsidRPr="001E0559">
        <w:lastRenderedPageBreak/>
        <w:t xml:space="preserve">fördelning av medel ur fonden, </w:t>
      </w:r>
      <w:r>
        <w:t>att</w:t>
      </w:r>
      <w:r w:rsidRPr="001E0559">
        <w:t xml:space="preserve"> vara en viktig aktör för möjliggörandet av betydelsefullt arbete och engagemang inom det civila samhället till förmån för Allmänna arvsfonden</w:t>
      </w:r>
      <w:r>
        <w:t>s</w:t>
      </w:r>
      <w:r w:rsidRPr="001E0559">
        <w:t xml:space="preserve"> målgrupper.</w:t>
      </w:r>
    </w:p>
    <w:p w14:paraId="4B638463" w14:textId="620B28CC" w:rsidR="007369BC" w:rsidRDefault="007369BC" w:rsidP="00D828FC">
      <w:pPr>
        <w:pStyle w:val="Brdtextmedindrag"/>
      </w:pPr>
      <w:r w:rsidRPr="00DE4DA9">
        <w:t>Det är s</w:t>
      </w:r>
      <w:r>
        <w:t xml:space="preserve">ärskilt positivt att lokalstödet under 2023 uppnådde den hittills högsta volymen av beslutade medel. Det finns ett stort behov av ändamåls-enliga lokaler och anläggningar i Sverige för att utöva idrott, kultur och annan verksamhet. </w:t>
      </w:r>
      <w:r w:rsidRPr="00BA5C73">
        <w:t>Det finns även behov av anpassning av lokaler och anläggningar för personer med funktionsnedsättning, för att därigenom öka målgruppens tillgång till olika verksamheter och aktiviteter.</w:t>
      </w:r>
      <w:r>
        <w:t xml:space="preserve"> Regeringen bedömer att Allmänna arvsfondens lokalstöd fyller en viktig funktion för att möta vissa av de behov som finns av ny-, om- och tillbyggnad av lokaler och anläggningar. </w:t>
      </w:r>
    </w:p>
    <w:p w14:paraId="581CBE75" w14:textId="6128F7D8" w:rsidR="007369BC" w:rsidRDefault="007369BC" w:rsidP="00D828FC">
      <w:pPr>
        <w:pStyle w:val="Brdtextmedindrag"/>
      </w:pPr>
      <w:r>
        <w:t xml:space="preserve">Det är också positivt att det har fördelats en större andel av beviljade medel jämfört med tidigare år till verksamhet till förmån för målgruppen äldre personer. Målgruppen tar dock emot en liten andel av beviljade medel jämfört med resterande målgrupper. Till målgruppen hade det, inom ramen för regelverket, kunnat fördelas dubbelt så mycket medel under 2023. Det är </w:t>
      </w:r>
      <w:r w:rsidRPr="00DE4DA9">
        <w:t>angeläget att fortsätta att sprida information om att äldre har tillkommit som målgrupp.</w:t>
      </w:r>
      <w:r>
        <w:t xml:space="preserve"> </w:t>
      </w:r>
    </w:p>
    <w:p w14:paraId="54E98965" w14:textId="3AD09425" w:rsidR="007369BC" w:rsidDel="0069553F" w:rsidRDefault="007369BC" w:rsidP="00D828FC">
      <w:pPr>
        <w:pStyle w:val="Brdtextmedindrag"/>
      </w:pPr>
      <w:r w:rsidDel="0069553F">
        <w:t xml:space="preserve">Det är </w:t>
      </w:r>
      <w:r>
        <w:t xml:space="preserve">vidare </w:t>
      </w:r>
      <w:r w:rsidDel="0069553F">
        <w:t xml:space="preserve">angeläget att Arvsfondsdelegationen fortsätter sitt arbete med att sprida information om möjligheterna till stöd ur Allmänna arvsfonden för att få in fler ansökningar </w:t>
      </w:r>
      <w:r>
        <w:t xml:space="preserve">på samtliga områden </w:t>
      </w:r>
      <w:r w:rsidDel="0069553F">
        <w:t xml:space="preserve">och </w:t>
      </w:r>
      <w:r w:rsidRPr="00BA5C73">
        <w:t>till förmån för samtliga målgrupper. Projekt till förmån för personer med funktionsnedsättning har minskat under de senaste två åren</w:t>
      </w:r>
      <w:r>
        <w:t xml:space="preserve"> och det </w:t>
      </w:r>
      <w:r w:rsidRPr="00BA5C73">
        <w:t>är särskilt viktigt att Arvsfondsdelegationen vidtar åtgärder för att vända denna utveckling</w:t>
      </w:r>
      <w:r>
        <w:t xml:space="preserve">. Ett ökat antal ansökningar om stöd ger förutsättningar att </w:t>
      </w:r>
      <w:r w:rsidDel="0069553F">
        <w:t xml:space="preserve">öka det totala fördelade beloppet ur fonden. Detta är särskilt viktigt med hänsyn till det ökande inflödet av medel till fonden. </w:t>
      </w:r>
      <w:r>
        <w:t xml:space="preserve">En </w:t>
      </w:r>
      <w:r w:rsidDel="0069553F">
        <w:t xml:space="preserve">ökad fördelning av medel ur fonden får </w:t>
      </w:r>
      <w:r>
        <w:t xml:space="preserve">inte </w:t>
      </w:r>
      <w:r w:rsidDel="0069553F">
        <w:t xml:space="preserve">ske på bekostnad av </w:t>
      </w:r>
      <w:r>
        <w:t xml:space="preserve">projektens kvalitet eller </w:t>
      </w:r>
      <w:r w:rsidDel="0069553F">
        <w:t>en fullgod kontroll</w:t>
      </w:r>
      <w:r w:rsidRPr="00E95832" w:rsidDel="0069553F">
        <w:t>, såväl före som efter beslut om stöd</w:t>
      </w:r>
      <w:r>
        <w:t>,</w:t>
      </w:r>
      <w:r w:rsidDel="0069553F">
        <w:t xml:space="preserve"> av att stödmottagare använder arvsfondsmedel i enlighet med </w:t>
      </w:r>
      <w:r>
        <w:t>villkoren för stöd</w:t>
      </w:r>
      <w:r w:rsidDel="0069553F">
        <w:t xml:space="preserve">. </w:t>
      </w:r>
    </w:p>
    <w:p w14:paraId="21CA59D9" w14:textId="77777777" w:rsidR="007369BC" w:rsidRPr="00DE4DA9" w:rsidRDefault="007369BC" w:rsidP="006210DD">
      <w:pPr>
        <w:pStyle w:val="Rubrik5utannumrering"/>
      </w:pPr>
      <w:r w:rsidRPr="00A356D9">
        <w:t>Kontroll av fondmedlens användning</w:t>
      </w:r>
    </w:p>
    <w:p w14:paraId="19B25118" w14:textId="365F985E" w:rsidR="007369BC" w:rsidRPr="00161F4D" w:rsidRDefault="007369BC" w:rsidP="005B0DB4">
      <w:pPr>
        <w:pStyle w:val="Brdtext"/>
      </w:pPr>
      <w:r w:rsidRPr="00161F4D">
        <w:t>En organisation som söker finansiering och det projekt som ansökan avser ska kontrolleras både inför och efter beslut om stöd</w:t>
      </w:r>
      <w:r>
        <w:t xml:space="preserve"> ur Allmänna arvs-fonden</w:t>
      </w:r>
      <w:r w:rsidRPr="00161F4D">
        <w:t>. Kontrollerna genomförs av handläggare och controllers vid Arvsfondsdelegationens kansli</w:t>
      </w:r>
      <w:r>
        <w:t>stöd</w:t>
      </w:r>
      <w:r w:rsidRPr="00161F4D">
        <w:t xml:space="preserve"> och av godkända </w:t>
      </w:r>
      <w:r>
        <w:t>respektive</w:t>
      </w:r>
      <w:r w:rsidRPr="00161F4D">
        <w:t xml:space="preserve"> auktoriserade revisorer. </w:t>
      </w:r>
      <w:r>
        <w:t xml:space="preserve">I enlighet med de generella villkoren för stöd ur fonden ska de stödmottagande organisationerna aktivt arbeta för att förebygga felaktig användning av stödet, exempelvis genom att motverka jäv eller annan användning som kan skada förtroendet för Allmänna arvsfonden eller stödmottagaren. Om någon sådan omständighet föreligger eller senare skulle uppstå, ska stödmottagaren skyndsamt informera Arvsfondsdelegationen om detta. </w:t>
      </w:r>
    </w:p>
    <w:p w14:paraId="68DDC362" w14:textId="44252903"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Den kontroll av sökande organisationer som görs inför beslut om stöd, s.k. förkontroll, inkluderar </w:t>
      </w:r>
      <w:r w:rsidRPr="00C74C31">
        <w:rPr>
          <w:rFonts w:ascii="Times New Roman" w:hAnsi="Times New Roman"/>
          <w:sz w:val="20"/>
        </w:rPr>
        <w:t xml:space="preserve">bl.a. bakgrundskontroll, referenstagning, behörighetskontroll </w:t>
      </w:r>
      <w:r>
        <w:rPr>
          <w:rFonts w:ascii="Times New Roman" w:hAnsi="Times New Roman"/>
          <w:sz w:val="20"/>
        </w:rPr>
        <w:t>samt</w:t>
      </w:r>
      <w:r w:rsidRPr="00C74C31">
        <w:rPr>
          <w:rFonts w:ascii="Times New Roman" w:hAnsi="Times New Roman"/>
          <w:sz w:val="20"/>
        </w:rPr>
        <w:t xml:space="preserve"> skatte- och skuldkontroll.</w:t>
      </w:r>
      <w:r>
        <w:rPr>
          <w:rFonts w:ascii="Times New Roman" w:hAnsi="Times New Roman"/>
          <w:sz w:val="20"/>
        </w:rPr>
        <w:t xml:space="preserve"> </w:t>
      </w:r>
      <w:r w:rsidRPr="00161F4D">
        <w:rPr>
          <w:rFonts w:ascii="Times New Roman" w:hAnsi="Times New Roman"/>
          <w:sz w:val="20"/>
        </w:rPr>
        <w:t>Arvsfondsdelega</w:t>
      </w:r>
      <w:r w:rsidR="00CF3C51">
        <w:rPr>
          <w:rFonts w:ascii="Times New Roman" w:hAnsi="Times New Roman"/>
          <w:sz w:val="20"/>
        </w:rPr>
        <w:softHyphen/>
      </w:r>
      <w:r w:rsidRPr="00161F4D">
        <w:rPr>
          <w:rFonts w:ascii="Times New Roman" w:hAnsi="Times New Roman"/>
          <w:sz w:val="20"/>
        </w:rPr>
        <w:t>tionen uppger att förkontrollen av sökande organisationer och bedöm</w:t>
      </w:r>
      <w:r w:rsidR="00CF3C51">
        <w:rPr>
          <w:rFonts w:ascii="Times New Roman" w:hAnsi="Times New Roman"/>
          <w:sz w:val="20"/>
        </w:rPr>
        <w:softHyphen/>
      </w:r>
      <w:r w:rsidRPr="00161F4D">
        <w:rPr>
          <w:rFonts w:ascii="Times New Roman" w:hAnsi="Times New Roman"/>
          <w:sz w:val="20"/>
        </w:rPr>
        <w:t>ningen av projektbudgetar utveckla</w:t>
      </w:r>
      <w:r>
        <w:rPr>
          <w:rFonts w:ascii="Times New Roman" w:hAnsi="Times New Roman"/>
          <w:sz w:val="20"/>
        </w:rPr>
        <w:t>des</w:t>
      </w:r>
      <w:r w:rsidRPr="00161F4D">
        <w:rPr>
          <w:rFonts w:ascii="Times New Roman" w:hAnsi="Times New Roman"/>
          <w:sz w:val="20"/>
        </w:rPr>
        <w:t xml:space="preserve"> under 2023. </w:t>
      </w:r>
      <w:r>
        <w:rPr>
          <w:rFonts w:ascii="Times New Roman" w:hAnsi="Times New Roman"/>
          <w:sz w:val="20"/>
        </w:rPr>
        <w:t>Därtill beslutades under 2023 e</w:t>
      </w:r>
      <w:r w:rsidRPr="00161F4D">
        <w:rPr>
          <w:rFonts w:ascii="Times New Roman" w:hAnsi="Times New Roman"/>
          <w:sz w:val="20"/>
        </w:rPr>
        <w:t xml:space="preserve">n ny version av de generella villkoren för stöd ur Allmänna </w:t>
      </w:r>
      <w:r w:rsidRPr="00161F4D">
        <w:rPr>
          <w:rFonts w:ascii="Times New Roman" w:hAnsi="Times New Roman"/>
          <w:sz w:val="20"/>
        </w:rPr>
        <w:lastRenderedPageBreak/>
        <w:t xml:space="preserve">arvsfonden, där det </w:t>
      </w:r>
      <w:r>
        <w:rPr>
          <w:rFonts w:ascii="Times New Roman" w:hAnsi="Times New Roman"/>
          <w:sz w:val="20"/>
        </w:rPr>
        <w:t xml:space="preserve">bl.a. </w:t>
      </w:r>
      <w:r w:rsidRPr="00161F4D">
        <w:rPr>
          <w:rFonts w:ascii="Times New Roman" w:hAnsi="Times New Roman"/>
          <w:sz w:val="20"/>
        </w:rPr>
        <w:t xml:space="preserve">beskrivs vad </w:t>
      </w:r>
      <w:r>
        <w:rPr>
          <w:rFonts w:ascii="Times New Roman" w:hAnsi="Times New Roman"/>
          <w:sz w:val="20"/>
        </w:rPr>
        <w:t>medel</w:t>
      </w:r>
      <w:r w:rsidRPr="00161F4D">
        <w:rPr>
          <w:rFonts w:ascii="Times New Roman" w:hAnsi="Times New Roman"/>
          <w:sz w:val="20"/>
        </w:rPr>
        <w:t xml:space="preserve"> ur fonden får </w:t>
      </w:r>
      <w:r>
        <w:rPr>
          <w:rFonts w:ascii="Times New Roman" w:hAnsi="Times New Roman"/>
          <w:sz w:val="20"/>
        </w:rPr>
        <w:t xml:space="preserve">och inte får </w:t>
      </w:r>
      <w:r w:rsidRPr="00161F4D">
        <w:rPr>
          <w:rFonts w:ascii="Times New Roman" w:hAnsi="Times New Roman"/>
          <w:sz w:val="20"/>
        </w:rPr>
        <w:t xml:space="preserve">användas till. </w:t>
      </w:r>
      <w:r>
        <w:rPr>
          <w:rFonts w:ascii="Times New Roman" w:hAnsi="Times New Roman"/>
          <w:sz w:val="20"/>
        </w:rPr>
        <w:t>Vidare har c</w:t>
      </w:r>
      <w:r w:rsidRPr="00161F4D">
        <w:rPr>
          <w:rFonts w:ascii="Times New Roman" w:hAnsi="Times New Roman"/>
          <w:sz w:val="20"/>
        </w:rPr>
        <w:t>ontrollerfunktionen utökats</w:t>
      </w:r>
      <w:r>
        <w:rPr>
          <w:rFonts w:ascii="Times New Roman" w:hAnsi="Times New Roman"/>
          <w:sz w:val="20"/>
        </w:rPr>
        <w:t>.</w:t>
      </w:r>
      <w:r w:rsidRPr="00161F4D">
        <w:rPr>
          <w:rFonts w:ascii="Times New Roman" w:hAnsi="Times New Roman"/>
          <w:sz w:val="20"/>
        </w:rPr>
        <w:t xml:space="preserve"> Controller</w:t>
      </w:r>
      <w:r>
        <w:rPr>
          <w:rFonts w:ascii="Times New Roman" w:hAnsi="Times New Roman"/>
          <w:sz w:val="20"/>
        </w:rPr>
        <w:t>-</w:t>
      </w:r>
      <w:r w:rsidRPr="00161F4D">
        <w:rPr>
          <w:rFonts w:ascii="Times New Roman" w:hAnsi="Times New Roman"/>
          <w:sz w:val="20"/>
        </w:rPr>
        <w:t xml:space="preserve">funktionen </w:t>
      </w:r>
      <w:r>
        <w:rPr>
          <w:rFonts w:ascii="Times New Roman" w:hAnsi="Times New Roman"/>
          <w:sz w:val="20"/>
        </w:rPr>
        <w:t xml:space="preserve">genomför bl.a. fördjupade kontroller av projekt. Antalet fördjupade kontroller har ökat jämfört med 2022. Under 2023 gjordes fördjupade kontroller av 12 procent av de projekt som under 2022 beviljades stöd eller fick godkänt att fortsätta sitt projekt. </w:t>
      </w:r>
    </w:p>
    <w:p w14:paraId="50AE59D8" w14:textId="0C13AF87"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3010C0">
        <w:rPr>
          <w:rFonts w:ascii="Times New Roman" w:hAnsi="Times New Roman"/>
          <w:sz w:val="20"/>
        </w:rPr>
        <w:t xml:space="preserve">Under 2023 </w:t>
      </w:r>
      <w:r>
        <w:rPr>
          <w:rFonts w:ascii="Times New Roman" w:hAnsi="Times New Roman"/>
          <w:sz w:val="20"/>
        </w:rPr>
        <w:t xml:space="preserve">lämnade Arvsfondsdelegationen över </w:t>
      </w:r>
      <w:r w:rsidRPr="003010C0">
        <w:rPr>
          <w:rFonts w:ascii="Times New Roman" w:hAnsi="Times New Roman"/>
          <w:sz w:val="20"/>
        </w:rPr>
        <w:t>fyra ärenden om stöd ur Allmänna arvsfonden till Kammarkollegiet</w:t>
      </w:r>
      <w:r>
        <w:rPr>
          <w:rFonts w:ascii="Times New Roman" w:hAnsi="Times New Roman"/>
          <w:sz w:val="20"/>
        </w:rPr>
        <w:t>. Detta görs när det</w:t>
      </w:r>
      <w:r w:rsidRPr="003010C0">
        <w:rPr>
          <w:rFonts w:ascii="Times New Roman" w:hAnsi="Times New Roman"/>
          <w:sz w:val="20"/>
        </w:rPr>
        <w:t xml:space="preserve"> f</w:t>
      </w:r>
      <w:r>
        <w:rPr>
          <w:rFonts w:ascii="Times New Roman" w:hAnsi="Times New Roman"/>
          <w:sz w:val="20"/>
        </w:rPr>
        <w:t>inn</w:t>
      </w:r>
      <w:r w:rsidRPr="003010C0">
        <w:rPr>
          <w:rFonts w:ascii="Times New Roman" w:hAnsi="Times New Roman"/>
          <w:sz w:val="20"/>
        </w:rPr>
        <w:t xml:space="preserve">s skäl att överväga ett åläggande för mottagaren att betala tillbaka stödet </w:t>
      </w:r>
      <w:r>
        <w:rPr>
          <w:rFonts w:ascii="Times New Roman" w:hAnsi="Times New Roman"/>
          <w:sz w:val="20"/>
        </w:rPr>
        <w:t>till</w:t>
      </w:r>
      <w:r w:rsidRPr="003010C0">
        <w:rPr>
          <w:rFonts w:ascii="Times New Roman" w:hAnsi="Times New Roman"/>
          <w:sz w:val="20"/>
        </w:rPr>
        <w:t xml:space="preserve"> fonden.</w:t>
      </w:r>
      <w:r>
        <w:rPr>
          <w:rFonts w:ascii="Times New Roman" w:hAnsi="Times New Roman"/>
          <w:sz w:val="20"/>
        </w:rPr>
        <w:t xml:space="preserve"> </w:t>
      </w:r>
      <w:r w:rsidRPr="003010C0">
        <w:rPr>
          <w:rFonts w:ascii="Times New Roman" w:hAnsi="Times New Roman"/>
          <w:sz w:val="20"/>
        </w:rPr>
        <w:t xml:space="preserve">Under 2023 </w:t>
      </w:r>
      <w:r>
        <w:rPr>
          <w:rFonts w:ascii="Times New Roman" w:hAnsi="Times New Roman"/>
          <w:sz w:val="20"/>
        </w:rPr>
        <w:t xml:space="preserve">prövades </w:t>
      </w:r>
      <w:r w:rsidRPr="003010C0">
        <w:rPr>
          <w:rFonts w:ascii="Times New Roman" w:hAnsi="Times New Roman"/>
          <w:sz w:val="20"/>
        </w:rPr>
        <w:t>också två av Kammarkollegiets beslut om återkrav i domstol. Förvaltningsrätten fann i båda fallen att Kammar</w:t>
      </w:r>
      <w:r>
        <w:rPr>
          <w:rFonts w:ascii="Times New Roman" w:hAnsi="Times New Roman"/>
          <w:sz w:val="20"/>
        </w:rPr>
        <w:t>-</w:t>
      </w:r>
      <w:r w:rsidRPr="003010C0">
        <w:rPr>
          <w:rFonts w:ascii="Times New Roman" w:hAnsi="Times New Roman"/>
          <w:sz w:val="20"/>
        </w:rPr>
        <w:t>kollegiets återkrav var korrekta</w:t>
      </w:r>
      <w:r>
        <w:rPr>
          <w:rFonts w:ascii="Times New Roman" w:hAnsi="Times New Roman"/>
          <w:sz w:val="20"/>
        </w:rPr>
        <w:t xml:space="preserve"> och domarna har fått laga kraft.</w:t>
      </w:r>
    </w:p>
    <w:p w14:paraId="5151FDCB" w14:textId="63E249D7"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86" w:name="_Hlk164077306"/>
      <w:r w:rsidRPr="00DE4DA9">
        <w:rPr>
          <w:rFonts w:ascii="Times New Roman" w:hAnsi="Times New Roman"/>
          <w:sz w:val="20"/>
        </w:rPr>
        <w:t xml:space="preserve">Regeringen bedömer att </w:t>
      </w:r>
      <w:r>
        <w:rPr>
          <w:rFonts w:ascii="Times New Roman" w:hAnsi="Times New Roman"/>
          <w:sz w:val="20"/>
        </w:rPr>
        <w:t>d</w:t>
      </w:r>
      <w:r w:rsidRPr="00B01AB0">
        <w:rPr>
          <w:rFonts w:ascii="Times New Roman" w:hAnsi="Times New Roman"/>
          <w:sz w:val="20"/>
        </w:rPr>
        <w:t xml:space="preserve">et arbete som genomförs för att säkerställa att arvsfondens medel används på rätt sätt </w:t>
      </w:r>
      <w:r>
        <w:rPr>
          <w:rFonts w:ascii="Times New Roman" w:hAnsi="Times New Roman"/>
          <w:sz w:val="20"/>
        </w:rPr>
        <w:t>behöver utvecklas</w:t>
      </w:r>
      <w:r w:rsidRPr="00B01AB0">
        <w:rPr>
          <w:rFonts w:ascii="Times New Roman" w:hAnsi="Times New Roman"/>
          <w:sz w:val="20"/>
        </w:rPr>
        <w:t xml:space="preserve">. </w:t>
      </w:r>
      <w:r>
        <w:rPr>
          <w:rFonts w:ascii="Times New Roman" w:hAnsi="Times New Roman"/>
          <w:sz w:val="20"/>
        </w:rPr>
        <w:t>D</w:t>
      </w:r>
      <w:r w:rsidRPr="00DE4DA9">
        <w:rPr>
          <w:rFonts w:ascii="Times New Roman" w:hAnsi="Times New Roman"/>
          <w:sz w:val="20"/>
        </w:rPr>
        <w:t>et</w:t>
      </w:r>
      <w:r>
        <w:rPr>
          <w:rFonts w:ascii="Times New Roman" w:hAnsi="Times New Roman"/>
          <w:sz w:val="20"/>
        </w:rPr>
        <w:t xml:space="preserve"> är</w:t>
      </w:r>
      <w:r w:rsidRPr="00AF24A9">
        <w:rPr>
          <w:rFonts w:ascii="Times New Roman" w:hAnsi="Times New Roman"/>
          <w:sz w:val="20"/>
        </w:rPr>
        <w:t xml:space="preserve"> </w:t>
      </w:r>
      <w:r>
        <w:rPr>
          <w:rFonts w:ascii="Times New Roman" w:hAnsi="Times New Roman"/>
          <w:sz w:val="20"/>
        </w:rPr>
        <w:t>angeläget</w:t>
      </w:r>
      <w:r w:rsidRPr="00AF24A9">
        <w:rPr>
          <w:rFonts w:ascii="Times New Roman" w:hAnsi="Times New Roman"/>
          <w:sz w:val="20"/>
        </w:rPr>
        <w:t xml:space="preserve"> att Arvsfondsdelegationen fortsätter sitt arbete med att förstärka kontroll- och granskningsfunktioner koppla</w:t>
      </w:r>
      <w:r>
        <w:rPr>
          <w:rFonts w:ascii="Times New Roman" w:hAnsi="Times New Roman"/>
          <w:sz w:val="20"/>
        </w:rPr>
        <w:t>de</w:t>
      </w:r>
      <w:r w:rsidRPr="00AF24A9">
        <w:rPr>
          <w:rFonts w:ascii="Times New Roman" w:hAnsi="Times New Roman"/>
          <w:sz w:val="20"/>
        </w:rPr>
        <w:t xml:space="preserve"> till fördelningen av medel</w:t>
      </w:r>
      <w:r>
        <w:rPr>
          <w:rFonts w:ascii="Times New Roman" w:hAnsi="Times New Roman"/>
          <w:sz w:val="20"/>
        </w:rPr>
        <w:t xml:space="preserve"> ur Allmänna arvsfonden.</w:t>
      </w:r>
      <w:bookmarkEnd w:id="86"/>
      <w:r w:rsidRPr="00AF24A9">
        <w:rPr>
          <w:rFonts w:ascii="Times New Roman" w:hAnsi="Times New Roman"/>
          <w:sz w:val="20"/>
        </w:rPr>
        <w:t xml:space="preserve"> </w:t>
      </w:r>
      <w:r>
        <w:rPr>
          <w:rFonts w:ascii="Times New Roman" w:hAnsi="Times New Roman"/>
          <w:sz w:val="20"/>
        </w:rPr>
        <w:t xml:space="preserve">Det är positivt att controllerfunktionen har utökats och att fler fördjupade kontroller av projekt har genomförts jämfört med 2022, men ytterligare insatser krävs för att säkerställa en fullgod kontroll av arvsfondens medel. </w:t>
      </w:r>
    </w:p>
    <w:p w14:paraId="6D349462" w14:textId="60A334C6"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AF24A9">
        <w:rPr>
          <w:rFonts w:ascii="Times New Roman" w:hAnsi="Times New Roman"/>
          <w:sz w:val="20"/>
        </w:rPr>
        <w:t>Riksrevisionen</w:t>
      </w:r>
      <w:r>
        <w:rPr>
          <w:rFonts w:ascii="Times New Roman" w:hAnsi="Times New Roman"/>
          <w:sz w:val="20"/>
        </w:rPr>
        <w:t xml:space="preserve"> har i sin </w:t>
      </w:r>
      <w:r w:rsidRPr="00AF24A9">
        <w:rPr>
          <w:rFonts w:ascii="Times New Roman" w:hAnsi="Times New Roman"/>
          <w:sz w:val="20"/>
        </w:rPr>
        <w:t xml:space="preserve">granskning av Allmänna arvsfonden </w:t>
      </w:r>
      <w:r>
        <w:rPr>
          <w:rFonts w:ascii="Times New Roman" w:hAnsi="Times New Roman"/>
          <w:sz w:val="20"/>
        </w:rPr>
        <w:t>(RiR 2024:2) uppmärksammat brister i kontroll- och granskningsfunk</w:t>
      </w:r>
      <w:r w:rsidR="00CF3C51">
        <w:rPr>
          <w:rFonts w:ascii="Times New Roman" w:hAnsi="Times New Roman"/>
          <w:sz w:val="20"/>
        </w:rPr>
        <w:softHyphen/>
      </w:r>
      <w:r>
        <w:rPr>
          <w:rFonts w:ascii="Times New Roman" w:hAnsi="Times New Roman"/>
          <w:sz w:val="20"/>
        </w:rPr>
        <w:t>tionerna</w:t>
      </w:r>
      <w:r w:rsidRPr="00AF24A9">
        <w:rPr>
          <w:rFonts w:ascii="Times New Roman" w:hAnsi="Times New Roman"/>
          <w:sz w:val="20"/>
        </w:rPr>
        <w:t>.</w:t>
      </w:r>
      <w:r>
        <w:rPr>
          <w:rFonts w:ascii="Times New Roman" w:hAnsi="Times New Roman"/>
          <w:sz w:val="20"/>
        </w:rPr>
        <w:t xml:space="preserve"> </w:t>
      </w:r>
      <w:r w:rsidRPr="00BA5C73">
        <w:rPr>
          <w:rFonts w:ascii="Times New Roman" w:hAnsi="Times New Roman"/>
          <w:sz w:val="20"/>
        </w:rPr>
        <w:t xml:space="preserve">Regeringen tar Riksrevisionens granskning och kritik på stort allvar. </w:t>
      </w:r>
      <w:r>
        <w:rPr>
          <w:rFonts w:ascii="Times New Roman" w:hAnsi="Times New Roman"/>
          <w:sz w:val="20"/>
        </w:rPr>
        <w:t xml:space="preserve">Regeringens bedömning av Riksrevisionens iakttagelser samt vidtagna och planerade åtgärder med anledning av granskningen kommer att redovisas i en separat skrivelse till riksdagen som ska lämnas senast den 5 september 2024. </w:t>
      </w:r>
    </w:p>
    <w:p w14:paraId="2832791E" w14:textId="16C041C5"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O</w:t>
      </w:r>
      <w:r w:rsidRPr="00AF24A9">
        <w:rPr>
          <w:rFonts w:ascii="Times New Roman" w:hAnsi="Times New Roman"/>
          <w:sz w:val="20"/>
        </w:rPr>
        <w:t xml:space="preserve">rganisationer och föreningar som tar emot medel </w:t>
      </w:r>
      <w:r>
        <w:rPr>
          <w:rFonts w:ascii="Times New Roman" w:hAnsi="Times New Roman"/>
          <w:sz w:val="20"/>
        </w:rPr>
        <w:t xml:space="preserve">ur </w:t>
      </w:r>
      <w:r w:rsidRPr="00AF24A9">
        <w:rPr>
          <w:rFonts w:ascii="Times New Roman" w:hAnsi="Times New Roman"/>
          <w:sz w:val="20"/>
        </w:rPr>
        <w:t xml:space="preserve">Allmänna arvsfonden </w:t>
      </w:r>
      <w:r>
        <w:rPr>
          <w:rFonts w:ascii="Times New Roman" w:hAnsi="Times New Roman"/>
          <w:sz w:val="20"/>
        </w:rPr>
        <w:t xml:space="preserve">ska </w:t>
      </w:r>
      <w:r w:rsidRPr="00AF24A9">
        <w:rPr>
          <w:rFonts w:ascii="Times New Roman" w:hAnsi="Times New Roman"/>
          <w:sz w:val="20"/>
        </w:rPr>
        <w:t>använd</w:t>
      </w:r>
      <w:r>
        <w:rPr>
          <w:rFonts w:ascii="Times New Roman" w:hAnsi="Times New Roman"/>
          <w:sz w:val="20"/>
        </w:rPr>
        <w:t>a</w:t>
      </w:r>
      <w:r w:rsidRPr="00AF24A9">
        <w:rPr>
          <w:rFonts w:ascii="Times New Roman" w:hAnsi="Times New Roman"/>
          <w:sz w:val="20"/>
        </w:rPr>
        <w:t xml:space="preserve"> dessa </w:t>
      </w:r>
      <w:r>
        <w:rPr>
          <w:rFonts w:ascii="Times New Roman" w:hAnsi="Times New Roman"/>
          <w:sz w:val="20"/>
        </w:rPr>
        <w:t xml:space="preserve">medel </w:t>
      </w:r>
      <w:r w:rsidRPr="00AF24A9">
        <w:rPr>
          <w:rFonts w:ascii="Times New Roman" w:hAnsi="Times New Roman"/>
          <w:sz w:val="20"/>
        </w:rPr>
        <w:t>på ett korrekt sätt med tydlig resultatredovisning</w:t>
      </w:r>
      <w:r>
        <w:rPr>
          <w:rFonts w:ascii="Times New Roman" w:hAnsi="Times New Roman"/>
          <w:sz w:val="20"/>
        </w:rPr>
        <w:t xml:space="preserve">. </w:t>
      </w:r>
      <w:bookmarkStart w:id="87" w:name="_Hlk164262453"/>
      <w:r>
        <w:rPr>
          <w:rFonts w:ascii="Times New Roman" w:hAnsi="Times New Roman"/>
          <w:sz w:val="20"/>
        </w:rPr>
        <w:t>Regeringen anser att det är</w:t>
      </w:r>
      <w:r w:rsidDel="00BA5C73">
        <w:rPr>
          <w:rFonts w:ascii="Times New Roman" w:hAnsi="Times New Roman"/>
          <w:sz w:val="20"/>
        </w:rPr>
        <w:t xml:space="preserve"> </w:t>
      </w:r>
      <w:r>
        <w:rPr>
          <w:rFonts w:ascii="Times New Roman" w:hAnsi="Times New Roman"/>
          <w:sz w:val="20"/>
        </w:rPr>
        <w:t>nödvändigt att ytterligare åtgärder</w:t>
      </w:r>
      <w:r w:rsidRPr="00AF24A9">
        <w:rPr>
          <w:rFonts w:ascii="Times New Roman" w:hAnsi="Times New Roman"/>
          <w:sz w:val="20"/>
        </w:rPr>
        <w:t xml:space="preserve"> vidtas för att </w:t>
      </w:r>
      <w:r w:rsidRPr="00BD54FB">
        <w:rPr>
          <w:rFonts w:ascii="Times New Roman" w:hAnsi="Times New Roman"/>
          <w:sz w:val="20"/>
        </w:rPr>
        <w:t xml:space="preserve">säkerställa en effektiv verksamhet med </w:t>
      </w:r>
      <w:r>
        <w:rPr>
          <w:rFonts w:ascii="Times New Roman" w:hAnsi="Times New Roman"/>
          <w:sz w:val="20"/>
        </w:rPr>
        <w:t>både</w:t>
      </w:r>
      <w:r w:rsidRPr="00BD54FB">
        <w:rPr>
          <w:rFonts w:ascii="Times New Roman" w:hAnsi="Times New Roman"/>
          <w:sz w:val="20"/>
        </w:rPr>
        <w:t xml:space="preserve"> god kvalit</w:t>
      </w:r>
      <w:r>
        <w:rPr>
          <w:rFonts w:ascii="Times New Roman" w:hAnsi="Times New Roman"/>
          <w:sz w:val="20"/>
        </w:rPr>
        <w:t>et</w:t>
      </w:r>
      <w:r w:rsidRPr="00BD54FB">
        <w:rPr>
          <w:rFonts w:ascii="Times New Roman" w:hAnsi="Times New Roman"/>
          <w:sz w:val="20"/>
        </w:rPr>
        <w:t xml:space="preserve"> i handläggningen</w:t>
      </w:r>
      <w:r>
        <w:rPr>
          <w:rFonts w:ascii="Times New Roman" w:hAnsi="Times New Roman"/>
          <w:sz w:val="20"/>
        </w:rPr>
        <w:t xml:space="preserve"> och</w:t>
      </w:r>
      <w:r w:rsidRPr="00BD54FB">
        <w:rPr>
          <w:rFonts w:ascii="Times New Roman" w:hAnsi="Times New Roman"/>
          <w:sz w:val="20"/>
        </w:rPr>
        <w:t xml:space="preserve"> en fullgod kontroll av stödmottagande organisationer </w:t>
      </w:r>
      <w:r>
        <w:rPr>
          <w:rFonts w:ascii="Times New Roman" w:hAnsi="Times New Roman"/>
          <w:sz w:val="20"/>
        </w:rPr>
        <w:t xml:space="preserve">och arvsfondsärenden </w:t>
      </w:r>
      <w:r w:rsidRPr="00BD54FB">
        <w:rPr>
          <w:rFonts w:ascii="Times New Roman" w:hAnsi="Times New Roman"/>
          <w:sz w:val="20"/>
        </w:rPr>
        <w:t>såväl före som efter beslut om stöd ur fonden.</w:t>
      </w:r>
      <w:r>
        <w:rPr>
          <w:rFonts w:ascii="Times New Roman" w:hAnsi="Times New Roman"/>
          <w:sz w:val="20"/>
        </w:rPr>
        <w:t xml:space="preserve"> </w:t>
      </w:r>
      <w:bookmarkStart w:id="88" w:name="_Hlk164262506"/>
      <w:bookmarkEnd w:id="87"/>
      <w:r>
        <w:rPr>
          <w:rFonts w:ascii="Times New Roman" w:hAnsi="Times New Roman"/>
          <w:sz w:val="20"/>
        </w:rPr>
        <w:t>Detta bör ske utan att en onödigt betungande</w:t>
      </w:r>
      <w:r w:rsidRPr="00AF24A9">
        <w:rPr>
          <w:rFonts w:ascii="Times New Roman" w:hAnsi="Times New Roman"/>
          <w:sz w:val="20"/>
        </w:rPr>
        <w:t xml:space="preserve"> administrativ börda </w:t>
      </w:r>
      <w:r>
        <w:rPr>
          <w:rFonts w:ascii="Times New Roman" w:hAnsi="Times New Roman"/>
          <w:sz w:val="20"/>
        </w:rPr>
        <w:t xml:space="preserve">läggs </w:t>
      </w:r>
      <w:r w:rsidRPr="00AF24A9">
        <w:rPr>
          <w:rFonts w:ascii="Times New Roman" w:hAnsi="Times New Roman"/>
          <w:sz w:val="20"/>
        </w:rPr>
        <w:t>på de sökande organisationerna.</w:t>
      </w:r>
      <w:bookmarkEnd w:id="88"/>
      <w:r>
        <w:rPr>
          <w:rFonts w:ascii="Times New Roman" w:hAnsi="Times New Roman"/>
          <w:sz w:val="20"/>
        </w:rPr>
        <w:t xml:space="preserve"> </w:t>
      </w:r>
    </w:p>
    <w:p w14:paraId="195B2044" w14:textId="4F5C99A7" w:rsidR="007369BC" w:rsidRPr="00DE4DA9" w:rsidRDefault="007369BC" w:rsidP="00DB3555">
      <w:pPr>
        <w:pStyle w:val="Rubrik5utannumrering"/>
      </w:pPr>
      <w:r w:rsidRPr="00A356D9">
        <w:t>Riksrevisionens</w:t>
      </w:r>
      <w:r>
        <w:t xml:space="preserve"> årliga</w:t>
      </w:r>
      <w:r w:rsidRPr="00A356D9">
        <w:t xml:space="preserve"> granskning av förvaltningen av Allmänna arvsfonden</w:t>
      </w:r>
    </w:p>
    <w:p w14:paraId="57F18527" w14:textId="3022F9D9" w:rsidR="007369BC" w:rsidRPr="00BD54FB" w:rsidRDefault="007369BC" w:rsidP="00DE4DA9">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BD54FB">
        <w:rPr>
          <w:rFonts w:ascii="Times New Roman" w:eastAsiaTheme="minorHAnsi" w:hAnsi="Times New Roman"/>
          <w:sz w:val="20"/>
        </w:rPr>
        <w:t>Regeringen anser att det är viktigt att förvaltningen av Allmänna arvsfond</w:t>
      </w:r>
      <w:r w:rsidRPr="00BD54FB">
        <w:rPr>
          <w:rFonts w:ascii="Times New Roman" w:eastAsiaTheme="minorHAnsi" w:hAnsi="Times New Roman"/>
          <w:sz w:val="20"/>
        </w:rPr>
        <w:softHyphen/>
        <w:t>ens egendom är transparent och att det finns en väl fungerande kvalitets</w:t>
      </w:r>
      <w:r w:rsidRPr="00BD54FB">
        <w:rPr>
          <w:rFonts w:ascii="Times New Roman" w:eastAsiaTheme="minorHAnsi" w:hAnsi="Times New Roman"/>
          <w:sz w:val="20"/>
        </w:rPr>
        <w:softHyphen/>
        <w:t xml:space="preserve">säkring </w:t>
      </w:r>
      <w:r>
        <w:rPr>
          <w:rFonts w:ascii="Times New Roman" w:eastAsiaTheme="minorHAnsi" w:hAnsi="Times New Roman"/>
          <w:sz w:val="20"/>
        </w:rPr>
        <w:t>när det gäller</w:t>
      </w:r>
      <w:r w:rsidRPr="00BD54FB">
        <w:rPr>
          <w:rFonts w:ascii="Times New Roman" w:eastAsiaTheme="minorHAnsi" w:hAnsi="Times New Roman"/>
          <w:sz w:val="20"/>
        </w:rPr>
        <w:t xml:space="preserve"> hur förvaltade medel redovisas. Det är därför av stor vikt att </w:t>
      </w:r>
      <w:r>
        <w:rPr>
          <w:rFonts w:ascii="Times New Roman" w:eastAsiaTheme="minorHAnsi" w:hAnsi="Times New Roman"/>
          <w:sz w:val="20"/>
        </w:rPr>
        <w:t>redovisningen</w:t>
      </w:r>
      <w:r w:rsidRPr="00BD54FB">
        <w:rPr>
          <w:rFonts w:ascii="Times New Roman" w:eastAsiaTheme="minorHAnsi" w:hAnsi="Times New Roman"/>
          <w:sz w:val="20"/>
        </w:rPr>
        <w:t xml:space="preserve"> </w:t>
      </w:r>
      <w:r>
        <w:rPr>
          <w:rFonts w:ascii="Times New Roman" w:eastAsiaTheme="minorHAnsi" w:hAnsi="Times New Roman"/>
          <w:sz w:val="20"/>
        </w:rPr>
        <w:t xml:space="preserve">av förvaltningen av Allmänna arvsfonden </w:t>
      </w:r>
      <w:r w:rsidRPr="00BD54FB">
        <w:rPr>
          <w:rFonts w:ascii="Times New Roman" w:eastAsiaTheme="minorHAnsi" w:hAnsi="Times New Roman"/>
          <w:sz w:val="20"/>
        </w:rPr>
        <w:t>sker på ett transparent och rättssäkert sätt.</w:t>
      </w:r>
    </w:p>
    <w:p w14:paraId="678E08B3" w14:textId="2118237F" w:rsidR="007369BC" w:rsidRPr="00BD54FB"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D54FB">
        <w:rPr>
          <w:rFonts w:ascii="Times New Roman" w:hAnsi="Times New Roman"/>
          <w:sz w:val="20"/>
        </w:rPr>
        <w:t xml:space="preserve">Allmänna arvsfondens egendom förvaltas av Kammarkollegiet som en särskild fond. Kammarkollegiet </w:t>
      </w:r>
      <w:r>
        <w:rPr>
          <w:rFonts w:ascii="Times New Roman" w:hAnsi="Times New Roman"/>
          <w:sz w:val="20"/>
        </w:rPr>
        <w:t xml:space="preserve">ska </w:t>
      </w:r>
      <w:r w:rsidRPr="00BD54FB">
        <w:rPr>
          <w:rFonts w:ascii="Times New Roman" w:hAnsi="Times New Roman"/>
          <w:sz w:val="20"/>
        </w:rPr>
        <w:t xml:space="preserve">varje år lämna en redovisning till regeringen </w:t>
      </w:r>
      <w:r>
        <w:rPr>
          <w:rFonts w:ascii="Times New Roman" w:hAnsi="Times New Roman"/>
          <w:sz w:val="20"/>
        </w:rPr>
        <w:t>av</w:t>
      </w:r>
      <w:r w:rsidRPr="00BD54FB">
        <w:rPr>
          <w:rFonts w:ascii="Times New Roman" w:hAnsi="Times New Roman"/>
          <w:sz w:val="20"/>
        </w:rPr>
        <w:t xml:space="preserve"> förvaltningen av Allmänna arvsfonden som avser det senast avslutade räkenskapsåret (se </w:t>
      </w:r>
      <w:r w:rsidRPr="00C0677B">
        <w:rPr>
          <w:rFonts w:ascii="Times New Roman" w:hAnsi="Times New Roman"/>
          <w:i/>
          <w:iCs/>
          <w:sz w:val="20"/>
        </w:rPr>
        <w:t xml:space="preserve">bilaga 1 </w:t>
      </w:r>
      <w:r w:rsidRPr="00BD54FB">
        <w:rPr>
          <w:rFonts w:ascii="Times New Roman" w:hAnsi="Times New Roman"/>
          <w:sz w:val="20"/>
        </w:rPr>
        <w:t>för resultat- och balansräkning samt kassaflödesanalys). Riks</w:t>
      </w:r>
      <w:r w:rsidRPr="00BD54FB">
        <w:rPr>
          <w:rFonts w:ascii="Times New Roman" w:hAnsi="Times New Roman"/>
          <w:sz w:val="20"/>
        </w:rPr>
        <w:softHyphen/>
        <w:t xml:space="preserve">revisionen ska granska redovisningen. </w:t>
      </w:r>
    </w:p>
    <w:p w14:paraId="4EF0AB92" w14:textId="222AE77C"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BD54FB">
        <w:rPr>
          <w:rFonts w:ascii="Times New Roman" w:hAnsi="Times New Roman"/>
          <w:sz w:val="20"/>
        </w:rPr>
        <w:t>Riksrevisionen har lämnat en s.k. ren revisionsberättelse för Kammar</w:t>
      </w:r>
      <w:r w:rsidRPr="00BD54FB">
        <w:rPr>
          <w:rFonts w:ascii="Times New Roman" w:hAnsi="Times New Roman"/>
          <w:sz w:val="20"/>
        </w:rPr>
        <w:softHyphen/>
        <w:t>kollegiets redovisning för förvaltningen av Allmänna arvsfonden 2023.</w:t>
      </w:r>
    </w:p>
    <w:p w14:paraId="01F2D323" w14:textId="77777777" w:rsidR="007369BC" w:rsidRPr="00DE4DA9" w:rsidRDefault="007369BC" w:rsidP="00DB3555">
      <w:pPr>
        <w:pStyle w:val="Rubrik5utannumrering"/>
      </w:pPr>
      <w:r w:rsidRPr="00DE4DA9">
        <w:lastRenderedPageBreak/>
        <w:t>Kommunikationsinsatser</w:t>
      </w:r>
    </w:p>
    <w:p w14:paraId="5B9AAA0C" w14:textId="421CA747" w:rsidR="007369BC" w:rsidRPr="00DE4DA9" w:rsidRDefault="007369BC" w:rsidP="00DE4DA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E4DA9">
        <w:rPr>
          <w:rFonts w:ascii="Times New Roman" w:hAnsi="Times New Roman"/>
          <w:sz w:val="20"/>
        </w:rPr>
        <w:t xml:space="preserve">De primära målen för kommunikationen enligt kommunikationsstrategin för Allmänna arvsfonden är att öka inflödet av ansökningar med potential att få stöd, skapa förtroende genom att visa på resultat </w:t>
      </w:r>
      <w:r>
        <w:rPr>
          <w:rFonts w:ascii="Times New Roman" w:hAnsi="Times New Roman"/>
          <w:sz w:val="20"/>
        </w:rPr>
        <w:t>och</w:t>
      </w:r>
      <w:r w:rsidRPr="00DE4DA9">
        <w:rPr>
          <w:rFonts w:ascii="Times New Roman" w:hAnsi="Times New Roman"/>
          <w:sz w:val="20"/>
        </w:rPr>
        <w:t xml:space="preserve"> samhällsnytta</w:t>
      </w:r>
      <w:r>
        <w:rPr>
          <w:rFonts w:ascii="Times New Roman" w:hAnsi="Times New Roman"/>
          <w:sz w:val="20"/>
        </w:rPr>
        <w:t xml:space="preserve"> samt </w:t>
      </w:r>
      <w:r w:rsidRPr="00DE4DA9">
        <w:rPr>
          <w:rFonts w:ascii="Times New Roman" w:hAnsi="Times New Roman"/>
          <w:sz w:val="20"/>
        </w:rPr>
        <w:t xml:space="preserve">sprida erfarenheter. </w:t>
      </w:r>
    </w:p>
    <w:p w14:paraId="1CDFC813" w14:textId="04DD0D08" w:rsidR="007369BC"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E4DA9">
        <w:rPr>
          <w:rFonts w:ascii="Times New Roman" w:hAnsi="Times New Roman"/>
          <w:sz w:val="20"/>
        </w:rPr>
        <w:t>Under 202</w:t>
      </w:r>
      <w:r>
        <w:rPr>
          <w:rFonts w:ascii="Times New Roman" w:hAnsi="Times New Roman"/>
          <w:sz w:val="20"/>
        </w:rPr>
        <w:t>3</w:t>
      </w:r>
      <w:r w:rsidRPr="00DE4DA9">
        <w:rPr>
          <w:rFonts w:ascii="Times New Roman" w:hAnsi="Times New Roman"/>
          <w:sz w:val="20"/>
        </w:rPr>
        <w:t xml:space="preserve"> </w:t>
      </w:r>
      <w:r>
        <w:rPr>
          <w:rFonts w:ascii="Times New Roman" w:hAnsi="Times New Roman"/>
          <w:sz w:val="20"/>
        </w:rPr>
        <w:t xml:space="preserve">genomfördes </w:t>
      </w:r>
      <w:r w:rsidRPr="00DE4DA9">
        <w:rPr>
          <w:rFonts w:ascii="Times New Roman" w:hAnsi="Times New Roman"/>
          <w:sz w:val="20"/>
        </w:rPr>
        <w:t>kommunikationsinsatser</w:t>
      </w:r>
      <w:r>
        <w:rPr>
          <w:rFonts w:ascii="Times New Roman" w:hAnsi="Times New Roman"/>
          <w:sz w:val="20"/>
        </w:rPr>
        <w:t xml:space="preserve"> via bl.a. sociala medier, nyhetsbrev, informationsträffar och webbinarier. Likt det föregående året har kommunikationen</w:t>
      </w:r>
      <w:r w:rsidRPr="00DE4DA9">
        <w:rPr>
          <w:rFonts w:ascii="Times New Roman" w:hAnsi="Times New Roman"/>
          <w:sz w:val="20"/>
        </w:rPr>
        <w:t xml:space="preserve"> </w:t>
      </w:r>
      <w:r>
        <w:rPr>
          <w:rFonts w:ascii="Times New Roman" w:hAnsi="Times New Roman"/>
          <w:sz w:val="20"/>
        </w:rPr>
        <w:t>i hög grad</w:t>
      </w:r>
      <w:r w:rsidRPr="00DE4DA9">
        <w:rPr>
          <w:rFonts w:ascii="Times New Roman" w:hAnsi="Times New Roman"/>
          <w:sz w:val="20"/>
        </w:rPr>
        <w:t xml:space="preserve"> </w:t>
      </w:r>
      <w:r>
        <w:rPr>
          <w:rFonts w:ascii="Times New Roman" w:hAnsi="Times New Roman"/>
          <w:sz w:val="20"/>
        </w:rPr>
        <w:t xml:space="preserve">fokuserat på </w:t>
      </w:r>
      <w:r w:rsidRPr="00DE4DA9">
        <w:rPr>
          <w:rFonts w:ascii="Times New Roman" w:hAnsi="Times New Roman"/>
          <w:sz w:val="20"/>
        </w:rPr>
        <w:t>målgruppen äldre</w:t>
      </w:r>
      <w:r>
        <w:rPr>
          <w:rFonts w:ascii="Times New Roman" w:hAnsi="Times New Roman"/>
          <w:sz w:val="20"/>
        </w:rPr>
        <w:t xml:space="preserve"> personer för att på så sätt få in fler kvalitativa ansökningar om stöd för verksamheter till förmån för den målgruppen</w:t>
      </w:r>
      <w:r w:rsidRPr="00DE4DA9">
        <w:rPr>
          <w:rFonts w:ascii="Times New Roman" w:hAnsi="Times New Roman"/>
          <w:sz w:val="20"/>
        </w:rPr>
        <w:t>.</w:t>
      </w:r>
      <w:r>
        <w:rPr>
          <w:rFonts w:ascii="Times New Roman" w:hAnsi="Times New Roman"/>
          <w:sz w:val="20"/>
        </w:rPr>
        <w:t xml:space="preserve"> Kommunikations</w:t>
      </w:r>
      <w:r w:rsidR="00CF3C51">
        <w:rPr>
          <w:rFonts w:ascii="Times New Roman" w:hAnsi="Times New Roman"/>
          <w:sz w:val="20"/>
        </w:rPr>
        <w:softHyphen/>
      </w:r>
      <w:r>
        <w:rPr>
          <w:rFonts w:ascii="Times New Roman" w:hAnsi="Times New Roman"/>
          <w:sz w:val="20"/>
        </w:rPr>
        <w:t>insatser har också riktats exempelvis till geografiska områden i Sverige med få pågående arvsfondsprojekt</w:t>
      </w:r>
      <w:r w:rsidRPr="00DE4DA9">
        <w:rPr>
          <w:rFonts w:ascii="Times New Roman" w:hAnsi="Times New Roman"/>
          <w:sz w:val="20"/>
        </w:rPr>
        <w:t>.</w:t>
      </w:r>
      <w:r>
        <w:rPr>
          <w:rFonts w:ascii="Times New Roman" w:hAnsi="Times New Roman"/>
          <w:sz w:val="20"/>
        </w:rPr>
        <w:t xml:space="preserve"> Allmänna arvsfondens exponering och g</w:t>
      </w:r>
      <w:r w:rsidRPr="00DE4DA9">
        <w:rPr>
          <w:rFonts w:ascii="Times New Roman" w:hAnsi="Times New Roman"/>
          <w:sz w:val="20"/>
        </w:rPr>
        <w:t xml:space="preserve">enomslag i redaktionella medier </w:t>
      </w:r>
      <w:r>
        <w:rPr>
          <w:rFonts w:ascii="Times New Roman" w:hAnsi="Times New Roman"/>
          <w:sz w:val="20"/>
        </w:rPr>
        <w:t xml:space="preserve">var </w:t>
      </w:r>
      <w:r w:rsidRPr="00DE4DA9">
        <w:rPr>
          <w:rFonts w:ascii="Times New Roman" w:hAnsi="Times New Roman"/>
          <w:sz w:val="20"/>
        </w:rPr>
        <w:t>fortsatt hög</w:t>
      </w:r>
      <w:r>
        <w:rPr>
          <w:rFonts w:ascii="Times New Roman" w:hAnsi="Times New Roman"/>
          <w:sz w:val="20"/>
        </w:rPr>
        <w:t xml:space="preserve"> under 2023, främst i lokala medier som lyft fram pågående lokala arvsfondsprojekt. Drygt 97 procent av publiceringarna om Allmänna arvsfonden under 2023 bedöms ha varit neutrala eller positiva. </w:t>
      </w:r>
    </w:p>
    <w:p w14:paraId="6EECB13C" w14:textId="11926EB9"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E4DA9">
        <w:rPr>
          <w:rFonts w:ascii="Times New Roman" w:hAnsi="Times New Roman"/>
          <w:bCs/>
          <w:sz w:val="20"/>
        </w:rPr>
        <w:t>Varje år genomför Arvsfondsdelegationen en kännedoms- och förtro</w:t>
      </w:r>
      <w:r w:rsidRPr="00DE4DA9">
        <w:rPr>
          <w:rFonts w:ascii="Times New Roman" w:hAnsi="Times New Roman"/>
          <w:bCs/>
          <w:sz w:val="20"/>
        </w:rPr>
        <w:softHyphen/>
        <w:t xml:space="preserve">endemätning hos allmänheten. </w:t>
      </w:r>
      <w:r w:rsidRPr="00DE4DA9">
        <w:rPr>
          <w:rFonts w:ascii="Times New Roman" w:hAnsi="Times New Roman"/>
          <w:sz w:val="20"/>
        </w:rPr>
        <w:t>Den kännedoms- och förtroendemätning som genomfördes 202</w:t>
      </w:r>
      <w:r>
        <w:rPr>
          <w:rFonts w:ascii="Times New Roman" w:hAnsi="Times New Roman"/>
          <w:sz w:val="20"/>
        </w:rPr>
        <w:t>3</w:t>
      </w:r>
      <w:r w:rsidRPr="00DE4DA9">
        <w:rPr>
          <w:rFonts w:ascii="Times New Roman" w:hAnsi="Times New Roman"/>
          <w:sz w:val="20"/>
        </w:rPr>
        <w:t xml:space="preserve"> visar en </w:t>
      </w:r>
      <w:r>
        <w:rPr>
          <w:rFonts w:ascii="Times New Roman" w:hAnsi="Times New Roman"/>
          <w:sz w:val="20"/>
        </w:rPr>
        <w:t xml:space="preserve">marginell minskning av </w:t>
      </w:r>
      <w:r w:rsidRPr="00DE4DA9">
        <w:rPr>
          <w:rFonts w:ascii="Times New Roman" w:hAnsi="Times New Roman"/>
          <w:sz w:val="20"/>
        </w:rPr>
        <w:t>kännedom hos allmänheten om Allmänna arvsfonden</w:t>
      </w:r>
      <w:r>
        <w:rPr>
          <w:rFonts w:ascii="Times New Roman" w:hAnsi="Times New Roman"/>
          <w:sz w:val="20"/>
        </w:rPr>
        <w:t xml:space="preserve">. Mätningen </w:t>
      </w:r>
      <w:r w:rsidRPr="00EF09D6">
        <w:rPr>
          <w:rFonts w:ascii="Times New Roman" w:hAnsi="Times New Roman"/>
          <w:sz w:val="20"/>
        </w:rPr>
        <w:t xml:space="preserve">visar också att förtroendet för Allmänna arvsfonden ligger på </w:t>
      </w:r>
      <w:r>
        <w:rPr>
          <w:rFonts w:ascii="Times New Roman" w:hAnsi="Times New Roman"/>
          <w:sz w:val="20"/>
        </w:rPr>
        <w:t>i princip samma</w:t>
      </w:r>
      <w:r w:rsidRPr="00EF09D6">
        <w:rPr>
          <w:rFonts w:ascii="Times New Roman" w:hAnsi="Times New Roman"/>
          <w:sz w:val="20"/>
        </w:rPr>
        <w:t xml:space="preserve"> nivå som </w:t>
      </w:r>
      <w:r>
        <w:rPr>
          <w:rFonts w:ascii="Times New Roman" w:hAnsi="Times New Roman"/>
          <w:sz w:val="20"/>
        </w:rPr>
        <w:t>vid mätningen 2022</w:t>
      </w:r>
      <w:r w:rsidRPr="00EF09D6">
        <w:rPr>
          <w:rFonts w:ascii="Times New Roman" w:hAnsi="Times New Roman"/>
          <w:sz w:val="20"/>
        </w:rPr>
        <w:t xml:space="preserve">, andelen med positiv eller neutral attityd till Allmänna arvsfonden </w:t>
      </w:r>
      <w:r>
        <w:rPr>
          <w:rFonts w:ascii="Times New Roman" w:hAnsi="Times New Roman"/>
          <w:sz w:val="20"/>
        </w:rPr>
        <w:t xml:space="preserve">har </w:t>
      </w:r>
      <w:r w:rsidRPr="00EF09D6">
        <w:rPr>
          <w:rFonts w:ascii="Times New Roman" w:hAnsi="Times New Roman"/>
          <w:sz w:val="20"/>
        </w:rPr>
        <w:t>minskat från 83 till 82</w:t>
      </w:r>
      <w:r>
        <w:rPr>
          <w:rFonts w:ascii="Times New Roman" w:hAnsi="Times New Roman"/>
          <w:sz w:val="20"/>
        </w:rPr>
        <w:t> </w:t>
      </w:r>
      <w:r w:rsidRPr="00EF09D6">
        <w:rPr>
          <w:rFonts w:ascii="Times New Roman" w:hAnsi="Times New Roman"/>
          <w:sz w:val="20"/>
        </w:rPr>
        <w:t>procent</w:t>
      </w:r>
      <w:r>
        <w:rPr>
          <w:rFonts w:ascii="Times New Roman" w:hAnsi="Times New Roman"/>
          <w:sz w:val="20"/>
        </w:rPr>
        <w:t xml:space="preserve"> och a</w:t>
      </w:r>
      <w:r w:rsidRPr="00EF09D6">
        <w:rPr>
          <w:rFonts w:ascii="Times New Roman" w:hAnsi="Times New Roman"/>
          <w:sz w:val="20"/>
        </w:rPr>
        <w:t xml:space="preserve">ndelen </w:t>
      </w:r>
      <w:r>
        <w:rPr>
          <w:rFonts w:ascii="Times New Roman" w:hAnsi="Times New Roman"/>
          <w:sz w:val="20"/>
        </w:rPr>
        <w:t xml:space="preserve">med </w:t>
      </w:r>
      <w:r w:rsidRPr="00EF09D6">
        <w:rPr>
          <w:rFonts w:ascii="Times New Roman" w:hAnsi="Times New Roman"/>
          <w:sz w:val="20"/>
        </w:rPr>
        <w:t>negativ</w:t>
      </w:r>
      <w:r>
        <w:rPr>
          <w:rFonts w:ascii="Times New Roman" w:hAnsi="Times New Roman"/>
          <w:sz w:val="20"/>
        </w:rPr>
        <w:t xml:space="preserve"> attityd har </w:t>
      </w:r>
      <w:r w:rsidRPr="00EF09D6">
        <w:rPr>
          <w:rFonts w:ascii="Times New Roman" w:hAnsi="Times New Roman"/>
          <w:sz w:val="20"/>
        </w:rPr>
        <w:t>minska</w:t>
      </w:r>
      <w:r>
        <w:rPr>
          <w:rFonts w:ascii="Times New Roman" w:hAnsi="Times New Roman"/>
          <w:sz w:val="20"/>
        </w:rPr>
        <w:t>t</w:t>
      </w:r>
      <w:r w:rsidRPr="00EF09D6">
        <w:rPr>
          <w:rFonts w:ascii="Times New Roman" w:hAnsi="Times New Roman"/>
          <w:sz w:val="20"/>
        </w:rPr>
        <w:t xml:space="preserve"> </w:t>
      </w:r>
      <w:r>
        <w:rPr>
          <w:rFonts w:ascii="Times New Roman" w:hAnsi="Times New Roman"/>
          <w:sz w:val="20"/>
        </w:rPr>
        <w:t xml:space="preserve">från 8 till 7 procent. </w:t>
      </w:r>
    </w:p>
    <w:p w14:paraId="059C5D2A" w14:textId="53A6A19C"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i/>
          <w:iCs/>
          <w:sz w:val="20"/>
        </w:rPr>
      </w:pPr>
      <w:r w:rsidRPr="00DE4DA9">
        <w:rPr>
          <w:rFonts w:ascii="Times New Roman" w:hAnsi="Times New Roman"/>
          <w:sz w:val="20"/>
        </w:rPr>
        <w:t xml:space="preserve">Regeringen ser positivt på att arbetet för att öka kunskapen </w:t>
      </w:r>
      <w:r>
        <w:rPr>
          <w:rFonts w:ascii="Times New Roman" w:hAnsi="Times New Roman"/>
          <w:sz w:val="20"/>
        </w:rPr>
        <w:t>om och förtroendet för</w:t>
      </w:r>
      <w:r w:rsidRPr="00DE4DA9">
        <w:rPr>
          <w:rFonts w:ascii="Times New Roman" w:hAnsi="Times New Roman"/>
          <w:sz w:val="20"/>
        </w:rPr>
        <w:t xml:space="preserve"> Allmänna arvsfonden </w:t>
      </w:r>
      <w:r>
        <w:rPr>
          <w:rFonts w:ascii="Times New Roman" w:hAnsi="Times New Roman"/>
          <w:sz w:val="20"/>
        </w:rPr>
        <w:t>fortsatte</w:t>
      </w:r>
      <w:r w:rsidRPr="00DE4DA9">
        <w:rPr>
          <w:rFonts w:ascii="Times New Roman" w:hAnsi="Times New Roman"/>
          <w:sz w:val="20"/>
        </w:rPr>
        <w:t xml:space="preserve"> </w:t>
      </w:r>
      <w:r>
        <w:rPr>
          <w:rFonts w:ascii="Times New Roman" w:hAnsi="Times New Roman"/>
          <w:sz w:val="20"/>
        </w:rPr>
        <w:t>under 2023</w:t>
      </w:r>
      <w:r w:rsidRPr="00DE4DA9">
        <w:rPr>
          <w:rFonts w:ascii="Times New Roman" w:hAnsi="Times New Roman"/>
          <w:sz w:val="20"/>
        </w:rPr>
        <w:t xml:space="preserve">. </w:t>
      </w:r>
      <w:r>
        <w:rPr>
          <w:rFonts w:ascii="Times New Roman" w:hAnsi="Times New Roman"/>
          <w:sz w:val="20"/>
        </w:rPr>
        <w:t>Allmänhetens förtroende för</w:t>
      </w:r>
      <w:r w:rsidRPr="00DE4DA9">
        <w:rPr>
          <w:rFonts w:ascii="Times New Roman" w:hAnsi="Times New Roman"/>
          <w:sz w:val="20"/>
        </w:rPr>
        <w:t xml:space="preserve"> Allmänna arvsfonden</w:t>
      </w:r>
      <w:r>
        <w:rPr>
          <w:rFonts w:ascii="Times New Roman" w:hAnsi="Times New Roman"/>
          <w:sz w:val="20"/>
        </w:rPr>
        <w:t xml:space="preserve"> </w:t>
      </w:r>
      <w:r w:rsidRPr="00DE4DA9">
        <w:rPr>
          <w:rFonts w:ascii="Times New Roman" w:hAnsi="Times New Roman"/>
          <w:sz w:val="20"/>
        </w:rPr>
        <w:t xml:space="preserve">är </w:t>
      </w:r>
      <w:r>
        <w:rPr>
          <w:rFonts w:ascii="Times New Roman" w:hAnsi="Times New Roman"/>
          <w:sz w:val="20"/>
        </w:rPr>
        <w:t>viktigt</w:t>
      </w:r>
      <w:r w:rsidRPr="00DE4DA9">
        <w:rPr>
          <w:rFonts w:ascii="Times New Roman" w:hAnsi="Times New Roman"/>
          <w:sz w:val="20"/>
        </w:rPr>
        <w:t xml:space="preserve"> för fondens legitimitet.</w:t>
      </w:r>
      <w:r>
        <w:rPr>
          <w:rFonts w:ascii="Times New Roman" w:hAnsi="Times New Roman"/>
          <w:sz w:val="20"/>
        </w:rPr>
        <w:t xml:space="preserve"> Regeringen bedömer att fortsatta kommunikationsinsatser riktade till mål-gruppen äldre personer är angelägna, samtidigt som kommunikations-insatser också bör riktas mot de andra målgrupperna och civilsamhället i stort i syfte att få in fler ansökningar av hög kvalitet. Regeringen anser också att det nya prioriterade området om stöd till brottsoffer bör vara ett särskilt fokus i Arvsfondsdelegationens fortsatta externa kommunikation.</w:t>
      </w:r>
    </w:p>
    <w:p w14:paraId="5AAEBF91" w14:textId="0154C1A8" w:rsidR="007369BC" w:rsidRPr="00DE4DA9" w:rsidRDefault="007369BC" w:rsidP="00DB3555">
      <w:pPr>
        <w:pStyle w:val="Rubrik5utannumrering"/>
      </w:pPr>
      <w:r>
        <w:t>U</w:t>
      </w:r>
      <w:r w:rsidRPr="00DE4DA9">
        <w:t>ppföljning</w:t>
      </w:r>
      <w:r>
        <w:t xml:space="preserve">, </w:t>
      </w:r>
      <w:r w:rsidRPr="00DE4DA9">
        <w:t>utvärdering</w:t>
      </w:r>
      <w:r>
        <w:t xml:space="preserve"> och erfarenhetsspridning</w:t>
      </w:r>
    </w:p>
    <w:p w14:paraId="7CF7F710" w14:textId="0D92BFC7" w:rsidR="007369BC" w:rsidRPr="00DE4DA9" w:rsidRDefault="007369BC" w:rsidP="00DE4DA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E4DA9">
        <w:rPr>
          <w:rFonts w:ascii="Times New Roman" w:hAnsi="Times New Roman"/>
          <w:sz w:val="20"/>
        </w:rPr>
        <w:t xml:space="preserve">Regeringen anser att det är av stor vikt att följa upp och utvärdera projekt som har beviljats </w:t>
      </w:r>
      <w:r>
        <w:rPr>
          <w:rFonts w:ascii="Times New Roman" w:hAnsi="Times New Roman"/>
          <w:sz w:val="20"/>
        </w:rPr>
        <w:t>stöd ur Allmänna arvsfonden</w:t>
      </w:r>
      <w:r w:rsidRPr="00DE4DA9">
        <w:rPr>
          <w:rFonts w:ascii="Times New Roman" w:hAnsi="Times New Roman"/>
          <w:sz w:val="20"/>
        </w:rPr>
        <w:t xml:space="preserve"> för att säkerställa att syftet med </w:t>
      </w:r>
      <w:r>
        <w:rPr>
          <w:rFonts w:ascii="Times New Roman" w:hAnsi="Times New Roman"/>
          <w:sz w:val="20"/>
        </w:rPr>
        <w:t>fonden</w:t>
      </w:r>
      <w:r w:rsidRPr="00DE4DA9">
        <w:rPr>
          <w:rFonts w:ascii="Times New Roman" w:hAnsi="Times New Roman"/>
          <w:sz w:val="20"/>
        </w:rPr>
        <w:t xml:space="preserve"> uppnås. </w:t>
      </w:r>
      <w:bookmarkStart w:id="89" w:name="_Hlk134782619"/>
      <w:r w:rsidRPr="00DE4DA9">
        <w:rPr>
          <w:rFonts w:ascii="Times New Roman" w:hAnsi="Times New Roman"/>
          <w:sz w:val="20"/>
        </w:rPr>
        <w:t xml:space="preserve">Arvsfondsdelegationen </w:t>
      </w:r>
      <w:r>
        <w:rPr>
          <w:rFonts w:ascii="Times New Roman" w:hAnsi="Times New Roman"/>
          <w:sz w:val="20"/>
        </w:rPr>
        <w:t xml:space="preserve">ska </w:t>
      </w:r>
      <w:r w:rsidRPr="00DE4DA9">
        <w:rPr>
          <w:rFonts w:ascii="Times New Roman" w:hAnsi="Times New Roman"/>
          <w:sz w:val="20"/>
        </w:rPr>
        <w:t xml:space="preserve">ha en samlad strategi för uppföljning och utvärdering av beviljade stöd. </w:t>
      </w:r>
      <w:bookmarkEnd w:id="89"/>
      <w:r w:rsidRPr="00161F4D">
        <w:rPr>
          <w:rFonts w:ascii="Times New Roman" w:hAnsi="Times New Roman"/>
          <w:sz w:val="20"/>
        </w:rPr>
        <w:t xml:space="preserve">Arvsfondsdelegationen </w:t>
      </w:r>
      <w:r>
        <w:rPr>
          <w:rFonts w:ascii="Times New Roman" w:hAnsi="Times New Roman"/>
          <w:sz w:val="20"/>
        </w:rPr>
        <w:t xml:space="preserve">beslutade </w:t>
      </w:r>
      <w:r w:rsidRPr="00161F4D">
        <w:rPr>
          <w:rFonts w:ascii="Times New Roman" w:hAnsi="Times New Roman"/>
          <w:sz w:val="20"/>
        </w:rPr>
        <w:t xml:space="preserve">i december 2023 om en ny </w:t>
      </w:r>
      <w:r>
        <w:rPr>
          <w:rFonts w:ascii="Times New Roman" w:hAnsi="Times New Roman"/>
          <w:sz w:val="20"/>
        </w:rPr>
        <w:t xml:space="preserve">sådan </w:t>
      </w:r>
      <w:r w:rsidRPr="00161F4D">
        <w:rPr>
          <w:rFonts w:ascii="Times New Roman" w:hAnsi="Times New Roman"/>
          <w:sz w:val="20"/>
        </w:rPr>
        <w:t>strategi. Strategin beskriver ramarna för Arvsfondsdelegationens uppföljnings- och utvärderingsverk</w:t>
      </w:r>
      <w:r>
        <w:rPr>
          <w:rFonts w:ascii="Times New Roman" w:hAnsi="Times New Roman"/>
          <w:sz w:val="20"/>
        </w:rPr>
        <w:t>-</w:t>
      </w:r>
      <w:r w:rsidRPr="00161F4D">
        <w:rPr>
          <w:rFonts w:ascii="Times New Roman" w:hAnsi="Times New Roman"/>
          <w:sz w:val="20"/>
        </w:rPr>
        <w:t>samhet</w:t>
      </w:r>
      <w:r>
        <w:rPr>
          <w:rFonts w:ascii="Times New Roman" w:hAnsi="Times New Roman"/>
          <w:sz w:val="20"/>
        </w:rPr>
        <w:t>, där målet är att bidra till att Allmänna arvsfondens ändamål att främja verksamhet av ideell karaktär till förmån för fondens målgrupper uppnås.</w:t>
      </w:r>
    </w:p>
    <w:p w14:paraId="4FCE1566" w14:textId="59F2D5F0" w:rsidR="007369BC" w:rsidRPr="00DE4DA9" w:rsidRDefault="007369BC" w:rsidP="00BF0428">
      <w:pPr>
        <w:pStyle w:val="Brdtextmedindrag"/>
      </w:pPr>
      <w:r w:rsidRPr="00741E38">
        <w:t>Arvsfondsdelegationen</w:t>
      </w:r>
      <w:r>
        <w:t xml:space="preserve"> genomför årligen</w:t>
      </w:r>
      <w:r w:rsidRPr="00741E38">
        <w:t xml:space="preserve"> uppföljningar </w:t>
      </w:r>
      <w:r>
        <w:t xml:space="preserve">av arvsfonds-projekts överlevnad i syfte att följa upp i vilken utsträckning verksam-heter, aktiviteter, </w:t>
      </w:r>
      <w:r w:rsidRPr="00741E38">
        <w:t>metoder</w:t>
      </w:r>
      <w:r>
        <w:t xml:space="preserve"> eller arbetssätt</w:t>
      </w:r>
      <w:r w:rsidRPr="00741E38">
        <w:t xml:space="preserve"> som utvecklats inom ramen för arvsfondsprojekt fortsatt används av fondens målgrupper eller andra aktörer när finansiering</w:t>
      </w:r>
      <w:r>
        <w:t>en</w:t>
      </w:r>
      <w:r w:rsidRPr="00741E38">
        <w:t xml:space="preserve"> ur fonden </w:t>
      </w:r>
      <w:r>
        <w:t xml:space="preserve">har </w:t>
      </w:r>
      <w:r w:rsidRPr="00741E38">
        <w:t>upphört</w:t>
      </w:r>
      <w:r>
        <w:t>. Den uppföljning som gjordes under 2023 visar att 59 procent av de granskade projektens resultat</w:t>
      </w:r>
      <w:r w:rsidRPr="00741E38">
        <w:t xml:space="preserve"> </w:t>
      </w:r>
      <w:r>
        <w:lastRenderedPageBreak/>
        <w:t xml:space="preserve">lever vidare på ett tydligt sätt även </w:t>
      </w:r>
      <w:r w:rsidRPr="00741E38">
        <w:t>efter</w:t>
      </w:r>
      <w:r>
        <w:t xml:space="preserve"> det</w:t>
      </w:r>
      <w:r w:rsidRPr="00741E38">
        <w:t xml:space="preserve"> att finansieringen ur Allmänna arvsfonden har upphört. </w:t>
      </w:r>
      <w:r>
        <w:t xml:space="preserve">Sett över perioden 2007–2023 har </w:t>
      </w:r>
      <w:r w:rsidRPr="00741E38">
        <w:t>5</w:t>
      </w:r>
      <w:r>
        <w:t>3 </w:t>
      </w:r>
      <w:r w:rsidRPr="00741E38">
        <w:t xml:space="preserve">procent av </w:t>
      </w:r>
      <w:r>
        <w:t xml:space="preserve">de granskade </w:t>
      </w:r>
      <w:r w:rsidRPr="00741E38">
        <w:t xml:space="preserve">projekten levt vidare i någon form. </w:t>
      </w:r>
    </w:p>
    <w:p w14:paraId="3E3CF336" w14:textId="1D8D3184" w:rsidR="007369BC" w:rsidRPr="00BF0428" w:rsidRDefault="007369BC" w:rsidP="00BF0428">
      <w:pPr>
        <w:pStyle w:val="Brdtextmedindrag"/>
      </w:pPr>
      <w:r>
        <w:t>Arvsfondsdelegationen</w:t>
      </w:r>
      <w:r w:rsidRPr="00DE4DA9">
        <w:t xml:space="preserve"> finansierar varje år utvärderingar av arvsfonds</w:t>
      </w:r>
      <w:r w:rsidRPr="00DE4DA9">
        <w:softHyphen/>
        <w:t xml:space="preserve">projekt som </w:t>
      </w:r>
      <w:r>
        <w:t xml:space="preserve">externa </w:t>
      </w:r>
      <w:r w:rsidRPr="00DE4DA9">
        <w:t>forskare genomför. Under 202</w:t>
      </w:r>
      <w:r>
        <w:t>3</w:t>
      </w:r>
      <w:r w:rsidRPr="00DE4DA9">
        <w:t xml:space="preserve"> redovisades </w:t>
      </w:r>
      <w:r>
        <w:t>fyra</w:t>
      </w:r>
      <w:r w:rsidRPr="00DE4DA9">
        <w:t xml:space="preserve"> utvärderingar av arvsfondsprojekt inom </w:t>
      </w:r>
      <w:r w:rsidRPr="00EC5ECA">
        <w:t>olika områden och med skilda teman</w:t>
      </w:r>
      <w:r w:rsidRPr="00BF0428">
        <w:t>. Inom ramen för utvärderingarna mäts bl.a. överlevnaden av de projekt som ingår i utvärderingen. Utvärderingarna visar att 73 procent av de avslutade projekten som har ingått i de fyra utvärderingarna fortsätter att vara till nytta för fondens målgrupper även efter det att stödet ur Allmänna arvsfonden har upphört. Information om pågående utvärde</w:t>
      </w:r>
      <w:r w:rsidR="00CF3C51">
        <w:softHyphen/>
      </w:r>
      <w:r w:rsidRPr="00BF0428">
        <w:t>ringar och forskarnas utvärderingsrapporter finns tillgänglig på Allmänna arvsfondens webbplats.</w:t>
      </w:r>
    </w:p>
    <w:p w14:paraId="73BF1AFD" w14:textId="372CDC52" w:rsidR="007369BC" w:rsidRPr="00161F4D" w:rsidRDefault="007369BC" w:rsidP="00BF0428">
      <w:pPr>
        <w:pStyle w:val="Brdtextmedindrag"/>
      </w:pPr>
      <w:r w:rsidRPr="00BA6CD2">
        <w:t xml:space="preserve">Arvsfondsdelegationen </w:t>
      </w:r>
      <w:r>
        <w:t>påbörjade under 2023 ett större utvecklings-arbete kopplat till</w:t>
      </w:r>
      <w:r w:rsidRPr="00BA6CD2">
        <w:t xml:space="preserve"> erfarenhetsspridning</w:t>
      </w:r>
      <w:r>
        <w:t xml:space="preserve">. </w:t>
      </w:r>
      <w:r w:rsidRPr="009950E1">
        <w:t xml:space="preserve">Utifrån det arbetet kommer </w:t>
      </w:r>
      <w:r>
        <w:t>ett nytt stöd</w:t>
      </w:r>
      <w:r w:rsidRPr="009950E1">
        <w:t xml:space="preserve"> för erfarenhetsspridning att lanseras under 2024, där organisationer kommer kunna ansöka om ytterligare medel ur fonden för pågående arvsfondsprojekt.</w:t>
      </w:r>
      <w:r>
        <w:t xml:space="preserve"> Organisationer kommer att kunna få medel för upp till ett år utöver tidigare beslutad projekttid för grundprojektet för att möjliggöra erfarenhetsspridning och genomförande så att fler gynnas av projektens resultat. Därutöver har t</w:t>
      </w:r>
      <w:r w:rsidRPr="00BA6CD2">
        <w:t>vå konferenser genomförts</w:t>
      </w:r>
      <w:r>
        <w:t xml:space="preserve"> under året på temat erfarenhetsspridning</w:t>
      </w:r>
      <w:r w:rsidRPr="00BA6CD2">
        <w:t xml:space="preserve"> i syfte att sprida och uppmärksamma resultat från framgångsrika arvsfondsprojekt. Under konferenserna har</w:t>
      </w:r>
      <w:r>
        <w:t xml:space="preserve"> erfarenheter från</w:t>
      </w:r>
      <w:r w:rsidRPr="00BA6CD2">
        <w:t xml:space="preserve"> sammanlagt ett tjugotal arvsfondsprojekt</w:t>
      </w:r>
      <w:r>
        <w:t xml:space="preserve"> kunnat spridas</w:t>
      </w:r>
      <w:r w:rsidRPr="00BA6CD2">
        <w:t>.</w:t>
      </w:r>
    </w:p>
    <w:p w14:paraId="5BBEBF4F" w14:textId="320C5A88" w:rsidR="007369BC" w:rsidRDefault="007369BC" w:rsidP="00BF0428">
      <w:pPr>
        <w:pStyle w:val="Brdtextmedindrag"/>
      </w:pPr>
      <w:r w:rsidRPr="00BA6CD2">
        <w:t xml:space="preserve">Regeringen anser att det är positivt att </w:t>
      </w:r>
      <w:r>
        <w:t xml:space="preserve">arvsfondsprojekt uppvisar en hög grad av överlevnad enligt de uppföljningar som gjordes 2023. </w:t>
      </w:r>
      <w:r w:rsidRPr="00C71DF9">
        <w:t xml:space="preserve">De utvärderingar som </w:t>
      </w:r>
      <w:r>
        <w:t xml:space="preserve">har </w:t>
      </w:r>
      <w:r w:rsidRPr="00C71DF9">
        <w:t>genomförts eller finansierats av Arvsfondsdelega</w:t>
      </w:r>
      <w:r>
        <w:t>-</w:t>
      </w:r>
      <w:r w:rsidRPr="00C71DF9">
        <w:t xml:space="preserve">tionen fokuserar dock ofta på projekt som </w:t>
      </w:r>
      <w:r>
        <w:t xml:space="preserve">har </w:t>
      </w:r>
      <w:r w:rsidRPr="00C71DF9">
        <w:t xml:space="preserve">slutredovisats </w:t>
      </w:r>
      <w:r>
        <w:t xml:space="preserve">nära i tid </w:t>
      </w:r>
      <w:r w:rsidRPr="00C71DF9">
        <w:t>till</w:t>
      </w:r>
      <w:r>
        <w:t xml:space="preserve"> det</w:t>
      </w:r>
      <w:r w:rsidRPr="00C71DF9">
        <w:t xml:space="preserve"> att utvärderingar</w:t>
      </w:r>
      <w:r>
        <w:t>na</w:t>
      </w:r>
      <w:r w:rsidRPr="00C71DF9">
        <w:t xml:space="preserve"> inleds. Regeringen ser ett behov av att hämta </w:t>
      </w:r>
      <w:r>
        <w:t xml:space="preserve">in </w:t>
      </w:r>
      <w:r w:rsidRPr="00C71DF9">
        <w:t xml:space="preserve">kunskap </w:t>
      </w:r>
      <w:r>
        <w:t xml:space="preserve">om </w:t>
      </w:r>
      <w:r w:rsidRPr="00C71DF9">
        <w:t xml:space="preserve">och utvärdera arvsfondsprojekts överlevnad och resultat även efter </w:t>
      </w:r>
      <w:r>
        <w:t xml:space="preserve">att </w:t>
      </w:r>
      <w:r w:rsidRPr="00C71DF9">
        <w:t xml:space="preserve">en längre tid </w:t>
      </w:r>
      <w:r>
        <w:t xml:space="preserve">har </w:t>
      </w:r>
      <w:r w:rsidRPr="00C71DF9">
        <w:t xml:space="preserve">passerat </w:t>
      </w:r>
      <w:r>
        <w:t>sedan</w:t>
      </w:r>
      <w:r w:rsidRPr="00C71DF9">
        <w:t xml:space="preserve"> finansiering</w:t>
      </w:r>
      <w:r>
        <w:t>en</w:t>
      </w:r>
      <w:r w:rsidRPr="00C71DF9">
        <w:t xml:space="preserve"> ur fonden har upphört.</w:t>
      </w:r>
    </w:p>
    <w:p w14:paraId="358B6BA7" w14:textId="3588CA1E" w:rsidR="007369BC" w:rsidRPr="00EC5ECA" w:rsidRDefault="007369BC" w:rsidP="00BF0428">
      <w:pPr>
        <w:pStyle w:val="Brdtextmedindrag"/>
      </w:pPr>
      <w:r>
        <w:t xml:space="preserve">Regeringen </w:t>
      </w:r>
      <w:r w:rsidDel="00C71DF9">
        <w:t xml:space="preserve">ser också </w:t>
      </w:r>
      <w:r>
        <w:t xml:space="preserve">positivt på att </w:t>
      </w:r>
      <w:r w:rsidRPr="00BA6CD2">
        <w:t>arbetet med erfarenhetsspridning intensifiera</w:t>
      </w:r>
      <w:r>
        <w:t>de</w:t>
      </w:r>
      <w:r w:rsidRPr="00BA6CD2">
        <w:t xml:space="preserve">s under </w:t>
      </w:r>
      <w:r>
        <w:t xml:space="preserve">2023. </w:t>
      </w:r>
      <w:bookmarkStart w:id="90" w:name="_Hlk164337086"/>
      <w:r>
        <w:t xml:space="preserve">Det är viktigt att fler personer, organisationer och andra berörda samhällsaktörer ges möjlighet ta del av </w:t>
      </w:r>
      <w:r w:rsidRPr="00A55EE4">
        <w:t xml:space="preserve">erfarenheter, resultat och metoder från </w:t>
      </w:r>
      <w:r>
        <w:t xml:space="preserve">framgångsrika </w:t>
      </w:r>
      <w:r w:rsidRPr="00A55EE4">
        <w:t>arvsfondsprojekt</w:t>
      </w:r>
      <w:r>
        <w:t xml:space="preserve">. </w:t>
      </w:r>
      <w:r w:rsidRPr="00BA6CD2">
        <w:t xml:space="preserve">Det är </w:t>
      </w:r>
      <w:r>
        <w:t xml:space="preserve">därför </w:t>
      </w:r>
      <w:r w:rsidRPr="00BA6CD2">
        <w:t>viktigt att erfarenhetsspridningen fortsätter att utvecklas</w:t>
      </w:r>
      <w:r>
        <w:t xml:space="preserve">. </w:t>
      </w:r>
    </w:p>
    <w:bookmarkEnd w:id="90"/>
    <w:p w14:paraId="40ADC547" w14:textId="77777777" w:rsidR="007369BC" w:rsidRPr="00516AAB" w:rsidRDefault="007369BC" w:rsidP="00DB3555">
      <w:pPr>
        <w:pStyle w:val="Rubrik5utannumrering"/>
      </w:pPr>
      <w:r w:rsidRPr="00516AAB">
        <w:t>Projekt ur ett jämställdhetsperspektiv</w:t>
      </w:r>
    </w:p>
    <w:p w14:paraId="2A315A66" w14:textId="2D49A743" w:rsidR="007369BC" w:rsidRDefault="007369BC" w:rsidP="00DE4DA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516AAB">
        <w:rPr>
          <w:rFonts w:ascii="Times New Roman" w:hAnsi="Times New Roman"/>
          <w:sz w:val="20"/>
        </w:rPr>
        <w:t xml:space="preserve">Det är viktigt att synliggöra Allmänna arvsfondens verksamhet och </w:t>
      </w:r>
      <w:r>
        <w:rPr>
          <w:rFonts w:ascii="Times New Roman" w:hAnsi="Times New Roman"/>
          <w:sz w:val="20"/>
        </w:rPr>
        <w:t>de</w:t>
      </w:r>
      <w:r w:rsidRPr="00516AAB">
        <w:rPr>
          <w:rFonts w:ascii="Times New Roman" w:hAnsi="Times New Roman"/>
          <w:sz w:val="20"/>
        </w:rPr>
        <w:t xml:space="preserve"> projekt </w:t>
      </w:r>
      <w:r>
        <w:rPr>
          <w:rFonts w:ascii="Times New Roman" w:hAnsi="Times New Roman"/>
          <w:sz w:val="20"/>
        </w:rPr>
        <w:t xml:space="preserve">som finansieras med stöd ur fonden </w:t>
      </w:r>
      <w:r w:rsidRPr="00516AAB">
        <w:rPr>
          <w:rFonts w:ascii="Times New Roman" w:hAnsi="Times New Roman"/>
          <w:sz w:val="20"/>
        </w:rPr>
        <w:t>ur ett jämställdhetsperspektiv, inte minst mot bakgrund av de jäm</w:t>
      </w:r>
      <w:r w:rsidRPr="00516AAB">
        <w:rPr>
          <w:rFonts w:ascii="Times New Roman" w:hAnsi="Times New Roman"/>
          <w:sz w:val="20"/>
        </w:rPr>
        <w:softHyphen/>
        <w:t>ställdhetspolitiska målen. Det över</w:t>
      </w:r>
      <w:r>
        <w:rPr>
          <w:rFonts w:ascii="Times New Roman" w:hAnsi="Times New Roman"/>
          <w:sz w:val="20"/>
        </w:rPr>
        <w:t>-</w:t>
      </w:r>
      <w:r w:rsidRPr="00516AAB">
        <w:rPr>
          <w:rFonts w:ascii="Times New Roman" w:hAnsi="Times New Roman"/>
          <w:sz w:val="20"/>
        </w:rPr>
        <w:t>gripande målet för jämställdhetspoli</w:t>
      </w:r>
      <w:r w:rsidRPr="00516AAB">
        <w:rPr>
          <w:rFonts w:ascii="Times New Roman" w:hAnsi="Times New Roman"/>
          <w:sz w:val="20"/>
        </w:rPr>
        <w:softHyphen/>
        <w:t>tiken är att kvinnor och män ska ha samma makt att forma samhället och sina egna liv.</w:t>
      </w:r>
    </w:p>
    <w:p w14:paraId="0718BF80" w14:textId="6F276F67" w:rsidR="007369BC" w:rsidRPr="00516AAB" w:rsidRDefault="007369BC" w:rsidP="00D25BFC">
      <w:pPr>
        <w:pStyle w:val="Brdtextmedindrag"/>
      </w:pPr>
      <w:r>
        <w:t xml:space="preserve">De uppföljningar som genomfördes ur ett jämställdhetsperspektiv under 2023 visar att en majoritet av projektledarna för projekt som fått projekt-stöd var kvinnor och att det omvända gällde för projekt som fått lokalstöd, där en majoritet av projektledarna var män. </w:t>
      </w:r>
    </w:p>
    <w:p w14:paraId="4549A8C1" w14:textId="399F12B4" w:rsidR="007369BC" w:rsidRPr="00516AAB" w:rsidRDefault="007369BC" w:rsidP="00D25BFC">
      <w:pPr>
        <w:pStyle w:val="Brdtextmedindrag"/>
      </w:pPr>
      <w:r>
        <w:t>K</w:t>
      </w:r>
      <w:r w:rsidRPr="00516AAB">
        <w:t xml:space="preserve">önsfördelningen bland de aktiva deltagarna i projekten </w:t>
      </w:r>
      <w:r>
        <w:t xml:space="preserve">som fått projektstöd </w:t>
      </w:r>
      <w:r w:rsidRPr="00516AAB">
        <w:t>var relativt jämn</w:t>
      </w:r>
      <w:r>
        <w:t xml:space="preserve"> under 2023, enligt Arvsfondsdelegationens </w:t>
      </w:r>
      <w:r>
        <w:lastRenderedPageBreak/>
        <w:t>uppföljning</w:t>
      </w:r>
      <w:r w:rsidRPr="00516AAB">
        <w:t>. Uppgifterna bör dock tolkas med viss försiktighet</w:t>
      </w:r>
      <w:r>
        <w:t>,</w:t>
      </w:r>
      <w:r w:rsidRPr="00516AAB">
        <w:t xml:space="preserve"> </w:t>
      </w:r>
      <w:r>
        <w:t>bl.a.</w:t>
      </w:r>
      <w:r w:rsidRPr="00516AAB">
        <w:t xml:space="preserve"> eftersom de bygger på den rapportering som </w:t>
      </w:r>
      <w:r>
        <w:t xml:space="preserve">de </w:t>
      </w:r>
      <w:r w:rsidRPr="00516AAB">
        <w:t>projektansvariga organisa</w:t>
      </w:r>
      <w:r>
        <w:t>-</w:t>
      </w:r>
      <w:r w:rsidRPr="00516AAB">
        <w:t>tioner</w:t>
      </w:r>
      <w:r>
        <w:t>na</w:t>
      </w:r>
      <w:r w:rsidRPr="00516AAB">
        <w:t xml:space="preserve"> </w:t>
      </w:r>
      <w:r>
        <w:t xml:space="preserve">själva </w:t>
      </w:r>
      <w:r w:rsidRPr="00516AAB">
        <w:t>har lämnat i sina slutredovisningar. När det gäller lokal</w:t>
      </w:r>
      <w:r>
        <w:t>-</w:t>
      </w:r>
      <w:r w:rsidRPr="00516AAB">
        <w:t xml:space="preserve">stöden tycks nyttjandet av lokalerna också vara relativt jämnt fördelat mellan könen. Även dessa uppgifter är osäkra då de till stor del baseras på uppskattningar. </w:t>
      </w:r>
    </w:p>
    <w:p w14:paraId="1D03AEA1" w14:textId="01BC587F" w:rsidR="007369BC" w:rsidRPr="00516AAB" w:rsidRDefault="007369BC" w:rsidP="00EF09D6">
      <w:pPr>
        <w:pStyle w:val="Brdtextmedindrag"/>
      </w:pPr>
      <w:r w:rsidRPr="00516AAB">
        <w:t xml:space="preserve">Av de nya projekt som beviljades stöd ur fonden under 2023 riktades två projekt till främst flickor eller kvinnor, samma antal som </w:t>
      </w:r>
      <w:r>
        <w:t>2022</w:t>
      </w:r>
      <w:r w:rsidRPr="00516AAB">
        <w:t xml:space="preserve">, och ett projekt till främst pojkar eller män, en minskning med ett projekt jämfört med </w:t>
      </w:r>
      <w:r>
        <w:t xml:space="preserve">det </w:t>
      </w:r>
      <w:r w:rsidRPr="00516AAB">
        <w:t>föregående år</w:t>
      </w:r>
      <w:r>
        <w:t>et</w:t>
      </w:r>
      <w:r w:rsidRPr="00516AAB">
        <w:t>.</w:t>
      </w:r>
    </w:p>
    <w:p w14:paraId="35DBBD52" w14:textId="4513D372" w:rsidR="007369BC" w:rsidRPr="00DE4DA9" w:rsidRDefault="007369BC" w:rsidP="00DE4DA9">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516AAB">
        <w:rPr>
          <w:rFonts w:ascii="Times New Roman" w:hAnsi="Times New Roman"/>
          <w:sz w:val="20"/>
        </w:rPr>
        <w:t xml:space="preserve">Regeringen anser att det är positivt att flickor </w:t>
      </w:r>
      <w:r>
        <w:rPr>
          <w:rFonts w:ascii="Times New Roman" w:hAnsi="Times New Roman"/>
          <w:sz w:val="20"/>
        </w:rPr>
        <w:t>och</w:t>
      </w:r>
      <w:r w:rsidRPr="00516AAB">
        <w:rPr>
          <w:rFonts w:ascii="Times New Roman" w:hAnsi="Times New Roman"/>
          <w:sz w:val="20"/>
        </w:rPr>
        <w:t xml:space="preserve"> kvinnor och pojkar </w:t>
      </w:r>
      <w:r>
        <w:rPr>
          <w:rFonts w:ascii="Times New Roman" w:hAnsi="Times New Roman"/>
          <w:sz w:val="20"/>
        </w:rPr>
        <w:t>och</w:t>
      </w:r>
      <w:r w:rsidRPr="00516AAB">
        <w:rPr>
          <w:rFonts w:ascii="Times New Roman" w:hAnsi="Times New Roman"/>
          <w:sz w:val="20"/>
        </w:rPr>
        <w:t xml:space="preserve"> män i lika stor utsträckning tycks få ta del av de verksamheter och lokaler som finansieras med hjälp av medel ur Allmänna arvsfonden.</w:t>
      </w:r>
    </w:p>
    <w:p w14:paraId="49FAB806" w14:textId="77777777" w:rsidR="007369BC" w:rsidRPr="00DE4DA9" w:rsidRDefault="007369BC" w:rsidP="00DB3555">
      <w:pPr>
        <w:pStyle w:val="Rubrik5utannumrering"/>
      </w:pPr>
      <w:r w:rsidRPr="00DE4DA9">
        <w:t>Allmänna arvsfondens utveckling framöver</w:t>
      </w:r>
    </w:p>
    <w:p w14:paraId="327291BA" w14:textId="3D0ABFBE" w:rsidR="007369BC" w:rsidRDefault="007369BC" w:rsidP="00DE4DA9">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DE4DA9">
        <w:rPr>
          <w:rFonts w:ascii="Times New Roman" w:hAnsi="Times New Roman"/>
          <w:sz w:val="20"/>
        </w:rPr>
        <w:t xml:space="preserve">Arvsfondsdelegationen och Kammarkollegiet har </w:t>
      </w:r>
      <w:r>
        <w:rPr>
          <w:rFonts w:ascii="Times New Roman" w:hAnsi="Times New Roman"/>
          <w:sz w:val="20"/>
        </w:rPr>
        <w:t xml:space="preserve">under de senaste åren </w:t>
      </w:r>
      <w:r w:rsidRPr="00DE4DA9">
        <w:rPr>
          <w:rFonts w:ascii="Times New Roman" w:hAnsi="Times New Roman"/>
          <w:sz w:val="20"/>
        </w:rPr>
        <w:t xml:space="preserve">bedrivit ett omfattande arbete med att </w:t>
      </w:r>
      <w:r>
        <w:rPr>
          <w:rFonts w:ascii="Times New Roman" w:hAnsi="Times New Roman"/>
          <w:sz w:val="20"/>
        </w:rPr>
        <w:t xml:space="preserve">utveckla verksamheten kopplad till Allmänna arvsfonden, dels för att </w:t>
      </w:r>
      <w:r w:rsidRPr="00DE4DA9">
        <w:rPr>
          <w:rFonts w:ascii="Times New Roman" w:hAnsi="Times New Roman"/>
          <w:sz w:val="20"/>
        </w:rPr>
        <w:t>anpassa verksamheten till det n</w:t>
      </w:r>
      <w:r>
        <w:rPr>
          <w:rFonts w:ascii="Times New Roman" w:hAnsi="Times New Roman"/>
          <w:sz w:val="20"/>
        </w:rPr>
        <w:t>uvarande</w:t>
      </w:r>
      <w:r w:rsidRPr="00DE4DA9">
        <w:rPr>
          <w:rFonts w:ascii="Times New Roman" w:hAnsi="Times New Roman"/>
          <w:sz w:val="20"/>
        </w:rPr>
        <w:t xml:space="preserve"> regelverket om Allmänna arvsfonden</w:t>
      </w:r>
      <w:r>
        <w:rPr>
          <w:rFonts w:ascii="Times New Roman" w:hAnsi="Times New Roman"/>
          <w:sz w:val="20"/>
        </w:rPr>
        <w:t xml:space="preserve"> som trädde i kraft den 1 juli 2021, dels för att utveckla verksamheten i fråga om bl.a. digitalisering.</w:t>
      </w:r>
      <w:r w:rsidRPr="00DE4DA9">
        <w:rPr>
          <w:rFonts w:ascii="Times New Roman" w:hAnsi="Times New Roman"/>
          <w:sz w:val="20"/>
        </w:rPr>
        <w:t xml:space="preserve"> </w:t>
      </w:r>
      <w:r>
        <w:rPr>
          <w:rFonts w:ascii="Times New Roman" w:hAnsi="Times New Roman"/>
          <w:sz w:val="20"/>
        </w:rPr>
        <w:t>Sedan en tid har myndigheterna också lagt ett stort fokus på att förbättra kontroll- och granskningsfunktioner i förhållande till fördelning av medel ur fonden. Regeringen anser att detta arbete</w:t>
      </w:r>
      <w:r w:rsidRPr="00DE4DA9">
        <w:rPr>
          <w:rFonts w:ascii="Times New Roman" w:hAnsi="Times New Roman"/>
          <w:sz w:val="20"/>
        </w:rPr>
        <w:t xml:space="preserve"> behöver fortsätta framöver.</w:t>
      </w:r>
    </w:p>
    <w:p w14:paraId="751CE9FF" w14:textId="02AF2129" w:rsidR="007369BC" w:rsidRPr="00DE4DA9" w:rsidRDefault="007369BC" w:rsidP="00435632">
      <w:pPr>
        <w:pStyle w:val="Brdtextmedindrag"/>
      </w:pPr>
      <w:r>
        <w:t>R</w:t>
      </w:r>
      <w:r w:rsidRPr="00435632">
        <w:t xml:space="preserve">egeringen </w:t>
      </w:r>
      <w:r>
        <w:t xml:space="preserve">beslutade </w:t>
      </w:r>
      <w:r w:rsidRPr="00435632">
        <w:t xml:space="preserve">i Kammarkollegiets regleringsbrev för 2024 (Fi2023/03284) </w:t>
      </w:r>
      <w:r>
        <w:t>att öka</w:t>
      </w:r>
      <w:r w:rsidRPr="00435632">
        <w:t xml:space="preserve"> förvaltningsresurser</w:t>
      </w:r>
      <w:r>
        <w:t>na</w:t>
      </w:r>
      <w:r w:rsidRPr="00435632">
        <w:t xml:space="preserve"> för Kammarkollegiets arbete med Allmänna arvsfonden </w:t>
      </w:r>
      <w:r>
        <w:t>med</w:t>
      </w:r>
      <w:r w:rsidRPr="00435632">
        <w:t xml:space="preserve"> 23</w:t>
      </w:r>
      <w:r>
        <w:t> </w:t>
      </w:r>
      <w:r w:rsidRPr="00435632">
        <w:t xml:space="preserve">895 000 kronor. </w:t>
      </w:r>
      <w:r w:rsidRPr="00A70EB9">
        <w:t>Medlen ska användas för att stärka det pågående utvecklingsarbetet vid kanslistödet, vilket bland annat inkluderar att öka det belopp som fördelas i stöd ur fonden och samtidigt förstärka myndighetens arbete med kontroll och granskning i arvsfondsärenden. Regeringen kommer att noga följa upp hur dessa medel har använts inom verksamheten.</w:t>
      </w:r>
    </w:p>
    <w:p w14:paraId="704D5459" w14:textId="23404C44" w:rsidR="007369BC" w:rsidRDefault="007369BC" w:rsidP="00DF1385">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DE4DA9">
        <w:rPr>
          <w:rFonts w:ascii="Times New Roman" w:hAnsi="Times New Roman"/>
          <w:sz w:val="20"/>
        </w:rPr>
        <w:t xml:space="preserve">Regeringen överlämnade i </w:t>
      </w:r>
      <w:r>
        <w:rPr>
          <w:rFonts w:ascii="Times New Roman" w:hAnsi="Times New Roman"/>
          <w:sz w:val="20"/>
        </w:rPr>
        <w:t>april 2024</w:t>
      </w:r>
      <w:r w:rsidRPr="00DE4DA9">
        <w:rPr>
          <w:rFonts w:ascii="Times New Roman" w:hAnsi="Times New Roman"/>
          <w:sz w:val="20"/>
        </w:rPr>
        <w:t xml:space="preserve"> propositionen </w:t>
      </w:r>
      <w:r w:rsidRPr="00630D48">
        <w:rPr>
          <w:rFonts w:ascii="Times New Roman" w:hAnsi="Times New Roman"/>
          <w:sz w:val="20"/>
        </w:rPr>
        <w:t xml:space="preserve">Statens stöd till trossamfund och civilsamhället – enhetliga och rättssäkra villkor </w:t>
      </w:r>
      <w:r w:rsidRPr="00DE4DA9">
        <w:rPr>
          <w:rFonts w:ascii="Times New Roman" w:hAnsi="Times New Roman"/>
          <w:sz w:val="20"/>
        </w:rPr>
        <w:t>(prop.</w:t>
      </w:r>
      <w:r>
        <w:rPr>
          <w:rFonts w:ascii="Times New Roman" w:hAnsi="Times New Roman"/>
          <w:sz w:val="20"/>
        </w:rPr>
        <w:t> </w:t>
      </w:r>
      <w:r w:rsidRPr="00DE4DA9">
        <w:rPr>
          <w:rFonts w:ascii="Times New Roman" w:hAnsi="Times New Roman"/>
          <w:sz w:val="20"/>
        </w:rPr>
        <w:t>202</w:t>
      </w:r>
      <w:r>
        <w:rPr>
          <w:rFonts w:ascii="Times New Roman" w:hAnsi="Times New Roman"/>
          <w:sz w:val="20"/>
        </w:rPr>
        <w:t>3/24:119</w:t>
      </w:r>
      <w:r w:rsidRPr="00DE4DA9">
        <w:rPr>
          <w:rFonts w:ascii="Times New Roman" w:hAnsi="Times New Roman"/>
          <w:sz w:val="20"/>
        </w:rPr>
        <w:t xml:space="preserve">) till riksdagen. </w:t>
      </w:r>
      <w:r>
        <w:rPr>
          <w:rFonts w:ascii="Times New Roman" w:hAnsi="Times New Roman"/>
          <w:sz w:val="20"/>
        </w:rPr>
        <w:t xml:space="preserve">I propositionen föreslår regeringen </w:t>
      </w:r>
      <w:r w:rsidRPr="00E54F40">
        <w:rPr>
          <w:rFonts w:ascii="Times New Roman" w:hAnsi="Times New Roman"/>
          <w:sz w:val="20"/>
        </w:rPr>
        <w:t xml:space="preserve">att ett </w:t>
      </w:r>
      <w:r>
        <w:rPr>
          <w:rFonts w:ascii="Times New Roman" w:hAnsi="Times New Roman"/>
          <w:sz w:val="20"/>
        </w:rPr>
        <w:t xml:space="preserve">lagreglerat </w:t>
      </w:r>
      <w:r w:rsidRPr="00E54F40">
        <w:rPr>
          <w:rFonts w:ascii="Times New Roman" w:hAnsi="Times New Roman"/>
          <w:sz w:val="20"/>
        </w:rPr>
        <w:t>demokrativillkor ska gälla för stöd ur Allmänna arvsfonden</w:t>
      </w:r>
      <w:r>
        <w:rPr>
          <w:rFonts w:ascii="Times New Roman" w:hAnsi="Times New Roman"/>
          <w:sz w:val="20"/>
        </w:rPr>
        <w:t>. Arvsfondsdelegationen tillämpar redan i dag ett demokrativillkor i sin stödgivning, vilket dock är något annorlunda utformat än förslaget i propositionen. Ett förtydligat och l</w:t>
      </w:r>
      <w:r w:rsidRPr="00DF1385">
        <w:rPr>
          <w:rFonts w:ascii="Times New Roman" w:hAnsi="Times New Roman"/>
          <w:sz w:val="20"/>
        </w:rPr>
        <w:t>agreglerat demokrativillkor som utgår från grundläggande värderingar fastslagna i regeringsformen och i internationella konventioner om mänskliga rättigheter kan bidra till att stärka allmänhetens förtroende och legitimiteten för Allmänna arvsfonden. Med det föreslagna demokrativillkoret blir det tydligare för såväl den stödgivande myndigheten som de stödsökande organisationerna vad som omfattas av villkoret.</w:t>
      </w:r>
      <w:r>
        <w:rPr>
          <w:rFonts w:ascii="Times New Roman" w:hAnsi="Times New Roman"/>
          <w:sz w:val="20"/>
        </w:rPr>
        <w:t xml:space="preserve"> </w:t>
      </w:r>
      <w:r w:rsidRPr="00C71DF9">
        <w:rPr>
          <w:rFonts w:ascii="Times New Roman" w:hAnsi="Times New Roman"/>
          <w:sz w:val="20"/>
        </w:rPr>
        <w:t>Regeringen kommer</w:t>
      </w:r>
      <w:r>
        <w:rPr>
          <w:rFonts w:ascii="Times New Roman" w:hAnsi="Times New Roman"/>
          <w:sz w:val="20"/>
        </w:rPr>
        <w:t xml:space="preserve"> att </w:t>
      </w:r>
      <w:r w:rsidRPr="00C71DF9">
        <w:rPr>
          <w:rFonts w:ascii="Times New Roman" w:hAnsi="Times New Roman"/>
          <w:sz w:val="20"/>
        </w:rPr>
        <w:t>följa upp hur Arvsfonds</w:t>
      </w:r>
      <w:r w:rsidR="00CF3C51">
        <w:rPr>
          <w:rFonts w:ascii="Times New Roman" w:hAnsi="Times New Roman"/>
          <w:sz w:val="20"/>
        </w:rPr>
        <w:softHyphen/>
      </w:r>
      <w:r w:rsidRPr="00C71DF9">
        <w:rPr>
          <w:rFonts w:ascii="Times New Roman" w:hAnsi="Times New Roman"/>
          <w:sz w:val="20"/>
        </w:rPr>
        <w:t>delegationen anpassar verksamheten till följd av den nya regleringen om demokrativillkor när de</w:t>
      </w:r>
      <w:r>
        <w:rPr>
          <w:rFonts w:ascii="Times New Roman" w:hAnsi="Times New Roman"/>
          <w:sz w:val="20"/>
        </w:rPr>
        <w:t>n har</w:t>
      </w:r>
      <w:r w:rsidRPr="00C71DF9">
        <w:rPr>
          <w:rFonts w:ascii="Times New Roman" w:hAnsi="Times New Roman"/>
          <w:sz w:val="20"/>
        </w:rPr>
        <w:t xml:space="preserve"> trätt i kraft.  </w:t>
      </w:r>
    </w:p>
    <w:p w14:paraId="04FBC9E1" w14:textId="31EE6A58" w:rsidR="00DB62B9" w:rsidRPr="00DE4DA9" w:rsidRDefault="007369BC" w:rsidP="00A356D9">
      <w:pPr>
        <w:tabs>
          <w:tab w:val="left" w:pos="2268"/>
        </w:tabs>
        <w:overflowPunct w:val="0"/>
        <w:autoSpaceDE w:val="0"/>
        <w:autoSpaceDN w:val="0"/>
        <w:adjustRightInd w:val="0"/>
        <w:spacing w:after="0" w:line="240" w:lineRule="auto"/>
        <w:ind w:firstLine="170"/>
        <w:jc w:val="both"/>
        <w:textAlignment w:val="baseline"/>
        <w:sectPr w:rsidR="00DB62B9" w:rsidRPr="00DE4DA9" w:rsidSect="00155500">
          <w:headerReference w:type="even" r:id="rId24"/>
          <w:headerReference w:type="default" r:id="rId25"/>
          <w:footerReference w:type="even" r:id="rId26"/>
          <w:footerReference w:type="default" r:id="rId27"/>
          <w:headerReference w:type="first" r:id="rId28"/>
          <w:footerReference w:type="first" r:id="rId29"/>
          <w:type w:val="continuous"/>
          <w:pgSz w:w="9356" w:h="13721" w:code="9"/>
          <w:pgMar w:top="794" w:right="2438" w:bottom="1191" w:left="1021" w:header="0" w:footer="709" w:gutter="0"/>
          <w:cols w:space="708"/>
          <w:docGrid w:linePitch="360"/>
        </w:sectPr>
      </w:pPr>
      <w:r w:rsidRPr="00F81ED7">
        <w:rPr>
          <w:rFonts w:ascii="Times New Roman" w:hAnsi="Times New Roman"/>
          <w:sz w:val="20"/>
        </w:rPr>
        <w:t xml:space="preserve">Riksrevisionen har granskat Allmänna arvsfonden och överlämnade i mars 2024 granskningsrapporten </w:t>
      </w:r>
      <w:r w:rsidRPr="003F6BD4">
        <w:rPr>
          <w:rFonts w:ascii="Times New Roman" w:hAnsi="Times New Roman"/>
          <w:sz w:val="20"/>
        </w:rPr>
        <w:t>Allmänna arvsfonden – pengar som söker mening (RiR 2024:2). Sena</w:t>
      </w:r>
      <w:r w:rsidRPr="00F81ED7">
        <w:rPr>
          <w:rFonts w:ascii="Times New Roman" w:hAnsi="Times New Roman"/>
          <w:sz w:val="20"/>
        </w:rPr>
        <w:t>st den 5</w:t>
      </w:r>
      <w:r>
        <w:rPr>
          <w:rFonts w:ascii="Times New Roman" w:hAnsi="Times New Roman"/>
          <w:sz w:val="20"/>
        </w:rPr>
        <w:t> </w:t>
      </w:r>
      <w:r w:rsidRPr="00F81ED7">
        <w:rPr>
          <w:rFonts w:ascii="Times New Roman" w:hAnsi="Times New Roman"/>
          <w:sz w:val="20"/>
        </w:rPr>
        <w:t xml:space="preserve">september 2024 kommer regeringen </w:t>
      </w:r>
      <w:r>
        <w:rPr>
          <w:rFonts w:ascii="Times New Roman" w:hAnsi="Times New Roman"/>
          <w:sz w:val="20"/>
        </w:rPr>
        <w:t xml:space="preserve">att </w:t>
      </w:r>
      <w:r w:rsidRPr="00F81ED7">
        <w:rPr>
          <w:rFonts w:ascii="Times New Roman" w:hAnsi="Times New Roman"/>
          <w:sz w:val="20"/>
        </w:rPr>
        <w:t xml:space="preserve">överlämna en skrivelse till </w:t>
      </w:r>
      <w:r>
        <w:rPr>
          <w:rFonts w:ascii="Times New Roman" w:hAnsi="Times New Roman"/>
          <w:sz w:val="20"/>
        </w:rPr>
        <w:t>r</w:t>
      </w:r>
      <w:r w:rsidRPr="00F81ED7">
        <w:rPr>
          <w:rFonts w:ascii="Times New Roman" w:hAnsi="Times New Roman"/>
          <w:sz w:val="20"/>
        </w:rPr>
        <w:t xml:space="preserve">iksdagen med anledning av </w:t>
      </w:r>
      <w:r w:rsidRPr="00F81ED7">
        <w:rPr>
          <w:rFonts w:ascii="Times New Roman" w:hAnsi="Times New Roman"/>
          <w:sz w:val="20"/>
        </w:rPr>
        <w:lastRenderedPageBreak/>
        <w:t>granskningen</w:t>
      </w:r>
      <w:r>
        <w:rPr>
          <w:rFonts w:ascii="Times New Roman" w:hAnsi="Times New Roman"/>
          <w:sz w:val="20"/>
        </w:rPr>
        <w:t xml:space="preserve">. </w:t>
      </w:r>
      <w:r w:rsidRPr="00F81ED7">
        <w:rPr>
          <w:rFonts w:ascii="Times New Roman" w:hAnsi="Times New Roman"/>
          <w:sz w:val="20"/>
        </w:rPr>
        <w:t xml:space="preserve">Arvsfondsdelegationen uppger att Riksrevisionens </w:t>
      </w:r>
      <w:r>
        <w:rPr>
          <w:rFonts w:ascii="Times New Roman" w:hAnsi="Times New Roman"/>
          <w:sz w:val="20"/>
        </w:rPr>
        <w:t xml:space="preserve">granskningsrapport </w:t>
      </w:r>
      <w:r w:rsidRPr="00F81ED7">
        <w:rPr>
          <w:rFonts w:ascii="Times New Roman" w:hAnsi="Times New Roman"/>
          <w:sz w:val="20"/>
        </w:rPr>
        <w:t xml:space="preserve">förväntas bli ett viktigt underlag för kommande kvalitets- och effektivitetshöjande </w:t>
      </w:r>
      <w:r>
        <w:rPr>
          <w:rFonts w:ascii="Times New Roman" w:hAnsi="Times New Roman"/>
          <w:sz w:val="20"/>
        </w:rPr>
        <w:t>arbete</w:t>
      </w:r>
      <w:r w:rsidRPr="00F81ED7">
        <w:rPr>
          <w:rFonts w:ascii="Times New Roman" w:hAnsi="Times New Roman"/>
          <w:sz w:val="20"/>
        </w:rPr>
        <w:t>.</w:t>
      </w:r>
      <w:r>
        <w:rPr>
          <w:rFonts w:ascii="Times New Roman" w:hAnsi="Times New Roman"/>
          <w:sz w:val="20"/>
        </w:rPr>
        <w:t xml:space="preserve"> Regeringen kommer att noga följa Arvsfondsdelegationens och Kammarkollegiets arbete med frågor som rör kontroll och effektivitet i hanteringen av Allmänna arvsfonden.</w:t>
      </w:r>
      <w:bookmarkEnd w:id="84"/>
    </w:p>
    <w:p w14:paraId="4AA006B5" w14:textId="7E945448" w:rsidR="00DB62B9" w:rsidRDefault="007369BC" w:rsidP="005A2BA8">
      <w:pPr>
        <w:pStyle w:val="Rubrik1"/>
      </w:pPr>
      <w:bookmarkStart w:id="91" w:name="_Toc169778944"/>
      <w:r>
        <w:t>Inriktning och prioriterade områden 2024</w:t>
      </w:r>
      <w:bookmarkEnd w:id="91"/>
    </w:p>
    <w:p w14:paraId="6D0F6717" w14:textId="39A2CBEA" w:rsidR="007369BC" w:rsidRDefault="007369BC" w:rsidP="005A2BA8">
      <w:pPr>
        <w:pStyle w:val="Rubrik2"/>
        <w:spacing w:before="0"/>
      </w:pPr>
      <w:bookmarkStart w:id="92" w:name="_Toc169778945"/>
      <w:r>
        <w:t>Allmänna utgångspunkter</w:t>
      </w:r>
      <w:bookmarkEnd w:id="92"/>
    </w:p>
    <w:p w14:paraId="110E2B9D" w14:textId="363573A3" w:rsidR="007369BC" w:rsidRDefault="007369BC" w:rsidP="0015689D">
      <w:pPr>
        <w:pStyle w:val="Brdtext"/>
      </w:pPr>
      <w:r>
        <w:t>Enligt lagen (2021:401) om Allmänna arvsfonden ska regeringen ange den kommande inriktningen av fondens stöd. Det gör regeringen genom att i denna årliga skrivelse till riksdagen med r</w:t>
      </w:r>
      <w:r w:rsidRPr="00ED7763">
        <w:t xml:space="preserve">edovisning </w:t>
      </w:r>
      <w:r>
        <w:t>f</w:t>
      </w:r>
      <w:r w:rsidRPr="00ED7763">
        <w:t xml:space="preserve">ör hur Allmänna arvsfonden har förvaltats och hur stöd har fördelats under det föregående räkenskapsåret </w:t>
      </w:r>
      <w:r>
        <w:t>även ange inriktningen för funktionshinderspolitiken, barnrättspolitiken, ungdomspolitiken och äldrepolitiken.</w:t>
      </w:r>
    </w:p>
    <w:p w14:paraId="44CEDC3E" w14:textId="047F548A" w:rsidR="007369BC" w:rsidRDefault="007369BC" w:rsidP="0015689D">
      <w:pPr>
        <w:pStyle w:val="Brdtextmedindrag"/>
      </w:pPr>
      <w:r>
        <w:t>Regeringen anger i skrivelsen även sådana områden som är angelägna att utveckla och som därför bör prioriteras vid medelsfördelningen som beslutas av Arvsfondsdelegationen.</w:t>
      </w:r>
    </w:p>
    <w:p w14:paraId="1BF8EC9E" w14:textId="41F6BFB0" w:rsidR="007369BC" w:rsidRDefault="007369BC" w:rsidP="005A2BA8">
      <w:pPr>
        <w:pStyle w:val="Rubrik2"/>
      </w:pPr>
      <w:bookmarkStart w:id="93" w:name="_Toc169778946"/>
      <w:r>
        <w:t>Funktionshinderspolitik</w:t>
      </w:r>
      <w:bookmarkEnd w:id="93"/>
    </w:p>
    <w:p w14:paraId="5E96AA0E" w14:textId="4C9463A1" w:rsidR="007369BC" w:rsidRDefault="007369BC" w:rsidP="0015689D">
      <w:pPr>
        <w:pStyle w:val="Brdtext"/>
      </w:pPr>
      <w:r>
        <w:t>Regeringens funktionshinderspolitik utgår från Sveriges internationella åtaganden om mänskliga rättigheter. Funktionshinderspolitiken är en del i arbetet för ett mer jämlikt samhälle, där människors olika bakgrund eller förutsättningar inte ska avgöra möjligheten till delaktighet i samhället.</w:t>
      </w:r>
    </w:p>
    <w:p w14:paraId="773DCB54" w14:textId="64B68053" w:rsidR="007369BC" w:rsidRDefault="007369BC" w:rsidP="0015689D">
      <w:pPr>
        <w:pStyle w:val="Brdtextmedindrag"/>
      </w:pPr>
      <w:r>
        <w:t>Det nationella målet för funktionshinderspolitiken är att, med FN:s konvention om rättigheter för personer med funktionsnedsättning som utgångspunkt, uppnå jämlikhet i levnadsvillkor och full delaktighet för personer med funktionsnedsättning i ett samhälle med mångfald som grund (prop. 2016/17:188, bet. 2017/18:SoU5, rskr. 2017/18:86). Målet ska bidra till ökad jämställdhet och till att barnrättsperspektivet ska beaktas. För att nå målet ska genomförandet inriktas mot följande fyra områden:</w:t>
      </w:r>
    </w:p>
    <w:p w14:paraId="1EB81DC4" w14:textId="77777777" w:rsidR="007369BC" w:rsidRPr="00ED7763" w:rsidRDefault="007369BC" w:rsidP="00ED7763">
      <w:pPr>
        <w:pStyle w:val="Strecklista"/>
      </w:pPr>
      <w:r w:rsidRPr="00ED7763">
        <w:t>principen om universell utformning,</w:t>
      </w:r>
    </w:p>
    <w:p w14:paraId="7B863C7C" w14:textId="0263C1BE" w:rsidR="007369BC" w:rsidRPr="00ED7763" w:rsidRDefault="007369BC" w:rsidP="00ED7763">
      <w:pPr>
        <w:pStyle w:val="Strecklista"/>
      </w:pPr>
      <w:r w:rsidRPr="00ED7763">
        <w:t>befintliga brister i tillgängligheten,</w:t>
      </w:r>
    </w:p>
    <w:p w14:paraId="3343642A" w14:textId="77777777" w:rsidR="007369BC" w:rsidRPr="00ED7763" w:rsidRDefault="007369BC" w:rsidP="00ED7763">
      <w:pPr>
        <w:pStyle w:val="Strecklista"/>
      </w:pPr>
      <w:r w:rsidRPr="00ED7763">
        <w:t>individuella stöd och lösningar för individens självständighet, och</w:t>
      </w:r>
    </w:p>
    <w:p w14:paraId="4F83601A" w14:textId="77777777" w:rsidR="007369BC" w:rsidRPr="00ED7763" w:rsidRDefault="007369BC" w:rsidP="00ED7763">
      <w:pPr>
        <w:pStyle w:val="Strecklista"/>
      </w:pPr>
      <w:r w:rsidRPr="00ED7763">
        <w:t>att förebygga och motverka diskriminering.</w:t>
      </w:r>
    </w:p>
    <w:p w14:paraId="41EDE5EC" w14:textId="60F9D064" w:rsidR="007369BC" w:rsidRDefault="007369BC" w:rsidP="00ED7763">
      <w:pPr>
        <w:pStyle w:val="Brdtextefterstrecklista"/>
      </w:pPr>
      <w:r>
        <w:t>Områdena är ömsesidigt beroende av varandra. Syftet är att de tillsammans ska bidra till ett tillgängligt och jämlikt samhälle oavsett funktions-förmåga. Principen om universell utformning innebär att samhället utformas med medvetenhet om den variation som finns i befolkningen och möjliggör för personer med funktionsnedsättning att verka i vardagen på samma villkor som människor utan funktionsnedsättning.</w:t>
      </w:r>
    </w:p>
    <w:p w14:paraId="69FA8F88" w14:textId="37CE4B88" w:rsidR="007369BC" w:rsidRDefault="007369BC" w:rsidP="005A2BA8">
      <w:pPr>
        <w:pStyle w:val="Rubrik2"/>
      </w:pPr>
      <w:bookmarkStart w:id="94" w:name="_Toc169778947"/>
      <w:r>
        <w:lastRenderedPageBreak/>
        <w:t>Barnrättspolitik</w:t>
      </w:r>
      <w:bookmarkEnd w:id="94"/>
    </w:p>
    <w:p w14:paraId="66E3A104" w14:textId="7B23253F" w:rsidR="007369BC" w:rsidRDefault="007369BC" w:rsidP="00B821B9">
      <w:pPr>
        <w:pStyle w:val="Brdtext"/>
      </w:pPr>
      <w:r>
        <w:t>Barnrättspolitiken utgår från de mänskliga rättigheter som ska tillförsäkras barn enligt FN:s konvention om barnets rättigheter (barnkonventionen), som gäller som lag i Sverige, och andra internationella överenskommelser som Sverige har ingått. Målet för regeringens barnrättspolitik är att barn och unga ska respekteras och ges möjlighet till utveckling och trygghet samt delaktighet och inflytande (prop. 2008/09:1 utg.omr. 9, bet. 2008/09:SoU1, rskr. 2008/09:127). Målet grundar sig bl.a. på de åtaganden som Sverige har gjort genom att ratificera barnkonventionen och syftar till att främja och skydda barnets rättigheter och intressen i samhället. Målet innebär att alla barn, oavsett bl.a. ålder, kön och funktionsnedsättning, ska få sina rättigheter tillgodosedda.</w:t>
      </w:r>
    </w:p>
    <w:p w14:paraId="6F62D083" w14:textId="762A9905" w:rsidR="007369BC" w:rsidRDefault="007369BC" w:rsidP="0015689D">
      <w:pPr>
        <w:pStyle w:val="Brdtextmedindrag"/>
      </w:pPr>
      <w:r>
        <w:t>Barnrättspolitiken är sektorsövergripande, vilket innebär att barnets rättigheter och intressen ska genomsyra all politik och alla verksamheter som berör barn. Riksdagen godkände i december 2010 en strategi för att stärka barnets rättigheter i Sverige i enlighet med regeringens förslag i propositionen Strategi för att stärka barnets rättigheter i Sverige (prop. 2009/10:232, bet. 2010/11:SoU3, rskr. 2010/11:35). Strategin utgår från de mänskliga rättigheter som varje barn ska tillförsäkras enligt internationella överenskommelser, särskilt de åtaganden som följer av barnkonventionen. Principerna i strategin uttrycker grundläggande förut</w:t>
      </w:r>
      <w:r w:rsidR="00CF3C51">
        <w:softHyphen/>
      </w:r>
      <w:r>
        <w:t>sättningar och tillvägagångssätt för att stärka barns rättigheter. Avsikten är att strategin ska vara en utgångspunkt och ledning för offentliga aktörer på statlig och kommunal nivå när dessa i sina verksamheter ska säkerställa de rättigheter barn har.</w:t>
      </w:r>
    </w:p>
    <w:p w14:paraId="444ADFFB" w14:textId="59F90A15" w:rsidR="007369BC" w:rsidRDefault="007369BC" w:rsidP="0015689D">
      <w:pPr>
        <w:pStyle w:val="Brdtextmedindrag"/>
      </w:pPr>
      <w:r>
        <w:t>Lagen (2018:1197) om Förenta nationernas konvention om barnets rättigheter innebär att domstolar och andra rättstillämpare ska beakta de rättigheter som följer av barnkonventionen vid avvägningar och bedömningar som görs i mål och ärenden som rör barn.</w:t>
      </w:r>
    </w:p>
    <w:p w14:paraId="61A75D64" w14:textId="2F30EF68" w:rsidR="007369BC" w:rsidRDefault="007369BC" w:rsidP="005A2BA8">
      <w:pPr>
        <w:pStyle w:val="Rubrik2"/>
      </w:pPr>
      <w:bookmarkStart w:id="95" w:name="_Toc169778948"/>
      <w:r>
        <w:t>Ungdomspolitik</w:t>
      </w:r>
      <w:bookmarkEnd w:id="95"/>
    </w:p>
    <w:p w14:paraId="5F036C4C" w14:textId="48AFA3BE" w:rsidR="007369BC" w:rsidRDefault="007369BC" w:rsidP="0015689D">
      <w:pPr>
        <w:pStyle w:val="Brdtext"/>
      </w:pPr>
      <w:r>
        <w:t>Målet för statliga beslut och insatser som berör ungdomar mellan 13 och 25 år är att alla ungdomar ska ha goda levnadsvillkor, makt att forma sina liv och inflytande över samhällsutvecklingen (prop. 2013/14:191, bet. 2013/14:KrU9, rskr. 2013/14:354). Arbetet inom ungdomspolitiken ska syfta till att offentlig verksamhet som rör unga har ett ungdoms-perspektiv, bedrivs utifrån kunskap om ungas levnadsvillkor och sam-ordnas mellan olika sektorer. Frågor om såväl inflytande och meningsfull fritid som etablering i arbets- och samhällslivet spänner över flera politikområden. Ungdomspolitiken spelar därmed en särskild roll genom sin sektorsövergripande karaktär med utgångspunkt i ungdomars levnads-villkor.</w:t>
      </w:r>
    </w:p>
    <w:p w14:paraId="3FC1E710" w14:textId="6C4A07B1" w:rsidR="007369BC" w:rsidRPr="0015689D" w:rsidRDefault="007369BC" w:rsidP="0015689D">
      <w:pPr>
        <w:pStyle w:val="Brdtextmedindrag"/>
      </w:pPr>
      <w:r>
        <w:t>Som en del i regeringens arbete med unga som varken arbetar eller studerar har bl.a. Myndigheten för ungdoms- och civilsamhällesfrågor i uppdrag att stödja aktörer, i första hand kommuner, som arbetar med verksamheter som bidrar till etableringen av unga som varken arbetar eller studerar.</w:t>
      </w:r>
    </w:p>
    <w:p w14:paraId="1431BCFA" w14:textId="7F00A2DB" w:rsidR="007369BC" w:rsidRPr="0015689D" w:rsidRDefault="007369BC" w:rsidP="005A2BA8">
      <w:pPr>
        <w:pStyle w:val="Rubrik2"/>
      </w:pPr>
      <w:bookmarkStart w:id="96" w:name="_Toc169778949"/>
      <w:r>
        <w:lastRenderedPageBreak/>
        <w:t>Äldrepolitik</w:t>
      </w:r>
      <w:bookmarkEnd w:id="96"/>
    </w:p>
    <w:p w14:paraId="5F284556" w14:textId="401F6445" w:rsidR="007369BC" w:rsidRDefault="007369BC" w:rsidP="00F323BF">
      <w:pPr>
        <w:pStyle w:val="Brdtext"/>
      </w:pPr>
      <w:r>
        <w:t xml:space="preserve">Riksdagen har beslutat fem nationella mål för äldrepolitiken (prop. 1997/98:113, bet. 1997/98:SoU24, rskr. 1997/98:307, </w:t>
      </w:r>
      <w:r w:rsidRPr="00D03B76">
        <w:t>prop.</w:t>
      </w:r>
      <w:r>
        <w:t> </w:t>
      </w:r>
      <w:r w:rsidRPr="00D03B76">
        <w:t>2008/09:1 utg.omr.</w:t>
      </w:r>
      <w:r>
        <w:t> </w:t>
      </w:r>
      <w:r w:rsidRPr="00D03B76">
        <w:t>9 avsnitt</w:t>
      </w:r>
      <w:r>
        <w:t> </w:t>
      </w:r>
      <w:r w:rsidRPr="00D03B76">
        <w:t>3.4, bet.</w:t>
      </w:r>
      <w:r>
        <w:t> </w:t>
      </w:r>
      <w:r w:rsidRPr="00D03B76">
        <w:t>2008/09:SoU1, rskr.</w:t>
      </w:r>
      <w:r>
        <w:t> </w:t>
      </w:r>
      <w:r w:rsidRPr="00D03B76">
        <w:t>2008/09:127</w:t>
      </w:r>
      <w:r>
        <w:t xml:space="preserve"> och prop. 2019/20:1 utg.omr. 9 avsnitt 6.4, bet. 2019/20:SoU1, rskr. 2019/20:135). Dessa innebär att äldre ska</w:t>
      </w:r>
    </w:p>
    <w:p w14:paraId="562F4E18" w14:textId="77777777" w:rsidR="007369BC" w:rsidRDefault="007369BC" w:rsidP="0015689D">
      <w:pPr>
        <w:pStyle w:val="Strecklista"/>
      </w:pPr>
      <w:r>
        <w:t>kunna leva ett aktivt liv och ha inflytande i samhället och över sin vardag,</w:t>
      </w:r>
    </w:p>
    <w:p w14:paraId="64C98CD8" w14:textId="2B3EFEDC" w:rsidR="007369BC" w:rsidRDefault="007369BC" w:rsidP="0015689D">
      <w:pPr>
        <w:pStyle w:val="Strecklista"/>
      </w:pPr>
      <w:r>
        <w:t>kunna åldras i trygghet och med bibehållet oberoende,</w:t>
      </w:r>
    </w:p>
    <w:p w14:paraId="4EB60614" w14:textId="77777777" w:rsidR="007369BC" w:rsidRDefault="007369BC" w:rsidP="0015689D">
      <w:pPr>
        <w:pStyle w:val="Strecklista"/>
      </w:pPr>
      <w:r>
        <w:t>bemötas med respekt,</w:t>
      </w:r>
    </w:p>
    <w:p w14:paraId="6D785DF2" w14:textId="31B92755" w:rsidR="007369BC" w:rsidRDefault="007369BC" w:rsidP="0015689D">
      <w:pPr>
        <w:pStyle w:val="Strecklista"/>
      </w:pPr>
      <w:r>
        <w:t>ha tillgång till god vård och omsorg, och</w:t>
      </w:r>
    </w:p>
    <w:p w14:paraId="7E292D25" w14:textId="52244F5A" w:rsidR="007369BC" w:rsidRDefault="007369BC" w:rsidP="00C54DA0">
      <w:pPr>
        <w:pStyle w:val="Strecklista"/>
      </w:pPr>
      <w:r>
        <w:t>erbjudas en jämställd och jämlik vård och omsorg.</w:t>
      </w:r>
    </w:p>
    <w:p w14:paraId="348C11F6" w14:textId="67847DA7" w:rsidR="007369BC" w:rsidRDefault="007369BC" w:rsidP="006D4FE4">
      <w:pPr>
        <w:pStyle w:val="Brdtextefterstrecklista"/>
      </w:pPr>
      <w:r>
        <w:t>Med att leva ett aktivt liv och ha inflytande i samhället och över sin vardag avses bl.a. att den enskilde ska ha inflytande i samhället som boende, patient, mottagare av hemtjänst eller i andra sammanhang. Med att kunna åldras i trygghet och med bibehållet oberoende avses bl.a. att den som så önskar ska kunna bo kvar i sin ursprungliga bostad och så långt som möjligt få sina vårdbehov tillgodosedda i hemmet. Att äldre ska mötas med respekt innebär bl.a. att äldre ska behandlas rättvist, jämlikt och med aktning oavsett ålder, kön, funktionsförmåga, ekonomiska förutsättningar eller etnisk bakgrund. Att ha tillgång till god vård och omsorg inbegriper att människovärde, individuella behov och önskemål, integritet, självbestämmande och värdighet respekteras. Att erbjudas en jämställd och jämlik vård och omsorg innebär bl.a. att känna sig trygg med att välfärden är till för alla oavsett kön, könsöverskridande identitet eller uttryck, etnisk tillhörighet, religion eller annan trosuppfattning, funktions-nedsättning, sexuell läggning eller ålder.</w:t>
      </w:r>
    </w:p>
    <w:p w14:paraId="741FE660" w14:textId="00D8FB32" w:rsidR="007369BC" w:rsidRPr="00F57116" w:rsidRDefault="007369BC" w:rsidP="005A2BA8">
      <w:pPr>
        <w:pStyle w:val="Rubrik2"/>
      </w:pPr>
      <w:bookmarkStart w:id="97" w:name="_Toc169778950"/>
      <w:r>
        <w:t>Prioriterade områden</w:t>
      </w:r>
      <w:bookmarkEnd w:id="97"/>
    </w:p>
    <w:p w14:paraId="6C4C8F58" w14:textId="38582FB7" w:rsidR="007369BC" w:rsidRPr="00F57116" w:rsidRDefault="007369BC" w:rsidP="005A2BA8">
      <w:pPr>
        <w:pStyle w:val="Rubrik3"/>
        <w:spacing w:before="0"/>
      </w:pPr>
      <w:bookmarkStart w:id="98" w:name="_Toc135033413"/>
      <w:bookmarkStart w:id="99" w:name="_Toc169778951"/>
      <w:r w:rsidRPr="00F57116">
        <w:t xml:space="preserve">De </w:t>
      </w:r>
      <w:r>
        <w:t xml:space="preserve">tretton </w:t>
      </w:r>
      <w:r w:rsidRPr="00F57116">
        <w:t>prioriterade områdena</w:t>
      </w:r>
      <w:bookmarkEnd w:id="98"/>
      <w:bookmarkEnd w:id="99"/>
    </w:p>
    <w:p w14:paraId="27378667" w14:textId="3645D790" w:rsidR="007369BC"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Pr>
          <w:rFonts w:ascii="Times New Roman" w:hAnsi="Times New Roman"/>
          <w:sz w:val="20"/>
        </w:rPr>
        <w:t xml:space="preserve">Regeringen anser att de nuvarande tretton områdena som har bedömts som prioriterade vid Arvsfondsdelegationen medelsfördelning bör kvarstå, med följande förtydligande. Tidigare har regeringen angett att Arvsfonds-delegationen ska prioritera projekt som stärker barnets rättigheter (område 1) och projekt som stärker rättigheterna för personer med funktionsnedsättning (område 9). Det som ska stärkas är emellertid åtnjutandet av barnets rättigheter och åtnjutandet av rättigheterna för personer med funktionsnedsättning (jfr exempelvis barnkonventionen och </w:t>
      </w:r>
      <w:r w:rsidRPr="00F57116">
        <w:rPr>
          <w:rFonts w:ascii="Times New Roman" w:hAnsi="Times New Roman"/>
          <w:sz w:val="20"/>
        </w:rPr>
        <w:t>FN:s konvention om rättigheter för personer med funktionsnedsättning</w:t>
      </w:r>
      <w:r>
        <w:rPr>
          <w:rFonts w:ascii="Times New Roman" w:hAnsi="Times New Roman"/>
          <w:sz w:val="20"/>
        </w:rPr>
        <w:t xml:space="preserve">). Prioriteringarna justeras därför i enlighet med detta. </w:t>
      </w:r>
    </w:p>
    <w:p w14:paraId="502407E6" w14:textId="7D66AA89" w:rsidR="007369BC" w:rsidRPr="00F57116" w:rsidRDefault="007369BC" w:rsidP="000A11DB">
      <w:pPr>
        <w:pStyle w:val="Brdtextmedindrag"/>
      </w:pPr>
      <w:r w:rsidRPr="00F57116">
        <w:t>För kommande år ska Arvsfondsdelegationen vid medelsfördelning</w:t>
      </w:r>
      <w:r>
        <w:t>en</w:t>
      </w:r>
      <w:r w:rsidRPr="00F57116">
        <w:t xml:space="preserve"> prioritera projekt som syftar till att</w:t>
      </w:r>
    </w:p>
    <w:p w14:paraId="114FCFCF" w14:textId="44CC1E2D" w:rsidR="007369BC" w:rsidRPr="00F57116" w:rsidRDefault="007369BC" w:rsidP="00DB5714">
      <w:pPr>
        <w:pStyle w:val="Numreradlista"/>
      </w:pPr>
      <w:r w:rsidRPr="00F57116">
        <w:t xml:space="preserve">stärka </w:t>
      </w:r>
      <w:r>
        <w:t xml:space="preserve">åtnjutandet av </w:t>
      </w:r>
      <w:r w:rsidRPr="00F57116">
        <w:t>barnets rättigheter,</w:t>
      </w:r>
    </w:p>
    <w:p w14:paraId="3DE3F617" w14:textId="77777777" w:rsidR="007369BC" w:rsidRPr="00F57116" w:rsidRDefault="007369BC" w:rsidP="00DB5714">
      <w:pPr>
        <w:pStyle w:val="Numreradlista"/>
      </w:pPr>
      <w:r w:rsidRPr="00F57116">
        <w:t>öka delaktigheten och stärka demokratin,</w:t>
      </w:r>
    </w:p>
    <w:p w14:paraId="6D64AB8A" w14:textId="2488D718" w:rsidR="007369BC" w:rsidRPr="00F57116" w:rsidRDefault="007369BC" w:rsidP="00DB5714">
      <w:pPr>
        <w:pStyle w:val="Numreradlista"/>
      </w:pPr>
      <w:r w:rsidRPr="00F57116">
        <w:t>förebygga våld, mobbning och trakasserier,</w:t>
      </w:r>
    </w:p>
    <w:p w14:paraId="4A15CF82" w14:textId="77777777" w:rsidR="007369BC" w:rsidRPr="00F57116" w:rsidRDefault="007369BC" w:rsidP="00DB5714">
      <w:pPr>
        <w:pStyle w:val="Numreradlista"/>
      </w:pPr>
      <w:r w:rsidRPr="00F57116">
        <w:t>främja arbete med att stödja brottsoffer,</w:t>
      </w:r>
    </w:p>
    <w:p w14:paraId="41C68A2A" w14:textId="77777777" w:rsidR="007369BC" w:rsidRPr="00F57116" w:rsidRDefault="007369BC" w:rsidP="00DB5714">
      <w:pPr>
        <w:pStyle w:val="Numreradlista"/>
      </w:pPr>
      <w:r w:rsidRPr="00F57116">
        <w:lastRenderedPageBreak/>
        <w:t>främja ett stärkt föräldraskap,</w:t>
      </w:r>
    </w:p>
    <w:p w14:paraId="14727E33" w14:textId="77777777" w:rsidR="007369BC" w:rsidRDefault="007369BC" w:rsidP="00DB5714">
      <w:pPr>
        <w:pStyle w:val="Numreradlista"/>
      </w:pPr>
      <w:r w:rsidRPr="00F57116">
        <w:t>främja psykisk och fysisk hälsa,</w:t>
      </w:r>
    </w:p>
    <w:p w14:paraId="62706769" w14:textId="77777777" w:rsidR="007369BC" w:rsidRDefault="007369BC" w:rsidP="00DB5714">
      <w:pPr>
        <w:pStyle w:val="Numreradlista"/>
      </w:pPr>
      <w:r w:rsidRPr="00F57116">
        <w:t>öka delaktigheten i kulturlivet,</w:t>
      </w:r>
    </w:p>
    <w:p w14:paraId="70E50D1D" w14:textId="77777777" w:rsidR="007369BC" w:rsidRDefault="007369BC" w:rsidP="00DB5714">
      <w:pPr>
        <w:pStyle w:val="Numreradlista"/>
      </w:pPr>
      <w:r w:rsidRPr="00F57116">
        <w:t>främja etableringen på arbetsmarknaden,</w:t>
      </w:r>
    </w:p>
    <w:p w14:paraId="6C452E15" w14:textId="416AC1E1" w:rsidR="007369BC" w:rsidRDefault="007369BC" w:rsidP="00DB5714">
      <w:pPr>
        <w:pStyle w:val="Numreradlista"/>
      </w:pPr>
      <w:r>
        <w:t>s</w:t>
      </w:r>
      <w:r w:rsidRPr="00F57116">
        <w:t>tärka</w:t>
      </w:r>
      <w:r>
        <w:t xml:space="preserve"> åtnjutandet av</w:t>
      </w:r>
      <w:r w:rsidRPr="00F57116">
        <w:t xml:space="preserve"> rättigheterna för personer med funktionsned</w:t>
      </w:r>
      <w:r>
        <w:t>-</w:t>
      </w:r>
      <w:r w:rsidRPr="00F57116">
        <w:t>sättning,</w:t>
      </w:r>
    </w:p>
    <w:p w14:paraId="47495107" w14:textId="77777777" w:rsidR="007369BC" w:rsidRDefault="007369BC" w:rsidP="00DB5714">
      <w:pPr>
        <w:pStyle w:val="Numreradlista"/>
      </w:pPr>
      <w:r w:rsidRPr="00F57116">
        <w:t>öka delaktighet och tillgänglighet för äldre personer med funktions</w:t>
      </w:r>
      <w:r w:rsidRPr="00F57116">
        <w:softHyphen/>
        <w:t>nedsättningar,</w:t>
      </w:r>
    </w:p>
    <w:p w14:paraId="33E418E7" w14:textId="77777777" w:rsidR="007369BC" w:rsidRDefault="007369BC" w:rsidP="00DB5714">
      <w:pPr>
        <w:pStyle w:val="Numreradlista"/>
      </w:pPr>
      <w:r w:rsidRPr="00F57116">
        <w:t>stärka förutsättningarna för nyanländas mottagande och etablering,</w:t>
      </w:r>
    </w:p>
    <w:p w14:paraId="045AA739" w14:textId="27EFC1A2" w:rsidR="007369BC" w:rsidRPr="00F57116" w:rsidRDefault="007369BC" w:rsidP="00DB5714">
      <w:pPr>
        <w:pStyle w:val="Numreradlista"/>
      </w:pPr>
      <w:r w:rsidRPr="00F57116">
        <w:t>öka jämställdheten och jämlikheten, och</w:t>
      </w:r>
    </w:p>
    <w:p w14:paraId="24CDEBBB" w14:textId="77777777" w:rsidR="007369BC" w:rsidRPr="00F57116" w:rsidRDefault="007369BC" w:rsidP="00DB5714">
      <w:pPr>
        <w:pStyle w:val="Numreradlista"/>
      </w:pPr>
      <w:r w:rsidRPr="00F57116">
        <w:t>stärka inflytandet för barn och unga.</w:t>
      </w:r>
    </w:p>
    <w:p w14:paraId="1A135DFB" w14:textId="3665587E" w:rsidR="007369BC" w:rsidRPr="009F5F7B" w:rsidRDefault="007369BC" w:rsidP="009F5F7B">
      <w:pPr>
        <w:pStyle w:val="Brdtextefternumreradlista"/>
      </w:pPr>
      <w:r w:rsidRPr="00F57116">
        <w:t>Regeringen redogör mer ingående för prioriteringarna i avsnitt 8.6.2–8.6.14.</w:t>
      </w:r>
    </w:p>
    <w:p w14:paraId="55BC7DB2" w14:textId="15109D36" w:rsidR="007369BC" w:rsidRPr="00680978" w:rsidRDefault="007369BC" w:rsidP="00680978">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De prioriterade områdena har många beröringspunkter och ett projekt kan innehålla delar som rör flera områden. Målgrupperna har mycket gemensamt och ett projekt kan röra fler än en av målgrupperna.</w:t>
      </w:r>
    </w:p>
    <w:p w14:paraId="51CB5109" w14:textId="77777777" w:rsidR="007369BC" w:rsidRDefault="007369BC" w:rsidP="00DB5714">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bookmarkStart w:id="100" w:name="_Hlk168995484"/>
      <w:r w:rsidRPr="00F57116">
        <w:rPr>
          <w:rFonts w:ascii="Times New Roman" w:hAnsi="Times New Roman"/>
          <w:sz w:val="20"/>
        </w:rPr>
        <w:t>Utöver de angivna prioriterade områdena bör medel liksom tidigare kunna ges till utvecklingsprojekt inom områden som för närvarande inte kan förutses.</w:t>
      </w:r>
      <w:bookmarkEnd w:id="100"/>
      <w:r w:rsidRPr="00F57116">
        <w:rPr>
          <w:rFonts w:ascii="Times New Roman" w:hAnsi="Times New Roman"/>
          <w:sz w:val="20"/>
        </w:rPr>
        <w:t xml:space="preserve"> Det är angeläget att ge utrymme för organisationernas egna initiativ till utvecklingsprojekt inom helt nya områden.</w:t>
      </w:r>
    </w:p>
    <w:p w14:paraId="6FCA616B" w14:textId="65369A7B" w:rsidR="007369BC" w:rsidRPr="00F57116" w:rsidRDefault="007369BC" w:rsidP="00DB5714">
      <w:pPr>
        <w:pStyle w:val="Rubrik3"/>
      </w:pPr>
      <w:bookmarkStart w:id="101" w:name="_Toc169778952"/>
      <w:r w:rsidRPr="00F57116">
        <w:t xml:space="preserve">Projekt som syftar till att </w:t>
      </w:r>
      <w:r>
        <w:t>stärka åtnjutandet av barnets rättigheter</w:t>
      </w:r>
      <w:bookmarkEnd w:id="101"/>
    </w:p>
    <w:p w14:paraId="005EC6A7" w14:textId="1452D33E" w:rsidR="007369BC"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 xml:space="preserve">Det är angeläget med stöd till projekt som syftar till att främja </w:t>
      </w:r>
      <w:r>
        <w:rPr>
          <w:rFonts w:ascii="Times New Roman" w:hAnsi="Times New Roman"/>
          <w:sz w:val="20"/>
        </w:rPr>
        <w:t xml:space="preserve">åtnjutandet av </w:t>
      </w:r>
      <w:r w:rsidRPr="00F57116">
        <w:rPr>
          <w:rFonts w:ascii="Times New Roman" w:hAnsi="Times New Roman"/>
          <w:sz w:val="20"/>
        </w:rPr>
        <w:t xml:space="preserve">och skydda barnets rättigheter och intressen. Det kan handla om projekt som ökar kännedomen om barnkonventionen och dess intentioner </w:t>
      </w:r>
      <w:r>
        <w:rPr>
          <w:rFonts w:ascii="Times New Roman" w:hAnsi="Times New Roman"/>
          <w:sz w:val="20"/>
        </w:rPr>
        <w:t xml:space="preserve">men framför allt projekt som </w:t>
      </w:r>
      <w:r w:rsidRPr="00F57116">
        <w:rPr>
          <w:rFonts w:ascii="Times New Roman" w:hAnsi="Times New Roman"/>
          <w:sz w:val="20"/>
        </w:rPr>
        <w:t>ökar den praktiska tillämpningen av barnkonventionen på alla nivåer i samhället, exempelvis i förskola och skola, socialtjänst, hälso- och sjukvård, sam</w:t>
      </w:r>
      <w:r>
        <w:rPr>
          <w:rFonts w:ascii="Times New Roman" w:hAnsi="Times New Roman"/>
          <w:sz w:val="20"/>
        </w:rPr>
        <w:softHyphen/>
      </w:r>
      <w:r w:rsidRPr="00F57116">
        <w:rPr>
          <w:rFonts w:ascii="Times New Roman" w:hAnsi="Times New Roman"/>
          <w:sz w:val="20"/>
        </w:rPr>
        <w:t xml:space="preserve">hällsplanering, idrott, fritid, kulturliv och rättsväsende. </w:t>
      </w:r>
      <w:r>
        <w:rPr>
          <w:rFonts w:ascii="Times New Roman" w:hAnsi="Times New Roman"/>
          <w:sz w:val="20"/>
        </w:rPr>
        <w:t xml:space="preserve">Det som avses är projekt som syftar till att säkerställa att barn faktiskt åtnjuter de rättigheter som fastställs i barnkonventionen, särskilt i artikel 22–34. </w:t>
      </w:r>
      <w:r w:rsidRPr="00F57116">
        <w:rPr>
          <w:rFonts w:ascii="Times New Roman" w:hAnsi="Times New Roman"/>
          <w:sz w:val="20"/>
        </w:rPr>
        <w:t>Det är särskilt angeläget att prioritera projekt som syftar till att stärka rättighetsperspek</w:t>
      </w:r>
      <w:r>
        <w:rPr>
          <w:rFonts w:ascii="Times New Roman" w:hAnsi="Times New Roman"/>
          <w:sz w:val="20"/>
        </w:rPr>
        <w:softHyphen/>
      </w:r>
      <w:r w:rsidRPr="00F57116">
        <w:rPr>
          <w:rFonts w:ascii="Times New Roman" w:hAnsi="Times New Roman"/>
          <w:sz w:val="20"/>
        </w:rPr>
        <w:t>tivet för barn i deras vardag, i verksamheter och miljöer där barn befinner sig eller som berör barn.</w:t>
      </w:r>
    </w:p>
    <w:p w14:paraId="5A410B95" w14:textId="5E422749" w:rsidR="007369BC" w:rsidRPr="00F57116" w:rsidRDefault="007369BC" w:rsidP="00983F13">
      <w:pPr>
        <w:pStyle w:val="Brdtextmedindrag"/>
        <w:rPr>
          <w:rFonts w:eastAsiaTheme="minorHAnsi"/>
        </w:rPr>
      </w:pPr>
      <w:r w:rsidRPr="00F57116">
        <w:t xml:space="preserve">Det </w:t>
      </w:r>
      <w:r>
        <w:t xml:space="preserve">är </w:t>
      </w:r>
      <w:r w:rsidRPr="00F57116">
        <w:t xml:space="preserve">därutöver </w:t>
      </w:r>
      <w:r>
        <w:t xml:space="preserve">angeläget med stöd till projekt som syftar till att </w:t>
      </w:r>
      <w:r w:rsidRPr="00F57116">
        <w:t xml:space="preserve">stärka och stödja barn till föräldrar som har missbruksproblem och barn till föräldrar med psykisk ohälsa eller </w:t>
      </w:r>
      <w:r>
        <w:t xml:space="preserve">till föräldrar </w:t>
      </w:r>
      <w:r w:rsidRPr="00F57116">
        <w:t>som är allvarligt sjuka</w:t>
      </w:r>
      <w:r>
        <w:t>, för att säkerställa att dessa barn har möjligheter att åtnjuta sina rättigheter</w:t>
      </w:r>
      <w:r w:rsidRPr="00F57116">
        <w:t>.</w:t>
      </w:r>
      <w:r>
        <w:t xml:space="preserve"> </w:t>
      </w:r>
    </w:p>
    <w:p w14:paraId="4EF7981C" w14:textId="77777777" w:rsidR="007369BC" w:rsidRPr="00F57116" w:rsidRDefault="007369BC" w:rsidP="005A2BA8">
      <w:pPr>
        <w:pStyle w:val="Rubrik3"/>
      </w:pPr>
      <w:bookmarkStart w:id="102" w:name="_Toc169778953"/>
      <w:r w:rsidRPr="00F57116">
        <w:t>Projekt som syftar till att öka delaktigheten och stärka demokratin</w:t>
      </w:r>
      <w:bookmarkEnd w:id="102"/>
    </w:p>
    <w:p w14:paraId="0B9340CB" w14:textId="444EFF2C"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eastAsiaTheme="minorHAnsi" w:hAnsi="Times New Roman"/>
          <w:sz w:val="20"/>
        </w:rPr>
      </w:pPr>
      <w:r w:rsidRPr="00F57116">
        <w:rPr>
          <w:rFonts w:ascii="Times New Roman" w:hAnsi="Times New Roman"/>
          <w:sz w:val="20"/>
        </w:rPr>
        <w:t xml:space="preserve">Möjligheten till full delaktighet i samhället är central för samtliga </w:t>
      </w:r>
      <w:r>
        <w:rPr>
          <w:rFonts w:ascii="Times New Roman" w:hAnsi="Times New Roman"/>
          <w:sz w:val="20"/>
        </w:rPr>
        <w:t xml:space="preserve">av </w:t>
      </w:r>
      <w:r w:rsidRPr="00F57116">
        <w:rPr>
          <w:rFonts w:ascii="Times New Roman" w:hAnsi="Times New Roman"/>
          <w:sz w:val="20"/>
        </w:rPr>
        <w:t>Allmänna arvsfonden</w:t>
      </w:r>
      <w:r>
        <w:rPr>
          <w:rFonts w:ascii="Times New Roman" w:hAnsi="Times New Roman"/>
          <w:sz w:val="20"/>
        </w:rPr>
        <w:t>s</w:t>
      </w:r>
      <w:r w:rsidRPr="00F57116">
        <w:rPr>
          <w:rFonts w:ascii="Times New Roman" w:hAnsi="Times New Roman"/>
          <w:sz w:val="20"/>
        </w:rPr>
        <w:t xml:space="preserve"> målgrupper. Projekt som syftar till att utveckla nya former för engagemang och att engagera personer som inte annars deltar i föreningslivet bör ges särskild prioritet. Det är också angeläget att upp</w:t>
      </w:r>
      <w:r>
        <w:rPr>
          <w:rFonts w:ascii="Times New Roman" w:hAnsi="Times New Roman"/>
          <w:sz w:val="20"/>
        </w:rPr>
        <w:t>-</w:t>
      </w:r>
      <w:r w:rsidRPr="00F57116">
        <w:rPr>
          <w:rFonts w:ascii="Times New Roman" w:hAnsi="Times New Roman"/>
          <w:sz w:val="20"/>
        </w:rPr>
        <w:lastRenderedPageBreak/>
        <w:t>märksamma projekt som syftar till att stärka målgruppernas representation i demokratiska beslutsprocesser och möjligheter att påverka förhållanden i såväl den personliga sfären som samhället i stort. Exempelvis bör</w:t>
      </w:r>
      <w:r>
        <w:rPr>
          <w:rFonts w:ascii="Times New Roman" w:hAnsi="Times New Roman"/>
          <w:sz w:val="20"/>
        </w:rPr>
        <w:t xml:space="preserve"> både unga, personer med funktionsnedsättning och</w:t>
      </w:r>
      <w:r w:rsidRPr="00F57116">
        <w:rPr>
          <w:rFonts w:ascii="Times New Roman" w:hAnsi="Times New Roman"/>
          <w:sz w:val="20"/>
        </w:rPr>
        <w:t xml:space="preserve"> äldre finnas representerade bland förtroendevalda</w:t>
      </w:r>
      <w:r>
        <w:rPr>
          <w:rFonts w:ascii="Times New Roman" w:hAnsi="Times New Roman"/>
          <w:sz w:val="20"/>
        </w:rPr>
        <w:t>.</w:t>
      </w:r>
      <w:r w:rsidRPr="00F57116">
        <w:rPr>
          <w:rFonts w:ascii="Times New Roman" w:hAnsi="Times New Roman"/>
          <w:sz w:val="20"/>
        </w:rPr>
        <w:t xml:space="preserve"> </w:t>
      </w:r>
      <w:r>
        <w:rPr>
          <w:rFonts w:ascii="Times New Roman" w:hAnsi="Times New Roman"/>
          <w:sz w:val="20"/>
        </w:rPr>
        <w:t xml:space="preserve">Ungdoms-, funktionshinders- och </w:t>
      </w:r>
      <w:r w:rsidRPr="00F57116">
        <w:rPr>
          <w:rFonts w:ascii="Times New Roman" w:hAnsi="Times New Roman"/>
          <w:sz w:val="20"/>
        </w:rPr>
        <w:t>pensionärs</w:t>
      </w:r>
      <w:r>
        <w:rPr>
          <w:rFonts w:ascii="Times New Roman" w:hAnsi="Times New Roman"/>
          <w:sz w:val="20"/>
        </w:rPr>
        <w:t>-</w:t>
      </w:r>
      <w:r w:rsidRPr="00F57116">
        <w:rPr>
          <w:rFonts w:ascii="Times New Roman" w:hAnsi="Times New Roman"/>
          <w:sz w:val="20"/>
        </w:rPr>
        <w:t>organisationernas möjlighet att medverka i processe</w:t>
      </w:r>
      <w:r>
        <w:rPr>
          <w:rFonts w:ascii="Times New Roman" w:hAnsi="Times New Roman"/>
          <w:sz w:val="20"/>
        </w:rPr>
        <w:t>r</w:t>
      </w:r>
      <w:r w:rsidRPr="00F57116">
        <w:rPr>
          <w:rFonts w:ascii="Times New Roman" w:hAnsi="Times New Roman"/>
          <w:sz w:val="20"/>
        </w:rPr>
        <w:t xml:space="preserve"> inför beslut som rör </w:t>
      </w:r>
      <w:r>
        <w:rPr>
          <w:rFonts w:ascii="Times New Roman" w:hAnsi="Times New Roman"/>
          <w:sz w:val="20"/>
        </w:rPr>
        <w:t xml:space="preserve">respektive målgrupps </w:t>
      </w:r>
      <w:r w:rsidRPr="00F57116">
        <w:rPr>
          <w:rFonts w:ascii="Times New Roman" w:hAnsi="Times New Roman"/>
          <w:sz w:val="20"/>
        </w:rPr>
        <w:t xml:space="preserve">förhållanden i kommuner och regioner </w:t>
      </w:r>
      <w:r>
        <w:rPr>
          <w:rFonts w:ascii="Times New Roman" w:hAnsi="Times New Roman"/>
          <w:sz w:val="20"/>
        </w:rPr>
        <w:t xml:space="preserve">bör också </w:t>
      </w:r>
      <w:r w:rsidRPr="00F57116">
        <w:rPr>
          <w:rFonts w:ascii="Times New Roman" w:hAnsi="Times New Roman"/>
          <w:sz w:val="20"/>
        </w:rPr>
        <w:t>tas tillvara. Det är</w:t>
      </w:r>
      <w:r>
        <w:rPr>
          <w:rFonts w:ascii="Times New Roman" w:hAnsi="Times New Roman"/>
          <w:sz w:val="20"/>
        </w:rPr>
        <w:t xml:space="preserve"> därutöver</w:t>
      </w:r>
      <w:r w:rsidRPr="00F57116">
        <w:rPr>
          <w:rFonts w:ascii="Times New Roman" w:hAnsi="Times New Roman"/>
          <w:sz w:val="20"/>
        </w:rPr>
        <w:t xml:space="preserve"> särskilt viktigt att utveckla, sprida och använda metoder för att ta tillvara de yngre barnens åsikter och de åsikter som barn med funktionsnedsättning har. </w:t>
      </w:r>
      <w:r>
        <w:rPr>
          <w:rFonts w:ascii="Times New Roman" w:hAnsi="Times New Roman"/>
          <w:sz w:val="20"/>
        </w:rPr>
        <w:t>P</w:t>
      </w:r>
      <w:r w:rsidRPr="00F57116">
        <w:rPr>
          <w:rFonts w:ascii="Times New Roman" w:hAnsi="Times New Roman"/>
          <w:sz w:val="20"/>
        </w:rPr>
        <w:t xml:space="preserve">rojekt som verkar för att förebygga att </w:t>
      </w:r>
      <w:r>
        <w:rPr>
          <w:rFonts w:ascii="Times New Roman" w:hAnsi="Times New Roman"/>
          <w:sz w:val="20"/>
        </w:rPr>
        <w:t xml:space="preserve">barn och </w:t>
      </w:r>
      <w:r w:rsidRPr="00F57116">
        <w:rPr>
          <w:rFonts w:ascii="Times New Roman" w:hAnsi="Times New Roman"/>
          <w:sz w:val="20"/>
        </w:rPr>
        <w:t>ungdomar utvecklar ett antidemokratiskt beteende eller ansluter sig till antidemokratiska grupperingar bör uppmärksammas särskilt.</w:t>
      </w:r>
    </w:p>
    <w:p w14:paraId="2B296CB6" w14:textId="4048DA48" w:rsidR="007369BC" w:rsidRPr="00F57116" w:rsidRDefault="007369BC" w:rsidP="005A2BA8">
      <w:pPr>
        <w:pStyle w:val="Rubrik3"/>
      </w:pPr>
      <w:bookmarkStart w:id="103" w:name="_Toc169778954"/>
      <w:r w:rsidRPr="00F57116">
        <w:t>Projekt som syftar till att förebygga våld, mobbning och trakasserier</w:t>
      </w:r>
      <w:bookmarkEnd w:id="103"/>
    </w:p>
    <w:p w14:paraId="76A6D9F2" w14:textId="4EB29FCE" w:rsidR="007369BC" w:rsidRPr="00F57116" w:rsidRDefault="007369BC" w:rsidP="00B02C13">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eastAsiaTheme="minorHAnsi" w:hAnsi="Times New Roman"/>
          <w:sz w:val="20"/>
        </w:rPr>
        <w:t xml:space="preserve">Arbetet med att förebygga alla former av våld, mobbning och trakasserier bör prioriteras vid fondens medelstilldelning, framför allt </w:t>
      </w:r>
      <w:r>
        <w:rPr>
          <w:rFonts w:ascii="Times New Roman" w:eastAsiaTheme="minorHAnsi" w:hAnsi="Times New Roman"/>
          <w:sz w:val="20"/>
        </w:rPr>
        <w:t>när det</w:t>
      </w:r>
      <w:r w:rsidRPr="00F57116">
        <w:rPr>
          <w:rFonts w:ascii="Times New Roman" w:eastAsiaTheme="minorHAnsi" w:hAnsi="Times New Roman"/>
          <w:sz w:val="20"/>
        </w:rPr>
        <w:t xml:space="preserve"> gäller projekt som syftar till att utveckla nya metoder på området. Projekt som syftar till att motverka män</w:t>
      </w:r>
      <w:r>
        <w:rPr>
          <w:rFonts w:ascii="Times New Roman" w:eastAsiaTheme="minorHAnsi" w:hAnsi="Times New Roman"/>
          <w:sz w:val="20"/>
        </w:rPr>
        <w:t>s och pojkar</w:t>
      </w:r>
      <w:r w:rsidRPr="00F57116">
        <w:rPr>
          <w:rFonts w:ascii="Times New Roman" w:eastAsiaTheme="minorHAnsi" w:hAnsi="Times New Roman"/>
          <w:sz w:val="20"/>
        </w:rPr>
        <w:t>s våld mot flickor och unga kvinnor bör särskilt uppmärksammas. Det gäller även projekt som syftar till att motverka våld mot personer i målgrupperna i samkönade relationer</w:t>
      </w:r>
      <w:r>
        <w:rPr>
          <w:rFonts w:ascii="Times New Roman" w:eastAsiaTheme="minorHAnsi" w:hAnsi="Times New Roman"/>
          <w:sz w:val="20"/>
        </w:rPr>
        <w:t xml:space="preserve"> eller</w:t>
      </w:r>
      <w:r w:rsidRPr="00F57116">
        <w:rPr>
          <w:rFonts w:ascii="Times New Roman" w:eastAsiaTheme="minorHAnsi" w:hAnsi="Times New Roman"/>
          <w:sz w:val="20"/>
        </w:rPr>
        <w:t xml:space="preserve"> </w:t>
      </w:r>
      <w:r>
        <w:rPr>
          <w:rFonts w:ascii="Times New Roman" w:eastAsiaTheme="minorHAnsi" w:hAnsi="Times New Roman"/>
          <w:sz w:val="20"/>
        </w:rPr>
        <w:t xml:space="preserve">mot </w:t>
      </w:r>
      <w:r w:rsidRPr="00F57116">
        <w:rPr>
          <w:rFonts w:ascii="Times New Roman" w:eastAsiaTheme="minorHAnsi" w:hAnsi="Times New Roman"/>
          <w:sz w:val="20"/>
        </w:rPr>
        <w:t xml:space="preserve">personer med funktionsnedsättning </w:t>
      </w:r>
      <w:r>
        <w:rPr>
          <w:rFonts w:ascii="Times New Roman" w:eastAsiaTheme="minorHAnsi" w:hAnsi="Times New Roman"/>
          <w:sz w:val="20"/>
        </w:rPr>
        <w:t>och projekt</w:t>
      </w:r>
      <w:r w:rsidRPr="00F57116">
        <w:rPr>
          <w:rFonts w:ascii="Times New Roman" w:eastAsiaTheme="minorHAnsi" w:hAnsi="Times New Roman"/>
          <w:sz w:val="20"/>
        </w:rPr>
        <w:t xml:space="preserve"> som vänder sig till barn som bevittnar våld i hemmet. Vidare bör projekt som </w:t>
      </w:r>
      <w:r>
        <w:rPr>
          <w:rFonts w:ascii="Times New Roman" w:eastAsiaTheme="minorHAnsi" w:hAnsi="Times New Roman"/>
          <w:sz w:val="20"/>
        </w:rPr>
        <w:t xml:space="preserve">syftar till att </w:t>
      </w:r>
      <w:r w:rsidRPr="00F57116">
        <w:rPr>
          <w:rFonts w:ascii="Times New Roman" w:eastAsiaTheme="minorHAnsi" w:hAnsi="Times New Roman"/>
          <w:sz w:val="20"/>
        </w:rPr>
        <w:t xml:space="preserve">motverka våld mot äldre </w:t>
      </w:r>
      <w:r>
        <w:rPr>
          <w:rFonts w:ascii="Times New Roman" w:eastAsiaTheme="minorHAnsi" w:hAnsi="Times New Roman"/>
          <w:sz w:val="20"/>
        </w:rPr>
        <w:t>prioriteras</w:t>
      </w:r>
      <w:r w:rsidRPr="00F57116">
        <w:rPr>
          <w:rFonts w:ascii="Times New Roman" w:eastAsiaTheme="minorHAnsi" w:hAnsi="Times New Roman"/>
          <w:sz w:val="20"/>
        </w:rPr>
        <w:t>. Även projekt som syftar till att motverka rasism och liknande former av fientlighet och hatbrott mot personer i målgrupperna bör prioriteras.</w:t>
      </w:r>
    </w:p>
    <w:p w14:paraId="7A040448" w14:textId="77777777" w:rsidR="007369BC" w:rsidRPr="00F57116" w:rsidRDefault="007369BC" w:rsidP="005A2BA8">
      <w:pPr>
        <w:pStyle w:val="Rubrik3"/>
      </w:pPr>
      <w:bookmarkStart w:id="104" w:name="_Toc169778955"/>
      <w:r w:rsidRPr="00F57116">
        <w:t>Projekt som syftar till att främja arbete med att stödja brottsoffer</w:t>
      </w:r>
      <w:bookmarkEnd w:id="104"/>
    </w:p>
    <w:p w14:paraId="34565D0D" w14:textId="5B3A1183" w:rsidR="007369BC" w:rsidRDefault="007369BC" w:rsidP="00F13647">
      <w:pPr>
        <w:pStyle w:val="Brdtext"/>
      </w:pPr>
      <w:r w:rsidRPr="00F57116">
        <w:t xml:space="preserve">Det är av stor vikt att brottsoffer får ökad upprättelse och att rättigheterna för den som har utsatts för brott stärks. </w:t>
      </w:r>
      <w:r w:rsidRPr="00130955">
        <w:t xml:space="preserve">Projekt som syftar till att främja arbetet med brottsoffer inom målgrupperna för Allmänna arvsfonden </w:t>
      </w:r>
      <w:r>
        <w:t>ska</w:t>
      </w:r>
      <w:r w:rsidRPr="00130955">
        <w:t xml:space="preserve"> därför</w:t>
      </w:r>
      <w:r>
        <w:t xml:space="preserve"> vara en särskild prioritet vid fördelning av medel ur fonden</w:t>
      </w:r>
      <w:r w:rsidRPr="00130955">
        <w:t>.</w:t>
      </w:r>
    </w:p>
    <w:p w14:paraId="193130A4" w14:textId="11C218F9" w:rsidR="007369BC" w:rsidRDefault="007369BC" w:rsidP="00130955">
      <w:pPr>
        <w:pStyle w:val="Brdtextmedindrag"/>
      </w:pPr>
      <w:r>
        <w:t xml:space="preserve">Trots att barn har rätt till en trygg och säker uppväxt växer många upp med våld i sin vardag, både i hemmet och i andra miljöer. Att barn och unga utsätts för eller växer upp i våldets närhet kan få konsekvenser på både kort och lång sikt. Projekt som syftar till att stödja och stärka barn och unga som har blivit utsatta för brott bör därför särskilt uppmärk-sammas. Även projekt som syftar till att skapa trygghet för brottsoffer, exempelvis genom stödinsatser, mötesplatser eller genom trygghets-skapande åtgärder i särskilt utsatta miljöer, bör uppmärksammas. </w:t>
      </w:r>
      <w:r w:rsidRPr="00726A81">
        <w:t xml:space="preserve">Insatser för barn och unga som </w:t>
      </w:r>
      <w:r>
        <w:t xml:space="preserve">har </w:t>
      </w:r>
      <w:r w:rsidRPr="00726A81">
        <w:t>bevittnat brott mot andra barn eller unga kan också inkluderas.</w:t>
      </w:r>
    </w:p>
    <w:p w14:paraId="76F2C88F" w14:textId="313E2846" w:rsidR="007369BC" w:rsidRDefault="007369BC" w:rsidP="00130955">
      <w:pPr>
        <w:pStyle w:val="Brdtextmedindrag"/>
      </w:pPr>
      <w:r>
        <w:t xml:space="preserve">Vidare är det viktigt </w:t>
      </w:r>
      <w:r w:rsidRPr="00041D30">
        <w:t>att</w:t>
      </w:r>
      <w:r>
        <w:t xml:space="preserve"> </w:t>
      </w:r>
      <w:r w:rsidRPr="00041D30">
        <w:t xml:space="preserve">uppmärksamma äldre </w:t>
      </w:r>
      <w:r>
        <w:t xml:space="preserve">personer som brottsoffer och även förebygga brott mot den målgruppen. </w:t>
      </w:r>
      <w:r w:rsidRPr="00041D30">
        <w:t xml:space="preserve">Äldre </w:t>
      </w:r>
      <w:r>
        <w:t xml:space="preserve">personer </w:t>
      </w:r>
      <w:r w:rsidRPr="00041D30">
        <w:t>är särskilt sårbara för vissa brott, där gärningspersoner utnyttjar såväl fysisk svaghet som bristande digitala kunskaper</w:t>
      </w:r>
      <w:r>
        <w:t xml:space="preserve">. Projekt som syftar till att dels lindra </w:t>
      </w:r>
      <w:r>
        <w:lastRenderedPageBreak/>
        <w:t>konsekvenserna för äldre personer som utsatts för brott, dels minska oron för brott inom målgruppen bör därför prioriteras.</w:t>
      </w:r>
    </w:p>
    <w:p w14:paraId="4A2A10F2" w14:textId="55F1063B" w:rsidR="007369BC" w:rsidRPr="00F57116" w:rsidRDefault="007369BC" w:rsidP="00AE25A4">
      <w:pPr>
        <w:pStyle w:val="Brdtextmedindrag"/>
      </w:pPr>
      <w:r>
        <w:t xml:space="preserve">Arbete med att stödja brottsoffer kan också fungera brottsförebyggande, exempelvis kan stöd till brottsoffer och anhöriga förebygga en upprepad utsatthet för brott. Det är angeläget att arbete för stöd till brottsoffer i brottsförebyggande syfte beviljas stöd, varför projekt med detta syfte bör prioriteras. </w:t>
      </w:r>
    </w:p>
    <w:p w14:paraId="61055A94" w14:textId="77777777" w:rsidR="007369BC" w:rsidRPr="00F57116" w:rsidRDefault="007369BC" w:rsidP="005A2BA8">
      <w:pPr>
        <w:pStyle w:val="Rubrik3"/>
      </w:pPr>
      <w:bookmarkStart w:id="105" w:name="_Toc169778956"/>
      <w:r w:rsidRPr="00F57116">
        <w:t>Projekt som syftar till att främja ett stärkt föräldraskap</w:t>
      </w:r>
      <w:bookmarkEnd w:id="105"/>
    </w:p>
    <w:p w14:paraId="2570BBB4" w14:textId="2C45746C"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För att främja barns och ungas hälsa behöver nya metoder för föräldra</w:t>
      </w:r>
      <w:r w:rsidRPr="00F57116">
        <w:rPr>
          <w:rFonts w:ascii="Times New Roman" w:hAnsi="Times New Roman"/>
          <w:sz w:val="20"/>
        </w:rPr>
        <w:softHyphen/>
        <w:t>skapsutbildning och föräldraskapsstöd utvecklas och prövas. Stöd och hjälp i föräldraskapet kan öka andelen barn som har goda relationer med föräldrarna</w:t>
      </w:r>
      <w:r>
        <w:rPr>
          <w:rFonts w:ascii="Times New Roman" w:hAnsi="Times New Roman"/>
          <w:sz w:val="20"/>
        </w:rPr>
        <w:t>, vilket i sin tur kan leda till</w:t>
      </w:r>
      <w:r w:rsidRPr="00F57116">
        <w:rPr>
          <w:rFonts w:ascii="Times New Roman" w:hAnsi="Times New Roman"/>
          <w:sz w:val="20"/>
        </w:rPr>
        <w:t xml:space="preserve"> ökade möjligheter till god hälsa och ett gott liv.</w:t>
      </w:r>
    </w:p>
    <w:p w14:paraId="70DDBD5B" w14:textId="4F30679A"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 xml:space="preserve">Det är särskilt angeläget att uppmärksamma projekt som syftar till att utveckla former för ett universellt förebyggande föräldraskapsstöd, dvs. att alla föräldrar erbjuds samma möjligheter till stöd och hjälp. Vidare är det angeläget att uppmärksamma att föräldrars behov av stöd kan skifta under olika perioder av barnets uppväxt. En särskilt utsatt grupp är föräldrar till barn med funktionsnedsättning. </w:t>
      </w:r>
      <w:r>
        <w:rPr>
          <w:rFonts w:ascii="Times New Roman" w:hAnsi="Times New Roman"/>
          <w:sz w:val="20"/>
        </w:rPr>
        <w:t>De f</w:t>
      </w:r>
      <w:r w:rsidRPr="00F57116">
        <w:rPr>
          <w:rFonts w:ascii="Times New Roman" w:hAnsi="Times New Roman"/>
          <w:sz w:val="20"/>
        </w:rPr>
        <w:t>öräldrarna rapporterar genomgående sämre värden för livsvillkor, levnadsvanor och hälsa jämfört med föräldrar till barn som inte har en funktionsnedsättning. Unga föräldrar, utrikes födda föräldrar, ensamstående föräldrar och föräldrar med funktionsned</w:t>
      </w:r>
      <w:r>
        <w:rPr>
          <w:rFonts w:ascii="Times New Roman" w:hAnsi="Times New Roman"/>
          <w:sz w:val="20"/>
        </w:rPr>
        <w:t>-</w:t>
      </w:r>
      <w:r w:rsidRPr="00F57116">
        <w:rPr>
          <w:rFonts w:ascii="Times New Roman" w:hAnsi="Times New Roman"/>
          <w:sz w:val="20"/>
        </w:rPr>
        <w:t xml:space="preserve">sättning kan också vara i behov av särskilt stöd. </w:t>
      </w:r>
    </w:p>
    <w:p w14:paraId="05B64B84" w14:textId="77777777" w:rsidR="007369BC" w:rsidRPr="00F57116" w:rsidRDefault="007369BC" w:rsidP="005A2BA8">
      <w:pPr>
        <w:pStyle w:val="Rubrik3"/>
      </w:pPr>
      <w:bookmarkStart w:id="106" w:name="_Toc169778957"/>
      <w:r w:rsidRPr="00F57116">
        <w:t>Projekt som syftar till att främja psykisk och fysisk hälsa</w:t>
      </w:r>
      <w:bookmarkEnd w:id="106"/>
    </w:p>
    <w:p w14:paraId="3D7BB961" w14:textId="6FD544CD"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Projekt som främjar målgruppernas fysiska, psykiska och sociala välbefin</w:t>
      </w:r>
      <w:r w:rsidRPr="00F57116">
        <w:rPr>
          <w:rFonts w:ascii="Times New Roman" w:hAnsi="Times New Roman"/>
          <w:sz w:val="20"/>
        </w:rPr>
        <w:softHyphen/>
        <w:t>nande bör ges prioritet. Hälsofrämjande och förebyggande insatser har även upp i höga åldrar positiva effekter på hälsan och livskvaliteten. Det går inte att undvika det naturliga åldrandet, men det går att stärka hälsan för att förlänga de friska levnadsåren</w:t>
      </w:r>
      <w:r>
        <w:rPr>
          <w:rFonts w:ascii="Times New Roman" w:hAnsi="Times New Roman"/>
          <w:sz w:val="20"/>
        </w:rPr>
        <w:t>.</w:t>
      </w:r>
    </w:p>
    <w:p w14:paraId="55BB6CE9" w14:textId="57E2DCAF"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 xml:space="preserve">Även om hälsan i huvudsak utvecklas positivt i Sverige </w:t>
      </w:r>
      <w:r>
        <w:rPr>
          <w:rFonts w:ascii="Times New Roman" w:hAnsi="Times New Roman"/>
          <w:sz w:val="20"/>
        </w:rPr>
        <w:t>rapporterar</w:t>
      </w:r>
      <w:r w:rsidRPr="00F57116">
        <w:rPr>
          <w:rFonts w:ascii="Times New Roman" w:hAnsi="Times New Roman"/>
          <w:sz w:val="20"/>
        </w:rPr>
        <w:t xml:space="preserve"> exempelvis personer med funktionsnedsättning sämre livsvillkor, sämre levnadsvanor och sämre hälsa jämfört med </w:t>
      </w:r>
      <w:r>
        <w:rPr>
          <w:rFonts w:ascii="Times New Roman" w:hAnsi="Times New Roman"/>
          <w:sz w:val="20"/>
        </w:rPr>
        <w:t xml:space="preserve">den </w:t>
      </w:r>
      <w:r w:rsidRPr="00F57116">
        <w:rPr>
          <w:rFonts w:ascii="Times New Roman" w:hAnsi="Times New Roman"/>
          <w:sz w:val="20"/>
        </w:rPr>
        <w:t>övrig</w:t>
      </w:r>
      <w:r>
        <w:rPr>
          <w:rFonts w:ascii="Times New Roman" w:hAnsi="Times New Roman"/>
          <w:sz w:val="20"/>
        </w:rPr>
        <w:t>a</w:t>
      </w:r>
      <w:r w:rsidRPr="00F57116">
        <w:rPr>
          <w:rFonts w:ascii="Times New Roman" w:hAnsi="Times New Roman"/>
          <w:sz w:val="20"/>
        </w:rPr>
        <w:t xml:space="preserve"> befolkning</w:t>
      </w:r>
      <w:r>
        <w:rPr>
          <w:rFonts w:ascii="Times New Roman" w:hAnsi="Times New Roman"/>
          <w:sz w:val="20"/>
        </w:rPr>
        <w:t>en</w:t>
      </w:r>
      <w:r w:rsidRPr="00F57116">
        <w:rPr>
          <w:rFonts w:ascii="Times New Roman" w:hAnsi="Times New Roman"/>
          <w:sz w:val="20"/>
        </w:rPr>
        <w:t xml:space="preserve">. </w:t>
      </w:r>
      <w:r>
        <w:rPr>
          <w:rFonts w:ascii="Times New Roman" w:hAnsi="Times New Roman"/>
          <w:sz w:val="20"/>
        </w:rPr>
        <w:t>F</w:t>
      </w:r>
      <w:r w:rsidRPr="00F57116">
        <w:rPr>
          <w:rFonts w:ascii="Times New Roman" w:hAnsi="Times New Roman"/>
          <w:sz w:val="20"/>
        </w:rPr>
        <w:t>örekomsten av psykisk ohälsa, definiera</w:t>
      </w:r>
      <w:r>
        <w:rPr>
          <w:rFonts w:ascii="Times New Roman" w:hAnsi="Times New Roman"/>
          <w:sz w:val="20"/>
        </w:rPr>
        <w:t>d</w:t>
      </w:r>
      <w:r w:rsidRPr="00F57116">
        <w:rPr>
          <w:rFonts w:ascii="Times New Roman" w:hAnsi="Times New Roman"/>
          <w:sz w:val="20"/>
        </w:rPr>
        <w:t xml:space="preserve"> som nedsatt psykiskt välbefinnande, </w:t>
      </w:r>
      <w:r>
        <w:rPr>
          <w:rFonts w:ascii="Times New Roman" w:hAnsi="Times New Roman"/>
          <w:sz w:val="20"/>
        </w:rPr>
        <w:t xml:space="preserve">har också </w:t>
      </w:r>
      <w:r w:rsidRPr="00F57116">
        <w:rPr>
          <w:rFonts w:ascii="Times New Roman" w:hAnsi="Times New Roman"/>
          <w:sz w:val="20"/>
        </w:rPr>
        <w:t xml:space="preserve">ökat bland ungdomar sedan början av 1990-talet. </w:t>
      </w:r>
    </w:p>
    <w:p w14:paraId="54FCAC26" w14:textId="50E06902" w:rsidR="007369BC"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 xml:space="preserve">Ofrivillig ensamhet orsakar lidande för enskilda personer och innebär stora kostnader för samhället. År 2022 uppgav nästan var fjärde person att de </w:t>
      </w:r>
      <w:r>
        <w:rPr>
          <w:rFonts w:ascii="Times New Roman" w:hAnsi="Times New Roman"/>
          <w:sz w:val="20"/>
        </w:rPr>
        <w:t xml:space="preserve">hade </w:t>
      </w:r>
      <w:r w:rsidRPr="00F57116">
        <w:rPr>
          <w:rFonts w:ascii="Times New Roman" w:hAnsi="Times New Roman"/>
          <w:sz w:val="20"/>
        </w:rPr>
        <w:t>besvära</w:t>
      </w:r>
      <w:r>
        <w:rPr>
          <w:rFonts w:ascii="Times New Roman" w:hAnsi="Times New Roman"/>
          <w:sz w:val="20"/>
        </w:rPr>
        <w:t>t</w:t>
      </w:r>
      <w:r w:rsidRPr="00F57116">
        <w:rPr>
          <w:rFonts w:ascii="Times New Roman" w:hAnsi="Times New Roman"/>
          <w:sz w:val="20"/>
        </w:rPr>
        <w:t xml:space="preserve">s av ensamhet och isolering </w:t>
      </w:r>
      <w:r>
        <w:rPr>
          <w:rFonts w:ascii="Times New Roman" w:hAnsi="Times New Roman"/>
          <w:sz w:val="20"/>
        </w:rPr>
        <w:t>under året</w:t>
      </w:r>
      <w:r w:rsidRPr="00F57116">
        <w:rPr>
          <w:rFonts w:ascii="Times New Roman" w:hAnsi="Times New Roman"/>
          <w:sz w:val="20"/>
        </w:rPr>
        <w:t xml:space="preserve">. </w:t>
      </w:r>
    </w:p>
    <w:p w14:paraId="70AD1B9A" w14:textId="29CD7D16" w:rsidR="007369BC" w:rsidRPr="00F57116" w:rsidRDefault="007369BC" w:rsidP="000B33F7">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 xml:space="preserve">Anhöriga står för en stor del av vården och omsorgen om äldre och personer med funktionsnedsättning i Sverige. Omkring var femte svensk ger stöd eller omsorg till en närstående och en majoritet av dessa hjälper en äldre person (Anhöriga som vårdar eller stödjer närstående äldre personer – underlag till en nationell strategi, Socialstyrelsen 2020). Det är </w:t>
      </w:r>
      <w:r w:rsidRPr="00F57116">
        <w:rPr>
          <w:rFonts w:ascii="Times New Roman" w:hAnsi="Times New Roman"/>
          <w:sz w:val="20"/>
        </w:rPr>
        <w:lastRenderedPageBreak/>
        <w:t>därför viktigt med en proaktiv och förebyggande ansats i arbetet med att uppmärksamma och ge stöd till anhöriga.</w:t>
      </w:r>
    </w:p>
    <w:p w14:paraId="7C651AD2" w14:textId="0E958CB8" w:rsidR="007369BC"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 xml:space="preserve">Mot denna bakgrund är det högst </w:t>
      </w:r>
      <w:r w:rsidRPr="00F57116">
        <w:rPr>
          <w:rFonts w:ascii="Times New Roman" w:hAnsi="Times New Roman"/>
          <w:sz w:val="20"/>
        </w:rPr>
        <w:t xml:space="preserve">angeläget att ideella organisationer, på egen hand eller tillsammans med offentliga samhällsorgan, kan utveckla verksamhet för att främja psykisk och fysisk hälsa samt förebygga psykisk och fysisk ohälsa hos </w:t>
      </w:r>
      <w:r>
        <w:rPr>
          <w:rFonts w:ascii="Times New Roman" w:hAnsi="Times New Roman"/>
          <w:sz w:val="20"/>
        </w:rPr>
        <w:t>Allmänna arvs</w:t>
      </w:r>
      <w:r w:rsidRPr="00F57116">
        <w:rPr>
          <w:rFonts w:ascii="Times New Roman" w:hAnsi="Times New Roman"/>
          <w:sz w:val="20"/>
        </w:rPr>
        <w:t>fondens alla målgrupper. Levnads</w:t>
      </w:r>
      <w:r>
        <w:rPr>
          <w:rFonts w:ascii="Times New Roman" w:hAnsi="Times New Roman"/>
          <w:sz w:val="20"/>
        </w:rPr>
        <w:t>-</w:t>
      </w:r>
      <w:r w:rsidRPr="00F57116">
        <w:rPr>
          <w:rFonts w:ascii="Times New Roman" w:hAnsi="Times New Roman"/>
          <w:sz w:val="20"/>
        </w:rPr>
        <w:t>vanor och mönster som grundläggs i tidig ålder följer ofta med och påverkar resten av livet, vilket gör det särskilt angeläget att främja goda levnadsvanor tidigt i livet.</w:t>
      </w:r>
    </w:p>
    <w:p w14:paraId="4DC2F581" w14:textId="07A1AEF9"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För att kunna genomföra verksamheter som främjar psykisk och fysisk hälsa krävs i många fall ändamålsenliga lokaler och anläggningar. Genom t</w:t>
      </w:r>
      <w:r w:rsidRPr="00F57116">
        <w:rPr>
          <w:rFonts w:ascii="Times New Roman" w:hAnsi="Times New Roman"/>
          <w:sz w:val="20"/>
        </w:rPr>
        <w:t>illgång och tillträde till lokaler och anlägg</w:t>
      </w:r>
      <w:r w:rsidRPr="00F57116">
        <w:rPr>
          <w:rFonts w:ascii="Times New Roman" w:hAnsi="Times New Roman"/>
          <w:sz w:val="20"/>
        </w:rPr>
        <w:softHyphen/>
        <w:t xml:space="preserve">ningar för fysisk aktivitet, idrott, kultur eller annan verksamhet </w:t>
      </w:r>
      <w:r>
        <w:rPr>
          <w:rFonts w:ascii="Times New Roman" w:hAnsi="Times New Roman"/>
          <w:sz w:val="20"/>
        </w:rPr>
        <w:t xml:space="preserve">skapas tydliga </w:t>
      </w:r>
      <w:r w:rsidRPr="00F57116">
        <w:rPr>
          <w:rFonts w:ascii="Times New Roman" w:hAnsi="Times New Roman"/>
          <w:sz w:val="20"/>
        </w:rPr>
        <w:t xml:space="preserve">förutsättningar </w:t>
      </w:r>
      <w:r>
        <w:rPr>
          <w:rFonts w:ascii="Times New Roman" w:hAnsi="Times New Roman"/>
          <w:sz w:val="20"/>
        </w:rPr>
        <w:t xml:space="preserve">för </w:t>
      </w:r>
      <w:r w:rsidRPr="00F57116">
        <w:rPr>
          <w:rFonts w:ascii="Times New Roman" w:hAnsi="Times New Roman"/>
          <w:sz w:val="20"/>
        </w:rPr>
        <w:t>att främja</w:t>
      </w:r>
      <w:r>
        <w:rPr>
          <w:rFonts w:ascii="Times New Roman" w:hAnsi="Times New Roman"/>
          <w:sz w:val="20"/>
        </w:rPr>
        <w:t xml:space="preserve"> den psykiska och fysiska hälsan bland</w:t>
      </w:r>
      <w:r w:rsidRPr="00F57116">
        <w:rPr>
          <w:rFonts w:ascii="Times New Roman" w:hAnsi="Times New Roman"/>
          <w:sz w:val="20"/>
        </w:rPr>
        <w:t xml:space="preserve"> fondens målgrupper.</w:t>
      </w:r>
      <w:r>
        <w:rPr>
          <w:rFonts w:ascii="Times New Roman" w:hAnsi="Times New Roman"/>
          <w:sz w:val="20"/>
        </w:rPr>
        <w:t xml:space="preserve"> Projekt som avser stöd </w:t>
      </w:r>
      <w:r w:rsidRPr="00F57116">
        <w:rPr>
          <w:rFonts w:ascii="Times New Roman" w:hAnsi="Times New Roman"/>
          <w:sz w:val="20"/>
        </w:rPr>
        <w:t xml:space="preserve">till </w:t>
      </w:r>
      <w:r>
        <w:rPr>
          <w:rFonts w:ascii="Times New Roman" w:hAnsi="Times New Roman"/>
          <w:sz w:val="20"/>
        </w:rPr>
        <w:t xml:space="preserve">ny-, om- eller tillbyggnad av </w:t>
      </w:r>
      <w:r w:rsidRPr="00F57116">
        <w:rPr>
          <w:rFonts w:ascii="Times New Roman" w:hAnsi="Times New Roman"/>
          <w:sz w:val="20"/>
        </w:rPr>
        <w:t>lokaler och anläggningar</w:t>
      </w:r>
      <w:r>
        <w:rPr>
          <w:rFonts w:ascii="Times New Roman" w:hAnsi="Times New Roman"/>
          <w:sz w:val="20"/>
        </w:rPr>
        <w:t xml:space="preserve">, där verksamhet som främjar målgruppernas psykiska och fysiska hälsa ska ta plats, </w:t>
      </w:r>
      <w:r w:rsidRPr="00F57116">
        <w:rPr>
          <w:rFonts w:ascii="Times New Roman" w:hAnsi="Times New Roman"/>
          <w:sz w:val="20"/>
        </w:rPr>
        <w:t>bör därför prioriteras och uppmärksammas särskilt.</w:t>
      </w:r>
    </w:p>
    <w:p w14:paraId="4B514295" w14:textId="77777777" w:rsidR="007369BC" w:rsidRPr="00F57116" w:rsidRDefault="007369BC" w:rsidP="005A2BA8">
      <w:pPr>
        <w:pStyle w:val="Rubrik3"/>
      </w:pPr>
      <w:bookmarkStart w:id="107" w:name="_Toc169778958"/>
      <w:r w:rsidRPr="00F57116">
        <w:t>Projekt som syftar till att öka delaktigheten i kulturlivet</w:t>
      </w:r>
      <w:bookmarkEnd w:id="107"/>
    </w:p>
    <w:p w14:paraId="07743D7A" w14:textId="49AE9039"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Att verka för ett rikt kulturliv som är tillgängligt för alla människor samt att bevara och tillgängliggöra kulturarvet är viktiga uppgifter för hela samhället. Alla som bor i Sverige ska oberoende av ålder, bakgrund och funktions</w:t>
      </w:r>
      <w:r>
        <w:rPr>
          <w:rFonts w:ascii="Times New Roman" w:hAnsi="Times New Roman"/>
          <w:sz w:val="20"/>
        </w:rPr>
        <w:t>förmåga</w:t>
      </w:r>
      <w:r w:rsidRPr="00F57116">
        <w:rPr>
          <w:rFonts w:ascii="Times New Roman" w:hAnsi="Times New Roman"/>
          <w:sz w:val="20"/>
        </w:rPr>
        <w:t xml:space="preserve"> ha möjlighet att delta i kulturlivet och ta del av kulturarvet. Alla ska kunna få </w:t>
      </w:r>
      <w:r>
        <w:rPr>
          <w:rFonts w:ascii="Times New Roman" w:hAnsi="Times New Roman"/>
          <w:sz w:val="20"/>
        </w:rPr>
        <w:t xml:space="preserve">och skapa </w:t>
      </w:r>
      <w:r w:rsidRPr="00F57116">
        <w:rPr>
          <w:rFonts w:ascii="Times New Roman" w:hAnsi="Times New Roman"/>
          <w:sz w:val="20"/>
        </w:rPr>
        <w:t xml:space="preserve">kulturupplevelser och uppleva en bredd av kulturella uttrycksformer och få utveckla </w:t>
      </w:r>
      <w:r>
        <w:rPr>
          <w:rFonts w:ascii="Times New Roman" w:hAnsi="Times New Roman"/>
          <w:sz w:val="20"/>
        </w:rPr>
        <w:t>den</w:t>
      </w:r>
      <w:r w:rsidRPr="00F57116">
        <w:rPr>
          <w:rFonts w:ascii="Times New Roman" w:hAnsi="Times New Roman"/>
          <w:sz w:val="20"/>
        </w:rPr>
        <w:t xml:space="preserve"> eg</w:t>
      </w:r>
      <w:r>
        <w:rPr>
          <w:rFonts w:ascii="Times New Roman" w:hAnsi="Times New Roman"/>
          <w:sz w:val="20"/>
        </w:rPr>
        <w:t>na</w:t>
      </w:r>
      <w:r w:rsidRPr="00F57116">
        <w:rPr>
          <w:rFonts w:ascii="Times New Roman" w:hAnsi="Times New Roman"/>
          <w:sz w:val="20"/>
        </w:rPr>
        <w:t xml:space="preserve"> förmåga</w:t>
      </w:r>
      <w:r>
        <w:rPr>
          <w:rFonts w:ascii="Times New Roman" w:hAnsi="Times New Roman"/>
          <w:sz w:val="20"/>
        </w:rPr>
        <w:t>n</w:t>
      </w:r>
      <w:r w:rsidRPr="00F57116">
        <w:rPr>
          <w:rFonts w:ascii="Times New Roman" w:hAnsi="Times New Roman"/>
          <w:sz w:val="20"/>
        </w:rPr>
        <w:t xml:space="preserve"> att uttrycka sig. Det är därför angeläget att stödja projekt som utvecklar </w:t>
      </w:r>
      <w:r>
        <w:rPr>
          <w:rFonts w:ascii="Times New Roman" w:hAnsi="Times New Roman"/>
          <w:sz w:val="20"/>
        </w:rPr>
        <w:t>målgruppernas</w:t>
      </w:r>
      <w:r w:rsidRPr="00F57116">
        <w:rPr>
          <w:rFonts w:ascii="Times New Roman" w:hAnsi="Times New Roman"/>
          <w:sz w:val="20"/>
        </w:rPr>
        <w:t xml:space="preserve"> möjlighet till delaktighet i kulturlivet, kulturupplevelser och eget skapande. Även projekt som syftar till att utveckla långsiktig samverkan mellan kulturinstitutioner och ideellt föreningsliv bör upp</w:t>
      </w:r>
      <w:r>
        <w:rPr>
          <w:rFonts w:ascii="Times New Roman" w:hAnsi="Times New Roman"/>
          <w:sz w:val="20"/>
        </w:rPr>
        <w:t>-</w:t>
      </w:r>
      <w:r w:rsidRPr="00F57116">
        <w:rPr>
          <w:rFonts w:ascii="Times New Roman" w:hAnsi="Times New Roman"/>
          <w:sz w:val="20"/>
        </w:rPr>
        <w:t xml:space="preserve">märksammas. Det är också angeläget med stöd till </w:t>
      </w:r>
      <w:r>
        <w:rPr>
          <w:rFonts w:ascii="Times New Roman" w:hAnsi="Times New Roman"/>
          <w:sz w:val="20"/>
        </w:rPr>
        <w:t xml:space="preserve">projekt som syftar till att främja </w:t>
      </w:r>
      <w:r w:rsidRPr="00F57116">
        <w:rPr>
          <w:rFonts w:ascii="Times New Roman" w:hAnsi="Times New Roman"/>
          <w:sz w:val="20"/>
        </w:rPr>
        <w:t>barns och ungas språkutveckling.</w:t>
      </w:r>
    </w:p>
    <w:p w14:paraId="116721A7" w14:textId="48DFBDFD"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Pr>
          <w:rFonts w:ascii="Times New Roman" w:hAnsi="Times New Roman"/>
          <w:sz w:val="20"/>
        </w:rPr>
        <w:t>Projekt som avser s</w:t>
      </w:r>
      <w:r w:rsidRPr="00F57116">
        <w:rPr>
          <w:rFonts w:ascii="Times New Roman" w:hAnsi="Times New Roman"/>
          <w:sz w:val="20"/>
        </w:rPr>
        <w:t>töd till lokaler och anläggningar för kulturutövande</w:t>
      </w:r>
      <w:r>
        <w:rPr>
          <w:rFonts w:ascii="Times New Roman" w:hAnsi="Times New Roman"/>
          <w:sz w:val="20"/>
        </w:rPr>
        <w:t xml:space="preserve"> som kan användas av målgrupperna och därigenom öka möjligheten till delaktighet i kulturlivet är också angelägna.</w:t>
      </w:r>
    </w:p>
    <w:p w14:paraId="3C82BD37" w14:textId="77777777" w:rsidR="007369BC" w:rsidRPr="00F57116" w:rsidRDefault="007369BC" w:rsidP="005A2BA8">
      <w:pPr>
        <w:pStyle w:val="Rubrik3"/>
      </w:pPr>
      <w:bookmarkStart w:id="108" w:name="_Toc169778959"/>
      <w:r w:rsidRPr="00F57116">
        <w:t>Projekt som syftar till att främja etableringen på arbetsmarknaden</w:t>
      </w:r>
      <w:bookmarkEnd w:id="108"/>
    </w:p>
    <w:p w14:paraId="7EA1ADA2" w14:textId="16743736"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Arbete ger egen försörjning och stärker oberoendet och självkänslan, sam</w:t>
      </w:r>
      <w:r w:rsidRPr="00F57116">
        <w:rPr>
          <w:rFonts w:ascii="Times New Roman" w:hAnsi="Times New Roman"/>
          <w:sz w:val="20"/>
        </w:rPr>
        <w:softHyphen/>
        <w:t>tidigt som en hög sysselsättning utgör grunden för samhällets välfärd. Ungdomar och personer med funktionsnedsättning är grupper som gene</w:t>
      </w:r>
      <w:r w:rsidRPr="00F57116">
        <w:rPr>
          <w:rFonts w:ascii="Times New Roman" w:hAnsi="Times New Roman"/>
          <w:sz w:val="20"/>
        </w:rPr>
        <w:softHyphen/>
        <w:t xml:space="preserve">rellt sett har svårare att ta sig in på arbetsmarknaden och som ofta drabbas först i en konjunkturnedgång. </w:t>
      </w:r>
      <w:r w:rsidRPr="0091109B">
        <w:rPr>
          <w:rFonts w:ascii="Times New Roman" w:hAnsi="Times New Roman"/>
          <w:sz w:val="20"/>
        </w:rPr>
        <w:t>Andelen arbetslösa är också betydligt större bland utrikes födda unga än bland inrikes födda unga</w:t>
      </w:r>
      <w:r>
        <w:rPr>
          <w:rFonts w:ascii="Times New Roman" w:hAnsi="Times New Roman"/>
          <w:sz w:val="20"/>
        </w:rPr>
        <w:t xml:space="preserve">. </w:t>
      </w:r>
      <w:r w:rsidRPr="00F57116">
        <w:rPr>
          <w:rFonts w:ascii="Times New Roman" w:hAnsi="Times New Roman"/>
          <w:sz w:val="20"/>
        </w:rPr>
        <w:t>Det kan finnas olika orsaker till svårighet</w:t>
      </w:r>
      <w:r w:rsidRPr="00F57116">
        <w:rPr>
          <w:rFonts w:ascii="Times New Roman" w:hAnsi="Times New Roman"/>
          <w:sz w:val="20"/>
        </w:rPr>
        <w:softHyphen/>
        <w:t>erna</w:t>
      </w:r>
      <w:r>
        <w:rPr>
          <w:rFonts w:ascii="Times New Roman" w:hAnsi="Times New Roman"/>
          <w:sz w:val="20"/>
        </w:rPr>
        <w:t xml:space="preserve"> att ta sig in på arbetsmarknaden</w:t>
      </w:r>
      <w:r w:rsidRPr="00F57116">
        <w:rPr>
          <w:rFonts w:ascii="Times New Roman" w:hAnsi="Times New Roman"/>
          <w:sz w:val="20"/>
        </w:rPr>
        <w:t xml:space="preserve">, men </w:t>
      </w:r>
      <w:r>
        <w:rPr>
          <w:rFonts w:ascii="Times New Roman" w:hAnsi="Times New Roman"/>
          <w:sz w:val="20"/>
        </w:rPr>
        <w:t xml:space="preserve">för personer med funktionsnedsättning har </w:t>
      </w:r>
      <w:r w:rsidRPr="00F57116">
        <w:rPr>
          <w:rFonts w:ascii="Times New Roman" w:hAnsi="Times New Roman"/>
          <w:sz w:val="20"/>
        </w:rPr>
        <w:t xml:space="preserve">exempelvis var tredje person </w:t>
      </w:r>
      <w:r>
        <w:rPr>
          <w:rFonts w:ascii="Times New Roman" w:hAnsi="Times New Roman"/>
          <w:sz w:val="20"/>
        </w:rPr>
        <w:t xml:space="preserve">inom målgruppen </w:t>
      </w:r>
      <w:r w:rsidRPr="00F57116">
        <w:rPr>
          <w:rFonts w:ascii="Times New Roman" w:hAnsi="Times New Roman"/>
          <w:sz w:val="20"/>
        </w:rPr>
        <w:t xml:space="preserve">känt sig diskriminerad i arbetslivet. </w:t>
      </w:r>
      <w:r>
        <w:rPr>
          <w:rFonts w:ascii="Times New Roman" w:hAnsi="Times New Roman"/>
          <w:sz w:val="20"/>
        </w:rPr>
        <w:t xml:space="preserve">Vid medelsfördelningen </w:t>
      </w:r>
      <w:r>
        <w:rPr>
          <w:rFonts w:ascii="Times New Roman" w:hAnsi="Times New Roman"/>
          <w:sz w:val="20"/>
        </w:rPr>
        <w:lastRenderedPageBreak/>
        <w:t xml:space="preserve">ur Allmänna arvsfonden </w:t>
      </w:r>
      <w:r w:rsidRPr="00F57116">
        <w:rPr>
          <w:rFonts w:ascii="Times New Roman" w:hAnsi="Times New Roman"/>
          <w:sz w:val="20"/>
        </w:rPr>
        <w:t>bör projekt som syftar till att motverka diskriminering i arbetslivet av personer med funktionsnedsättning</w:t>
      </w:r>
      <w:r>
        <w:rPr>
          <w:rFonts w:ascii="Times New Roman" w:hAnsi="Times New Roman"/>
          <w:sz w:val="20"/>
        </w:rPr>
        <w:t xml:space="preserve"> prioriteras</w:t>
      </w:r>
      <w:r w:rsidRPr="00F57116">
        <w:rPr>
          <w:rFonts w:ascii="Times New Roman" w:hAnsi="Times New Roman"/>
          <w:sz w:val="20"/>
        </w:rPr>
        <w:t xml:space="preserve">. Vidare bör projekt </w:t>
      </w:r>
      <w:r>
        <w:rPr>
          <w:rFonts w:ascii="Times New Roman" w:hAnsi="Times New Roman"/>
          <w:sz w:val="20"/>
        </w:rPr>
        <w:t>som syftar till att</w:t>
      </w:r>
      <w:r w:rsidRPr="00F57116">
        <w:rPr>
          <w:rFonts w:ascii="Times New Roman" w:hAnsi="Times New Roman"/>
          <w:sz w:val="20"/>
        </w:rPr>
        <w:t xml:space="preserve"> öka tillträdet till arbetsmarknaden för personer med funktionsnedsättning och ungdomar som löper särskilt hög risk för långtidsarbetslöshet, t.ex. gruppen unga som varken arbetar eller studerar</w:t>
      </w:r>
      <w:r>
        <w:rPr>
          <w:rFonts w:ascii="Times New Roman" w:hAnsi="Times New Roman"/>
          <w:sz w:val="20"/>
        </w:rPr>
        <w:t>, prioriteras</w:t>
      </w:r>
      <w:r w:rsidRPr="00F57116">
        <w:rPr>
          <w:rFonts w:ascii="Times New Roman" w:hAnsi="Times New Roman"/>
          <w:sz w:val="20"/>
        </w:rPr>
        <w:t xml:space="preserve">. Det är också angeläget med stöd till </w:t>
      </w:r>
      <w:r>
        <w:rPr>
          <w:rFonts w:ascii="Times New Roman" w:hAnsi="Times New Roman"/>
          <w:sz w:val="20"/>
        </w:rPr>
        <w:t>projekt som</w:t>
      </w:r>
      <w:r w:rsidRPr="00F57116">
        <w:rPr>
          <w:rFonts w:ascii="Times New Roman" w:hAnsi="Times New Roman"/>
          <w:sz w:val="20"/>
        </w:rPr>
        <w:t xml:space="preserve"> tidigt ge</w:t>
      </w:r>
      <w:r>
        <w:rPr>
          <w:rFonts w:ascii="Times New Roman" w:hAnsi="Times New Roman"/>
          <w:sz w:val="20"/>
        </w:rPr>
        <w:t>r</w:t>
      </w:r>
      <w:r w:rsidRPr="00F57116">
        <w:rPr>
          <w:rFonts w:ascii="Times New Roman" w:hAnsi="Times New Roman"/>
          <w:sz w:val="20"/>
        </w:rPr>
        <w:t xml:space="preserve"> barn och ungdomar, med eller utan funktions</w:t>
      </w:r>
      <w:r>
        <w:rPr>
          <w:rFonts w:ascii="Times New Roman" w:hAnsi="Times New Roman"/>
          <w:sz w:val="20"/>
        </w:rPr>
        <w:t>-</w:t>
      </w:r>
      <w:r w:rsidRPr="00F57116">
        <w:rPr>
          <w:rFonts w:ascii="Times New Roman" w:hAnsi="Times New Roman"/>
          <w:sz w:val="20"/>
        </w:rPr>
        <w:t>nedsättning, kunskap om och erfarenhet av entreprenörskap och arbets</w:t>
      </w:r>
      <w:r>
        <w:rPr>
          <w:rFonts w:ascii="Times New Roman" w:hAnsi="Times New Roman"/>
          <w:sz w:val="20"/>
        </w:rPr>
        <w:t>-</w:t>
      </w:r>
      <w:r w:rsidRPr="00F57116">
        <w:rPr>
          <w:rFonts w:ascii="Times New Roman" w:hAnsi="Times New Roman"/>
          <w:sz w:val="20"/>
        </w:rPr>
        <w:t>livet. Projekt som</w:t>
      </w:r>
      <w:r>
        <w:rPr>
          <w:rFonts w:ascii="Times New Roman" w:hAnsi="Times New Roman"/>
          <w:sz w:val="20"/>
        </w:rPr>
        <w:t xml:space="preserve"> syftar till att främja etableringen på arbetsmarknaden som</w:t>
      </w:r>
      <w:r w:rsidRPr="00F57116">
        <w:rPr>
          <w:rFonts w:ascii="Times New Roman" w:hAnsi="Times New Roman"/>
          <w:sz w:val="20"/>
        </w:rPr>
        <w:t xml:space="preserve"> genomförs i samverkan med företag och </w:t>
      </w:r>
      <w:r>
        <w:rPr>
          <w:rFonts w:ascii="Times New Roman" w:hAnsi="Times New Roman"/>
          <w:sz w:val="20"/>
        </w:rPr>
        <w:t xml:space="preserve">relevanta </w:t>
      </w:r>
      <w:r w:rsidRPr="00F57116">
        <w:rPr>
          <w:rFonts w:ascii="Times New Roman" w:hAnsi="Times New Roman"/>
          <w:sz w:val="20"/>
        </w:rPr>
        <w:t>branscher bör därför uppmärksammas särskilt.</w:t>
      </w:r>
    </w:p>
    <w:p w14:paraId="1B8F2B12" w14:textId="7254C364" w:rsidR="007369BC" w:rsidRPr="00F57116" w:rsidRDefault="007369BC" w:rsidP="005A2BA8">
      <w:pPr>
        <w:pStyle w:val="Rubrik3"/>
      </w:pPr>
      <w:bookmarkStart w:id="109" w:name="_Toc136453350"/>
      <w:bookmarkStart w:id="110" w:name="_Toc169778960"/>
      <w:r w:rsidRPr="00F57116">
        <w:t xml:space="preserve">Projekt som syftar till att stärka </w:t>
      </w:r>
      <w:r>
        <w:t xml:space="preserve">åtnjutandet av </w:t>
      </w:r>
      <w:r w:rsidRPr="00F57116">
        <w:t>rättigheterna för personer med funktionsnedsättning</w:t>
      </w:r>
      <w:bookmarkEnd w:id="109"/>
      <w:bookmarkEnd w:id="110"/>
    </w:p>
    <w:p w14:paraId="5E7417E5" w14:textId="27AE29C8"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FN:s konvention om rättigheter för personer med funktionsnedsättning syftar till att undanröja hinder för personer med funktionsnedsättning och att säkerställa att de, på samma villkor som andra, kan åtnjuta eller utöva alla mänskliga rättigheter och grundläggande friheter. Medel ur Allmänna arvsfonden kan använd</w:t>
      </w:r>
      <w:r>
        <w:rPr>
          <w:rFonts w:ascii="Times New Roman" w:hAnsi="Times New Roman"/>
          <w:sz w:val="20"/>
        </w:rPr>
        <w:t>a</w:t>
      </w:r>
      <w:r w:rsidRPr="00F57116">
        <w:rPr>
          <w:rFonts w:ascii="Times New Roman" w:hAnsi="Times New Roman"/>
          <w:sz w:val="20"/>
        </w:rPr>
        <w:t xml:space="preserve">s för att bidra till att öka kännedomen om och tillämpningen av konventionen. Det kan handla om att hitta former för och vidareutveckla metoder och arbetssätt som ger kvinnor och män, flickor och pojkar med funktionsnedsättning möjlighet till självständighet och inflytande både över den egna vardagen och samhället i stort. Projekt som leder till uppfyllandet av det nationella målet för funktionshinderspolitiken </w:t>
      </w:r>
      <w:r>
        <w:rPr>
          <w:rFonts w:ascii="Times New Roman" w:hAnsi="Times New Roman"/>
          <w:sz w:val="20"/>
        </w:rPr>
        <w:t xml:space="preserve">utifrån </w:t>
      </w:r>
      <w:r w:rsidRPr="00F57116">
        <w:rPr>
          <w:rFonts w:ascii="Times New Roman" w:hAnsi="Times New Roman"/>
          <w:sz w:val="20"/>
        </w:rPr>
        <w:t>principen om universell utformning, åtgärdande av befintliga brister i tillgängligheten, stöd och lösningar för individens självständighet och förebyggande och motverkande av diskriminering bör särskilt prioriteras.</w:t>
      </w:r>
    </w:p>
    <w:p w14:paraId="26C59B89" w14:textId="77777777" w:rsidR="007369BC" w:rsidRPr="00F57116" w:rsidRDefault="007369BC" w:rsidP="005A2BA8">
      <w:pPr>
        <w:pStyle w:val="Rubrik3"/>
      </w:pPr>
      <w:bookmarkStart w:id="111" w:name="_Toc136453351"/>
      <w:bookmarkStart w:id="112" w:name="_Toc169778961"/>
      <w:r w:rsidRPr="00F57116">
        <w:t>Projekt som syftar till att öka delaktighet och tillgänglighet för äldre personer med funktionsnedsättningar</w:t>
      </w:r>
      <w:bookmarkEnd w:id="111"/>
      <w:bookmarkEnd w:id="112"/>
    </w:p>
    <w:p w14:paraId="05ECAD77" w14:textId="2BC6ABA8"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 xml:space="preserve">Den positiva utvecklingen </w:t>
      </w:r>
      <w:r>
        <w:rPr>
          <w:rFonts w:ascii="Times New Roman" w:hAnsi="Times New Roman"/>
          <w:sz w:val="20"/>
        </w:rPr>
        <w:t xml:space="preserve">som innebär </w:t>
      </w:r>
      <w:r w:rsidRPr="00F57116">
        <w:rPr>
          <w:rFonts w:ascii="Times New Roman" w:hAnsi="Times New Roman"/>
          <w:sz w:val="20"/>
        </w:rPr>
        <w:t>att vi lever allt längre leder till att fler personer lever med åldersrelaterade sjukdomar och funktionsnedsätt</w:t>
      </w:r>
      <w:r w:rsidRPr="00F57116">
        <w:rPr>
          <w:rFonts w:ascii="Times New Roman" w:hAnsi="Times New Roman"/>
          <w:sz w:val="20"/>
        </w:rPr>
        <w:softHyphen/>
        <w:t>ningar. Oavsett enskildas funktionsförmåga och ålder bör hinder för deras delaktighet i samhället rivas. Allt fler äldre personer har god kunskap och förmåga att kunna klara sig i det alltmer digitaliserade samhället. Fort</w:t>
      </w:r>
      <w:r w:rsidRPr="00F57116">
        <w:rPr>
          <w:rFonts w:ascii="Times New Roman" w:hAnsi="Times New Roman"/>
          <w:sz w:val="20"/>
        </w:rPr>
        <w:softHyphen/>
        <w:t xml:space="preserve">farande har dock många svårigheter att följa med i samhällets snabba förändring. De som inte längre deltar i arbetslivet blir inte heller lika delaktiga i den </w:t>
      </w:r>
      <w:r>
        <w:rPr>
          <w:rFonts w:ascii="Times New Roman" w:hAnsi="Times New Roman"/>
          <w:sz w:val="20"/>
        </w:rPr>
        <w:t>på</w:t>
      </w:r>
      <w:r w:rsidRPr="00F57116">
        <w:rPr>
          <w:rFonts w:ascii="Times New Roman" w:hAnsi="Times New Roman"/>
          <w:sz w:val="20"/>
        </w:rPr>
        <w:t xml:space="preserve">gående digitaliseringen som de som i sitt arbete får stöd </w:t>
      </w:r>
      <w:r>
        <w:rPr>
          <w:rFonts w:ascii="Times New Roman" w:hAnsi="Times New Roman"/>
          <w:sz w:val="20"/>
        </w:rPr>
        <w:t>för</w:t>
      </w:r>
      <w:r w:rsidRPr="00F57116">
        <w:rPr>
          <w:rFonts w:ascii="Times New Roman" w:hAnsi="Times New Roman"/>
          <w:sz w:val="20"/>
        </w:rPr>
        <w:t xml:space="preserve"> att kunna använda nya digitala verktyg. Digitalisering och annan teknikutveckling sker snabbt och riskerar att lämna äldre personer med funktionsnedsättning efter eller utanför samhället. Projekt som riktar sig till äldre personer med funktionsnedsättning och som utvecklar metoder </w:t>
      </w:r>
      <w:r>
        <w:rPr>
          <w:rFonts w:ascii="Times New Roman" w:hAnsi="Times New Roman"/>
          <w:sz w:val="20"/>
        </w:rPr>
        <w:t xml:space="preserve">och åtgärder </w:t>
      </w:r>
      <w:r w:rsidRPr="00F57116">
        <w:rPr>
          <w:rFonts w:ascii="Times New Roman" w:hAnsi="Times New Roman"/>
          <w:sz w:val="20"/>
        </w:rPr>
        <w:t>för ökad delaktighet och ökad tillgänglighet bör därför prioriteras.</w:t>
      </w:r>
    </w:p>
    <w:p w14:paraId="63C767C6" w14:textId="77777777" w:rsidR="007369BC" w:rsidRPr="00F57116" w:rsidRDefault="007369BC" w:rsidP="005A2BA8">
      <w:pPr>
        <w:pStyle w:val="Rubrik3"/>
      </w:pPr>
      <w:bookmarkStart w:id="113" w:name="_Toc169778962"/>
      <w:r w:rsidRPr="00F57116">
        <w:lastRenderedPageBreak/>
        <w:t>Projekt som syftar till att stärka förutsättningarna för nyanländas mottagande och etablering</w:t>
      </w:r>
      <w:bookmarkEnd w:id="113"/>
    </w:p>
    <w:p w14:paraId="73E503F3" w14:textId="1A3F1B2B"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 xml:space="preserve">De civilsamhällesorganisationer </w:t>
      </w:r>
      <w:r w:rsidRPr="00726A81">
        <w:rPr>
          <w:rFonts w:ascii="Times New Roman" w:hAnsi="Times New Roman"/>
          <w:sz w:val="20"/>
        </w:rPr>
        <w:t>som har fokus på verksamhet snarare än etnicitet</w:t>
      </w:r>
      <w:r>
        <w:rPr>
          <w:rFonts w:ascii="Times New Roman" w:hAnsi="Times New Roman"/>
          <w:sz w:val="20"/>
        </w:rPr>
        <w:t xml:space="preserve"> </w:t>
      </w:r>
      <w:r w:rsidRPr="00F57116">
        <w:rPr>
          <w:rFonts w:ascii="Times New Roman" w:hAnsi="Times New Roman"/>
          <w:sz w:val="20"/>
        </w:rPr>
        <w:t xml:space="preserve">har en viktig roll </w:t>
      </w:r>
      <w:r>
        <w:rPr>
          <w:rFonts w:ascii="Times New Roman" w:hAnsi="Times New Roman"/>
          <w:sz w:val="20"/>
        </w:rPr>
        <w:t>när det gäller</w:t>
      </w:r>
      <w:r w:rsidRPr="00F57116">
        <w:rPr>
          <w:rFonts w:ascii="Times New Roman" w:hAnsi="Times New Roman"/>
          <w:sz w:val="20"/>
        </w:rPr>
        <w:t xml:space="preserve"> att bidra till samhällets mot</w:t>
      </w:r>
      <w:r>
        <w:rPr>
          <w:rFonts w:ascii="Times New Roman" w:hAnsi="Times New Roman"/>
          <w:sz w:val="20"/>
        </w:rPr>
        <w:t>-</w:t>
      </w:r>
      <w:r w:rsidRPr="00F57116">
        <w:rPr>
          <w:rFonts w:ascii="Times New Roman" w:hAnsi="Times New Roman"/>
          <w:sz w:val="20"/>
        </w:rPr>
        <w:t>tagande av nyanlända barn, unga och äldre. Föreningslivet</w:t>
      </w:r>
      <w:r>
        <w:rPr>
          <w:rFonts w:ascii="Times New Roman" w:hAnsi="Times New Roman"/>
          <w:sz w:val="20"/>
        </w:rPr>
        <w:t xml:space="preserve">, som </w:t>
      </w:r>
      <w:r w:rsidRPr="00F57116">
        <w:rPr>
          <w:rFonts w:ascii="Times New Roman" w:hAnsi="Times New Roman"/>
          <w:sz w:val="20"/>
        </w:rPr>
        <w:t xml:space="preserve">bygger på </w:t>
      </w:r>
      <w:r>
        <w:rPr>
          <w:rFonts w:ascii="Times New Roman" w:hAnsi="Times New Roman"/>
          <w:sz w:val="20"/>
        </w:rPr>
        <w:t xml:space="preserve">ett </w:t>
      </w:r>
      <w:r w:rsidRPr="00F57116">
        <w:rPr>
          <w:rFonts w:ascii="Times New Roman" w:hAnsi="Times New Roman"/>
          <w:sz w:val="20"/>
        </w:rPr>
        <w:t>aktivt och frivilligt deltagande</w:t>
      </w:r>
      <w:r>
        <w:rPr>
          <w:rFonts w:ascii="Times New Roman" w:hAnsi="Times New Roman"/>
          <w:sz w:val="20"/>
        </w:rPr>
        <w:t xml:space="preserve">, skapar i många fall goda förutsättningar för integration genom </w:t>
      </w:r>
      <w:r w:rsidRPr="00F57116">
        <w:rPr>
          <w:rFonts w:ascii="Times New Roman" w:hAnsi="Times New Roman"/>
          <w:sz w:val="20"/>
        </w:rPr>
        <w:t xml:space="preserve">att </w:t>
      </w:r>
      <w:r>
        <w:rPr>
          <w:rFonts w:ascii="Times New Roman" w:hAnsi="Times New Roman"/>
          <w:sz w:val="20"/>
        </w:rPr>
        <w:t xml:space="preserve">organisationer </w:t>
      </w:r>
      <w:r w:rsidRPr="00F57116">
        <w:rPr>
          <w:rFonts w:ascii="Times New Roman" w:hAnsi="Times New Roman"/>
          <w:sz w:val="20"/>
        </w:rPr>
        <w:t>stöd</w:t>
      </w:r>
      <w:r>
        <w:rPr>
          <w:rFonts w:ascii="Times New Roman" w:hAnsi="Times New Roman"/>
          <w:sz w:val="20"/>
        </w:rPr>
        <w:t>er</w:t>
      </w:r>
      <w:r w:rsidRPr="00F57116">
        <w:rPr>
          <w:rFonts w:ascii="Times New Roman" w:hAnsi="Times New Roman"/>
          <w:sz w:val="20"/>
        </w:rPr>
        <w:t xml:space="preserve"> och inkludera</w:t>
      </w:r>
      <w:r>
        <w:rPr>
          <w:rFonts w:ascii="Times New Roman" w:hAnsi="Times New Roman"/>
          <w:sz w:val="20"/>
        </w:rPr>
        <w:t>r</w:t>
      </w:r>
      <w:r w:rsidRPr="00F57116">
        <w:rPr>
          <w:rFonts w:ascii="Times New Roman" w:hAnsi="Times New Roman"/>
          <w:sz w:val="20"/>
        </w:rPr>
        <w:t xml:space="preserve"> nyanlända i sin verksamhet. Det kan handla om </w:t>
      </w:r>
      <w:r>
        <w:rPr>
          <w:rFonts w:ascii="Times New Roman" w:hAnsi="Times New Roman"/>
          <w:sz w:val="20"/>
        </w:rPr>
        <w:t xml:space="preserve">generella </w:t>
      </w:r>
      <w:r w:rsidRPr="00B24CE4">
        <w:rPr>
          <w:rFonts w:ascii="Times New Roman" w:hAnsi="Times New Roman"/>
          <w:sz w:val="20"/>
        </w:rPr>
        <w:t>insatser</w:t>
      </w:r>
      <w:r>
        <w:rPr>
          <w:rFonts w:ascii="Times New Roman" w:hAnsi="Times New Roman"/>
          <w:sz w:val="20"/>
        </w:rPr>
        <w:t xml:space="preserve"> för en god start i Sverige såsom utbildningsinsatser, samhällsinformation, språkträning och etablerandet av sociala nätverk, eller mer </w:t>
      </w:r>
      <w:r w:rsidRPr="00F57116">
        <w:rPr>
          <w:rFonts w:ascii="Times New Roman" w:hAnsi="Times New Roman"/>
          <w:sz w:val="20"/>
        </w:rPr>
        <w:t xml:space="preserve">specifik kunskap om exempelvis </w:t>
      </w:r>
      <w:r>
        <w:rPr>
          <w:rFonts w:ascii="Times New Roman" w:hAnsi="Times New Roman"/>
          <w:sz w:val="20"/>
        </w:rPr>
        <w:t xml:space="preserve">individuella fri- och rättigheter, </w:t>
      </w:r>
      <w:r w:rsidRPr="00F57116">
        <w:rPr>
          <w:rFonts w:ascii="Times New Roman" w:hAnsi="Times New Roman"/>
          <w:sz w:val="20"/>
        </w:rPr>
        <w:t>psykisk ohälsa</w:t>
      </w:r>
      <w:r>
        <w:rPr>
          <w:rFonts w:ascii="Times New Roman" w:hAnsi="Times New Roman"/>
          <w:sz w:val="20"/>
        </w:rPr>
        <w:t xml:space="preserve">, </w:t>
      </w:r>
      <w:r w:rsidRPr="00F57116">
        <w:rPr>
          <w:rFonts w:ascii="Times New Roman" w:hAnsi="Times New Roman"/>
          <w:sz w:val="20"/>
        </w:rPr>
        <w:t>hbtqi</w:t>
      </w:r>
      <w:r>
        <w:rPr>
          <w:rFonts w:ascii="Times New Roman" w:hAnsi="Times New Roman"/>
          <w:sz w:val="20"/>
        </w:rPr>
        <w:t xml:space="preserve"> eller funktions-nedsättningar</w:t>
      </w:r>
      <w:r w:rsidRPr="00F57116">
        <w:rPr>
          <w:rFonts w:ascii="Times New Roman" w:hAnsi="Times New Roman"/>
          <w:sz w:val="20"/>
        </w:rPr>
        <w:t xml:space="preserve">. Medel ur Allmänna arvsfonden kan bidra till att skapa bättre förutsättningar för </w:t>
      </w:r>
      <w:r>
        <w:rPr>
          <w:rFonts w:ascii="Times New Roman" w:hAnsi="Times New Roman"/>
          <w:sz w:val="20"/>
        </w:rPr>
        <w:t xml:space="preserve">att fler </w:t>
      </w:r>
      <w:r w:rsidRPr="00F57116">
        <w:rPr>
          <w:rFonts w:ascii="Times New Roman" w:hAnsi="Times New Roman"/>
          <w:sz w:val="20"/>
        </w:rPr>
        <w:t>nyanlända</w:t>
      </w:r>
      <w:r>
        <w:rPr>
          <w:rFonts w:ascii="Times New Roman" w:hAnsi="Times New Roman"/>
          <w:sz w:val="20"/>
        </w:rPr>
        <w:t xml:space="preserve"> ska lära sig svenska, komma in på arbetsmarknaden och bli</w:t>
      </w:r>
      <w:r w:rsidRPr="00F57116">
        <w:rPr>
          <w:rFonts w:ascii="Times New Roman" w:hAnsi="Times New Roman"/>
          <w:sz w:val="20"/>
        </w:rPr>
        <w:t xml:space="preserve"> delaktig</w:t>
      </w:r>
      <w:r>
        <w:rPr>
          <w:rFonts w:ascii="Times New Roman" w:hAnsi="Times New Roman"/>
          <w:sz w:val="20"/>
        </w:rPr>
        <w:t>a</w:t>
      </w:r>
      <w:r w:rsidRPr="00F57116">
        <w:rPr>
          <w:rFonts w:ascii="Times New Roman" w:hAnsi="Times New Roman"/>
          <w:sz w:val="20"/>
        </w:rPr>
        <w:t xml:space="preserve"> i samhället. Projekt som syftar till att stärka, stödja och öka förutsättningar för etablering i samhället för nyanlända inom målgrupperna bör därför prioriteras. </w:t>
      </w:r>
    </w:p>
    <w:p w14:paraId="33D56622" w14:textId="77777777" w:rsidR="007369BC" w:rsidRPr="00F57116" w:rsidRDefault="007369BC" w:rsidP="005A2BA8">
      <w:pPr>
        <w:pStyle w:val="Rubrik3"/>
      </w:pPr>
      <w:bookmarkStart w:id="114" w:name="_Toc169778963"/>
      <w:r w:rsidRPr="00F57116">
        <w:t>Projekt som syftar till att öka jämställdheten och jämlikheten</w:t>
      </w:r>
      <w:bookmarkEnd w:id="114"/>
    </w:p>
    <w:p w14:paraId="1CBBECB6" w14:textId="2EC144AA"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Kvinnor och män, flickor och pojkar inom målgrupperna för Allmänna arvsfonden ska ha samma möjligheter att forma samhället och sina egna liv. Det ska finnas en jämn fördelning av makt och inflytande samt en jämn fördelning av det obetalda hem- och omsorgsarbetet. Ekonomisk jäm</w:t>
      </w:r>
      <w:r w:rsidRPr="00F57116">
        <w:rPr>
          <w:rFonts w:ascii="Times New Roman" w:hAnsi="Times New Roman"/>
          <w:sz w:val="20"/>
        </w:rPr>
        <w:softHyphen/>
        <w:t>ställdhet ska råda och mäns våld mot kvinnor ska upphöra.</w:t>
      </w:r>
    </w:p>
    <w:p w14:paraId="7074CB18" w14:textId="5264970A"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Det är angeläget att stödja projekt som ökar förutsättningarna för att flickor och pojkar, kvinnor och män inom målgrupperna ska kunna delta i samhället på samma villkor som andra och utvecklas utan att hindras av strukturer, fördomar och stereotypa föreställningar. På så sätt kan samhället och den enskilda människan nå sin fulla potential. Medel ur Allmänna arvsfonden kan bidra till att skapa arbetssätt och metoder för att öka jämställdheten och jämlikheten mellan flickor och pojkar, kvinnor och män inom målgrupperna.</w:t>
      </w:r>
    </w:p>
    <w:p w14:paraId="4BA054C6" w14:textId="77777777" w:rsidR="007369BC" w:rsidRPr="00F57116" w:rsidRDefault="007369BC" w:rsidP="005A2BA8">
      <w:pPr>
        <w:pStyle w:val="Rubrik3"/>
      </w:pPr>
      <w:bookmarkStart w:id="115" w:name="_Toc136453354"/>
      <w:bookmarkStart w:id="116" w:name="_Toc169778964"/>
      <w:r w:rsidRPr="00F57116">
        <w:t>Projekt som syftar till att stärka inflytandet för barn och unga</w:t>
      </w:r>
      <w:bookmarkEnd w:id="115"/>
      <w:bookmarkEnd w:id="116"/>
    </w:p>
    <w:p w14:paraId="60E10FE9" w14:textId="02020C87" w:rsidR="007369BC" w:rsidRPr="00F57116" w:rsidRDefault="007369BC" w:rsidP="00F57116">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r w:rsidRPr="00F57116">
        <w:rPr>
          <w:rFonts w:ascii="Times New Roman" w:hAnsi="Times New Roman"/>
          <w:sz w:val="20"/>
        </w:rPr>
        <w:t>Varje barn som är i stånd att bilda sina egna åsikter har enligt artikel 12 i barnkonventionen rätt att fritt uttrycka dessa i alla frågor som rör honom eller henne, varvid barnets åsikter ska tillmätas betydelse i förhållande till barnets ålder och mognad. Enligt FN:s konvention om rättigheter för personer med funktionsnedsättning ska medlemsstaterna säkerställa att barn med funktionsnedsättning, för att utöva denna rättighet, erbjuds stöd anpassat till funktionsnedsättning och ålder. Barn ska därför ges förutsättningar att uttrycka sina åsikter genom olika uttrycksmedel i frågor som rör dem.</w:t>
      </w:r>
    </w:p>
    <w:p w14:paraId="352C51A2" w14:textId="423727BF" w:rsidR="007369BC" w:rsidRPr="00F57116" w:rsidRDefault="007369BC" w:rsidP="00F57116">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pPr>
      <w:r w:rsidRPr="00F57116">
        <w:rPr>
          <w:rFonts w:ascii="Times New Roman" w:hAnsi="Times New Roman"/>
          <w:sz w:val="20"/>
        </w:rPr>
        <w:t xml:space="preserve">Artikel 12 </w:t>
      </w:r>
      <w:r>
        <w:rPr>
          <w:rFonts w:ascii="Times New Roman" w:hAnsi="Times New Roman"/>
          <w:sz w:val="20"/>
        </w:rPr>
        <w:t xml:space="preserve">i barnkonventionen </w:t>
      </w:r>
      <w:r w:rsidRPr="00F57116">
        <w:rPr>
          <w:rFonts w:ascii="Times New Roman" w:hAnsi="Times New Roman"/>
          <w:sz w:val="20"/>
        </w:rPr>
        <w:t xml:space="preserve">innebär att även mycket små barn har rätt att uttrycka sina åsikter. Rättigheten innebär dock också att barnet inte ska tvingas </w:t>
      </w:r>
      <w:r>
        <w:rPr>
          <w:rFonts w:ascii="Times New Roman" w:hAnsi="Times New Roman"/>
          <w:sz w:val="20"/>
        </w:rPr>
        <w:t xml:space="preserve">att </w:t>
      </w:r>
      <w:r w:rsidRPr="00F57116">
        <w:rPr>
          <w:rFonts w:ascii="Times New Roman" w:hAnsi="Times New Roman"/>
          <w:sz w:val="20"/>
        </w:rPr>
        <w:t>framföra sin åsikt om han eller hon inte vill det. För att barnet eller den unge ska kunna vara delaktig krävs att han eller hon får information som är anpassad efter</w:t>
      </w:r>
      <w:r>
        <w:rPr>
          <w:rFonts w:ascii="Times New Roman" w:hAnsi="Times New Roman"/>
          <w:sz w:val="20"/>
        </w:rPr>
        <w:t xml:space="preserve"> hans eller hennes individuella</w:t>
      </w:r>
      <w:r w:rsidRPr="00F57116">
        <w:rPr>
          <w:rFonts w:ascii="Times New Roman" w:hAnsi="Times New Roman"/>
          <w:sz w:val="20"/>
        </w:rPr>
        <w:t xml:space="preserve"> förutsättningar.</w:t>
      </w:r>
    </w:p>
    <w:p w14:paraId="5E9550FD" w14:textId="4121B28F" w:rsidR="007369BC" w:rsidRPr="003F6422" w:rsidRDefault="007369BC" w:rsidP="003F6422">
      <w:pPr>
        <w:tabs>
          <w:tab w:val="left" w:pos="2268"/>
        </w:tabs>
        <w:overflowPunct w:val="0"/>
        <w:autoSpaceDE w:val="0"/>
        <w:autoSpaceDN w:val="0"/>
        <w:adjustRightInd w:val="0"/>
        <w:spacing w:after="0" w:line="240" w:lineRule="auto"/>
        <w:ind w:firstLine="170"/>
        <w:jc w:val="both"/>
        <w:textAlignment w:val="baseline"/>
        <w:rPr>
          <w:rFonts w:ascii="Times New Roman" w:hAnsi="Times New Roman"/>
          <w:sz w:val="20"/>
        </w:rPr>
        <w:sectPr w:rsidR="007369BC" w:rsidRPr="003F6422" w:rsidSect="00155500">
          <w:headerReference w:type="even" r:id="rId30"/>
          <w:headerReference w:type="default" r:id="rId31"/>
          <w:footerReference w:type="even" r:id="rId32"/>
          <w:footerReference w:type="default" r:id="rId33"/>
          <w:headerReference w:type="first" r:id="rId34"/>
          <w:footerReference w:type="first" r:id="rId35"/>
          <w:type w:val="continuous"/>
          <w:pgSz w:w="9356" w:h="13721" w:code="9"/>
          <w:pgMar w:top="794" w:right="2438" w:bottom="1191" w:left="1021" w:header="0" w:footer="709" w:gutter="0"/>
          <w:cols w:space="708"/>
          <w:docGrid w:linePitch="360"/>
        </w:sectPr>
      </w:pPr>
      <w:r>
        <w:rPr>
          <w:rFonts w:ascii="Times New Roman" w:hAnsi="Times New Roman"/>
          <w:sz w:val="20"/>
        </w:rPr>
        <w:t xml:space="preserve">Det är </w:t>
      </w:r>
      <w:r w:rsidRPr="00F57116">
        <w:rPr>
          <w:rFonts w:ascii="Times New Roman" w:hAnsi="Times New Roman"/>
          <w:sz w:val="20"/>
        </w:rPr>
        <w:t>angeläget att prioritera projekt som stärker förutsättningarna för barns och ungas inflytande och inkludering</w:t>
      </w:r>
      <w:r>
        <w:rPr>
          <w:rFonts w:ascii="Times New Roman" w:hAnsi="Times New Roman"/>
          <w:sz w:val="20"/>
        </w:rPr>
        <w:t>. Det gäller</w:t>
      </w:r>
      <w:r w:rsidRPr="00F57116">
        <w:rPr>
          <w:rFonts w:ascii="Times New Roman" w:hAnsi="Times New Roman"/>
          <w:sz w:val="20"/>
        </w:rPr>
        <w:t xml:space="preserve"> både </w:t>
      </w:r>
      <w:r>
        <w:rPr>
          <w:rFonts w:ascii="Times New Roman" w:hAnsi="Times New Roman"/>
          <w:sz w:val="20"/>
        </w:rPr>
        <w:t xml:space="preserve">i </w:t>
      </w:r>
      <w:r w:rsidRPr="00F57116">
        <w:rPr>
          <w:rFonts w:ascii="Times New Roman" w:hAnsi="Times New Roman"/>
          <w:sz w:val="20"/>
        </w:rPr>
        <w:t xml:space="preserve">den egna vardagen och </w:t>
      </w:r>
      <w:r>
        <w:rPr>
          <w:rFonts w:ascii="Times New Roman" w:hAnsi="Times New Roman"/>
          <w:sz w:val="20"/>
        </w:rPr>
        <w:t xml:space="preserve">i </w:t>
      </w:r>
      <w:r w:rsidRPr="00F57116">
        <w:rPr>
          <w:rFonts w:ascii="Times New Roman" w:hAnsi="Times New Roman"/>
          <w:sz w:val="20"/>
        </w:rPr>
        <w:t>samhället i stort.</w:t>
      </w:r>
    </w:p>
    <w:p w14:paraId="250A3CBD" w14:textId="77777777" w:rsidR="007369BC" w:rsidRDefault="007369BC" w:rsidP="00382AB1">
      <w:pPr>
        <w:pStyle w:val="Bilagarubrik"/>
      </w:pPr>
      <w:bookmarkStart w:id="117" w:name="_Toc169778965"/>
      <w:r>
        <w:t>Resultat- och balansräkning samt kassaflödesanalys</w:t>
      </w:r>
      <w:bookmarkEnd w:id="117"/>
    </w:p>
    <w:p w14:paraId="14C8D80F" w14:textId="77777777" w:rsidR="007369BC" w:rsidRDefault="007369BC" w:rsidP="00382AB1">
      <w:pPr>
        <w:pStyle w:val="Rubrik2utannumrering"/>
      </w:pPr>
      <w:r>
        <w:t>Resultaträkning</w:t>
      </w:r>
    </w:p>
    <w:tbl>
      <w:tblPr>
        <w:tblW w:w="5812" w:type="dxa"/>
        <w:tblLook w:val="04A0" w:firstRow="1" w:lastRow="0" w:firstColumn="1" w:lastColumn="0" w:noHBand="0" w:noVBand="1"/>
      </w:tblPr>
      <w:tblGrid>
        <w:gridCol w:w="2977"/>
        <w:gridCol w:w="640"/>
        <w:gridCol w:w="1179"/>
        <w:gridCol w:w="1016"/>
      </w:tblGrid>
      <w:tr w:rsidR="00382AB1" w14:paraId="23F0D92B" w14:textId="77777777" w:rsidTr="007207FB">
        <w:tc>
          <w:tcPr>
            <w:tcW w:w="2977" w:type="dxa"/>
          </w:tcPr>
          <w:p w14:paraId="7815702B" w14:textId="77777777" w:rsidR="007369BC" w:rsidRPr="00083E18" w:rsidRDefault="007369BC" w:rsidP="007207FB">
            <w:pPr>
              <w:pStyle w:val="Brdtext"/>
              <w:rPr>
                <w:b/>
                <w:bCs/>
              </w:rPr>
            </w:pPr>
            <w:r w:rsidRPr="00083E18">
              <w:rPr>
                <w:b/>
                <w:bCs/>
              </w:rPr>
              <w:t>(tkr)</w:t>
            </w:r>
          </w:p>
        </w:tc>
        <w:tc>
          <w:tcPr>
            <w:tcW w:w="640" w:type="dxa"/>
          </w:tcPr>
          <w:p w14:paraId="697D0EB7" w14:textId="77777777" w:rsidR="007369BC" w:rsidRPr="00083E18" w:rsidRDefault="007369BC" w:rsidP="007207FB">
            <w:pPr>
              <w:pStyle w:val="Brdtext"/>
              <w:jc w:val="right"/>
              <w:rPr>
                <w:b/>
                <w:bCs/>
              </w:rPr>
            </w:pPr>
            <w:r w:rsidRPr="00083E18">
              <w:rPr>
                <w:b/>
                <w:bCs/>
              </w:rPr>
              <w:t>Not</w:t>
            </w:r>
          </w:p>
        </w:tc>
        <w:tc>
          <w:tcPr>
            <w:tcW w:w="1179" w:type="dxa"/>
          </w:tcPr>
          <w:p w14:paraId="7DAA6E4D" w14:textId="3D73348E" w:rsidR="007369BC" w:rsidRPr="00083E18" w:rsidRDefault="007369BC" w:rsidP="007207FB">
            <w:pPr>
              <w:pStyle w:val="Brdtext"/>
              <w:jc w:val="right"/>
              <w:rPr>
                <w:b/>
                <w:bCs/>
              </w:rPr>
            </w:pPr>
            <w:r w:rsidRPr="00083E18">
              <w:rPr>
                <w:b/>
                <w:bCs/>
              </w:rPr>
              <w:t>202</w:t>
            </w:r>
            <w:r>
              <w:rPr>
                <w:b/>
                <w:bCs/>
              </w:rPr>
              <w:t>3</w:t>
            </w:r>
          </w:p>
        </w:tc>
        <w:tc>
          <w:tcPr>
            <w:tcW w:w="1016" w:type="dxa"/>
          </w:tcPr>
          <w:p w14:paraId="0E56686D" w14:textId="5B5A304F" w:rsidR="007369BC" w:rsidRPr="00083E18" w:rsidRDefault="007369BC" w:rsidP="007207FB">
            <w:pPr>
              <w:pStyle w:val="Brdtext"/>
              <w:jc w:val="right"/>
              <w:rPr>
                <w:b/>
                <w:bCs/>
              </w:rPr>
            </w:pPr>
            <w:r w:rsidRPr="00083E18">
              <w:rPr>
                <w:b/>
                <w:bCs/>
              </w:rPr>
              <w:t>202</w:t>
            </w:r>
            <w:r>
              <w:rPr>
                <w:b/>
                <w:bCs/>
              </w:rPr>
              <w:t>2</w:t>
            </w:r>
          </w:p>
        </w:tc>
      </w:tr>
      <w:tr w:rsidR="00382AB1" w14:paraId="75E5B17D" w14:textId="77777777" w:rsidTr="007207FB">
        <w:tc>
          <w:tcPr>
            <w:tcW w:w="2977" w:type="dxa"/>
          </w:tcPr>
          <w:p w14:paraId="69C8099B" w14:textId="77777777" w:rsidR="007369BC" w:rsidRDefault="007369BC" w:rsidP="007207FB">
            <w:pPr>
              <w:pStyle w:val="Brdtext"/>
            </w:pPr>
            <w:r>
              <w:rPr>
                <w:b/>
                <w:bCs/>
              </w:rPr>
              <w:t>Verksamhetens intäkter</w:t>
            </w:r>
          </w:p>
        </w:tc>
        <w:tc>
          <w:tcPr>
            <w:tcW w:w="640" w:type="dxa"/>
          </w:tcPr>
          <w:p w14:paraId="3A2567FC" w14:textId="77777777" w:rsidR="007369BC" w:rsidRDefault="007369BC" w:rsidP="007207FB">
            <w:pPr>
              <w:pStyle w:val="Brdtext"/>
            </w:pPr>
          </w:p>
        </w:tc>
        <w:tc>
          <w:tcPr>
            <w:tcW w:w="1179" w:type="dxa"/>
          </w:tcPr>
          <w:p w14:paraId="4812FEDF" w14:textId="77777777" w:rsidR="007369BC" w:rsidRDefault="007369BC" w:rsidP="007207FB">
            <w:pPr>
              <w:pStyle w:val="Brdtext"/>
            </w:pPr>
          </w:p>
        </w:tc>
        <w:tc>
          <w:tcPr>
            <w:tcW w:w="1016" w:type="dxa"/>
            <w:vAlign w:val="bottom"/>
          </w:tcPr>
          <w:p w14:paraId="1BC88010" w14:textId="77777777" w:rsidR="007369BC" w:rsidRDefault="007369BC" w:rsidP="007207FB">
            <w:pPr>
              <w:pStyle w:val="Brdtext"/>
            </w:pPr>
          </w:p>
        </w:tc>
      </w:tr>
      <w:tr w:rsidR="00382AB1" w14:paraId="761BF191" w14:textId="77777777" w:rsidTr="007207FB">
        <w:tc>
          <w:tcPr>
            <w:tcW w:w="2977" w:type="dxa"/>
          </w:tcPr>
          <w:p w14:paraId="07D6F3C9" w14:textId="77777777" w:rsidR="007369BC" w:rsidRPr="008D0B2D" w:rsidRDefault="007369BC" w:rsidP="007207FB">
            <w:pPr>
              <w:pStyle w:val="Brdtext"/>
            </w:pPr>
            <w:r w:rsidRPr="008D0B2D">
              <w:t xml:space="preserve">Tillfallna arv mm. </w:t>
            </w:r>
          </w:p>
        </w:tc>
        <w:tc>
          <w:tcPr>
            <w:tcW w:w="640" w:type="dxa"/>
          </w:tcPr>
          <w:p w14:paraId="5C5324BC" w14:textId="77777777" w:rsidR="007369BC" w:rsidRPr="008D0B2D" w:rsidRDefault="007369BC" w:rsidP="007207FB">
            <w:pPr>
              <w:pStyle w:val="Brdtext"/>
              <w:jc w:val="right"/>
            </w:pPr>
            <w:r w:rsidRPr="008D0B2D">
              <w:t>2</w:t>
            </w:r>
          </w:p>
        </w:tc>
        <w:tc>
          <w:tcPr>
            <w:tcW w:w="1179" w:type="dxa"/>
            <w:vAlign w:val="bottom"/>
          </w:tcPr>
          <w:p w14:paraId="7CB51B68" w14:textId="285947C1" w:rsidR="007369BC" w:rsidRPr="008D0B2D" w:rsidRDefault="007369BC" w:rsidP="007207FB">
            <w:pPr>
              <w:pStyle w:val="Brdtext"/>
              <w:jc w:val="right"/>
            </w:pPr>
            <w:r>
              <w:rPr>
                <w:bCs/>
                <w:lang w:eastAsia="sv-SE"/>
              </w:rPr>
              <w:t>1 122 258</w:t>
            </w:r>
          </w:p>
        </w:tc>
        <w:tc>
          <w:tcPr>
            <w:tcW w:w="1016" w:type="dxa"/>
            <w:vAlign w:val="bottom"/>
          </w:tcPr>
          <w:p w14:paraId="4AE96030" w14:textId="3F364D3C" w:rsidR="007369BC" w:rsidRPr="008D0B2D" w:rsidRDefault="007369BC" w:rsidP="007207FB">
            <w:pPr>
              <w:pStyle w:val="Brdtext"/>
              <w:jc w:val="right"/>
            </w:pPr>
            <w:r>
              <w:t>991 332</w:t>
            </w:r>
          </w:p>
        </w:tc>
      </w:tr>
      <w:tr w:rsidR="00382AB1" w14:paraId="6F657E47" w14:textId="77777777" w:rsidTr="007207FB">
        <w:tc>
          <w:tcPr>
            <w:tcW w:w="2977" w:type="dxa"/>
          </w:tcPr>
          <w:p w14:paraId="290F499A" w14:textId="77777777" w:rsidR="007369BC" w:rsidRPr="008D0B2D" w:rsidRDefault="007369BC" w:rsidP="007207FB">
            <w:pPr>
              <w:pStyle w:val="Brdtext"/>
            </w:pPr>
            <w:r w:rsidRPr="008D0B2D">
              <w:t>Aktieutdelningar</w:t>
            </w:r>
          </w:p>
        </w:tc>
        <w:tc>
          <w:tcPr>
            <w:tcW w:w="640" w:type="dxa"/>
          </w:tcPr>
          <w:p w14:paraId="4A877196" w14:textId="77777777" w:rsidR="007369BC" w:rsidRPr="008D0B2D" w:rsidRDefault="007369BC" w:rsidP="007207FB">
            <w:pPr>
              <w:pStyle w:val="Brdtext"/>
              <w:jc w:val="right"/>
            </w:pPr>
            <w:r w:rsidRPr="008D0B2D">
              <w:t>3</w:t>
            </w:r>
          </w:p>
        </w:tc>
        <w:tc>
          <w:tcPr>
            <w:tcW w:w="1179" w:type="dxa"/>
            <w:vAlign w:val="bottom"/>
          </w:tcPr>
          <w:p w14:paraId="491D5CC3" w14:textId="09F7020C" w:rsidR="007369BC" w:rsidRPr="008D0B2D" w:rsidRDefault="007369BC" w:rsidP="007207FB">
            <w:pPr>
              <w:pStyle w:val="Brdtext"/>
              <w:jc w:val="right"/>
            </w:pPr>
            <w:r w:rsidRPr="008D0B2D">
              <w:t>3</w:t>
            </w:r>
            <w:r>
              <w:t>62 588</w:t>
            </w:r>
          </w:p>
        </w:tc>
        <w:tc>
          <w:tcPr>
            <w:tcW w:w="1016" w:type="dxa"/>
            <w:vAlign w:val="bottom"/>
          </w:tcPr>
          <w:p w14:paraId="067C7372" w14:textId="5FAC07CF" w:rsidR="007369BC" w:rsidRPr="008D0B2D" w:rsidRDefault="007369BC" w:rsidP="007207FB">
            <w:pPr>
              <w:pStyle w:val="Brdtext"/>
              <w:jc w:val="right"/>
            </w:pPr>
            <w:r>
              <w:t>347 064</w:t>
            </w:r>
          </w:p>
        </w:tc>
      </w:tr>
      <w:tr w:rsidR="00382AB1" w14:paraId="52728045" w14:textId="77777777" w:rsidTr="007207FB">
        <w:tc>
          <w:tcPr>
            <w:tcW w:w="2977" w:type="dxa"/>
          </w:tcPr>
          <w:p w14:paraId="23AA6DE5" w14:textId="77777777" w:rsidR="007369BC" w:rsidRPr="008D0B2D" w:rsidRDefault="007369BC" w:rsidP="007207FB">
            <w:pPr>
              <w:pStyle w:val="Brdtext"/>
            </w:pPr>
            <w:r w:rsidRPr="008D0B2D">
              <w:t>Övriga finansiella intäkter</w:t>
            </w:r>
          </w:p>
        </w:tc>
        <w:tc>
          <w:tcPr>
            <w:tcW w:w="640" w:type="dxa"/>
          </w:tcPr>
          <w:p w14:paraId="5C46A6A8" w14:textId="77777777" w:rsidR="007369BC" w:rsidRPr="008D0B2D" w:rsidRDefault="007369BC" w:rsidP="007207FB">
            <w:pPr>
              <w:pStyle w:val="Brdtext"/>
              <w:jc w:val="right"/>
            </w:pPr>
          </w:p>
        </w:tc>
        <w:tc>
          <w:tcPr>
            <w:tcW w:w="1179" w:type="dxa"/>
            <w:vAlign w:val="bottom"/>
          </w:tcPr>
          <w:p w14:paraId="1D746B47" w14:textId="66ED834C" w:rsidR="007369BC" w:rsidRPr="008D0B2D" w:rsidRDefault="007369BC" w:rsidP="007207FB">
            <w:pPr>
              <w:pStyle w:val="Brdtext"/>
              <w:jc w:val="right"/>
            </w:pPr>
            <w:r>
              <w:t>30 970</w:t>
            </w:r>
          </w:p>
        </w:tc>
        <w:tc>
          <w:tcPr>
            <w:tcW w:w="1016" w:type="dxa"/>
            <w:vAlign w:val="bottom"/>
          </w:tcPr>
          <w:p w14:paraId="16443A05" w14:textId="75DD3BE6" w:rsidR="007369BC" w:rsidRPr="008D0B2D" w:rsidRDefault="007369BC" w:rsidP="007207FB">
            <w:pPr>
              <w:pStyle w:val="Brdtext"/>
              <w:jc w:val="right"/>
            </w:pPr>
            <w:r>
              <w:t>2 317</w:t>
            </w:r>
          </w:p>
        </w:tc>
      </w:tr>
      <w:tr w:rsidR="00382AB1" w14:paraId="7C7AECB4" w14:textId="77777777" w:rsidTr="007207FB">
        <w:tc>
          <w:tcPr>
            <w:tcW w:w="2977" w:type="dxa"/>
          </w:tcPr>
          <w:p w14:paraId="0DAFC896" w14:textId="77777777" w:rsidR="007369BC" w:rsidRPr="008D0B2D" w:rsidRDefault="007369BC" w:rsidP="007207FB">
            <w:pPr>
              <w:pStyle w:val="Brdtext"/>
            </w:pPr>
            <w:r w:rsidRPr="008D0B2D">
              <w:t>Övriga intäkter</w:t>
            </w:r>
          </w:p>
        </w:tc>
        <w:tc>
          <w:tcPr>
            <w:tcW w:w="640" w:type="dxa"/>
          </w:tcPr>
          <w:p w14:paraId="2BAEDD16" w14:textId="77777777" w:rsidR="007369BC" w:rsidRPr="008D0B2D" w:rsidRDefault="007369BC" w:rsidP="007207FB">
            <w:pPr>
              <w:pStyle w:val="Brdtext"/>
              <w:jc w:val="right"/>
            </w:pPr>
          </w:p>
        </w:tc>
        <w:tc>
          <w:tcPr>
            <w:tcW w:w="1179" w:type="dxa"/>
            <w:vAlign w:val="bottom"/>
          </w:tcPr>
          <w:p w14:paraId="6E64707A" w14:textId="3B0E8E4A" w:rsidR="007369BC" w:rsidRPr="008D0B2D" w:rsidRDefault="007369BC" w:rsidP="007207FB">
            <w:pPr>
              <w:pStyle w:val="Brdtext"/>
              <w:jc w:val="right"/>
            </w:pPr>
            <w:r>
              <w:t>360</w:t>
            </w:r>
          </w:p>
        </w:tc>
        <w:tc>
          <w:tcPr>
            <w:tcW w:w="1016" w:type="dxa"/>
            <w:vAlign w:val="bottom"/>
          </w:tcPr>
          <w:p w14:paraId="1E3BF035" w14:textId="7E3AA3D1" w:rsidR="007369BC" w:rsidRPr="008D0B2D" w:rsidRDefault="007369BC" w:rsidP="007207FB">
            <w:pPr>
              <w:pStyle w:val="Brdtext"/>
              <w:jc w:val="right"/>
            </w:pPr>
            <w:r>
              <w:t>0</w:t>
            </w:r>
          </w:p>
        </w:tc>
      </w:tr>
      <w:tr w:rsidR="00382AB1" w14:paraId="67D83C68" w14:textId="77777777" w:rsidTr="007207FB">
        <w:tc>
          <w:tcPr>
            <w:tcW w:w="2977" w:type="dxa"/>
          </w:tcPr>
          <w:p w14:paraId="12D7B239" w14:textId="77777777" w:rsidR="007369BC" w:rsidRPr="008D0B2D" w:rsidRDefault="007369BC" w:rsidP="007207FB">
            <w:pPr>
              <w:pStyle w:val="Brdtext"/>
            </w:pPr>
            <w:r w:rsidRPr="008D0B2D">
              <w:rPr>
                <w:b/>
                <w:bCs/>
              </w:rPr>
              <w:t>Summa verksamhetens intäkter</w:t>
            </w:r>
          </w:p>
        </w:tc>
        <w:tc>
          <w:tcPr>
            <w:tcW w:w="640" w:type="dxa"/>
          </w:tcPr>
          <w:p w14:paraId="77DCFFDB" w14:textId="77777777" w:rsidR="007369BC" w:rsidRPr="008D0B2D" w:rsidRDefault="007369BC" w:rsidP="007207FB">
            <w:pPr>
              <w:pStyle w:val="Brdtext"/>
              <w:jc w:val="right"/>
            </w:pPr>
          </w:p>
        </w:tc>
        <w:tc>
          <w:tcPr>
            <w:tcW w:w="1179" w:type="dxa"/>
            <w:vAlign w:val="bottom"/>
          </w:tcPr>
          <w:p w14:paraId="74507BE0" w14:textId="122C77B3" w:rsidR="007369BC" w:rsidRPr="008D0B2D" w:rsidRDefault="007369BC" w:rsidP="007207FB">
            <w:pPr>
              <w:pStyle w:val="Brdtext"/>
              <w:jc w:val="right"/>
            </w:pPr>
            <w:r w:rsidRPr="008D0B2D">
              <w:rPr>
                <w:b/>
                <w:bCs/>
              </w:rPr>
              <w:t>1</w:t>
            </w:r>
            <w:r>
              <w:rPr>
                <w:b/>
                <w:bCs/>
              </w:rPr>
              <w:t> 516 176</w:t>
            </w:r>
          </w:p>
        </w:tc>
        <w:tc>
          <w:tcPr>
            <w:tcW w:w="1016" w:type="dxa"/>
            <w:vAlign w:val="bottom"/>
          </w:tcPr>
          <w:p w14:paraId="4EAD4260" w14:textId="2EA8A6DD" w:rsidR="007369BC" w:rsidRPr="008D0B2D" w:rsidRDefault="007369BC" w:rsidP="007207FB">
            <w:pPr>
              <w:pStyle w:val="Brdtext"/>
              <w:jc w:val="right"/>
            </w:pPr>
            <w:r>
              <w:rPr>
                <w:b/>
                <w:bCs/>
              </w:rPr>
              <w:t>1 340 713</w:t>
            </w:r>
          </w:p>
        </w:tc>
      </w:tr>
      <w:tr w:rsidR="00382AB1" w14:paraId="5CB94734" w14:textId="77777777" w:rsidTr="007207FB">
        <w:tc>
          <w:tcPr>
            <w:tcW w:w="2977" w:type="dxa"/>
          </w:tcPr>
          <w:p w14:paraId="6D925252" w14:textId="77777777" w:rsidR="007369BC" w:rsidRPr="008D0B2D" w:rsidRDefault="007369BC" w:rsidP="007207FB">
            <w:pPr>
              <w:pStyle w:val="Brdtext"/>
            </w:pPr>
          </w:p>
        </w:tc>
        <w:tc>
          <w:tcPr>
            <w:tcW w:w="640" w:type="dxa"/>
          </w:tcPr>
          <w:p w14:paraId="216D0D40" w14:textId="77777777" w:rsidR="007369BC" w:rsidRPr="008D0B2D" w:rsidRDefault="007369BC" w:rsidP="007207FB">
            <w:pPr>
              <w:pStyle w:val="Brdtext"/>
              <w:jc w:val="right"/>
            </w:pPr>
          </w:p>
        </w:tc>
        <w:tc>
          <w:tcPr>
            <w:tcW w:w="1179" w:type="dxa"/>
            <w:vAlign w:val="bottom"/>
          </w:tcPr>
          <w:p w14:paraId="6FA214A8" w14:textId="77777777" w:rsidR="007369BC" w:rsidRPr="008D0B2D" w:rsidRDefault="007369BC" w:rsidP="007207FB">
            <w:pPr>
              <w:pStyle w:val="Brdtext"/>
              <w:jc w:val="right"/>
            </w:pPr>
          </w:p>
        </w:tc>
        <w:tc>
          <w:tcPr>
            <w:tcW w:w="1016" w:type="dxa"/>
            <w:vAlign w:val="bottom"/>
          </w:tcPr>
          <w:p w14:paraId="37FF6B04" w14:textId="77777777" w:rsidR="007369BC" w:rsidRPr="008D0B2D" w:rsidRDefault="007369BC" w:rsidP="007207FB">
            <w:pPr>
              <w:pStyle w:val="Brdtext"/>
              <w:jc w:val="right"/>
            </w:pPr>
          </w:p>
        </w:tc>
      </w:tr>
      <w:tr w:rsidR="00382AB1" w14:paraId="6C378A48" w14:textId="77777777" w:rsidTr="007207FB">
        <w:tc>
          <w:tcPr>
            <w:tcW w:w="2977" w:type="dxa"/>
          </w:tcPr>
          <w:p w14:paraId="4AED6C0F" w14:textId="77777777" w:rsidR="007369BC" w:rsidRPr="008D0B2D" w:rsidRDefault="007369BC" w:rsidP="007207FB">
            <w:pPr>
              <w:pStyle w:val="Brdtext"/>
            </w:pPr>
            <w:r w:rsidRPr="008D0B2D">
              <w:rPr>
                <w:b/>
                <w:bCs/>
              </w:rPr>
              <w:t>Verksamhetens kostnader</w:t>
            </w:r>
          </w:p>
        </w:tc>
        <w:tc>
          <w:tcPr>
            <w:tcW w:w="640" w:type="dxa"/>
          </w:tcPr>
          <w:p w14:paraId="115750F2" w14:textId="77777777" w:rsidR="007369BC" w:rsidRPr="008D0B2D" w:rsidRDefault="007369BC" w:rsidP="007207FB">
            <w:pPr>
              <w:pStyle w:val="Brdtext"/>
              <w:jc w:val="right"/>
            </w:pPr>
          </w:p>
        </w:tc>
        <w:tc>
          <w:tcPr>
            <w:tcW w:w="1179" w:type="dxa"/>
            <w:vAlign w:val="bottom"/>
          </w:tcPr>
          <w:p w14:paraId="5DC9110E" w14:textId="77777777" w:rsidR="007369BC" w:rsidRPr="008D0B2D" w:rsidRDefault="007369BC" w:rsidP="007207FB">
            <w:pPr>
              <w:pStyle w:val="Brdtext"/>
              <w:jc w:val="right"/>
            </w:pPr>
          </w:p>
        </w:tc>
        <w:tc>
          <w:tcPr>
            <w:tcW w:w="1016" w:type="dxa"/>
            <w:vAlign w:val="bottom"/>
          </w:tcPr>
          <w:p w14:paraId="05A02852" w14:textId="77777777" w:rsidR="007369BC" w:rsidRPr="008D0B2D" w:rsidRDefault="007369BC" w:rsidP="007207FB">
            <w:pPr>
              <w:pStyle w:val="Brdtext"/>
              <w:jc w:val="right"/>
            </w:pPr>
          </w:p>
        </w:tc>
      </w:tr>
      <w:tr w:rsidR="00382AB1" w14:paraId="20E817E5" w14:textId="77777777" w:rsidTr="007207FB">
        <w:tc>
          <w:tcPr>
            <w:tcW w:w="2977" w:type="dxa"/>
          </w:tcPr>
          <w:p w14:paraId="29C0EAB6" w14:textId="77777777" w:rsidR="007369BC" w:rsidRPr="008D0B2D" w:rsidRDefault="007369BC" w:rsidP="007207FB">
            <w:pPr>
              <w:pStyle w:val="Brdtext"/>
            </w:pPr>
            <w:r w:rsidRPr="008D0B2D">
              <w:t>Övriga externa kostnader</w:t>
            </w:r>
          </w:p>
        </w:tc>
        <w:tc>
          <w:tcPr>
            <w:tcW w:w="640" w:type="dxa"/>
          </w:tcPr>
          <w:p w14:paraId="68F91A03" w14:textId="77777777" w:rsidR="007369BC" w:rsidRPr="008D0B2D" w:rsidRDefault="007369BC" w:rsidP="007207FB">
            <w:pPr>
              <w:pStyle w:val="Brdtext"/>
              <w:jc w:val="right"/>
            </w:pPr>
            <w:r w:rsidRPr="008D0B2D">
              <w:t>4</w:t>
            </w:r>
          </w:p>
        </w:tc>
        <w:tc>
          <w:tcPr>
            <w:tcW w:w="1179" w:type="dxa"/>
            <w:vAlign w:val="bottom"/>
          </w:tcPr>
          <w:p w14:paraId="3767D363" w14:textId="0A8B66D4" w:rsidR="007369BC" w:rsidRPr="008D0B2D" w:rsidRDefault="007369BC" w:rsidP="007207FB">
            <w:pPr>
              <w:pStyle w:val="Brdtext"/>
              <w:jc w:val="right"/>
            </w:pPr>
            <w:r w:rsidRPr="008D0B2D">
              <w:t>-9</w:t>
            </w:r>
            <w:r>
              <w:t>9 669</w:t>
            </w:r>
          </w:p>
        </w:tc>
        <w:tc>
          <w:tcPr>
            <w:tcW w:w="1016" w:type="dxa"/>
            <w:vAlign w:val="bottom"/>
          </w:tcPr>
          <w:p w14:paraId="25253ED4" w14:textId="33B7015C" w:rsidR="007369BC" w:rsidRPr="008D0B2D" w:rsidRDefault="007369BC" w:rsidP="007207FB">
            <w:pPr>
              <w:pStyle w:val="Brdtext"/>
              <w:jc w:val="right"/>
            </w:pPr>
            <w:r>
              <w:t>-92 299</w:t>
            </w:r>
          </w:p>
        </w:tc>
      </w:tr>
      <w:tr w:rsidR="00382AB1" w14:paraId="0D88293D" w14:textId="77777777" w:rsidTr="007207FB">
        <w:tc>
          <w:tcPr>
            <w:tcW w:w="2977" w:type="dxa"/>
          </w:tcPr>
          <w:p w14:paraId="02E96D9C" w14:textId="77777777" w:rsidR="007369BC" w:rsidRPr="008D0B2D" w:rsidRDefault="007369BC" w:rsidP="007207FB">
            <w:pPr>
              <w:pStyle w:val="Brdtext"/>
            </w:pPr>
            <w:r w:rsidRPr="008D0B2D">
              <w:t>Personalkostnader</w:t>
            </w:r>
          </w:p>
        </w:tc>
        <w:tc>
          <w:tcPr>
            <w:tcW w:w="640" w:type="dxa"/>
          </w:tcPr>
          <w:p w14:paraId="501E9CBD" w14:textId="77777777" w:rsidR="007369BC" w:rsidRPr="008D0B2D" w:rsidRDefault="007369BC" w:rsidP="007207FB">
            <w:pPr>
              <w:pStyle w:val="Brdtext"/>
              <w:jc w:val="right"/>
            </w:pPr>
            <w:r w:rsidRPr="008D0B2D">
              <w:t>5</w:t>
            </w:r>
          </w:p>
        </w:tc>
        <w:tc>
          <w:tcPr>
            <w:tcW w:w="1179" w:type="dxa"/>
            <w:vAlign w:val="bottom"/>
          </w:tcPr>
          <w:p w14:paraId="416FD8CD" w14:textId="48D93020" w:rsidR="007369BC" w:rsidRPr="008D0B2D" w:rsidRDefault="007369BC" w:rsidP="007207FB">
            <w:pPr>
              <w:pStyle w:val="Brdtext"/>
              <w:jc w:val="right"/>
            </w:pPr>
            <w:r>
              <w:t>-102</w:t>
            </w:r>
          </w:p>
        </w:tc>
        <w:tc>
          <w:tcPr>
            <w:tcW w:w="1016" w:type="dxa"/>
            <w:vAlign w:val="bottom"/>
          </w:tcPr>
          <w:p w14:paraId="7ADD0EA7" w14:textId="1E47F0CA" w:rsidR="007369BC" w:rsidRPr="008D0B2D" w:rsidRDefault="007369BC" w:rsidP="007207FB">
            <w:pPr>
              <w:pStyle w:val="Brdtext"/>
              <w:jc w:val="right"/>
            </w:pPr>
            <w:r>
              <w:t>-91</w:t>
            </w:r>
          </w:p>
        </w:tc>
      </w:tr>
      <w:tr w:rsidR="00382AB1" w14:paraId="421072E3" w14:textId="77777777" w:rsidTr="007207FB">
        <w:tc>
          <w:tcPr>
            <w:tcW w:w="2977" w:type="dxa"/>
          </w:tcPr>
          <w:p w14:paraId="3BA2B358" w14:textId="77777777" w:rsidR="007369BC" w:rsidRPr="008D0B2D" w:rsidRDefault="007369BC" w:rsidP="007207FB">
            <w:pPr>
              <w:pStyle w:val="Brdtext"/>
            </w:pPr>
            <w:r w:rsidRPr="008D0B2D">
              <w:t>Övriga verksamhetskostnader</w:t>
            </w:r>
          </w:p>
        </w:tc>
        <w:tc>
          <w:tcPr>
            <w:tcW w:w="640" w:type="dxa"/>
          </w:tcPr>
          <w:p w14:paraId="6BC71AEC" w14:textId="77777777" w:rsidR="007369BC" w:rsidRPr="008D0B2D" w:rsidRDefault="007369BC" w:rsidP="007207FB">
            <w:pPr>
              <w:pStyle w:val="Brdtext"/>
              <w:jc w:val="right"/>
            </w:pPr>
            <w:r w:rsidRPr="008D0B2D">
              <w:t>6</w:t>
            </w:r>
          </w:p>
        </w:tc>
        <w:tc>
          <w:tcPr>
            <w:tcW w:w="1179" w:type="dxa"/>
            <w:vAlign w:val="bottom"/>
          </w:tcPr>
          <w:p w14:paraId="5060B569" w14:textId="6C8DCB74" w:rsidR="007369BC" w:rsidRPr="008D0B2D" w:rsidRDefault="007369BC" w:rsidP="007207FB">
            <w:pPr>
              <w:pStyle w:val="Brdtext"/>
              <w:jc w:val="right"/>
            </w:pPr>
            <w:r>
              <w:t>-31 092</w:t>
            </w:r>
          </w:p>
        </w:tc>
        <w:tc>
          <w:tcPr>
            <w:tcW w:w="1016" w:type="dxa"/>
            <w:vAlign w:val="bottom"/>
          </w:tcPr>
          <w:p w14:paraId="291C69B8" w14:textId="7899E7EE" w:rsidR="007369BC" w:rsidRPr="008D0B2D" w:rsidRDefault="007369BC" w:rsidP="007207FB">
            <w:pPr>
              <w:pStyle w:val="Brdtext"/>
              <w:jc w:val="right"/>
            </w:pPr>
            <w:r>
              <w:t>-25 994</w:t>
            </w:r>
          </w:p>
        </w:tc>
      </w:tr>
      <w:tr w:rsidR="00382AB1" w14:paraId="69740478" w14:textId="77777777" w:rsidTr="007207FB">
        <w:tc>
          <w:tcPr>
            <w:tcW w:w="2977" w:type="dxa"/>
          </w:tcPr>
          <w:p w14:paraId="0C144D67" w14:textId="77777777" w:rsidR="007369BC" w:rsidRPr="008D0B2D" w:rsidRDefault="007369BC" w:rsidP="007207FB">
            <w:pPr>
              <w:pStyle w:val="Brdtext"/>
              <w:jc w:val="left"/>
            </w:pPr>
            <w:r w:rsidRPr="008D0B2D">
              <w:rPr>
                <w:b/>
                <w:bCs/>
              </w:rPr>
              <w:t>Summa verksamhetens kostnader</w:t>
            </w:r>
          </w:p>
        </w:tc>
        <w:tc>
          <w:tcPr>
            <w:tcW w:w="640" w:type="dxa"/>
          </w:tcPr>
          <w:p w14:paraId="01EA2138" w14:textId="77777777" w:rsidR="007369BC" w:rsidRPr="008D0B2D" w:rsidRDefault="007369BC" w:rsidP="007207FB">
            <w:pPr>
              <w:pStyle w:val="Brdtext"/>
              <w:jc w:val="right"/>
            </w:pPr>
          </w:p>
        </w:tc>
        <w:tc>
          <w:tcPr>
            <w:tcW w:w="1179" w:type="dxa"/>
            <w:vAlign w:val="bottom"/>
          </w:tcPr>
          <w:p w14:paraId="0E0908AF" w14:textId="4D5EB879" w:rsidR="007369BC" w:rsidRPr="008D0B2D" w:rsidRDefault="007369BC" w:rsidP="007207FB">
            <w:pPr>
              <w:pStyle w:val="Brdtext"/>
              <w:jc w:val="right"/>
            </w:pPr>
            <w:r>
              <w:rPr>
                <w:b/>
                <w:bCs/>
              </w:rPr>
              <w:t>-130 863</w:t>
            </w:r>
          </w:p>
        </w:tc>
        <w:tc>
          <w:tcPr>
            <w:tcW w:w="1016" w:type="dxa"/>
            <w:vAlign w:val="bottom"/>
          </w:tcPr>
          <w:p w14:paraId="0B9EE2EB" w14:textId="03164B9E" w:rsidR="007369BC" w:rsidRPr="008D0B2D" w:rsidRDefault="007369BC" w:rsidP="007207FB">
            <w:pPr>
              <w:pStyle w:val="Brdtext"/>
              <w:jc w:val="right"/>
            </w:pPr>
            <w:r>
              <w:rPr>
                <w:b/>
                <w:bCs/>
              </w:rPr>
              <w:t>-118 384</w:t>
            </w:r>
          </w:p>
        </w:tc>
      </w:tr>
      <w:tr w:rsidR="00382AB1" w14:paraId="2BD55F3D" w14:textId="77777777" w:rsidTr="007207FB">
        <w:tc>
          <w:tcPr>
            <w:tcW w:w="2977" w:type="dxa"/>
          </w:tcPr>
          <w:p w14:paraId="22DC6B27" w14:textId="77777777" w:rsidR="007369BC" w:rsidRPr="008D0B2D" w:rsidRDefault="007369BC" w:rsidP="007207FB">
            <w:pPr>
              <w:pStyle w:val="Brdtext"/>
            </w:pPr>
          </w:p>
        </w:tc>
        <w:tc>
          <w:tcPr>
            <w:tcW w:w="640" w:type="dxa"/>
          </w:tcPr>
          <w:p w14:paraId="7D077ECC" w14:textId="77777777" w:rsidR="007369BC" w:rsidRPr="008D0B2D" w:rsidRDefault="007369BC" w:rsidP="007207FB">
            <w:pPr>
              <w:pStyle w:val="Brdtext"/>
              <w:jc w:val="right"/>
            </w:pPr>
          </w:p>
        </w:tc>
        <w:tc>
          <w:tcPr>
            <w:tcW w:w="1179" w:type="dxa"/>
            <w:vAlign w:val="bottom"/>
          </w:tcPr>
          <w:p w14:paraId="23984AD4" w14:textId="77777777" w:rsidR="007369BC" w:rsidRPr="008D0B2D" w:rsidRDefault="007369BC" w:rsidP="007207FB">
            <w:pPr>
              <w:pStyle w:val="Brdtext"/>
              <w:jc w:val="right"/>
            </w:pPr>
          </w:p>
        </w:tc>
        <w:tc>
          <w:tcPr>
            <w:tcW w:w="1016" w:type="dxa"/>
            <w:vAlign w:val="bottom"/>
          </w:tcPr>
          <w:p w14:paraId="247B5E17" w14:textId="77777777" w:rsidR="007369BC" w:rsidRPr="008D0B2D" w:rsidRDefault="007369BC" w:rsidP="007207FB">
            <w:pPr>
              <w:pStyle w:val="Brdtext"/>
              <w:jc w:val="right"/>
            </w:pPr>
          </w:p>
        </w:tc>
      </w:tr>
      <w:tr w:rsidR="00382AB1" w14:paraId="74BF45F6" w14:textId="77777777" w:rsidTr="007207FB">
        <w:tc>
          <w:tcPr>
            <w:tcW w:w="2977" w:type="dxa"/>
          </w:tcPr>
          <w:p w14:paraId="33B37A8E" w14:textId="77777777" w:rsidR="007369BC" w:rsidRPr="008D0B2D" w:rsidRDefault="007369BC" w:rsidP="007207FB">
            <w:pPr>
              <w:pStyle w:val="Brdtext"/>
            </w:pPr>
            <w:r w:rsidRPr="008D0B2D">
              <w:rPr>
                <w:b/>
                <w:bCs/>
              </w:rPr>
              <w:t>Verksamhetsresultat</w:t>
            </w:r>
          </w:p>
        </w:tc>
        <w:tc>
          <w:tcPr>
            <w:tcW w:w="640" w:type="dxa"/>
          </w:tcPr>
          <w:p w14:paraId="077179CC" w14:textId="77777777" w:rsidR="007369BC" w:rsidRPr="008D0B2D" w:rsidRDefault="007369BC" w:rsidP="007207FB">
            <w:pPr>
              <w:pStyle w:val="Brdtext"/>
              <w:jc w:val="right"/>
            </w:pPr>
          </w:p>
        </w:tc>
        <w:tc>
          <w:tcPr>
            <w:tcW w:w="1179" w:type="dxa"/>
            <w:vAlign w:val="bottom"/>
          </w:tcPr>
          <w:p w14:paraId="275A4347" w14:textId="0752C8EA" w:rsidR="007369BC" w:rsidRPr="008D0B2D" w:rsidRDefault="007369BC" w:rsidP="007207FB">
            <w:pPr>
              <w:pStyle w:val="Brdtext"/>
              <w:jc w:val="right"/>
            </w:pPr>
            <w:r w:rsidRPr="008D0B2D">
              <w:rPr>
                <w:b/>
                <w:bCs/>
              </w:rPr>
              <w:t>1</w:t>
            </w:r>
            <w:r>
              <w:rPr>
                <w:b/>
                <w:bCs/>
              </w:rPr>
              <w:t> 385 313</w:t>
            </w:r>
          </w:p>
        </w:tc>
        <w:tc>
          <w:tcPr>
            <w:tcW w:w="1016" w:type="dxa"/>
            <w:vAlign w:val="bottom"/>
          </w:tcPr>
          <w:p w14:paraId="4CD3CF29" w14:textId="5BA0C471" w:rsidR="007369BC" w:rsidRPr="008D0B2D" w:rsidRDefault="007369BC" w:rsidP="007207FB">
            <w:pPr>
              <w:pStyle w:val="Brdtext"/>
              <w:jc w:val="right"/>
            </w:pPr>
            <w:r w:rsidRPr="008D0B2D">
              <w:rPr>
                <w:b/>
                <w:bCs/>
              </w:rPr>
              <w:t>1</w:t>
            </w:r>
            <w:r>
              <w:rPr>
                <w:b/>
                <w:bCs/>
              </w:rPr>
              <w:t> 222 329</w:t>
            </w:r>
          </w:p>
        </w:tc>
      </w:tr>
      <w:tr w:rsidR="00382AB1" w14:paraId="4085A0CA" w14:textId="77777777" w:rsidTr="007207FB">
        <w:tc>
          <w:tcPr>
            <w:tcW w:w="2977" w:type="dxa"/>
          </w:tcPr>
          <w:p w14:paraId="68EBE80C" w14:textId="77777777" w:rsidR="007369BC" w:rsidRPr="008D0B2D" w:rsidRDefault="007369BC" w:rsidP="007207FB">
            <w:pPr>
              <w:pStyle w:val="Brdtext"/>
            </w:pPr>
          </w:p>
        </w:tc>
        <w:tc>
          <w:tcPr>
            <w:tcW w:w="640" w:type="dxa"/>
          </w:tcPr>
          <w:p w14:paraId="3D3213F6" w14:textId="77777777" w:rsidR="007369BC" w:rsidRPr="008D0B2D" w:rsidRDefault="007369BC" w:rsidP="007207FB">
            <w:pPr>
              <w:pStyle w:val="Brdtext"/>
              <w:jc w:val="right"/>
            </w:pPr>
          </w:p>
        </w:tc>
        <w:tc>
          <w:tcPr>
            <w:tcW w:w="1179" w:type="dxa"/>
            <w:vAlign w:val="bottom"/>
          </w:tcPr>
          <w:p w14:paraId="4534AB05" w14:textId="77777777" w:rsidR="007369BC" w:rsidRPr="008D0B2D" w:rsidRDefault="007369BC" w:rsidP="007207FB">
            <w:pPr>
              <w:pStyle w:val="Brdtext"/>
              <w:jc w:val="right"/>
            </w:pPr>
          </w:p>
        </w:tc>
        <w:tc>
          <w:tcPr>
            <w:tcW w:w="1016" w:type="dxa"/>
            <w:vAlign w:val="bottom"/>
          </w:tcPr>
          <w:p w14:paraId="1091B2D0" w14:textId="77777777" w:rsidR="007369BC" w:rsidRPr="008D0B2D" w:rsidRDefault="007369BC" w:rsidP="007207FB">
            <w:pPr>
              <w:pStyle w:val="Brdtext"/>
              <w:jc w:val="right"/>
            </w:pPr>
          </w:p>
        </w:tc>
      </w:tr>
      <w:tr w:rsidR="00382AB1" w14:paraId="7F0C049A" w14:textId="77777777" w:rsidTr="007207FB">
        <w:tc>
          <w:tcPr>
            <w:tcW w:w="2977" w:type="dxa"/>
          </w:tcPr>
          <w:p w14:paraId="61764D4E" w14:textId="77777777" w:rsidR="007369BC" w:rsidRPr="008D0B2D" w:rsidRDefault="007369BC" w:rsidP="007207FB">
            <w:pPr>
              <w:pStyle w:val="Brdtext"/>
              <w:rPr>
                <w:b/>
                <w:bCs/>
              </w:rPr>
            </w:pPr>
            <w:r w:rsidRPr="008D0B2D">
              <w:rPr>
                <w:b/>
                <w:bCs/>
              </w:rPr>
              <w:t>Resultat från finansiella poster</w:t>
            </w:r>
          </w:p>
        </w:tc>
        <w:tc>
          <w:tcPr>
            <w:tcW w:w="640" w:type="dxa"/>
          </w:tcPr>
          <w:p w14:paraId="1280A712" w14:textId="77777777" w:rsidR="007369BC" w:rsidRPr="008D0B2D" w:rsidRDefault="007369BC" w:rsidP="007207FB">
            <w:pPr>
              <w:pStyle w:val="Brdtext"/>
              <w:jc w:val="right"/>
            </w:pPr>
          </w:p>
        </w:tc>
        <w:tc>
          <w:tcPr>
            <w:tcW w:w="1179" w:type="dxa"/>
            <w:vAlign w:val="bottom"/>
          </w:tcPr>
          <w:p w14:paraId="6C960912" w14:textId="77777777" w:rsidR="007369BC" w:rsidRPr="008D0B2D" w:rsidRDefault="007369BC" w:rsidP="007207FB">
            <w:pPr>
              <w:pStyle w:val="Brdtext"/>
              <w:jc w:val="right"/>
            </w:pPr>
          </w:p>
        </w:tc>
        <w:tc>
          <w:tcPr>
            <w:tcW w:w="1016" w:type="dxa"/>
            <w:vAlign w:val="bottom"/>
          </w:tcPr>
          <w:p w14:paraId="52E6E5D5" w14:textId="77777777" w:rsidR="007369BC" w:rsidRPr="008D0B2D" w:rsidRDefault="007369BC" w:rsidP="007207FB">
            <w:pPr>
              <w:pStyle w:val="Brdtext"/>
              <w:jc w:val="right"/>
            </w:pPr>
          </w:p>
        </w:tc>
      </w:tr>
      <w:tr w:rsidR="00382AB1" w14:paraId="29A09509" w14:textId="77777777" w:rsidTr="007207FB">
        <w:tc>
          <w:tcPr>
            <w:tcW w:w="2977" w:type="dxa"/>
          </w:tcPr>
          <w:p w14:paraId="0B197B30" w14:textId="77777777" w:rsidR="007369BC" w:rsidRPr="008D0B2D" w:rsidRDefault="007369BC" w:rsidP="007207FB">
            <w:pPr>
              <w:pStyle w:val="Brdtext"/>
              <w:jc w:val="left"/>
            </w:pPr>
            <w:r w:rsidRPr="008D0B2D">
              <w:t>Resultat från övriga värdepapper och fordringar som är anläggningstillgångar</w:t>
            </w:r>
          </w:p>
        </w:tc>
        <w:tc>
          <w:tcPr>
            <w:tcW w:w="640" w:type="dxa"/>
          </w:tcPr>
          <w:p w14:paraId="6B97A1FF" w14:textId="77777777" w:rsidR="007369BC" w:rsidRPr="008D0B2D" w:rsidRDefault="007369BC" w:rsidP="007207FB">
            <w:pPr>
              <w:pStyle w:val="Brdtext"/>
              <w:jc w:val="right"/>
            </w:pPr>
            <w:r w:rsidRPr="008D0B2D">
              <w:t>7</w:t>
            </w:r>
          </w:p>
        </w:tc>
        <w:tc>
          <w:tcPr>
            <w:tcW w:w="1179" w:type="dxa"/>
            <w:vAlign w:val="bottom"/>
          </w:tcPr>
          <w:p w14:paraId="332EB15E" w14:textId="73E483CA" w:rsidR="007369BC" w:rsidRPr="008D0B2D" w:rsidRDefault="007369BC" w:rsidP="007207FB">
            <w:pPr>
              <w:pStyle w:val="Brdtext"/>
              <w:jc w:val="right"/>
            </w:pPr>
            <w:r>
              <w:t>393 139</w:t>
            </w:r>
          </w:p>
        </w:tc>
        <w:tc>
          <w:tcPr>
            <w:tcW w:w="1016" w:type="dxa"/>
            <w:vAlign w:val="bottom"/>
          </w:tcPr>
          <w:p w14:paraId="21573532" w14:textId="3D339787" w:rsidR="007369BC" w:rsidRPr="008D0B2D" w:rsidRDefault="007369BC" w:rsidP="007207FB">
            <w:pPr>
              <w:pStyle w:val="Brdtext"/>
              <w:jc w:val="right"/>
            </w:pPr>
            <w:r>
              <w:t>42 616</w:t>
            </w:r>
          </w:p>
        </w:tc>
      </w:tr>
      <w:tr w:rsidR="00382AB1" w14:paraId="19EB5CC3" w14:textId="77777777" w:rsidTr="007207FB">
        <w:tc>
          <w:tcPr>
            <w:tcW w:w="2977" w:type="dxa"/>
          </w:tcPr>
          <w:p w14:paraId="108233E5" w14:textId="77777777" w:rsidR="007369BC" w:rsidRPr="008D0B2D" w:rsidRDefault="007369BC" w:rsidP="007207FB">
            <w:pPr>
              <w:pStyle w:val="Brdtext"/>
              <w:jc w:val="left"/>
            </w:pPr>
            <w:r w:rsidRPr="008D0B2D">
              <w:t>Ränteintäkter och liknande resultatposter</w:t>
            </w:r>
          </w:p>
        </w:tc>
        <w:tc>
          <w:tcPr>
            <w:tcW w:w="640" w:type="dxa"/>
          </w:tcPr>
          <w:p w14:paraId="6E0D7F74" w14:textId="77777777" w:rsidR="007369BC" w:rsidRPr="008D0B2D" w:rsidRDefault="007369BC" w:rsidP="007207FB">
            <w:pPr>
              <w:pStyle w:val="Brdtext"/>
              <w:jc w:val="right"/>
            </w:pPr>
            <w:r w:rsidRPr="008D0B2D">
              <w:t>8</w:t>
            </w:r>
          </w:p>
        </w:tc>
        <w:tc>
          <w:tcPr>
            <w:tcW w:w="1179" w:type="dxa"/>
            <w:vAlign w:val="bottom"/>
          </w:tcPr>
          <w:p w14:paraId="16DF65E0" w14:textId="25D9B9B1" w:rsidR="007369BC" w:rsidRPr="008D0B2D" w:rsidRDefault="007369BC" w:rsidP="007207FB">
            <w:pPr>
              <w:pStyle w:val="Brdtext"/>
              <w:jc w:val="right"/>
            </w:pPr>
            <w:r>
              <w:t>5 198</w:t>
            </w:r>
          </w:p>
        </w:tc>
        <w:tc>
          <w:tcPr>
            <w:tcW w:w="1016" w:type="dxa"/>
            <w:vAlign w:val="bottom"/>
          </w:tcPr>
          <w:p w14:paraId="13540909" w14:textId="4D1F57CC" w:rsidR="007369BC" w:rsidRPr="008D0B2D" w:rsidRDefault="007369BC" w:rsidP="007207FB">
            <w:pPr>
              <w:pStyle w:val="Brdtext"/>
              <w:jc w:val="right"/>
            </w:pPr>
            <w:r>
              <w:t>145 523</w:t>
            </w:r>
          </w:p>
        </w:tc>
      </w:tr>
      <w:tr w:rsidR="00382AB1" w:rsidRPr="00382AB1" w14:paraId="4DCC31F2" w14:textId="77777777" w:rsidTr="007207FB">
        <w:tc>
          <w:tcPr>
            <w:tcW w:w="2977" w:type="dxa"/>
          </w:tcPr>
          <w:p w14:paraId="75526B0B" w14:textId="77777777" w:rsidR="007369BC" w:rsidRPr="008D0B2D" w:rsidRDefault="007369BC" w:rsidP="007207FB">
            <w:pPr>
              <w:pStyle w:val="Brdtext"/>
            </w:pPr>
            <w:r w:rsidRPr="008D0B2D">
              <w:rPr>
                <w:b/>
                <w:bCs/>
              </w:rPr>
              <w:t>Summa finansiella intäkter</w:t>
            </w:r>
          </w:p>
        </w:tc>
        <w:tc>
          <w:tcPr>
            <w:tcW w:w="640" w:type="dxa"/>
          </w:tcPr>
          <w:p w14:paraId="75E18CC3" w14:textId="77777777" w:rsidR="007369BC" w:rsidRPr="008D0B2D" w:rsidRDefault="007369BC" w:rsidP="007207FB">
            <w:pPr>
              <w:pStyle w:val="Brdtext"/>
              <w:jc w:val="right"/>
            </w:pPr>
          </w:p>
        </w:tc>
        <w:tc>
          <w:tcPr>
            <w:tcW w:w="1179" w:type="dxa"/>
            <w:vAlign w:val="bottom"/>
          </w:tcPr>
          <w:p w14:paraId="68E21A23" w14:textId="529397A5" w:rsidR="007369BC" w:rsidRPr="008D0B2D" w:rsidRDefault="007369BC" w:rsidP="007207FB">
            <w:pPr>
              <w:pStyle w:val="Brdtext"/>
              <w:jc w:val="right"/>
            </w:pPr>
            <w:r>
              <w:rPr>
                <w:b/>
                <w:bCs/>
              </w:rPr>
              <w:t>398 337</w:t>
            </w:r>
          </w:p>
        </w:tc>
        <w:tc>
          <w:tcPr>
            <w:tcW w:w="1016" w:type="dxa"/>
            <w:vAlign w:val="bottom"/>
          </w:tcPr>
          <w:p w14:paraId="45118FF3" w14:textId="18E1B06E" w:rsidR="007369BC" w:rsidRPr="00382AB1" w:rsidRDefault="007369BC" w:rsidP="007207FB">
            <w:pPr>
              <w:pStyle w:val="Brdtext"/>
              <w:jc w:val="right"/>
              <w:rPr>
                <w:b/>
                <w:bCs/>
              </w:rPr>
            </w:pPr>
            <w:r w:rsidRPr="00382AB1">
              <w:rPr>
                <w:b/>
                <w:bCs/>
              </w:rPr>
              <w:t>188 139</w:t>
            </w:r>
          </w:p>
        </w:tc>
      </w:tr>
      <w:tr w:rsidR="00382AB1" w14:paraId="6CB8FB3B" w14:textId="77777777" w:rsidTr="007207FB">
        <w:tc>
          <w:tcPr>
            <w:tcW w:w="2977" w:type="dxa"/>
          </w:tcPr>
          <w:p w14:paraId="2DA4F47F" w14:textId="77777777" w:rsidR="007369BC" w:rsidRPr="008D0B2D" w:rsidRDefault="007369BC" w:rsidP="007207FB">
            <w:pPr>
              <w:pStyle w:val="Brdtext"/>
            </w:pPr>
          </w:p>
        </w:tc>
        <w:tc>
          <w:tcPr>
            <w:tcW w:w="640" w:type="dxa"/>
          </w:tcPr>
          <w:p w14:paraId="2C446EF9" w14:textId="77777777" w:rsidR="007369BC" w:rsidRPr="008D0B2D" w:rsidRDefault="007369BC" w:rsidP="007207FB">
            <w:pPr>
              <w:pStyle w:val="Brdtext"/>
              <w:jc w:val="right"/>
            </w:pPr>
          </w:p>
        </w:tc>
        <w:tc>
          <w:tcPr>
            <w:tcW w:w="1179" w:type="dxa"/>
            <w:vAlign w:val="bottom"/>
          </w:tcPr>
          <w:p w14:paraId="58622132" w14:textId="77777777" w:rsidR="007369BC" w:rsidRPr="008D0B2D" w:rsidRDefault="007369BC" w:rsidP="007207FB">
            <w:pPr>
              <w:pStyle w:val="Brdtext"/>
              <w:jc w:val="right"/>
            </w:pPr>
          </w:p>
        </w:tc>
        <w:tc>
          <w:tcPr>
            <w:tcW w:w="1016" w:type="dxa"/>
            <w:vAlign w:val="bottom"/>
          </w:tcPr>
          <w:p w14:paraId="47A053BB" w14:textId="77777777" w:rsidR="007369BC" w:rsidRPr="008D0B2D" w:rsidRDefault="007369BC" w:rsidP="007207FB">
            <w:pPr>
              <w:pStyle w:val="Brdtext"/>
              <w:jc w:val="right"/>
            </w:pPr>
          </w:p>
        </w:tc>
      </w:tr>
      <w:tr w:rsidR="00382AB1" w14:paraId="38B062B8" w14:textId="77777777" w:rsidTr="007207FB">
        <w:tc>
          <w:tcPr>
            <w:tcW w:w="2977" w:type="dxa"/>
          </w:tcPr>
          <w:p w14:paraId="0F8AFF85" w14:textId="77777777" w:rsidR="007369BC" w:rsidRPr="008D0B2D" w:rsidRDefault="007369BC" w:rsidP="007207FB">
            <w:pPr>
              <w:pStyle w:val="Brdtext"/>
              <w:jc w:val="left"/>
            </w:pPr>
            <w:r w:rsidRPr="008D0B2D">
              <w:t>Räntekostnader och liknande resultatposter</w:t>
            </w:r>
          </w:p>
        </w:tc>
        <w:tc>
          <w:tcPr>
            <w:tcW w:w="640" w:type="dxa"/>
          </w:tcPr>
          <w:p w14:paraId="6279592C" w14:textId="77777777" w:rsidR="007369BC" w:rsidRPr="008D0B2D" w:rsidRDefault="007369BC" w:rsidP="007207FB">
            <w:pPr>
              <w:pStyle w:val="Brdtext"/>
              <w:jc w:val="right"/>
            </w:pPr>
            <w:r w:rsidRPr="008D0B2D">
              <w:t>9</w:t>
            </w:r>
          </w:p>
        </w:tc>
        <w:tc>
          <w:tcPr>
            <w:tcW w:w="1179" w:type="dxa"/>
            <w:vAlign w:val="bottom"/>
          </w:tcPr>
          <w:p w14:paraId="645ECE3D" w14:textId="294A7E1C" w:rsidR="007369BC" w:rsidRPr="008D0B2D" w:rsidRDefault="007369BC" w:rsidP="007207FB">
            <w:pPr>
              <w:pStyle w:val="Brdtext"/>
              <w:jc w:val="right"/>
            </w:pPr>
            <w:r w:rsidRPr="008D0B2D">
              <w:t>-</w:t>
            </w:r>
            <w:r>
              <w:t>5</w:t>
            </w:r>
          </w:p>
        </w:tc>
        <w:tc>
          <w:tcPr>
            <w:tcW w:w="1016" w:type="dxa"/>
            <w:vAlign w:val="bottom"/>
          </w:tcPr>
          <w:p w14:paraId="241AF186" w14:textId="576A1714" w:rsidR="007369BC" w:rsidRPr="008D0B2D" w:rsidRDefault="007369BC" w:rsidP="007207FB">
            <w:pPr>
              <w:pStyle w:val="Brdtext"/>
              <w:jc w:val="right"/>
            </w:pPr>
            <w:r w:rsidRPr="008D0B2D">
              <w:t>-</w:t>
            </w:r>
            <w:r>
              <w:t>151</w:t>
            </w:r>
          </w:p>
        </w:tc>
      </w:tr>
      <w:tr w:rsidR="00382AB1" w14:paraId="10A1791B" w14:textId="77777777" w:rsidTr="007207FB">
        <w:tc>
          <w:tcPr>
            <w:tcW w:w="2977" w:type="dxa"/>
          </w:tcPr>
          <w:p w14:paraId="61C7F9CB" w14:textId="77777777" w:rsidR="007369BC" w:rsidRPr="008D0B2D" w:rsidRDefault="007369BC" w:rsidP="007207FB">
            <w:pPr>
              <w:pStyle w:val="Brdtext"/>
              <w:jc w:val="left"/>
            </w:pPr>
            <w:r w:rsidRPr="008D0B2D">
              <w:t>Nedskrivningar/återföring av nedskrivningar</w:t>
            </w:r>
          </w:p>
        </w:tc>
        <w:tc>
          <w:tcPr>
            <w:tcW w:w="640" w:type="dxa"/>
          </w:tcPr>
          <w:p w14:paraId="4FC6CF7D" w14:textId="77777777" w:rsidR="007369BC" w:rsidRPr="008D0B2D" w:rsidRDefault="007369BC" w:rsidP="007207FB">
            <w:pPr>
              <w:pStyle w:val="Brdtext"/>
              <w:jc w:val="right"/>
            </w:pPr>
          </w:p>
        </w:tc>
        <w:tc>
          <w:tcPr>
            <w:tcW w:w="1179" w:type="dxa"/>
            <w:vAlign w:val="bottom"/>
          </w:tcPr>
          <w:p w14:paraId="1912DA16" w14:textId="1EAB4980" w:rsidR="007369BC" w:rsidRPr="008D0B2D" w:rsidRDefault="007369BC" w:rsidP="007207FB">
            <w:pPr>
              <w:pStyle w:val="Brdtext"/>
              <w:jc w:val="right"/>
            </w:pPr>
            <w:r>
              <w:t>45 722</w:t>
            </w:r>
          </w:p>
        </w:tc>
        <w:tc>
          <w:tcPr>
            <w:tcW w:w="1016" w:type="dxa"/>
            <w:vAlign w:val="bottom"/>
          </w:tcPr>
          <w:p w14:paraId="03453225" w14:textId="1EB24302" w:rsidR="007369BC" w:rsidRPr="008D0B2D" w:rsidRDefault="007369BC" w:rsidP="007207FB">
            <w:pPr>
              <w:pStyle w:val="Brdtext"/>
              <w:jc w:val="right"/>
            </w:pPr>
            <w:r>
              <w:t>-52 098</w:t>
            </w:r>
          </w:p>
        </w:tc>
      </w:tr>
      <w:tr w:rsidR="00382AB1" w14:paraId="51602C79" w14:textId="77777777" w:rsidTr="007207FB">
        <w:tc>
          <w:tcPr>
            <w:tcW w:w="2977" w:type="dxa"/>
          </w:tcPr>
          <w:p w14:paraId="1DAFB51D" w14:textId="77777777" w:rsidR="007369BC" w:rsidRPr="008D0B2D" w:rsidRDefault="007369BC" w:rsidP="007207FB">
            <w:pPr>
              <w:pStyle w:val="Brdtext"/>
            </w:pPr>
            <w:r w:rsidRPr="008D0B2D">
              <w:rPr>
                <w:b/>
                <w:bCs/>
              </w:rPr>
              <w:t>Summa resultat från finansiella poster</w:t>
            </w:r>
          </w:p>
        </w:tc>
        <w:tc>
          <w:tcPr>
            <w:tcW w:w="640" w:type="dxa"/>
          </w:tcPr>
          <w:p w14:paraId="78C3DBC5" w14:textId="77777777" w:rsidR="007369BC" w:rsidRPr="008D0B2D" w:rsidRDefault="007369BC" w:rsidP="007207FB">
            <w:pPr>
              <w:pStyle w:val="Brdtext"/>
              <w:jc w:val="right"/>
            </w:pPr>
          </w:p>
        </w:tc>
        <w:tc>
          <w:tcPr>
            <w:tcW w:w="1179" w:type="dxa"/>
            <w:vAlign w:val="bottom"/>
          </w:tcPr>
          <w:p w14:paraId="0CD3044A" w14:textId="31505415" w:rsidR="007369BC" w:rsidRPr="008D0B2D" w:rsidRDefault="007369BC" w:rsidP="007207FB">
            <w:pPr>
              <w:pStyle w:val="Brdtext"/>
              <w:jc w:val="right"/>
            </w:pPr>
            <w:r>
              <w:t>45 717</w:t>
            </w:r>
          </w:p>
        </w:tc>
        <w:tc>
          <w:tcPr>
            <w:tcW w:w="1016" w:type="dxa"/>
            <w:vAlign w:val="bottom"/>
          </w:tcPr>
          <w:p w14:paraId="165837C5" w14:textId="1207792A" w:rsidR="007369BC" w:rsidRPr="008D0B2D" w:rsidRDefault="007369BC" w:rsidP="007207FB">
            <w:pPr>
              <w:pStyle w:val="Brdtext"/>
              <w:jc w:val="right"/>
            </w:pPr>
            <w:r w:rsidRPr="008D0B2D">
              <w:rPr>
                <w:b/>
                <w:bCs/>
              </w:rPr>
              <w:t>-</w:t>
            </w:r>
            <w:r>
              <w:rPr>
                <w:b/>
                <w:bCs/>
              </w:rPr>
              <w:t>52 249</w:t>
            </w:r>
          </w:p>
        </w:tc>
      </w:tr>
      <w:tr w:rsidR="00382AB1" w14:paraId="73C5D1A3" w14:textId="77777777" w:rsidTr="007207FB">
        <w:tc>
          <w:tcPr>
            <w:tcW w:w="2977" w:type="dxa"/>
          </w:tcPr>
          <w:p w14:paraId="719708BA" w14:textId="77777777" w:rsidR="007369BC" w:rsidRPr="008D0B2D" w:rsidRDefault="007369BC" w:rsidP="007207FB">
            <w:pPr>
              <w:pStyle w:val="Brdtext"/>
            </w:pPr>
          </w:p>
        </w:tc>
        <w:tc>
          <w:tcPr>
            <w:tcW w:w="640" w:type="dxa"/>
          </w:tcPr>
          <w:p w14:paraId="4A36C18E" w14:textId="77777777" w:rsidR="007369BC" w:rsidRPr="008D0B2D" w:rsidRDefault="007369BC" w:rsidP="007207FB">
            <w:pPr>
              <w:pStyle w:val="Brdtext"/>
              <w:jc w:val="right"/>
            </w:pPr>
          </w:p>
        </w:tc>
        <w:tc>
          <w:tcPr>
            <w:tcW w:w="1179" w:type="dxa"/>
            <w:vAlign w:val="bottom"/>
          </w:tcPr>
          <w:p w14:paraId="31AC3356" w14:textId="77777777" w:rsidR="007369BC" w:rsidRPr="008D0B2D" w:rsidRDefault="007369BC" w:rsidP="007207FB">
            <w:pPr>
              <w:pStyle w:val="Brdtext"/>
              <w:jc w:val="right"/>
            </w:pPr>
          </w:p>
        </w:tc>
        <w:tc>
          <w:tcPr>
            <w:tcW w:w="1016" w:type="dxa"/>
            <w:vAlign w:val="bottom"/>
          </w:tcPr>
          <w:p w14:paraId="363A4069" w14:textId="77777777" w:rsidR="007369BC" w:rsidRPr="008D0B2D" w:rsidRDefault="007369BC" w:rsidP="007207FB">
            <w:pPr>
              <w:pStyle w:val="Brdtext"/>
              <w:jc w:val="right"/>
            </w:pPr>
          </w:p>
        </w:tc>
      </w:tr>
      <w:tr w:rsidR="00382AB1" w14:paraId="5AC4F6BA" w14:textId="77777777" w:rsidTr="007207FB">
        <w:tc>
          <w:tcPr>
            <w:tcW w:w="2977" w:type="dxa"/>
          </w:tcPr>
          <w:p w14:paraId="07083DB9" w14:textId="77777777" w:rsidR="007369BC" w:rsidRPr="008D0B2D" w:rsidRDefault="007369BC" w:rsidP="007207FB">
            <w:pPr>
              <w:pStyle w:val="Brdtext"/>
            </w:pPr>
            <w:r w:rsidRPr="008D0B2D">
              <w:rPr>
                <w:b/>
                <w:bCs/>
              </w:rPr>
              <w:t>Resultat efter finansiella poster</w:t>
            </w:r>
          </w:p>
        </w:tc>
        <w:tc>
          <w:tcPr>
            <w:tcW w:w="640" w:type="dxa"/>
          </w:tcPr>
          <w:p w14:paraId="62349E13" w14:textId="77777777" w:rsidR="007369BC" w:rsidRPr="008D0B2D" w:rsidRDefault="007369BC" w:rsidP="007207FB">
            <w:pPr>
              <w:pStyle w:val="Brdtext"/>
              <w:jc w:val="right"/>
            </w:pPr>
          </w:p>
        </w:tc>
        <w:tc>
          <w:tcPr>
            <w:tcW w:w="1179" w:type="dxa"/>
            <w:vAlign w:val="bottom"/>
          </w:tcPr>
          <w:p w14:paraId="17A11DC4" w14:textId="07453368" w:rsidR="007369BC" w:rsidRPr="008D0B2D" w:rsidRDefault="007369BC" w:rsidP="007207FB">
            <w:pPr>
              <w:pStyle w:val="Brdtext"/>
              <w:jc w:val="right"/>
            </w:pPr>
            <w:r w:rsidRPr="008D0B2D">
              <w:rPr>
                <w:b/>
                <w:bCs/>
              </w:rPr>
              <w:t>1</w:t>
            </w:r>
            <w:r>
              <w:rPr>
                <w:b/>
                <w:bCs/>
              </w:rPr>
              <w:t> 829 367</w:t>
            </w:r>
          </w:p>
        </w:tc>
        <w:tc>
          <w:tcPr>
            <w:tcW w:w="1016" w:type="dxa"/>
            <w:vAlign w:val="bottom"/>
          </w:tcPr>
          <w:p w14:paraId="1AFF9A08" w14:textId="3B3021BA" w:rsidR="007369BC" w:rsidRPr="008D0B2D" w:rsidRDefault="007369BC" w:rsidP="007207FB">
            <w:pPr>
              <w:pStyle w:val="Brdtext"/>
              <w:jc w:val="right"/>
            </w:pPr>
            <w:r>
              <w:rPr>
                <w:b/>
                <w:bCs/>
              </w:rPr>
              <w:t>1 358 219</w:t>
            </w:r>
          </w:p>
        </w:tc>
      </w:tr>
      <w:tr w:rsidR="00382AB1" w14:paraId="72E418D6" w14:textId="77777777" w:rsidTr="007207FB">
        <w:tc>
          <w:tcPr>
            <w:tcW w:w="2977" w:type="dxa"/>
          </w:tcPr>
          <w:p w14:paraId="513A24E5" w14:textId="77777777" w:rsidR="007369BC" w:rsidRPr="008D0B2D" w:rsidRDefault="007369BC" w:rsidP="007207FB">
            <w:pPr>
              <w:pStyle w:val="Brdtext"/>
            </w:pPr>
          </w:p>
        </w:tc>
        <w:tc>
          <w:tcPr>
            <w:tcW w:w="640" w:type="dxa"/>
          </w:tcPr>
          <w:p w14:paraId="3EA6518A" w14:textId="77777777" w:rsidR="007369BC" w:rsidRPr="008D0B2D" w:rsidRDefault="007369BC" w:rsidP="007207FB">
            <w:pPr>
              <w:pStyle w:val="Brdtext"/>
              <w:jc w:val="right"/>
            </w:pPr>
          </w:p>
        </w:tc>
        <w:tc>
          <w:tcPr>
            <w:tcW w:w="1179" w:type="dxa"/>
            <w:vAlign w:val="bottom"/>
          </w:tcPr>
          <w:p w14:paraId="0D92E7A3" w14:textId="77777777" w:rsidR="007369BC" w:rsidRPr="008D0B2D" w:rsidRDefault="007369BC" w:rsidP="007207FB">
            <w:pPr>
              <w:pStyle w:val="Brdtext"/>
              <w:jc w:val="right"/>
            </w:pPr>
            <w:r w:rsidRPr="008D0B2D">
              <w:rPr>
                <w:b/>
                <w:bCs/>
              </w:rPr>
              <w:t xml:space="preserve"> </w:t>
            </w:r>
          </w:p>
        </w:tc>
        <w:tc>
          <w:tcPr>
            <w:tcW w:w="1016" w:type="dxa"/>
            <w:vAlign w:val="bottom"/>
          </w:tcPr>
          <w:p w14:paraId="57CD1D26" w14:textId="77777777" w:rsidR="007369BC" w:rsidRPr="008D0B2D" w:rsidRDefault="007369BC" w:rsidP="007207FB">
            <w:pPr>
              <w:pStyle w:val="Brdtext"/>
              <w:jc w:val="right"/>
            </w:pPr>
            <w:r w:rsidRPr="008D0B2D">
              <w:rPr>
                <w:b/>
                <w:bCs/>
              </w:rPr>
              <w:t xml:space="preserve"> </w:t>
            </w:r>
          </w:p>
        </w:tc>
      </w:tr>
      <w:tr w:rsidR="00382AB1" w14:paraId="03C980EE" w14:textId="77777777" w:rsidTr="007207FB">
        <w:tc>
          <w:tcPr>
            <w:tcW w:w="2977" w:type="dxa"/>
          </w:tcPr>
          <w:p w14:paraId="3399C85F" w14:textId="77777777" w:rsidR="007369BC" w:rsidRPr="008D0B2D" w:rsidRDefault="007369BC" w:rsidP="007207FB">
            <w:pPr>
              <w:pStyle w:val="Brdtext"/>
            </w:pPr>
            <w:r w:rsidRPr="008D0B2D">
              <w:rPr>
                <w:b/>
                <w:bCs/>
              </w:rPr>
              <w:t>Årets resultat</w:t>
            </w:r>
          </w:p>
        </w:tc>
        <w:tc>
          <w:tcPr>
            <w:tcW w:w="640" w:type="dxa"/>
          </w:tcPr>
          <w:p w14:paraId="2DA8BD74" w14:textId="77777777" w:rsidR="007369BC" w:rsidRPr="008D0B2D" w:rsidRDefault="007369BC" w:rsidP="007207FB">
            <w:pPr>
              <w:pStyle w:val="Brdtext"/>
              <w:jc w:val="right"/>
            </w:pPr>
          </w:p>
        </w:tc>
        <w:tc>
          <w:tcPr>
            <w:tcW w:w="1179" w:type="dxa"/>
            <w:vAlign w:val="bottom"/>
          </w:tcPr>
          <w:p w14:paraId="3D78D5EB" w14:textId="75E413F5" w:rsidR="007369BC" w:rsidRPr="008D0B2D" w:rsidRDefault="007369BC" w:rsidP="007207FB">
            <w:pPr>
              <w:pStyle w:val="Brdtext"/>
              <w:tabs>
                <w:tab w:val="clear" w:pos="2268"/>
                <w:tab w:val="left" w:pos="990"/>
              </w:tabs>
              <w:jc w:val="right"/>
            </w:pPr>
            <w:r w:rsidRPr="008D0B2D">
              <w:rPr>
                <w:b/>
                <w:bCs/>
              </w:rPr>
              <w:t>1</w:t>
            </w:r>
            <w:r>
              <w:rPr>
                <w:b/>
                <w:bCs/>
              </w:rPr>
              <w:t> 829 367</w:t>
            </w:r>
          </w:p>
        </w:tc>
        <w:tc>
          <w:tcPr>
            <w:tcW w:w="1016" w:type="dxa"/>
            <w:vAlign w:val="bottom"/>
          </w:tcPr>
          <w:p w14:paraId="5FB37CD9" w14:textId="1C8F4F50" w:rsidR="007369BC" w:rsidRPr="008D0B2D" w:rsidRDefault="007369BC" w:rsidP="007207FB">
            <w:pPr>
              <w:pStyle w:val="Brdtext"/>
              <w:jc w:val="right"/>
              <w:rPr>
                <w:b/>
                <w:bCs/>
              </w:rPr>
            </w:pPr>
            <w:r>
              <w:rPr>
                <w:b/>
                <w:bCs/>
              </w:rPr>
              <w:t>1 358 219</w:t>
            </w:r>
          </w:p>
        </w:tc>
      </w:tr>
    </w:tbl>
    <w:p w14:paraId="6463D3BF" w14:textId="77777777" w:rsidR="007369BC" w:rsidRPr="00420741" w:rsidRDefault="007369BC" w:rsidP="00382AB1">
      <w:pPr>
        <w:pStyle w:val="Brdtext"/>
      </w:pPr>
    </w:p>
    <w:p w14:paraId="64BF2372" w14:textId="77777777" w:rsidR="007369BC" w:rsidRDefault="007369BC" w:rsidP="00382AB1">
      <w:pPr>
        <w:pStyle w:val="Brdtext"/>
        <w:jc w:val="right"/>
      </w:pPr>
    </w:p>
    <w:p w14:paraId="13BFBD2F" w14:textId="77777777" w:rsidR="007369BC" w:rsidRDefault="007369BC" w:rsidP="00382AB1">
      <w:pPr>
        <w:spacing w:line="2" w:lineRule="auto"/>
        <w:rPr>
          <w:rFonts w:ascii="Times New Roman" w:hAnsi="Times New Roman"/>
          <w:sz w:val="20"/>
        </w:rPr>
      </w:pPr>
      <w:r>
        <w:br w:type="page"/>
      </w:r>
    </w:p>
    <w:p w14:paraId="3DC975B6" w14:textId="77777777" w:rsidR="007369BC" w:rsidRDefault="007369BC" w:rsidP="00BC2490">
      <w:pPr>
        <w:pStyle w:val="Rubrik2utannumrering"/>
      </w:pPr>
      <w:r>
        <w:t>Balansräkning</w:t>
      </w:r>
    </w:p>
    <w:tbl>
      <w:tblPr>
        <w:tblW w:w="4117" w:type="pct"/>
        <w:tblLayout w:type="fixed"/>
        <w:tblCellMar>
          <w:left w:w="0" w:type="dxa"/>
        </w:tblCellMar>
        <w:tblLook w:val="06A0" w:firstRow="1" w:lastRow="0" w:firstColumn="1" w:lastColumn="0" w:noHBand="1" w:noVBand="1"/>
      </w:tblPr>
      <w:tblGrid>
        <w:gridCol w:w="2268"/>
        <w:gridCol w:w="436"/>
        <w:gridCol w:w="1072"/>
        <w:gridCol w:w="1080"/>
      </w:tblGrid>
      <w:tr w:rsidR="00382AB1" w14:paraId="77C17782" w14:textId="77777777" w:rsidTr="00D712F7">
        <w:trPr>
          <w:tblHeader/>
        </w:trPr>
        <w:tc>
          <w:tcPr>
            <w:tcW w:w="2335" w:type="pct"/>
            <w:shd w:val="clear" w:color="auto" w:fill="auto"/>
          </w:tcPr>
          <w:p w14:paraId="74B5A573" w14:textId="77777777" w:rsidR="007369BC" w:rsidRDefault="007369BC" w:rsidP="007207FB">
            <w:pPr>
              <w:pStyle w:val="TabellHuvud"/>
              <w:jc w:val="left"/>
            </w:pPr>
            <w:r>
              <w:t>(tkr)</w:t>
            </w:r>
          </w:p>
        </w:tc>
        <w:tc>
          <w:tcPr>
            <w:tcW w:w="449" w:type="pct"/>
            <w:shd w:val="clear" w:color="auto" w:fill="auto"/>
          </w:tcPr>
          <w:p w14:paraId="779920EA" w14:textId="77777777" w:rsidR="007369BC" w:rsidRDefault="007369BC" w:rsidP="007207FB">
            <w:pPr>
              <w:pStyle w:val="TabellHuvud"/>
            </w:pPr>
            <w:r>
              <w:t>Not</w:t>
            </w:r>
          </w:p>
        </w:tc>
        <w:tc>
          <w:tcPr>
            <w:tcW w:w="1104" w:type="pct"/>
            <w:shd w:val="clear" w:color="auto" w:fill="auto"/>
          </w:tcPr>
          <w:p w14:paraId="48909FD4" w14:textId="0C5900DF" w:rsidR="007369BC" w:rsidRDefault="007369BC" w:rsidP="007207FB">
            <w:pPr>
              <w:pStyle w:val="TabellHuvud"/>
            </w:pPr>
            <w:r>
              <w:t>2023-12-31</w:t>
            </w:r>
          </w:p>
        </w:tc>
        <w:tc>
          <w:tcPr>
            <w:tcW w:w="1112" w:type="pct"/>
            <w:shd w:val="clear" w:color="auto" w:fill="auto"/>
          </w:tcPr>
          <w:p w14:paraId="6F50545D" w14:textId="3DAACB40" w:rsidR="007369BC" w:rsidRDefault="007369BC" w:rsidP="007207FB">
            <w:pPr>
              <w:pStyle w:val="TabellHuvud"/>
            </w:pPr>
            <w:r>
              <w:t>2022-12-31</w:t>
            </w:r>
          </w:p>
        </w:tc>
      </w:tr>
      <w:tr w:rsidR="00382AB1" w14:paraId="3AEC69C5" w14:textId="77777777" w:rsidTr="00D712F7">
        <w:tc>
          <w:tcPr>
            <w:tcW w:w="2335" w:type="pct"/>
            <w:shd w:val="clear" w:color="auto" w:fill="auto"/>
          </w:tcPr>
          <w:p w14:paraId="54129CA7" w14:textId="77777777" w:rsidR="007369BC" w:rsidRPr="007A019B" w:rsidRDefault="007369BC" w:rsidP="007207FB">
            <w:pPr>
              <w:pStyle w:val="TabellRader"/>
              <w:jc w:val="left"/>
              <w:rPr>
                <w:b/>
                <w:bCs/>
              </w:rPr>
            </w:pPr>
            <w:r>
              <w:rPr>
                <w:b/>
                <w:bCs/>
              </w:rPr>
              <w:t>Tillgångar</w:t>
            </w:r>
          </w:p>
        </w:tc>
        <w:tc>
          <w:tcPr>
            <w:tcW w:w="449" w:type="pct"/>
            <w:shd w:val="clear" w:color="auto" w:fill="auto"/>
          </w:tcPr>
          <w:p w14:paraId="69109832" w14:textId="77777777" w:rsidR="007369BC" w:rsidRDefault="007369BC" w:rsidP="007207FB">
            <w:pPr>
              <w:pStyle w:val="TabellRader"/>
            </w:pPr>
          </w:p>
        </w:tc>
        <w:tc>
          <w:tcPr>
            <w:tcW w:w="1104" w:type="pct"/>
            <w:shd w:val="clear" w:color="auto" w:fill="auto"/>
          </w:tcPr>
          <w:p w14:paraId="3CAB94B9" w14:textId="77777777" w:rsidR="007369BC" w:rsidRDefault="007369BC" w:rsidP="007207FB">
            <w:pPr>
              <w:pStyle w:val="TabellRader"/>
            </w:pPr>
          </w:p>
        </w:tc>
        <w:tc>
          <w:tcPr>
            <w:tcW w:w="1112" w:type="pct"/>
            <w:shd w:val="clear" w:color="auto" w:fill="auto"/>
          </w:tcPr>
          <w:p w14:paraId="1D755FE4" w14:textId="77777777" w:rsidR="007369BC" w:rsidRDefault="007369BC" w:rsidP="007207FB">
            <w:pPr>
              <w:pStyle w:val="TabellRader"/>
            </w:pPr>
          </w:p>
        </w:tc>
      </w:tr>
      <w:tr w:rsidR="00382AB1" w14:paraId="67CEDAA4" w14:textId="77777777" w:rsidTr="00D712F7">
        <w:tc>
          <w:tcPr>
            <w:tcW w:w="2335" w:type="pct"/>
            <w:shd w:val="clear" w:color="auto" w:fill="auto"/>
          </w:tcPr>
          <w:p w14:paraId="1AA29066" w14:textId="77777777" w:rsidR="007369BC" w:rsidRDefault="007369BC" w:rsidP="007207FB">
            <w:pPr>
              <w:pStyle w:val="TabellRader"/>
              <w:jc w:val="left"/>
            </w:pPr>
          </w:p>
        </w:tc>
        <w:tc>
          <w:tcPr>
            <w:tcW w:w="449" w:type="pct"/>
            <w:shd w:val="clear" w:color="auto" w:fill="auto"/>
          </w:tcPr>
          <w:p w14:paraId="698A46C2" w14:textId="77777777" w:rsidR="007369BC" w:rsidRDefault="007369BC" w:rsidP="007207FB">
            <w:pPr>
              <w:pStyle w:val="TabellRader"/>
            </w:pPr>
          </w:p>
        </w:tc>
        <w:tc>
          <w:tcPr>
            <w:tcW w:w="1104" w:type="pct"/>
            <w:shd w:val="clear" w:color="auto" w:fill="auto"/>
          </w:tcPr>
          <w:p w14:paraId="78C97908" w14:textId="77777777" w:rsidR="007369BC" w:rsidRDefault="007369BC" w:rsidP="007207FB">
            <w:pPr>
              <w:pStyle w:val="TabellRader"/>
            </w:pPr>
          </w:p>
        </w:tc>
        <w:tc>
          <w:tcPr>
            <w:tcW w:w="1112" w:type="pct"/>
            <w:shd w:val="clear" w:color="auto" w:fill="auto"/>
          </w:tcPr>
          <w:p w14:paraId="64353212" w14:textId="77777777" w:rsidR="007369BC" w:rsidRDefault="007369BC" w:rsidP="007207FB">
            <w:pPr>
              <w:pStyle w:val="TabellRader"/>
            </w:pPr>
          </w:p>
        </w:tc>
      </w:tr>
      <w:tr w:rsidR="00382AB1" w14:paraId="3DEE8799" w14:textId="77777777" w:rsidTr="00D712F7">
        <w:tc>
          <w:tcPr>
            <w:tcW w:w="2335" w:type="pct"/>
            <w:shd w:val="clear" w:color="auto" w:fill="auto"/>
          </w:tcPr>
          <w:p w14:paraId="05A6BA52" w14:textId="77777777" w:rsidR="007369BC" w:rsidRPr="00702229" w:rsidRDefault="007369BC" w:rsidP="007207FB">
            <w:pPr>
              <w:pStyle w:val="Brdtext"/>
              <w:rPr>
                <w:b/>
                <w:bCs/>
              </w:rPr>
            </w:pPr>
            <w:r w:rsidRPr="00702229">
              <w:rPr>
                <w:b/>
                <w:bCs/>
              </w:rPr>
              <w:t>Anläggningstillgångar</w:t>
            </w:r>
          </w:p>
        </w:tc>
        <w:tc>
          <w:tcPr>
            <w:tcW w:w="449" w:type="pct"/>
            <w:shd w:val="clear" w:color="auto" w:fill="auto"/>
          </w:tcPr>
          <w:p w14:paraId="68468F1D" w14:textId="77777777" w:rsidR="007369BC" w:rsidRDefault="007369BC" w:rsidP="007207FB">
            <w:pPr>
              <w:pStyle w:val="TabellRader"/>
            </w:pPr>
          </w:p>
        </w:tc>
        <w:tc>
          <w:tcPr>
            <w:tcW w:w="1104" w:type="pct"/>
            <w:shd w:val="clear" w:color="auto" w:fill="auto"/>
          </w:tcPr>
          <w:p w14:paraId="75ED35A1" w14:textId="77777777" w:rsidR="007369BC" w:rsidRDefault="007369BC" w:rsidP="007207FB">
            <w:pPr>
              <w:pStyle w:val="TabellRader"/>
            </w:pPr>
          </w:p>
        </w:tc>
        <w:tc>
          <w:tcPr>
            <w:tcW w:w="1112" w:type="pct"/>
            <w:shd w:val="clear" w:color="auto" w:fill="auto"/>
          </w:tcPr>
          <w:p w14:paraId="282F697C" w14:textId="77777777" w:rsidR="007369BC" w:rsidRDefault="007369BC" w:rsidP="007207FB">
            <w:pPr>
              <w:pStyle w:val="TabellRader"/>
            </w:pPr>
          </w:p>
        </w:tc>
      </w:tr>
      <w:tr w:rsidR="00382AB1" w14:paraId="310F2DCD" w14:textId="77777777" w:rsidTr="00D712F7">
        <w:tc>
          <w:tcPr>
            <w:tcW w:w="2335" w:type="pct"/>
            <w:shd w:val="clear" w:color="auto" w:fill="auto"/>
          </w:tcPr>
          <w:p w14:paraId="02D4D25A" w14:textId="77777777" w:rsidR="007369BC" w:rsidRPr="00EB077F" w:rsidRDefault="007369BC" w:rsidP="007207FB">
            <w:pPr>
              <w:pStyle w:val="Brdtext"/>
              <w:rPr>
                <w:u w:val="single"/>
              </w:rPr>
            </w:pPr>
            <w:r w:rsidRPr="00EB077F">
              <w:rPr>
                <w:u w:val="single"/>
              </w:rPr>
              <w:t>Finansiella anläggningstillgångar</w:t>
            </w:r>
          </w:p>
        </w:tc>
        <w:tc>
          <w:tcPr>
            <w:tcW w:w="449" w:type="pct"/>
            <w:shd w:val="clear" w:color="auto" w:fill="auto"/>
          </w:tcPr>
          <w:p w14:paraId="39966B09" w14:textId="77777777" w:rsidR="007369BC" w:rsidRDefault="007369BC" w:rsidP="007207FB">
            <w:pPr>
              <w:pStyle w:val="TabellRader"/>
            </w:pPr>
          </w:p>
        </w:tc>
        <w:tc>
          <w:tcPr>
            <w:tcW w:w="1104" w:type="pct"/>
            <w:shd w:val="clear" w:color="auto" w:fill="auto"/>
          </w:tcPr>
          <w:p w14:paraId="5A9515C8" w14:textId="77777777" w:rsidR="007369BC" w:rsidRDefault="007369BC" w:rsidP="007207FB">
            <w:pPr>
              <w:pStyle w:val="TabellRader"/>
            </w:pPr>
          </w:p>
        </w:tc>
        <w:tc>
          <w:tcPr>
            <w:tcW w:w="1112" w:type="pct"/>
            <w:shd w:val="clear" w:color="auto" w:fill="auto"/>
            <w:vAlign w:val="bottom"/>
          </w:tcPr>
          <w:p w14:paraId="24717E83" w14:textId="77777777" w:rsidR="007369BC" w:rsidRDefault="007369BC" w:rsidP="007207FB">
            <w:pPr>
              <w:pStyle w:val="TabellRader"/>
            </w:pPr>
          </w:p>
        </w:tc>
      </w:tr>
      <w:tr w:rsidR="00382AB1" w14:paraId="4AA3D66D" w14:textId="77777777" w:rsidTr="00D712F7">
        <w:tc>
          <w:tcPr>
            <w:tcW w:w="2335" w:type="pct"/>
            <w:shd w:val="clear" w:color="auto" w:fill="auto"/>
          </w:tcPr>
          <w:p w14:paraId="2E5CCC84" w14:textId="77777777" w:rsidR="007369BC" w:rsidRPr="00702229" w:rsidRDefault="007369BC" w:rsidP="007207FB">
            <w:pPr>
              <w:pStyle w:val="Brdtext"/>
              <w:jc w:val="left"/>
            </w:pPr>
            <w:r w:rsidRPr="00702229">
              <w:t>Andra långfristiga värdepappersinnehav</w:t>
            </w:r>
          </w:p>
        </w:tc>
        <w:tc>
          <w:tcPr>
            <w:tcW w:w="449" w:type="pct"/>
            <w:shd w:val="clear" w:color="auto" w:fill="auto"/>
          </w:tcPr>
          <w:p w14:paraId="391EC2E3" w14:textId="77777777" w:rsidR="007369BC" w:rsidRPr="00702229" w:rsidRDefault="007369BC" w:rsidP="007207FB">
            <w:pPr>
              <w:pStyle w:val="Brdtext"/>
              <w:jc w:val="right"/>
            </w:pPr>
            <w:r w:rsidRPr="00702229">
              <w:t>10,11</w:t>
            </w:r>
          </w:p>
        </w:tc>
        <w:tc>
          <w:tcPr>
            <w:tcW w:w="1104" w:type="pct"/>
            <w:shd w:val="clear" w:color="auto" w:fill="auto"/>
            <w:vAlign w:val="bottom"/>
          </w:tcPr>
          <w:p w14:paraId="6C275D9F" w14:textId="78B412BD" w:rsidR="007369BC" w:rsidRPr="00702229" w:rsidRDefault="007369BC" w:rsidP="007207FB">
            <w:pPr>
              <w:pStyle w:val="Brdtext"/>
              <w:jc w:val="right"/>
            </w:pPr>
            <w:r w:rsidRPr="00382AB1">
              <w:t>9 592 796</w:t>
            </w:r>
          </w:p>
        </w:tc>
        <w:tc>
          <w:tcPr>
            <w:tcW w:w="1112" w:type="pct"/>
            <w:shd w:val="clear" w:color="auto" w:fill="auto"/>
            <w:vAlign w:val="bottom"/>
          </w:tcPr>
          <w:p w14:paraId="3D3F90D3" w14:textId="79CC9B4E" w:rsidR="007369BC" w:rsidRPr="00702229" w:rsidRDefault="007369BC" w:rsidP="007207FB">
            <w:pPr>
              <w:pStyle w:val="Brdtext"/>
              <w:jc w:val="right"/>
            </w:pPr>
            <w:r w:rsidRPr="00382AB1">
              <w:t>8 474 657</w:t>
            </w:r>
          </w:p>
        </w:tc>
      </w:tr>
      <w:tr w:rsidR="00382AB1" w14:paraId="1C29B641" w14:textId="77777777" w:rsidTr="00D712F7">
        <w:tc>
          <w:tcPr>
            <w:tcW w:w="2335" w:type="pct"/>
            <w:shd w:val="clear" w:color="auto" w:fill="auto"/>
          </w:tcPr>
          <w:p w14:paraId="0A660365" w14:textId="77777777" w:rsidR="007369BC" w:rsidRPr="00702229" w:rsidRDefault="007369BC" w:rsidP="007207FB">
            <w:pPr>
              <w:pStyle w:val="Brdtext"/>
              <w:rPr>
                <w:b/>
                <w:bCs/>
              </w:rPr>
            </w:pPr>
            <w:r w:rsidRPr="00702229">
              <w:rPr>
                <w:b/>
                <w:bCs/>
              </w:rPr>
              <w:t>Summa anläggningstillgångar</w:t>
            </w:r>
          </w:p>
        </w:tc>
        <w:tc>
          <w:tcPr>
            <w:tcW w:w="449" w:type="pct"/>
            <w:shd w:val="clear" w:color="auto" w:fill="auto"/>
          </w:tcPr>
          <w:p w14:paraId="069CED78" w14:textId="77777777" w:rsidR="007369BC" w:rsidRPr="00702229" w:rsidRDefault="007369BC" w:rsidP="007207FB">
            <w:pPr>
              <w:pStyle w:val="Brdtext"/>
              <w:jc w:val="right"/>
              <w:rPr>
                <w:b/>
                <w:bCs/>
              </w:rPr>
            </w:pPr>
          </w:p>
        </w:tc>
        <w:tc>
          <w:tcPr>
            <w:tcW w:w="1104" w:type="pct"/>
            <w:shd w:val="clear" w:color="auto" w:fill="auto"/>
            <w:vAlign w:val="bottom"/>
          </w:tcPr>
          <w:p w14:paraId="4D4EDBC6" w14:textId="586829C1" w:rsidR="007369BC" w:rsidRPr="00702229" w:rsidRDefault="007369BC" w:rsidP="007207FB">
            <w:pPr>
              <w:pStyle w:val="Brdtext"/>
              <w:jc w:val="right"/>
              <w:rPr>
                <w:b/>
                <w:bCs/>
              </w:rPr>
            </w:pPr>
            <w:r w:rsidRPr="00382AB1">
              <w:rPr>
                <w:b/>
                <w:bCs/>
              </w:rPr>
              <w:t>9 592 796</w:t>
            </w:r>
          </w:p>
        </w:tc>
        <w:tc>
          <w:tcPr>
            <w:tcW w:w="1112" w:type="pct"/>
            <w:shd w:val="clear" w:color="auto" w:fill="auto"/>
            <w:vAlign w:val="bottom"/>
          </w:tcPr>
          <w:p w14:paraId="65522A32" w14:textId="65F82B45" w:rsidR="007369BC" w:rsidRPr="00702229" w:rsidRDefault="007369BC" w:rsidP="007207FB">
            <w:pPr>
              <w:pStyle w:val="Brdtext"/>
              <w:jc w:val="right"/>
              <w:rPr>
                <w:b/>
                <w:bCs/>
              </w:rPr>
            </w:pPr>
            <w:r w:rsidRPr="00702229">
              <w:rPr>
                <w:b/>
                <w:bCs/>
              </w:rPr>
              <w:t>8 </w:t>
            </w:r>
            <w:r>
              <w:rPr>
                <w:b/>
                <w:bCs/>
              </w:rPr>
              <w:t>474</w:t>
            </w:r>
            <w:r w:rsidRPr="00702229">
              <w:rPr>
                <w:b/>
                <w:bCs/>
              </w:rPr>
              <w:t xml:space="preserve"> </w:t>
            </w:r>
            <w:r>
              <w:rPr>
                <w:b/>
                <w:bCs/>
              </w:rPr>
              <w:t>657</w:t>
            </w:r>
          </w:p>
        </w:tc>
      </w:tr>
      <w:tr w:rsidR="00382AB1" w14:paraId="0941AB88" w14:textId="77777777" w:rsidTr="00D712F7">
        <w:tc>
          <w:tcPr>
            <w:tcW w:w="2335" w:type="pct"/>
            <w:shd w:val="clear" w:color="auto" w:fill="auto"/>
          </w:tcPr>
          <w:p w14:paraId="07419948" w14:textId="77777777" w:rsidR="007369BC" w:rsidRDefault="007369BC" w:rsidP="007207FB">
            <w:pPr>
              <w:pStyle w:val="TabellRader"/>
              <w:jc w:val="left"/>
            </w:pPr>
          </w:p>
        </w:tc>
        <w:tc>
          <w:tcPr>
            <w:tcW w:w="449" w:type="pct"/>
            <w:shd w:val="clear" w:color="auto" w:fill="auto"/>
          </w:tcPr>
          <w:p w14:paraId="7AA22570" w14:textId="77777777" w:rsidR="007369BC" w:rsidRDefault="007369BC" w:rsidP="007207FB">
            <w:pPr>
              <w:pStyle w:val="TabellRader"/>
            </w:pPr>
          </w:p>
        </w:tc>
        <w:tc>
          <w:tcPr>
            <w:tcW w:w="1104" w:type="pct"/>
            <w:shd w:val="clear" w:color="auto" w:fill="auto"/>
            <w:vAlign w:val="bottom"/>
          </w:tcPr>
          <w:p w14:paraId="39832210" w14:textId="77777777" w:rsidR="007369BC" w:rsidRDefault="007369BC" w:rsidP="007207FB">
            <w:pPr>
              <w:pStyle w:val="TabellRader"/>
            </w:pPr>
          </w:p>
        </w:tc>
        <w:tc>
          <w:tcPr>
            <w:tcW w:w="1112" w:type="pct"/>
            <w:shd w:val="clear" w:color="auto" w:fill="auto"/>
            <w:vAlign w:val="bottom"/>
          </w:tcPr>
          <w:p w14:paraId="76BE9AB3" w14:textId="77777777" w:rsidR="007369BC" w:rsidRDefault="007369BC" w:rsidP="007207FB">
            <w:pPr>
              <w:pStyle w:val="TabellRader"/>
            </w:pPr>
          </w:p>
        </w:tc>
      </w:tr>
      <w:tr w:rsidR="00382AB1" w14:paraId="442D3BB7" w14:textId="77777777" w:rsidTr="00D712F7">
        <w:tc>
          <w:tcPr>
            <w:tcW w:w="2335" w:type="pct"/>
            <w:shd w:val="clear" w:color="auto" w:fill="auto"/>
          </w:tcPr>
          <w:p w14:paraId="375E4677" w14:textId="77777777" w:rsidR="007369BC" w:rsidRPr="00702229" w:rsidRDefault="007369BC" w:rsidP="007207FB">
            <w:pPr>
              <w:pStyle w:val="Brdtext"/>
              <w:rPr>
                <w:b/>
                <w:bCs/>
              </w:rPr>
            </w:pPr>
            <w:r w:rsidRPr="00702229">
              <w:rPr>
                <w:b/>
                <w:bCs/>
              </w:rPr>
              <w:t>Omsättningstillgångar</w:t>
            </w:r>
          </w:p>
        </w:tc>
        <w:tc>
          <w:tcPr>
            <w:tcW w:w="449" w:type="pct"/>
            <w:shd w:val="clear" w:color="auto" w:fill="auto"/>
          </w:tcPr>
          <w:p w14:paraId="36C216B4" w14:textId="77777777" w:rsidR="007369BC" w:rsidRDefault="007369BC" w:rsidP="007207FB">
            <w:pPr>
              <w:pStyle w:val="Brdtext"/>
              <w:jc w:val="right"/>
            </w:pPr>
          </w:p>
        </w:tc>
        <w:tc>
          <w:tcPr>
            <w:tcW w:w="1104" w:type="pct"/>
            <w:shd w:val="clear" w:color="auto" w:fill="auto"/>
            <w:vAlign w:val="bottom"/>
          </w:tcPr>
          <w:p w14:paraId="4EEDB834" w14:textId="77777777" w:rsidR="007369BC" w:rsidRDefault="007369BC" w:rsidP="007207FB">
            <w:pPr>
              <w:pStyle w:val="Brdtext"/>
              <w:jc w:val="right"/>
            </w:pPr>
          </w:p>
        </w:tc>
        <w:tc>
          <w:tcPr>
            <w:tcW w:w="1112" w:type="pct"/>
            <w:shd w:val="clear" w:color="auto" w:fill="auto"/>
            <w:vAlign w:val="bottom"/>
          </w:tcPr>
          <w:p w14:paraId="10C0814E" w14:textId="77777777" w:rsidR="007369BC" w:rsidRDefault="007369BC" w:rsidP="007207FB">
            <w:pPr>
              <w:pStyle w:val="Brdtext"/>
              <w:jc w:val="right"/>
            </w:pPr>
          </w:p>
        </w:tc>
      </w:tr>
      <w:tr w:rsidR="00382AB1" w14:paraId="590FEFEE" w14:textId="77777777" w:rsidTr="00D712F7">
        <w:tc>
          <w:tcPr>
            <w:tcW w:w="2335" w:type="pct"/>
            <w:shd w:val="clear" w:color="auto" w:fill="auto"/>
          </w:tcPr>
          <w:p w14:paraId="1658C608" w14:textId="77777777" w:rsidR="007369BC" w:rsidRPr="008D0B2D" w:rsidRDefault="007369BC" w:rsidP="007207FB">
            <w:pPr>
              <w:pStyle w:val="Brdtext"/>
            </w:pPr>
            <w:r w:rsidRPr="008D0B2D">
              <w:t>Kortfristiga fordringar</w:t>
            </w:r>
          </w:p>
        </w:tc>
        <w:tc>
          <w:tcPr>
            <w:tcW w:w="449" w:type="pct"/>
            <w:shd w:val="clear" w:color="auto" w:fill="auto"/>
          </w:tcPr>
          <w:p w14:paraId="66B1DF9F" w14:textId="77777777" w:rsidR="007369BC" w:rsidRPr="008D0B2D" w:rsidRDefault="007369BC" w:rsidP="007207FB">
            <w:pPr>
              <w:pStyle w:val="Brdtext"/>
              <w:jc w:val="right"/>
            </w:pPr>
          </w:p>
        </w:tc>
        <w:tc>
          <w:tcPr>
            <w:tcW w:w="1104" w:type="pct"/>
            <w:shd w:val="clear" w:color="auto" w:fill="auto"/>
            <w:vAlign w:val="bottom"/>
          </w:tcPr>
          <w:p w14:paraId="50DCB1E0" w14:textId="77777777" w:rsidR="007369BC" w:rsidRPr="008D0B2D" w:rsidRDefault="007369BC" w:rsidP="007207FB">
            <w:pPr>
              <w:pStyle w:val="Brdtext"/>
              <w:jc w:val="right"/>
            </w:pPr>
          </w:p>
        </w:tc>
        <w:tc>
          <w:tcPr>
            <w:tcW w:w="1112" w:type="pct"/>
            <w:shd w:val="clear" w:color="auto" w:fill="auto"/>
            <w:vAlign w:val="bottom"/>
          </w:tcPr>
          <w:p w14:paraId="3DA0B36B" w14:textId="77777777" w:rsidR="007369BC" w:rsidRPr="008D0B2D" w:rsidRDefault="007369BC" w:rsidP="007207FB">
            <w:pPr>
              <w:pStyle w:val="Brdtext"/>
              <w:jc w:val="right"/>
            </w:pPr>
          </w:p>
        </w:tc>
      </w:tr>
      <w:tr w:rsidR="00382AB1" w14:paraId="0994ABBC" w14:textId="77777777" w:rsidTr="00D712F7">
        <w:tc>
          <w:tcPr>
            <w:tcW w:w="2335" w:type="pct"/>
            <w:shd w:val="clear" w:color="auto" w:fill="auto"/>
          </w:tcPr>
          <w:p w14:paraId="5374520E" w14:textId="77777777" w:rsidR="007369BC" w:rsidRPr="008D0B2D" w:rsidRDefault="007369BC" w:rsidP="007207FB">
            <w:pPr>
              <w:pStyle w:val="Brdtext"/>
            </w:pPr>
            <w:r w:rsidRPr="008D0B2D">
              <w:t>Övriga fordringar</w:t>
            </w:r>
          </w:p>
        </w:tc>
        <w:tc>
          <w:tcPr>
            <w:tcW w:w="449" w:type="pct"/>
            <w:shd w:val="clear" w:color="auto" w:fill="auto"/>
          </w:tcPr>
          <w:p w14:paraId="307CBFB3" w14:textId="77777777" w:rsidR="007369BC" w:rsidRPr="008D0B2D" w:rsidRDefault="007369BC" w:rsidP="007207FB">
            <w:pPr>
              <w:pStyle w:val="Brdtext"/>
              <w:jc w:val="right"/>
            </w:pPr>
          </w:p>
        </w:tc>
        <w:tc>
          <w:tcPr>
            <w:tcW w:w="1104" w:type="pct"/>
            <w:shd w:val="clear" w:color="auto" w:fill="auto"/>
            <w:vAlign w:val="bottom"/>
          </w:tcPr>
          <w:p w14:paraId="3CD2FCFC" w14:textId="1A8FAAF1" w:rsidR="007369BC" w:rsidRPr="008D0B2D" w:rsidRDefault="007369BC" w:rsidP="007207FB">
            <w:pPr>
              <w:pStyle w:val="Brdtext"/>
              <w:jc w:val="right"/>
            </w:pPr>
            <w:r w:rsidRPr="00382AB1">
              <w:t>392</w:t>
            </w:r>
          </w:p>
        </w:tc>
        <w:tc>
          <w:tcPr>
            <w:tcW w:w="1112" w:type="pct"/>
            <w:shd w:val="clear" w:color="auto" w:fill="auto"/>
            <w:vAlign w:val="bottom"/>
          </w:tcPr>
          <w:p w14:paraId="054029EA" w14:textId="7CA0DF43" w:rsidR="007369BC" w:rsidRPr="008D0B2D" w:rsidRDefault="007369BC" w:rsidP="007207FB">
            <w:pPr>
              <w:pStyle w:val="Brdtext"/>
              <w:jc w:val="right"/>
            </w:pPr>
            <w:r>
              <w:t>7 152</w:t>
            </w:r>
          </w:p>
        </w:tc>
      </w:tr>
      <w:tr w:rsidR="00382AB1" w14:paraId="12B7C3FF" w14:textId="77777777" w:rsidTr="00D712F7">
        <w:tc>
          <w:tcPr>
            <w:tcW w:w="2335" w:type="pct"/>
            <w:shd w:val="clear" w:color="auto" w:fill="auto"/>
          </w:tcPr>
          <w:p w14:paraId="278D07D7" w14:textId="77777777" w:rsidR="007369BC" w:rsidRPr="008D0B2D" w:rsidRDefault="007369BC" w:rsidP="007207FB">
            <w:pPr>
              <w:pStyle w:val="Brdtext"/>
              <w:jc w:val="left"/>
            </w:pPr>
            <w:r w:rsidRPr="008D0B2D">
              <w:t>Förutbetalda kostnader och upplupna intäkter</w:t>
            </w:r>
          </w:p>
        </w:tc>
        <w:tc>
          <w:tcPr>
            <w:tcW w:w="449" w:type="pct"/>
            <w:shd w:val="clear" w:color="auto" w:fill="auto"/>
          </w:tcPr>
          <w:p w14:paraId="687293F3" w14:textId="77777777" w:rsidR="007369BC" w:rsidRPr="008D0B2D" w:rsidRDefault="007369BC" w:rsidP="007207FB">
            <w:pPr>
              <w:pStyle w:val="Brdtext"/>
              <w:jc w:val="right"/>
            </w:pPr>
            <w:r w:rsidRPr="008D0B2D">
              <w:t>12</w:t>
            </w:r>
          </w:p>
        </w:tc>
        <w:tc>
          <w:tcPr>
            <w:tcW w:w="1104" w:type="pct"/>
            <w:shd w:val="clear" w:color="auto" w:fill="auto"/>
            <w:vAlign w:val="bottom"/>
          </w:tcPr>
          <w:p w14:paraId="0EA2D11C" w14:textId="71D750C8" w:rsidR="007369BC" w:rsidRPr="008D0B2D" w:rsidRDefault="007369BC" w:rsidP="007207FB">
            <w:pPr>
              <w:pStyle w:val="Brdtext"/>
              <w:jc w:val="right"/>
            </w:pPr>
            <w:r w:rsidRPr="00382AB1">
              <w:t>1 233 012</w:t>
            </w:r>
          </w:p>
        </w:tc>
        <w:tc>
          <w:tcPr>
            <w:tcW w:w="1112" w:type="pct"/>
            <w:shd w:val="clear" w:color="auto" w:fill="auto"/>
            <w:vAlign w:val="bottom"/>
          </w:tcPr>
          <w:p w14:paraId="173CCE01" w14:textId="59ECDE1F" w:rsidR="007369BC" w:rsidRPr="008D0B2D" w:rsidRDefault="007369BC" w:rsidP="007207FB">
            <w:pPr>
              <w:pStyle w:val="Brdtext"/>
              <w:jc w:val="right"/>
            </w:pPr>
            <w:r w:rsidRPr="00382AB1">
              <w:t>1 105 628</w:t>
            </w:r>
          </w:p>
        </w:tc>
      </w:tr>
      <w:tr w:rsidR="00382AB1" w14:paraId="4521F0E1" w14:textId="77777777" w:rsidTr="00D712F7">
        <w:tc>
          <w:tcPr>
            <w:tcW w:w="2335" w:type="pct"/>
            <w:shd w:val="clear" w:color="auto" w:fill="auto"/>
          </w:tcPr>
          <w:p w14:paraId="2EE6D9FD" w14:textId="77777777" w:rsidR="007369BC" w:rsidRPr="008D0B2D" w:rsidRDefault="007369BC" w:rsidP="007207FB">
            <w:pPr>
              <w:pStyle w:val="Brdtext"/>
            </w:pPr>
            <w:r w:rsidRPr="008D0B2D">
              <w:t>Kassa och bank</w:t>
            </w:r>
          </w:p>
        </w:tc>
        <w:tc>
          <w:tcPr>
            <w:tcW w:w="449" w:type="pct"/>
            <w:shd w:val="clear" w:color="auto" w:fill="auto"/>
          </w:tcPr>
          <w:p w14:paraId="69459C45" w14:textId="77777777" w:rsidR="007369BC" w:rsidRPr="008D0B2D" w:rsidRDefault="007369BC" w:rsidP="007207FB">
            <w:pPr>
              <w:pStyle w:val="Brdtext"/>
              <w:jc w:val="right"/>
            </w:pPr>
          </w:p>
        </w:tc>
        <w:tc>
          <w:tcPr>
            <w:tcW w:w="1104" w:type="pct"/>
            <w:shd w:val="clear" w:color="auto" w:fill="auto"/>
            <w:vAlign w:val="bottom"/>
          </w:tcPr>
          <w:p w14:paraId="2E88E958" w14:textId="77777777" w:rsidR="007369BC" w:rsidRPr="008D0B2D" w:rsidRDefault="007369BC" w:rsidP="007207FB">
            <w:pPr>
              <w:pStyle w:val="Brdtext"/>
              <w:jc w:val="right"/>
            </w:pPr>
            <w:r w:rsidRPr="008D0B2D">
              <w:t xml:space="preserve"> </w:t>
            </w:r>
          </w:p>
        </w:tc>
        <w:tc>
          <w:tcPr>
            <w:tcW w:w="1112" w:type="pct"/>
            <w:shd w:val="clear" w:color="auto" w:fill="auto"/>
            <w:vAlign w:val="bottom"/>
          </w:tcPr>
          <w:p w14:paraId="556CAC7C" w14:textId="77777777" w:rsidR="007369BC" w:rsidRPr="008D0B2D" w:rsidRDefault="007369BC" w:rsidP="007207FB">
            <w:pPr>
              <w:pStyle w:val="Brdtext"/>
              <w:jc w:val="right"/>
            </w:pPr>
            <w:r w:rsidRPr="008D0B2D">
              <w:t xml:space="preserve"> </w:t>
            </w:r>
          </w:p>
        </w:tc>
      </w:tr>
      <w:tr w:rsidR="00382AB1" w14:paraId="2F8005C0" w14:textId="77777777" w:rsidTr="00D712F7">
        <w:tc>
          <w:tcPr>
            <w:tcW w:w="2335" w:type="pct"/>
            <w:shd w:val="clear" w:color="auto" w:fill="auto"/>
          </w:tcPr>
          <w:p w14:paraId="4222CDCA" w14:textId="77777777" w:rsidR="007369BC" w:rsidRPr="008D0B2D" w:rsidRDefault="007369BC" w:rsidP="007207FB">
            <w:pPr>
              <w:pStyle w:val="Brdtext"/>
            </w:pPr>
            <w:r w:rsidRPr="008D0B2D">
              <w:t>Bank</w:t>
            </w:r>
          </w:p>
        </w:tc>
        <w:tc>
          <w:tcPr>
            <w:tcW w:w="449" w:type="pct"/>
            <w:shd w:val="clear" w:color="auto" w:fill="auto"/>
          </w:tcPr>
          <w:p w14:paraId="4C3DA75B" w14:textId="77777777" w:rsidR="007369BC" w:rsidRPr="008D0B2D" w:rsidRDefault="007369BC" w:rsidP="007207FB">
            <w:pPr>
              <w:pStyle w:val="Brdtext"/>
              <w:jc w:val="right"/>
            </w:pPr>
          </w:p>
        </w:tc>
        <w:tc>
          <w:tcPr>
            <w:tcW w:w="1104" w:type="pct"/>
            <w:shd w:val="clear" w:color="auto" w:fill="auto"/>
            <w:vAlign w:val="bottom"/>
          </w:tcPr>
          <w:p w14:paraId="744A3A41" w14:textId="34F734CA" w:rsidR="007369BC" w:rsidRPr="008D0B2D" w:rsidRDefault="007369BC" w:rsidP="007207FB">
            <w:pPr>
              <w:pStyle w:val="Brdtext"/>
              <w:jc w:val="right"/>
            </w:pPr>
            <w:r w:rsidRPr="00382AB1">
              <w:t>125 090</w:t>
            </w:r>
          </w:p>
        </w:tc>
        <w:tc>
          <w:tcPr>
            <w:tcW w:w="1112" w:type="pct"/>
            <w:shd w:val="clear" w:color="auto" w:fill="auto"/>
            <w:vAlign w:val="bottom"/>
          </w:tcPr>
          <w:p w14:paraId="5EA9B48A" w14:textId="2DAB553F" w:rsidR="007369BC" w:rsidRPr="008D0B2D" w:rsidRDefault="007369BC" w:rsidP="007207FB">
            <w:pPr>
              <w:pStyle w:val="Brdtext"/>
              <w:jc w:val="right"/>
            </w:pPr>
            <w:r w:rsidRPr="00382AB1">
              <w:t>224 774</w:t>
            </w:r>
          </w:p>
        </w:tc>
      </w:tr>
      <w:tr w:rsidR="00382AB1" w14:paraId="2DBC2E57" w14:textId="77777777" w:rsidTr="00D712F7">
        <w:tc>
          <w:tcPr>
            <w:tcW w:w="2335" w:type="pct"/>
            <w:shd w:val="clear" w:color="auto" w:fill="auto"/>
          </w:tcPr>
          <w:p w14:paraId="5D6954A4" w14:textId="77777777" w:rsidR="007369BC" w:rsidRPr="008D0B2D" w:rsidRDefault="007369BC" w:rsidP="007207FB">
            <w:pPr>
              <w:pStyle w:val="Brdtext"/>
              <w:rPr>
                <w:b/>
                <w:bCs/>
              </w:rPr>
            </w:pPr>
            <w:r w:rsidRPr="008D0B2D">
              <w:rPr>
                <w:b/>
                <w:bCs/>
              </w:rPr>
              <w:t>Summa omsättningstillgångar</w:t>
            </w:r>
          </w:p>
        </w:tc>
        <w:tc>
          <w:tcPr>
            <w:tcW w:w="449" w:type="pct"/>
            <w:shd w:val="clear" w:color="auto" w:fill="auto"/>
          </w:tcPr>
          <w:p w14:paraId="2CE0F2C4" w14:textId="77777777" w:rsidR="007369BC" w:rsidRPr="008D0B2D" w:rsidRDefault="007369BC" w:rsidP="007207FB">
            <w:pPr>
              <w:pStyle w:val="Brdtext"/>
              <w:jc w:val="right"/>
              <w:rPr>
                <w:b/>
                <w:bCs/>
              </w:rPr>
            </w:pPr>
          </w:p>
        </w:tc>
        <w:tc>
          <w:tcPr>
            <w:tcW w:w="1104" w:type="pct"/>
            <w:shd w:val="clear" w:color="auto" w:fill="auto"/>
            <w:vAlign w:val="bottom"/>
          </w:tcPr>
          <w:p w14:paraId="4CCE2537" w14:textId="37870B0C" w:rsidR="007369BC" w:rsidRPr="008D0B2D" w:rsidRDefault="007369BC" w:rsidP="007207FB">
            <w:pPr>
              <w:pStyle w:val="Brdtext"/>
              <w:jc w:val="right"/>
              <w:rPr>
                <w:b/>
                <w:bCs/>
              </w:rPr>
            </w:pPr>
            <w:r w:rsidRPr="00382AB1">
              <w:rPr>
                <w:b/>
                <w:bCs/>
              </w:rPr>
              <w:t>1 358 494</w:t>
            </w:r>
          </w:p>
        </w:tc>
        <w:tc>
          <w:tcPr>
            <w:tcW w:w="1112" w:type="pct"/>
            <w:shd w:val="clear" w:color="auto" w:fill="auto"/>
            <w:vAlign w:val="bottom"/>
          </w:tcPr>
          <w:p w14:paraId="1B768AEC" w14:textId="0D8C2D50" w:rsidR="007369BC" w:rsidRPr="008D0B2D" w:rsidRDefault="007369BC" w:rsidP="007207FB">
            <w:pPr>
              <w:pStyle w:val="Brdtext"/>
              <w:jc w:val="right"/>
              <w:rPr>
                <w:b/>
                <w:bCs/>
              </w:rPr>
            </w:pPr>
            <w:r w:rsidRPr="00382AB1">
              <w:rPr>
                <w:b/>
                <w:bCs/>
              </w:rPr>
              <w:t>1 337 554</w:t>
            </w:r>
          </w:p>
        </w:tc>
      </w:tr>
      <w:tr w:rsidR="00382AB1" w14:paraId="0CF2E8F4" w14:textId="77777777" w:rsidTr="00D712F7">
        <w:tc>
          <w:tcPr>
            <w:tcW w:w="2335" w:type="pct"/>
            <w:shd w:val="clear" w:color="auto" w:fill="auto"/>
          </w:tcPr>
          <w:p w14:paraId="274A98B2" w14:textId="77777777" w:rsidR="007369BC" w:rsidRPr="008D0B2D" w:rsidRDefault="007369BC" w:rsidP="007207FB">
            <w:pPr>
              <w:pStyle w:val="TabellRader"/>
              <w:jc w:val="left"/>
              <w:rPr>
                <w:rFonts w:ascii="Times New Roman" w:hAnsi="Times New Roman"/>
                <w:sz w:val="20"/>
              </w:rPr>
            </w:pPr>
          </w:p>
        </w:tc>
        <w:tc>
          <w:tcPr>
            <w:tcW w:w="449" w:type="pct"/>
            <w:shd w:val="clear" w:color="auto" w:fill="auto"/>
          </w:tcPr>
          <w:p w14:paraId="73D0BD60"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29FE0E7A" w14:textId="77777777" w:rsidR="007369BC" w:rsidRPr="008D0B2D" w:rsidRDefault="007369BC" w:rsidP="007207FB">
            <w:pPr>
              <w:pStyle w:val="TabellRader"/>
              <w:rPr>
                <w:rFonts w:ascii="Times New Roman" w:hAnsi="Times New Roman"/>
                <w:sz w:val="20"/>
              </w:rPr>
            </w:pPr>
            <w:r w:rsidRPr="008D0B2D">
              <w:rPr>
                <w:rFonts w:ascii="Times New Roman" w:hAnsi="Times New Roman"/>
                <w:sz w:val="20"/>
              </w:rPr>
              <w:t xml:space="preserve"> </w:t>
            </w:r>
          </w:p>
        </w:tc>
        <w:tc>
          <w:tcPr>
            <w:tcW w:w="1112" w:type="pct"/>
            <w:shd w:val="clear" w:color="auto" w:fill="auto"/>
            <w:vAlign w:val="bottom"/>
          </w:tcPr>
          <w:p w14:paraId="127E28E1" w14:textId="77777777" w:rsidR="007369BC" w:rsidRPr="008D0B2D" w:rsidRDefault="007369BC" w:rsidP="007207FB">
            <w:pPr>
              <w:pStyle w:val="TabellRader"/>
              <w:rPr>
                <w:rFonts w:ascii="Times New Roman" w:hAnsi="Times New Roman"/>
                <w:sz w:val="20"/>
              </w:rPr>
            </w:pPr>
            <w:r w:rsidRPr="008D0B2D">
              <w:rPr>
                <w:rFonts w:ascii="Times New Roman" w:hAnsi="Times New Roman"/>
                <w:sz w:val="20"/>
              </w:rPr>
              <w:t xml:space="preserve"> </w:t>
            </w:r>
          </w:p>
        </w:tc>
      </w:tr>
      <w:tr w:rsidR="00382AB1" w14:paraId="4C8BB4BD" w14:textId="77777777" w:rsidTr="00D712F7">
        <w:tc>
          <w:tcPr>
            <w:tcW w:w="2335" w:type="pct"/>
            <w:shd w:val="clear" w:color="auto" w:fill="auto"/>
          </w:tcPr>
          <w:p w14:paraId="5DDF885E" w14:textId="77777777" w:rsidR="007369BC" w:rsidRPr="008D0B2D" w:rsidRDefault="007369BC" w:rsidP="007207FB">
            <w:pPr>
              <w:pStyle w:val="Brdtext"/>
              <w:rPr>
                <w:b/>
                <w:bCs/>
              </w:rPr>
            </w:pPr>
            <w:r w:rsidRPr="008D0B2D">
              <w:rPr>
                <w:b/>
                <w:bCs/>
              </w:rPr>
              <w:t>Summa tillgångar</w:t>
            </w:r>
          </w:p>
        </w:tc>
        <w:tc>
          <w:tcPr>
            <w:tcW w:w="449" w:type="pct"/>
            <w:shd w:val="clear" w:color="auto" w:fill="auto"/>
          </w:tcPr>
          <w:p w14:paraId="637F7309" w14:textId="77777777" w:rsidR="007369BC" w:rsidRPr="008D0B2D" w:rsidRDefault="007369BC" w:rsidP="007207FB">
            <w:pPr>
              <w:pStyle w:val="Brdtext"/>
              <w:jc w:val="right"/>
              <w:rPr>
                <w:b/>
                <w:bCs/>
              </w:rPr>
            </w:pPr>
          </w:p>
        </w:tc>
        <w:tc>
          <w:tcPr>
            <w:tcW w:w="1104" w:type="pct"/>
            <w:shd w:val="clear" w:color="auto" w:fill="auto"/>
            <w:vAlign w:val="bottom"/>
          </w:tcPr>
          <w:p w14:paraId="2B6D07E6" w14:textId="11720C99" w:rsidR="007369BC" w:rsidRPr="008D0B2D" w:rsidRDefault="007369BC" w:rsidP="007207FB">
            <w:pPr>
              <w:pStyle w:val="Brdtext"/>
              <w:jc w:val="right"/>
              <w:rPr>
                <w:b/>
                <w:bCs/>
              </w:rPr>
            </w:pPr>
            <w:r>
              <w:rPr>
                <w:b/>
                <w:bCs/>
              </w:rPr>
              <w:t>10 961 290</w:t>
            </w:r>
          </w:p>
        </w:tc>
        <w:tc>
          <w:tcPr>
            <w:tcW w:w="1112" w:type="pct"/>
            <w:shd w:val="clear" w:color="auto" w:fill="auto"/>
            <w:vAlign w:val="bottom"/>
          </w:tcPr>
          <w:p w14:paraId="10D4BE0D" w14:textId="59C046C2" w:rsidR="007369BC" w:rsidRPr="008D0B2D" w:rsidRDefault="007369BC" w:rsidP="007207FB">
            <w:pPr>
              <w:pStyle w:val="Brdtext"/>
              <w:jc w:val="right"/>
              <w:rPr>
                <w:b/>
                <w:bCs/>
              </w:rPr>
            </w:pPr>
            <w:r w:rsidRPr="00382AB1">
              <w:rPr>
                <w:b/>
                <w:bCs/>
              </w:rPr>
              <w:t>9 812 211</w:t>
            </w:r>
          </w:p>
        </w:tc>
      </w:tr>
      <w:tr w:rsidR="00382AB1" w14:paraId="08539F8F" w14:textId="77777777" w:rsidTr="00D712F7">
        <w:tc>
          <w:tcPr>
            <w:tcW w:w="2335" w:type="pct"/>
            <w:shd w:val="clear" w:color="auto" w:fill="auto"/>
          </w:tcPr>
          <w:p w14:paraId="26A1A375" w14:textId="77777777" w:rsidR="007369BC" w:rsidRPr="008D0B2D" w:rsidRDefault="007369BC" w:rsidP="007207FB">
            <w:pPr>
              <w:pStyle w:val="TabellRader"/>
              <w:jc w:val="left"/>
              <w:rPr>
                <w:rFonts w:ascii="Times New Roman" w:hAnsi="Times New Roman"/>
                <w:sz w:val="20"/>
              </w:rPr>
            </w:pPr>
          </w:p>
        </w:tc>
        <w:tc>
          <w:tcPr>
            <w:tcW w:w="449" w:type="pct"/>
            <w:shd w:val="clear" w:color="auto" w:fill="auto"/>
          </w:tcPr>
          <w:p w14:paraId="22088F74"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3D7427B6"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2C245167" w14:textId="77777777" w:rsidR="007369BC" w:rsidRPr="008D0B2D" w:rsidRDefault="007369BC" w:rsidP="007207FB">
            <w:pPr>
              <w:pStyle w:val="TabellRader"/>
              <w:rPr>
                <w:rFonts w:ascii="Times New Roman" w:hAnsi="Times New Roman"/>
                <w:sz w:val="20"/>
              </w:rPr>
            </w:pPr>
          </w:p>
        </w:tc>
      </w:tr>
      <w:tr w:rsidR="00382AB1" w14:paraId="7E89D752" w14:textId="77777777" w:rsidTr="00D712F7">
        <w:tc>
          <w:tcPr>
            <w:tcW w:w="2335" w:type="pct"/>
            <w:shd w:val="clear" w:color="auto" w:fill="auto"/>
          </w:tcPr>
          <w:p w14:paraId="0B1CDAD6" w14:textId="77777777" w:rsidR="007369BC" w:rsidRPr="008D0B2D" w:rsidRDefault="007369BC" w:rsidP="007207FB">
            <w:pPr>
              <w:pStyle w:val="TabellRader"/>
              <w:jc w:val="left"/>
              <w:rPr>
                <w:rFonts w:ascii="Times New Roman" w:hAnsi="Times New Roman"/>
                <w:b/>
                <w:bCs/>
                <w:sz w:val="20"/>
              </w:rPr>
            </w:pPr>
          </w:p>
        </w:tc>
        <w:tc>
          <w:tcPr>
            <w:tcW w:w="449" w:type="pct"/>
            <w:shd w:val="clear" w:color="auto" w:fill="auto"/>
          </w:tcPr>
          <w:p w14:paraId="6D040BD2"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4F466D73"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5BE1BFD9" w14:textId="77777777" w:rsidR="007369BC" w:rsidRPr="008D0B2D" w:rsidRDefault="007369BC" w:rsidP="007207FB">
            <w:pPr>
              <w:pStyle w:val="TabellRader"/>
              <w:rPr>
                <w:rFonts w:ascii="Times New Roman" w:hAnsi="Times New Roman"/>
                <w:sz w:val="20"/>
              </w:rPr>
            </w:pPr>
          </w:p>
        </w:tc>
      </w:tr>
      <w:tr w:rsidR="00382AB1" w14:paraId="3AC46967" w14:textId="77777777" w:rsidTr="00D712F7">
        <w:tc>
          <w:tcPr>
            <w:tcW w:w="2335" w:type="pct"/>
            <w:shd w:val="clear" w:color="auto" w:fill="auto"/>
          </w:tcPr>
          <w:p w14:paraId="09166FC9" w14:textId="3F3AD6D4" w:rsidR="007369BC" w:rsidRPr="008D0B2D" w:rsidRDefault="007369BC" w:rsidP="007207FB">
            <w:pPr>
              <w:pStyle w:val="Brdtext"/>
              <w:rPr>
                <w:b/>
                <w:bCs/>
              </w:rPr>
            </w:pPr>
            <w:r w:rsidRPr="008D0B2D">
              <w:rPr>
                <w:b/>
                <w:bCs/>
              </w:rPr>
              <w:t>Eget</w:t>
            </w:r>
            <w:r>
              <w:rPr>
                <w:b/>
                <w:bCs/>
              </w:rPr>
              <w:t> </w:t>
            </w:r>
            <w:r w:rsidRPr="008D0B2D">
              <w:rPr>
                <w:b/>
                <w:bCs/>
              </w:rPr>
              <w:t>kapital</w:t>
            </w:r>
            <w:r>
              <w:rPr>
                <w:b/>
                <w:bCs/>
              </w:rPr>
              <w:t> </w:t>
            </w:r>
            <w:r w:rsidRPr="008D0B2D">
              <w:rPr>
                <w:b/>
                <w:bCs/>
              </w:rPr>
              <w:t>och skulder</w:t>
            </w:r>
          </w:p>
        </w:tc>
        <w:tc>
          <w:tcPr>
            <w:tcW w:w="449" w:type="pct"/>
            <w:shd w:val="clear" w:color="auto" w:fill="auto"/>
          </w:tcPr>
          <w:p w14:paraId="3CCB2366"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5819CE6E"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71112BA6" w14:textId="77777777" w:rsidR="007369BC" w:rsidRPr="008D0B2D" w:rsidRDefault="007369BC" w:rsidP="007207FB">
            <w:pPr>
              <w:pStyle w:val="TabellRader"/>
              <w:rPr>
                <w:rFonts w:ascii="Times New Roman" w:hAnsi="Times New Roman"/>
                <w:sz w:val="20"/>
              </w:rPr>
            </w:pPr>
          </w:p>
        </w:tc>
      </w:tr>
      <w:tr w:rsidR="00382AB1" w14:paraId="516E5EF5" w14:textId="77777777" w:rsidTr="00D712F7">
        <w:tc>
          <w:tcPr>
            <w:tcW w:w="2335" w:type="pct"/>
            <w:shd w:val="clear" w:color="auto" w:fill="auto"/>
          </w:tcPr>
          <w:p w14:paraId="1C0C760D" w14:textId="77777777" w:rsidR="007369BC" w:rsidRPr="008D0B2D" w:rsidRDefault="007369BC" w:rsidP="007207FB">
            <w:pPr>
              <w:pStyle w:val="TabellRader"/>
              <w:jc w:val="left"/>
              <w:rPr>
                <w:rFonts w:ascii="Times New Roman" w:hAnsi="Times New Roman"/>
                <w:b/>
                <w:bCs/>
                <w:sz w:val="20"/>
              </w:rPr>
            </w:pPr>
          </w:p>
        </w:tc>
        <w:tc>
          <w:tcPr>
            <w:tcW w:w="449" w:type="pct"/>
            <w:shd w:val="clear" w:color="auto" w:fill="auto"/>
          </w:tcPr>
          <w:p w14:paraId="25199E33"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62D6DD52"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67F587FA" w14:textId="77777777" w:rsidR="007369BC" w:rsidRPr="008D0B2D" w:rsidRDefault="007369BC" w:rsidP="007207FB">
            <w:pPr>
              <w:pStyle w:val="TabellRader"/>
              <w:rPr>
                <w:rFonts w:ascii="Times New Roman" w:hAnsi="Times New Roman"/>
                <w:sz w:val="20"/>
              </w:rPr>
            </w:pPr>
          </w:p>
        </w:tc>
      </w:tr>
      <w:tr w:rsidR="00382AB1" w14:paraId="73486C58" w14:textId="77777777" w:rsidTr="00D712F7">
        <w:tc>
          <w:tcPr>
            <w:tcW w:w="2335" w:type="pct"/>
            <w:shd w:val="clear" w:color="auto" w:fill="auto"/>
          </w:tcPr>
          <w:p w14:paraId="123DAE61" w14:textId="77777777" w:rsidR="007369BC" w:rsidRPr="008D0B2D" w:rsidRDefault="007369BC" w:rsidP="007207FB">
            <w:pPr>
              <w:pStyle w:val="Brdtext"/>
              <w:rPr>
                <w:b/>
                <w:bCs/>
              </w:rPr>
            </w:pPr>
            <w:r w:rsidRPr="008D0B2D">
              <w:rPr>
                <w:b/>
                <w:bCs/>
              </w:rPr>
              <w:t>Eget kapital</w:t>
            </w:r>
          </w:p>
        </w:tc>
        <w:tc>
          <w:tcPr>
            <w:tcW w:w="449" w:type="pct"/>
            <w:shd w:val="clear" w:color="auto" w:fill="auto"/>
          </w:tcPr>
          <w:p w14:paraId="63577CC1" w14:textId="77777777" w:rsidR="007369BC" w:rsidRPr="008D0B2D" w:rsidRDefault="007369BC" w:rsidP="007207FB">
            <w:pPr>
              <w:pStyle w:val="Brdtext"/>
              <w:jc w:val="right"/>
            </w:pPr>
            <w:r w:rsidRPr="008D0B2D">
              <w:t>13</w:t>
            </w:r>
          </w:p>
        </w:tc>
        <w:tc>
          <w:tcPr>
            <w:tcW w:w="1104" w:type="pct"/>
            <w:shd w:val="clear" w:color="auto" w:fill="auto"/>
            <w:vAlign w:val="bottom"/>
          </w:tcPr>
          <w:p w14:paraId="2E59D6D3" w14:textId="77777777" w:rsidR="007369BC" w:rsidRPr="008D0B2D" w:rsidRDefault="007369BC" w:rsidP="007207FB">
            <w:pPr>
              <w:pStyle w:val="Brdtext"/>
              <w:jc w:val="right"/>
            </w:pPr>
          </w:p>
        </w:tc>
        <w:tc>
          <w:tcPr>
            <w:tcW w:w="1112" w:type="pct"/>
            <w:shd w:val="clear" w:color="auto" w:fill="auto"/>
            <w:vAlign w:val="bottom"/>
          </w:tcPr>
          <w:p w14:paraId="479326E8" w14:textId="77777777" w:rsidR="007369BC" w:rsidRPr="008D0B2D" w:rsidRDefault="007369BC" w:rsidP="007207FB">
            <w:pPr>
              <w:pStyle w:val="Brdtext"/>
              <w:jc w:val="right"/>
            </w:pPr>
          </w:p>
        </w:tc>
      </w:tr>
      <w:tr w:rsidR="00D712F7" w14:paraId="7F5FEA9F" w14:textId="77777777" w:rsidTr="00D712F7">
        <w:tc>
          <w:tcPr>
            <w:tcW w:w="2335" w:type="pct"/>
            <w:shd w:val="clear" w:color="auto" w:fill="auto"/>
          </w:tcPr>
          <w:p w14:paraId="3C71528C" w14:textId="77777777" w:rsidR="007369BC" w:rsidRPr="008D0B2D" w:rsidRDefault="007369BC" w:rsidP="00D712F7">
            <w:pPr>
              <w:pStyle w:val="Brdtext"/>
            </w:pPr>
            <w:r w:rsidRPr="008D0B2D">
              <w:t>Bundet eget kapital</w:t>
            </w:r>
          </w:p>
        </w:tc>
        <w:tc>
          <w:tcPr>
            <w:tcW w:w="449" w:type="pct"/>
            <w:shd w:val="clear" w:color="auto" w:fill="auto"/>
          </w:tcPr>
          <w:p w14:paraId="627891F5" w14:textId="77777777" w:rsidR="007369BC" w:rsidRPr="008D0B2D" w:rsidRDefault="007369BC" w:rsidP="00D712F7">
            <w:pPr>
              <w:pStyle w:val="Brdtext"/>
              <w:jc w:val="right"/>
            </w:pPr>
          </w:p>
        </w:tc>
        <w:tc>
          <w:tcPr>
            <w:tcW w:w="1104" w:type="pct"/>
            <w:shd w:val="clear" w:color="auto" w:fill="auto"/>
            <w:vAlign w:val="bottom"/>
          </w:tcPr>
          <w:p w14:paraId="468460AF" w14:textId="4E57F73B" w:rsidR="007369BC" w:rsidRPr="008D0B2D" w:rsidRDefault="007369BC" w:rsidP="00D712F7">
            <w:pPr>
              <w:pStyle w:val="Brdtext"/>
              <w:jc w:val="right"/>
            </w:pPr>
            <w:r>
              <w:t>5 589 745</w:t>
            </w:r>
          </w:p>
        </w:tc>
        <w:tc>
          <w:tcPr>
            <w:tcW w:w="1112" w:type="pct"/>
            <w:shd w:val="clear" w:color="auto" w:fill="auto"/>
            <w:vAlign w:val="bottom"/>
          </w:tcPr>
          <w:p w14:paraId="5F7DFD01" w14:textId="178C5946" w:rsidR="007369BC" w:rsidRPr="008D0B2D" w:rsidRDefault="007369BC" w:rsidP="00D712F7">
            <w:pPr>
              <w:pStyle w:val="Brdtext"/>
              <w:jc w:val="right"/>
            </w:pPr>
            <w:r w:rsidRPr="008D0B2D">
              <w:t>5 169 983</w:t>
            </w:r>
          </w:p>
        </w:tc>
      </w:tr>
      <w:tr w:rsidR="00D712F7" w14:paraId="50A45192" w14:textId="77777777" w:rsidTr="00D712F7">
        <w:tc>
          <w:tcPr>
            <w:tcW w:w="2335" w:type="pct"/>
            <w:shd w:val="clear" w:color="auto" w:fill="auto"/>
          </w:tcPr>
          <w:p w14:paraId="1DB8DF1C" w14:textId="77777777" w:rsidR="007369BC" w:rsidRPr="008D0B2D" w:rsidRDefault="007369BC" w:rsidP="00D712F7">
            <w:pPr>
              <w:pStyle w:val="Brdtext"/>
            </w:pPr>
            <w:r w:rsidRPr="008D0B2D">
              <w:t>Fritt eget kapital</w:t>
            </w:r>
          </w:p>
        </w:tc>
        <w:tc>
          <w:tcPr>
            <w:tcW w:w="449" w:type="pct"/>
            <w:shd w:val="clear" w:color="auto" w:fill="auto"/>
          </w:tcPr>
          <w:p w14:paraId="5853E6B3" w14:textId="77777777" w:rsidR="007369BC" w:rsidRPr="008D0B2D" w:rsidRDefault="007369BC" w:rsidP="00D712F7">
            <w:pPr>
              <w:pStyle w:val="Brdtext"/>
              <w:jc w:val="right"/>
            </w:pPr>
          </w:p>
        </w:tc>
        <w:tc>
          <w:tcPr>
            <w:tcW w:w="1104" w:type="pct"/>
            <w:shd w:val="clear" w:color="auto" w:fill="auto"/>
            <w:vAlign w:val="bottom"/>
          </w:tcPr>
          <w:p w14:paraId="25C63D57" w14:textId="70C79B58" w:rsidR="007369BC" w:rsidRPr="008D0B2D" w:rsidRDefault="007369BC" w:rsidP="00D712F7">
            <w:pPr>
              <w:pStyle w:val="Brdtext"/>
              <w:jc w:val="right"/>
            </w:pPr>
            <w:r w:rsidRPr="008D0B2D">
              <w:t>4</w:t>
            </w:r>
            <w:r>
              <w:t> 717 783</w:t>
            </w:r>
          </w:p>
        </w:tc>
        <w:tc>
          <w:tcPr>
            <w:tcW w:w="1112" w:type="pct"/>
            <w:shd w:val="clear" w:color="auto" w:fill="auto"/>
            <w:vAlign w:val="bottom"/>
          </w:tcPr>
          <w:p w14:paraId="412C040E" w14:textId="672CB53C" w:rsidR="007369BC" w:rsidRPr="008D0B2D" w:rsidRDefault="007369BC" w:rsidP="00D712F7">
            <w:pPr>
              <w:pStyle w:val="Brdtext"/>
              <w:jc w:val="right"/>
            </w:pPr>
            <w:r w:rsidRPr="008D0B2D">
              <w:t>4 032 030</w:t>
            </w:r>
          </w:p>
        </w:tc>
      </w:tr>
      <w:tr w:rsidR="00D712F7" w14:paraId="4962CE14" w14:textId="77777777" w:rsidTr="00D712F7">
        <w:tc>
          <w:tcPr>
            <w:tcW w:w="2335" w:type="pct"/>
            <w:shd w:val="clear" w:color="auto" w:fill="auto"/>
          </w:tcPr>
          <w:p w14:paraId="4ADA28A1" w14:textId="77777777" w:rsidR="007369BC" w:rsidRPr="008D0B2D" w:rsidRDefault="007369BC" w:rsidP="00D712F7">
            <w:pPr>
              <w:pStyle w:val="Brdtext"/>
              <w:rPr>
                <w:b/>
                <w:bCs/>
              </w:rPr>
            </w:pPr>
            <w:r w:rsidRPr="008D0B2D">
              <w:rPr>
                <w:b/>
                <w:bCs/>
              </w:rPr>
              <w:t>Summa eget kapital</w:t>
            </w:r>
          </w:p>
        </w:tc>
        <w:tc>
          <w:tcPr>
            <w:tcW w:w="449" w:type="pct"/>
            <w:shd w:val="clear" w:color="auto" w:fill="auto"/>
          </w:tcPr>
          <w:p w14:paraId="2E55731E" w14:textId="77777777" w:rsidR="007369BC" w:rsidRPr="008D0B2D" w:rsidRDefault="007369BC" w:rsidP="00D712F7">
            <w:pPr>
              <w:pStyle w:val="Brdtext"/>
              <w:jc w:val="right"/>
              <w:rPr>
                <w:b/>
                <w:bCs/>
              </w:rPr>
            </w:pPr>
          </w:p>
        </w:tc>
        <w:tc>
          <w:tcPr>
            <w:tcW w:w="1104" w:type="pct"/>
            <w:shd w:val="clear" w:color="auto" w:fill="auto"/>
            <w:vAlign w:val="bottom"/>
          </w:tcPr>
          <w:p w14:paraId="1F2E1C71" w14:textId="7F3F3CD1" w:rsidR="007369BC" w:rsidRPr="008D0B2D" w:rsidRDefault="007369BC" w:rsidP="00D712F7">
            <w:pPr>
              <w:pStyle w:val="Brdtext"/>
              <w:jc w:val="right"/>
              <w:rPr>
                <w:b/>
                <w:bCs/>
              </w:rPr>
            </w:pPr>
            <w:r>
              <w:rPr>
                <w:b/>
                <w:bCs/>
              </w:rPr>
              <w:t>10 307 528</w:t>
            </w:r>
          </w:p>
        </w:tc>
        <w:tc>
          <w:tcPr>
            <w:tcW w:w="1112" w:type="pct"/>
            <w:shd w:val="clear" w:color="auto" w:fill="auto"/>
            <w:vAlign w:val="bottom"/>
          </w:tcPr>
          <w:p w14:paraId="4705ED06" w14:textId="404BE4C8" w:rsidR="007369BC" w:rsidRPr="008D0B2D" w:rsidRDefault="007369BC" w:rsidP="00D712F7">
            <w:pPr>
              <w:pStyle w:val="Brdtext"/>
              <w:jc w:val="right"/>
              <w:rPr>
                <w:b/>
                <w:bCs/>
              </w:rPr>
            </w:pPr>
            <w:r w:rsidRPr="008D0B2D">
              <w:rPr>
                <w:b/>
                <w:bCs/>
              </w:rPr>
              <w:t>9 202 013</w:t>
            </w:r>
          </w:p>
        </w:tc>
      </w:tr>
      <w:tr w:rsidR="00382AB1" w14:paraId="4F98CC2F" w14:textId="77777777" w:rsidTr="00D712F7">
        <w:tc>
          <w:tcPr>
            <w:tcW w:w="2335" w:type="pct"/>
            <w:shd w:val="clear" w:color="auto" w:fill="auto"/>
          </w:tcPr>
          <w:p w14:paraId="6E88B95E" w14:textId="77777777" w:rsidR="007369BC" w:rsidRPr="008D0B2D" w:rsidRDefault="007369BC" w:rsidP="007207FB">
            <w:pPr>
              <w:pStyle w:val="TabellRader"/>
              <w:jc w:val="left"/>
              <w:rPr>
                <w:rFonts w:ascii="Times New Roman" w:hAnsi="Times New Roman"/>
                <w:b/>
                <w:bCs/>
                <w:sz w:val="20"/>
              </w:rPr>
            </w:pPr>
          </w:p>
        </w:tc>
        <w:tc>
          <w:tcPr>
            <w:tcW w:w="449" w:type="pct"/>
            <w:shd w:val="clear" w:color="auto" w:fill="auto"/>
          </w:tcPr>
          <w:p w14:paraId="0E3C3EC4"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3840A32B"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22C08AC7" w14:textId="77777777" w:rsidR="007369BC" w:rsidRPr="008D0B2D" w:rsidRDefault="007369BC" w:rsidP="007207FB">
            <w:pPr>
              <w:pStyle w:val="TabellRader"/>
              <w:rPr>
                <w:rFonts w:ascii="Times New Roman" w:hAnsi="Times New Roman"/>
                <w:sz w:val="20"/>
              </w:rPr>
            </w:pPr>
          </w:p>
        </w:tc>
      </w:tr>
      <w:tr w:rsidR="00382AB1" w14:paraId="27ECF6FE" w14:textId="77777777" w:rsidTr="00D712F7">
        <w:tc>
          <w:tcPr>
            <w:tcW w:w="2335" w:type="pct"/>
            <w:shd w:val="clear" w:color="auto" w:fill="auto"/>
          </w:tcPr>
          <w:p w14:paraId="33DE0363" w14:textId="77777777" w:rsidR="007369BC" w:rsidRPr="008D0B2D" w:rsidRDefault="007369BC" w:rsidP="007207FB">
            <w:pPr>
              <w:pStyle w:val="TabellRader"/>
              <w:jc w:val="left"/>
              <w:rPr>
                <w:rFonts w:ascii="Times New Roman" w:hAnsi="Times New Roman"/>
                <w:sz w:val="20"/>
              </w:rPr>
            </w:pPr>
          </w:p>
        </w:tc>
        <w:tc>
          <w:tcPr>
            <w:tcW w:w="449" w:type="pct"/>
            <w:shd w:val="clear" w:color="auto" w:fill="auto"/>
          </w:tcPr>
          <w:p w14:paraId="6734BE69" w14:textId="77777777" w:rsidR="007369BC" w:rsidRPr="008D0B2D" w:rsidRDefault="007369BC" w:rsidP="007207FB">
            <w:pPr>
              <w:pStyle w:val="TabellRader"/>
              <w:rPr>
                <w:rFonts w:ascii="Times New Roman" w:hAnsi="Times New Roman"/>
                <w:sz w:val="20"/>
              </w:rPr>
            </w:pPr>
          </w:p>
        </w:tc>
        <w:tc>
          <w:tcPr>
            <w:tcW w:w="1104" w:type="pct"/>
            <w:shd w:val="clear" w:color="auto" w:fill="auto"/>
            <w:vAlign w:val="bottom"/>
          </w:tcPr>
          <w:p w14:paraId="6D79ACFD" w14:textId="77777777" w:rsidR="007369BC" w:rsidRPr="008D0B2D" w:rsidRDefault="007369BC" w:rsidP="007207FB">
            <w:pPr>
              <w:pStyle w:val="TabellRader"/>
              <w:rPr>
                <w:rFonts w:ascii="Times New Roman" w:hAnsi="Times New Roman"/>
                <w:sz w:val="20"/>
              </w:rPr>
            </w:pPr>
          </w:p>
        </w:tc>
        <w:tc>
          <w:tcPr>
            <w:tcW w:w="1112" w:type="pct"/>
            <w:shd w:val="clear" w:color="auto" w:fill="auto"/>
            <w:vAlign w:val="bottom"/>
          </w:tcPr>
          <w:p w14:paraId="6FEE66DC" w14:textId="77777777" w:rsidR="007369BC" w:rsidRPr="008D0B2D" w:rsidRDefault="007369BC" w:rsidP="007207FB">
            <w:pPr>
              <w:pStyle w:val="TabellRader"/>
              <w:rPr>
                <w:rFonts w:ascii="Times New Roman" w:hAnsi="Times New Roman"/>
                <w:sz w:val="20"/>
              </w:rPr>
            </w:pPr>
          </w:p>
        </w:tc>
      </w:tr>
      <w:tr w:rsidR="00382AB1" w14:paraId="13FA2CE7" w14:textId="77777777" w:rsidTr="00D712F7">
        <w:tc>
          <w:tcPr>
            <w:tcW w:w="2335" w:type="pct"/>
            <w:shd w:val="clear" w:color="auto" w:fill="auto"/>
          </w:tcPr>
          <w:p w14:paraId="48CC257F" w14:textId="77777777" w:rsidR="007369BC" w:rsidRPr="008D0B2D" w:rsidRDefault="007369BC" w:rsidP="007207FB">
            <w:pPr>
              <w:pStyle w:val="Brdtext"/>
              <w:rPr>
                <w:b/>
                <w:bCs/>
              </w:rPr>
            </w:pPr>
            <w:r w:rsidRPr="008D0B2D">
              <w:rPr>
                <w:b/>
                <w:bCs/>
              </w:rPr>
              <w:t>Kortfristiga skulder</w:t>
            </w:r>
          </w:p>
        </w:tc>
        <w:tc>
          <w:tcPr>
            <w:tcW w:w="449" w:type="pct"/>
            <w:shd w:val="clear" w:color="auto" w:fill="auto"/>
          </w:tcPr>
          <w:p w14:paraId="5AC74DF4" w14:textId="77777777" w:rsidR="007369BC" w:rsidRPr="008D0B2D" w:rsidRDefault="007369BC" w:rsidP="007207FB">
            <w:pPr>
              <w:pStyle w:val="Brdtext"/>
              <w:jc w:val="right"/>
            </w:pPr>
          </w:p>
        </w:tc>
        <w:tc>
          <w:tcPr>
            <w:tcW w:w="1104" w:type="pct"/>
            <w:shd w:val="clear" w:color="auto" w:fill="auto"/>
            <w:vAlign w:val="bottom"/>
          </w:tcPr>
          <w:p w14:paraId="2B067B29" w14:textId="77777777" w:rsidR="007369BC" w:rsidRPr="008D0B2D" w:rsidRDefault="007369BC" w:rsidP="007207FB">
            <w:pPr>
              <w:pStyle w:val="Brdtext"/>
              <w:jc w:val="right"/>
            </w:pPr>
          </w:p>
        </w:tc>
        <w:tc>
          <w:tcPr>
            <w:tcW w:w="1112" w:type="pct"/>
            <w:shd w:val="clear" w:color="auto" w:fill="auto"/>
            <w:vAlign w:val="bottom"/>
          </w:tcPr>
          <w:p w14:paraId="32AF8E7D" w14:textId="77777777" w:rsidR="007369BC" w:rsidRPr="008D0B2D" w:rsidRDefault="007369BC" w:rsidP="007207FB">
            <w:pPr>
              <w:pStyle w:val="Brdtext"/>
              <w:jc w:val="right"/>
            </w:pPr>
          </w:p>
        </w:tc>
      </w:tr>
      <w:tr w:rsidR="00D712F7" w14:paraId="60492916" w14:textId="77777777" w:rsidTr="00D712F7">
        <w:tc>
          <w:tcPr>
            <w:tcW w:w="2335" w:type="pct"/>
            <w:shd w:val="clear" w:color="auto" w:fill="auto"/>
          </w:tcPr>
          <w:p w14:paraId="7F994513" w14:textId="77777777" w:rsidR="007369BC" w:rsidRPr="008D0B2D" w:rsidRDefault="007369BC" w:rsidP="00D712F7">
            <w:pPr>
              <w:pStyle w:val="Brdtext"/>
            </w:pPr>
            <w:r w:rsidRPr="008D0B2D">
              <w:t>Leverantörsskulder</w:t>
            </w:r>
          </w:p>
        </w:tc>
        <w:tc>
          <w:tcPr>
            <w:tcW w:w="449" w:type="pct"/>
            <w:shd w:val="clear" w:color="auto" w:fill="auto"/>
          </w:tcPr>
          <w:p w14:paraId="35FBDBB8" w14:textId="77777777" w:rsidR="007369BC" w:rsidRPr="008D0B2D" w:rsidRDefault="007369BC" w:rsidP="00D712F7">
            <w:pPr>
              <w:pStyle w:val="Brdtext"/>
              <w:jc w:val="right"/>
            </w:pPr>
          </w:p>
        </w:tc>
        <w:tc>
          <w:tcPr>
            <w:tcW w:w="1104" w:type="pct"/>
            <w:shd w:val="clear" w:color="auto" w:fill="auto"/>
            <w:vAlign w:val="bottom"/>
          </w:tcPr>
          <w:p w14:paraId="1A28F863" w14:textId="4CCA5BDB" w:rsidR="007369BC" w:rsidRPr="008D0B2D" w:rsidRDefault="007369BC" w:rsidP="00D712F7">
            <w:pPr>
              <w:pStyle w:val="Brdtext"/>
              <w:jc w:val="right"/>
            </w:pPr>
            <w:r>
              <w:t>104</w:t>
            </w:r>
          </w:p>
        </w:tc>
        <w:tc>
          <w:tcPr>
            <w:tcW w:w="1112" w:type="pct"/>
            <w:shd w:val="clear" w:color="auto" w:fill="auto"/>
            <w:vAlign w:val="bottom"/>
          </w:tcPr>
          <w:p w14:paraId="30CDBFF0" w14:textId="60202A7A" w:rsidR="007369BC" w:rsidRPr="008D0B2D" w:rsidRDefault="007369BC" w:rsidP="00D712F7">
            <w:pPr>
              <w:pStyle w:val="Brdtext"/>
              <w:jc w:val="right"/>
            </w:pPr>
            <w:r w:rsidRPr="008D0B2D">
              <w:t>371</w:t>
            </w:r>
          </w:p>
        </w:tc>
      </w:tr>
      <w:tr w:rsidR="00D712F7" w14:paraId="0B0C850A" w14:textId="77777777" w:rsidTr="00D712F7">
        <w:tc>
          <w:tcPr>
            <w:tcW w:w="2335" w:type="pct"/>
            <w:shd w:val="clear" w:color="auto" w:fill="auto"/>
          </w:tcPr>
          <w:p w14:paraId="71BA1518" w14:textId="77777777" w:rsidR="007369BC" w:rsidRPr="008D0B2D" w:rsidRDefault="007369BC" w:rsidP="00D712F7">
            <w:pPr>
              <w:pStyle w:val="Brdtext"/>
              <w:jc w:val="left"/>
            </w:pPr>
            <w:r w:rsidRPr="008D0B2D">
              <w:t>Skuld avseende beslutade, ej utbetalda bidrag</w:t>
            </w:r>
          </w:p>
        </w:tc>
        <w:tc>
          <w:tcPr>
            <w:tcW w:w="449" w:type="pct"/>
            <w:shd w:val="clear" w:color="auto" w:fill="auto"/>
          </w:tcPr>
          <w:p w14:paraId="0AC82D56" w14:textId="77777777" w:rsidR="007369BC" w:rsidRPr="008D0B2D" w:rsidRDefault="007369BC" w:rsidP="00D712F7">
            <w:pPr>
              <w:pStyle w:val="Brdtext"/>
              <w:jc w:val="right"/>
            </w:pPr>
          </w:p>
        </w:tc>
        <w:tc>
          <w:tcPr>
            <w:tcW w:w="1104" w:type="pct"/>
            <w:shd w:val="clear" w:color="auto" w:fill="auto"/>
            <w:vAlign w:val="bottom"/>
          </w:tcPr>
          <w:p w14:paraId="3C7FFA35" w14:textId="3EFB64A2" w:rsidR="007369BC" w:rsidRPr="008D0B2D" w:rsidRDefault="007369BC" w:rsidP="00D712F7">
            <w:pPr>
              <w:pStyle w:val="Brdtext"/>
              <w:jc w:val="right"/>
            </w:pPr>
            <w:r>
              <w:t>630 226</w:t>
            </w:r>
          </w:p>
        </w:tc>
        <w:tc>
          <w:tcPr>
            <w:tcW w:w="1112" w:type="pct"/>
            <w:shd w:val="clear" w:color="auto" w:fill="auto"/>
            <w:vAlign w:val="bottom"/>
          </w:tcPr>
          <w:p w14:paraId="14AEA56A" w14:textId="231BA5C9" w:rsidR="007369BC" w:rsidRPr="008D0B2D" w:rsidRDefault="007369BC" w:rsidP="00D712F7">
            <w:pPr>
              <w:pStyle w:val="Brdtext"/>
              <w:jc w:val="right"/>
            </w:pPr>
            <w:r w:rsidRPr="008D0B2D">
              <w:t>595 992</w:t>
            </w:r>
          </w:p>
        </w:tc>
      </w:tr>
      <w:tr w:rsidR="00D712F7" w14:paraId="53C5CB07" w14:textId="77777777" w:rsidTr="00D712F7">
        <w:tc>
          <w:tcPr>
            <w:tcW w:w="2335" w:type="pct"/>
            <w:shd w:val="clear" w:color="auto" w:fill="auto"/>
          </w:tcPr>
          <w:p w14:paraId="61D5C30B" w14:textId="07CF2224" w:rsidR="007369BC" w:rsidRPr="008D0B2D" w:rsidRDefault="007369BC" w:rsidP="00D712F7">
            <w:pPr>
              <w:pStyle w:val="Brdtext"/>
            </w:pPr>
            <w:r w:rsidRPr="008D0B2D">
              <w:t>Övriga</w:t>
            </w:r>
            <w:r>
              <w:t> </w:t>
            </w:r>
            <w:r w:rsidRPr="008D0B2D">
              <w:t>kortfristiga skulder</w:t>
            </w:r>
          </w:p>
        </w:tc>
        <w:tc>
          <w:tcPr>
            <w:tcW w:w="449" w:type="pct"/>
            <w:shd w:val="clear" w:color="auto" w:fill="auto"/>
          </w:tcPr>
          <w:p w14:paraId="60A856F2" w14:textId="77777777" w:rsidR="007369BC" w:rsidRPr="008D0B2D" w:rsidRDefault="007369BC" w:rsidP="00D712F7">
            <w:pPr>
              <w:pStyle w:val="Brdtext"/>
              <w:jc w:val="right"/>
            </w:pPr>
          </w:p>
        </w:tc>
        <w:tc>
          <w:tcPr>
            <w:tcW w:w="1104" w:type="pct"/>
            <w:shd w:val="clear" w:color="auto" w:fill="auto"/>
            <w:vAlign w:val="bottom"/>
          </w:tcPr>
          <w:p w14:paraId="351C7142" w14:textId="107981FF" w:rsidR="007369BC" w:rsidRPr="008D0B2D" w:rsidRDefault="007369BC" w:rsidP="00D712F7">
            <w:pPr>
              <w:pStyle w:val="Brdtext"/>
              <w:jc w:val="right"/>
            </w:pPr>
            <w:r>
              <w:t>5</w:t>
            </w:r>
          </w:p>
        </w:tc>
        <w:tc>
          <w:tcPr>
            <w:tcW w:w="1112" w:type="pct"/>
            <w:shd w:val="clear" w:color="auto" w:fill="auto"/>
            <w:vAlign w:val="bottom"/>
          </w:tcPr>
          <w:p w14:paraId="1F31C7AC" w14:textId="4531565F" w:rsidR="007369BC" w:rsidRPr="008D0B2D" w:rsidRDefault="007369BC" w:rsidP="00D712F7">
            <w:pPr>
              <w:pStyle w:val="Brdtext"/>
              <w:jc w:val="right"/>
            </w:pPr>
            <w:r w:rsidRPr="008D0B2D">
              <w:t>3 901</w:t>
            </w:r>
          </w:p>
        </w:tc>
      </w:tr>
      <w:tr w:rsidR="00D712F7" w14:paraId="65A7202B" w14:textId="77777777" w:rsidTr="00D712F7">
        <w:tc>
          <w:tcPr>
            <w:tcW w:w="2335" w:type="pct"/>
            <w:shd w:val="clear" w:color="auto" w:fill="auto"/>
          </w:tcPr>
          <w:p w14:paraId="660AB890" w14:textId="77777777" w:rsidR="007369BC" w:rsidRPr="008D0B2D" w:rsidRDefault="007369BC" w:rsidP="00D712F7">
            <w:pPr>
              <w:pStyle w:val="Brdtext"/>
              <w:jc w:val="left"/>
            </w:pPr>
            <w:r w:rsidRPr="008D0B2D">
              <w:t>Upplupna kostnader och förutbetalda intäkter</w:t>
            </w:r>
          </w:p>
        </w:tc>
        <w:tc>
          <w:tcPr>
            <w:tcW w:w="449" w:type="pct"/>
            <w:shd w:val="clear" w:color="auto" w:fill="auto"/>
          </w:tcPr>
          <w:p w14:paraId="4457512B" w14:textId="77777777" w:rsidR="007369BC" w:rsidRPr="008D0B2D" w:rsidRDefault="007369BC" w:rsidP="00D712F7">
            <w:pPr>
              <w:pStyle w:val="Brdtext"/>
              <w:jc w:val="right"/>
            </w:pPr>
            <w:r w:rsidRPr="008D0B2D">
              <w:t>14</w:t>
            </w:r>
          </w:p>
        </w:tc>
        <w:tc>
          <w:tcPr>
            <w:tcW w:w="1104" w:type="pct"/>
            <w:shd w:val="clear" w:color="auto" w:fill="auto"/>
            <w:vAlign w:val="bottom"/>
          </w:tcPr>
          <w:p w14:paraId="64D1A4D4" w14:textId="7C1E9D4C" w:rsidR="007369BC" w:rsidRPr="008D0B2D" w:rsidRDefault="007369BC" w:rsidP="00D712F7">
            <w:pPr>
              <w:pStyle w:val="Brdtext"/>
              <w:jc w:val="right"/>
            </w:pPr>
            <w:r>
              <w:t>13 427</w:t>
            </w:r>
          </w:p>
        </w:tc>
        <w:tc>
          <w:tcPr>
            <w:tcW w:w="1112" w:type="pct"/>
            <w:shd w:val="clear" w:color="auto" w:fill="auto"/>
            <w:vAlign w:val="bottom"/>
          </w:tcPr>
          <w:p w14:paraId="59AD3A6C" w14:textId="62C35A20" w:rsidR="007369BC" w:rsidRPr="008D0B2D" w:rsidRDefault="007369BC" w:rsidP="00D712F7">
            <w:pPr>
              <w:pStyle w:val="Brdtext"/>
              <w:jc w:val="right"/>
            </w:pPr>
            <w:r w:rsidRPr="008D0B2D">
              <w:t>9 933</w:t>
            </w:r>
          </w:p>
        </w:tc>
      </w:tr>
      <w:tr w:rsidR="00D712F7" w14:paraId="2605BF4F" w14:textId="77777777" w:rsidTr="00D712F7">
        <w:tc>
          <w:tcPr>
            <w:tcW w:w="2335" w:type="pct"/>
            <w:shd w:val="clear" w:color="auto" w:fill="auto"/>
          </w:tcPr>
          <w:p w14:paraId="5789F0C7" w14:textId="1D32F6B9" w:rsidR="007369BC" w:rsidRPr="008D0B2D" w:rsidRDefault="007369BC" w:rsidP="00D712F7">
            <w:pPr>
              <w:pStyle w:val="Brdtext"/>
              <w:rPr>
                <w:b/>
                <w:bCs/>
              </w:rPr>
            </w:pPr>
            <w:r w:rsidRPr="008D0B2D">
              <w:rPr>
                <w:b/>
                <w:bCs/>
              </w:rPr>
              <w:t>Summa</w:t>
            </w:r>
            <w:r>
              <w:rPr>
                <w:b/>
                <w:bCs/>
              </w:rPr>
              <w:t> </w:t>
            </w:r>
            <w:r w:rsidRPr="008D0B2D">
              <w:rPr>
                <w:b/>
                <w:bCs/>
              </w:rPr>
              <w:t>kortfristiga skulder</w:t>
            </w:r>
          </w:p>
        </w:tc>
        <w:tc>
          <w:tcPr>
            <w:tcW w:w="449" w:type="pct"/>
            <w:shd w:val="clear" w:color="auto" w:fill="auto"/>
          </w:tcPr>
          <w:p w14:paraId="61E6F65B" w14:textId="77777777" w:rsidR="007369BC" w:rsidRPr="008D0B2D" w:rsidRDefault="007369BC" w:rsidP="00D712F7">
            <w:pPr>
              <w:pStyle w:val="Brdtext"/>
              <w:jc w:val="right"/>
            </w:pPr>
          </w:p>
        </w:tc>
        <w:tc>
          <w:tcPr>
            <w:tcW w:w="1104" w:type="pct"/>
            <w:shd w:val="clear" w:color="auto" w:fill="auto"/>
            <w:vAlign w:val="bottom"/>
          </w:tcPr>
          <w:p w14:paraId="7485E8C2" w14:textId="03418F8C" w:rsidR="007369BC" w:rsidRPr="008D0B2D" w:rsidRDefault="007369BC" w:rsidP="00D712F7">
            <w:pPr>
              <w:pStyle w:val="Brdtext"/>
              <w:jc w:val="right"/>
              <w:rPr>
                <w:b/>
                <w:bCs/>
              </w:rPr>
            </w:pPr>
            <w:r>
              <w:rPr>
                <w:b/>
                <w:bCs/>
              </w:rPr>
              <w:t>643 762</w:t>
            </w:r>
          </w:p>
        </w:tc>
        <w:tc>
          <w:tcPr>
            <w:tcW w:w="1112" w:type="pct"/>
            <w:shd w:val="clear" w:color="auto" w:fill="auto"/>
            <w:vAlign w:val="bottom"/>
          </w:tcPr>
          <w:p w14:paraId="503F434D" w14:textId="7C576530" w:rsidR="007369BC" w:rsidRPr="008D0B2D" w:rsidRDefault="007369BC" w:rsidP="00D712F7">
            <w:pPr>
              <w:pStyle w:val="Brdtext"/>
              <w:jc w:val="right"/>
              <w:rPr>
                <w:b/>
                <w:bCs/>
              </w:rPr>
            </w:pPr>
            <w:r w:rsidRPr="008D0B2D">
              <w:rPr>
                <w:b/>
                <w:bCs/>
              </w:rPr>
              <w:t>610 198</w:t>
            </w:r>
          </w:p>
        </w:tc>
      </w:tr>
      <w:tr w:rsidR="00382AB1" w14:paraId="073255F5" w14:textId="77777777" w:rsidTr="00D712F7">
        <w:tc>
          <w:tcPr>
            <w:tcW w:w="2335" w:type="pct"/>
            <w:shd w:val="clear" w:color="auto" w:fill="auto"/>
          </w:tcPr>
          <w:p w14:paraId="4589077A" w14:textId="77777777" w:rsidR="007369BC" w:rsidRPr="008D0B2D" w:rsidRDefault="007369BC" w:rsidP="007207FB">
            <w:pPr>
              <w:pStyle w:val="Brdtext"/>
            </w:pPr>
          </w:p>
        </w:tc>
        <w:tc>
          <w:tcPr>
            <w:tcW w:w="449" w:type="pct"/>
            <w:shd w:val="clear" w:color="auto" w:fill="auto"/>
          </w:tcPr>
          <w:p w14:paraId="34F09BA1" w14:textId="77777777" w:rsidR="007369BC" w:rsidRPr="008D0B2D" w:rsidRDefault="007369BC" w:rsidP="007207FB">
            <w:pPr>
              <w:pStyle w:val="Brdtext"/>
              <w:jc w:val="right"/>
            </w:pPr>
          </w:p>
        </w:tc>
        <w:tc>
          <w:tcPr>
            <w:tcW w:w="1104" w:type="pct"/>
            <w:shd w:val="clear" w:color="auto" w:fill="auto"/>
            <w:vAlign w:val="bottom"/>
          </w:tcPr>
          <w:p w14:paraId="0D8F2DD5" w14:textId="77777777" w:rsidR="007369BC" w:rsidRPr="008D0B2D" w:rsidRDefault="007369BC" w:rsidP="007207FB">
            <w:pPr>
              <w:pStyle w:val="Brdtext"/>
              <w:jc w:val="right"/>
            </w:pPr>
          </w:p>
        </w:tc>
        <w:tc>
          <w:tcPr>
            <w:tcW w:w="1112" w:type="pct"/>
            <w:shd w:val="clear" w:color="auto" w:fill="auto"/>
            <w:vAlign w:val="bottom"/>
          </w:tcPr>
          <w:p w14:paraId="48DDFCA6" w14:textId="77777777" w:rsidR="007369BC" w:rsidRPr="008D0B2D" w:rsidRDefault="007369BC" w:rsidP="007207FB">
            <w:pPr>
              <w:pStyle w:val="Brdtext"/>
              <w:jc w:val="right"/>
            </w:pPr>
          </w:p>
        </w:tc>
      </w:tr>
      <w:tr w:rsidR="00382AB1" w14:paraId="30D93685" w14:textId="77777777" w:rsidTr="00D712F7">
        <w:tc>
          <w:tcPr>
            <w:tcW w:w="2335" w:type="pct"/>
            <w:shd w:val="clear" w:color="auto" w:fill="auto"/>
          </w:tcPr>
          <w:p w14:paraId="31184FD4" w14:textId="77777777" w:rsidR="007369BC" w:rsidRPr="00A10217" w:rsidRDefault="007369BC" w:rsidP="007207FB">
            <w:pPr>
              <w:pStyle w:val="Brdtext"/>
              <w:jc w:val="left"/>
              <w:rPr>
                <w:b/>
                <w:bCs/>
              </w:rPr>
            </w:pPr>
            <w:r w:rsidRPr="00A10217">
              <w:rPr>
                <w:b/>
                <w:bCs/>
              </w:rPr>
              <w:t>Summa eget kapital och skulder</w:t>
            </w:r>
          </w:p>
        </w:tc>
        <w:tc>
          <w:tcPr>
            <w:tcW w:w="449" w:type="pct"/>
            <w:shd w:val="clear" w:color="auto" w:fill="auto"/>
          </w:tcPr>
          <w:p w14:paraId="0CBB37DC" w14:textId="77777777" w:rsidR="007369BC" w:rsidRPr="00A10217" w:rsidRDefault="007369BC" w:rsidP="007207FB">
            <w:pPr>
              <w:pStyle w:val="Brdtext"/>
              <w:jc w:val="right"/>
              <w:rPr>
                <w:b/>
                <w:bCs/>
              </w:rPr>
            </w:pPr>
          </w:p>
        </w:tc>
        <w:tc>
          <w:tcPr>
            <w:tcW w:w="1104" w:type="pct"/>
            <w:shd w:val="clear" w:color="auto" w:fill="auto"/>
            <w:vAlign w:val="bottom"/>
          </w:tcPr>
          <w:p w14:paraId="055A9D1C" w14:textId="2D1E421D" w:rsidR="007369BC" w:rsidRPr="00A10217" w:rsidRDefault="007369BC" w:rsidP="007207FB">
            <w:pPr>
              <w:pStyle w:val="Brdtext"/>
              <w:jc w:val="right"/>
              <w:rPr>
                <w:b/>
                <w:bCs/>
              </w:rPr>
            </w:pPr>
            <w:r w:rsidRPr="00D712F7">
              <w:rPr>
                <w:b/>
                <w:bCs/>
              </w:rPr>
              <w:t>10 951 290</w:t>
            </w:r>
          </w:p>
        </w:tc>
        <w:tc>
          <w:tcPr>
            <w:tcW w:w="1112" w:type="pct"/>
            <w:shd w:val="clear" w:color="auto" w:fill="auto"/>
            <w:vAlign w:val="bottom"/>
          </w:tcPr>
          <w:p w14:paraId="0049F8C4" w14:textId="4C5A96CE" w:rsidR="007369BC" w:rsidRPr="00A10217" w:rsidRDefault="007369BC" w:rsidP="007207FB">
            <w:pPr>
              <w:pStyle w:val="Brdtext"/>
              <w:jc w:val="right"/>
              <w:rPr>
                <w:b/>
                <w:bCs/>
              </w:rPr>
            </w:pPr>
            <w:r w:rsidRPr="00D712F7">
              <w:rPr>
                <w:b/>
                <w:bCs/>
              </w:rPr>
              <w:t>9 812 211</w:t>
            </w:r>
          </w:p>
        </w:tc>
      </w:tr>
    </w:tbl>
    <w:p w14:paraId="180D5274" w14:textId="77777777" w:rsidR="007369BC" w:rsidRDefault="007369BC" w:rsidP="00382AB1">
      <w:pPr>
        <w:pStyle w:val="Brdtextmedindrag"/>
      </w:pPr>
    </w:p>
    <w:p w14:paraId="1A2FB7FF" w14:textId="77777777" w:rsidR="007369BC" w:rsidRDefault="007369BC" w:rsidP="00ED51AF">
      <w:pPr>
        <w:pStyle w:val="Rubrik2utannumrering"/>
      </w:pPr>
      <w:r>
        <w:t>Kassaflödesanalys</w:t>
      </w:r>
    </w:p>
    <w:tbl>
      <w:tblPr>
        <w:tblW w:w="4207" w:type="pct"/>
        <w:tblLayout w:type="fixed"/>
        <w:tblCellMar>
          <w:left w:w="0" w:type="dxa"/>
        </w:tblCellMar>
        <w:tblLook w:val="06A0" w:firstRow="1" w:lastRow="0" w:firstColumn="1" w:lastColumn="0" w:noHBand="1" w:noVBand="1"/>
      </w:tblPr>
      <w:tblGrid>
        <w:gridCol w:w="2610"/>
        <w:gridCol w:w="340"/>
        <w:gridCol w:w="1021"/>
        <w:gridCol w:w="991"/>
      </w:tblGrid>
      <w:tr w:rsidR="00ED51AF" w14:paraId="4C53ED10" w14:textId="77777777" w:rsidTr="008F7F1E">
        <w:trPr>
          <w:tblHeader/>
        </w:trPr>
        <w:tc>
          <w:tcPr>
            <w:tcW w:w="2629" w:type="pct"/>
            <w:shd w:val="clear" w:color="auto" w:fill="auto"/>
          </w:tcPr>
          <w:p w14:paraId="33B27A2B" w14:textId="77777777" w:rsidR="007369BC" w:rsidRDefault="007369BC" w:rsidP="007207FB">
            <w:pPr>
              <w:pStyle w:val="TabellHuvud"/>
              <w:jc w:val="left"/>
            </w:pPr>
            <w:r>
              <w:t>(tkr)</w:t>
            </w:r>
          </w:p>
        </w:tc>
        <w:tc>
          <w:tcPr>
            <w:tcW w:w="343" w:type="pct"/>
            <w:shd w:val="clear" w:color="auto" w:fill="auto"/>
          </w:tcPr>
          <w:p w14:paraId="610596DD" w14:textId="77777777" w:rsidR="007369BC" w:rsidRDefault="007369BC" w:rsidP="007207FB">
            <w:pPr>
              <w:pStyle w:val="TabellHuvud"/>
            </w:pPr>
            <w:r>
              <w:t>Not</w:t>
            </w:r>
          </w:p>
        </w:tc>
        <w:tc>
          <w:tcPr>
            <w:tcW w:w="1029" w:type="pct"/>
            <w:shd w:val="clear" w:color="auto" w:fill="auto"/>
          </w:tcPr>
          <w:p w14:paraId="2E7994EC" w14:textId="5D819844" w:rsidR="007369BC" w:rsidRDefault="007369BC" w:rsidP="007207FB">
            <w:pPr>
              <w:pStyle w:val="TabellHuvud"/>
            </w:pPr>
            <w:r>
              <w:t>2023</w:t>
            </w:r>
          </w:p>
        </w:tc>
        <w:tc>
          <w:tcPr>
            <w:tcW w:w="1000" w:type="pct"/>
            <w:shd w:val="clear" w:color="auto" w:fill="auto"/>
          </w:tcPr>
          <w:p w14:paraId="0952E626" w14:textId="57A773D6" w:rsidR="007369BC" w:rsidRDefault="007369BC" w:rsidP="007207FB">
            <w:pPr>
              <w:pStyle w:val="TabellHuvud"/>
            </w:pPr>
            <w:r>
              <w:t>2022</w:t>
            </w:r>
          </w:p>
        </w:tc>
      </w:tr>
      <w:tr w:rsidR="00ED51AF" w14:paraId="57855D6D" w14:textId="77777777" w:rsidTr="008F7F1E">
        <w:tc>
          <w:tcPr>
            <w:tcW w:w="2629" w:type="pct"/>
            <w:shd w:val="clear" w:color="auto" w:fill="auto"/>
          </w:tcPr>
          <w:p w14:paraId="4ABA4D90" w14:textId="77777777" w:rsidR="007369BC" w:rsidRPr="008D0B2D" w:rsidRDefault="007369BC" w:rsidP="007207FB">
            <w:pPr>
              <w:pStyle w:val="Brdtext"/>
              <w:rPr>
                <w:b/>
                <w:bCs/>
              </w:rPr>
            </w:pPr>
            <w:r w:rsidRPr="008D0B2D">
              <w:rPr>
                <w:b/>
                <w:bCs/>
              </w:rPr>
              <w:t>Den löpande verksamheten</w:t>
            </w:r>
          </w:p>
        </w:tc>
        <w:tc>
          <w:tcPr>
            <w:tcW w:w="343" w:type="pct"/>
            <w:shd w:val="clear" w:color="auto" w:fill="auto"/>
          </w:tcPr>
          <w:p w14:paraId="683E637A" w14:textId="77777777" w:rsidR="007369BC" w:rsidRPr="008D0B2D" w:rsidRDefault="007369BC" w:rsidP="007207FB">
            <w:pPr>
              <w:pStyle w:val="TabellRader"/>
              <w:rPr>
                <w:rFonts w:ascii="Times New Roman" w:hAnsi="Times New Roman"/>
                <w:sz w:val="20"/>
              </w:rPr>
            </w:pPr>
          </w:p>
        </w:tc>
        <w:tc>
          <w:tcPr>
            <w:tcW w:w="1029" w:type="pct"/>
            <w:shd w:val="clear" w:color="auto" w:fill="auto"/>
          </w:tcPr>
          <w:p w14:paraId="3C7B3B2D" w14:textId="77777777" w:rsidR="007369BC" w:rsidRPr="008D0B2D" w:rsidRDefault="007369BC" w:rsidP="007207FB">
            <w:pPr>
              <w:pStyle w:val="TabellRader"/>
              <w:rPr>
                <w:rFonts w:ascii="Times New Roman" w:hAnsi="Times New Roman"/>
                <w:sz w:val="20"/>
              </w:rPr>
            </w:pPr>
          </w:p>
        </w:tc>
        <w:tc>
          <w:tcPr>
            <w:tcW w:w="1000" w:type="pct"/>
            <w:shd w:val="clear" w:color="auto" w:fill="auto"/>
          </w:tcPr>
          <w:p w14:paraId="5E9A10DA" w14:textId="77777777" w:rsidR="007369BC" w:rsidRPr="008D0B2D" w:rsidRDefault="007369BC" w:rsidP="007207FB">
            <w:pPr>
              <w:pStyle w:val="TabellRader"/>
              <w:rPr>
                <w:rFonts w:ascii="Times New Roman" w:hAnsi="Times New Roman"/>
                <w:sz w:val="20"/>
              </w:rPr>
            </w:pPr>
          </w:p>
        </w:tc>
      </w:tr>
      <w:tr w:rsidR="00ED51AF" w14:paraId="10198FDC" w14:textId="77777777" w:rsidTr="008F7F1E">
        <w:tc>
          <w:tcPr>
            <w:tcW w:w="2629" w:type="pct"/>
            <w:shd w:val="clear" w:color="auto" w:fill="auto"/>
          </w:tcPr>
          <w:p w14:paraId="325DFD75" w14:textId="77777777" w:rsidR="007369BC" w:rsidRPr="008D0B2D" w:rsidRDefault="007369BC" w:rsidP="00ED51AF">
            <w:pPr>
              <w:pStyle w:val="Brdtext"/>
            </w:pPr>
            <w:r w:rsidRPr="008D0B2D">
              <w:t>Årets resultat</w:t>
            </w:r>
          </w:p>
        </w:tc>
        <w:tc>
          <w:tcPr>
            <w:tcW w:w="343" w:type="pct"/>
            <w:shd w:val="clear" w:color="auto" w:fill="auto"/>
          </w:tcPr>
          <w:p w14:paraId="5AD149B1" w14:textId="77777777" w:rsidR="007369BC" w:rsidRPr="008D0B2D" w:rsidRDefault="007369BC" w:rsidP="00ED51AF">
            <w:pPr>
              <w:pStyle w:val="Brdtext"/>
              <w:jc w:val="right"/>
            </w:pPr>
          </w:p>
        </w:tc>
        <w:tc>
          <w:tcPr>
            <w:tcW w:w="1029" w:type="pct"/>
            <w:shd w:val="clear" w:color="auto" w:fill="auto"/>
            <w:vAlign w:val="bottom"/>
          </w:tcPr>
          <w:p w14:paraId="2A05037D" w14:textId="56993BC9" w:rsidR="007369BC" w:rsidRPr="008D0B2D" w:rsidRDefault="007369BC" w:rsidP="00ED51AF">
            <w:pPr>
              <w:pStyle w:val="Brdtext"/>
              <w:jc w:val="right"/>
            </w:pPr>
            <w:r>
              <w:t>1 829 367</w:t>
            </w:r>
          </w:p>
        </w:tc>
        <w:tc>
          <w:tcPr>
            <w:tcW w:w="1000" w:type="pct"/>
            <w:shd w:val="clear" w:color="auto" w:fill="auto"/>
            <w:vAlign w:val="bottom"/>
          </w:tcPr>
          <w:p w14:paraId="1D639360" w14:textId="7EBD317D" w:rsidR="007369BC" w:rsidRPr="008D0B2D" w:rsidRDefault="007369BC" w:rsidP="00ED51AF">
            <w:pPr>
              <w:pStyle w:val="Brdtext"/>
              <w:jc w:val="right"/>
            </w:pPr>
            <w:r w:rsidRPr="008D0B2D">
              <w:t>1 358 219</w:t>
            </w:r>
          </w:p>
        </w:tc>
      </w:tr>
      <w:tr w:rsidR="00ED51AF" w14:paraId="64DC8716" w14:textId="77777777" w:rsidTr="008F7F1E">
        <w:tc>
          <w:tcPr>
            <w:tcW w:w="2629" w:type="pct"/>
            <w:shd w:val="clear" w:color="auto" w:fill="auto"/>
          </w:tcPr>
          <w:p w14:paraId="3FB0B76D" w14:textId="77777777" w:rsidR="007369BC" w:rsidRPr="008D0B2D" w:rsidRDefault="007369BC" w:rsidP="00ED51AF">
            <w:pPr>
              <w:pStyle w:val="Brdtext"/>
              <w:rPr>
                <w:u w:val="single"/>
              </w:rPr>
            </w:pPr>
            <w:r w:rsidRPr="008D0B2D">
              <w:rPr>
                <w:u w:val="single"/>
              </w:rPr>
              <w:t>Justeringar för poster som inte ingår i kassaflödet</w:t>
            </w:r>
          </w:p>
        </w:tc>
        <w:tc>
          <w:tcPr>
            <w:tcW w:w="343" w:type="pct"/>
            <w:shd w:val="clear" w:color="auto" w:fill="auto"/>
          </w:tcPr>
          <w:p w14:paraId="79799587" w14:textId="77777777" w:rsidR="007369BC" w:rsidRPr="008D0B2D" w:rsidRDefault="007369BC" w:rsidP="00ED51AF">
            <w:pPr>
              <w:pStyle w:val="Brdtext"/>
              <w:jc w:val="right"/>
            </w:pPr>
          </w:p>
        </w:tc>
        <w:tc>
          <w:tcPr>
            <w:tcW w:w="1029" w:type="pct"/>
            <w:shd w:val="clear" w:color="auto" w:fill="auto"/>
            <w:vAlign w:val="bottom"/>
          </w:tcPr>
          <w:p w14:paraId="486A6071" w14:textId="66C1A7D6" w:rsidR="007369BC" w:rsidRPr="008D0B2D" w:rsidRDefault="007369BC" w:rsidP="00ED51AF">
            <w:pPr>
              <w:pStyle w:val="Brdtext"/>
              <w:jc w:val="right"/>
            </w:pPr>
            <w:r w:rsidRPr="008D0B2D">
              <w:t xml:space="preserve"> </w:t>
            </w:r>
          </w:p>
        </w:tc>
        <w:tc>
          <w:tcPr>
            <w:tcW w:w="1000" w:type="pct"/>
            <w:shd w:val="clear" w:color="auto" w:fill="auto"/>
            <w:vAlign w:val="bottom"/>
          </w:tcPr>
          <w:p w14:paraId="3402A764" w14:textId="68315B52" w:rsidR="007369BC" w:rsidRPr="008D0B2D" w:rsidRDefault="007369BC" w:rsidP="00ED51AF">
            <w:pPr>
              <w:pStyle w:val="Brdtext"/>
              <w:jc w:val="right"/>
            </w:pPr>
            <w:r w:rsidRPr="008D0B2D">
              <w:t xml:space="preserve"> </w:t>
            </w:r>
          </w:p>
        </w:tc>
      </w:tr>
      <w:tr w:rsidR="00ED51AF" w14:paraId="3A23C36C" w14:textId="77777777" w:rsidTr="008F7F1E">
        <w:tc>
          <w:tcPr>
            <w:tcW w:w="2629" w:type="pct"/>
            <w:shd w:val="clear" w:color="auto" w:fill="auto"/>
          </w:tcPr>
          <w:p w14:paraId="7B373613" w14:textId="77777777" w:rsidR="007369BC" w:rsidRPr="008D0B2D" w:rsidRDefault="007369BC" w:rsidP="00ED51AF">
            <w:pPr>
              <w:pStyle w:val="Brdtext"/>
            </w:pPr>
            <w:r w:rsidRPr="008D0B2D">
              <w:t>Återförda nedskrivningar/Nedskrivningar</w:t>
            </w:r>
          </w:p>
        </w:tc>
        <w:tc>
          <w:tcPr>
            <w:tcW w:w="343" w:type="pct"/>
            <w:shd w:val="clear" w:color="auto" w:fill="auto"/>
          </w:tcPr>
          <w:p w14:paraId="10226400" w14:textId="77777777" w:rsidR="007369BC" w:rsidRPr="008D0B2D" w:rsidRDefault="007369BC" w:rsidP="00ED51AF">
            <w:pPr>
              <w:pStyle w:val="Brdtext"/>
              <w:jc w:val="right"/>
            </w:pPr>
            <w:r w:rsidRPr="008D0B2D">
              <w:br/>
              <w:t>10</w:t>
            </w:r>
          </w:p>
        </w:tc>
        <w:tc>
          <w:tcPr>
            <w:tcW w:w="1029" w:type="pct"/>
            <w:shd w:val="clear" w:color="auto" w:fill="auto"/>
            <w:vAlign w:val="bottom"/>
          </w:tcPr>
          <w:p w14:paraId="12631976" w14:textId="5481A3FA" w:rsidR="007369BC" w:rsidRPr="008D0B2D" w:rsidRDefault="007369BC" w:rsidP="00ED51AF">
            <w:pPr>
              <w:pStyle w:val="Brdtext"/>
              <w:jc w:val="right"/>
            </w:pPr>
            <w:r>
              <w:t>-45 722</w:t>
            </w:r>
          </w:p>
        </w:tc>
        <w:tc>
          <w:tcPr>
            <w:tcW w:w="1000" w:type="pct"/>
            <w:shd w:val="clear" w:color="auto" w:fill="auto"/>
            <w:vAlign w:val="bottom"/>
          </w:tcPr>
          <w:p w14:paraId="7ED485F3" w14:textId="1FDA96AA" w:rsidR="007369BC" w:rsidRPr="008D0B2D" w:rsidRDefault="007369BC" w:rsidP="00ED51AF">
            <w:pPr>
              <w:pStyle w:val="Brdtext"/>
              <w:jc w:val="right"/>
            </w:pPr>
            <w:r w:rsidRPr="008D0B2D">
              <w:t>52 098</w:t>
            </w:r>
          </w:p>
        </w:tc>
      </w:tr>
      <w:tr w:rsidR="00ED51AF" w14:paraId="17B1657B" w14:textId="77777777" w:rsidTr="008F7F1E">
        <w:tc>
          <w:tcPr>
            <w:tcW w:w="2629" w:type="pct"/>
            <w:shd w:val="clear" w:color="auto" w:fill="auto"/>
          </w:tcPr>
          <w:p w14:paraId="090CE1BA" w14:textId="77777777" w:rsidR="007369BC" w:rsidRPr="008D0B2D" w:rsidRDefault="007369BC" w:rsidP="00ED51AF">
            <w:pPr>
              <w:pStyle w:val="Brdtext"/>
            </w:pPr>
            <w:r w:rsidRPr="008D0B2D">
              <w:t>Beslutade bidrag</w:t>
            </w:r>
          </w:p>
        </w:tc>
        <w:tc>
          <w:tcPr>
            <w:tcW w:w="343" w:type="pct"/>
            <w:shd w:val="clear" w:color="auto" w:fill="auto"/>
          </w:tcPr>
          <w:p w14:paraId="4E3C47BA" w14:textId="77777777" w:rsidR="007369BC" w:rsidRPr="008D0B2D" w:rsidRDefault="007369BC" w:rsidP="00ED51AF">
            <w:pPr>
              <w:pStyle w:val="Brdtext"/>
              <w:jc w:val="right"/>
            </w:pPr>
            <w:r w:rsidRPr="008D0B2D">
              <w:t>13</w:t>
            </w:r>
          </w:p>
        </w:tc>
        <w:tc>
          <w:tcPr>
            <w:tcW w:w="1029" w:type="pct"/>
            <w:shd w:val="clear" w:color="auto" w:fill="auto"/>
            <w:vAlign w:val="bottom"/>
          </w:tcPr>
          <w:p w14:paraId="79989C62" w14:textId="72AEEF8F" w:rsidR="007369BC" w:rsidRPr="008D0B2D" w:rsidRDefault="007369BC" w:rsidP="00ED51AF">
            <w:pPr>
              <w:pStyle w:val="Brdtext"/>
              <w:jc w:val="right"/>
            </w:pPr>
            <w:r w:rsidRPr="008D0B2D">
              <w:t>-</w:t>
            </w:r>
            <w:r>
              <w:t>718 935</w:t>
            </w:r>
          </w:p>
        </w:tc>
        <w:tc>
          <w:tcPr>
            <w:tcW w:w="1000" w:type="pct"/>
            <w:shd w:val="clear" w:color="auto" w:fill="auto"/>
            <w:vAlign w:val="bottom"/>
          </w:tcPr>
          <w:p w14:paraId="6EB4586E" w14:textId="11C4543D" w:rsidR="007369BC" w:rsidRPr="008D0B2D" w:rsidRDefault="007369BC" w:rsidP="00ED51AF">
            <w:pPr>
              <w:pStyle w:val="Brdtext"/>
              <w:jc w:val="right"/>
            </w:pPr>
            <w:r w:rsidRPr="008D0B2D">
              <w:t>-732 502</w:t>
            </w:r>
          </w:p>
        </w:tc>
      </w:tr>
      <w:tr w:rsidR="00ED51AF" w14:paraId="54D50C99" w14:textId="77777777" w:rsidTr="008F7F1E">
        <w:tc>
          <w:tcPr>
            <w:tcW w:w="2629" w:type="pct"/>
            <w:shd w:val="clear" w:color="auto" w:fill="auto"/>
          </w:tcPr>
          <w:p w14:paraId="0B8EDA5B" w14:textId="77777777" w:rsidR="007369BC" w:rsidRPr="008D0B2D" w:rsidRDefault="007369BC" w:rsidP="00ED51AF">
            <w:pPr>
              <w:pStyle w:val="Brdtext"/>
            </w:pPr>
            <w:r w:rsidRPr="008D0B2D">
              <w:t xml:space="preserve">Återförda/Återbetalda bidrag </w:t>
            </w:r>
          </w:p>
        </w:tc>
        <w:tc>
          <w:tcPr>
            <w:tcW w:w="343" w:type="pct"/>
            <w:shd w:val="clear" w:color="auto" w:fill="auto"/>
          </w:tcPr>
          <w:p w14:paraId="025B9128" w14:textId="77777777" w:rsidR="007369BC" w:rsidRPr="008D0B2D" w:rsidRDefault="007369BC" w:rsidP="00ED51AF">
            <w:pPr>
              <w:pStyle w:val="Brdtext"/>
              <w:jc w:val="right"/>
            </w:pPr>
            <w:r w:rsidRPr="008D0B2D">
              <w:t>13</w:t>
            </w:r>
          </w:p>
        </w:tc>
        <w:tc>
          <w:tcPr>
            <w:tcW w:w="1029" w:type="pct"/>
            <w:shd w:val="clear" w:color="auto" w:fill="auto"/>
            <w:vAlign w:val="bottom"/>
          </w:tcPr>
          <w:p w14:paraId="0DDC5293" w14:textId="3F650231" w:rsidR="007369BC" w:rsidRPr="00EB077F" w:rsidRDefault="007369BC" w:rsidP="00ED51AF">
            <w:pPr>
              <w:pStyle w:val="Brdtext"/>
              <w:jc w:val="right"/>
            </w:pPr>
            <w:r>
              <w:t>32 401</w:t>
            </w:r>
          </w:p>
        </w:tc>
        <w:tc>
          <w:tcPr>
            <w:tcW w:w="1000" w:type="pct"/>
            <w:shd w:val="clear" w:color="auto" w:fill="auto"/>
            <w:vAlign w:val="bottom"/>
          </w:tcPr>
          <w:p w14:paraId="585876DE" w14:textId="46B22DF3" w:rsidR="007369BC" w:rsidRPr="008D0B2D" w:rsidRDefault="007369BC" w:rsidP="00ED51AF">
            <w:pPr>
              <w:pStyle w:val="Brdtext"/>
              <w:jc w:val="right"/>
            </w:pPr>
            <w:r w:rsidRPr="008D0B2D">
              <w:t>26</w:t>
            </w:r>
            <w:r>
              <w:t> </w:t>
            </w:r>
            <w:r w:rsidRPr="008D0B2D">
              <w:t>542</w:t>
            </w:r>
          </w:p>
        </w:tc>
      </w:tr>
      <w:tr w:rsidR="00ED51AF" w14:paraId="77CDB19C" w14:textId="77777777" w:rsidTr="008F7F1E">
        <w:tc>
          <w:tcPr>
            <w:tcW w:w="2629" w:type="pct"/>
            <w:shd w:val="clear" w:color="auto" w:fill="auto"/>
          </w:tcPr>
          <w:p w14:paraId="0C511D48" w14:textId="77777777" w:rsidR="007369BC" w:rsidRPr="008D0B2D" w:rsidRDefault="007369BC" w:rsidP="00ED51AF">
            <w:pPr>
              <w:pStyle w:val="Brdtext"/>
              <w:rPr>
                <w:b/>
                <w:bCs/>
              </w:rPr>
            </w:pPr>
            <w:r w:rsidRPr="008D0B2D">
              <w:rPr>
                <w:b/>
                <w:bCs/>
              </w:rPr>
              <w:t>Kassaflöde från den löpande verksamheten före förändringar av verksamhetskapital</w:t>
            </w:r>
          </w:p>
        </w:tc>
        <w:tc>
          <w:tcPr>
            <w:tcW w:w="343" w:type="pct"/>
            <w:shd w:val="clear" w:color="auto" w:fill="auto"/>
          </w:tcPr>
          <w:p w14:paraId="1EDD0283" w14:textId="77777777" w:rsidR="007369BC" w:rsidRPr="008D0B2D" w:rsidRDefault="007369BC" w:rsidP="00ED51AF">
            <w:pPr>
              <w:pStyle w:val="Brdtext"/>
              <w:jc w:val="right"/>
            </w:pPr>
          </w:p>
        </w:tc>
        <w:tc>
          <w:tcPr>
            <w:tcW w:w="1029" w:type="pct"/>
            <w:shd w:val="clear" w:color="auto" w:fill="auto"/>
            <w:vAlign w:val="bottom"/>
          </w:tcPr>
          <w:p w14:paraId="1FB62DA3" w14:textId="6C6F7698" w:rsidR="007369BC" w:rsidRPr="008D0B2D" w:rsidRDefault="007369BC" w:rsidP="00ED51AF">
            <w:pPr>
              <w:pStyle w:val="Brdtext"/>
              <w:jc w:val="right"/>
              <w:rPr>
                <w:b/>
                <w:bCs/>
              </w:rPr>
            </w:pPr>
            <w:r>
              <w:rPr>
                <w:b/>
                <w:bCs/>
              </w:rPr>
              <w:t>1 097 110</w:t>
            </w:r>
          </w:p>
        </w:tc>
        <w:tc>
          <w:tcPr>
            <w:tcW w:w="1000" w:type="pct"/>
            <w:shd w:val="clear" w:color="auto" w:fill="auto"/>
            <w:vAlign w:val="bottom"/>
          </w:tcPr>
          <w:p w14:paraId="2B019C16" w14:textId="3B81F1DA" w:rsidR="007369BC" w:rsidRPr="008D0B2D" w:rsidRDefault="007369BC" w:rsidP="00ED51AF">
            <w:pPr>
              <w:pStyle w:val="Brdtext"/>
              <w:jc w:val="right"/>
              <w:rPr>
                <w:b/>
                <w:bCs/>
              </w:rPr>
            </w:pPr>
            <w:r w:rsidRPr="008D0B2D">
              <w:rPr>
                <w:b/>
                <w:bCs/>
              </w:rPr>
              <w:t>704 357</w:t>
            </w:r>
          </w:p>
        </w:tc>
      </w:tr>
      <w:tr w:rsidR="00ED51AF" w14:paraId="0501416E" w14:textId="77777777" w:rsidTr="008F7F1E">
        <w:tc>
          <w:tcPr>
            <w:tcW w:w="2629" w:type="pct"/>
            <w:shd w:val="clear" w:color="auto" w:fill="auto"/>
          </w:tcPr>
          <w:p w14:paraId="2923A1AA" w14:textId="77777777" w:rsidR="007369BC" w:rsidRPr="008D0B2D" w:rsidRDefault="007369BC" w:rsidP="00ED51AF">
            <w:pPr>
              <w:pStyle w:val="TabellRader"/>
              <w:jc w:val="left"/>
              <w:rPr>
                <w:rFonts w:ascii="Times New Roman" w:hAnsi="Times New Roman"/>
                <w:sz w:val="20"/>
              </w:rPr>
            </w:pPr>
          </w:p>
        </w:tc>
        <w:tc>
          <w:tcPr>
            <w:tcW w:w="343" w:type="pct"/>
            <w:shd w:val="clear" w:color="auto" w:fill="auto"/>
          </w:tcPr>
          <w:p w14:paraId="56FDB120"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5D810592" w14:textId="77777777" w:rsidR="007369BC" w:rsidRPr="008D0B2D" w:rsidRDefault="007369BC" w:rsidP="00ED51AF">
            <w:pPr>
              <w:pStyle w:val="TabellRader"/>
              <w:rPr>
                <w:rFonts w:ascii="Times New Roman" w:hAnsi="Times New Roman"/>
                <w:sz w:val="20"/>
              </w:rPr>
            </w:pPr>
          </w:p>
        </w:tc>
        <w:tc>
          <w:tcPr>
            <w:tcW w:w="1000" w:type="pct"/>
            <w:shd w:val="clear" w:color="auto" w:fill="auto"/>
            <w:vAlign w:val="bottom"/>
          </w:tcPr>
          <w:p w14:paraId="39BF8FED" w14:textId="77777777" w:rsidR="007369BC" w:rsidRPr="008D0B2D" w:rsidRDefault="007369BC" w:rsidP="00ED51AF">
            <w:pPr>
              <w:pStyle w:val="TabellRader"/>
              <w:rPr>
                <w:rFonts w:ascii="Times New Roman" w:hAnsi="Times New Roman"/>
                <w:sz w:val="20"/>
              </w:rPr>
            </w:pPr>
          </w:p>
        </w:tc>
      </w:tr>
      <w:tr w:rsidR="00ED51AF" w14:paraId="5F74098F" w14:textId="77777777" w:rsidTr="008F7F1E">
        <w:tc>
          <w:tcPr>
            <w:tcW w:w="2629" w:type="pct"/>
            <w:shd w:val="clear" w:color="auto" w:fill="auto"/>
          </w:tcPr>
          <w:p w14:paraId="1C37D3A2" w14:textId="77777777" w:rsidR="007369BC" w:rsidRPr="008D0B2D" w:rsidRDefault="007369BC" w:rsidP="00ED51AF">
            <w:pPr>
              <w:pStyle w:val="TabellRader"/>
              <w:jc w:val="left"/>
              <w:rPr>
                <w:rFonts w:ascii="Times New Roman" w:hAnsi="Times New Roman"/>
                <w:sz w:val="20"/>
              </w:rPr>
            </w:pPr>
            <w:r w:rsidRPr="008D0B2D">
              <w:rPr>
                <w:rFonts w:ascii="Times New Roman" w:hAnsi="Times New Roman"/>
                <w:b/>
                <w:bCs/>
                <w:sz w:val="20"/>
              </w:rPr>
              <w:t>Förändring av verksamhetskapitalet</w:t>
            </w:r>
          </w:p>
        </w:tc>
        <w:tc>
          <w:tcPr>
            <w:tcW w:w="343" w:type="pct"/>
            <w:shd w:val="clear" w:color="auto" w:fill="auto"/>
          </w:tcPr>
          <w:p w14:paraId="24BEA9F2"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418A7651" w14:textId="308874A1" w:rsidR="007369BC" w:rsidRPr="008D0B2D" w:rsidRDefault="007369BC" w:rsidP="00ED51AF">
            <w:pPr>
              <w:pStyle w:val="TabellRader"/>
              <w:rPr>
                <w:rFonts w:ascii="Times New Roman" w:hAnsi="Times New Roman"/>
                <w:sz w:val="20"/>
              </w:rPr>
            </w:pPr>
            <w:r w:rsidRPr="008D0B2D">
              <w:rPr>
                <w:rFonts w:ascii="Times New Roman" w:hAnsi="Times New Roman"/>
                <w:sz w:val="20"/>
              </w:rPr>
              <w:t xml:space="preserve"> </w:t>
            </w:r>
          </w:p>
        </w:tc>
        <w:tc>
          <w:tcPr>
            <w:tcW w:w="1000" w:type="pct"/>
            <w:shd w:val="clear" w:color="auto" w:fill="auto"/>
            <w:vAlign w:val="bottom"/>
          </w:tcPr>
          <w:p w14:paraId="77E9CD40" w14:textId="556EF31A" w:rsidR="007369BC" w:rsidRPr="008D0B2D" w:rsidRDefault="007369BC" w:rsidP="00ED51AF">
            <w:pPr>
              <w:pStyle w:val="TabellRader"/>
              <w:rPr>
                <w:rFonts w:ascii="Times New Roman" w:hAnsi="Times New Roman"/>
                <w:sz w:val="20"/>
              </w:rPr>
            </w:pPr>
            <w:r w:rsidRPr="008D0B2D">
              <w:rPr>
                <w:rFonts w:ascii="Times New Roman" w:hAnsi="Times New Roman"/>
                <w:sz w:val="20"/>
              </w:rPr>
              <w:t xml:space="preserve"> </w:t>
            </w:r>
          </w:p>
        </w:tc>
      </w:tr>
      <w:tr w:rsidR="00ED51AF" w14:paraId="1E54F896" w14:textId="77777777" w:rsidTr="008F7F1E">
        <w:tc>
          <w:tcPr>
            <w:tcW w:w="2629" w:type="pct"/>
            <w:shd w:val="clear" w:color="auto" w:fill="auto"/>
          </w:tcPr>
          <w:p w14:paraId="019F8FCA" w14:textId="77777777" w:rsidR="007369BC" w:rsidRPr="008D0B2D" w:rsidRDefault="007369BC" w:rsidP="00ED51AF">
            <w:pPr>
              <w:pStyle w:val="Brdtext"/>
              <w:jc w:val="left"/>
              <w:rPr>
                <w:b/>
                <w:bCs/>
              </w:rPr>
            </w:pPr>
            <w:r w:rsidRPr="008D0B2D">
              <w:t>Förändring av kortfristiga fordringar</w:t>
            </w:r>
          </w:p>
        </w:tc>
        <w:tc>
          <w:tcPr>
            <w:tcW w:w="343" w:type="pct"/>
            <w:shd w:val="clear" w:color="auto" w:fill="auto"/>
          </w:tcPr>
          <w:p w14:paraId="615BEDE1" w14:textId="77777777" w:rsidR="007369BC" w:rsidRPr="008D0B2D" w:rsidRDefault="007369BC" w:rsidP="00ED51AF">
            <w:pPr>
              <w:pStyle w:val="Brdtext"/>
              <w:jc w:val="right"/>
            </w:pPr>
          </w:p>
        </w:tc>
        <w:tc>
          <w:tcPr>
            <w:tcW w:w="1029" w:type="pct"/>
            <w:shd w:val="clear" w:color="auto" w:fill="auto"/>
            <w:vAlign w:val="bottom"/>
          </w:tcPr>
          <w:p w14:paraId="1EC1C51B" w14:textId="3669F76F" w:rsidR="007369BC" w:rsidRPr="008D0B2D" w:rsidRDefault="007369BC" w:rsidP="00ED51AF">
            <w:pPr>
              <w:pStyle w:val="Brdtext"/>
              <w:jc w:val="right"/>
            </w:pPr>
            <w:r w:rsidRPr="008D0B2D">
              <w:t>-1</w:t>
            </w:r>
            <w:r>
              <w:t>20 597</w:t>
            </w:r>
          </w:p>
        </w:tc>
        <w:tc>
          <w:tcPr>
            <w:tcW w:w="1000" w:type="pct"/>
            <w:shd w:val="clear" w:color="auto" w:fill="auto"/>
            <w:vAlign w:val="bottom"/>
          </w:tcPr>
          <w:p w14:paraId="0AB35F20" w14:textId="12C4D7AD" w:rsidR="007369BC" w:rsidRPr="008D0B2D" w:rsidRDefault="007369BC" w:rsidP="00ED51AF">
            <w:pPr>
              <w:pStyle w:val="Brdtext"/>
              <w:jc w:val="right"/>
            </w:pPr>
            <w:r w:rsidRPr="008D0B2D">
              <w:t>-136 013</w:t>
            </w:r>
          </w:p>
        </w:tc>
      </w:tr>
      <w:tr w:rsidR="00ED51AF" w14:paraId="7C8ACDF4" w14:textId="77777777" w:rsidTr="008F7F1E">
        <w:tc>
          <w:tcPr>
            <w:tcW w:w="2629" w:type="pct"/>
            <w:shd w:val="clear" w:color="auto" w:fill="auto"/>
          </w:tcPr>
          <w:p w14:paraId="3CD1618B" w14:textId="77777777" w:rsidR="007369BC" w:rsidRPr="008D0B2D" w:rsidRDefault="007369BC" w:rsidP="00ED51AF">
            <w:pPr>
              <w:pStyle w:val="Brdtext"/>
            </w:pPr>
            <w:r w:rsidRPr="008D0B2D">
              <w:t>Förändring av kortfristiga skulder</w:t>
            </w:r>
          </w:p>
        </w:tc>
        <w:tc>
          <w:tcPr>
            <w:tcW w:w="343" w:type="pct"/>
            <w:shd w:val="clear" w:color="auto" w:fill="auto"/>
          </w:tcPr>
          <w:p w14:paraId="4797DD2C" w14:textId="77777777" w:rsidR="007369BC" w:rsidRPr="008D0B2D" w:rsidRDefault="007369BC" w:rsidP="00ED51AF">
            <w:pPr>
              <w:pStyle w:val="Brdtext"/>
              <w:jc w:val="right"/>
            </w:pPr>
          </w:p>
        </w:tc>
        <w:tc>
          <w:tcPr>
            <w:tcW w:w="1029" w:type="pct"/>
            <w:shd w:val="clear" w:color="auto" w:fill="auto"/>
            <w:vAlign w:val="bottom"/>
          </w:tcPr>
          <w:p w14:paraId="280CCC5C" w14:textId="2ADBBFD4" w:rsidR="007369BC" w:rsidRPr="008D0B2D" w:rsidRDefault="007369BC" w:rsidP="00ED51AF">
            <w:pPr>
              <w:pStyle w:val="Brdtext"/>
              <w:jc w:val="right"/>
            </w:pPr>
            <w:r>
              <w:t>33 537</w:t>
            </w:r>
          </w:p>
        </w:tc>
        <w:tc>
          <w:tcPr>
            <w:tcW w:w="1000" w:type="pct"/>
            <w:shd w:val="clear" w:color="auto" w:fill="auto"/>
            <w:vAlign w:val="bottom"/>
          </w:tcPr>
          <w:p w14:paraId="0E08A411" w14:textId="7A3864B2" w:rsidR="007369BC" w:rsidRPr="008D0B2D" w:rsidRDefault="007369BC" w:rsidP="00ED51AF">
            <w:pPr>
              <w:pStyle w:val="Brdtext"/>
              <w:jc w:val="right"/>
            </w:pPr>
            <w:r w:rsidRPr="008D0B2D">
              <w:t>3 644</w:t>
            </w:r>
          </w:p>
        </w:tc>
      </w:tr>
      <w:tr w:rsidR="00ED51AF" w14:paraId="5655B804" w14:textId="77777777" w:rsidTr="008F7F1E">
        <w:tc>
          <w:tcPr>
            <w:tcW w:w="2629" w:type="pct"/>
            <w:shd w:val="clear" w:color="auto" w:fill="auto"/>
          </w:tcPr>
          <w:p w14:paraId="740C092A" w14:textId="4EFA9BAB" w:rsidR="007369BC" w:rsidRPr="008D0B2D" w:rsidRDefault="007369BC" w:rsidP="00ED51AF">
            <w:pPr>
              <w:pStyle w:val="Brdtext"/>
            </w:pPr>
            <w:r w:rsidRPr="008D0B2D">
              <w:t>Förändringav eventualförpliktelser villkorade bidrag</w:t>
            </w:r>
          </w:p>
        </w:tc>
        <w:tc>
          <w:tcPr>
            <w:tcW w:w="343" w:type="pct"/>
            <w:shd w:val="clear" w:color="auto" w:fill="auto"/>
          </w:tcPr>
          <w:p w14:paraId="0CC89675" w14:textId="77777777" w:rsidR="007369BC" w:rsidRPr="008D0B2D" w:rsidRDefault="007369BC" w:rsidP="00ED51AF">
            <w:pPr>
              <w:pStyle w:val="Brdtext"/>
              <w:jc w:val="right"/>
            </w:pPr>
            <w:r w:rsidRPr="008D0B2D">
              <w:t>15</w:t>
            </w:r>
          </w:p>
        </w:tc>
        <w:tc>
          <w:tcPr>
            <w:tcW w:w="1029" w:type="pct"/>
            <w:shd w:val="clear" w:color="auto" w:fill="auto"/>
            <w:vAlign w:val="bottom"/>
          </w:tcPr>
          <w:p w14:paraId="0640C646" w14:textId="11D803C7" w:rsidR="007369BC" w:rsidRPr="00A0524F" w:rsidRDefault="007369BC" w:rsidP="00ED51AF">
            <w:pPr>
              <w:pStyle w:val="Brdtext"/>
              <w:jc w:val="right"/>
            </w:pPr>
            <w:r w:rsidRPr="008D0B2D">
              <w:t>-</w:t>
            </w:r>
            <w:r>
              <w:t>37 317</w:t>
            </w:r>
          </w:p>
        </w:tc>
        <w:tc>
          <w:tcPr>
            <w:tcW w:w="1000" w:type="pct"/>
            <w:shd w:val="clear" w:color="auto" w:fill="auto"/>
            <w:vAlign w:val="bottom"/>
          </w:tcPr>
          <w:p w14:paraId="7E030EA4" w14:textId="01743707" w:rsidR="007369BC" w:rsidRPr="008D0B2D" w:rsidRDefault="007369BC" w:rsidP="00ED51AF">
            <w:pPr>
              <w:pStyle w:val="Brdtext"/>
              <w:jc w:val="right"/>
            </w:pPr>
            <w:r w:rsidRPr="008D0B2D">
              <w:t>-55</w:t>
            </w:r>
            <w:r>
              <w:t> </w:t>
            </w:r>
            <w:r w:rsidRPr="008D0B2D">
              <w:t>027</w:t>
            </w:r>
          </w:p>
        </w:tc>
      </w:tr>
      <w:tr w:rsidR="00ED51AF" w14:paraId="23CF82C1" w14:textId="77777777" w:rsidTr="008F7F1E">
        <w:tc>
          <w:tcPr>
            <w:tcW w:w="2629" w:type="pct"/>
            <w:shd w:val="clear" w:color="auto" w:fill="auto"/>
          </w:tcPr>
          <w:p w14:paraId="318156D5" w14:textId="77777777" w:rsidR="007369BC" w:rsidRPr="008D0B2D" w:rsidRDefault="007369BC" w:rsidP="00ED51AF">
            <w:pPr>
              <w:pStyle w:val="Brdtext"/>
              <w:jc w:val="left"/>
            </w:pPr>
            <w:r w:rsidRPr="008D0B2D">
              <w:rPr>
                <w:b/>
                <w:bCs/>
              </w:rPr>
              <w:t>Kassaflöde från den löpande verksamheten</w:t>
            </w:r>
          </w:p>
        </w:tc>
        <w:tc>
          <w:tcPr>
            <w:tcW w:w="343" w:type="pct"/>
            <w:shd w:val="clear" w:color="auto" w:fill="auto"/>
          </w:tcPr>
          <w:p w14:paraId="49ECFA00" w14:textId="77777777" w:rsidR="007369BC" w:rsidRPr="008D0B2D" w:rsidRDefault="007369BC" w:rsidP="00ED51AF">
            <w:pPr>
              <w:pStyle w:val="Brdtext"/>
              <w:jc w:val="right"/>
            </w:pPr>
          </w:p>
        </w:tc>
        <w:tc>
          <w:tcPr>
            <w:tcW w:w="1029" w:type="pct"/>
            <w:shd w:val="clear" w:color="auto" w:fill="auto"/>
            <w:vAlign w:val="bottom"/>
          </w:tcPr>
          <w:p w14:paraId="233FBCED" w14:textId="75D6446C" w:rsidR="007369BC" w:rsidRPr="008D0B2D" w:rsidRDefault="007369BC" w:rsidP="00ED51AF">
            <w:pPr>
              <w:pStyle w:val="Brdtext"/>
              <w:jc w:val="right"/>
            </w:pPr>
            <w:r w:rsidRPr="008D0B2D">
              <w:rPr>
                <w:b/>
                <w:bCs/>
              </w:rPr>
              <w:t>-1</w:t>
            </w:r>
            <w:r>
              <w:rPr>
                <w:b/>
                <w:bCs/>
              </w:rPr>
              <w:t>24 377</w:t>
            </w:r>
          </w:p>
        </w:tc>
        <w:tc>
          <w:tcPr>
            <w:tcW w:w="1000" w:type="pct"/>
            <w:shd w:val="clear" w:color="auto" w:fill="auto"/>
            <w:vAlign w:val="bottom"/>
          </w:tcPr>
          <w:p w14:paraId="5F3F8B4A" w14:textId="3AFE92FD" w:rsidR="007369BC" w:rsidRPr="008D0B2D" w:rsidRDefault="007369BC" w:rsidP="00ED51AF">
            <w:pPr>
              <w:pStyle w:val="Brdtext"/>
              <w:jc w:val="right"/>
            </w:pPr>
            <w:r w:rsidRPr="008D0B2D">
              <w:rPr>
                <w:b/>
                <w:bCs/>
              </w:rPr>
              <w:t>-187 395</w:t>
            </w:r>
          </w:p>
        </w:tc>
      </w:tr>
      <w:tr w:rsidR="00ED51AF" w14:paraId="06EFEB46" w14:textId="77777777" w:rsidTr="008F7F1E">
        <w:tc>
          <w:tcPr>
            <w:tcW w:w="2629" w:type="pct"/>
            <w:shd w:val="clear" w:color="auto" w:fill="auto"/>
          </w:tcPr>
          <w:p w14:paraId="6AD7FD07" w14:textId="77777777" w:rsidR="007369BC" w:rsidRPr="008D0B2D" w:rsidRDefault="007369BC" w:rsidP="00ED51AF">
            <w:pPr>
              <w:pStyle w:val="Brdtext"/>
              <w:rPr>
                <w:b/>
                <w:bCs/>
              </w:rPr>
            </w:pPr>
          </w:p>
        </w:tc>
        <w:tc>
          <w:tcPr>
            <w:tcW w:w="343" w:type="pct"/>
            <w:shd w:val="clear" w:color="auto" w:fill="auto"/>
          </w:tcPr>
          <w:p w14:paraId="7B12EA5A" w14:textId="77777777" w:rsidR="007369BC" w:rsidRPr="008D0B2D" w:rsidRDefault="007369BC" w:rsidP="00ED51AF">
            <w:pPr>
              <w:pStyle w:val="Brdtext"/>
              <w:jc w:val="right"/>
            </w:pPr>
          </w:p>
        </w:tc>
        <w:tc>
          <w:tcPr>
            <w:tcW w:w="1029" w:type="pct"/>
            <w:shd w:val="clear" w:color="auto" w:fill="auto"/>
            <w:vAlign w:val="bottom"/>
          </w:tcPr>
          <w:p w14:paraId="1FB585CB" w14:textId="77777777" w:rsidR="007369BC" w:rsidRPr="008D0B2D" w:rsidRDefault="007369BC" w:rsidP="00ED51AF">
            <w:pPr>
              <w:pStyle w:val="Brdtext"/>
              <w:jc w:val="right"/>
            </w:pPr>
          </w:p>
        </w:tc>
        <w:tc>
          <w:tcPr>
            <w:tcW w:w="1000" w:type="pct"/>
            <w:shd w:val="clear" w:color="auto" w:fill="auto"/>
            <w:vAlign w:val="bottom"/>
          </w:tcPr>
          <w:p w14:paraId="11DA8368" w14:textId="77777777" w:rsidR="007369BC" w:rsidRPr="008D0B2D" w:rsidRDefault="007369BC" w:rsidP="00ED51AF">
            <w:pPr>
              <w:pStyle w:val="Brdtext"/>
              <w:jc w:val="right"/>
            </w:pPr>
          </w:p>
        </w:tc>
      </w:tr>
      <w:tr w:rsidR="00ED51AF" w14:paraId="33B3755B" w14:textId="77777777" w:rsidTr="008F7F1E">
        <w:tc>
          <w:tcPr>
            <w:tcW w:w="2629" w:type="pct"/>
            <w:shd w:val="clear" w:color="auto" w:fill="auto"/>
          </w:tcPr>
          <w:p w14:paraId="3D21A2A3" w14:textId="77777777" w:rsidR="007369BC" w:rsidRPr="008D0B2D" w:rsidRDefault="007369BC" w:rsidP="00ED51AF">
            <w:pPr>
              <w:pStyle w:val="TabellRader"/>
              <w:jc w:val="left"/>
              <w:rPr>
                <w:rFonts w:ascii="Times New Roman" w:hAnsi="Times New Roman"/>
                <w:sz w:val="20"/>
              </w:rPr>
            </w:pPr>
          </w:p>
        </w:tc>
        <w:tc>
          <w:tcPr>
            <w:tcW w:w="343" w:type="pct"/>
            <w:shd w:val="clear" w:color="auto" w:fill="auto"/>
          </w:tcPr>
          <w:p w14:paraId="4E69289F"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33483AB2" w14:textId="77777777" w:rsidR="007369BC" w:rsidRPr="008D0B2D" w:rsidRDefault="007369BC" w:rsidP="00ED51AF">
            <w:pPr>
              <w:pStyle w:val="TabellRader"/>
              <w:rPr>
                <w:rFonts w:ascii="Times New Roman" w:hAnsi="Times New Roman"/>
                <w:sz w:val="20"/>
              </w:rPr>
            </w:pPr>
          </w:p>
        </w:tc>
        <w:tc>
          <w:tcPr>
            <w:tcW w:w="1000" w:type="pct"/>
            <w:shd w:val="clear" w:color="auto" w:fill="auto"/>
            <w:vAlign w:val="bottom"/>
          </w:tcPr>
          <w:p w14:paraId="75009DD2" w14:textId="77777777" w:rsidR="007369BC" w:rsidRPr="008D0B2D" w:rsidRDefault="007369BC" w:rsidP="00ED51AF">
            <w:pPr>
              <w:pStyle w:val="TabellRader"/>
              <w:rPr>
                <w:rFonts w:ascii="Times New Roman" w:hAnsi="Times New Roman"/>
                <w:sz w:val="20"/>
              </w:rPr>
            </w:pPr>
          </w:p>
        </w:tc>
      </w:tr>
      <w:tr w:rsidR="00ED51AF" w14:paraId="4531DF2E" w14:textId="77777777" w:rsidTr="008F7F1E">
        <w:tc>
          <w:tcPr>
            <w:tcW w:w="2629" w:type="pct"/>
            <w:shd w:val="clear" w:color="auto" w:fill="auto"/>
          </w:tcPr>
          <w:p w14:paraId="06A9E57A" w14:textId="77777777" w:rsidR="007369BC" w:rsidRPr="008D0B2D" w:rsidRDefault="007369BC" w:rsidP="00ED51AF">
            <w:pPr>
              <w:pStyle w:val="Brdtext"/>
              <w:rPr>
                <w:b/>
                <w:bCs/>
              </w:rPr>
            </w:pPr>
            <w:r w:rsidRPr="008D0B2D">
              <w:rPr>
                <w:b/>
                <w:bCs/>
              </w:rPr>
              <w:t>Investeringsverksamheten</w:t>
            </w:r>
          </w:p>
        </w:tc>
        <w:tc>
          <w:tcPr>
            <w:tcW w:w="343" w:type="pct"/>
            <w:shd w:val="clear" w:color="auto" w:fill="auto"/>
          </w:tcPr>
          <w:p w14:paraId="3ED51C63" w14:textId="77777777" w:rsidR="007369BC" w:rsidRPr="008D0B2D" w:rsidRDefault="007369BC" w:rsidP="00ED51AF">
            <w:pPr>
              <w:pStyle w:val="Brdtext"/>
            </w:pPr>
          </w:p>
        </w:tc>
        <w:tc>
          <w:tcPr>
            <w:tcW w:w="1029" w:type="pct"/>
            <w:shd w:val="clear" w:color="auto" w:fill="auto"/>
            <w:vAlign w:val="bottom"/>
          </w:tcPr>
          <w:p w14:paraId="10AEDC1B" w14:textId="77777777" w:rsidR="007369BC" w:rsidRPr="008D0B2D" w:rsidRDefault="007369BC" w:rsidP="00ED51AF">
            <w:pPr>
              <w:pStyle w:val="Brdtext"/>
            </w:pPr>
          </w:p>
        </w:tc>
        <w:tc>
          <w:tcPr>
            <w:tcW w:w="1000" w:type="pct"/>
            <w:shd w:val="clear" w:color="auto" w:fill="auto"/>
            <w:vAlign w:val="bottom"/>
          </w:tcPr>
          <w:p w14:paraId="1F3EBEFE" w14:textId="77777777" w:rsidR="007369BC" w:rsidRPr="008D0B2D" w:rsidRDefault="007369BC" w:rsidP="00ED51AF">
            <w:pPr>
              <w:pStyle w:val="Brdtext"/>
            </w:pPr>
          </w:p>
        </w:tc>
      </w:tr>
      <w:tr w:rsidR="00ED51AF" w14:paraId="3F5B7AFF" w14:textId="77777777" w:rsidTr="008F7F1E">
        <w:tc>
          <w:tcPr>
            <w:tcW w:w="2629" w:type="pct"/>
            <w:shd w:val="clear" w:color="auto" w:fill="auto"/>
          </w:tcPr>
          <w:p w14:paraId="254BB770" w14:textId="77777777" w:rsidR="007369BC" w:rsidRPr="008D0B2D" w:rsidRDefault="007369BC" w:rsidP="00ED51AF">
            <w:pPr>
              <w:pStyle w:val="Brdtext"/>
            </w:pPr>
            <w:r w:rsidRPr="008D0B2D">
              <w:t>Förvärv av finansiella anläggnings</w:t>
            </w:r>
            <w:r w:rsidRPr="008D0B2D">
              <w:softHyphen/>
              <w:t>tillgångar</w:t>
            </w:r>
          </w:p>
        </w:tc>
        <w:tc>
          <w:tcPr>
            <w:tcW w:w="343" w:type="pct"/>
            <w:shd w:val="clear" w:color="auto" w:fill="auto"/>
          </w:tcPr>
          <w:p w14:paraId="64C9015A" w14:textId="77777777" w:rsidR="007369BC" w:rsidRPr="008D0B2D" w:rsidRDefault="007369BC" w:rsidP="00ED51AF">
            <w:pPr>
              <w:pStyle w:val="Brdtext"/>
              <w:jc w:val="right"/>
            </w:pPr>
          </w:p>
        </w:tc>
        <w:tc>
          <w:tcPr>
            <w:tcW w:w="1029" w:type="pct"/>
            <w:shd w:val="clear" w:color="auto" w:fill="auto"/>
            <w:vAlign w:val="bottom"/>
          </w:tcPr>
          <w:p w14:paraId="0E45C658" w14:textId="341AD43F" w:rsidR="007369BC" w:rsidRPr="008D0B2D" w:rsidRDefault="007369BC" w:rsidP="00ED51AF">
            <w:pPr>
              <w:pStyle w:val="Brdtext"/>
              <w:jc w:val="right"/>
            </w:pPr>
            <w:r>
              <w:t>-1 770 171</w:t>
            </w:r>
          </w:p>
        </w:tc>
        <w:tc>
          <w:tcPr>
            <w:tcW w:w="1000" w:type="pct"/>
            <w:shd w:val="clear" w:color="auto" w:fill="auto"/>
            <w:vAlign w:val="bottom"/>
          </w:tcPr>
          <w:p w14:paraId="25D6DFFC" w14:textId="23597830" w:rsidR="007369BC" w:rsidRPr="008D0B2D" w:rsidRDefault="007369BC" w:rsidP="00ED51AF">
            <w:pPr>
              <w:pStyle w:val="Brdtext"/>
              <w:jc w:val="right"/>
            </w:pPr>
            <w:r w:rsidRPr="008D0B2D">
              <w:t>-2 082 018</w:t>
            </w:r>
          </w:p>
        </w:tc>
      </w:tr>
      <w:tr w:rsidR="00ED51AF" w14:paraId="55EDBA58" w14:textId="77777777" w:rsidTr="008F7F1E">
        <w:tc>
          <w:tcPr>
            <w:tcW w:w="2629" w:type="pct"/>
            <w:shd w:val="clear" w:color="auto" w:fill="auto"/>
          </w:tcPr>
          <w:p w14:paraId="338A682C" w14:textId="77777777" w:rsidR="007369BC" w:rsidRPr="008D0B2D" w:rsidRDefault="007369BC" w:rsidP="00ED51AF">
            <w:pPr>
              <w:pStyle w:val="Brdtext"/>
            </w:pPr>
            <w:r w:rsidRPr="008D0B2D">
              <w:t>Försäljning av finansiella anlägg</w:t>
            </w:r>
            <w:r w:rsidRPr="008D0B2D">
              <w:softHyphen/>
              <w:t>ningstillgångar</w:t>
            </w:r>
          </w:p>
        </w:tc>
        <w:tc>
          <w:tcPr>
            <w:tcW w:w="343" w:type="pct"/>
            <w:shd w:val="clear" w:color="auto" w:fill="auto"/>
          </w:tcPr>
          <w:p w14:paraId="5FCB2A29" w14:textId="77777777" w:rsidR="007369BC" w:rsidRPr="008D0B2D" w:rsidRDefault="007369BC" w:rsidP="00ED51AF">
            <w:pPr>
              <w:pStyle w:val="Brdtext"/>
              <w:jc w:val="right"/>
            </w:pPr>
          </w:p>
        </w:tc>
        <w:tc>
          <w:tcPr>
            <w:tcW w:w="1029" w:type="pct"/>
            <w:shd w:val="clear" w:color="auto" w:fill="auto"/>
            <w:vAlign w:val="bottom"/>
          </w:tcPr>
          <w:p w14:paraId="101D605B" w14:textId="3C720AAC" w:rsidR="007369BC" w:rsidRPr="008D0B2D" w:rsidRDefault="007369BC" w:rsidP="00ED51AF">
            <w:pPr>
              <w:pStyle w:val="Brdtext"/>
              <w:jc w:val="right"/>
            </w:pPr>
            <w:r>
              <w:t>697 754</w:t>
            </w:r>
          </w:p>
        </w:tc>
        <w:tc>
          <w:tcPr>
            <w:tcW w:w="1000" w:type="pct"/>
            <w:shd w:val="clear" w:color="auto" w:fill="auto"/>
            <w:vAlign w:val="bottom"/>
          </w:tcPr>
          <w:p w14:paraId="52064764" w14:textId="4ED63275" w:rsidR="007369BC" w:rsidRPr="008D0B2D" w:rsidRDefault="007369BC" w:rsidP="00ED51AF">
            <w:pPr>
              <w:pStyle w:val="Brdtext"/>
              <w:jc w:val="right"/>
            </w:pPr>
            <w:r w:rsidRPr="008D0B2D">
              <w:t>1 584 064</w:t>
            </w:r>
          </w:p>
        </w:tc>
      </w:tr>
      <w:tr w:rsidR="00ED51AF" w14:paraId="69278E60" w14:textId="77777777" w:rsidTr="008F7F1E">
        <w:tc>
          <w:tcPr>
            <w:tcW w:w="2629" w:type="pct"/>
            <w:shd w:val="clear" w:color="auto" w:fill="auto"/>
          </w:tcPr>
          <w:p w14:paraId="1C1294D8" w14:textId="77777777" w:rsidR="007369BC" w:rsidRPr="008D0B2D" w:rsidRDefault="007369BC" w:rsidP="00ED51AF">
            <w:pPr>
              <w:pStyle w:val="Brdtext"/>
              <w:jc w:val="left"/>
              <w:rPr>
                <w:b/>
                <w:bCs/>
              </w:rPr>
            </w:pPr>
            <w:r w:rsidRPr="008D0B2D">
              <w:rPr>
                <w:b/>
                <w:bCs/>
              </w:rPr>
              <w:t>Kassaflöde från investerings</w:t>
            </w:r>
            <w:r w:rsidRPr="008D0B2D">
              <w:rPr>
                <w:b/>
                <w:bCs/>
              </w:rPr>
              <w:softHyphen/>
              <w:t>verksamheten</w:t>
            </w:r>
          </w:p>
        </w:tc>
        <w:tc>
          <w:tcPr>
            <w:tcW w:w="343" w:type="pct"/>
            <w:shd w:val="clear" w:color="auto" w:fill="auto"/>
          </w:tcPr>
          <w:p w14:paraId="0FE4D1E7" w14:textId="77777777" w:rsidR="007369BC" w:rsidRPr="008D0B2D" w:rsidRDefault="007369BC" w:rsidP="00ED51AF">
            <w:pPr>
              <w:pStyle w:val="Brdtext"/>
              <w:jc w:val="right"/>
            </w:pPr>
          </w:p>
        </w:tc>
        <w:tc>
          <w:tcPr>
            <w:tcW w:w="1029" w:type="pct"/>
            <w:shd w:val="clear" w:color="auto" w:fill="auto"/>
            <w:vAlign w:val="bottom"/>
          </w:tcPr>
          <w:p w14:paraId="58553D91" w14:textId="4D906B9B" w:rsidR="007369BC" w:rsidRPr="008D0B2D" w:rsidRDefault="007369BC" w:rsidP="00ED51AF">
            <w:pPr>
              <w:pStyle w:val="Brdtext"/>
              <w:jc w:val="right"/>
              <w:rPr>
                <w:b/>
                <w:bCs/>
              </w:rPr>
            </w:pPr>
            <w:r w:rsidRPr="008D0B2D">
              <w:rPr>
                <w:b/>
                <w:bCs/>
              </w:rPr>
              <w:t>-</w:t>
            </w:r>
            <w:r>
              <w:rPr>
                <w:b/>
                <w:bCs/>
              </w:rPr>
              <w:t>1 072 417</w:t>
            </w:r>
          </w:p>
        </w:tc>
        <w:tc>
          <w:tcPr>
            <w:tcW w:w="1000" w:type="pct"/>
            <w:shd w:val="clear" w:color="auto" w:fill="auto"/>
            <w:vAlign w:val="bottom"/>
          </w:tcPr>
          <w:p w14:paraId="5927DBC9" w14:textId="2FECE36C" w:rsidR="007369BC" w:rsidRPr="008D0B2D" w:rsidRDefault="007369BC" w:rsidP="00ED51AF">
            <w:pPr>
              <w:pStyle w:val="Brdtext"/>
              <w:jc w:val="right"/>
              <w:rPr>
                <w:b/>
                <w:bCs/>
              </w:rPr>
            </w:pPr>
            <w:r w:rsidRPr="008D0B2D">
              <w:rPr>
                <w:b/>
                <w:bCs/>
              </w:rPr>
              <w:t>-497 954</w:t>
            </w:r>
          </w:p>
        </w:tc>
      </w:tr>
      <w:tr w:rsidR="00ED51AF" w14:paraId="0D03088A" w14:textId="77777777" w:rsidTr="008F7F1E">
        <w:tc>
          <w:tcPr>
            <w:tcW w:w="2629" w:type="pct"/>
            <w:shd w:val="clear" w:color="auto" w:fill="auto"/>
          </w:tcPr>
          <w:p w14:paraId="2D8DE958" w14:textId="77777777" w:rsidR="007369BC" w:rsidRPr="008D0B2D" w:rsidRDefault="007369BC" w:rsidP="00ED51AF">
            <w:pPr>
              <w:pStyle w:val="TabellRader"/>
              <w:jc w:val="left"/>
              <w:rPr>
                <w:rFonts w:ascii="Times New Roman" w:hAnsi="Times New Roman"/>
                <w:b/>
                <w:bCs/>
                <w:sz w:val="20"/>
              </w:rPr>
            </w:pPr>
          </w:p>
        </w:tc>
        <w:tc>
          <w:tcPr>
            <w:tcW w:w="343" w:type="pct"/>
            <w:shd w:val="clear" w:color="auto" w:fill="auto"/>
          </w:tcPr>
          <w:p w14:paraId="383DA119"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2F5A048A" w14:textId="77777777" w:rsidR="007369BC" w:rsidRPr="008D0B2D" w:rsidRDefault="007369BC" w:rsidP="00ED51AF">
            <w:pPr>
              <w:pStyle w:val="TabellRader"/>
              <w:rPr>
                <w:rFonts w:ascii="Times New Roman" w:hAnsi="Times New Roman"/>
                <w:b/>
                <w:bCs/>
                <w:sz w:val="20"/>
              </w:rPr>
            </w:pPr>
          </w:p>
        </w:tc>
        <w:tc>
          <w:tcPr>
            <w:tcW w:w="1000" w:type="pct"/>
            <w:shd w:val="clear" w:color="auto" w:fill="auto"/>
            <w:vAlign w:val="bottom"/>
          </w:tcPr>
          <w:p w14:paraId="2B6CEE69" w14:textId="77777777" w:rsidR="007369BC" w:rsidRPr="008D0B2D" w:rsidRDefault="007369BC" w:rsidP="00ED51AF">
            <w:pPr>
              <w:pStyle w:val="TabellRader"/>
              <w:rPr>
                <w:rFonts w:ascii="Times New Roman" w:hAnsi="Times New Roman"/>
                <w:b/>
                <w:bCs/>
                <w:sz w:val="20"/>
              </w:rPr>
            </w:pPr>
          </w:p>
        </w:tc>
      </w:tr>
      <w:tr w:rsidR="00ED51AF" w14:paraId="44E3179B" w14:textId="77777777" w:rsidTr="008F7F1E">
        <w:tc>
          <w:tcPr>
            <w:tcW w:w="2629" w:type="pct"/>
            <w:shd w:val="clear" w:color="auto" w:fill="auto"/>
          </w:tcPr>
          <w:p w14:paraId="486B5A2B" w14:textId="77777777" w:rsidR="007369BC" w:rsidRPr="008D0B2D" w:rsidRDefault="007369BC" w:rsidP="00ED51AF">
            <w:pPr>
              <w:pStyle w:val="Brdtext"/>
              <w:rPr>
                <w:b/>
                <w:bCs/>
              </w:rPr>
            </w:pPr>
            <w:r w:rsidRPr="008D0B2D">
              <w:rPr>
                <w:b/>
                <w:bCs/>
              </w:rPr>
              <w:t>Årets kassaflöde</w:t>
            </w:r>
          </w:p>
        </w:tc>
        <w:tc>
          <w:tcPr>
            <w:tcW w:w="343" w:type="pct"/>
            <w:shd w:val="clear" w:color="auto" w:fill="auto"/>
          </w:tcPr>
          <w:p w14:paraId="596EFAC3"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1196EE33" w14:textId="22EC4894" w:rsidR="007369BC" w:rsidRPr="008D0B2D" w:rsidRDefault="007369BC" w:rsidP="00ED51AF">
            <w:pPr>
              <w:pStyle w:val="TabellRader"/>
              <w:rPr>
                <w:rFonts w:ascii="Times New Roman" w:hAnsi="Times New Roman"/>
                <w:b/>
                <w:bCs/>
                <w:sz w:val="20"/>
              </w:rPr>
            </w:pPr>
            <w:r>
              <w:rPr>
                <w:rFonts w:ascii="Times New Roman" w:hAnsi="Times New Roman"/>
                <w:b/>
                <w:bCs/>
                <w:sz w:val="20"/>
              </w:rPr>
              <w:t>-99 684</w:t>
            </w:r>
          </w:p>
        </w:tc>
        <w:tc>
          <w:tcPr>
            <w:tcW w:w="1000" w:type="pct"/>
            <w:shd w:val="clear" w:color="auto" w:fill="auto"/>
            <w:vAlign w:val="bottom"/>
          </w:tcPr>
          <w:p w14:paraId="663CC875" w14:textId="3E0FE4EE" w:rsidR="007369BC" w:rsidRPr="008D0B2D" w:rsidRDefault="007369BC" w:rsidP="00ED51AF">
            <w:pPr>
              <w:pStyle w:val="TabellRader"/>
              <w:rPr>
                <w:rFonts w:ascii="Times New Roman" w:hAnsi="Times New Roman"/>
                <w:b/>
                <w:bCs/>
                <w:sz w:val="20"/>
              </w:rPr>
            </w:pPr>
            <w:r w:rsidRPr="008D0B2D">
              <w:rPr>
                <w:rFonts w:ascii="Times New Roman" w:hAnsi="Times New Roman"/>
                <w:b/>
                <w:bCs/>
                <w:sz w:val="20"/>
              </w:rPr>
              <w:t>19 008</w:t>
            </w:r>
          </w:p>
        </w:tc>
      </w:tr>
      <w:tr w:rsidR="00ED51AF" w14:paraId="4DA96AEA" w14:textId="77777777" w:rsidTr="008F7F1E">
        <w:tc>
          <w:tcPr>
            <w:tcW w:w="2629" w:type="pct"/>
            <w:shd w:val="clear" w:color="auto" w:fill="auto"/>
          </w:tcPr>
          <w:p w14:paraId="570D6CC0" w14:textId="77777777" w:rsidR="007369BC" w:rsidRPr="008D0B2D" w:rsidRDefault="007369BC" w:rsidP="00ED51AF">
            <w:pPr>
              <w:pStyle w:val="Brdtext"/>
              <w:rPr>
                <w:b/>
                <w:bCs/>
              </w:rPr>
            </w:pPr>
          </w:p>
        </w:tc>
        <w:tc>
          <w:tcPr>
            <w:tcW w:w="343" w:type="pct"/>
            <w:shd w:val="clear" w:color="auto" w:fill="auto"/>
          </w:tcPr>
          <w:p w14:paraId="3911DA9E"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7CFCA335" w14:textId="77777777" w:rsidR="007369BC" w:rsidRPr="008D0B2D" w:rsidRDefault="007369BC" w:rsidP="00ED51AF">
            <w:pPr>
              <w:pStyle w:val="TabellRader"/>
              <w:rPr>
                <w:rFonts w:ascii="Times New Roman" w:hAnsi="Times New Roman"/>
                <w:b/>
                <w:bCs/>
                <w:sz w:val="20"/>
              </w:rPr>
            </w:pPr>
          </w:p>
        </w:tc>
        <w:tc>
          <w:tcPr>
            <w:tcW w:w="1000" w:type="pct"/>
            <w:shd w:val="clear" w:color="auto" w:fill="auto"/>
            <w:vAlign w:val="bottom"/>
          </w:tcPr>
          <w:p w14:paraId="030E10DC" w14:textId="77777777" w:rsidR="007369BC" w:rsidRPr="008D0B2D" w:rsidRDefault="007369BC" w:rsidP="00ED51AF">
            <w:pPr>
              <w:pStyle w:val="TabellRader"/>
              <w:rPr>
                <w:rFonts w:ascii="Times New Roman" w:hAnsi="Times New Roman"/>
                <w:b/>
                <w:bCs/>
                <w:sz w:val="20"/>
              </w:rPr>
            </w:pPr>
          </w:p>
        </w:tc>
      </w:tr>
      <w:tr w:rsidR="00ED51AF" w14:paraId="3BD8C96B" w14:textId="77777777" w:rsidTr="008F7F1E">
        <w:tc>
          <w:tcPr>
            <w:tcW w:w="2629" w:type="pct"/>
            <w:shd w:val="clear" w:color="auto" w:fill="auto"/>
          </w:tcPr>
          <w:p w14:paraId="7777662D" w14:textId="77777777" w:rsidR="007369BC" w:rsidRPr="008D0B2D" w:rsidRDefault="007369BC" w:rsidP="00ED51AF">
            <w:pPr>
              <w:pStyle w:val="Brdtext"/>
              <w:rPr>
                <w:b/>
                <w:bCs/>
              </w:rPr>
            </w:pPr>
            <w:r w:rsidRPr="008D0B2D">
              <w:rPr>
                <w:b/>
                <w:bCs/>
              </w:rPr>
              <w:t>Likvida medel vid årets början</w:t>
            </w:r>
          </w:p>
        </w:tc>
        <w:tc>
          <w:tcPr>
            <w:tcW w:w="343" w:type="pct"/>
            <w:shd w:val="clear" w:color="auto" w:fill="auto"/>
          </w:tcPr>
          <w:p w14:paraId="3A97D504"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6DD3E047" w14:textId="40B6D84D" w:rsidR="007369BC" w:rsidRPr="008D0B2D" w:rsidRDefault="007369BC" w:rsidP="00ED51AF">
            <w:pPr>
              <w:pStyle w:val="TabellRader"/>
              <w:rPr>
                <w:rFonts w:ascii="Times New Roman" w:hAnsi="Times New Roman"/>
                <w:b/>
                <w:bCs/>
                <w:sz w:val="20"/>
              </w:rPr>
            </w:pPr>
            <w:r w:rsidRPr="008D0B2D">
              <w:rPr>
                <w:rFonts w:ascii="Times New Roman" w:hAnsi="Times New Roman"/>
                <w:sz w:val="20"/>
              </w:rPr>
              <w:t>2</w:t>
            </w:r>
            <w:r>
              <w:rPr>
                <w:rFonts w:ascii="Times New Roman" w:hAnsi="Times New Roman"/>
                <w:sz w:val="20"/>
              </w:rPr>
              <w:t>24 774</w:t>
            </w:r>
          </w:p>
        </w:tc>
        <w:tc>
          <w:tcPr>
            <w:tcW w:w="1000" w:type="pct"/>
            <w:shd w:val="clear" w:color="auto" w:fill="auto"/>
            <w:vAlign w:val="bottom"/>
          </w:tcPr>
          <w:p w14:paraId="744FFE39" w14:textId="05ECECD0" w:rsidR="007369BC" w:rsidRPr="008D0B2D" w:rsidRDefault="007369BC" w:rsidP="00ED51AF">
            <w:pPr>
              <w:pStyle w:val="TabellRader"/>
              <w:rPr>
                <w:rFonts w:ascii="Times New Roman" w:hAnsi="Times New Roman"/>
                <w:b/>
                <w:bCs/>
                <w:sz w:val="20"/>
              </w:rPr>
            </w:pPr>
            <w:r w:rsidRPr="008D0B2D">
              <w:rPr>
                <w:rFonts w:ascii="Times New Roman" w:hAnsi="Times New Roman"/>
                <w:sz w:val="20"/>
              </w:rPr>
              <w:t>205 766</w:t>
            </w:r>
          </w:p>
        </w:tc>
      </w:tr>
      <w:tr w:rsidR="00ED51AF" w14:paraId="648D2D6F" w14:textId="77777777" w:rsidTr="008F7F1E">
        <w:tc>
          <w:tcPr>
            <w:tcW w:w="2629" w:type="pct"/>
            <w:shd w:val="clear" w:color="auto" w:fill="auto"/>
          </w:tcPr>
          <w:p w14:paraId="06B3D954" w14:textId="77777777" w:rsidR="007369BC" w:rsidRPr="008D0B2D" w:rsidRDefault="007369BC" w:rsidP="00ED51AF">
            <w:pPr>
              <w:pStyle w:val="Brdtext"/>
              <w:rPr>
                <w:b/>
                <w:bCs/>
              </w:rPr>
            </w:pPr>
          </w:p>
        </w:tc>
        <w:tc>
          <w:tcPr>
            <w:tcW w:w="343" w:type="pct"/>
            <w:shd w:val="clear" w:color="auto" w:fill="auto"/>
          </w:tcPr>
          <w:p w14:paraId="3CA51B9F" w14:textId="77777777" w:rsidR="007369BC" w:rsidRPr="008D0B2D" w:rsidRDefault="007369BC" w:rsidP="00ED51AF">
            <w:pPr>
              <w:pStyle w:val="TabellRader"/>
              <w:rPr>
                <w:rFonts w:ascii="Times New Roman" w:hAnsi="Times New Roman"/>
                <w:sz w:val="20"/>
              </w:rPr>
            </w:pPr>
          </w:p>
        </w:tc>
        <w:tc>
          <w:tcPr>
            <w:tcW w:w="1029" w:type="pct"/>
            <w:shd w:val="clear" w:color="auto" w:fill="auto"/>
            <w:vAlign w:val="bottom"/>
          </w:tcPr>
          <w:p w14:paraId="25216DC4" w14:textId="77777777" w:rsidR="007369BC" w:rsidRPr="008D0B2D" w:rsidRDefault="007369BC" w:rsidP="00ED51AF">
            <w:pPr>
              <w:pStyle w:val="TabellRader"/>
              <w:rPr>
                <w:rFonts w:ascii="Times New Roman" w:hAnsi="Times New Roman"/>
                <w:sz w:val="20"/>
              </w:rPr>
            </w:pPr>
          </w:p>
        </w:tc>
        <w:tc>
          <w:tcPr>
            <w:tcW w:w="1000" w:type="pct"/>
            <w:shd w:val="clear" w:color="auto" w:fill="auto"/>
            <w:vAlign w:val="bottom"/>
          </w:tcPr>
          <w:p w14:paraId="0E7CCB3A" w14:textId="77777777" w:rsidR="007369BC" w:rsidRPr="008D0B2D" w:rsidRDefault="007369BC" w:rsidP="00ED51AF">
            <w:pPr>
              <w:pStyle w:val="TabellRader"/>
              <w:rPr>
                <w:rFonts w:ascii="Times New Roman" w:hAnsi="Times New Roman"/>
                <w:sz w:val="20"/>
              </w:rPr>
            </w:pPr>
          </w:p>
        </w:tc>
      </w:tr>
      <w:tr w:rsidR="00ED51AF" w14:paraId="24032D44" w14:textId="77777777" w:rsidTr="008F7F1E">
        <w:tc>
          <w:tcPr>
            <w:tcW w:w="2629" w:type="pct"/>
            <w:shd w:val="clear" w:color="auto" w:fill="auto"/>
          </w:tcPr>
          <w:p w14:paraId="1714F277" w14:textId="77777777" w:rsidR="007369BC" w:rsidRPr="008D0B2D" w:rsidRDefault="007369BC" w:rsidP="00ED51AF">
            <w:pPr>
              <w:pStyle w:val="Brdtext"/>
              <w:rPr>
                <w:b/>
                <w:bCs/>
              </w:rPr>
            </w:pPr>
            <w:r w:rsidRPr="008D0B2D">
              <w:rPr>
                <w:b/>
                <w:bCs/>
              </w:rPr>
              <w:t>Likvida medel vid årets slut</w:t>
            </w:r>
          </w:p>
        </w:tc>
        <w:tc>
          <w:tcPr>
            <w:tcW w:w="343" w:type="pct"/>
            <w:shd w:val="clear" w:color="auto" w:fill="auto"/>
          </w:tcPr>
          <w:p w14:paraId="19A66B5E" w14:textId="77777777" w:rsidR="007369BC" w:rsidRPr="008D0B2D" w:rsidRDefault="007369BC" w:rsidP="00ED51AF">
            <w:pPr>
              <w:pStyle w:val="TabellSlutsumma"/>
              <w:rPr>
                <w:rFonts w:ascii="Times New Roman" w:hAnsi="Times New Roman"/>
                <w:sz w:val="20"/>
              </w:rPr>
            </w:pPr>
          </w:p>
        </w:tc>
        <w:tc>
          <w:tcPr>
            <w:tcW w:w="1029" w:type="pct"/>
            <w:shd w:val="clear" w:color="auto" w:fill="auto"/>
            <w:vAlign w:val="bottom"/>
          </w:tcPr>
          <w:p w14:paraId="2071A81A" w14:textId="20A1D418" w:rsidR="007369BC" w:rsidRPr="008D0B2D" w:rsidRDefault="007369BC" w:rsidP="00ED51AF">
            <w:pPr>
              <w:pStyle w:val="TabellSlutsumma"/>
              <w:rPr>
                <w:rFonts w:ascii="Times New Roman" w:hAnsi="Times New Roman"/>
                <w:sz w:val="20"/>
              </w:rPr>
            </w:pPr>
            <w:r>
              <w:rPr>
                <w:rFonts w:ascii="Times New Roman" w:hAnsi="Times New Roman"/>
                <w:sz w:val="20"/>
              </w:rPr>
              <w:t>125 090</w:t>
            </w:r>
          </w:p>
        </w:tc>
        <w:tc>
          <w:tcPr>
            <w:tcW w:w="1000" w:type="pct"/>
            <w:shd w:val="clear" w:color="auto" w:fill="auto"/>
            <w:vAlign w:val="bottom"/>
          </w:tcPr>
          <w:p w14:paraId="434AB4B4" w14:textId="224E03A5" w:rsidR="007369BC" w:rsidRPr="008D0B2D" w:rsidRDefault="007369BC" w:rsidP="00ED51AF">
            <w:pPr>
              <w:pStyle w:val="TabellSlutsumma"/>
              <w:rPr>
                <w:rFonts w:ascii="Times New Roman" w:hAnsi="Times New Roman"/>
                <w:sz w:val="20"/>
              </w:rPr>
            </w:pPr>
            <w:r w:rsidRPr="008D0B2D">
              <w:rPr>
                <w:rFonts w:ascii="Times New Roman" w:hAnsi="Times New Roman"/>
                <w:bCs/>
                <w:sz w:val="20"/>
              </w:rPr>
              <w:t>224 774</w:t>
            </w:r>
          </w:p>
        </w:tc>
      </w:tr>
    </w:tbl>
    <w:p w14:paraId="69D1C62C" w14:textId="77777777" w:rsidR="007369BC" w:rsidRDefault="007369BC" w:rsidP="00ED51AF">
      <w:pPr>
        <w:pStyle w:val="Brdtext"/>
        <w:ind w:right="1247"/>
      </w:pPr>
    </w:p>
    <w:p w14:paraId="565E230E" w14:textId="20C612F3" w:rsidR="007369BC" w:rsidRPr="008D0B2D" w:rsidRDefault="007369BC" w:rsidP="00ED51AF">
      <w:pPr>
        <w:pStyle w:val="Brdtext"/>
        <w:ind w:right="1247"/>
      </w:pPr>
      <w:r w:rsidRPr="008D0B2D">
        <w:t>Kassaflödesanalysen upprättas enligt indirekt metod. Det redovisade kassaflödet omfattar endast transaktioner som medfört in- eller utbetal</w:t>
      </w:r>
      <w:r>
        <w:softHyphen/>
      </w:r>
      <w:r w:rsidRPr="008D0B2D">
        <w:t>ningar. Som likvida medel klassificeras endast kassa- och banktillgodo</w:t>
      </w:r>
      <w:r>
        <w:softHyphen/>
      </w:r>
      <w:r w:rsidRPr="008D0B2D">
        <w:t>havanden.</w:t>
      </w:r>
    </w:p>
    <w:p w14:paraId="5220EE9A" w14:textId="77777777" w:rsidR="007369BC" w:rsidRDefault="007369BC" w:rsidP="00382AB1">
      <w:pPr>
        <w:spacing w:line="2" w:lineRule="auto"/>
        <w:rPr>
          <w:rFonts w:ascii="Times New Roman" w:hAnsi="Times New Roman"/>
          <w:sz w:val="20"/>
        </w:rPr>
      </w:pPr>
      <w:r>
        <w:br w:type="page"/>
      </w:r>
    </w:p>
    <w:p w14:paraId="24AC7F89" w14:textId="77777777" w:rsidR="007369BC" w:rsidRPr="003F6E97" w:rsidRDefault="007369BC" w:rsidP="00ED51AF">
      <w:pPr>
        <w:pStyle w:val="Rubrik2utannumrering"/>
      </w:pPr>
      <w:bookmarkStart w:id="118" w:name="_Toc95812341"/>
      <w:bookmarkStart w:id="119" w:name="_Hlk165555265"/>
      <w:r w:rsidRPr="003F6E97">
        <w:t>Noter</w:t>
      </w:r>
      <w:bookmarkEnd w:id="118"/>
    </w:p>
    <w:p w14:paraId="08A56511" w14:textId="77777777" w:rsidR="007369BC" w:rsidRPr="003B35CF" w:rsidRDefault="007369BC" w:rsidP="003B35CF">
      <w:pPr>
        <w:pStyle w:val="Brdtext"/>
      </w:pPr>
      <w:r w:rsidRPr="003B35CF">
        <w:t>Belopp i tusental kronor där ej annat anges. Summeringsdifferenser kan förekomma p.g.a. avrundningar.</w:t>
      </w:r>
    </w:p>
    <w:p w14:paraId="4C22FCCA" w14:textId="77777777" w:rsidR="007369BC" w:rsidRPr="00EE3A93" w:rsidRDefault="007369BC" w:rsidP="00ED51AF">
      <w:pPr>
        <w:pStyle w:val="Rubrik3utannumrering"/>
        <w:rPr>
          <w:lang w:eastAsia="sv-SE"/>
        </w:rPr>
      </w:pPr>
      <w:r w:rsidRPr="00EE3A93">
        <w:t>Not 1 Redovisningsprinciper</w:t>
      </w:r>
    </w:p>
    <w:p w14:paraId="7548B363" w14:textId="77777777" w:rsidR="007369BC" w:rsidRPr="00EE3A93" w:rsidRDefault="007369BC" w:rsidP="00ED51AF">
      <w:pPr>
        <w:pStyle w:val="Rubrik4utannumrering"/>
      </w:pPr>
      <w:r w:rsidRPr="00EE3A93">
        <w:t>Allmänna upplysningar</w:t>
      </w:r>
    </w:p>
    <w:p w14:paraId="701FC6DA" w14:textId="7BCED013" w:rsidR="007369BC" w:rsidRPr="00BC2490" w:rsidRDefault="007369BC" w:rsidP="00E14715">
      <w:pPr>
        <w:pStyle w:val="Brdtext"/>
      </w:pPr>
      <w:r w:rsidRPr="00BC2490">
        <w:t xml:space="preserve">Enligt 3 kap. 9 § i lagen (2021:401) </w:t>
      </w:r>
      <w:r>
        <w:t xml:space="preserve">om </w:t>
      </w:r>
      <w:r w:rsidRPr="00BC2490">
        <w:t xml:space="preserve">Allmänna arvsfonden ska Kammarkollegiet varje år till regeringen lämna en redovisning för förvaltningen av Allmänna arvsfonden som avser det senast avslutade räkenskapsåret. Enligt 4 kap. 10 § i förordningen (2021:403) </w:t>
      </w:r>
      <w:r>
        <w:t xml:space="preserve">om </w:t>
      </w:r>
      <w:r w:rsidRPr="00BC2490">
        <w:t xml:space="preserve">Allmänna arvsfonden ska redovisningen som föreskrivs i 3 kap. 9 § lagen om Allmänna arvsfonden även innefatta en balansräkning, en resultaträkning och noter upprättade i enlighet med årsredovisningslagen. Vid upprättandet av balansräkning, resultaträkning och noter ska Allmänna arvsfonden betraktas som en sådan stiftelse som tillgodoser sitt syfte genom att ur avkastningen lämna bidrag (avkastningsstiftelse). </w:t>
      </w:r>
    </w:p>
    <w:p w14:paraId="0E1C7E80" w14:textId="090558FA" w:rsidR="007369BC" w:rsidRPr="00BC2490" w:rsidRDefault="007369BC" w:rsidP="00BC2490">
      <w:pPr>
        <w:pStyle w:val="Brdtextmedindrag"/>
      </w:pPr>
      <w:r w:rsidRPr="00BC2490">
        <w:t>Årsredovisningens balansräkning, resultaträkning, kassaflödesanalys och noter är upprättade i enlighet med årsredovisningslagen och BFNAR 2012:1 År</w:t>
      </w:r>
      <w:r>
        <w:t>s</w:t>
      </w:r>
      <w:r w:rsidRPr="00BC2490">
        <w:t xml:space="preserve">redovisning och koncernredovisning (K3). </w:t>
      </w:r>
    </w:p>
    <w:p w14:paraId="762DBE27" w14:textId="77777777" w:rsidR="007369BC" w:rsidRPr="00BC2490" w:rsidRDefault="007369BC" w:rsidP="00BC2490">
      <w:pPr>
        <w:pStyle w:val="Brdtextmedindrag"/>
      </w:pPr>
      <w:r w:rsidRPr="00BC2490">
        <w:t xml:space="preserve">Från och med kvartal 4 2022 dras förvaltningsavgifterna i NAV vilket utgö1· en lägre kostnad i bokföringen jämfört med föregående år. </w:t>
      </w:r>
    </w:p>
    <w:p w14:paraId="53E4CD36" w14:textId="77777777" w:rsidR="007369BC" w:rsidRPr="00BC2490" w:rsidRDefault="007369BC" w:rsidP="00BC2490">
      <w:pPr>
        <w:pStyle w:val="Brdtextmedindrag"/>
      </w:pPr>
      <w:r w:rsidRPr="00BC2490">
        <w:t xml:space="preserve">Fondrabatt genereras i samband med att Allmänna arvsfonden får nya andelar som kompensation i och med en högre förvaltningsavgift. Detta har redovisats som en Övrig finansiell intäkt. </w:t>
      </w:r>
    </w:p>
    <w:p w14:paraId="0BA171F4" w14:textId="77777777" w:rsidR="007369BC" w:rsidRPr="00BC2490" w:rsidRDefault="007369BC" w:rsidP="00BC2490">
      <w:pPr>
        <w:pStyle w:val="Brdtextmedindrag"/>
      </w:pPr>
      <w:r w:rsidRPr="00BC2490">
        <w:t xml:space="preserve">Från och med maj 2022 utger bankerna intäktsränta på innestående medel som redovisas i not 8. </w:t>
      </w:r>
    </w:p>
    <w:p w14:paraId="030018C7" w14:textId="73180F99" w:rsidR="007369BC" w:rsidRDefault="007369BC" w:rsidP="00BC2490">
      <w:pPr>
        <w:pStyle w:val="Brdtextmedindrag"/>
        <w:rPr>
          <w:b/>
        </w:rPr>
      </w:pPr>
      <w:r w:rsidRPr="00BC2490">
        <w:t xml:space="preserve">Redovisningsprinciperna är oförändrade jämfört med föregående år. </w:t>
      </w:r>
    </w:p>
    <w:p w14:paraId="59EBA2A1" w14:textId="29FA50F2" w:rsidR="007369BC" w:rsidRPr="00EE3A93" w:rsidRDefault="007369BC" w:rsidP="00BC2490">
      <w:pPr>
        <w:pStyle w:val="Rubrik4utannumrering"/>
      </w:pPr>
      <w:r w:rsidRPr="00EE3A93">
        <w:t>Övriga resultat- och balansposter</w:t>
      </w:r>
    </w:p>
    <w:p w14:paraId="3FCAF1D9" w14:textId="77777777" w:rsidR="007369BC" w:rsidRPr="00EE3A93" w:rsidRDefault="007369BC" w:rsidP="00ED51AF">
      <w:pPr>
        <w:pStyle w:val="Rubrik5utannumrering"/>
      </w:pPr>
      <w:bookmarkStart w:id="120" w:name="_Hlk31440244"/>
      <w:bookmarkStart w:id="121" w:name="_Hlk30150652"/>
      <w:r w:rsidRPr="00EE3A93">
        <w:t>Intäktsredovisning</w:t>
      </w:r>
    </w:p>
    <w:bookmarkEnd w:id="120"/>
    <w:bookmarkEnd w:id="121"/>
    <w:p w14:paraId="0288E972" w14:textId="77777777" w:rsidR="007369BC" w:rsidRPr="00BC2490" w:rsidRDefault="007369BC" w:rsidP="00F97600">
      <w:pPr>
        <w:pStyle w:val="Brdtext"/>
      </w:pPr>
      <w:r w:rsidRPr="00BC2490">
        <w:t xml:space="preserve">Endast det inflöde av ekonomiska fördelar som Allmänna arvsfonden erhållit eller kommer att erhålla för egen räkning redovisas som intäkt. </w:t>
      </w:r>
    </w:p>
    <w:p w14:paraId="3D04004A" w14:textId="6362F3D2" w:rsidR="007369BC" w:rsidRDefault="007369BC" w:rsidP="00BC2490">
      <w:pPr>
        <w:pStyle w:val="Brdtextmedindrag"/>
      </w:pPr>
      <w:r w:rsidRPr="00BC2490">
        <w:t xml:space="preserve">Intäkter från arv redovisas i två steg. </w:t>
      </w:r>
      <w:r w:rsidRPr="00BC2490">
        <w:rPr>
          <w:i/>
          <w:iCs/>
        </w:rPr>
        <w:t>Influtna arvsmedel</w:t>
      </w:r>
      <w:r w:rsidRPr="00BC2490">
        <w:t xml:space="preserve"> redovisas löpande till det verkliga värdet av vad som inbetalats till fonden. Detta kompletteras med att vid bokslutstillfället intäktsredovisa </w:t>
      </w:r>
      <w:r w:rsidRPr="00BC2490">
        <w:rPr>
          <w:i/>
          <w:iCs/>
        </w:rPr>
        <w:t>erhållna arv i pågående ärenden</w:t>
      </w:r>
      <w:r w:rsidRPr="00BC2490">
        <w:t xml:space="preserve">, det vill säga den samlade behållningen (tillgångar och skulder) i de ärenden där bouppteckning </w:t>
      </w:r>
      <w:r>
        <w:t xml:space="preserve">ägt rum men där medlen ännu ej betalts in till fonden. Det innebär att erhållna arv i pågående ärenden värderas enligt Skatteverkets anvisningar för bouppteckning. </w:t>
      </w:r>
    </w:p>
    <w:p w14:paraId="6694F5FA" w14:textId="77777777" w:rsidR="007369BC" w:rsidRPr="00BC2490" w:rsidRDefault="007369BC" w:rsidP="00BC2490">
      <w:pPr>
        <w:pStyle w:val="Brdtextmedindrag"/>
      </w:pPr>
      <w:r w:rsidRPr="00BC2490">
        <w:t>Det finns flera omständigheter som kan inträffa mellan tidpunkt för bouppteckning och tidpunkt för inbetalning som innebär att tillgångarna i bouppteckningen inte tillfaller Allmänna arvsfonden. Det görs därför en individuell bedömning av erhållna arv i pågående ärenden. I de fall det till exempel inkommit ansökan om avstående, framkommit ett testamente eller en släktarvinge och arven bedöms som osäkra, tas de inte upp som intäkt. Den individuella bedömningen görs på ärenden med bobehållning över 500 tusen kronor en gång per år i samband med bokslut.</w:t>
      </w:r>
    </w:p>
    <w:p w14:paraId="7BAD57CD" w14:textId="77777777" w:rsidR="007369BC" w:rsidRPr="00BC2490" w:rsidRDefault="007369BC" w:rsidP="00BC2490">
      <w:pPr>
        <w:pStyle w:val="Brdtextmedindrag"/>
      </w:pPr>
      <w:r w:rsidRPr="00BC2490">
        <w:t>Intäkter från metallåtervinning redovisas löpande till det verkliga värde som inbetalas till fonden. Vid bokslutstillfället redovisas en upplupen intäkt för metallåtervinning till det värde som huvudman för begravningsverksamheten uppger som utestående skuld till Allmänna arvsfonden.</w:t>
      </w:r>
    </w:p>
    <w:p w14:paraId="1D6F9B4C" w14:textId="77777777" w:rsidR="007369BC" w:rsidRDefault="007369BC" w:rsidP="00BC2490">
      <w:pPr>
        <w:pStyle w:val="Brdtextmedindrag"/>
        <w:rPr>
          <w:i/>
        </w:rPr>
      </w:pPr>
      <w:r w:rsidRPr="00BC2490">
        <w:t>Allmänna Arvsfonden har inga intäkter som klassificeras som bidrag</w:t>
      </w:r>
    </w:p>
    <w:p w14:paraId="3D469516" w14:textId="5A62DAC5" w:rsidR="007369BC" w:rsidRPr="00EE22BB" w:rsidRDefault="007369BC" w:rsidP="00BC2490">
      <w:pPr>
        <w:pStyle w:val="Rubrik5utannumrering"/>
      </w:pPr>
      <w:r w:rsidRPr="00EE22BB">
        <w:t>Finansiella anläggningstillgångar</w:t>
      </w:r>
    </w:p>
    <w:p w14:paraId="57D2487A" w14:textId="77777777" w:rsidR="007369BC" w:rsidRPr="00F97600" w:rsidRDefault="007369BC" w:rsidP="00F97600">
      <w:pPr>
        <w:pStyle w:val="Brdtext"/>
      </w:pPr>
      <w:r w:rsidRPr="00F97600">
        <w:t>Anskaffnings-/ inlösenvärdet för andelar i aktiekonsortierna och alterna</w:t>
      </w:r>
      <w:r w:rsidRPr="00F97600">
        <w:softHyphen/>
        <w:t>tiva investeringsfonder är marknadsvärdet vid anskaffnings-/inlösentid</w:t>
      </w:r>
      <w:r w:rsidRPr="00F97600">
        <w:softHyphen/>
        <w:t>punkten. Anskaffnings- och inlösenvärdet för andelar i Räntekonsortiet och Företagsobligationskonsortiet är marknadsvärdet exklusive upplupen utdelning vid anskaffnings-/inlösentidpunkten.</w:t>
      </w:r>
    </w:p>
    <w:p w14:paraId="39336835" w14:textId="77777777" w:rsidR="007369BC" w:rsidRDefault="007369BC" w:rsidP="00ED51AF">
      <w:pPr>
        <w:pStyle w:val="Rubrik5utannumrering"/>
        <w:rPr>
          <w:lang w:eastAsia="sv-SE"/>
        </w:rPr>
      </w:pPr>
      <w:r w:rsidRPr="00EE3A93">
        <w:rPr>
          <w:lang w:eastAsia="sv-SE"/>
        </w:rPr>
        <w:t>Skulder och Eget kapital</w:t>
      </w:r>
    </w:p>
    <w:p w14:paraId="043184B6" w14:textId="77777777" w:rsidR="007369BC" w:rsidRPr="00F97600" w:rsidRDefault="007369BC" w:rsidP="00F97600">
      <w:pPr>
        <w:pStyle w:val="Brdtext"/>
      </w:pPr>
      <w:r w:rsidRPr="00F97600">
        <w:t>Beviljade bidrag redovisas direkt mot eget kapital. Bidragen skuldförs i perioden för beslutet då samtliga villkor från mottagaren är uppfyllda. Den villkorade delen av de bidrag som beviljats under året förs om till eventualförpliktelse medan de beviljade bidrag från föregående år, som inte längre är villkorade, återförs till fritt eget kapital. De medel som inte har förbrukats i projekten läggs åter till fondens fria egna kapital.</w:t>
      </w:r>
    </w:p>
    <w:p w14:paraId="7ABCEA38" w14:textId="77777777" w:rsidR="007369BC" w:rsidRPr="00F97600" w:rsidRDefault="007369BC" w:rsidP="00F97600">
      <w:pPr>
        <w:pStyle w:val="Brdtextmedindrag"/>
      </w:pPr>
      <w:r w:rsidRPr="00F97600">
        <w:t>Eget kapital delas in i bundet och fritt eget kapital. Bundet eget kapital utgörs av ursprungligt kapital samt ackumulerade kapitaliseringar, realisa</w:t>
      </w:r>
      <w:r w:rsidRPr="00F97600">
        <w:softHyphen/>
        <w:t>tionsvinster/-förluster och nedskrivningar. Fritt eget kapital utgörs av balanserade vinstmedel och årets resultat justerat för omföringar till/från bundet eget kapital och eventualförpliktelser.</w:t>
      </w:r>
    </w:p>
    <w:p w14:paraId="3C7257B6" w14:textId="77777777" w:rsidR="007369BC" w:rsidRPr="00F97600" w:rsidRDefault="007369BC" w:rsidP="00F97600">
      <w:pPr>
        <w:pStyle w:val="Brdtextmedindrag"/>
      </w:pPr>
      <w:r w:rsidRPr="00F97600">
        <w:t>Disposition av årets resultat sker enligt följande. Den del av årets resultat som avser realisationsvinst/-förlust samt eventuella nedskrivningar /åter</w:t>
      </w:r>
      <w:r w:rsidRPr="00F97600">
        <w:softHyphen/>
        <w:t xml:space="preserve">föringar av nedskrivningar omförs mot bundet eget kapital. Resterande del av årets resultat redovisas som fritt eget kapital. </w:t>
      </w:r>
    </w:p>
    <w:p w14:paraId="099BB437" w14:textId="77777777" w:rsidR="007369BC" w:rsidRPr="00E63432" w:rsidRDefault="007369BC" w:rsidP="00ED51AF">
      <w:pPr>
        <w:pStyle w:val="Rubrik3utannumrering"/>
        <w:rPr>
          <w:lang w:eastAsia="sv-SE"/>
        </w:rPr>
      </w:pPr>
      <w:r w:rsidRPr="00E63432">
        <w:rPr>
          <w:lang w:eastAsia="sv-SE"/>
        </w:rPr>
        <w:t>Not 2</w:t>
      </w:r>
      <w:r w:rsidRPr="00E63432">
        <w:rPr>
          <w:lang w:eastAsia="sv-SE"/>
        </w:rPr>
        <w:tab/>
        <w:t>Tillfallna arv m</w:t>
      </w:r>
      <w:r>
        <w:rPr>
          <w:lang w:eastAsia="sv-SE"/>
        </w:rPr>
        <w:t>.</w:t>
      </w:r>
      <w:r w:rsidRPr="00E63432">
        <w:rPr>
          <w:lang w:eastAsia="sv-SE"/>
        </w:rPr>
        <w:t>m.</w:t>
      </w:r>
    </w:p>
    <w:tbl>
      <w:tblPr>
        <w:tblW w:w="5000" w:type="pct"/>
        <w:tblCellMar>
          <w:left w:w="0" w:type="dxa"/>
        </w:tblCellMar>
        <w:tblLook w:val="06A0" w:firstRow="1" w:lastRow="0" w:firstColumn="1" w:lastColumn="0" w:noHBand="1" w:noVBand="1"/>
      </w:tblPr>
      <w:tblGrid>
        <w:gridCol w:w="2790"/>
        <w:gridCol w:w="1746"/>
        <w:gridCol w:w="1361"/>
      </w:tblGrid>
      <w:tr w:rsidR="00F97600" w14:paraId="78412692" w14:textId="77777777" w:rsidTr="00F97600">
        <w:tc>
          <w:tcPr>
            <w:tcW w:w="2366" w:type="pct"/>
            <w:shd w:val="clear" w:color="auto" w:fill="auto"/>
          </w:tcPr>
          <w:p w14:paraId="7366703D" w14:textId="5B5C2222" w:rsidR="007369BC" w:rsidRPr="008D0B2D" w:rsidRDefault="007369BC" w:rsidP="00F97600">
            <w:pPr>
              <w:pStyle w:val="Brdtext"/>
            </w:pPr>
          </w:p>
        </w:tc>
        <w:tc>
          <w:tcPr>
            <w:tcW w:w="1480" w:type="pct"/>
            <w:shd w:val="clear" w:color="auto" w:fill="auto"/>
          </w:tcPr>
          <w:p w14:paraId="3BECCC45" w14:textId="5F9EB31B" w:rsidR="007369BC" w:rsidRPr="00F97600" w:rsidRDefault="007369BC" w:rsidP="00F97600">
            <w:pPr>
              <w:pStyle w:val="TabellHuvud"/>
            </w:pPr>
            <w:r w:rsidRPr="00F97600">
              <w:t>2023</w:t>
            </w:r>
          </w:p>
        </w:tc>
        <w:tc>
          <w:tcPr>
            <w:tcW w:w="1154" w:type="pct"/>
            <w:shd w:val="clear" w:color="auto" w:fill="auto"/>
          </w:tcPr>
          <w:p w14:paraId="06655381" w14:textId="418BF9FD" w:rsidR="007369BC" w:rsidRPr="00F97600" w:rsidRDefault="007369BC" w:rsidP="00F97600">
            <w:pPr>
              <w:pStyle w:val="TabellHuvud"/>
            </w:pPr>
            <w:r w:rsidRPr="00F97600">
              <w:t>2022</w:t>
            </w:r>
          </w:p>
        </w:tc>
      </w:tr>
      <w:tr w:rsidR="00F97600" w14:paraId="2CBED164" w14:textId="77777777" w:rsidTr="00F97600">
        <w:tc>
          <w:tcPr>
            <w:tcW w:w="2366" w:type="pct"/>
            <w:shd w:val="clear" w:color="auto" w:fill="auto"/>
          </w:tcPr>
          <w:p w14:paraId="76719D68" w14:textId="08417EAA" w:rsidR="007369BC" w:rsidRPr="008D0B2D" w:rsidRDefault="007369BC" w:rsidP="00F97600">
            <w:pPr>
              <w:pStyle w:val="Brdtext"/>
            </w:pPr>
            <w:r>
              <w:t>Influtna arvsmedel</w:t>
            </w:r>
          </w:p>
        </w:tc>
        <w:tc>
          <w:tcPr>
            <w:tcW w:w="1480" w:type="pct"/>
            <w:shd w:val="clear" w:color="auto" w:fill="auto"/>
            <w:vAlign w:val="bottom"/>
          </w:tcPr>
          <w:p w14:paraId="7FB08E0C" w14:textId="31630F62" w:rsidR="007369BC" w:rsidRPr="008D0B2D" w:rsidRDefault="007369BC" w:rsidP="00F97600">
            <w:pPr>
              <w:pStyle w:val="Brdtext"/>
              <w:jc w:val="right"/>
            </w:pPr>
            <w:r>
              <w:t>889 637</w:t>
            </w:r>
          </w:p>
        </w:tc>
        <w:tc>
          <w:tcPr>
            <w:tcW w:w="1154" w:type="pct"/>
            <w:shd w:val="clear" w:color="auto" w:fill="auto"/>
            <w:vAlign w:val="bottom"/>
          </w:tcPr>
          <w:p w14:paraId="33465886" w14:textId="54C79733" w:rsidR="007369BC" w:rsidRPr="008D0B2D" w:rsidRDefault="007369BC" w:rsidP="00F97600">
            <w:pPr>
              <w:pStyle w:val="Brdtext"/>
              <w:jc w:val="right"/>
            </w:pPr>
            <w:r>
              <w:t>742 001</w:t>
            </w:r>
          </w:p>
        </w:tc>
      </w:tr>
      <w:tr w:rsidR="00F97600" w14:paraId="34E0C639" w14:textId="77777777" w:rsidTr="00F97600">
        <w:tc>
          <w:tcPr>
            <w:tcW w:w="2366" w:type="pct"/>
            <w:shd w:val="clear" w:color="auto" w:fill="auto"/>
          </w:tcPr>
          <w:p w14:paraId="2F73B276" w14:textId="784BA045" w:rsidR="007369BC" w:rsidRPr="008D0B2D" w:rsidRDefault="007369BC" w:rsidP="00F97600">
            <w:pPr>
              <w:pStyle w:val="Brdtext"/>
            </w:pPr>
            <w:r w:rsidRPr="008D0B2D">
              <w:t xml:space="preserve">Erhållna arv i pågående ärenden </w:t>
            </w:r>
          </w:p>
        </w:tc>
        <w:tc>
          <w:tcPr>
            <w:tcW w:w="1480" w:type="pct"/>
            <w:shd w:val="clear" w:color="auto" w:fill="auto"/>
            <w:vAlign w:val="bottom"/>
          </w:tcPr>
          <w:p w14:paraId="04921723" w14:textId="13413521" w:rsidR="007369BC" w:rsidRPr="008D0B2D" w:rsidRDefault="007369BC" w:rsidP="00F97600">
            <w:pPr>
              <w:pStyle w:val="Brdtext"/>
              <w:jc w:val="right"/>
            </w:pPr>
            <w:r>
              <w:t>103 884</w:t>
            </w:r>
          </w:p>
        </w:tc>
        <w:tc>
          <w:tcPr>
            <w:tcW w:w="1154" w:type="pct"/>
            <w:shd w:val="clear" w:color="auto" w:fill="auto"/>
            <w:vAlign w:val="bottom"/>
          </w:tcPr>
          <w:p w14:paraId="738E4B04" w14:textId="5B7BDEDC" w:rsidR="007369BC" w:rsidRPr="008D0B2D" w:rsidRDefault="007369BC" w:rsidP="00F97600">
            <w:pPr>
              <w:pStyle w:val="Brdtext"/>
              <w:jc w:val="right"/>
            </w:pPr>
            <w:r w:rsidRPr="008D0B2D">
              <w:t>109 861</w:t>
            </w:r>
          </w:p>
        </w:tc>
      </w:tr>
      <w:tr w:rsidR="00F97600" w14:paraId="10CE2349" w14:textId="77777777" w:rsidTr="00F97600">
        <w:tc>
          <w:tcPr>
            <w:tcW w:w="2366" w:type="pct"/>
            <w:shd w:val="clear" w:color="auto" w:fill="auto"/>
          </w:tcPr>
          <w:p w14:paraId="2E215698" w14:textId="721653C1" w:rsidR="007369BC" w:rsidRPr="008D0B2D" w:rsidRDefault="007369BC" w:rsidP="00F97600">
            <w:pPr>
              <w:pStyle w:val="Brdtext"/>
            </w:pPr>
            <w:r w:rsidRPr="008D0B2D">
              <w:t>Metallåtervinning</w:t>
            </w:r>
          </w:p>
        </w:tc>
        <w:tc>
          <w:tcPr>
            <w:tcW w:w="1480" w:type="pct"/>
            <w:shd w:val="clear" w:color="auto" w:fill="auto"/>
            <w:vAlign w:val="bottom"/>
          </w:tcPr>
          <w:p w14:paraId="5003CF8C" w14:textId="5D980108" w:rsidR="007369BC" w:rsidRPr="008D0B2D" w:rsidRDefault="007369BC" w:rsidP="00F97600">
            <w:pPr>
              <w:pStyle w:val="Brdtext"/>
              <w:jc w:val="right"/>
            </w:pPr>
            <w:r>
              <w:t>128 737</w:t>
            </w:r>
          </w:p>
        </w:tc>
        <w:tc>
          <w:tcPr>
            <w:tcW w:w="1154" w:type="pct"/>
            <w:shd w:val="clear" w:color="auto" w:fill="auto"/>
            <w:vAlign w:val="bottom"/>
          </w:tcPr>
          <w:p w14:paraId="3D3E0EE4" w14:textId="2B6C7BBB" w:rsidR="007369BC" w:rsidRPr="008D0B2D" w:rsidRDefault="007369BC" w:rsidP="00F97600">
            <w:pPr>
              <w:pStyle w:val="Brdtext"/>
              <w:jc w:val="right"/>
            </w:pPr>
            <w:r w:rsidRPr="008D0B2D">
              <w:t>139 470</w:t>
            </w:r>
          </w:p>
        </w:tc>
      </w:tr>
      <w:tr w:rsidR="00F97600" w:rsidRPr="00157DD4" w14:paraId="7273A0CF" w14:textId="77777777" w:rsidTr="00F97600">
        <w:tc>
          <w:tcPr>
            <w:tcW w:w="2366" w:type="pct"/>
            <w:shd w:val="clear" w:color="auto" w:fill="auto"/>
          </w:tcPr>
          <w:p w14:paraId="4F2C74EB" w14:textId="77777777" w:rsidR="007369BC" w:rsidRPr="008D0B2D" w:rsidRDefault="007369BC" w:rsidP="00F97600">
            <w:pPr>
              <w:pStyle w:val="Brdtext"/>
            </w:pPr>
            <w:r w:rsidRPr="008D0B2D">
              <w:rPr>
                <w:b/>
                <w:bCs/>
              </w:rPr>
              <w:t>Summa</w:t>
            </w:r>
          </w:p>
        </w:tc>
        <w:tc>
          <w:tcPr>
            <w:tcW w:w="1480" w:type="pct"/>
            <w:shd w:val="clear" w:color="auto" w:fill="auto"/>
            <w:vAlign w:val="bottom"/>
          </w:tcPr>
          <w:p w14:paraId="778E4D8F" w14:textId="40DA58B6" w:rsidR="007369BC" w:rsidRPr="008D0B2D" w:rsidRDefault="007369BC" w:rsidP="00F97600">
            <w:pPr>
              <w:pStyle w:val="Brdtext"/>
              <w:jc w:val="right"/>
              <w:rPr>
                <w:b/>
                <w:bCs/>
              </w:rPr>
            </w:pPr>
            <w:r>
              <w:rPr>
                <w:b/>
                <w:bCs/>
              </w:rPr>
              <w:t>1 122 258</w:t>
            </w:r>
          </w:p>
        </w:tc>
        <w:tc>
          <w:tcPr>
            <w:tcW w:w="1154" w:type="pct"/>
            <w:shd w:val="clear" w:color="auto" w:fill="auto"/>
            <w:vAlign w:val="bottom"/>
          </w:tcPr>
          <w:p w14:paraId="29426043" w14:textId="78966B0F" w:rsidR="007369BC" w:rsidRPr="008D0B2D" w:rsidRDefault="007369BC" w:rsidP="00F97600">
            <w:pPr>
              <w:pStyle w:val="Brdtext"/>
              <w:jc w:val="right"/>
              <w:rPr>
                <w:b/>
                <w:bCs/>
              </w:rPr>
            </w:pPr>
            <w:r w:rsidRPr="008D0B2D">
              <w:rPr>
                <w:b/>
                <w:bCs/>
              </w:rPr>
              <w:t>991 332</w:t>
            </w:r>
          </w:p>
        </w:tc>
      </w:tr>
    </w:tbl>
    <w:p w14:paraId="58ED276C" w14:textId="77777777" w:rsidR="007369BC" w:rsidRPr="005D70DC" w:rsidRDefault="007369BC" w:rsidP="00ED51AF">
      <w:pPr>
        <w:pStyle w:val="Rubrik3utannumrering"/>
      </w:pPr>
      <w:r w:rsidRPr="005D70DC">
        <w:t>Not 3 Utdelningar</w:t>
      </w:r>
    </w:p>
    <w:tbl>
      <w:tblPr>
        <w:tblW w:w="5000" w:type="pct"/>
        <w:tblLayout w:type="fixed"/>
        <w:tblCellMar>
          <w:left w:w="0" w:type="dxa"/>
        </w:tblCellMar>
        <w:tblLook w:val="06A0" w:firstRow="1" w:lastRow="0" w:firstColumn="1" w:lastColumn="0" w:noHBand="1" w:noVBand="1"/>
      </w:tblPr>
      <w:tblGrid>
        <w:gridCol w:w="3402"/>
        <w:gridCol w:w="1135"/>
        <w:gridCol w:w="1360"/>
      </w:tblGrid>
      <w:tr w:rsidR="00ED51AF" w14:paraId="65EBA027" w14:textId="77777777" w:rsidTr="00F97600">
        <w:trPr>
          <w:tblHeader/>
        </w:trPr>
        <w:tc>
          <w:tcPr>
            <w:tcW w:w="2885" w:type="pct"/>
            <w:shd w:val="clear" w:color="auto" w:fill="auto"/>
          </w:tcPr>
          <w:p w14:paraId="1D0E4EC0" w14:textId="77777777" w:rsidR="007369BC" w:rsidRPr="00157DD4" w:rsidRDefault="007369BC" w:rsidP="007207FB">
            <w:pPr>
              <w:pStyle w:val="TabellHuvud"/>
              <w:jc w:val="left"/>
              <w:rPr>
                <w:b w:val="0"/>
                <w:bCs/>
              </w:rPr>
            </w:pPr>
          </w:p>
        </w:tc>
        <w:tc>
          <w:tcPr>
            <w:tcW w:w="962" w:type="pct"/>
            <w:shd w:val="clear" w:color="auto" w:fill="auto"/>
          </w:tcPr>
          <w:p w14:paraId="48EFE089" w14:textId="348200BE" w:rsidR="007369BC" w:rsidRDefault="007369BC" w:rsidP="007207FB">
            <w:pPr>
              <w:pStyle w:val="TabellHuvud"/>
            </w:pPr>
            <w:r>
              <w:t>2023</w:t>
            </w:r>
          </w:p>
        </w:tc>
        <w:tc>
          <w:tcPr>
            <w:tcW w:w="1154" w:type="pct"/>
            <w:shd w:val="clear" w:color="auto" w:fill="auto"/>
          </w:tcPr>
          <w:p w14:paraId="3585B7DE" w14:textId="0267086E" w:rsidR="007369BC" w:rsidRDefault="007369BC" w:rsidP="007207FB">
            <w:pPr>
              <w:pStyle w:val="TabellHuvud"/>
            </w:pPr>
            <w:r>
              <w:t>2022</w:t>
            </w:r>
          </w:p>
        </w:tc>
      </w:tr>
      <w:tr w:rsidR="00ED51AF" w14:paraId="1478C898" w14:textId="77777777" w:rsidTr="00F97600">
        <w:tc>
          <w:tcPr>
            <w:tcW w:w="2885" w:type="pct"/>
            <w:shd w:val="clear" w:color="auto" w:fill="auto"/>
          </w:tcPr>
          <w:p w14:paraId="1B6BF693" w14:textId="033BBF71" w:rsidR="007369BC" w:rsidRPr="008D0B2D" w:rsidRDefault="007369BC" w:rsidP="007207FB">
            <w:pPr>
              <w:pStyle w:val="Brdtext"/>
            </w:pPr>
            <w:r w:rsidRPr="008D0B2D">
              <w:t>Utdelning Aktieindexkonsortiet</w:t>
            </w:r>
            <w:r>
              <w:t xml:space="preserve"> Sverige</w:t>
            </w:r>
          </w:p>
        </w:tc>
        <w:tc>
          <w:tcPr>
            <w:tcW w:w="962" w:type="pct"/>
            <w:shd w:val="clear" w:color="auto" w:fill="auto"/>
            <w:vAlign w:val="bottom"/>
          </w:tcPr>
          <w:p w14:paraId="17DF294A" w14:textId="0A09B8CE" w:rsidR="007369BC" w:rsidRPr="008D0B2D" w:rsidRDefault="007369BC" w:rsidP="007207FB">
            <w:pPr>
              <w:pStyle w:val="Brdtext"/>
              <w:jc w:val="right"/>
            </w:pPr>
            <w:r>
              <w:t>85 859</w:t>
            </w:r>
          </w:p>
        </w:tc>
        <w:tc>
          <w:tcPr>
            <w:tcW w:w="1154" w:type="pct"/>
            <w:shd w:val="clear" w:color="auto" w:fill="auto"/>
            <w:vAlign w:val="bottom"/>
          </w:tcPr>
          <w:p w14:paraId="673FC516" w14:textId="05AB9449" w:rsidR="007369BC" w:rsidRPr="008D0B2D" w:rsidRDefault="007369BC" w:rsidP="007207FB">
            <w:pPr>
              <w:pStyle w:val="Brdtext"/>
              <w:jc w:val="right"/>
            </w:pPr>
            <w:r>
              <w:t>83 112</w:t>
            </w:r>
          </w:p>
        </w:tc>
      </w:tr>
      <w:tr w:rsidR="00ED51AF" w14:paraId="487E67C9" w14:textId="77777777" w:rsidTr="00F97600">
        <w:tc>
          <w:tcPr>
            <w:tcW w:w="2885" w:type="pct"/>
            <w:shd w:val="clear" w:color="auto" w:fill="auto"/>
          </w:tcPr>
          <w:p w14:paraId="78B41C66" w14:textId="2F16E667" w:rsidR="007369BC" w:rsidRPr="008D0B2D" w:rsidRDefault="007369BC" w:rsidP="007207FB">
            <w:pPr>
              <w:pStyle w:val="Brdtext"/>
            </w:pPr>
            <w:r w:rsidRPr="008D0B2D">
              <w:t>Utdelning Aktieindexkonsortiet</w:t>
            </w:r>
            <w:r>
              <w:t xml:space="preserve"> Utland</w:t>
            </w:r>
          </w:p>
        </w:tc>
        <w:tc>
          <w:tcPr>
            <w:tcW w:w="962" w:type="pct"/>
            <w:shd w:val="clear" w:color="auto" w:fill="auto"/>
            <w:vAlign w:val="bottom"/>
          </w:tcPr>
          <w:p w14:paraId="30B26333" w14:textId="3B1E0E0C" w:rsidR="007369BC" w:rsidRPr="008D0B2D" w:rsidRDefault="007369BC" w:rsidP="007207FB">
            <w:pPr>
              <w:pStyle w:val="Brdtext"/>
              <w:jc w:val="right"/>
            </w:pPr>
            <w:r>
              <w:t>104 333</w:t>
            </w:r>
          </w:p>
        </w:tc>
        <w:tc>
          <w:tcPr>
            <w:tcW w:w="1154" w:type="pct"/>
            <w:shd w:val="clear" w:color="auto" w:fill="auto"/>
            <w:vAlign w:val="bottom"/>
          </w:tcPr>
          <w:p w14:paraId="469475F7" w14:textId="4F9979F8" w:rsidR="007369BC" w:rsidRPr="008D0B2D" w:rsidRDefault="007369BC" w:rsidP="007207FB">
            <w:pPr>
              <w:pStyle w:val="Brdtext"/>
              <w:jc w:val="right"/>
            </w:pPr>
            <w:r>
              <w:t>104 434</w:t>
            </w:r>
          </w:p>
        </w:tc>
      </w:tr>
      <w:tr w:rsidR="00ED51AF" w14:paraId="2213BC5B" w14:textId="77777777" w:rsidTr="00F97600">
        <w:tc>
          <w:tcPr>
            <w:tcW w:w="2885" w:type="pct"/>
            <w:shd w:val="clear" w:color="auto" w:fill="auto"/>
          </w:tcPr>
          <w:p w14:paraId="346068CE" w14:textId="7FC2BC84" w:rsidR="007369BC" w:rsidRPr="008D0B2D" w:rsidRDefault="007369BC" w:rsidP="007207FB">
            <w:pPr>
              <w:pStyle w:val="Brdtext"/>
            </w:pPr>
            <w:r w:rsidRPr="008D0B2D">
              <w:t>Utdelning Aktieindexkonsortiet</w:t>
            </w:r>
            <w:r>
              <w:t xml:space="preserve"> Äpplet</w:t>
            </w:r>
          </w:p>
        </w:tc>
        <w:tc>
          <w:tcPr>
            <w:tcW w:w="962" w:type="pct"/>
            <w:shd w:val="clear" w:color="auto" w:fill="auto"/>
            <w:vAlign w:val="bottom"/>
          </w:tcPr>
          <w:p w14:paraId="71A1780E" w14:textId="7301B824" w:rsidR="007369BC" w:rsidRPr="008D0B2D" w:rsidRDefault="007369BC" w:rsidP="007207FB">
            <w:pPr>
              <w:pStyle w:val="Brdtext"/>
              <w:jc w:val="right"/>
            </w:pPr>
            <w:r>
              <w:t>2 864</w:t>
            </w:r>
          </w:p>
        </w:tc>
        <w:tc>
          <w:tcPr>
            <w:tcW w:w="1154" w:type="pct"/>
            <w:shd w:val="clear" w:color="auto" w:fill="auto"/>
            <w:vAlign w:val="bottom"/>
          </w:tcPr>
          <w:p w14:paraId="5A87AD64" w14:textId="1E0BC23E" w:rsidR="007369BC" w:rsidRPr="008D0B2D" w:rsidRDefault="007369BC" w:rsidP="007207FB">
            <w:pPr>
              <w:pStyle w:val="Brdtext"/>
              <w:jc w:val="right"/>
            </w:pPr>
            <w:r>
              <w:t>0</w:t>
            </w:r>
          </w:p>
        </w:tc>
      </w:tr>
      <w:tr w:rsidR="00ED51AF" w14:paraId="6F54AEBE" w14:textId="77777777" w:rsidTr="00F97600">
        <w:tc>
          <w:tcPr>
            <w:tcW w:w="2885" w:type="pct"/>
            <w:shd w:val="clear" w:color="auto" w:fill="auto"/>
          </w:tcPr>
          <w:p w14:paraId="6A2DBF88" w14:textId="26A66684" w:rsidR="007369BC" w:rsidRPr="008D0B2D" w:rsidRDefault="007369BC" w:rsidP="007207FB">
            <w:pPr>
              <w:pStyle w:val="Brdtext"/>
              <w:jc w:val="left"/>
            </w:pPr>
            <w:r w:rsidRPr="008D0B2D">
              <w:t xml:space="preserve">Utdelning Aktiekonsortiet </w:t>
            </w:r>
            <w:r>
              <w:t>Spiran</w:t>
            </w:r>
          </w:p>
        </w:tc>
        <w:tc>
          <w:tcPr>
            <w:tcW w:w="962" w:type="pct"/>
            <w:shd w:val="clear" w:color="auto" w:fill="auto"/>
            <w:vAlign w:val="bottom"/>
          </w:tcPr>
          <w:p w14:paraId="7819A164" w14:textId="0BEC7A6E" w:rsidR="007369BC" w:rsidRPr="008D0B2D" w:rsidRDefault="007369BC" w:rsidP="007207FB">
            <w:pPr>
              <w:pStyle w:val="Brdtext"/>
              <w:jc w:val="right"/>
            </w:pPr>
            <w:r>
              <w:t>71 890</w:t>
            </w:r>
          </w:p>
        </w:tc>
        <w:tc>
          <w:tcPr>
            <w:tcW w:w="1154" w:type="pct"/>
            <w:shd w:val="clear" w:color="auto" w:fill="auto"/>
            <w:vAlign w:val="bottom"/>
          </w:tcPr>
          <w:p w14:paraId="0A516321" w14:textId="406EDE6F" w:rsidR="007369BC" w:rsidRPr="008D0B2D" w:rsidRDefault="007369BC" w:rsidP="007207FB">
            <w:pPr>
              <w:pStyle w:val="Brdtext"/>
              <w:jc w:val="right"/>
            </w:pPr>
            <w:r>
              <w:t>75 394</w:t>
            </w:r>
          </w:p>
        </w:tc>
      </w:tr>
      <w:tr w:rsidR="00ED51AF" w14:paraId="2F9606AB" w14:textId="77777777" w:rsidTr="00F97600">
        <w:tc>
          <w:tcPr>
            <w:tcW w:w="2885" w:type="pct"/>
            <w:shd w:val="clear" w:color="auto" w:fill="auto"/>
          </w:tcPr>
          <w:p w14:paraId="1EC0B359" w14:textId="3B62D28B" w:rsidR="007369BC" w:rsidRPr="008D0B2D" w:rsidRDefault="007369BC" w:rsidP="007207FB">
            <w:pPr>
              <w:pStyle w:val="Brdtext"/>
              <w:jc w:val="left"/>
            </w:pPr>
            <w:r w:rsidRPr="008D0B2D">
              <w:t xml:space="preserve">Utdelning </w:t>
            </w:r>
            <w:r>
              <w:t>Aktier</w:t>
            </w:r>
          </w:p>
        </w:tc>
        <w:tc>
          <w:tcPr>
            <w:tcW w:w="962" w:type="pct"/>
            <w:shd w:val="clear" w:color="auto" w:fill="auto"/>
            <w:vAlign w:val="bottom"/>
          </w:tcPr>
          <w:p w14:paraId="61AD2EC7" w14:textId="7A7BBE10" w:rsidR="007369BC" w:rsidRPr="008D0B2D" w:rsidRDefault="007369BC" w:rsidP="007207FB">
            <w:pPr>
              <w:pStyle w:val="Brdtext"/>
              <w:jc w:val="right"/>
            </w:pPr>
            <w:r>
              <w:t>2 260</w:t>
            </w:r>
          </w:p>
        </w:tc>
        <w:tc>
          <w:tcPr>
            <w:tcW w:w="1154" w:type="pct"/>
            <w:shd w:val="clear" w:color="auto" w:fill="auto"/>
            <w:vAlign w:val="bottom"/>
          </w:tcPr>
          <w:p w14:paraId="4BE87324" w14:textId="026E193D" w:rsidR="007369BC" w:rsidRPr="008D0B2D" w:rsidRDefault="007369BC" w:rsidP="007207FB">
            <w:pPr>
              <w:pStyle w:val="Brdtext"/>
              <w:jc w:val="right"/>
            </w:pPr>
            <w:r>
              <w:t>0</w:t>
            </w:r>
          </w:p>
        </w:tc>
      </w:tr>
      <w:tr w:rsidR="00ED51AF" w14:paraId="53591A3E" w14:textId="77777777" w:rsidTr="00F97600">
        <w:tc>
          <w:tcPr>
            <w:tcW w:w="2885" w:type="pct"/>
            <w:shd w:val="clear" w:color="auto" w:fill="auto"/>
          </w:tcPr>
          <w:p w14:paraId="298A98C0" w14:textId="517E11E2" w:rsidR="007369BC" w:rsidRPr="008D0B2D" w:rsidRDefault="007369BC" w:rsidP="007207FB">
            <w:pPr>
              <w:pStyle w:val="Brdtext"/>
              <w:jc w:val="left"/>
            </w:pPr>
            <w:r w:rsidRPr="008D0B2D">
              <w:t xml:space="preserve">Utdelning </w:t>
            </w:r>
            <w:r>
              <w:t>Fastighetsfonder</w:t>
            </w:r>
          </w:p>
        </w:tc>
        <w:tc>
          <w:tcPr>
            <w:tcW w:w="962" w:type="pct"/>
            <w:shd w:val="clear" w:color="auto" w:fill="auto"/>
            <w:vAlign w:val="bottom"/>
          </w:tcPr>
          <w:p w14:paraId="4512D44B" w14:textId="55A4B877" w:rsidR="007369BC" w:rsidRPr="008D0B2D" w:rsidRDefault="007369BC" w:rsidP="007207FB">
            <w:pPr>
              <w:pStyle w:val="Brdtext"/>
              <w:jc w:val="right"/>
            </w:pPr>
            <w:r>
              <w:t>12 704</w:t>
            </w:r>
          </w:p>
        </w:tc>
        <w:tc>
          <w:tcPr>
            <w:tcW w:w="1154" w:type="pct"/>
            <w:shd w:val="clear" w:color="auto" w:fill="auto"/>
            <w:vAlign w:val="bottom"/>
          </w:tcPr>
          <w:p w14:paraId="7E671337" w14:textId="47D7A45A" w:rsidR="007369BC" w:rsidRPr="008D0B2D" w:rsidRDefault="007369BC" w:rsidP="007207FB">
            <w:pPr>
              <w:pStyle w:val="Brdtext"/>
              <w:jc w:val="right"/>
            </w:pPr>
            <w:r>
              <w:t>39 105</w:t>
            </w:r>
          </w:p>
        </w:tc>
      </w:tr>
      <w:tr w:rsidR="00ED51AF" w14:paraId="6B030F65" w14:textId="77777777" w:rsidTr="00F97600">
        <w:tc>
          <w:tcPr>
            <w:tcW w:w="2885" w:type="pct"/>
            <w:shd w:val="clear" w:color="auto" w:fill="auto"/>
          </w:tcPr>
          <w:p w14:paraId="1C50A0B4" w14:textId="023CBC11" w:rsidR="007369BC" w:rsidRPr="008D0B2D" w:rsidRDefault="007369BC" w:rsidP="007207FB">
            <w:pPr>
              <w:pStyle w:val="Brdtext"/>
            </w:pPr>
            <w:r w:rsidRPr="008D0B2D">
              <w:t xml:space="preserve">Utdelning </w:t>
            </w:r>
            <w:r>
              <w:t>Private Equity</w:t>
            </w:r>
          </w:p>
        </w:tc>
        <w:tc>
          <w:tcPr>
            <w:tcW w:w="962" w:type="pct"/>
            <w:shd w:val="clear" w:color="auto" w:fill="auto"/>
            <w:vAlign w:val="bottom"/>
          </w:tcPr>
          <w:p w14:paraId="5C31ED9C" w14:textId="22E45912" w:rsidR="007369BC" w:rsidRPr="008D0B2D" w:rsidRDefault="007369BC" w:rsidP="007207FB">
            <w:pPr>
              <w:pStyle w:val="Brdtext"/>
              <w:jc w:val="right"/>
            </w:pPr>
            <w:r>
              <w:t>-20</w:t>
            </w:r>
          </w:p>
        </w:tc>
        <w:tc>
          <w:tcPr>
            <w:tcW w:w="1154" w:type="pct"/>
            <w:shd w:val="clear" w:color="auto" w:fill="auto"/>
            <w:vAlign w:val="bottom"/>
          </w:tcPr>
          <w:p w14:paraId="027559CF" w14:textId="1DC217DB" w:rsidR="007369BC" w:rsidRPr="008D0B2D" w:rsidRDefault="007369BC" w:rsidP="007207FB">
            <w:pPr>
              <w:pStyle w:val="Brdtext"/>
              <w:jc w:val="right"/>
            </w:pPr>
            <w:r>
              <w:t>0</w:t>
            </w:r>
          </w:p>
        </w:tc>
      </w:tr>
      <w:tr w:rsidR="00ED51AF" w14:paraId="535A49BA" w14:textId="77777777" w:rsidTr="00F97600">
        <w:tc>
          <w:tcPr>
            <w:tcW w:w="2885" w:type="pct"/>
            <w:shd w:val="clear" w:color="auto" w:fill="auto"/>
          </w:tcPr>
          <w:p w14:paraId="6F72948B" w14:textId="77777777" w:rsidR="007369BC" w:rsidRPr="008D0B2D" w:rsidRDefault="007369BC" w:rsidP="007207FB">
            <w:pPr>
              <w:pStyle w:val="Brdtext"/>
            </w:pPr>
            <w:r w:rsidRPr="008D0B2D">
              <w:t>Utdelning Företagsobligationskonsortiet</w:t>
            </w:r>
          </w:p>
        </w:tc>
        <w:tc>
          <w:tcPr>
            <w:tcW w:w="962" w:type="pct"/>
            <w:shd w:val="clear" w:color="auto" w:fill="auto"/>
            <w:vAlign w:val="bottom"/>
          </w:tcPr>
          <w:p w14:paraId="19B99D32" w14:textId="4DB2A25D" w:rsidR="007369BC" w:rsidRPr="008D0B2D" w:rsidRDefault="007369BC" w:rsidP="007207FB">
            <w:pPr>
              <w:pStyle w:val="Brdtext"/>
              <w:jc w:val="right"/>
            </w:pPr>
            <w:r>
              <w:t>32 940</w:t>
            </w:r>
          </w:p>
        </w:tc>
        <w:tc>
          <w:tcPr>
            <w:tcW w:w="1154" w:type="pct"/>
            <w:shd w:val="clear" w:color="auto" w:fill="auto"/>
            <w:vAlign w:val="bottom"/>
          </w:tcPr>
          <w:p w14:paraId="00D05505" w14:textId="42001B95" w:rsidR="007369BC" w:rsidRPr="008D0B2D" w:rsidRDefault="007369BC" w:rsidP="007207FB">
            <w:pPr>
              <w:pStyle w:val="Brdtext"/>
              <w:jc w:val="right"/>
            </w:pPr>
            <w:r>
              <w:t>20 136</w:t>
            </w:r>
          </w:p>
        </w:tc>
      </w:tr>
      <w:tr w:rsidR="00C824F9" w14:paraId="547AAE8D" w14:textId="77777777" w:rsidTr="00F97600">
        <w:tc>
          <w:tcPr>
            <w:tcW w:w="2885" w:type="pct"/>
            <w:shd w:val="clear" w:color="auto" w:fill="auto"/>
          </w:tcPr>
          <w:p w14:paraId="6B1E92F5" w14:textId="2E15AF4C" w:rsidR="007369BC" w:rsidRPr="008D0B2D" w:rsidRDefault="007369BC" w:rsidP="00C824F9">
            <w:pPr>
              <w:pStyle w:val="Brdtext"/>
            </w:pPr>
            <w:r w:rsidRPr="008D0B2D">
              <w:t>Utdelning</w:t>
            </w:r>
            <w:r>
              <w:t> </w:t>
            </w:r>
            <w:r w:rsidRPr="008D0B2D">
              <w:t>Företagsobligationskonsortiet</w:t>
            </w:r>
            <w:r>
              <w:t xml:space="preserve"> FRN</w:t>
            </w:r>
          </w:p>
        </w:tc>
        <w:tc>
          <w:tcPr>
            <w:tcW w:w="962" w:type="pct"/>
            <w:shd w:val="clear" w:color="auto" w:fill="auto"/>
            <w:vAlign w:val="bottom"/>
          </w:tcPr>
          <w:p w14:paraId="0EF8A303" w14:textId="3DFDDC1B" w:rsidR="007369BC" w:rsidRDefault="007369BC" w:rsidP="00C824F9">
            <w:pPr>
              <w:pStyle w:val="Brdtext"/>
              <w:jc w:val="right"/>
            </w:pPr>
            <w:r>
              <w:t>31 865</w:t>
            </w:r>
          </w:p>
        </w:tc>
        <w:tc>
          <w:tcPr>
            <w:tcW w:w="1154" w:type="pct"/>
            <w:shd w:val="clear" w:color="auto" w:fill="auto"/>
            <w:vAlign w:val="bottom"/>
          </w:tcPr>
          <w:p w14:paraId="7392740B" w14:textId="4EF1DEAF" w:rsidR="007369BC" w:rsidRDefault="007369BC" w:rsidP="00C824F9">
            <w:pPr>
              <w:pStyle w:val="Brdtext"/>
              <w:jc w:val="right"/>
            </w:pPr>
            <w:r>
              <w:t>10 938</w:t>
            </w:r>
          </w:p>
        </w:tc>
      </w:tr>
      <w:tr w:rsidR="00C824F9" w14:paraId="7D5BF72B" w14:textId="77777777" w:rsidTr="00F97600">
        <w:tc>
          <w:tcPr>
            <w:tcW w:w="2885" w:type="pct"/>
            <w:shd w:val="clear" w:color="auto" w:fill="auto"/>
          </w:tcPr>
          <w:p w14:paraId="49CB4527" w14:textId="575D4759" w:rsidR="007369BC" w:rsidRPr="008D0B2D" w:rsidRDefault="007369BC" w:rsidP="00C824F9">
            <w:pPr>
              <w:pStyle w:val="Brdtext"/>
            </w:pPr>
            <w:r>
              <w:t>Köpt/såld utdelning</w:t>
            </w:r>
            <w:r w:rsidRPr="008D0B2D">
              <w:t xml:space="preserve"> Företagsobligationskonsortiet FRN</w:t>
            </w:r>
          </w:p>
        </w:tc>
        <w:tc>
          <w:tcPr>
            <w:tcW w:w="962" w:type="pct"/>
            <w:shd w:val="clear" w:color="auto" w:fill="auto"/>
            <w:vAlign w:val="bottom"/>
          </w:tcPr>
          <w:p w14:paraId="1628D3A5" w14:textId="6A184C06" w:rsidR="007369BC" w:rsidRPr="008D0B2D" w:rsidRDefault="007369BC" w:rsidP="00C824F9">
            <w:pPr>
              <w:pStyle w:val="Brdtext"/>
              <w:jc w:val="right"/>
            </w:pPr>
            <w:r>
              <w:t>289</w:t>
            </w:r>
          </w:p>
        </w:tc>
        <w:tc>
          <w:tcPr>
            <w:tcW w:w="1154" w:type="pct"/>
            <w:shd w:val="clear" w:color="auto" w:fill="auto"/>
            <w:vAlign w:val="bottom"/>
          </w:tcPr>
          <w:p w14:paraId="374C18B0" w14:textId="62C51D31" w:rsidR="007369BC" w:rsidRPr="008D0B2D" w:rsidRDefault="007369BC" w:rsidP="00C824F9">
            <w:pPr>
              <w:pStyle w:val="Brdtext"/>
              <w:jc w:val="right"/>
            </w:pPr>
            <w:r>
              <w:t>-76</w:t>
            </w:r>
          </w:p>
        </w:tc>
      </w:tr>
      <w:tr w:rsidR="00C824F9" w14:paraId="06A9CA40" w14:textId="77777777" w:rsidTr="00F97600">
        <w:tc>
          <w:tcPr>
            <w:tcW w:w="2885" w:type="pct"/>
            <w:shd w:val="clear" w:color="auto" w:fill="auto"/>
          </w:tcPr>
          <w:p w14:paraId="7F08E51E" w14:textId="2D4CD2AE" w:rsidR="007369BC" w:rsidRPr="008D0B2D" w:rsidRDefault="007369BC" w:rsidP="00C824F9">
            <w:pPr>
              <w:pStyle w:val="Brdtext"/>
            </w:pPr>
            <w:r>
              <w:t>Utdelning Räntekonsortiet</w:t>
            </w:r>
          </w:p>
        </w:tc>
        <w:tc>
          <w:tcPr>
            <w:tcW w:w="962" w:type="pct"/>
            <w:shd w:val="clear" w:color="auto" w:fill="auto"/>
            <w:vAlign w:val="bottom"/>
          </w:tcPr>
          <w:p w14:paraId="134AB7AC" w14:textId="79C681CE" w:rsidR="007369BC" w:rsidRPr="008D0B2D" w:rsidRDefault="007369BC" w:rsidP="00C824F9">
            <w:pPr>
              <w:pStyle w:val="Brdtext"/>
              <w:jc w:val="right"/>
            </w:pPr>
            <w:r>
              <w:t>16 720</w:t>
            </w:r>
          </w:p>
        </w:tc>
        <w:tc>
          <w:tcPr>
            <w:tcW w:w="1154" w:type="pct"/>
            <w:shd w:val="clear" w:color="auto" w:fill="auto"/>
            <w:vAlign w:val="bottom"/>
          </w:tcPr>
          <w:p w14:paraId="3474FA0E" w14:textId="42C17975" w:rsidR="007369BC" w:rsidRPr="008D0B2D" w:rsidRDefault="007369BC" w:rsidP="00C824F9">
            <w:pPr>
              <w:pStyle w:val="Brdtext"/>
              <w:jc w:val="right"/>
            </w:pPr>
            <w:r>
              <w:t>11 634</w:t>
            </w:r>
          </w:p>
        </w:tc>
      </w:tr>
      <w:tr w:rsidR="00C824F9" w14:paraId="74D529A9" w14:textId="77777777" w:rsidTr="00F97600">
        <w:tc>
          <w:tcPr>
            <w:tcW w:w="2885" w:type="pct"/>
            <w:shd w:val="clear" w:color="auto" w:fill="auto"/>
          </w:tcPr>
          <w:p w14:paraId="4C2627A7" w14:textId="0F550634" w:rsidR="007369BC" w:rsidRPr="008D0B2D" w:rsidRDefault="007369BC" w:rsidP="00C824F9">
            <w:pPr>
              <w:pStyle w:val="Brdtext"/>
            </w:pPr>
            <w:r w:rsidRPr="008D0B2D">
              <w:t xml:space="preserve">Köpt/såld utdelning </w:t>
            </w:r>
            <w:r>
              <w:t>Räntekonsortiet</w:t>
            </w:r>
          </w:p>
        </w:tc>
        <w:tc>
          <w:tcPr>
            <w:tcW w:w="962" w:type="pct"/>
            <w:shd w:val="clear" w:color="auto" w:fill="auto"/>
            <w:vAlign w:val="bottom"/>
          </w:tcPr>
          <w:p w14:paraId="6ECC1565" w14:textId="63CBB2E2" w:rsidR="007369BC" w:rsidRPr="008D0B2D" w:rsidRDefault="007369BC" w:rsidP="00C824F9">
            <w:pPr>
              <w:pStyle w:val="Brdtext"/>
              <w:jc w:val="right"/>
            </w:pPr>
            <w:r>
              <w:t>584</w:t>
            </w:r>
          </w:p>
        </w:tc>
        <w:tc>
          <w:tcPr>
            <w:tcW w:w="1154" w:type="pct"/>
            <w:shd w:val="clear" w:color="auto" w:fill="auto"/>
            <w:vAlign w:val="bottom"/>
          </w:tcPr>
          <w:p w14:paraId="265DBAD4" w14:textId="1A290B5E" w:rsidR="007369BC" w:rsidRPr="008D0B2D" w:rsidRDefault="007369BC" w:rsidP="00C824F9">
            <w:pPr>
              <w:pStyle w:val="Brdtext"/>
              <w:jc w:val="right"/>
            </w:pPr>
            <w:r>
              <w:t>-515</w:t>
            </w:r>
          </w:p>
        </w:tc>
      </w:tr>
      <w:tr w:rsidR="00C824F9" w14:paraId="3A255ED9" w14:textId="77777777" w:rsidTr="00F97600">
        <w:tc>
          <w:tcPr>
            <w:tcW w:w="2885" w:type="pct"/>
            <w:shd w:val="clear" w:color="auto" w:fill="auto"/>
          </w:tcPr>
          <w:p w14:paraId="30AC1FA6" w14:textId="039BEEE8" w:rsidR="007369BC" w:rsidRPr="008D0B2D" w:rsidRDefault="007369BC" w:rsidP="00C824F9">
            <w:pPr>
              <w:pStyle w:val="Brdtext"/>
            </w:pPr>
            <w:r w:rsidRPr="008D0B2D">
              <w:t>Utdelningen</w:t>
            </w:r>
            <w:r>
              <w:t> Småbolagskonsortiet Kronan</w:t>
            </w:r>
          </w:p>
        </w:tc>
        <w:tc>
          <w:tcPr>
            <w:tcW w:w="962" w:type="pct"/>
            <w:shd w:val="clear" w:color="auto" w:fill="auto"/>
            <w:vAlign w:val="bottom"/>
          </w:tcPr>
          <w:p w14:paraId="5646E278" w14:textId="7E24C4B8" w:rsidR="007369BC" w:rsidRPr="008D0B2D" w:rsidRDefault="007369BC" w:rsidP="00C824F9">
            <w:pPr>
              <w:pStyle w:val="Brdtext"/>
              <w:jc w:val="right"/>
            </w:pPr>
            <w:r>
              <w:t>0</w:t>
            </w:r>
          </w:p>
        </w:tc>
        <w:tc>
          <w:tcPr>
            <w:tcW w:w="1154" w:type="pct"/>
            <w:shd w:val="clear" w:color="auto" w:fill="auto"/>
            <w:vAlign w:val="bottom"/>
          </w:tcPr>
          <w:p w14:paraId="786AF426" w14:textId="705DB9E8" w:rsidR="007369BC" w:rsidRPr="008D0B2D" w:rsidRDefault="007369BC" w:rsidP="00C824F9">
            <w:pPr>
              <w:pStyle w:val="Brdtext"/>
              <w:jc w:val="right"/>
            </w:pPr>
            <w:r>
              <w:t>2 598</w:t>
            </w:r>
          </w:p>
        </w:tc>
      </w:tr>
      <w:tr w:rsidR="00C824F9" w14:paraId="2119EA14" w14:textId="77777777" w:rsidTr="00F97600">
        <w:tc>
          <w:tcPr>
            <w:tcW w:w="2885" w:type="pct"/>
            <w:shd w:val="clear" w:color="auto" w:fill="auto"/>
          </w:tcPr>
          <w:p w14:paraId="46B48D36" w14:textId="77777777" w:rsidR="007369BC" w:rsidRPr="008D0B2D" w:rsidRDefault="007369BC" w:rsidP="00C824F9">
            <w:pPr>
              <w:pStyle w:val="Brdtext"/>
            </w:pPr>
            <w:r w:rsidRPr="008D0B2D">
              <w:t>Utdelning aktier och andelar</w:t>
            </w:r>
          </w:p>
        </w:tc>
        <w:tc>
          <w:tcPr>
            <w:tcW w:w="962" w:type="pct"/>
            <w:shd w:val="clear" w:color="auto" w:fill="auto"/>
            <w:vAlign w:val="bottom"/>
          </w:tcPr>
          <w:p w14:paraId="179A3D6A" w14:textId="4A7237C2" w:rsidR="007369BC" w:rsidRPr="008D0B2D" w:rsidRDefault="007369BC" w:rsidP="00C824F9">
            <w:pPr>
              <w:pStyle w:val="Brdtext"/>
              <w:jc w:val="right"/>
            </w:pPr>
            <w:r>
              <w:t>302</w:t>
            </w:r>
          </w:p>
        </w:tc>
        <w:tc>
          <w:tcPr>
            <w:tcW w:w="1154" w:type="pct"/>
            <w:shd w:val="clear" w:color="auto" w:fill="auto"/>
            <w:vAlign w:val="bottom"/>
          </w:tcPr>
          <w:p w14:paraId="1332DB76" w14:textId="25020D16" w:rsidR="007369BC" w:rsidRPr="008D0B2D" w:rsidRDefault="007369BC" w:rsidP="00C824F9">
            <w:pPr>
              <w:pStyle w:val="Brdtext"/>
              <w:ind w:right="36"/>
              <w:jc w:val="right"/>
            </w:pPr>
            <w:r>
              <w:t>304</w:t>
            </w:r>
          </w:p>
        </w:tc>
      </w:tr>
      <w:tr w:rsidR="00C824F9" w14:paraId="2AAB24D3" w14:textId="77777777" w:rsidTr="00F97600">
        <w:tc>
          <w:tcPr>
            <w:tcW w:w="2885" w:type="pct"/>
            <w:shd w:val="clear" w:color="auto" w:fill="auto"/>
          </w:tcPr>
          <w:p w14:paraId="7A35BB2F" w14:textId="77777777" w:rsidR="007369BC" w:rsidRPr="008D0B2D" w:rsidRDefault="007369BC" w:rsidP="00C824F9">
            <w:pPr>
              <w:pStyle w:val="Brdtext"/>
            </w:pPr>
            <w:r w:rsidRPr="008D0B2D">
              <w:rPr>
                <w:b/>
                <w:bCs/>
              </w:rPr>
              <w:t>Summa</w:t>
            </w:r>
          </w:p>
        </w:tc>
        <w:tc>
          <w:tcPr>
            <w:tcW w:w="962" w:type="pct"/>
            <w:shd w:val="clear" w:color="auto" w:fill="auto"/>
            <w:vAlign w:val="bottom"/>
          </w:tcPr>
          <w:p w14:paraId="7A5AE392" w14:textId="0D7DEA44" w:rsidR="007369BC" w:rsidRPr="008D0B2D" w:rsidRDefault="007369BC" w:rsidP="00C824F9">
            <w:pPr>
              <w:pStyle w:val="Brdtext"/>
              <w:jc w:val="right"/>
              <w:rPr>
                <w:b/>
                <w:bCs/>
              </w:rPr>
            </w:pPr>
            <w:r>
              <w:rPr>
                <w:b/>
                <w:bCs/>
              </w:rPr>
              <w:t>362 588</w:t>
            </w:r>
          </w:p>
        </w:tc>
        <w:tc>
          <w:tcPr>
            <w:tcW w:w="1154" w:type="pct"/>
            <w:shd w:val="clear" w:color="auto" w:fill="auto"/>
            <w:vAlign w:val="bottom"/>
          </w:tcPr>
          <w:p w14:paraId="0BD94EA7" w14:textId="6BF46A1A" w:rsidR="007369BC" w:rsidRPr="008D0B2D" w:rsidRDefault="007369BC" w:rsidP="00C824F9">
            <w:pPr>
              <w:pStyle w:val="Brdtext"/>
              <w:jc w:val="right"/>
              <w:rPr>
                <w:b/>
                <w:bCs/>
              </w:rPr>
            </w:pPr>
            <w:r>
              <w:rPr>
                <w:b/>
                <w:bCs/>
              </w:rPr>
              <w:t>347 064</w:t>
            </w:r>
          </w:p>
        </w:tc>
      </w:tr>
    </w:tbl>
    <w:p w14:paraId="02B0896C" w14:textId="77777777" w:rsidR="007369BC" w:rsidRPr="005D70DC" w:rsidRDefault="007369BC" w:rsidP="00ED51AF">
      <w:pPr>
        <w:pStyle w:val="Rubrik3utannumrering"/>
      </w:pPr>
      <w:r w:rsidRPr="005D70DC">
        <w:t>Not 4 Övriga externa kostnader</w:t>
      </w:r>
    </w:p>
    <w:tbl>
      <w:tblPr>
        <w:tblW w:w="4928" w:type="pct"/>
        <w:tblCellMar>
          <w:left w:w="0" w:type="dxa"/>
        </w:tblCellMar>
        <w:tblLook w:val="06A0" w:firstRow="1" w:lastRow="0" w:firstColumn="1" w:lastColumn="0" w:noHBand="1" w:noVBand="1"/>
      </w:tblPr>
      <w:tblGrid>
        <w:gridCol w:w="3339"/>
        <w:gridCol w:w="1198"/>
        <w:gridCol w:w="1275"/>
      </w:tblGrid>
      <w:tr w:rsidR="00ED51AF" w14:paraId="566F73F0" w14:textId="77777777" w:rsidTr="00F97600">
        <w:trPr>
          <w:tblHeader/>
        </w:trPr>
        <w:tc>
          <w:tcPr>
            <w:tcW w:w="2872" w:type="pct"/>
            <w:shd w:val="clear" w:color="auto" w:fill="auto"/>
          </w:tcPr>
          <w:p w14:paraId="4994B4BF" w14:textId="77777777" w:rsidR="007369BC" w:rsidRDefault="007369BC" w:rsidP="007207FB">
            <w:pPr>
              <w:pStyle w:val="TabellHuvud"/>
              <w:jc w:val="left"/>
            </w:pPr>
          </w:p>
          <w:p w14:paraId="68E6EC49" w14:textId="77777777" w:rsidR="007369BC" w:rsidRPr="00B61542" w:rsidRDefault="007369BC" w:rsidP="007207FB">
            <w:pPr>
              <w:pStyle w:val="TabellHuvud"/>
              <w:jc w:val="left"/>
            </w:pPr>
            <w:r>
              <w:t>Kammarkollegiet</w:t>
            </w:r>
          </w:p>
        </w:tc>
        <w:tc>
          <w:tcPr>
            <w:tcW w:w="1031" w:type="pct"/>
            <w:shd w:val="clear" w:color="auto" w:fill="auto"/>
          </w:tcPr>
          <w:p w14:paraId="7E03A8BF" w14:textId="77777777" w:rsidR="007369BC" w:rsidRDefault="007369BC" w:rsidP="007207FB">
            <w:pPr>
              <w:pStyle w:val="TabellHuvud"/>
            </w:pPr>
          </w:p>
          <w:p w14:paraId="6D6DADBB" w14:textId="3B119844" w:rsidR="007369BC" w:rsidRDefault="007369BC" w:rsidP="007207FB">
            <w:pPr>
              <w:pStyle w:val="TabellHuvud"/>
            </w:pPr>
            <w:r>
              <w:t>2023</w:t>
            </w:r>
          </w:p>
        </w:tc>
        <w:tc>
          <w:tcPr>
            <w:tcW w:w="1098" w:type="pct"/>
            <w:shd w:val="clear" w:color="auto" w:fill="auto"/>
          </w:tcPr>
          <w:p w14:paraId="23AED300" w14:textId="77777777" w:rsidR="007369BC" w:rsidRDefault="007369BC" w:rsidP="007207FB">
            <w:pPr>
              <w:pStyle w:val="TabellHuvud"/>
            </w:pPr>
          </w:p>
          <w:p w14:paraId="04E1686B" w14:textId="2207D710" w:rsidR="007369BC" w:rsidRDefault="007369BC" w:rsidP="007207FB">
            <w:pPr>
              <w:pStyle w:val="TabellHuvud"/>
            </w:pPr>
            <w:r>
              <w:t>2022</w:t>
            </w:r>
          </w:p>
        </w:tc>
      </w:tr>
      <w:tr w:rsidR="00C824F9" w14:paraId="73A6EC8C" w14:textId="77777777" w:rsidTr="00F97600">
        <w:tc>
          <w:tcPr>
            <w:tcW w:w="2872" w:type="pct"/>
            <w:shd w:val="clear" w:color="auto" w:fill="auto"/>
          </w:tcPr>
          <w:p w14:paraId="0CBF9854" w14:textId="77777777" w:rsidR="007369BC" w:rsidRPr="008D0B2D" w:rsidRDefault="007369BC" w:rsidP="00C824F9">
            <w:pPr>
              <w:pStyle w:val="Brdtext"/>
              <w:jc w:val="left"/>
            </w:pPr>
            <w:r w:rsidRPr="008D0B2D">
              <w:t>Kanslistöd åt Arvsfondsdelegationen</w:t>
            </w:r>
          </w:p>
        </w:tc>
        <w:tc>
          <w:tcPr>
            <w:tcW w:w="1031" w:type="pct"/>
            <w:shd w:val="clear" w:color="auto" w:fill="auto"/>
            <w:vAlign w:val="bottom"/>
          </w:tcPr>
          <w:p w14:paraId="2D4395B3" w14:textId="12EBF0EE" w:rsidR="007369BC" w:rsidRPr="008D0B2D" w:rsidRDefault="007369BC" w:rsidP="00C824F9">
            <w:pPr>
              <w:pStyle w:val="Brdtext"/>
              <w:jc w:val="right"/>
            </w:pPr>
            <w:r>
              <w:t>51 265</w:t>
            </w:r>
          </w:p>
        </w:tc>
        <w:tc>
          <w:tcPr>
            <w:tcW w:w="1098" w:type="pct"/>
            <w:shd w:val="clear" w:color="auto" w:fill="auto"/>
            <w:vAlign w:val="bottom"/>
          </w:tcPr>
          <w:p w14:paraId="14D2BCEF" w14:textId="210CC517" w:rsidR="007369BC" w:rsidRPr="008D0B2D" w:rsidRDefault="007369BC" w:rsidP="00C824F9">
            <w:pPr>
              <w:pStyle w:val="Brdtext"/>
              <w:jc w:val="right"/>
            </w:pPr>
            <w:r w:rsidRPr="008D0B2D">
              <w:t>50 305</w:t>
            </w:r>
          </w:p>
        </w:tc>
      </w:tr>
      <w:tr w:rsidR="00C824F9" w14:paraId="4296EC90" w14:textId="77777777" w:rsidTr="00F97600">
        <w:tc>
          <w:tcPr>
            <w:tcW w:w="2872" w:type="pct"/>
            <w:shd w:val="clear" w:color="auto" w:fill="auto"/>
          </w:tcPr>
          <w:p w14:paraId="65CD9AE3" w14:textId="77777777" w:rsidR="007369BC" w:rsidRPr="008D0B2D" w:rsidRDefault="007369BC" w:rsidP="00C824F9">
            <w:pPr>
              <w:pStyle w:val="Brdtext"/>
            </w:pPr>
            <w:r w:rsidRPr="008D0B2D">
              <w:t>Bevakning av Allmänna arvsfondens rätt</w:t>
            </w:r>
          </w:p>
        </w:tc>
        <w:tc>
          <w:tcPr>
            <w:tcW w:w="1031" w:type="pct"/>
            <w:shd w:val="clear" w:color="auto" w:fill="auto"/>
            <w:vAlign w:val="bottom"/>
          </w:tcPr>
          <w:p w14:paraId="1BBBE330" w14:textId="4C552CE4" w:rsidR="007369BC" w:rsidRPr="008D0B2D" w:rsidRDefault="007369BC" w:rsidP="00C824F9">
            <w:pPr>
              <w:pStyle w:val="Brdtext"/>
              <w:jc w:val="right"/>
            </w:pPr>
            <w:r>
              <w:t>25 724</w:t>
            </w:r>
          </w:p>
        </w:tc>
        <w:tc>
          <w:tcPr>
            <w:tcW w:w="1098" w:type="pct"/>
            <w:shd w:val="clear" w:color="auto" w:fill="auto"/>
            <w:vAlign w:val="bottom"/>
          </w:tcPr>
          <w:p w14:paraId="1207716C" w14:textId="34FF2D03" w:rsidR="007369BC" w:rsidRPr="008D0B2D" w:rsidRDefault="007369BC" w:rsidP="00C824F9">
            <w:pPr>
              <w:pStyle w:val="Brdtext"/>
              <w:jc w:val="right"/>
            </w:pPr>
            <w:r w:rsidRPr="008D0B2D">
              <w:t>24 120</w:t>
            </w:r>
          </w:p>
        </w:tc>
      </w:tr>
      <w:tr w:rsidR="00C824F9" w14:paraId="035CE6CA" w14:textId="77777777" w:rsidTr="00F97600">
        <w:tc>
          <w:tcPr>
            <w:tcW w:w="2872" w:type="pct"/>
            <w:shd w:val="clear" w:color="auto" w:fill="auto"/>
          </w:tcPr>
          <w:p w14:paraId="32FE3039" w14:textId="77777777" w:rsidR="007369BC" w:rsidRPr="008D0B2D" w:rsidRDefault="007369BC" w:rsidP="00C824F9">
            <w:pPr>
              <w:pStyle w:val="Brdtext"/>
              <w:jc w:val="left"/>
            </w:pPr>
            <w:r w:rsidRPr="008D0B2D">
              <w:t>Bevakning av återkrav projektmedel</w:t>
            </w:r>
          </w:p>
        </w:tc>
        <w:tc>
          <w:tcPr>
            <w:tcW w:w="1031" w:type="pct"/>
            <w:shd w:val="clear" w:color="auto" w:fill="auto"/>
            <w:vAlign w:val="bottom"/>
          </w:tcPr>
          <w:p w14:paraId="5C8CC15D" w14:textId="562D73F8" w:rsidR="007369BC" w:rsidRPr="008D0B2D" w:rsidRDefault="007369BC" w:rsidP="00C824F9">
            <w:pPr>
              <w:pStyle w:val="Brdtext"/>
              <w:jc w:val="right"/>
            </w:pPr>
            <w:r>
              <w:t>135</w:t>
            </w:r>
          </w:p>
        </w:tc>
        <w:tc>
          <w:tcPr>
            <w:tcW w:w="1098" w:type="pct"/>
            <w:shd w:val="clear" w:color="auto" w:fill="auto"/>
            <w:vAlign w:val="bottom"/>
          </w:tcPr>
          <w:p w14:paraId="1EE2F1A4" w14:textId="7A6AD4F2" w:rsidR="007369BC" w:rsidRPr="008D0B2D" w:rsidRDefault="007369BC" w:rsidP="00C824F9">
            <w:pPr>
              <w:pStyle w:val="Brdtext"/>
              <w:jc w:val="right"/>
            </w:pPr>
            <w:r w:rsidRPr="008D0B2D">
              <w:t>204</w:t>
            </w:r>
          </w:p>
        </w:tc>
      </w:tr>
      <w:tr w:rsidR="00C824F9" w14:paraId="0A416261" w14:textId="77777777" w:rsidTr="00F97600">
        <w:tc>
          <w:tcPr>
            <w:tcW w:w="2872" w:type="pct"/>
            <w:shd w:val="clear" w:color="auto" w:fill="auto"/>
          </w:tcPr>
          <w:p w14:paraId="1E0E8E6E" w14:textId="77777777" w:rsidR="007369BC" w:rsidRPr="008D0B2D" w:rsidRDefault="007369BC" w:rsidP="00C824F9">
            <w:pPr>
              <w:pStyle w:val="Brdtext"/>
              <w:jc w:val="left"/>
            </w:pPr>
            <w:r w:rsidRPr="008D0B2D">
              <w:t>Fondförvaltning, baserad på marknadsvärde</w:t>
            </w:r>
          </w:p>
        </w:tc>
        <w:tc>
          <w:tcPr>
            <w:tcW w:w="1031" w:type="pct"/>
            <w:shd w:val="clear" w:color="auto" w:fill="auto"/>
            <w:vAlign w:val="bottom"/>
          </w:tcPr>
          <w:p w14:paraId="2F7ACA88" w14:textId="2778712C" w:rsidR="007369BC" w:rsidRPr="008D0B2D" w:rsidRDefault="007369BC" w:rsidP="00C824F9">
            <w:pPr>
              <w:pStyle w:val="Brdtext"/>
              <w:jc w:val="right"/>
            </w:pPr>
            <w:r w:rsidRPr="008D0B2D">
              <w:t>1</w:t>
            </w:r>
            <w:r>
              <w:t>8 000</w:t>
            </w:r>
          </w:p>
        </w:tc>
        <w:tc>
          <w:tcPr>
            <w:tcW w:w="1098" w:type="pct"/>
            <w:shd w:val="clear" w:color="auto" w:fill="auto"/>
            <w:vAlign w:val="bottom"/>
          </w:tcPr>
          <w:p w14:paraId="14B8A291" w14:textId="72D2AB78" w:rsidR="007369BC" w:rsidRPr="008D0B2D" w:rsidRDefault="007369BC" w:rsidP="00C824F9">
            <w:pPr>
              <w:pStyle w:val="Brdtext"/>
              <w:jc w:val="right"/>
            </w:pPr>
            <w:r w:rsidRPr="008D0B2D">
              <w:t>12 492</w:t>
            </w:r>
          </w:p>
        </w:tc>
      </w:tr>
      <w:tr w:rsidR="00C824F9" w14:paraId="13EE5AD7" w14:textId="77777777" w:rsidTr="00F97600">
        <w:tc>
          <w:tcPr>
            <w:tcW w:w="2872" w:type="pct"/>
            <w:shd w:val="clear" w:color="auto" w:fill="auto"/>
          </w:tcPr>
          <w:p w14:paraId="0967E494" w14:textId="77777777" w:rsidR="007369BC" w:rsidRPr="008D0B2D" w:rsidRDefault="007369BC" w:rsidP="00C824F9">
            <w:pPr>
              <w:pStyle w:val="Brdtext"/>
              <w:jc w:val="left"/>
            </w:pPr>
            <w:r w:rsidRPr="008D0B2D">
              <w:t>Ekonomiadministration, timtaxa</w:t>
            </w:r>
          </w:p>
        </w:tc>
        <w:tc>
          <w:tcPr>
            <w:tcW w:w="1031" w:type="pct"/>
            <w:shd w:val="clear" w:color="auto" w:fill="auto"/>
            <w:vAlign w:val="bottom"/>
          </w:tcPr>
          <w:p w14:paraId="71B8C439" w14:textId="4986FA3D" w:rsidR="007369BC" w:rsidRPr="008D0B2D" w:rsidRDefault="007369BC" w:rsidP="00C824F9">
            <w:pPr>
              <w:pStyle w:val="Brdtext"/>
              <w:jc w:val="right"/>
            </w:pPr>
            <w:r>
              <w:t>2 134</w:t>
            </w:r>
          </w:p>
        </w:tc>
        <w:tc>
          <w:tcPr>
            <w:tcW w:w="1098" w:type="pct"/>
            <w:shd w:val="clear" w:color="auto" w:fill="auto"/>
            <w:vAlign w:val="bottom"/>
          </w:tcPr>
          <w:p w14:paraId="584CC354" w14:textId="52EE5A83" w:rsidR="007369BC" w:rsidRPr="008D0B2D" w:rsidRDefault="007369BC" w:rsidP="00C824F9">
            <w:pPr>
              <w:pStyle w:val="Brdtext"/>
              <w:jc w:val="right"/>
            </w:pPr>
            <w:r w:rsidRPr="008D0B2D">
              <w:t>2 015</w:t>
            </w:r>
          </w:p>
        </w:tc>
      </w:tr>
      <w:tr w:rsidR="00C824F9" w14:paraId="20CCE8EF" w14:textId="77777777" w:rsidTr="00F97600">
        <w:tc>
          <w:tcPr>
            <w:tcW w:w="2872" w:type="pct"/>
            <w:shd w:val="clear" w:color="auto" w:fill="auto"/>
          </w:tcPr>
          <w:p w14:paraId="3A1F9E1B" w14:textId="74DB9C8E" w:rsidR="007369BC" w:rsidRPr="008D0B2D" w:rsidRDefault="007369BC" w:rsidP="00C824F9">
            <w:pPr>
              <w:pStyle w:val="Brdtext"/>
              <w:jc w:val="left"/>
            </w:pPr>
            <w:r w:rsidRPr="008D0B2D">
              <w:t>Management fee, alternativa invest</w:t>
            </w:r>
            <w:r>
              <w:t>ering</w:t>
            </w:r>
          </w:p>
        </w:tc>
        <w:tc>
          <w:tcPr>
            <w:tcW w:w="1031" w:type="pct"/>
            <w:shd w:val="clear" w:color="auto" w:fill="auto"/>
            <w:vAlign w:val="bottom"/>
          </w:tcPr>
          <w:p w14:paraId="6A014DE5" w14:textId="6DC00E0D" w:rsidR="007369BC" w:rsidRPr="008D0B2D" w:rsidRDefault="007369BC" w:rsidP="00C824F9">
            <w:pPr>
              <w:pStyle w:val="Brdtext"/>
              <w:jc w:val="right"/>
            </w:pPr>
            <w:r>
              <w:t>1 903</w:t>
            </w:r>
          </w:p>
        </w:tc>
        <w:tc>
          <w:tcPr>
            <w:tcW w:w="1098" w:type="pct"/>
            <w:shd w:val="clear" w:color="auto" w:fill="auto"/>
            <w:vAlign w:val="bottom"/>
          </w:tcPr>
          <w:p w14:paraId="4F162D19" w14:textId="03F9442E" w:rsidR="007369BC" w:rsidRPr="008D0B2D" w:rsidRDefault="007369BC" w:rsidP="00C824F9">
            <w:pPr>
              <w:pStyle w:val="Brdtext"/>
              <w:jc w:val="right"/>
            </w:pPr>
            <w:r w:rsidRPr="008D0B2D">
              <w:t>2 411</w:t>
            </w:r>
          </w:p>
        </w:tc>
      </w:tr>
      <w:tr w:rsidR="00ED51AF" w14:paraId="1519AFF7" w14:textId="77777777" w:rsidTr="00F97600">
        <w:tc>
          <w:tcPr>
            <w:tcW w:w="2872" w:type="pct"/>
            <w:shd w:val="clear" w:color="auto" w:fill="auto"/>
          </w:tcPr>
          <w:p w14:paraId="7010CBEC" w14:textId="77777777" w:rsidR="007369BC" w:rsidRPr="008D0B2D" w:rsidRDefault="007369BC" w:rsidP="007207FB">
            <w:pPr>
              <w:pStyle w:val="Brdtext"/>
              <w:jc w:val="left"/>
              <w:rPr>
                <w:b/>
                <w:bCs/>
              </w:rPr>
            </w:pPr>
            <w:r w:rsidRPr="008D0B2D">
              <w:rPr>
                <w:b/>
                <w:bCs/>
              </w:rPr>
              <w:t>Summa</w:t>
            </w:r>
          </w:p>
        </w:tc>
        <w:tc>
          <w:tcPr>
            <w:tcW w:w="1031" w:type="pct"/>
            <w:shd w:val="clear" w:color="auto" w:fill="auto"/>
            <w:vAlign w:val="bottom"/>
          </w:tcPr>
          <w:p w14:paraId="4F6C184A" w14:textId="2FEAC233" w:rsidR="007369BC" w:rsidRPr="008D0B2D" w:rsidRDefault="007369BC" w:rsidP="007207FB">
            <w:pPr>
              <w:pStyle w:val="Brdtext"/>
              <w:jc w:val="right"/>
              <w:rPr>
                <w:b/>
                <w:bCs/>
              </w:rPr>
            </w:pPr>
            <w:r w:rsidRPr="008D0B2D">
              <w:rPr>
                <w:b/>
                <w:bCs/>
              </w:rPr>
              <w:t>9</w:t>
            </w:r>
            <w:r>
              <w:rPr>
                <w:b/>
                <w:bCs/>
              </w:rPr>
              <w:t>9 161</w:t>
            </w:r>
          </w:p>
        </w:tc>
        <w:tc>
          <w:tcPr>
            <w:tcW w:w="1098" w:type="pct"/>
            <w:shd w:val="clear" w:color="auto" w:fill="auto"/>
            <w:vAlign w:val="bottom"/>
          </w:tcPr>
          <w:p w14:paraId="00ECBCF5" w14:textId="3F02C78E" w:rsidR="007369BC" w:rsidRPr="008D0B2D" w:rsidRDefault="007369BC" w:rsidP="007207FB">
            <w:pPr>
              <w:pStyle w:val="Brdtext"/>
              <w:jc w:val="right"/>
              <w:rPr>
                <w:b/>
                <w:bCs/>
              </w:rPr>
            </w:pPr>
            <w:r w:rsidRPr="00C824F9">
              <w:rPr>
                <w:b/>
                <w:bCs/>
              </w:rPr>
              <w:t>91 547</w:t>
            </w:r>
          </w:p>
        </w:tc>
      </w:tr>
      <w:tr w:rsidR="00ED51AF" w14:paraId="262D1358" w14:textId="77777777" w:rsidTr="00F97600">
        <w:tc>
          <w:tcPr>
            <w:tcW w:w="2872" w:type="pct"/>
            <w:shd w:val="clear" w:color="auto" w:fill="auto"/>
          </w:tcPr>
          <w:p w14:paraId="1580499C" w14:textId="77777777" w:rsidR="007369BC" w:rsidRPr="008D0B2D" w:rsidRDefault="007369BC" w:rsidP="007207FB">
            <w:pPr>
              <w:pStyle w:val="Brdtext"/>
              <w:jc w:val="left"/>
            </w:pPr>
          </w:p>
        </w:tc>
        <w:tc>
          <w:tcPr>
            <w:tcW w:w="1031" w:type="pct"/>
            <w:shd w:val="clear" w:color="auto" w:fill="auto"/>
            <w:vAlign w:val="bottom"/>
          </w:tcPr>
          <w:p w14:paraId="7594B175" w14:textId="77777777" w:rsidR="007369BC" w:rsidRPr="008D0B2D" w:rsidRDefault="007369BC" w:rsidP="007207FB">
            <w:pPr>
              <w:pStyle w:val="Brdtext"/>
              <w:jc w:val="right"/>
            </w:pPr>
          </w:p>
        </w:tc>
        <w:tc>
          <w:tcPr>
            <w:tcW w:w="1098" w:type="pct"/>
            <w:shd w:val="clear" w:color="auto" w:fill="auto"/>
            <w:vAlign w:val="bottom"/>
          </w:tcPr>
          <w:p w14:paraId="6468DE82" w14:textId="77777777" w:rsidR="007369BC" w:rsidRPr="008D0B2D" w:rsidRDefault="007369BC" w:rsidP="007207FB">
            <w:pPr>
              <w:pStyle w:val="Brdtext"/>
              <w:jc w:val="right"/>
            </w:pPr>
          </w:p>
        </w:tc>
      </w:tr>
      <w:tr w:rsidR="00C824F9" w14:paraId="4A41B222" w14:textId="77777777" w:rsidTr="00F97600">
        <w:tc>
          <w:tcPr>
            <w:tcW w:w="2872" w:type="pct"/>
            <w:shd w:val="clear" w:color="auto" w:fill="auto"/>
          </w:tcPr>
          <w:p w14:paraId="2A4BE2F3" w14:textId="77777777" w:rsidR="007369BC" w:rsidRPr="008D0B2D" w:rsidRDefault="007369BC" w:rsidP="00C824F9">
            <w:pPr>
              <w:pStyle w:val="Brdtext"/>
              <w:jc w:val="left"/>
            </w:pPr>
            <w:r w:rsidRPr="008D0B2D">
              <w:t>Övriga förvaltningskostnader</w:t>
            </w:r>
          </w:p>
        </w:tc>
        <w:tc>
          <w:tcPr>
            <w:tcW w:w="1031" w:type="pct"/>
            <w:shd w:val="clear" w:color="auto" w:fill="auto"/>
            <w:vAlign w:val="bottom"/>
          </w:tcPr>
          <w:p w14:paraId="3C4E3ECC" w14:textId="17471AE6" w:rsidR="007369BC" w:rsidRPr="008D0B2D" w:rsidRDefault="007369BC" w:rsidP="00C824F9">
            <w:pPr>
              <w:pStyle w:val="Brdtext"/>
              <w:jc w:val="right"/>
            </w:pPr>
            <w:r>
              <w:t>175</w:t>
            </w:r>
          </w:p>
        </w:tc>
        <w:tc>
          <w:tcPr>
            <w:tcW w:w="1098" w:type="pct"/>
            <w:shd w:val="clear" w:color="auto" w:fill="auto"/>
            <w:vAlign w:val="bottom"/>
          </w:tcPr>
          <w:p w14:paraId="20CBECA1" w14:textId="615A7BC8" w:rsidR="007369BC" w:rsidRPr="008D0B2D" w:rsidRDefault="007369BC" w:rsidP="00C824F9">
            <w:pPr>
              <w:pStyle w:val="Brdtext"/>
              <w:jc w:val="right"/>
            </w:pPr>
            <w:r w:rsidRPr="008D0B2D">
              <w:t>504</w:t>
            </w:r>
          </w:p>
        </w:tc>
      </w:tr>
      <w:tr w:rsidR="00C824F9" w14:paraId="11A6D89E" w14:textId="77777777" w:rsidTr="00F97600">
        <w:tc>
          <w:tcPr>
            <w:tcW w:w="2872" w:type="pct"/>
            <w:shd w:val="clear" w:color="auto" w:fill="auto"/>
          </w:tcPr>
          <w:p w14:paraId="555B8D6E" w14:textId="77777777" w:rsidR="007369BC" w:rsidRPr="008D0B2D" w:rsidRDefault="007369BC" w:rsidP="00C824F9">
            <w:pPr>
              <w:pStyle w:val="Brdtext"/>
              <w:jc w:val="left"/>
            </w:pPr>
            <w:r w:rsidRPr="008D0B2D">
              <w:t>Revision</w:t>
            </w:r>
          </w:p>
        </w:tc>
        <w:tc>
          <w:tcPr>
            <w:tcW w:w="1031" w:type="pct"/>
            <w:shd w:val="clear" w:color="auto" w:fill="auto"/>
            <w:vAlign w:val="bottom"/>
          </w:tcPr>
          <w:p w14:paraId="344D8EF3" w14:textId="34BB6E9C" w:rsidR="007369BC" w:rsidRPr="008D0B2D" w:rsidRDefault="007369BC" w:rsidP="00C824F9">
            <w:pPr>
              <w:pStyle w:val="Brdtext"/>
              <w:jc w:val="right"/>
            </w:pPr>
            <w:r>
              <w:t>333</w:t>
            </w:r>
          </w:p>
        </w:tc>
        <w:tc>
          <w:tcPr>
            <w:tcW w:w="1098" w:type="pct"/>
            <w:shd w:val="clear" w:color="auto" w:fill="auto"/>
            <w:vAlign w:val="bottom"/>
          </w:tcPr>
          <w:p w14:paraId="1E71DFE3" w14:textId="5AFAE589" w:rsidR="007369BC" w:rsidRPr="008D0B2D" w:rsidRDefault="007369BC" w:rsidP="00C824F9">
            <w:pPr>
              <w:pStyle w:val="Brdtext"/>
              <w:jc w:val="right"/>
            </w:pPr>
            <w:r w:rsidRPr="008D0B2D">
              <w:t>247</w:t>
            </w:r>
          </w:p>
        </w:tc>
      </w:tr>
      <w:tr w:rsidR="00C824F9" w14:paraId="4E170A93" w14:textId="77777777" w:rsidTr="00F97600">
        <w:tc>
          <w:tcPr>
            <w:tcW w:w="2872" w:type="pct"/>
            <w:shd w:val="clear" w:color="auto" w:fill="auto"/>
          </w:tcPr>
          <w:p w14:paraId="48D0CE02" w14:textId="77777777" w:rsidR="007369BC" w:rsidRPr="008D0B2D" w:rsidRDefault="007369BC" w:rsidP="00C824F9">
            <w:pPr>
              <w:pStyle w:val="Brdtext"/>
              <w:jc w:val="left"/>
              <w:rPr>
                <w:b/>
                <w:bCs/>
              </w:rPr>
            </w:pPr>
            <w:r w:rsidRPr="008D0B2D">
              <w:rPr>
                <w:b/>
                <w:bCs/>
              </w:rPr>
              <w:t>Summa</w:t>
            </w:r>
          </w:p>
        </w:tc>
        <w:tc>
          <w:tcPr>
            <w:tcW w:w="1031" w:type="pct"/>
            <w:shd w:val="clear" w:color="auto" w:fill="auto"/>
            <w:vAlign w:val="bottom"/>
          </w:tcPr>
          <w:p w14:paraId="0D7C0DCD" w14:textId="14A0D468" w:rsidR="007369BC" w:rsidRPr="008D0B2D" w:rsidRDefault="007369BC" w:rsidP="00C824F9">
            <w:pPr>
              <w:pStyle w:val="Brdtext"/>
              <w:jc w:val="right"/>
              <w:rPr>
                <w:b/>
                <w:bCs/>
              </w:rPr>
            </w:pPr>
            <w:r>
              <w:rPr>
                <w:b/>
                <w:bCs/>
              </w:rPr>
              <w:t>99 669</w:t>
            </w:r>
          </w:p>
        </w:tc>
        <w:tc>
          <w:tcPr>
            <w:tcW w:w="1098" w:type="pct"/>
            <w:shd w:val="clear" w:color="auto" w:fill="auto"/>
            <w:vAlign w:val="bottom"/>
          </w:tcPr>
          <w:p w14:paraId="6B2A3A9A" w14:textId="70125855" w:rsidR="007369BC" w:rsidRPr="008D0B2D" w:rsidRDefault="007369BC" w:rsidP="00C824F9">
            <w:pPr>
              <w:pStyle w:val="Brdtext"/>
              <w:jc w:val="right"/>
              <w:rPr>
                <w:b/>
                <w:bCs/>
              </w:rPr>
            </w:pPr>
            <w:r w:rsidRPr="008D0B2D">
              <w:rPr>
                <w:b/>
                <w:bCs/>
              </w:rPr>
              <w:t>92 299</w:t>
            </w:r>
          </w:p>
        </w:tc>
      </w:tr>
    </w:tbl>
    <w:p w14:paraId="64FD8124" w14:textId="77777777" w:rsidR="007369BC" w:rsidRPr="005D70DC" w:rsidRDefault="007369BC" w:rsidP="00ED51AF">
      <w:pPr>
        <w:pStyle w:val="Rubrik3utannumrering"/>
      </w:pPr>
      <w:r w:rsidRPr="005D70DC">
        <w:t>Not 5 Personal m.m.</w:t>
      </w:r>
    </w:p>
    <w:tbl>
      <w:tblPr>
        <w:tblW w:w="4928" w:type="pct"/>
        <w:tblCellMar>
          <w:left w:w="0" w:type="dxa"/>
        </w:tblCellMar>
        <w:tblLook w:val="06A0" w:firstRow="1" w:lastRow="0" w:firstColumn="1" w:lastColumn="0" w:noHBand="1" w:noVBand="1"/>
      </w:tblPr>
      <w:tblGrid>
        <w:gridCol w:w="3686"/>
        <w:gridCol w:w="850"/>
        <w:gridCol w:w="1276"/>
      </w:tblGrid>
      <w:tr w:rsidR="00ED51AF" w14:paraId="3045B7DB" w14:textId="77777777" w:rsidTr="00F97600">
        <w:trPr>
          <w:tblHeader/>
        </w:trPr>
        <w:tc>
          <w:tcPr>
            <w:tcW w:w="3171" w:type="pct"/>
            <w:shd w:val="clear" w:color="auto" w:fill="auto"/>
          </w:tcPr>
          <w:p w14:paraId="6C5036D0" w14:textId="77777777" w:rsidR="007369BC" w:rsidRPr="00157DD4" w:rsidRDefault="007369BC" w:rsidP="007207FB">
            <w:pPr>
              <w:pStyle w:val="Brdtext"/>
            </w:pPr>
          </w:p>
        </w:tc>
        <w:tc>
          <w:tcPr>
            <w:tcW w:w="731" w:type="pct"/>
            <w:shd w:val="clear" w:color="auto" w:fill="auto"/>
          </w:tcPr>
          <w:p w14:paraId="5C53C99D" w14:textId="4A85F19D" w:rsidR="007369BC" w:rsidRPr="002A6199" w:rsidRDefault="007369BC" w:rsidP="00F97600">
            <w:pPr>
              <w:pStyle w:val="TabellHuvud"/>
            </w:pPr>
            <w:r w:rsidRPr="002A6199">
              <w:t>202</w:t>
            </w:r>
            <w:r>
              <w:t>3</w:t>
            </w:r>
          </w:p>
        </w:tc>
        <w:tc>
          <w:tcPr>
            <w:tcW w:w="1098" w:type="pct"/>
            <w:shd w:val="clear" w:color="auto" w:fill="auto"/>
          </w:tcPr>
          <w:p w14:paraId="156A7636" w14:textId="4F567E23" w:rsidR="007369BC" w:rsidRPr="002A6199" w:rsidRDefault="007369BC" w:rsidP="00F97600">
            <w:pPr>
              <w:pStyle w:val="TabellHuvud"/>
            </w:pPr>
            <w:r w:rsidRPr="002A6199">
              <w:t>202</w:t>
            </w:r>
            <w:r>
              <w:t>2</w:t>
            </w:r>
          </w:p>
        </w:tc>
      </w:tr>
      <w:tr w:rsidR="00ED51AF" w14:paraId="19077EBA" w14:textId="77777777" w:rsidTr="00F97600">
        <w:tc>
          <w:tcPr>
            <w:tcW w:w="3171" w:type="pct"/>
            <w:shd w:val="clear" w:color="auto" w:fill="auto"/>
          </w:tcPr>
          <w:p w14:paraId="7DAB15E9" w14:textId="77777777" w:rsidR="007369BC" w:rsidRPr="008D0B2D" w:rsidRDefault="007369BC" w:rsidP="007207FB">
            <w:pPr>
              <w:pStyle w:val="Brdtext"/>
            </w:pPr>
            <w:r w:rsidRPr="008D0B2D">
              <w:t>Arvode Arvsfondsdelegationen</w:t>
            </w:r>
          </w:p>
        </w:tc>
        <w:tc>
          <w:tcPr>
            <w:tcW w:w="731" w:type="pct"/>
            <w:shd w:val="clear" w:color="auto" w:fill="auto"/>
            <w:vAlign w:val="bottom"/>
          </w:tcPr>
          <w:p w14:paraId="2774852E" w14:textId="2D8A5BDC" w:rsidR="007369BC" w:rsidRPr="008D0B2D" w:rsidRDefault="007369BC" w:rsidP="007207FB">
            <w:pPr>
              <w:pStyle w:val="Brdtext"/>
              <w:jc w:val="right"/>
            </w:pPr>
            <w:r>
              <w:t>82</w:t>
            </w:r>
          </w:p>
        </w:tc>
        <w:tc>
          <w:tcPr>
            <w:tcW w:w="1098" w:type="pct"/>
            <w:shd w:val="clear" w:color="auto" w:fill="auto"/>
            <w:vAlign w:val="bottom"/>
          </w:tcPr>
          <w:p w14:paraId="3C26012A" w14:textId="10BB82B1" w:rsidR="007369BC" w:rsidRPr="008D0B2D" w:rsidRDefault="007369BC" w:rsidP="007207FB">
            <w:pPr>
              <w:pStyle w:val="Brdtext"/>
              <w:jc w:val="right"/>
            </w:pPr>
            <w:r>
              <w:t>70</w:t>
            </w:r>
          </w:p>
        </w:tc>
      </w:tr>
      <w:tr w:rsidR="00ED51AF" w14:paraId="1227B882" w14:textId="77777777" w:rsidTr="00F97600">
        <w:tc>
          <w:tcPr>
            <w:tcW w:w="3171" w:type="pct"/>
            <w:shd w:val="clear" w:color="auto" w:fill="auto"/>
          </w:tcPr>
          <w:p w14:paraId="4F957093" w14:textId="77777777" w:rsidR="007369BC" w:rsidRPr="008D0B2D" w:rsidRDefault="007369BC" w:rsidP="007207FB">
            <w:pPr>
              <w:pStyle w:val="Brdtext"/>
            </w:pPr>
            <w:r w:rsidRPr="008D0B2D">
              <w:t>Sociala avgifter</w:t>
            </w:r>
          </w:p>
        </w:tc>
        <w:tc>
          <w:tcPr>
            <w:tcW w:w="731" w:type="pct"/>
            <w:shd w:val="clear" w:color="auto" w:fill="auto"/>
            <w:vAlign w:val="bottom"/>
          </w:tcPr>
          <w:p w14:paraId="330C8A6D" w14:textId="3BB188D4" w:rsidR="007369BC" w:rsidRPr="008D0B2D" w:rsidRDefault="007369BC" w:rsidP="007207FB">
            <w:pPr>
              <w:pStyle w:val="Brdtext"/>
              <w:jc w:val="right"/>
            </w:pPr>
            <w:r w:rsidRPr="008D0B2D">
              <w:t>2</w:t>
            </w:r>
            <w:r>
              <w:t>0</w:t>
            </w:r>
          </w:p>
        </w:tc>
        <w:tc>
          <w:tcPr>
            <w:tcW w:w="1098" w:type="pct"/>
            <w:shd w:val="clear" w:color="auto" w:fill="auto"/>
            <w:vAlign w:val="bottom"/>
          </w:tcPr>
          <w:p w14:paraId="032734F8" w14:textId="1CCD2A66" w:rsidR="007369BC" w:rsidRPr="008D0B2D" w:rsidRDefault="007369BC" w:rsidP="007207FB">
            <w:pPr>
              <w:pStyle w:val="Brdtext"/>
              <w:jc w:val="right"/>
            </w:pPr>
            <w:r>
              <w:t>21</w:t>
            </w:r>
          </w:p>
        </w:tc>
      </w:tr>
      <w:tr w:rsidR="00ED51AF" w14:paraId="395645AE" w14:textId="77777777" w:rsidTr="00F97600">
        <w:tc>
          <w:tcPr>
            <w:tcW w:w="3171" w:type="pct"/>
            <w:shd w:val="clear" w:color="auto" w:fill="auto"/>
          </w:tcPr>
          <w:p w14:paraId="18DDFF5D" w14:textId="77777777" w:rsidR="007369BC" w:rsidRPr="00504715" w:rsidRDefault="007369BC" w:rsidP="007207FB">
            <w:pPr>
              <w:pStyle w:val="Brdtext"/>
              <w:rPr>
                <w:b/>
                <w:bCs/>
              </w:rPr>
            </w:pPr>
            <w:r w:rsidRPr="00504715">
              <w:rPr>
                <w:b/>
                <w:bCs/>
              </w:rPr>
              <w:t>Summa</w:t>
            </w:r>
          </w:p>
        </w:tc>
        <w:tc>
          <w:tcPr>
            <w:tcW w:w="731" w:type="pct"/>
            <w:shd w:val="clear" w:color="auto" w:fill="auto"/>
            <w:vAlign w:val="bottom"/>
          </w:tcPr>
          <w:p w14:paraId="179A5CBE" w14:textId="1C9BA4BA" w:rsidR="007369BC" w:rsidRPr="00504715" w:rsidRDefault="007369BC" w:rsidP="007207FB">
            <w:pPr>
              <w:pStyle w:val="Brdtext"/>
              <w:jc w:val="right"/>
              <w:rPr>
                <w:b/>
                <w:bCs/>
              </w:rPr>
            </w:pPr>
            <w:r>
              <w:rPr>
                <w:b/>
                <w:bCs/>
              </w:rPr>
              <w:t>102</w:t>
            </w:r>
          </w:p>
        </w:tc>
        <w:tc>
          <w:tcPr>
            <w:tcW w:w="1098" w:type="pct"/>
            <w:shd w:val="clear" w:color="auto" w:fill="auto"/>
            <w:vAlign w:val="bottom"/>
          </w:tcPr>
          <w:p w14:paraId="17E4A337" w14:textId="3D4948D2" w:rsidR="007369BC" w:rsidRPr="00504715" w:rsidRDefault="007369BC" w:rsidP="007207FB">
            <w:pPr>
              <w:pStyle w:val="Brdtext"/>
              <w:jc w:val="right"/>
              <w:rPr>
                <w:b/>
                <w:bCs/>
              </w:rPr>
            </w:pPr>
            <w:r>
              <w:rPr>
                <w:b/>
                <w:bCs/>
              </w:rPr>
              <w:t>91</w:t>
            </w:r>
          </w:p>
        </w:tc>
      </w:tr>
      <w:tr w:rsidR="00ED51AF" w14:paraId="741A8346" w14:textId="77777777" w:rsidTr="00F97600">
        <w:tc>
          <w:tcPr>
            <w:tcW w:w="3171" w:type="pct"/>
            <w:shd w:val="clear" w:color="auto" w:fill="auto"/>
          </w:tcPr>
          <w:p w14:paraId="3DBBEFBD" w14:textId="77777777" w:rsidR="007369BC" w:rsidRPr="008D0B2D" w:rsidRDefault="007369BC" w:rsidP="007207FB">
            <w:pPr>
              <w:pStyle w:val="Brdtext"/>
            </w:pPr>
          </w:p>
        </w:tc>
        <w:tc>
          <w:tcPr>
            <w:tcW w:w="731" w:type="pct"/>
            <w:shd w:val="clear" w:color="auto" w:fill="auto"/>
          </w:tcPr>
          <w:p w14:paraId="6DE90318" w14:textId="77777777" w:rsidR="007369BC" w:rsidRPr="008D0B2D" w:rsidRDefault="007369BC" w:rsidP="007207FB">
            <w:pPr>
              <w:pStyle w:val="Brdtext"/>
              <w:jc w:val="right"/>
            </w:pPr>
          </w:p>
        </w:tc>
        <w:tc>
          <w:tcPr>
            <w:tcW w:w="1098" w:type="pct"/>
            <w:shd w:val="clear" w:color="auto" w:fill="auto"/>
          </w:tcPr>
          <w:p w14:paraId="1F289CF7" w14:textId="77777777" w:rsidR="007369BC" w:rsidRPr="008D0B2D" w:rsidRDefault="007369BC" w:rsidP="007207FB">
            <w:pPr>
              <w:pStyle w:val="Brdtext"/>
              <w:jc w:val="right"/>
            </w:pPr>
          </w:p>
        </w:tc>
      </w:tr>
      <w:tr w:rsidR="00ED51AF" w14:paraId="725E85AD" w14:textId="77777777" w:rsidTr="00F97600">
        <w:tc>
          <w:tcPr>
            <w:tcW w:w="3171" w:type="pct"/>
            <w:shd w:val="clear" w:color="auto" w:fill="auto"/>
          </w:tcPr>
          <w:p w14:paraId="382B0293" w14:textId="77777777" w:rsidR="007369BC" w:rsidRPr="008D0B2D" w:rsidRDefault="007369BC" w:rsidP="007207FB">
            <w:pPr>
              <w:pStyle w:val="Brdtext"/>
            </w:pPr>
            <w:r w:rsidRPr="008D0B2D">
              <w:t>Styrelseledamöter</w:t>
            </w:r>
          </w:p>
        </w:tc>
        <w:tc>
          <w:tcPr>
            <w:tcW w:w="731" w:type="pct"/>
            <w:shd w:val="clear" w:color="auto" w:fill="auto"/>
          </w:tcPr>
          <w:p w14:paraId="650E9BD7" w14:textId="77777777" w:rsidR="007369BC" w:rsidRPr="008D0B2D" w:rsidRDefault="007369BC" w:rsidP="007207FB">
            <w:pPr>
              <w:pStyle w:val="Brdtext"/>
              <w:jc w:val="right"/>
            </w:pPr>
          </w:p>
        </w:tc>
        <w:tc>
          <w:tcPr>
            <w:tcW w:w="1098" w:type="pct"/>
            <w:shd w:val="clear" w:color="auto" w:fill="auto"/>
          </w:tcPr>
          <w:p w14:paraId="7C7D6A28" w14:textId="77777777" w:rsidR="007369BC" w:rsidRPr="008D0B2D" w:rsidRDefault="007369BC" w:rsidP="007207FB">
            <w:pPr>
              <w:pStyle w:val="Brdtext"/>
              <w:jc w:val="right"/>
            </w:pPr>
          </w:p>
        </w:tc>
      </w:tr>
      <w:tr w:rsidR="00ED51AF" w14:paraId="41D14CA1" w14:textId="77777777" w:rsidTr="00F97600">
        <w:tc>
          <w:tcPr>
            <w:tcW w:w="3171" w:type="pct"/>
            <w:shd w:val="clear" w:color="auto" w:fill="auto"/>
          </w:tcPr>
          <w:p w14:paraId="2F3B3582" w14:textId="77777777" w:rsidR="007369BC" w:rsidRPr="008D0B2D" w:rsidRDefault="007369BC" w:rsidP="007207FB">
            <w:pPr>
              <w:pStyle w:val="Brdtext"/>
            </w:pPr>
            <w:r w:rsidRPr="008D0B2D">
              <w:t>Antal styrelseledamöter på balansdagen</w:t>
            </w:r>
          </w:p>
        </w:tc>
        <w:tc>
          <w:tcPr>
            <w:tcW w:w="731" w:type="pct"/>
            <w:shd w:val="clear" w:color="auto" w:fill="auto"/>
          </w:tcPr>
          <w:p w14:paraId="0D809937" w14:textId="77777777" w:rsidR="007369BC" w:rsidRPr="008D0B2D" w:rsidRDefault="007369BC" w:rsidP="007207FB">
            <w:pPr>
              <w:pStyle w:val="Brdtext"/>
              <w:jc w:val="right"/>
            </w:pPr>
          </w:p>
        </w:tc>
        <w:tc>
          <w:tcPr>
            <w:tcW w:w="1098" w:type="pct"/>
            <w:shd w:val="clear" w:color="auto" w:fill="auto"/>
          </w:tcPr>
          <w:p w14:paraId="1982966B" w14:textId="77777777" w:rsidR="007369BC" w:rsidRPr="008D0B2D" w:rsidRDefault="007369BC" w:rsidP="007207FB">
            <w:pPr>
              <w:pStyle w:val="Brdtext"/>
              <w:jc w:val="right"/>
            </w:pPr>
          </w:p>
        </w:tc>
      </w:tr>
      <w:tr w:rsidR="00ED51AF" w14:paraId="2B8C0665" w14:textId="77777777" w:rsidTr="00F97600">
        <w:tc>
          <w:tcPr>
            <w:tcW w:w="3171" w:type="pct"/>
            <w:shd w:val="clear" w:color="auto" w:fill="auto"/>
          </w:tcPr>
          <w:p w14:paraId="15759A74" w14:textId="77777777" w:rsidR="007369BC" w:rsidRPr="008D0B2D" w:rsidRDefault="007369BC" w:rsidP="007207FB">
            <w:pPr>
              <w:pStyle w:val="Brdtext"/>
            </w:pPr>
            <w:r w:rsidRPr="008D0B2D">
              <w:t>Kvinnor</w:t>
            </w:r>
          </w:p>
        </w:tc>
        <w:tc>
          <w:tcPr>
            <w:tcW w:w="731" w:type="pct"/>
            <w:shd w:val="clear" w:color="auto" w:fill="auto"/>
            <w:vAlign w:val="bottom"/>
          </w:tcPr>
          <w:p w14:paraId="5BB2FF13" w14:textId="03046154" w:rsidR="007369BC" w:rsidRPr="008D0B2D" w:rsidRDefault="007369BC" w:rsidP="007207FB">
            <w:pPr>
              <w:pStyle w:val="Brdtext"/>
              <w:jc w:val="right"/>
            </w:pPr>
            <w:r>
              <w:t>5</w:t>
            </w:r>
          </w:p>
        </w:tc>
        <w:tc>
          <w:tcPr>
            <w:tcW w:w="1098" w:type="pct"/>
            <w:shd w:val="clear" w:color="auto" w:fill="auto"/>
            <w:vAlign w:val="bottom"/>
          </w:tcPr>
          <w:p w14:paraId="7CF058CF" w14:textId="2BFAFED2" w:rsidR="007369BC" w:rsidRPr="008D0B2D" w:rsidRDefault="007369BC" w:rsidP="007207FB">
            <w:pPr>
              <w:pStyle w:val="Brdtext"/>
              <w:jc w:val="right"/>
            </w:pPr>
            <w:r>
              <w:t>6</w:t>
            </w:r>
          </w:p>
        </w:tc>
      </w:tr>
      <w:tr w:rsidR="00ED51AF" w14:paraId="27A3E546" w14:textId="77777777" w:rsidTr="00F97600">
        <w:tc>
          <w:tcPr>
            <w:tcW w:w="3171" w:type="pct"/>
            <w:shd w:val="clear" w:color="auto" w:fill="auto"/>
          </w:tcPr>
          <w:p w14:paraId="35DE1AA6" w14:textId="77777777" w:rsidR="007369BC" w:rsidRPr="008D0B2D" w:rsidRDefault="007369BC" w:rsidP="007207FB">
            <w:pPr>
              <w:pStyle w:val="Brdtext"/>
            </w:pPr>
            <w:r w:rsidRPr="008D0B2D">
              <w:t>Män</w:t>
            </w:r>
          </w:p>
        </w:tc>
        <w:tc>
          <w:tcPr>
            <w:tcW w:w="731" w:type="pct"/>
            <w:shd w:val="clear" w:color="auto" w:fill="auto"/>
            <w:vAlign w:val="bottom"/>
          </w:tcPr>
          <w:p w14:paraId="24B1107F" w14:textId="7C919629" w:rsidR="007369BC" w:rsidRPr="008D0B2D" w:rsidRDefault="007369BC" w:rsidP="007207FB">
            <w:pPr>
              <w:pStyle w:val="Brdtext"/>
              <w:jc w:val="right"/>
            </w:pPr>
            <w:r>
              <w:t>4</w:t>
            </w:r>
          </w:p>
        </w:tc>
        <w:tc>
          <w:tcPr>
            <w:tcW w:w="1098" w:type="pct"/>
            <w:shd w:val="clear" w:color="auto" w:fill="auto"/>
            <w:vAlign w:val="bottom"/>
          </w:tcPr>
          <w:p w14:paraId="37D2A8D6" w14:textId="6598BF8A" w:rsidR="007369BC" w:rsidRPr="008D0B2D" w:rsidRDefault="007369BC" w:rsidP="007207FB">
            <w:pPr>
              <w:pStyle w:val="Brdtext"/>
              <w:jc w:val="right"/>
            </w:pPr>
            <w:r>
              <w:t>3</w:t>
            </w:r>
          </w:p>
        </w:tc>
      </w:tr>
      <w:tr w:rsidR="00ED51AF" w14:paraId="374E6EDD" w14:textId="77777777" w:rsidTr="00F97600">
        <w:tc>
          <w:tcPr>
            <w:tcW w:w="3171" w:type="pct"/>
            <w:shd w:val="clear" w:color="auto" w:fill="auto"/>
          </w:tcPr>
          <w:p w14:paraId="559F6580" w14:textId="77777777" w:rsidR="007369BC" w:rsidRPr="002A6199" w:rsidRDefault="007369BC" w:rsidP="007207FB">
            <w:pPr>
              <w:pStyle w:val="Brdtext"/>
              <w:rPr>
                <w:b/>
                <w:bCs/>
              </w:rPr>
            </w:pPr>
            <w:r w:rsidRPr="002A6199">
              <w:rPr>
                <w:b/>
                <w:bCs/>
              </w:rPr>
              <w:t>Totalt</w:t>
            </w:r>
          </w:p>
        </w:tc>
        <w:tc>
          <w:tcPr>
            <w:tcW w:w="731" w:type="pct"/>
            <w:shd w:val="clear" w:color="auto" w:fill="auto"/>
            <w:vAlign w:val="bottom"/>
          </w:tcPr>
          <w:p w14:paraId="5F05CCBE" w14:textId="77777777" w:rsidR="007369BC" w:rsidRPr="002A6199" w:rsidRDefault="007369BC" w:rsidP="007207FB">
            <w:pPr>
              <w:pStyle w:val="Brdtext"/>
              <w:jc w:val="right"/>
              <w:rPr>
                <w:b/>
                <w:bCs/>
              </w:rPr>
            </w:pPr>
            <w:r w:rsidRPr="002A6199">
              <w:rPr>
                <w:b/>
                <w:bCs/>
              </w:rPr>
              <w:t>9</w:t>
            </w:r>
          </w:p>
        </w:tc>
        <w:tc>
          <w:tcPr>
            <w:tcW w:w="1098" w:type="pct"/>
            <w:shd w:val="clear" w:color="auto" w:fill="auto"/>
            <w:vAlign w:val="bottom"/>
          </w:tcPr>
          <w:p w14:paraId="7C8C8EC7" w14:textId="77777777" w:rsidR="007369BC" w:rsidRPr="002A6199" w:rsidRDefault="007369BC" w:rsidP="007207FB">
            <w:pPr>
              <w:pStyle w:val="Brdtext"/>
              <w:jc w:val="right"/>
              <w:rPr>
                <w:b/>
                <w:bCs/>
              </w:rPr>
            </w:pPr>
            <w:r w:rsidRPr="002A6199">
              <w:rPr>
                <w:b/>
                <w:bCs/>
              </w:rPr>
              <w:t>9</w:t>
            </w:r>
          </w:p>
        </w:tc>
      </w:tr>
    </w:tbl>
    <w:p w14:paraId="3AD4CFDA" w14:textId="77777777" w:rsidR="007369BC" w:rsidRDefault="007369BC" w:rsidP="00E14715">
      <w:pPr>
        <w:pStyle w:val="Brdtext"/>
      </w:pPr>
    </w:p>
    <w:p w14:paraId="56FFF6D1" w14:textId="5BD5F996" w:rsidR="007369BC" w:rsidRPr="005D70DC" w:rsidRDefault="007369BC" w:rsidP="00ED51AF">
      <w:pPr>
        <w:pStyle w:val="Rubrik3utannumrering"/>
      </w:pPr>
      <w:r w:rsidRPr="005D70DC">
        <w:t>Not 6 Övriga verksamhetskostnader</w:t>
      </w:r>
    </w:p>
    <w:tbl>
      <w:tblPr>
        <w:tblW w:w="5000" w:type="pct"/>
        <w:tblCellMar>
          <w:left w:w="0" w:type="dxa"/>
        </w:tblCellMar>
        <w:tblLook w:val="06A0" w:firstRow="1" w:lastRow="0" w:firstColumn="1" w:lastColumn="0" w:noHBand="1" w:noVBand="1"/>
      </w:tblPr>
      <w:tblGrid>
        <w:gridCol w:w="2816"/>
        <w:gridCol w:w="1678"/>
        <w:gridCol w:w="1403"/>
      </w:tblGrid>
      <w:tr w:rsidR="00ED51AF" w14:paraId="74F62DA0" w14:textId="77777777" w:rsidTr="00F97600">
        <w:trPr>
          <w:tblHeader/>
        </w:trPr>
        <w:tc>
          <w:tcPr>
            <w:tcW w:w="2387" w:type="pct"/>
            <w:shd w:val="clear" w:color="auto" w:fill="auto"/>
          </w:tcPr>
          <w:p w14:paraId="34AC844C" w14:textId="77777777" w:rsidR="007369BC" w:rsidRPr="00157DD4" w:rsidRDefault="007369BC" w:rsidP="007207FB">
            <w:pPr>
              <w:pStyle w:val="TabellHuvud"/>
              <w:jc w:val="left"/>
              <w:rPr>
                <w:b w:val="0"/>
                <w:bCs/>
              </w:rPr>
            </w:pPr>
          </w:p>
        </w:tc>
        <w:tc>
          <w:tcPr>
            <w:tcW w:w="1423" w:type="pct"/>
            <w:shd w:val="clear" w:color="auto" w:fill="auto"/>
          </w:tcPr>
          <w:p w14:paraId="595C1F51" w14:textId="7909306F" w:rsidR="007369BC" w:rsidRDefault="007369BC" w:rsidP="007207FB">
            <w:pPr>
              <w:pStyle w:val="TabellHuvud"/>
            </w:pPr>
            <w:r>
              <w:t>2023</w:t>
            </w:r>
          </w:p>
        </w:tc>
        <w:tc>
          <w:tcPr>
            <w:tcW w:w="1191" w:type="pct"/>
            <w:shd w:val="clear" w:color="auto" w:fill="auto"/>
          </w:tcPr>
          <w:p w14:paraId="3E2A39BF" w14:textId="7B07DD41" w:rsidR="007369BC" w:rsidRDefault="007369BC" w:rsidP="007207FB">
            <w:pPr>
              <w:pStyle w:val="TabellHuvud"/>
            </w:pPr>
            <w:r>
              <w:t>2022</w:t>
            </w:r>
          </w:p>
        </w:tc>
      </w:tr>
      <w:tr w:rsidR="00ED51AF" w14:paraId="25AF7AE1" w14:textId="77777777" w:rsidTr="00F97600">
        <w:tc>
          <w:tcPr>
            <w:tcW w:w="2387" w:type="pct"/>
            <w:shd w:val="clear" w:color="auto" w:fill="auto"/>
          </w:tcPr>
          <w:p w14:paraId="234139C7" w14:textId="77777777" w:rsidR="007369BC" w:rsidRPr="008D582A" w:rsidRDefault="007369BC" w:rsidP="007207FB">
            <w:pPr>
              <w:pStyle w:val="Brdtext"/>
              <w:rPr>
                <w:b/>
                <w:bCs/>
              </w:rPr>
            </w:pPr>
            <w:r w:rsidRPr="008D582A">
              <w:rPr>
                <w:b/>
                <w:bCs/>
              </w:rPr>
              <w:t>Restituerade arvsmedel</w:t>
            </w:r>
          </w:p>
        </w:tc>
        <w:tc>
          <w:tcPr>
            <w:tcW w:w="1423" w:type="pct"/>
            <w:shd w:val="clear" w:color="auto" w:fill="auto"/>
          </w:tcPr>
          <w:p w14:paraId="18525B71" w14:textId="77777777" w:rsidR="007369BC" w:rsidRDefault="007369BC" w:rsidP="007207FB">
            <w:pPr>
              <w:pStyle w:val="TabellRader"/>
            </w:pPr>
          </w:p>
        </w:tc>
        <w:tc>
          <w:tcPr>
            <w:tcW w:w="1191" w:type="pct"/>
            <w:shd w:val="clear" w:color="auto" w:fill="auto"/>
          </w:tcPr>
          <w:p w14:paraId="2A8AB0DB" w14:textId="77777777" w:rsidR="007369BC" w:rsidRDefault="007369BC" w:rsidP="007207FB">
            <w:pPr>
              <w:pStyle w:val="TabellRader"/>
            </w:pPr>
          </w:p>
        </w:tc>
      </w:tr>
      <w:tr w:rsidR="00C824F9" w14:paraId="7F4B18D3" w14:textId="77777777" w:rsidTr="00F97600">
        <w:tc>
          <w:tcPr>
            <w:tcW w:w="2387" w:type="pct"/>
            <w:shd w:val="clear" w:color="auto" w:fill="auto"/>
          </w:tcPr>
          <w:p w14:paraId="5809E1DA" w14:textId="77777777" w:rsidR="007369BC" w:rsidRDefault="007369BC" w:rsidP="00C824F9">
            <w:pPr>
              <w:pStyle w:val="Brdtext"/>
            </w:pPr>
            <w:r>
              <w:t>Testamente och bättre rätt</w:t>
            </w:r>
          </w:p>
        </w:tc>
        <w:tc>
          <w:tcPr>
            <w:tcW w:w="1423" w:type="pct"/>
            <w:shd w:val="clear" w:color="auto" w:fill="auto"/>
            <w:vAlign w:val="bottom"/>
          </w:tcPr>
          <w:p w14:paraId="0E2A596A" w14:textId="339549F8" w:rsidR="007369BC" w:rsidRDefault="007369BC" w:rsidP="00C824F9">
            <w:pPr>
              <w:pStyle w:val="Brdtext"/>
              <w:jc w:val="right"/>
            </w:pPr>
            <w:r>
              <w:t>9</w:t>
            </w:r>
          </w:p>
        </w:tc>
        <w:tc>
          <w:tcPr>
            <w:tcW w:w="1191" w:type="pct"/>
            <w:shd w:val="clear" w:color="auto" w:fill="auto"/>
            <w:vAlign w:val="bottom"/>
          </w:tcPr>
          <w:p w14:paraId="09B4FC98" w14:textId="187D8F08" w:rsidR="007369BC" w:rsidRDefault="007369BC" w:rsidP="00C824F9">
            <w:pPr>
              <w:pStyle w:val="Brdtext"/>
              <w:jc w:val="right"/>
            </w:pPr>
            <w:r w:rsidRPr="00EE3A93">
              <w:t>6</w:t>
            </w:r>
            <w:r>
              <w:t xml:space="preserve"> 551</w:t>
            </w:r>
          </w:p>
        </w:tc>
      </w:tr>
      <w:tr w:rsidR="00C824F9" w14:paraId="5F94DB2F" w14:textId="77777777" w:rsidTr="00F97600">
        <w:tc>
          <w:tcPr>
            <w:tcW w:w="2387" w:type="pct"/>
            <w:shd w:val="clear" w:color="auto" w:fill="auto"/>
          </w:tcPr>
          <w:p w14:paraId="7F044D09" w14:textId="77777777" w:rsidR="007369BC" w:rsidRDefault="007369BC" w:rsidP="00C824F9">
            <w:pPr>
              <w:pStyle w:val="Brdtext"/>
            </w:pPr>
            <w:r>
              <w:t>Avstående av arv</w:t>
            </w:r>
          </w:p>
        </w:tc>
        <w:tc>
          <w:tcPr>
            <w:tcW w:w="1423" w:type="pct"/>
            <w:shd w:val="clear" w:color="auto" w:fill="auto"/>
            <w:vAlign w:val="bottom"/>
          </w:tcPr>
          <w:p w14:paraId="630C522C" w14:textId="00B89579" w:rsidR="007369BC" w:rsidRDefault="007369BC" w:rsidP="00C824F9">
            <w:pPr>
              <w:pStyle w:val="Brdtext"/>
              <w:jc w:val="right"/>
            </w:pPr>
            <w:r>
              <w:t>5 324</w:t>
            </w:r>
          </w:p>
        </w:tc>
        <w:tc>
          <w:tcPr>
            <w:tcW w:w="1191" w:type="pct"/>
            <w:shd w:val="clear" w:color="auto" w:fill="auto"/>
            <w:vAlign w:val="bottom"/>
          </w:tcPr>
          <w:p w14:paraId="6AB93E38" w14:textId="1E8569FD" w:rsidR="007369BC" w:rsidRDefault="007369BC" w:rsidP="00C824F9">
            <w:pPr>
              <w:pStyle w:val="Brdtext"/>
              <w:jc w:val="right"/>
            </w:pPr>
            <w:r>
              <w:t>1</w:t>
            </w:r>
            <w:r w:rsidRPr="00EE3A93">
              <w:t xml:space="preserve"> </w:t>
            </w:r>
            <w:r>
              <w:t>658</w:t>
            </w:r>
          </w:p>
        </w:tc>
      </w:tr>
      <w:tr w:rsidR="00C824F9" w14:paraId="7BF9A859" w14:textId="77777777" w:rsidTr="00F97600">
        <w:tc>
          <w:tcPr>
            <w:tcW w:w="2387" w:type="pct"/>
            <w:shd w:val="clear" w:color="auto" w:fill="auto"/>
          </w:tcPr>
          <w:p w14:paraId="6CA9890A" w14:textId="77777777" w:rsidR="007369BC" w:rsidRDefault="007369BC" w:rsidP="00C824F9">
            <w:pPr>
              <w:pStyle w:val="Brdtext"/>
            </w:pPr>
            <w:r>
              <w:t>Dödsboförvaltning</w:t>
            </w:r>
          </w:p>
        </w:tc>
        <w:tc>
          <w:tcPr>
            <w:tcW w:w="1423" w:type="pct"/>
            <w:shd w:val="clear" w:color="auto" w:fill="auto"/>
            <w:vAlign w:val="bottom"/>
          </w:tcPr>
          <w:p w14:paraId="3EFB4536" w14:textId="08F90876" w:rsidR="007369BC" w:rsidRDefault="007369BC" w:rsidP="00C824F9">
            <w:pPr>
              <w:pStyle w:val="Brdtext"/>
              <w:jc w:val="right"/>
            </w:pPr>
            <w:r>
              <w:t>24 877</w:t>
            </w:r>
          </w:p>
        </w:tc>
        <w:tc>
          <w:tcPr>
            <w:tcW w:w="1191" w:type="pct"/>
            <w:shd w:val="clear" w:color="auto" w:fill="auto"/>
            <w:vAlign w:val="bottom"/>
          </w:tcPr>
          <w:p w14:paraId="489AF6C4" w14:textId="5091CDC7" w:rsidR="007369BC" w:rsidRDefault="007369BC" w:rsidP="00C824F9">
            <w:pPr>
              <w:pStyle w:val="Brdtext"/>
              <w:jc w:val="right"/>
            </w:pPr>
            <w:r w:rsidRPr="00EE3A93">
              <w:t>1</w:t>
            </w:r>
            <w:r>
              <w:t>5</w:t>
            </w:r>
            <w:r w:rsidRPr="00EE3A93">
              <w:t xml:space="preserve"> </w:t>
            </w:r>
            <w:r>
              <w:t>644</w:t>
            </w:r>
          </w:p>
        </w:tc>
      </w:tr>
      <w:tr w:rsidR="00C824F9" w14:paraId="1B26CBCF" w14:textId="77777777" w:rsidTr="00F97600">
        <w:tc>
          <w:tcPr>
            <w:tcW w:w="2387" w:type="pct"/>
            <w:shd w:val="clear" w:color="auto" w:fill="auto"/>
          </w:tcPr>
          <w:p w14:paraId="33BC54CB" w14:textId="77777777" w:rsidR="007369BC" w:rsidRDefault="007369BC" w:rsidP="00C824F9">
            <w:pPr>
              <w:pStyle w:val="Brdtext"/>
            </w:pPr>
            <w:r>
              <w:t>Rättegångskostnader</w:t>
            </w:r>
          </w:p>
        </w:tc>
        <w:tc>
          <w:tcPr>
            <w:tcW w:w="1423" w:type="pct"/>
            <w:shd w:val="clear" w:color="auto" w:fill="auto"/>
            <w:vAlign w:val="bottom"/>
          </w:tcPr>
          <w:p w14:paraId="5B0DD054" w14:textId="526AFF24" w:rsidR="007369BC" w:rsidRDefault="007369BC" w:rsidP="00C824F9">
            <w:pPr>
              <w:pStyle w:val="Brdtext"/>
              <w:jc w:val="right"/>
            </w:pPr>
            <w:r>
              <w:t>175</w:t>
            </w:r>
          </w:p>
        </w:tc>
        <w:tc>
          <w:tcPr>
            <w:tcW w:w="1191" w:type="pct"/>
            <w:shd w:val="clear" w:color="auto" w:fill="auto"/>
            <w:vAlign w:val="bottom"/>
          </w:tcPr>
          <w:p w14:paraId="3BFE0586" w14:textId="286EE0B7" w:rsidR="007369BC" w:rsidRDefault="007369BC" w:rsidP="00C824F9">
            <w:pPr>
              <w:pStyle w:val="Brdtext"/>
              <w:jc w:val="right"/>
            </w:pPr>
            <w:r>
              <w:t>1 413</w:t>
            </w:r>
          </w:p>
        </w:tc>
      </w:tr>
      <w:tr w:rsidR="00C824F9" w14:paraId="4C2F25CB" w14:textId="77777777" w:rsidTr="00F97600">
        <w:tc>
          <w:tcPr>
            <w:tcW w:w="2387" w:type="pct"/>
            <w:shd w:val="clear" w:color="auto" w:fill="auto"/>
          </w:tcPr>
          <w:p w14:paraId="3A658DC8" w14:textId="77777777" w:rsidR="007369BC" w:rsidRDefault="007369BC" w:rsidP="00C824F9">
            <w:pPr>
              <w:pStyle w:val="Brdtext"/>
            </w:pPr>
            <w:r>
              <w:t>Fastighetsskatt</w:t>
            </w:r>
          </w:p>
        </w:tc>
        <w:tc>
          <w:tcPr>
            <w:tcW w:w="1423" w:type="pct"/>
            <w:shd w:val="clear" w:color="auto" w:fill="auto"/>
            <w:vAlign w:val="bottom"/>
          </w:tcPr>
          <w:p w14:paraId="64FCF35E" w14:textId="1D1B7118" w:rsidR="007369BC" w:rsidRDefault="007369BC" w:rsidP="00C824F9">
            <w:pPr>
              <w:pStyle w:val="Brdtext"/>
              <w:jc w:val="right"/>
            </w:pPr>
            <w:r w:rsidRPr="00EE3A93">
              <w:t>70</w:t>
            </w:r>
            <w:r>
              <w:t>7</w:t>
            </w:r>
          </w:p>
        </w:tc>
        <w:tc>
          <w:tcPr>
            <w:tcW w:w="1191" w:type="pct"/>
            <w:shd w:val="clear" w:color="auto" w:fill="auto"/>
            <w:vAlign w:val="bottom"/>
          </w:tcPr>
          <w:p w14:paraId="57114273" w14:textId="2BE8BC58" w:rsidR="007369BC" w:rsidRDefault="007369BC" w:rsidP="00C824F9">
            <w:pPr>
              <w:pStyle w:val="Brdtext"/>
              <w:jc w:val="right"/>
            </w:pPr>
            <w:r w:rsidRPr="00EE3A93">
              <w:t>707</w:t>
            </w:r>
          </w:p>
        </w:tc>
      </w:tr>
      <w:tr w:rsidR="00C824F9" w14:paraId="7EC1A5E9" w14:textId="77777777" w:rsidTr="00F97600">
        <w:tc>
          <w:tcPr>
            <w:tcW w:w="2387" w:type="pct"/>
            <w:shd w:val="clear" w:color="auto" w:fill="auto"/>
          </w:tcPr>
          <w:p w14:paraId="47C9CBCA" w14:textId="77777777" w:rsidR="007369BC" w:rsidRPr="008D582A" w:rsidRDefault="007369BC" w:rsidP="00C824F9">
            <w:pPr>
              <w:pStyle w:val="Brdtext"/>
              <w:rPr>
                <w:b/>
                <w:bCs/>
              </w:rPr>
            </w:pPr>
            <w:r w:rsidRPr="008D582A">
              <w:rPr>
                <w:b/>
                <w:bCs/>
              </w:rPr>
              <w:t>Summa</w:t>
            </w:r>
          </w:p>
        </w:tc>
        <w:tc>
          <w:tcPr>
            <w:tcW w:w="1423" w:type="pct"/>
            <w:shd w:val="clear" w:color="auto" w:fill="auto"/>
            <w:vAlign w:val="bottom"/>
          </w:tcPr>
          <w:p w14:paraId="239BE591" w14:textId="0CC398C3" w:rsidR="007369BC" w:rsidRPr="00975CB2" w:rsidRDefault="007369BC" w:rsidP="00C824F9">
            <w:pPr>
              <w:pStyle w:val="Brdtext"/>
              <w:jc w:val="right"/>
              <w:rPr>
                <w:b/>
                <w:bCs/>
              </w:rPr>
            </w:pPr>
            <w:r>
              <w:rPr>
                <w:b/>
                <w:bCs/>
              </w:rPr>
              <w:t>31 092</w:t>
            </w:r>
          </w:p>
        </w:tc>
        <w:tc>
          <w:tcPr>
            <w:tcW w:w="1191" w:type="pct"/>
            <w:shd w:val="clear" w:color="auto" w:fill="auto"/>
            <w:vAlign w:val="bottom"/>
          </w:tcPr>
          <w:p w14:paraId="2EC2B5B5" w14:textId="5F9BCD99" w:rsidR="007369BC" w:rsidRDefault="007369BC" w:rsidP="00C824F9">
            <w:pPr>
              <w:pStyle w:val="Brdtext"/>
              <w:jc w:val="right"/>
            </w:pPr>
            <w:r>
              <w:rPr>
                <w:b/>
                <w:bCs/>
              </w:rPr>
              <w:t>25 973</w:t>
            </w:r>
          </w:p>
        </w:tc>
      </w:tr>
      <w:tr w:rsidR="00C824F9" w14:paraId="24B56EBB" w14:textId="77777777" w:rsidTr="00F97600">
        <w:tc>
          <w:tcPr>
            <w:tcW w:w="2387" w:type="pct"/>
            <w:shd w:val="clear" w:color="auto" w:fill="auto"/>
          </w:tcPr>
          <w:p w14:paraId="6606CE95" w14:textId="77777777" w:rsidR="007369BC" w:rsidRDefault="007369BC" w:rsidP="00C824F9">
            <w:pPr>
              <w:pStyle w:val="Brdtext"/>
            </w:pPr>
          </w:p>
        </w:tc>
        <w:tc>
          <w:tcPr>
            <w:tcW w:w="1423" w:type="pct"/>
            <w:shd w:val="clear" w:color="auto" w:fill="auto"/>
            <w:vAlign w:val="bottom"/>
          </w:tcPr>
          <w:p w14:paraId="2E301C8C" w14:textId="77777777" w:rsidR="007369BC" w:rsidRDefault="007369BC" w:rsidP="00C824F9">
            <w:pPr>
              <w:pStyle w:val="Brdtext"/>
              <w:jc w:val="right"/>
            </w:pPr>
            <w:r w:rsidRPr="00EE3A93">
              <w:t xml:space="preserve"> </w:t>
            </w:r>
          </w:p>
        </w:tc>
        <w:tc>
          <w:tcPr>
            <w:tcW w:w="1191" w:type="pct"/>
            <w:shd w:val="clear" w:color="auto" w:fill="auto"/>
            <w:vAlign w:val="bottom"/>
          </w:tcPr>
          <w:p w14:paraId="06C3E85A" w14:textId="5186FE94" w:rsidR="007369BC" w:rsidRDefault="007369BC" w:rsidP="00C824F9">
            <w:pPr>
              <w:pStyle w:val="Brdtext"/>
              <w:jc w:val="right"/>
            </w:pPr>
            <w:r w:rsidRPr="00EE3A93">
              <w:t xml:space="preserve"> </w:t>
            </w:r>
          </w:p>
        </w:tc>
      </w:tr>
      <w:tr w:rsidR="00C824F9" w14:paraId="142B1E21" w14:textId="77777777" w:rsidTr="00F97600">
        <w:tc>
          <w:tcPr>
            <w:tcW w:w="2387" w:type="pct"/>
            <w:shd w:val="clear" w:color="auto" w:fill="auto"/>
          </w:tcPr>
          <w:p w14:paraId="5F65D1F3" w14:textId="77777777" w:rsidR="007369BC" w:rsidRDefault="007369BC" w:rsidP="00C824F9">
            <w:pPr>
              <w:pStyle w:val="Brdtext"/>
            </w:pPr>
            <w:r>
              <w:t>Rättegångskostnader återkrav</w:t>
            </w:r>
          </w:p>
        </w:tc>
        <w:tc>
          <w:tcPr>
            <w:tcW w:w="1423" w:type="pct"/>
            <w:shd w:val="clear" w:color="auto" w:fill="auto"/>
            <w:vAlign w:val="bottom"/>
          </w:tcPr>
          <w:p w14:paraId="60344532" w14:textId="67048E58" w:rsidR="007369BC" w:rsidRDefault="007369BC" w:rsidP="00C824F9">
            <w:pPr>
              <w:pStyle w:val="Brdtext"/>
              <w:jc w:val="right"/>
            </w:pPr>
            <w:r>
              <w:t>0</w:t>
            </w:r>
          </w:p>
        </w:tc>
        <w:tc>
          <w:tcPr>
            <w:tcW w:w="1191" w:type="pct"/>
            <w:shd w:val="clear" w:color="auto" w:fill="auto"/>
            <w:vAlign w:val="bottom"/>
          </w:tcPr>
          <w:p w14:paraId="504F7AE9" w14:textId="58BB815C" w:rsidR="007369BC" w:rsidRDefault="007369BC" w:rsidP="00C824F9">
            <w:pPr>
              <w:pStyle w:val="Brdtext"/>
              <w:jc w:val="right"/>
            </w:pPr>
            <w:r>
              <w:t>21</w:t>
            </w:r>
          </w:p>
        </w:tc>
      </w:tr>
      <w:tr w:rsidR="00C824F9" w14:paraId="3F235D92" w14:textId="77777777" w:rsidTr="00F97600">
        <w:tc>
          <w:tcPr>
            <w:tcW w:w="2387" w:type="pct"/>
            <w:shd w:val="clear" w:color="auto" w:fill="auto"/>
          </w:tcPr>
          <w:p w14:paraId="552F9787" w14:textId="77777777" w:rsidR="007369BC" w:rsidRPr="008D0B2D" w:rsidRDefault="007369BC" w:rsidP="00C824F9">
            <w:pPr>
              <w:pStyle w:val="Brdtext"/>
              <w:rPr>
                <w:b/>
                <w:bCs/>
              </w:rPr>
            </w:pPr>
            <w:r w:rsidRPr="008D0B2D">
              <w:rPr>
                <w:b/>
                <w:bCs/>
              </w:rPr>
              <w:t>Summa</w:t>
            </w:r>
          </w:p>
        </w:tc>
        <w:tc>
          <w:tcPr>
            <w:tcW w:w="1423" w:type="pct"/>
            <w:shd w:val="clear" w:color="auto" w:fill="auto"/>
            <w:vAlign w:val="bottom"/>
          </w:tcPr>
          <w:p w14:paraId="1DD4F115" w14:textId="6CC48C23" w:rsidR="007369BC" w:rsidRPr="00157DD4" w:rsidRDefault="007369BC" w:rsidP="00C824F9">
            <w:pPr>
              <w:pStyle w:val="Brdtext"/>
              <w:jc w:val="right"/>
              <w:rPr>
                <w:b/>
                <w:bCs/>
              </w:rPr>
            </w:pPr>
            <w:r>
              <w:rPr>
                <w:b/>
                <w:bCs/>
              </w:rPr>
              <w:t>31 092</w:t>
            </w:r>
          </w:p>
        </w:tc>
        <w:tc>
          <w:tcPr>
            <w:tcW w:w="1191" w:type="pct"/>
            <w:shd w:val="clear" w:color="auto" w:fill="auto"/>
            <w:vAlign w:val="bottom"/>
          </w:tcPr>
          <w:p w14:paraId="0D3180B5" w14:textId="404E9D4E" w:rsidR="007369BC" w:rsidRPr="00157DD4" w:rsidRDefault="007369BC" w:rsidP="00C824F9">
            <w:pPr>
              <w:pStyle w:val="Brdtext"/>
              <w:jc w:val="right"/>
              <w:rPr>
                <w:b/>
                <w:bCs/>
              </w:rPr>
            </w:pPr>
            <w:r>
              <w:rPr>
                <w:b/>
                <w:bCs/>
              </w:rPr>
              <w:t>25 994</w:t>
            </w:r>
          </w:p>
        </w:tc>
      </w:tr>
    </w:tbl>
    <w:p w14:paraId="4AC97E42" w14:textId="77777777" w:rsidR="007369BC" w:rsidRPr="005D70DC" w:rsidRDefault="007369BC" w:rsidP="00ED51AF">
      <w:pPr>
        <w:pStyle w:val="Rubrik3utannumrering"/>
        <w:tabs>
          <w:tab w:val="clear" w:pos="907"/>
          <w:tab w:val="left" w:pos="567"/>
        </w:tabs>
        <w:ind w:left="567" w:right="1389" w:hanging="567"/>
      </w:pPr>
      <w:r w:rsidRPr="005D70DC">
        <w:t>Not 7</w:t>
      </w:r>
      <w:r w:rsidRPr="005D70DC">
        <w:tab/>
        <w:t>Resultat från övriga värdepapper och fordringar som är anläggningstillgångar</w:t>
      </w:r>
    </w:p>
    <w:tbl>
      <w:tblPr>
        <w:tblW w:w="4928" w:type="pct"/>
        <w:tblCellMar>
          <w:left w:w="0" w:type="dxa"/>
        </w:tblCellMar>
        <w:tblLook w:val="06A0" w:firstRow="1" w:lastRow="0" w:firstColumn="1" w:lastColumn="0" w:noHBand="1" w:noVBand="1"/>
      </w:tblPr>
      <w:tblGrid>
        <w:gridCol w:w="3413"/>
        <w:gridCol w:w="1123"/>
        <w:gridCol w:w="1276"/>
      </w:tblGrid>
      <w:tr w:rsidR="00ED51AF" w14:paraId="566967B7" w14:textId="77777777" w:rsidTr="00F97600">
        <w:trPr>
          <w:tblHeader/>
        </w:trPr>
        <w:tc>
          <w:tcPr>
            <w:tcW w:w="2936" w:type="pct"/>
            <w:shd w:val="clear" w:color="auto" w:fill="auto"/>
          </w:tcPr>
          <w:p w14:paraId="2EFD8A1C" w14:textId="77777777" w:rsidR="007369BC" w:rsidRPr="00157DD4" w:rsidRDefault="007369BC" w:rsidP="007207FB">
            <w:pPr>
              <w:pStyle w:val="TabellHuvud"/>
              <w:jc w:val="left"/>
              <w:rPr>
                <w:b w:val="0"/>
                <w:bCs/>
              </w:rPr>
            </w:pPr>
          </w:p>
        </w:tc>
        <w:tc>
          <w:tcPr>
            <w:tcW w:w="966" w:type="pct"/>
            <w:shd w:val="clear" w:color="auto" w:fill="auto"/>
          </w:tcPr>
          <w:p w14:paraId="4FA82FBC" w14:textId="435603DE" w:rsidR="007369BC" w:rsidRDefault="007369BC" w:rsidP="007207FB">
            <w:pPr>
              <w:pStyle w:val="TabellHuvud"/>
            </w:pPr>
            <w:r>
              <w:t>2023</w:t>
            </w:r>
          </w:p>
        </w:tc>
        <w:tc>
          <w:tcPr>
            <w:tcW w:w="1098" w:type="pct"/>
            <w:shd w:val="clear" w:color="auto" w:fill="auto"/>
          </w:tcPr>
          <w:p w14:paraId="023C17CB" w14:textId="390AE562" w:rsidR="007369BC" w:rsidRDefault="007369BC" w:rsidP="007207FB">
            <w:pPr>
              <w:pStyle w:val="TabellHuvud"/>
            </w:pPr>
            <w:r>
              <w:t>2022</w:t>
            </w:r>
          </w:p>
        </w:tc>
      </w:tr>
      <w:tr w:rsidR="00C824F9" w14:paraId="317F3687" w14:textId="77777777" w:rsidTr="00F97600">
        <w:tc>
          <w:tcPr>
            <w:tcW w:w="2936" w:type="pct"/>
            <w:shd w:val="clear" w:color="auto" w:fill="auto"/>
          </w:tcPr>
          <w:p w14:paraId="24BCAE54" w14:textId="69F573FE" w:rsidR="007369BC" w:rsidRPr="00D1224E" w:rsidRDefault="007369BC" w:rsidP="00C824F9">
            <w:pPr>
              <w:pStyle w:val="Brdtext"/>
            </w:pPr>
            <w:r w:rsidRPr="00D1224E">
              <w:t>Realisationsresultat</w:t>
            </w:r>
            <w:r>
              <w:t> </w:t>
            </w:r>
            <w:r w:rsidRPr="00D1224E">
              <w:t>Aktieindexkonsortiet Sverige</w:t>
            </w:r>
          </w:p>
        </w:tc>
        <w:tc>
          <w:tcPr>
            <w:tcW w:w="966" w:type="pct"/>
            <w:shd w:val="clear" w:color="auto" w:fill="auto"/>
            <w:vAlign w:val="bottom"/>
          </w:tcPr>
          <w:p w14:paraId="757884A2" w14:textId="6E21A4B4" w:rsidR="007369BC" w:rsidRPr="00D1224E" w:rsidRDefault="007369BC" w:rsidP="00C824F9">
            <w:pPr>
              <w:pStyle w:val="Brdtext"/>
              <w:jc w:val="right"/>
            </w:pPr>
            <w:r>
              <w:t>134 691</w:t>
            </w:r>
          </w:p>
        </w:tc>
        <w:tc>
          <w:tcPr>
            <w:tcW w:w="1098" w:type="pct"/>
            <w:shd w:val="clear" w:color="auto" w:fill="auto"/>
            <w:vAlign w:val="bottom"/>
          </w:tcPr>
          <w:p w14:paraId="2B853CEE" w14:textId="0CE8EBA9" w:rsidR="007369BC" w:rsidRPr="00D1224E" w:rsidRDefault="007369BC" w:rsidP="00C824F9">
            <w:pPr>
              <w:pStyle w:val="Brdtext"/>
              <w:jc w:val="right"/>
            </w:pPr>
            <w:r>
              <w:t>3 239</w:t>
            </w:r>
          </w:p>
        </w:tc>
      </w:tr>
      <w:tr w:rsidR="00C824F9" w14:paraId="42955193" w14:textId="77777777" w:rsidTr="00F97600">
        <w:tc>
          <w:tcPr>
            <w:tcW w:w="2936" w:type="pct"/>
            <w:shd w:val="clear" w:color="auto" w:fill="auto"/>
          </w:tcPr>
          <w:p w14:paraId="785B9821" w14:textId="56279493" w:rsidR="007369BC" w:rsidRPr="00D1224E" w:rsidRDefault="007369BC" w:rsidP="00C824F9">
            <w:pPr>
              <w:pStyle w:val="Brdtext"/>
              <w:jc w:val="left"/>
            </w:pPr>
            <w:r w:rsidRPr="00D1224E">
              <w:t xml:space="preserve">Realisationsresultat Aktieindexkonsortiet </w:t>
            </w:r>
            <w:r>
              <w:t>Utland</w:t>
            </w:r>
          </w:p>
        </w:tc>
        <w:tc>
          <w:tcPr>
            <w:tcW w:w="966" w:type="pct"/>
            <w:shd w:val="clear" w:color="auto" w:fill="auto"/>
            <w:vAlign w:val="bottom"/>
          </w:tcPr>
          <w:p w14:paraId="6CE827F1" w14:textId="5D89A45D" w:rsidR="007369BC" w:rsidRPr="00D1224E" w:rsidRDefault="007369BC" w:rsidP="00C824F9">
            <w:pPr>
              <w:pStyle w:val="Brdtext"/>
              <w:jc w:val="right"/>
            </w:pPr>
            <w:r>
              <w:t>199 442</w:t>
            </w:r>
          </w:p>
        </w:tc>
        <w:tc>
          <w:tcPr>
            <w:tcW w:w="1098" w:type="pct"/>
            <w:shd w:val="clear" w:color="auto" w:fill="auto"/>
            <w:vAlign w:val="bottom"/>
          </w:tcPr>
          <w:p w14:paraId="21512F6E" w14:textId="1077647A" w:rsidR="007369BC" w:rsidRPr="00D1224E" w:rsidRDefault="007369BC" w:rsidP="00C824F9">
            <w:pPr>
              <w:pStyle w:val="Brdtext"/>
              <w:jc w:val="right"/>
            </w:pPr>
            <w:r>
              <w:t>56 461</w:t>
            </w:r>
          </w:p>
        </w:tc>
      </w:tr>
      <w:tr w:rsidR="00C824F9" w14:paraId="4AD76C8B" w14:textId="77777777" w:rsidTr="00F97600">
        <w:tc>
          <w:tcPr>
            <w:tcW w:w="2936" w:type="pct"/>
            <w:shd w:val="clear" w:color="auto" w:fill="auto"/>
          </w:tcPr>
          <w:p w14:paraId="75673A3C" w14:textId="4E0299FC" w:rsidR="007369BC" w:rsidRPr="00D1224E" w:rsidRDefault="007369BC" w:rsidP="00C824F9">
            <w:pPr>
              <w:pStyle w:val="Brdtext"/>
              <w:jc w:val="left"/>
            </w:pPr>
            <w:r w:rsidRPr="00D1224E">
              <w:t xml:space="preserve">Realisationsresultat Aktieindexkonsortiet </w:t>
            </w:r>
            <w:r>
              <w:t>Äpplet</w:t>
            </w:r>
          </w:p>
        </w:tc>
        <w:tc>
          <w:tcPr>
            <w:tcW w:w="966" w:type="pct"/>
            <w:shd w:val="clear" w:color="auto" w:fill="auto"/>
            <w:vAlign w:val="bottom"/>
          </w:tcPr>
          <w:p w14:paraId="1431F4BA" w14:textId="40DACD45" w:rsidR="007369BC" w:rsidRPr="00D1224E" w:rsidRDefault="007369BC" w:rsidP="00C824F9">
            <w:pPr>
              <w:pStyle w:val="Brdtext"/>
              <w:jc w:val="right"/>
            </w:pPr>
            <w:r>
              <w:t>0</w:t>
            </w:r>
          </w:p>
        </w:tc>
        <w:tc>
          <w:tcPr>
            <w:tcW w:w="1098" w:type="pct"/>
            <w:shd w:val="clear" w:color="auto" w:fill="auto"/>
            <w:vAlign w:val="bottom"/>
          </w:tcPr>
          <w:p w14:paraId="5B8650D2" w14:textId="2F4F6154" w:rsidR="007369BC" w:rsidRPr="00D1224E" w:rsidRDefault="007369BC" w:rsidP="00C824F9">
            <w:pPr>
              <w:pStyle w:val="Brdtext"/>
              <w:jc w:val="right"/>
            </w:pPr>
            <w:r>
              <w:t>2 735</w:t>
            </w:r>
          </w:p>
        </w:tc>
      </w:tr>
      <w:tr w:rsidR="00C824F9" w14:paraId="689BA2ED" w14:textId="77777777" w:rsidTr="00F97600">
        <w:tc>
          <w:tcPr>
            <w:tcW w:w="2936" w:type="pct"/>
            <w:shd w:val="clear" w:color="auto" w:fill="auto"/>
          </w:tcPr>
          <w:p w14:paraId="456BEBAF" w14:textId="57F9395F" w:rsidR="007369BC" w:rsidRPr="00D1224E" w:rsidRDefault="007369BC" w:rsidP="00C824F9">
            <w:pPr>
              <w:pStyle w:val="Brdtext"/>
              <w:jc w:val="left"/>
            </w:pPr>
            <w:r w:rsidRPr="00D1224E">
              <w:t>Realisationsresultat Aktiekonsortiet S</w:t>
            </w:r>
            <w:r>
              <w:t>piran</w:t>
            </w:r>
          </w:p>
        </w:tc>
        <w:tc>
          <w:tcPr>
            <w:tcW w:w="966" w:type="pct"/>
            <w:shd w:val="clear" w:color="auto" w:fill="auto"/>
            <w:vAlign w:val="bottom"/>
          </w:tcPr>
          <w:p w14:paraId="583D7496" w14:textId="7AD23011" w:rsidR="007369BC" w:rsidRPr="00D1224E" w:rsidRDefault="007369BC" w:rsidP="00C824F9">
            <w:pPr>
              <w:pStyle w:val="Brdtext"/>
              <w:jc w:val="right"/>
            </w:pPr>
            <w:r>
              <w:t>59 051</w:t>
            </w:r>
          </w:p>
        </w:tc>
        <w:tc>
          <w:tcPr>
            <w:tcW w:w="1098" w:type="pct"/>
            <w:shd w:val="clear" w:color="auto" w:fill="auto"/>
            <w:vAlign w:val="bottom"/>
          </w:tcPr>
          <w:p w14:paraId="48AE7A6E" w14:textId="71D895BE" w:rsidR="007369BC" w:rsidRPr="00D1224E" w:rsidRDefault="007369BC" w:rsidP="00C824F9">
            <w:pPr>
              <w:pStyle w:val="Brdtext"/>
              <w:jc w:val="right"/>
            </w:pPr>
            <w:r>
              <w:t>8 469</w:t>
            </w:r>
          </w:p>
        </w:tc>
      </w:tr>
      <w:tr w:rsidR="00C824F9" w14:paraId="11351914" w14:textId="77777777" w:rsidTr="00F97600">
        <w:tc>
          <w:tcPr>
            <w:tcW w:w="2936" w:type="pct"/>
            <w:shd w:val="clear" w:color="auto" w:fill="auto"/>
          </w:tcPr>
          <w:p w14:paraId="35C65D8D" w14:textId="307248A2" w:rsidR="007369BC" w:rsidRPr="00D1224E" w:rsidRDefault="007369BC" w:rsidP="00C824F9">
            <w:pPr>
              <w:pStyle w:val="Brdtext"/>
            </w:pPr>
            <w:r w:rsidRPr="00D1224E">
              <w:t>Realisationsresultat</w:t>
            </w:r>
            <w:r>
              <w:t> Aktiekonsortiet Sverige</w:t>
            </w:r>
          </w:p>
        </w:tc>
        <w:tc>
          <w:tcPr>
            <w:tcW w:w="966" w:type="pct"/>
            <w:shd w:val="clear" w:color="auto" w:fill="auto"/>
            <w:vAlign w:val="bottom"/>
          </w:tcPr>
          <w:p w14:paraId="15FFC2F1" w14:textId="13FF8DCF" w:rsidR="007369BC" w:rsidRPr="00D1224E" w:rsidRDefault="007369BC" w:rsidP="00C824F9">
            <w:pPr>
              <w:pStyle w:val="Brdtext"/>
              <w:jc w:val="right"/>
            </w:pPr>
            <w:r>
              <w:t>0</w:t>
            </w:r>
          </w:p>
        </w:tc>
        <w:tc>
          <w:tcPr>
            <w:tcW w:w="1098" w:type="pct"/>
            <w:shd w:val="clear" w:color="auto" w:fill="auto"/>
            <w:vAlign w:val="bottom"/>
          </w:tcPr>
          <w:p w14:paraId="0FE64D6D" w14:textId="0F8C0B03" w:rsidR="007369BC" w:rsidRPr="00D1224E" w:rsidRDefault="007369BC" w:rsidP="00C824F9">
            <w:pPr>
              <w:pStyle w:val="Brdtext"/>
              <w:jc w:val="right"/>
            </w:pPr>
            <w:r>
              <w:t>39 436</w:t>
            </w:r>
          </w:p>
        </w:tc>
      </w:tr>
      <w:tr w:rsidR="00C824F9" w14:paraId="1B35F2C5" w14:textId="77777777" w:rsidTr="00F97600">
        <w:tc>
          <w:tcPr>
            <w:tcW w:w="2936" w:type="pct"/>
            <w:shd w:val="clear" w:color="auto" w:fill="auto"/>
          </w:tcPr>
          <w:p w14:paraId="3FFB70AE" w14:textId="372BF682" w:rsidR="007369BC" w:rsidRPr="00D1224E" w:rsidRDefault="007369BC" w:rsidP="00C824F9">
            <w:pPr>
              <w:pStyle w:val="Brdtext"/>
            </w:pPr>
            <w:r>
              <w:t>Realisationsresultat Aktieterminer</w:t>
            </w:r>
          </w:p>
        </w:tc>
        <w:tc>
          <w:tcPr>
            <w:tcW w:w="966" w:type="pct"/>
            <w:shd w:val="clear" w:color="auto" w:fill="auto"/>
            <w:vAlign w:val="bottom"/>
          </w:tcPr>
          <w:p w14:paraId="2C1E9928" w14:textId="7FE1DB2B" w:rsidR="007369BC" w:rsidRPr="00D1224E" w:rsidRDefault="007369BC" w:rsidP="00C824F9">
            <w:pPr>
              <w:pStyle w:val="Brdtext"/>
              <w:jc w:val="right"/>
            </w:pPr>
            <w:r>
              <w:t>2 341</w:t>
            </w:r>
          </w:p>
        </w:tc>
        <w:tc>
          <w:tcPr>
            <w:tcW w:w="1098" w:type="pct"/>
            <w:shd w:val="clear" w:color="auto" w:fill="auto"/>
            <w:vAlign w:val="bottom"/>
          </w:tcPr>
          <w:p w14:paraId="2CE6541F" w14:textId="16A209D1" w:rsidR="007369BC" w:rsidRPr="00D1224E" w:rsidRDefault="007369BC" w:rsidP="00C824F9">
            <w:pPr>
              <w:pStyle w:val="Brdtext"/>
              <w:jc w:val="right"/>
            </w:pPr>
            <w:r>
              <w:t>0</w:t>
            </w:r>
          </w:p>
        </w:tc>
      </w:tr>
      <w:tr w:rsidR="00C824F9" w14:paraId="0732EB7F" w14:textId="77777777" w:rsidTr="00F97600">
        <w:tc>
          <w:tcPr>
            <w:tcW w:w="2936" w:type="pct"/>
            <w:shd w:val="clear" w:color="auto" w:fill="auto"/>
          </w:tcPr>
          <w:p w14:paraId="3D0FDCDF" w14:textId="77777777" w:rsidR="007369BC" w:rsidRPr="00D1224E" w:rsidRDefault="007369BC" w:rsidP="00C824F9">
            <w:pPr>
              <w:pStyle w:val="Brdtext"/>
            </w:pPr>
            <w:r w:rsidRPr="00D1224E">
              <w:t>Realisationsresultat Fastighetsfonder</w:t>
            </w:r>
          </w:p>
        </w:tc>
        <w:tc>
          <w:tcPr>
            <w:tcW w:w="966" w:type="pct"/>
            <w:shd w:val="clear" w:color="auto" w:fill="auto"/>
            <w:vAlign w:val="bottom"/>
          </w:tcPr>
          <w:p w14:paraId="2499313A" w14:textId="0E0FE24C" w:rsidR="007369BC" w:rsidRPr="00D1224E" w:rsidRDefault="007369BC" w:rsidP="00C824F9">
            <w:pPr>
              <w:pStyle w:val="Brdtext"/>
              <w:jc w:val="right"/>
            </w:pPr>
            <w:r>
              <w:t>8 256</w:t>
            </w:r>
          </w:p>
        </w:tc>
        <w:tc>
          <w:tcPr>
            <w:tcW w:w="1098" w:type="pct"/>
            <w:shd w:val="clear" w:color="auto" w:fill="auto"/>
            <w:vAlign w:val="bottom"/>
          </w:tcPr>
          <w:p w14:paraId="24024C39" w14:textId="4969D429" w:rsidR="007369BC" w:rsidRPr="00D1224E" w:rsidRDefault="007369BC" w:rsidP="00C824F9">
            <w:pPr>
              <w:pStyle w:val="Brdtext"/>
              <w:jc w:val="right"/>
            </w:pPr>
            <w:r>
              <w:t>4 992</w:t>
            </w:r>
          </w:p>
        </w:tc>
      </w:tr>
      <w:tr w:rsidR="00C824F9" w14:paraId="3723AE4F" w14:textId="77777777" w:rsidTr="00F97600">
        <w:tc>
          <w:tcPr>
            <w:tcW w:w="2936" w:type="pct"/>
            <w:shd w:val="clear" w:color="auto" w:fill="auto"/>
          </w:tcPr>
          <w:p w14:paraId="478110DF" w14:textId="77777777" w:rsidR="007369BC" w:rsidRPr="00D1224E" w:rsidRDefault="007369BC" w:rsidP="00C824F9">
            <w:pPr>
              <w:pStyle w:val="Brdtext"/>
            </w:pPr>
            <w:r w:rsidRPr="00D1224E">
              <w:t>Realisationsresultat Private Equity</w:t>
            </w:r>
          </w:p>
        </w:tc>
        <w:tc>
          <w:tcPr>
            <w:tcW w:w="966" w:type="pct"/>
            <w:shd w:val="clear" w:color="auto" w:fill="auto"/>
            <w:vAlign w:val="bottom"/>
          </w:tcPr>
          <w:p w14:paraId="3D711B85" w14:textId="44A3DC63" w:rsidR="007369BC" w:rsidRPr="00D1224E" w:rsidRDefault="007369BC" w:rsidP="00C824F9">
            <w:pPr>
              <w:pStyle w:val="Brdtext"/>
              <w:jc w:val="right"/>
            </w:pPr>
            <w:r>
              <w:t>1 722</w:t>
            </w:r>
          </w:p>
        </w:tc>
        <w:tc>
          <w:tcPr>
            <w:tcW w:w="1098" w:type="pct"/>
            <w:shd w:val="clear" w:color="auto" w:fill="auto"/>
            <w:vAlign w:val="bottom"/>
          </w:tcPr>
          <w:p w14:paraId="3739955C" w14:textId="5683D48A" w:rsidR="007369BC" w:rsidRPr="00D1224E" w:rsidRDefault="007369BC" w:rsidP="00C824F9">
            <w:pPr>
              <w:pStyle w:val="Brdtext"/>
              <w:jc w:val="right"/>
            </w:pPr>
            <w:r>
              <w:t>398</w:t>
            </w:r>
          </w:p>
        </w:tc>
      </w:tr>
      <w:tr w:rsidR="00C824F9" w14:paraId="6447FF48" w14:textId="77777777" w:rsidTr="00F97600">
        <w:tc>
          <w:tcPr>
            <w:tcW w:w="2936" w:type="pct"/>
            <w:shd w:val="clear" w:color="auto" w:fill="auto"/>
          </w:tcPr>
          <w:p w14:paraId="6EE2D5E7" w14:textId="52DAC4A7" w:rsidR="007369BC" w:rsidRPr="00D1224E" w:rsidRDefault="007369BC" w:rsidP="00C824F9">
            <w:pPr>
              <w:pStyle w:val="Brdtext"/>
              <w:jc w:val="left"/>
            </w:pPr>
            <w:r w:rsidRPr="00D1224E">
              <w:t xml:space="preserve">Realisationsresultat </w:t>
            </w:r>
            <w:r>
              <w:t>Företagsobligationskonsortiet</w:t>
            </w:r>
          </w:p>
        </w:tc>
        <w:tc>
          <w:tcPr>
            <w:tcW w:w="966" w:type="pct"/>
            <w:shd w:val="clear" w:color="auto" w:fill="auto"/>
            <w:vAlign w:val="bottom"/>
          </w:tcPr>
          <w:p w14:paraId="0F34EA85" w14:textId="2868D8EB" w:rsidR="007369BC" w:rsidRPr="00D1224E" w:rsidRDefault="007369BC" w:rsidP="00C824F9">
            <w:pPr>
              <w:pStyle w:val="Brdtext"/>
              <w:jc w:val="right"/>
            </w:pPr>
            <w:r>
              <w:t>-907</w:t>
            </w:r>
          </w:p>
        </w:tc>
        <w:tc>
          <w:tcPr>
            <w:tcW w:w="1098" w:type="pct"/>
            <w:shd w:val="clear" w:color="auto" w:fill="auto"/>
            <w:vAlign w:val="bottom"/>
          </w:tcPr>
          <w:p w14:paraId="7C159D7F" w14:textId="6D69EE40" w:rsidR="007369BC" w:rsidRPr="00D1224E" w:rsidRDefault="007369BC" w:rsidP="00C824F9">
            <w:pPr>
              <w:pStyle w:val="Brdtext"/>
              <w:jc w:val="right"/>
            </w:pPr>
            <w:r>
              <w:t>-304</w:t>
            </w:r>
          </w:p>
        </w:tc>
      </w:tr>
      <w:tr w:rsidR="00C824F9" w14:paraId="45B25834" w14:textId="77777777" w:rsidTr="00F97600">
        <w:tc>
          <w:tcPr>
            <w:tcW w:w="2936" w:type="pct"/>
            <w:shd w:val="clear" w:color="auto" w:fill="auto"/>
          </w:tcPr>
          <w:p w14:paraId="39194798" w14:textId="7BACC330" w:rsidR="007369BC" w:rsidRPr="00D1224E" w:rsidRDefault="007369BC" w:rsidP="00C824F9">
            <w:pPr>
              <w:pStyle w:val="Brdtext"/>
            </w:pPr>
            <w:r w:rsidRPr="00505882">
              <w:t>Realisationsresultat Företagsobligationskonsortiet</w:t>
            </w:r>
            <w:r>
              <w:t xml:space="preserve"> FRN</w:t>
            </w:r>
          </w:p>
        </w:tc>
        <w:tc>
          <w:tcPr>
            <w:tcW w:w="966" w:type="pct"/>
            <w:shd w:val="clear" w:color="auto" w:fill="auto"/>
            <w:vAlign w:val="bottom"/>
          </w:tcPr>
          <w:p w14:paraId="19DC7547" w14:textId="2C380110" w:rsidR="007369BC" w:rsidRPr="00D1224E" w:rsidRDefault="007369BC" w:rsidP="00C824F9">
            <w:pPr>
              <w:pStyle w:val="Brdtext"/>
              <w:jc w:val="right"/>
            </w:pPr>
            <w:r>
              <w:t>-625</w:t>
            </w:r>
          </w:p>
        </w:tc>
        <w:tc>
          <w:tcPr>
            <w:tcW w:w="1098" w:type="pct"/>
            <w:shd w:val="clear" w:color="auto" w:fill="auto"/>
            <w:vAlign w:val="bottom"/>
          </w:tcPr>
          <w:p w14:paraId="398BDD37" w14:textId="56A4DB28" w:rsidR="007369BC" w:rsidRPr="00D1224E" w:rsidRDefault="007369BC" w:rsidP="00C824F9">
            <w:pPr>
              <w:pStyle w:val="Brdtext"/>
              <w:jc w:val="right"/>
            </w:pPr>
            <w:r>
              <w:t>0</w:t>
            </w:r>
          </w:p>
        </w:tc>
      </w:tr>
      <w:tr w:rsidR="00C824F9" w14:paraId="04E918B6" w14:textId="77777777" w:rsidTr="00F97600">
        <w:tc>
          <w:tcPr>
            <w:tcW w:w="2936" w:type="pct"/>
            <w:shd w:val="clear" w:color="auto" w:fill="auto"/>
          </w:tcPr>
          <w:p w14:paraId="65EE98D5" w14:textId="1DB18CF0" w:rsidR="007369BC" w:rsidRPr="00D1224E" w:rsidRDefault="007369BC" w:rsidP="00C824F9">
            <w:pPr>
              <w:pStyle w:val="Brdtext"/>
            </w:pPr>
            <w:r w:rsidRPr="00505882">
              <w:t xml:space="preserve">Realisationsresultat </w:t>
            </w:r>
            <w:r>
              <w:t>Räntekonsortiet</w:t>
            </w:r>
          </w:p>
        </w:tc>
        <w:tc>
          <w:tcPr>
            <w:tcW w:w="966" w:type="pct"/>
            <w:shd w:val="clear" w:color="auto" w:fill="auto"/>
            <w:vAlign w:val="bottom"/>
          </w:tcPr>
          <w:p w14:paraId="0D6A0A55" w14:textId="34CF39FA" w:rsidR="007369BC" w:rsidRPr="00D1224E" w:rsidRDefault="007369BC" w:rsidP="00C824F9">
            <w:pPr>
              <w:pStyle w:val="Brdtext"/>
              <w:jc w:val="right"/>
            </w:pPr>
            <w:r>
              <w:t>-21 675</w:t>
            </w:r>
          </w:p>
        </w:tc>
        <w:tc>
          <w:tcPr>
            <w:tcW w:w="1098" w:type="pct"/>
            <w:shd w:val="clear" w:color="auto" w:fill="auto"/>
            <w:vAlign w:val="bottom"/>
          </w:tcPr>
          <w:p w14:paraId="381B2862" w14:textId="025D3723" w:rsidR="007369BC" w:rsidRPr="00D1224E" w:rsidRDefault="007369BC" w:rsidP="00C824F9">
            <w:pPr>
              <w:pStyle w:val="Brdtext"/>
              <w:jc w:val="right"/>
            </w:pPr>
            <w:r>
              <w:t>-1 755</w:t>
            </w:r>
          </w:p>
        </w:tc>
      </w:tr>
      <w:tr w:rsidR="003A7264" w14:paraId="30D05B34" w14:textId="77777777" w:rsidTr="00F97600">
        <w:tc>
          <w:tcPr>
            <w:tcW w:w="2936" w:type="pct"/>
            <w:shd w:val="clear" w:color="auto" w:fill="auto"/>
          </w:tcPr>
          <w:p w14:paraId="3AB3BD24" w14:textId="2D0119FB" w:rsidR="007369BC" w:rsidRPr="00505882" w:rsidRDefault="007369BC" w:rsidP="00C824F9">
            <w:pPr>
              <w:pStyle w:val="Brdtext"/>
            </w:pPr>
            <w:r>
              <w:t>Valutakursdifferenser</w:t>
            </w:r>
          </w:p>
        </w:tc>
        <w:tc>
          <w:tcPr>
            <w:tcW w:w="966" w:type="pct"/>
            <w:shd w:val="clear" w:color="auto" w:fill="auto"/>
            <w:vAlign w:val="bottom"/>
          </w:tcPr>
          <w:p w14:paraId="1C6BF302" w14:textId="145CE996" w:rsidR="007369BC" w:rsidRPr="00D1224E" w:rsidRDefault="007369BC" w:rsidP="00C824F9">
            <w:pPr>
              <w:pStyle w:val="Brdtext"/>
              <w:jc w:val="right"/>
            </w:pPr>
            <w:r>
              <w:t>10 842</w:t>
            </w:r>
          </w:p>
        </w:tc>
        <w:tc>
          <w:tcPr>
            <w:tcW w:w="1098" w:type="pct"/>
            <w:shd w:val="clear" w:color="auto" w:fill="auto"/>
            <w:vAlign w:val="bottom"/>
          </w:tcPr>
          <w:p w14:paraId="745660E6" w14:textId="0B837C43" w:rsidR="007369BC" w:rsidRPr="00D1224E" w:rsidRDefault="007369BC" w:rsidP="00C824F9">
            <w:pPr>
              <w:pStyle w:val="Brdtext"/>
              <w:jc w:val="right"/>
            </w:pPr>
            <w:r>
              <w:t>-71 054</w:t>
            </w:r>
          </w:p>
        </w:tc>
      </w:tr>
      <w:tr w:rsidR="00C824F9" w14:paraId="6A375D7C" w14:textId="77777777" w:rsidTr="00F97600">
        <w:tc>
          <w:tcPr>
            <w:tcW w:w="2936" w:type="pct"/>
            <w:shd w:val="clear" w:color="auto" w:fill="auto"/>
          </w:tcPr>
          <w:p w14:paraId="7D65C12D" w14:textId="77777777" w:rsidR="007369BC" w:rsidRPr="00D1224E" w:rsidRDefault="007369BC" w:rsidP="00C824F9">
            <w:pPr>
              <w:pStyle w:val="Brdtext"/>
              <w:rPr>
                <w:b/>
                <w:bCs/>
              </w:rPr>
            </w:pPr>
            <w:r w:rsidRPr="00D1224E">
              <w:rPr>
                <w:b/>
                <w:bCs/>
              </w:rPr>
              <w:t>Summa</w:t>
            </w:r>
          </w:p>
        </w:tc>
        <w:tc>
          <w:tcPr>
            <w:tcW w:w="966" w:type="pct"/>
            <w:shd w:val="clear" w:color="auto" w:fill="auto"/>
            <w:vAlign w:val="bottom"/>
          </w:tcPr>
          <w:p w14:paraId="43B0CAFE" w14:textId="7470059D" w:rsidR="007369BC" w:rsidRPr="008D0B2D" w:rsidRDefault="007369BC" w:rsidP="00C824F9">
            <w:pPr>
              <w:pStyle w:val="Brdtext"/>
              <w:jc w:val="right"/>
              <w:rPr>
                <w:b/>
                <w:bCs/>
              </w:rPr>
            </w:pPr>
            <w:r>
              <w:rPr>
                <w:b/>
                <w:bCs/>
              </w:rPr>
              <w:t>393 139</w:t>
            </w:r>
          </w:p>
        </w:tc>
        <w:tc>
          <w:tcPr>
            <w:tcW w:w="1098" w:type="pct"/>
            <w:shd w:val="clear" w:color="auto" w:fill="auto"/>
            <w:vAlign w:val="bottom"/>
          </w:tcPr>
          <w:p w14:paraId="70683E9F" w14:textId="2A8809C0" w:rsidR="007369BC" w:rsidRPr="008D0B2D" w:rsidRDefault="007369BC" w:rsidP="00C824F9">
            <w:pPr>
              <w:pStyle w:val="Brdtext"/>
              <w:jc w:val="right"/>
              <w:rPr>
                <w:b/>
                <w:bCs/>
              </w:rPr>
            </w:pPr>
            <w:r>
              <w:rPr>
                <w:b/>
                <w:bCs/>
              </w:rPr>
              <w:t>42 616</w:t>
            </w:r>
          </w:p>
        </w:tc>
      </w:tr>
    </w:tbl>
    <w:p w14:paraId="690A4479" w14:textId="77777777" w:rsidR="007369BC" w:rsidRPr="005D70DC" w:rsidRDefault="007369BC" w:rsidP="00ED51AF">
      <w:pPr>
        <w:pStyle w:val="Rubrik3utannumrering"/>
      </w:pPr>
      <w:r w:rsidRPr="005D70DC">
        <w:t>Not 8 Ränteintäkter och liknande resultatposter</w:t>
      </w:r>
    </w:p>
    <w:tbl>
      <w:tblPr>
        <w:tblW w:w="4928" w:type="pct"/>
        <w:tblCellMar>
          <w:left w:w="0" w:type="dxa"/>
        </w:tblCellMar>
        <w:tblLook w:val="06A0" w:firstRow="1" w:lastRow="0" w:firstColumn="1" w:lastColumn="0" w:noHBand="1" w:noVBand="1"/>
      </w:tblPr>
      <w:tblGrid>
        <w:gridCol w:w="2960"/>
        <w:gridCol w:w="1577"/>
        <w:gridCol w:w="1275"/>
      </w:tblGrid>
      <w:tr w:rsidR="00ED51AF" w14:paraId="0D959A04" w14:textId="77777777" w:rsidTr="00F97600">
        <w:trPr>
          <w:tblHeader/>
        </w:trPr>
        <w:tc>
          <w:tcPr>
            <w:tcW w:w="2546" w:type="pct"/>
            <w:shd w:val="clear" w:color="auto" w:fill="auto"/>
          </w:tcPr>
          <w:p w14:paraId="49F1BB69" w14:textId="77777777" w:rsidR="007369BC" w:rsidRPr="00157DD4" w:rsidRDefault="007369BC" w:rsidP="007207FB">
            <w:pPr>
              <w:pStyle w:val="TabellHuvud"/>
              <w:jc w:val="left"/>
              <w:rPr>
                <w:b w:val="0"/>
                <w:bCs/>
              </w:rPr>
            </w:pPr>
          </w:p>
        </w:tc>
        <w:tc>
          <w:tcPr>
            <w:tcW w:w="1357" w:type="pct"/>
            <w:shd w:val="clear" w:color="auto" w:fill="auto"/>
          </w:tcPr>
          <w:p w14:paraId="59AF82BC" w14:textId="42C0D647" w:rsidR="007369BC" w:rsidRDefault="007369BC" w:rsidP="007207FB">
            <w:pPr>
              <w:pStyle w:val="TabellHuvud"/>
            </w:pPr>
            <w:r>
              <w:t>2023</w:t>
            </w:r>
          </w:p>
        </w:tc>
        <w:tc>
          <w:tcPr>
            <w:tcW w:w="1098" w:type="pct"/>
            <w:shd w:val="clear" w:color="auto" w:fill="auto"/>
          </w:tcPr>
          <w:p w14:paraId="3D374D19" w14:textId="1889D407" w:rsidR="007369BC" w:rsidRDefault="007369BC" w:rsidP="007207FB">
            <w:pPr>
              <w:pStyle w:val="TabellHuvud"/>
            </w:pPr>
            <w:r>
              <w:t>2022</w:t>
            </w:r>
          </w:p>
        </w:tc>
      </w:tr>
      <w:tr w:rsidR="00ED51AF" w14:paraId="0481403A" w14:textId="77777777" w:rsidTr="00F97600">
        <w:tc>
          <w:tcPr>
            <w:tcW w:w="2546" w:type="pct"/>
            <w:shd w:val="clear" w:color="auto" w:fill="auto"/>
            <w:vAlign w:val="bottom"/>
          </w:tcPr>
          <w:p w14:paraId="3F424E70" w14:textId="77777777" w:rsidR="007369BC" w:rsidRPr="00D1224E" w:rsidRDefault="007369BC" w:rsidP="007207FB">
            <w:pPr>
              <w:pStyle w:val="Brdtext"/>
              <w:jc w:val="left"/>
            </w:pPr>
            <w:r w:rsidRPr="00D1224E">
              <w:t>Ränteintäkter SEB</w:t>
            </w:r>
          </w:p>
        </w:tc>
        <w:tc>
          <w:tcPr>
            <w:tcW w:w="1357" w:type="pct"/>
            <w:shd w:val="clear" w:color="auto" w:fill="auto"/>
            <w:vAlign w:val="bottom"/>
          </w:tcPr>
          <w:p w14:paraId="6DC8075C" w14:textId="6DB637D3" w:rsidR="007369BC" w:rsidRPr="00D1224E" w:rsidRDefault="007369BC" w:rsidP="007207FB">
            <w:pPr>
              <w:pStyle w:val="Brdtext"/>
              <w:jc w:val="right"/>
            </w:pPr>
            <w:r>
              <w:t>859</w:t>
            </w:r>
          </w:p>
        </w:tc>
        <w:tc>
          <w:tcPr>
            <w:tcW w:w="1098" w:type="pct"/>
            <w:shd w:val="clear" w:color="auto" w:fill="auto"/>
            <w:vAlign w:val="bottom"/>
          </w:tcPr>
          <w:p w14:paraId="2DCF4B1C" w14:textId="1A9018A4" w:rsidR="007369BC" w:rsidRPr="00D1224E" w:rsidRDefault="007369BC" w:rsidP="007207FB">
            <w:pPr>
              <w:pStyle w:val="Brdtext"/>
              <w:jc w:val="right"/>
            </w:pPr>
            <w:r>
              <w:t>495</w:t>
            </w:r>
          </w:p>
        </w:tc>
      </w:tr>
      <w:tr w:rsidR="00ED51AF" w14:paraId="427A7BE2" w14:textId="77777777" w:rsidTr="00F97600">
        <w:tc>
          <w:tcPr>
            <w:tcW w:w="2546" w:type="pct"/>
            <w:shd w:val="clear" w:color="auto" w:fill="auto"/>
            <w:vAlign w:val="bottom"/>
          </w:tcPr>
          <w:p w14:paraId="6D899662" w14:textId="77777777" w:rsidR="007369BC" w:rsidRPr="00D1224E" w:rsidRDefault="007369BC" w:rsidP="007207FB">
            <w:pPr>
              <w:pStyle w:val="Brdtext"/>
              <w:jc w:val="left"/>
            </w:pPr>
            <w:r w:rsidRPr="00D1224E">
              <w:t>Ränteintäkter bank</w:t>
            </w:r>
          </w:p>
        </w:tc>
        <w:tc>
          <w:tcPr>
            <w:tcW w:w="1357" w:type="pct"/>
            <w:shd w:val="clear" w:color="auto" w:fill="auto"/>
            <w:vAlign w:val="bottom"/>
          </w:tcPr>
          <w:p w14:paraId="525B18F9" w14:textId="34517CF5" w:rsidR="007369BC" w:rsidRPr="00D1224E" w:rsidRDefault="007369BC" w:rsidP="007207FB">
            <w:pPr>
              <w:pStyle w:val="Brdtext"/>
              <w:jc w:val="right"/>
            </w:pPr>
            <w:r>
              <w:t>4 339</w:t>
            </w:r>
          </w:p>
        </w:tc>
        <w:tc>
          <w:tcPr>
            <w:tcW w:w="1098" w:type="pct"/>
            <w:shd w:val="clear" w:color="auto" w:fill="auto"/>
            <w:vAlign w:val="bottom"/>
          </w:tcPr>
          <w:p w14:paraId="0BD9ED8A" w14:textId="3DFB90CC" w:rsidR="007369BC" w:rsidRPr="00D1224E" w:rsidRDefault="007369BC" w:rsidP="007207FB">
            <w:pPr>
              <w:pStyle w:val="Brdtext"/>
              <w:jc w:val="right"/>
            </w:pPr>
            <w:r>
              <w:t>737</w:t>
            </w:r>
          </w:p>
        </w:tc>
      </w:tr>
      <w:tr w:rsidR="00ED51AF" w14:paraId="5FDB3912" w14:textId="77777777" w:rsidTr="00F97600">
        <w:tc>
          <w:tcPr>
            <w:tcW w:w="2546" w:type="pct"/>
            <w:shd w:val="clear" w:color="auto" w:fill="auto"/>
          </w:tcPr>
          <w:p w14:paraId="6FEF6224" w14:textId="20A25D1F" w:rsidR="007369BC" w:rsidRPr="00D1224E" w:rsidRDefault="007369BC" w:rsidP="007207FB">
            <w:pPr>
              <w:pStyle w:val="Brdtext"/>
              <w:jc w:val="left"/>
            </w:pPr>
            <w:r w:rsidRPr="00D1224E">
              <w:t>Realisationsresultat Aktieterminer</w:t>
            </w:r>
            <w:r>
              <w:t>*</w:t>
            </w:r>
          </w:p>
        </w:tc>
        <w:tc>
          <w:tcPr>
            <w:tcW w:w="1357" w:type="pct"/>
            <w:shd w:val="clear" w:color="auto" w:fill="auto"/>
            <w:vAlign w:val="bottom"/>
          </w:tcPr>
          <w:p w14:paraId="4D950580" w14:textId="016B39D8" w:rsidR="007369BC" w:rsidRPr="00D1224E" w:rsidRDefault="007369BC" w:rsidP="007207FB">
            <w:pPr>
              <w:pStyle w:val="Brdtext"/>
              <w:jc w:val="right"/>
            </w:pPr>
            <w:r>
              <w:t>0</w:t>
            </w:r>
          </w:p>
        </w:tc>
        <w:tc>
          <w:tcPr>
            <w:tcW w:w="1098" w:type="pct"/>
            <w:shd w:val="clear" w:color="auto" w:fill="auto"/>
            <w:vAlign w:val="bottom"/>
          </w:tcPr>
          <w:p w14:paraId="6900D43E" w14:textId="6656F34C" w:rsidR="007369BC" w:rsidRPr="00D1224E" w:rsidRDefault="007369BC" w:rsidP="007207FB">
            <w:pPr>
              <w:pStyle w:val="Brdtext"/>
              <w:jc w:val="right"/>
            </w:pPr>
            <w:r>
              <w:t>144 291</w:t>
            </w:r>
          </w:p>
        </w:tc>
      </w:tr>
      <w:tr w:rsidR="00ED51AF" w14:paraId="47B948E9" w14:textId="77777777" w:rsidTr="00F97600">
        <w:tc>
          <w:tcPr>
            <w:tcW w:w="2546" w:type="pct"/>
            <w:shd w:val="clear" w:color="auto" w:fill="auto"/>
          </w:tcPr>
          <w:p w14:paraId="78294C9D" w14:textId="77777777" w:rsidR="007369BC" w:rsidRPr="00D1224E" w:rsidRDefault="007369BC" w:rsidP="007207FB">
            <w:pPr>
              <w:pStyle w:val="Brdtext"/>
              <w:jc w:val="left"/>
              <w:rPr>
                <w:b/>
                <w:bCs/>
              </w:rPr>
            </w:pPr>
            <w:r w:rsidRPr="00D1224E">
              <w:rPr>
                <w:b/>
                <w:bCs/>
              </w:rPr>
              <w:t>Summa</w:t>
            </w:r>
          </w:p>
        </w:tc>
        <w:tc>
          <w:tcPr>
            <w:tcW w:w="1357" w:type="pct"/>
            <w:shd w:val="clear" w:color="auto" w:fill="auto"/>
            <w:vAlign w:val="bottom"/>
          </w:tcPr>
          <w:p w14:paraId="636D2482" w14:textId="3FE59022" w:rsidR="007369BC" w:rsidRPr="00D1224E" w:rsidRDefault="007369BC" w:rsidP="007207FB">
            <w:pPr>
              <w:pStyle w:val="Brdtext"/>
              <w:jc w:val="right"/>
              <w:rPr>
                <w:b/>
                <w:bCs/>
              </w:rPr>
            </w:pPr>
            <w:r>
              <w:rPr>
                <w:b/>
                <w:bCs/>
              </w:rPr>
              <w:t>5 198</w:t>
            </w:r>
          </w:p>
        </w:tc>
        <w:tc>
          <w:tcPr>
            <w:tcW w:w="1098" w:type="pct"/>
            <w:shd w:val="clear" w:color="auto" w:fill="auto"/>
            <w:vAlign w:val="bottom"/>
          </w:tcPr>
          <w:p w14:paraId="6D1E8AA2" w14:textId="1AEE5CE4" w:rsidR="007369BC" w:rsidRPr="00D1224E" w:rsidRDefault="007369BC" w:rsidP="007207FB">
            <w:pPr>
              <w:pStyle w:val="Brdtext"/>
              <w:jc w:val="right"/>
              <w:rPr>
                <w:b/>
                <w:bCs/>
              </w:rPr>
            </w:pPr>
            <w:r>
              <w:rPr>
                <w:b/>
                <w:bCs/>
              </w:rPr>
              <w:t>145 523</w:t>
            </w:r>
          </w:p>
        </w:tc>
      </w:tr>
      <w:tr w:rsidR="00ED51AF" w14:paraId="2BC76C3C" w14:textId="77777777" w:rsidTr="00F97600">
        <w:tc>
          <w:tcPr>
            <w:tcW w:w="2546" w:type="pct"/>
            <w:shd w:val="clear" w:color="auto" w:fill="auto"/>
          </w:tcPr>
          <w:p w14:paraId="2A2EE764" w14:textId="363340D5" w:rsidR="007369BC" w:rsidRPr="00D1224E" w:rsidRDefault="007369BC" w:rsidP="007207FB">
            <w:pPr>
              <w:pStyle w:val="TabellFotnot"/>
            </w:pPr>
            <w:r w:rsidRPr="008E3755">
              <w:t>*</w:t>
            </w:r>
            <w:r>
              <w:t xml:space="preserve"> Flyttad till Not 7 år 2023</w:t>
            </w:r>
          </w:p>
        </w:tc>
        <w:tc>
          <w:tcPr>
            <w:tcW w:w="1357" w:type="pct"/>
            <w:shd w:val="clear" w:color="auto" w:fill="auto"/>
            <w:vAlign w:val="bottom"/>
          </w:tcPr>
          <w:p w14:paraId="646FAB83" w14:textId="77777777" w:rsidR="007369BC" w:rsidRPr="00D1224E" w:rsidRDefault="007369BC" w:rsidP="007207FB">
            <w:pPr>
              <w:pStyle w:val="TabellFotnot"/>
            </w:pPr>
          </w:p>
        </w:tc>
        <w:tc>
          <w:tcPr>
            <w:tcW w:w="1098" w:type="pct"/>
            <w:shd w:val="clear" w:color="auto" w:fill="auto"/>
            <w:vAlign w:val="bottom"/>
          </w:tcPr>
          <w:p w14:paraId="2B13A5AB" w14:textId="77777777" w:rsidR="007369BC" w:rsidRPr="00D1224E" w:rsidRDefault="007369BC" w:rsidP="007207FB">
            <w:pPr>
              <w:pStyle w:val="TabellFotnot"/>
            </w:pPr>
          </w:p>
        </w:tc>
      </w:tr>
    </w:tbl>
    <w:p w14:paraId="1C900ED8" w14:textId="77777777" w:rsidR="007369BC" w:rsidRPr="005D70DC" w:rsidRDefault="007369BC" w:rsidP="00ED51AF">
      <w:pPr>
        <w:pStyle w:val="Rubrik3utannumrering"/>
      </w:pPr>
      <w:r w:rsidRPr="005D70DC">
        <w:t>Not 9 Räntekostnader och liknade resultatposter</w:t>
      </w:r>
    </w:p>
    <w:tbl>
      <w:tblPr>
        <w:tblW w:w="4928" w:type="pct"/>
        <w:tblCellMar>
          <w:left w:w="0" w:type="dxa"/>
        </w:tblCellMar>
        <w:tblLook w:val="06A0" w:firstRow="1" w:lastRow="0" w:firstColumn="1" w:lastColumn="0" w:noHBand="1" w:noVBand="1"/>
      </w:tblPr>
      <w:tblGrid>
        <w:gridCol w:w="2961"/>
        <w:gridCol w:w="1575"/>
        <w:gridCol w:w="1276"/>
      </w:tblGrid>
      <w:tr w:rsidR="00ED51AF" w14:paraId="4F851428" w14:textId="77777777" w:rsidTr="00F97600">
        <w:trPr>
          <w:tblHeader/>
        </w:trPr>
        <w:tc>
          <w:tcPr>
            <w:tcW w:w="2547" w:type="pct"/>
            <w:shd w:val="clear" w:color="auto" w:fill="auto"/>
          </w:tcPr>
          <w:p w14:paraId="5D962E29" w14:textId="77777777" w:rsidR="007369BC" w:rsidRPr="00157DD4" w:rsidRDefault="007369BC" w:rsidP="007207FB">
            <w:pPr>
              <w:pStyle w:val="TabellHuvud"/>
              <w:jc w:val="left"/>
              <w:rPr>
                <w:b w:val="0"/>
                <w:bCs/>
              </w:rPr>
            </w:pPr>
          </w:p>
        </w:tc>
        <w:tc>
          <w:tcPr>
            <w:tcW w:w="1355" w:type="pct"/>
            <w:shd w:val="clear" w:color="auto" w:fill="auto"/>
          </w:tcPr>
          <w:p w14:paraId="6575D5DA" w14:textId="1B8AEF1C" w:rsidR="007369BC" w:rsidRDefault="007369BC" w:rsidP="007207FB">
            <w:pPr>
              <w:pStyle w:val="TabellHuvud"/>
            </w:pPr>
            <w:r>
              <w:t>2023</w:t>
            </w:r>
          </w:p>
        </w:tc>
        <w:tc>
          <w:tcPr>
            <w:tcW w:w="1098" w:type="pct"/>
            <w:shd w:val="clear" w:color="auto" w:fill="auto"/>
          </w:tcPr>
          <w:p w14:paraId="7499E8CE" w14:textId="79676097" w:rsidR="007369BC" w:rsidRDefault="007369BC" w:rsidP="007207FB">
            <w:pPr>
              <w:pStyle w:val="TabellHuvud"/>
            </w:pPr>
            <w:r>
              <w:t>2022</w:t>
            </w:r>
          </w:p>
        </w:tc>
      </w:tr>
      <w:tr w:rsidR="00ED51AF" w14:paraId="71F68313" w14:textId="77777777" w:rsidTr="00F97600">
        <w:tc>
          <w:tcPr>
            <w:tcW w:w="2547" w:type="pct"/>
            <w:shd w:val="clear" w:color="auto" w:fill="auto"/>
          </w:tcPr>
          <w:p w14:paraId="3F631CF8" w14:textId="77777777" w:rsidR="007369BC" w:rsidRPr="008D0B2D" w:rsidRDefault="007369BC" w:rsidP="007207FB">
            <w:pPr>
              <w:pStyle w:val="TabellRader"/>
              <w:jc w:val="left"/>
              <w:rPr>
                <w:rFonts w:ascii="Times New Roman" w:hAnsi="Times New Roman"/>
                <w:sz w:val="20"/>
              </w:rPr>
            </w:pPr>
          </w:p>
        </w:tc>
        <w:tc>
          <w:tcPr>
            <w:tcW w:w="1355" w:type="pct"/>
            <w:shd w:val="clear" w:color="auto" w:fill="auto"/>
          </w:tcPr>
          <w:p w14:paraId="585B3926" w14:textId="77777777" w:rsidR="007369BC" w:rsidRPr="008D0B2D" w:rsidRDefault="007369BC" w:rsidP="007207FB">
            <w:pPr>
              <w:pStyle w:val="TabellRader"/>
              <w:rPr>
                <w:rFonts w:ascii="Times New Roman" w:hAnsi="Times New Roman"/>
                <w:sz w:val="20"/>
              </w:rPr>
            </w:pPr>
          </w:p>
        </w:tc>
        <w:tc>
          <w:tcPr>
            <w:tcW w:w="1098" w:type="pct"/>
            <w:shd w:val="clear" w:color="auto" w:fill="auto"/>
          </w:tcPr>
          <w:p w14:paraId="3EAC4597" w14:textId="77777777" w:rsidR="007369BC" w:rsidRPr="008D0B2D" w:rsidRDefault="007369BC" w:rsidP="007207FB">
            <w:pPr>
              <w:pStyle w:val="TabellRader"/>
              <w:rPr>
                <w:rFonts w:ascii="Times New Roman" w:hAnsi="Times New Roman"/>
                <w:sz w:val="20"/>
              </w:rPr>
            </w:pPr>
          </w:p>
        </w:tc>
      </w:tr>
      <w:tr w:rsidR="00ED51AF" w14:paraId="55740383" w14:textId="77777777" w:rsidTr="00F97600">
        <w:tc>
          <w:tcPr>
            <w:tcW w:w="2547" w:type="pct"/>
            <w:shd w:val="clear" w:color="auto" w:fill="auto"/>
          </w:tcPr>
          <w:p w14:paraId="0F900280" w14:textId="77777777" w:rsidR="007369BC" w:rsidRPr="008D0B2D" w:rsidRDefault="007369BC" w:rsidP="007207FB">
            <w:pPr>
              <w:pStyle w:val="Brdtext"/>
              <w:jc w:val="left"/>
            </w:pPr>
            <w:r w:rsidRPr="008D0B2D">
              <w:t>Räntekostnad</w:t>
            </w:r>
          </w:p>
        </w:tc>
        <w:tc>
          <w:tcPr>
            <w:tcW w:w="1355" w:type="pct"/>
            <w:shd w:val="clear" w:color="auto" w:fill="auto"/>
            <w:vAlign w:val="bottom"/>
          </w:tcPr>
          <w:p w14:paraId="22BCA605" w14:textId="2CBDD4C5" w:rsidR="007369BC" w:rsidRPr="008D0B2D" w:rsidRDefault="007369BC" w:rsidP="007207FB">
            <w:pPr>
              <w:pStyle w:val="Brdtext"/>
              <w:jc w:val="right"/>
              <w:rPr>
                <w:b/>
                <w:bCs/>
              </w:rPr>
            </w:pPr>
            <w:r w:rsidRPr="008D0B2D">
              <w:t>-</w:t>
            </w:r>
            <w:r>
              <w:t>5</w:t>
            </w:r>
          </w:p>
        </w:tc>
        <w:tc>
          <w:tcPr>
            <w:tcW w:w="1098" w:type="pct"/>
            <w:shd w:val="clear" w:color="auto" w:fill="auto"/>
            <w:vAlign w:val="bottom"/>
          </w:tcPr>
          <w:p w14:paraId="3A39C62A" w14:textId="558C9444" w:rsidR="007369BC" w:rsidRPr="008D0B2D" w:rsidRDefault="007369BC" w:rsidP="007207FB">
            <w:pPr>
              <w:pStyle w:val="Brdtext"/>
              <w:jc w:val="right"/>
              <w:rPr>
                <w:b/>
                <w:bCs/>
              </w:rPr>
            </w:pPr>
            <w:r w:rsidRPr="008D0B2D">
              <w:t>-</w:t>
            </w:r>
            <w:r>
              <w:t>151</w:t>
            </w:r>
          </w:p>
        </w:tc>
      </w:tr>
      <w:tr w:rsidR="00ED51AF" w14:paraId="7CB7F85A" w14:textId="77777777" w:rsidTr="00F97600">
        <w:tc>
          <w:tcPr>
            <w:tcW w:w="2547" w:type="pct"/>
            <w:shd w:val="clear" w:color="auto" w:fill="auto"/>
          </w:tcPr>
          <w:p w14:paraId="5EB792A7" w14:textId="77777777" w:rsidR="007369BC" w:rsidRPr="00504715" w:rsidRDefault="007369BC" w:rsidP="007207FB">
            <w:pPr>
              <w:pStyle w:val="Brdtext"/>
              <w:jc w:val="left"/>
              <w:rPr>
                <w:b/>
                <w:bCs/>
              </w:rPr>
            </w:pPr>
            <w:r w:rsidRPr="00504715">
              <w:rPr>
                <w:b/>
                <w:bCs/>
              </w:rPr>
              <w:t>Summa</w:t>
            </w:r>
          </w:p>
        </w:tc>
        <w:tc>
          <w:tcPr>
            <w:tcW w:w="1355" w:type="pct"/>
            <w:shd w:val="clear" w:color="auto" w:fill="auto"/>
            <w:vAlign w:val="bottom"/>
          </w:tcPr>
          <w:p w14:paraId="4381F73F" w14:textId="2C39A729" w:rsidR="007369BC" w:rsidRPr="008D0B2D" w:rsidRDefault="007369BC" w:rsidP="007207FB">
            <w:pPr>
              <w:pStyle w:val="Brdtext"/>
              <w:jc w:val="right"/>
            </w:pPr>
            <w:r w:rsidRPr="008D0B2D">
              <w:rPr>
                <w:b/>
                <w:bCs/>
              </w:rPr>
              <w:t>-</w:t>
            </w:r>
            <w:r>
              <w:rPr>
                <w:b/>
                <w:bCs/>
              </w:rPr>
              <w:t>5</w:t>
            </w:r>
          </w:p>
        </w:tc>
        <w:tc>
          <w:tcPr>
            <w:tcW w:w="1098" w:type="pct"/>
            <w:shd w:val="clear" w:color="auto" w:fill="auto"/>
            <w:vAlign w:val="bottom"/>
          </w:tcPr>
          <w:p w14:paraId="6BF6F8E9" w14:textId="728A0759" w:rsidR="007369BC" w:rsidRPr="008D0B2D" w:rsidRDefault="007369BC" w:rsidP="007207FB">
            <w:pPr>
              <w:pStyle w:val="Brdtext"/>
              <w:jc w:val="right"/>
            </w:pPr>
            <w:r w:rsidRPr="008D0B2D">
              <w:rPr>
                <w:b/>
                <w:bCs/>
              </w:rPr>
              <w:t>-</w:t>
            </w:r>
            <w:r>
              <w:rPr>
                <w:b/>
                <w:bCs/>
              </w:rPr>
              <w:t>151</w:t>
            </w:r>
          </w:p>
        </w:tc>
      </w:tr>
    </w:tbl>
    <w:p w14:paraId="38BFA2AF" w14:textId="77777777" w:rsidR="007369BC" w:rsidRPr="00B946B9" w:rsidRDefault="007369BC" w:rsidP="00ED51AF">
      <w:pPr>
        <w:pStyle w:val="Rubrik3utannumrering"/>
      </w:pPr>
      <w:r w:rsidRPr="00B946B9">
        <w:t>Not 10 Andra långfristiga värdepappersinnehav</w:t>
      </w:r>
    </w:p>
    <w:tbl>
      <w:tblPr>
        <w:tblW w:w="4928" w:type="pct"/>
        <w:tblLayout w:type="fixed"/>
        <w:tblCellMar>
          <w:left w:w="0" w:type="dxa"/>
        </w:tblCellMar>
        <w:tblLook w:val="06A0" w:firstRow="1" w:lastRow="0" w:firstColumn="1" w:lastColumn="0" w:noHBand="1" w:noVBand="1"/>
      </w:tblPr>
      <w:tblGrid>
        <w:gridCol w:w="3544"/>
        <w:gridCol w:w="992"/>
        <w:gridCol w:w="1276"/>
      </w:tblGrid>
      <w:tr w:rsidR="00ED51AF" w14:paraId="704C8491" w14:textId="77777777" w:rsidTr="00F97600">
        <w:trPr>
          <w:tblHeader/>
        </w:trPr>
        <w:tc>
          <w:tcPr>
            <w:tcW w:w="3049" w:type="pct"/>
            <w:shd w:val="clear" w:color="auto" w:fill="auto"/>
          </w:tcPr>
          <w:p w14:paraId="2AD0F582" w14:textId="77777777" w:rsidR="007369BC" w:rsidRPr="00157DD4" w:rsidRDefault="007369BC" w:rsidP="007207FB">
            <w:pPr>
              <w:pStyle w:val="TabellHuvud"/>
              <w:jc w:val="left"/>
              <w:rPr>
                <w:b w:val="0"/>
                <w:bCs/>
              </w:rPr>
            </w:pPr>
          </w:p>
        </w:tc>
        <w:tc>
          <w:tcPr>
            <w:tcW w:w="853" w:type="pct"/>
            <w:shd w:val="clear" w:color="auto" w:fill="auto"/>
          </w:tcPr>
          <w:p w14:paraId="2D673F37" w14:textId="36585C63" w:rsidR="007369BC" w:rsidRPr="00A06042" w:rsidRDefault="007369BC" w:rsidP="00F97600">
            <w:pPr>
              <w:pStyle w:val="TabellHuvud"/>
            </w:pPr>
            <w:r w:rsidRPr="00A06042">
              <w:t>202</w:t>
            </w:r>
            <w:r>
              <w:t>3-12-31</w:t>
            </w:r>
          </w:p>
        </w:tc>
        <w:tc>
          <w:tcPr>
            <w:tcW w:w="1098" w:type="pct"/>
            <w:shd w:val="clear" w:color="auto" w:fill="auto"/>
          </w:tcPr>
          <w:p w14:paraId="6CF0E34A" w14:textId="174D6FE1" w:rsidR="007369BC" w:rsidRPr="00A06042" w:rsidRDefault="007369BC" w:rsidP="00F97600">
            <w:pPr>
              <w:pStyle w:val="TabellHuvud"/>
            </w:pPr>
            <w:r w:rsidRPr="00A06042">
              <w:t>202</w:t>
            </w:r>
            <w:r>
              <w:t>2-12-31</w:t>
            </w:r>
          </w:p>
        </w:tc>
      </w:tr>
      <w:tr w:rsidR="003A7264" w14:paraId="1E3ABAB0" w14:textId="77777777" w:rsidTr="00F97600">
        <w:tc>
          <w:tcPr>
            <w:tcW w:w="3049" w:type="pct"/>
            <w:shd w:val="clear" w:color="auto" w:fill="auto"/>
          </w:tcPr>
          <w:p w14:paraId="4286A417" w14:textId="77777777" w:rsidR="007369BC" w:rsidRPr="00824714" w:rsidRDefault="007369BC" w:rsidP="003A7264">
            <w:pPr>
              <w:pStyle w:val="Brdtext"/>
              <w:jc w:val="left"/>
              <w:rPr>
                <w:b/>
                <w:bCs/>
              </w:rPr>
            </w:pPr>
            <w:r w:rsidRPr="00EE3A93">
              <w:rPr>
                <w:rFonts w:eastAsia="SimSun"/>
              </w:rPr>
              <w:t>Ingående anskaffningsvärde</w:t>
            </w:r>
          </w:p>
        </w:tc>
        <w:tc>
          <w:tcPr>
            <w:tcW w:w="853" w:type="pct"/>
            <w:shd w:val="clear" w:color="auto" w:fill="auto"/>
            <w:vAlign w:val="bottom"/>
          </w:tcPr>
          <w:p w14:paraId="4251D21C" w14:textId="6D9F7B7E" w:rsidR="007369BC" w:rsidRPr="00A06042" w:rsidRDefault="007369BC" w:rsidP="003A7264">
            <w:pPr>
              <w:pStyle w:val="Brdtext"/>
              <w:jc w:val="right"/>
            </w:pPr>
            <w:r>
              <w:t>8 583 511</w:t>
            </w:r>
          </w:p>
        </w:tc>
        <w:tc>
          <w:tcPr>
            <w:tcW w:w="1098" w:type="pct"/>
            <w:shd w:val="clear" w:color="auto" w:fill="auto"/>
            <w:vAlign w:val="bottom"/>
          </w:tcPr>
          <w:p w14:paraId="57F64826" w14:textId="673FB108" w:rsidR="007369BC" w:rsidRPr="00A06042" w:rsidRDefault="007369BC" w:rsidP="003A7264">
            <w:pPr>
              <w:pStyle w:val="Brdtext"/>
              <w:jc w:val="right"/>
            </w:pPr>
            <w:r w:rsidRPr="00A06042">
              <w:t>8 085 557</w:t>
            </w:r>
          </w:p>
        </w:tc>
      </w:tr>
      <w:tr w:rsidR="003A7264" w14:paraId="1AB77018" w14:textId="77777777" w:rsidTr="00F97600">
        <w:tc>
          <w:tcPr>
            <w:tcW w:w="3049" w:type="pct"/>
            <w:shd w:val="clear" w:color="auto" w:fill="auto"/>
          </w:tcPr>
          <w:p w14:paraId="4E18C675" w14:textId="77777777" w:rsidR="007369BC" w:rsidRDefault="007369BC" w:rsidP="003A7264">
            <w:pPr>
              <w:pStyle w:val="Brdtext"/>
              <w:jc w:val="left"/>
            </w:pPr>
            <w:r w:rsidRPr="00EE3A93">
              <w:rPr>
                <w:rFonts w:eastAsia="SimSun"/>
              </w:rPr>
              <w:t>Årets förvärv</w:t>
            </w:r>
          </w:p>
        </w:tc>
        <w:tc>
          <w:tcPr>
            <w:tcW w:w="853" w:type="pct"/>
            <w:shd w:val="clear" w:color="auto" w:fill="auto"/>
            <w:vAlign w:val="bottom"/>
          </w:tcPr>
          <w:p w14:paraId="27824C26" w14:textId="705397B5" w:rsidR="007369BC" w:rsidRPr="00A06042" w:rsidRDefault="007369BC" w:rsidP="003A7264">
            <w:pPr>
              <w:pStyle w:val="Brdtext"/>
              <w:jc w:val="right"/>
            </w:pPr>
            <w:r>
              <w:t>1 770 171</w:t>
            </w:r>
          </w:p>
        </w:tc>
        <w:tc>
          <w:tcPr>
            <w:tcW w:w="1098" w:type="pct"/>
            <w:shd w:val="clear" w:color="auto" w:fill="auto"/>
            <w:vAlign w:val="bottom"/>
          </w:tcPr>
          <w:p w14:paraId="4CB018E2" w14:textId="2D69C727" w:rsidR="007369BC" w:rsidRPr="00A06042" w:rsidRDefault="007369BC" w:rsidP="003A7264">
            <w:pPr>
              <w:pStyle w:val="Brdtext"/>
              <w:jc w:val="right"/>
            </w:pPr>
            <w:r w:rsidRPr="00A06042">
              <w:t>2 082 018</w:t>
            </w:r>
          </w:p>
        </w:tc>
      </w:tr>
      <w:tr w:rsidR="003A7264" w14:paraId="5A025830" w14:textId="77777777" w:rsidTr="00F97600">
        <w:tc>
          <w:tcPr>
            <w:tcW w:w="3049" w:type="pct"/>
            <w:shd w:val="clear" w:color="auto" w:fill="auto"/>
          </w:tcPr>
          <w:p w14:paraId="0A5401F8" w14:textId="77777777" w:rsidR="007369BC" w:rsidRDefault="007369BC" w:rsidP="003A7264">
            <w:pPr>
              <w:pStyle w:val="Brdtext"/>
              <w:jc w:val="left"/>
            </w:pPr>
            <w:r w:rsidRPr="00EE3A93">
              <w:rPr>
                <w:rFonts w:eastAsia="SimSun"/>
              </w:rPr>
              <w:t>Årets försäljningar</w:t>
            </w:r>
          </w:p>
        </w:tc>
        <w:tc>
          <w:tcPr>
            <w:tcW w:w="853" w:type="pct"/>
            <w:shd w:val="clear" w:color="auto" w:fill="auto"/>
            <w:vAlign w:val="bottom"/>
          </w:tcPr>
          <w:p w14:paraId="53DC31E0" w14:textId="16A5A9C7" w:rsidR="007369BC" w:rsidRPr="00A06042" w:rsidRDefault="007369BC" w:rsidP="003A7264">
            <w:pPr>
              <w:pStyle w:val="Brdtext"/>
              <w:jc w:val="right"/>
            </w:pPr>
            <w:r>
              <w:t>-697 754</w:t>
            </w:r>
          </w:p>
        </w:tc>
        <w:tc>
          <w:tcPr>
            <w:tcW w:w="1098" w:type="pct"/>
            <w:shd w:val="clear" w:color="auto" w:fill="auto"/>
            <w:vAlign w:val="bottom"/>
          </w:tcPr>
          <w:p w14:paraId="417253B7" w14:textId="6C4B14CA" w:rsidR="007369BC" w:rsidRPr="00A06042" w:rsidRDefault="007369BC" w:rsidP="003A7264">
            <w:pPr>
              <w:pStyle w:val="Brdtext"/>
              <w:jc w:val="right"/>
            </w:pPr>
            <w:r w:rsidRPr="00A06042">
              <w:t>-1 584 064</w:t>
            </w:r>
          </w:p>
        </w:tc>
      </w:tr>
      <w:tr w:rsidR="003A7264" w14:paraId="4C5E4EBC" w14:textId="77777777" w:rsidTr="00F97600">
        <w:tc>
          <w:tcPr>
            <w:tcW w:w="3049" w:type="pct"/>
            <w:shd w:val="clear" w:color="auto" w:fill="auto"/>
          </w:tcPr>
          <w:p w14:paraId="26FE18EF" w14:textId="77777777" w:rsidR="007369BC" w:rsidRDefault="007369BC" w:rsidP="003A7264">
            <w:pPr>
              <w:pStyle w:val="Brdtext"/>
              <w:jc w:val="left"/>
            </w:pPr>
            <w:r w:rsidRPr="00EE3A93">
              <w:rPr>
                <w:rFonts w:eastAsia="SimSun"/>
                <w:b/>
              </w:rPr>
              <w:t>Utgående ackumulerat anskaffningsvärde</w:t>
            </w:r>
          </w:p>
        </w:tc>
        <w:tc>
          <w:tcPr>
            <w:tcW w:w="853" w:type="pct"/>
            <w:shd w:val="clear" w:color="auto" w:fill="auto"/>
            <w:vAlign w:val="bottom"/>
          </w:tcPr>
          <w:p w14:paraId="7D0F4716" w14:textId="0F6A9FAD" w:rsidR="007369BC" w:rsidRPr="00A06042" w:rsidRDefault="007369BC" w:rsidP="003A7264">
            <w:pPr>
              <w:pStyle w:val="Brdtext"/>
              <w:jc w:val="right"/>
              <w:rPr>
                <w:b/>
                <w:bCs/>
              </w:rPr>
            </w:pPr>
            <w:r>
              <w:rPr>
                <w:b/>
                <w:bCs/>
              </w:rPr>
              <w:t>9 655 928</w:t>
            </w:r>
          </w:p>
        </w:tc>
        <w:tc>
          <w:tcPr>
            <w:tcW w:w="1098" w:type="pct"/>
            <w:shd w:val="clear" w:color="auto" w:fill="auto"/>
            <w:vAlign w:val="bottom"/>
          </w:tcPr>
          <w:p w14:paraId="4E271505" w14:textId="450CC59E" w:rsidR="007369BC" w:rsidRPr="00A06042" w:rsidRDefault="007369BC" w:rsidP="003A7264">
            <w:pPr>
              <w:pStyle w:val="Brdtext"/>
              <w:jc w:val="right"/>
              <w:rPr>
                <w:b/>
                <w:bCs/>
              </w:rPr>
            </w:pPr>
            <w:r w:rsidRPr="00A06042">
              <w:rPr>
                <w:b/>
                <w:bCs/>
              </w:rPr>
              <w:t>8 583 511</w:t>
            </w:r>
          </w:p>
        </w:tc>
      </w:tr>
      <w:tr w:rsidR="003A7264" w14:paraId="3C3D40BF" w14:textId="77777777" w:rsidTr="00F97600">
        <w:tc>
          <w:tcPr>
            <w:tcW w:w="3049" w:type="pct"/>
            <w:shd w:val="clear" w:color="auto" w:fill="auto"/>
          </w:tcPr>
          <w:p w14:paraId="58FF6E0B" w14:textId="77777777" w:rsidR="007369BC" w:rsidRDefault="007369BC" w:rsidP="003A7264">
            <w:pPr>
              <w:pStyle w:val="Brdtext"/>
              <w:jc w:val="left"/>
            </w:pPr>
          </w:p>
        </w:tc>
        <w:tc>
          <w:tcPr>
            <w:tcW w:w="853" w:type="pct"/>
            <w:shd w:val="clear" w:color="auto" w:fill="auto"/>
            <w:vAlign w:val="bottom"/>
          </w:tcPr>
          <w:p w14:paraId="5A2D7D7A" w14:textId="77777777" w:rsidR="007369BC" w:rsidRPr="00A06042" w:rsidRDefault="007369BC" w:rsidP="003A7264">
            <w:pPr>
              <w:pStyle w:val="Brdtext"/>
              <w:jc w:val="right"/>
            </w:pPr>
            <w:r w:rsidRPr="00A06042">
              <w:t xml:space="preserve"> </w:t>
            </w:r>
          </w:p>
        </w:tc>
        <w:tc>
          <w:tcPr>
            <w:tcW w:w="1098" w:type="pct"/>
            <w:shd w:val="clear" w:color="auto" w:fill="auto"/>
            <w:vAlign w:val="bottom"/>
          </w:tcPr>
          <w:p w14:paraId="1E33973A" w14:textId="041BBF7B" w:rsidR="007369BC" w:rsidRPr="00A06042" w:rsidRDefault="007369BC" w:rsidP="003A7264">
            <w:pPr>
              <w:pStyle w:val="Brdtext"/>
              <w:jc w:val="right"/>
            </w:pPr>
            <w:r w:rsidRPr="00A06042">
              <w:t xml:space="preserve"> </w:t>
            </w:r>
          </w:p>
        </w:tc>
      </w:tr>
      <w:tr w:rsidR="003A7264" w14:paraId="3473F9E6" w14:textId="77777777" w:rsidTr="00F97600">
        <w:tc>
          <w:tcPr>
            <w:tcW w:w="3049" w:type="pct"/>
            <w:shd w:val="clear" w:color="auto" w:fill="auto"/>
          </w:tcPr>
          <w:p w14:paraId="14E9AD77" w14:textId="77777777" w:rsidR="007369BC" w:rsidRDefault="007369BC" w:rsidP="003A7264">
            <w:pPr>
              <w:pStyle w:val="Brdtext"/>
              <w:jc w:val="left"/>
            </w:pPr>
            <w:r w:rsidRPr="00EE3A93">
              <w:rPr>
                <w:rFonts w:eastAsia="SimSun"/>
              </w:rPr>
              <w:t>Ingående ackumulerade nedskrivningar</w:t>
            </w:r>
          </w:p>
        </w:tc>
        <w:tc>
          <w:tcPr>
            <w:tcW w:w="853" w:type="pct"/>
            <w:shd w:val="clear" w:color="auto" w:fill="auto"/>
            <w:vAlign w:val="bottom"/>
          </w:tcPr>
          <w:p w14:paraId="63B06C0B" w14:textId="2FEE20FB" w:rsidR="007369BC" w:rsidRPr="00A06042" w:rsidRDefault="007369BC" w:rsidP="003A7264">
            <w:pPr>
              <w:pStyle w:val="Brdtext"/>
              <w:jc w:val="right"/>
            </w:pPr>
            <w:r w:rsidRPr="00A06042">
              <w:t>-</w:t>
            </w:r>
            <w:r>
              <w:t>108 854</w:t>
            </w:r>
          </w:p>
        </w:tc>
        <w:tc>
          <w:tcPr>
            <w:tcW w:w="1098" w:type="pct"/>
            <w:shd w:val="clear" w:color="auto" w:fill="auto"/>
            <w:vAlign w:val="bottom"/>
          </w:tcPr>
          <w:p w14:paraId="022DDC95" w14:textId="4B99234C" w:rsidR="007369BC" w:rsidRPr="00A06042" w:rsidRDefault="007369BC" w:rsidP="003A7264">
            <w:pPr>
              <w:pStyle w:val="Brdtext"/>
              <w:jc w:val="right"/>
            </w:pPr>
            <w:r w:rsidRPr="00A06042">
              <w:t>-56 756</w:t>
            </w:r>
          </w:p>
        </w:tc>
      </w:tr>
      <w:tr w:rsidR="003A7264" w14:paraId="4E1934AB" w14:textId="77777777" w:rsidTr="00F97600">
        <w:tc>
          <w:tcPr>
            <w:tcW w:w="3049" w:type="pct"/>
            <w:shd w:val="clear" w:color="auto" w:fill="auto"/>
          </w:tcPr>
          <w:p w14:paraId="6046C81E" w14:textId="77777777" w:rsidR="007369BC" w:rsidRPr="002B78E6" w:rsidRDefault="007369BC" w:rsidP="003A7264">
            <w:pPr>
              <w:pStyle w:val="Brdtext"/>
              <w:jc w:val="left"/>
            </w:pPr>
            <w:r w:rsidRPr="00EE3A93">
              <w:rPr>
                <w:rFonts w:eastAsia="SimSun"/>
              </w:rPr>
              <w:t>Återförda</w:t>
            </w:r>
            <w:r>
              <w:rPr>
                <w:rFonts w:eastAsia="SimSun"/>
              </w:rPr>
              <w:t xml:space="preserve"> nedskrivningar/</w:t>
            </w:r>
            <w:r w:rsidRPr="00EE3A93">
              <w:rPr>
                <w:rFonts w:eastAsia="SimSun"/>
              </w:rPr>
              <w:t>nedskrivningar</w:t>
            </w:r>
            <w:r>
              <w:rPr>
                <w:rFonts w:eastAsia="SimSun"/>
              </w:rPr>
              <w:t>*</w:t>
            </w:r>
            <w:r w:rsidRPr="00EE3A93">
              <w:rPr>
                <w:rFonts w:eastAsia="SimSun"/>
              </w:rPr>
              <w:t xml:space="preserve"> </w:t>
            </w:r>
          </w:p>
        </w:tc>
        <w:tc>
          <w:tcPr>
            <w:tcW w:w="853" w:type="pct"/>
            <w:shd w:val="clear" w:color="auto" w:fill="auto"/>
            <w:vAlign w:val="bottom"/>
          </w:tcPr>
          <w:p w14:paraId="16781665" w14:textId="327C2FF9" w:rsidR="007369BC" w:rsidRPr="00A06042" w:rsidRDefault="007369BC" w:rsidP="003A7264">
            <w:pPr>
              <w:pStyle w:val="Brdtext"/>
              <w:jc w:val="right"/>
            </w:pPr>
            <w:r>
              <w:t>45 722</w:t>
            </w:r>
          </w:p>
        </w:tc>
        <w:tc>
          <w:tcPr>
            <w:tcW w:w="1098" w:type="pct"/>
            <w:shd w:val="clear" w:color="auto" w:fill="auto"/>
            <w:vAlign w:val="bottom"/>
          </w:tcPr>
          <w:p w14:paraId="17FFDEF6" w14:textId="159A3418" w:rsidR="007369BC" w:rsidRPr="00A06042" w:rsidRDefault="007369BC" w:rsidP="003A7264">
            <w:pPr>
              <w:pStyle w:val="Brdtext"/>
              <w:jc w:val="right"/>
            </w:pPr>
            <w:r w:rsidRPr="00A06042">
              <w:t>-52 098</w:t>
            </w:r>
          </w:p>
        </w:tc>
      </w:tr>
      <w:tr w:rsidR="003A7264" w14:paraId="4EC29757" w14:textId="77777777" w:rsidTr="00F97600">
        <w:tc>
          <w:tcPr>
            <w:tcW w:w="3049" w:type="pct"/>
            <w:shd w:val="clear" w:color="auto" w:fill="auto"/>
          </w:tcPr>
          <w:p w14:paraId="380671E4" w14:textId="77777777" w:rsidR="007369BC" w:rsidRDefault="007369BC" w:rsidP="003A7264">
            <w:pPr>
              <w:pStyle w:val="Brdtext"/>
              <w:jc w:val="left"/>
            </w:pPr>
            <w:r w:rsidRPr="00EE3A93">
              <w:rPr>
                <w:rFonts w:eastAsia="SimSun"/>
                <w:b/>
              </w:rPr>
              <w:t>Utgående ackumulerade nedskrivningar</w:t>
            </w:r>
          </w:p>
        </w:tc>
        <w:tc>
          <w:tcPr>
            <w:tcW w:w="853" w:type="pct"/>
            <w:shd w:val="clear" w:color="auto" w:fill="auto"/>
            <w:vAlign w:val="bottom"/>
          </w:tcPr>
          <w:p w14:paraId="6A4C15A3" w14:textId="76758980" w:rsidR="007369BC" w:rsidRPr="00A06042" w:rsidRDefault="007369BC" w:rsidP="003A7264">
            <w:pPr>
              <w:pStyle w:val="Brdtext"/>
              <w:jc w:val="right"/>
              <w:rPr>
                <w:b/>
                <w:bCs/>
              </w:rPr>
            </w:pPr>
            <w:r w:rsidRPr="00A06042">
              <w:rPr>
                <w:b/>
                <w:bCs/>
              </w:rPr>
              <w:t>-</w:t>
            </w:r>
            <w:r>
              <w:rPr>
                <w:b/>
                <w:bCs/>
              </w:rPr>
              <w:t>63 132</w:t>
            </w:r>
          </w:p>
        </w:tc>
        <w:tc>
          <w:tcPr>
            <w:tcW w:w="1098" w:type="pct"/>
            <w:shd w:val="clear" w:color="auto" w:fill="auto"/>
            <w:vAlign w:val="bottom"/>
          </w:tcPr>
          <w:p w14:paraId="03E6F7F1" w14:textId="7936F7DF" w:rsidR="007369BC" w:rsidRPr="00A06042" w:rsidRDefault="007369BC" w:rsidP="003A7264">
            <w:pPr>
              <w:pStyle w:val="Brdtext"/>
              <w:jc w:val="right"/>
              <w:rPr>
                <w:b/>
                <w:bCs/>
              </w:rPr>
            </w:pPr>
            <w:r w:rsidRPr="00A06042">
              <w:rPr>
                <w:b/>
                <w:bCs/>
              </w:rPr>
              <w:t>-108 854</w:t>
            </w:r>
          </w:p>
        </w:tc>
      </w:tr>
      <w:tr w:rsidR="003A7264" w14:paraId="09661FAC" w14:textId="77777777" w:rsidTr="00F97600">
        <w:tc>
          <w:tcPr>
            <w:tcW w:w="3049" w:type="pct"/>
            <w:shd w:val="clear" w:color="auto" w:fill="auto"/>
          </w:tcPr>
          <w:p w14:paraId="0622B04E" w14:textId="786315D5" w:rsidR="007369BC" w:rsidRDefault="007369BC" w:rsidP="003A7264">
            <w:pPr>
              <w:pStyle w:val="Brdtext"/>
              <w:jc w:val="left"/>
              <w:rPr>
                <w:rFonts w:eastAsia="SimSun"/>
                <w:sz w:val="16"/>
                <w:szCs w:val="16"/>
              </w:rPr>
            </w:pPr>
            <w:r w:rsidRPr="00EF36D1">
              <w:rPr>
                <w:rFonts w:eastAsia="SimSun"/>
                <w:sz w:val="16"/>
                <w:szCs w:val="16"/>
              </w:rPr>
              <w:t>*Stor nedskrivning för att spegla marknadsvärdet i R</w:t>
            </w:r>
            <w:r>
              <w:rPr>
                <w:rFonts w:eastAsia="SimSun"/>
                <w:sz w:val="16"/>
                <w:szCs w:val="16"/>
              </w:rPr>
              <w:t>äntekonsortiet</w:t>
            </w:r>
            <w:r w:rsidRPr="00EF36D1">
              <w:rPr>
                <w:rFonts w:eastAsia="SimSun"/>
                <w:sz w:val="16"/>
                <w:szCs w:val="16"/>
              </w:rPr>
              <w:t xml:space="preserve"> på bokslutsdagen</w:t>
            </w:r>
          </w:p>
          <w:p w14:paraId="4E63123A" w14:textId="1660EBA7" w:rsidR="007369BC" w:rsidRPr="003A7264" w:rsidRDefault="007369BC" w:rsidP="003A7264">
            <w:pPr>
              <w:pStyle w:val="Brdtextmedindrag"/>
            </w:pPr>
          </w:p>
        </w:tc>
        <w:tc>
          <w:tcPr>
            <w:tcW w:w="853" w:type="pct"/>
            <w:shd w:val="clear" w:color="auto" w:fill="auto"/>
            <w:vAlign w:val="bottom"/>
          </w:tcPr>
          <w:p w14:paraId="49BF2624" w14:textId="77777777" w:rsidR="007369BC" w:rsidRPr="00A06042" w:rsidRDefault="007369BC" w:rsidP="003A7264">
            <w:pPr>
              <w:pStyle w:val="Brdtext"/>
              <w:jc w:val="right"/>
            </w:pPr>
            <w:r w:rsidRPr="00A06042">
              <w:t xml:space="preserve"> </w:t>
            </w:r>
          </w:p>
        </w:tc>
        <w:tc>
          <w:tcPr>
            <w:tcW w:w="1098" w:type="pct"/>
            <w:shd w:val="clear" w:color="auto" w:fill="auto"/>
            <w:vAlign w:val="bottom"/>
          </w:tcPr>
          <w:p w14:paraId="45272292" w14:textId="4CD01E59" w:rsidR="007369BC" w:rsidRPr="00A06042" w:rsidRDefault="007369BC" w:rsidP="003A7264">
            <w:pPr>
              <w:pStyle w:val="Brdtext"/>
              <w:jc w:val="right"/>
            </w:pPr>
            <w:r w:rsidRPr="00A06042">
              <w:t xml:space="preserve"> </w:t>
            </w:r>
          </w:p>
        </w:tc>
      </w:tr>
      <w:tr w:rsidR="003A7264" w14:paraId="3E2B0686" w14:textId="77777777" w:rsidTr="00F97600">
        <w:tc>
          <w:tcPr>
            <w:tcW w:w="3049" w:type="pct"/>
            <w:shd w:val="clear" w:color="auto" w:fill="auto"/>
          </w:tcPr>
          <w:p w14:paraId="2DD9BACA" w14:textId="77777777" w:rsidR="007369BC" w:rsidRPr="00E63432" w:rsidRDefault="007369BC" w:rsidP="003A7264">
            <w:pPr>
              <w:pStyle w:val="Brdtext"/>
              <w:jc w:val="left"/>
              <w:rPr>
                <w:b/>
                <w:bCs/>
              </w:rPr>
            </w:pPr>
            <w:r w:rsidRPr="00E63432">
              <w:rPr>
                <w:rFonts w:eastAsia="SimSun"/>
                <w:b/>
                <w:bCs/>
              </w:rPr>
              <w:t>Summa långfristiga värdepappersinnehav</w:t>
            </w:r>
          </w:p>
        </w:tc>
        <w:tc>
          <w:tcPr>
            <w:tcW w:w="853" w:type="pct"/>
            <w:shd w:val="clear" w:color="auto" w:fill="auto"/>
            <w:vAlign w:val="bottom"/>
          </w:tcPr>
          <w:p w14:paraId="14DF9ECB" w14:textId="70C2C228" w:rsidR="007369BC" w:rsidRPr="00A06042" w:rsidRDefault="007369BC" w:rsidP="003A7264">
            <w:pPr>
              <w:pStyle w:val="Brdtext"/>
              <w:jc w:val="right"/>
              <w:rPr>
                <w:b/>
                <w:bCs/>
              </w:rPr>
            </w:pPr>
            <w:r>
              <w:rPr>
                <w:b/>
                <w:bCs/>
              </w:rPr>
              <w:t>9 592 796</w:t>
            </w:r>
          </w:p>
        </w:tc>
        <w:tc>
          <w:tcPr>
            <w:tcW w:w="1098" w:type="pct"/>
            <w:shd w:val="clear" w:color="auto" w:fill="auto"/>
            <w:vAlign w:val="bottom"/>
          </w:tcPr>
          <w:p w14:paraId="61DB8931" w14:textId="2CA67A48" w:rsidR="007369BC" w:rsidRPr="00A06042" w:rsidRDefault="007369BC" w:rsidP="003A7264">
            <w:pPr>
              <w:pStyle w:val="Brdtext"/>
              <w:jc w:val="right"/>
              <w:rPr>
                <w:b/>
                <w:bCs/>
              </w:rPr>
            </w:pPr>
            <w:r w:rsidRPr="00A06042">
              <w:rPr>
                <w:b/>
                <w:bCs/>
              </w:rPr>
              <w:t>8 474 657</w:t>
            </w:r>
          </w:p>
        </w:tc>
      </w:tr>
    </w:tbl>
    <w:p w14:paraId="13A627D6" w14:textId="77777777" w:rsidR="007369BC" w:rsidRPr="005D70DC" w:rsidRDefault="007369BC" w:rsidP="00ED51AF">
      <w:pPr>
        <w:pStyle w:val="Rubrik3utannumrering"/>
      </w:pPr>
      <w:r w:rsidRPr="00E63432">
        <w:t xml:space="preserve">Not 11 </w:t>
      </w:r>
      <w:r w:rsidRPr="00AC1D23">
        <w:t>Värdepappersinnehav</w:t>
      </w:r>
    </w:p>
    <w:tbl>
      <w:tblPr>
        <w:tblW w:w="4928" w:type="pct"/>
        <w:tblLayout w:type="fixed"/>
        <w:tblCellMar>
          <w:left w:w="0" w:type="dxa"/>
        </w:tblCellMar>
        <w:tblLook w:val="06A0" w:firstRow="1" w:lastRow="0" w:firstColumn="1" w:lastColumn="0" w:noHBand="1" w:noVBand="1"/>
      </w:tblPr>
      <w:tblGrid>
        <w:gridCol w:w="2127"/>
        <w:gridCol w:w="1417"/>
        <w:gridCol w:w="993"/>
        <w:gridCol w:w="1275"/>
      </w:tblGrid>
      <w:tr w:rsidR="00ED51AF" w14:paraId="66CD7F01" w14:textId="77777777" w:rsidTr="009476B6">
        <w:trPr>
          <w:tblHeader/>
        </w:trPr>
        <w:tc>
          <w:tcPr>
            <w:tcW w:w="1830" w:type="pct"/>
            <w:shd w:val="clear" w:color="auto" w:fill="auto"/>
          </w:tcPr>
          <w:p w14:paraId="6852F875" w14:textId="77777777" w:rsidR="007369BC" w:rsidRPr="00157DD4" w:rsidRDefault="007369BC" w:rsidP="007207FB">
            <w:pPr>
              <w:pStyle w:val="TabellHuvud"/>
              <w:jc w:val="left"/>
              <w:rPr>
                <w:b w:val="0"/>
                <w:bCs/>
              </w:rPr>
            </w:pPr>
          </w:p>
        </w:tc>
        <w:tc>
          <w:tcPr>
            <w:tcW w:w="1219" w:type="pct"/>
          </w:tcPr>
          <w:p w14:paraId="521297CA" w14:textId="72EC390A" w:rsidR="007369BC" w:rsidRDefault="007369BC" w:rsidP="007207FB">
            <w:pPr>
              <w:pStyle w:val="TabellHuvud"/>
              <w:jc w:val="both"/>
            </w:pPr>
            <w:r>
              <w:t>Anskaffnings-värde</w:t>
            </w:r>
          </w:p>
        </w:tc>
        <w:tc>
          <w:tcPr>
            <w:tcW w:w="854" w:type="pct"/>
            <w:shd w:val="clear" w:color="auto" w:fill="auto"/>
          </w:tcPr>
          <w:p w14:paraId="2E5600D1" w14:textId="11B8F06B" w:rsidR="007369BC" w:rsidRDefault="007369BC" w:rsidP="007207FB">
            <w:pPr>
              <w:pStyle w:val="TabellHuvud"/>
              <w:jc w:val="both"/>
            </w:pPr>
            <w:r>
              <w:t>Bokfört värde</w:t>
            </w:r>
            <w:r w:rsidRPr="00EE3A93">
              <w:rPr>
                <w:rFonts w:ascii="Century Schoolbook" w:eastAsia="SimSun" w:hAnsi="Century Schoolbook"/>
                <w:bCs/>
                <w:sz w:val="20"/>
              </w:rPr>
              <w:t xml:space="preserve"> </w:t>
            </w:r>
          </w:p>
        </w:tc>
        <w:tc>
          <w:tcPr>
            <w:tcW w:w="1097" w:type="pct"/>
            <w:shd w:val="clear" w:color="auto" w:fill="auto"/>
          </w:tcPr>
          <w:p w14:paraId="6204EB19" w14:textId="77777777" w:rsidR="007369BC" w:rsidRDefault="007369BC" w:rsidP="007207FB">
            <w:pPr>
              <w:pStyle w:val="TabellHuvud"/>
              <w:jc w:val="both"/>
            </w:pPr>
            <w:r>
              <w:t>Marknads-</w:t>
            </w:r>
          </w:p>
          <w:p w14:paraId="346A2300" w14:textId="44934D2F" w:rsidR="007369BC" w:rsidRDefault="007369BC" w:rsidP="007207FB">
            <w:pPr>
              <w:pStyle w:val="TabellHuvud"/>
              <w:jc w:val="both"/>
            </w:pPr>
            <w:r>
              <w:t>värde</w:t>
            </w:r>
            <w:r w:rsidRPr="00EE3A93">
              <w:rPr>
                <w:rFonts w:ascii="Century Schoolbook" w:eastAsia="SimSun" w:hAnsi="Century Schoolbook"/>
                <w:bCs/>
                <w:sz w:val="20"/>
              </w:rPr>
              <w:t xml:space="preserve"> </w:t>
            </w:r>
          </w:p>
        </w:tc>
      </w:tr>
      <w:tr w:rsidR="00ED51AF" w14:paraId="285F2635" w14:textId="77777777" w:rsidTr="009476B6">
        <w:tc>
          <w:tcPr>
            <w:tcW w:w="1830" w:type="pct"/>
            <w:shd w:val="clear" w:color="auto" w:fill="auto"/>
            <w:vAlign w:val="bottom"/>
          </w:tcPr>
          <w:p w14:paraId="748E388E" w14:textId="7A31EDDC" w:rsidR="007369BC" w:rsidRPr="008D0B2D" w:rsidRDefault="007369BC" w:rsidP="007207FB">
            <w:pPr>
              <w:pStyle w:val="Brdtext"/>
              <w:jc w:val="left"/>
              <w:rPr>
                <w:b/>
                <w:bCs/>
              </w:rPr>
            </w:pPr>
            <w:r w:rsidRPr="008D0B2D">
              <w:t xml:space="preserve">Andelar i </w:t>
            </w:r>
            <w:r>
              <w:t>Aktieindexkonsortiet Sverige</w:t>
            </w:r>
          </w:p>
        </w:tc>
        <w:tc>
          <w:tcPr>
            <w:tcW w:w="1219" w:type="pct"/>
            <w:vAlign w:val="bottom"/>
          </w:tcPr>
          <w:p w14:paraId="0F1C8EB5" w14:textId="65F1C2CC" w:rsidR="007369BC" w:rsidRPr="008D0B2D" w:rsidRDefault="007369BC" w:rsidP="007207FB">
            <w:pPr>
              <w:pStyle w:val="Brdtext"/>
              <w:jc w:val="right"/>
            </w:pPr>
            <w:r>
              <w:t>1 568 426</w:t>
            </w:r>
          </w:p>
        </w:tc>
        <w:tc>
          <w:tcPr>
            <w:tcW w:w="854" w:type="pct"/>
            <w:shd w:val="clear" w:color="auto" w:fill="auto"/>
            <w:vAlign w:val="bottom"/>
          </w:tcPr>
          <w:p w14:paraId="559B779D" w14:textId="1C47A7D8" w:rsidR="007369BC" w:rsidRPr="008D0B2D" w:rsidRDefault="007369BC" w:rsidP="007207FB">
            <w:pPr>
              <w:pStyle w:val="Brdtext"/>
              <w:jc w:val="right"/>
              <w:rPr>
                <w:b/>
                <w:bCs/>
              </w:rPr>
            </w:pPr>
            <w:r>
              <w:t>1 568 426</w:t>
            </w:r>
          </w:p>
        </w:tc>
        <w:tc>
          <w:tcPr>
            <w:tcW w:w="1097" w:type="pct"/>
            <w:shd w:val="clear" w:color="auto" w:fill="auto"/>
            <w:vAlign w:val="bottom"/>
          </w:tcPr>
          <w:p w14:paraId="4848B546" w14:textId="5247CBD4" w:rsidR="007369BC" w:rsidRPr="008D0B2D" w:rsidRDefault="007369BC" w:rsidP="007207FB">
            <w:pPr>
              <w:pStyle w:val="Brdtext"/>
              <w:jc w:val="right"/>
            </w:pPr>
            <w:r>
              <w:t>2 726 250</w:t>
            </w:r>
          </w:p>
        </w:tc>
      </w:tr>
      <w:tr w:rsidR="00ED51AF" w14:paraId="316AB57C" w14:textId="77777777" w:rsidTr="009476B6">
        <w:tc>
          <w:tcPr>
            <w:tcW w:w="1830" w:type="pct"/>
            <w:shd w:val="clear" w:color="auto" w:fill="auto"/>
            <w:vAlign w:val="bottom"/>
          </w:tcPr>
          <w:p w14:paraId="654988AF" w14:textId="77777777" w:rsidR="007369BC" w:rsidRPr="008D0B2D" w:rsidRDefault="007369BC" w:rsidP="007207FB">
            <w:pPr>
              <w:pStyle w:val="Brdtext"/>
              <w:jc w:val="left"/>
            </w:pPr>
            <w:r w:rsidRPr="008D0B2D">
              <w:t>Andelar i Aktieindexkonsortiet Utland</w:t>
            </w:r>
          </w:p>
        </w:tc>
        <w:tc>
          <w:tcPr>
            <w:tcW w:w="1219" w:type="pct"/>
            <w:vAlign w:val="bottom"/>
          </w:tcPr>
          <w:p w14:paraId="510D7BB6" w14:textId="7C8B3C12" w:rsidR="007369BC" w:rsidRPr="008D0B2D" w:rsidRDefault="007369BC" w:rsidP="007207FB">
            <w:pPr>
              <w:pStyle w:val="Brdtext"/>
              <w:jc w:val="right"/>
            </w:pPr>
            <w:r>
              <w:t>1 200 742</w:t>
            </w:r>
          </w:p>
        </w:tc>
        <w:tc>
          <w:tcPr>
            <w:tcW w:w="854" w:type="pct"/>
            <w:shd w:val="clear" w:color="auto" w:fill="auto"/>
            <w:vAlign w:val="bottom"/>
          </w:tcPr>
          <w:p w14:paraId="0D4FE2AA" w14:textId="33A4AA41" w:rsidR="007369BC" w:rsidRPr="008D0B2D" w:rsidRDefault="007369BC" w:rsidP="007207FB">
            <w:pPr>
              <w:pStyle w:val="Brdtext"/>
              <w:jc w:val="right"/>
            </w:pPr>
            <w:r>
              <w:t>1 200 742</w:t>
            </w:r>
          </w:p>
        </w:tc>
        <w:tc>
          <w:tcPr>
            <w:tcW w:w="1097" w:type="pct"/>
            <w:shd w:val="clear" w:color="auto" w:fill="auto"/>
            <w:vAlign w:val="bottom"/>
          </w:tcPr>
          <w:p w14:paraId="4CB75CAA" w14:textId="19AEE87E" w:rsidR="007369BC" w:rsidRPr="008D0B2D" w:rsidRDefault="007369BC" w:rsidP="007207FB">
            <w:pPr>
              <w:pStyle w:val="Brdtext"/>
              <w:jc w:val="right"/>
            </w:pPr>
            <w:r>
              <w:t>2 838 027</w:t>
            </w:r>
          </w:p>
        </w:tc>
      </w:tr>
      <w:tr w:rsidR="00ED51AF" w14:paraId="66F46947" w14:textId="77777777" w:rsidTr="009476B6">
        <w:tc>
          <w:tcPr>
            <w:tcW w:w="1830" w:type="pct"/>
            <w:shd w:val="clear" w:color="auto" w:fill="auto"/>
            <w:vAlign w:val="bottom"/>
          </w:tcPr>
          <w:p w14:paraId="65C113B6" w14:textId="783D5DF7" w:rsidR="007369BC" w:rsidRPr="008D0B2D" w:rsidRDefault="007369BC" w:rsidP="007207FB">
            <w:pPr>
              <w:pStyle w:val="Brdtext"/>
              <w:jc w:val="left"/>
            </w:pPr>
            <w:r w:rsidRPr="008D0B2D">
              <w:t xml:space="preserve">Andelar i Aktiekonsortiet </w:t>
            </w:r>
            <w:r>
              <w:t>Äpplet</w:t>
            </w:r>
          </w:p>
        </w:tc>
        <w:tc>
          <w:tcPr>
            <w:tcW w:w="1219" w:type="pct"/>
            <w:vAlign w:val="bottom"/>
          </w:tcPr>
          <w:p w14:paraId="3B1E19C4" w14:textId="61589999" w:rsidR="007369BC" w:rsidRPr="008D0B2D" w:rsidRDefault="007369BC" w:rsidP="007207FB">
            <w:pPr>
              <w:pStyle w:val="Brdtext"/>
              <w:jc w:val="right"/>
            </w:pPr>
            <w:r>
              <w:t>69 568</w:t>
            </w:r>
          </w:p>
        </w:tc>
        <w:tc>
          <w:tcPr>
            <w:tcW w:w="854" w:type="pct"/>
            <w:shd w:val="clear" w:color="auto" w:fill="auto"/>
            <w:vAlign w:val="bottom"/>
          </w:tcPr>
          <w:p w14:paraId="0CCF3638" w14:textId="46648164" w:rsidR="007369BC" w:rsidRPr="008D0B2D" w:rsidRDefault="007369BC" w:rsidP="007207FB">
            <w:pPr>
              <w:pStyle w:val="Brdtext"/>
              <w:jc w:val="right"/>
            </w:pPr>
            <w:r>
              <w:t>69 568</w:t>
            </w:r>
          </w:p>
        </w:tc>
        <w:tc>
          <w:tcPr>
            <w:tcW w:w="1097" w:type="pct"/>
            <w:shd w:val="clear" w:color="auto" w:fill="auto"/>
            <w:vAlign w:val="bottom"/>
          </w:tcPr>
          <w:p w14:paraId="045FB6CC" w14:textId="60397280" w:rsidR="007369BC" w:rsidRPr="008D0B2D" w:rsidRDefault="007369BC" w:rsidP="007207FB">
            <w:pPr>
              <w:pStyle w:val="Brdtext"/>
              <w:jc w:val="right"/>
            </w:pPr>
            <w:r>
              <w:t>88 668</w:t>
            </w:r>
          </w:p>
        </w:tc>
      </w:tr>
      <w:tr w:rsidR="00ED51AF" w14:paraId="6B0E2BC2" w14:textId="77777777" w:rsidTr="009476B6">
        <w:tc>
          <w:tcPr>
            <w:tcW w:w="1830" w:type="pct"/>
            <w:shd w:val="clear" w:color="auto" w:fill="auto"/>
            <w:vAlign w:val="bottom"/>
          </w:tcPr>
          <w:p w14:paraId="4977B956" w14:textId="6D5F84BA" w:rsidR="007369BC" w:rsidRPr="008D0B2D" w:rsidRDefault="007369BC" w:rsidP="007207FB">
            <w:pPr>
              <w:pStyle w:val="Brdtext"/>
              <w:jc w:val="left"/>
            </w:pPr>
            <w:r w:rsidRPr="008D0B2D">
              <w:t xml:space="preserve">Andelar i Aktiekonsortiet </w:t>
            </w:r>
            <w:r>
              <w:t>Spiran</w:t>
            </w:r>
          </w:p>
        </w:tc>
        <w:tc>
          <w:tcPr>
            <w:tcW w:w="1219" w:type="pct"/>
            <w:vAlign w:val="bottom"/>
          </w:tcPr>
          <w:p w14:paraId="110DEB57" w14:textId="25146C7C" w:rsidR="007369BC" w:rsidRPr="008D0B2D" w:rsidRDefault="007369BC" w:rsidP="007207FB">
            <w:pPr>
              <w:pStyle w:val="Brdtext"/>
              <w:jc w:val="right"/>
            </w:pPr>
            <w:r>
              <w:t>1 295 231</w:t>
            </w:r>
          </w:p>
        </w:tc>
        <w:tc>
          <w:tcPr>
            <w:tcW w:w="854" w:type="pct"/>
            <w:shd w:val="clear" w:color="auto" w:fill="auto"/>
            <w:vAlign w:val="bottom"/>
          </w:tcPr>
          <w:p w14:paraId="5E0A2CF0" w14:textId="334E4544" w:rsidR="007369BC" w:rsidRPr="008D0B2D" w:rsidRDefault="007369BC" w:rsidP="007207FB">
            <w:pPr>
              <w:pStyle w:val="Brdtext"/>
              <w:jc w:val="right"/>
            </w:pPr>
            <w:r>
              <w:t>1 295 231</w:t>
            </w:r>
          </w:p>
        </w:tc>
        <w:tc>
          <w:tcPr>
            <w:tcW w:w="1097" w:type="pct"/>
            <w:shd w:val="clear" w:color="auto" w:fill="auto"/>
            <w:vAlign w:val="bottom"/>
          </w:tcPr>
          <w:p w14:paraId="476AE634" w14:textId="3C00BAC9" w:rsidR="007369BC" w:rsidRPr="008D0B2D" w:rsidRDefault="007369BC" w:rsidP="007207FB">
            <w:pPr>
              <w:pStyle w:val="Brdtext"/>
              <w:jc w:val="right"/>
            </w:pPr>
            <w:r>
              <w:t>2 491 295</w:t>
            </w:r>
          </w:p>
        </w:tc>
      </w:tr>
      <w:tr w:rsidR="00ED51AF" w14:paraId="13024208" w14:textId="77777777" w:rsidTr="009476B6">
        <w:tc>
          <w:tcPr>
            <w:tcW w:w="1830" w:type="pct"/>
            <w:shd w:val="clear" w:color="auto" w:fill="auto"/>
            <w:vAlign w:val="bottom"/>
          </w:tcPr>
          <w:p w14:paraId="19B1ADA3" w14:textId="399289F1" w:rsidR="007369BC" w:rsidRPr="003A7264" w:rsidRDefault="007369BC" w:rsidP="003A7264">
            <w:pPr>
              <w:pStyle w:val="Brdtext"/>
              <w:jc w:val="left"/>
            </w:pPr>
            <w:r w:rsidRPr="008D0B2D">
              <w:t>Andelar i A</w:t>
            </w:r>
            <w:r>
              <w:t>ktier</w:t>
            </w:r>
          </w:p>
        </w:tc>
        <w:tc>
          <w:tcPr>
            <w:tcW w:w="1219" w:type="pct"/>
            <w:vAlign w:val="bottom"/>
          </w:tcPr>
          <w:p w14:paraId="505EF8F1" w14:textId="3B898945" w:rsidR="007369BC" w:rsidRPr="008D0B2D" w:rsidRDefault="007369BC" w:rsidP="007207FB">
            <w:pPr>
              <w:pStyle w:val="Brdtext"/>
              <w:jc w:val="right"/>
            </w:pPr>
            <w:r>
              <w:t>467 416</w:t>
            </w:r>
          </w:p>
        </w:tc>
        <w:tc>
          <w:tcPr>
            <w:tcW w:w="854" w:type="pct"/>
            <w:shd w:val="clear" w:color="auto" w:fill="auto"/>
            <w:vAlign w:val="bottom"/>
          </w:tcPr>
          <w:p w14:paraId="66810E44" w14:textId="39B7C349" w:rsidR="007369BC" w:rsidRPr="008D0B2D" w:rsidRDefault="007369BC" w:rsidP="007207FB">
            <w:pPr>
              <w:pStyle w:val="Brdtext"/>
              <w:jc w:val="right"/>
            </w:pPr>
            <w:r>
              <w:t>467 416</w:t>
            </w:r>
          </w:p>
        </w:tc>
        <w:tc>
          <w:tcPr>
            <w:tcW w:w="1097" w:type="pct"/>
            <w:shd w:val="clear" w:color="auto" w:fill="auto"/>
            <w:vAlign w:val="bottom"/>
          </w:tcPr>
          <w:p w14:paraId="000D22F2" w14:textId="0559EDF1" w:rsidR="007369BC" w:rsidRPr="008D0B2D" w:rsidRDefault="007369BC" w:rsidP="007207FB">
            <w:pPr>
              <w:pStyle w:val="Brdtext"/>
              <w:jc w:val="right"/>
            </w:pPr>
            <w:r>
              <w:t>523 373</w:t>
            </w:r>
          </w:p>
        </w:tc>
      </w:tr>
      <w:tr w:rsidR="003A7264" w14:paraId="2ABF7A4A" w14:textId="77777777" w:rsidTr="009476B6">
        <w:tc>
          <w:tcPr>
            <w:tcW w:w="1830" w:type="pct"/>
            <w:shd w:val="clear" w:color="auto" w:fill="auto"/>
            <w:vAlign w:val="bottom"/>
          </w:tcPr>
          <w:p w14:paraId="3CEE4AE4" w14:textId="3496EB46" w:rsidR="007369BC" w:rsidRPr="008D0B2D" w:rsidRDefault="007369BC" w:rsidP="003A7264">
            <w:pPr>
              <w:pStyle w:val="Brdtext"/>
              <w:jc w:val="left"/>
            </w:pPr>
            <w:r>
              <w:t>Andelar i Fastighetsfonder*</w:t>
            </w:r>
          </w:p>
        </w:tc>
        <w:tc>
          <w:tcPr>
            <w:tcW w:w="1219" w:type="pct"/>
            <w:vAlign w:val="bottom"/>
          </w:tcPr>
          <w:p w14:paraId="1CBBE89E" w14:textId="3782F0EF" w:rsidR="007369BC" w:rsidRPr="008D0B2D" w:rsidRDefault="007369BC" w:rsidP="007207FB">
            <w:pPr>
              <w:pStyle w:val="Brdtext"/>
              <w:jc w:val="right"/>
            </w:pPr>
            <w:r>
              <w:t>1 745 940</w:t>
            </w:r>
          </w:p>
        </w:tc>
        <w:tc>
          <w:tcPr>
            <w:tcW w:w="854" w:type="pct"/>
            <w:shd w:val="clear" w:color="auto" w:fill="auto"/>
            <w:vAlign w:val="bottom"/>
          </w:tcPr>
          <w:p w14:paraId="6FD7BC6E" w14:textId="417A7D2C" w:rsidR="007369BC" w:rsidRPr="008D0B2D" w:rsidRDefault="007369BC" w:rsidP="007207FB">
            <w:pPr>
              <w:pStyle w:val="Brdtext"/>
              <w:jc w:val="right"/>
            </w:pPr>
            <w:r>
              <w:t>1 745 940</w:t>
            </w:r>
          </w:p>
        </w:tc>
        <w:tc>
          <w:tcPr>
            <w:tcW w:w="1097" w:type="pct"/>
            <w:shd w:val="clear" w:color="auto" w:fill="auto"/>
            <w:vAlign w:val="bottom"/>
          </w:tcPr>
          <w:p w14:paraId="4264A94B" w14:textId="0245966A" w:rsidR="007369BC" w:rsidRPr="008D0B2D" w:rsidRDefault="007369BC" w:rsidP="007207FB">
            <w:pPr>
              <w:pStyle w:val="Brdtext"/>
              <w:jc w:val="right"/>
            </w:pPr>
            <w:r>
              <w:t>2 050 040</w:t>
            </w:r>
          </w:p>
        </w:tc>
      </w:tr>
      <w:tr w:rsidR="003A7264" w14:paraId="50E45BBF" w14:textId="77777777" w:rsidTr="009476B6">
        <w:tc>
          <w:tcPr>
            <w:tcW w:w="1830" w:type="pct"/>
            <w:shd w:val="clear" w:color="auto" w:fill="auto"/>
            <w:vAlign w:val="bottom"/>
          </w:tcPr>
          <w:p w14:paraId="7AC1E0DF" w14:textId="38E5FCF6" w:rsidR="007369BC" w:rsidRDefault="007369BC" w:rsidP="003A7264">
            <w:pPr>
              <w:pStyle w:val="Brdtext"/>
              <w:jc w:val="left"/>
            </w:pPr>
            <w:r>
              <w:t>Andelar i Private Equity</w:t>
            </w:r>
          </w:p>
        </w:tc>
        <w:tc>
          <w:tcPr>
            <w:tcW w:w="1219" w:type="pct"/>
            <w:vAlign w:val="bottom"/>
          </w:tcPr>
          <w:p w14:paraId="7ADCCB49" w14:textId="13655870" w:rsidR="007369BC" w:rsidRPr="008D0B2D" w:rsidRDefault="007369BC" w:rsidP="007207FB">
            <w:pPr>
              <w:pStyle w:val="Brdtext"/>
              <w:jc w:val="right"/>
            </w:pPr>
            <w:r>
              <w:t>328 867</w:t>
            </w:r>
          </w:p>
        </w:tc>
        <w:tc>
          <w:tcPr>
            <w:tcW w:w="854" w:type="pct"/>
            <w:shd w:val="clear" w:color="auto" w:fill="auto"/>
            <w:vAlign w:val="bottom"/>
          </w:tcPr>
          <w:p w14:paraId="036FAE87" w14:textId="277FF802" w:rsidR="007369BC" w:rsidRPr="008D0B2D" w:rsidRDefault="007369BC" w:rsidP="007207FB">
            <w:pPr>
              <w:pStyle w:val="Brdtext"/>
              <w:jc w:val="right"/>
            </w:pPr>
            <w:r>
              <w:t>328 867</w:t>
            </w:r>
          </w:p>
        </w:tc>
        <w:tc>
          <w:tcPr>
            <w:tcW w:w="1097" w:type="pct"/>
            <w:shd w:val="clear" w:color="auto" w:fill="auto"/>
            <w:vAlign w:val="bottom"/>
          </w:tcPr>
          <w:p w14:paraId="6E872005" w14:textId="50C2EFD1" w:rsidR="007369BC" w:rsidRPr="008D0B2D" w:rsidRDefault="007369BC" w:rsidP="007207FB">
            <w:pPr>
              <w:pStyle w:val="Brdtext"/>
              <w:jc w:val="right"/>
            </w:pPr>
            <w:r>
              <w:t>419 420</w:t>
            </w:r>
          </w:p>
        </w:tc>
      </w:tr>
      <w:tr w:rsidR="00ED51AF" w14:paraId="43DDA93E" w14:textId="77777777" w:rsidTr="009476B6">
        <w:tc>
          <w:tcPr>
            <w:tcW w:w="1830" w:type="pct"/>
            <w:shd w:val="clear" w:color="auto" w:fill="auto"/>
            <w:vAlign w:val="bottom"/>
          </w:tcPr>
          <w:p w14:paraId="58ABF583" w14:textId="77777777" w:rsidR="007369BC" w:rsidRPr="008D0B2D" w:rsidRDefault="007369BC" w:rsidP="007207FB">
            <w:pPr>
              <w:pStyle w:val="Brdtext"/>
              <w:jc w:val="left"/>
            </w:pPr>
            <w:r w:rsidRPr="008D0B2D">
              <w:t>Andelar i Företagsobligationskonsortiet</w:t>
            </w:r>
          </w:p>
        </w:tc>
        <w:tc>
          <w:tcPr>
            <w:tcW w:w="1219" w:type="pct"/>
            <w:vAlign w:val="bottom"/>
          </w:tcPr>
          <w:p w14:paraId="57F68A75" w14:textId="4DB84667" w:rsidR="007369BC" w:rsidRPr="008D0B2D" w:rsidRDefault="007369BC" w:rsidP="007207FB">
            <w:pPr>
              <w:pStyle w:val="Brdtext"/>
              <w:jc w:val="right"/>
            </w:pPr>
            <w:r>
              <w:t>1 367 225</w:t>
            </w:r>
          </w:p>
        </w:tc>
        <w:tc>
          <w:tcPr>
            <w:tcW w:w="854" w:type="pct"/>
            <w:shd w:val="clear" w:color="auto" w:fill="auto"/>
            <w:vAlign w:val="bottom"/>
          </w:tcPr>
          <w:p w14:paraId="282A9966" w14:textId="5CDE0E4B" w:rsidR="007369BC" w:rsidRPr="008D0B2D" w:rsidRDefault="007369BC" w:rsidP="007207FB">
            <w:pPr>
              <w:pStyle w:val="Brdtext"/>
              <w:jc w:val="right"/>
            </w:pPr>
            <w:r>
              <w:t>1 367 225</w:t>
            </w:r>
          </w:p>
        </w:tc>
        <w:tc>
          <w:tcPr>
            <w:tcW w:w="1097" w:type="pct"/>
            <w:shd w:val="clear" w:color="auto" w:fill="auto"/>
            <w:vAlign w:val="bottom"/>
          </w:tcPr>
          <w:p w14:paraId="054BB14E" w14:textId="46B8F245" w:rsidR="007369BC" w:rsidRPr="008D0B2D" w:rsidRDefault="007369BC" w:rsidP="007207FB">
            <w:pPr>
              <w:pStyle w:val="Brdtext"/>
              <w:jc w:val="right"/>
            </w:pPr>
            <w:r>
              <w:t>1 341 740</w:t>
            </w:r>
          </w:p>
        </w:tc>
      </w:tr>
      <w:tr w:rsidR="00ED51AF" w14:paraId="6C790004" w14:textId="77777777" w:rsidTr="009476B6">
        <w:tc>
          <w:tcPr>
            <w:tcW w:w="1830" w:type="pct"/>
            <w:shd w:val="clear" w:color="auto" w:fill="auto"/>
            <w:vAlign w:val="bottom"/>
          </w:tcPr>
          <w:p w14:paraId="29B29A4C" w14:textId="77777777" w:rsidR="007369BC" w:rsidRPr="008D0B2D" w:rsidRDefault="007369BC" w:rsidP="007207FB">
            <w:pPr>
              <w:pStyle w:val="Brdtext"/>
              <w:jc w:val="left"/>
            </w:pPr>
            <w:r w:rsidRPr="008D0B2D">
              <w:t>Andelar i Företagsobligationskonsortiet FRN</w:t>
            </w:r>
          </w:p>
        </w:tc>
        <w:tc>
          <w:tcPr>
            <w:tcW w:w="1219" w:type="pct"/>
            <w:vAlign w:val="bottom"/>
          </w:tcPr>
          <w:p w14:paraId="43D6293B" w14:textId="14B32B0F" w:rsidR="007369BC" w:rsidRPr="008D0B2D" w:rsidRDefault="007369BC" w:rsidP="007207FB">
            <w:pPr>
              <w:pStyle w:val="Brdtext"/>
              <w:jc w:val="right"/>
            </w:pPr>
            <w:r>
              <w:t>718 907</w:t>
            </w:r>
          </w:p>
        </w:tc>
        <w:tc>
          <w:tcPr>
            <w:tcW w:w="854" w:type="pct"/>
            <w:shd w:val="clear" w:color="auto" w:fill="auto"/>
            <w:vAlign w:val="bottom"/>
          </w:tcPr>
          <w:p w14:paraId="09F88B30" w14:textId="6ADB522B" w:rsidR="007369BC" w:rsidRPr="008D0B2D" w:rsidRDefault="007369BC" w:rsidP="007207FB">
            <w:pPr>
              <w:pStyle w:val="Brdtext"/>
              <w:jc w:val="right"/>
            </w:pPr>
            <w:r>
              <w:t>718 907</w:t>
            </w:r>
          </w:p>
        </w:tc>
        <w:tc>
          <w:tcPr>
            <w:tcW w:w="1097" w:type="pct"/>
            <w:shd w:val="clear" w:color="auto" w:fill="auto"/>
            <w:vAlign w:val="bottom"/>
          </w:tcPr>
          <w:p w14:paraId="1F00603E" w14:textId="3BC78501" w:rsidR="007369BC" w:rsidRPr="008D0B2D" w:rsidRDefault="007369BC" w:rsidP="007207FB">
            <w:pPr>
              <w:pStyle w:val="Brdtext"/>
              <w:jc w:val="right"/>
            </w:pPr>
            <w:r>
              <w:t>706 365</w:t>
            </w:r>
          </w:p>
        </w:tc>
      </w:tr>
      <w:tr w:rsidR="00ED51AF" w14:paraId="43ED6C4A" w14:textId="77777777" w:rsidTr="009476B6">
        <w:tc>
          <w:tcPr>
            <w:tcW w:w="1830" w:type="pct"/>
            <w:shd w:val="clear" w:color="auto" w:fill="auto"/>
            <w:vAlign w:val="bottom"/>
          </w:tcPr>
          <w:p w14:paraId="79027CF4" w14:textId="26117235" w:rsidR="007369BC" w:rsidRPr="008D0B2D" w:rsidRDefault="007369BC" w:rsidP="007207FB">
            <w:pPr>
              <w:pStyle w:val="Brdtext"/>
              <w:jc w:val="left"/>
            </w:pPr>
            <w:r w:rsidRPr="008D0B2D">
              <w:t xml:space="preserve">Andelar i </w:t>
            </w:r>
            <w:r>
              <w:t>Räntekonsortiet</w:t>
            </w:r>
          </w:p>
        </w:tc>
        <w:tc>
          <w:tcPr>
            <w:tcW w:w="1219" w:type="pct"/>
            <w:vAlign w:val="bottom"/>
          </w:tcPr>
          <w:p w14:paraId="6F80A53B" w14:textId="13AFF4CC" w:rsidR="007369BC" w:rsidRPr="008D0B2D" w:rsidRDefault="007369BC" w:rsidP="007207FB">
            <w:pPr>
              <w:pStyle w:val="Brdtext"/>
              <w:jc w:val="right"/>
            </w:pPr>
            <w:r>
              <w:t>893 606</w:t>
            </w:r>
          </w:p>
        </w:tc>
        <w:tc>
          <w:tcPr>
            <w:tcW w:w="854" w:type="pct"/>
            <w:shd w:val="clear" w:color="auto" w:fill="auto"/>
            <w:vAlign w:val="bottom"/>
          </w:tcPr>
          <w:p w14:paraId="354FCDBB" w14:textId="031695A5" w:rsidR="007369BC" w:rsidRPr="008D0B2D" w:rsidRDefault="007369BC" w:rsidP="007207FB">
            <w:pPr>
              <w:pStyle w:val="Brdtext"/>
              <w:jc w:val="right"/>
            </w:pPr>
            <w:r>
              <w:t>830 475</w:t>
            </w:r>
          </w:p>
        </w:tc>
        <w:tc>
          <w:tcPr>
            <w:tcW w:w="1097" w:type="pct"/>
            <w:shd w:val="clear" w:color="auto" w:fill="auto"/>
            <w:vAlign w:val="bottom"/>
          </w:tcPr>
          <w:p w14:paraId="51945E2B" w14:textId="390A78D4" w:rsidR="007369BC" w:rsidRPr="008D0B2D" w:rsidRDefault="007369BC" w:rsidP="007207FB">
            <w:pPr>
              <w:pStyle w:val="Brdtext"/>
              <w:jc w:val="right"/>
            </w:pPr>
            <w:r>
              <w:t>830 475</w:t>
            </w:r>
          </w:p>
        </w:tc>
      </w:tr>
      <w:tr w:rsidR="00ED51AF" w14:paraId="42F2D8D0" w14:textId="77777777" w:rsidTr="009476B6">
        <w:tc>
          <w:tcPr>
            <w:tcW w:w="1830" w:type="pct"/>
            <w:shd w:val="clear" w:color="auto" w:fill="auto"/>
            <w:vAlign w:val="bottom"/>
          </w:tcPr>
          <w:p w14:paraId="07E9321D" w14:textId="77777777" w:rsidR="007369BC" w:rsidRPr="008D0B2D" w:rsidRDefault="007369BC" w:rsidP="007207FB">
            <w:pPr>
              <w:pStyle w:val="Brdtext"/>
              <w:jc w:val="left"/>
            </w:pPr>
            <w:r w:rsidRPr="008D0B2D">
              <w:rPr>
                <w:b/>
                <w:bCs/>
              </w:rPr>
              <w:t>Belopp vid årets utgång</w:t>
            </w:r>
          </w:p>
        </w:tc>
        <w:tc>
          <w:tcPr>
            <w:tcW w:w="1219" w:type="pct"/>
            <w:vAlign w:val="bottom"/>
          </w:tcPr>
          <w:p w14:paraId="18344A65" w14:textId="31FDA592" w:rsidR="007369BC" w:rsidRPr="008D0B2D" w:rsidRDefault="007369BC" w:rsidP="007207FB">
            <w:pPr>
              <w:pStyle w:val="Brdtext"/>
              <w:jc w:val="right"/>
              <w:rPr>
                <w:b/>
                <w:bCs/>
              </w:rPr>
            </w:pPr>
            <w:r>
              <w:rPr>
                <w:b/>
                <w:bCs/>
              </w:rPr>
              <w:t>9 655 928</w:t>
            </w:r>
          </w:p>
        </w:tc>
        <w:tc>
          <w:tcPr>
            <w:tcW w:w="854" w:type="pct"/>
            <w:shd w:val="clear" w:color="auto" w:fill="auto"/>
            <w:vAlign w:val="bottom"/>
          </w:tcPr>
          <w:p w14:paraId="2916BF96" w14:textId="58CB55E1" w:rsidR="007369BC" w:rsidRPr="008D0B2D" w:rsidRDefault="007369BC" w:rsidP="007207FB">
            <w:pPr>
              <w:pStyle w:val="Brdtext"/>
              <w:jc w:val="right"/>
              <w:rPr>
                <w:b/>
                <w:bCs/>
              </w:rPr>
            </w:pPr>
            <w:r>
              <w:rPr>
                <w:b/>
                <w:bCs/>
              </w:rPr>
              <w:t>9 592 769</w:t>
            </w:r>
          </w:p>
        </w:tc>
        <w:tc>
          <w:tcPr>
            <w:tcW w:w="1097" w:type="pct"/>
            <w:shd w:val="clear" w:color="auto" w:fill="auto"/>
            <w:vAlign w:val="bottom"/>
          </w:tcPr>
          <w:p w14:paraId="68C0AE7D" w14:textId="7A47BF2B" w:rsidR="007369BC" w:rsidRPr="008D0B2D" w:rsidRDefault="007369BC" w:rsidP="007207FB">
            <w:pPr>
              <w:pStyle w:val="Brdtext"/>
              <w:jc w:val="right"/>
              <w:rPr>
                <w:b/>
                <w:bCs/>
              </w:rPr>
            </w:pPr>
            <w:r>
              <w:rPr>
                <w:b/>
                <w:bCs/>
              </w:rPr>
              <w:t>14 015 651</w:t>
            </w:r>
          </w:p>
        </w:tc>
      </w:tr>
    </w:tbl>
    <w:p w14:paraId="79747083" w14:textId="3999697E" w:rsidR="007369BC" w:rsidRDefault="007369BC" w:rsidP="005D1E26">
      <w:pPr>
        <w:pStyle w:val="TabellFotnot"/>
      </w:pPr>
      <w:r w:rsidRPr="00A80896">
        <w:rPr>
          <w:rFonts w:eastAsia="SimSun"/>
        </w:rPr>
        <w:t>*Marknadsvärde fastställs tidigast under mars 202</w:t>
      </w:r>
      <w:r>
        <w:rPr>
          <w:rFonts w:eastAsia="SimSun"/>
        </w:rPr>
        <w:t>4</w:t>
      </w:r>
      <w:r w:rsidRPr="00A80896">
        <w:rPr>
          <w:rFonts w:eastAsia="SimSun"/>
        </w:rPr>
        <w:t>.</w:t>
      </w:r>
    </w:p>
    <w:p w14:paraId="030D4057" w14:textId="77777777" w:rsidR="007369BC" w:rsidRPr="005D70DC" w:rsidRDefault="007369BC" w:rsidP="00ED51AF">
      <w:pPr>
        <w:pStyle w:val="Rubrik3utannumrering"/>
      </w:pPr>
      <w:r w:rsidRPr="005D70DC">
        <w:t>Not 12 Upplupna intäkter*</w:t>
      </w:r>
    </w:p>
    <w:tbl>
      <w:tblPr>
        <w:tblW w:w="4928" w:type="pct"/>
        <w:tblCellMar>
          <w:left w:w="0" w:type="dxa"/>
        </w:tblCellMar>
        <w:tblLook w:val="06A0" w:firstRow="1" w:lastRow="0" w:firstColumn="1" w:lastColumn="0" w:noHBand="1" w:noVBand="1"/>
      </w:tblPr>
      <w:tblGrid>
        <w:gridCol w:w="2962"/>
        <w:gridCol w:w="1574"/>
        <w:gridCol w:w="1276"/>
      </w:tblGrid>
      <w:tr w:rsidR="00ED51AF" w14:paraId="22A3D628" w14:textId="77777777" w:rsidTr="009476B6">
        <w:trPr>
          <w:tblHeader/>
        </w:trPr>
        <w:tc>
          <w:tcPr>
            <w:tcW w:w="2548" w:type="pct"/>
            <w:shd w:val="clear" w:color="auto" w:fill="auto"/>
          </w:tcPr>
          <w:p w14:paraId="2E69E8B4" w14:textId="77777777" w:rsidR="007369BC" w:rsidRPr="00157DD4" w:rsidRDefault="007369BC" w:rsidP="007207FB">
            <w:pPr>
              <w:pStyle w:val="TabellHuvud"/>
              <w:jc w:val="left"/>
              <w:rPr>
                <w:b w:val="0"/>
                <w:bCs/>
              </w:rPr>
            </w:pPr>
          </w:p>
        </w:tc>
        <w:tc>
          <w:tcPr>
            <w:tcW w:w="1354" w:type="pct"/>
          </w:tcPr>
          <w:p w14:paraId="3011037B" w14:textId="675FDE12" w:rsidR="007369BC" w:rsidRPr="002709DF" w:rsidRDefault="007369BC" w:rsidP="007207FB">
            <w:pPr>
              <w:pStyle w:val="Brdtext"/>
              <w:jc w:val="right"/>
              <w:rPr>
                <w:b/>
                <w:bCs/>
              </w:rPr>
            </w:pPr>
            <w:r>
              <w:rPr>
                <w:b/>
                <w:bCs/>
              </w:rPr>
              <w:t>2023</w:t>
            </w:r>
          </w:p>
        </w:tc>
        <w:tc>
          <w:tcPr>
            <w:tcW w:w="1098" w:type="pct"/>
            <w:shd w:val="clear" w:color="auto" w:fill="auto"/>
          </w:tcPr>
          <w:p w14:paraId="17BF581C" w14:textId="56C7CA74" w:rsidR="007369BC" w:rsidRPr="002709DF" w:rsidRDefault="007369BC" w:rsidP="007207FB">
            <w:pPr>
              <w:pStyle w:val="Brdtext"/>
              <w:jc w:val="right"/>
              <w:rPr>
                <w:b/>
                <w:bCs/>
              </w:rPr>
            </w:pPr>
            <w:r>
              <w:rPr>
                <w:b/>
                <w:bCs/>
              </w:rPr>
              <w:t>2022</w:t>
            </w:r>
          </w:p>
        </w:tc>
      </w:tr>
      <w:tr w:rsidR="007D76AB" w14:paraId="57360350" w14:textId="77777777" w:rsidTr="009476B6">
        <w:tc>
          <w:tcPr>
            <w:tcW w:w="2548" w:type="pct"/>
            <w:shd w:val="clear" w:color="auto" w:fill="auto"/>
          </w:tcPr>
          <w:p w14:paraId="025B87EA" w14:textId="77777777" w:rsidR="007369BC" w:rsidRDefault="007369BC" w:rsidP="007D76AB">
            <w:pPr>
              <w:pStyle w:val="Brdtext"/>
              <w:jc w:val="left"/>
            </w:pPr>
            <w:r>
              <w:t xml:space="preserve">Erhållna arv i pågående ärenden </w:t>
            </w:r>
          </w:p>
        </w:tc>
        <w:tc>
          <w:tcPr>
            <w:tcW w:w="1354" w:type="pct"/>
          </w:tcPr>
          <w:p w14:paraId="0C79C526" w14:textId="51853941" w:rsidR="007369BC" w:rsidRDefault="007369BC" w:rsidP="007D76AB">
            <w:pPr>
              <w:pStyle w:val="Brdtext"/>
              <w:jc w:val="right"/>
            </w:pPr>
            <w:r>
              <w:t>1 165 512</w:t>
            </w:r>
          </w:p>
        </w:tc>
        <w:tc>
          <w:tcPr>
            <w:tcW w:w="1098" w:type="pct"/>
          </w:tcPr>
          <w:p w14:paraId="368CEB92" w14:textId="257D69FF" w:rsidR="007369BC" w:rsidRDefault="007369BC" w:rsidP="007D76AB">
            <w:pPr>
              <w:pStyle w:val="Brdtext"/>
              <w:jc w:val="right"/>
            </w:pPr>
            <w:r>
              <w:t>1 061 628</w:t>
            </w:r>
          </w:p>
        </w:tc>
      </w:tr>
      <w:tr w:rsidR="007D76AB" w14:paraId="3F5B0353" w14:textId="77777777" w:rsidTr="009476B6">
        <w:tc>
          <w:tcPr>
            <w:tcW w:w="2548" w:type="pct"/>
            <w:shd w:val="clear" w:color="auto" w:fill="auto"/>
          </w:tcPr>
          <w:p w14:paraId="4E2A0953" w14:textId="77777777" w:rsidR="007369BC" w:rsidRDefault="007369BC" w:rsidP="007D76AB">
            <w:pPr>
              <w:pStyle w:val="Brdtext"/>
              <w:jc w:val="left"/>
            </w:pPr>
            <w:r>
              <w:t>Metallåtervinning</w:t>
            </w:r>
          </w:p>
        </w:tc>
        <w:tc>
          <w:tcPr>
            <w:tcW w:w="1354" w:type="pct"/>
          </w:tcPr>
          <w:p w14:paraId="3DB49942" w14:textId="471D4A66" w:rsidR="007369BC" w:rsidRDefault="007369BC" w:rsidP="007D76AB">
            <w:pPr>
              <w:pStyle w:val="Brdtext"/>
              <w:jc w:val="right"/>
            </w:pPr>
            <w:r>
              <w:t>67 500</w:t>
            </w:r>
          </w:p>
        </w:tc>
        <w:tc>
          <w:tcPr>
            <w:tcW w:w="1098" w:type="pct"/>
          </w:tcPr>
          <w:p w14:paraId="5468463A" w14:textId="6CE8E7EC" w:rsidR="007369BC" w:rsidRDefault="007369BC" w:rsidP="007D76AB">
            <w:pPr>
              <w:pStyle w:val="Brdtext"/>
              <w:jc w:val="right"/>
            </w:pPr>
            <w:r>
              <w:t>44 000</w:t>
            </w:r>
          </w:p>
        </w:tc>
      </w:tr>
      <w:tr w:rsidR="007D76AB" w14:paraId="76B43435" w14:textId="77777777" w:rsidTr="009476B6">
        <w:tc>
          <w:tcPr>
            <w:tcW w:w="2548" w:type="pct"/>
            <w:shd w:val="clear" w:color="auto" w:fill="auto"/>
          </w:tcPr>
          <w:p w14:paraId="219B6258" w14:textId="77777777" w:rsidR="007369BC" w:rsidRPr="001A7AD9" w:rsidRDefault="007369BC" w:rsidP="007D76AB">
            <w:pPr>
              <w:pStyle w:val="Brdtext"/>
              <w:jc w:val="left"/>
            </w:pPr>
            <w:r>
              <w:rPr>
                <w:b/>
                <w:bCs/>
              </w:rPr>
              <w:t>Summa</w:t>
            </w:r>
          </w:p>
        </w:tc>
        <w:tc>
          <w:tcPr>
            <w:tcW w:w="1354" w:type="pct"/>
          </w:tcPr>
          <w:p w14:paraId="61187F9E" w14:textId="12705686" w:rsidR="007369BC" w:rsidRPr="001A7AD9" w:rsidRDefault="007369BC" w:rsidP="007D76AB">
            <w:pPr>
              <w:pStyle w:val="Brdtext"/>
              <w:jc w:val="right"/>
              <w:rPr>
                <w:b/>
                <w:bCs/>
              </w:rPr>
            </w:pPr>
            <w:r>
              <w:rPr>
                <w:b/>
                <w:bCs/>
              </w:rPr>
              <w:t>1 233 012</w:t>
            </w:r>
          </w:p>
        </w:tc>
        <w:tc>
          <w:tcPr>
            <w:tcW w:w="1098" w:type="pct"/>
          </w:tcPr>
          <w:p w14:paraId="03E4AC57" w14:textId="766C42C7" w:rsidR="007369BC" w:rsidRPr="001A7AD9" w:rsidRDefault="007369BC" w:rsidP="007D76AB">
            <w:pPr>
              <w:pStyle w:val="Brdtext"/>
              <w:jc w:val="right"/>
              <w:rPr>
                <w:b/>
                <w:bCs/>
              </w:rPr>
            </w:pPr>
            <w:r>
              <w:rPr>
                <w:b/>
                <w:bCs/>
              </w:rPr>
              <w:t>1 105 628</w:t>
            </w:r>
          </w:p>
        </w:tc>
      </w:tr>
    </w:tbl>
    <w:p w14:paraId="7A43D4B4" w14:textId="77777777" w:rsidR="007369BC" w:rsidRPr="0096245E" w:rsidRDefault="007369BC" w:rsidP="00ED51AF">
      <w:pPr>
        <w:pStyle w:val="FigurFotnot"/>
        <w:ind w:right="1389"/>
        <w:rPr>
          <w:rFonts w:eastAsia="SimSun"/>
          <w:b/>
          <w:sz w:val="18"/>
          <w:szCs w:val="18"/>
        </w:rPr>
      </w:pPr>
      <w:r w:rsidRPr="00A80896">
        <w:rPr>
          <w:rFonts w:eastAsia="SimSun"/>
        </w:rPr>
        <w:t>*</w:t>
      </w:r>
      <w:r>
        <w:rPr>
          <w:rFonts w:eastAsia="SimSun"/>
        </w:rPr>
        <w:t>I not 1 beskrivs redovisningsprinciper för erhållna arv i pågående ärende och upplupen intäkt för metallåtervinning under rubrik Intäktsredovisning</w:t>
      </w:r>
    </w:p>
    <w:p w14:paraId="1743FC8C" w14:textId="77777777" w:rsidR="007369BC" w:rsidRPr="005D70DC" w:rsidRDefault="007369BC" w:rsidP="00ED51AF">
      <w:pPr>
        <w:pStyle w:val="Rubrik3utannumrering"/>
      </w:pPr>
      <w:r w:rsidRPr="005D70DC">
        <w:t>Not 13 Förändring av eget kapital</w:t>
      </w:r>
    </w:p>
    <w:tbl>
      <w:tblPr>
        <w:tblW w:w="4928" w:type="pct"/>
        <w:tblLayout w:type="fixed"/>
        <w:tblCellMar>
          <w:left w:w="0" w:type="dxa"/>
        </w:tblCellMar>
        <w:tblLook w:val="06A0" w:firstRow="1" w:lastRow="0" w:firstColumn="1" w:lastColumn="0" w:noHBand="1" w:noVBand="1"/>
      </w:tblPr>
      <w:tblGrid>
        <w:gridCol w:w="2552"/>
        <w:gridCol w:w="992"/>
        <w:gridCol w:w="1133"/>
        <w:gridCol w:w="1135"/>
      </w:tblGrid>
      <w:tr w:rsidR="00ED51AF" w14:paraId="5BE56946" w14:textId="77777777" w:rsidTr="0057605B">
        <w:trPr>
          <w:tblHeader/>
        </w:trPr>
        <w:tc>
          <w:tcPr>
            <w:tcW w:w="2195" w:type="pct"/>
            <w:shd w:val="clear" w:color="auto" w:fill="auto"/>
          </w:tcPr>
          <w:p w14:paraId="263C43C7" w14:textId="77777777" w:rsidR="007369BC" w:rsidRPr="00157DD4" w:rsidRDefault="007369BC" w:rsidP="007207FB">
            <w:pPr>
              <w:pStyle w:val="TabellHuvud"/>
              <w:jc w:val="left"/>
              <w:rPr>
                <w:b w:val="0"/>
                <w:bCs/>
              </w:rPr>
            </w:pPr>
          </w:p>
        </w:tc>
        <w:tc>
          <w:tcPr>
            <w:tcW w:w="853" w:type="pct"/>
          </w:tcPr>
          <w:p w14:paraId="7100F69E" w14:textId="77777777" w:rsidR="007369BC" w:rsidRDefault="007369BC" w:rsidP="007207FB">
            <w:pPr>
              <w:pStyle w:val="TabellHuvud"/>
              <w:jc w:val="left"/>
            </w:pPr>
            <w:r>
              <w:t>Bundet eget kapital</w:t>
            </w:r>
          </w:p>
        </w:tc>
        <w:tc>
          <w:tcPr>
            <w:tcW w:w="975" w:type="pct"/>
            <w:shd w:val="clear" w:color="auto" w:fill="auto"/>
          </w:tcPr>
          <w:p w14:paraId="4D01F69F" w14:textId="245DB92D" w:rsidR="007369BC" w:rsidRDefault="007369BC" w:rsidP="007207FB">
            <w:pPr>
              <w:pStyle w:val="TabellHuvud"/>
              <w:jc w:val="left"/>
            </w:pPr>
            <w:r>
              <w:t>Fritt eget     kapital</w:t>
            </w:r>
          </w:p>
        </w:tc>
        <w:tc>
          <w:tcPr>
            <w:tcW w:w="976" w:type="pct"/>
            <w:shd w:val="clear" w:color="auto" w:fill="auto"/>
          </w:tcPr>
          <w:p w14:paraId="5F5F08E7" w14:textId="77777777" w:rsidR="007369BC" w:rsidRDefault="007369BC" w:rsidP="007207FB">
            <w:pPr>
              <w:pStyle w:val="TabellHuvud"/>
              <w:jc w:val="left"/>
            </w:pPr>
            <w:r>
              <w:t>Summa eget kapital</w:t>
            </w:r>
          </w:p>
        </w:tc>
      </w:tr>
      <w:tr w:rsidR="00ED51AF" w14:paraId="259F44E0" w14:textId="77777777" w:rsidTr="0057605B">
        <w:tc>
          <w:tcPr>
            <w:tcW w:w="2195" w:type="pct"/>
            <w:shd w:val="clear" w:color="auto" w:fill="auto"/>
          </w:tcPr>
          <w:p w14:paraId="0B0476BA" w14:textId="4D6D9B25" w:rsidR="007369BC" w:rsidRPr="008D0B2D" w:rsidRDefault="007369BC" w:rsidP="007207FB">
            <w:pPr>
              <w:pStyle w:val="TabellRader"/>
              <w:jc w:val="left"/>
              <w:rPr>
                <w:rFonts w:ascii="Times New Roman" w:hAnsi="Times New Roman"/>
                <w:b/>
                <w:bCs/>
                <w:sz w:val="20"/>
              </w:rPr>
            </w:pPr>
            <w:r w:rsidRPr="008D0B2D">
              <w:rPr>
                <w:rFonts w:ascii="Times New Roman" w:hAnsi="Times New Roman"/>
                <w:b/>
                <w:bCs/>
                <w:sz w:val="20"/>
              </w:rPr>
              <w:t>Eget kapital 202</w:t>
            </w:r>
            <w:r>
              <w:rPr>
                <w:rFonts w:ascii="Times New Roman" w:hAnsi="Times New Roman"/>
                <w:b/>
                <w:bCs/>
                <w:sz w:val="20"/>
              </w:rPr>
              <w:t>2</w:t>
            </w:r>
            <w:r w:rsidRPr="008D0B2D">
              <w:rPr>
                <w:rFonts w:ascii="Times New Roman" w:hAnsi="Times New Roman"/>
                <w:b/>
                <w:bCs/>
                <w:sz w:val="20"/>
              </w:rPr>
              <w:t>-12-31</w:t>
            </w:r>
          </w:p>
        </w:tc>
        <w:tc>
          <w:tcPr>
            <w:tcW w:w="853" w:type="pct"/>
          </w:tcPr>
          <w:p w14:paraId="454B7E4F" w14:textId="7247BCF2" w:rsidR="007369BC" w:rsidRPr="008D0B2D" w:rsidRDefault="007369BC" w:rsidP="007207FB">
            <w:pPr>
              <w:pStyle w:val="TabellRader"/>
              <w:rPr>
                <w:rFonts w:ascii="Times New Roman" w:hAnsi="Times New Roman"/>
                <w:sz w:val="20"/>
              </w:rPr>
            </w:pPr>
            <w:r>
              <w:rPr>
                <w:rFonts w:ascii="Times New Roman" w:hAnsi="Times New Roman"/>
                <w:b/>
                <w:sz w:val="20"/>
              </w:rPr>
              <w:t>5 169 983</w:t>
            </w:r>
          </w:p>
        </w:tc>
        <w:tc>
          <w:tcPr>
            <w:tcW w:w="975" w:type="pct"/>
            <w:shd w:val="clear" w:color="auto" w:fill="auto"/>
          </w:tcPr>
          <w:p w14:paraId="7C397423" w14:textId="63E0566C" w:rsidR="007369BC" w:rsidRPr="008D0B2D" w:rsidRDefault="007369BC" w:rsidP="007207FB">
            <w:pPr>
              <w:pStyle w:val="TabellRader"/>
              <w:rPr>
                <w:rFonts w:ascii="Times New Roman" w:hAnsi="Times New Roman"/>
                <w:b/>
                <w:bCs/>
                <w:sz w:val="20"/>
              </w:rPr>
            </w:pPr>
            <w:r>
              <w:rPr>
                <w:rFonts w:ascii="Times New Roman" w:hAnsi="Times New Roman"/>
                <w:b/>
                <w:bCs/>
                <w:sz w:val="20"/>
              </w:rPr>
              <w:t>4 032 030</w:t>
            </w:r>
          </w:p>
        </w:tc>
        <w:tc>
          <w:tcPr>
            <w:tcW w:w="976" w:type="pct"/>
            <w:shd w:val="clear" w:color="auto" w:fill="auto"/>
          </w:tcPr>
          <w:p w14:paraId="432961F1" w14:textId="4A4F8A4E" w:rsidR="007369BC" w:rsidRPr="008D0B2D" w:rsidRDefault="007369BC" w:rsidP="007207FB">
            <w:pPr>
              <w:pStyle w:val="TabellRader"/>
              <w:rPr>
                <w:rFonts w:ascii="Times New Roman" w:hAnsi="Times New Roman"/>
                <w:sz w:val="20"/>
              </w:rPr>
            </w:pPr>
            <w:r>
              <w:rPr>
                <w:rFonts w:ascii="Times New Roman" w:hAnsi="Times New Roman"/>
                <w:b/>
                <w:bCs/>
                <w:sz w:val="20"/>
              </w:rPr>
              <w:t>9 202 013</w:t>
            </w:r>
          </w:p>
        </w:tc>
      </w:tr>
      <w:tr w:rsidR="00ED51AF" w14:paraId="54126500" w14:textId="77777777" w:rsidTr="0057605B">
        <w:tc>
          <w:tcPr>
            <w:tcW w:w="2195" w:type="pct"/>
            <w:shd w:val="clear" w:color="auto" w:fill="auto"/>
          </w:tcPr>
          <w:p w14:paraId="6A22158C" w14:textId="77777777" w:rsidR="007369BC" w:rsidRPr="008D0B2D" w:rsidRDefault="007369BC" w:rsidP="007207FB">
            <w:pPr>
              <w:pStyle w:val="Brdtext"/>
              <w:jc w:val="left"/>
            </w:pPr>
            <w:r w:rsidRPr="008D0B2D">
              <w:t>Under året beslutade bidrag</w:t>
            </w:r>
          </w:p>
        </w:tc>
        <w:tc>
          <w:tcPr>
            <w:tcW w:w="853" w:type="pct"/>
          </w:tcPr>
          <w:p w14:paraId="38A18356" w14:textId="77777777" w:rsidR="007369BC" w:rsidRPr="008D0B2D" w:rsidRDefault="007369BC" w:rsidP="007207FB">
            <w:pPr>
              <w:pStyle w:val="Brdtext"/>
              <w:jc w:val="right"/>
            </w:pPr>
            <w:r w:rsidRPr="008D0B2D">
              <w:t>-</w:t>
            </w:r>
          </w:p>
        </w:tc>
        <w:tc>
          <w:tcPr>
            <w:tcW w:w="975" w:type="pct"/>
            <w:shd w:val="clear" w:color="auto" w:fill="auto"/>
          </w:tcPr>
          <w:p w14:paraId="27384E2A" w14:textId="53360BCB" w:rsidR="007369BC" w:rsidRPr="008D0B2D" w:rsidRDefault="007369BC" w:rsidP="007207FB">
            <w:pPr>
              <w:pStyle w:val="Brdtext"/>
              <w:jc w:val="right"/>
            </w:pPr>
            <w:r w:rsidRPr="008D0B2D">
              <w:t>-7</w:t>
            </w:r>
            <w:r>
              <w:t>18 935</w:t>
            </w:r>
          </w:p>
        </w:tc>
        <w:tc>
          <w:tcPr>
            <w:tcW w:w="976" w:type="pct"/>
            <w:shd w:val="clear" w:color="auto" w:fill="auto"/>
          </w:tcPr>
          <w:p w14:paraId="361B6585" w14:textId="5D229428" w:rsidR="007369BC" w:rsidRPr="008D0B2D" w:rsidRDefault="007369BC" w:rsidP="007207FB">
            <w:pPr>
              <w:pStyle w:val="Brdtext"/>
              <w:jc w:val="right"/>
            </w:pPr>
            <w:r w:rsidRPr="008D0B2D">
              <w:t>-7</w:t>
            </w:r>
            <w:r>
              <w:t>18 935</w:t>
            </w:r>
          </w:p>
        </w:tc>
      </w:tr>
      <w:tr w:rsidR="00ED51AF" w14:paraId="38036D97" w14:textId="77777777" w:rsidTr="0057605B">
        <w:tc>
          <w:tcPr>
            <w:tcW w:w="2195" w:type="pct"/>
            <w:shd w:val="clear" w:color="auto" w:fill="auto"/>
          </w:tcPr>
          <w:p w14:paraId="610B739A" w14:textId="00AD2D00" w:rsidR="007369BC" w:rsidRPr="008D0B2D" w:rsidRDefault="007369BC" w:rsidP="007207FB">
            <w:pPr>
              <w:pStyle w:val="Brdtext"/>
              <w:jc w:val="left"/>
            </w:pPr>
            <w:r w:rsidRPr="007D76AB">
              <w:t>Eventualförpliktelser villkorade beslutade bidrag</w:t>
            </w:r>
          </w:p>
        </w:tc>
        <w:tc>
          <w:tcPr>
            <w:tcW w:w="853" w:type="pct"/>
          </w:tcPr>
          <w:p w14:paraId="0F5EC160" w14:textId="0C60D422" w:rsidR="007369BC" w:rsidRPr="008D0B2D" w:rsidRDefault="007369BC" w:rsidP="007207FB">
            <w:pPr>
              <w:pStyle w:val="Brdtext"/>
              <w:jc w:val="right"/>
            </w:pPr>
            <w:r>
              <w:br/>
              <w:t>-</w:t>
            </w:r>
          </w:p>
        </w:tc>
        <w:tc>
          <w:tcPr>
            <w:tcW w:w="975" w:type="pct"/>
            <w:shd w:val="clear" w:color="auto" w:fill="auto"/>
          </w:tcPr>
          <w:p w14:paraId="412D3EF7" w14:textId="54DF96D9" w:rsidR="007369BC" w:rsidRPr="008D0B2D" w:rsidRDefault="007369BC" w:rsidP="007207FB">
            <w:pPr>
              <w:pStyle w:val="Brdtext"/>
              <w:jc w:val="right"/>
            </w:pPr>
            <w:r>
              <w:br/>
              <w:t>467 278</w:t>
            </w:r>
          </w:p>
        </w:tc>
        <w:tc>
          <w:tcPr>
            <w:tcW w:w="976" w:type="pct"/>
            <w:shd w:val="clear" w:color="auto" w:fill="auto"/>
          </w:tcPr>
          <w:p w14:paraId="7FD56151" w14:textId="26D34EE1" w:rsidR="007369BC" w:rsidRPr="008D0B2D" w:rsidRDefault="007369BC" w:rsidP="007207FB">
            <w:pPr>
              <w:pStyle w:val="Brdtext"/>
              <w:jc w:val="right"/>
            </w:pPr>
            <w:r>
              <w:br/>
              <w:t>467 278</w:t>
            </w:r>
          </w:p>
        </w:tc>
      </w:tr>
      <w:tr w:rsidR="007D76AB" w14:paraId="19E4671B" w14:textId="77777777" w:rsidTr="0057605B">
        <w:tc>
          <w:tcPr>
            <w:tcW w:w="2195" w:type="pct"/>
            <w:shd w:val="clear" w:color="auto" w:fill="auto"/>
          </w:tcPr>
          <w:p w14:paraId="373DF285" w14:textId="400EF634" w:rsidR="007369BC" w:rsidRPr="008D0B2D" w:rsidRDefault="007369BC" w:rsidP="007D76AB">
            <w:pPr>
              <w:pStyle w:val="Brdtext"/>
              <w:jc w:val="left"/>
            </w:pPr>
            <w:r w:rsidRPr="008D0B2D">
              <w:t>Återföring föregående års eventualförpliktelser villkorade beslutade bidrag</w:t>
            </w:r>
          </w:p>
        </w:tc>
        <w:tc>
          <w:tcPr>
            <w:tcW w:w="853" w:type="pct"/>
          </w:tcPr>
          <w:p w14:paraId="5E8DA68A" w14:textId="1907ECC7" w:rsidR="007369BC" w:rsidRDefault="007369BC" w:rsidP="007D76AB">
            <w:pPr>
              <w:pStyle w:val="Brdtext"/>
              <w:jc w:val="right"/>
            </w:pPr>
            <w:r>
              <w:br/>
            </w:r>
            <w:r>
              <w:br/>
            </w:r>
            <w:r w:rsidRPr="008D0B2D">
              <w:t>-</w:t>
            </w:r>
          </w:p>
        </w:tc>
        <w:tc>
          <w:tcPr>
            <w:tcW w:w="975" w:type="pct"/>
            <w:shd w:val="clear" w:color="auto" w:fill="auto"/>
          </w:tcPr>
          <w:p w14:paraId="7B3AEE3F" w14:textId="5E3B6856" w:rsidR="007369BC" w:rsidRDefault="007369BC" w:rsidP="007D76AB">
            <w:pPr>
              <w:pStyle w:val="Brdtext"/>
              <w:jc w:val="right"/>
            </w:pPr>
            <w:r>
              <w:br/>
            </w:r>
            <w:r>
              <w:br/>
            </w:r>
            <w:r w:rsidRPr="008D0B2D">
              <w:t>-</w:t>
            </w:r>
            <w:r>
              <w:t>504 596</w:t>
            </w:r>
          </w:p>
        </w:tc>
        <w:tc>
          <w:tcPr>
            <w:tcW w:w="976" w:type="pct"/>
            <w:shd w:val="clear" w:color="auto" w:fill="auto"/>
          </w:tcPr>
          <w:p w14:paraId="1ED2D93B" w14:textId="79698B19" w:rsidR="007369BC" w:rsidRDefault="007369BC" w:rsidP="007D76AB">
            <w:pPr>
              <w:pStyle w:val="Brdtext"/>
              <w:jc w:val="right"/>
            </w:pPr>
            <w:r>
              <w:br/>
            </w:r>
            <w:r>
              <w:br/>
            </w:r>
            <w:r w:rsidRPr="008D0B2D">
              <w:t>-5</w:t>
            </w:r>
            <w:r>
              <w:t>04 596</w:t>
            </w:r>
          </w:p>
        </w:tc>
      </w:tr>
      <w:tr w:rsidR="007D76AB" w14:paraId="3E045523" w14:textId="77777777" w:rsidTr="0057605B">
        <w:tc>
          <w:tcPr>
            <w:tcW w:w="2195" w:type="pct"/>
            <w:shd w:val="clear" w:color="auto" w:fill="auto"/>
          </w:tcPr>
          <w:p w14:paraId="0CA789FB" w14:textId="0DE11373" w:rsidR="007369BC" w:rsidRPr="008D0B2D" w:rsidRDefault="007369BC" w:rsidP="007D76AB">
            <w:pPr>
              <w:pStyle w:val="Brdtext"/>
              <w:jc w:val="left"/>
            </w:pPr>
            <w:r>
              <w:t>Återförda ej förbrukade bidrag</w:t>
            </w:r>
          </w:p>
        </w:tc>
        <w:tc>
          <w:tcPr>
            <w:tcW w:w="853" w:type="pct"/>
          </w:tcPr>
          <w:p w14:paraId="12650BC6" w14:textId="744C7599" w:rsidR="007369BC" w:rsidRDefault="007369BC" w:rsidP="007D76AB">
            <w:pPr>
              <w:pStyle w:val="Brdtext"/>
              <w:jc w:val="right"/>
            </w:pPr>
            <w:r>
              <w:t>-</w:t>
            </w:r>
          </w:p>
        </w:tc>
        <w:tc>
          <w:tcPr>
            <w:tcW w:w="975" w:type="pct"/>
            <w:shd w:val="clear" w:color="auto" w:fill="auto"/>
          </w:tcPr>
          <w:p w14:paraId="49815723" w14:textId="18743C79" w:rsidR="007369BC" w:rsidRDefault="007369BC" w:rsidP="007D76AB">
            <w:pPr>
              <w:pStyle w:val="Brdtext"/>
              <w:jc w:val="right"/>
            </w:pPr>
            <w:r>
              <w:t>24 753</w:t>
            </w:r>
          </w:p>
        </w:tc>
        <w:tc>
          <w:tcPr>
            <w:tcW w:w="976" w:type="pct"/>
            <w:shd w:val="clear" w:color="auto" w:fill="auto"/>
          </w:tcPr>
          <w:p w14:paraId="01F8BA00" w14:textId="1DA69D89" w:rsidR="007369BC" w:rsidRDefault="007369BC" w:rsidP="007D76AB">
            <w:pPr>
              <w:pStyle w:val="Brdtext"/>
              <w:jc w:val="right"/>
            </w:pPr>
            <w:r>
              <w:t>24 753</w:t>
            </w:r>
          </w:p>
        </w:tc>
      </w:tr>
      <w:tr w:rsidR="007D76AB" w14:paraId="25F5C598" w14:textId="77777777" w:rsidTr="0057605B">
        <w:tc>
          <w:tcPr>
            <w:tcW w:w="2195" w:type="pct"/>
            <w:shd w:val="clear" w:color="auto" w:fill="auto"/>
          </w:tcPr>
          <w:p w14:paraId="15F382D7" w14:textId="77777777" w:rsidR="007369BC" w:rsidRPr="008D0B2D" w:rsidRDefault="007369BC" w:rsidP="007D76AB">
            <w:pPr>
              <w:pStyle w:val="Brdtext"/>
              <w:jc w:val="left"/>
            </w:pPr>
            <w:r w:rsidRPr="008D0B2D">
              <w:t>Återbetalda ej utnyttjade bidrag</w:t>
            </w:r>
          </w:p>
        </w:tc>
        <w:tc>
          <w:tcPr>
            <w:tcW w:w="853" w:type="pct"/>
          </w:tcPr>
          <w:p w14:paraId="39EF27D4" w14:textId="77777777" w:rsidR="007369BC" w:rsidRPr="008D0B2D" w:rsidRDefault="007369BC" w:rsidP="007D76AB">
            <w:pPr>
              <w:pStyle w:val="Brdtext"/>
              <w:jc w:val="right"/>
            </w:pPr>
            <w:r w:rsidRPr="008D0B2D">
              <w:t>-</w:t>
            </w:r>
          </w:p>
        </w:tc>
        <w:tc>
          <w:tcPr>
            <w:tcW w:w="975" w:type="pct"/>
            <w:shd w:val="clear" w:color="auto" w:fill="auto"/>
          </w:tcPr>
          <w:p w14:paraId="26D7D2EC" w14:textId="386551EA" w:rsidR="007369BC" w:rsidRPr="008D0B2D" w:rsidRDefault="007369BC" w:rsidP="007D76AB">
            <w:pPr>
              <w:pStyle w:val="Brdtext"/>
              <w:jc w:val="right"/>
            </w:pPr>
            <w:r>
              <w:t>7 647</w:t>
            </w:r>
          </w:p>
        </w:tc>
        <w:tc>
          <w:tcPr>
            <w:tcW w:w="976" w:type="pct"/>
            <w:shd w:val="clear" w:color="auto" w:fill="auto"/>
          </w:tcPr>
          <w:p w14:paraId="40C37895" w14:textId="5CA406B5" w:rsidR="007369BC" w:rsidRPr="008D0B2D" w:rsidRDefault="007369BC" w:rsidP="007D76AB">
            <w:pPr>
              <w:pStyle w:val="Brdtext"/>
              <w:jc w:val="right"/>
            </w:pPr>
            <w:r>
              <w:t>7 647</w:t>
            </w:r>
          </w:p>
        </w:tc>
      </w:tr>
      <w:tr w:rsidR="007D76AB" w14:paraId="1BD9ECF0" w14:textId="77777777" w:rsidTr="0057605B">
        <w:tc>
          <w:tcPr>
            <w:tcW w:w="2195" w:type="pct"/>
            <w:shd w:val="clear" w:color="auto" w:fill="auto"/>
          </w:tcPr>
          <w:p w14:paraId="60AA2D69" w14:textId="77777777" w:rsidR="007369BC" w:rsidRPr="008D0B2D" w:rsidRDefault="007369BC" w:rsidP="007D76AB">
            <w:pPr>
              <w:pStyle w:val="Brdtext"/>
              <w:jc w:val="left"/>
            </w:pPr>
            <w:r w:rsidRPr="008D0B2D">
              <w:t>Omföring återföring nedskrivning</w:t>
            </w:r>
          </w:p>
        </w:tc>
        <w:tc>
          <w:tcPr>
            <w:tcW w:w="853" w:type="pct"/>
          </w:tcPr>
          <w:p w14:paraId="7B9D0323" w14:textId="06B6B0EC" w:rsidR="007369BC" w:rsidRPr="008D0B2D" w:rsidRDefault="007369BC" w:rsidP="007D76AB">
            <w:pPr>
              <w:pStyle w:val="Brdtext"/>
              <w:jc w:val="right"/>
            </w:pPr>
            <w:r>
              <w:br/>
              <w:t>45 722</w:t>
            </w:r>
          </w:p>
        </w:tc>
        <w:tc>
          <w:tcPr>
            <w:tcW w:w="975" w:type="pct"/>
            <w:shd w:val="clear" w:color="auto" w:fill="auto"/>
          </w:tcPr>
          <w:p w14:paraId="518E486E" w14:textId="758CCC5C" w:rsidR="007369BC" w:rsidRPr="008D0B2D" w:rsidRDefault="007369BC" w:rsidP="007D76AB">
            <w:pPr>
              <w:pStyle w:val="Brdtext"/>
              <w:jc w:val="right"/>
            </w:pPr>
            <w:r>
              <w:br/>
              <w:t>-45 722</w:t>
            </w:r>
          </w:p>
        </w:tc>
        <w:tc>
          <w:tcPr>
            <w:tcW w:w="976" w:type="pct"/>
            <w:shd w:val="clear" w:color="auto" w:fill="auto"/>
          </w:tcPr>
          <w:p w14:paraId="5A7D8165" w14:textId="77777777" w:rsidR="007369BC" w:rsidRPr="008D0B2D" w:rsidRDefault="007369BC" w:rsidP="007D76AB">
            <w:pPr>
              <w:pStyle w:val="Brdtext"/>
              <w:jc w:val="right"/>
            </w:pPr>
            <w:r>
              <w:br/>
            </w:r>
            <w:r w:rsidRPr="008D0B2D">
              <w:t>-</w:t>
            </w:r>
          </w:p>
        </w:tc>
      </w:tr>
      <w:tr w:rsidR="007D76AB" w14:paraId="43AFE8AE" w14:textId="77777777" w:rsidTr="0057605B">
        <w:tc>
          <w:tcPr>
            <w:tcW w:w="2195" w:type="pct"/>
            <w:shd w:val="clear" w:color="auto" w:fill="auto"/>
          </w:tcPr>
          <w:p w14:paraId="12638696" w14:textId="77777777" w:rsidR="007369BC" w:rsidRPr="008D0B2D" w:rsidRDefault="007369BC" w:rsidP="007D76AB">
            <w:pPr>
              <w:pStyle w:val="Brdtext"/>
              <w:jc w:val="left"/>
            </w:pPr>
            <w:r w:rsidRPr="008D0B2D">
              <w:t>Omföring av realisationsvinster</w:t>
            </w:r>
          </w:p>
        </w:tc>
        <w:tc>
          <w:tcPr>
            <w:tcW w:w="853" w:type="pct"/>
          </w:tcPr>
          <w:p w14:paraId="0F2EE257" w14:textId="1B2FF0B3" w:rsidR="007369BC" w:rsidRPr="008D0B2D" w:rsidRDefault="007369BC" w:rsidP="007D76AB">
            <w:pPr>
              <w:pStyle w:val="Brdtext"/>
              <w:jc w:val="right"/>
            </w:pPr>
            <w:r>
              <w:t>374 040</w:t>
            </w:r>
          </w:p>
        </w:tc>
        <w:tc>
          <w:tcPr>
            <w:tcW w:w="975" w:type="pct"/>
            <w:shd w:val="clear" w:color="auto" w:fill="auto"/>
          </w:tcPr>
          <w:p w14:paraId="14ADDFC7" w14:textId="0A88A941" w:rsidR="007369BC" w:rsidRPr="008D0B2D" w:rsidRDefault="007369BC" w:rsidP="007D76AB">
            <w:pPr>
              <w:pStyle w:val="Brdtext"/>
              <w:jc w:val="right"/>
            </w:pPr>
            <w:r w:rsidRPr="008D0B2D">
              <w:t xml:space="preserve"> </w:t>
            </w:r>
            <w:r>
              <w:t>-374 040</w:t>
            </w:r>
          </w:p>
        </w:tc>
        <w:tc>
          <w:tcPr>
            <w:tcW w:w="976" w:type="pct"/>
            <w:shd w:val="clear" w:color="auto" w:fill="auto"/>
          </w:tcPr>
          <w:p w14:paraId="6D6E834C" w14:textId="77777777" w:rsidR="007369BC" w:rsidRPr="008D0B2D" w:rsidRDefault="007369BC" w:rsidP="007D76AB">
            <w:pPr>
              <w:pStyle w:val="Brdtext"/>
              <w:jc w:val="right"/>
            </w:pPr>
            <w:r w:rsidRPr="008D0B2D">
              <w:t>-</w:t>
            </w:r>
          </w:p>
        </w:tc>
      </w:tr>
      <w:tr w:rsidR="007D76AB" w14:paraId="22CD7FBB" w14:textId="77777777" w:rsidTr="0057605B">
        <w:tc>
          <w:tcPr>
            <w:tcW w:w="2195" w:type="pct"/>
            <w:shd w:val="clear" w:color="auto" w:fill="auto"/>
          </w:tcPr>
          <w:p w14:paraId="4E7E2E9B" w14:textId="77777777" w:rsidR="007369BC" w:rsidRPr="008D0B2D" w:rsidRDefault="007369BC" w:rsidP="007D76AB">
            <w:pPr>
              <w:pStyle w:val="Brdtext"/>
              <w:jc w:val="left"/>
            </w:pPr>
            <w:r w:rsidRPr="008D0B2D">
              <w:t>Årets resultat</w:t>
            </w:r>
          </w:p>
        </w:tc>
        <w:tc>
          <w:tcPr>
            <w:tcW w:w="853" w:type="pct"/>
          </w:tcPr>
          <w:p w14:paraId="59CED084" w14:textId="77777777" w:rsidR="007369BC" w:rsidRPr="008D0B2D" w:rsidRDefault="007369BC" w:rsidP="007D76AB">
            <w:pPr>
              <w:pStyle w:val="Brdtext"/>
              <w:jc w:val="right"/>
            </w:pPr>
            <w:r w:rsidRPr="008D0B2D">
              <w:t>-</w:t>
            </w:r>
          </w:p>
        </w:tc>
        <w:tc>
          <w:tcPr>
            <w:tcW w:w="975" w:type="pct"/>
            <w:shd w:val="clear" w:color="auto" w:fill="auto"/>
          </w:tcPr>
          <w:p w14:paraId="6E223A7B" w14:textId="6BFC4515" w:rsidR="007369BC" w:rsidRPr="008D0B2D" w:rsidRDefault="007369BC" w:rsidP="007D76AB">
            <w:pPr>
              <w:pStyle w:val="Brdtext"/>
              <w:jc w:val="right"/>
            </w:pPr>
            <w:r>
              <w:t>1 829 367</w:t>
            </w:r>
          </w:p>
        </w:tc>
        <w:tc>
          <w:tcPr>
            <w:tcW w:w="976" w:type="pct"/>
            <w:shd w:val="clear" w:color="auto" w:fill="auto"/>
          </w:tcPr>
          <w:p w14:paraId="322A7B6B" w14:textId="0414C018" w:rsidR="007369BC" w:rsidRPr="008D0B2D" w:rsidRDefault="007369BC" w:rsidP="007D76AB">
            <w:pPr>
              <w:pStyle w:val="Brdtext"/>
              <w:jc w:val="right"/>
            </w:pPr>
            <w:r>
              <w:t>1 829 367</w:t>
            </w:r>
          </w:p>
        </w:tc>
      </w:tr>
      <w:tr w:rsidR="007D76AB" w14:paraId="6C82C8F3" w14:textId="77777777" w:rsidTr="0057605B">
        <w:tc>
          <w:tcPr>
            <w:tcW w:w="2195" w:type="pct"/>
            <w:shd w:val="clear" w:color="auto" w:fill="auto"/>
          </w:tcPr>
          <w:p w14:paraId="40A9E3D4" w14:textId="449B0434" w:rsidR="007369BC" w:rsidRPr="008D0B2D" w:rsidRDefault="007369BC" w:rsidP="007D76AB">
            <w:pPr>
              <w:pStyle w:val="Brdtext"/>
              <w:jc w:val="left"/>
              <w:rPr>
                <w:b/>
                <w:bCs/>
              </w:rPr>
            </w:pPr>
            <w:r w:rsidRPr="008D0B2D">
              <w:rPr>
                <w:b/>
                <w:bCs/>
              </w:rPr>
              <w:t>Eget kapital 202</w:t>
            </w:r>
            <w:r>
              <w:rPr>
                <w:b/>
                <w:bCs/>
              </w:rPr>
              <w:t>3</w:t>
            </w:r>
            <w:r w:rsidRPr="008D0B2D">
              <w:rPr>
                <w:b/>
                <w:bCs/>
              </w:rPr>
              <w:t>-12-31</w:t>
            </w:r>
          </w:p>
        </w:tc>
        <w:tc>
          <w:tcPr>
            <w:tcW w:w="853" w:type="pct"/>
          </w:tcPr>
          <w:p w14:paraId="50960D03" w14:textId="42E5E37E" w:rsidR="007369BC" w:rsidRPr="008D0B2D" w:rsidRDefault="007369BC" w:rsidP="007D76AB">
            <w:pPr>
              <w:pStyle w:val="Brdtext"/>
              <w:jc w:val="right"/>
              <w:rPr>
                <w:b/>
                <w:bCs/>
              </w:rPr>
            </w:pPr>
            <w:r w:rsidRPr="008D0B2D">
              <w:rPr>
                <w:b/>
                <w:bCs/>
              </w:rPr>
              <w:t>5</w:t>
            </w:r>
            <w:r>
              <w:rPr>
                <w:b/>
                <w:bCs/>
              </w:rPr>
              <w:t> 589 745</w:t>
            </w:r>
          </w:p>
        </w:tc>
        <w:tc>
          <w:tcPr>
            <w:tcW w:w="975" w:type="pct"/>
            <w:shd w:val="clear" w:color="auto" w:fill="auto"/>
          </w:tcPr>
          <w:p w14:paraId="277E137E" w14:textId="69A9EB9E" w:rsidR="007369BC" w:rsidRPr="008D0B2D" w:rsidRDefault="007369BC" w:rsidP="007D76AB">
            <w:pPr>
              <w:pStyle w:val="Brdtext"/>
              <w:jc w:val="right"/>
              <w:rPr>
                <w:b/>
                <w:bCs/>
              </w:rPr>
            </w:pPr>
            <w:r>
              <w:rPr>
                <w:b/>
                <w:bCs/>
              </w:rPr>
              <w:t>4 717 783</w:t>
            </w:r>
          </w:p>
        </w:tc>
        <w:tc>
          <w:tcPr>
            <w:tcW w:w="976" w:type="pct"/>
            <w:shd w:val="clear" w:color="auto" w:fill="auto"/>
          </w:tcPr>
          <w:p w14:paraId="2ABE95BA" w14:textId="6814783B" w:rsidR="007369BC" w:rsidRPr="008D0B2D" w:rsidRDefault="007369BC" w:rsidP="007D76AB">
            <w:pPr>
              <w:pStyle w:val="Brdtext"/>
              <w:jc w:val="right"/>
              <w:rPr>
                <w:b/>
                <w:bCs/>
              </w:rPr>
            </w:pPr>
            <w:r>
              <w:rPr>
                <w:b/>
                <w:bCs/>
              </w:rPr>
              <w:t>10 307 528</w:t>
            </w:r>
          </w:p>
        </w:tc>
      </w:tr>
    </w:tbl>
    <w:p w14:paraId="7063FDF2" w14:textId="77777777" w:rsidR="007369BC" w:rsidRDefault="007369BC" w:rsidP="00ED51AF">
      <w:pPr>
        <w:pStyle w:val="Rubrik3utannumrering"/>
      </w:pPr>
      <w:r>
        <w:t>Not 14 Upplupna kostnader och förutbetalda intäkter</w:t>
      </w:r>
    </w:p>
    <w:tbl>
      <w:tblPr>
        <w:tblW w:w="4928" w:type="pct"/>
        <w:tblCellMar>
          <w:left w:w="0" w:type="dxa"/>
        </w:tblCellMar>
        <w:tblLook w:val="06A0" w:firstRow="1" w:lastRow="0" w:firstColumn="1" w:lastColumn="0" w:noHBand="1" w:noVBand="1"/>
      </w:tblPr>
      <w:tblGrid>
        <w:gridCol w:w="3402"/>
        <w:gridCol w:w="1135"/>
        <w:gridCol w:w="1275"/>
      </w:tblGrid>
      <w:tr w:rsidR="00ED51AF" w14:paraId="13C3191C" w14:textId="77777777" w:rsidTr="009476B6">
        <w:trPr>
          <w:tblHeader/>
        </w:trPr>
        <w:tc>
          <w:tcPr>
            <w:tcW w:w="2927" w:type="pct"/>
            <w:shd w:val="clear" w:color="auto" w:fill="auto"/>
          </w:tcPr>
          <w:p w14:paraId="47122DDE" w14:textId="77777777" w:rsidR="007369BC" w:rsidRPr="00157DD4" w:rsidRDefault="007369BC" w:rsidP="007207FB">
            <w:pPr>
              <w:pStyle w:val="TabellHuvud"/>
              <w:jc w:val="left"/>
              <w:rPr>
                <w:b w:val="0"/>
                <w:bCs/>
              </w:rPr>
            </w:pPr>
          </w:p>
        </w:tc>
        <w:tc>
          <w:tcPr>
            <w:tcW w:w="976" w:type="pct"/>
            <w:shd w:val="clear" w:color="auto" w:fill="auto"/>
          </w:tcPr>
          <w:p w14:paraId="1F76685B" w14:textId="20A65E38" w:rsidR="007369BC" w:rsidRDefault="007369BC" w:rsidP="007207FB">
            <w:pPr>
              <w:pStyle w:val="TabellHuvud"/>
            </w:pPr>
            <w:r>
              <w:t>2023-12-31</w:t>
            </w:r>
          </w:p>
        </w:tc>
        <w:tc>
          <w:tcPr>
            <w:tcW w:w="1097" w:type="pct"/>
            <w:shd w:val="clear" w:color="auto" w:fill="auto"/>
          </w:tcPr>
          <w:p w14:paraId="1C8E2235" w14:textId="2E0E52E4" w:rsidR="007369BC" w:rsidRDefault="007369BC" w:rsidP="007207FB">
            <w:pPr>
              <w:pStyle w:val="TabellHuvud"/>
            </w:pPr>
            <w:r>
              <w:t>2022-12-31</w:t>
            </w:r>
          </w:p>
        </w:tc>
      </w:tr>
      <w:tr w:rsidR="000E162A" w14:paraId="110BA441" w14:textId="77777777" w:rsidTr="009476B6">
        <w:tc>
          <w:tcPr>
            <w:tcW w:w="2927" w:type="pct"/>
            <w:shd w:val="clear" w:color="auto" w:fill="auto"/>
          </w:tcPr>
          <w:p w14:paraId="3EA6F015" w14:textId="77777777" w:rsidR="007369BC" w:rsidRPr="008D0B2D" w:rsidRDefault="007369BC" w:rsidP="000E162A">
            <w:pPr>
              <w:pStyle w:val="Brdtext"/>
            </w:pPr>
            <w:r w:rsidRPr="008D0B2D">
              <w:t>Kanslistöd åt Arvsfondsdelegationen</w:t>
            </w:r>
          </w:p>
        </w:tc>
        <w:tc>
          <w:tcPr>
            <w:tcW w:w="976" w:type="pct"/>
            <w:shd w:val="clear" w:color="auto" w:fill="auto"/>
          </w:tcPr>
          <w:p w14:paraId="25553637" w14:textId="5DECF657" w:rsidR="007369BC" w:rsidRPr="008D0B2D" w:rsidRDefault="007369BC" w:rsidP="000E162A">
            <w:pPr>
              <w:pStyle w:val="Brdtext"/>
              <w:jc w:val="right"/>
            </w:pPr>
            <w:r>
              <w:t>5 452</w:t>
            </w:r>
          </w:p>
        </w:tc>
        <w:tc>
          <w:tcPr>
            <w:tcW w:w="1097" w:type="pct"/>
            <w:shd w:val="clear" w:color="auto" w:fill="auto"/>
          </w:tcPr>
          <w:p w14:paraId="510D94A0" w14:textId="3AA4693B" w:rsidR="007369BC" w:rsidRPr="008D0B2D" w:rsidRDefault="007369BC" w:rsidP="000E162A">
            <w:pPr>
              <w:pStyle w:val="Brdtext"/>
              <w:jc w:val="right"/>
            </w:pPr>
            <w:r w:rsidRPr="008D0B2D">
              <w:t>5 881</w:t>
            </w:r>
          </w:p>
        </w:tc>
      </w:tr>
      <w:tr w:rsidR="000E162A" w14:paraId="1659B8DE" w14:textId="77777777" w:rsidTr="009476B6">
        <w:tc>
          <w:tcPr>
            <w:tcW w:w="2927" w:type="pct"/>
            <w:shd w:val="clear" w:color="auto" w:fill="auto"/>
          </w:tcPr>
          <w:p w14:paraId="06A91B32" w14:textId="77777777" w:rsidR="007369BC" w:rsidRPr="008D0B2D" w:rsidRDefault="007369BC" w:rsidP="000E162A">
            <w:pPr>
              <w:pStyle w:val="Brdtext"/>
            </w:pPr>
            <w:r w:rsidRPr="008D0B2D">
              <w:t>Bevakning av Allmänna arvsfondens rätt</w:t>
            </w:r>
          </w:p>
        </w:tc>
        <w:tc>
          <w:tcPr>
            <w:tcW w:w="976" w:type="pct"/>
            <w:shd w:val="clear" w:color="auto" w:fill="auto"/>
          </w:tcPr>
          <w:p w14:paraId="20850EE1" w14:textId="48791126" w:rsidR="007369BC" w:rsidRPr="008D0B2D" w:rsidRDefault="007369BC" w:rsidP="000E162A">
            <w:pPr>
              <w:pStyle w:val="Brdtext"/>
              <w:jc w:val="right"/>
            </w:pPr>
            <w:r w:rsidRPr="008D0B2D">
              <w:t>2</w:t>
            </w:r>
            <w:r>
              <w:t xml:space="preserve"> 650</w:t>
            </w:r>
          </w:p>
        </w:tc>
        <w:tc>
          <w:tcPr>
            <w:tcW w:w="1097" w:type="pct"/>
            <w:shd w:val="clear" w:color="auto" w:fill="auto"/>
          </w:tcPr>
          <w:p w14:paraId="2B988CAE" w14:textId="6DF9B724" w:rsidR="007369BC" w:rsidRPr="008D0B2D" w:rsidRDefault="007369BC" w:rsidP="000E162A">
            <w:pPr>
              <w:pStyle w:val="Brdtext"/>
              <w:jc w:val="right"/>
            </w:pPr>
            <w:r w:rsidRPr="008D0B2D">
              <w:t>2 461</w:t>
            </w:r>
          </w:p>
        </w:tc>
      </w:tr>
      <w:tr w:rsidR="000E162A" w14:paraId="47EFF59C" w14:textId="77777777" w:rsidTr="009476B6">
        <w:tc>
          <w:tcPr>
            <w:tcW w:w="2927" w:type="pct"/>
            <w:shd w:val="clear" w:color="auto" w:fill="auto"/>
          </w:tcPr>
          <w:p w14:paraId="0B15E555" w14:textId="77777777" w:rsidR="007369BC" w:rsidRPr="008D0B2D" w:rsidRDefault="007369BC" w:rsidP="000E162A">
            <w:pPr>
              <w:pStyle w:val="Brdtext"/>
            </w:pPr>
            <w:r w:rsidRPr="008D0B2D">
              <w:t>Bevakning av återkrav av projektmedel</w:t>
            </w:r>
          </w:p>
        </w:tc>
        <w:tc>
          <w:tcPr>
            <w:tcW w:w="976" w:type="pct"/>
            <w:shd w:val="clear" w:color="auto" w:fill="auto"/>
          </w:tcPr>
          <w:p w14:paraId="620BA8B2" w14:textId="151467C4" w:rsidR="007369BC" w:rsidRPr="008D0B2D" w:rsidRDefault="007369BC" w:rsidP="000E162A">
            <w:pPr>
              <w:pStyle w:val="Brdtext"/>
              <w:jc w:val="right"/>
            </w:pPr>
            <w:r>
              <w:t>0</w:t>
            </w:r>
          </w:p>
        </w:tc>
        <w:tc>
          <w:tcPr>
            <w:tcW w:w="1097" w:type="pct"/>
            <w:shd w:val="clear" w:color="auto" w:fill="auto"/>
          </w:tcPr>
          <w:p w14:paraId="7453A50E" w14:textId="679FD68B" w:rsidR="007369BC" w:rsidRPr="008D0B2D" w:rsidRDefault="007369BC" w:rsidP="000E162A">
            <w:pPr>
              <w:pStyle w:val="Brdtext"/>
              <w:jc w:val="right"/>
            </w:pPr>
            <w:r w:rsidRPr="008D0B2D">
              <w:t>17</w:t>
            </w:r>
          </w:p>
        </w:tc>
      </w:tr>
      <w:tr w:rsidR="000E162A" w14:paraId="2B949979" w14:textId="77777777" w:rsidTr="009476B6">
        <w:tc>
          <w:tcPr>
            <w:tcW w:w="2927" w:type="pct"/>
            <w:shd w:val="clear" w:color="auto" w:fill="auto"/>
          </w:tcPr>
          <w:p w14:paraId="5BAE2E52" w14:textId="77777777" w:rsidR="007369BC" w:rsidRPr="008D0B2D" w:rsidRDefault="007369BC" w:rsidP="000E162A">
            <w:pPr>
              <w:pStyle w:val="Brdtext"/>
            </w:pPr>
            <w:r w:rsidRPr="008D0B2D">
              <w:t>Fondförvaltningsavgift</w:t>
            </w:r>
          </w:p>
        </w:tc>
        <w:tc>
          <w:tcPr>
            <w:tcW w:w="976" w:type="pct"/>
            <w:shd w:val="clear" w:color="auto" w:fill="auto"/>
          </w:tcPr>
          <w:p w14:paraId="4433F906" w14:textId="2A27FA5F" w:rsidR="007369BC" w:rsidRPr="008D0B2D" w:rsidRDefault="007369BC" w:rsidP="000E162A">
            <w:pPr>
              <w:pStyle w:val="Brdtext"/>
              <w:jc w:val="right"/>
            </w:pPr>
            <w:r>
              <w:t>4 500</w:t>
            </w:r>
          </w:p>
        </w:tc>
        <w:tc>
          <w:tcPr>
            <w:tcW w:w="1097" w:type="pct"/>
            <w:shd w:val="clear" w:color="auto" w:fill="auto"/>
          </w:tcPr>
          <w:p w14:paraId="18E530FA" w14:textId="7F5EBD20" w:rsidR="007369BC" w:rsidRPr="008D0B2D" w:rsidRDefault="007369BC" w:rsidP="000E162A">
            <w:pPr>
              <w:pStyle w:val="Brdtext"/>
              <w:jc w:val="right"/>
            </w:pPr>
            <w:r w:rsidRPr="008D0B2D">
              <w:t>641</w:t>
            </w:r>
          </w:p>
        </w:tc>
      </w:tr>
      <w:tr w:rsidR="000E162A" w14:paraId="4557596D" w14:textId="77777777" w:rsidTr="009476B6">
        <w:tc>
          <w:tcPr>
            <w:tcW w:w="2927" w:type="pct"/>
            <w:shd w:val="clear" w:color="auto" w:fill="auto"/>
          </w:tcPr>
          <w:p w14:paraId="7ED088B3" w14:textId="77777777" w:rsidR="007369BC" w:rsidRPr="008D0B2D" w:rsidRDefault="007369BC" w:rsidP="000E162A">
            <w:pPr>
              <w:pStyle w:val="Brdtext"/>
            </w:pPr>
            <w:r w:rsidRPr="008D0B2D">
              <w:t>Ekonomiadministration</w:t>
            </w:r>
          </w:p>
        </w:tc>
        <w:tc>
          <w:tcPr>
            <w:tcW w:w="976" w:type="pct"/>
            <w:shd w:val="clear" w:color="auto" w:fill="auto"/>
          </w:tcPr>
          <w:p w14:paraId="211941C0" w14:textId="00276726" w:rsidR="007369BC" w:rsidRPr="008D0B2D" w:rsidRDefault="007369BC" w:rsidP="000E162A">
            <w:pPr>
              <w:pStyle w:val="Brdtext"/>
              <w:jc w:val="right"/>
            </w:pPr>
            <w:r w:rsidRPr="008D0B2D">
              <w:t>4</w:t>
            </w:r>
            <w:r>
              <w:t>85</w:t>
            </w:r>
          </w:p>
        </w:tc>
        <w:tc>
          <w:tcPr>
            <w:tcW w:w="1097" w:type="pct"/>
            <w:shd w:val="clear" w:color="auto" w:fill="auto"/>
          </w:tcPr>
          <w:p w14:paraId="60FC2D01" w14:textId="08215841" w:rsidR="007369BC" w:rsidRPr="008D0B2D" w:rsidRDefault="007369BC" w:rsidP="000E162A">
            <w:pPr>
              <w:pStyle w:val="Brdtext"/>
              <w:jc w:val="right"/>
            </w:pPr>
            <w:r w:rsidRPr="008D0B2D">
              <w:t>404</w:t>
            </w:r>
          </w:p>
        </w:tc>
      </w:tr>
      <w:tr w:rsidR="000E162A" w14:paraId="15EA9443" w14:textId="77777777" w:rsidTr="009476B6">
        <w:tc>
          <w:tcPr>
            <w:tcW w:w="2927" w:type="pct"/>
            <w:shd w:val="clear" w:color="auto" w:fill="auto"/>
          </w:tcPr>
          <w:p w14:paraId="430E912D" w14:textId="77777777" w:rsidR="007369BC" w:rsidRPr="008D0B2D" w:rsidRDefault="007369BC" w:rsidP="000E162A">
            <w:pPr>
              <w:pStyle w:val="Brdtext"/>
            </w:pPr>
            <w:r w:rsidRPr="008D0B2D">
              <w:t>Revision</w:t>
            </w:r>
          </w:p>
        </w:tc>
        <w:tc>
          <w:tcPr>
            <w:tcW w:w="976" w:type="pct"/>
            <w:shd w:val="clear" w:color="auto" w:fill="auto"/>
          </w:tcPr>
          <w:p w14:paraId="20E43860" w14:textId="0377219C" w:rsidR="007369BC" w:rsidRPr="008D0B2D" w:rsidRDefault="007369BC" w:rsidP="000E162A">
            <w:pPr>
              <w:pStyle w:val="Brdtext"/>
              <w:jc w:val="right"/>
            </w:pPr>
            <w:r w:rsidRPr="008D0B2D">
              <w:t>2</w:t>
            </w:r>
            <w:r>
              <w:t>40</w:t>
            </w:r>
          </w:p>
        </w:tc>
        <w:tc>
          <w:tcPr>
            <w:tcW w:w="1097" w:type="pct"/>
            <w:shd w:val="clear" w:color="auto" w:fill="auto"/>
          </w:tcPr>
          <w:p w14:paraId="6E538A39" w14:textId="6D34FF45" w:rsidR="007369BC" w:rsidRPr="008D0B2D" w:rsidRDefault="007369BC" w:rsidP="000E162A">
            <w:pPr>
              <w:pStyle w:val="Brdtext"/>
              <w:jc w:val="right"/>
            </w:pPr>
            <w:r w:rsidRPr="008D0B2D">
              <w:t>230</w:t>
            </w:r>
          </w:p>
        </w:tc>
      </w:tr>
      <w:tr w:rsidR="000E162A" w14:paraId="5C010FED" w14:textId="77777777" w:rsidTr="009476B6">
        <w:tc>
          <w:tcPr>
            <w:tcW w:w="2927" w:type="pct"/>
            <w:shd w:val="clear" w:color="auto" w:fill="auto"/>
          </w:tcPr>
          <w:p w14:paraId="63468303" w14:textId="77777777" w:rsidR="007369BC" w:rsidRPr="008D0B2D" w:rsidRDefault="007369BC" w:rsidP="000E162A">
            <w:pPr>
              <w:pStyle w:val="Brdtext"/>
            </w:pPr>
            <w:r w:rsidRPr="008D0B2D">
              <w:t>Beslut avstående arv</w:t>
            </w:r>
          </w:p>
        </w:tc>
        <w:tc>
          <w:tcPr>
            <w:tcW w:w="976" w:type="pct"/>
            <w:shd w:val="clear" w:color="auto" w:fill="auto"/>
          </w:tcPr>
          <w:p w14:paraId="231CFE88" w14:textId="7CF8180A" w:rsidR="007369BC" w:rsidRPr="008D0B2D" w:rsidRDefault="007369BC" w:rsidP="000E162A">
            <w:pPr>
              <w:pStyle w:val="Brdtext"/>
              <w:jc w:val="right"/>
            </w:pPr>
            <w:r>
              <w:t>100</w:t>
            </w:r>
          </w:p>
        </w:tc>
        <w:tc>
          <w:tcPr>
            <w:tcW w:w="1097" w:type="pct"/>
            <w:shd w:val="clear" w:color="auto" w:fill="auto"/>
          </w:tcPr>
          <w:p w14:paraId="2A5D6539" w14:textId="0647752E" w:rsidR="007369BC" w:rsidRPr="008D0B2D" w:rsidRDefault="007369BC" w:rsidP="000E162A">
            <w:pPr>
              <w:pStyle w:val="Brdtext"/>
              <w:jc w:val="right"/>
            </w:pPr>
            <w:r w:rsidRPr="008D0B2D">
              <w:t>300</w:t>
            </w:r>
          </w:p>
        </w:tc>
      </w:tr>
      <w:tr w:rsidR="000E162A" w14:paraId="53432152" w14:textId="77777777" w:rsidTr="009476B6">
        <w:tc>
          <w:tcPr>
            <w:tcW w:w="2927" w:type="pct"/>
            <w:shd w:val="clear" w:color="auto" w:fill="auto"/>
          </w:tcPr>
          <w:p w14:paraId="2FCCD73B" w14:textId="77777777" w:rsidR="007369BC" w:rsidRPr="008D0B2D" w:rsidRDefault="007369BC" w:rsidP="000E162A">
            <w:pPr>
              <w:pStyle w:val="Brdtext"/>
              <w:rPr>
                <w:b/>
                <w:bCs/>
              </w:rPr>
            </w:pPr>
            <w:r w:rsidRPr="008D0B2D">
              <w:rPr>
                <w:b/>
                <w:bCs/>
              </w:rPr>
              <w:t>Summa</w:t>
            </w:r>
          </w:p>
        </w:tc>
        <w:tc>
          <w:tcPr>
            <w:tcW w:w="976" w:type="pct"/>
            <w:shd w:val="clear" w:color="auto" w:fill="auto"/>
          </w:tcPr>
          <w:p w14:paraId="6069CDFF" w14:textId="12B5D741" w:rsidR="007369BC" w:rsidRPr="008D0B2D" w:rsidRDefault="007369BC" w:rsidP="000E162A">
            <w:pPr>
              <w:pStyle w:val="Brdtext"/>
              <w:jc w:val="right"/>
              <w:rPr>
                <w:b/>
                <w:bCs/>
              </w:rPr>
            </w:pPr>
            <w:r>
              <w:rPr>
                <w:b/>
                <w:bCs/>
              </w:rPr>
              <w:t>13 427</w:t>
            </w:r>
          </w:p>
        </w:tc>
        <w:tc>
          <w:tcPr>
            <w:tcW w:w="1097" w:type="pct"/>
            <w:shd w:val="clear" w:color="auto" w:fill="auto"/>
          </w:tcPr>
          <w:p w14:paraId="56108820" w14:textId="554F2BD3" w:rsidR="007369BC" w:rsidRPr="008D0B2D" w:rsidRDefault="007369BC" w:rsidP="000E162A">
            <w:pPr>
              <w:pStyle w:val="Brdtext"/>
              <w:jc w:val="right"/>
              <w:rPr>
                <w:b/>
                <w:bCs/>
              </w:rPr>
            </w:pPr>
            <w:r w:rsidRPr="008D0B2D">
              <w:rPr>
                <w:b/>
                <w:bCs/>
              </w:rPr>
              <w:t>9 933</w:t>
            </w:r>
          </w:p>
        </w:tc>
      </w:tr>
    </w:tbl>
    <w:p w14:paraId="51621DA1" w14:textId="77777777" w:rsidR="007369BC" w:rsidRPr="00FA3A6A" w:rsidRDefault="007369BC" w:rsidP="00ED51AF">
      <w:pPr>
        <w:pStyle w:val="Rubrik3utannumrering"/>
        <w:ind w:left="900" w:hanging="900"/>
      </w:pPr>
      <w:r w:rsidRPr="00FA3A6A">
        <w:t>Not 15</w:t>
      </w:r>
      <w:r>
        <w:tab/>
      </w:r>
      <w:r w:rsidRPr="00BF7C1E">
        <w:t>Ställda</w:t>
      </w:r>
      <w:r w:rsidRPr="00FA3A6A">
        <w:t xml:space="preserve"> säkerheter, eventualförpliktelser och eventualtillgångar</w:t>
      </w:r>
    </w:p>
    <w:tbl>
      <w:tblPr>
        <w:tblW w:w="4928" w:type="pct"/>
        <w:tblCellMar>
          <w:left w:w="0" w:type="dxa"/>
        </w:tblCellMar>
        <w:tblLook w:val="06A0" w:firstRow="1" w:lastRow="0" w:firstColumn="1" w:lastColumn="0" w:noHBand="1" w:noVBand="1"/>
      </w:tblPr>
      <w:tblGrid>
        <w:gridCol w:w="3402"/>
        <w:gridCol w:w="1135"/>
        <w:gridCol w:w="1275"/>
      </w:tblGrid>
      <w:tr w:rsidR="00ED51AF" w14:paraId="00101262" w14:textId="77777777" w:rsidTr="003B35CF">
        <w:trPr>
          <w:tblHeader/>
        </w:trPr>
        <w:tc>
          <w:tcPr>
            <w:tcW w:w="2927" w:type="pct"/>
            <w:shd w:val="clear" w:color="auto" w:fill="auto"/>
          </w:tcPr>
          <w:p w14:paraId="3C179755" w14:textId="77777777" w:rsidR="007369BC" w:rsidRPr="00157DD4" w:rsidRDefault="007369BC" w:rsidP="007207FB">
            <w:pPr>
              <w:pStyle w:val="TabellHuvud"/>
              <w:jc w:val="left"/>
              <w:rPr>
                <w:b w:val="0"/>
                <w:bCs/>
              </w:rPr>
            </w:pPr>
          </w:p>
        </w:tc>
        <w:tc>
          <w:tcPr>
            <w:tcW w:w="976" w:type="pct"/>
            <w:shd w:val="clear" w:color="auto" w:fill="auto"/>
          </w:tcPr>
          <w:p w14:paraId="70157CA8" w14:textId="4D1A7873" w:rsidR="007369BC" w:rsidRDefault="007369BC" w:rsidP="007207FB">
            <w:pPr>
              <w:pStyle w:val="TabellHuvud"/>
            </w:pPr>
            <w:r>
              <w:t>2023-12-31</w:t>
            </w:r>
          </w:p>
        </w:tc>
        <w:tc>
          <w:tcPr>
            <w:tcW w:w="1097" w:type="pct"/>
            <w:shd w:val="clear" w:color="auto" w:fill="auto"/>
          </w:tcPr>
          <w:p w14:paraId="035C1EA3" w14:textId="0B845610" w:rsidR="007369BC" w:rsidRDefault="007369BC" w:rsidP="007207FB">
            <w:pPr>
              <w:pStyle w:val="TabellHuvud"/>
            </w:pPr>
            <w:r>
              <w:t>2022-12-31</w:t>
            </w:r>
          </w:p>
        </w:tc>
      </w:tr>
      <w:tr w:rsidR="00ED51AF" w14:paraId="72CA1A2D" w14:textId="77777777" w:rsidTr="003B35CF">
        <w:tc>
          <w:tcPr>
            <w:tcW w:w="2927" w:type="pct"/>
            <w:shd w:val="clear" w:color="auto" w:fill="auto"/>
          </w:tcPr>
          <w:p w14:paraId="039DF1CD" w14:textId="77777777" w:rsidR="007369BC" w:rsidRPr="002A6199" w:rsidRDefault="007369BC" w:rsidP="007207FB">
            <w:pPr>
              <w:pStyle w:val="Brdtext"/>
              <w:rPr>
                <w:b/>
                <w:bCs/>
              </w:rPr>
            </w:pPr>
            <w:r w:rsidRPr="002A6199">
              <w:rPr>
                <w:b/>
                <w:bCs/>
              </w:rPr>
              <w:t>Ställda säkerheter</w:t>
            </w:r>
          </w:p>
        </w:tc>
        <w:tc>
          <w:tcPr>
            <w:tcW w:w="976" w:type="pct"/>
            <w:shd w:val="clear" w:color="auto" w:fill="auto"/>
          </w:tcPr>
          <w:p w14:paraId="5D5201CA" w14:textId="77777777" w:rsidR="007369BC" w:rsidRDefault="007369BC" w:rsidP="007207FB">
            <w:pPr>
              <w:pStyle w:val="Brdtext"/>
            </w:pPr>
          </w:p>
        </w:tc>
        <w:tc>
          <w:tcPr>
            <w:tcW w:w="1097" w:type="pct"/>
            <w:shd w:val="clear" w:color="auto" w:fill="auto"/>
          </w:tcPr>
          <w:p w14:paraId="2E1B9259" w14:textId="77777777" w:rsidR="007369BC" w:rsidRDefault="007369BC" w:rsidP="007207FB">
            <w:pPr>
              <w:pStyle w:val="Brdtext"/>
            </w:pPr>
          </w:p>
        </w:tc>
      </w:tr>
      <w:tr w:rsidR="000E162A" w14:paraId="1054AFF4" w14:textId="77777777" w:rsidTr="003B35CF">
        <w:tc>
          <w:tcPr>
            <w:tcW w:w="2927" w:type="pct"/>
            <w:shd w:val="clear" w:color="auto" w:fill="auto"/>
          </w:tcPr>
          <w:p w14:paraId="4E5B12E1" w14:textId="77777777" w:rsidR="007369BC" w:rsidRPr="008D0B2D" w:rsidRDefault="007369BC" w:rsidP="000E162A">
            <w:pPr>
              <w:pStyle w:val="Brdtext"/>
              <w:jc w:val="left"/>
            </w:pPr>
            <w:r w:rsidRPr="008D0B2D">
              <w:t>SEB, säkerhetskonto terminer</w:t>
            </w:r>
          </w:p>
        </w:tc>
        <w:tc>
          <w:tcPr>
            <w:tcW w:w="976" w:type="pct"/>
            <w:shd w:val="clear" w:color="auto" w:fill="auto"/>
          </w:tcPr>
          <w:p w14:paraId="16F0162F" w14:textId="175F30FE" w:rsidR="007369BC" w:rsidRPr="008D0B2D" w:rsidRDefault="007369BC" w:rsidP="000E162A">
            <w:pPr>
              <w:pStyle w:val="Brdtext"/>
              <w:jc w:val="right"/>
            </w:pPr>
            <w:r>
              <w:t>10 550</w:t>
            </w:r>
          </w:p>
        </w:tc>
        <w:tc>
          <w:tcPr>
            <w:tcW w:w="1097" w:type="pct"/>
            <w:shd w:val="clear" w:color="auto" w:fill="auto"/>
          </w:tcPr>
          <w:p w14:paraId="138FD7C1" w14:textId="6346A4CA" w:rsidR="007369BC" w:rsidRPr="008D0B2D" w:rsidRDefault="007369BC" w:rsidP="000E162A">
            <w:pPr>
              <w:pStyle w:val="Brdtext"/>
              <w:jc w:val="right"/>
            </w:pPr>
            <w:r w:rsidRPr="008D0B2D">
              <w:t>20 415</w:t>
            </w:r>
          </w:p>
        </w:tc>
      </w:tr>
      <w:tr w:rsidR="000E162A" w:rsidRPr="00C62111" w14:paraId="25BBEE94" w14:textId="77777777" w:rsidTr="003B35CF">
        <w:tc>
          <w:tcPr>
            <w:tcW w:w="2927" w:type="pct"/>
            <w:shd w:val="clear" w:color="auto" w:fill="auto"/>
          </w:tcPr>
          <w:p w14:paraId="1BEED6E5" w14:textId="77777777" w:rsidR="007369BC" w:rsidRPr="00504715" w:rsidRDefault="007369BC" w:rsidP="000E162A">
            <w:pPr>
              <w:pStyle w:val="Brdtext"/>
              <w:jc w:val="left"/>
              <w:rPr>
                <w:b/>
                <w:bCs/>
              </w:rPr>
            </w:pPr>
            <w:r w:rsidRPr="00504715">
              <w:rPr>
                <w:b/>
                <w:bCs/>
              </w:rPr>
              <w:t>Summa</w:t>
            </w:r>
          </w:p>
        </w:tc>
        <w:tc>
          <w:tcPr>
            <w:tcW w:w="976" w:type="pct"/>
            <w:shd w:val="clear" w:color="auto" w:fill="auto"/>
          </w:tcPr>
          <w:p w14:paraId="34B6CBF6" w14:textId="623AFFBD" w:rsidR="007369BC" w:rsidRPr="00504715" w:rsidRDefault="007369BC" w:rsidP="000E162A">
            <w:pPr>
              <w:pStyle w:val="Brdtext"/>
              <w:jc w:val="right"/>
              <w:rPr>
                <w:b/>
                <w:bCs/>
              </w:rPr>
            </w:pPr>
            <w:r>
              <w:rPr>
                <w:b/>
                <w:bCs/>
              </w:rPr>
              <w:t>10 550</w:t>
            </w:r>
          </w:p>
        </w:tc>
        <w:tc>
          <w:tcPr>
            <w:tcW w:w="1097" w:type="pct"/>
            <w:shd w:val="clear" w:color="auto" w:fill="auto"/>
          </w:tcPr>
          <w:p w14:paraId="63BB5BC1" w14:textId="59B2D789" w:rsidR="007369BC" w:rsidRPr="00504715" w:rsidRDefault="007369BC" w:rsidP="000E162A">
            <w:pPr>
              <w:pStyle w:val="Brdtext"/>
              <w:jc w:val="right"/>
              <w:rPr>
                <w:b/>
                <w:bCs/>
              </w:rPr>
            </w:pPr>
            <w:r w:rsidRPr="00504715">
              <w:rPr>
                <w:b/>
                <w:bCs/>
              </w:rPr>
              <w:t>20 415</w:t>
            </w:r>
          </w:p>
        </w:tc>
      </w:tr>
      <w:tr w:rsidR="00ED51AF" w14:paraId="54BB0E19" w14:textId="77777777" w:rsidTr="003B35CF">
        <w:tc>
          <w:tcPr>
            <w:tcW w:w="2927" w:type="pct"/>
            <w:shd w:val="clear" w:color="auto" w:fill="auto"/>
          </w:tcPr>
          <w:p w14:paraId="35BC7A15" w14:textId="77777777" w:rsidR="007369BC" w:rsidRPr="008D0B2D" w:rsidRDefault="007369BC" w:rsidP="007207FB">
            <w:pPr>
              <w:pStyle w:val="Brdtext"/>
              <w:jc w:val="left"/>
            </w:pPr>
          </w:p>
        </w:tc>
        <w:tc>
          <w:tcPr>
            <w:tcW w:w="976" w:type="pct"/>
            <w:shd w:val="clear" w:color="auto" w:fill="auto"/>
          </w:tcPr>
          <w:p w14:paraId="1AA45B10" w14:textId="77777777" w:rsidR="007369BC" w:rsidRPr="008D0B2D" w:rsidRDefault="007369BC" w:rsidP="007207FB">
            <w:pPr>
              <w:pStyle w:val="Brdtext"/>
              <w:jc w:val="right"/>
            </w:pPr>
          </w:p>
        </w:tc>
        <w:tc>
          <w:tcPr>
            <w:tcW w:w="1097" w:type="pct"/>
            <w:shd w:val="clear" w:color="auto" w:fill="auto"/>
          </w:tcPr>
          <w:p w14:paraId="2E4629B7" w14:textId="77777777" w:rsidR="007369BC" w:rsidRPr="008D0B2D" w:rsidRDefault="007369BC" w:rsidP="007207FB">
            <w:pPr>
              <w:pStyle w:val="Brdtext"/>
              <w:jc w:val="right"/>
            </w:pPr>
          </w:p>
        </w:tc>
      </w:tr>
      <w:tr w:rsidR="00ED51AF" w14:paraId="45C890E2" w14:textId="77777777" w:rsidTr="003B35CF">
        <w:tc>
          <w:tcPr>
            <w:tcW w:w="2927" w:type="pct"/>
            <w:shd w:val="clear" w:color="auto" w:fill="auto"/>
          </w:tcPr>
          <w:p w14:paraId="2718ACE6" w14:textId="77777777" w:rsidR="007369BC" w:rsidRPr="003F6E97" w:rsidRDefault="007369BC" w:rsidP="007207FB">
            <w:pPr>
              <w:pStyle w:val="Brdtext"/>
              <w:jc w:val="left"/>
              <w:rPr>
                <w:b/>
                <w:bCs/>
              </w:rPr>
            </w:pPr>
            <w:r w:rsidRPr="003F6E97">
              <w:rPr>
                <w:b/>
                <w:bCs/>
              </w:rPr>
              <w:t>Eventualförpliktelser</w:t>
            </w:r>
          </w:p>
        </w:tc>
        <w:tc>
          <w:tcPr>
            <w:tcW w:w="976" w:type="pct"/>
            <w:shd w:val="clear" w:color="auto" w:fill="auto"/>
          </w:tcPr>
          <w:p w14:paraId="78ADC8E5" w14:textId="77777777" w:rsidR="007369BC" w:rsidRPr="008D0B2D" w:rsidRDefault="007369BC" w:rsidP="007207FB">
            <w:pPr>
              <w:pStyle w:val="Brdtext"/>
              <w:jc w:val="right"/>
            </w:pPr>
          </w:p>
        </w:tc>
        <w:tc>
          <w:tcPr>
            <w:tcW w:w="1097" w:type="pct"/>
            <w:shd w:val="clear" w:color="auto" w:fill="auto"/>
          </w:tcPr>
          <w:p w14:paraId="3E00F520" w14:textId="77777777" w:rsidR="007369BC" w:rsidRPr="008D0B2D" w:rsidRDefault="007369BC" w:rsidP="007207FB">
            <w:pPr>
              <w:pStyle w:val="Brdtext"/>
              <w:jc w:val="right"/>
            </w:pPr>
          </w:p>
        </w:tc>
      </w:tr>
      <w:tr w:rsidR="000E162A" w14:paraId="118BCC95" w14:textId="77777777" w:rsidTr="003B35CF">
        <w:tc>
          <w:tcPr>
            <w:tcW w:w="2927" w:type="pct"/>
            <w:shd w:val="clear" w:color="auto" w:fill="auto"/>
          </w:tcPr>
          <w:p w14:paraId="3A6B1A26" w14:textId="77777777" w:rsidR="007369BC" w:rsidRPr="008D0B2D" w:rsidRDefault="007369BC" w:rsidP="000E162A">
            <w:pPr>
              <w:pStyle w:val="Brdtext"/>
              <w:jc w:val="left"/>
            </w:pPr>
            <w:r w:rsidRPr="008D0B2D">
              <w:t>Villkorade beslutade bidrag</w:t>
            </w:r>
          </w:p>
        </w:tc>
        <w:tc>
          <w:tcPr>
            <w:tcW w:w="976" w:type="pct"/>
            <w:shd w:val="clear" w:color="auto" w:fill="auto"/>
          </w:tcPr>
          <w:p w14:paraId="39D6FACC" w14:textId="01A32840" w:rsidR="007369BC" w:rsidRPr="008D0B2D" w:rsidRDefault="007369BC" w:rsidP="000E162A">
            <w:pPr>
              <w:pStyle w:val="Brdtext"/>
              <w:jc w:val="right"/>
            </w:pPr>
            <w:r>
              <w:t>467 278</w:t>
            </w:r>
          </w:p>
        </w:tc>
        <w:tc>
          <w:tcPr>
            <w:tcW w:w="1097" w:type="pct"/>
            <w:shd w:val="clear" w:color="auto" w:fill="auto"/>
          </w:tcPr>
          <w:p w14:paraId="07603988" w14:textId="30AA0367" w:rsidR="007369BC" w:rsidRPr="008D0B2D" w:rsidRDefault="007369BC" w:rsidP="000E162A">
            <w:pPr>
              <w:pStyle w:val="Brdtext"/>
              <w:jc w:val="right"/>
            </w:pPr>
            <w:r w:rsidRPr="008D0B2D">
              <w:t>504 596</w:t>
            </w:r>
          </w:p>
        </w:tc>
      </w:tr>
      <w:tr w:rsidR="000E162A" w14:paraId="7D8C577C" w14:textId="77777777" w:rsidTr="003B35CF">
        <w:tc>
          <w:tcPr>
            <w:tcW w:w="2927" w:type="pct"/>
            <w:shd w:val="clear" w:color="auto" w:fill="auto"/>
          </w:tcPr>
          <w:p w14:paraId="3B34301E" w14:textId="77777777" w:rsidR="007369BC" w:rsidRPr="008D0B2D" w:rsidRDefault="007369BC" w:rsidP="000E162A">
            <w:pPr>
              <w:pStyle w:val="Brdtext"/>
              <w:jc w:val="left"/>
            </w:pPr>
            <w:r w:rsidRPr="008D0B2D">
              <w:t>Avstående inbetalda arv</w:t>
            </w:r>
          </w:p>
        </w:tc>
        <w:tc>
          <w:tcPr>
            <w:tcW w:w="976" w:type="pct"/>
            <w:shd w:val="clear" w:color="auto" w:fill="auto"/>
          </w:tcPr>
          <w:p w14:paraId="5C26CD62" w14:textId="277F9194" w:rsidR="007369BC" w:rsidRPr="008D0B2D" w:rsidRDefault="007369BC" w:rsidP="000E162A">
            <w:pPr>
              <w:pStyle w:val="Brdtext"/>
              <w:jc w:val="right"/>
            </w:pPr>
            <w:r>
              <w:t>63 263</w:t>
            </w:r>
          </w:p>
        </w:tc>
        <w:tc>
          <w:tcPr>
            <w:tcW w:w="1097" w:type="pct"/>
            <w:shd w:val="clear" w:color="auto" w:fill="auto"/>
          </w:tcPr>
          <w:p w14:paraId="57A20450" w14:textId="1E9BAD81" w:rsidR="007369BC" w:rsidRPr="008D0B2D" w:rsidRDefault="007369BC" w:rsidP="000E162A">
            <w:pPr>
              <w:pStyle w:val="Brdtext"/>
              <w:jc w:val="right"/>
            </w:pPr>
            <w:r w:rsidRPr="008D0B2D">
              <w:t>30 166</w:t>
            </w:r>
          </w:p>
        </w:tc>
      </w:tr>
      <w:tr w:rsidR="000E162A" w14:paraId="407A9010" w14:textId="77777777" w:rsidTr="003B35CF">
        <w:tc>
          <w:tcPr>
            <w:tcW w:w="2927" w:type="pct"/>
            <w:shd w:val="clear" w:color="auto" w:fill="auto"/>
          </w:tcPr>
          <w:p w14:paraId="0C053BDE" w14:textId="6800C363" w:rsidR="007369BC" w:rsidRPr="008D0B2D" w:rsidRDefault="007369BC" w:rsidP="000E162A">
            <w:pPr>
              <w:pStyle w:val="Brdtext"/>
              <w:jc w:val="left"/>
            </w:pPr>
            <w:r>
              <w:t>Återbetalda medel rättstvist</w:t>
            </w:r>
          </w:p>
        </w:tc>
        <w:tc>
          <w:tcPr>
            <w:tcW w:w="976" w:type="pct"/>
            <w:shd w:val="clear" w:color="auto" w:fill="auto"/>
          </w:tcPr>
          <w:p w14:paraId="3FD66507" w14:textId="2A1CB524" w:rsidR="007369BC" w:rsidRPr="008D0B2D" w:rsidRDefault="007369BC" w:rsidP="000E162A">
            <w:pPr>
              <w:pStyle w:val="Brdtext"/>
              <w:jc w:val="right"/>
            </w:pPr>
            <w:r>
              <w:t>1 732</w:t>
            </w:r>
          </w:p>
        </w:tc>
        <w:tc>
          <w:tcPr>
            <w:tcW w:w="1097" w:type="pct"/>
            <w:shd w:val="clear" w:color="auto" w:fill="auto"/>
          </w:tcPr>
          <w:p w14:paraId="1EEE8BEC" w14:textId="422569AA" w:rsidR="007369BC" w:rsidRPr="008D0B2D" w:rsidRDefault="007369BC" w:rsidP="000E162A">
            <w:pPr>
              <w:pStyle w:val="Brdtext"/>
              <w:jc w:val="right"/>
            </w:pPr>
            <w:r w:rsidRPr="008D0B2D">
              <w:t>0</w:t>
            </w:r>
          </w:p>
        </w:tc>
      </w:tr>
      <w:tr w:rsidR="000E162A" w14:paraId="38E8160C" w14:textId="77777777" w:rsidTr="003B35CF">
        <w:tc>
          <w:tcPr>
            <w:tcW w:w="2927" w:type="pct"/>
            <w:shd w:val="clear" w:color="auto" w:fill="auto"/>
          </w:tcPr>
          <w:p w14:paraId="38F5798C" w14:textId="6E3DF810" w:rsidR="007369BC" w:rsidRPr="008D0B2D" w:rsidRDefault="007369BC" w:rsidP="000E162A">
            <w:pPr>
              <w:pStyle w:val="Brdtext"/>
              <w:jc w:val="left"/>
            </w:pPr>
            <w:r w:rsidRPr="008D0B2D">
              <w:t xml:space="preserve">Valutatermin EUR </w:t>
            </w:r>
            <w:r>
              <w:t>31</w:t>
            </w:r>
            <w:r w:rsidRPr="008D0B2D">
              <w:t xml:space="preserve"> </w:t>
            </w:r>
            <w:r>
              <w:t>Mars</w:t>
            </w:r>
            <w:r w:rsidRPr="008D0B2D">
              <w:t xml:space="preserve"> 202</w:t>
            </w:r>
            <w:r>
              <w:t>4</w:t>
            </w:r>
          </w:p>
        </w:tc>
        <w:tc>
          <w:tcPr>
            <w:tcW w:w="976" w:type="pct"/>
            <w:shd w:val="clear" w:color="auto" w:fill="auto"/>
          </w:tcPr>
          <w:p w14:paraId="3C44D17E" w14:textId="3D5576DB" w:rsidR="007369BC" w:rsidRPr="008D0B2D" w:rsidRDefault="007369BC" w:rsidP="000E162A">
            <w:pPr>
              <w:pStyle w:val="Brdtext"/>
              <w:jc w:val="right"/>
            </w:pPr>
            <w:r>
              <w:t>517 074</w:t>
            </w:r>
          </w:p>
        </w:tc>
        <w:tc>
          <w:tcPr>
            <w:tcW w:w="1097" w:type="pct"/>
            <w:shd w:val="clear" w:color="auto" w:fill="auto"/>
          </w:tcPr>
          <w:p w14:paraId="37259C40" w14:textId="0DB70F6F" w:rsidR="007369BC" w:rsidRPr="008D0B2D" w:rsidRDefault="007369BC" w:rsidP="000E162A">
            <w:pPr>
              <w:pStyle w:val="Brdtext"/>
              <w:jc w:val="right"/>
            </w:pPr>
            <w:r>
              <w:t>-</w:t>
            </w:r>
          </w:p>
        </w:tc>
      </w:tr>
      <w:tr w:rsidR="000E162A" w14:paraId="047316E6" w14:textId="77777777" w:rsidTr="003B35CF">
        <w:tc>
          <w:tcPr>
            <w:tcW w:w="2927" w:type="pct"/>
            <w:shd w:val="clear" w:color="auto" w:fill="auto"/>
          </w:tcPr>
          <w:p w14:paraId="08B13619" w14:textId="77777777" w:rsidR="007369BC" w:rsidRPr="008D0B2D" w:rsidRDefault="007369BC" w:rsidP="000E162A">
            <w:pPr>
              <w:pStyle w:val="Brdtext"/>
              <w:jc w:val="left"/>
            </w:pPr>
            <w:r w:rsidRPr="008D0B2D">
              <w:t>Valutatermin USD 28 Feb 2023</w:t>
            </w:r>
          </w:p>
        </w:tc>
        <w:tc>
          <w:tcPr>
            <w:tcW w:w="976" w:type="pct"/>
            <w:shd w:val="clear" w:color="auto" w:fill="auto"/>
          </w:tcPr>
          <w:p w14:paraId="117500FA" w14:textId="6DDA1423" w:rsidR="007369BC" w:rsidRPr="008D0B2D" w:rsidRDefault="007369BC" w:rsidP="000E162A">
            <w:pPr>
              <w:pStyle w:val="Brdtext"/>
              <w:jc w:val="right"/>
            </w:pPr>
            <w:r>
              <w:t>-</w:t>
            </w:r>
          </w:p>
        </w:tc>
        <w:tc>
          <w:tcPr>
            <w:tcW w:w="1097" w:type="pct"/>
            <w:shd w:val="clear" w:color="auto" w:fill="auto"/>
          </w:tcPr>
          <w:p w14:paraId="50B32A85" w14:textId="716ED6DA" w:rsidR="007369BC" w:rsidRPr="008D0B2D" w:rsidRDefault="007369BC" w:rsidP="000E162A">
            <w:pPr>
              <w:pStyle w:val="Brdtext"/>
              <w:jc w:val="right"/>
            </w:pPr>
            <w:r w:rsidRPr="008D0B2D">
              <w:t>102 150</w:t>
            </w:r>
          </w:p>
        </w:tc>
      </w:tr>
      <w:tr w:rsidR="000E162A" w14:paraId="0B24B616" w14:textId="77777777" w:rsidTr="003B35CF">
        <w:tc>
          <w:tcPr>
            <w:tcW w:w="2927" w:type="pct"/>
            <w:shd w:val="clear" w:color="auto" w:fill="auto"/>
          </w:tcPr>
          <w:p w14:paraId="4E421C38" w14:textId="77777777" w:rsidR="007369BC" w:rsidRPr="008D0B2D" w:rsidRDefault="007369BC" w:rsidP="000E162A">
            <w:pPr>
              <w:pStyle w:val="Brdtext"/>
              <w:jc w:val="left"/>
            </w:pPr>
            <w:r w:rsidRPr="008D0B2D">
              <w:t>Valutatermin USD 28 Feb 2023</w:t>
            </w:r>
          </w:p>
        </w:tc>
        <w:tc>
          <w:tcPr>
            <w:tcW w:w="976" w:type="pct"/>
            <w:shd w:val="clear" w:color="auto" w:fill="auto"/>
          </w:tcPr>
          <w:p w14:paraId="59415FB1" w14:textId="5363FEB8" w:rsidR="007369BC" w:rsidRPr="008D0B2D" w:rsidRDefault="007369BC" w:rsidP="000E162A">
            <w:pPr>
              <w:pStyle w:val="Brdtext"/>
              <w:jc w:val="right"/>
            </w:pPr>
            <w:r>
              <w:t>-</w:t>
            </w:r>
          </w:p>
        </w:tc>
        <w:tc>
          <w:tcPr>
            <w:tcW w:w="1097" w:type="pct"/>
            <w:shd w:val="clear" w:color="auto" w:fill="auto"/>
          </w:tcPr>
          <w:p w14:paraId="3C00F0DA" w14:textId="4CC945E1" w:rsidR="007369BC" w:rsidRPr="008D0B2D" w:rsidRDefault="007369BC" w:rsidP="000E162A">
            <w:pPr>
              <w:pStyle w:val="Brdtext"/>
              <w:jc w:val="right"/>
            </w:pPr>
            <w:r w:rsidRPr="008D0B2D">
              <w:t>-91 863</w:t>
            </w:r>
          </w:p>
        </w:tc>
      </w:tr>
      <w:tr w:rsidR="000E162A" w14:paraId="588E815C" w14:textId="77777777" w:rsidTr="003B35CF">
        <w:tc>
          <w:tcPr>
            <w:tcW w:w="2927" w:type="pct"/>
            <w:shd w:val="clear" w:color="auto" w:fill="auto"/>
          </w:tcPr>
          <w:p w14:paraId="1A6A2A22" w14:textId="77777777" w:rsidR="007369BC" w:rsidRPr="008D0B2D" w:rsidRDefault="007369BC" w:rsidP="000E162A">
            <w:pPr>
              <w:pStyle w:val="Brdtext"/>
              <w:jc w:val="left"/>
            </w:pPr>
            <w:r w:rsidRPr="008D0B2D">
              <w:t>Valutatermin USD 28 Feb 2023</w:t>
            </w:r>
          </w:p>
        </w:tc>
        <w:tc>
          <w:tcPr>
            <w:tcW w:w="976" w:type="pct"/>
            <w:shd w:val="clear" w:color="auto" w:fill="auto"/>
          </w:tcPr>
          <w:p w14:paraId="75DF2068" w14:textId="49E072F9" w:rsidR="007369BC" w:rsidRPr="008D0B2D" w:rsidRDefault="007369BC" w:rsidP="000E162A">
            <w:pPr>
              <w:pStyle w:val="Brdtext"/>
              <w:jc w:val="right"/>
            </w:pPr>
            <w:r>
              <w:t>-</w:t>
            </w:r>
          </w:p>
        </w:tc>
        <w:tc>
          <w:tcPr>
            <w:tcW w:w="1097" w:type="pct"/>
            <w:shd w:val="clear" w:color="auto" w:fill="auto"/>
          </w:tcPr>
          <w:p w14:paraId="0BEB2F9E" w14:textId="3FB18EC7" w:rsidR="007369BC" w:rsidRPr="008D0B2D" w:rsidRDefault="007369BC" w:rsidP="000E162A">
            <w:pPr>
              <w:pStyle w:val="Brdtext"/>
              <w:jc w:val="right"/>
            </w:pPr>
            <w:r w:rsidRPr="008D0B2D">
              <w:t>249 920</w:t>
            </w:r>
          </w:p>
        </w:tc>
      </w:tr>
      <w:tr w:rsidR="000E162A" w14:paraId="525A56DD" w14:textId="77777777" w:rsidTr="003B35CF">
        <w:tc>
          <w:tcPr>
            <w:tcW w:w="2927" w:type="pct"/>
            <w:shd w:val="clear" w:color="auto" w:fill="auto"/>
          </w:tcPr>
          <w:p w14:paraId="6E0592C4" w14:textId="0D403B7C" w:rsidR="007369BC" w:rsidRPr="008D0B2D" w:rsidRDefault="007369BC" w:rsidP="000E162A">
            <w:pPr>
              <w:pStyle w:val="Brdtext"/>
              <w:jc w:val="left"/>
            </w:pPr>
            <w:r w:rsidRPr="008D0B2D">
              <w:t>Valutatermin USD 31 Mars 202</w:t>
            </w:r>
            <w:r>
              <w:t>4</w:t>
            </w:r>
          </w:p>
        </w:tc>
        <w:tc>
          <w:tcPr>
            <w:tcW w:w="976" w:type="pct"/>
            <w:shd w:val="clear" w:color="auto" w:fill="auto"/>
          </w:tcPr>
          <w:p w14:paraId="66DC5C11" w14:textId="23CC261C" w:rsidR="007369BC" w:rsidRPr="008D0B2D" w:rsidRDefault="007369BC" w:rsidP="000E162A">
            <w:pPr>
              <w:pStyle w:val="Brdtext"/>
              <w:jc w:val="right"/>
            </w:pPr>
            <w:r>
              <w:t>229 942</w:t>
            </w:r>
          </w:p>
        </w:tc>
        <w:tc>
          <w:tcPr>
            <w:tcW w:w="1097" w:type="pct"/>
            <w:shd w:val="clear" w:color="auto" w:fill="auto"/>
          </w:tcPr>
          <w:p w14:paraId="2EC4E38D" w14:textId="57B25708" w:rsidR="007369BC" w:rsidRPr="008D0B2D" w:rsidRDefault="007369BC" w:rsidP="000E162A">
            <w:pPr>
              <w:pStyle w:val="Brdtext"/>
              <w:jc w:val="right"/>
            </w:pPr>
            <w:r w:rsidRPr="008D0B2D">
              <w:t>-</w:t>
            </w:r>
          </w:p>
        </w:tc>
      </w:tr>
      <w:tr w:rsidR="000E162A" w:rsidRPr="00C62111" w14:paraId="24043A8F" w14:textId="77777777" w:rsidTr="003B35CF">
        <w:tc>
          <w:tcPr>
            <w:tcW w:w="2927" w:type="pct"/>
            <w:shd w:val="clear" w:color="auto" w:fill="auto"/>
          </w:tcPr>
          <w:p w14:paraId="6EC3306D" w14:textId="77777777" w:rsidR="007369BC" w:rsidRPr="00504715" w:rsidRDefault="007369BC" w:rsidP="000E162A">
            <w:pPr>
              <w:pStyle w:val="Brdtext"/>
              <w:jc w:val="left"/>
              <w:rPr>
                <w:b/>
                <w:bCs/>
              </w:rPr>
            </w:pPr>
            <w:r w:rsidRPr="00504715">
              <w:rPr>
                <w:b/>
                <w:bCs/>
              </w:rPr>
              <w:t>Summa</w:t>
            </w:r>
          </w:p>
        </w:tc>
        <w:tc>
          <w:tcPr>
            <w:tcW w:w="976" w:type="pct"/>
            <w:shd w:val="clear" w:color="auto" w:fill="auto"/>
          </w:tcPr>
          <w:p w14:paraId="5125C520" w14:textId="128FEE2F" w:rsidR="007369BC" w:rsidRPr="00504715" w:rsidRDefault="007369BC" w:rsidP="000E162A">
            <w:pPr>
              <w:pStyle w:val="Brdtext"/>
              <w:jc w:val="right"/>
              <w:rPr>
                <w:b/>
                <w:bCs/>
              </w:rPr>
            </w:pPr>
            <w:r w:rsidRPr="00504715">
              <w:rPr>
                <w:b/>
                <w:bCs/>
              </w:rPr>
              <w:t>1</w:t>
            </w:r>
            <w:r>
              <w:rPr>
                <w:b/>
                <w:bCs/>
              </w:rPr>
              <w:t> </w:t>
            </w:r>
            <w:r w:rsidRPr="00504715">
              <w:rPr>
                <w:b/>
                <w:bCs/>
              </w:rPr>
              <w:t>2</w:t>
            </w:r>
            <w:r>
              <w:rPr>
                <w:b/>
                <w:bCs/>
              </w:rPr>
              <w:t>79 289</w:t>
            </w:r>
          </w:p>
        </w:tc>
        <w:tc>
          <w:tcPr>
            <w:tcW w:w="1097" w:type="pct"/>
            <w:shd w:val="clear" w:color="auto" w:fill="auto"/>
          </w:tcPr>
          <w:p w14:paraId="31083C76" w14:textId="77C80874" w:rsidR="007369BC" w:rsidRPr="00504715" w:rsidRDefault="007369BC" w:rsidP="000E162A">
            <w:pPr>
              <w:pStyle w:val="Brdtext"/>
              <w:jc w:val="right"/>
              <w:rPr>
                <w:b/>
                <w:bCs/>
              </w:rPr>
            </w:pPr>
            <w:r w:rsidRPr="00504715">
              <w:rPr>
                <w:b/>
                <w:bCs/>
              </w:rPr>
              <w:t>1 296 459</w:t>
            </w:r>
          </w:p>
        </w:tc>
      </w:tr>
      <w:tr w:rsidR="000E162A" w14:paraId="25CCADB1" w14:textId="77777777" w:rsidTr="003B35CF">
        <w:tc>
          <w:tcPr>
            <w:tcW w:w="2927" w:type="pct"/>
            <w:shd w:val="clear" w:color="auto" w:fill="auto"/>
          </w:tcPr>
          <w:p w14:paraId="5147428F" w14:textId="77777777" w:rsidR="007369BC" w:rsidRPr="008D0B2D" w:rsidRDefault="007369BC" w:rsidP="000E162A">
            <w:pPr>
              <w:pStyle w:val="Brdtext"/>
              <w:jc w:val="left"/>
            </w:pPr>
          </w:p>
        </w:tc>
        <w:tc>
          <w:tcPr>
            <w:tcW w:w="976" w:type="pct"/>
            <w:shd w:val="clear" w:color="auto" w:fill="auto"/>
          </w:tcPr>
          <w:p w14:paraId="35D15426" w14:textId="77777777" w:rsidR="007369BC" w:rsidRPr="008D0B2D" w:rsidRDefault="007369BC" w:rsidP="000E162A">
            <w:pPr>
              <w:pStyle w:val="Brdtext"/>
              <w:jc w:val="right"/>
            </w:pPr>
          </w:p>
        </w:tc>
        <w:tc>
          <w:tcPr>
            <w:tcW w:w="1097" w:type="pct"/>
            <w:shd w:val="clear" w:color="auto" w:fill="auto"/>
          </w:tcPr>
          <w:p w14:paraId="3A95F45F" w14:textId="77777777" w:rsidR="007369BC" w:rsidRPr="008D0B2D" w:rsidRDefault="007369BC" w:rsidP="000E162A">
            <w:pPr>
              <w:pStyle w:val="Brdtext"/>
              <w:jc w:val="right"/>
            </w:pPr>
          </w:p>
        </w:tc>
      </w:tr>
      <w:tr w:rsidR="000E162A" w:rsidRPr="00C62111" w14:paraId="63847AD0" w14:textId="77777777" w:rsidTr="003B35CF">
        <w:tc>
          <w:tcPr>
            <w:tcW w:w="2927" w:type="pct"/>
            <w:shd w:val="clear" w:color="auto" w:fill="auto"/>
          </w:tcPr>
          <w:p w14:paraId="38301639" w14:textId="77777777" w:rsidR="007369BC" w:rsidRPr="00504715" w:rsidRDefault="007369BC" w:rsidP="000E162A">
            <w:pPr>
              <w:pStyle w:val="Brdtext"/>
              <w:jc w:val="left"/>
              <w:rPr>
                <w:b/>
                <w:bCs/>
              </w:rPr>
            </w:pPr>
            <w:r w:rsidRPr="00504715">
              <w:rPr>
                <w:b/>
                <w:bCs/>
              </w:rPr>
              <w:t>Summa ställda säkerheter och eventualförpliktelser</w:t>
            </w:r>
          </w:p>
        </w:tc>
        <w:tc>
          <w:tcPr>
            <w:tcW w:w="976" w:type="pct"/>
            <w:shd w:val="clear" w:color="auto" w:fill="auto"/>
          </w:tcPr>
          <w:p w14:paraId="27D16805" w14:textId="24B86A1E" w:rsidR="007369BC" w:rsidRPr="00504715" w:rsidRDefault="007369BC" w:rsidP="000E162A">
            <w:pPr>
              <w:pStyle w:val="Brdtext"/>
              <w:jc w:val="right"/>
              <w:rPr>
                <w:b/>
                <w:bCs/>
              </w:rPr>
            </w:pPr>
            <w:r w:rsidRPr="00504715">
              <w:rPr>
                <w:b/>
                <w:bCs/>
              </w:rPr>
              <w:br/>
              <w:t>1</w:t>
            </w:r>
            <w:r>
              <w:rPr>
                <w:b/>
                <w:bCs/>
              </w:rPr>
              <w:t> 289 839</w:t>
            </w:r>
          </w:p>
        </w:tc>
        <w:tc>
          <w:tcPr>
            <w:tcW w:w="1097" w:type="pct"/>
            <w:shd w:val="clear" w:color="auto" w:fill="auto"/>
          </w:tcPr>
          <w:p w14:paraId="27903D18" w14:textId="2A639B2F" w:rsidR="007369BC" w:rsidRPr="00504715" w:rsidRDefault="007369BC" w:rsidP="000E162A">
            <w:pPr>
              <w:pStyle w:val="Brdtext"/>
              <w:jc w:val="right"/>
              <w:rPr>
                <w:b/>
                <w:bCs/>
              </w:rPr>
            </w:pPr>
            <w:r w:rsidRPr="00504715">
              <w:rPr>
                <w:b/>
                <w:bCs/>
              </w:rPr>
              <w:br/>
              <w:t>1 316 874</w:t>
            </w:r>
          </w:p>
        </w:tc>
      </w:tr>
      <w:tr w:rsidR="000E162A" w14:paraId="0AFE3345" w14:textId="77777777" w:rsidTr="003B35CF">
        <w:tc>
          <w:tcPr>
            <w:tcW w:w="2927" w:type="pct"/>
            <w:shd w:val="clear" w:color="auto" w:fill="auto"/>
          </w:tcPr>
          <w:p w14:paraId="6C686722" w14:textId="77777777" w:rsidR="007369BC" w:rsidRPr="008D0B2D" w:rsidRDefault="007369BC" w:rsidP="000E162A">
            <w:pPr>
              <w:pStyle w:val="Brdtext"/>
              <w:jc w:val="left"/>
            </w:pPr>
          </w:p>
        </w:tc>
        <w:tc>
          <w:tcPr>
            <w:tcW w:w="976" w:type="pct"/>
            <w:shd w:val="clear" w:color="auto" w:fill="auto"/>
          </w:tcPr>
          <w:p w14:paraId="7C4980EE" w14:textId="77777777" w:rsidR="007369BC" w:rsidRPr="008D0B2D" w:rsidRDefault="007369BC" w:rsidP="000E162A">
            <w:pPr>
              <w:pStyle w:val="Brdtext"/>
              <w:jc w:val="right"/>
            </w:pPr>
          </w:p>
        </w:tc>
        <w:tc>
          <w:tcPr>
            <w:tcW w:w="1097" w:type="pct"/>
            <w:shd w:val="clear" w:color="auto" w:fill="auto"/>
          </w:tcPr>
          <w:p w14:paraId="2AE414C9" w14:textId="77777777" w:rsidR="007369BC" w:rsidRPr="008D0B2D" w:rsidRDefault="007369BC" w:rsidP="000E162A">
            <w:pPr>
              <w:pStyle w:val="Brdtext"/>
              <w:jc w:val="right"/>
            </w:pPr>
          </w:p>
        </w:tc>
      </w:tr>
      <w:tr w:rsidR="000E162A" w14:paraId="3D74D314" w14:textId="77777777" w:rsidTr="003B35CF">
        <w:tc>
          <w:tcPr>
            <w:tcW w:w="2927" w:type="pct"/>
            <w:shd w:val="clear" w:color="auto" w:fill="auto"/>
          </w:tcPr>
          <w:p w14:paraId="5501A625" w14:textId="77777777" w:rsidR="007369BC" w:rsidRPr="003F6E97" w:rsidRDefault="007369BC" w:rsidP="000E162A">
            <w:pPr>
              <w:pStyle w:val="Brdtext"/>
              <w:jc w:val="left"/>
              <w:rPr>
                <w:b/>
                <w:bCs/>
              </w:rPr>
            </w:pPr>
            <w:r w:rsidRPr="003F6E97">
              <w:rPr>
                <w:b/>
                <w:bCs/>
              </w:rPr>
              <w:t>Eventualtillgångar</w:t>
            </w:r>
          </w:p>
        </w:tc>
        <w:tc>
          <w:tcPr>
            <w:tcW w:w="976" w:type="pct"/>
            <w:shd w:val="clear" w:color="auto" w:fill="auto"/>
          </w:tcPr>
          <w:p w14:paraId="3B4FCF9B" w14:textId="77777777" w:rsidR="007369BC" w:rsidRPr="008D0B2D" w:rsidRDefault="007369BC" w:rsidP="000E162A">
            <w:pPr>
              <w:pStyle w:val="Brdtext"/>
              <w:jc w:val="right"/>
            </w:pPr>
          </w:p>
        </w:tc>
        <w:tc>
          <w:tcPr>
            <w:tcW w:w="1097" w:type="pct"/>
            <w:shd w:val="clear" w:color="auto" w:fill="auto"/>
          </w:tcPr>
          <w:p w14:paraId="7FDC31F0" w14:textId="77777777" w:rsidR="007369BC" w:rsidRPr="008D0B2D" w:rsidRDefault="007369BC" w:rsidP="000E162A">
            <w:pPr>
              <w:pStyle w:val="Brdtext"/>
              <w:jc w:val="right"/>
            </w:pPr>
          </w:p>
        </w:tc>
      </w:tr>
      <w:tr w:rsidR="000E162A" w14:paraId="7C9E14DC" w14:textId="77777777" w:rsidTr="003B35CF">
        <w:tc>
          <w:tcPr>
            <w:tcW w:w="2927" w:type="pct"/>
            <w:shd w:val="clear" w:color="auto" w:fill="auto"/>
          </w:tcPr>
          <w:p w14:paraId="45D268BA" w14:textId="77777777" w:rsidR="007369BC" w:rsidRPr="008D0B2D" w:rsidRDefault="007369BC" w:rsidP="000E162A">
            <w:pPr>
              <w:pStyle w:val="Brdtext"/>
              <w:jc w:val="left"/>
            </w:pPr>
            <w:r w:rsidRPr="008D0B2D">
              <w:t>Fordringar under bevakning</w:t>
            </w:r>
          </w:p>
        </w:tc>
        <w:tc>
          <w:tcPr>
            <w:tcW w:w="976" w:type="pct"/>
            <w:shd w:val="clear" w:color="auto" w:fill="auto"/>
          </w:tcPr>
          <w:p w14:paraId="340885D5" w14:textId="13AB6553" w:rsidR="007369BC" w:rsidRPr="008D0B2D" w:rsidRDefault="007369BC" w:rsidP="000E162A">
            <w:pPr>
              <w:pStyle w:val="Brdtext"/>
              <w:jc w:val="right"/>
            </w:pPr>
            <w:r w:rsidRPr="008D0B2D">
              <w:t xml:space="preserve">1 </w:t>
            </w:r>
            <w:r>
              <w:t>998</w:t>
            </w:r>
          </w:p>
        </w:tc>
        <w:tc>
          <w:tcPr>
            <w:tcW w:w="1097" w:type="pct"/>
            <w:shd w:val="clear" w:color="auto" w:fill="auto"/>
          </w:tcPr>
          <w:p w14:paraId="46030330" w14:textId="569B8697" w:rsidR="007369BC" w:rsidRPr="008D0B2D" w:rsidRDefault="007369BC" w:rsidP="000E162A">
            <w:pPr>
              <w:pStyle w:val="Brdtext"/>
              <w:jc w:val="right"/>
            </w:pPr>
            <w:r w:rsidRPr="008D0B2D">
              <w:t>1 879</w:t>
            </w:r>
          </w:p>
        </w:tc>
      </w:tr>
      <w:tr w:rsidR="000E162A" w14:paraId="5D68AE80" w14:textId="77777777" w:rsidTr="003B35CF">
        <w:tc>
          <w:tcPr>
            <w:tcW w:w="2927" w:type="pct"/>
            <w:shd w:val="clear" w:color="auto" w:fill="auto"/>
          </w:tcPr>
          <w:p w14:paraId="5793469D" w14:textId="77777777" w:rsidR="007369BC" w:rsidRPr="002A6199" w:rsidRDefault="007369BC" w:rsidP="000E162A">
            <w:pPr>
              <w:pStyle w:val="Brdtext"/>
              <w:jc w:val="left"/>
              <w:rPr>
                <w:b/>
                <w:bCs/>
              </w:rPr>
            </w:pPr>
            <w:r w:rsidRPr="002A6199">
              <w:rPr>
                <w:b/>
                <w:bCs/>
              </w:rPr>
              <w:t>Summa</w:t>
            </w:r>
          </w:p>
        </w:tc>
        <w:tc>
          <w:tcPr>
            <w:tcW w:w="976" w:type="pct"/>
            <w:shd w:val="clear" w:color="auto" w:fill="auto"/>
          </w:tcPr>
          <w:p w14:paraId="4808D744" w14:textId="1CFA8FA3" w:rsidR="007369BC" w:rsidRPr="002A6199" w:rsidRDefault="007369BC" w:rsidP="000E162A">
            <w:pPr>
              <w:pStyle w:val="Brdtext"/>
              <w:jc w:val="right"/>
              <w:rPr>
                <w:b/>
                <w:bCs/>
              </w:rPr>
            </w:pPr>
            <w:r w:rsidRPr="002A6199">
              <w:rPr>
                <w:b/>
                <w:bCs/>
              </w:rPr>
              <w:t xml:space="preserve">1 </w:t>
            </w:r>
            <w:r>
              <w:rPr>
                <w:b/>
                <w:bCs/>
              </w:rPr>
              <w:t>998</w:t>
            </w:r>
          </w:p>
        </w:tc>
        <w:tc>
          <w:tcPr>
            <w:tcW w:w="1097" w:type="pct"/>
            <w:shd w:val="clear" w:color="auto" w:fill="auto"/>
          </w:tcPr>
          <w:p w14:paraId="16372A91" w14:textId="0A8C7FAC" w:rsidR="007369BC" w:rsidRPr="002A6199" w:rsidRDefault="007369BC" w:rsidP="000E162A">
            <w:pPr>
              <w:pStyle w:val="Brdtext"/>
              <w:jc w:val="right"/>
              <w:rPr>
                <w:b/>
                <w:bCs/>
              </w:rPr>
            </w:pPr>
            <w:r w:rsidRPr="002A6199">
              <w:rPr>
                <w:b/>
                <w:bCs/>
              </w:rPr>
              <w:t>1 879</w:t>
            </w:r>
          </w:p>
        </w:tc>
      </w:tr>
      <w:tr w:rsidR="000E162A" w14:paraId="30394D6C" w14:textId="77777777" w:rsidTr="003B35CF">
        <w:tc>
          <w:tcPr>
            <w:tcW w:w="2927" w:type="pct"/>
            <w:shd w:val="clear" w:color="auto" w:fill="auto"/>
          </w:tcPr>
          <w:p w14:paraId="13FB5CB0" w14:textId="77777777" w:rsidR="007369BC" w:rsidRPr="008D0B2D" w:rsidRDefault="007369BC" w:rsidP="000E162A">
            <w:pPr>
              <w:pStyle w:val="Brdtext"/>
              <w:jc w:val="left"/>
            </w:pPr>
          </w:p>
        </w:tc>
        <w:tc>
          <w:tcPr>
            <w:tcW w:w="976" w:type="pct"/>
            <w:shd w:val="clear" w:color="auto" w:fill="auto"/>
          </w:tcPr>
          <w:p w14:paraId="2D1F8CE7" w14:textId="77777777" w:rsidR="007369BC" w:rsidRPr="008D0B2D" w:rsidRDefault="007369BC" w:rsidP="000E162A">
            <w:pPr>
              <w:pStyle w:val="Brdtext"/>
              <w:jc w:val="right"/>
            </w:pPr>
          </w:p>
        </w:tc>
        <w:tc>
          <w:tcPr>
            <w:tcW w:w="1097" w:type="pct"/>
            <w:shd w:val="clear" w:color="auto" w:fill="auto"/>
          </w:tcPr>
          <w:p w14:paraId="2E6D3FE7" w14:textId="77777777" w:rsidR="007369BC" w:rsidRPr="008D0B2D" w:rsidRDefault="007369BC" w:rsidP="000E162A">
            <w:pPr>
              <w:pStyle w:val="Brdtext"/>
              <w:jc w:val="right"/>
            </w:pPr>
          </w:p>
        </w:tc>
      </w:tr>
      <w:tr w:rsidR="000E162A" w14:paraId="6015B566" w14:textId="77777777" w:rsidTr="003B35CF">
        <w:tc>
          <w:tcPr>
            <w:tcW w:w="2927" w:type="pct"/>
            <w:shd w:val="clear" w:color="auto" w:fill="auto"/>
          </w:tcPr>
          <w:p w14:paraId="215BED2C" w14:textId="77777777" w:rsidR="007369BC" w:rsidRPr="003F6E97" w:rsidRDefault="007369BC" w:rsidP="000E162A">
            <w:pPr>
              <w:pStyle w:val="Brdtext"/>
              <w:jc w:val="left"/>
              <w:rPr>
                <w:b/>
                <w:bCs/>
              </w:rPr>
            </w:pPr>
            <w:r w:rsidRPr="003F6E97">
              <w:rPr>
                <w:b/>
                <w:bCs/>
              </w:rPr>
              <w:t>Summa eventualtillgångar</w:t>
            </w:r>
          </w:p>
        </w:tc>
        <w:tc>
          <w:tcPr>
            <w:tcW w:w="976" w:type="pct"/>
            <w:shd w:val="clear" w:color="auto" w:fill="auto"/>
          </w:tcPr>
          <w:p w14:paraId="5EA668A8" w14:textId="4436F211" w:rsidR="007369BC" w:rsidRPr="003F6E97" w:rsidRDefault="007369BC" w:rsidP="000E162A">
            <w:pPr>
              <w:pStyle w:val="Brdtext"/>
              <w:jc w:val="right"/>
              <w:rPr>
                <w:b/>
                <w:bCs/>
              </w:rPr>
            </w:pPr>
            <w:r w:rsidRPr="003F6E97">
              <w:rPr>
                <w:b/>
                <w:bCs/>
              </w:rPr>
              <w:t xml:space="preserve">1 </w:t>
            </w:r>
            <w:r>
              <w:rPr>
                <w:b/>
                <w:bCs/>
              </w:rPr>
              <w:t>998</w:t>
            </w:r>
          </w:p>
        </w:tc>
        <w:tc>
          <w:tcPr>
            <w:tcW w:w="1097" w:type="pct"/>
            <w:shd w:val="clear" w:color="auto" w:fill="auto"/>
          </w:tcPr>
          <w:p w14:paraId="3109CD4C" w14:textId="7073C3B4" w:rsidR="007369BC" w:rsidRPr="003F6E97" w:rsidRDefault="007369BC" w:rsidP="000E162A">
            <w:pPr>
              <w:pStyle w:val="Brdtext"/>
              <w:jc w:val="right"/>
              <w:rPr>
                <w:b/>
                <w:bCs/>
              </w:rPr>
            </w:pPr>
            <w:r w:rsidRPr="003F6E97">
              <w:rPr>
                <w:b/>
                <w:bCs/>
              </w:rPr>
              <w:t>1 879</w:t>
            </w:r>
          </w:p>
        </w:tc>
      </w:tr>
    </w:tbl>
    <w:p w14:paraId="3BDCED43" w14:textId="77777777" w:rsidR="007369BC" w:rsidRPr="00344BFC" w:rsidRDefault="007369BC" w:rsidP="00ED51AF">
      <w:pPr>
        <w:pStyle w:val="FigurFotnot"/>
      </w:pPr>
    </w:p>
    <w:bookmarkEnd w:id="119"/>
    <w:p w14:paraId="546E6834" w14:textId="77777777" w:rsidR="007369BC" w:rsidRDefault="007369BC" w:rsidP="00382AB1">
      <w:pPr>
        <w:spacing w:line="2" w:lineRule="auto"/>
        <w:rPr>
          <w:rFonts w:ascii="Times New Roman" w:hAnsi="Times New Roman"/>
          <w:sz w:val="20"/>
        </w:rPr>
        <w:sectPr w:rsidR="007369BC" w:rsidSect="00F97600">
          <w:headerReference w:type="even" r:id="rId36"/>
          <w:headerReference w:type="default" r:id="rId37"/>
          <w:footerReference w:type="even" r:id="rId38"/>
          <w:footerReference w:type="default" r:id="rId39"/>
          <w:headerReference w:type="first" r:id="rId40"/>
          <w:footerReference w:type="first" r:id="rId41"/>
          <w:pgSz w:w="9356" w:h="13721" w:code="9"/>
          <w:pgMar w:top="794" w:right="2438" w:bottom="1191" w:left="1021" w:header="0" w:footer="709" w:gutter="0"/>
          <w:cols w:space="708"/>
          <w:docGrid w:linePitch="360"/>
        </w:sectPr>
      </w:pPr>
    </w:p>
    <w:p w14:paraId="52789787" w14:textId="5901B8D0" w:rsidR="007369BC" w:rsidRPr="00894261" w:rsidRDefault="007369BC" w:rsidP="00894261">
      <w:pPr>
        <w:pStyle w:val="Bilagarubrik"/>
      </w:pPr>
      <w:bookmarkStart w:id="122" w:name="_Toc169778966"/>
      <w:r w:rsidRPr="00894261">
        <w:t>Tilldelade medel per organisation 202</w:t>
      </w:r>
      <w:r>
        <w:t>3</w:t>
      </w:r>
      <w:bookmarkEnd w:id="122"/>
    </w:p>
    <w:tbl>
      <w:tblPr>
        <w:tblW w:w="5000" w:type="pct"/>
        <w:tblCellMar>
          <w:left w:w="0" w:type="dxa"/>
        </w:tblCellMar>
        <w:tblLook w:val="06A0" w:firstRow="1" w:lastRow="0" w:firstColumn="1" w:lastColumn="0" w:noHBand="1" w:noVBand="1"/>
      </w:tblPr>
      <w:tblGrid>
        <w:gridCol w:w="2976"/>
        <w:gridCol w:w="1418"/>
        <w:gridCol w:w="1503"/>
      </w:tblGrid>
      <w:tr w:rsidR="00894261" w:rsidRPr="00894261" w14:paraId="5141E34F" w14:textId="77777777" w:rsidTr="007207FB">
        <w:trPr>
          <w:tblHeader/>
        </w:trPr>
        <w:tc>
          <w:tcPr>
            <w:tcW w:w="2523" w:type="pct"/>
            <w:shd w:val="clear" w:color="auto" w:fill="auto"/>
          </w:tcPr>
          <w:p w14:paraId="7759FEDD"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 xml:space="preserve">Funktionshindersorganisation </w:t>
            </w:r>
          </w:p>
        </w:tc>
        <w:tc>
          <w:tcPr>
            <w:tcW w:w="1202" w:type="pct"/>
            <w:shd w:val="clear" w:color="auto" w:fill="auto"/>
          </w:tcPr>
          <w:p w14:paraId="529368E8"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shd w:val="clear" w:color="auto" w:fill="auto"/>
          </w:tcPr>
          <w:p w14:paraId="7C2C7999"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894261" w:rsidRPr="00894261" w14:paraId="43FBD7DC" w14:textId="77777777" w:rsidTr="007207FB">
        <w:tc>
          <w:tcPr>
            <w:tcW w:w="2523" w:type="pct"/>
            <w:shd w:val="clear" w:color="auto" w:fill="auto"/>
          </w:tcPr>
          <w:p w14:paraId="67BA29EF" w14:textId="5100AB68"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Afasiförbundet i Sverige</w:t>
            </w:r>
          </w:p>
        </w:tc>
        <w:tc>
          <w:tcPr>
            <w:tcW w:w="1202" w:type="pct"/>
            <w:shd w:val="clear" w:color="auto" w:fill="auto"/>
          </w:tcPr>
          <w:p w14:paraId="6BE7A6AA" w14:textId="5AFA2CF3"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0F1B6BA" w14:textId="40B8536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3 655 440</w:t>
            </w:r>
          </w:p>
        </w:tc>
      </w:tr>
      <w:tr w:rsidR="00894261" w:rsidRPr="00894261" w14:paraId="15FF76CA" w14:textId="77777777" w:rsidTr="007207FB">
        <w:tc>
          <w:tcPr>
            <w:tcW w:w="2523" w:type="pct"/>
            <w:shd w:val="clear" w:color="auto" w:fill="auto"/>
          </w:tcPr>
          <w:p w14:paraId="2F94E80B" w14:textId="0D7807BB"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Afasiföreningen i Stockholms län</w:t>
            </w:r>
          </w:p>
        </w:tc>
        <w:tc>
          <w:tcPr>
            <w:tcW w:w="1202" w:type="pct"/>
            <w:shd w:val="clear" w:color="auto" w:fill="auto"/>
          </w:tcPr>
          <w:p w14:paraId="7E96AEA8" w14:textId="6BCC5893"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5B759DD" w14:textId="51B5760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1 403 250</w:t>
            </w:r>
          </w:p>
        </w:tc>
      </w:tr>
      <w:tr w:rsidR="00894261" w:rsidRPr="00894261" w14:paraId="6A6A372F" w14:textId="77777777" w:rsidTr="007207FB">
        <w:tc>
          <w:tcPr>
            <w:tcW w:w="2523" w:type="pct"/>
            <w:shd w:val="clear" w:color="auto" w:fill="auto"/>
          </w:tcPr>
          <w:p w14:paraId="047CCE78" w14:textId="39F7D092"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Arbetskamraterna</w:t>
            </w:r>
          </w:p>
        </w:tc>
        <w:tc>
          <w:tcPr>
            <w:tcW w:w="1202" w:type="pct"/>
            <w:shd w:val="clear" w:color="auto" w:fill="auto"/>
          </w:tcPr>
          <w:p w14:paraId="43099614" w14:textId="443D25E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1CF57DA" w14:textId="7735204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1 057 832</w:t>
            </w:r>
          </w:p>
        </w:tc>
      </w:tr>
      <w:tr w:rsidR="00894261" w:rsidRPr="00894261" w14:paraId="11A00A25" w14:textId="77777777" w:rsidTr="007207FB">
        <w:tc>
          <w:tcPr>
            <w:tcW w:w="2523" w:type="pct"/>
            <w:shd w:val="clear" w:color="auto" w:fill="auto"/>
          </w:tcPr>
          <w:p w14:paraId="07D402FC" w14:textId="3F4A3FC3"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Attention Göteborg</w:t>
            </w:r>
          </w:p>
        </w:tc>
        <w:tc>
          <w:tcPr>
            <w:tcW w:w="1202" w:type="pct"/>
            <w:shd w:val="clear" w:color="auto" w:fill="auto"/>
          </w:tcPr>
          <w:p w14:paraId="6B832927" w14:textId="3C6DF46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1CEB26F" w14:textId="7236435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1 168 914</w:t>
            </w:r>
          </w:p>
        </w:tc>
      </w:tr>
      <w:tr w:rsidR="00894261" w:rsidRPr="00894261" w14:paraId="0EB3B8FC" w14:textId="77777777" w:rsidTr="007207FB">
        <w:tc>
          <w:tcPr>
            <w:tcW w:w="2523" w:type="pct"/>
            <w:shd w:val="clear" w:color="auto" w:fill="auto"/>
          </w:tcPr>
          <w:p w14:paraId="43B1DB4C" w14:textId="33A8779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Attention Stockholms stad</w:t>
            </w:r>
          </w:p>
        </w:tc>
        <w:tc>
          <w:tcPr>
            <w:tcW w:w="1202" w:type="pct"/>
            <w:shd w:val="clear" w:color="auto" w:fill="auto"/>
          </w:tcPr>
          <w:p w14:paraId="1936D2BF" w14:textId="10D20B15"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73F9E95" w14:textId="48261D8E"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1 483 124</w:t>
            </w:r>
          </w:p>
        </w:tc>
      </w:tr>
      <w:tr w:rsidR="00894261" w:rsidRPr="00894261" w14:paraId="66D87C99" w14:textId="77777777" w:rsidTr="007207FB">
        <w:tc>
          <w:tcPr>
            <w:tcW w:w="2523" w:type="pct"/>
            <w:shd w:val="clear" w:color="auto" w:fill="auto"/>
          </w:tcPr>
          <w:p w14:paraId="1FCC62E2" w14:textId="746881A3"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Autism Stockholms län</w:t>
            </w:r>
          </w:p>
        </w:tc>
        <w:tc>
          <w:tcPr>
            <w:tcW w:w="1202" w:type="pct"/>
            <w:shd w:val="clear" w:color="auto" w:fill="auto"/>
          </w:tcPr>
          <w:p w14:paraId="7EFA2894" w14:textId="502E13A3"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shd w:val="clear" w:color="auto" w:fill="auto"/>
          </w:tcPr>
          <w:p w14:paraId="5DF3A39C" w14:textId="2703ED7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3 256 747</w:t>
            </w:r>
          </w:p>
        </w:tc>
      </w:tr>
      <w:tr w:rsidR="00894261" w:rsidRPr="00894261" w14:paraId="3B913242" w14:textId="77777777" w:rsidTr="007207FB">
        <w:tc>
          <w:tcPr>
            <w:tcW w:w="2523" w:type="pct"/>
            <w:shd w:val="clear" w:color="auto" w:fill="auto"/>
          </w:tcPr>
          <w:p w14:paraId="1A30ED20" w14:textId="00A1C017"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Autism Östergötland</w:t>
            </w:r>
          </w:p>
        </w:tc>
        <w:tc>
          <w:tcPr>
            <w:tcW w:w="1202" w:type="pct"/>
            <w:shd w:val="clear" w:color="auto" w:fill="auto"/>
          </w:tcPr>
          <w:p w14:paraId="62059B8C" w14:textId="7F05D106"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C2D292C" w14:textId="73C5B86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701 624</w:t>
            </w:r>
          </w:p>
        </w:tc>
      </w:tr>
      <w:tr w:rsidR="00894261" w:rsidRPr="00894261" w14:paraId="253089E4" w14:textId="77777777" w:rsidTr="007207FB">
        <w:tc>
          <w:tcPr>
            <w:tcW w:w="2523" w:type="pct"/>
            <w:shd w:val="clear" w:color="auto" w:fill="auto"/>
          </w:tcPr>
          <w:p w14:paraId="4C41ED6F" w14:textId="345B7D6A"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Bara Vanlig Hälsa</w:t>
            </w:r>
          </w:p>
        </w:tc>
        <w:tc>
          <w:tcPr>
            <w:tcW w:w="1202" w:type="pct"/>
            <w:shd w:val="clear" w:color="auto" w:fill="auto"/>
          </w:tcPr>
          <w:p w14:paraId="183EA4E7" w14:textId="1F0CF87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648E2C6" w14:textId="1E5C6B4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1 089 260</w:t>
            </w:r>
          </w:p>
        </w:tc>
      </w:tr>
      <w:tr w:rsidR="00894261" w:rsidRPr="00894261" w14:paraId="50F959C8" w14:textId="77777777" w:rsidTr="007207FB">
        <w:tc>
          <w:tcPr>
            <w:tcW w:w="2523" w:type="pct"/>
            <w:shd w:val="clear" w:color="auto" w:fill="auto"/>
          </w:tcPr>
          <w:p w14:paraId="5226C000" w14:textId="001F5CF8"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DHR</w:t>
            </w:r>
          </w:p>
        </w:tc>
        <w:tc>
          <w:tcPr>
            <w:tcW w:w="1202" w:type="pct"/>
            <w:shd w:val="clear" w:color="auto" w:fill="auto"/>
          </w:tcPr>
          <w:p w14:paraId="33A0A77A" w14:textId="46A4B73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545C73E" w14:textId="118DE36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2 118 644</w:t>
            </w:r>
          </w:p>
        </w:tc>
      </w:tr>
      <w:tr w:rsidR="00894261" w:rsidRPr="00894261" w14:paraId="74F45A5A" w14:textId="77777777" w:rsidTr="007207FB">
        <w:tc>
          <w:tcPr>
            <w:tcW w:w="2523" w:type="pct"/>
            <w:shd w:val="clear" w:color="auto" w:fill="auto"/>
          </w:tcPr>
          <w:p w14:paraId="08F639B5" w14:textId="391E7BBA"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Forum Skill</w:t>
            </w:r>
          </w:p>
        </w:tc>
        <w:tc>
          <w:tcPr>
            <w:tcW w:w="1202" w:type="pct"/>
            <w:shd w:val="clear" w:color="auto" w:fill="auto"/>
          </w:tcPr>
          <w:p w14:paraId="69108561" w14:textId="21B1261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9D9D605" w14:textId="122DD41B"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2 162 188</w:t>
            </w:r>
          </w:p>
        </w:tc>
      </w:tr>
      <w:tr w:rsidR="00894261" w:rsidRPr="00894261" w14:paraId="3F3F93EB" w14:textId="77777777" w:rsidTr="007207FB">
        <w:tc>
          <w:tcPr>
            <w:tcW w:w="2523" w:type="pct"/>
            <w:shd w:val="clear" w:color="auto" w:fill="auto"/>
          </w:tcPr>
          <w:p w14:paraId="5D3B150C" w14:textId="352BCC00"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Funktionsrätt Sverige</w:t>
            </w:r>
          </w:p>
        </w:tc>
        <w:tc>
          <w:tcPr>
            <w:tcW w:w="1202" w:type="pct"/>
            <w:shd w:val="clear" w:color="auto" w:fill="auto"/>
          </w:tcPr>
          <w:p w14:paraId="3EA34BFF" w14:textId="203B1FB7"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19A738ED" w14:textId="02E0E05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6 613 146</w:t>
            </w:r>
          </w:p>
        </w:tc>
      </w:tr>
      <w:tr w:rsidR="00894261" w:rsidRPr="00894261" w14:paraId="5A4D761C" w14:textId="77777777" w:rsidTr="007207FB">
        <w:tc>
          <w:tcPr>
            <w:tcW w:w="2523" w:type="pct"/>
            <w:shd w:val="clear" w:color="auto" w:fill="auto"/>
          </w:tcPr>
          <w:p w14:paraId="051A8494" w14:textId="3EF7360A"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Funktionsrätt Västra Götaland</w:t>
            </w:r>
          </w:p>
        </w:tc>
        <w:tc>
          <w:tcPr>
            <w:tcW w:w="1202" w:type="pct"/>
            <w:shd w:val="clear" w:color="auto" w:fill="auto"/>
          </w:tcPr>
          <w:p w14:paraId="655CCBF3" w14:textId="4B184E6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4090D3C" w14:textId="5DC84BA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1 605 900</w:t>
            </w:r>
          </w:p>
        </w:tc>
      </w:tr>
      <w:tr w:rsidR="00894261" w:rsidRPr="00894261" w14:paraId="124F2827" w14:textId="77777777" w:rsidTr="007207FB">
        <w:tc>
          <w:tcPr>
            <w:tcW w:w="2523" w:type="pct"/>
            <w:shd w:val="clear" w:color="auto" w:fill="auto"/>
          </w:tcPr>
          <w:p w14:paraId="68B8FCAA" w14:textId="733381E1"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Funktionsrätt Östergötland</w:t>
            </w:r>
          </w:p>
        </w:tc>
        <w:tc>
          <w:tcPr>
            <w:tcW w:w="1202" w:type="pct"/>
            <w:shd w:val="clear" w:color="auto" w:fill="auto"/>
          </w:tcPr>
          <w:p w14:paraId="1BC20690" w14:textId="23DB2979"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D827F00" w14:textId="144FA59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2 690 866</w:t>
            </w:r>
          </w:p>
        </w:tc>
      </w:tr>
      <w:tr w:rsidR="00894261" w:rsidRPr="00894261" w14:paraId="035DE5B7" w14:textId="77777777" w:rsidTr="007207FB">
        <w:tc>
          <w:tcPr>
            <w:tcW w:w="2523" w:type="pct"/>
            <w:shd w:val="clear" w:color="auto" w:fill="auto"/>
          </w:tcPr>
          <w:p w14:paraId="01C40B1B" w14:textId="30538861"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Furuboda</w:t>
            </w:r>
          </w:p>
        </w:tc>
        <w:tc>
          <w:tcPr>
            <w:tcW w:w="1202" w:type="pct"/>
            <w:shd w:val="clear" w:color="auto" w:fill="auto"/>
          </w:tcPr>
          <w:p w14:paraId="58EAC15B" w14:textId="1600DA7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108A2E4" w14:textId="2F70C04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1 550 523</w:t>
            </w:r>
          </w:p>
        </w:tc>
      </w:tr>
      <w:tr w:rsidR="00894261" w:rsidRPr="00894261" w14:paraId="467CF9FD" w14:textId="77777777" w:rsidTr="007207FB">
        <w:tc>
          <w:tcPr>
            <w:tcW w:w="2523" w:type="pct"/>
            <w:shd w:val="clear" w:color="auto" w:fill="auto"/>
          </w:tcPr>
          <w:p w14:paraId="44424BA3" w14:textId="314DAA4D"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Hjärnskadeförbundet Hjärnkraft</w:t>
            </w:r>
          </w:p>
        </w:tc>
        <w:tc>
          <w:tcPr>
            <w:tcW w:w="1202" w:type="pct"/>
            <w:shd w:val="clear" w:color="auto" w:fill="auto"/>
          </w:tcPr>
          <w:p w14:paraId="3E5C81DC" w14:textId="74E5C65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7DEE9FFF" w14:textId="790E952E"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4 749 578</w:t>
            </w:r>
          </w:p>
        </w:tc>
      </w:tr>
      <w:tr w:rsidR="00894261" w:rsidRPr="00894261" w14:paraId="53CFC72A" w14:textId="77777777" w:rsidTr="007207FB">
        <w:tc>
          <w:tcPr>
            <w:tcW w:w="2523" w:type="pct"/>
            <w:shd w:val="clear" w:color="auto" w:fill="auto"/>
          </w:tcPr>
          <w:p w14:paraId="438F3E98" w14:textId="5D3D7BCA"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Hörselskadades Riksförbund</w:t>
            </w:r>
          </w:p>
        </w:tc>
        <w:tc>
          <w:tcPr>
            <w:tcW w:w="1202" w:type="pct"/>
            <w:shd w:val="clear" w:color="auto" w:fill="auto"/>
          </w:tcPr>
          <w:p w14:paraId="69612555" w14:textId="41902E4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EE21F18" w14:textId="4A3E3349"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2 072 540</w:t>
            </w:r>
          </w:p>
        </w:tc>
      </w:tr>
      <w:tr w:rsidR="00894261" w:rsidRPr="00894261" w14:paraId="15F9C53C" w14:textId="77777777" w:rsidTr="007207FB">
        <w:tc>
          <w:tcPr>
            <w:tcW w:w="2523" w:type="pct"/>
            <w:shd w:val="clear" w:color="auto" w:fill="auto"/>
          </w:tcPr>
          <w:p w14:paraId="6518823A" w14:textId="3E57A6A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Jönköpings Läns Dövas och Teckenspråkigas Förbund</w:t>
            </w:r>
          </w:p>
        </w:tc>
        <w:tc>
          <w:tcPr>
            <w:tcW w:w="1202" w:type="pct"/>
            <w:shd w:val="clear" w:color="auto" w:fill="auto"/>
          </w:tcPr>
          <w:p w14:paraId="7848E174" w14:textId="352424A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1EFE1F0C" w14:textId="366DB726"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3 246 590</w:t>
            </w:r>
          </w:p>
        </w:tc>
      </w:tr>
      <w:tr w:rsidR="00894261" w:rsidRPr="00894261" w14:paraId="387B6538" w14:textId="77777777" w:rsidTr="004625A4">
        <w:tc>
          <w:tcPr>
            <w:tcW w:w="2523" w:type="pct"/>
            <w:shd w:val="clear" w:color="auto" w:fill="auto"/>
          </w:tcPr>
          <w:p w14:paraId="2A105947" w14:textId="7528AC1B"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Lunds Fontänhus</w:t>
            </w:r>
          </w:p>
        </w:tc>
        <w:tc>
          <w:tcPr>
            <w:tcW w:w="1202" w:type="pct"/>
            <w:shd w:val="clear" w:color="auto" w:fill="auto"/>
          </w:tcPr>
          <w:p w14:paraId="503DC166" w14:textId="4C3477F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C314044" w14:textId="4F0EBBEB"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1 851 408</w:t>
            </w:r>
          </w:p>
        </w:tc>
      </w:tr>
      <w:tr w:rsidR="00894261" w:rsidRPr="00894261" w14:paraId="31D7A67C" w14:textId="77777777" w:rsidTr="007207FB">
        <w:tc>
          <w:tcPr>
            <w:tcW w:w="2523" w:type="pct"/>
            <w:shd w:val="clear" w:color="auto" w:fill="auto"/>
          </w:tcPr>
          <w:p w14:paraId="70E6DA33" w14:textId="16F5BAAE"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Länsföreningen FUB i Uppsala län</w:t>
            </w:r>
          </w:p>
        </w:tc>
        <w:tc>
          <w:tcPr>
            <w:tcW w:w="1202" w:type="pct"/>
            <w:shd w:val="clear" w:color="auto" w:fill="auto"/>
          </w:tcPr>
          <w:p w14:paraId="634DD3F5" w14:textId="7004EA9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BC93A8A" w14:textId="492853E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3 138 060</w:t>
            </w:r>
          </w:p>
        </w:tc>
      </w:tr>
      <w:tr w:rsidR="00894261" w:rsidRPr="00894261" w14:paraId="76D8B09A" w14:textId="77777777" w:rsidTr="007207FB">
        <w:tc>
          <w:tcPr>
            <w:tcW w:w="2523" w:type="pct"/>
            <w:shd w:val="clear" w:color="auto" w:fill="auto"/>
          </w:tcPr>
          <w:p w14:paraId="391AC188" w14:textId="5750E051"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Mind</w:t>
            </w:r>
          </w:p>
        </w:tc>
        <w:tc>
          <w:tcPr>
            <w:tcW w:w="1202" w:type="pct"/>
            <w:shd w:val="clear" w:color="auto" w:fill="auto"/>
          </w:tcPr>
          <w:p w14:paraId="527F5A1E" w14:textId="0FB5078E"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7AB11752" w14:textId="374CF61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7 135 970</w:t>
            </w:r>
          </w:p>
        </w:tc>
      </w:tr>
      <w:tr w:rsidR="00894261" w:rsidRPr="00894261" w14:paraId="38998480" w14:textId="77777777" w:rsidTr="007207FB">
        <w:tc>
          <w:tcPr>
            <w:tcW w:w="2523" w:type="pct"/>
            <w:shd w:val="clear" w:color="auto" w:fill="auto"/>
          </w:tcPr>
          <w:p w14:paraId="71FC020C" w14:textId="2940A20B"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lang w:val="en-GB"/>
              </w:rPr>
              <w:t>MyRight - Empowers people with disabilities</w:t>
            </w:r>
          </w:p>
        </w:tc>
        <w:tc>
          <w:tcPr>
            <w:tcW w:w="1202" w:type="pct"/>
            <w:shd w:val="clear" w:color="auto" w:fill="auto"/>
          </w:tcPr>
          <w:p w14:paraId="6BE77B2C" w14:textId="0DF7EBB0"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A6D27B8" w14:textId="1A3E7E9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1 301 504</w:t>
            </w:r>
          </w:p>
        </w:tc>
      </w:tr>
      <w:tr w:rsidR="00894261" w:rsidRPr="00894261" w14:paraId="364C0F0D" w14:textId="77777777" w:rsidTr="007207FB">
        <w:tc>
          <w:tcPr>
            <w:tcW w:w="2523" w:type="pct"/>
            <w:shd w:val="clear" w:color="auto" w:fill="auto"/>
          </w:tcPr>
          <w:p w14:paraId="747D075A" w14:textId="5A8B36EE"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Nationell kvinnojour och stöd på teckenspråk</w:t>
            </w:r>
          </w:p>
        </w:tc>
        <w:tc>
          <w:tcPr>
            <w:tcW w:w="1202" w:type="pct"/>
            <w:shd w:val="clear" w:color="auto" w:fill="auto"/>
          </w:tcPr>
          <w:p w14:paraId="7B8FF443" w14:textId="5C16409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C9AB62F" w14:textId="638C823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2 786 914</w:t>
            </w:r>
          </w:p>
        </w:tc>
      </w:tr>
      <w:tr w:rsidR="00894261" w:rsidRPr="00894261" w14:paraId="7D971F83" w14:textId="77777777" w:rsidTr="007207FB">
        <w:tc>
          <w:tcPr>
            <w:tcW w:w="2523" w:type="pct"/>
            <w:shd w:val="clear" w:color="auto" w:fill="auto"/>
          </w:tcPr>
          <w:p w14:paraId="1EEA47BB" w14:textId="190469EF"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Nationell Samverkan för Psykisk Hälsa</w:t>
            </w:r>
          </w:p>
        </w:tc>
        <w:tc>
          <w:tcPr>
            <w:tcW w:w="1202" w:type="pct"/>
            <w:shd w:val="clear" w:color="auto" w:fill="auto"/>
          </w:tcPr>
          <w:p w14:paraId="1CCE9AE4" w14:textId="6D76B33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3D18DB05" w14:textId="16CC4745"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4 706 780</w:t>
            </w:r>
          </w:p>
        </w:tc>
      </w:tr>
      <w:tr w:rsidR="00894261" w:rsidRPr="00894261" w14:paraId="7A7174D5" w14:textId="77777777" w:rsidTr="007207FB">
        <w:tc>
          <w:tcPr>
            <w:tcW w:w="2523" w:type="pct"/>
            <w:shd w:val="clear" w:color="auto" w:fill="auto"/>
          </w:tcPr>
          <w:p w14:paraId="29A0D67C" w14:textId="0F57B553"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NSPH Stockholms län</w:t>
            </w:r>
          </w:p>
        </w:tc>
        <w:tc>
          <w:tcPr>
            <w:tcW w:w="1202" w:type="pct"/>
            <w:shd w:val="clear" w:color="auto" w:fill="auto"/>
          </w:tcPr>
          <w:p w14:paraId="1A510A1F" w14:textId="06E83B4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1FE0E25" w14:textId="70ABCBC6"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2 061 263</w:t>
            </w:r>
          </w:p>
        </w:tc>
      </w:tr>
      <w:tr w:rsidR="00894261" w:rsidRPr="00894261" w14:paraId="528E729E" w14:textId="77777777" w:rsidTr="007207FB">
        <w:tc>
          <w:tcPr>
            <w:tcW w:w="2523" w:type="pct"/>
            <w:shd w:val="clear" w:color="auto" w:fill="auto"/>
          </w:tcPr>
          <w:p w14:paraId="6D9C15F3" w14:textId="0F68CE46"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Parkinsonförening Norrort</w:t>
            </w:r>
          </w:p>
        </w:tc>
        <w:tc>
          <w:tcPr>
            <w:tcW w:w="1202" w:type="pct"/>
            <w:shd w:val="clear" w:color="auto" w:fill="auto"/>
          </w:tcPr>
          <w:p w14:paraId="1802EDD0" w14:textId="11CAC50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4" w:type="pct"/>
            <w:shd w:val="clear" w:color="auto" w:fill="auto"/>
          </w:tcPr>
          <w:p w14:paraId="4369F2A5" w14:textId="3EBF7E9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277 252</w:t>
            </w:r>
          </w:p>
        </w:tc>
      </w:tr>
      <w:tr w:rsidR="00894261" w:rsidRPr="00894261" w14:paraId="5CA71D12" w14:textId="77777777" w:rsidTr="007207FB">
        <w:tc>
          <w:tcPr>
            <w:tcW w:w="2523" w:type="pct"/>
            <w:shd w:val="clear" w:color="auto" w:fill="auto"/>
          </w:tcPr>
          <w:p w14:paraId="3DCFE699" w14:textId="6583306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Personskadeförbundet RTP</w:t>
            </w:r>
          </w:p>
        </w:tc>
        <w:tc>
          <w:tcPr>
            <w:tcW w:w="1202" w:type="pct"/>
            <w:shd w:val="clear" w:color="auto" w:fill="auto"/>
          </w:tcPr>
          <w:p w14:paraId="6BCE5532" w14:textId="274AC710"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5A7424B" w14:textId="35303974"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1 033 325</w:t>
            </w:r>
          </w:p>
        </w:tc>
      </w:tr>
      <w:tr w:rsidR="00894261" w:rsidRPr="00894261" w14:paraId="5EDFB6B2" w14:textId="77777777" w:rsidTr="007207FB">
        <w:tc>
          <w:tcPr>
            <w:tcW w:w="2523" w:type="pct"/>
            <w:shd w:val="clear" w:color="auto" w:fill="auto"/>
          </w:tcPr>
          <w:p w14:paraId="121335FA" w14:textId="528345A7"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Reacta</w:t>
            </w:r>
          </w:p>
        </w:tc>
        <w:tc>
          <w:tcPr>
            <w:tcW w:w="1202" w:type="pct"/>
            <w:shd w:val="clear" w:color="auto" w:fill="auto"/>
          </w:tcPr>
          <w:p w14:paraId="060A63A8" w14:textId="46610BA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79DE179" w14:textId="512EF97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2 049 035</w:t>
            </w:r>
          </w:p>
        </w:tc>
      </w:tr>
      <w:tr w:rsidR="00894261" w:rsidRPr="00894261" w14:paraId="7E3CB2E9" w14:textId="77777777" w:rsidTr="007207FB">
        <w:tc>
          <w:tcPr>
            <w:tcW w:w="2523" w:type="pct"/>
            <w:shd w:val="clear" w:color="auto" w:fill="auto"/>
          </w:tcPr>
          <w:p w14:paraId="4770BF67" w14:textId="167AC211"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RG Aktiv Rehabilitering</w:t>
            </w:r>
          </w:p>
        </w:tc>
        <w:tc>
          <w:tcPr>
            <w:tcW w:w="1202" w:type="pct"/>
            <w:shd w:val="clear" w:color="auto" w:fill="auto"/>
          </w:tcPr>
          <w:p w14:paraId="4B6BAC1B" w14:textId="3BD6689D"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CB671E7" w14:textId="38CE0D3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2 293 552</w:t>
            </w:r>
          </w:p>
        </w:tc>
      </w:tr>
      <w:tr w:rsidR="00894261" w:rsidRPr="00894261" w14:paraId="17029459" w14:textId="77777777" w:rsidTr="007207FB">
        <w:tc>
          <w:tcPr>
            <w:tcW w:w="2523" w:type="pct"/>
            <w:shd w:val="clear" w:color="auto" w:fill="auto"/>
          </w:tcPr>
          <w:p w14:paraId="79A8888E" w14:textId="59625272"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Attention</w:t>
            </w:r>
          </w:p>
        </w:tc>
        <w:tc>
          <w:tcPr>
            <w:tcW w:w="1202" w:type="pct"/>
            <w:shd w:val="clear" w:color="auto" w:fill="auto"/>
          </w:tcPr>
          <w:p w14:paraId="518BAFCA" w14:textId="58694D14"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shd w:val="clear" w:color="auto" w:fill="auto"/>
          </w:tcPr>
          <w:p w14:paraId="76E3AA20" w14:textId="673E5414"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8 546 682</w:t>
            </w:r>
          </w:p>
        </w:tc>
      </w:tr>
      <w:tr w:rsidR="00894261" w:rsidRPr="00894261" w14:paraId="3C3C3649" w14:textId="77777777" w:rsidTr="007207FB">
        <w:tc>
          <w:tcPr>
            <w:tcW w:w="2523" w:type="pct"/>
            <w:shd w:val="clear" w:color="auto" w:fill="auto"/>
          </w:tcPr>
          <w:p w14:paraId="5901E496" w14:textId="0F046C8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Cystisk Fibros</w:t>
            </w:r>
          </w:p>
        </w:tc>
        <w:tc>
          <w:tcPr>
            <w:tcW w:w="1202" w:type="pct"/>
            <w:shd w:val="clear" w:color="auto" w:fill="auto"/>
          </w:tcPr>
          <w:p w14:paraId="38AB288F" w14:textId="17957FF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193FB62A" w14:textId="0A1D1117"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1 146 950</w:t>
            </w:r>
          </w:p>
        </w:tc>
      </w:tr>
      <w:tr w:rsidR="00894261" w:rsidRPr="00894261" w14:paraId="66BC08C0" w14:textId="77777777" w:rsidTr="007207FB">
        <w:tc>
          <w:tcPr>
            <w:tcW w:w="2523" w:type="pct"/>
            <w:shd w:val="clear" w:color="auto" w:fill="auto"/>
          </w:tcPr>
          <w:p w14:paraId="6CFB5DDE" w14:textId="6B3DC32B"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DHB</w:t>
            </w:r>
          </w:p>
        </w:tc>
        <w:tc>
          <w:tcPr>
            <w:tcW w:w="1202" w:type="pct"/>
            <w:shd w:val="clear" w:color="auto" w:fill="auto"/>
          </w:tcPr>
          <w:p w14:paraId="024CF534" w14:textId="1C1EA7E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D678090" w14:textId="6CC65147"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2 197 250</w:t>
            </w:r>
          </w:p>
        </w:tc>
      </w:tr>
      <w:tr w:rsidR="00894261" w:rsidRPr="00894261" w14:paraId="428243C8" w14:textId="77777777" w:rsidTr="007207FB">
        <w:tc>
          <w:tcPr>
            <w:tcW w:w="2523" w:type="pct"/>
            <w:shd w:val="clear" w:color="auto" w:fill="auto"/>
          </w:tcPr>
          <w:p w14:paraId="56A8A8EE" w14:textId="3386CEF1"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FUB</w:t>
            </w:r>
          </w:p>
        </w:tc>
        <w:tc>
          <w:tcPr>
            <w:tcW w:w="1202" w:type="pct"/>
            <w:shd w:val="clear" w:color="auto" w:fill="auto"/>
          </w:tcPr>
          <w:p w14:paraId="1F65A3FB" w14:textId="6C43F51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19508EC8" w14:textId="5D463873"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2 169 728</w:t>
            </w:r>
          </w:p>
        </w:tc>
      </w:tr>
      <w:tr w:rsidR="00894261" w:rsidRPr="00894261" w14:paraId="6C5A7C92" w14:textId="77777777" w:rsidTr="007207FB">
        <w:tc>
          <w:tcPr>
            <w:tcW w:w="2523" w:type="pct"/>
            <w:shd w:val="clear" w:color="auto" w:fill="auto"/>
          </w:tcPr>
          <w:p w14:paraId="1A6F212E" w14:textId="4B560DC8"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för Social och Mental Hälsa</w:t>
            </w:r>
          </w:p>
        </w:tc>
        <w:tc>
          <w:tcPr>
            <w:tcW w:w="1202" w:type="pct"/>
            <w:shd w:val="clear" w:color="auto" w:fill="auto"/>
          </w:tcPr>
          <w:p w14:paraId="3458AD2A" w14:textId="353741FE"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8F7FABA" w14:textId="1B74EEB0"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2 029 719</w:t>
            </w:r>
          </w:p>
        </w:tc>
      </w:tr>
      <w:tr w:rsidR="00894261" w:rsidRPr="00894261" w14:paraId="5D90CB5C" w14:textId="77777777" w:rsidTr="007207FB">
        <w:tc>
          <w:tcPr>
            <w:tcW w:w="2523" w:type="pct"/>
            <w:shd w:val="clear" w:color="auto" w:fill="auto"/>
          </w:tcPr>
          <w:p w14:paraId="6669E66C" w14:textId="3A82CF39"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HOBS - Hälsa oberoende av storlek</w:t>
            </w:r>
          </w:p>
        </w:tc>
        <w:tc>
          <w:tcPr>
            <w:tcW w:w="1202" w:type="pct"/>
            <w:shd w:val="clear" w:color="auto" w:fill="auto"/>
          </w:tcPr>
          <w:p w14:paraId="07B9A0F8" w14:textId="11A8BA2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760F480" w14:textId="6EB0742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2 733 968</w:t>
            </w:r>
          </w:p>
        </w:tc>
      </w:tr>
      <w:tr w:rsidR="00894261" w:rsidRPr="00894261" w14:paraId="52909DB1" w14:textId="77777777" w:rsidTr="007207FB">
        <w:tc>
          <w:tcPr>
            <w:tcW w:w="2523" w:type="pct"/>
            <w:shd w:val="clear" w:color="auto" w:fill="auto"/>
          </w:tcPr>
          <w:p w14:paraId="16D661D0" w14:textId="59996F29"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Huntingtons sjukdom RHS</w:t>
            </w:r>
          </w:p>
        </w:tc>
        <w:tc>
          <w:tcPr>
            <w:tcW w:w="1202" w:type="pct"/>
            <w:shd w:val="clear" w:color="auto" w:fill="auto"/>
          </w:tcPr>
          <w:p w14:paraId="397336CA" w14:textId="361A0BD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1409AF23" w14:textId="2DDA436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2 617 175</w:t>
            </w:r>
          </w:p>
        </w:tc>
      </w:tr>
      <w:tr w:rsidR="00894261" w:rsidRPr="00894261" w14:paraId="7BFADC5C" w14:textId="77777777" w:rsidTr="007207FB">
        <w:tc>
          <w:tcPr>
            <w:tcW w:w="2523" w:type="pct"/>
            <w:shd w:val="clear" w:color="auto" w:fill="auto"/>
          </w:tcPr>
          <w:p w14:paraId="10FE7030" w14:textId="2528A756"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Riksförbundet Sällsynta diagnoser</w:t>
            </w:r>
          </w:p>
        </w:tc>
        <w:tc>
          <w:tcPr>
            <w:tcW w:w="1202" w:type="pct"/>
            <w:shd w:val="clear" w:color="auto" w:fill="auto"/>
          </w:tcPr>
          <w:p w14:paraId="0C228F99" w14:textId="0C9CD71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4EB8FDD" w14:textId="003D06B5"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2 210 432</w:t>
            </w:r>
          </w:p>
        </w:tc>
      </w:tr>
      <w:tr w:rsidR="00894261" w:rsidRPr="00894261" w14:paraId="1548D206" w14:textId="77777777" w:rsidTr="007207FB">
        <w:tc>
          <w:tcPr>
            <w:tcW w:w="2523" w:type="pct"/>
            <w:shd w:val="clear" w:color="auto" w:fill="auto"/>
          </w:tcPr>
          <w:p w14:paraId="61E4B5C6" w14:textId="1679A5AA"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Riksorganisationen Unga Med Synnedsättning</w:t>
            </w:r>
          </w:p>
        </w:tc>
        <w:tc>
          <w:tcPr>
            <w:tcW w:w="1202" w:type="pct"/>
            <w:shd w:val="clear" w:color="auto" w:fill="auto"/>
          </w:tcPr>
          <w:p w14:paraId="1E1E4C9E" w14:textId="3542CF73"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B6DFB28" w14:textId="7E0DCE6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1 409 120</w:t>
            </w:r>
          </w:p>
        </w:tc>
      </w:tr>
      <w:tr w:rsidR="00894261" w:rsidRPr="00894261" w14:paraId="76F38D87" w14:textId="77777777" w:rsidTr="007207FB">
        <w:tc>
          <w:tcPr>
            <w:tcW w:w="2523" w:type="pct"/>
            <w:shd w:val="clear" w:color="auto" w:fill="auto"/>
          </w:tcPr>
          <w:p w14:paraId="25ADF544" w14:textId="6A15D91E"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Rörelsefolkhögskolornas intresseorganisation/RIO</w:t>
            </w:r>
          </w:p>
        </w:tc>
        <w:tc>
          <w:tcPr>
            <w:tcW w:w="1202" w:type="pct"/>
            <w:shd w:val="clear" w:color="auto" w:fill="auto"/>
          </w:tcPr>
          <w:p w14:paraId="1DA6F750" w14:textId="5B0A0D7B"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96A8816" w14:textId="350FB351"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2 539 731</w:t>
            </w:r>
          </w:p>
        </w:tc>
      </w:tr>
      <w:tr w:rsidR="00894261" w:rsidRPr="00894261" w14:paraId="1A6822C5" w14:textId="77777777" w:rsidTr="007207FB">
        <w:tc>
          <w:tcPr>
            <w:tcW w:w="2523" w:type="pct"/>
            <w:shd w:val="clear" w:color="auto" w:fill="auto"/>
          </w:tcPr>
          <w:p w14:paraId="78897691" w14:textId="744ACC5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Stamningsförbundet</w:t>
            </w:r>
          </w:p>
        </w:tc>
        <w:tc>
          <w:tcPr>
            <w:tcW w:w="1202" w:type="pct"/>
            <w:shd w:val="clear" w:color="auto" w:fill="auto"/>
          </w:tcPr>
          <w:p w14:paraId="4C9682B3" w14:textId="24BC2E89"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520E7C4" w14:textId="7F0DB39F"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1 051 981</w:t>
            </w:r>
          </w:p>
        </w:tc>
      </w:tr>
      <w:tr w:rsidR="00894261" w:rsidRPr="00894261" w14:paraId="340BDB68" w14:textId="77777777" w:rsidTr="007207FB">
        <w:tc>
          <w:tcPr>
            <w:tcW w:w="2523" w:type="pct"/>
            <w:shd w:val="clear" w:color="auto" w:fill="auto"/>
          </w:tcPr>
          <w:p w14:paraId="280AADDE" w14:textId="5990D5B4"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Svenska Downföreningen</w:t>
            </w:r>
          </w:p>
        </w:tc>
        <w:tc>
          <w:tcPr>
            <w:tcW w:w="1202" w:type="pct"/>
            <w:shd w:val="clear" w:color="auto" w:fill="auto"/>
          </w:tcPr>
          <w:p w14:paraId="3CBCF05F" w14:textId="0CC36E04"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375E345E" w14:textId="46762755"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4 065 750</w:t>
            </w:r>
          </w:p>
        </w:tc>
      </w:tr>
      <w:tr w:rsidR="00894261" w:rsidRPr="00894261" w14:paraId="269A74C8" w14:textId="77777777" w:rsidTr="007207FB">
        <w:tc>
          <w:tcPr>
            <w:tcW w:w="2523" w:type="pct"/>
            <w:shd w:val="clear" w:color="auto" w:fill="auto"/>
          </w:tcPr>
          <w:p w14:paraId="45ECF5C7" w14:textId="67DCCF47"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Sveriges Dövas Riksförbund</w:t>
            </w:r>
          </w:p>
        </w:tc>
        <w:tc>
          <w:tcPr>
            <w:tcW w:w="1202" w:type="pct"/>
            <w:shd w:val="clear" w:color="auto" w:fill="auto"/>
          </w:tcPr>
          <w:p w14:paraId="2E9DBAB2" w14:textId="7643F0C8"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shd w:val="clear" w:color="auto" w:fill="auto"/>
          </w:tcPr>
          <w:p w14:paraId="74100B9D" w14:textId="6C584627"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7 018 937</w:t>
            </w:r>
          </w:p>
        </w:tc>
      </w:tr>
      <w:tr w:rsidR="00894261" w:rsidRPr="00894261" w14:paraId="6CD30CED" w14:textId="77777777" w:rsidTr="007207FB">
        <w:tc>
          <w:tcPr>
            <w:tcW w:w="2523" w:type="pct"/>
            <w:shd w:val="clear" w:color="auto" w:fill="auto"/>
          </w:tcPr>
          <w:p w14:paraId="0E7EE21E" w14:textId="346517CF"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Tala om tystnad - Föreningen för selektiv mutism</w:t>
            </w:r>
          </w:p>
        </w:tc>
        <w:tc>
          <w:tcPr>
            <w:tcW w:w="1202" w:type="pct"/>
            <w:shd w:val="clear" w:color="auto" w:fill="auto"/>
          </w:tcPr>
          <w:p w14:paraId="34B55AFC" w14:textId="69199E55"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C705754" w14:textId="1301B36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2 020 285</w:t>
            </w:r>
          </w:p>
        </w:tc>
      </w:tr>
      <w:tr w:rsidR="00894261" w:rsidRPr="00894261" w14:paraId="7C8D257F" w14:textId="77777777" w:rsidTr="007207FB">
        <w:tc>
          <w:tcPr>
            <w:tcW w:w="2523" w:type="pct"/>
            <w:shd w:val="clear" w:color="auto" w:fill="auto"/>
          </w:tcPr>
          <w:p w14:paraId="77A3D103" w14:textId="77A368D0"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Teckenpedagogerna</w:t>
            </w:r>
          </w:p>
        </w:tc>
        <w:tc>
          <w:tcPr>
            <w:tcW w:w="1202" w:type="pct"/>
            <w:shd w:val="clear" w:color="auto" w:fill="auto"/>
          </w:tcPr>
          <w:p w14:paraId="6296561A" w14:textId="338CD94C"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C720095" w14:textId="69BFAC32"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2 250 480</w:t>
            </w:r>
          </w:p>
        </w:tc>
      </w:tr>
      <w:tr w:rsidR="00894261" w:rsidRPr="00894261" w14:paraId="195CF75D" w14:textId="77777777" w:rsidTr="007207FB">
        <w:tc>
          <w:tcPr>
            <w:tcW w:w="2523" w:type="pct"/>
            <w:shd w:val="clear" w:color="auto" w:fill="auto"/>
          </w:tcPr>
          <w:p w14:paraId="4DE48361" w14:textId="57ACB17C" w:rsidR="007369BC" w:rsidRPr="00894261" w:rsidRDefault="007369BC" w:rsidP="00894261">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 </w:t>
            </w:r>
          </w:p>
        </w:tc>
        <w:tc>
          <w:tcPr>
            <w:tcW w:w="1202" w:type="pct"/>
            <w:shd w:val="clear" w:color="auto" w:fill="auto"/>
          </w:tcPr>
          <w:p w14:paraId="5290FF06" w14:textId="07EC1A34"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54</w:t>
            </w:r>
          </w:p>
        </w:tc>
        <w:tc>
          <w:tcPr>
            <w:tcW w:w="1274" w:type="pct"/>
            <w:shd w:val="clear" w:color="auto" w:fill="auto"/>
          </w:tcPr>
          <w:p w14:paraId="1F945A67" w14:textId="6BB0425A" w:rsidR="007369BC" w:rsidRPr="00894261" w:rsidRDefault="007369BC" w:rsidP="00894261">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113 269 417</w:t>
            </w:r>
          </w:p>
        </w:tc>
      </w:tr>
    </w:tbl>
    <w:p w14:paraId="148ACF12" w14:textId="77777777" w:rsidR="007369BC" w:rsidRPr="00894261" w:rsidRDefault="007369BC" w:rsidP="00894261">
      <w:pPr>
        <w:keepNext/>
        <w:keepLines/>
        <w:overflowPunct w:val="0"/>
        <w:autoSpaceDE w:val="0"/>
        <w:autoSpaceDN w:val="0"/>
        <w:adjustRightInd w:val="0"/>
        <w:spacing w:after="100" w:line="200" w:lineRule="exact"/>
        <w:ind w:left="1134"/>
        <w:textAlignment w:val="baseline"/>
        <w:rPr>
          <w:rFonts w:ascii="TradeGothic" w:hAnsi="TradeGothic"/>
          <w:sz w:val="17"/>
        </w:rPr>
      </w:pPr>
    </w:p>
    <w:tbl>
      <w:tblPr>
        <w:tblW w:w="5000" w:type="pct"/>
        <w:tblCellMar>
          <w:left w:w="0" w:type="dxa"/>
        </w:tblCellMar>
        <w:tblLook w:val="06A0" w:firstRow="1" w:lastRow="0" w:firstColumn="1" w:lastColumn="0" w:noHBand="1" w:noVBand="1"/>
      </w:tblPr>
      <w:tblGrid>
        <w:gridCol w:w="2977"/>
        <w:gridCol w:w="1419"/>
        <w:gridCol w:w="1501"/>
      </w:tblGrid>
      <w:tr w:rsidR="00894261" w:rsidRPr="00894261" w14:paraId="11FF2743" w14:textId="77777777" w:rsidTr="007207FB">
        <w:trPr>
          <w:tblHeader/>
        </w:trPr>
        <w:tc>
          <w:tcPr>
            <w:tcW w:w="2524" w:type="pct"/>
            <w:shd w:val="clear" w:color="auto" w:fill="auto"/>
          </w:tcPr>
          <w:p w14:paraId="2C36987E"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Idrottsförening</w:t>
            </w:r>
          </w:p>
        </w:tc>
        <w:tc>
          <w:tcPr>
            <w:tcW w:w="1203" w:type="pct"/>
            <w:shd w:val="clear" w:color="auto" w:fill="auto"/>
          </w:tcPr>
          <w:p w14:paraId="4584E108"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3" w:type="pct"/>
            <w:shd w:val="clear" w:color="auto" w:fill="auto"/>
          </w:tcPr>
          <w:p w14:paraId="15B9BFC8"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6C353C6B" w14:textId="77777777" w:rsidTr="007207FB">
        <w:tc>
          <w:tcPr>
            <w:tcW w:w="2524" w:type="pct"/>
            <w:shd w:val="clear" w:color="auto" w:fill="auto"/>
          </w:tcPr>
          <w:p w14:paraId="0491F362" w14:textId="5642062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Aspen Vi Unga, Björka Smådjurstall</w:t>
            </w:r>
          </w:p>
        </w:tc>
        <w:tc>
          <w:tcPr>
            <w:tcW w:w="1203" w:type="pct"/>
            <w:shd w:val="clear" w:color="auto" w:fill="auto"/>
          </w:tcPr>
          <w:p w14:paraId="6E32B95C" w14:textId="1BFAFA7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AFDF88E" w14:textId="77C506E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63B1863A" w14:textId="77777777" w:rsidTr="007207FB">
        <w:tc>
          <w:tcPr>
            <w:tcW w:w="2524" w:type="pct"/>
            <w:shd w:val="clear" w:color="auto" w:fill="auto"/>
          </w:tcPr>
          <w:p w14:paraId="515BD719" w14:textId="7CED5AC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Bangolfklubben MGK 49 Nyköping</w:t>
            </w:r>
          </w:p>
        </w:tc>
        <w:tc>
          <w:tcPr>
            <w:tcW w:w="1203" w:type="pct"/>
            <w:shd w:val="clear" w:color="auto" w:fill="auto"/>
          </w:tcPr>
          <w:p w14:paraId="4B57A83B" w14:textId="4E14DD8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CDDCA94" w14:textId="0188A79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4 161 000</w:t>
            </w:r>
          </w:p>
        </w:tc>
      </w:tr>
      <w:tr w:rsidR="00313635" w:rsidRPr="00894261" w14:paraId="55D69279" w14:textId="77777777" w:rsidTr="007207FB">
        <w:tc>
          <w:tcPr>
            <w:tcW w:w="2524" w:type="pct"/>
            <w:shd w:val="clear" w:color="auto" w:fill="auto"/>
          </w:tcPr>
          <w:p w14:paraId="2C773FA8" w14:textId="0E32C27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Belganet-Hallabro IF</w:t>
            </w:r>
          </w:p>
        </w:tc>
        <w:tc>
          <w:tcPr>
            <w:tcW w:w="1203" w:type="pct"/>
            <w:shd w:val="clear" w:color="auto" w:fill="auto"/>
          </w:tcPr>
          <w:p w14:paraId="75D1C8AD" w14:textId="35CC125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C0C7AFA" w14:textId="04783A1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302 000</w:t>
            </w:r>
          </w:p>
        </w:tc>
      </w:tr>
      <w:tr w:rsidR="00313635" w:rsidRPr="00894261" w14:paraId="79EB61F7" w14:textId="77777777" w:rsidTr="007207FB">
        <w:tc>
          <w:tcPr>
            <w:tcW w:w="2524" w:type="pct"/>
            <w:shd w:val="clear" w:color="auto" w:fill="auto"/>
          </w:tcPr>
          <w:p w14:paraId="23BE1B01" w14:textId="656B824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Borås Skidlöparklubb</w:t>
            </w:r>
          </w:p>
        </w:tc>
        <w:tc>
          <w:tcPr>
            <w:tcW w:w="1203" w:type="pct"/>
            <w:shd w:val="clear" w:color="auto" w:fill="auto"/>
          </w:tcPr>
          <w:p w14:paraId="4F1EB02E" w14:textId="471B0F1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759C51A" w14:textId="79E7CA4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55319829" w14:textId="77777777" w:rsidTr="007207FB">
        <w:tc>
          <w:tcPr>
            <w:tcW w:w="2524" w:type="pct"/>
            <w:shd w:val="clear" w:color="auto" w:fill="auto"/>
          </w:tcPr>
          <w:p w14:paraId="561A33AB" w14:textId="797B3CB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Braås GoIF</w:t>
            </w:r>
          </w:p>
        </w:tc>
        <w:tc>
          <w:tcPr>
            <w:tcW w:w="1203" w:type="pct"/>
            <w:shd w:val="clear" w:color="auto" w:fill="auto"/>
          </w:tcPr>
          <w:p w14:paraId="463D1989" w14:textId="06C75FE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109849F" w14:textId="6327B91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4 109 000</w:t>
            </w:r>
          </w:p>
        </w:tc>
      </w:tr>
      <w:tr w:rsidR="00313635" w:rsidRPr="00894261" w14:paraId="52F432EE" w14:textId="77777777" w:rsidTr="007207FB">
        <w:tc>
          <w:tcPr>
            <w:tcW w:w="2524" w:type="pct"/>
            <w:shd w:val="clear" w:color="auto" w:fill="auto"/>
          </w:tcPr>
          <w:p w14:paraId="6AA732E9" w14:textId="0582064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Brunflo IF</w:t>
            </w:r>
          </w:p>
        </w:tc>
        <w:tc>
          <w:tcPr>
            <w:tcW w:w="1203" w:type="pct"/>
            <w:shd w:val="clear" w:color="auto" w:fill="auto"/>
          </w:tcPr>
          <w:p w14:paraId="2B590291" w14:textId="342EA32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0C43A10" w14:textId="627CDF2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3 256 000</w:t>
            </w:r>
          </w:p>
        </w:tc>
      </w:tr>
      <w:tr w:rsidR="00313635" w:rsidRPr="00894261" w14:paraId="396F1B9F" w14:textId="77777777" w:rsidTr="007207FB">
        <w:tc>
          <w:tcPr>
            <w:tcW w:w="2524" w:type="pct"/>
            <w:shd w:val="clear" w:color="auto" w:fill="auto"/>
          </w:tcPr>
          <w:p w14:paraId="7D52BA5C" w14:textId="1360CD9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Cykelklubben Sävast</w:t>
            </w:r>
          </w:p>
        </w:tc>
        <w:tc>
          <w:tcPr>
            <w:tcW w:w="1203" w:type="pct"/>
            <w:shd w:val="clear" w:color="auto" w:fill="auto"/>
          </w:tcPr>
          <w:p w14:paraId="69C45CD2" w14:textId="53F8279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D29D8CE" w14:textId="2863F3F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4 387 000</w:t>
            </w:r>
          </w:p>
        </w:tc>
      </w:tr>
      <w:tr w:rsidR="00313635" w:rsidRPr="00894261" w14:paraId="1E444040" w14:textId="77777777" w:rsidTr="007207FB">
        <w:tc>
          <w:tcPr>
            <w:tcW w:w="2524" w:type="pct"/>
            <w:shd w:val="clear" w:color="auto" w:fill="auto"/>
          </w:tcPr>
          <w:p w14:paraId="768372DB" w14:textId="3EB8A7E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Dannike Idrottsklubb</w:t>
            </w:r>
          </w:p>
        </w:tc>
        <w:tc>
          <w:tcPr>
            <w:tcW w:w="1203" w:type="pct"/>
            <w:shd w:val="clear" w:color="auto" w:fill="auto"/>
          </w:tcPr>
          <w:p w14:paraId="2BDA426E" w14:textId="2D05BB7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F334E00" w14:textId="0534F94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261 000</w:t>
            </w:r>
          </w:p>
        </w:tc>
      </w:tr>
      <w:tr w:rsidR="00313635" w:rsidRPr="00894261" w14:paraId="05CFBC72" w14:textId="77777777" w:rsidTr="007207FB">
        <w:tc>
          <w:tcPr>
            <w:tcW w:w="2524" w:type="pct"/>
            <w:shd w:val="clear" w:color="auto" w:fill="auto"/>
          </w:tcPr>
          <w:p w14:paraId="3B61A09B" w14:textId="697CB8F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Engelholms BMX Klubb</w:t>
            </w:r>
          </w:p>
        </w:tc>
        <w:tc>
          <w:tcPr>
            <w:tcW w:w="1203" w:type="pct"/>
            <w:shd w:val="clear" w:color="auto" w:fill="auto"/>
          </w:tcPr>
          <w:p w14:paraId="2B5B2D7B" w14:textId="00CCB7C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3EC92FC" w14:textId="0F8BA3C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5 952 000</w:t>
            </w:r>
          </w:p>
        </w:tc>
      </w:tr>
      <w:tr w:rsidR="00313635" w:rsidRPr="00894261" w14:paraId="17A13236" w14:textId="77777777" w:rsidTr="007207FB">
        <w:tc>
          <w:tcPr>
            <w:tcW w:w="2524" w:type="pct"/>
            <w:shd w:val="clear" w:color="auto" w:fill="auto"/>
          </w:tcPr>
          <w:p w14:paraId="0D7D0E4D" w14:textId="59E37B9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Eslövs Idrottsförening</w:t>
            </w:r>
          </w:p>
        </w:tc>
        <w:tc>
          <w:tcPr>
            <w:tcW w:w="1203" w:type="pct"/>
            <w:shd w:val="clear" w:color="auto" w:fill="auto"/>
          </w:tcPr>
          <w:p w14:paraId="119A4BE2" w14:textId="36AE6DA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75DE182" w14:textId="318672F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239 000</w:t>
            </w:r>
          </w:p>
        </w:tc>
      </w:tr>
      <w:tr w:rsidR="00313635" w:rsidRPr="00894261" w14:paraId="3741CEE0" w14:textId="77777777" w:rsidTr="007207FB">
        <w:tc>
          <w:tcPr>
            <w:tcW w:w="2524" w:type="pct"/>
            <w:shd w:val="clear" w:color="auto" w:fill="auto"/>
          </w:tcPr>
          <w:p w14:paraId="1E10105F" w14:textId="27AD6F9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Football Club Bellevue</w:t>
            </w:r>
          </w:p>
        </w:tc>
        <w:tc>
          <w:tcPr>
            <w:tcW w:w="1203" w:type="pct"/>
            <w:shd w:val="clear" w:color="auto" w:fill="auto"/>
          </w:tcPr>
          <w:p w14:paraId="6950BC50" w14:textId="1A6314A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3" w:type="pct"/>
            <w:shd w:val="clear" w:color="auto" w:fill="auto"/>
          </w:tcPr>
          <w:p w14:paraId="595544EB" w14:textId="6DF7080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1 823 612</w:t>
            </w:r>
          </w:p>
        </w:tc>
      </w:tr>
      <w:tr w:rsidR="00313635" w:rsidRPr="00894261" w14:paraId="5C315020" w14:textId="77777777" w:rsidTr="007207FB">
        <w:tc>
          <w:tcPr>
            <w:tcW w:w="2524" w:type="pct"/>
            <w:shd w:val="clear" w:color="auto" w:fill="auto"/>
          </w:tcPr>
          <w:p w14:paraId="72AA499A" w14:textId="3ABFD1E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Fornåsa IF</w:t>
            </w:r>
          </w:p>
        </w:tc>
        <w:tc>
          <w:tcPr>
            <w:tcW w:w="1203" w:type="pct"/>
            <w:shd w:val="clear" w:color="auto" w:fill="auto"/>
          </w:tcPr>
          <w:p w14:paraId="09D69E2C" w14:textId="19048EA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97EAFF7" w14:textId="15876C6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2 046 000</w:t>
            </w:r>
          </w:p>
        </w:tc>
      </w:tr>
      <w:tr w:rsidR="00313635" w:rsidRPr="00894261" w14:paraId="1E2FAD1F" w14:textId="77777777" w:rsidTr="007207FB">
        <w:tc>
          <w:tcPr>
            <w:tcW w:w="2524" w:type="pct"/>
            <w:shd w:val="clear" w:color="auto" w:fill="auto"/>
          </w:tcPr>
          <w:p w14:paraId="6ADBBAB5" w14:textId="33DA827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Forserums Idrottsförening</w:t>
            </w:r>
          </w:p>
        </w:tc>
        <w:tc>
          <w:tcPr>
            <w:tcW w:w="1203" w:type="pct"/>
            <w:shd w:val="clear" w:color="auto" w:fill="auto"/>
          </w:tcPr>
          <w:p w14:paraId="0A969EDA" w14:textId="6C25BDD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F58D6A7" w14:textId="0AE3A2F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3BBF11DC" w14:textId="77777777" w:rsidTr="007207FB">
        <w:tc>
          <w:tcPr>
            <w:tcW w:w="2524" w:type="pct"/>
            <w:shd w:val="clear" w:color="auto" w:fill="auto"/>
          </w:tcPr>
          <w:p w14:paraId="261139AF" w14:textId="37A4D4D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Friluftsfrämjandet i Norrtälje</w:t>
            </w:r>
          </w:p>
        </w:tc>
        <w:tc>
          <w:tcPr>
            <w:tcW w:w="1203" w:type="pct"/>
            <w:shd w:val="clear" w:color="auto" w:fill="auto"/>
          </w:tcPr>
          <w:p w14:paraId="7DDEA39F" w14:textId="5D3ACA0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137FBAD" w14:textId="274CF94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06510622" w14:textId="77777777" w:rsidTr="007207FB">
        <w:tc>
          <w:tcPr>
            <w:tcW w:w="2524" w:type="pct"/>
            <w:shd w:val="clear" w:color="auto" w:fill="auto"/>
          </w:tcPr>
          <w:p w14:paraId="2C1D01FC" w14:textId="7EE61DF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Bryggeriet</w:t>
            </w:r>
          </w:p>
        </w:tc>
        <w:tc>
          <w:tcPr>
            <w:tcW w:w="1203" w:type="pct"/>
            <w:shd w:val="clear" w:color="auto" w:fill="auto"/>
          </w:tcPr>
          <w:p w14:paraId="6FE1EAF3" w14:textId="2EA2338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8FF5447" w14:textId="1C28253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735 657</w:t>
            </w:r>
          </w:p>
        </w:tc>
      </w:tr>
      <w:tr w:rsidR="00313635" w:rsidRPr="00894261" w14:paraId="23142BF8" w14:textId="77777777" w:rsidTr="007207FB">
        <w:tc>
          <w:tcPr>
            <w:tcW w:w="2524" w:type="pct"/>
            <w:shd w:val="clear" w:color="auto" w:fill="auto"/>
          </w:tcPr>
          <w:p w14:paraId="6D64EDC3" w14:textId="1345DA2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Idrott för Handikappade</w:t>
            </w:r>
          </w:p>
        </w:tc>
        <w:tc>
          <w:tcPr>
            <w:tcW w:w="1203" w:type="pct"/>
            <w:shd w:val="clear" w:color="auto" w:fill="auto"/>
          </w:tcPr>
          <w:p w14:paraId="54024082" w14:textId="66C7794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571A001" w14:textId="5DAA941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6DDB9A15" w14:textId="77777777" w:rsidTr="007207FB">
        <w:tc>
          <w:tcPr>
            <w:tcW w:w="2524" w:type="pct"/>
            <w:shd w:val="clear" w:color="auto" w:fill="auto"/>
          </w:tcPr>
          <w:p w14:paraId="57E78842" w14:textId="4808D44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Säters Udda Sporter</w:t>
            </w:r>
          </w:p>
        </w:tc>
        <w:tc>
          <w:tcPr>
            <w:tcW w:w="1203" w:type="pct"/>
            <w:shd w:val="clear" w:color="auto" w:fill="auto"/>
          </w:tcPr>
          <w:p w14:paraId="68632A89" w14:textId="5E2752B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F63AC73" w14:textId="312CED1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56323D47" w14:textId="77777777" w:rsidTr="007207FB">
        <w:tc>
          <w:tcPr>
            <w:tcW w:w="2524" w:type="pct"/>
            <w:shd w:val="clear" w:color="auto" w:fill="auto"/>
          </w:tcPr>
          <w:p w14:paraId="1CB2FD75" w14:textId="4A7FF06A"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Örebro Skateboard</w:t>
            </w:r>
          </w:p>
        </w:tc>
        <w:tc>
          <w:tcPr>
            <w:tcW w:w="1203" w:type="pct"/>
            <w:shd w:val="clear" w:color="auto" w:fill="auto"/>
          </w:tcPr>
          <w:p w14:paraId="19B245A7" w14:textId="38F3BC9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726CA78" w14:textId="139CDAD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903 746</w:t>
            </w:r>
          </w:p>
        </w:tc>
      </w:tr>
      <w:tr w:rsidR="00313635" w:rsidRPr="00894261" w14:paraId="4602D81A" w14:textId="77777777" w:rsidTr="007207FB">
        <w:tc>
          <w:tcPr>
            <w:tcW w:w="2524" w:type="pct"/>
            <w:shd w:val="clear" w:color="auto" w:fill="auto"/>
          </w:tcPr>
          <w:p w14:paraId="6065A4E8" w14:textId="5C6436EA"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Gränna-Bygdens orienteringsklubb</w:t>
            </w:r>
          </w:p>
        </w:tc>
        <w:tc>
          <w:tcPr>
            <w:tcW w:w="1203" w:type="pct"/>
            <w:shd w:val="clear" w:color="auto" w:fill="auto"/>
          </w:tcPr>
          <w:p w14:paraId="36744980" w14:textId="6CD750B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6347896" w14:textId="198257B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915 000</w:t>
            </w:r>
          </w:p>
        </w:tc>
      </w:tr>
      <w:tr w:rsidR="00313635" w:rsidRPr="00894261" w14:paraId="254D2D56" w14:textId="77777777" w:rsidTr="007207FB">
        <w:tc>
          <w:tcPr>
            <w:tcW w:w="2524" w:type="pct"/>
            <w:shd w:val="clear" w:color="auto" w:fill="auto"/>
          </w:tcPr>
          <w:p w14:paraId="76292D77" w14:textId="7D05F0A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Gäddeholm Stigcyklister</w:t>
            </w:r>
          </w:p>
        </w:tc>
        <w:tc>
          <w:tcPr>
            <w:tcW w:w="1203" w:type="pct"/>
            <w:shd w:val="clear" w:color="auto" w:fill="auto"/>
          </w:tcPr>
          <w:p w14:paraId="24C22E23" w14:textId="4CBB545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870AA97" w14:textId="18697F1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540 000</w:t>
            </w:r>
          </w:p>
        </w:tc>
      </w:tr>
      <w:tr w:rsidR="00313635" w:rsidRPr="00894261" w14:paraId="7842035F" w14:textId="77777777" w:rsidTr="007207FB">
        <w:tc>
          <w:tcPr>
            <w:tcW w:w="2524" w:type="pct"/>
            <w:shd w:val="clear" w:color="auto" w:fill="auto"/>
          </w:tcPr>
          <w:p w14:paraId="1CD104DA" w14:textId="1F31FDD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Hinton Golf Club</w:t>
            </w:r>
          </w:p>
        </w:tc>
        <w:tc>
          <w:tcPr>
            <w:tcW w:w="1203" w:type="pct"/>
            <w:shd w:val="clear" w:color="auto" w:fill="auto"/>
          </w:tcPr>
          <w:p w14:paraId="19B3D30C" w14:textId="3DF786B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2B44183" w14:textId="7FFE124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1 716 024</w:t>
            </w:r>
          </w:p>
        </w:tc>
      </w:tr>
      <w:tr w:rsidR="00313635" w:rsidRPr="00894261" w14:paraId="229885B5" w14:textId="77777777" w:rsidTr="007207FB">
        <w:tc>
          <w:tcPr>
            <w:tcW w:w="2524" w:type="pct"/>
            <w:shd w:val="clear" w:color="auto" w:fill="auto"/>
          </w:tcPr>
          <w:p w14:paraId="178849FA" w14:textId="620F58C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Hittarps idrottsklubb</w:t>
            </w:r>
          </w:p>
        </w:tc>
        <w:tc>
          <w:tcPr>
            <w:tcW w:w="1203" w:type="pct"/>
            <w:shd w:val="clear" w:color="auto" w:fill="auto"/>
          </w:tcPr>
          <w:p w14:paraId="628AB60A" w14:textId="55D18BC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E767CA3" w14:textId="79986C9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1 341 663</w:t>
            </w:r>
          </w:p>
        </w:tc>
      </w:tr>
      <w:tr w:rsidR="00313635" w:rsidRPr="00894261" w14:paraId="64DFC4C5" w14:textId="77777777" w:rsidTr="007207FB">
        <w:tc>
          <w:tcPr>
            <w:tcW w:w="2524" w:type="pct"/>
            <w:shd w:val="clear" w:color="auto" w:fill="auto"/>
          </w:tcPr>
          <w:p w14:paraId="504E3A68" w14:textId="589C742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HJS-Vansbro OK</w:t>
            </w:r>
          </w:p>
        </w:tc>
        <w:tc>
          <w:tcPr>
            <w:tcW w:w="1203" w:type="pct"/>
            <w:shd w:val="clear" w:color="auto" w:fill="auto"/>
          </w:tcPr>
          <w:p w14:paraId="642396D3" w14:textId="77DECA6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45DFDD6" w14:textId="6E854DE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1 373 000</w:t>
            </w:r>
          </w:p>
        </w:tc>
      </w:tr>
      <w:tr w:rsidR="00313635" w:rsidRPr="00894261" w14:paraId="682D0C39" w14:textId="77777777" w:rsidTr="007207FB">
        <w:tc>
          <w:tcPr>
            <w:tcW w:w="2524" w:type="pct"/>
            <w:shd w:val="clear" w:color="auto" w:fill="auto"/>
          </w:tcPr>
          <w:p w14:paraId="778CA516" w14:textId="2CAE1C1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Hova Idrottsförening</w:t>
            </w:r>
          </w:p>
        </w:tc>
        <w:tc>
          <w:tcPr>
            <w:tcW w:w="1203" w:type="pct"/>
            <w:shd w:val="clear" w:color="auto" w:fill="auto"/>
          </w:tcPr>
          <w:p w14:paraId="69A62FEE" w14:textId="02AA691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789AFE1" w14:textId="16A55ED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29354C9B" w14:textId="77777777" w:rsidTr="007207FB">
        <w:tc>
          <w:tcPr>
            <w:tcW w:w="2524" w:type="pct"/>
            <w:shd w:val="clear" w:color="auto" w:fill="auto"/>
          </w:tcPr>
          <w:p w14:paraId="233ADD78" w14:textId="3BA6948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Häggenås Sportklubb</w:t>
            </w:r>
          </w:p>
        </w:tc>
        <w:tc>
          <w:tcPr>
            <w:tcW w:w="1203" w:type="pct"/>
            <w:shd w:val="clear" w:color="auto" w:fill="auto"/>
          </w:tcPr>
          <w:p w14:paraId="244F1A9D" w14:textId="37CCEA2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9BCC098" w14:textId="6115857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3ECFE935" w14:textId="77777777" w:rsidTr="007207FB">
        <w:tc>
          <w:tcPr>
            <w:tcW w:w="2524" w:type="pct"/>
            <w:shd w:val="clear" w:color="auto" w:fill="auto"/>
          </w:tcPr>
          <w:p w14:paraId="7CC8916C" w14:textId="6699E1B8"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Idrottsföreningen För Alla Handikappade</w:t>
            </w:r>
          </w:p>
        </w:tc>
        <w:tc>
          <w:tcPr>
            <w:tcW w:w="1203" w:type="pct"/>
            <w:shd w:val="clear" w:color="auto" w:fill="auto"/>
          </w:tcPr>
          <w:p w14:paraId="357FE880" w14:textId="053F688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707518B" w14:textId="7CC8F24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1 211 756</w:t>
            </w:r>
          </w:p>
        </w:tc>
      </w:tr>
      <w:tr w:rsidR="00313635" w:rsidRPr="00894261" w14:paraId="76A7680C" w14:textId="77777777" w:rsidTr="007207FB">
        <w:tc>
          <w:tcPr>
            <w:tcW w:w="2524" w:type="pct"/>
            <w:shd w:val="clear" w:color="auto" w:fill="auto"/>
          </w:tcPr>
          <w:p w14:paraId="49327A6F" w14:textId="43072C3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Idrottsföreningen Kamraterna Umeå</w:t>
            </w:r>
          </w:p>
        </w:tc>
        <w:tc>
          <w:tcPr>
            <w:tcW w:w="1203" w:type="pct"/>
            <w:shd w:val="clear" w:color="auto" w:fill="auto"/>
          </w:tcPr>
          <w:p w14:paraId="308FC88B" w14:textId="7748B33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70D5CA2" w14:textId="2475E75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701 552</w:t>
            </w:r>
          </w:p>
        </w:tc>
      </w:tr>
      <w:tr w:rsidR="00313635" w:rsidRPr="00894261" w14:paraId="346468A8" w14:textId="77777777" w:rsidTr="007207FB">
        <w:tc>
          <w:tcPr>
            <w:tcW w:w="2524" w:type="pct"/>
            <w:shd w:val="clear" w:color="auto" w:fill="auto"/>
          </w:tcPr>
          <w:p w14:paraId="0F4F9337" w14:textId="616E981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IF Hudik Alpin</w:t>
            </w:r>
          </w:p>
        </w:tc>
        <w:tc>
          <w:tcPr>
            <w:tcW w:w="1203" w:type="pct"/>
            <w:shd w:val="clear" w:color="auto" w:fill="auto"/>
          </w:tcPr>
          <w:p w14:paraId="7ACF6C62" w14:textId="198978A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27DEFC7" w14:textId="176DB6E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4 774 000</w:t>
            </w:r>
          </w:p>
        </w:tc>
      </w:tr>
      <w:tr w:rsidR="00313635" w:rsidRPr="00894261" w14:paraId="74BB6143" w14:textId="77777777" w:rsidTr="007207FB">
        <w:tc>
          <w:tcPr>
            <w:tcW w:w="2524" w:type="pct"/>
            <w:shd w:val="clear" w:color="auto" w:fill="auto"/>
          </w:tcPr>
          <w:p w14:paraId="0B0FB3D4" w14:textId="54DC5CD8"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IFK Holmsund</w:t>
            </w:r>
          </w:p>
        </w:tc>
        <w:tc>
          <w:tcPr>
            <w:tcW w:w="1203" w:type="pct"/>
            <w:shd w:val="clear" w:color="auto" w:fill="auto"/>
          </w:tcPr>
          <w:p w14:paraId="7472785F" w14:textId="29DC8D4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680C2BB" w14:textId="709732F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1 129 300</w:t>
            </w:r>
          </w:p>
        </w:tc>
      </w:tr>
      <w:tr w:rsidR="00313635" w:rsidRPr="00894261" w14:paraId="6D883806" w14:textId="77777777" w:rsidTr="007207FB">
        <w:tc>
          <w:tcPr>
            <w:tcW w:w="2524" w:type="pct"/>
            <w:shd w:val="clear" w:color="auto" w:fill="auto"/>
          </w:tcPr>
          <w:p w14:paraId="538F45AB" w14:textId="21F1382A"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IK Uppsala Fotboll</w:t>
            </w:r>
          </w:p>
        </w:tc>
        <w:tc>
          <w:tcPr>
            <w:tcW w:w="1203" w:type="pct"/>
            <w:shd w:val="clear" w:color="auto" w:fill="auto"/>
          </w:tcPr>
          <w:p w14:paraId="3A70948D" w14:textId="484F32A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BFFC07D" w14:textId="2A705BD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811 037</w:t>
            </w:r>
          </w:p>
        </w:tc>
      </w:tr>
      <w:tr w:rsidR="00313635" w:rsidRPr="00894261" w14:paraId="15E68E0B" w14:textId="77777777" w:rsidTr="007207FB">
        <w:tc>
          <w:tcPr>
            <w:tcW w:w="2524" w:type="pct"/>
            <w:shd w:val="clear" w:color="auto" w:fill="auto"/>
          </w:tcPr>
          <w:p w14:paraId="1DDA3C5D" w14:textId="039D225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bookmarkStart w:id="123" w:name="_Hlk164773424"/>
            <w:r w:rsidRPr="00313635">
              <w:rPr>
                <w:rFonts w:cstheme="minorHAnsi"/>
                <w:sz w:val="18"/>
                <w:szCs w:val="18"/>
              </w:rPr>
              <w:t>Jönköpings Segelsällskap</w:t>
            </w:r>
          </w:p>
        </w:tc>
        <w:tc>
          <w:tcPr>
            <w:tcW w:w="1203" w:type="pct"/>
            <w:shd w:val="clear" w:color="auto" w:fill="auto"/>
          </w:tcPr>
          <w:p w14:paraId="584A6AC4" w14:textId="5D77F14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9EEB6C6" w14:textId="42A1D0B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1 399 000</w:t>
            </w:r>
          </w:p>
        </w:tc>
      </w:tr>
      <w:tr w:rsidR="00313635" w:rsidRPr="00894261" w14:paraId="1E704CAC" w14:textId="77777777" w:rsidTr="007207FB">
        <w:tc>
          <w:tcPr>
            <w:tcW w:w="2524" w:type="pct"/>
            <w:shd w:val="clear" w:color="auto" w:fill="auto"/>
          </w:tcPr>
          <w:p w14:paraId="48E3F3BE" w14:textId="58286F5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Kramfors Motorsportklubb</w:t>
            </w:r>
          </w:p>
        </w:tc>
        <w:tc>
          <w:tcPr>
            <w:tcW w:w="1203" w:type="pct"/>
            <w:shd w:val="clear" w:color="auto" w:fill="auto"/>
          </w:tcPr>
          <w:p w14:paraId="6C0A9F41" w14:textId="54394BD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E8C7BA5" w14:textId="791E4FA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975 400</w:t>
            </w:r>
          </w:p>
        </w:tc>
      </w:tr>
      <w:tr w:rsidR="00313635" w:rsidRPr="00894261" w14:paraId="1014A8E4" w14:textId="77777777" w:rsidTr="007207FB">
        <w:tc>
          <w:tcPr>
            <w:tcW w:w="2524" w:type="pct"/>
            <w:shd w:val="clear" w:color="auto" w:fill="auto"/>
          </w:tcPr>
          <w:p w14:paraId="553A3355" w14:textId="14EDD16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Kristianstads damfotbollsförening</w:t>
            </w:r>
          </w:p>
        </w:tc>
        <w:tc>
          <w:tcPr>
            <w:tcW w:w="1203" w:type="pct"/>
            <w:shd w:val="clear" w:color="auto" w:fill="auto"/>
          </w:tcPr>
          <w:p w14:paraId="34D01D58" w14:textId="0C88FA4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F028E2A" w14:textId="6C48CEC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1 748 042</w:t>
            </w:r>
          </w:p>
        </w:tc>
      </w:tr>
      <w:tr w:rsidR="00313635" w:rsidRPr="00894261" w14:paraId="157BAE72" w14:textId="77777777" w:rsidTr="007207FB">
        <w:tc>
          <w:tcPr>
            <w:tcW w:w="2524" w:type="pct"/>
            <w:shd w:val="clear" w:color="auto" w:fill="auto"/>
          </w:tcPr>
          <w:p w14:paraId="039FFF2F" w14:textId="6C14719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Liatorps Jaktskytteklubb (LJSK)</w:t>
            </w:r>
          </w:p>
        </w:tc>
        <w:tc>
          <w:tcPr>
            <w:tcW w:w="1203" w:type="pct"/>
            <w:shd w:val="clear" w:color="auto" w:fill="auto"/>
          </w:tcPr>
          <w:p w14:paraId="2C0D6513" w14:textId="56B8699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8EB49D2" w14:textId="5D3A374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244 000</w:t>
            </w:r>
          </w:p>
        </w:tc>
      </w:tr>
      <w:tr w:rsidR="00313635" w:rsidRPr="00894261" w14:paraId="7B746645" w14:textId="77777777" w:rsidTr="007207FB">
        <w:tc>
          <w:tcPr>
            <w:tcW w:w="2524" w:type="pct"/>
            <w:shd w:val="clear" w:color="auto" w:fill="auto"/>
          </w:tcPr>
          <w:p w14:paraId="44E004E2" w14:textId="1E3F449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Linköping Parasportförening</w:t>
            </w:r>
          </w:p>
        </w:tc>
        <w:tc>
          <w:tcPr>
            <w:tcW w:w="1203" w:type="pct"/>
            <w:shd w:val="clear" w:color="auto" w:fill="auto"/>
          </w:tcPr>
          <w:p w14:paraId="61283827" w14:textId="653382F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5EFF1924" w14:textId="5F39798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 xml:space="preserve">0 </w:t>
            </w:r>
          </w:p>
        </w:tc>
      </w:tr>
      <w:tr w:rsidR="00313635" w:rsidRPr="00894261" w14:paraId="7924E5D8" w14:textId="77777777" w:rsidTr="007207FB">
        <w:tc>
          <w:tcPr>
            <w:tcW w:w="2524" w:type="pct"/>
            <w:shd w:val="clear" w:color="auto" w:fill="auto"/>
          </w:tcPr>
          <w:p w14:paraId="3B84705C" w14:textId="6572A11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Lunnarps Bollklubb</w:t>
            </w:r>
          </w:p>
        </w:tc>
        <w:tc>
          <w:tcPr>
            <w:tcW w:w="1203" w:type="pct"/>
            <w:shd w:val="clear" w:color="auto" w:fill="auto"/>
          </w:tcPr>
          <w:p w14:paraId="62D746AC" w14:textId="3871C49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7BF18BC" w14:textId="2E0F4A2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772 000</w:t>
            </w:r>
          </w:p>
        </w:tc>
      </w:tr>
      <w:tr w:rsidR="00313635" w:rsidRPr="00894261" w14:paraId="184439F0" w14:textId="77777777" w:rsidTr="007207FB">
        <w:tc>
          <w:tcPr>
            <w:tcW w:w="2524" w:type="pct"/>
            <w:shd w:val="clear" w:color="auto" w:fill="auto"/>
          </w:tcPr>
          <w:p w14:paraId="179291EC" w14:textId="3CE1814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Länghems Idrottsförening</w:t>
            </w:r>
          </w:p>
        </w:tc>
        <w:tc>
          <w:tcPr>
            <w:tcW w:w="1203" w:type="pct"/>
            <w:shd w:val="clear" w:color="auto" w:fill="auto"/>
          </w:tcPr>
          <w:p w14:paraId="6CF4C759" w14:textId="7536A52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5909F84" w14:textId="43E8071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2C370E5D" w14:textId="77777777" w:rsidTr="007207FB">
        <w:tc>
          <w:tcPr>
            <w:tcW w:w="2524" w:type="pct"/>
            <w:shd w:val="clear" w:color="auto" w:fill="auto"/>
          </w:tcPr>
          <w:p w14:paraId="0C6F5B65" w14:textId="144C682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Löparakademin</w:t>
            </w:r>
          </w:p>
        </w:tc>
        <w:tc>
          <w:tcPr>
            <w:tcW w:w="1203" w:type="pct"/>
            <w:shd w:val="clear" w:color="auto" w:fill="auto"/>
          </w:tcPr>
          <w:p w14:paraId="2711F5CE" w14:textId="1D504BE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70F9794" w14:textId="4ACBFBF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2 314 017</w:t>
            </w:r>
          </w:p>
        </w:tc>
      </w:tr>
      <w:tr w:rsidR="00313635" w:rsidRPr="00894261" w14:paraId="19674BF1" w14:textId="77777777" w:rsidTr="007207FB">
        <w:tc>
          <w:tcPr>
            <w:tcW w:w="2524" w:type="pct"/>
            <w:shd w:val="clear" w:color="auto" w:fill="auto"/>
          </w:tcPr>
          <w:p w14:paraId="572EDA87" w14:textId="2A3AC93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Marma Sportklubb</w:t>
            </w:r>
          </w:p>
        </w:tc>
        <w:tc>
          <w:tcPr>
            <w:tcW w:w="1203" w:type="pct"/>
            <w:shd w:val="clear" w:color="auto" w:fill="auto"/>
          </w:tcPr>
          <w:p w14:paraId="3B825797" w14:textId="0ABAB80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26720F0" w14:textId="6EA14DA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5 574 000</w:t>
            </w:r>
          </w:p>
        </w:tc>
      </w:tr>
      <w:tr w:rsidR="00313635" w:rsidRPr="00894261" w14:paraId="77A0F6C2" w14:textId="77777777" w:rsidTr="007207FB">
        <w:tc>
          <w:tcPr>
            <w:tcW w:w="2524" w:type="pct"/>
            <w:shd w:val="clear" w:color="auto" w:fill="auto"/>
          </w:tcPr>
          <w:p w14:paraId="2AD90B3C" w14:textId="63A561C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Mjölby Bågskyttesällskap</w:t>
            </w:r>
          </w:p>
        </w:tc>
        <w:tc>
          <w:tcPr>
            <w:tcW w:w="1203" w:type="pct"/>
            <w:shd w:val="clear" w:color="auto" w:fill="auto"/>
          </w:tcPr>
          <w:p w14:paraId="6390B67D" w14:textId="2268CBC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1B5D45E" w14:textId="146EF64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4 652 000</w:t>
            </w:r>
          </w:p>
        </w:tc>
      </w:tr>
      <w:tr w:rsidR="00313635" w:rsidRPr="00894261" w14:paraId="268EB5AB" w14:textId="77777777" w:rsidTr="007207FB">
        <w:tc>
          <w:tcPr>
            <w:tcW w:w="2524" w:type="pct"/>
            <w:shd w:val="clear" w:color="auto" w:fill="auto"/>
          </w:tcPr>
          <w:p w14:paraId="75275DCB" w14:textId="5BA8B17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Mälarhöjdens IK Fotboll </w:t>
            </w:r>
          </w:p>
        </w:tc>
        <w:tc>
          <w:tcPr>
            <w:tcW w:w="1203" w:type="pct"/>
            <w:shd w:val="clear" w:color="auto" w:fill="auto"/>
          </w:tcPr>
          <w:p w14:paraId="0246358D" w14:textId="21A036D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5A811EFD" w14:textId="15DDC87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577 781</w:t>
            </w:r>
          </w:p>
        </w:tc>
      </w:tr>
      <w:tr w:rsidR="00313635" w:rsidRPr="00894261" w14:paraId="2B83165E" w14:textId="77777777" w:rsidTr="007207FB">
        <w:tc>
          <w:tcPr>
            <w:tcW w:w="2524" w:type="pct"/>
            <w:shd w:val="clear" w:color="auto" w:fill="auto"/>
          </w:tcPr>
          <w:p w14:paraId="4BDC1EDD" w14:textId="739C80B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Mörbylånga Gymnastik och Idrottsförening</w:t>
            </w:r>
          </w:p>
        </w:tc>
        <w:tc>
          <w:tcPr>
            <w:tcW w:w="1203" w:type="pct"/>
            <w:shd w:val="clear" w:color="auto" w:fill="auto"/>
          </w:tcPr>
          <w:p w14:paraId="5698D189" w14:textId="388987C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FAB5906" w14:textId="5815CF3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763C9F6B" w14:textId="77777777" w:rsidTr="007207FB">
        <w:tc>
          <w:tcPr>
            <w:tcW w:w="2524" w:type="pct"/>
            <w:shd w:val="clear" w:color="auto" w:fill="auto"/>
          </w:tcPr>
          <w:p w14:paraId="5EFDF029" w14:textId="260F899A"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Nacka HI (Handikappidrott)</w:t>
            </w:r>
          </w:p>
        </w:tc>
        <w:tc>
          <w:tcPr>
            <w:tcW w:w="1203" w:type="pct"/>
            <w:shd w:val="clear" w:color="auto" w:fill="auto"/>
          </w:tcPr>
          <w:p w14:paraId="4EF330D5" w14:textId="5DAF3B5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2A53059" w14:textId="3AA1308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2 224 299</w:t>
            </w:r>
          </w:p>
        </w:tc>
      </w:tr>
      <w:tr w:rsidR="00313635" w:rsidRPr="00894261" w14:paraId="057C5D15" w14:textId="77777777" w:rsidTr="007207FB">
        <w:tc>
          <w:tcPr>
            <w:tcW w:w="2524" w:type="pct"/>
            <w:shd w:val="clear" w:color="auto" w:fill="auto"/>
          </w:tcPr>
          <w:p w14:paraId="0EBCCAF4" w14:textId="21B1C68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Narva Boxningsklubb</w:t>
            </w:r>
          </w:p>
        </w:tc>
        <w:tc>
          <w:tcPr>
            <w:tcW w:w="1203" w:type="pct"/>
            <w:shd w:val="clear" w:color="auto" w:fill="auto"/>
          </w:tcPr>
          <w:p w14:paraId="7BC2A883" w14:textId="74D27E4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5C79A6E" w14:textId="135AFA9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1 197 491</w:t>
            </w:r>
          </w:p>
        </w:tc>
      </w:tr>
      <w:tr w:rsidR="00313635" w:rsidRPr="00894261" w14:paraId="1189A510" w14:textId="77777777" w:rsidTr="007207FB">
        <w:tc>
          <w:tcPr>
            <w:tcW w:w="2524" w:type="pct"/>
            <w:shd w:val="clear" w:color="auto" w:fill="auto"/>
          </w:tcPr>
          <w:p w14:paraId="0F0BB07F" w14:textId="22FE029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Norrbottens Fotbollsförbund</w:t>
            </w:r>
          </w:p>
        </w:tc>
        <w:tc>
          <w:tcPr>
            <w:tcW w:w="1203" w:type="pct"/>
            <w:shd w:val="clear" w:color="auto" w:fill="auto"/>
          </w:tcPr>
          <w:p w14:paraId="4E7E9EA6" w14:textId="43C6D27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A992E14" w14:textId="3778527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1 919 852</w:t>
            </w:r>
          </w:p>
        </w:tc>
      </w:tr>
      <w:tr w:rsidR="00313635" w:rsidRPr="00894261" w14:paraId="592C7FDB" w14:textId="77777777" w:rsidTr="007207FB">
        <w:tc>
          <w:tcPr>
            <w:tcW w:w="2524" w:type="pct"/>
            <w:shd w:val="clear" w:color="auto" w:fill="auto"/>
          </w:tcPr>
          <w:p w14:paraId="688E0A96" w14:textId="1A4187D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Norrby Jakt o Sportskytteklubb</w:t>
            </w:r>
          </w:p>
        </w:tc>
        <w:tc>
          <w:tcPr>
            <w:tcW w:w="1203" w:type="pct"/>
            <w:shd w:val="clear" w:color="auto" w:fill="auto"/>
          </w:tcPr>
          <w:p w14:paraId="2C390A0A" w14:textId="071CB87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342EA8A" w14:textId="3C33A6D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3 543 000</w:t>
            </w:r>
          </w:p>
        </w:tc>
      </w:tr>
      <w:tr w:rsidR="00313635" w:rsidRPr="00894261" w14:paraId="6E028F2B" w14:textId="77777777" w:rsidTr="007207FB">
        <w:tc>
          <w:tcPr>
            <w:tcW w:w="2524" w:type="pct"/>
            <w:shd w:val="clear" w:color="auto" w:fill="auto"/>
          </w:tcPr>
          <w:p w14:paraId="1B31D897" w14:textId="4DDD6A6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Norrbärke Skidklubb Alpin</w:t>
            </w:r>
          </w:p>
        </w:tc>
        <w:tc>
          <w:tcPr>
            <w:tcW w:w="1203" w:type="pct"/>
            <w:shd w:val="clear" w:color="auto" w:fill="auto"/>
          </w:tcPr>
          <w:p w14:paraId="624EDF23" w14:textId="3DDBD9B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6D32A18" w14:textId="2647D86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4B54BD13" w14:textId="77777777" w:rsidTr="007207FB">
        <w:tc>
          <w:tcPr>
            <w:tcW w:w="2524" w:type="pct"/>
            <w:shd w:val="clear" w:color="auto" w:fill="auto"/>
          </w:tcPr>
          <w:p w14:paraId="733B4427" w14:textId="02C75F1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Nätra GIF</w:t>
            </w:r>
          </w:p>
        </w:tc>
        <w:tc>
          <w:tcPr>
            <w:tcW w:w="1203" w:type="pct"/>
            <w:shd w:val="clear" w:color="auto" w:fill="auto"/>
          </w:tcPr>
          <w:p w14:paraId="43B27CC9" w14:textId="3BCC941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16A0529" w14:textId="27144EE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1 228 000</w:t>
            </w:r>
          </w:p>
        </w:tc>
      </w:tr>
      <w:tr w:rsidR="00313635" w:rsidRPr="00894261" w14:paraId="43351061" w14:textId="77777777" w:rsidTr="007207FB">
        <w:tc>
          <w:tcPr>
            <w:tcW w:w="2524" w:type="pct"/>
            <w:shd w:val="clear" w:color="auto" w:fill="auto"/>
          </w:tcPr>
          <w:p w14:paraId="0CE6712D" w14:textId="7E6CDF3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Offerdals SK</w:t>
            </w:r>
          </w:p>
        </w:tc>
        <w:tc>
          <w:tcPr>
            <w:tcW w:w="1203" w:type="pct"/>
            <w:shd w:val="clear" w:color="auto" w:fill="auto"/>
          </w:tcPr>
          <w:p w14:paraId="7F9074B4" w14:textId="0F9E80B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3DA27C8" w14:textId="2DABC3C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1 855 000</w:t>
            </w:r>
          </w:p>
        </w:tc>
      </w:tr>
      <w:tr w:rsidR="00313635" w:rsidRPr="00894261" w14:paraId="2E495D5F" w14:textId="77777777" w:rsidTr="007207FB">
        <w:tc>
          <w:tcPr>
            <w:tcW w:w="2524" w:type="pct"/>
            <w:shd w:val="clear" w:color="auto" w:fill="auto"/>
          </w:tcPr>
          <w:p w14:paraId="65C22237" w14:textId="49C1694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Parasport Jämtland-Härjedalen</w:t>
            </w:r>
          </w:p>
        </w:tc>
        <w:tc>
          <w:tcPr>
            <w:tcW w:w="1203" w:type="pct"/>
            <w:shd w:val="clear" w:color="auto" w:fill="auto"/>
          </w:tcPr>
          <w:p w14:paraId="63A79509" w14:textId="1CF1FB8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F0D5A2E" w14:textId="0F92E6E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2 414 664</w:t>
            </w:r>
          </w:p>
        </w:tc>
      </w:tr>
      <w:tr w:rsidR="00313635" w:rsidRPr="00894261" w14:paraId="65DA8E59" w14:textId="77777777" w:rsidTr="007207FB">
        <w:tc>
          <w:tcPr>
            <w:tcW w:w="2524" w:type="pct"/>
            <w:shd w:val="clear" w:color="auto" w:fill="auto"/>
          </w:tcPr>
          <w:p w14:paraId="4F8FC400" w14:textId="1FC5F78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Pingvin Rugby Club</w:t>
            </w:r>
          </w:p>
        </w:tc>
        <w:tc>
          <w:tcPr>
            <w:tcW w:w="1203" w:type="pct"/>
            <w:shd w:val="clear" w:color="auto" w:fill="auto"/>
          </w:tcPr>
          <w:p w14:paraId="595F2092" w14:textId="63903FB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1716272" w14:textId="0A9E89E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5 284 000</w:t>
            </w:r>
          </w:p>
        </w:tc>
      </w:tr>
      <w:tr w:rsidR="00313635" w:rsidRPr="00894261" w14:paraId="5850B8DB" w14:textId="77777777" w:rsidTr="007207FB">
        <w:tc>
          <w:tcPr>
            <w:tcW w:w="2524" w:type="pct"/>
            <w:shd w:val="clear" w:color="auto" w:fill="auto"/>
          </w:tcPr>
          <w:p w14:paraId="0C93CB7F" w14:textId="13879C3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Real Fighter Sällskap</w:t>
            </w:r>
          </w:p>
        </w:tc>
        <w:tc>
          <w:tcPr>
            <w:tcW w:w="1203" w:type="pct"/>
            <w:shd w:val="clear" w:color="auto" w:fill="auto"/>
          </w:tcPr>
          <w:p w14:paraId="1CF26E7A" w14:textId="61488FA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B84FFA9" w14:textId="4C96F12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1 025 555</w:t>
            </w:r>
          </w:p>
        </w:tc>
      </w:tr>
      <w:tr w:rsidR="00313635" w:rsidRPr="00894261" w14:paraId="6F8FF88E" w14:textId="77777777" w:rsidTr="007207FB">
        <w:tc>
          <w:tcPr>
            <w:tcW w:w="2524" w:type="pct"/>
            <w:shd w:val="clear" w:color="auto" w:fill="auto"/>
          </w:tcPr>
          <w:p w14:paraId="2BD087D2" w14:textId="7D2BBE8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Rehns Bandyklubb</w:t>
            </w:r>
          </w:p>
        </w:tc>
        <w:tc>
          <w:tcPr>
            <w:tcW w:w="1203" w:type="pct"/>
            <w:shd w:val="clear" w:color="auto" w:fill="auto"/>
          </w:tcPr>
          <w:p w14:paraId="79F74A18" w14:textId="1383D58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EE26D83" w14:textId="761B552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1 000 896</w:t>
            </w:r>
          </w:p>
        </w:tc>
      </w:tr>
      <w:tr w:rsidR="00313635" w:rsidRPr="00894261" w14:paraId="7CC1288E" w14:textId="77777777" w:rsidTr="007207FB">
        <w:tc>
          <w:tcPr>
            <w:tcW w:w="2524" w:type="pct"/>
            <w:shd w:val="clear" w:color="auto" w:fill="auto"/>
          </w:tcPr>
          <w:p w14:paraId="013F41BF" w14:textId="0E2986A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Skellefteå Bangolfklubb</w:t>
            </w:r>
          </w:p>
        </w:tc>
        <w:tc>
          <w:tcPr>
            <w:tcW w:w="1203" w:type="pct"/>
            <w:shd w:val="clear" w:color="auto" w:fill="auto"/>
          </w:tcPr>
          <w:p w14:paraId="72C9EE10" w14:textId="44915EE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7BEC610" w14:textId="3335AB3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7D9C63E0" w14:textId="77777777" w:rsidTr="007207FB">
        <w:tc>
          <w:tcPr>
            <w:tcW w:w="2524" w:type="pct"/>
            <w:shd w:val="clear" w:color="auto" w:fill="auto"/>
          </w:tcPr>
          <w:p w14:paraId="193DBA23" w14:textId="181BCB8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Skogs IF</w:t>
            </w:r>
          </w:p>
        </w:tc>
        <w:tc>
          <w:tcPr>
            <w:tcW w:w="1203" w:type="pct"/>
            <w:shd w:val="clear" w:color="auto" w:fill="auto"/>
          </w:tcPr>
          <w:p w14:paraId="701A8F94" w14:textId="1F58FDE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460309D1" w14:textId="6BC7555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305 000</w:t>
            </w:r>
          </w:p>
        </w:tc>
      </w:tr>
      <w:tr w:rsidR="00313635" w:rsidRPr="00894261" w14:paraId="616A3AE6" w14:textId="77777777" w:rsidTr="007207FB">
        <w:tc>
          <w:tcPr>
            <w:tcW w:w="2524" w:type="pct"/>
            <w:shd w:val="clear" w:color="auto" w:fill="auto"/>
          </w:tcPr>
          <w:p w14:paraId="73B0771E" w14:textId="0E2FB1B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Skolidrottsförbundet i Skåne </w:t>
            </w:r>
          </w:p>
        </w:tc>
        <w:tc>
          <w:tcPr>
            <w:tcW w:w="1203" w:type="pct"/>
            <w:shd w:val="clear" w:color="auto" w:fill="auto"/>
          </w:tcPr>
          <w:p w14:paraId="53D6A5B8" w14:textId="060DF55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CA06C5E" w14:textId="2749C15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2 712 662</w:t>
            </w:r>
          </w:p>
        </w:tc>
      </w:tr>
      <w:tr w:rsidR="00313635" w:rsidRPr="00894261" w14:paraId="43750E16" w14:textId="77777777" w:rsidTr="007207FB">
        <w:tc>
          <w:tcPr>
            <w:tcW w:w="2524" w:type="pct"/>
            <w:shd w:val="clear" w:color="auto" w:fill="auto"/>
          </w:tcPr>
          <w:p w14:paraId="436260FF" w14:textId="25A01A2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Skånes Basketbollförbund</w:t>
            </w:r>
          </w:p>
        </w:tc>
        <w:tc>
          <w:tcPr>
            <w:tcW w:w="1203" w:type="pct"/>
            <w:shd w:val="clear" w:color="auto" w:fill="auto"/>
          </w:tcPr>
          <w:p w14:paraId="302FEF81" w14:textId="7FC22CE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A03EBAD" w14:textId="26EE847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2 480 446</w:t>
            </w:r>
          </w:p>
        </w:tc>
      </w:tr>
      <w:tr w:rsidR="00313635" w:rsidRPr="00894261" w14:paraId="3B3EA1E5" w14:textId="77777777" w:rsidTr="007207FB">
        <w:tc>
          <w:tcPr>
            <w:tcW w:w="2524" w:type="pct"/>
            <w:shd w:val="clear" w:color="auto" w:fill="auto"/>
          </w:tcPr>
          <w:p w14:paraId="7CAA2B58" w14:textId="195882F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Skärhamns Idrottsklubb</w:t>
            </w:r>
          </w:p>
        </w:tc>
        <w:tc>
          <w:tcPr>
            <w:tcW w:w="1203" w:type="pct"/>
            <w:shd w:val="clear" w:color="auto" w:fill="auto"/>
          </w:tcPr>
          <w:p w14:paraId="274DC881" w14:textId="049623F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E11C850" w14:textId="70060AE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1 808 000</w:t>
            </w:r>
          </w:p>
        </w:tc>
      </w:tr>
      <w:tr w:rsidR="00313635" w:rsidRPr="00894261" w14:paraId="39D01BC2" w14:textId="77777777" w:rsidTr="007207FB">
        <w:tc>
          <w:tcPr>
            <w:tcW w:w="2524" w:type="pct"/>
            <w:shd w:val="clear" w:color="auto" w:fill="auto"/>
          </w:tcPr>
          <w:p w14:paraId="6CD59958" w14:textId="4EBD52E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Stockholms Paddlarklubb</w:t>
            </w:r>
          </w:p>
        </w:tc>
        <w:tc>
          <w:tcPr>
            <w:tcW w:w="1203" w:type="pct"/>
            <w:shd w:val="clear" w:color="auto" w:fill="auto"/>
          </w:tcPr>
          <w:p w14:paraId="5968A5ED" w14:textId="42885CA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EB250BD" w14:textId="276EE2C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5 292 000</w:t>
            </w:r>
          </w:p>
        </w:tc>
      </w:tr>
      <w:tr w:rsidR="00313635" w:rsidRPr="00894261" w14:paraId="1B1D8EF3" w14:textId="77777777" w:rsidTr="007207FB">
        <w:tc>
          <w:tcPr>
            <w:tcW w:w="2524" w:type="pct"/>
            <w:shd w:val="clear" w:color="auto" w:fill="auto"/>
          </w:tcPr>
          <w:p w14:paraId="7FC5A4AF" w14:textId="13BDB5F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Spårvägens Bordtennisklubb</w:t>
            </w:r>
          </w:p>
        </w:tc>
        <w:tc>
          <w:tcPr>
            <w:tcW w:w="1203" w:type="pct"/>
            <w:shd w:val="clear" w:color="auto" w:fill="auto"/>
          </w:tcPr>
          <w:p w14:paraId="5C4BCB27" w14:textId="6E905AC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2BD817D" w14:textId="37C8B65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1 589 108</w:t>
            </w:r>
          </w:p>
        </w:tc>
      </w:tr>
      <w:tr w:rsidR="00313635" w:rsidRPr="00894261" w14:paraId="6EF88B45" w14:textId="77777777" w:rsidTr="007207FB">
        <w:tc>
          <w:tcPr>
            <w:tcW w:w="2524" w:type="pct"/>
            <w:shd w:val="clear" w:color="auto" w:fill="auto"/>
          </w:tcPr>
          <w:p w14:paraId="5801C164" w14:textId="031D3A7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i/>
                <w:iCs/>
                <w:spacing w:val="4"/>
                <w:sz w:val="18"/>
                <w:szCs w:val="18"/>
              </w:rPr>
            </w:pPr>
            <w:r w:rsidRPr="00313635">
              <w:rPr>
                <w:rFonts w:cstheme="minorHAnsi"/>
                <w:sz w:val="18"/>
                <w:szCs w:val="18"/>
              </w:rPr>
              <w:t>Stora Ekeby Ridklubb</w:t>
            </w:r>
          </w:p>
        </w:tc>
        <w:tc>
          <w:tcPr>
            <w:tcW w:w="1203" w:type="pct"/>
            <w:shd w:val="clear" w:color="auto" w:fill="auto"/>
          </w:tcPr>
          <w:p w14:paraId="5664ED3F" w14:textId="76BBF70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8EE7482" w14:textId="303187B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4 083 000</w:t>
            </w:r>
          </w:p>
        </w:tc>
      </w:tr>
      <w:tr w:rsidR="00313635" w:rsidRPr="00894261" w14:paraId="3410758A" w14:textId="77777777" w:rsidTr="007207FB">
        <w:tc>
          <w:tcPr>
            <w:tcW w:w="2524" w:type="pct"/>
            <w:shd w:val="clear" w:color="auto" w:fill="auto"/>
          </w:tcPr>
          <w:p w14:paraId="5003D392" w14:textId="229E7C5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Surahammars Golfklubb</w:t>
            </w:r>
          </w:p>
        </w:tc>
        <w:tc>
          <w:tcPr>
            <w:tcW w:w="1203" w:type="pct"/>
            <w:shd w:val="clear" w:color="auto" w:fill="auto"/>
          </w:tcPr>
          <w:p w14:paraId="3DD86B78" w14:textId="6E04BFF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329FB5DC" w14:textId="3785A2A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602 000</w:t>
            </w:r>
          </w:p>
        </w:tc>
      </w:tr>
      <w:tr w:rsidR="00313635" w:rsidRPr="00894261" w14:paraId="35C35ADC" w14:textId="77777777" w:rsidTr="007207FB">
        <w:tc>
          <w:tcPr>
            <w:tcW w:w="2524" w:type="pct"/>
            <w:shd w:val="clear" w:color="auto" w:fill="auto"/>
          </w:tcPr>
          <w:p w14:paraId="767A06F2" w14:textId="4E2BE49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Svenska handbollförbundet</w:t>
            </w:r>
          </w:p>
        </w:tc>
        <w:tc>
          <w:tcPr>
            <w:tcW w:w="1203" w:type="pct"/>
            <w:shd w:val="clear" w:color="auto" w:fill="auto"/>
          </w:tcPr>
          <w:p w14:paraId="42696D9F" w14:textId="107D5AC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619F4267" w14:textId="7459A01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2 301 631</w:t>
            </w:r>
          </w:p>
        </w:tc>
      </w:tr>
      <w:tr w:rsidR="00313635" w:rsidRPr="00894261" w14:paraId="75F6C6D0" w14:textId="77777777" w:rsidTr="007207FB">
        <w:tc>
          <w:tcPr>
            <w:tcW w:w="2524" w:type="pct"/>
            <w:shd w:val="clear" w:color="auto" w:fill="auto"/>
          </w:tcPr>
          <w:p w14:paraId="228183EA" w14:textId="67BA2B3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Svenska Parasportförbundet och Sveriges Paralympiska Kommitté</w:t>
            </w:r>
          </w:p>
        </w:tc>
        <w:tc>
          <w:tcPr>
            <w:tcW w:w="1203" w:type="pct"/>
            <w:shd w:val="clear" w:color="auto" w:fill="auto"/>
          </w:tcPr>
          <w:p w14:paraId="5DAE6140" w14:textId="7BE237F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5D5CBC4" w14:textId="3FDF59A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2 513 760</w:t>
            </w:r>
          </w:p>
        </w:tc>
      </w:tr>
      <w:tr w:rsidR="00313635" w:rsidRPr="00894261" w14:paraId="471EED24" w14:textId="77777777" w:rsidTr="007207FB">
        <w:tc>
          <w:tcPr>
            <w:tcW w:w="2524" w:type="pct"/>
            <w:shd w:val="clear" w:color="auto" w:fill="auto"/>
          </w:tcPr>
          <w:p w14:paraId="173604A3" w14:textId="352473D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Svenska Triathlonförbundet</w:t>
            </w:r>
          </w:p>
        </w:tc>
        <w:tc>
          <w:tcPr>
            <w:tcW w:w="1203" w:type="pct"/>
            <w:shd w:val="clear" w:color="auto" w:fill="auto"/>
          </w:tcPr>
          <w:p w14:paraId="0E5CAA6C" w14:textId="2415A07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402B679" w14:textId="0328F37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2 373 480</w:t>
            </w:r>
          </w:p>
        </w:tc>
      </w:tr>
      <w:tr w:rsidR="00313635" w:rsidRPr="00894261" w14:paraId="05240A54" w14:textId="77777777" w:rsidTr="007207FB">
        <w:tc>
          <w:tcPr>
            <w:tcW w:w="2524" w:type="pct"/>
            <w:shd w:val="clear" w:color="auto" w:fill="auto"/>
          </w:tcPr>
          <w:p w14:paraId="087C45DD" w14:textId="01E31A1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Svärdsjö Skid och Orienteringsklubb</w:t>
            </w:r>
          </w:p>
        </w:tc>
        <w:tc>
          <w:tcPr>
            <w:tcW w:w="1203" w:type="pct"/>
            <w:shd w:val="clear" w:color="auto" w:fill="auto"/>
          </w:tcPr>
          <w:p w14:paraId="2290E336" w14:textId="5B413AA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B6963BD" w14:textId="3066812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4 081 000</w:t>
            </w:r>
          </w:p>
        </w:tc>
      </w:tr>
      <w:tr w:rsidR="00313635" w:rsidRPr="00894261" w14:paraId="5A031E37" w14:textId="77777777" w:rsidTr="007207FB">
        <w:tc>
          <w:tcPr>
            <w:tcW w:w="2524" w:type="pct"/>
            <w:shd w:val="clear" w:color="auto" w:fill="auto"/>
          </w:tcPr>
          <w:p w14:paraId="52ACE2A0" w14:textId="3302245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Sälens Idrottsförening </w:t>
            </w:r>
          </w:p>
        </w:tc>
        <w:tc>
          <w:tcPr>
            <w:tcW w:w="1203" w:type="pct"/>
            <w:shd w:val="clear" w:color="auto" w:fill="auto"/>
          </w:tcPr>
          <w:p w14:paraId="4D7EF11C" w14:textId="66B3C5F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9F4A8F9" w14:textId="1612426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6 015 000</w:t>
            </w:r>
          </w:p>
        </w:tc>
      </w:tr>
      <w:tr w:rsidR="00313635" w:rsidRPr="00894261" w14:paraId="054B7BDC" w14:textId="77777777" w:rsidTr="007207FB">
        <w:tc>
          <w:tcPr>
            <w:tcW w:w="2524" w:type="pct"/>
            <w:shd w:val="clear" w:color="auto" w:fill="auto"/>
          </w:tcPr>
          <w:p w14:paraId="44AB01F1" w14:textId="473CF21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Särö Golf Club</w:t>
            </w:r>
          </w:p>
        </w:tc>
        <w:tc>
          <w:tcPr>
            <w:tcW w:w="1203" w:type="pct"/>
            <w:shd w:val="clear" w:color="auto" w:fill="auto"/>
          </w:tcPr>
          <w:p w14:paraId="6F764BD8" w14:textId="539B929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2848A0BF" w14:textId="03B260F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715 000</w:t>
            </w:r>
          </w:p>
        </w:tc>
      </w:tr>
      <w:tr w:rsidR="00313635" w:rsidRPr="00894261" w14:paraId="6BA8F467" w14:textId="77777777" w:rsidTr="007207FB">
        <w:tc>
          <w:tcPr>
            <w:tcW w:w="2524" w:type="pct"/>
            <w:shd w:val="clear" w:color="auto" w:fill="auto"/>
          </w:tcPr>
          <w:p w14:paraId="3BDB4A70" w14:textId="41849FD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Team Thorengruppen Ungdom SK</w:t>
            </w:r>
          </w:p>
        </w:tc>
        <w:tc>
          <w:tcPr>
            <w:tcW w:w="1203" w:type="pct"/>
            <w:shd w:val="clear" w:color="auto" w:fill="auto"/>
          </w:tcPr>
          <w:p w14:paraId="66C38845" w14:textId="4AEFF71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3" w:type="pct"/>
            <w:shd w:val="clear" w:color="auto" w:fill="auto"/>
          </w:tcPr>
          <w:p w14:paraId="764FBA3F" w14:textId="206E447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1 467 307</w:t>
            </w:r>
          </w:p>
        </w:tc>
      </w:tr>
      <w:tr w:rsidR="00313635" w:rsidRPr="00894261" w14:paraId="7A5BEB64" w14:textId="77777777" w:rsidTr="007207FB">
        <w:tc>
          <w:tcPr>
            <w:tcW w:w="2524" w:type="pct"/>
            <w:shd w:val="clear" w:color="auto" w:fill="auto"/>
          </w:tcPr>
          <w:p w14:paraId="4BB4F473" w14:textId="32888E4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Timrå Golfklubb</w:t>
            </w:r>
          </w:p>
        </w:tc>
        <w:tc>
          <w:tcPr>
            <w:tcW w:w="1203" w:type="pct"/>
            <w:shd w:val="clear" w:color="auto" w:fill="auto"/>
          </w:tcPr>
          <w:p w14:paraId="7812C24E" w14:textId="6BE22E6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02B52513" w14:textId="4364B15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1 390 000</w:t>
            </w:r>
          </w:p>
        </w:tc>
      </w:tr>
      <w:tr w:rsidR="00313635" w:rsidRPr="00894261" w14:paraId="72EDAFA7" w14:textId="77777777" w:rsidTr="007207FB">
        <w:tc>
          <w:tcPr>
            <w:tcW w:w="2524" w:type="pct"/>
            <w:shd w:val="clear" w:color="auto" w:fill="auto"/>
          </w:tcPr>
          <w:p w14:paraId="336262F4" w14:textId="1FA7C0E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Tranås Cykelklubb</w:t>
            </w:r>
          </w:p>
        </w:tc>
        <w:tc>
          <w:tcPr>
            <w:tcW w:w="1203" w:type="pct"/>
            <w:shd w:val="clear" w:color="auto" w:fill="auto"/>
          </w:tcPr>
          <w:p w14:paraId="607AEC5A" w14:textId="74A882C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66CA1DFF" w14:textId="59DC13E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1 767 000</w:t>
            </w:r>
          </w:p>
        </w:tc>
      </w:tr>
      <w:tr w:rsidR="00313635" w:rsidRPr="00894261" w14:paraId="6FD48A4D" w14:textId="77777777" w:rsidTr="007207FB">
        <w:tc>
          <w:tcPr>
            <w:tcW w:w="2524" w:type="pct"/>
            <w:shd w:val="clear" w:color="auto" w:fill="auto"/>
          </w:tcPr>
          <w:p w14:paraId="237888B7" w14:textId="1CF1EE9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Uddevalla Golfklubb</w:t>
            </w:r>
          </w:p>
        </w:tc>
        <w:tc>
          <w:tcPr>
            <w:tcW w:w="1203" w:type="pct"/>
            <w:shd w:val="clear" w:color="auto" w:fill="auto"/>
          </w:tcPr>
          <w:p w14:paraId="62218F73" w14:textId="0756F64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3C8906BE" w14:textId="1ABA7CD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1 286 000</w:t>
            </w:r>
          </w:p>
        </w:tc>
      </w:tr>
      <w:tr w:rsidR="00313635" w:rsidRPr="00894261" w14:paraId="71F46E9D" w14:textId="77777777" w:rsidTr="007207FB">
        <w:tc>
          <w:tcPr>
            <w:tcW w:w="2524" w:type="pct"/>
            <w:shd w:val="clear" w:color="auto" w:fill="auto"/>
          </w:tcPr>
          <w:p w14:paraId="47CA9FA9" w14:textId="7844B70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Ullfors Idrottsklubb</w:t>
            </w:r>
          </w:p>
        </w:tc>
        <w:tc>
          <w:tcPr>
            <w:tcW w:w="1203" w:type="pct"/>
            <w:shd w:val="clear" w:color="auto" w:fill="auto"/>
          </w:tcPr>
          <w:p w14:paraId="435C019E" w14:textId="616994D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3BB6E177" w14:textId="7C15E01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213 000</w:t>
            </w:r>
          </w:p>
        </w:tc>
      </w:tr>
      <w:tr w:rsidR="00313635" w:rsidRPr="00894261" w14:paraId="1CF861F1" w14:textId="77777777" w:rsidTr="007207FB">
        <w:tc>
          <w:tcPr>
            <w:tcW w:w="2524" w:type="pct"/>
            <w:shd w:val="clear" w:color="auto" w:fill="auto"/>
          </w:tcPr>
          <w:p w14:paraId="49447BD0" w14:textId="3507D3F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Valfjällets Slalomklubb</w:t>
            </w:r>
          </w:p>
        </w:tc>
        <w:tc>
          <w:tcPr>
            <w:tcW w:w="1203" w:type="pct"/>
            <w:shd w:val="clear" w:color="auto" w:fill="auto"/>
          </w:tcPr>
          <w:p w14:paraId="634EC14A" w14:textId="1BA2C42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5F5A0ED8" w14:textId="4C685E9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1 619 000</w:t>
            </w:r>
          </w:p>
        </w:tc>
      </w:tr>
      <w:tr w:rsidR="00313635" w:rsidRPr="00894261" w14:paraId="508D50BE" w14:textId="77777777" w:rsidTr="007207FB">
        <w:tc>
          <w:tcPr>
            <w:tcW w:w="2524" w:type="pct"/>
            <w:shd w:val="clear" w:color="auto" w:fill="auto"/>
          </w:tcPr>
          <w:p w14:paraId="7FD21C7C" w14:textId="5556BAF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Vara-Bjertorp Golfklubb</w:t>
            </w:r>
          </w:p>
        </w:tc>
        <w:tc>
          <w:tcPr>
            <w:tcW w:w="1203" w:type="pct"/>
            <w:shd w:val="clear" w:color="auto" w:fill="auto"/>
          </w:tcPr>
          <w:p w14:paraId="3A9BBB41" w14:textId="32E7F52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036B9059" w14:textId="4168532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5 015 000</w:t>
            </w:r>
          </w:p>
        </w:tc>
      </w:tr>
      <w:tr w:rsidR="00313635" w:rsidRPr="00894261" w14:paraId="2A371E0C" w14:textId="77777777" w:rsidTr="007207FB">
        <w:tc>
          <w:tcPr>
            <w:tcW w:w="2524" w:type="pct"/>
            <w:shd w:val="clear" w:color="auto" w:fill="auto"/>
          </w:tcPr>
          <w:p w14:paraId="585F5B85" w14:textId="7CCB8B98"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 xml:space="preserve">Varbergs Förenade Surfare </w:t>
            </w:r>
          </w:p>
        </w:tc>
        <w:tc>
          <w:tcPr>
            <w:tcW w:w="1203" w:type="pct"/>
            <w:shd w:val="clear" w:color="auto" w:fill="auto"/>
          </w:tcPr>
          <w:p w14:paraId="5D46D6A1" w14:textId="3E855E6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01A4CC1D" w14:textId="7B387F8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5 015 000</w:t>
            </w:r>
          </w:p>
        </w:tc>
      </w:tr>
      <w:tr w:rsidR="00313635" w:rsidRPr="00894261" w14:paraId="3FFDC853" w14:textId="77777777" w:rsidTr="007207FB">
        <w:tc>
          <w:tcPr>
            <w:tcW w:w="2524" w:type="pct"/>
            <w:shd w:val="clear" w:color="auto" w:fill="auto"/>
          </w:tcPr>
          <w:p w14:paraId="1F887DF7" w14:textId="3CE9C26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Vinslövs Idrottsförening</w:t>
            </w:r>
          </w:p>
        </w:tc>
        <w:tc>
          <w:tcPr>
            <w:tcW w:w="1203" w:type="pct"/>
            <w:shd w:val="clear" w:color="auto" w:fill="auto"/>
          </w:tcPr>
          <w:p w14:paraId="52553646" w14:textId="2F9F7E9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2A0FECD7" w14:textId="4E55D9E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5 015 000</w:t>
            </w:r>
          </w:p>
        </w:tc>
      </w:tr>
      <w:tr w:rsidR="00313635" w:rsidRPr="00894261" w14:paraId="7286B697" w14:textId="77777777" w:rsidTr="007207FB">
        <w:tc>
          <w:tcPr>
            <w:tcW w:w="2524" w:type="pct"/>
            <w:shd w:val="clear" w:color="auto" w:fill="auto"/>
          </w:tcPr>
          <w:p w14:paraId="05FAF84A" w14:textId="7B2B96C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lang w:val="en-GB"/>
              </w:rPr>
            </w:pPr>
            <w:r w:rsidRPr="00313635">
              <w:rPr>
                <w:rFonts w:cstheme="minorHAnsi"/>
                <w:sz w:val="18"/>
                <w:szCs w:val="18"/>
              </w:rPr>
              <w:t>Värnamo Gymnastik Klubb</w:t>
            </w:r>
          </w:p>
        </w:tc>
        <w:tc>
          <w:tcPr>
            <w:tcW w:w="1203" w:type="pct"/>
            <w:shd w:val="clear" w:color="auto" w:fill="auto"/>
          </w:tcPr>
          <w:p w14:paraId="0813E416" w14:textId="1EF6CAB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7E21D21E" w14:textId="45A1DC7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5 526 000</w:t>
            </w:r>
          </w:p>
        </w:tc>
      </w:tr>
      <w:tr w:rsidR="00313635" w:rsidRPr="00894261" w14:paraId="049E90AD" w14:textId="77777777" w:rsidTr="007207FB">
        <w:tc>
          <w:tcPr>
            <w:tcW w:w="2524" w:type="pct"/>
            <w:shd w:val="clear" w:color="auto" w:fill="auto"/>
          </w:tcPr>
          <w:p w14:paraId="3517BC10" w14:textId="5837139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Wermdö Parkour &amp; Gymnastik Förening</w:t>
            </w:r>
          </w:p>
        </w:tc>
        <w:tc>
          <w:tcPr>
            <w:tcW w:w="1203" w:type="pct"/>
            <w:shd w:val="clear" w:color="auto" w:fill="auto"/>
          </w:tcPr>
          <w:p w14:paraId="6A96795E" w14:textId="49BB367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29BAF6E6" w14:textId="5840F30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2 840 110</w:t>
            </w:r>
          </w:p>
        </w:tc>
      </w:tr>
      <w:tr w:rsidR="00313635" w:rsidRPr="00894261" w14:paraId="37FA35DE" w14:textId="77777777" w:rsidTr="007207FB">
        <w:tc>
          <w:tcPr>
            <w:tcW w:w="2524" w:type="pct"/>
            <w:shd w:val="clear" w:color="auto" w:fill="auto"/>
          </w:tcPr>
          <w:p w14:paraId="5220FC63" w14:textId="21D34FD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Åseda IF</w:t>
            </w:r>
          </w:p>
        </w:tc>
        <w:tc>
          <w:tcPr>
            <w:tcW w:w="1203" w:type="pct"/>
            <w:shd w:val="clear" w:color="auto" w:fill="auto"/>
          </w:tcPr>
          <w:p w14:paraId="567F3D00" w14:textId="4D16103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lang w:val="en-GB"/>
              </w:rPr>
            </w:pPr>
            <w:r w:rsidRPr="00313635">
              <w:rPr>
                <w:rFonts w:cstheme="minorHAnsi"/>
                <w:sz w:val="18"/>
                <w:szCs w:val="18"/>
              </w:rPr>
              <w:t>1</w:t>
            </w:r>
          </w:p>
        </w:tc>
        <w:tc>
          <w:tcPr>
            <w:tcW w:w="1273" w:type="pct"/>
            <w:shd w:val="clear" w:color="auto" w:fill="auto"/>
          </w:tcPr>
          <w:p w14:paraId="6A541D70" w14:textId="50B0540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6A2941D5" w14:textId="77777777" w:rsidTr="007207FB">
        <w:tc>
          <w:tcPr>
            <w:tcW w:w="2524" w:type="pct"/>
            <w:shd w:val="clear" w:color="auto" w:fill="auto"/>
          </w:tcPr>
          <w:p w14:paraId="14F159DF" w14:textId="0A30A20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Åsele Idrottsklubb</w:t>
            </w:r>
          </w:p>
        </w:tc>
        <w:tc>
          <w:tcPr>
            <w:tcW w:w="1203" w:type="pct"/>
            <w:shd w:val="clear" w:color="auto" w:fill="auto"/>
          </w:tcPr>
          <w:p w14:paraId="0A1179C9" w14:textId="546610D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5B79C938" w14:textId="69B2E21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541CEC93" w14:textId="77777777" w:rsidTr="007207FB">
        <w:tc>
          <w:tcPr>
            <w:tcW w:w="2524" w:type="pct"/>
            <w:shd w:val="clear" w:color="auto" w:fill="auto"/>
          </w:tcPr>
          <w:p w14:paraId="4BCF7613" w14:textId="0442841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Örebro Fältrittklubb</w:t>
            </w:r>
          </w:p>
        </w:tc>
        <w:tc>
          <w:tcPr>
            <w:tcW w:w="1203" w:type="pct"/>
            <w:shd w:val="clear" w:color="auto" w:fill="auto"/>
          </w:tcPr>
          <w:p w14:paraId="70F18DBE" w14:textId="71F78E8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7DD79FDD" w14:textId="3D3DED1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1 060 000</w:t>
            </w:r>
          </w:p>
        </w:tc>
      </w:tr>
      <w:tr w:rsidR="00313635" w:rsidRPr="00894261" w14:paraId="6910434D" w14:textId="77777777" w:rsidTr="007207FB">
        <w:tc>
          <w:tcPr>
            <w:tcW w:w="2524" w:type="pct"/>
            <w:shd w:val="clear" w:color="auto" w:fill="auto"/>
          </w:tcPr>
          <w:p w14:paraId="74ACB704" w14:textId="5320762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Örestads golfklubb</w:t>
            </w:r>
          </w:p>
        </w:tc>
        <w:tc>
          <w:tcPr>
            <w:tcW w:w="1203" w:type="pct"/>
            <w:shd w:val="clear" w:color="auto" w:fill="auto"/>
          </w:tcPr>
          <w:p w14:paraId="20F5F8B6" w14:textId="075855B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17531318" w14:textId="7A5CE8D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3 624 000</w:t>
            </w:r>
          </w:p>
        </w:tc>
      </w:tr>
      <w:tr w:rsidR="00313635" w:rsidRPr="00894261" w14:paraId="2B7C18DB" w14:textId="77777777" w:rsidTr="007207FB">
        <w:tc>
          <w:tcPr>
            <w:tcW w:w="2524" w:type="pct"/>
            <w:shd w:val="clear" w:color="auto" w:fill="auto"/>
          </w:tcPr>
          <w:p w14:paraId="2FF2DB08" w14:textId="507D969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Örnsköldsviks Skidskytteförening</w:t>
            </w:r>
          </w:p>
        </w:tc>
        <w:tc>
          <w:tcPr>
            <w:tcW w:w="1203" w:type="pct"/>
            <w:shd w:val="clear" w:color="auto" w:fill="auto"/>
          </w:tcPr>
          <w:p w14:paraId="12C997A1" w14:textId="6B82D4D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3" w:type="pct"/>
            <w:shd w:val="clear" w:color="auto" w:fill="auto"/>
          </w:tcPr>
          <w:p w14:paraId="5ACAA72C" w14:textId="41EBED2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5 015 000</w:t>
            </w:r>
          </w:p>
        </w:tc>
      </w:tr>
      <w:tr w:rsidR="00313635" w:rsidRPr="00894261" w14:paraId="7CD42566" w14:textId="77777777" w:rsidTr="007207FB">
        <w:tc>
          <w:tcPr>
            <w:tcW w:w="2524" w:type="pct"/>
            <w:shd w:val="clear" w:color="auto" w:fill="auto"/>
          </w:tcPr>
          <w:p w14:paraId="52D2432D" w14:textId="7FBE00B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 </w:t>
            </w:r>
          </w:p>
        </w:tc>
        <w:tc>
          <w:tcPr>
            <w:tcW w:w="1203" w:type="pct"/>
            <w:shd w:val="clear" w:color="auto" w:fill="auto"/>
          </w:tcPr>
          <w:p w14:paraId="67680956" w14:textId="3108B1E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86</w:t>
            </w:r>
          </w:p>
        </w:tc>
        <w:tc>
          <w:tcPr>
            <w:tcW w:w="1273" w:type="pct"/>
            <w:shd w:val="clear" w:color="auto" w:fill="auto"/>
          </w:tcPr>
          <w:p w14:paraId="1D3B08FA" w14:textId="693FC4C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236 572 848</w:t>
            </w:r>
          </w:p>
        </w:tc>
      </w:tr>
      <w:bookmarkEnd w:id="123"/>
    </w:tbl>
    <w:p w14:paraId="53F87058"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0" w:type="dxa"/>
        </w:tblCellMar>
        <w:tblLook w:val="06A0" w:firstRow="1" w:lastRow="0" w:firstColumn="1" w:lastColumn="0" w:noHBand="1" w:noVBand="1"/>
      </w:tblPr>
      <w:tblGrid>
        <w:gridCol w:w="2945"/>
        <w:gridCol w:w="1449"/>
        <w:gridCol w:w="1503"/>
      </w:tblGrid>
      <w:tr w:rsidR="00894261" w:rsidRPr="00894261" w14:paraId="4086685E" w14:textId="77777777" w:rsidTr="007207FB">
        <w:trPr>
          <w:tblHeader/>
        </w:trPr>
        <w:tc>
          <w:tcPr>
            <w:tcW w:w="2497" w:type="pct"/>
            <w:shd w:val="clear" w:color="auto" w:fill="auto"/>
          </w:tcPr>
          <w:p w14:paraId="7CFABB3A"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Kulturförening</w:t>
            </w:r>
          </w:p>
        </w:tc>
        <w:tc>
          <w:tcPr>
            <w:tcW w:w="1229" w:type="pct"/>
            <w:shd w:val="clear" w:color="auto" w:fill="auto"/>
          </w:tcPr>
          <w:p w14:paraId="39EDA96A"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shd w:val="clear" w:color="auto" w:fill="auto"/>
          </w:tcPr>
          <w:p w14:paraId="6D891F65"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62EE24A5" w14:textId="77777777" w:rsidTr="007207FB">
        <w:tc>
          <w:tcPr>
            <w:tcW w:w="2497" w:type="pct"/>
            <w:shd w:val="clear" w:color="auto" w:fill="auto"/>
          </w:tcPr>
          <w:p w14:paraId="7F5EAF98" w14:textId="49118CC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ARNA</w:t>
            </w:r>
          </w:p>
        </w:tc>
        <w:tc>
          <w:tcPr>
            <w:tcW w:w="1229" w:type="pct"/>
            <w:shd w:val="clear" w:color="auto" w:fill="auto"/>
          </w:tcPr>
          <w:p w14:paraId="6E834510" w14:textId="1826078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shd w:val="clear" w:color="auto" w:fill="auto"/>
          </w:tcPr>
          <w:p w14:paraId="3CFD77EA" w14:textId="7BED000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478 101</w:t>
            </w:r>
          </w:p>
        </w:tc>
      </w:tr>
      <w:tr w:rsidR="00313635" w:rsidRPr="00894261" w14:paraId="4B8E0DF4" w14:textId="77777777" w:rsidTr="007207FB">
        <w:tc>
          <w:tcPr>
            <w:tcW w:w="2497" w:type="pct"/>
            <w:shd w:val="clear" w:color="auto" w:fill="auto"/>
          </w:tcPr>
          <w:p w14:paraId="6500C992" w14:textId="25E21A2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Arts &amp; Hearts</w:t>
            </w:r>
          </w:p>
        </w:tc>
        <w:tc>
          <w:tcPr>
            <w:tcW w:w="1229" w:type="pct"/>
            <w:shd w:val="clear" w:color="auto" w:fill="auto"/>
          </w:tcPr>
          <w:p w14:paraId="6A41DB00" w14:textId="7514568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B7B7D97" w14:textId="05F4ABD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3 050 113</w:t>
            </w:r>
          </w:p>
        </w:tc>
      </w:tr>
      <w:tr w:rsidR="00313635" w:rsidRPr="00894261" w14:paraId="02AE9D57" w14:textId="77777777" w:rsidTr="007207FB">
        <w:tc>
          <w:tcPr>
            <w:tcW w:w="2497" w:type="pct"/>
            <w:shd w:val="clear" w:color="auto" w:fill="auto"/>
          </w:tcPr>
          <w:p w14:paraId="23BA2C79" w14:textId="1C33D28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Bräcke Folkets Hus upa</w:t>
            </w:r>
          </w:p>
        </w:tc>
        <w:tc>
          <w:tcPr>
            <w:tcW w:w="1229" w:type="pct"/>
            <w:shd w:val="clear" w:color="auto" w:fill="auto"/>
          </w:tcPr>
          <w:p w14:paraId="3848E7D6" w14:textId="0A0676E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FF2DA53" w14:textId="08C325A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696 157</w:t>
            </w:r>
          </w:p>
        </w:tc>
      </w:tr>
      <w:tr w:rsidR="00313635" w:rsidRPr="00894261" w14:paraId="5C767282" w14:textId="77777777" w:rsidTr="007207FB">
        <w:tc>
          <w:tcPr>
            <w:tcW w:w="2497" w:type="pct"/>
            <w:shd w:val="clear" w:color="auto" w:fill="auto"/>
          </w:tcPr>
          <w:p w14:paraId="7FD6B764" w14:textId="3AF2E4D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Centrum för urban konst</w:t>
            </w:r>
          </w:p>
        </w:tc>
        <w:tc>
          <w:tcPr>
            <w:tcW w:w="1229" w:type="pct"/>
            <w:shd w:val="clear" w:color="auto" w:fill="auto"/>
          </w:tcPr>
          <w:p w14:paraId="6B467EA6" w14:textId="4D90136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A7598E0" w14:textId="79C0260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2 149 717</w:t>
            </w:r>
          </w:p>
        </w:tc>
      </w:tr>
      <w:tr w:rsidR="00313635" w:rsidRPr="00894261" w14:paraId="2ED7D9C1" w14:textId="77777777" w:rsidTr="007207FB">
        <w:tc>
          <w:tcPr>
            <w:tcW w:w="2497" w:type="pct"/>
            <w:shd w:val="clear" w:color="auto" w:fill="auto"/>
          </w:tcPr>
          <w:p w14:paraId="4713DAB7" w14:textId="7F4F045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DramaMera</w:t>
            </w:r>
          </w:p>
        </w:tc>
        <w:tc>
          <w:tcPr>
            <w:tcW w:w="1229" w:type="pct"/>
            <w:shd w:val="clear" w:color="auto" w:fill="auto"/>
          </w:tcPr>
          <w:p w14:paraId="5FBA7120" w14:textId="222FEA3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0E92BFE1" w14:textId="5232A52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943 952</w:t>
            </w:r>
          </w:p>
        </w:tc>
      </w:tr>
      <w:tr w:rsidR="00313635" w:rsidRPr="00894261" w14:paraId="399D596D" w14:textId="77777777" w:rsidTr="007207FB">
        <w:tc>
          <w:tcPr>
            <w:tcW w:w="2497" w:type="pct"/>
            <w:shd w:val="clear" w:color="auto" w:fill="auto"/>
          </w:tcPr>
          <w:p w14:paraId="29C991BD" w14:textId="347E382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Drömmarnas hus Ekonomisk förening</w:t>
            </w:r>
          </w:p>
        </w:tc>
        <w:tc>
          <w:tcPr>
            <w:tcW w:w="1229" w:type="pct"/>
            <w:shd w:val="clear" w:color="auto" w:fill="auto"/>
          </w:tcPr>
          <w:p w14:paraId="34E8C438" w14:textId="5DA01D8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0BC79E6" w14:textId="25346BA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1 708 484</w:t>
            </w:r>
          </w:p>
        </w:tc>
      </w:tr>
      <w:tr w:rsidR="00313635" w:rsidRPr="00894261" w14:paraId="7BC319E0" w14:textId="77777777" w:rsidTr="007207FB">
        <w:tc>
          <w:tcPr>
            <w:tcW w:w="2497" w:type="pct"/>
            <w:shd w:val="clear" w:color="auto" w:fill="auto"/>
          </w:tcPr>
          <w:p w14:paraId="647C8183" w14:textId="4DF78438"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Eksjö kommuns Slöjdförening</w:t>
            </w:r>
          </w:p>
        </w:tc>
        <w:tc>
          <w:tcPr>
            <w:tcW w:w="1229" w:type="pct"/>
            <w:shd w:val="clear" w:color="auto" w:fill="auto"/>
          </w:tcPr>
          <w:p w14:paraId="17817368" w14:textId="08F244F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C351713" w14:textId="5644515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748 000</w:t>
            </w:r>
          </w:p>
        </w:tc>
      </w:tr>
      <w:tr w:rsidR="00313635" w:rsidRPr="00894261" w14:paraId="3DA24298" w14:textId="77777777" w:rsidTr="007207FB">
        <w:tc>
          <w:tcPr>
            <w:tcW w:w="2497" w:type="pct"/>
            <w:shd w:val="clear" w:color="auto" w:fill="auto"/>
          </w:tcPr>
          <w:p w14:paraId="06C4AEC0" w14:textId="7EA6973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Emma Ricklunds stiftelse</w:t>
            </w:r>
          </w:p>
        </w:tc>
        <w:tc>
          <w:tcPr>
            <w:tcW w:w="1229" w:type="pct"/>
            <w:shd w:val="clear" w:color="auto" w:fill="auto"/>
          </w:tcPr>
          <w:p w14:paraId="42709F57" w14:textId="1E44414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59DB128" w14:textId="7BCB562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938 184</w:t>
            </w:r>
          </w:p>
        </w:tc>
      </w:tr>
      <w:tr w:rsidR="00313635" w:rsidRPr="00894261" w14:paraId="0E72745F" w14:textId="77777777" w:rsidTr="007207FB">
        <w:tc>
          <w:tcPr>
            <w:tcW w:w="2497" w:type="pct"/>
            <w:shd w:val="clear" w:color="auto" w:fill="auto"/>
          </w:tcPr>
          <w:p w14:paraId="14E18CD3" w14:textId="4E7D6AF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Adolf Fredriks musikklasser</w:t>
            </w:r>
          </w:p>
        </w:tc>
        <w:tc>
          <w:tcPr>
            <w:tcW w:w="1229" w:type="pct"/>
            <w:shd w:val="clear" w:color="auto" w:fill="auto"/>
          </w:tcPr>
          <w:p w14:paraId="2BE438B2" w14:textId="216906C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D5FC76C" w14:textId="718743D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2 102 600</w:t>
            </w:r>
          </w:p>
        </w:tc>
      </w:tr>
      <w:tr w:rsidR="00313635" w:rsidRPr="00894261" w14:paraId="6EC1CFA6" w14:textId="77777777" w:rsidTr="007207FB">
        <w:tc>
          <w:tcPr>
            <w:tcW w:w="2497" w:type="pct"/>
            <w:shd w:val="clear" w:color="auto" w:fill="auto"/>
          </w:tcPr>
          <w:p w14:paraId="57E716FC" w14:textId="4BFCDC6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Artikel 31</w:t>
            </w:r>
          </w:p>
        </w:tc>
        <w:tc>
          <w:tcPr>
            <w:tcW w:w="1229" w:type="pct"/>
            <w:shd w:val="clear" w:color="auto" w:fill="auto"/>
          </w:tcPr>
          <w:p w14:paraId="57699D68" w14:textId="21730A4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9C89326" w14:textId="4100371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3 068 212</w:t>
            </w:r>
          </w:p>
        </w:tc>
      </w:tr>
      <w:tr w:rsidR="00313635" w:rsidRPr="00894261" w14:paraId="0B4952FA" w14:textId="77777777" w:rsidTr="007207FB">
        <w:tc>
          <w:tcPr>
            <w:tcW w:w="2497" w:type="pct"/>
            <w:shd w:val="clear" w:color="auto" w:fill="auto"/>
          </w:tcPr>
          <w:p w14:paraId="1C481203" w14:textId="76EE015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Föreningen Folkets Bio</w:t>
            </w:r>
          </w:p>
        </w:tc>
        <w:tc>
          <w:tcPr>
            <w:tcW w:w="1229" w:type="pct"/>
            <w:shd w:val="clear" w:color="auto" w:fill="auto"/>
          </w:tcPr>
          <w:p w14:paraId="13E7B690" w14:textId="0F353D9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B537201" w14:textId="7312878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1 319 481</w:t>
            </w:r>
          </w:p>
        </w:tc>
      </w:tr>
      <w:tr w:rsidR="00313635" w:rsidRPr="00894261" w14:paraId="1ABA22C4" w14:textId="77777777" w:rsidTr="007207FB">
        <w:tc>
          <w:tcPr>
            <w:tcW w:w="2497" w:type="pct"/>
            <w:shd w:val="clear" w:color="auto" w:fill="auto"/>
          </w:tcPr>
          <w:p w14:paraId="170106A8" w14:textId="2438DB3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Ideella Föreningen Karavan med firma Karavan</w:t>
            </w:r>
          </w:p>
        </w:tc>
        <w:tc>
          <w:tcPr>
            <w:tcW w:w="1229" w:type="pct"/>
            <w:shd w:val="clear" w:color="auto" w:fill="auto"/>
          </w:tcPr>
          <w:p w14:paraId="1D691999" w14:textId="34E2463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407CFC2" w14:textId="38D9C4A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1 537 294</w:t>
            </w:r>
          </w:p>
        </w:tc>
      </w:tr>
      <w:tr w:rsidR="00313635" w:rsidRPr="00894261" w14:paraId="306B09BF" w14:textId="77777777" w:rsidTr="007207FB">
        <w:tc>
          <w:tcPr>
            <w:tcW w:w="2497" w:type="pct"/>
            <w:shd w:val="clear" w:color="auto" w:fill="auto"/>
          </w:tcPr>
          <w:p w14:paraId="71D47225" w14:textId="31352B1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Konstfrämjandet Bergslagen</w:t>
            </w:r>
          </w:p>
        </w:tc>
        <w:tc>
          <w:tcPr>
            <w:tcW w:w="1229" w:type="pct"/>
            <w:shd w:val="clear" w:color="auto" w:fill="auto"/>
          </w:tcPr>
          <w:p w14:paraId="7E2BF770" w14:textId="7367228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77C08995" w14:textId="79AF6EE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3 215 607</w:t>
            </w:r>
          </w:p>
        </w:tc>
      </w:tr>
      <w:tr w:rsidR="00313635" w:rsidRPr="00894261" w14:paraId="2CB2838C" w14:textId="77777777" w:rsidTr="007207FB">
        <w:tc>
          <w:tcPr>
            <w:tcW w:w="2497" w:type="pct"/>
            <w:shd w:val="clear" w:color="auto" w:fill="auto"/>
          </w:tcPr>
          <w:p w14:paraId="1561BE87" w14:textId="415779A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Kultur och Kvalitet  </w:t>
            </w:r>
          </w:p>
        </w:tc>
        <w:tc>
          <w:tcPr>
            <w:tcW w:w="1229" w:type="pct"/>
            <w:shd w:val="clear" w:color="auto" w:fill="auto"/>
          </w:tcPr>
          <w:p w14:paraId="61D70839" w14:textId="57CE3D6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116361FB" w14:textId="67A7125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2 483 048</w:t>
            </w:r>
          </w:p>
        </w:tc>
      </w:tr>
      <w:tr w:rsidR="00313635" w:rsidRPr="00894261" w14:paraId="57E761DB" w14:textId="77777777" w:rsidTr="007207FB">
        <w:tc>
          <w:tcPr>
            <w:tcW w:w="2497" w:type="pct"/>
            <w:shd w:val="clear" w:color="auto" w:fill="auto"/>
          </w:tcPr>
          <w:p w14:paraId="576D4F86" w14:textId="1D2BC23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Kulturskolan i Rimbo, ekonomisk förening</w:t>
            </w:r>
          </w:p>
        </w:tc>
        <w:tc>
          <w:tcPr>
            <w:tcW w:w="1229" w:type="pct"/>
            <w:shd w:val="clear" w:color="auto" w:fill="auto"/>
          </w:tcPr>
          <w:p w14:paraId="1790B454" w14:textId="18730C0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562BC88" w14:textId="34C7B2D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2 229 906</w:t>
            </w:r>
          </w:p>
        </w:tc>
      </w:tr>
      <w:tr w:rsidR="00313635" w:rsidRPr="00894261" w14:paraId="0FA04515" w14:textId="77777777" w:rsidTr="007207FB">
        <w:tc>
          <w:tcPr>
            <w:tcW w:w="2497" w:type="pct"/>
            <w:shd w:val="clear" w:color="auto" w:fill="auto"/>
          </w:tcPr>
          <w:p w14:paraId="62A1EE17" w14:textId="5BC33C9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Livet Bitch! Scenkonst</w:t>
            </w:r>
          </w:p>
        </w:tc>
        <w:tc>
          <w:tcPr>
            <w:tcW w:w="1229" w:type="pct"/>
            <w:shd w:val="clear" w:color="auto" w:fill="auto"/>
          </w:tcPr>
          <w:p w14:paraId="7937D8E5" w14:textId="614FA5D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E88C2A6" w14:textId="0CA07E1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2 835 849</w:t>
            </w:r>
          </w:p>
        </w:tc>
      </w:tr>
      <w:tr w:rsidR="00313635" w:rsidRPr="00894261" w14:paraId="43843580" w14:textId="77777777" w:rsidTr="007207FB">
        <w:tc>
          <w:tcPr>
            <w:tcW w:w="2497" w:type="pct"/>
            <w:shd w:val="clear" w:color="auto" w:fill="auto"/>
          </w:tcPr>
          <w:p w14:paraId="1286E3F7" w14:textId="32DDE2C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Professor Apa</w:t>
            </w:r>
          </w:p>
        </w:tc>
        <w:tc>
          <w:tcPr>
            <w:tcW w:w="1229" w:type="pct"/>
            <w:shd w:val="clear" w:color="auto" w:fill="auto"/>
          </w:tcPr>
          <w:p w14:paraId="5BE42A15" w14:textId="5AB5CB7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5B2F600A" w14:textId="197D2DE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0</w:t>
            </w:r>
            <w:r>
              <w:rPr>
                <w:rFonts w:cstheme="minorHAnsi"/>
                <w:sz w:val="18"/>
                <w:szCs w:val="18"/>
              </w:rPr>
              <w:t>*</w:t>
            </w:r>
          </w:p>
        </w:tc>
      </w:tr>
      <w:tr w:rsidR="00313635" w:rsidRPr="00894261" w14:paraId="0B866E51" w14:textId="77777777" w:rsidTr="007207FB">
        <w:tc>
          <w:tcPr>
            <w:tcW w:w="2497" w:type="pct"/>
            <w:shd w:val="clear" w:color="auto" w:fill="auto"/>
          </w:tcPr>
          <w:p w14:paraId="450C2BFC" w14:textId="489C3C0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Riksföreningen Svenska Gospelverkstaden</w:t>
            </w:r>
          </w:p>
        </w:tc>
        <w:tc>
          <w:tcPr>
            <w:tcW w:w="1229" w:type="pct"/>
            <w:shd w:val="clear" w:color="auto" w:fill="auto"/>
          </w:tcPr>
          <w:p w14:paraId="7F002CDF" w14:textId="7A60489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4C66E68" w14:textId="2B2CFF8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2 338 381</w:t>
            </w:r>
          </w:p>
        </w:tc>
      </w:tr>
      <w:tr w:rsidR="00313635" w:rsidRPr="00894261" w14:paraId="0831D550" w14:textId="77777777" w:rsidTr="007207FB">
        <w:tc>
          <w:tcPr>
            <w:tcW w:w="2497" w:type="pct"/>
            <w:shd w:val="clear" w:color="auto" w:fill="auto"/>
          </w:tcPr>
          <w:p w14:paraId="3F42C76F" w14:textId="5CA332A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Stiftelsen K.A. Almgren sidenväveri &amp; museum</w:t>
            </w:r>
          </w:p>
        </w:tc>
        <w:tc>
          <w:tcPr>
            <w:tcW w:w="1229" w:type="pct"/>
            <w:shd w:val="clear" w:color="auto" w:fill="auto"/>
          </w:tcPr>
          <w:p w14:paraId="7FE9B507" w14:textId="06FEEE7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3D2C73A" w14:textId="2DCAAF3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774 640</w:t>
            </w:r>
          </w:p>
        </w:tc>
      </w:tr>
      <w:tr w:rsidR="00313635" w:rsidRPr="00894261" w14:paraId="32B0D5D7" w14:textId="77777777" w:rsidTr="007207FB">
        <w:tc>
          <w:tcPr>
            <w:tcW w:w="2497" w:type="pct"/>
            <w:shd w:val="clear" w:color="auto" w:fill="auto"/>
          </w:tcPr>
          <w:p w14:paraId="7AD11E59" w14:textId="3A82186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Stiftelsen Konsthall Tornedalen</w:t>
            </w:r>
          </w:p>
        </w:tc>
        <w:tc>
          <w:tcPr>
            <w:tcW w:w="1229" w:type="pct"/>
            <w:shd w:val="clear" w:color="auto" w:fill="auto"/>
          </w:tcPr>
          <w:p w14:paraId="438636B1" w14:textId="648C8E3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EECEF9B" w14:textId="5BBF3A6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4 012 000</w:t>
            </w:r>
          </w:p>
        </w:tc>
      </w:tr>
      <w:tr w:rsidR="00313635" w:rsidRPr="00894261" w14:paraId="3C5EF88F" w14:textId="77777777" w:rsidTr="007207FB">
        <w:tc>
          <w:tcPr>
            <w:tcW w:w="2497" w:type="pct"/>
            <w:shd w:val="clear" w:color="auto" w:fill="auto"/>
          </w:tcPr>
          <w:p w14:paraId="45086C5A" w14:textId="2149E5C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Sveriges Kulturskoleråd</w:t>
            </w:r>
          </w:p>
        </w:tc>
        <w:tc>
          <w:tcPr>
            <w:tcW w:w="1229" w:type="pct"/>
            <w:shd w:val="clear" w:color="auto" w:fill="auto"/>
          </w:tcPr>
          <w:p w14:paraId="6F318AF7" w14:textId="3B805FF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5AAD1081" w14:textId="59BE010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4 999 239</w:t>
            </w:r>
          </w:p>
        </w:tc>
      </w:tr>
      <w:tr w:rsidR="00313635" w:rsidRPr="00894261" w14:paraId="1357AF65" w14:textId="77777777" w:rsidTr="007207FB">
        <w:tc>
          <w:tcPr>
            <w:tcW w:w="2497" w:type="pct"/>
            <w:shd w:val="clear" w:color="auto" w:fill="auto"/>
          </w:tcPr>
          <w:p w14:paraId="22725BAB" w14:textId="27641B8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Sveriges Orkesterförbund </w:t>
            </w:r>
          </w:p>
        </w:tc>
        <w:tc>
          <w:tcPr>
            <w:tcW w:w="1229" w:type="pct"/>
            <w:shd w:val="clear" w:color="auto" w:fill="auto"/>
          </w:tcPr>
          <w:p w14:paraId="1833812C" w14:textId="39739A3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0AEF247E" w14:textId="53DC78A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2 199 701</w:t>
            </w:r>
          </w:p>
        </w:tc>
      </w:tr>
      <w:tr w:rsidR="00313635" w:rsidRPr="00894261" w14:paraId="17833835" w14:textId="77777777" w:rsidTr="007207FB">
        <w:tc>
          <w:tcPr>
            <w:tcW w:w="2497" w:type="pct"/>
            <w:shd w:val="clear" w:color="auto" w:fill="auto"/>
          </w:tcPr>
          <w:p w14:paraId="25F08352" w14:textId="546649E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Turning Tables Sweden</w:t>
            </w:r>
          </w:p>
        </w:tc>
        <w:tc>
          <w:tcPr>
            <w:tcW w:w="1229" w:type="pct"/>
            <w:shd w:val="clear" w:color="auto" w:fill="auto"/>
          </w:tcPr>
          <w:p w14:paraId="16EA9B29" w14:textId="73F9A1C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14F3A7A" w14:textId="5EB3D4B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2 843 177</w:t>
            </w:r>
          </w:p>
        </w:tc>
      </w:tr>
      <w:tr w:rsidR="00313635" w:rsidRPr="00894261" w14:paraId="73FBD118" w14:textId="77777777" w:rsidTr="007207FB">
        <w:tc>
          <w:tcPr>
            <w:tcW w:w="2497" w:type="pct"/>
            <w:shd w:val="clear" w:color="auto" w:fill="auto"/>
          </w:tcPr>
          <w:p w14:paraId="20101396" w14:textId="4A7B8BB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Xclusive Idrott &amp; Kulturförening</w:t>
            </w:r>
          </w:p>
        </w:tc>
        <w:tc>
          <w:tcPr>
            <w:tcW w:w="1229" w:type="pct"/>
            <w:shd w:val="clear" w:color="auto" w:fill="auto"/>
          </w:tcPr>
          <w:p w14:paraId="23CC1C2A" w14:textId="528DD3B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68613359" w14:textId="6D0591F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1 861 244</w:t>
            </w:r>
          </w:p>
        </w:tc>
      </w:tr>
      <w:tr w:rsidR="00313635" w:rsidRPr="00894261" w14:paraId="286AA34B" w14:textId="77777777" w:rsidTr="007207FB">
        <w:tc>
          <w:tcPr>
            <w:tcW w:w="2497" w:type="pct"/>
            <w:shd w:val="clear" w:color="auto" w:fill="auto"/>
          </w:tcPr>
          <w:p w14:paraId="1E9177E9" w14:textId="250121D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 </w:t>
            </w:r>
          </w:p>
        </w:tc>
        <w:tc>
          <w:tcPr>
            <w:tcW w:w="1229" w:type="pct"/>
            <w:shd w:val="clear" w:color="auto" w:fill="auto"/>
          </w:tcPr>
          <w:p w14:paraId="4DB1F897" w14:textId="0A959BD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29</w:t>
            </w:r>
          </w:p>
        </w:tc>
        <w:tc>
          <w:tcPr>
            <w:tcW w:w="1274" w:type="pct"/>
            <w:shd w:val="clear" w:color="auto" w:fill="auto"/>
          </w:tcPr>
          <w:p w14:paraId="3F9A959E" w14:textId="211EF2C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48 533 087</w:t>
            </w:r>
          </w:p>
        </w:tc>
      </w:tr>
    </w:tbl>
    <w:p w14:paraId="18D14029"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0" w:type="dxa"/>
        </w:tblCellMar>
        <w:tblLook w:val="06A0" w:firstRow="1" w:lastRow="0" w:firstColumn="1" w:lastColumn="0" w:noHBand="1" w:noVBand="1"/>
      </w:tblPr>
      <w:tblGrid>
        <w:gridCol w:w="2945"/>
        <w:gridCol w:w="1449"/>
        <w:gridCol w:w="1503"/>
      </w:tblGrid>
      <w:tr w:rsidR="00894261" w:rsidRPr="00894261" w14:paraId="7F807EA5" w14:textId="77777777" w:rsidTr="007207FB">
        <w:trPr>
          <w:tblHeader/>
        </w:trPr>
        <w:tc>
          <w:tcPr>
            <w:tcW w:w="2497" w:type="pct"/>
            <w:shd w:val="clear" w:color="auto" w:fill="auto"/>
          </w:tcPr>
          <w:p w14:paraId="120F4074"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Offentlig huvudman</w:t>
            </w:r>
          </w:p>
        </w:tc>
        <w:tc>
          <w:tcPr>
            <w:tcW w:w="1229" w:type="pct"/>
            <w:shd w:val="clear" w:color="auto" w:fill="auto"/>
          </w:tcPr>
          <w:p w14:paraId="6E28644D"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shd w:val="clear" w:color="auto" w:fill="auto"/>
          </w:tcPr>
          <w:p w14:paraId="1E9CC6BA"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3C1E4557" w14:textId="77777777" w:rsidTr="007207FB">
        <w:tc>
          <w:tcPr>
            <w:tcW w:w="2497" w:type="pct"/>
            <w:shd w:val="clear" w:color="auto" w:fill="auto"/>
          </w:tcPr>
          <w:p w14:paraId="7F877F2B" w14:textId="0283386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Göteborgs Stad Funktionsstöd</w:t>
            </w:r>
          </w:p>
        </w:tc>
        <w:tc>
          <w:tcPr>
            <w:tcW w:w="1229" w:type="pct"/>
            <w:shd w:val="clear" w:color="auto" w:fill="auto"/>
          </w:tcPr>
          <w:p w14:paraId="0C267EF3" w14:textId="1BC7D68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3BE0DA2A" w14:textId="6859B15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1 877 783</w:t>
            </w:r>
          </w:p>
        </w:tc>
      </w:tr>
      <w:tr w:rsidR="00313635" w:rsidRPr="00894261" w14:paraId="0EDD16A9" w14:textId="77777777" w:rsidTr="007207FB">
        <w:tc>
          <w:tcPr>
            <w:tcW w:w="2497" w:type="pct"/>
            <w:shd w:val="clear" w:color="auto" w:fill="auto"/>
          </w:tcPr>
          <w:p w14:paraId="7056EA67" w14:textId="10985B91"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Halmstad kommun</w:t>
            </w:r>
          </w:p>
        </w:tc>
        <w:tc>
          <w:tcPr>
            <w:tcW w:w="1229" w:type="pct"/>
            <w:shd w:val="clear" w:color="auto" w:fill="auto"/>
          </w:tcPr>
          <w:p w14:paraId="516B5C6A" w14:textId="7C0483D6"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1EC53709" w14:textId="19A07CF6"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1 896 852</w:t>
            </w:r>
          </w:p>
        </w:tc>
      </w:tr>
      <w:tr w:rsidR="00313635" w:rsidRPr="00894261" w14:paraId="174CE524" w14:textId="77777777" w:rsidTr="007207FB">
        <w:tc>
          <w:tcPr>
            <w:tcW w:w="2497" w:type="pct"/>
            <w:shd w:val="clear" w:color="auto" w:fill="auto"/>
          </w:tcPr>
          <w:p w14:paraId="52BB0252" w14:textId="77103125"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Helsingborgs stad</w:t>
            </w:r>
          </w:p>
        </w:tc>
        <w:tc>
          <w:tcPr>
            <w:tcW w:w="1229" w:type="pct"/>
            <w:shd w:val="clear" w:color="auto" w:fill="auto"/>
          </w:tcPr>
          <w:p w14:paraId="6B54F514" w14:textId="2F95AD35"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w:t>
            </w:r>
          </w:p>
        </w:tc>
        <w:tc>
          <w:tcPr>
            <w:tcW w:w="1274" w:type="pct"/>
            <w:shd w:val="clear" w:color="auto" w:fill="auto"/>
          </w:tcPr>
          <w:p w14:paraId="354AF2AF" w14:textId="735AD3C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1 039 974</w:t>
            </w:r>
          </w:p>
        </w:tc>
      </w:tr>
      <w:tr w:rsidR="00313635" w:rsidRPr="00894261" w14:paraId="0ED7248E" w14:textId="77777777" w:rsidTr="007207FB">
        <w:tc>
          <w:tcPr>
            <w:tcW w:w="2497" w:type="pct"/>
            <w:shd w:val="clear" w:color="auto" w:fill="auto"/>
          </w:tcPr>
          <w:p w14:paraId="7BFF4714" w14:textId="00B7CC55"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Hälsinglands Utbildningsförbund</w:t>
            </w:r>
          </w:p>
        </w:tc>
        <w:tc>
          <w:tcPr>
            <w:tcW w:w="1229" w:type="pct"/>
            <w:shd w:val="clear" w:color="auto" w:fill="auto"/>
          </w:tcPr>
          <w:p w14:paraId="0B56C287" w14:textId="2D486EB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1A717D0D" w14:textId="2A269E7C"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1 181 440</w:t>
            </w:r>
          </w:p>
        </w:tc>
      </w:tr>
      <w:tr w:rsidR="00313635" w:rsidRPr="00894261" w14:paraId="6DFAC03D" w14:textId="77777777" w:rsidTr="007207FB">
        <w:tc>
          <w:tcPr>
            <w:tcW w:w="2497" w:type="pct"/>
            <w:shd w:val="clear" w:color="auto" w:fill="auto"/>
          </w:tcPr>
          <w:p w14:paraId="6EA22457" w14:textId="1C8CBE26"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Region Stockholm</w:t>
            </w:r>
          </w:p>
        </w:tc>
        <w:tc>
          <w:tcPr>
            <w:tcW w:w="1229" w:type="pct"/>
            <w:shd w:val="clear" w:color="auto" w:fill="auto"/>
          </w:tcPr>
          <w:p w14:paraId="5D5905C1" w14:textId="426005C0"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3</w:t>
            </w:r>
          </w:p>
        </w:tc>
        <w:tc>
          <w:tcPr>
            <w:tcW w:w="1274" w:type="pct"/>
            <w:shd w:val="clear" w:color="auto" w:fill="auto"/>
          </w:tcPr>
          <w:p w14:paraId="3B3EA989" w14:textId="5FF1A50E"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7 122 936</w:t>
            </w:r>
          </w:p>
        </w:tc>
      </w:tr>
      <w:tr w:rsidR="00313635" w:rsidRPr="00894261" w14:paraId="4C581F95" w14:textId="77777777" w:rsidTr="007207FB">
        <w:tc>
          <w:tcPr>
            <w:tcW w:w="2497" w:type="pct"/>
            <w:shd w:val="clear" w:color="auto" w:fill="auto"/>
          </w:tcPr>
          <w:p w14:paraId="47ADCB56" w14:textId="01F2A049"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Region Västmanland</w:t>
            </w:r>
          </w:p>
        </w:tc>
        <w:tc>
          <w:tcPr>
            <w:tcW w:w="1229" w:type="pct"/>
            <w:shd w:val="clear" w:color="auto" w:fill="auto"/>
          </w:tcPr>
          <w:p w14:paraId="715E80B9" w14:textId="7CCE9CFB"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517D3B48" w14:textId="693463A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808 919</w:t>
            </w:r>
          </w:p>
        </w:tc>
      </w:tr>
      <w:tr w:rsidR="00313635" w:rsidRPr="00894261" w14:paraId="04D09FBF" w14:textId="77777777" w:rsidTr="007207FB">
        <w:tc>
          <w:tcPr>
            <w:tcW w:w="2497" w:type="pct"/>
            <w:shd w:val="clear" w:color="auto" w:fill="auto"/>
          </w:tcPr>
          <w:p w14:paraId="6BC07C94" w14:textId="5FF3626C"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Stockholms stad</w:t>
            </w:r>
          </w:p>
        </w:tc>
        <w:tc>
          <w:tcPr>
            <w:tcW w:w="1229" w:type="pct"/>
            <w:shd w:val="clear" w:color="auto" w:fill="auto"/>
          </w:tcPr>
          <w:p w14:paraId="527837B8" w14:textId="6C9105F4"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68FE74B8" w14:textId="5E0BB09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303 390</w:t>
            </w:r>
          </w:p>
        </w:tc>
      </w:tr>
      <w:tr w:rsidR="00313635" w:rsidRPr="00894261" w14:paraId="0279EFBE" w14:textId="77777777" w:rsidTr="007207FB">
        <w:tc>
          <w:tcPr>
            <w:tcW w:w="2497" w:type="pct"/>
            <w:shd w:val="clear" w:color="auto" w:fill="auto"/>
          </w:tcPr>
          <w:p w14:paraId="528D2140" w14:textId="0CE93140"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Sölvesborgs kommun</w:t>
            </w:r>
          </w:p>
        </w:tc>
        <w:tc>
          <w:tcPr>
            <w:tcW w:w="1229" w:type="pct"/>
            <w:shd w:val="clear" w:color="auto" w:fill="auto"/>
          </w:tcPr>
          <w:p w14:paraId="0B417D4E" w14:textId="1ADB8AC2"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6A70BFC6" w14:textId="06D28A7E"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0</w:t>
            </w:r>
          </w:p>
        </w:tc>
      </w:tr>
      <w:tr w:rsidR="00313635" w:rsidRPr="00894261" w14:paraId="4CFDF7AA" w14:textId="77777777" w:rsidTr="007207FB">
        <w:tc>
          <w:tcPr>
            <w:tcW w:w="2497" w:type="pct"/>
            <w:shd w:val="clear" w:color="auto" w:fill="auto"/>
          </w:tcPr>
          <w:p w14:paraId="75A66A1D" w14:textId="6D751343"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Västra Götalandsregionen</w:t>
            </w:r>
          </w:p>
        </w:tc>
        <w:tc>
          <w:tcPr>
            <w:tcW w:w="1229" w:type="pct"/>
            <w:shd w:val="clear" w:color="auto" w:fill="auto"/>
          </w:tcPr>
          <w:p w14:paraId="0C41D01A" w14:textId="667FC640"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shd w:val="clear" w:color="auto" w:fill="auto"/>
          </w:tcPr>
          <w:p w14:paraId="53D928C5" w14:textId="52E7CB3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2 397 985</w:t>
            </w:r>
          </w:p>
        </w:tc>
      </w:tr>
      <w:tr w:rsidR="00313635" w:rsidRPr="00894261" w14:paraId="230FA1AE" w14:textId="77777777" w:rsidTr="007207FB">
        <w:tc>
          <w:tcPr>
            <w:tcW w:w="2497" w:type="pct"/>
            <w:shd w:val="clear" w:color="auto" w:fill="auto"/>
          </w:tcPr>
          <w:p w14:paraId="46131664" w14:textId="4BFE6AA5"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 xml:space="preserve"> </w:t>
            </w:r>
          </w:p>
        </w:tc>
        <w:tc>
          <w:tcPr>
            <w:tcW w:w="1229" w:type="pct"/>
            <w:shd w:val="clear" w:color="auto" w:fill="auto"/>
          </w:tcPr>
          <w:p w14:paraId="654EC7CD" w14:textId="200E122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313635">
              <w:rPr>
                <w:b/>
                <w:bCs/>
                <w:sz w:val="18"/>
                <w:szCs w:val="18"/>
              </w:rPr>
              <w:t>12</w:t>
            </w:r>
          </w:p>
        </w:tc>
        <w:tc>
          <w:tcPr>
            <w:tcW w:w="1274" w:type="pct"/>
            <w:shd w:val="clear" w:color="auto" w:fill="auto"/>
          </w:tcPr>
          <w:p w14:paraId="1A53FCA2" w14:textId="5FC62DA1"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313635">
              <w:rPr>
                <w:b/>
                <w:bCs/>
                <w:sz w:val="18"/>
                <w:szCs w:val="18"/>
              </w:rPr>
              <w:t>16 629 279</w:t>
            </w:r>
          </w:p>
        </w:tc>
      </w:tr>
    </w:tbl>
    <w:p w14:paraId="144665A0"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0" w:type="dxa"/>
        </w:tblCellMar>
        <w:tblLook w:val="06A0" w:firstRow="1" w:lastRow="0" w:firstColumn="1" w:lastColumn="0" w:noHBand="1" w:noVBand="1"/>
      </w:tblPr>
      <w:tblGrid>
        <w:gridCol w:w="2945"/>
        <w:gridCol w:w="1449"/>
        <w:gridCol w:w="1503"/>
      </w:tblGrid>
      <w:tr w:rsidR="00894261" w:rsidRPr="00894261" w14:paraId="561503FB" w14:textId="77777777" w:rsidTr="007207FB">
        <w:trPr>
          <w:tblHeader/>
        </w:trPr>
        <w:tc>
          <w:tcPr>
            <w:tcW w:w="2497" w:type="pct"/>
            <w:shd w:val="clear" w:color="auto" w:fill="auto"/>
          </w:tcPr>
          <w:p w14:paraId="6BB56A4A"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Organisation bildad på etnisk grund</w:t>
            </w:r>
          </w:p>
        </w:tc>
        <w:tc>
          <w:tcPr>
            <w:tcW w:w="1229" w:type="pct"/>
            <w:shd w:val="clear" w:color="auto" w:fill="auto"/>
          </w:tcPr>
          <w:p w14:paraId="29BB7772"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shd w:val="clear" w:color="auto" w:fill="auto"/>
          </w:tcPr>
          <w:p w14:paraId="17E20CE2"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6D5C5BDA" w14:textId="77777777" w:rsidTr="007207FB">
        <w:tc>
          <w:tcPr>
            <w:tcW w:w="2497" w:type="pct"/>
            <w:shd w:val="clear" w:color="auto" w:fill="auto"/>
          </w:tcPr>
          <w:p w14:paraId="7F4691C4" w14:textId="77777777"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894261">
              <w:rPr>
                <w:rFonts w:ascii="Calibri" w:hAnsi="Calibri" w:cs="Calibri"/>
                <w:color w:val="000000"/>
                <w:spacing w:val="4"/>
                <w:sz w:val="18"/>
              </w:rPr>
              <w:t>Somalilands Förening i Malmö</w:t>
            </w:r>
          </w:p>
        </w:tc>
        <w:tc>
          <w:tcPr>
            <w:tcW w:w="1229" w:type="pct"/>
            <w:shd w:val="clear" w:color="auto" w:fill="auto"/>
          </w:tcPr>
          <w:p w14:paraId="51530762" w14:textId="1145BA9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794F2C1D" w14:textId="2DB08D4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2 210 177</w:t>
            </w:r>
          </w:p>
        </w:tc>
      </w:tr>
      <w:tr w:rsidR="00313635" w:rsidRPr="00894261" w14:paraId="277C7E5A" w14:textId="77777777" w:rsidTr="007207FB">
        <w:tc>
          <w:tcPr>
            <w:tcW w:w="2497" w:type="pct"/>
            <w:shd w:val="clear" w:color="auto" w:fill="auto"/>
          </w:tcPr>
          <w:p w14:paraId="0B3CBC33" w14:textId="77777777"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894261">
              <w:rPr>
                <w:rFonts w:ascii="Calibri" w:hAnsi="Calibri" w:cs="Calibri"/>
                <w:color w:val="000000"/>
                <w:spacing w:val="4"/>
                <w:sz w:val="18"/>
              </w:rPr>
              <w:t> </w:t>
            </w:r>
          </w:p>
        </w:tc>
        <w:tc>
          <w:tcPr>
            <w:tcW w:w="1229" w:type="pct"/>
            <w:shd w:val="clear" w:color="auto" w:fill="auto"/>
          </w:tcPr>
          <w:p w14:paraId="340CA9B3" w14:textId="035C599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2</w:t>
            </w:r>
          </w:p>
        </w:tc>
        <w:tc>
          <w:tcPr>
            <w:tcW w:w="1274" w:type="pct"/>
            <w:shd w:val="clear" w:color="auto" w:fill="auto"/>
          </w:tcPr>
          <w:p w14:paraId="64D70234" w14:textId="5590C89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2 210 177</w:t>
            </w:r>
          </w:p>
        </w:tc>
      </w:tr>
      <w:tr w:rsidR="00894261" w:rsidRPr="00894261" w14:paraId="1100C7F5" w14:textId="77777777" w:rsidTr="007207FB">
        <w:tc>
          <w:tcPr>
            <w:tcW w:w="2497" w:type="pct"/>
            <w:shd w:val="clear" w:color="auto" w:fill="auto"/>
          </w:tcPr>
          <w:p w14:paraId="6E080707"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1229" w:type="pct"/>
            <w:shd w:val="clear" w:color="auto" w:fill="auto"/>
          </w:tcPr>
          <w:p w14:paraId="45028A8F"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shd w:val="clear" w:color="auto" w:fill="auto"/>
          </w:tcPr>
          <w:p w14:paraId="0D8A62E6"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894261" w:rsidRPr="00894261" w14:paraId="38BC319F" w14:textId="77777777" w:rsidTr="007207FB">
        <w:tc>
          <w:tcPr>
            <w:tcW w:w="2497" w:type="pct"/>
            <w:shd w:val="clear" w:color="auto" w:fill="auto"/>
          </w:tcPr>
          <w:p w14:paraId="6603B088"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b/>
                <w:bCs/>
                <w:spacing w:val="4"/>
                <w:sz w:val="18"/>
              </w:rPr>
            </w:pPr>
            <w:r w:rsidRPr="00894261">
              <w:rPr>
                <w:rFonts w:ascii="TradeGothic CondEighteen" w:hAnsi="TradeGothic CondEighteen"/>
                <w:b/>
                <w:bCs/>
                <w:spacing w:val="4"/>
                <w:sz w:val="18"/>
              </w:rPr>
              <w:t xml:space="preserve">Social organisation </w:t>
            </w:r>
          </w:p>
        </w:tc>
        <w:tc>
          <w:tcPr>
            <w:tcW w:w="1229" w:type="pct"/>
            <w:shd w:val="clear" w:color="auto" w:fill="auto"/>
          </w:tcPr>
          <w:p w14:paraId="369849E4"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shd w:val="clear" w:color="auto" w:fill="auto"/>
          </w:tcPr>
          <w:p w14:paraId="0B578CAB"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313635" w:rsidRPr="00894261" w14:paraId="73B470A5" w14:textId="77777777" w:rsidTr="007207FB">
        <w:tc>
          <w:tcPr>
            <w:tcW w:w="2497" w:type="pct"/>
            <w:shd w:val="clear" w:color="auto" w:fill="auto"/>
          </w:tcPr>
          <w:p w14:paraId="26C86EC4" w14:textId="3AE5650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Acting4change</w:t>
            </w:r>
          </w:p>
        </w:tc>
        <w:tc>
          <w:tcPr>
            <w:tcW w:w="1229" w:type="pct"/>
            <w:shd w:val="clear" w:color="auto" w:fill="auto"/>
          </w:tcPr>
          <w:p w14:paraId="724E0C0C" w14:textId="131F358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7312710" w14:textId="720CD2F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1 896 526</w:t>
            </w:r>
          </w:p>
        </w:tc>
      </w:tr>
      <w:tr w:rsidR="00313635" w:rsidRPr="00894261" w14:paraId="6CBB9335" w14:textId="77777777" w:rsidTr="007207FB">
        <w:tc>
          <w:tcPr>
            <w:tcW w:w="2497" w:type="pct"/>
            <w:shd w:val="clear" w:color="auto" w:fill="auto"/>
          </w:tcPr>
          <w:p w14:paraId="6C524FFE" w14:textId="3696114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Allas lika värde föreningen</w:t>
            </w:r>
          </w:p>
        </w:tc>
        <w:tc>
          <w:tcPr>
            <w:tcW w:w="1229" w:type="pct"/>
            <w:shd w:val="clear" w:color="auto" w:fill="auto"/>
          </w:tcPr>
          <w:p w14:paraId="2CD3AC66" w14:textId="3DCDE8E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F8998E6" w14:textId="1F0445E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1 205 639</w:t>
            </w:r>
          </w:p>
        </w:tc>
      </w:tr>
      <w:tr w:rsidR="00313635" w:rsidRPr="00894261" w14:paraId="036E9C42" w14:textId="77777777" w:rsidTr="007207FB">
        <w:tc>
          <w:tcPr>
            <w:tcW w:w="2497" w:type="pct"/>
            <w:shd w:val="clear" w:color="auto" w:fill="auto"/>
          </w:tcPr>
          <w:p w14:paraId="730B486B" w14:textId="6DDF83A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Awesome people</w:t>
            </w:r>
          </w:p>
        </w:tc>
        <w:tc>
          <w:tcPr>
            <w:tcW w:w="1229" w:type="pct"/>
            <w:shd w:val="clear" w:color="auto" w:fill="auto"/>
          </w:tcPr>
          <w:p w14:paraId="12E62DEE" w14:textId="423FEA4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237CBD15" w14:textId="5677CA1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1 096 909</w:t>
            </w:r>
          </w:p>
        </w:tc>
      </w:tr>
      <w:tr w:rsidR="00313635" w:rsidRPr="00894261" w14:paraId="460AFF85" w14:textId="77777777" w:rsidTr="007207FB">
        <w:tc>
          <w:tcPr>
            <w:tcW w:w="2497" w:type="pct"/>
            <w:shd w:val="clear" w:color="auto" w:fill="auto"/>
          </w:tcPr>
          <w:p w14:paraId="456D4A58" w14:textId="0660AAC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Brottsofferjouren Sverige</w:t>
            </w:r>
          </w:p>
        </w:tc>
        <w:tc>
          <w:tcPr>
            <w:tcW w:w="1229" w:type="pct"/>
            <w:shd w:val="clear" w:color="auto" w:fill="auto"/>
          </w:tcPr>
          <w:p w14:paraId="0CC9FEEB" w14:textId="0B07F4E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3C4534E5" w14:textId="0205F813"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2 603 363</w:t>
            </w:r>
          </w:p>
        </w:tc>
      </w:tr>
      <w:tr w:rsidR="00313635" w:rsidRPr="00894261" w14:paraId="0B59A6DA" w14:textId="77777777" w:rsidTr="007207FB">
        <w:tc>
          <w:tcPr>
            <w:tcW w:w="2497" w:type="pct"/>
            <w:shd w:val="clear" w:color="auto" w:fill="auto"/>
          </w:tcPr>
          <w:p w14:paraId="2EF9725A" w14:textId="4708BB2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Byrån mot diskriminering i Östergötland</w:t>
            </w:r>
          </w:p>
        </w:tc>
        <w:tc>
          <w:tcPr>
            <w:tcW w:w="1229" w:type="pct"/>
            <w:shd w:val="clear" w:color="auto" w:fill="auto"/>
          </w:tcPr>
          <w:p w14:paraId="32A4A2CA" w14:textId="4CCFA0D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7105ECC8" w14:textId="7E7D89B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2 032 880</w:t>
            </w:r>
          </w:p>
        </w:tc>
      </w:tr>
      <w:tr w:rsidR="00313635" w:rsidRPr="00894261" w14:paraId="4E58284E" w14:textId="77777777" w:rsidTr="007207FB">
        <w:tc>
          <w:tcPr>
            <w:tcW w:w="2497" w:type="pct"/>
            <w:shd w:val="clear" w:color="auto" w:fill="auto"/>
          </w:tcPr>
          <w:p w14:paraId="0962A5C8" w14:textId="4E0A2DF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Fair Action</w:t>
            </w:r>
          </w:p>
        </w:tc>
        <w:tc>
          <w:tcPr>
            <w:tcW w:w="1229" w:type="pct"/>
            <w:shd w:val="clear" w:color="auto" w:fill="auto"/>
          </w:tcPr>
          <w:p w14:paraId="287EA00E" w14:textId="29452E1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1CCF0DFB" w14:textId="7C097F1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3 317 999</w:t>
            </w:r>
          </w:p>
        </w:tc>
      </w:tr>
      <w:tr w:rsidR="00313635" w:rsidRPr="00894261" w14:paraId="7AAF4696" w14:textId="77777777" w:rsidTr="007207FB">
        <w:tc>
          <w:tcPr>
            <w:tcW w:w="2497" w:type="pct"/>
            <w:shd w:val="clear" w:color="auto" w:fill="auto"/>
          </w:tcPr>
          <w:p w14:paraId="270F152D" w14:textId="15CA04B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Göteborgs Räddningsmission</w:t>
            </w:r>
          </w:p>
        </w:tc>
        <w:tc>
          <w:tcPr>
            <w:tcW w:w="1229" w:type="pct"/>
            <w:shd w:val="clear" w:color="auto" w:fill="auto"/>
          </w:tcPr>
          <w:p w14:paraId="08AC14DA" w14:textId="447E1DD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CA896D5" w14:textId="13668DE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1 042 883</w:t>
            </w:r>
          </w:p>
        </w:tc>
      </w:tr>
      <w:tr w:rsidR="00313635" w:rsidRPr="00894261" w14:paraId="2901FCEA" w14:textId="77777777" w:rsidTr="007207FB">
        <w:tc>
          <w:tcPr>
            <w:tcW w:w="2497" w:type="pct"/>
            <w:shd w:val="clear" w:color="auto" w:fill="auto"/>
          </w:tcPr>
          <w:p w14:paraId="3133E732" w14:textId="55A2F0F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Käpplunda-Skövde Blåbandsförening</w:t>
            </w:r>
          </w:p>
        </w:tc>
        <w:tc>
          <w:tcPr>
            <w:tcW w:w="1229" w:type="pct"/>
            <w:shd w:val="clear" w:color="auto" w:fill="auto"/>
          </w:tcPr>
          <w:p w14:paraId="2F394900" w14:textId="1BB6B4E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3B244B0" w14:textId="19107B1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1 383 900</w:t>
            </w:r>
          </w:p>
        </w:tc>
      </w:tr>
      <w:tr w:rsidR="00313635" w:rsidRPr="00894261" w14:paraId="60DC6FB3" w14:textId="77777777" w:rsidTr="007207FB">
        <w:tc>
          <w:tcPr>
            <w:tcW w:w="2497" w:type="pct"/>
            <w:shd w:val="clear" w:color="auto" w:fill="auto"/>
          </w:tcPr>
          <w:p w14:paraId="4C5062D7" w14:textId="5A042408"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LajvVerkstaden Sverige Ekonomisk Förening</w:t>
            </w:r>
          </w:p>
        </w:tc>
        <w:tc>
          <w:tcPr>
            <w:tcW w:w="1229" w:type="pct"/>
            <w:shd w:val="clear" w:color="auto" w:fill="auto"/>
          </w:tcPr>
          <w:p w14:paraId="42ECB709" w14:textId="20D3E38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shd w:val="clear" w:color="auto" w:fill="auto"/>
          </w:tcPr>
          <w:p w14:paraId="0E36A173" w14:textId="7DA71E7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1 095 373</w:t>
            </w:r>
          </w:p>
        </w:tc>
      </w:tr>
      <w:tr w:rsidR="00313635" w:rsidRPr="00894261" w14:paraId="555D89E3" w14:textId="77777777" w:rsidTr="007207FB">
        <w:tc>
          <w:tcPr>
            <w:tcW w:w="2497" w:type="pct"/>
            <w:shd w:val="clear" w:color="auto" w:fill="auto"/>
          </w:tcPr>
          <w:p w14:paraId="03B60557" w14:textId="526DE91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Mackens Vänner</w:t>
            </w:r>
          </w:p>
        </w:tc>
        <w:tc>
          <w:tcPr>
            <w:tcW w:w="1229" w:type="pct"/>
            <w:shd w:val="clear" w:color="auto" w:fill="auto"/>
          </w:tcPr>
          <w:p w14:paraId="78F78FE0" w14:textId="38BA231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shd w:val="clear" w:color="auto" w:fill="auto"/>
          </w:tcPr>
          <w:p w14:paraId="4C578A32" w14:textId="13A5985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2 067 600</w:t>
            </w:r>
          </w:p>
        </w:tc>
      </w:tr>
      <w:tr w:rsidR="00313635" w:rsidRPr="00894261" w14:paraId="438DB635" w14:textId="77777777" w:rsidTr="007207FB">
        <w:trPr>
          <w:trHeight w:val="191"/>
        </w:trPr>
        <w:tc>
          <w:tcPr>
            <w:tcW w:w="2497" w:type="pct"/>
            <w:shd w:val="clear" w:color="auto" w:fill="auto"/>
          </w:tcPr>
          <w:p w14:paraId="007FAE9F" w14:textId="35A64E96"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b/>
                <w:bCs/>
                <w:spacing w:val="4"/>
                <w:sz w:val="18"/>
                <w:szCs w:val="18"/>
              </w:rPr>
            </w:pPr>
            <w:r w:rsidRPr="00313635">
              <w:rPr>
                <w:rFonts w:cstheme="minorHAnsi"/>
                <w:sz w:val="18"/>
                <w:szCs w:val="18"/>
              </w:rPr>
              <w:t>Posithiva Gruppen</w:t>
            </w:r>
          </w:p>
        </w:tc>
        <w:tc>
          <w:tcPr>
            <w:tcW w:w="1229" w:type="pct"/>
            <w:shd w:val="clear" w:color="auto" w:fill="auto"/>
          </w:tcPr>
          <w:p w14:paraId="3D5AC57B" w14:textId="4ECCADD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sz w:val="18"/>
                <w:szCs w:val="18"/>
              </w:rPr>
              <w:t>1</w:t>
            </w:r>
          </w:p>
        </w:tc>
        <w:tc>
          <w:tcPr>
            <w:tcW w:w="1274" w:type="pct"/>
            <w:shd w:val="clear" w:color="auto" w:fill="auto"/>
          </w:tcPr>
          <w:p w14:paraId="5E56D09B" w14:textId="31398B8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sz w:val="18"/>
                <w:szCs w:val="18"/>
              </w:rPr>
              <w:t>1 896 107</w:t>
            </w:r>
          </w:p>
        </w:tc>
      </w:tr>
      <w:tr w:rsidR="00313635" w:rsidRPr="00894261" w14:paraId="292D5BBA" w14:textId="77777777" w:rsidTr="007207FB">
        <w:trPr>
          <w:trHeight w:val="191"/>
        </w:trPr>
        <w:tc>
          <w:tcPr>
            <w:tcW w:w="2497" w:type="pct"/>
            <w:shd w:val="clear" w:color="auto" w:fill="auto"/>
          </w:tcPr>
          <w:p w14:paraId="2E93D84F" w14:textId="28C68EBC"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color w:val="000000"/>
                <w:spacing w:val="4"/>
                <w:sz w:val="18"/>
                <w:szCs w:val="18"/>
              </w:rPr>
            </w:pPr>
            <w:r w:rsidRPr="00313635">
              <w:rPr>
                <w:rFonts w:cstheme="minorHAnsi"/>
                <w:sz w:val="18"/>
                <w:szCs w:val="18"/>
              </w:rPr>
              <w:t>Rädda Barnens Riksförbund</w:t>
            </w:r>
          </w:p>
        </w:tc>
        <w:tc>
          <w:tcPr>
            <w:tcW w:w="1229" w:type="pct"/>
            <w:shd w:val="clear" w:color="auto" w:fill="auto"/>
          </w:tcPr>
          <w:p w14:paraId="78DE2C5B" w14:textId="180C90C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4</w:t>
            </w:r>
          </w:p>
        </w:tc>
        <w:tc>
          <w:tcPr>
            <w:tcW w:w="1274" w:type="pct"/>
            <w:shd w:val="clear" w:color="auto" w:fill="auto"/>
          </w:tcPr>
          <w:p w14:paraId="7E58A135" w14:textId="531FBE2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13 886 501</w:t>
            </w:r>
          </w:p>
        </w:tc>
      </w:tr>
      <w:tr w:rsidR="00313635" w:rsidRPr="00894261" w14:paraId="11368D2D" w14:textId="77777777" w:rsidTr="007207FB">
        <w:trPr>
          <w:trHeight w:val="191"/>
        </w:trPr>
        <w:tc>
          <w:tcPr>
            <w:tcW w:w="2497" w:type="pct"/>
            <w:shd w:val="clear" w:color="auto" w:fill="auto"/>
          </w:tcPr>
          <w:p w14:paraId="4C24B095" w14:textId="3C9E5C4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color w:val="000000"/>
                <w:spacing w:val="4"/>
                <w:sz w:val="18"/>
                <w:szCs w:val="18"/>
              </w:rPr>
            </w:pPr>
            <w:r w:rsidRPr="00313635">
              <w:rPr>
                <w:rFonts w:cstheme="minorHAnsi"/>
                <w:sz w:val="18"/>
                <w:szCs w:val="18"/>
              </w:rPr>
              <w:t>Rädda Barnens Ungdomsförbund</w:t>
            </w:r>
          </w:p>
        </w:tc>
        <w:tc>
          <w:tcPr>
            <w:tcW w:w="1229" w:type="pct"/>
            <w:shd w:val="clear" w:color="auto" w:fill="auto"/>
          </w:tcPr>
          <w:p w14:paraId="36971EF1" w14:textId="3495376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1</w:t>
            </w:r>
          </w:p>
        </w:tc>
        <w:tc>
          <w:tcPr>
            <w:tcW w:w="1274" w:type="pct"/>
            <w:shd w:val="clear" w:color="auto" w:fill="auto"/>
          </w:tcPr>
          <w:p w14:paraId="5E8AE315" w14:textId="3D0BDD3A"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1 628 460</w:t>
            </w:r>
          </w:p>
        </w:tc>
      </w:tr>
      <w:tr w:rsidR="00313635" w:rsidRPr="00894261" w14:paraId="237E145A" w14:textId="77777777" w:rsidTr="007207FB">
        <w:trPr>
          <w:trHeight w:val="191"/>
        </w:trPr>
        <w:tc>
          <w:tcPr>
            <w:tcW w:w="2497" w:type="pct"/>
            <w:shd w:val="clear" w:color="auto" w:fill="auto"/>
          </w:tcPr>
          <w:p w14:paraId="153DC933" w14:textId="4C4EEE5D" w:rsidR="007369BC" w:rsidRPr="00313635" w:rsidRDefault="007369BC" w:rsidP="00313635">
            <w:pPr>
              <w:keepLines/>
              <w:overflowPunct w:val="0"/>
              <w:autoSpaceDE w:val="0"/>
              <w:autoSpaceDN w:val="0"/>
              <w:adjustRightInd w:val="0"/>
              <w:spacing w:before="20" w:after="20" w:line="220" w:lineRule="exact"/>
              <w:textAlignment w:val="baseline"/>
              <w:rPr>
                <w:rFonts w:cstheme="minorHAnsi"/>
                <w:sz w:val="18"/>
                <w:szCs w:val="18"/>
              </w:rPr>
            </w:pPr>
            <w:r w:rsidRPr="00313635">
              <w:rPr>
                <w:rFonts w:cstheme="minorHAnsi"/>
                <w:sz w:val="18"/>
                <w:szCs w:val="18"/>
              </w:rPr>
              <w:t>Svenska med baby</w:t>
            </w:r>
          </w:p>
        </w:tc>
        <w:tc>
          <w:tcPr>
            <w:tcW w:w="1229" w:type="pct"/>
            <w:shd w:val="clear" w:color="auto" w:fill="auto"/>
          </w:tcPr>
          <w:p w14:paraId="7E5C68EA" w14:textId="0B1B3BF5"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sz w:val="18"/>
                <w:szCs w:val="18"/>
              </w:rPr>
            </w:pPr>
            <w:r w:rsidRPr="00313635">
              <w:rPr>
                <w:rFonts w:cstheme="minorHAnsi"/>
                <w:sz w:val="18"/>
                <w:szCs w:val="18"/>
              </w:rPr>
              <w:t>1</w:t>
            </w:r>
          </w:p>
        </w:tc>
        <w:tc>
          <w:tcPr>
            <w:tcW w:w="1274" w:type="pct"/>
            <w:shd w:val="clear" w:color="auto" w:fill="auto"/>
          </w:tcPr>
          <w:p w14:paraId="3A31CC79" w14:textId="230114EE"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sz w:val="18"/>
                <w:szCs w:val="18"/>
              </w:rPr>
            </w:pPr>
            <w:r w:rsidRPr="00313635">
              <w:rPr>
                <w:rFonts w:cstheme="minorHAnsi"/>
                <w:sz w:val="18"/>
                <w:szCs w:val="18"/>
              </w:rPr>
              <w:t>2 410 441</w:t>
            </w:r>
          </w:p>
        </w:tc>
      </w:tr>
      <w:tr w:rsidR="00313635" w:rsidRPr="00894261" w14:paraId="3AD43779" w14:textId="77777777" w:rsidTr="007207FB">
        <w:trPr>
          <w:trHeight w:val="191"/>
        </w:trPr>
        <w:tc>
          <w:tcPr>
            <w:tcW w:w="2497" w:type="pct"/>
            <w:shd w:val="clear" w:color="auto" w:fill="auto"/>
          </w:tcPr>
          <w:p w14:paraId="74D2A414" w14:textId="34CAE7E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color w:val="000000"/>
                <w:spacing w:val="4"/>
                <w:sz w:val="18"/>
                <w:szCs w:val="18"/>
              </w:rPr>
            </w:pPr>
            <w:r w:rsidRPr="00313635">
              <w:rPr>
                <w:rFonts w:cstheme="minorHAnsi"/>
                <w:sz w:val="18"/>
                <w:szCs w:val="18"/>
              </w:rPr>
              <w:t>Spånga Blåbandsförening</w:t>
            </w:r>
          </w:p>
        </w:tc>
        <w:tc>
          <w:tcPr>
            <w:tcW w:w="1229" w:type="pct"/>
            <w:shd w:val="clear" w:color="auto" w:fill="auto"/>
          </w:tcPr>
          <w:p w14:paraId="4FED7DF6" w14:textId="3367BDC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1</w:t>
            </w:r>
          </w:p>
        </w:tc>
        <w:tc>
          <w:tcPr>
            <w:tcW w:w="1274" w:type="pct"/>
            <w:shd w:val="clear" w:color="auto" w:fill="auto"/>
          </w:tcPr>
          <w:p w14:paraId="65063961" w14:textId="375B493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sz w:val="18"/>
                <w:szCs w:val="18"/>
              </w:rPr>
              <w:t>2 422 802</w:t>
            </w:r>
          </w:p>
        </w:tc>
      </w:tr>
      <w:tr w:rsidR="00313635" w:rsidRPr="00894261" w14:paraId="42EC82B6" w14:textId="77777777" w:rsidTr="007207FB">
        <w:trPr>
          <w:trHeight w:val="191"/>
        </w:trPr>
        <w:tc>
          <w:tcPr>
            <w:tcW w:w="2497" w:type="pct"/>
            <w:shd w:val="clear" w:color="auto" w:fill="auto"/>
          </w:tcPr>
          <w:p w14:paraId="7A60F2BF" w14:textId="7668663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color w:val="000000"/>
                <w:spacing w:val="4"/>
                <w:sz w:val="18"/>
                <w:szCs w:val="18"/>
              </w:rPr>
            </w:pPr>
            <w:r w:rsidRPr="00313635">
              <w:rPr>
                <w:rFonts w:cstheme="minorHAnsi"/>
                <w:color w:val="000000"/>
                <w:sz w:val="18"/>
                <w:szCs w:val="18"/>
              </w:rPr>
              <w:t>Tallåsens Byalag</w:t>
            </w:r>
          </w:p>
        </w:tc>
        <w:tc>
          <w:tcPr>
            <w:tcW w:w="1229" w:type="pct"/>
            <w:shd w:val="clear" w:color="auto" w:fill="auto"/>
          </w:tcPr>
          <w:p w14:paraId="744D88C3" w14:textId="2369AE2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color w:val="000000"/>
                <w:sz w:val="18"/>
                <w:szCs w:val="18"/>
              </w:rPr>
              <w:t>1</w:t>
            </w:r>
          </w:p>
        </w:tc>
        <w:tc>
          <w:tcPr>
            <w:tcW w:w="1274" w:type="pct"/>
            <w:shd w:val="clear" w:color="auto" w:fill="auto"/>
          </w:tcPr>
          <w:p w14:paraId="5D8498F3" w14:textId="284B862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pacing w:val="4"/>
                <w:sz w:val="18"/>
                <w:szCs w:val="18"/>
              </w:rPr>
            </w:pPr>
            <w:r w:rsidRPr="00313635">
              <w:rPr>
                <w:rFonts w:cstheme="minorHAnsi"/>
                <w:color w:val="000000"/>
                <w:sz w:val="18"/>
                <w:szCs w:val="18"/>
              </w:rPr>
              <w:t>3 694 000</w:t>
            </w:r>
          </w:p>
        </w:tc>
      </w:tr>
      <w:tr w:rsidR="00313635" w:rsidRPr="00894261" w14:paraId="0EF0DB3F" w14:textId="77777777" w:rsidTr="007207FB">
        <w:trPr>
          <w:trHeight w:val="191"/>
        </w:trPr>
        <w:tc>
          <w:tcPr>
            <w:tcW w:w="2497" w:type="pct"/>
            <w:shd w:val="clear" w:color="auto" w:fill="auto"/>
          </w:tcPr>
          <w:p w14:paraId="02647A49" w14:textId="4917C532" w:rsidR="007369BC" w:rsidRPr="00313635" w:rsidRDefault="007369BC" w:rsidP="00313635">
            <w:pPr>
              <w:keepLines/>
              <w:overflowPunct w:val="0"/>
              <w:autoSpaceDE w:val="0"/>
              <w:autoSpaceDN w:val="0"/>
              <w:adjustRightInd w:val="0"/>
              <w:spacing w:before="20" w:after="20" w:line="220" w:lineRule="exact"/>
              <w:textAlignment w:val="baseline"/>
              <w:rPr>
                <w:rFonts w:cstheme="minorHAnsi"/>
                <w:color w:val="000000"/>
                <w:sz w:val="18"/>
                <w:szCs w:val="18"/>
              </w:rPr>
            </w:pPr>
            <w:r w:rsidRPr="00313635">
              <w:rPr>
                <w:rFonts w:cstheme="minorHAnsi"/>
                <w:color w:val="000000"/>
                <w:sz w:val="18"/>
                <w:szCs w:val="18"/>
              </w:rPr>
              <w:t>Träsk - Övered - Ry byförening</w:t>
            </w:r>
          </w:p>
        </w:tc>
        <w:tc>
          <w:tcPr>
            <w:tcW w:w="1229" w:type="pct"/>
            <w:shd w:val="clear" w:color="auto" w:fill="auto"/>
          </w:tcPr>
          <w:p w14:paraId="63B3EE5A" w14:textId="2FF4E9AE"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1</w:t>
            </w:r>
          </w:p>
        </w:tc>
        <w:tc>
          <w:tcPr>
            <w:tcW w:w="1274" w:type="pct"/>
            <w:shd w:val="clear" w:color="auto" w:fill="auto"/>
          </w:tcPr>
          <w:p w14:paraId="08CBD681" w14:textId="61B57BDF"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580 000</w:t>
            </w:r>
          </w:p>
        </w:tc>
      </w:tr>
      <w:tr w:rsidR="00313635" w:rsidRPr="00894261" w14:paraId="37473A3C" w14:textId="77777777" w:rsidTr="007207FB">
        <w:trPr>
          <w:trHeight w:val="191"/>
        </w:trPr>
        <w:tc>
          <w:tcPr>
            <w:tcW w:w="2497" w:type="pct"/>
            <w:shd w:val="clear" w:color="auto" w:fill="auto"/>
          </w:tcPr>
          <w:p w14:paraId="497AC117" w14:textId="4291E271" w:rsidR="007369BC" w:rsidRPr="00313635" w:rsidRDefault="007369BC" w:rsidP="00313635">
            <w:pPr>
              <w:keepLines/>
              <w:overflowPunct w:val="0"/>
              <w:autoSpaceDE w:val="0"/>
              <w:autoSpaceDN w:val="0"/>
              <w:adjustRightInd w:val="0"/>
              <w:spacing w:before="20" w:after="20" w:line="220" w:lineRule="exact"/>
              <w:textAlignment w:val="baseline"/>
              <w:rPr>
                <w:rFonts w:cstheme="minorHAnsi"/>
                <w:color w:val="000000"/>
                <w:sz w:val="18"/>
                <w:szCs w:val="18"/>
              </w:rPr>
            </w:pPr>
            <w:r w:rsidRPr="00313635">
              <w:rPr>
                <w:rFonts w:cstheme="minorHAnsi"/>
                <w:color w:val="000000"/>
                <w:sz w:val="18"/>
                <w:szCs w:val="18"/>
              </w:rPr>
              <w:t>Unga själar, ideell förening</w:t>
            </w:r>
          </w:p>
        </w:tc>
        <w:tc>
          <w:tcPr>
            <w:tcW w:w="1229" w:type="pct"/>
            <w:shd w:val="clear" w:color="auto" w:fill="auto"/>
          </w:tcPr>
          <w:p w14:paraId="054E5ABD" w14:textId="71A8F04D"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1</w:t>
            </w:r>
          </w:p>
        </w:tc>
        <w:tc>
          <w:tcPr>
            <w:tcW w:w="1274" w:type="pct"/>
            <w:shd w:val="clear" w:color="auto" w:fill="auto"/>
          </w:tcPr>
          <w:p w14:paraId="29FBADCC" w14:textId="79179F59"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1 359 152</w:t>
            </w:r>
          </w:p>
        </w:tc>
      </w:tr>
      <w:tr w:rsidR="00313635" w:rsidRPr="00894261" w14:paraId="1874CECA" w14:textId="77777777" w:rsidTr="007207FB">
        <w:trPr>
          <w:trHeight w:val="191"/>
        </w:trPr>
        <w:tc>
          <w:tcPr>
            <w:tcW w:w="2497" w:type="pct"/>
            <w:shd w:val="clear" w:color="auto" w:fill="auto"/>
          </w:tcPr>
          <w:p w14:paraId="4960F46E" w14:textId="542DE915" w:rsidR="007369BC" w:rsidRPr="00313635" w:rsidRDefault="007369BC" w:rsidP="00313635">
            <w:pPr>
              <w:keepLines/>
              <w:overflowPunct w:val="0"/>
              <w:autoSpaceDE w:val="0"/>
              <w:autoSpaceDN w:val="0"/>
              <w:adjustRightInd w:val="0"/>
              <w:spacing w:before="20" w:after="20" w:line="220" w:lineRule="exact"/>
              <w:textAlignment w:val="baseline"/>
              <w:rPr>
                <w:rFonts w:cstheme="minorHAnsi"/>
                <w:color w:val="000000"/>
                <w:sz w:val="18"/>
                <w:szCs w:val="18"/>
              </w:rPr>
            </w:pPr>
            <w:r w:rsidRPr="00313635">
              <w:rPr>
                <w:rFonts w:cstheme="minorHAnsi"/>
                <w:color w:val="000000"/>
                <w:sz w:val="18"/>
                <w:szCs w:val="18"/>
              </w:rPr>
              <w:t xml:space="preserve">Verdandi </w:t>
            </w:r>
          </w:p>
        </w:tc>
        <w:tc>
          <w:tcPr>
            <w:tcW w:w="1229" w:type="pct"/>
            <w:shd w:val="clear" w:color="auto" w:fill="auto"/>
          </w:tcPr>
          <w:p w14:paraId="278E015F" w14:textId="0053B255"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1</w:t>
            </w:r>
          </w:p>
        </w:tc>
        <w:tc>
          <w:tcPr>
            <w:tcW w:w="1274" w:type="pct"/>
            <w:shd w:val="clear" w:color="auto" w:fill="auto"/>
          </w:tcPr>
          <w:p w14:paraId="0DD75216" w14:textId="25ED2958"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color w:val="000000"/>
                <w:sz w:val="18"/>
                <w:szCs w:val="18"/>
              </w:rPr>
              <w:t>2 357 961</w:t>
            </w:r>
          </w:p>
        </w:tc>
      </w:tr>
      <w:tr w:rsidR="00313635" w:rsidRPr="00894261" w14:paraId="52F6B287" w14:textId="77777777" w:rsidTr="007207FB">
        <w:trPr>
          <w:trHeight w:val="191"/>
        </w:trPr>
        <w:tc>
          <w:tcPr>
            <w:tcW w:w="2497" w:type="pct"/>
            <w:shd w:val="clear" w:color="auto" w:fill="auto"/>
          </w:tcPr>
          <w:p w14:paraId="5FD91CCC" w14:textId="5D2BC4E0" w:rsidR="007369BC" w:rsidRPr="00313635" w:rsidRDefault="007369BC" w:rsidP="00313635">
            <w:pPr>
              <w:keepLines/>
              <w:overflowPunct w:val="0"/>
              <w:autoSpaceDE w:val="0"/>
              <w:autoSpaceDN w:val="0"/>
              <w:adjustRightInd w:val="0"/>
              <w:spacing w:before="20" w:after="20" w:line="220" w:lineRule="exact"/>
              <w:textAlignment w:val="baseline"/>
              <w:rPr>
                <w:rFonts w:cstheme="minorHAnsi"/>
                <w:color w:val="000000"/>
                <w:sz w:val="18"/>
                <w:szCs w:val="18"/>
              </w:rPr>
            </w:pPr>
            <w:r w:rsidRPr="00313635">
              <w:rPr>
                <w:rFonts w:cstheme="minorHAnsi"/>
                <w:color w:val="000000"/>
                <w:sz w:val="18"/>
                <w:szCs w:val="18"/>
              </w:rPr>
              <w:t> </w:t>
            </w:r>
          </w:p>
        </w:tc>
        <w:tc>
          <w:tcPr>
            <w:tcW w:w="1229" w:type="pct"/>
            <w:shd w:val="clear" w:color="auto" w:fill="auto"/>
          </w:tcPr>
          <w:p w14:paraId="27329B79" w14:textId="732CAB6D"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b/>
                <w:bCs/>
                <w:color w:val="000000"/>
                <w:sz w:val="18"/>
                <w:szCs w:val="18"/>
              </w:rPr>
              <w:t>24</w:t>
            </w:r>
          </w:p>
        </w:tc>
        <w:tc>
          <w:tcPr>
            <w:tcW w:w="1274" w:type="pct"/>
            <w:shd w:val="clear" w:color="auto" w:fill="auto"/>
          </w:tcPr>
          <w:p w14:paraId="5B8330DF" w14:textId="13B95D93" w:rsidR="007369BC" w:rsidRPr="00313635" w:rsidRDefault="007369BC" w:rsidP="00313635">
            <w:pPr>
              <w:keepLines/>
              <w:overflowPunct w:val="0"/>
              <w:autoSpaceDE w:val="0"/>
              <w:autoSpaceDN w:val="0"/>
              <w:adjustRightInd w:val="0"/>
              <w:spacing w:before="20" w:after="20" w:line="220" w:lineRule="exact"/>
              <w:jc w:val="right"/>
              <w:textAlignment w:val="baseline"/>
              <w:rPr>
                <w:rFonts w:cstheme="minorHAnsi"/>
                <w:color w:val="000000"/>
                <w:sz w:val="18"/>
                <w:szCs w:val="18"/>
              </w:rPr>
            </w:pPr>
            <w:r w:rsidRPr="00313635">
              <w:rPr>
                <w:rFonts w:cstheme="minorHAnsi"/>
                <w:b/>
                <w:bCs/>
                <w:color w:val="000000"/>
                <w:sz w:val="18"/>
                <w:szCs w:val="18"/>
              </w:rPr>
              <w:t>47 978 496</w:t>
            </w:r>
          </w:p>
        </w:tc>
      </w:tr>
    </w:tbl>
    <w:p w14:paraId="065F5132"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0" w:type="dxa"/>
        </w:tblCellMar>
        <w:tblLook w:val="06A0" w:firstRow="1" w:lastRow="0" w:firstColumn="1" w:lastColumn="0" w:noHBand="1" w:noVBand="1"/>
      </w:tblPr>
      <w:tblGrid>
        <w:gridCol w:w="2945"/>
        <w:gridCol w:w="1449"/>
        <w:gridCol w:w="1503"/>
      </w:tblGrid>
      <w:tr w:rsidR="00894261" w:rsidRPr="00894261" w14:paraId="5AFBE48B" w14:textId="77777777" w:rsidTr="007207FB">
        <w:trPr>
          <w:tblHeader/>
        </w:trPr>
        <w:tc>
          <w:tcPr>
            <w:tcW w:w="2497" w:type="pct"/>
          </w:tcPr>
          <w:p w14:paraId="11BA8CCF"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Stiftelse</w:t>
            </w:r>
          </w:p>
        </w:tc>
        <w:tc>
          <w:tcPr>
            <w:tcW w:w="1229" w:type="pct"/>
            <w:hideMark/>
          </w:tcPr>
          <w:p w14:paraId="3CB8AA08"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hideMark/>
          </w:tcPr>
          <w:p w14:paraId="135FBDAA"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32A1093D" w14:textId="77777777" w:rsidTr="007207FB">
        <w:tc>
          <w:tcPr>
            <w:tcW w:w="2497" w:type="pct"/>
          </w:tcPr>
          <w:p w14:paraId="0C7B94C5" w14:textId="2A014EFC"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Insamlingsstiftelsen Rapatac</w:t>
            </w:r>
          </w:p>
        </w:tc>
        <w:tc>
          <w:tcPr>
            <w:tcW w:w="1229" w:type="pct"/>
          </w:tcPr>
          <w:p w14:paraId="7C070F19" w14:textId="1F49FE1A"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35DB2180" w14:textId="1CC45A1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1 216 222</w:t>
            </w:r>
          </w:p>
        </w:tc>
      </w:tr>
      <w:tr w:rsidR="00313635" w:rsidRPr="00894261" w14:paraId="15FB6AEA" w14:textId="77777777" w:rsidTr="007207FB">
        <w:tc>
          <w:tcPr>
            <w:tcW w:w="2497" w:type="pct"/>
          </w:tcPr>
          <w:p w14:paraId="66EC258D" w14:textId="37FFF0DD"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 xml:space="preserve">Moomsteatern </w:t>
            </w:r>
          </w:p>
        </w:tc>
        <w:tc>
          <w:tcPr>
            <w:tcW w:w="1229" w:type="pct"/>
          </w:tcPr>
          <w:p w14:paraId="0C697B80" w14:textId="4A9E1AF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45B398D8" w14:textId="03ADD431"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1 888 174</w:t>
            </w:r>
          </w:p>
        </w:tc>
      </w:tr>
      <w:tr w:rsidR="00313635" w:rsidRPr="00894261" w14:paraId="78EE35A0" w14:textId="77777777" w:rsidTr="007207FB">
        <w:tc>
          <w:tcPr>
            <w:tcW w:w="2497" w:type="pct"/>
          </w:tcPr>
          <w:p w14:paraId="694161AE" w14:textId="506E238D"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Reach for Change</w:t>
            </w:r>
          </w:p>
        </w:tc>
        <w:tc>
          <w:tcPr>
            <w:tcW w:w="1229" w:type="pct"/>
          </w:tcPr>
          <w:p w14:paraId="0C4D45C7" w14:textId="146FE7B2"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0B7A968C" w14:textId="53DC2C2E"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1 629 254</w:t>
            </w:r>
          </w:p>
        </w:tc>
      </w:tr>
      <w:tr w:rsidR="00313635" w:rsidRPr="00894261" w14:paraId="06D24073" w14:textId="77777777" w:rsidTr="007207FB">
        <w:tc>
          <w:tcPr>
            <w:tcW w:w="2497" w:type="pct"/>
          </w:tcPr>
          <w:p w14:paraId="658C20E0" w14:textId="18160250"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Botildenborg</w:t>
            </w:r>
          </w:p>
        </w:tc>
        <w:tc>
          <w:tcPr>
            <w:tcW w:w="1229" w:type="pct"/>
          </w:tcPr>
          <w:p w14:paraId="4BD624FD" w14:textId="430F4C6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7155E229" w14:textId="57A66FAB"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2 409 335</w:t>
            </w:r>
          </w:p>
        </w:tc>
      </w:tr>
      <w:tr w:rsidR="00313635" w:rsidRPr="00894261" w14:paraId="0B9855F5" w14:textId="77777777" w:rsidTr="007207FB">
        <w:tc>
          <w:tcPr>
            <w:tcW w:w="2497" w:type="pct"/>
          </w:tcPr>
          <w:p w14:paraId="4AFF3180" w14:textId="31AD806F"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Bräcke Diakoni</w:t>
            </w:r>
          </w:p>
        </w:tc>
        <w:tc>
          <w:tcPr>
            <w:tcW w:w="1229" w:type="pct"/>
          </w:tcPr>
          <w:p w14:paraId="3B1ADE68" w14:textId="6EF31D07"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0D30CA2" w14:textId="41F1CB26"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2 791 473</w:t>
            </w:r>
          </w:p>
        </w:tc>
      </w:tr>
      <w:tr w:rsidR="00313635" w:rsidRPr="00894261" w14:paraId="15CA606F" w14:textId="77777777" w:rsidTr="007207FB">
        <w:tc>
          <w:tcPr>
            <w:tcW w:w="2497" w:type="pct"/>
          </w:tcPr>
          <w:p w14:paraId="6E2646D5" w14:textId="725D950A"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ChildX</w:t>
            </w:r>
          </w:p>
        </w:tc>
        <w:tc>
          <w:tcPr>
            <w:tcW w:w="1229" w:type="pct"/>
          </w:tcPr>
          <w:p w14:paraId="4D784760" w14:textId="21591F6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A56FA3B" w14:textId="61F34DD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968 083</w:t>
            </w:r>
          </w:p>
        </w:tc>
      </w:tr>
      <w:tr w:rsidR="00313635" w:rsidRPr="00894261" w14:paraId="77137256" w14:textId="77777777" w:rsidTr="007207FB">
        <w:tc>
          <w:tcPr>
            <w:tcW w:w="2497" w:type="pct"/>
          </w:tcPr>
          <w:p w14:paraId="0FE2423E" w14:textId="56AC4692"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Fryshuset</w:t>
            </w:r>
          </w:p>
        </w:tc>
        <w:tc>
          <w:tcPr>
            <w:tcW w:w="1229" w:type="pct"/>
          </w:tcPr>
          <w:p w14:paraId="7613F5AC" w14:textId="154D91EE"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4</w:t>
            </w:r>
          </w:p>
        </w:tc>
        <w:tc>
          <w:tcPr>
            <w:tcW w:w="1274" w:type="pct"/>
          </w:tcPr>
          <w:p w14:paraId="76C4CDAE" w14:textId="58EB8F2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6 746 087</w:t>
            </w:r>
          </w:p>
        </w:tc>
      </w:tr>
      <w:tr w:rsidR="00313635" w:rsidRPr="00894261" w14:paraId="55F68CEB" w14:textId="77777777" w:rsidTr="007207FB">
        <w:tc>
          <w:tcPr>
            <w:tcW w:w="2497" w:type="pct"/>
          </w:tcPr>
          <w:p w14:paraId="40163D43" w14:textId="4FC7FDAE"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Göteborgs kyrkliga stadsmission</w:t>
            </w:r>
          </w:p>
        </w:tc>
        <w:tc>
          <w:tcPr>
            <w:tcW w:w="1229" w:type="pct"/>
          </w:tcPr>
          <w:p w14:paraId="3038FC19" w14:textId="4C1E432C"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52C0CDF" w14:textId="6A1FB0A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1 430 551</w:t>
            </w:r>
          </w:p>
        </w:tc>
      </w:tr>
      <w:tr w:rsidR="00313635" w:rsidRPr="00894261" w14:paraId="1E886E65" w14:textId="77777777" w:rsidTr="007207FB">
        <w:tc>
          <w:tcPr>
            <w:tcW w:w="2497" w:type="pct"/>
          </w:tcPr>
          <w:p w14:paraId="6E88FF44" w14:textId="0903199B"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Hälsinglands museum</w:t>
            </w:r>
          </w:p>
        </w:tc>
        <w:tc>
          <w:tcPr>
            <w:tcW w:w="1229" w:type="pct"/>
          </w:tcPr>
          <w:p w14:paraId="18B5C320" w14:textId="4FA8B1E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00B5A00" w14:textId="5A35C62B"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1 748 575</w:t>
            </w:r>
          </w:p>
        </w:tc>
      </w:tr>
      <w:tr w:rsidR="00313635" w:rsidRPr="00894261" w14:paraId="5F875A35" w14:textId="77777777" w:rsidTr="007207FB">
        <w:tc>
          <w:tcPr>
            <w:tcW w:w="2497" w:type="pct"/>
          </w:tcPr>
          <w:p w14:paraId="72FFDB99" w14:textId="141B8254"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Institutet för Independent Living</w:t>
            </w:r>
          </w:p>
        </w:tc>
        <w:tc>
          <w:tcPr>
            <w:tcW w:w="1229" w:type="pct"/>
          </w:tcPr>
          <w:p w14:paraId="5C9884A6" w14:textId="4D609B3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6225CF1C" w14:textId="36274E3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2 658 408</w:t>
            </w:r>
          </w:p>
        </w:tc>
      </w:tr>
      <w:tr w:rsidR="00313635" w:rsidRPr="00894261" w14:paraId="180A5818" w14:textId="77777777" w:rsidTr="007207FB">
        <w:tc>
          <w:tcPr>
            <w:tcW w:w="2497" w:type="pct"/>
          </w:tcPr>
          <w:p w14:paraId="669C98D0" w14:textId="34EFCBA3"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Johannesdalsinitiativet</w:t>
            </w:r>
          </w:p>
        </w:tc>
        <w:tc>
          <w:tcPr>
            <w:tcW w:w="1229" w:type="pct"/>
          </w:tcPr>
          <w:p w14:paraId="209F638B" w14:textId="0AEABF8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DBA8844" w14:textId="6AFE0CC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2 213 424</w:t>
            </w:r>
          </w:p>
        </w:tc>
      </w:tr>
      <w:tr w:rsidR="00313635" w:rsidRPr="00894261" w14:paraId="7008C5EC" w14:textId="77777777" w:rsidTr="007207FB">
        <w:tc>
          <w:tcPr>
            <w:tcW w:w="2497" w:type="pct"/>
          </w:tcPr>
          <w:p w14:paraId="5FE25DD1" w14:textId="5EAE1083"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Nordens Ark</w:t>
            </w:r>
          </w:p>
        </w:tc>
        <w:tc>
          <w:tcPr>
            <w:tcW w:w="1229" w:type="pct"/>
          </w:tcPr>
          <w:p w14:paraId="0A36179C" w14:textId="13B74954"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583478BD" w14:textId="7AD42C1A"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796 713</w:t>
            </w:r>
          </w:p>
        </w:tc>
      </w:tr>
      <w:tr w:rsidR="00313635" w:rsidRPr="00894261" w14:paraId="5AC2A119" w14:textId="77777777" w:rsidTr="007207FB">
        <w:tc>
          <w:tcPr>
            <w:tcW w:w="2497" w:type="pct"/>
          </w:tcPr>
          <w:p w14:paraId="1B9DD1B8" w14:textId="58E6CB3E"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Näskottshallen</w:t>
            </w:r>
          </w:p>
        </w:tc>
        <w:tc>
          <w:tcPr>
            <w:tcW w:w="1229" w:type="pct"/>
          </w:tcPr>
          <w:p w14:paraId="10833160" w14:textId="64F37187"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1409E5D4" w14:textId="2F7EA17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5 015 000</w:t>
            </w:r>
          </w:p>
        </w:tc>
      </w:tr>
      <w:tr w:rsidR="00313635" w:rsidRPr="00894261" w14:paraId="63D7072E" w14:textId="77777777" w:rsidTr="007207FB">
        <w:tc>
          <w:tcPr>
            <w:tcW w:w="2497" w:type="pct"/>
          </w:tcPr>
          <w:p w14:paraId="77AB26ED" w14:textId="527C68F1"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Stiftelsen Spinalis</w:t>
            </w:r>
          </w:p>
        </w:tc>
        <w:tc>
          <w:tcPr>
            <w:tcW w:w="1229" w:type="pct"/>
          </w:tcPr>
          <w:p w14:paraId="7C01530C" w14:textId="7455D8E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w:t>
            </w:r>
          </w:p>
        </w:tc>
        <w:tc>
          <w:tcPr>
            <w:tcW w:w="1274" w:type="pct"/>
          </w:tcPr>
          <w:p w14:paraId="59DBE46D" w14:textId="530DFC2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sz w:val="18"/>
                <w:szCs w:val="18"/>
              </w:rPr>
              <w:t>1 219 186</w:t>
            </w:r>
          </w:p>
        </w:tc>
      </w:tr>
      <w:tr w:rsidR="00313635" w:rsidRPr="00894261" w14:paraId="16AA3D97" w14:textId="77777777" w:rsidTr="007207FB">
        <w:tc>
          <w:tcPr>
            <w:tcW w:w="2497" w:type="pct"/>
          </w:tcPr>
          <w:p w14:paraId="4B3B6AE5" w14:textId="739EA349"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sz w:val="18"/>
                <w:szCs w:val="18"/>
              </w:rPr>
              <w:t xml:space="preserve"> </w:t>
            </w:r>
          </w:p>
        </w:tc>
        <w:tc>
          <w:tcPr>
            <w:tcW w:w="1229" w:type="pct"/>
          </w:tcPr>
          <w:p w14:paraId="41809E58" w14:textId="048D884E"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313635">
              <w:rPr>
                <w:b/>
                <w:bCs/>
                <w:sz w:val="18"/>
                <w:szCs w:val="18"/>
              </w:rPr>
              <w:t>17</w:t>
            </w:r>
          </w:p>
        </w:tc>
        <w:tc>
          <w:tcPr>
            <w:tcW w:w="1274" w:type="pct"/>
          </w:tcPr>
          <w:p w14:paraId="7E4776EC" w14:textId="18956F82"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313635">
              <w:rPr>
                <w:b/>
                <w:bCs/>
                <w:sz w:val="18"/>
                <w:szCs w:val="18"/>
              </w:rPr>
              <w:t>32 730 485</w:t>
            </w:r>
          </w:p>
        </w:tc>
      </w:tr>
      <w:tr w:rsidR="00894261" w:rsidRPr="00894261" w14:paraId="5A194C7D" w14:textId="77777777" w:rsidTr="007207FB">
        <w:tc>
          <w:tcPr>
            <w:tcW w:w="2497" w:type="pct"/>
          </w:tcPr>
          <w:p w14:paraId="33B28BF7"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1229" w:type="pct"/>
          </w:tcPr>
          <w:p w14:paraId="63B05BE5"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rPr>
            </w:pPr>
          </w:p>
        </w:tc>
        <w:tc>
          <w:tcPr>
            <w:tcW w:w="1274" w:type="pct"/>
          </w:tcPr>
          <w:p w14:paraId="7FC23FDF"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rPr>
            </w:pPr>
          </w:p>
        </w:tc>
      </w:tr>
    </w:tbl>
    <w:p w14:paraId="179848A1"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 w:val="20"/>
        </w:rPr>
      </w:pPr>
    </w:p>
    <w:tbl>
      <w:tblPr>
        <w:tblW w:w="5000" w:type="pct"/>
        <w:tblCellMar>
          <w:left w:w="0" w:type="dxa"/>
        </w:tblCellMar>
        <w:tblLook w:val="06A0" w:firstRow="1" w:lastRow="0" w:firstColumn="1" w:lastColumn="0" w:noHBand="1" w:noVBand="1"/>
      </w:tblPr>
      <w:tblGrid>
        <w:gridCol w:w="2945"/>
        <w:gridCol w:w="1449"/>
        <w:gridCol w:w="1503"/>
      </w:tblGrid>
      <w:tr w:rsidR="00894261" w:rsidRPr="00894261" w14:paraId="7B6BBF12" w14:textId="77777777" w:rsidTr="007207FB">
        <w:tc>
          <w:tcPr>
            <w:tcW w:w="2497" w:type="pct"/>
          </w:tcPr>
          <w:p w14:paraId="48270D92" w14:textId="77777777" w:rsidR="007369BC" w:rsidRPr="00894261" w:rsidRDefault="007369BC" w:rsidP="00894261">
            <w:pPr>
              <w:keepNext/>
              <w:keepLines/>
              <w:overflowPunct w:val="0"/>
              <w:autoSpaceDE w:val="0"/>
              <w:autoSpaceDN w:val="0"/>
              <w:adjustRightInd w:val="0"/>
              <w:spacing w:before="20" w:after="20" w:line="220" w:lineRule="exact"/>
              <w:textAlignment w:val="baseline"/>
              <w:rPr>
                <w:rFonts w:ascii="TradeGothic CondEighteen" w:hAnsi="TradeGothic CondEighteen"/>
                <w:b/>
                <w:spacing w:val="4"/>
                <w:sz w:val="18"/>
              </w:rPr>
            </w:pPr>
            <w:r w:rsidRPr="00894261">
              <w:rPr>
                <w:rFonts w:ascii="TradeGothic CondEighteen" w:hAnsi="TradeGothic CondEighteen"/>
                <w:b/>
                <w:spacing w:val="4"/>
                <w:sz w:val="18"/>
              </w:rPr>
              <w:t>Studieförbund</w:t>
            </w:r>
          </w:p>
        </w:tc>
        <w:tc>
          <w:tcPr>
            <w:tcW w:w="1229" w:type="pct"/>
            <w:hideMark/>
          </w:tcPr>
          <w:p w14:paraId="1D408603"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Antal bifallsbeslut</w:t>
            </w:r>
          </w:p>
        </w:tc>
        <w:tc>
          <w:tcPr>
            <w:tcW w:w="1274" w:type="pct"/>
            <w:hideMark/>
          </w:tcPr>
          <w:p w14:paraId="4F61F11D" w14:textId="77777777" w:rsidR="007369BC" w:rsidRPr="00894261" w:rsidRDefault="007369BC" w:rsidP="00894261">
            <w:pPr>
              <w:keepNext/>
              <w:keepLines/>
              <w:overflowPunct w:val="0"/>
              <w:autoSpaceDE w:val="0"/>
              <w:autoSpaceDN w:val="0"/>
              <w:adjustRightInd w:val="0"/>
              <w:spacing w:before="20" w:after="20" w:line="220" w:lineRule="exact"/>
              <w:jc w:val="right"/>
              <w:textAlignment w:val="baseline"/>
              <w:rPr>
                <w:rFonts w:ascii="TradeGothic CondEighteen" w:hAnsi="TradeGothic CondEighteen"/>
                <w:b/>
                <w:spacing w:val="4"/>
                <w:sz w:val="18"/>
              </w:rPr>
            </w:pPr>
            <w:r w:rsidRPr="00894261">
              <w:rPr>
                <w:rFonts w:ascii="TradeGothic CondEighteen" w:hAnsi="TradeGothic CondEighteen"/>
                <w:b/>
                <w:spacing w:val="4"/>
                <w:sz w:val="18"/>
              </w:rPr>
              <w:t>Beviljat belopp (kr)</w:t>
            </w:r>
          </w:p>
        </w:tc>
      </w:tr>
      <w:tr w:rsidR="00313635" w:rsidRPr="00894261" w14:paraId="1B578240" w14:textId="77777777" w:rsidTr="007207FB">
        <w:tc>
          <w:tcPr>
            <w:tcW w:w="2497" w:type="pct"/>
          </w:tcPr>
          <w:p w14:paraId="6F8E1810" w14:textId="26BCDF5F"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ABF FyrBoDal</w:t>
            </w:r>
          </w:p>
        </w:tc>
        <w:tc>
          <w:tcPr>
            <w:tcW w:w="1229" w:type="pct"/>
          </w:tcPr>
          <w:p w14:paraId="393E07D6" w14:textId="34266EC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1BBF777C" w14:textId="0708788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1 053 720</w:t>
            </w:r>
          </w:p>
        </w:tc>
      </w:tr>
      <w:tr w:rsidR="00313635" w:rsidRPr="00894261" w14:paraId="7BC34BD2" w14:textId="77777777" w:rsidTr="007207FB">
        <w:tc>
          <w:tcPr>
            <w:tcW w:w="2497" w:type="pct"/>
          </w:tcPr>
          <w:p w14:paraId="072C9F8E" w14:textId="1A80859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ABF Halland</w:t>
            </w:r>
          </w:p>
        </w:tc>
        <w:tc>
          <w:tcPr>
            <w:tcW w:w="1229" w:type="pct"/>
          </w:tcPr>
          <w:p w14:paraId="55F1B6F1" w14:textId="78A1564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350429C5" w14:textId="092A7C4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1 400 772</w:t>
            </w:r>
          </w:p>
        </w:tc>
      </w:tr>
      <w:tr w:rsidR="00313635" w:rsidRPr="00894261" w14:paraId="3ABEB307" w14:textId="77777777" w:rsidTr="007207FB">
        <w:tc>
          <w:tcPr>
            <w:tcW w:w="2497" w:type="pct"/>
          </w:tcPr>
          <w:p w14:paraId="0E40AEA7" w14:textId="71A18724"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ABF MittSkåne</w:t>
            </w:r>
          </w:p>
        </w:tc>
        <w:tc>
          <w:tcPr>
            <w:tcW w:w="1229" w:type="pct"/>
          </w:tcPr>
          <w:p w14:paraId="6278FDC7" w14:textId="5A260FC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w:t>
            </w:r>
          </w:p>
        </w:tc>
        <w:tc>
          <w:tcPr>
            <w:tcW w:w="1274" w:type="pct"/>
          </w:tcPr>
          <w:p w14:paraId="56ACB593" w14:textId="042BB8A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3 840 535</w:t>
            </w:r>
          </w:p>
        </w:tc>
      </w:tr>
      <w:tr w:rsidR="00313635" w:rsidRPr="00894261" w14:paraId="4CBA27F8" w14:textId="77777777" w:rsidTr="007207FB">
        <w:tc>
          <w:tcPr>
            <w:tcW w:w="2497" w:type="pct"/>
          </w:tcPr>
          <w:p w14:paraId="40E6D93A" w14:textId="3EC61CD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ABF Södra Småland</w:t>
            </w:r>
          </w:p>
        </w:tc>
        <w:tc>
          <w:tcPr>
            <w:tcW w:w="1229" w:type="pct"/>
          </w:tcPr>
          <w:p w14:paraId="73285D0F" w14:textId="71B88D8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tcPr>
          <w:p w14:paraId="6E87043A" w14:textId="7DE5058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4 541 137</w:t>
            </w:r>
          </w:p>
        </w:tc>
      </w:tr>
      <w:tr w:rsidR="00313635" w:rsidRPr="00894261" w14:paraId="76F68054" w14:textId="77777777" w:rsidTr="007207FB">
        <w:tc>
          <w:tcPr>
            <w:tcW w:w="2497" w:type="pct"/>
          </w:tcPr>
          <w:p w14:paraId="1C9C3B86" w14:textId="6F691865"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ABF Sörmland</w:t>
            </w:r>
          </w:p>
        </w:tc>
        <w:tc>
          <w:tcPr>
            <w:tcW w:w="1229" w:type="pct"/>
          </w:tcPr>
          <w:p w14:paraId="30A442C5" w14:textId="16C116C5"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28A25729" w14:textId="14EF78E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2 193 276</w:t>
            </w:r>
          </w:p>
        </w:tc>
      </w:tr>
      <w:tr w:rsidR="00313635" w:rsidRPr="00894261" w14:paraId="544BACFB" w14:textId="77777777" w:rsidTr="007207FB">
        <w:tc>
          <w:tcPr>
            <w:tcW w:w="2497" w:type="pct"/>
          </w:tcPr>
          <w:p w14:paraId="69A61ECF" w14:textId="76713F2A"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ABF Värmland </w:t>
            </w:r>
          </w:p>
        </w:tc>
        <w:tc>
          <w:tcPr>
            <w:tcW w:w="1229" w:type="pct"/>
          </w:tcPr>
          <w:p w14:paraId="24F8D4A0" w14:textId="660A00B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7901C767" w14:textId="7A3F35A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1 300 346</w:t>
            </w:r>
          </w:p>
        </w:tc>
      </w:tr>
      <w:tr w:rsidR="00313635" w:rsidRPr="00894261" w14:paraId="4290D68D" w14:textId="77777777" w:rsidTr="007207FB">
        <w:tc>
          <w:tcPr>
            <w:tcW w:w="2497" w:type="pct"/>
          </w:tcPr>
          <w:p w14:paraId="76380F0B" w14:textId="4FD1AEAB"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Folkuniversitetet, Stiftelsen Kursverksamheten vid Lunds universitet</w:t>
            </w:r>
          </w:p>
        </w:tc>
        <w:tc>
          <w:tcPr>
            <w:tcW w:w="1229" w:type="pct"/>
          </w:tcPr>
          <w:p w14:paraId="5FA60E7B" w14:textId="7B1F0C2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00867DB2" w14:textId="6F89CDD2"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2 785 015</w:t>
            </w:r>
          </w:p>
        </w:tc>
      </w:tr>
      <w:tr w:rsidR="00313635" w:rsidRPr="00894261" w14:paraId="5A81E169" w14:textId="77777777" w:rsidTr="007207FB">
        <w:tc>
          <w:tcPr>
            <w:tcW w:w="2497" w:type="pct"/>
          </w:tcPr>
          <w:p w14:paraId="4983C49A" w14:textId="53AB62A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Kulturens Bildningsverksamhet</w:t>
            </w:r>
          </w:p>
        </w:tc>
        <w:tc>
          <w:tcPr>
            <w:tcW w:w="1229" w:type="pct"/>
          </w:tcPr>
          <w:p w14:paraId="5F1A2408" w14:textId="7C97176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08E529D1" w14:textId="5922810C"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0</w:t>
            </w:r>
            <w:r>
              <w:rPr>
                <w:rFonts w:cstheme="minorHAnsi"/>
                <w:sz w:val="18"/>
                <w:szCs w:val="18"/>
              </w:rPr>
              <w:t>*</w:t>
            </w:r>
          </w:p>
        </w:tc>
      </w:tr>
      <w:tr w:rsidR="00313635" w:rsidRPr="00894261" w14:paraId="02C95F77" w14:textId="77777777" w:rsidTr="007207FB">
        <w:tc>
          <w:tcPr>
            <w:tcW w:w="2497" w:type="pct"/>
          </w:tcPr>
          <w:p w14:paraId="18D83D97" w14:textId="040E4132"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Sensus studieförbund region Skåne-Blekinge</w:t>
            </w:r>
          </w:p>
        </w:tc>
        <w:tc>
          <w:tcPr>
            <w:tcW w:w="1229" w:type="pct"/>
          </w:tcPr>
          <w:p w14:paraId="3ABF89C5" w14:textId="267BE968"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tcPr>
          <w:p w14:paraId="61152215" w14:textId="3173A0C9"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4 161 752</w:t>
            </w:r>
          </w:p>
        </w:tc>
      </w:tr>
      <w:tr w:rsidR="00313635" w:rsidRPr="00894261" w14:paraId="2A6B397B" w14:textId="77777777" w:rsidTr="007207FB">
        <w:tc>
          <w:tcPr>
            <w:tcW w:w="2497" w:type="pct"/>
          </w:tcPr>
          <w:p w14:paraId="026017EC" w14:textId="6B5483A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Sensus Studieförbund Stockholm - Gotland</w:t>
            </w:r>
          </w:p>
        </w:tc>
        <w:tc>
          <w:tcPr>
            <w:tcW w:w="1229" w:type="pct"/>
          </w:tcPr>
          <w:p w14:paraId="3B827B59" w14:textId="0DC494B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17C2E22B" w14:textId="629AC410"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2 064 736</w:t>
            </w:r>
          </w:p>
        </w:tc>
      </w:tr>
      <w:tr w:rsidR="00313635" w:rsidRPr="00894261" w14:paraId="3ECC882D" w14:textId="77777777" w:rsidTr="007207FB">
        <w:tc>
          <w:tcPr>
            <w:tcW w:w="2497" w:type="pct"/>
          </w:tcPr>
          <w:p w14:paraId="6E88DD73" w14:textId="1FA0240E"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Studiefrämjandet Uppsala Västmanland</w:t>
            </w:r>
          </w:p>
        </w:tc>
        <w:tc>
          <w:tcPr>
            <w:tcW w:w="1229" w:type="pct"/>
          </w:tcPr>
          <w:p w14:paraId="13A486B5" w14:textId="0EF510A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w:t>
            </w:r>
          </w:p>
        </w:tc>
        <w:tc>
          <w:tcPr>
            <w:tcW w:w="1274" w:type="pct"/>
          </w:tcPr>
          <w:p w14:paraId="29D08008" w14:textId="2860CFD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3 476 389</w:t>
            </w:r>
          </w:p>
        </w:tc>
      </w:tr>
      <w:tr w:rsidR="00313635" w:rsidRPr="00894261" w14:paraId="7D00BE1F" w14:textId="77777777" w:rsidTr="007207FB">
        <w:tc>
          <w:tcPr>
            <w:tcW w:w="2497" w:type="pct"/>
          </w:tcPr>
          <w:p w14:paraId="4790F4F3" w14:textId="73F5B9E1"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Studiefrämjandet Östergötland</w:t>
            </w:r>
          </w:p>
        </w:tc>
        <w:tc>
          <w:tcPr>
            <w:tcW w:w="1229" w:type="pct"/>
          </w:tcPr>
          <w:p w14:paraId="1F11D683" w14:textId="62787DAE"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0A5F16F7" w14:textId="4810193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2 581 491</w:t>
            </w:r>
          </w:p>
        </w:tc>
      </w:tr>
      <w:tr w:rsidR="00313635" w:rsidRPr="00894261" w14:paraId="32FB18C5" w14:textId="77777777" w:rsidTr="007207FB">
        <w:tc>
          <w:tcPr>
            <w:tcW w:w="2497" w:type="pct"/>
          </w:tcPr>
          <w:p w14:paraId="208A948A" w14:textId="2DAC5040"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Studieförbundet Vuxenskolan i Stockholm</w:t>
            </w:r>
          </w:p>
        </w:tc>
        <w:tc>
          <w:tcPr>
            <w:tcW w:w="1229" w:type="pct"/>
          </w:tcPr>
          <w:p w14:paraId="7F712D8C" w14:textId="0B01B96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33ED55A3" w14:textId="1060350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2 164 501</w:t>
            </w:r>
          </w:p>
        </w:tc>
      </w:tr>
      <w:tr w:rsidR="00313635" w:rsidRPr="00894261" w14:paraId="5D1204DA" w14:textId="77777777" w:rsidTr="007207FB">
        <w:tc>
          <w:tcPr>
            <w:tcW w:w="2497" w:type="pct"/>
          </w:tcPr>
          <w:p w14:paraId="65F20D23" w14:textId="5736C6C7"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Studieförbundet Vuxenskolan Jönköpings län</w:t>
            </w:r>
          </w:p>
        </w:tc>
        <w:tc>
          <w:tcPr>
            <w:tcW w:w="1229" w:type="pct"/>
          </w:tcPr>
          <w:p w14:paraId="11EEF42D" w14:textId="73A8B7C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171A0A83" w14:textId="16BE04E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1 585 271</w:t>
            </w:r>
          </w:p>
        </w:tc>
      </w:tr>
      <w:tr w:rsidR="00313635" w:rsidRPr="00894261" w14:paraId="1CA1A679" w14:textId="77777777" w:rsidTr="007207FB">
        <w:tc>
          <w:tcPr>
            <w:tcW w:w="2497" w:type="pct"/>
          </w:tcPr>
          <w:p w14:paraId="1751010E" w14:textId="255CF87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Studieförbundet Vuxenskolan Värmland</w:t>
            </w:r>
          </w:p>
        </w:tc>
        <w:tc>
          <w:tcPr>
            <w:tcW w:w="1229" w:type="pct"/>
          </w:tcPr>
          <w:p w14:paraId="19A2321B" w14:textId="251DB4EF"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7E68FC3D" w14:textId="12046FEB"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1 609 030</w:t>
            </w:r>
          </w:p>
        </w:tc>
      </w:tr>
      <w:tr w:rsidR="00313635" w:rsidRPr="00894261" w14:paraId="18C80496" w14:textId="77777777" w:rsidTr="007207FB">
        <w:tc>
          <w:tcPr>
            <w:tcW w:w="2497" w:type="pct"/>
          </w:tcPr>
          <w:p w14:paraId="007C429B" w14:textId="54E1FDF3"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Studieförbundet Vuxenskolan Väst </w:t>
            </w:r>
          </w:p>
        </w:tc>
        <w:tc>
          <w:tcPr>
            <w:tcW w:w="1229" w:type="pct"/>
          </w:tcPr>
          <w:p w14:paraId="3A13F532" w14:textId="104CBB4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w:t>
            </w:r>
          </w:p>
        </w:tc>
        <w:tc>
          <w:tcPr>
            <w:tcW w:w="1274" w:type="pct"/>
          </w:tcPr>
          <w:p w14:paraId="2AB2648B" w14:textId="5E17B5C6"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1 557 911</w:t>
            </w:r>
          </w:p>
        </w:tc>
      </w:tr>
      <w:tr w:rsidR="00313635" w:rsidRPr="00894261" w14:paraId="21280DFB" w14:textId="77777777" w:rsidTr="007207FB">
        <w:tc>
          <w:tcPr>
            <w:tcW w:w="2497" w:type="pct"/>
          </w:tcPr>
          <w:p w14:paraId="4C64AB09" w14:textId="3A055249"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Studieförbundet Vuxenskolan Västra Götaland</w:t>
            </w:r>
          </w:p>
        </w:tc>
        <w:tc>
          <w:tcPr>
            <w:tcW w:w="1229" w:type="pct"/>
          </w:tcPr>
          <w:p w14:paraId="4D02491E" w14:textId="2283F557"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3</w:t>
            </w:r>
          </w:p>
        </w:tc>
        <w:tc>
          <w:tcPr>
            <w:tcW w:w="1274" w:type="pct"/>
          </w:tcPr>
          <w:p w14:paraId="6BBBDD5C" w14:textId="18A5DE44"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spacing w:val="4"/>
                <w:sz w:val="18"/>
                <w:szCs w:val="18"/>
              </w:rPr>
            </w:pPr>
            <w:r w:rsidRPr="00313635">
              <w:rPr>
                <w:rFonts w:cstheme="minorHAnsi"/>
                <w:sz w:val="18"/>
                <w:szCs w:val="18"/>
              </w:rPr>
              <w:t>6 294 897</w:t>
            </w:r>
          </w:p>
        </w:tc>
      </w:tr>
      <w:tr w:rsidR="00313635" w:rsidRPr="00894261" w14:paraId="5DE20AA5" w14:textId="77777777" w:rsidTr="007207FB">
        <w:tc>
          <w:tcPr>
            <w:tcW w:w="2497" w:type="pct"/>
          </w:tcPr>
          <w:p w14:paraId="18AD1DE5" w14:textId="4A8E8AAD" w:rsidR="007369BC" w:rsidRPr="00894261" w:rsidRDefault="007369BC" w:rsidP="00313635">
            <w:pPr>
              <w:keepLines/>
              <w:overflowPunct w:val="0"/>
              <w:autoSpaceDE w:val="0"/>
              <w:autoSpaceDN w:val="0"/>
              <w:adjustRightInd w:val="0"/>
              <w:spacing w:before="20" w:after="20" w:line="220" w:lineRule="exact"/>
              <w:textAlignment w:val="baseline"/>
              <w:rPr>
                <w:rFonts w:cstheme="minorHAnsi"/>
                <w:spacing w:val="4"/>
                <w:sz w:val="18"/>
                <w:szCs w:val="18"/>
              </w:rPr>
            </w:pPr>
            <w:r w:rsidRPr="00313635">
              <w:rPr>
                <w:rFonts w:cstheme="minorHAnsi"/>
                <w:sz w:val="18"/>
                <w:szCs w:val="18"/>
              </w:rPr>
              <w:t xml:space="preserve"> </w:t>
            </w:r>
          </w:p>
        </w:tc>
        <w:tc>
          <w:tcPr>
            <w:tcW w:w="1229" w:type="pct"/>
          </w:tcPr>
          <w:p w14:paraId="44608726" w14:textId="732313FD"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26</w:t>
            </w:r>
          </w:p>
        </w:tc>
        <w:tc>
          <w:tcPr>
            <w:tcW w:w="1274" w:type="pct"/>
          </w:tcPr>
          <w:p w14:paraId="462D960B" w14:textId="034D5DC1" w:rsidR="007369BC" w:rsidRPr="00894261" w:rsidRDefault="007369BC" w:rsidP="00313635">
            <w:pPr>
              <w:keepLines/>
              <w:overflowPunct w:val="0"/>
              <w:autoSpaceDE w:val="0"/>
              <w:autoSpaceDN w:val="0"/>
              <w:adjustRightInd w:val="0"/>
              <w:spacing w:before="20" w:after="20" w:line="220" w:lineRule="exact"/>
              <w:jc w:val="right"/>
              <w:textAlignment w:val="baseline"/>
              <w:rPr>
                <w:rFonts w:cstheme="minorHAnsi"/>
                <w:b/>
                <w:bCs/>
                <w:spacing w:val="4"/>
                <w:sz w:val="18"/>
                <w:szCs w:val="18"/>
              </w:rPr>
            </w:pPr>
            <w:r w:rsidRPr="00313635">
              <w:rPr>
                <w:rFonts w:cstheme="minorHAnsi"/>
                <w:b/>
                <w:bCs/>
                <w:sz w:val="18"/>
                <w:szCs w:val="18"/>
              </w:rPr>
              <w:t>42 610 779</w:t>
            </w:r>
          </w:p>
        </w:tc>
      </w:tr>
      <w:tr w:rsidR="00894261" w:rsidRPr="00894261" w14:paraId="25997DDD" w14:textId="77777777" w:rsidTr="007207FB">
        <w:tc>
          <w:tcPr>
            <w:tcW w:w="2497" w:type="pct"/>
          </w:tcPr>
          <w:p w14:paraId="481955E0"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1229" w:type="pct"/>
          </w:tcPr>
          <w:p w14:paraId="0F0056A2"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tcPr>
          <w:p w14:paraId="1B0839AE"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894261" w:rsidRPr="00894261" w14:paraId="219E7F17" w14:textId="77777777" w:rsidTr="007207FB">
        <w:tc>
          <w:tcPr>
            <w:tcW w:w="2497" w:type="pct"/>
          </w:tcPr>
          <w:p w14:paraId="0C7E3CDD"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1229" w:type="pct"/>
          </w:tcPr>
          <w:p w14:paraId="61F198E4"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tcPr>
          <w:p w14:paraId="0C833BEC"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894261" w:rsidRPr="00894261" w14:paraId="26A41641" w14:textId="77777777" w:rsidTr="007207FB">
        <w:tc>
          <w:tcPr>
            <w:tcW w:w="2497" w:type="pct"/>
          </w:tcPr>
          <w:p w14:paraId="587E4B3A"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894261">
              <w:rPr>
                <w:rFonts w:ascii="TradeGothic CondEighteen" w:hAnsi="TradeGothic CondEighteen"/>
                <w:b/>
                <w:spacing w:val="4"/>
                <w:sz w:val="18"/>
              </w:rPr>
              <w:t>Trossamfund</w:t>
            </w:r>
          </w:p>
        </w:tc>
        <w:tc>
          <w:tcPr>
            <w:tcW w:w="1229" w:type="pct"/>
          </w:tcPr>
          <w:p w14:paraId="0018E0EB"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tcPr>
          <w:p w14:paraId="5579399D"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313635" w:rsidRPr="00894261" w14:paraId="567C8452" w14:textId="77777777" w:rsidTr="007207FB">
        <w:tc>
          <w:tcPr>
            <w:tcW w:w="2497" w:type="pct"/>
          </w:tcPr>
          <w:p w14:paraId="7FF67109" w14:textId="1B13E284"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rFonts w:ascii="Calibri" w:hAnsi="Calibri" w:cs="Calibri"/>
                <w:color w:val="000000"/>
                <w:sz w:val="18"/>
                <w:szCs w:val="18"/>
              </w:rPr>
              <w:t>Bureå församling</w:t>
            </w:r>
          </w:p>
        </w:tc>
        <w:tc>
          <w:tcPr>
            <w:tcW w:w="1229" w:type="pct"/>
          </w:tcPr>
          <w:p w14:paraId="2C5B53AB" w14:textId="5B70B74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color w:val="000000"/>
                <w:sz w:val="18"/>
                <w:szCs w:val="18"/>
              </w:rPr>
              <w:t>1</w:t>
            </w:r>
          </w:p>
        </w:tc>
        <w:tc>
          <w:tcPr>
            <w:tcW w:w="1274" w:type="pct"/>
          </w:tcPr>
          <w:p w14:paraId="46A58217" w14:textId="00A72D8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color w:val="000000"/>
                <w:sz w:val="18"/>
                <w:szCs w:val="18"/>
              </w:rPr>
              <w:t>1 978 910</w:t>
            </w:r>
          </w:p>
        </w:tc>
      </w:tr>
      <w:tr w:rsidR="00313635" w:rsidRPr="00894261" w14:paraId="3F870A4A" w14:textId="77777777" w:rsidTr="007207FB">
        <w:tc>
          <w:tcPr>
            <w:tcW w:w="2497" w:type="pct"/>
          </w:tcPr>
          <w:p w14:paraId="01ED2113" w14:textId="695FEFCC"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313635">
              <w:rPr>
                <w:rFonts w:ascii="Calibri" w:hAnsi="Calibri" w:cs="Calibri"/>
                <w:color w:val="000000"/>
                <w:sz w:val="18"/>
                <w:szCs w:val="18"/>
              </w:rPr>
              <w:t>Solna församling</w:t>
            </w:r>
          </w:p>
        </w:tc>
        <w:tc>
          <w:tcPr>
            <w:tcW w:w="1229" w:type="pct"/>
          </w:tcPr>
          <w:p w14:paraId="011A7CDF" w14:textId="4ED0B8B4"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color w:val="000000"/>
                <w:sz w:val="18"/>
                <w:szCs w:val="18"/>
              </w:rPr>
              <w:t>1</w:t>
            </w:r>
          </w:p>
        </w:tc>
        <w:tc>
          <w:tcPr>
            <w:tcW w:w="1274" w:type="pct"/>
          </w:tcPr>
          <w:p w14:paraId="70351582" w14:textId="240AC2E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color w:val="000000"/>
                <w:sz w:val="18"/>
                <w:szCs w:val="18"/>
              </w:rPr>
              <w:t>1 455 210</w:t>
            </w:r>
          </w:p>
        </w:tc>
      </w:tr>
      <w:tr w:rsidR="00313635" w:rsidRPr="00894261" w14:paraId="2A762283" w14:textId="77777777" w:rsidTr="007207FB">
        <w:tc>
          <w:tcPr>
            <w:tcW w:w="2497" w:type="pct"/>
          </w:tcPr>
          <w:p w14:paraId="5A858B76" w14:textId="77777777"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894261">
              <w:rPr>
                <w:rFonts w:ascii="Calibri" w:hAnsi="Calibri" w:cs="Calibri"/>
                <w:color w:val="000000"/>
                <w:spacing w:val="4"/>
                <w:sz w:val="18"/>
                <w:szCs w:val="18"/>
              </w:rPr>
              <w:t> </w:t>
            </w:r>
          </w:p>
        </w:tc>
        <w:tc>
          <w:tcPr>
            <w:tcW w:w="1229" w:type="pct"/>
          </w:tcPr>
          <w:p w14:paraId="5044145E" w14:textId="0AC32617"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b/>
                <w:bCs/>
                <w:color w:val="000000"/>
                <w:sz w:val="18"/>
                <w:szCs w:val="18"/>
              </w:rPr>
              <w:t>2</w:t>
            </w:r>
          </w:p>
        </w:tc>
        <w:tc>
          <w:tcPr>
            <w:tcW w:w="1274" w:type="pct"/>
          </w:tcPr>
          <w:p w14:paraId="5ECE4691" w14:textId="354DA9D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313635">
              <w:rPr>
                <w:rFonts w:ascii="Calibri" w:hAnsi="Calibri" w:cs="Calibri"/>
                <w:b/>
                <w:bCs/>
                <w:color w:val="000000"/>
                <w:sz w:val="18"/>
                <w:szCs w:val="18"/>
              </w:rPr>
              <w:t>3 434 120</w:t>
            </w:r>
          </w:p>
        </w:tc>
      </w:tr>
      <w:tr w:rsidR="00894261" w:rsidRPr="00894261" w14:paraId="4676B306" w14:textId="77777777" w:rsidTr="007207FB">
        <w:tc>
          <w:tcPr>
            <w:tcW w:w="2497" w:type="pct"/>
          </w:tcPr>
          <w:p w14:paraId="1116BC68"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p>
        </w:tc>
        <w:tc>
          <w:tcPr>
            <w:tcW w:w="1229" w:type="pct"/>
          </w:tcPr>
          <w:p w14:paraId="304699D4"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rPr>
            </w:pPr>
          </w:p>
        </w:tc>
        <w:tc>
          <w:tcPr>
            <w:tcW w:w="1274" w:type="pct"/>
          </w:tcPr>
          <w:p w14:paraId="1F882EC3"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894261" w:rsidRPr="00894261" w14:paraId="33390530" w14:textId="77777777" w:rsidTr="007207FB">
        <w:tc>
          <w:tcPr>
            <w:tcW w:w="2497" w:type="pct"/>
          </w:tcPr>
          <w:p w14:paraId="52BED242" w14:textId="77777777" w:rsidR="007369BC" w:rsidRPr="00894261" w:rsidRDefault="007369BC" w:rsidP="00894261">
            <w:pPr>
              <w:keepLines/>
              <w:overflowPunct w:val="0"/>
              <w:autoSpaceDE w:val="0"/>
              <w:autoSpaceDN w:val="0"/>
              <w:adjustRightInd w:val="0"/>
              <w:spacing w:before="20" w:after="20" w:line="220" w:lineRule="exact"/>
              <w:textAlignment w:val="baseline"/>
              <w:rPr>
                <w:rFonts w:ascii="TradeGothic CondEighteen" w:hAnsi="TradeGothic CondEighteen"/>
                <w:b/>
                <w:bCs/>
                <w:spacing w:val="4"/>
                <w:sz w:val="18"/>
              </w:rPr>
            </w:pPr>
            <w:r w:rsidRPr="00894261">
              <w:rPr>
                <w:rFonts w:ascii="TradeGothic CondEighteen" w:hAnsi="TradeGothic CondEighteen"/>
                <w:b/>
                <w:bCs/>
                <w:spacing w:val="4"/>
                <w:sz w:val="18"/>
              </w:rPr>
              <w:t>Ungdomsorganisation</w:t>
            </w:r>
          </w:p>
        </w:tc>
        <w:tc>
          <w:tcPr>
            <w:tcW w:w="1229" w:type="pct"/>
          </w:tcPr>
          <w:p w14:paraId="7D950916"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tcPr>
          <w:p w14:paraId="598A8C66" w14:textId="77777777" w:rsidR="007369BC" w:rsidRPr="00894261" w:rsidRDefault="007369BC" w:rsidP="00894261">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313635" w:rsidRPr="00894261" w14:paraId="545135A6" w14:textId="77777777" w:rsidTr="007207FB">
        <w:tc>
          <w:tcPr>
            <w:tcW w:w="2497" w:type="pct"/>
          </w:tcPr>
          <w:p w14:paraId="2D88DE00" w14:textId="6AC7CC3F"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Drivkraft Malmö Ideell Förening</w:t>
            </w:r>
          </w:p>
        </w:tc>
        <w:tc>
          <w:tcPr>
            <w:tcW w:w="1229" w:type="pct"/>
          </w:tcPr>
          <w:p w14:paraId="76B97E7D" w14:textId="4EA754A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45366F1B" w14:textId="15C861D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1 205 985</w:t>
            </w:r>
          </w:p>
        </w:tc>
      </w:tr>
      <w:tr w:rsidR="00313635" w:rsidRPr="00894261" w14:paraId="130CB177" w14:textId="77777777" w:rsidTr="007207FB">
        <w:tc>
          <w:tcPr>
            <w:tcW w:w="2497" w:type="pct"/>
          </w:tcPr>
          <w:p w14:paraId="4A840F26" w14:textId="19F8072D"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Elevernas riksförbund</w:t>
            </w:r>
          </w:p>
        </w:tc>
        <w:tc>
          <w:tcPr>
            <w:tcW w:w="1229" w:type="pct"/>
          </w:tcPr>
          <w:p w14:paraId="47460995" w14:textId="0ED9919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64EA7EBB" w14:textId="3371048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924 240</w:t>
            </w:r>
          </w:p>
        </w:tc>
      </w:tr>
      <w:tr w:rsidR="00313635" w:rsidRPr="00894261" w14:paraId="7A1D8CE8" w14:textId="77777777" w:rsidTr="007207FB">
        <w:tc>
          <w:tcPr>
            <w:tcW w:w="2497" w:type="pct"/>
          </w:tcPr>
          <w:p w14:paraId="6900DA6D" w14:textId="516DA994"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Flamman Socialt förebyggande centrum</w:t>
            </w:r>
          </w:p>
        </w:tc>
        <w:tc>
          <w:tcPr>
            <w:tcW w:w="1229" w:type="pct"/>
          </w:tcPr>
          <w:p w14:paraId="60C86A47" w14:textId="27221855"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3</w:t>
            </w:r>
          </w:p>
        </w:tc>
        <w:tc>
          <w:tcPr>
            <w:tcW w:w="1274" w:type="pct"/>
          </w:tcPr>
          <w:p w14:paraId="03A2081A" w14:textId="0D293B0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11 841 274</w:t>
            </w:r>
          </w:p>
        </w:tc>
      </w:tr>
      <w:tr w:rsidR="00313635" w:rsidRPr="00894261" w14:paraId="65DCF230" w14:textId="77777777" w:rsidTr="007207FB">
        <w:tc>
          <w:tcPr>
            <w:tcW w:w="2497" w:type="pct"/>
          </w:tcPr>
          <w:p w14:paraId="5AB39AB6" w14:textId="52614462"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FreeZone Sweden</w:t>
            </w:r>
          </w:p>
        </w:tc>
        <w:tc>
          <w:tcPr>
            <w:tcW w:w="1229" w:type="pct"/>
          </w:tcPr>
          <w:p w14:paraId="374330D4" w14:textId="440700BA"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7B50065" w14:textId="1772931D"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1 333 351</w:t>
            </w:r>
          </w:p>
        </w:tc>
      </w:tr>
      <w:tr w:rsidR="00313635" w:rsidRPr="00894261" w14:paraId="35A518CF" w14:textId="77777777" w:rsidTr="007207FB">
        <w:tc>
          <w:tcPr>
            <w:tcW w:w="2497" w:type="pct"/>
          </w:tcPr>
          <w:p w14:paraId="684410EC" w14:textId="2785691B"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Föreningen KFUK-KFUM i Ystad</w:t>
            </w:r>
          </w:p>
        </w:tc>
        <w:tc>
          <w:tcPr>
            <w:tcW w:w="1229" w:type="pct"/>
          </w:tcPr>
          <w:p w14:paraId="164A26BF" w14:textId="4AF0C900"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35BD2E47" w14:textId="69AEADB5"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1 863 276</w:t>
            </w:r>
          </w:p>
        </w:tc>
      </w:tr>
      <w:tr w:rsidR="00313635" w:rsidRPr="00894261" w14:paraId="144C75DC" w14:textId="77777777" w:rsidTr="007207FB">
        <w:tc>
          <w:tcPr>
            <w:tcW w:w="2497" w:type="pct"/>
          </w:tcPr>
          <w:p w14:paraId="19B58DD3" w14:textId="6C0A910B"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KFUM Infinite</w:t>
            </w:r>
          </w:p>
        </w:tc>
        <w:tc>
          <w:tcPr>
            <w:tcW w:w="1229" w:type="pct"/>
          </w:tcPr>
          <w:p w14:paraId="650E9C36" w14:textId="679554A0"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7C8BA52C" w14:textId="2F01E69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1 653 647</w:t>
            </w:r>
          </w:p>
        </w:tc>
      </w:tr>
      <w:tr w:rsidR="00313635" w:rsidRPr="00894261" w14:paraId="1135E1F7" w14:textId="77777777" w:rsidTr="007207FB">
        <w:tc>
          <w:tcPr>
            <w:tcW w:w="2497" w:type="pct"/>
          </w:tcPr>
          <w:p w14:paraId="5452298D" w14:textId="0C70BAD7"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KFUM-KFUK Central</w:t>
            </w:r>
          </w:p>
        </w:tc>
        <w:tc>
          <w:tcPr>
            <w:tcW w:w="1229" w:type="pct"/>
          </w:tcPr>
          <w:p w14:paraId="6F10DBA3" w14:textId="6730A58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74C6FF1D" w14:textId="1C4FF3D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1 746 623</w:t>
            </w:r>
          </w:p>
        </w:tc>
      </w:tr>
      <w:tr w:rsidR="00313635" w:rsidRPr="00894261" w14:paraId="0EFAC845" w14:textId="77777777" w:rsidTr="007207FB">
        <w:tc>
          <w:tcPr>
            <w:tcW w:w="2497" w:type="pct"/>
          </w:tcPr>
          <w:p w14:paraId="5B2A7FE5" w14:textId="210DA46A"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Kompis Sverige</w:t>
            </w:r>
          </w:p>
        </w:tc>
        <w:tc>
          <w:tcPr>
            <w:tcW w:w="1229" w:type="pct"/>
          </w:tcPr>
          <w:p w14:paraId="087952C1" w14:textId="17E0932A"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3168726F" w14:textId="7EC28AC1"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1 273 926</w:t>
            </w:r>
          </w:p>
        </w:tc>
      </w:tr>
      <w:tr w:rsidR="00313635" w:rsidRPr="00894261" w14:paraId="435570C2" w14:textId="77777777" w:rsidTr="007207FB">
        <w:tc>
          <w:tcPr>
            <w:tcW w:w="2497" w:type="pct"/>
          </w:tcPr>
          <w:p w14:paraId="45E1BE88" w14:textId="4E77D11F"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Kosmosklubben Stockholm</w:t>
            </w:r>
          </w:p>
        </w:tc>
        <w:tc>
          <w:tcPr>
            <w:tcW w:w="1229" w:type="pct"/>
          </w:tcPr>
          <w:p w14:paraId="00573B7B" w14:textId="0A49CBC0"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D918985" w14:textId="242583AB"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1 413 106</w:t>
            </w:r>
          </w:p>
        </w:tc>
      </w:tr>
      <w:tr w:rsidR="00313635" w:rsidRPr="00894261" w14:paraId="2714F270" w14:textId="77777777" w:rsidTr="007207FB">
        <w:tc>
          <w:tcPr>
            <w:tcW w:w="2497" w:type="pct"/>
          </w:tcPr>
          <w:p w14:paraId="3FD3A89B" w14:textId="7ADA06BD"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Landsrådet för Sveriges barn- och ungdomsorganisationer</w:t>
            </w:r>
          </w:p>
        </w:tc>
        <w:tc>
          <w:tcPr>
            <w:tcW w:w="1229" w:type="pct"/>
          </w:tcPr>
          <w:p w14:paraId="35F80BE4" w14:textId="00C8924F"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07ECEB8B" w14:textId="37C3E841"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2 716 800</w:t>
            </w:r>
          </w:p>
        </w:tc>
      </w:tr>
      <w:tr w:rsidR="00313635" w:rsidRPr="00894261" w14:paraId="1B13C671" w14:textId="77777777" w:rsidTr="007207FB">
        <w:tc>
          <w:tcPr>
            <w:tcW w:w="2497" w:type="pct"/>
          </w:tcPr>
          <w:p w14:paraId="69A57C57" w14:textId="4D09070B"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Malmö mot Diskriminering</w:t>
            </w:r>
          </w:p>
        </w:tc>
        <w:tc>
          <w:tcPr>
            <w:tcW w:w="1229" w:type="pct"/>
          </w:tcPr>
          <w:p w14:paraId="0CA004A7" w14:textId="73D79912"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71DF357C" w14:textId="079CC2C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3 399 599</w:t>
            </w:r>
          </w:p>
        </w:tc>
      </w:tr>
      <w:tr w:rsidR="00313635" w:rsidRPr="00894261" w14:paraId="2828762B" w14:textId="77777777" w:rsidTr="007207FB">
        <w:tc>
          <w:tcPr>
            <w:tcW w:w="2497" w:type="pct"/>
          </w:tcPr>
          <w:p w14:paraId="60B0A235" w14:textId="3FD675A4"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lang w:val="en-GB"/>
              </w:rPr>
            </w:pPr>
            <w:r w:rsidRPr="006A3A6A">
              <w:rPr>
                <w:sz w:val="18"/>
                <w:szCs w:val="18"/>
                <w:lang w:val="en-GB"/>
              </w:rPr>
              <w:t>Motivationslyftet by Star for Life</w:t>
            </w:r>
          </w:p>
        </w:tc>
        <w:tc>
          <w:tcPr>
            <w:tcW w:w="1229" w:type="pct"/>
          </w:tcPr>
          <w:p w14:paraId="734BBE31" w14:textId="4247CBD5"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3BCC5011" w14:textId="1DD760E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1 016 977</w:t>
            </w:r>
          </w:p>
        </w:tc>
      </w:tr>
      <w:tr w:rsidR="00313635" w:rsidRPr="00894261" w14:paraId="6099F2B3" w14:textId="77777777" w:rsidTr="007207FB">
        <w:tc>
          <w:tcPr>
            <w:tcW w:w="2497" w:type="pct"/>
          </w:tcPr>
          <w:p w14:paraId="334A08DE" w14:textId="1CCF1CCF"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Rewilding Sweden</w:t>
            </w:r>
          </w:p>
        </w:tc>
        <w:tc>
          <w:tcPr>
            <w:tcW w:w="1229" w:type="pct"/>
          </w:tcPr>
          <w:p w14:paraId="3A42FDCC" w14:textId="60F23A6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370F4A16" w14:textId="6910BE9C"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1 597 379</w:t>
            </w:r>
          </w:p>
        </w:tc>
      </w:tr>
      <w:tr w:rsidR="00313635" w:rsidRPr="00894261" w14:paraId="072E28B0" w14:textId="77777777" w:rsidTr="007207FB">
        <w:tc>
          <w:tcPr>
            <w:tcW w:w="2497" w:type="pct"/>
          </w:tcPr>
          <w:p w14:paraId="0D00AC86" w14:textId="75A6C3DE"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Right by me</w:t>
            </w:r>
          </w:p>
        </w:tc>
        <w:tc>
          <w:tcPr>
            <w:tcW w:w="1229" w:type="pct"/>
          </w:tcPr>
          <w:p w14:paraId="6DE74EF1" w14:textId="55281E49"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5DCC7194" w14:textId="5B73FC26"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2 316 425</w:t>
            </w:r>
          </w:p>
        </w:tc>
      </w:tr>
      <w:tr w:rsidR="00313635" w:rsidRPr="00894261" w14:paraId="607EF521" w14:textId="77777777" w:rsidTr="007207FB">
        <w:tc>
          <w:tcPr>
            <w:tcW w:w="2497" w:type="pct"/>
          </w:tcPr>
          <w:p w14:paraId="10DBAD53" w14:textId="249B26E0"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Riksförbundet Sveriges 4H</w:t>
            </w:r>
          </w:p>
        </w:tc>
        <w:tc>
          <w:tcPr>
            <w:tcW w:w="1229" w:type="pct"/>
          </w:tcPr>
          <w:p w14:paraId="56950445" w14:textId="7D1DF96A"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DD1B0F8" w14:textId="61873EC3"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1 741 188</w:t>
            </w:r>
          </w:p>
        </w:tc>
      </w:tr>
      <w:tr w:rsidR="00313635" w:rsidRPr="00894261" w14:paraId="438C1F30" w14:textId="77777777" w:rsidTr="007207FB">
        <w:tc>
          <w:tcPr>
            <w:tcW w:w="2497" w:type="pct"/>
          </w:tcPr>
          <w:p w14:paraId="018EE76E" w14:textId="1C7F9AB5" w:rsidR="007369BC" w:rsidRPr="00894261" w:rsidRDefault="007369BC" w:rsidP="00313635">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Rise - Riksföreningen mot incest och andra sexuella övergrepp i barndomen</w:t>
            </w:r>
          </w:p>
        </w:tc>
        <w:tc>
          <w:tcPr>
            <w:tcW w:w="1229" w:type="pct"/>
          </w:tcPr>
          <w:p w14:paraId="625124C6" w14:textId="5E6D86D6"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5DFCBA83" w14:textId="1F28DBF8" w:rsidR="007369BC" w:rsidRPr="00894261" w:rsidRDefault="007369BC" w:rsidP="00313635">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1 655 940</w:t>
            </w:r>
          </w:p>
        </w:tc>
      </w:tr>
      <w:tr w:rsidR="006A3A6A" w:rsidRPr="00894261" w14:paraId="6E44D651" w14:textId="77777777" w:rsidTr="007207FB">
        <w:tc>
          <w:tcPr>
            <w:tcW w:w="2497" w:type="pct"/>
          </w:tcPr>
          <w:p w14:paraId="3F3615A9" w14:textId="30FD3995"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Scouterna</w:t>
            </w:r>
          </w:p>
        </w:tc>
        <w:tc>
          <w:tcPr>
            <w:tcW w:w="1229" w:type="pct"/>
          </w:tcPr>
          <w:p w14:paraId="18E9C04D" w14:textId="7D96E7C3"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5A82FD86" w14:textId="21460D7E"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2 412 923</w:t>
            </w:r>
          </w:p>
        </w:tc>
      </w:tr>
      <w:tr w:rsidR="006A3A6A" w:rsidRPr="00894261" w14:paraId="01B2E720" w14:textId="77777777" w:rsidTr="007207FB">
        <w:tc>
          <w:tcPr>
            <w:tcW w:w="2497" w:type="pct"/>
          </w:tcPr>
          <w:p w14:paraId="76DE2327" w14:textId="178052BF"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Svenska Settlementförbundet</w:t>
            </w:r>
          </w:p>
        </w:tc>
        <w:tc>
          <w:tcPr>
            <w:tcW w:w="1229" w:type="pct"/>
          </w:tcPr>
          <w:p w14:paraId="42F7991C" w14:textId="30F3372A"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2FB9B073" w14:textId="7D980E8F"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1 897 020</w:t>
            </w:r>
          </w:p>
        </w:tc>
      </w:tr>
      <w:tr w:rsidR="006A3A6A" w:rsidRPr="00894261" w14:paraId="7651C004" w14:textId="77777777" w:rsidTr="007207FB">
        <w:tc>
          <w:tcPr>
            <w:tcW w:w="2497" w:type="pct"/>
          </w:tcPr>
          <w:p w14:paraId="573A87CE" w14:textId="4D738F04"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Sveriges ungdomsråd</w:t>
            </w:r>
          </w:p>
        </w:tc>
        <w:tc>
          <w:tcPr>
            <w:tcW w:w="1229" w:type="pct"/>
          </w:tcPr>
          <w:p w14:paraId="7B78CDC9" w14:textId="65426B16"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647BA40F" w14:textId="401314A4"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2 771 420</w:t>
            </w:r>
          </w:p>
        </w:tc>
      </w:tr>
      <w:tr w:rsidR="006A3A6A" w:rsidRPr="00894261" w14:paraId="044B238D" w14:textId="77777777" w:rsidTr="007207FB">
        <w:tc>
          <w:tcPr>
            <w:tcW w:w="2497" w:type="pct"/>
          </w:tcPr>
          <w:p w14:paraId="4D0DE083" w14:textId="370BB5C4"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Södra Skånes Scoutdistrikt av Scouterna</w:t>
            </w:r>
          </w:p>
        </w:tc>
        <w:tc>
          <w:tcPr>
            <w:tcW w:w="1229" w:type="pct"/>
          </w:tcPr>
          <w:p w14:paraId="286AD0F1" w14:textId="5748E00A"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24DE6EBE" w14:textId="21C7D68C"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939 000</w:t>
            </w:r>
          </w:p>
        </w:tc>
      </w:tr>
      <w:tr w:rsidR="006A3A6A" w:rsidRPr="00894261" w14:paraId="48E50683" w14:textId="77777777" w:rsidTr="007207FB">
        <w:tc>
          <w:tcPr>
            <w:tcW w:w="2497" w:type="pct"/>
          </w:tcPr>
          <w:p w14:paraId="11631DC5" w14:textId="0A7E7674"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Tamam</w:t>
            </w:r>
          </w:p>
        </w:tc>
        <w:tc>
          <w:tcPr>
            <w:tcW w:w="1229" w:type="pct"/>
          </w:tcPr>
          <w:p w14:paraId="2279C20B" w14:textId="3092FF75"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3415F1AB" w14:textId="125EF1A4"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1 652 330</w:t>
            </w:r>
          </w:p>
        </w:tc>
      </w:tr>
      <w:tr w:rsidR="006A3A6A" w:rsidRPr="00894261" w14:paraId="20819C0D" w14:textId="77777777" w:rsidTr="007207FB">
        <w:tc>
          <w:tcPr>
            <w:tcW w:w="2497" w:type="pct"/>
          </w:tcPr>
          <w:p w14:paraId="0B16EB53" w14:textId="5F68D4A7"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Together Against Diabetes</w:t>
            </w:r>
          </w:p>
        </w:tc>
        <w:tc>
          <w:tcPr>
            <w:tcW w:w="1229" w:type="pct"/>
          </w:tcPr>
          <w:p w14:paraId="094E7D50" w14:textId="53B2EDB9"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2</w:t>
            </w:r>
          </w:p>
        </w:tc>
        <w:tc>
          <w:tcPr>
            <w:tcW w:w="1274" w:type="pct"/>
          </w:tcPr>
          <w:p w14:paraId="232A1558" w14:textId="1256B0FF"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1 622 607</w:t>
            </w:r>
          </w:p>
        </w:tc>
      </w:tr>
      <w:tr w:rsidR="006A3A6A" w:rsidRPr="00894261" w14:paraId="53B8FF89" w14:textId="77777777" w:rsidTr="007207FB">
        <w:tc>
          <w:tcPr>
            <w:tcW w:w="2497" w:type="pct"/>
          </w:tcPr>
          <w:p w14:paraId="65844F00" w14:textId="22D0D17F"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Unga Örnar Moskosel</w:t>
            </w:r>
          </w:p>
        </w:tc>
        <w:tc>
          <w:tcPr>
            <w:tcW w:w="1229" w:type="pct"/>
          </w:tcPr>
          <w:p w14:paraId="1FD79E13" w14:textId="4001CB14"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w:t>
            </w:r>
          </w:p>
        </w:tc>
        <w:tc>
          <w:tcPr>
            <w:tcW w:w="1274" w:type="pct"/>
          </w:tcPr>
          <w:p w14:paraId="2DD80809" w14:textId="1FD8A538"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color w:val="000000"/>
                <w:sz w:val="18"/>
                <w:szCs w:val="18"/>
              </w:rPr>
              <w:t>1 076 000</w:t>
            </w:r>
          </w:p>
        </w:tc>
      </w:tr>
      <w:tr w:rsidR="006A3A6A" w:rsidRPr="00894261" w14:paraId="070985BF" w14:textId="77777777" w:rsidTr="007207FB">
        <w:tc>
          <w:tcPr>
            <w:tcW w:w="2497" w:type="pct"/>
          </w:tcPr>
          <w:p w14:paraId="7EA8FCB5" w14:textId="55471ED9"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rFonts w:ascii="Calibri" w:hAnsi="Calibri" w:cs="Calibri"/>
                <w:color w:val="000000"/>
                <w:sz w:val="18"/>
                <w:szCs w:val="18"/>
              </w:rPr>
              <w:t> </w:t>
            </w:r>
          </w:p>
        </w:tc>
        <w:tc>
          <w:tcPr>
            <w:tcW w:w="1229" w:type="pct"/>
          </w:tcPr>
          <w:p w14:paraId="33F3BA1F" w14:textId="24774BF1"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rFonts w:ascii="Calibri" w:hAnsi="Calibri" w:cs="Calibri"/>
                <w:b/>
                <w:bCs/>
                <w:color w:val="000000"/>
                <w:sz w:val="18"/>
                <w:szCs w:val="18"/>
              </w:rPr>
              <w:t>26</w:t>
            </w:r>
          </w:p>
        </w:tc>
        <w:tc>
          <w:tcPr>
            <w:tcW w:w="1274" w:type="pct"/>
          </w:tcPr>
          <w:p w14:paraId="4563A9CB" w14:textId="0E82529F" w:rsidR="007369BC" w:rsidRDefault="007369BC" w:rsidP="006A3A6A">
            <w:pPr>
              <w:keepLines/>
              <w:overflowPunct w:val="0"/>
              <w:autoSpaceDE w:val="0"/>
              <w:autoSpaceDN w:val="0"/>
              <w:adjustRightInd w:val="0"/>
              <w:spacing w:before="20" w:after="20" w:line="220" w:lineRule="exact"/>
              <w:jc w:val="right"/>
              <w:textAlignment w:val="baseline"/>
              <w:rPr>
                <w:rFonts w:ascii="Calibri" w:hAnsi="Calibri" w:cs="Calibri"/>
                <w:b/>
                <w:bCs/>
                <w:color w:val="000000"/>
                <w:sz w:val="18"/>
                <w:szCs w:val="18"/>
              </w:rPr>
            </w:pPr>
            <w:r w:rsidRPr="006A3A6A">
              <w:rPr>
                <w:rFonts w:ascii="Calibri" w:hAnsi="Calibri" w:cs="Calibri"/>
                <w:b/>
                <w:bCs/>
                <w:color w:val="000000"/>
                <w:sz w:val="18"/>
                <w:szCs w:val="18"/>
              </w:rPr>
              <w:t>50 071</w:t>
            </w:r>
            <w:r>
              <w:rPr>
                <w:rFonts w:ascii="Calibri" w:hAnsi="Calibri" w:cs="Calibri"/>
                <w:b/>
                <w:bCs/>
                <w:color w:val="000000"/>
                <w:sz w:val="18"/>
                <w:szCs w:val="18"/>
              </w:rPr>
              <w:t> </w:t>
            </w:r>
            <w:r w:rsidRPr="006A3A6A">
              <w:rPr>
                <w:rFonts w:ascii="Calibri" w:hAnsi="Calibri" w:cs="Calibri"/>
                <w:b/>
                <w:bCs/>
                <w:color w:val="000000"/>
                <w:sz w:val="18"/>
                <w:szCs w:val="18"/>
              </w:rPr>
              <w:t>036</w:t>
            </w:r>
          </w:p>
          <w:p w14:paraId="2837FD9F" w14:textId="0FA91F9D"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p>
        </w:tc>
      </w:tr>
      <w:tr w:rsidR="006A3A6A" w:rsidRPr="00894261" w14:paraId="6F626E57" w14:textId="77777777" w:rsidTr="007207FB">
        <w:tc>
          <w:tcPr>
            <w:tcW w:w="2497" w:type="pct"/>
          </w:tcPr>
          <w:p w14:paraId="15052352" w14:textId="59A2F2D6" w:rsidR="007369BC" w:rsidRPr="00894261" w:rsidRDefault="007369BC" w:rsidP="007207FB">
            <w:pPr>
              <w:keepLines/>
              <w:overflowPunct w:val="0"/>
              <w:autoSpaceDE w:val="0"/>
              <w:autoSpaceDN w:val="0"/>
              <w:adjustRightInd w:val="0"/>
              <w:spacing w:before="20" w:after="20" w:line="220" w:lineRule="exact"/>
              <w:textAlignment w:val="baseline"/>
              <w:rPr>
                <w:rFonts w:ascii="TradeGothic CondEighteen" w:hAnsi="TradeGothic CondEighteen"/>
                <w:b/>
                <w:bCs/>
                <w:spacing w:val="4"/>
                <w:sz w:val="18"/>
              </w:rPr>
            </w:pPr>
            <w:r>
              <w:rPr>
                <w:rFonts w:ascii="TradeGothic CondEighteen" w:hAnsi="TradeGothic CondEighteen"/>
                <w:b/>
                <w:bCs/>
                <w:spacing w:val="4"/>
                <w:sz w:val="18"/>
              </w:rPr>
              <w:t>Äldreorganisation</w:t>
            </w:r>
          </w:p>
        </w:tc>
        <w:tc>
          <w:tcPr>
            <w:tcW w:w="1229" w:type="pct"/>
          </w:tcPr>
          <w:p w14:paraId="0128B2D8" w14:textId="77777777" w:rsidR="007369BC" w:rsidRPr="00894261" w:rsidRDefault="007369BC" w:rsidP="007207FB">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c>
          <w:tcPr>
            <w:tcW w:w="1274" w:type="pct"/>
          </w:tcPr>
          <w:p w14:paraId="1161C8D6" w14:textId="77777777" w:rsidR="007369BC" w:rsidRPr="00894261" w:rsidRDefault="007369BC" w:rsidP="007207FB">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p>
        </w:tc>
      </w:tr>
      <w:tr w:rsidR="006A3A6A" w:rsidRPr="00894261" w14:paraId="6FB955E9" w14:textId="77777777" w:rsidTr="007207FB">
        <w:tc>
          <w:tcPr>
            <w:tcW w:w="2497" w:type="pct"/>
          </w:tcPr>
          <w:p w14:paraId="2E2FF894" w14:textId="5DE5DD5E"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Pensionärernas riksorganisation</w:t>
            </w:r>
          </w:p>
        </w:tc>
        <w:tc>
          <w:tcPr>
            <w:tcW w:w="1229" w:type="pct"/>
          </w:tcPr>
          <w:p w14:paraId="01601678" w14:textId="45F91DFC"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5E4A9EC2" w14:textId="7E15526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1 293 201</w:t>
            </w:r>
          </w:p>
        </w:tc>
      </w:tr>
      <w:tr w:rsidR="006A3A6A" w:rsidRPr="00894261" w14:paraId="1669D475" w14:textId="77777777" w:rsidTr="007207FB">
        <w:tc>
          <w:tcPr>
            <w:tcW w:w="2497" w:type="pct"/>
          </w:tcPr>
          <w:p w14:paraId="3421C45B" w14:textId="1338342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PRO Pajala</w:t>
            </w:r>
          </w:p>
        </w:tc>
        <w:tc>
          <w:tcPr>
            <w:tcW w:w="1229" w:type="pct"/>
          </w:tcPr>
          <w:p w14:paraId="0E76A284" w14:textId="09526E7C"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7845520E" w14:textId="5898324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510 000</w:t>
            </w:r>
          </w:p>
        </w:tc>
      </w:tr>
      <w:tr w:rsidR="006A3A6A" w:rsidRPr="00894261" w14:paraId="685F6140" w14:textId="77777777" w:rsidTr="007207FB">
        <w:tc>
          <w:tcPr>
            <w:tcW w:w="2497" w:type="pct"/>
          </w:tcPr>
          <w:p w14:paraId="7508393C" w14:textId="4BBBBAE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PRO Västmanland</w:t>
            </w:r>
          </w:p>
        </w:tc>
        <w:tc>
          <w:tcPr>
            <w:tcW w:w="1229" w:type="pct"/>
          </w:tcPr>
          <w:p w14:paraId="57889D7E" w14:textId="49B5395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F0EDDCA" w14:textId="1EB895F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1 095 063</w:t>
            </w:r>
          </w:p>
        </w:tc>
      </w:tr>
      <w:tr w:rsidR="006A3A6A" w:rsidRPr="00894261" w14:paraId="4C5916EA" w14:textId="77777777" w:rsidTr="007207FB">
        <w:tc>
          <w:tcPr>
            <w:tcW w:w="2497" w:type="pct"/>
          </w:tcPr>
          <w:p w14:paraId="2E22D068" w14:textId="4770AE3D"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PRO Uppsala län</w:t>
            </w:r>
          </w:p>
        </w:tc>
        <w:tc>
          <w:tcPr>
            <w:tcW w:w="1229" w:type="pct"/>
          </w:tcPr>
          <w:p w14:paraId="08A1FECD" w14:textId="4D34522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49B8A9DB" w14:textId="797652F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2 120 559</w:t>
            </w:r>
          </w:p>
        </w:tc>
      </w:tr>
      <w:tr w:rsidR="006A3A6A" w:rsidRPr="00894261" w14:paraId="5B0CED13" w14:textId="77777777" w:rsidTr="007207FB">
        <w:tc>
          <w:tcPr>
            <w:tcW w:w="2497" w:type="pct"/>
          </w:tcPr>
          <w:p w14:paraId="10D0FF7A" w14:textId="70BF99A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Ryssby SPF</w:t>
            </w:r>
          </w:p>
        </w:tc>
        <w:tc>
          <w:tcPr>
            <w:tcW w:w="1229" w:type="pct"/>
          </w:tcPr>
          <w:p w14:paraId="3CE5B773" w14:textId="479B405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53BB7F3B" w14:textId="0556B6B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692 000</w:t>
            </w:r>
          </w:p>
        </w:tc>
      </w:tr>
      <w:tr w:rsidR="006A3A6A" w:rsidRPr="00894261" w14:paraId="6CEC3CFB" w14:textId="77777777" w:rsidTr="007207FB">
        <w:tc>
          <w:tcPr>
            <w:tcW w:w="2497" w:type="pct"/>
          </w:tcPr>
          <w:p w14:paraId="19EFC84C" w14:textId="5C7E2DB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SPF Seniorerna</w:t>
            </w:r>
          </w:p>
        </w:tc>
        <w:tc>
          <w:tcPr>
            <w:tcW w:w="1229" w:type="pct"/>
          </w:tcPr>
          <w:p w14:paraId="1EE3CFA6" w14:textId="4D71529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4A1C416" w14:textId="390CFA9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1 795 536</w:t>
            </w:r>
          </w:p>
        </w:tc>
      </w:tr>
      <w:tr w:rsidR="006A3A6A" w:rsidRPr="00894261" w14:paraId="38F0DD6C" w14:textId="77777777" w:rsidTr="007207FB">
        <w:tc>
          <w:tcPr>
            <w:tcW w:w="2497" w:type="pct"/>
          </w:tcPr>
          <w:p w14:paraId="3DEC63D7" w14:textId="2C4057B8"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SPF Seniorerna Sörbygden</w:t>
            </w:r>
          </w:p>
        </w:tc>
        <w:tc>
          <w:tcPr>
            <w:tcW w:w="1229" w:type="pct"/>
          </w:tcPr>
          <w:p w14:paraId="30BF1648" w14:textId="1DB237E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DC6A691" w14:textId="4523A54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818 000</w:t>
            </w:r>
          </w:p>
        </w:tc>
      </w:tr>
      <w:tr w:rsidR="006A3A6A" w:rsidRPr="00894261" w14:paraId="37E7235F" w14:textId="77777777" w:rsidTr="007207FB">
        <w:tc>
          <w:tcPr>
            <w:tcW w:w="2497" w:type="pct"/>
          </w:tcPr>
          <w:p w14:paraId="0B6B3C6C" w14:textId="43A7A258"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SPF Seniorerna Sörmalandsdistriktet</w:t>
            </w:r>
          </w:p>
        </w:tc>
        <w:tc>
          <w:tcPr>
            <w:tcW w:w="1229" w:type="pct"/>
          </w:tcPr>
          <w:p w14:paraId="2BF9B9F3" w14:textId="0D3E2FC2"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265F7A64" w14:textId="0CE5518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703 770</w:t>
            </w:r>
          </w:p>
        </w:tc>
      </w:tr>
      <w:tr w:rsidR="006A3A6A" w:rsidRPr="00894261" w14:paraId="3FDF8F30" w14:textId="77777777" w:rsidTr="007207FB">
        <w:tc>
          <w:tcPr>
            <w:tcW w:w="2497" w:type="pct"/>
          </w:tcPr>
          <w:p w14:paraId="3944D392" w14:textId="2DB36628"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Sveriges Kommunalpensionärers förbund avd 41</w:t>
            </w:r>
          </w:p>
        </w:tc>
        <w:tc>
          <w:tcPr>
            <w:tcW w:w="1229" w:type="pct"/>
          </w:tcPr>
          <w:p w14:paraId="20755CA3" w14:textId="27ABC48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w:t>
            </w:r>
          </w:p>
        </w:tc>
        <w:tc>
          <w:tcPr>
            <w:tcW w:w="1274" w:type="pct"/>
          </w:tcPr>
          <w:p w14:paraId="516F8F76" w14:textId="19613432"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szCs w:val="18"/>
              </w:rPr>
            </w:pPr>
            <w:r w:rsidRPr="006A3A6A">
              <w:rPr>
                <w:sz w:val="18"/>
                <w:szCs w:val="18"/>
              </w:rPr>
              <w:t>1 083 540</w:t>
            </w:r>
          </w:p>
        </w:tc>
      </w:tr>
      <w:tr w:rsidR="006A3A6A" w:rsidRPr="006A3A6A" w14:paraId="350BBC47" w14:textId="77777777" w:rsidTr="007207FB">
        <w:tc>
          <w:tcPr>
            <w:tcW w:w="2497" w:type="pct"/>
          </w:tcPr>
          <w:p w14:paraId="7E84FECC" w14:textId="6F09742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szCs w:val="18"/>
              </w:rPr>
            </w:pPr>
            <w:r w:rsidRPr="006A3A6A">
              <w:rPr>
                <w:sz w:val="18"/>
                <w:szCs w:val="18"/>
              </w:rPr>
              <w:t xml:space="preserve"> </w:t>
            </w:r>
          </w:p>
        </w:tc>
        <w:tc>
          <w:tcPr>
            <w:tcW w:w="1229" w:type="pct"/>
          </w:tcPr>
          <w:p w14:paraId="4F2FDA8F" w14:textId="6089A44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6A3A6A">
              <w:rPr>
                <w:b/>
                <w:bCs/>
                <w:sz w:val="18"/>
                <w:szCs w:val="18"/>
              </w:rPr>
              <w:t>9</w:t>
            </w:r>
          </w:p>
        </w:tc>
        <w:tc>
          <w:tcPr>
            <w:tcW w:w="1274" w:type="pct"/>
          </w:tcPr>
          <w:p w14:paraId="79E082ED" w14:textId="23EB6EA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b/>
                <w:bCs/>
                <w:spacing w:val="4"/>
                <w:sz w:val="18"/>
                <w:szCs w:val="18"/>
              </w:rPr>
            </w:pPr>
            <w:r w:rsidRPr="006A3A6A">
              <w:rPr>
                <w:b/>
                <w:bCs/>
                <w:sz w:val="18"/>
                <w:szCs w:val="18"/>
              </w:rPr>
              <w:t>10 111 669</w:t>
            </w:r>
          </w:p>
        </w:tc>
      </w:tr>
      <w:tr w:rsidR="006A3A6A" w:rsidRPr="006A3A6A" w14:paraId="3FE74167" w14:textId="77777777" w:rsidTr="007207FB">
        <w:tc>
          <w:tcPr>
            <w:tcW w:w="2497" w:type="pct"/>
          </w:tcPr>
          <w:p w14:paraId="208C44A9" w14:textId="77777777"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p>
        </w:tc>
        <w:tc>
          <w:tcPr>
            <w:tcW w:w="1229" w:type="pct"/>
          </w:tcPr>
          <w:p w14:paraId="4032BA92"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b/>
                <w:bCs/>
                <w:sz w:val="18"/>
                <w:szCs w:val="18"/>
              </w:rPr>
            </w:pPr>
          </w:p>
        </w:tc>
        <w:tc>
          <w:tcPr>
            <w:tcW w:w="1274" w:type="pct"/>
          </w:tcPr>
          <w:p w14:paraId="752C4F33"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b/>
                <w:bCs/>
                <w:sz w:val="18"/>
                <w:szCs w:val="18"/>
              </w:rPr>
            </w:pPr>
          </w:p>
        </w:tc>
      </w:tr>
      <w:tr w:rsidR="006A3A6A" w:rsidRPr="00894261" w14:paraId="76BFA9B1" w14:textId="77777777" w:rsidTr="007207FB">
        <w:tc>
          <w:tcPr>
            <w:tcW w:w="2497" w:type="pct"/>
          </w:tcPr>
          <w:p w14:paraId="719547FB" w14:textId="1FCF9090"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894261">
              <w:rPr>
                <w:rFonts w:ascii="TradeGothic CondEighteen" w:hAnsi="TradeGothic CondEighteen"/>
                <w:b/>
                <w:spacing w:val="4"/>
                <w:sz w:val="18"/>
              </w:rPr>
              <w:t>Övrig organisation</w:t>
            </w:r>
          </w:p>
        </w:tc>
        <w:tc>
          <w:tcPr>
            <w:tcW w:w="1229" w:type="pct"/>
          </w:tcPr>
          <w:p w14:paraId="06F75655" w14:textId="78E9B8E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894261">
              <w:rPr>
                <w:rFonts w:ascii="TradeGothic CondEighteen" w:hAnsi="TradeGothic CondEighteen"/>
                <w:b/>
                <w:spacing w:val="4"/>
                <w:sz w:val="18"/>
              </w:rPr>
              <w:t>Antal bifallsbeslut</w:t>
            </w:r>
          </w:p>
        </w:tc>
        <w:tc>
          <w:tcPr>
            <w:tcW w:w="1274" w:type="pct"/>
          </w:tcPr>
          <w:p w14:paraId="59B7AEF4" w14:textId="396778E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894261">
              <w:rPr>
                <w:rFonts w:ascii="TradeGothic CondEighteen" w:hAnsi="TradeGothic CondEighteen"/>
                <w:b/>
                <w:spacing w:val="4"/>
                <w:sz w:val="18"/>
              </w:rPr>
              <w:t>Beviljat belopp (kr)</w:t>
            </w:r>
          </w:p>
        </w:tc>
      </w:tr>
      <w:tr w:rsidR="006A3A6A" w:rsidRPr="00894261" w14:paraId="19D0461E" w14:textId="77777777" w:rsidTr="00631328">
        <w:tc>
          <w:tcPr>
            <w:tcW w:w="2497" w:type="pct"/>
          </w:tcPr>
          <w:p w14:paraId="2D11786B" w14:textId="23362D98"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Alvesta Motorklubb</w:t>
            </w:r>
          </w:p>
        </w:tc>
        <w:tc>
          <w:tcPr>
            <w:tcW w:w="1229" w:type="pct"/>
          </w:tcPr>
          <w:p w14:paraId="1245765E" w14:textId="77C2ED7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DDAB14B" w14:textId="4A92857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1 695 671</w:t>
            </w:r>
          </w:p>
        </w:tc>
      </w:tr>
      <w:tr w:rsidR="006A3A6A" w:rsidRPr="00894261" w14:paraId="4E2A5B0F" w14:textId="77777777" w:rsidTr="00631328">
        <w:tc>
          <w:tcPr>
            <w:tcW w:w="2497" w:type="pct"/>
          </w:tcPr>
          <w:p w14:paraId="661EA564" w14:textId="19959AAD"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Amanah</w:t>
            </w:r>
          </w:p>
        </w:tc>
        <w:tc>
          <w:tcPr>
            <w:tcW w:w="1229" w:type="pct"/>
          </w:tcPr>
          <w:p w14:paraId="40BBEBE2" w14:textId="23A484D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4550EED" w14:textId="19C9DA2C"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2 852 824</w:t>
            </w:r>
          </w:p>
        </w:tc>
      </w:tr>
      <w:tr w:rsidR="006A3A6A" w:rsidRPr="00894261" w14:paraId="630B3720" w14:textId="77777777" w:rsidTr="00631328">
        <w:tc>
          <w:tcPr>
            <w:tcW w:w="2497" w:type="pct"/>
          </w:tcPr>
          <w:p w14:paraId="49F43ACC" w14:textId="3D993C8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Barkeryds Hembygdsförening</w:t>
            </w:r>
          </w:p>
        </w:tc>
        <w:tc>
          <w:tcPr>
            <w:tcW w:w="1229" w:type="pct"/>
          </w:tcPr>
          <w:p w14:paraId="3980709D" w14:textId="2B07A53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F6CFBF9" w14:textId="1349571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413 000</w:t>
            </w:r>
          </w:p>
        </w:tc>
      </w:tr>
      <w:tr w:rsidR="006A3A6A" w:rsidRPr="00894261" w14:paraId="2E86297C" w14:textId="77777777" w:rsidTr="00631328">
        <w:tc>
          <w:tcPr>
            <w:tcW w:w="2497" w:type="pct"/>
          </w:tcPr>
          <w:p w14:paraId="404EC541" w14:textId="13CC792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Berga Hembygdsförening Lagan</w:t>
            </w:r>
          </w:p>
        </w:tc>
        <w:tc>
          <w:tcPr>
            <w:tcW w:w="1229" w:type="pct"/>
          </w:tcPr>
          <w:p w14:paraId="28F22768" w14:textId="6A91B652"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CDE7D9F" w14:textId="3CC21B2C"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1 465 000</w:t>
            </w:r>
          </w:p>
        </w:tc>
      </w:tr>
      <w:tr w:rsidR="006A3A6A" w:rsidRPr="00894261" w14:paraId="28CAC95B" w14:textId="77777777" w:rsidTr="00631328">
        <w:tc>
          <w:tcPr>
            <w:tcW w:w="2497" w:type="pct"/>
          </w:tcPr>
          <w:p w14:paraId="6BF24319" w14:textId="7A393D41"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BLING</w:t>
            </w:r>
          </w:p>
        </w:tc>
        <w:tc>
          <w:tcPr>
            <w:tcW w:w="1229" w:type="pct"/>
          </w:tcPr>
          <w:p w14:paraId="48051A1B" w14:textId="0CEFC34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6C759C0" w14:textId="7F2EDF7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2 175 326</w:t>
            </w:r>
          </w:p>
        </w:tc>
      </w:tr>
      <w:tr w:rsidR="006A3A6A" w:rsidRPr="00894261" w14:paraId="2C495311" w14:textId="77777777" w:rsidTr="00631328">
        <w:tc>
          <w:tcPr>
            <w:tcW w:w="2497" w:type="pct"/>
          </w:tcPr>
          <w:p w14:paraId="069B8127" w14:textId="0B8B5ABE"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Bokenäs Bygdegårdsförening</w:t>
            </w:r>
          </w:p>
        </w:tc>
        <w:tc>
          <w:tcPr>
            <w:tcW w:w="1229" w:type="pct"/>
          </w:tcPr>
          <w:p w14:paraId="16B66786" w14:textId="2D30C96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EAE358D" w14:textId="21C89EE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2 876 000</w:t>
            </w:r>
          </w:p>
        </w:tc>
      </w:tr>
      <w:tr w:rsidR="006A3A6A" w:rsidRPr="00894261" w14:paraId="42C3AE73" w14:textId="77777777" w:rsidTr="00631328">
        <w:tc>
          <w:tcPr>
            <w:tcW w:w="2497" w:type="pct"/>
          </w:tcPr>
          <w:p w14:paraId="14047BEF" w14:textId="0B33B90D"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Bufff Sverige</w:t>
            </w:r>
          </w:p>
        </w:tc>
        <w:tc>
          <w:tcPr>
            <w:tcW w:w="1229" w:type="pct"/>
          </w:tcPr>
          <w:p w14:paraId="0B13419D" w14:textId="1D7E4DB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7CC8E9F1" w14:textId="6A53AE3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2 631 332</w:t>
            </w:r>
          </w:p>
        </w:tc>
      </w:tr>
      <w:tr w:rsidR="006A3A6A" w:rsidRPr="00894261" w14:paraId="31DDF845" w14:textId="77777777" w:rsidTr="00631328">
        <w:tc>
          <w:tcPr>
            <w:tcW w:w="2497" w:type="pct"/>
          </w:tcPr>
          <w:p w14:paraId="68083AD5" w14:textId="26A3176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BUNT, Barn Upptäcker Naturvetenskap och Teknik</w:t>
            </w:r>
          </w:p>
        </w:tc>
        <w:tc>
          <w:tcPr>
            <w:tcW w:w="1229" w:type="pct"/>
          </w:tcPr>
          <w:p w14:paraId="1EC5DB0B" w14:textId="028250AB"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770EA6C" w14:textId="068BED3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1 839 878</w:t>
            </w:r>
          </w:p>
        </w:tc>
      </w:tr>
      <w:tr w:rsidR="006A3A6A" w:rsidRPr="00894261" w14:paraId="613CD4AA" w14:textId="77777777" w:rsidTr="00631328">
        <w:tc>
          <w:tcPr>
            <w:tcW w:w="2497" w:type="pct"/>
          </w:tcPr>
          <w:p w14:paraId="2B8A2A09" w14:textId="473B1C1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Changers Hub</w:t>
            </w:r>
          </w:p>
        </w:tc>
        <w:tc>
          <w:tcPr>
            <w:tcW w:w="1229" w:type="pct"/>
          </w:tcPr>
          <w:p w14:paraId="6E7B733C" w14:textId="406DFF5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1100A814" w14:textId="65C114D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2 093 466</w:t>
            </w:r>
          </w:p>
        </w:tc>
      </w:tr>
      <w:tr w:rsidR="006A3A6A" w:rsidRPr="00894261" w14:paraId="6E312B5B" w14:textId="77777777" w:rsidTr="00631328">
        <w:tc>
          <w:tcPr>
            <w:tcW w:w="2497" w:type="pct"/>
          </w:tcPr>
          <w:p w14:paraId="75B76FF2" w14:textId="1814170F"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Coompanion Göteborgsregionen ekonomisk förening</w:t>
            </w:r>
          </w:p>
        </w:tc>
        <w:tc>
          <w:tcPr>
            <w:tcW w:w="1229" w:type="pct"/>
          </w:tcPr>
          <w:p w14:paraId="194E903A" w14:textId="0CB2F5A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75FFB78A" w14:textId="4F734E7B"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2 179 720</w:t>
            </w:r>
          </w:p>
        </w:tc>
      </w:tr>
      <w:tr w:rsidR="006A3A6A" w:rsidRPr="00894261" w14:paraId="6BB14909" w14:textId="77777777" w:rsidTr="00631328">
        <w:tc>
          <w:tcPr>
            <w:tcW w:w="2497" w:type="pct"/>
          </w:tcPr>
          <w:p w14:paraId="6F593692" w14:textId="51294B5F"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Demokratipiloterna</w:t>
            </w:r>
          </w:p>
        </w:tc>
        <w:tc>
          <w:tcPr>
            <w:tcW w:w="1229" w:type="pct"/>
          </w:tcPr>
          <w:p w14:paraId="4C8F6A43" w14:textId="276CE7E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34EC637C" w14:textId="5927C43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1 729 704</w:t>
            </w:r>
          </w:p>
        </w:tc>
      </w:tr>
      <w:tr w:rsidR="006A3A6A" w:rsidRPr="00894261" w14:paraId="586956D9" w14:textId="77777777" w:rsidTr="00631328">
        <w:tc>
          <w:tcPr>
            <w:tcW w:w="2497" w:type="pct"/>
          </w:tcPr>
          <w:p w14:paraId="0B4BD8EE" w14:textId="17D3C7CB"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Den ideella föreningen Intize</w:t>
            </w:r>
          </w:p>
        </w:tc>
        <w:tc>
          <w:tcPr>
            <w:tcW w:w="1229" w:type="pct"/>
          </w:tcPr>
          <w:p w14:paraId="77CDE345" w14:textId="68FBF95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3094D2D7" w14:textId="7FFB0E9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1 384 206</w:t>
            </w:r>
          </w:p>
        </w:tc>
      </w:tr>
      <w:tr w:rsidR="006A3A6A" w:rsidRPr="00894261" w14:paraId="16DD882E" w14:textId="77777777" w:rsidTr="00631328">
        <w:tc>
          <w:tcPr>
            <w:tcW w:w="2497" w:type="pct"/>
          </w:tcPr>
          <w:p w14:paraId="5C35AD61" w14:textId="30E6594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ECPAT Sverige</w:t>
            </w:r>
          </w:p>
        </w:tc>
        <w:tc>
          <w:tcPr>
            <w:tcW w:w="1229" w:type="pct"/>
          </w:tcPr>
          <w:p w14:paraId="12494752" w14:textId="47A4A6D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041C98A" w14:textId="7768DFC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3 670 879</w:t>
            </w:r>
          </w:p>
        </w:tc>
      </w:tr>
      <w:tr w:rsidR="006A3A6A" w:rsidRPr="00894261" w14:paraId="3A56BD5E" w14:textId="77777777" w:rsidTr="00631328">
        <w:tc>
          <w:tcPr>
            <w:tcW w:w="2497" w:type="pct"/>
          </w:tcPr>
          <w:p w14:paraId="4BBE0668" w14:textId="6C097C6B"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Egnahemsfabriken Tjörn</w:t>
            </w:r>
          </w:p>
        </w:tc>
        <w:tc>
          <w:tcPr>
            <w:tcW w:w="1229" w:type="pct"/>
          </w:tcPr>
          <w:p w14:paraId="54089860" w14:textId="1AF0773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8CA777C" w14:textId="27256EB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1 966 973</w:t>
            </w:r>
          </w:p>
        </w:tc>
      </w:tr>
      <w:tr w:rsidR="006A3A6A" w:rsidRPr="00894261" w14:paraId="50AA11F6" w14:textId="77777777" w:rsidTr="00631328">
        <w:tc>
          <w:tcPr>
            <w:tcW w:w="2497" w:type="pct"/>
          </w:tcPr>
          <w:p w14:paraId="2CAB9983" w14:textId="5732D7A8"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Ensamkommandes förbund</w:t>
            </w:r>
          </w:p>
        </w:tc>
        <w:tc>
          <w:tcPr>
            <w:tcW w:w="1229" w:type="pct"/>
          </w:tcPr>
          <w:p w14:paraId="4E2D12AD" w14:textId="09EC271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323259C1" w14:textId="3FA79C3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1 498 707</w:t>
            </w:r>
          </w:p>
        </w:tc>
      </w:tr>
      <w:tr w:rsidR="006A3A6A" w:rsidRPr="00894261" w14:paraId="092787A0" w14:textId="77777777" w:rsidTr="00631328">
        <w:tc>
          <w:tcPr>
            <w:tcW w:w="2497" w:type="pct"/>
          </w:tcPr>
          <w:p w14:paraId="277FE3D5" w14:textId="510544DF"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Falkenbergs Fontänhus Vänner</w:t>
            </w:r>
          </w:p>
        </w:tc>
        <w:tc>
          <w:tcPr>
            <w:tcW w:w="1229" w:type="pct"/>
          </w:tcPr>
          <w:p w14:paraId="70543792" w14:textId="16FFE2A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9E4CA08" w14:textId="103D947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1 472 430</w:t>
            </w:r>
          </w:p>
        </w:tc>
      </w:tr>
      <w:tr w:rsidR="006A3A6A" w:rsidRPr="00894261" w14:paraId="2F0BE024" w14:textId="77777777" w:rsidTr="00631328">
        <w:tc>
          <w:tcPr>
            <w:tcW w:w="2497" w:type="pct"/>
          </w:tcPr>
          <w:p w14:paraId="4C8ABC1F" w14:textId="0D07288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Fritidsbanken Sverige ideell förening</w:t>
            </w:r>
          </w:p>
        </w:tc>
        <w:tc>
          <w:tcPr>
            <w:tcW w:w="1229" w:type="pct"/>
          </w:tcPr>
          <w:p w14:paraId="015FD78B" w14:textId="17996BA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54DCA0A6" w14:textId="32A0291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2 780 250</w:t>
            </w:r>
          </w:p>
        </w:tc>
      </w:tr>
      <w:tr w:rsidR="006A3A6A" w:rsidRPr="00894261" w14:paraId="27CB4644" w14:textId="77777777" w:rsidTr="00631328">
        <w:tc>
          <w:tcPr>
            <w:tcW w:w="2497" w:type="pct"/>
          </w:tcPr>
          <w:p w14:paraId="75A2903A" w14:textId="45010F8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Föreningen Röjsmohallen i Järpen</w:t>
            </w:r>
          </w:p>
        </w:tc>
        <w:tc>
          <w:tcPr>
            <w:tcW w:w="1229" w:type="pct"/>
          </w:tcPr>
          <w:p w14:paraId="78840863" w14:textId="760433B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7C42BFF6" w14:textId="3B077122"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4 110 000</w:t>
            </w:r>
          </w:p>
        </w:tc>
      </w:tr>
      <w:tr w:rsidR="006A3A6A" w:rsidRPr="00894261" w14:paraId="6A8B0423" w14:textId="77777777" w:rsidTr="00631328">
        <w:tc>
          <w:tcPr>
            <w:tcW w:w="2497" w:type="pct"/>
          </w:tcPr>
          <w:p w14:paraId="3C5368F5" w14:textId="414566E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Föreningen SHEDO</w:t>
            </w:r>
          </w:p>
        </w:tc>
        <w:tc>
          <w:tcPr>
            <w:tcW w:w="1229" w:type="pct"/>
          </w:tcPr>
          <w:p w14:paraId="66EE5911" w14:textId="2A7BF84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0DBC7C0" w14:textId="56DA6E5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930 860</w:t>
            </w:r>
          </w:p>
        </w:tc>
      </w:tr>
      <w:tr w:rsidR="006A3A6A" w:rsidRPr="00894261" w14:paraId="1AC5358C" w14:textId="77777777" w:rsidTr="00631328">
        <w:tc>
          <w:tcPr>
            <w:tcW w:w="2497" w:type="pct"/>
          </w:tcPr>
          <w:p w14:paraId="722AA86D" w14:textId="595126FD"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Föreningen Tidigt Föräldrastöd</w:t>
            </w:r>
          </w:p>
        </w:tc>
        <w:tc>
          <w:tcPr>
            <w:tcW w:w="1229" w:type="pct"/>
          </w:tcPr>
          <w:p w14:paraId="698C4525" w14:textId="6B11B03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45459DD8" w14:textId="3263F40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1 831 654</w:t>
            </w:r>
          </w:p>
        </w:tc>
      </w:tr>
      <w:tr w:rsidR="006A3A6A" w:rsidRPr="00894261" w14:paraId="01615444" w14:textId="77777777" w:rsidTr="00631328">
        <w:tc>
          <w:tcPr>
            <w:tcW w:w="2497" w:type="pct"/>
          </w:tcPr>
          <w:p w14:paraId="1AA3F9AE" w14:textId="1200130E"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Föreningen Urkraft</w:t>
            </w:r>
          </w:p>
        </w:tc>
        <w:tc>
          <w:tcPr>
            <w:tcW w:w="1229" w:type="pct"/>
          </w:tcPr>
          <w:p w14:paraId="1FAE3612" w14:textId="7DC9998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795D0A4E" w14:textId="21C1D9B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1 836 726</w:t>
            </w:r>
          </w:p>
        </w:tc>
      </w:tr>
      <w:tr w:rsidR="006A3A6A" w:rsidRPr="00894261" w14:paraId="10036D85" w14:textId="77777777" w:rsidTr="00631328">
        <w:tc>
          <w:tcPr>
            <w:tcW w:w="2497" w:type="pct"/>
          </w:tcPr>
          <w:p w14:paraId="0DEA66FC" w14:textId="23DB976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Föreningsalliansen Bollnäs</w:t>
            </w:r>
          </w:p>
        </w:tc>
        <w:tc>
          <w:tcPr>
            <w:tcW w:w="1229" w:type="pct"/>
          </w:tcPr>
          <w:p w14:paraId="747D8073" w14:textId="076AD2A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0DB5BC3F" w14:textId="19C607E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2 360 364</w:t>
            </w:r>
          </w:p>
        </w:tc>
      </w:tr>
      <w:tr w:rsidR="006A3A6A" w:rsidRPr="00894261" w14:paraId="0B9B5D7A" w14:textId="77777777" w:rsidTr="00631328">
        <w:tc>
          <w:tcPr>
            <w:tcW w:w="2497" w:type="pct"/>
          </w:tcPr>
          <w:p w14:paraId="6E8D365E" w14:textId="48A0DBA6"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Göteborgs Föreningscenter</w:t>
            </w:r>
          </w:p>
        </w:tc>
        <w:tc>
          <w:tcPr>
            <w:tcW w:w="1229" w:type="pct"/>
          </w:tcPr>
          <w:p w14:paraId="3A6BB70D" w14:textId="1B57AA5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515A2DC9" w14:textId="39FC478B"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1 447 712</w:t>
            </w:r>
          </w:p>
        </w:tc>
      </w:tr>
      <w:tr w:rsidR="006A3A6A" w:rsidRPr="00894261" w14:paraId="64F40D80" w14:textId="77777777" w:rsidTr="00631328">
        <w:tc>
          <w:tcPr>
            <w:tcW w:w="2497" w:type="pct"/>
          </w:tcPr>
          <w:p w14:paraId="625DC28C" w14:textId="3397ED3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Hallaryds Sockenråd</w:t>
            </w:r>
          </w:p>
        </w:tc>
        <w:tc>
          <w:tcPr>
            <w:tcW w:w="1229" w:type="pct"/>
          </w:tcPr>
          <w:p w14:paraId="41FD5BA9" w14:textId="1A1042E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FB24454" w14:textId="5D4B182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1 239 000</w:t>
            </w:r>
          </w:p>
        </w:tc>
      </w:tr>
      <w:tr w:rsidR="006A3A6A" w:rsidRPr="00894261" w14:paraId="21861974" w14:textId="77777777" w:rsidTr="00631328">
        <w:tc>
          <w:tcPr>
            <w:tcW w:w="2497" w:type="pct"/>
          </w:tcPr>
          <w:p w14:paraId="01B6D02E" w14:textId="605C2353"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Handöls Byalag</w:t>
            </w:r>
          </w:p>
        </w:tc>
        <w:tc>
          <w:tcPr>
            <w:tcW w:w="1229" w:type="pct"/>
          </w:tcPr>
          <w:p w14:paraId="5D5D1EAB" w14:textId="7F0AE61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586E7B89" w14:textId="3797AA2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1 376 000</w:t>
            </w:r>
          </w:p>
        </w:tc>
      </w:tr>
      <w:tr w:rsidR="006A3A6A" w:rsidRPr="00894261" w14:paraId="7F19E798" w14:textId="77777777" w:rsidTr="00631328">
        <w:tc>
          <w:tcPr>
            <w:tcW w:w="2497" w:type="pct"/>
          </w:tcPr>
          <w:p w14:paraId="308B3316" w14:textId="24AD750A"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Hangool Foundation</w:t>
            </w:r>
          </w:p>
        </w:tc>
        <w:tc>
          <w:tcPr>
            <w:tcW w:w="1229" w:type="pct"/>
          </w:tcPr>
          <w:p w14:paraId="67339274" w14:textId="34FDDE1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40866693" w14:textId="6A6ED1A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1 161 246</w:t>
            </w:r>
          </w:p>
        </w:tc>
      </w:tr>
      <w:tr w:rsidR="006A3A6A" w:rsidRPr="00894261" w14:paraId="066CC2AE" w14:textId="77777777" w:rsidTr="00631328">
        <w:tc>
          <w:tcPr>
            <w:tcW w:w="2497" w:type="pct"/>
          </w:tcPr>
          <w:p w14:paraId="1FD6BC64" w14:textId="5618ADB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Here 4U</w:t>
            </w:r>
          </w:p>
        </w:tc>
        <w:tc>
          <w:tcPr>
            <w:tcW w:w="1229" w:type="pct"/>
          </w:tcPr>
          <w:p w14:paraId="0C05F9B6" w14:textId="4B75C5D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5C496321" w14:textId="7D20E3E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2 131 560</w:t>
            </w:r>
          </w:p>
        </w:tc>
      </w:tr>
      <w:tr w:rsidR="006A3A6A" w:rsidRPr="00894261" w14:paraId="38C0FB0A" w14:textId="77777777" w:rsidTr="00631328">
        <w:tc>
          <w:tcPr>
            <w:tcW w:w="2497" w:type="pct"/>
          </w:tcPr>
          <w:p w14:paraId="157550F3" w14:textId="6EC2974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lang w:val="en-GB"/>
              </w:rPr>
            </w:pPr>
            <w:r w:rsidRPr="006A3A6A">
              <w:rPr>
                <w:sz w:val="18"/>
                <w:szCs w:val="18"/>
                <w:lang w:val="en-GB"/>
              </w:rPr>
              <w:t>Hero Of The Talk Sweden</w:t>
            </w:r>
          </w:p>
        </w:tc>
        <w:tc>
          <w:tcPr>
            <w:tcW w:w="1229" w:type="pct"/>
          </w:tcPr>
          <w:p w14:paraId="50AF358C" w14:textId="21241D9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CA60955" w14:textId="16284AE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974 800</w:t>
            </w:r>
          </w:p>
        </w:tc>
      </w:tr>
      <w:tr w:rsidR="006A3A6A" w:rsidRPr="00894261" w14:paraId="771AB05B" w14:textId="77777777" w:rsidTr="00631328">
        <w:tc>
          <w:tcPr>
            <w:tcW w:w="2497" w:type="pct"/>
          </w:tcPr>
          <w:p w14:paraId="5E6B7D88" w14:textId="5EEC407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Hushållningssällskapet Västra</w:t>
            </w:r>
          </w:p>
        </w:tc>
        <w:tc>
          <w:tcPr>
            <w:tcW w:w="1229" w:type="pct"/>
          </w:tcPr>
          <w:p w14:paraId="5CBBAE82" w14:textId="275BAEF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722A4D8" w14:textId="589742E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2 168 498</w:t>
            </w:r>
          </w:p>
        </w:tc>
      </w:tr>
      <w:tr w:rsidR="006A3A6A" w:rsidRPr="00894261" w14:paraId="04B58174" w14:textId="77777777" w:rsidTr="00631328">
        <w:tc>
          <w:tcPr>
            <w:tcW w:w="2497" w:type="pct"/>
          </w:tcPr>
          <w:p w14:paraId="55EC949C" w14:textId="150710E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Internationella Kvinnoföreningen i Malmö</w:t>
            </w:r>
          </w:p>
        </w:tc>
        <w:tc>
          <w:tcPr>
            <w:tcW w:w="1229" w:type="pct"/>
          </w:tcPr>
          <w:p w14:paraId="700E00C2" w14:textId="1003048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43FF561" w14:textId="1127B90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1 972 384</w:t>
            </w:r>
          </w:p>
        </w:tc>
      </w:tr>
      <w:tr w:rsidR="006A3A6A" w:rsidRPr="00894261" w14:paraId="0678D7AD" w14:textId="77777777" w:rsidTr="00631328">
        <w:tc>
          <w:tcPr>
            <w:tcW w:w="2497" w:type="pct"/>
          </w:tcPr>
          <w:p w14:paraId="4233F23E" w14:textId="2D9054B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 xml:space="preserve">Internationella vänner  </w:t>
            </w:r>
          </w:p>
        </w:tc>
        <w:tc>
          <w:tcPr>
            <w:tcW w:w="1229" w:type="pct"/>
          </w:tcPr>
          <w:p w14:paraId="5DE109B7" w14:textId="6EF3D15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1D3E9F7A" w14:textId="3C939DE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1 256 239</w:t>
            </w:r>
          </w:p>
        </w:tc>
      </w:tr>
      <w:tr w:rsidR="006A3A6A" w:rsidRPr="00894261" w14:paraId="75C375C0" w14:textId="77777777" w:rsidTr="00631328">
        <w:tc>
          <w:tcPr>
            <w:tcW w:w="2497" w:type="pct"/>
          </w:tcPr>
          <w:p w14:paraId="64F6BED8" w14:textId="262EAD70"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Jämlikt.nu</w:t>
            </w:r>
          </w:p>
        </w:tc>
        <w:tc>
          <w:tcPr>
            <w:tcW w:w="1229" w:type="pct"/>
          </w:tcPr>
          <w:p w14:paraId="69044ABE" w14:textId="5C0835F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64B458E7" w14:textId="4432841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3 081 200</w:t>
            </w:r>
          </w:p>
        </w:tc>
      </w:tr>
      <w:tr w:rsidR="006A3A6A" w:rsidRPr="00894261" w14:paraId="5EE9BB61" w14:textId="77777777" w:rsidTr="00631328">
        <w:tc>
          <w:tcPr>
            <w:tcW w:w="2497" w:type="pct"/>
          </w:tcPr>
          <w:p w14:paraId="66892CCD" w14:textId="18F066FB"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Klimataktion Stockholm</w:t>
            </w:r>
          </w:p>
        </w:tc>
        <w:tc>
          <w:tcPr>
            <w:tcW w:w="1229" w:type="pct"/>
          </w:tcPr>
          <w:p w14:paraId="37889D99" w14:textId="1FEAD91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F12CA5B" w14:textId="3434A91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427 493</w:t>
            </w:r>
          </w:p>
        </w:tc>
      </w:tr>
      <w:tr w:rsidR="006A3A6A" w:rsidRPr="00894261" w14:paraId="4FE30D91" w14:textId="77777777" w:rsidTr="00631328">
        <w:tc>
          <w:tcPr>
            <w:tcW w:w="2497" w:type="pct"/>
          </w:tcPr>
          <w:p w14:paraId="47C66C87" w14:textId="49EB077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Kungl. Musikaliska Akademien</w:t>
            </w:r>
          </w:p>
        </w:tc>
        <w:tc>
          <w:tcPr>
            <w:tcW w:w="1229" w:type="pct"/>
          </w:tcPr>
          <w:p w14:paraId="223E4D4A" w14:textId="3E37FC9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4B27C5FB" w14:textId="605AEB4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2 816 177</w:t>
            </w:r>
          </w:p>
        </w:tc>
      </w:tr>
      <w:tr w:rsidR="006A3A6A" w:rsidRPr="00894261" w14:paraId="2F2686E7" w14:textId="77777777" w:rsidTr="00631328">
        <w:tc>
          <w:tcPr>
            <w:tcW w:w="2497" w:type="pct"/>
          </w:tcPr>
          <w:p w14:paraId="548C5648" w14:textId="0B2B63E1"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Kungshaga 4H</w:t>
            </w:r>
          </w:p>
        </w:tc>
        <w:tc>
          <w:tcPr>
            <w:tcW w:w="1229" w:type="pct"/>
          </w:tcPr>
          <w:p w14:paraId="26D6E37F" w14:textId="0B93ABC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1CE242B9" w14:textId="014A7D8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1 487 000</w:t>
            </w:r>
          </w:p>
        </w:tc>
      </w:tr>
      <w:tr w:rsidR="006A3A6A" w:rsidRPr="00894261" w14:paraId="498B2D2F" w14:textId="77777777" w:rsidTr="00631328">
        <w:tc>
          <w:tcPr>
            <w:tcW w:w="2497" w:type="pct"/>
          </w:tcPr>
          <w:p w14:paraId="741221A2" w14:textId="0F66A551"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LARM</w:t>
            </w:r>
          </w:p>
        </w:tc>
        <w:tc>
          <w:tcPr>
            <w:tcW w:w="1229" w:type="pct"/>
          </w:tcPr>
          <w:p w14:paraId="76A13C42" w14:textId="1C047A4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3</w:t>
            </w:r>
          </w:p>
        </w:tc>
        <w:tc>
          <w:tcPr>
            <w:tcW w:w="1274" w:type="pct"/>
          </w:tcPr>
          <w:p w14:paraId="2291AC49" w14:textId="686EDA4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3 693 067</w:t>
            </w:r>
          </w:p>
        </w:tc>
      </w:tr>
      <w:tr w:rsidR="006A3A6A" w:rsidRPr="00894261" w14:paraId="1ABFF7C6" w14:textId="77777777" w:rsidTr="00631328">
        <w:tc>
          <w:tcPr>
            <w:tcW w:w="2497" w:type="pct"/>
          </w:tcPr>
          <w:p w14:paraId="7B51348B" w14:textId="71AE610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Lekfrämjandet IPA Sweden</w:t>
            </w:r>
          </w:p>
        </w:tc>
        <w:tc>
          <w:tcPr>
            <w:tcW w:w="1229" w:type="pct"/>
          </w:tcPr>
          <w:p w14:paraId="7559BBD8" w14:textId="643F6E5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E883759" w14:textId="19631A6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1 585 197</w:t>
            </w:r>
          </w:p>
        </w:tc>
      </w:tr>
      <w:tr w:rsidR="006A3A6A" w:rsidRPr="00894261" w14:paraId="2115227E" w14:textId="77777777" w:rsidTr="00631328">
        <w:tc>
          <w:tcPr>
            <w:tcW w:w="2497" w:type="pct"/>
          </w:tcPr>
          <w:p w14:paraId="5191215F" w14:textId="0FFEE47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Lesbisk Makt</w:t>
            </w:r>
          </w:p>
        </w:tc>
        <w:tc>
          <w:tcPr>
            <w:tcW w:w="1229" w:type="pct"/>
          </w:tcPr>
          <w:p w14:paraId="47BA2D6D" w14:textId="4E16C2D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4C6D885C" w14:textId="64E0D42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2 437 971</w:t>
            </w:r>
          </w:p>
        </w:tc>
      </w:tr>
      <w:tr w:rsidR="006A3A6A" w:rsidRPr="00894261" w14:paraId="72AF41C8" w14:textId="77777777" w:rsidTr="00631328">
        <w:tc>
          <w:tcPr>
            <w:tcW w:w="2497" w:type="pct"/>
          </w:tcPr>
          <w:p w14:paraId="42D8F2EC" w14:textId="2902CDEC"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Locker Room Talk</w:t>
            </w:r>
          </w:p>
        </w:tc>
        <w:tc>
          <w:tcPr>
            <w:tcW w:w="1229" w:type="pct"/>
          </w:tcPr>
          <w:p w14:paraId="17EC1596" w14:textId="5ACD0F8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5704EAC4" w14:textId="528EDC5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2 501 440</w:t>
            </w:r>
          </w:p>
        </w:tc>
      </w:tr>
      <w:tr w:rsidR="006A3A6A" w:rsidRPr="00894261" w14:paraId="0590A6E4" w14:textId="77777777" w:rsidTr="00631328">
        <w:tc>
          <w:tcPr>
            <w:tcW w:w="2497" w:type="pct"/>
          </w:tcPr>
          <w:p w14:paraId="487B9B07" w14:textId="2F964FC6"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Läsa för Livet</w:t>
            </w:r>
          </w:p>
        </w:tc>
        <w:tc>
          <w:tcPr>
            <w:tcW w:w="1229" w:type="pct"/>
          </w:tcPr>
          <w:p w14:paraId="48F741AC" w14:textId="0E36405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509F2D10" w14:textId="1408E4B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774 702</w:t>
            </w:r>
          </w:p>
        </w:tc>
      </w:tr>
      <w:tr w:rsidR="006A3A6A" w:rsidRPr="00894261" w14:paraId="548BF84C" w14:textId="77777777" w:rsidTr="00631328">
        <w:tc>
          <w:tcPr>
            <w:tcW w:w="2497" w:type="pct"/>
          </w:tcPr>
          <w:p w14:paraId="195F37C5" w14:textId="2AFFAFBC"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Maktsalongen</w:t>
            </w:r>
          </w:p>
        </w:tc>
        <w:tc>
          <w:tcPr>
            <w:tcW w:w="1229" w:type="pct"/>
          </w:tcPr>
          <w:p w14:paraId="74EB4A38" w14:textId="264F76B8"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18B3564" w14:textId="3DD3961D"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2 482 319</w:t>
            </w:r>
          </w:p>
        </w:tc>
      </w:tr>
      <w:tr w:rsidR="006A3A6A" w:rsidRPr="00894261" w14:paraId="4420330C" w14:textId="77777777" w:rsidTr="00631328">
        <w:tc>
          <w:tcPr>
            <w:tcW w:w="2497" w:type="pct"/>
          </w:tcPr>
          <w:p w14:paraId="18C15394" w14:textId="284368F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MiM Kunskapscentrum</w:t>
            </w:r>
          </w:p>
        </w:tc>
        <w:tc>
          <w:tcPr>
            <w:tcW w:w="1229" w:type="pct"/>
          </w:tcPr>
          <w:p w14:paraId="4BB01D25" w14:textId="3CF3069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3E5B001D" w14:textId="6E7ADB0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2 159 679</w:t>
            </w:r>
          </w:p>
        </w:tc>
      </w:tr>
      <w:tr w:rsidR="006A3A6A" w:rsidRPr="00894261" w14:paraId="6A89A177" w14:textId="77777777" w:rsidTr="00631328">
        <w:tc>
          <w:tcPr>
            <w:tcW w:w="2497" w:type="pct"/>
          </w:tcPr>
          <w:p w14:paraId="22533D63" w14:textId="07714DF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MOD - Mer Organdonation</w:t>
            </w:r>
          </w:p>
        </w:tc>
        <w:tc>
          <w:tcPr>
            <w:tcW w:w="1229" w:type="pct"/>
          </w:tcPr>
          <w:p w14:paraId="6E66B343" w14:textId="5BCF9526"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74F8094C" w14:textId="331F4C0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1 296 917</w:t>
            </w:r>
          </w:p>
        </w:tc>
      </w:tr>
      <w:tr w:rsidR="006A3A6A" w:rsidRPr="00894261" w14:paraId="795CAE8C" w14:textId="77777777" w:rsidTr="00631328">
        <w:tc>
          <w:tcPr>
            <w:tcW w:w="2497" w:type="pct"/>
          </w:tcPr>
          <w:p w14:paraId="3D0451FC" w14:textId="58EADBED"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Muskö Bygdegård Ek. för.</w:t>
            </w:r>
          </w:p>
        </w:tc>
        <w:tc>
          <w:tcPr>
            <w:tcW w:w="1229" w:type="pct"/>
          </w:tcPr>
          <w:p w14:paraId="69C9FEC5" w14:textId="46FB12F1"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53FBDB0" w14:textId="433D4A8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2 522 000</w:t>
            </w:r>
          </w:p>
        </w:tc>
      </w:tr>
      <w:tr w:rsidR="006A3A6A" w:rsidRPr="00894261" w14:paraId="5B266DBC" w14:textId="77777777" w:rsidTr="00631328">
        <w:tc>
          <w:tcPr>
            <w:tcW w:w="2497" w:type="pct"/>
          </w:tcPr>
          <w:p w14:paraId="73A1381A" w14:textId="494F7114"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Män för Jämställdhet</w:t>
            </w:r>
          </w:p>
        </w:tc>
        <w:tc>
          <w:tcPr>
            <w:tcW w:w="1229" w:type="pct"/>
          </w:tcPr>
          <w:p w14:paraId="0AF23868" w14:textId="4F03696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096AA41C" w14:textId="1971D560"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7 144 260</w:t>
            </w:r>
          </w:p>
        </w:tc>
      </w:tr>
      <w:tr w:rsidR="006A3A6A" w:rsidRPr="00894261" w14:paraId="7F8F654A" w14:textId="77777777" w:rsidTr="00631328">
        <w:tc>
          <w:tcPr>
            <w:tcW w:w="2497" w:type="pct"/>
          </w:tcPr>
          <w:p w14:paraId="6C4C9B89" w14:textId="69C7FE80"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Naturskyddsföreningen i Mora</w:t>
            </w:r>
          </w:p>
        </w:tc>
        <w:tc>
          <w:tcPr>
            <w:tcW w:w="1229" w:type="pct"/>
          </w:tcPr>
          <w:p w14:paraId="51F7D998" w14:textId="7305316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C637BC1" w14:textId="48C17F8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1 127 928</w:t>
            </w:r>
          </w:p>
        </w:tc>
      </w:tr>
      <w:tr w:rsidR="006A3A6A" w:rsidRPr="00894261" w14:paraId="79F78BAB" w14:textId="77777777" w:rsidTr="00631328">
        <w:tc>
          <w:tcPr>
            <w:tcW w:w="2497" w:type="pct"/>
          </w:tcPr>
          <w:p w14:paraId="3B2DC158" w14:textId="2EC8E539"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Norrbärke Hembygdsförening</w:t>
            </w:r>
          </w:p>
        </w:tc>
        <w:tc>
          <w:tcPr>
            <w:tcW w:w="1229" w:type="pct"/>
          </w:tcPr>
          <w:p w14:paraId="655F1160" w14:textId="029AFAE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B2A89DD" w14:textId="2410700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5 015 000</w:t>
            </w:r>
          </w:p>
        </w:tc>
      </w:tr>
      <w:tr w:rsidR="006A3A6A" w:rsidRPr="00894261" w14:paraId="5A8F2A37" w14:textId="77777777" w:rsidTr="00631328">
        <w:tc>
          <w:tcPr>
            <w:tcW w:w="2497" w:type="pct"/>
          </w:tcPr>
          <w:p w14:paraId="28B61BA7" w14:textId="106043F5"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Piteå Motorsällskap</w:t>
            </w:r>
          </w:p>
        </w:tc>
        <w:tc>
          <w:tcPr>
            <w:tcW w:w="1229" w:type="pct"/>
          </w:tcPr>
          <w:p w14:paraId="6D4FAB4F" w14:textId="3BB4FF0A"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46BE725" w14:textId="4F61085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877 000</w:t>
            </w:r>
          </w:p>
        </w:tc>
      </w:tr>
      <w:tr w:rsidR="006A3A6A" w:rsidRPr="00894261" w14:paraId="7E767207" w14:textId="77777777" w:rsidTr="00631328">
        <w:tc>
          <w:tcPr>
            <w:tcW w:w="2497" w:type="pct"/>
          </w:tcPr>
          <w:p w14:paraId="41536D87" w14:textId="608D021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Porrfri Barndom</w:t>
            </w:r>
          </w:p>
        </w:tc>
        <w:tc>
          <w:tcPr>
            <w:tcW w:w="1229" w:type="pct"/>
          </w:tcPr>
          <w:p w14:paraId="389D9CF3" w14:textId="45A0397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119AE601" w14:textId="2BEC738E"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2 761 277</w:t>
            </w:r>
          </w:p>
        </w:tc>
      </w:tr>
      <w:tr w:rsidR="006A3A6A" w:rsidRPr="00894261" w14:paraId="7325D430" w14:textId="77777777" w:rsidTr="00631328">
        <w:tc>
          <w:tcPr>
            <w:tcW w:w="2497" w:type="pct"/>
          </w:tcPr>
          <w:p w14:paraId="21016331" w14:textId="6107DA00"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RFSL Stockholm</w:t>
            </w:r>
          </w:p>
        </w:tc>
        <w:tc>
          <w:tcPr>
            <w:tcW w:w="1229" w:type="pct"/>
          </w:tcPr>
          <w:p w14:paraId="4D4710F6" w14:textId="7D5CECE5"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3A62961E" w14:textId="1EF67CA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2 116 628</w:t>
            </w:r>
          </w:p>
        </w:tc>
      </w:tr>
      <w:tr w:rsidR="006A3A6A" w:rsidRPr="00894261" w14:paraId="68620F9A" w14:textId="77777777" w:rsidTr="00631328">
        <w:tc>
          <w:tcPr>
            <w:tcW w:w="2497" w:type="pct"/>
          </w:tcPr>
          <w:p w14:paraId="0D4A26BC" w14:textId="0D37B09B"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RFSU Stockholm</w:t>
            </w:r>
          </w:p>
        </w:tc>
        <w:tc>
          <w:tcPr>
            <w:tcW w:w="1229" w:type="pct"/>
          </w:tcPr>
          <w:p w14:paraId="70BC9FFC" w14:textId="18434E63"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0F526E67" w14:textId="7AE57814"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2 778 593</w:t>
            </w:r>
          </w:p>
        </w:tc>
      </w:tr>
      <w:tr w:rsidR="006A3A6A" w:rsidRPr="00894261" w14:paraId="21A672E7" w14:textId="77777777" w:rsidTr="00631328">
        <w:tc>
          <w:tcPr>
            <w:tcW w:w="2497" w:type="pct"/>
          </w:tcPr>
          <w:p w14:paraId="14FD6AE7" w14:textId="4163132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Röstånga Tillsammans</w:t>
            </w:r>
          </w:p>
        </w:tc>
        <w:tc>
          <w:tcPr>
            <w:tcW w:w="1229" w:type="pct"/>
          </w:tcPr>
          <w:p w14:paraId="58FADF3B" w14:textId="40C3BC17"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2B52C6EE" w14:textId="7864031F"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1 940 641</w:t>
            </w:r>
          </w:p>
        </w:tc>
      </w:tr>
      <w:tr w:rsidR="006A3A6A" w:rsidRPr="00894261" w14:paraId="6E5B5583" w14:textId="77777777" w:rsidTr="00631328">
        <w:tc>
          <w:tcPr>
            <w:tcW w:w="2497" w:type="pct"/>
          </w:tcPr>
          <w:p w14:paraId="0992C49D" w14:textId="26C629F2"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Samhällsföreningen Amnehärad Södra Råda</w:t>
            </w:r>
          </w:p>
        </w:tc>
        <w:tc>
          <w:tcPr>
            <w:tcW w:w="1229" w:type="pct"/>
          </w:tcPr>
          <w:p w14:paraId="5E8D7374" w14:textId="178441D2"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739320B9" w14:textId="21D93F7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734 000</w:t>
            </w:r>
          </w:p>
        </w:tc>
      </w:tr>
      <w:tr w:rsidR="006A3A6A" w:rsidRPr="00894261" w14:paraId="4C688753" w14:textId="77777777" w:rsidTr="00631328">
        <w:tc>
          <w:tcPr>
            <w:tcW w:w="2497" w:type="pct"/>
          </w:tcPr>
          <w:p w14:paraId="40EC699E" w14:textId="03B34D17"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Skog Hembygds- &amp; Intresseförening</w:t>
            </w:r>
          </w:p>
        </w:tc>
        <w:tc>
          <w:tcPr>
            <w:tcW w:w="1229" w:type="pct"/>
          </w:tcPr>
          <w:p w14:paraId="489CA2F2" w14:textId="11F76E3B"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w:t>
            </w:r>
          </w:p>
        </w:tc>
        <w:tc>
          <w:tcPr>
            <w:tcW w:w="1274" w:type="pct"/>
          </w:tcPr>
          <w:p w14:paraId="3C2401DE" w14:textId="01F6AE69"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1 968 000</w:t>
            </w:r>
          </w:p>
        </w:tc>
      </w:tr>
      <w:tr w:rsidR="006A3A6A" w:rsidRPr="00894261" w14:paraId="08B5570E" w14:textId="77777777" w:rsidTr="00631328">
        <w:tc>
          <w:tcPr>
            <w:tcW w:w="2497" w:type="pct"/>
          </w:tcPr>
          <w:p w14:paraId="611C67A6" w14:textId="27400023" w:rsidR="007369BC" w:rsidRPr="00894261" w:rsidRDefault="007369BC" w:rsidP="006A3A6A">
            <w:pPr>
              <w:keepLines/>
              <w:overflowPunct w:val="0"/>
              <w:autoSpaceDE w:val="0"/>
              <w:autoSpaceDN w:val="0"/>
              <w:adjustRightInd w:val="0"/>
              <w:spacing w:before="20" w:after="20" w:line="220" w:lineRule="exact"/>
              <w:textAlignment w:val="baseline"/>
              <w:rPr>
                <w:rFonts w:ascii="TradeGothic CondEighteen" w:hAnsi="TradeGothic CondEighteen"/>
                <w:spacing w:val="4"/>
                <w:sz w:val="18"/>
              </w:rPr>
            </w:pPr>
            <w:r w:rsidRPr="006A3A6A">
              <w:rPr>
                <w:sz w:val="18"/>
                <w:szCs w:val="18"/>
              </w:rPr>
              <w:t>Stockholms Schackförbund</w:t>
            </w:r>
          </w:p>
        </w:tc>
        <w:tc>
          <w:tcPr>
            <w:tcW w:w="1229" w:type="pct"/>
          </w:tcPr>
          <w:p w14:paraId="19C125BF" w14:textId="2F79A8CC" w:rsidR="007369BC" w:rsidRPr="00894261" w:rsidRDefault="007369BC" w:rsidP="006A3A6A">
            <w:pPr>
              <w:keepLines/>
              <w:overflowPunct w:val="0"/>
              <w:autoSpaceDE w:val="0"/>
              <w:autoSpaceDN w:val="0"/>
              <w:adjustRightInd w:val="0"/>
              <w:spacing w:before="20" w:after="20" w:line="220" w:lineRule="exact"/>
              <w:jc w:val="right"/>
              <w:textAlignment w:val="baseline"/>
              <w:rPr>
                <w:rFonts w:ascii="TradeGothic CondEighteen" w:hAnsi="TradeGothic CondEighteen"/>
                <w:spacing w:val="4"/>
                <w:sz w:val="18"/>
              </w:rPr>
            </w:pPr>
            <w:r w:rsidRPr="006A3A6A">
              <w:rPr>
                <w:sz w:val="18"/>
                <w:szCs w:val="18"/>
              </w:rPr>
              <w:t>2</w:t>
            </w:r>
          </w:p>
        </w:tc>
        <w:tc>
          <w:tcPr>
            <w:tcW w:w="1274" w:type="pct"/>
          </w:tcPr>
          <w:p w14:paraId="21D1CD15" w14:textId="08A67ADE"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1 034</w:t>
            </w:r>
            <w:r>
              <w:rPr>
                <w:sz w:val="18"/>
                <w:szCs w:val="18"/>
              </w:rPr>
              <w:t> </w:t>
            </w:r>
            <w:r w:rsidRPr="006A3A6A">
              <w:rPr>
                <w:sz w:val="18"/>
                <w:szCs w:val="18"/>
              </w:rPr>
              <w:t>564</w:t>
            </w:r>
          </w:p>
        </w:tc>
      </w:tr>
      <w:tr w:rsidR="006A3A6A" w:rsidRPr="00894261" w14:paraId="729AC224" w14:textId="77777777" w:rsidTr="006A3A6A">
        <w:tc>
          <w:tcPr>
            <w:tcW w:w="2497" w:type="pct"/>
          </w:tcPr>
          <w:p w14:paraId="3B5A16F9"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Stöckebygdens utveckling ekonomisk förening</w:t>
            </w:r>
          </w:p>
        </w:tc>
        <w:tc>
          <w:tcPr>
            <w:tcW w:w="1229" w:type="pct"/>
          </w:tcPr>
          <w:p w14:paraId="0A3012A5"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w:t>
            </w:r>
          </w:p>
        </w:tc>
        <w:tc>
          <w:tcPr>
            <w:tcW w:w="1274" w:type="pct"/>
          </w:tcPr>
          <w:p w14:paraId="714802A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2 491 390</w:t>
            </w:r>
          </w:p>
        </w:tc>
      </w:tr>
      <w:tr w:rsidR="006A3A6A" w:rsidRPr="00894261" w14:paraId="469A34EC" w14:textId="77777777" w:rsidTr="006A3A6A">
        <w:tc>
          <w:tcPr>
            <w:tcW w:w="2497" w:type="pct"/>
          </w:tcPr>
          <w:p w14:paraId="3616DA7C"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Suicide Zero</w:t>
            </w:r>
          </w:p>
        </w:tc>
        <w:tc>
          <w:tcPr>
            <w:tcW w:w="1229" w:type="pct"/>
          </w:tcPr>
          <w:p w14:paraId="25C8A72F"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1DC26B4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3 335 900</w:t>
            </w:r>
          </w:p>
        </w:tc>
      </w:tr>
      <w:tr w:rsidR="006A3A6A" w:rsidRPr="00894261" w14:paraId="3BE13B63" w14:textId="77777777" w:rsidTr="006A3A6A">
        <w:tc>
          <w:tcPr>
            <w:tcW w:w="2497" w:type="pct"/>
          </w:tcPr>
          <w:p w14:paraId="24ED0911"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Svenska FN-förbundet                                            Avdelningen för lokalt engagemang</w:t>
            </w:r>
          </w:p>
        </w:tc>
        <w:tc>
          <w:tcPr>
            <w:tcW w:w="1229" w:type="pct"/>
          </w:tcPr>
          <w:p w14:paraId="3481A805"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6D178F4C"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1 775 944</w:t>
            </w:r>
          </w:p>
        </w:tc>
      </w:tr>
      <w:tr w:rsidR="006A3A6A" w:rsidRPr="00894261" w14:paraId="789245A8" w14:textId="77777777" w:rsidTr="006A3A6A">
        <w:tc>
          <w:tcPr>
            <w:tcW w:w="2497" w:type="pct"/>
          </w:tcPr>
          <w:p w14:paraId="4AB02AA4"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 xml:space="preserve">Svenska Freds- och Skiljedomsföreningen </w:t>
            </w:r>
          </w:p>
        </w:tc>
        <w:tc>
          <w:tcPr>
            <w:tcW w:w="1229" w:type="pct"/>
          </w:tcPr>
          <w:p w14:paraId="6360C213"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12022D58"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1 996 538</w:t>
            </w:r>
          </w:p>
        </w:tc>
      </w:tr>
      <w:tr w:rsidR="006A3A6A" w:rsidRPr="00894261" w14:paraId="7AD76A0B" w14:textId="77777777" w:rsidTr="006A3A6A">
        <w:tc>
          <w:tcPr>
            <w:tcW w:w="2497" w:type="pct"/>
          </w:tcPr>
          <w:p w14:paraId="1E87432E"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Svenska Service- och signalhundsförbundet (SoS)</w:t>
            </w:r>
          </w:p>
        </w:tc>
        <w:tc>
          <w:tcPr>
            <w:tcW w:w="1229" w:type="pct"/>
          </w:tcPr>
          <w:p w14:paraId="46290D02"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2FE4E2A4"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1 973 795</w:t>
            </w:r>
          </w:p>
        </w:tc>
      </w:tr>
      <w:tr w:rsidR="006A3A6A" w:rsidRPr="00894261" w14:paraId="02E8F531" w14:textId="77777777" w:rsidTr="006A3A6A">
        <w:tc>
          <w:tcPr>
            <w:tcW w:w="2497" w:type="pct"/>
          </w:tcPr>
          <w:p w14:paraId="350C183D"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Sverok</w:t>
            </w:r>
          </w:p>
        </w:tc>
        <w:tc>
          <w:tcPr>
            <w:tcW w:w="1229" w:type="pct"/>
          </w:tcPr>
          <w:p w14:paraId="2C0AB9E6"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w:t>
            </w:r>
          </w:p>
        </w:tc>
        <w:tc>
          <w:tcPr>
            <w:tcW w:w="1274" w:type="pct"/>
          </w:tcPr>
          <w:p w14:paraId="328A68F3"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4 052 066</w:t>
            </w:r>
          </w:p>
        </w:tc>
      </w:tr>
      <w:tr w:rsidR="006A3A6A" w:rsidRPr="00894261" w14:paraId="3E684EA6" w14:textId="77777777" w:rsidTr="006A3A6A">
        <w:tc>
          <w:tcPr>
            <w:tcW w:w="2497" w:type="pct"/>
          </w:tcPr>
          <w:p w14:paraId="3E131425"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Sätt färg på Göteborg ekonomisk förening</w:t>
            </w:r>
          </w:p>
        </w:tc>
        <w:tc>
          <w:tcPr>
            <w:tcW w:w="1229" w:type="pct"/>
          </w:tcPr>
          <w:p w14:paraId="7CF8A3E2"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69B42124"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2 009 500</w:t>
            </w:r>
          </w:p>
        </w:tc>
      </w:tr>
      <w:tr w:rsidR="006A3A6A" w:rsidRPr="00894261" w14:paraId="777B18CD" w14:textId="77777777" w:rsidTr="006A3A6A">
        <w:tc>
          <w:tcPr>
            <w:tcW w:w="2497" w:type="pct"/>
          </w:tcPr>
          <w:p w14:paraId="429E17B6"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Tollar ö Seiel</w:t>
            </w:r>
          </w:p>
        </w:tc>
        <w:tc>
          <w:tcPr>
            <w:tcW w:w="1229" w:type="pct"/>
          </w:tcPr>
          <w:p w14:paraId="4600800D"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1C3D51E2"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332 000</w:t>
            </w:r>
          </w:p>
        </w:tc>
      </w:tr>
      <w:tr w:rsidR="006A3A6A" w:rsidRPr="00894261" w14:paraId="349224AD" w14:textId="77777777" w:rsidTr="006A3A6A">
        <w:tc>
          <w:tcPr>
            <w:tcW w:w="2497" w:type="pct"/>
          </w:tcPr>
          <w:p w14:paraId="4873582C"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Transammans - förbundet för transpersoner och närstående</w:t>
            </w:r>
          </w:p>
        </w:tc>
        <w:tc>
          <w:tcPr>
            <w:tcW w:w="1229" w:type="pct"/>
          </w:tcPr>
          <w:p w14:paraId="0C0A78D0"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w:t>
            </w:r>
          </w:p>
        </w:tc>
        <w:tc>
          <w:tcPr>
            <w:tcW w:w="1274" w:type="pct"/>
          </w:tcPr>
          <w:p w14:paraId="08C97B76"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4 354 823</w:t>
            </w:r>
          </w:p>
        </w:tc>
      </w:tr>
      <w:tr w:rsidR="006A3A6A" w:rsidRPr="00894261" w14:paraId="15A7ECBF" w14:textId="77777777" w:rsidTr="006A3A6A">
        <w:tc>
          <w:tcPr>
            <w:tcW w:w="2497" w:type="pct"/>
          </w:tcPr>
          <w:p w14:paraId="6595CD46"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Treskablinoll Sverige</w:t>
            </w:r>
          </w:p>
        </w:tc>
        <w:tc>
          <w:tcPr>
            <w:tcW w:w="1229" w:type="pct"/>
          </w:tcPr>
          <w:p w14:paraId="3EF0DAC2"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390526A2"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2 185 285</w:t>
            </w:r>
          </w:p>
        </w:tc>
      </w:tr>
      <w:tr w:rsidR="006A3A6A" w:rsidRPr="00894261" w14:paraId="79C1849B" w14:textId="77777777" w:rsidTr="006A3A6A">
        <w:tc>
          <w:tcPr>
            <w:tcW w:w="2497" w:type="pct"/>
          </w:tcPr>
          <w:p w14:paraId="66321155"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 xml:space="preserve">Unga innovatörer </w:t>
            </w:r>
          </w:p>
        </w:tc>
        <w:tc>
          <w:tcPr>
            <w:tcW w:w="1229" w:type="pct"/>
          </w:tcPr>
          <w:p w14:paraId="29CFE1B1"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271207C9"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1 287 404</w:t>
            </w:r>
          </w:p>
        </w:tc>
      </w:tr>
      <w:tr w:rsidR="006A3A6A" w:rsidRPr="00894261" w14:paraId="2F26E300" w14:textId="77777777" w:rsidTr="006A3A6A">
        <w:tc>
          <w:tcPr>
            <w:tcW w:w="2497" w:type="pct"/>
          </w:tcPr>
          <w:p w14:paraId="10091F4E"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UNICEF Sverige</w:t>
            </w:r>
          </w:p>
        </w:tc>
        <w:tc>
          <w:tcPr>
            <w:tcW w:w="1229" w:type="pct"/>
          </w:tcPr>
          <w:p w14:paraId="4902A384"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0547D0EE"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2 870 027</w:t>
            </w:r>
          </w:p>
        </w:tc>
      </w:tr>
      <w:tr w:rsidR="006A3A6A" w:rsidRPr="00894261" w14:paraId="371D62D7" w14:textId="77777777" w:rsidTr="006A3A6A">
        <w:tc>
          <w:tcPr>
            <w:tcW w:w="2497" w:type="pct"/>
          </w:tcPr>
          <w:p w14:paraId="01DF34BF"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Vattenverkstaden ekonomisk förening</w:t>
            </w:r>
          </w:p>
        </w:tc>
        <w:tc>
          <w:tcPr>
            <w:tcW w:w="1229" w:type="pct"/>
          </w:tcPr>
          <w:p w14:paraId="6AF72A46"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271DA3B0"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2 057 700</w:t>
            </w:r>
          </w:p>
        </w:tc>
      </w:tr>
      <w:tr w:rsidR="006A3A6A" w:rsidRPr="00894261" w14:paraId="4B43D766" w14:textId="77777777" w:rsidTr="006A3A6A">
        <w:tc>
          <w:tcPr>
            <w:tcW w:w="2497" w:type="pct"/>
          </w:tcPr>
          <w:p w14:paraId="7D65AC04"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Vilhelmina Folkets Hus förening u.p.a.</w:t>
            </w:r>
          </w:p>
        </w:tc>
        <w:tc>
          <w:tcPr>
            <w:tcW w:w="1229" w:type="pct"/>
          </w:tcPr>
          <w:p w14:paraId="40851475"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4C6EA1D9"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1 161 899</w:t>
            </w:r>
          </w:p>
        </w:tc>
      </w:tr>
      <w:tr w:rsidR="006A3A6A" w:rsidRPr="00894261" w14:paraId="51CCE616" w14:textId="77777777" w:rsidTr="006A3A6A">
        <w:tc>
          <w:tcPr>
            <w:tcW w:w="2497" w:type="pct"/>
          </w:tcPr>
          <w:p w14:paraId="04AB4E88"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Vojmådalens Vänner</w:t>
            </w:r>
          </w:p>
        </w:tc>
        <w:tc>
          <w:tcPr>
            <w:tcW w:w="1229" w:type="pct"/>
          </w:tcPr>
          <w:p w14:paraId="3AF06F2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34E50A6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749 000</w:t>
            </w:r>
          </w:p>
        </w:tc>
      </w:tr>
      <w:tr w:rsidR="006A3A6A" w:rsidRPr="00894261" w14:paraId="4B2DE132" w14:textId="77777777" w:rsidTr="006A3A6A">
        <w:tc>
          <w:tcPr>
            <w:tcW w:w="2497" w:type="pct"/>
          </w:tcPr>
          <w:p w14:paraId="3CA3BD93"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Vägen ut! - kooperativens intresseförening</w:t>
            </w:r>
          </w:p>
        </w:tc>
        <w:tc>
          <w:tcPr>
            <w:tcW w:w="1229" w:type="pct"/>
          </w:tcPr>
          <w:p w14:paraId="70AC733C"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w:t>
            </w:r>
          </w:p>
        </w:tc>
        <w:tc>
          <w:tcPr>
            <w:tcW w:w="1274" w:type="pct"/>
          </w:tcPr>
          <w:p w14:paraId="22CDC5E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2 841 511</w:t>
            </w:r>
          </w:p>
        </w:tc>
      </w:tr>
      <w:tr w:rsidR="006A3A6A" w:rsidRPr="00894261" w14:paraId="03F35041" w14:textId="77777777" w:rsidTr="006A3A6A">
        <w:tc>
          <w:tcPr>
            <w:tcW w:w="2497" w:type="pct"/>
          </w:tcPr>
          <w:p w14:paraId="3A25106F"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Växtvärket Malmö ideell Förening</w:t>
            </w:r>
          </w:p>
        </w:tc>
        <w:tc>
          <w:tcPr>
            <w:tcW w:w="1229" w:type="pct"/>
          </w:tcPr>
          <w:p w14:paraId="3AF440ED"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476B8C54"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1 630 401</w:t>
            </w:r>
          </w:p>
        </w:tc>
      </w:tr>
      <w:tr w:rsidR="006A3A6A" w:rsidRPr="00894261" w14:paraId="573A012D" w14:textId="77777777" w:rsidTr="006A3A6A">
        <w:tc>
          <w:tcPr>
            <w:tcW w:w="2497" w:type="pct"/>
          </w:tcPr>
          <w:p w14:paraId="285A8A02"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Yeshin Norbu</w:t>
            </w:r>
          </w:p>
        </w:tc>
        <w:tc>
          <w:tcPr>
            <w:tcW w:w="1229" w:type="pct"/>
          </w:tcPr>
          <w:p w14:paraId="346D31A3"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5C161BEC"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2 131 983</w:t>
            </w:r>
          </w:p>
        </w:tc>
      </w:tr>
      <w:tr w:rsidR="006A3A6A" w:rsidRPr="00894261" w14:paraId="35FC3F25" w14:textId="77777777" w:rsidTr="006A3A6A">
        <w:tc>
          <w:tcPr>
            <w:tcW w:w="2497" w:type="pct"/>
          </w:tcPr>
          <w:p w14:paraId="674C1062"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Yoga för alla Sverige</w:t>
            </w:r>
          </w:p>
        </w:tc>
        <w:tc>
          <w:tcPr>
            <w:tcW w:w="1229" w:type="pct"/>
          </w:tcPr>
          <w:p w14:paraId="6C1D7529"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4124A5DF"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551 671</w:t>
            </w:r>
          </w:p>
        </w:tc>
      </w:tr>
      <w:tr w:rsidR="006A3A6A" w:rsidRPr="00894261" w14:paraId="7B0F4D6D" w14:textId="77777777" w:rsidTr="006A3A6A">
        <w:tc>
          <w:tcPr>
            <w:tcW w:w="2497" w:type="pct"/>
          </w:tcPr>
          <w:p w14:paraId="290F2DD5"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Ätbart</w:t>
            </w:r>
          </w:p>
        </w:tc>
        <w:tc>
          <w:tcPr>
            <w:tcW w:w="1229" w:type="pct"/>
          </w:tcPr>
          <w:p w14:paraId="465E117B"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21D17201"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2 419 580</w:t>
            </w:r>
          </w:p>
        </w:tc>
      </w:tr>
      <w:tr w:rsidR="006A3A6A" w:rsidRPr="00894261" w14:paraId="776EB53C" w14:textId="77777777" w:rsidTr="006A3A6A">
        <w:tc>
          <w:tcPr>
            <w:tcW w:w="2497" w:type="pct"/>
          </w:tcPr>
          <w:p w14:paraId="151A503A"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r w:rsidRPr="006A3A6A">
              <w:rPr>
                <w:sz w:val="18"/>
                <w:szCs w:val="18"/>
              </w:rPr>
              <w:t>Österängs Bygdegårdsförening</w:t>
            </w:r>
          </w:p>
        </w:tc>
        <w:tc>
          <w:tcPr>
            <w:tcW w:w="1229" w:type="pct"/>
          </w:tcPr>
          <w:p w14:paraId="2D847DD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1</w:t>
            </w:r>
          </w:p>
        </w:tc>
        <w:tc>
          <w:tcPr>
            <w:tcW w:w="1274" w:type="pct"/>
          </w:tcPr>
          <w:p w14:paraId="4EDC607F"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sz w:val="18"/>
                <w:szCs w:val="18"/>
              </w:rPr>
            </w:pPr>
            <w:r w:rsidRPr="006A3A6A">
              <w:rPr>
                <w:sz w:val="18"/>
                <w:szCs w:val="18"/>
              </w:rPr>
              <w:t>2 227 000</w:t>
            </w:r>
          </w:p>
        </w:tc>
      </w:tr>
      <w:tr w:rsidR="006A3A6A" w:rsidRPr="00894261" w14:paraId="77401CF0" w14:textId="77777777" w:rsidTr="006A3A6A">
        <w:tc>
          <w:tcPr>
            <w:tcW w:w="2497" w:type="pct"/>
          </w:tcPr>
          <w:p w14:paraId="6D2BBB7A" w14:textId="77777777" w:rsidR="007369BC" w:rsidRPr="00894261" w:rsidRDefault="007369BC" w:rsidP="006A3A6A">
            <w:pPr>
              <w:keepLines/>
              <w:overflowPunct w:val="0"/>
              <w:autoSpaceDE w:val="0"/>
              <w:autoSpaceDN w:val="0"/>
              <w:adjustRightInd w:val="0"/>
              <w:spacing w:before="20" w:after="20" w:line="220" w:lineRule="exact"/>
              <w:textAlignment w:val="baseline"/>
              <w:rPr>
                <w:sz w:val="18"/>
                <w:szCs w:val="18"/>
              </w:rPr>
            </w:pPr>
          </w:p>
        </w:tc>
        <w:tc>
          <w:tcPr>
            <w:tcW w:w="1229" w:type="pct"/>
          </w:tcPr>
          <w:p w14:paraId="41C41AC0"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b/>
                <w:bCs/>
                <w:sz w:val="18"/>
                <w:szCs w:val="18"/>
              </w:rPr>
            </w:pPr>
            <w:r w:rsidRPr="006A3A6A">
              <w:rPr>
                <w:b/>
                <w:bCs/>
                <w:sz w:val="18"/>
                <w:szCs w:val="18"/>
              </w:rPr>
              <w:t>89</w:t>
            </w:r>
          </w:p>
        </w:tc>
        <w:tc>
          <w:tcPr>
            <w:tcW w:w="1274" w:type="pct"/>
          </w:tcPr>
          <w:p w14:paraId="1B431317" w14:textId="77777777" w:rsidR="007369BC" w:rsidRPr="00894261" w:rsidRDefault="007369BC" w:rsidP="006A3A6A">
            <w:pPr>
              <w:keepLines/>
              <w:overflowPunct w:val="0"/>
              <w:autoSpaceDE w:val="0"/>
              <w:autoSpaceDN w:val="0"/>
              <w:adjustRightInd w:val="0"/>
              <w:spacing w:before="20" w:after="20" w:line="220" w:lineRule="exact"/>
              <w:jc w:val="right"/>
              <w:textAlignment w:val="baseline"/>
              <w:rPr>
                <w:b/>
                <w:bCs/>
                <w:sz w:val="18"/>
                <w:szCs w:val="18"/>
              </w:rPr>
            </w:pPr>
            <w:r w:rsidRPr="006A3A6A">
              <w:rPr>
                <w:b/>
                <w:bCs/>
                <w:sz w:val="18"/>
                <w:szCs w:val="18"/>
              </w:rPr>
              <w:t>158 720 879</w:t>
            </w:r>
          </w:p>
        </w:tc>
      </w:tr>
      <w:tr w:rsidR="006540E6" w:rsidRPr="00894261" w14:paraId="5EA41AD9" w14:textId="77777777" w:rsidTr="00631328">
        <w:tc>
          <w:tcPr>
            <w:tcW w:w="2497" w:type="pct"/>
          </w:tcPr>
          <w:p w14:paraId="6DFA6720" w14:textId="77777777"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p>
        </w:tc>
        <w:tc>
          <w:tcPr>
            <w:tcW w:w="1229" w:type="pct"/>
          </w:tcPr>
          <w:p w14:paraId="3A531616"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p>
        </w:tc>
        <w:tc>
          <w:tcPr>
            <w:tcW w:w="1274" w:type="pct"/>
          </w:tcPr>
          <w:p w14:paraId="20830D5B"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p>
        </w:tc>
      </w:tr>
      <w:tr w:rsidR="006A3A6A" w:rsidRPr="00894261" w14:paraId="61FEC47F" w14:textId="77777777" w:rsidTr="00631328">
        <w:tc>
          <w:tcPr>
            <w:tcW w:w="2497" w:type="pct"/>
          </w:tcPr>
          <w:p w14:paraId="42FF4A43" w14:textId="77777777" w:rsidR="007369BC" w:rsidRPr="006A3A6A" w:rsidRDefault="007369BC" w:rsidP="006A3A6A">
            <w:pPr>
              <w:keepLines/>
              <w:overflowPunct w:val="0"/>
              <w:autoSpaceDE w:val="0"/>
              <w:autoSpaceDN w:val="0"/>
              <w:adjustRightInd w:val="0"/>
              <w:spacing w:before="20" w:after="20" w:line="220" w:lineRule="exact"/>
              <w:textAlignment w:val="baseline"/>
              <w:rPr>
                <w:sz w:val="18"/>
                <w:szCs w:val="18"/>
              </w:rPr>
            </w:pPr>
          </w:p>
        </w:tc>
        <w:tc>
          <w:tcPr>
            <w:tcW w:w="1229" w:type="pct"/>
          </w:tcPr>
          <w:p w14:paraId="56D0D6F6"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p>
        </w:tc>
        <w:tc>
          <w:tcPr>
            <w:tcW w:w="1274" w:type="pct"/>
          </w:tcPr>
          <w:p w14:paraId="24D3876A" w14:textId="77777777" w:rsidR="007369BC" w:rsidRPr="006A3A6A" w:rsidRDefault="007369BC" w:rsidP="006A3A6A">
            <w:pPr>
              <w:keepLines/>
              <w:overflowPunct w:val="0"/>
              <w:autoSpaceDE w:val="0"/>
              <w:autoSpaceDN w:val="0"/>
              <w:adjustRightInd w:val="0"/>
              <w:spacing w:before="20" w:after="20" w:line="220" w:lineRule="exact"/>
              <w:jc w:val="right"/>
              <w:textAlignment w:val="baseline"/>
              <w:rPr>
                <w:sz w:val="18"/>
                <w:szCs w:val="18"/>
              </w:rPr>
            </w:pPr>
          </w:p>
        </w:tc>
      </w:tr>
      <w:tr w:rsidR="006540E6" w:rsidRPr="00894261" w14:paraId="26090E0E" w14:textId="77777777" w:rsidTr="004574AF">
        <w:tc>
          <w:tcPr>
            <w:tcW w:w="2497" w:type="pct"/>
          </w:tcPr>
          <w:p w14:paraId="2D9B62F3" w14:textId="6337195F" w:rsidR="007369BC" w:rsidRPr="006A3A6A" w:rsidRDefault="007369BC" w:rsidP="006540E6">
            <w:pPr>
              <w:keepLines/>
              <w:overflowPunct w:val="0"/>
              <w:autoSpaceDE w:val="0"/>
              <w:autoSpaceDN w:val="0"/>
              <w:adjustRightInd w:val="0"/>
              <w:spacing w:before="20" w:after="20" w:line="220" w:lineRule="exact"/>
              <w:textAlignment w:val="baseline"/>
              <w:rPr>
                <w:sz w:val="18"/>
                <w:szCs w:val="18"/>
              </w:rPr>
            </w:pPr>
            <w:r w:rsidRPr="00894261">
              <w:rPr>
                <w:rFonts w:ascii="TradeGothic CondEighteen" w:hAnsi="TradeGothic CondEighteen"/>
                <w:b/>
                <w:bCs/>
                <w:spacing w:val="4"/>
                <w:sz w:val="18"/>
                <w:szCs w:val="18"/>
              </w:rPr>
              <w:t>Totalt</w:t>
            </w:r>
          </w:p>
        </w:tc>
        <w:tc>
          <w:tcPr>
            <w:tcW w:w="1229" w:type="pct"/>
            <w:vAlign w:val="bottom"/>
          </w:tcPr>
          <w:p w14:paraId="3D2FC038" w14:textId="1F40237B" w:rsidR="007369BC" w:rsidRPr="006A3A6A" w:rsidRDefault="007369BC" w:rsidP="006540E6">
            <w:pPr>
              <w:keepLines/>
              <w:overflowPunct w:val="0"/>
              <w:autoSpaceDE w:val="0"/>
              <w:autoSpaceDN w:val="0"/>
              <w:adjustRightInd w:val="0"/>
              <w:spacing w:before="20" w:after="20" w:line="220" w:lineRule="exact"/>
              <w:jc w:val="right"/>
              <w:textAlignment w:val="baseline"/>
              <w:rPr>
                <w:sz w:val="18"/>
                <w:szCs w:val="18"/>
              </w:rPr>
            </w:pPr>
            <w:r w:rsidRPr="00894261">
              <w:rPr>
                <w:rFonts w:ascii="Calibri" w:hAnsi="Calibri" w:cs="Calibri"/>
                <w:b/>
                <w:bCs/>
                <w:sz w:val="18"/>
                <w:szCs w:val="18"/>
              </w:rPr>
              <w:t>3</w:t>
            </w:r>
            <w:r>
              <w:rPr>
                <w:rFonts w:ascii="Calibri" w:hAnsi="Calibri" w:cs="Calibri"/>
                <w:b/>
                <w:bCs/>
                <w:sz w:val="18"/>
                <w:szCs w:val="18"/>
              </w:rPr>
              <w:t>76</w:t>
            </w:r>
          </w:p>
        </w:tc>
        <w:tc>
          <w:tcPr>
            <w:tcW w:w="1274" w:type="pct"/>
            <w:vAlign w:val="bottom"/>
          </w:tcPr>
          <w:p w14:paraId="6BEE0A2B" w14:textId="7FD9D7C2" w:rsidR="007369BC" w:rsidRPr="006A3A6A" w:rsidRDefault="007369BC" w:rsidP="006540E6">
            <w:pPr>
              <w:keepLines/>
              <w:overflowPunct w:val="0"/>
              <w:autoSpaceDE w:val="0"/>
              <w:autoSpaceDN w:val="0"/>
              <w:adjustRightInd w:val="0"/>
              <w:spacing w:before="20" w:after="20" w:line="220" w:lineRule="exact"/>
              <w:jc w:val="right"/>
              <w:textAlignment w:val="baseline"/>
              <w:rPr>
                <w:sz w:val="18"/>
                <w:szCs w:val="18"/>
              </w:rPr>
            </w:pPr>
            <w:r w:rsidRPr="006A3A6A">
              <w:rPr>
                <w:b/>
                <w:bCs/>
                <w:sz w:val="18"/>
                <w:szCs w:val="18"/>
              </w:rPr>
              <w:t>762 872 272</w:t>
            </w:r>
          </w:p>
        </w:tc>
      </w:tr>
    </w:tbl>
    <w:p w14:paraId="50514168" w14:textId="77777777" w:rsidR="007369BC" w:rsidRDefault="007369BC" w:rsidP="00313635">
      <w:pPr>
        <w:pStyle w:val="Brdtext"/>
      </w:pPr>
    </w:p>
    <w:p w14:paraId="4CFC08A0" w14:textId="08A22AD1" w:rsidR="007369BC" w:rsidRPr="00313635" w:rsidRDefault="007369BC" w:rsidP="00313635">
      <w:pPr>
        <w:pStyle w:val="Brdtext"/>
      </w:pPr>
      <w:r w:rsidRPr="00313635">
        <w:t>*Arvsfondsdelegationens kanslistöd har godkänt att organisationen får använda kvarvarande medel i det pågående projektet i 7 – 12 månader efter planerat projektslut. Inga extra projektmedel har dock tillförts projektet.</w:t>
      </w:r>
    </w:p>
    <w:p w14:paraId="660790FD" w14:textId="77777777" w:rsidR="007369BC" w:rsidRPr="00894261" w:rsidRDefault="007369BC" w:rsidP="00894261">
      <w:pPr>
        <w:tabs>
          <w:tab w:val="left" w:pos="2268"/>
        </w:tabs>
        <w:overflowPunct w:val="0"/>
        <w:autoSpaceDE w:val="0"/>
        <w:autoSpaceDN w:val="0"/>
        <w:adjustRightInd w:val="0"/>
        <w:spacing w:after="0" w:line="240" w:lineRule="auto"/>
        <w:jc w:val="both"/>
        <w:textAlignment w:val="baseline"/>
        <w:rPr>
          <w:rFonts w:ascii="Times New Roman" w:hAnsi="Times New Roman"/>
          <w:szCs w:val="22"/>
        </w:rPr>
      </w:pPr>
    </w:p>
    <w:p w14:paraId="564C58A9" w14:textId="77777777" w:rsidR="007369BC" w:rsidRDefault="007369BC" w:rsidP="00382AB1">
      <w:pPr>
        <w:spacing w:line="2" w:lineRule="auto"/>
        <w:rPr>
          <w:rFonts w:ascii="Times New Roman" w:hAnsi="Times New Roman"/>
          <w:sz w:val="20"/>
        </w:rPr>
        <w:sectPr w:rsidR="007369BC" w:rsidSect="00894261">
          <w:headerReference w:type="even" r:id="rId42"/>
          <w:headerReference w:type="default" r:id="rId43"/>
          <w:footerReference w:type="even" r:id="rId44"/>
          <w:footerReference w:type="default" r:id="rId45"/>
          <w:headerReference w:type="first" r:id="rId46"/>
          <w:footerReference w:type="first" r:id="rId47"/>
          <w:pgSz w:w="9356" w:h="13721" w:code="9"/>
          <w:pgMar w:top="794" w:right="2438" w:bottom="1191" w:left="1021" w:header="0" w:footer="709" w:gutter="0"/>
          <w:cols w:space="708"/>
          <w:docGrid w:linePitch="360"/>
        </w:sectPr>
      </w:pPr>
    </w:p>
    <w:p w14:paraId="1931BC05" w14:textId="77777777" w:rsidR="007369BC" w:rsidRDefault="007369BC" w:rsidP="00B01B81">
      <w:pPr>
        <w:pStyle w:val="Bilagarubrik"/>
      </w:pPr>
      <w:bookmarkStart w:id="124" w:name="_Toc169778967"/>
      <w:r w:rsidRPr="00FC2499">
        <w:t>Överlevande projek</w:t>
      </w:r>
      <w:r>
        <w:t>t</w:t>
      </w:r>
      <w:bookmarkEnd w:id="124"/>
    </w:p>
    <w:p w14:paraId="640E9E84" w14:textId="45B22546" w:rsidR="007369BC" w:rsidRDefault="007369BC" w:rsidP="00392C06">
      <w:pPr>
        <w:pStyle w:val="Rubrik2utannumrering"/>
      </w:pPr>
      <w:r>
        <w:t>Redovisning av slutredovisade projekt som har granskats 2023 och vars verksamheter har överlevt (kategori 3)</w:t>
      </w:r>
    </w:p>
    <w:p w14:paraId="6794B1D8" w14:textId="284116A6" w:rsidR="007369BC" w:rsidRDefault="007369BC" w:rsidP="00B01B81">
      <w:pPr>
        <w:pStyle w:val="Brdtextmedindrag"/>
      </w:pPr>
      <w:r>
        <w:t xml:space="preserve">I bilagan redovisas projekt vars verksamheter, aktiviteter, metoder och/eller arbetssätt på ett tydligt sätt har levt vidare efter projektslut (kategori 3). För att tillhöra denna kategori behöver resultat från projekten, till exempel metoder och arbetssätt, fortsatt tydligt användas av målgruppen, andra aktörer, verksamheter eller organisationer, och därmed vara till nytta för målgruppen efter projektslut.  </w:t>
      </w:r>
    </w:p>
    <w:p w14:paraId="4E7798F0" w14:textId="356E717E" w:rsidR="007369BC" w:rsidRDefault="007369BC" w:rsidP="00B01B81">
      <w:pPr>
        <w:pStyle w:val="Brdtextmedindrag"/>
      </w:pPr>
      <w:r>
        <w:t>Bedömningen av överlevnad baseras dels på en granskning av projektens slutredovisningar, dels på en särskild uppföljning av de slutredovisade projekten. Den särskilda uppföljningen sker efter det att slutredovisningarna har godkänts och görs genom att stödmottagande organisationer får besvara en enkät. Arvsfondsdelegationens bedömning av överlevnaden baseras på de uppgifter som stödmottagande organisationer lämnat i sina enkätsvar. Viktigt att uppmärksamma är att bedömningen av överlevnad är en nulägesbild vid tiden för den särskilda uppföljningen. Förändringar av överlevnaden kan därmed ha skett i enskilda projekt efter det att Arvsfondsdelegationen gjort sin bedömning. Det är också viktigt att notera att delegationens bedömning av överlevnad kan skilja sig åt från den bedömning som stödmottagande organisationer själva gör när de svarar på den enkät som ligger till grund för den särskilda uppföljningen.</w:t>
      </w:r>
    </w:p>
    <w:p w14:paraId="6F0E9C82" w14:textId="5D33177C" w:rsidR="007369BC" w:rsidRDefault="007369BC" w:rsidP="00B01B81">
      <w:pPr>
        <w:pStyle w:val="Brdtextmedindrag"/>
      </w:pPr>
      <w:r>
        <w:t>De 64 projekten redovisas utan någon inbördes rangordning.</w:t>
      </w:r>
    </w:p>
    <w:p w14:paraId="3275ED92" w14:textId="77777777" w:rsidR="007369BC" w:rsidRPr="00554A91" w:rsidRDefault="007369BC" w:rsidP="00B01B81">
      <w:pPr>
        <w:pStyle w:val="Brdtextmedindrag"/>
      </w:pPr>
    </w:p>
    <w:p w14:paraId="1D78E7DD" w14:textId="4AE203B2" w:rsidR="007369BC" w:rsidRPr="00B01B81" w:rsidRDefault="007369BC" w:rsidP="00EA7BB2">
      <w:pPr>
        <w:pStyle w:val="Numreradlista"/>
        <w:numPr>
          <w:ilvl w:val="0"/>
          <w:numId w:val="1"/>
        </w:numPr>
        <w:rPr>
          <w:rFonts w:eastAsia="SimHei"/>
          <w:b/>
          <w:bCs/>
        </w:rPr>
      </w:pPr>
      <w:r w:rsidRPr="00B01B81">
        <w:rPr>
          <w:rFonts w:eastAsia="SimHei"/>
          <w:b/>
          <w:bCs/>
        </w:rPr>
        <w:t>Astrid Lindgrens Barnsjukhus: Barn på sjukhuswebben</w:t>
      </w:r>
    </w:p>
    <w:p w14:paraId="4263CA66"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en gemensam informationsportal om hälso- och sjukvård för barn och ungdomar. Genom informationsportalen skulle målgruppen få möjlighet till förberedelse, förståelse och lärande samt tillfälle att bearbeta sina upplevelser och erfarenheter vid kontakt med hälso- och sjukvård. </w:t>
      </w:r>
      <w:r w:rsidRPr="00B01B81">
        <w:rPr>
          <w:rFonts w:eastAsia="SimSun"/>
          <w:i/>
          <w:iCs/>
        </w:rPr>
        <w:t>Projektet ledde till</w:t>
      </w:r>
      <w:r w:rsidRPr="00B01B81">
        <w:rPr>
          <w:rFonts w:eastAsia="SimSun"/>
        </w:rPr>
        <w:t xml:space="preserve"> framtagandet av en informationsportal, MediPrep, som barn och ungdomar var med och utvecklade. Målgruppen deltog också genom att medverka i filmer och podcasts, samt genom att filma, klippa och välja musik till produktionerna. MediPrep är utformad som en paraplysajt där olika aktörers budskap och material har sammanlänkats, en del material är nyproducerat, annat är information eller material som länkas från olika samarbetsorganisationer. Den ideella föreningen MediPrep bildades under projekttiden för att förvalta informationsportalen. </w:t>
      </w:r>
      <w:r w:rsidRPr="00B01B81">
        <w:rPr>
          <w:rFonts w:eastAsia="SimSun"/>
          <w:i/>
          <w:iCs/>
        </w:rPr>
        <w:t>Efter att projektet avslutats och finansieringen från Arvsfonden upphört</w:t>
      </w:r>
      <w:r w:rsidRPr="00B01B81">
        <w:rPr>
          <w:rFonts w:eastAsia="SimSun"/>
        </w:rPr>
        <w:t xml:space="preserve"> har informationsportalen MediPrep levt vidare och har fått stor spridning. MediPrep används i hela landet för att förbereda barn och ungdomar inför kontakt med hälso- och sjukvård. </w:t>
      </w:r>
    </w:p>
    <w:p w14:paraId="279320C1" w14:textId="77777777" w:rsidR="007369BC" w:rsidRPr="00B01B81" w:rsidRDefault="007369BC" w:rsidP="00B01B81">
      <w:pPr>
        <w:pStyle w:val="Brdtextmedindrag"/>
        <w:rPr>
          <w:rFonts w:eastAsia="SimSun"/>
          <w:b/>
          <w:bCs/>
        </w:rPr>
      </w:pPr>
    </w:p>
    <w:p w14:paraId="09587EFA" w14:textId="23DD4291" w:rsidR="007369BC" w:rsidRPr="00EA7BB2" w:rsidRDefault="007369BC" w:rsidP="00EA7BB2">
      <w:pPr>
        <w:pStyle w:val="Numreradlista"/>
        <w:numPr>
          <w:ilvl w:val="0"/>
          <w:numId w:val="1"/>
        </w:numPr>
        <w:rPr>
          <w:rFonts w:eastAsia="SimHei"/>
          <w:b/>
          <w:bCs/>
        </w:rPr>
      </w:pPr>
      <w:r w:rsidRPr="00B01B81">
        <w:rPr>
          <w:rFonts w:eastAsia="SimHei"/>
          <w:b/>
          <w:bCs/>
        </w:rPr>
        <w:t xml:space="preserve">Föreningen Tidigt Föräldrastöd: Starka mammor – en nyckel till </w:t>
      </w:r>
      <w:r w:rsidRPr="00EA7BB2">
        <w:rPr>
          <w:rFonts w:eastAsia="SimHei"/>
          <w:b/>
          <w:bCs/>
        </w:rPr>
        <w:t>integration</w:t>
      </w:r>
    </w:p>
    <w:p w14:paraId="230C0115"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med hjälp av kulturtolkar ge stöd och information till nyanlända föräldrar, särskilt till mammor. Detta för att de ska känna sig tryggare i sin roll som föräldrar och därmed bli bättre integrerade i samhället. Målgruppen var föräldrar med barn i åldern 0–5 år. </w:t>
      </w:r>
      <w:r w:rsidRPr="00B01B81">
        <w:rPr>
          <w:rFonts w:eastAsia="SimSun"/>
          <w:i/>
          <w:iCs/>
        </w:rPr>
        <w:t>Projektet ledde till</w:t>
      </w:r>
      <w:r w:rsidRPr="00B01B81">
        <w:rPr>
          <w:rFonts w:eastAsia="SimSun"/>
        </w:rPr>
        <w:t xml:space="preserve"> att föreningen tog fram föräldraskapsutbildningen ”Förälder i nytt land” på fyra olika språk (dari, tigrinja, arabiska och somaliska). Under projekttiden genomfördes 18 utbildningar med drygt 180 deltagare. Föräldrar som genomgick föräldrautbildningarna uppgav att de kände en ökad trygghet i föräldrarollen. Enligt projektet ökade viljan hos föräldrar att söka stöd hos socialtjänsten. Projektet tog också fram en basutbildning för kulturtolkar, som ett trettiotal personer gick. Under projekttiden togs även en metodhandbok fram som beskriver hur myndighetspersoner kan öka tilliten och förbättra kommunikationen med hjälp av kulturtolkar. </w:t>
      </w:r>
      <w:r w:rsidRPr="00B01B81">
        <w:rPr>
          <w:rFonts w:eastAsia="SimSun"/>
          <w:i/>
          <w:iCs/>
        </w:rPr>
        <w:t xml:space="preserve">Efter att projektet avslutats och finansieringen från Arvsfonden upphört </w:t>
      </w:r>
      <w:r w:rsidRPr="00B01B81">
        <w:rPr>
          <w:rFonts w:eastAsia="SimSun"/>
        </w:rPr>
        <w:t xml:space="preserve">tecknade föreningen ett tvåårigt så kallat IOP-avtal (Idéburet Offentligt Partnerskap) med Socialnämnd Nordost i Göteborg. De arbetssätt och metoder som utvecklades under projektet har levt vidare och utvecklats. Föreningens kulturtolkar har bland annat hållit i flera föräldraskapsstödskurser i samarbete med Integrationscentrum och anställda på familjecentraler och öppna förskolor i Nordost. Föreningen har även anordnat träffar för föräldrar med socialsekreterare, förskola, skola och polis. Man har även ett utvidgat samarbete med öppen förskola och förskola för att öka antalet barn i förskolan, särskilt i åldrarna 3–5 år samt för att motivera föräldrar att komma till öppen förskola. Kulturtolksutbildningen som föreningen tog fram erbjuds kulturtolkar/brobyggare i andra kommuner i landet cirka en gång per termin. Metodhandboken har föreningen spridit i samband med studiebesök, utbildningar och kontakter med myndigheter. </w:t>
      </w:r>
    </w:p>
    <w:p w14:paraId="1BFB81FA" w14:textId="77777777" w:rsidR="007369BC" w:rsidRPr="00B01B81" w:rsidRDefault="007369BC" w:rsidP="00B01B81">
      <w:pPr>
        <w:pStyle w:val="Brdtextmedindrag"/>
        <w:rPr>
          <w:rFonts w:eastAsia="SimSun"/>
        </w:rPr>
      </w:pPr>
    </w:p>
    <w:p w14:paraId="1E924851" w14:textId="0B873319" w:rsidR="007369BC" w:rsidRPr="00B01B81" w:rsidRDefault="007369BC" w:rsidP="00EA7BB2">
      <w:pPr>
        <w:pStyle w:val="Numreradlista"/>
        <w:numPr>
          <w:ilvl w:val="0"/>
          <w:numId w:val="1"/>
        </w:numPr>
        <w:rPr>
          <w:rFonts w:eastAsia="SimHei"/>
          <w:b/>
          <w:bCs/>
        </w:rPr>
      </w:pPr>
      <w:r w:rsidRPr="00B01B81">
        <w:rPr>
          <w:rFonts w:eastAsia="SimHei"/>
          <w:b/>
          <w:bCs/>
        </w:rPr>
        <w:t>Nationell Samverkan för Psykisk Hälsa (NSPH): Åldras och må bra</w:t>
      </w:r>
    </w:p>
    <w:p w14:paraId="6CECFC0D"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och systematisera metoder och arbetssätt för att stärka äldre personers psykiska hälsa, motverka stigmatisering och bidra till öppenhet kring psykisk ohälsa bland äldre. Det skulle man göra genom uppsökande arbete för att motivera äldre personer att medverka i samtal om psykisk hälsa och genom att skapa ett forum där äldre kunde uppleva gemenskap, göra sin röst hörd och bli mer delaktiga i utformningen av vård och omsorg. </w:t>
      </w:r>
      <w:r w:rsidRPr="00B01B81">
        <w:rPr>
          <w:rFonts w:eastAsia="SimSun"/>
          <w:i/>
          <w:iCs/>
        </w:rPr>
        <w:t>Projektet ledde till</w:t>
      </w:r>
      <w:r w:rsidRPr="00B01B81">
        <w:rPr>
          <w:rFonts w:eastAsia="SimSun"/>
        </w:rPr>
        <w:t xml:space="preserve"> kunskapsspridning om äldres psykiska ohälsa genom lokala, regionala och nationella aktiviteter riktade till äldre och till professionen. Resultaten presenterades i rapporten "Se mig hela livet!", i fakta- och arbetsboken "Strategier för att åldras och må bra" och i filmserien "Två generationer pratar om psykisk ohälsa". Under projekttiden tog föreningen också fram bland annat en samtalsövning med tillhörande material och en inspelad introduktionskurs om åldrande och psykisk ohälsa. Projektet spred även erfarenheter och kunskap till offentliga aktörer i Sörmland och till den lokala brukarrörelsen. Vidare genomförde projektet en slutkonferens som spelades in och gjordes tillgänglig i föreningens kanaler. Material från projektet gjordes tillgängligt på föreningens webbplats. </w:t>
      </w:r>
      <w:r w:rsidRPr="00B01B81">
        <w:rPr>
          <w:rFonts w:eastAsia="SimSun"/>
          <w:i/>
          <w:iCs/>
        </w:rPr>
        <w:t>Efter att projektet avslutats och finansieringen från Arvsfonden upphört</w:t>
      </w:r>
      <w:r w:rsidRPr="00B01B81">
        <w:rPr>
          <w:rFonts w:eastAsia="SimSun"/>
        </w:rPr>
        <w:t xml:space="preserve"> finns materialet som togs fram i projektet fortsatt tillgänglig på NSPH:s webbplats att ladda ner eller beställa gratis. Rapporten som togs fram i projektet används frekvent i NSPH:s intressepolitiska arbete. Introduktionsutbildningen förvaltas av föreningen Hjärnkoll. Samtalsövningen har spridits och används på olika platser i landet och boken ”Åldras och må bra” har haft stor efterfrågan. Kunskap och erfarenheter från projektet har fortsatt att spridas av föreningen till olika aktörer.</w:t>
      </w:r>
    </w:p>
    <w:p w14:paraId="54B89AFA" w14:textId="77777777" w:rsidR="007369BC" w:rsidRPr="00B01B81" w:rsidRDefault="007369BC" w:rsidP="00B01B81">
      <w:pPr>
        <w:pStyle w:val="Brdtextmedindrag"/>
        <w:rPr>
          <w:rFonts w:eastAsia="SimSun"/>
        </w:rPr>
      </w:pPr>
    </w:p>
    <w:p w14:paraId="5A8E7A81" w14:textId="39EC779F" w:rsidR="007369BC" w:rsidRPr="00B01B81" w:rsidRDefault="007369BC" w:rsidP="00EA7BB2">
      <w:pPr>
        <w:pStyle w:val="Numreradlista"/>
        <w:numPr>
          <w:ilvl w:val="0"/>
          <w:numId w:val="1"/>
        </w:numPr>
        <w:rPr>
          <w:rFonts w:eastAsia="SimHei"/>
          <w:b/>
          <w:bCs/>
        </w:rPr>
      </w:pPr>
      <w:r w:rsidRPr="00B01B81">
        <w:rPr>
          <w:rFonts w:eastAsia="SimHei"/>
          <w:b/>
          <w:bCs/>
        </w:rPr>
        <w:t>Bris: Trygg på natten – ett förstärkt stöd till barn</w:t>
      </w:r>
    </w:p>
    <w:p w14:paraId="26FE8367"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kunna erbjuda ytterligare stöd till barn och unga i utsatta situationer genom att etablera en nationell stödlinje som är öppen även nattetid. Metoden inom nattjouren består av samtal via chatt och telefon. De kuratorer som svarar på inkommande samtal har ett tätt samarbete med myndighetsfunktioner som polis, socialtjänst och SOS Alarm. Aktiviteterna för att kunna genomföra detta arbete består av kartläggning kring metod, bemanning, kompetensbehov och expertgrupp med barn samt samverkan med andra stödlinjer. </w:t>
      </w:r>
      <w:r w:rsidRPr="00B01B81">
        <w:rPr>
          <w:rFonts w:eastAsia="SimSun"/>
          <w:i/>
          <w:iCs/>
        </w:rPr>
        <w:t>Projektet ledde till</w:t>
      </w:r>
      <w:r w:rsidRPr="00B01B81">
        <w:rPr>
          <w:rFonts w:eastAsia="SimSun"/>
        </w:rPr>
        <w:t xml:space="preserve"> att Sveriges nationella stödlinje för barn och unga även är öppen på natten och erbjuder barn och unga stöd dygnet runt genom chatt- och telefonjour som bemannas av kuratorer. </w:t>
      </w:r>
      <w:r w:rsidRPr="00B01B81">
        <w:rPr>
          <w:rFonts w:eastAsia="SimSun"/>
          <w:i/>
          <w:iCs/>
        </w:rPr>
        <w:t>Efter att projektet avslutats och finansieringen från Arvsfonden upphör</w:t>
      </w:r>
      <w:r w:rsidRPr="00B01B81">
        <w:rPr>
          <w:rFonts w:eastAsia="SimSun"/>
        </w:rPr>
        <w:t xml:space="preserve">t har Bris nationella stödlinje för barn fortsatt vara dygnet runt som en del av Bris ordinarie verksamhet. </w:t>
      </w:r>
    </w:p>
    <w:p w14:paraId="2C4B9866" w14:textId="77777777" w:rsidR="007369BC" w:rsidRPr="00B01B81" w:rsidRDefault="007369BC" w:rsidP="00B01B81">
      <w:pPr>
        <w:pStyle w:val="Brdtextmedindrag"/>
        <w:rPr>
          <w:rFonts w:eastAsia="SimSun"/>
        </w:rPr>
      </w:pPr>
    </w:p>
    <w:p w14:paraId="0D03C669" w14:textId="2745ECF7" w:rsidR="007369BC" w:rsidRPr="00B01B81" w:rsidRDefault="007369BC" w:rsidP="00EA7BB2">
      <w:pPr>
        <w:pStyle w:val="Numreradlista"/>
        <w:numPr>
          <w:ilvl w:val="0"/>
          <w:numId w:val="1"/>
        </w:numPr>
        <w:rPr>
          <w:rFonts w:eastAsia="SimHei"/>
          <w:b/>
          <w:bCs/>
        </w:rPr>
      </w:pPr>
      <w:r w:rsidRPr="00B01B81">
        <w:rPr>
          <w:rFonts w:eastAsia="SimHei"/>
          <w:b/>
          <w:bCs/>
        </w:rPr>
        <w:t>Sensus Stockholm-Gotland: Bland kakor och moln</w:t>
      </w:r>
    </w:p>
    <w:p w14:paraId="64DF6244"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äldre personer med intellektuella eller neuropsykiatriska funktionsnedsättningar boende i Stockholms län skulle få lära sig att använda digitala hjälpmedel som stöd i vardagen. </w:t>
      </w:r>
      <w:r w:rsidRPr="00B01B81">
        <w:rPr>
          <w:rFonts w:eastAsia="SimSun"/>
          <w:i/>
          <w:iCs/>
        </w:rPr>
        <w:t>Projektet ledde till</w:t>
      </w:r>
      <w:r w:rsidRPr="00B01B81">
        <w:rPr>
          <w:rFonts w:eastAsia="SimSun"/>
        </w:rPr>
        <w:t xml:space="preserve"> nya erfarenheter och mer detaljerad kunskap om hur behoven ser ut hos målgruppen. Projektet tog fram självstudiematerial som spreds i LSS-verksamheter. Projektet bidrog också till att bygga upp LSS-personalens IT-kunnande och målgruppens IT-självförtroende för att våga pröva sig fram och bemästra nya appar. </w:t>
      </w:r>
      <w:r w:rsidRPr="00B01B81">
        <w:rPr>
          <w:rFonts w:eastAsia="SimSun"/>
          <w:i/>
          <w:iCs/>
        </w:rPr>
        <w:t xml:space="preserve">Efter att projektet avslutats och finansieringen från Arvsfonden upphört </w:t>
      </w:r>
      <w:r w:rsidRPr="00B01B81">
        <w:rPr>
          <w:rFonts w:eastAsia="SimSun"/>
        </w:rPr>
        <w:t xml:space="preserve">har metoder att genomföra kurser för personer med intellektuell funktionsnedsättning levt vidare. Studieförbundet anordnar kurser för målgruppen och använder också metodiken i andra projekt och för andra målgrupper, till exempel utlandsfödda. </w:t>
      </w:r>
    </w:p>
    <w:p w14:paraId="1F453D88" w14:textId="77777777" w:rsidR="007369BC" w:rsidRPr="00B01B81" w:rsidRDefault="007369BC" w:rsidP="00B01B81">
      <w:pPr>
        <w:pStyle w:val="Brdtextmedindrag"/>
        <w:rPr>
          <w:rFonts w:eastAsia="SimSun"/>
        </w:rPr>
      </w:pPr>
    </w:p>
    <w:p w14:paraId="68C9A66A" w14:textId="71CBD71A" w:rsidR="007369BC" w:rsidRPr="00B01B81" w:rsidRDefault="007369BC" w:rsidP="00EA7BB2">
      <w:pPr>
        <w:pStyle w:val="Numreradlista"/>
        <w:numPr>
          <w:ilvl w:val="0"/>
          <w:numId w:val="1"/>
        </w:numPr>
        <w:rPr>
          <w:rFonts w:eastAsia="SimHei"/>
          <w:b/>
          <w:bCs/>
        </w:rPr>
      </w:pPr>
      <w:r w:rsidRPr="00B01B81">
        <w:rPr>
          <w:rFonts w:eastAsia="SimHei"/>
          <w:b/>
          <w:bCs/>
        </w:rPr>
        <w:t>Riksföreningen äldres hälsa: Hälsoprojektet – för och av äldre</w:t>
      </w:r>
    </w:p>
    <w:p w14:paraId="0EA4CC5D" w14:textId="6340B2D2"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öka livskvalitén och minska social isolering, ensamhet och depression hos äldre. Detta genom att ta fram metoder och arbetssätt som skulle användas på äldreboenden, i dagverksamheter och inom hemtjänst. </w:t>
      </w:r>
      <w:r w:rsidRPr="00B01B81">
        <w:rPr>
          <w:rFonts w:eastAsia="SimSun"/>
          <w:i/>
          <w:iCs/>
        </w:rPr>
        <w:t>Projektet ledde till</w:t>
      </w:r>
      <w:r w:rsidRPr="00B01B81">
        <w:rPr>
          <w:rFonts w:eastAsia="SimSun"/>
        </w:rPr>
        <w:t xml:space="preserve"> att material, studiecirkelupplägg och föreläsningsupplägg samt utbildnings- och informationsfilmer togs fram. Under projekttiden utbildades tjugo cirkelledare. </w:t>
      </w:r>
      <w:r w:rsidRPr="00B01B81">
        <w:rPr>
          <w:rFonts w:eastAsia="SimSun"/>
          <w:i/>
          <w:iCs/>
        </w:rPr>
        <w:t>Efter att projektet avslutats och finansieringen från Arvsfonden upphört</w:t>
      </w:r>
      <w:r w:rsidRPr="00B01B81">
        <w:rPr>
          <w:rFonts w:eastAsia="SimSun"/>
        </w:rPr>
        <w:t xml:space="preserve"> har materialet spridits och kan beställas kostnadsfritt från föreningens hemsida. Cirka sjuttio cirkelledare har hittills utbildats och föreläsningar har genomförts.</w:t>
      </w:r>
    </w:p>
    <w:p w14:paraId="113385A2" w14:textId="77777777" w:rsidR="007369BC" w:rsidRPr="00B01B81" w:rsidRDefault="007369BC" w:rsidP="00B01B81">
      <w:pPr>
        <w:pStyle w:val="Brdtextmedindrag"/>
        <w:rPr>
          <w:rFonts w:eastAsia="SimSun"/>
        </w:rPr>
      </w:pPr>
    </w:p>
    <w:p w14:paraId="3A36B447" w14:textId="73B5C37A" w:rsidR="007369BC" w:rsidRPr="00B01B81" w:rsidRDefault="007369BC" w:rsidP="00EA7BB2">
      <w:pPr>
        <w:pStyle w:val="Numreradlista"/>
        <w:numPr>
          <w:ilvl w:val="0"/>
          <w:numId w:val="1"/>
        </w:numPr>
        <w:rPr>
          <w:rFonts w:eastAsia="SimHei"/>
          <w:b/>
          <w:bCs/>
        </w:rPr>
      </w:pPr>
      <w:r w:rsidRPr="00B01B81">
        <w:rPr>
          <w:rFonts w:eastAsia="SimHei"/>
          <w:b/>
          <w:bCs/>
        </w:rPr>
        <w:t>Halmstads kommun, Kulturförvaltningen, Dramalogen: Kulturhus mot psykisk ohälsa</w:t>
      </w:r>
    </w:p>
    <w:p w14:paraId="5FAEDF62"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vuxna personer med psykisk ohälsa skulle få utveckla sina kreativa förmågor utifrån intressen och förutsättningar. </w:t>
      </w:r>
      <w:r w:rsidRPr="00B01B81">
        <w:rPr>
          <w:rFonts w:eastAsia="SimSun"/>
          <w:i/>
          <w:iCs/>
        </w:rPr>
        <w:t xml:space="preserve">Projektet ledde till </w:t>
      </w:r>
      <w:r w:rsidRPr="00B01B81">
        <w:rPr>
          <w:rFonts w:eastAsia="SimSun"/>
        </w:rPr>
        <w:t xml:space="preserve">ett kulturhus med aktiviteter som musik, teater, konst, film, foto, keramik, dans och yoga. En stor del av projekttiden var det restriktioner på grund av coronapandemin. Under den tiden fick projektet ställa om verksamheten. Under projekttiden fanns det flera olika grupper, däribland en skrivargrupp, musikgrupp/RiffClub, en konstgrupp och en psykoterapigrupp. </w:t>
      </w:r>
      <w:r w:rsidRPr="00B01B81">
        <w:rPr>
          <w:rFonts w:eastAsia="SimSun"/>
          <w:i/>
          <w:iCs/>
        </w:rPr>
        <w:t>Efter att projektet avslutats och finansieringen från Arvsfonden upphört</w:t>
      </w:r>
      <w:r w:rsidRPr="00B01B81">
        <w:rPr>
          <w:rFonts w:eastAsia="SimSun"/>
        </w:rPr>
        <w:t xml:space="preserve"> har verksamheten levt vidare genom att Dramalogen blivit en egen förening med ett fast anslag årligen. En del av detta anslag har använts för att kunna fortsätta med verksamhet för människor med psykisk ohälsa och människor som är ofrivilligt ensamma. Aktiviteter som fortsatt är skapande med lera och RiffClub som leds av deltagarna och där föreningen tillhandahåller instrument och noter. Verksamheten har även utvecklats efter projektslut, bland annat genom Radiokakan som främst vänder sig till äldre personer som har svårt att använda sig av digitala verktyg. Programmet sänds i närradion samt finns som podd. </w:t>
      </w:r>
    </w:p>
    <w:p w14:paraId="2B5335E2" w14:textId="77777777" w:rsidR="007369BC" w:rsidRPr="00B01B81" w:rsidRDefault="007369BC" w:rsidP="00B01B81">
      <w:pPr>
        <w:pStyle w:val="Brdtextmedindrag"/>
        <w:rPr>
          <w:rFonts w:eastAsia="SimSun"/>
        </w:rPr>
      </w:pPr>
    </w:p>
    <w:p w14:paraId="52BC9967" w14:textId="6CCC9F71" w:rsidR="007369BC" w:rsidRPr="00B01B81" w:rsidRDefault="007369BC" w:rsidP="00EA7BB2">
      <w:pPr>
        <w:pStyle w:val="Numreradlista"/>
        <w:numPr>
          <w:ilvl w:val="0"/>
          <w:numId w:val="1"/>
        </w:numPr>
        <w:rPr>
          <w:rFonts w:eastAsia="SimHei"/>
          <w:b/>
          <w:bCs/>
        </w:rPr>
      </w:pPr>
      <w:r w:rsidRPr="00B01B81">
        <w:rPr>
          <w:rFonts w:eastAsia="SimHei"/>
          <w:b/>
          <w:bCs/>
        </w:rPr>
        <w:t>Barkarö SK: Flickinitiativet</w:t>
      </w:r>
    </w:p>
    <w:p w14:paraId="2855E65A"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bättre förutsättningar för flickor att ingå i fotbolls- och föreningsgemenskap och på ett nytt sätt bygga broar mellan förorterna Barkarö och Bäckby i Västerås. Ett annat syfte var att främja förståelse för olika kulturer och främja integration. Målgruppen var flickor i åldern 6–15 år, som tidigare av olika skäl inte fått chansen att spela fotboll, samt flickor tidigare aktiva inom fotbollen. </w:t>
      </w:r>
      <w:r w:rsidRPr="00B01B81">
        <w:rPr>
          <w:rFonts w:eastAsia="SimSun"/>
          <w:i/>
          <w:iCs/>
        </w:rPr>
        <w:t>Projektet ledde till</w:t>
      </w:r>
      <w:r w:rsidRPr="00B01B81">
        <w:rPr>
          <w:rFonts w:eastAsia="SimSun"/>
        </w:rPr>
        <w:t xml:space="preserve"> att fler flickor i Bäckby fick möjlighet att träna och spela fotboll. Flickor från såväl Barkarö som Bäckby utbildades till ledare och genomförde aktiviteter i Bäckby. Projektet skapade en utbildningsmodell och höll i lovskolor. </w:t>
      </w:r>
      <w:r w:rsidRPr="00B01B81">
        <w:rPr>
          <w:rFonts w:eastAsia="SimSun"/>
          <w:i/>
          <w:iCs/>
        </w:rPr>
        <w:t>Efter att projektet avslutats och finansieringen från Arvsfonden upphört</w:t>
      </w:r>
      <w:r w:rsidRPr="00B01B81">
        <w:rPr>
          <w:rFonts w:eastAsia="SimSun"/>
        </w:rPr>
        <w:t xml:space="preserve"> har Barkarö SK samt Bäckby United fortsatt bedriva Flickinitiativets ledarutbildningsmodell för unga ledare. Även Flickinitiativets lovskolor för tjejer i socioekonomiskt utsatta områden har fortsatt. Ledarutbildningsmodellen har lett till att andra föreningar i Västerås använder sig av ledarna i sina nybörjarverksamheter samt i lovskolor. </w:t>
      </w:r>
    </w:p>
    <w:p w14:paraId="6384B85D" w14:textId="77777777" w:rsidR="007369BC" w:rsidRPr="00B01B81" w:rsidRDefault="007369BC" w:rsidP="00CF3C51">
      <w:pPr>
        <w:pStyle w:val="Brdtext"/>
        <w:rPr>
          <w:rFonts w:eastAsia="SimSun"/>
        </w:rPr>
      </w:pPr>
    </w:p>
    <w:p w14:paraId="0272CDAF" w14:textId="3AEFD8E0" w:rsidR="007369BC" w:rsidRPr="00B01B81" w:rsidRDefault="007369BC" w:rsidP="00EA7BB2">
      <w:pPr>
        <w:pStyle w:val="Numreradlista"/>
        <w:numPr>
          <w:ilvl w:val="0"/>
          <w:numId w:val="1"/>
        </w:numPr>
        <w:rPr>
          <w:rFonts w:eastAsia="SimHei"/>
          <w:b/>
          <w:bCs/>
        </w:rPr>
      </w:pPr>
      <w:r w:rsidRPr="00B01B81">
        <w:rPr>
          <w:rFonts w:eastAsia="SimHei"/>
          <w:b/>
          <w:bCs/>
        </w:rPr>
        <w:t>Mind: Oss unga emellan</w:t>
      </w:r>
    </w:p>
    <w:p w14:paraId="094974E4"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ta fram olika verktyg för att öka kunskapen om psykisk ohälsa, minska stigmat och stärka beredskapen att agera när man själv eller andra drabbas av psykisk ohälsa. Målgruppen var unga mellan 15 och 19 år. Verktygen skulle tas fram tillsammans med studieförbundet Bilda. </w:t>
      </w:r>
      <w:r w:rsidRPr="00B01B81">
        <w:rPr>
          <w:rFonts w:eastAsia="SimSun"/>
          <w:i/>
          <w:iCs/>
        </w:rPr>
        <w:t>Projektet ledde till</w:t>
      </w:r>
      <w:r w:rsidRPr="00B01B81">
        <w:rPr>
          <w:rFonts w:eastAsia="SimSun"/>
        </w:rPr>
        <w:t xml:space="preserve"> initiativet ”Vara Nere” som resulterade i en webbplats med kunskapsmaterial, ett studiecirkelmaterial, en digital kampanj som riktade sig till unga, en utbildning f</w:t>
      </w:r>
      <w:r w:rsidRPr="00B01B81">
        <w:rPr>
          <w:rFonts w:eastAsia="SimSun" w:cs="Merriweather Light"/>
        </w:rPr>
        <w:t>ö</w:t>
      </w:r>
      <w:r w:rsidRPr="00B01B81">
        <w:rPr>
          <w:rFonts w:eastAsia="SimSun"/>
        </w:rPr>
        <w:t>r ledare i ungas n</w:t>
      </w:r>
      <w:r w:rsidRPr="00B01B81">
        <w:rPr>
          <w:rFonts w:eastAsia="SimSun" w:cs="Merriweather Light"/>
        </w:rPr>
        <w:t>ä</w:t>
      </w:r>
      <w:r w:rsidRPr="00B01B81">
        <w:rPr>
          <w:rFonts w:eastAsia="SimSun"/>
        </w:rPr>
        <w:t>rhet, en</w:t>
      </w:r>
      <w:r w:rsidRPr="00B01B81">
        <w:rPr>
          <w:rFonts w:ascii="Arial" w:eastAsia="SimSun" w:hAnsi="Arial" w:cs="Arial"/>
        </w:rPr>
        <w:t> </w:t>
      </w:r>
      <w:r w:rsidRPr="00B01B81">
        <w:rPr>
          <w:rFonts w:eastAsia="SimSun"/>
        </w:rPr>
        <w:t>podd och ett</w:t>
      </w:r>
      <w:r w:rsidRPr="00B01B81">
        <w:rPr>
          <w:rFonts w:ascii="Arial" w:eastAsia="SimSun" w:hAnsi="Arial" w:cs="Arial"/>
        </w:rPr>
        <w:t> </w:t>
      </w:r>
      <w:r w:rsidRPr="00B01B81">
        <w:rPr>
          <w:rFonts w:eastAsia="SimSun"/>
        </w:rPr>
        <w:t>instagramkonto. För att göra det lättare att prata om psykisk ohälsa skapade projektet den fiktiva och virtuella gestalten Nere som</w:t>
      </w:r>
      <w:r w:rsidRPr="00B01B81">
        <w:rPr>
          <w:rFonts w:ascii="Arial" w:eastAsia="SimSun" w:hAnsi="Arial" w:cs="Arial"/>
        </w:rPr>
        <w:t> </w:t>
      </w:r>
      <w:r w:rsidRPr="00B01B81">
        <w:rPr>
          <w:rFonts w:eastAsia="SimSun"/>
        </w:rPr>
        <w:t>sj</w:t>
      </w:r>
      <w:r w:rsidRPr="00B01B81">
        <w:rPr>
          <w:rFonts w:eastAsia="SimSun" w:cs="Merriweather Light"/>
        </w:rPr>
        <w:t>ä</w:t>
      </w:r>
      <w:r w:rsidRPr="00B01B81">
        <w:rPr>
          <w:rFonts w:eastAsia="SimSun"/>
        </w:rPr>
        <w:t>lv talar om sin psykiska h</w:t>
      </w:r>
      <w:r w:rsidRPr="00B01B81">
        <w:rPr>
          <w:rFonts w:eastAsia="SimSun" w:cs="Merriweather Light"/>
        </w:rPr>
        <w:t>ä</w:t>
      </w:r>
      <w:r w:rsidRPr="00B01B81">
        <w:rPr>
          <w:rFonts w:eastAsia="SimSun"/>
        </w:rPr>
        <w:t xml:space="preserve">lsa och att vara nere. </w:t>
      </w:r>
      <w:r w:rsidRPr="00B01B81">
        <w:rPr>
          <w:rFonts w:eastAsia="SimSun"/>
          <w:i/>
          <w:iCs/>
        </w:rPr>
        <w:t>Efter att projektet avslutats och finansieringen från Arvsfonden upphört</w:t>
      </w:r>
      <w:r w:rsidRPr="00B01B81">
        <w:rPr>
          <w:rFonts w:eastAsia="SimSun"/>
        </w:rPr>
        <w:t xml:space="preserve"> finns utbildningsmaterialet kvar på webbplatsen för kostnadsfri nedladdning och har använts av ett stort antal ungdomsledare. Genom samarbeten med andra organisationer har man fortsatt att utbilda ledare med Vara Nere-materialet. Studieförbundet Bilda har fortsatt använda materialet inom sin verksamhet. </w:t>
      </w:r>
    </w:p>
    <w:p w14:paraId="59685341" w14:textId="77777777" w:rsidR="007369BC" w:rsidRPr="00B01B81" w:rsidRDefault="007369BC" w:rsidP="00B01B81">
      <w:pPr>
        <w:pStyle w:val="Brdtextmedindrag"/>
        <w:rPr>
          <w:rFonts w:eastAsia="SimSun"/>
        </w:rPr>
      </w:pPr>
    </w:p>
    <w:p w14:paraId="6215F8CA" w14:textId="64F28D4E" w:rsidR="007369BC" w:rsidRPr="00B01B81" w:rsidRDefault="007369BC" w:rsidP="00EA7BB2">
      <w:pPr>
        <w:pStyle w:val="Numreradlista"/>
        <w:numPr>
          <w:ilvl w:val="0"/>
          <w:numId w:val="1"/>
        </w:numPr>
        <w:rPr>
          <w:rFonts w:eastAsia="SimHei"/>
          <w:b/>
          <w:bCs/>
        </w:rPr>
      </w:pPr>
      <w:r w:rsidRPr="00B01B81">
        <w:rPr>
          <w:rFonts w:eastAsia="SimHei"/>
          <w:b/>
          <w:bCs/>
        </w:rPr>
        <w:t>Stiftelsen Valjeviken: Hälsa och livskraft</w:t>
      </w:r>
    </w:p>
    <w:p w14:paraId="7FF6436C"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och utveckla metoder för en sammanhållen rehabilitering för personer i vuxen ålder med MS (multipel skleros, en kronisk inflammatorisk sjukdom) som arbetar eller studerar. </w:t>
      </w:r>
      <w:r w:rsidRPr="00B01B81">
        <w:rPr>
          <w:rFonts w:eastAsia="SimSun"/>
          <w:i/>
          <w:iCs/>
        </w:rPr>
        <w:t>Projektet ledde till</w:t>
      </w:r>
      <w:r w:rsidRPr="00B01B81">
        <w:rPr>
          <w:rFonts w:eastAsia="SimSun"/>
        </w:rPr>
        <w:t xml:space="preserve"> ett tvåårigt rehabiliteringsprogram för personer med MS. Programmet gav möjlighet för deltagarna att utifrån sina individuella förutsättningar bygga upp en hälsosam livsstil där intensiva korta träningspass kombinerades med aktiv vila. Uppläggen anpassades utifrån individuella behov med syftet att finna en hållbar hälsosam livsstil. </w:t>
      </w:r>
      <w:r w:rsidRPr="00B01B81">
        <w:rPr>
          <w:rFonts w:eastAsia="SimSun"/>
          <w:i/>
          <w:iCs/>
        </w:rPr>
        <w:t>Efter att projektet avslutats och finansieringen från Arvsfonden upphört</w:t>
      </w:r>
      <w:r w:rsidRPr="00B01B81">
        <w:rPr>
          <w:rFonts w:eastAsia="SimSun"/>
        </w:rPr>
        <w:t xml:space="preserve"> har konceptet ”Hälsa och livskraft” levt vidare. Det omfattar högintensiv aerob intervallträning, återkommande rehabiliteringsperioder vid Valjeviken och egenvårdsträning på hemorten. Valjeviken erbjuder numera ett utökat utbud av rehabilitering till personer med MS där de sammanhållna rehabiliteringsperioderna återkommer vid start, efter 1 år och efter 2 år. Under mellanperioden fortsätter träningen i form av egenvårdsträning. Rehabiliteringsperioderna finansieras av sjukvårdsregionerna och varierar mellan 2 och 3 veckor, beroende på sjukvårdsregionernas avtal. På hemorten finns olika stödinsatser med fysioterapeut/idrottscoach som kan coacha egenvårdsträningen. Stödinsatserna, inklusive digitalt stöd, finansieras med bidrag från organisationen Neuro. Varje region har sin egen Facebookgrupp, där personerna kan nätverka med varandra, med coachen, och med fysioterapeuter. </w:t>
      </w:r>
    </w:p>
    <w:p w14:paraId="6D111588" w14:textId="77777777" w:rsidR="007369BC" w:rsidRDefault="007369BC" w:rsidP="00CF3C51">
      <w:pPr>
        <w:pStyle w:val="Brdtext"/>
        <w:rPr>
          <w:rFonts w:eastAsia="SimHei"/>
        </w:rPr>
      </w:pPr>
    </w:p>
    <w:p w14:paraId="2585864A" w14:textId="1A993457" w:rsidR="007369BC" w:rsidRPr="00EA7BB2" w:rsidRDefault="007369BC" w:rsidP="00EA7BB2">
      <w:pPr>
        <w:pStyle w:val="Numreradlista"/>
        <w:numPr>
          <w:ilvl w:val="0"/>
          <w:numId w:val="1"/>
        </w:numPr>
        <w:rPr>
          <w:rFonts w:eastAsia="SimHei"/>
          <w:b/>
          <w:bCs/>
        </w:rPr>
      </w:pPr>
      <w:r w:rsidRPr="00B01B81">
        <w:rPr>
          <w:rFonts w:eastAsia="SimHei"/>
          <w:b/>
          <w:bCs/>
        </w:rPr>
        <w:t>Stiftelsen Göteborgs kyrkliga stadsmission: Pappor och deras</w:t>
      </w:r>
      <w:r>
        <w:rPr>
          <w:rFonts w:eastAsia="SimHei"/>
          <w:b/>
          <w:bCs/>
        </w:rPr>
        <w:t xml:space="preserve"> </w:t>
      </w:r>
      <w:r w:rsidRPr="00B01B81">
        <w:rPr>
          <w:rFonts w:eastAsia="SimHei"/>
          <w:b/>
          <w:bCs/>
        </w:rPr>
        <w:t xml:space="preserve">barn </w:t>
      </w:r>
      <w:r w:rsidRPr="00EA7BB2">
        <w:rPr>
          <w:rFonts w:eastAsia="SimHei"/>
          <w:b/>
          <w:bCs/>
        </w:rPr>
        <w:t>i Biskopsgården, Angered och Tynnered</w:t>
      </w:r>
    </w:p>
    <w:p w14:paraId="0E7D88B2" w14:textId="4B01E3AF"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förbättra barns livsvillkor genom att stärka relationen mellan pappor och deras barn. Genom uppsökande verksamhet på flera platser såsom MVC/BVC, öppna förskolor och SFI-klasser skulle i första hand utlandsfödda och nyanlända pappor nås. </w:t>
      </w:r>
      <w:r w:rsidRPr="00B01B81">
        <w:rPr>
          <w:rFonts w:eastAsia="SimSun"/>
          <w:i/>
          <w:iCs/>
        </w:rPr>
        <w:t>Projektet ledde till</w:t>
      </w:r>
      <w:r w:rsidRPr="00B01B81">
        <w:rPr>
          <w:rFonts w:eastAsia="SimSun"/>
        </w:rPr>
        <w:t xml:space="preserve"> att stiftelsen skapade tre mötesplatser för pappor och deras barn i Biskopsgården, Angered och Frölunda. På mötesplatserna träffades och umgicks pappor och man genomförde även utflykter tillsammans. Projektet tog fram en utbildning för manliga kulturtolkar som skulle överbrygga kulturella och språkliga hinder. Tjugo män utbildades till kulturtolkar och på varje mötesplats arbetade två kulturtolkar som aktivitetsledare. Projektet genomförde även flera föräldraskapsstöd</w:t>
      </w:r>
      <w:r>
        <w:rPr>
          <w:rFonts w:eastAsia="SimSun"/>
        </w:rPr>
        <w:softHyphen/>
      </w:r>
      <w:r w:rsidRPr="00B01B81">
        <w:rPr>
          <w:rFonts w:eastAsia="SimSun"/>
        </w:rPr>
        <w:t xml:space="preserve">grupper/pappagrupper, bland annat vid sommarläger och genom samarbete med Bris. Under projekttiden genomförde kulturtolkar drygt sextio intervjuer med deltagande pappor om hur de uppfattade verksamheten. Fler utlandsfödda pappor uppgav att de kände sig delaktiga och inkluderade i samhället och att de spenderade mer tid med sina barn jämfört med tidigare. </w:t>
      </w:r>
      <w:r w:rsidRPr="00B01B81">
        <w:rPr>
          <w:rFonts w:eastAsia="SimSun"/>
          <w:i/>
          <w:iCs/>
        </w:rPr>
        <w:t>Efter att projektet avslutats och finansieringen från Arvsfonden upphört</w:t>
      </w:r>
      <w:r w:rsidRPr="00B01B81">
        <w:rPr>
          <w:rFonts w:eastAsia="SimSun"/>
        </w:rPr>
        <w:t xml:space="preserve"> har mötesplatser levt vidare som en del av den ordinarie verksamheten. </w:t>
      </w:r>
    </w:p>
    <w:p w14:paraId="06D0497A" w14:textId="77777777" w:rsidR="007369BC" w:rsidRPr="00B01B81" w:rsidRDefault="007369BC" w:rsidP="00B01B81">
      <w:pPr>
        <w:pStyle w:val="Brdtextmedindrag"/>
        <w:rPr>
          <w:rFonts w:eastAsia="SimSun"/>
        </w:rPr>
      </w:pPr>
    </w:p>
    <w:p w14:paraId="00F1D6E8" w14:textId="0A936329" w:rsidR="007369BC" w:rsidRPr="00B01B81" w:rsidRDefault="007369BC" w:rsidP="00EA7BB2">
      <w:pPr>
        <w:pStyle w:val="Numreradlista"/>
        <w:numPr>
          <w:ilvl w:val="0"/>
          <w:numId w:val="1"/>
        </w:numPr>
        <w:rPr>
          <w:rFonts w:eastAsia="SimHei"/>
          <w:b/>
          <w:bCs/>
        </w:rPr>
      </w:pPr>
      <w:r w:rsidRPr="00B01B81">
        <w:rPr>
          <w:rFonts w:eastAsia="SimHei"/>
          <w:b/>
          <w:bCs/>
        </w:rPr>
        <w:t>Stiftelsen Fryshuset: Motorintresserad ungdom</w:t>
      </w:r>
    </w:p>
    <w:p w14:paraId="58CE2546"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trygga mötesplatser för unga 13–25 år med motorintresse. </w:t>
      </w:r>
      <w:r w:rsidRPr="00B01B81">
        <w:rPr>
          <w:rFonts w:eastAsia="SimSun"/>
          <w:i/>
          <w:iCs/>
        </w:rPr>
        <w:t>Projektet ledde till</w:t>
      </w:r>
      <w:r w:rsidRPr="00B01B81">
        <w:rPr>
          <w:rFonts w:eastAsia="SimSun"/>
        </w:rPr>
        <w:t xml:space="preserve"> verksamhet i Torsås, Avesta, Östra Göinge och Oskarshamn. Återkommande inslag var garageträffar, event/arrangemang och utbildningar. Ett metodmaterial togs fram och ett nätverk bildades för utförare från olika organisationer som bedriver motorverksamhet. Under projekttiden genomfördes en nationell konferens om verksamheten två gånger. </w:t>
      </w:r>
      <w:r w:rsidRPr="00B01B81">
        <w:rPr>
          <w:rFonts w:eastAsia="SimSun"/>
          <w:i/>
          <w:iCs/>
        </w:rPr>
        <w:t xml:space="preserve">Efter att projektet avslutats och finansieringen från Arvsfonden upphört </w:t>
      </w:r>
      <w:r w:rsidRPr="00B01B81">
        <w:rPr>
          <w:rFonts w:eastAsia="SimSun"/>
        </w:rPr>
        <w:t xml:space="preserve">har verksamheten levt vidare på flera olika sätt. Fryshuset bedriver i egen regi verksamhet för motorintresserade unga i Oskarshamn och i Karlskrona med metoder och arbetssätt framtagna under projektet. I Avesta har verksamheten fortsatt i den ideella förening som bildades under projekttiden, medan det i Torsås finns planer på att starta en ideell förening som ska fortsätta verksamheten. Det nätverk som bildades under projekttiden har levt vidare. I nätverket utbyter organisationer kunskap och skapar samarbetsprojekt. Fryshuset har utvecklat metodmaterialet som togs fram under projekttiden och genomfört utbildningar utifrån materialet. Den nationella konferensen har fortsatt att genomföras för att sprida kunskap om verksamhet och metod till kommuner och regioner. </w:t>
      </w:r>
    </w:p>
    <w:p w14:paraId="22B5BF76" w14:textId="77777777" w:rsidR="007369BC" w:rsidRPr="00B01B81" w:rsidRDefault="007369BC" w:rsidP="00B01B81">
      <w:pPr>
        <w:pStyle w:val="Brdtextmedindrag"/>
        <w:rPr>
          <w:rFonts w:eastAsia="SimSun"/>
        </w:rPr>
      </w:pPr>
    </w:p>
    <w:p w14:paraId="7778C199" w14:textId="31716ED9" w:rsidR="007369BC" w:rsidRPr="00B01B81" w:rsidRDefault="007369BC" w:rsidP="00EA7BB2">
      <w:pPr>
        <w:pStyle w:val="Numreradlista"/>
        <w:numPr>
          <w:ilvl w:val="0"/>
          <w:numId w:val="1"/>
        </w:numPr>
        <w:rPr>
          <w:rFonts w:eastAsia="SimHei"/>
          <w:b/>
          <w:bCs/>
        </w:rPr>
      </w:pPr>
      <w:r w:rsidRPr="00B01B81">
        <w:rPr>
          <w:rFonts w:eastAsia="SimHei"/>
          <w:b/>
          <w:bCs/>
        </w:rPr>
        <w:t>DHS Funktionshinderrörelsen i Helsingborg: Fungera Mera</w:t>
      </w:r>
    </w:p>
    <w:p w14:paraId="6EA807B6"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öka möjligheterna för barn, unga och vuxna med funktionsnedsättning att delta i idrottsaktiviteter i Helsingborg. Projektet skulle stötta personer med funktionsnedsättning att prova olika idrotter, samt lotsa de som vill fortsätta med en särskild idrott till idrottsföreningar. Samtidigt skulle projektet erbjuda föreningslivet utbildning i hur de kan anpassa sina verksamheter för målgruppen. </w:t>
      </w:r>
      <w:r w:rsidRPr="00B01B81">
        <w:rPr>
          <w:rFonts w:eastAsia="SimSun"/>
          <w:i/>
          <w:iCs/>
        </w:rPr>
        <w:t>Projektet ledde till</w:t>
      </w:r>
      <w:r w:rsidRPr="00B01B81">
        <w:rPr>
          <w:rFonts w:eastAsia="SimSun"/>
        </w:rPr>
        <w:t xml:space="preserve"> ett samarbete mellan funktionshinderrörelsen, kommunal förvaltning, RF Sisu Skåne och idrottens föreningsliv kring ökad fysisk aktivitet och idrott för målgruppen. Genom projektet fick målgruppen större möjligheter att delta i Helsingborgs idrottsliv inom flera idrotter. Projektet bidrog även till att skapa ett intresse bland idrottsföreningar att nå ut till och inkludera personer med funktionsnedsättning. Under projekttiden tog man fram en handbok och genomförde utbildningar. </w:t>
      </w:r>
      <w:r w:rsidRPr="00B01B81">
        <w:rPr>
          <w:rFonts w:eastAsia="SimSun"/>
          <w:i/>
          <w:iCs/>
        </w:rPr>
        <w:t>Efter att projektet avslutats och finansieringen från Arvsfonden upphört</w:t>
      </w:r>
      <w:r w:rsidRPr="00B01B81">
        <w:rPr>
          <w:rFonts w:eastAsia="SimSun"/>
        </w:rPr>
        <w:t xml:space="preserve"> har metodik och organisatorisk struktur samt det nätverk som byggdes upp under projekttiden levt vidare. Föreningen använder handboken och det framtagna materialet till utbildning av ledare och metod för inslussning av nya deltagare från målgruppen i föreningarna. Det nätverk som byggdes upp under projekttiden med olika föreningar och offentliga aktörer lever också vidare.</w:t>
      </w:r>
    </w:p>
    <w:p w14:paraId="67431431" w14:textId="77777777" w:rsidR="007369BC" w:rsidRPr="00B01B81" w:rsidRDefault="007369BC" w:rsidP="00B01B81">
      <w:pPr>
        <w:pStyle w:val="Brdtextmedindrag"/>
        <w:rPr>
          <w:rFonts w:eastAsia="SimSun"/>
        </w:rPr>
      </w:pPr>
    </w:p>
    <w:p w14:paraId="3F3CB825" w14:textId="6A571C22" w:rsidR="007369BC" w:rsidRPr="00EA7BB2" w:rsidRDefault="007369BC" w:rsidP="00EA7BB2">
      <w:pPr>
        <w:pStyle w:val="Numreradlista"/>
        <w:numPr>
          <w:ilvl w:val="0"/>
          <w:numId w:val="1"/>
        </w:numPr>
        <w:rPr>
          <w:rFonts w:eastAsia="SimHei"/>
          <w:b/>
          <w:bCs/>
          <w:lang w:val="en-GB"/>
        </w:rPr>
      </w:pPr>
      <w:r w:rsidRPr="00EA7BB2">
        <w:rPr>
          <w:rFonts w:eastAsia="SimHei"/>
          <w:b/>
          <w:bCs/>
          <w:lang w:val="en-GB"/>
        </w:rPr>
        <w:t>Kista Sports Club: Healthy Women</w:t>
      </w:r>
    </w:p>
    <w:p w14:paraId="177133FE" w14:textId="20A65E13"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starta en hälsoverksamhet för tjejer och unga kvinnor i Järva för att stärka deras självförtroende och självkänsla. </w:t>
      </w:r>
      <w:r w:rsidRPr="00B01B81">
        <w:rPr>
          <w:rFonts w:eastAsia="SimSun"/>
          <w:i/>
          <w:iCs/>
        </w:rPr>
        <w:t>Projektet ledde till</w:t>
      </w:r>
      <w:r w:rsidRPr="00B01B81">
        <w:rPr>
          <w:rFonts w:eastAsia="SimSun"/>
        </w:rPr>
        <w:t xml:space="preserve"> att tjejers deltagande inom idrott, gym och föreningsliv ökade. Genom uppsökande verksamhet mot högstadieskolor och spridning via sociala medier engagerade projektet över 800 tjejer. Föreningen nådde ut till fysiskt inaktiva tjejer där majoriteten saknade meningsfull fritid och levde i utanförskap. Förutom regelbundna träningar erbjöd man även tillfällen att få testa på nya träningsformer. Under projekttiden genomförde man även dialogsamtal, teambuilding och föreläsningar om självförtroende och självkänsla. </w:t>
      </w:r>
      <w:r w:rsidRPr="00B01B81">
        <w:rPr>
          <w:rFonts w:eastAsia="SimSun"/>
          <w:i/>
          <w:iCs/>
        </w:rPr>
        <w:t xml:space="preserve">Efter att projektet avslutats och finansieringen från Arvsfonden upphört </w:t>
      </w:r>
      <w:r w:rsidRPr="00B01B81">
        <w:rPr>
          <w:rFonts w:eastAsia="SimSun"/>
        </w:rPr>
        <w:t>har verksamheten levt vidare i Järva i en ny ideell förening: Healthy Women. Aktiviteter och verksam</w:t>
      </w:r>
      <w:r>
        <w:rPr>
          <w:rFonts w:eastAsia="SimSun"/>
        </w:rPr>
        <w:softHyphen/>
      </w:r>
      <w:r w:rsidRPr="00B01B81">
        <w:rPr>
          <w:rFonts w:eastAsia="SimSun"/>
        </w:rPr>
        <w:t xml:space="preserve">heter har fortsatt och utvecklats genom bidrag från olika organisationer, bland annat från Gålöstiftelsen. Det inkluderar hälsorelaterade initiativ, sociala mötesplatser och utbildningsprogram som stärker gemenskapen och främjar individens utveckling. </w:t>
      </w:r>
    </w:p>
    <w:p w14:paraId="77C813E2" w14:textId="77777777" w:rsidR="007369BC" w:rsidRPr="00B01B81" w:rsidRDefault="007369BC" w:rsidP="00B01B81">
      <w:pPr>
        <w:pStyle w:val="Brdtextmedindrag"/>
        <w:rPr>
          <w:rFonts w:eastAsia="SimSun"/>
        </w:rPr>
      </w:pPr>
    </w:p>
    <w:p w14:paraId="6CE454DD" w14:textId="64D74AD3" w:rsidR="007369BC" w:rsidRPr="00B01B81" w:rsidRDefault="007369BC" w:rsidP="00EA7BB2">
      <w:pPr>
        <w:pStyle w:val="Numreradlista"/>
        <w:numPr>
          <w:ilvl w:val="0"/>
          <w:numId w:val="1"/>
        </w:numPr>
        <w:rPr>
          <w:rFonts w:eastAsia="SimHei"/>
          <w:b/>
          <w:bCs/>
        </w:rPr>
      </w:pPr>
      <w:r w:rsidRPr="00B01B81">
        <w:rPr>
          <w:rFonts w:eastAsia="SimHei"/>
          <w:b/>
          <w:bCs/>
        </w:rPr>
        <w:t>Riksförbundet Attention: Trots allt!</w:t>
      </w:r>
    </w:p>
    <w:p w14:paraId="0E9887F7"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tillsammans med Studieförbundet Vuxenskolan, ta fram såväl fysiska som digitala interaktiva plattformar för familjer med barn och ungdomar med trotsproblematik och neuropsykiatriska funktionsnedsättningar. </w:t>
      </w:r>
      <w:r w:rsidRPr="00B01B81">
        <w:rPr>
          <w:rFonts w:eastAsia="SimSun"/>
          <w:i/>
          <w:iCs/>
        </w:rPr>
        <w:t>Projektet ledde till</w:t>
      </w:r>
      <w:r w:rsidRPr="00B01B81">
        <w:rPr>
          <w:rFonts w:eastAsia="SimSun"/>
        </w:rPr>
        <w:t xml:space="preserve"> att metoder och verktyg utvecklades som utgick från forskning och målgruppens erfarenheter. Genom olika samtalsgrupper och studiecirklar medverkade projektet till en ökad förståelse kring målgruppens utmaningar. Föreningen deltog även på mässor och seminarier. </w:t>
      </w:r>
      <w:r w:rsidRPr="00B01B81">
        <w:rPr>
          <w:rFonts w:eastAsia="SimSun"/>
          <w:i/>
          <w:iCs/>
        </w:rPr>
        <w:t>Efter att projektet avslutats och finansieringen från Arvsfonden upphö</w:t>
      </w:r>
      <w:r w:rsidRPr="00B01B81">
        <w:rPr>
          <w:rFonts w:eastAsia="SimSun"/>
        </w:rPr>
        <w:t>rt finns informationsmaterial och filmer tillgängliga på föreningens hemsida. På hemsidan finns också två webbaserade utbildningar som har levt vidare genom lokalf</w:t>
      </w:r>
      <w:r w:rsidRPr="00B01B81">
        <w:rPr>
          <w:rFonts w:eastAsia="SimSun" w:cs="Merriweather Light"/>
        </w:rPr>
        <w:t>ö</w:t>
      </w:r>
      <w:r w:rsidRPr="00B01B81">
        <w:rPr>
          <w:rFonts w:eastAsia="SimSun"/>
        </w:rPr>
        <w:t>reningarna. Materialet från projektet finns också tillg</w:t>
      </w:r>
      <w:r w:rsidRPr="00B01B81">
        <w:rPr>
          <w:rFonts w:eastAsia="SimSun" w:cs="Merriweather Light"/>
        </w:rPr>
        <w:t>ä</w:t>
      </w:r>
      <w:r w:rsidRPr="00B01B81">
        <w:rPr>
          <w:rFonts w:eastAsia="SimSun"/>
        </w:rPr>
        <w:t>ngligt p</w:t>
      </w:r>
      <w:r w:rsidRPr="00B01B81">
        <w:rPr>
          <w:rFonts w:eastAsia="SimSun" w:cs="Merriweather Light"/>
        </w:rPr>
        <w:t>å</w:t>
      </w:r>
      <w:r w:rsidRPr="00B01B81">
        <w:rPr>
          <w:rFonts w:eastAsia="SimSun"/>
        </w:rPr>
        <w:t xml:space="preserve"> Studief</w:t>
      </w:r>
      <w:r w:rsidRPr="00B01B81">
        <w:rPr>
          <w:rFonts w:eastAsia="SimSun" w:cs="Merriweather Light"/>
        </w:rPr>
        <w:t>ö</w:t>
      </w:r>
      <w:r w:rsidRPr="00B01B81">
        <w:rPr>
          <w:rFonts w:eastAsia="SimSun"/>
        </w:rPr>
        <w:t xml:space="preserve">rbundets Vuxenskolans hemsida. Föreningen ingår även i en referensgrupp för ett nytt forskningsprojekt om behandling av trotssyndrom som drivs av Karolinska institutet och Psykologpartners där föreningen bidrar med målgruppens (föräldrars och barns) röst. </w:t>
      </w:r>
    </w:p>
    <w:p w14:paraId="5DAA24AB" w14:textId="77777777" w:rsidR="007369BC" w:rsidRPr="00B01B81" w:rsidRDefault="007369BC" w:rsidP="00B01B81">
      <w:pPr>
        <w:pStyle w:val="Brdtextmedindrag"/>
        <w:rPr>
          <w:rFonts w:eastAsia="SimSun"/>
        </w:rPr>
      </w:pPr>
    </w:p>
    <w:p w14:paraId="0CA4D4F1" w14:textId="2043C944" w:rsidR="007369BC" w:rsidRPr="00B01B81" w:rsidRDefault="007369BC" w:rsidP="00EA7BB2">
      <w:pPr>
        <w:pStyle w:val="Numreradlista"/>
        <w:numPr>
          <w:ilvl w:val="0"/>
          <w:numId w:val="1"/>
        </w:numPr>
        <w:rPr>
          <w:rFonts w:eastAsia="SimHei"/>
          <w:b/>
          <w:bCs/>
        </w:rPr>
      </w:pPr>
      <w:r w:rsidRPr="00B01B81">
        <w:rPr>
          <w:rFonts w:eastAsia="SimHei"/>
          <w:b/>
          <w:bCs/>
        </w:rPr>
        <w:t>Ung Företagsamhet i Kalmar län: UF-företagande för nyanlända</w:t>
      </w:r>
    </w:p>
    <w:p w14:paraId="2A89DC99" w14:textId="07AF2152"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ge nyanlända elever på språkintroduk</w:t>
      </w:r>
      <w:r>
        <w:rPr>
          <w:rFonts w:eastAsia="SimSun"/>
        </w:rPr>
        <w:softHyphen/>
      </w:r>
      <w:r w:rsidRPr="00B01B81">
        <w:rPr>
          <w:rFonts w:eastAsia="SimSun"/>
        </w:rPr>
        <w:t xml:space="preserve">tionsprogram (IMS-program) samma möjlighet att driva UF-företag (Ung Företagsamhet) som andra gymnasieelever. </w:t>
      </w:r>
      <w:r w:rsidRPr="00B01B81">
        <w:rPr>
          <w:rFonts w:eastAsia="SimSun"/>
          <w:i/>
          <w:iCs/>
        </w:rPr>
        <w:t>Projektet ledde till</w:t>
      </w:r>
      <w:r w:rsidRPr="00B01B81">
        <w:rPr>
          <w:rFonts w:eastAsia="SimSun"/>
        </w:rPr>
        <w:t xml:space="preserve"> att föreningen tog fram ett anpassat material kring UF-företagande för elever på språkintroduktionsprogram. Materialet användes även på yrkesprogram som har många nyanlända personer som elever. Under projektet deltog 60 elever från målgruppen och 48 av dem slutförde sitt UF-år och fick ett kursintyg. </w:t>
      </w:r>
      <w:r w:rsidRPr="00B01B81">
        <w:rPr>
          <w:rFonts w:eastAsia="SimSun"/>
          <w:i/>
          <w:iCs/>
        </w:rPr>
        <w:t>Efter att projektet avslutats och finansieringen från Arvsfonden upphört</w:t>
      </w:r>
      <w:r w:rsidRPr="00B01B81">
        <w:rPr>
          <w:rFonts w:eastAsia="SimSun"/>
        </w:rPr>
        <w:t xml:space="preserve"> finns bland annat arbetsmetoder, filmer och mallar fortsatt tillgängliga och har spridits nationellt. Föreningen föreläser regelbundet om hur man arbetar med Ung Företagsamhet på IMS-programmet och materialet från projektet används på programmet av elever och lärare. </w:t>
      </w:r>
    </w:p>
    <w:p w14:paraId="35C6D470" w14:textId="77777777" w:rsidR="007369BC" w:rsidRPr="00B01B81" w:rsidRDefault="007369BC" w:rsidP="00B01B81">
      <w:pPr>
        <w:pStyle w:val="Brdtextmedindrag"/>
        <w:rPr>
          <w:rFonts w:eastAsia="SimSun"/>
        </w:rPr>
      </w:pPr>
    </w:p>
    <w:p w14:paraId="05E09228" w14:textId="1CA1CDA4" w:rsidR="007369BC" w:rsidRPr="00B01B81" w:rsidRDefault="007369BC" w:rsidP="00EA7BB2">
      <w:pPr>
        <w:pStyle w:val="Numreradlista"/>
        <w:numPr>
          <w:ilvl w:val="0"/>
          <w:numId w:val="1"/>
        </w:numPr>
        <w:rPr>
          <w:rFonts w:eastAsia="SimHei"/>
          <w:b/>
          <w:bCs/>
        </w:rPr>
      </w:pPr>
      <w:r w:rsidRPr="00B01B81">
        <w:rPr>
          <w:rFonts w:eastAsia="SimHei"/>
          <w:b/>
          <w:bCs/>
        </w:rPr>
        <w:t>RFSL Ungdom: Newcomers Youth</w:t>
      </w:r>
    </w:p>
    <w:p w14:paraId="1353C154"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öka unga nyanlända hbtq-personers psykiska och fysiska välmående. Projektet riktade sig i första hand till asylsökande och nyanlända hbtq-personer mellan 15–25 år, men även till personer och organisationer som genom sin yrkesverksamhet eller sitt engagemang kommer i kontakt med, och har som uppgift, att stödja den primära målgruppen. </w:t>
      </w:r>
      <w:r w:rsidRPr="00B01B81">
        <w:rPr>
          <w:rFonts w:eastAsia="SimSun"/>
          <w:i/>
          <w:iCs/>
        </w:rPr>
        <w:t>Projektet ledde till</w:t>
      </w:r>
      <w:r w:rsidRPr="00B01B81">
        <w:rPr>
          <w:rFonts w:eastAsia="SimSun"/>
        </w:rPr>
        <w:t xml:space="preserve"> trygga mötesplatser för unga nyanlända HBTQ-personer på sex platser i landet. Dessutom tog projektet fram en metodbok för nya mötesplatser, en broschyr med information till de som möter målgruppen och en film. Ett juristnätverk bildades som kan erbjuda rådgivning. NCY Creates, där målgruppen bland annat designar kläder, var ett resultat från projektet. </w:t>
      </w:r>
      <w:r w:rsidRPr="00B01B81">
        <w:rPr>
          <w:rFonts w:eastAsia="SimSun"/>
          <w:i/>
          <w:iCs/>
        </w:rPr>
        <w:t xml:space="preserve">Efter att projektet avslutats och finansieringen från Arvsfonden upphört </w:t>
      </w:r>
      <w:r w:rsidRPr="00B01B81">
        <w:rPr>
          <w:rFonts w:eastAsia="SimSun"/>
        </w:rPr>
        <w:t xml:space="preserve">har NCY Creates klädmärke levt vidare och pengar från försäljning av kläder och produkter har gått tillbaka till verksamheten och målgruppen. Metoder (tryckt och digitalt) har levt vidare och används på mötesplatsen samt sprids via utbildningar och föreläsningar. </w:t>
      </w:r>
    </w:p>
    <w:p w14:paraId="0B4C3250" w14:textId="77777777" w:rsidR="007369BC" w:rsidRPr="00B01B81" w:rsidRDefault="007369BC" w:rsidP="00B01B81">
      <w:pPr>
        <w:pStyle w:val="Brdtextmedindrag"/>
        <w:rPr>
          <w:rFonts w:eastAsia="SimSun"/>
        </w:rPr>
      </w:pPr>
    </w:p>
    <w:p w14:paraId="0F2C8138" w14:textId="00629C05" w:rsidR="007369BC" w:rsidRPr="00B01B81" w:rsidRDefault="007369BC" w:rsidP="00EA7BB2">
      <w:pPr>
        <w:pStyle w:val="Numreradlista"/>
        <w:numPr>
          <w:ilvl w:val="0"/>
          <w:numId w:val="1"/>
        </w:numPr>
        <w:rPr>
          <w:rFonts w:eastAsia="SimHei"/>
          <w:b/>
          <w:bCs/>
        </w:rPr>
      </w:pPr>
      <w:r w:rsidRPr="00B01B81">
        <w:rPr>
          <w:rFonts w:eastAsia="SimHei"/>
          <w:b/>
          <w:bCs/>
        </w:rPr>
        <w:t>Noaks Ark Stockholm: Vän med virus: familjepedagogiskt verktyg för samtal om hiv och att leva med hiv</w:t>
      </w:r>
    </w:p>
    <w:p w14:paraId="396602AF"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familjepedagogiska verktyg för familjer som lever med hiv för att därigenom normalisera förekomsten och minska stigmat kring hiv. </w:t>
      </w:r>
      <w:r w:rsidRPr="00B01B81">
        <w:rPr>
          <w:rFonts w:eastAsia="SimSun"/>
          <w:i/>
          <w:iCs/>
        </w:rPr>
        <w:t>Projektet ledde till</w:t>
      </w:r>
      <w:r w:rsidRPr="00B01B81">
        <w:rPr>
          <w:rFonts w:eastAsia="SimSun"/>
        </w:rPr>
        <w:t xml:space="preserve"> att föreningen tog fram ett samlat material för både barn, unga och vuxna i form av böcker, film och en webbapp som på ett vardagligt och fantasifullt sätt knyter ihop samtal och fakta om hiv. Materialet gjordes tillgängligt på hemsidan Vän med virus – Noaks Ark Stockholm och spreds nationellt i fysisk och digital form samt användes i Noaks Arks verksamhet och i hiv-vård för barn. </w:t>
      </w:r>
      <w:r w:rsidRPr="00B01B81">
        <w:rPr>
          <w:rFonts w:eastAsia="SimSun"/>
          <w:i/>
          <w:iCs/>
        </w:rPr>
        <w:t xml:space="preserve">Efter att projektet avslutats och finansieringen från Arvsfonden upphört </w:t>
      </w:r>
      <w:r w:rsidRPr="00B01B81">
        <w:rPr>
          <w:rFonts w:eastAsia="SimSun"/>
        </w:rPr>
        <w:t xml:space="preserve">har det framtagna metodmaterialet fortsatt användas regelbundet i föreningens verksamhet. Materialet har fått stor spridning och är efterfrågat av andra liknande verksamheter. Målgruppen för projektet har en strukturell påverkan i organisationen genom att föreningen inrättat ett familjeråd och även barnanpassat sina lokaler. </w:t>
      </w:r>
    </w:p>
    <w:p w14:paraId="0AFF516C" w14:textId="77777777" w:rsidR="007369BC" w:rsidRPr="00B01B81" w:rsidRDefault="007369BC" w:rsidP="00B01B81">
      <w:pPr>
        <w:pStyle w:val="Brdtextmedindrag"/>
        <w:rPr>
          <w:rFonts w:eastAsia="SimSun"/>
        </w:rPr>
      </w:pPr>
    </w:p>
    <w:p w14:paraId="1981B60A" w14:textId="774A52E8" w:rsidR="007369BC" w:rsidRPr="00B01B81" w:rsidRDefault="007369BC" w:rsidP="00EA7BB2">
      <w:pPr>
        <w:pStyle w:val="Numreradlista"/>
        <w:numPr>
          <w:ilvl w:val="0"/>
          <w:numId w:val="1"/>
        </w:numPr>
        <w:rPr>
          <w:rFonts w:eastAsia="SimHei"/>
          <w:b/>
          <w:bCs/>
        </w:rPr>
      </w:pPr>
      <w:r w:rsidRPr="00B01B81">
        <w:rPr>
          <w:rFonts w:eastAsia="SimHei"/>
          <w:b/>
          <w:bCs/>
        </w:rPr>
        <w:t xml:space="preserve">Kultur Akademin: Våra filmer </w:t>
      </w:r>
    </w:p>
    <w:p w14:paraId="2031558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filma och dokumentera vardagslivet i Storumans kommun. Detta för att främja samverkan och överbrygga barriärer mellan olika samhällsgrupperingar och generationer. </w:t>
      </w:r>
      <w:r w:rsidRPr="00B01B81">
        <w:rPr>
          <w:rFonts w:eastAsia="SimSun"/>
          <w:i/>
          <w:iCs/>
        </w:rPr>
        <w:t>Projektet ledde till</w:t>
      </w:r>
      <w:r w:rsidRPr="00B01B81">
        <w:rPr>
          <w:rFonts w:eastAsia="SimSun"/>
        </w:rPr>
        <w:t xml:space="preserve"> att drygt 500 filmer om vardagslivet i Storuman producerades och lades på en interaktiv karta på projektets hemsida. Ytterligare 200 filmer sparades i ett arkiv som samtidsdokumentation. </w:t>
      </w:r>
      <w:r w:rsidRPr="00B01B81">
        <w:rPr>
          <w:rFonts w:eastAsia="SimSun"/>
          <w:i/>
          <w:iCs/>
        </w:rPr>
        <w:t>Efter att projektet avslutats och finansieringen från Arvsfonden upphört</w:t>
      </w:r>
      <w:r w:rsidRPr="00B01B81">
        <w:rPr>
          <w:rFonts w:eastAsia="SimSun"/>
        </w:rPr>
        <w:t xml:space="preserve"> har ungdomarna som utvecklade projektet fortsatt i föreningen. De har gått flera fortbildningskurser och arrangerat workshops och aktiviteter för ungdomar. Användandet av film av både ortsborna och myndigheter har fortsatt och intresset att visa upp sin by, vardag och historia med hjälp av film har ökat. Samarbeten med bygderåd och representanter för byarna utanför tätorten har fortlevt. </w:t>
      </w:r>
    </w:p>
    <w:p w14:paraId="4C8A40E7" w14:textId="77777777" w:rsidR="007369BC" w:rsidRPr="00B01B81" w:rsidRDefault="007369BC" w:rsidP="00B01B81">
      <w:pPr>
        <w:pStyle w:val="Brdtextmedindrag"/>
        <w:rPr>
          <w:rFonts w:eastAsia="SimSun"/>
        </w:rPr>
      </w:pPr>
    </w:p>
    <w:p w14:paraId="1FAB0937" w14:textId="5E308E08" w:rsidR="007369BC" w:rsidRPr="00B01B81" w:rsidRDefault="007369BC" w:rsidP="00EA7BB2">
      <w:pPr>
        <w:pStyle w:val="Numreradlista"/>
        <w:numPr>
          <w:ilvl w:val="0"/>
          <w:numId w:val="1"/>
        </w:numPr>
        <w:rPr>
          <w:rFonts w:eastAsia="SimHei"/>
          <w:b/>
          <w:bCs/>
        </w:rPr>
      </w:pPr>
      <w:r w:rsidRPr="00B01B81">
        <w:rPr>
          <w:rFonts w:eastAsia="SimHei"/>
          <w:b/>
          <w:bCs/>
        </w:rPr>
        <w:t>ABF Malmö: PAYK- en brygga för samhället</w:t>
      </w:r>
    </w:p>
    <w:p w14:paraId="7F8D4F67"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upphäva informationsbarriären mellan daritalande och majoritetssamhället samt öka daritalande ungdomars delaktighet i samhället. Detta skulle bland annat ske genom att skapa en medieplattform och genomföra aktiviteter för att bredda kunskap kring media, förstärka samhörigheten inom målgruppen, samt bidra med kulturellt utbyte. </w:t>
      </w:r>
      <w:r w:rsidRPr="00B01B81">
        <w:rPr>
          <w:rFonts w:eastAsia="SimSun"/>
          <w:i/>
          <w:iCs/>
        </w:rPr>
        <w:t>Projektet ledde till</w:t>
      </w:r>
      <w:r w:rsidRPr="00B01B81">
        <w:rPr>
          <w:rFonts w:eastAsia="SimSun"/>
        </w:rPr>
        <w:t xml:space="preserve"> att målgruppen daritalande ungdomar utvecklade nya kunskaper i sina roller som projektledare, reportrar, producenter, filmare och att göra podcast. Under projekttiden bildades föreningen Payk Media. Material som projektet tog fram samlades på en hemsida.  </w:t>
      </w:r>
      <w:r w:rsidRPr="00B01B81">
        <w:rPr>
          <w:rFonts w:eastAsia="SimSun"/>
          <w:i/>
          <w:iCs/>
        </w:rPr>
        <w:t xml:space="preserve">Efter att projektet </w:t>
      </w:r>
      <w:r w:rsidRPr="00B01B81">
        <w:rPr>
          <w:rFonts w:eastAsia="SimSun"/>
        </w:rPr>
        <w:t xml:space="preserve">avslutats och </w:t>
      </w:r>
      <w:r w:rsidRPr="00B01B81">
        <w:rPr>
          <w:rFonts w:eastAsia="SimSun"/>
          <w:i/>
          <w:iCs/>
        </w:rPr>
        <w:t>finansieringen från Arvsfonden upphört</w:t>
      </w:r>
      <w:r w:rsidRPr="00B01B81">
        <w:rPr>
          <w:rFonts w:eastAsia="SimSun"/>
        </w:rPr>
        <w:t xml:space="preserve"> har föreningen fortsatt arbeta ideellt med verksamhet riktad till målgruppen. Föreningen har medverkat i kortfilmsfestivaler i Malmö, Göteborg och Stockholm samt startat en podcast på dari.</w:t>
      </w:r>
    </w:p>
    <w:p w14:paraId="72EF475A" w14:textId="77777777" w:rsidR="007369BC" w:rsidRPr="00B01B81" w:rsidRDefault="007369BC" w:rsidP="00B01B81">
      <w:pPr>
        <w:pStyle w:val="Brdtextmedindrag"/>
        <w:rPr>
          <w:rFonts w:eastAsia="SimSun"/>
        </w:rPr>
      </w:pPr>
    </w:p>
    <w:p w14:paraId="6B2C2D1C" w14:textId="6B62B89D" w:rsidR="007369BC" w:rsidRPr="00B01B81" w:rsidRDefault="007369BC" w:rsidP="00EA7BB2">
      <w:pPr>
        <w:pStyle w:val="Numreradlista"/>
        <w:numPr>
          <w:ilvl w:val="0"/>
          <w:numId w:val="1"/>
        </w:numPr>
        <w:rPr>
          <w:rFonts w:eastAsia="SimHei"/>
          <w:b/>
          <w:bCs/>
        </w:rPr>
      </w:pPr>
      <w:r w:rsidRPr="00B01B81">
        <w:rPr>
          <w:rFonts w:eastAsia="SimHei"/>
          <w:b/>
          <w:bCs/>
        </w:rPr>
        <w:t>Studiefrämjandet Norra Älvsborg/Fyrbodal: Filmrampen</w:t>
      </w:r>
    </w:p>
    <w:p w14:paraId="18CB6D6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personer med funktionsnedsättning skulle få grundläggande kunskaper om filmproduktion genom att arbeta tillsammans med ungdomar med tidigare filmerfarenhet, och med stöd från professionella filmarbetare. </w:t>
      </w:r>
      <w:r w:rsidRPr="00B01B81">
        <w:rPr>
          <w:rFonts w:eastAsia="SimSun"/>
          <w:i/>
          <w:iCs/>
        </w:rPr>
        <w:t>Projektet ledde till</w:t>
      </w:r>
      <w:r w:rsidRPr="00B01B81">
        <w:rPr>
          <w:rFonts w:eastAsia="SimSun"/>
        </w:rPr>
        <w:t xml:space="preserve"> en modell där ungdomar, personer med funktionsnedsättning och professionella filmarbetare tillsammans kan arbeta med olika delar av en filmproduktion. En central del av arbetet var att personer med funktionsnedsättning själva fick reflektera över, och berätta om, en viktig del av sin historia. Det mest synliga resultatet blev filmen ”Sockerexperimentet” som fick stor medial uppmärksamhet, visades på filmfestivaler och även gick upp på svenska biografer under 2023. Parallellt med filmen ”Sockerexperimentet” tog projektet även fram en bakom kulisserna-film som går att använda som diskussionsmaterial av andra intresserade som vill arbeta med modellen. Vidare tog projektet fram ett utbildningsmaterial riktat till målgruppen. </w:t>
      </w:r>
      <w:r w:rsidRPr="00B01B81">
        <w:rPr>
          <w:rFonts w:eastAsia="SimSun"/>
          <w:i/>
          <w:iCs/>
        </w:rPr>
        <w:t>Efter att projektet avslutats och finansieringen från Arvsfonden upphört</w:t>
      </w:r>
      <w:r w:rsidRPr="00B01B81">
        <w:rPr>
          <w:rFonts w:eastAsia="SimSun"/>
        </w:rPr>
        <w:t xml:space="preserve"> har filmen fortsatt att visas på biografer, skolor och filmfestivaler. Utbildningsmaterialet har utvecklats och arbetet med bakom kulisserna-filmer har fortsatt.</w:t>
      </w:r>
    </w:p>
    <w:p w14:paraId="3C0DC784" w14:textId="77777777" w:rsidR="007369BC" w:rsidRPr="00B01B81" w:rsidRDefault="007369BC" w:rsidP="00B01B81">
      <w:pPr>
        <w:pStyle w:val="Brdtextmedindrag"/>
        <w:rPr>
          <w:rFonts w:eastAsia="SimSun"/>
        </w:rPr>
      </w:pPr>
    </w:p>
    <w:p w14:paraId="4F30E75A" w14:textId="388E9AF3" w:rsidR="007369BC" w:rsidRPr="00B01B81" w:rsidRDefault="007369BC" w:rsidP="00EA7BB2">
      <w:pPr>
        <w:pStyle w:val="Numreradlista"/>
        <w:numPr>
          <w:ilvl w:val="0"/>
          <w:numId w:val="1"/>
        </w:numPr>
        <w:rPr>
          <w:rFonts w:eastAsia="SimHei"/>
          <w:b/>
          <w:bCs/>
        </w:rPr>
      </w:pPr>
      <w:r w:rsidRPr="00B01B81">
        <w:rPr>
          <w:rFonts w:eastAsia="SimHei"/>
          <w:b/>
          <w:bCs/>
        </w:rPr>
        <w:t>Region Jönköpings län / Värnamo folkhögskola: Teaterfolk</w:t>
      </w:r>
    </w:p>
    <w:p w14:paraId="222846DB"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ta fram en tvåårig teaterutbildning på heltid för personer med lindrig intellektuell funktionsnedsättning. </w:t>
      </w:r>
      <w:r w:rsidRPr="00B01B81">
        <w:rPr>
          <w:rFonts w:eastAsia="SimSun"/>
          <w:i/>
          <w:iCs/>
        </w:rPr>
        <w:t xml:space="preserve">Projektet ledde till </w:t>
      </w:r>
      <w:r w:rsidRPr="00B01B81">
        <w:rPr>
          <w:rFonts w:eastAsia="SimSun"/>
        </w:rPr>
        <w:t xml:space="preserve">att Värnamo folkhögskola utvecklade en ny teaterutbildning som vänder sig till målgruppen och där studenterna arbetar med teaterproduktioner och deltar i teaterföreställningar. </w:t>
      </w:r>
      <w:r w:rsidRPr="00B01B81">
        <w:rPr>
          <w:rFonts w:eastAsia="SimSun"/>
          <w:i/>
          <w:iCs/>
        </w:rPr>
        <w:t>Efter att projektet avslutats och finansieringen från Arvsfonden upphö</w:t>
      </w:r>
      <w:r w:rsidRPr="00B01B81">
        <w:rPr>
          <w:rFonts w:eastAsia="SimSun"/>
        </w:rPr>
        <w:t xml:space="preserve">rt har utbildningen blivit en stående utbildning på Värnamo Folkhögskola. </w:t>
      </w:r>
    </w:p>
    <w:p w14:paraId="275DF393" w14:textId="77777777" w:rsidR="007369BC" w:rsidRPr="00B01B81" w:rsidRDefault="007369BC" w:rsidP="00B01B81">
      <w:pPr>
        <w:pStyle w:val="Brdtextmedindrag"/>
        <w:rPr>
          <w:rFonts w:eastAsia="SimSun"/>
        </w:rPr>
      </w:pPr>
    </w:p>
    <w:p w14:paraId="7E330D41" w14:textId="5D5E2376" w:rsidR="007369BC" w:rsidRPr="00BE587C" w:rsidRDefault="007369BC" w:rsidP="00EA7BB2">
      <w:pPr>
        <w:pStyle w:val="Numreradlista"/>
        <w:numPr>
          <w:ilvl w:val="0"/>
          <w:numId w:val="1"/>
        </w:numPr>
        <w:rPr>
          <w:rFonts w:eastAsia="SimHei"/>
          <w:b/>
          <w:bCs/>
        </w:rPr>
      </w:pPr>
      <w:r w:rsidRPr="00BE587C">
        <w:rPr>
          <w:rFonts w:eastAsia="SimHei"/>
          <w:b/>
          <w:bCs/>
        </w:rPr>
        <w:t>Vardagens civilkurage: Vardagsklimatet</w:t>
      </w:r>
    </w:p>
    <w:p w14:paraId="079084AE" w14:textId="619AF9EF"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en metod som ska spridas till unga i åldrarna 15–25 år inom främst civilsamhället. Metoden skulle vara interaktiv och bygga på deltagarstyrd design där målgruppen själva skulle ha stort utrymme att forma utbildningarnas innehåll och upplägg. </w:t>
      </w:r>
      <w:r w:rsidRPr="00B01B81">
        <w:rPr>
          <w:rFonts w:eastAsia="SimSun"/>
          <w:i/>
          <w:iCs/>
        </w:rPr>
        <w:t>Projektet ledde till</w:t>
      </w:r>
      <w:r w:rsidRPr="00B01B81">
        <w:rPr>
          <w:rFonts w:eastAsia="SimSun"/>
        </w:rPr>
        <w:t xml:space="preserve"> att metoden utvecklades och föreningen tog fram en hemsida. Under projekttiden genomförde föreningen drygt 180 träningar, baserade på dialogövningar och rollspel. Totalt deltog cirka 900 unga vid träningar och kurser, som genomfördes både fysiskt och digitalt under pandemin. </w:t>
      </w:r>
      <w:r w:rsidRPr="00B01B81">
        <w:rPr>
          <w:rFonts w:eastAsia="SimSun"/>
          <w:i/>
          <w:iCs/>
        </w:rPr>
        <w:t>Efter att projektet avslutats och finansieringen från Arvsfonden upphört</w:t>
      </w:r>
      <w:r w:rsidRPr="00B01B81">
        <w:rPr>
          <w:rFonts w:eastAsia="SimSun"/>
        </w:rPr>
        <w:t xml:space="preserve"> har metoden institutionaliserats i organisationen. På ideell basis finns tränare som erbjuder utbildningar till de som vill bli nya klimat</w:t>
      </w:r>
      <w:r>
        <w:rPr>
          <w:rFonts w:eastAsia="SimSun"/>
        </w:rPr>
        <w:softHyphen/>
      </w:r>
      <w:r w:rsidRPr="00B01B81">
        <w:rPr>
          <w:rFonts w:eastAsia="SimSun"/>
        </w:rPr>
        <w:t xml:space="preserve">samtalstränare. Träningar äger rum i samarbete med andra organisationer. Metod- och inspirationsbankerna klimatprata.se samt app.klimatprata.se är fortsatt tillgänglig för allmänheten och utgör en kunskapsbank med lärdomar från projektet, bland annat finns filmer med tips på samtalstekniker att använda i sin vardag. </w:t>
      </w:r>
    </w:p>
    <w:p w14:paraId="32984F22" w14:textId="77777777" w:rsidR="007369BC" w:rsidRPr="00B01B81" w:rsidRDefault="007369BC" w:rsidP="00B01B81">
      <w:pPr>
        <w:pStyle w:val="Brdtextmedindrag"/>
        <w:rPr>
          <w:rFonts w:eastAsia="SimSun"/>
        </w:rPr>
      </w:pPr>
    </w:p>
    <w:p w14:paraId="4E3EC9AC" w14:textId="5D896AB8" w:rsidR="007369BC" w:rsidRPr="00BE587C" w:rsidRDefault="007369BC" w:rsidP="00EA7BB2">
      <w:pPr>
        <w:pStyle w:val="Numreradlista"/>
        <w:numPr>
          <w:ilvl w:val="0"/>
          <w:numId w:val="1"/>
        </w:numPr>
        <w:rPr>
          <w:rFonts w:eastAsia="SimHei"/>
          <w:b/>
          <w:bCs/>
        </w:rPr>
      </w:pPr>
      <w:r w:rsidRPr="00BE587C">
        <w:rPr>
          <w:rFonts w:eastAsia="SimHei"/>
          <w:b/>
          <w:bCs/>
        </w:rPr>
        <w:t>Studieförbundet Vuxenskolan Skåneregionen: Berättarverkstad Deluxe</w:t>
      </w:r>
    </w:p>
    <w:p w14:paraId="59CBA9BE"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en berättarverkstad där äldre personer med intellektuell funktionsnedsättning arbetar med dokumentärt berättande som metod för stärkt identitet och ökad delaktighet. Metoden skulle utvecklas inom ramen för studiecirklar och deltagarna rekryteras via dagliga verksamheter, deltagande föreningars nätverk och genom uppsökande verksamhet i Skåne. </w:t>
      </w:r>
      <w:r w:rsidRPr="00B01B81">
        <w:rPr>
          <w:rFonts w:eastAsia="SimSun"/>
          <w:i/>
          <w:iCs/>
        </w:rPr>
        <w:t>Projektet ledde till</w:t>
      </w:r>
      <w:r w:rsidRPr="00B01B81">
        <w:rPr>
          <w:rFonts w:eastAsia="SimSun"/>
        </w:rPr>
        <w:t xml:space="preserve"> att studieförbundet utvecklade en metod för dokumentärt berättande av, med, och för målgruppen. Det digitala metodmaterialet (intervju- och berättarkortlek, Berättarboken) togs fram för cirkelledare med intellektuell funktionsnedsättning. </w:t>
      </w:r>
      <w:r w:rsidRPr="00B01B81">
        <w:rPr>
          <w:rFonts w:eastAsia="SimSun"/>
          <w:i/>
          <w:iCs/>
        </w:rPr>
        <w:t>Efter att projektet avslutats och finansieringen från Arvsfonden upphört</w:t>
      </w:r>
      <w:r w:rsidRPr="00B01B81">
        <w:rPr>
          <w:rFonts w:eastAsia="SimSun"/>
        </w:rPr>
        <w:t xml:space="preserve"> har metodmaterialet varit fortsatt efterfrågat och används framförallt av projektets primära målgrupp, men också i cirklar och grupper med andra målgrupper. Metoden har spridits genom Studieförbundet Vuxenskolans nätverk och används i andra delar av landet. </w:t>
      </w:r>
    </w:p>
    <w:p w14:paraId="17FBACB1" w14:textId="77777777" w:rsidR="007369BC" w:rsidRPr="00B01B81" w:rsidRDefault="007369BC" w:rsidP="00B01B81">
      <w:pPr>
        <w:pStyle w:val="Brdtextmedindrag"/>
        <w:rPr>
          <w:rFonts w:eastAsia="SimSun"/>
        </w:rPr>
      </w:pPr>
    </w:p>
    <w:p w14:paraId="753BCB31" w14:textId="6778481D" w:rsidR="007369BC" w:rsidRPr="00B01B81" w:rsidRDefault="007369BC" w:rsidP="00EA7BB2">
      <w:pPr>
        <w:pStyle w:val="Numreradlista"/>
        <w:numPr>
          <w:ilvl w:val="0"/>
          <w:numId w:val="1"/>
        </w:numPr>
        <w:rPr>
          <w:rFonts w:eastAsia="SimHei"/>
          <w:b/>
          <w:bCs/>
        </w:rPr>
      </w:pPr>
      <w:r w:rsidRPr="00B01B81">
        <w:rPr>
          <w:rFonts w:eastAsia="SimHei"/>
          <w:b/>
          <w:bCs/>
        </w:rPr>
        <w:t>Ulriksbergskyrkan: Neighbourhood</w:t>
      </w:r>
    </w:p>
    <w:p w14:paraId="11EF099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inspirera och motivera ungdomar i riskzon för socialt utanförskap till positiva beteendemönster och ett gott synsätt gentemot samhället och livet. </w:t>
      </w:r>
      <w:r w:rsidRPr="00B01B81">
        <w:rPr>
          <w:rFonts w:eastAsia="SimSun"/>
          <w:i/>
          <w:iCs/>
        </w:rPr>
        <w:t xml:space="preserve">Projektet ledde till </w:t>
      </w:r>
      <w:r w:rsidRPr="00B01B81">
        <w:rPr>
          <w:rFonts w:eastAsia="SimSun"/>
        </w:rPr>
        <w:t xml:space="preserve">att drygt 100 ungdomar deltog i olika aktiviteter, bland annat läxhjälp, hjälp med att förbättra skolresultat och betyg, arbetspraktik, sommarjobb och övningskörning. Under projekttiden tog man fram en minidokumentär och flera kortfilmer om projektet. Projektet har haft ett samarbete med Linnéuniversitetet under projekttiden, bland annat vad gäller effektmätning. </w:t>
      </w:r>
      <w:r w:rsidRPr="00B01B81">
        <w:rPr>
          <w:rFonts w:eastAsia="SimSun"/>
          <w:i/>
          <w:iCs/>
        </w:rPr>
        <w:t>Efter att projektet avslutats och finansieringen från Arvsfonden upphört</w:t>
      </w:r>
      <w:r w:rsidRPr="00B01B81">
        <w:rPr>
          <w:rFonts w:eastAsia="SimSun"/>
        </w:rPr>
        <w:t xml:space="preserve"> har verksamheten levt vidare och kunnat utvecklas inom Ulriksbergskyrkan i Växjö. Information och erfarenheter från projektet har spridits nationellt och det finns kommuner som visat intresse för att arbeta utifrån den metod som projektet tog fram. Metoden har väckt intresse såväl nationellt som internationellt.</w:t>
      </w:r>
    </w:p>
    <w:p w14:paraId="4170A539" w14:textId="77777777" w:rsidR="007369BC" w:rsidRPr="00B01B81" w:rsidRDefault="007369BC" w:rsidP="00B01B81">
      <w:pPr>
        <w:pStyle w:val="Brdtextmedindrag"/>
        <w:rPr>
          <w:rFonts w:eastAsia="SimSun"/>
        </w:rPr>
      </w:pPr>
    </w:p>
    <w:p w14:paraId="1A4FCA30" w14:textId="770824CD" w:rsidR="007369BC" w:rsidRPr="00B01B81" w:rsidRDefault="007369BC" w:rsidP="00EA7BB2">
      <w:pPr>
        <w:pStyle w:val="Numreradlista"/>
        <w:numPr>
          <w:ilvl w:val="0"/>
          <w:numId w:val="1"/>
        </w:numPr>
        <w:rPr>
          <w:rFonts w:eastAsia="SimHei"/>
          <w:b/>
          <w:bCs/>
        </w:rPr>
      </w:pPr>
      <w:r w:rsidRPr="00B01B81">
        <w:rPr>
          <w:rFonts w:eastAsia="SimHei"/>
          <w:b/>
          <w:bCs/>
        </w:rPr>
        <w:t>RG Aktiv Rehabilitering: RG Integration</w:t>
      </w:r>
    </w:p>
    <w:p w14:paraId="020C4F3C"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ge nyanlända personer med ryggmärgsskada möjligheter till ett självständigt och aktivt liv. </w:t>
      </w:r>
      <w:r w:rsidRPr="00B01B81">
        <w:rPr>
          <w:rFonts w:eastAsia="SimSun"/>
          <w:i/>
          <w:iCs/>
        </w:rPr>
        <w:t>Projektet ledde</w:t>
      </w:r>
      <w:r w:rsidRPr="00B01B81">
        <w:rPr>
          <w:rFonts w:eastAsia="SimSun"/>
        </w:rPr>
        <w:t xml:space="preserve"> till att föreningen utvecklade metoden Aktiv Rehabilitering och genomförde utbildningar i metoden. Projektet tog även fram en hemsida som blev en kunskapsportal riktad till målgruppen, yrkesverksamma, myndigheter och hälso- och sjukvården. Vidare genomförde man insatser för att höja kunskapsnivå hos målgruppen, anhöriga och yrkesverksamma genom bland annat föreläsningar och workshops. Föreningen utbildade även uppsökare och förebildsledare som själva har de erfarenheter som målgruppen har. För att nå målgruppen genomfördes också lokala aktiviteter (RG Nära Dig). Under projekttiden tog föreningen fram flera utbildningar: en ledarutbildning riktad till nya och befintliga ledare inom föreningen, en utbildning riktad till Migrationsverket, och en kostnadsfri utbildning riktad till yrkesverksamma inom hälso-och sjukvården som möter målgruppen. Projektet skapade även en samverkansgrupp med representanter från kommun, region, och ideell sektor. </w:t>
      </w:r>
      <w:r w:rsidRPr="00B01B81">
        <w:rPr>
          <w:rFonts w:eastAsia="SimSun"/>
          <w:i/>
          <w:iCs/>
        </w:rPr>
        <w:t>Efter att projektet avslutats och finansieringen från Arvsfonden upphört</w:t>
      </w:r>
      <w:r w:rsidRPr="00B01B81">
        <w:rPr>
          <w:rFonts w:eastAsia="SimSun"/>
        </w:rPr>
        <w:t xml:space="preserve"> har verksamheten levt vidare i föreningen. Hemsidan finns kvar med information som är översatt till olika språk. Föreningen har fortsatt ledare och förebilder med olika kultur och olika språkkunskaper som är aktiva i uppsökande verksamhet och i kursverksamhet. Ledarutbildningen för nya ledare genomförs årligen för ledare i föreningen. Utbildningen för profession finns fortsatt att ta del av via hemsidan. Föreningen håller 1–2 gånger årligen utbildning för Migrationsverkets personal. Vidare har föreningen fått i uppdrag att utbilda i interkulturell kompetens för yrkesverksamma i hälso- och sjukvården som möter målgruppen. </w:t>
      </w:r>
    </w:p>
    <w:p w14:paraId="462CA015" w14:textId="77777777" w:rsidR="007369BC" w:rsidRPr="00B01B81" w:rsidRDefault="007369BC" w:rsidP="00B01B81">
      <w:pPr>
        <w:pStyle w:val="Brdtextmedindrag"/>
        <w:rPr>
          <w:rFonts w:eastAsia="SimSun"/>
        </w:rPr>
      </w:pPr>
    </w:p>
    <w:p w14:paraId="2D486253" w14:textId="16ED2C82" w:rsidR="007369BC" w:rsidRPr="00B01B81" w:rsidRDefault="007369BC" w:rsidP="00EA7BB2">
      <w:pPr>
        <w:pStyle w:val="Numreradlista"/>
        <w:numPr>
          <w:ilvl w:val="0"/>
          <w:numId w:val="1"/>
        </w:numPr>
        <w:rPr>
          <w:rFonts w:eastAsia="SimHei"/>
          <w:b/>
          <w:bCs/>
        </w:rPr>
      </w:pPr>
      <w:r w:rsidRPr="00B01B81">
        <w:rPr>
          <w:rFonts w:eastAsia="SimHei"/>
          <w:b/>
          <w:bCs/>
        </w:rPr>
        <w:t>Studieförbundet vuxenskolan Gävleborg: MINDSET</w:t>
      </w:r>
    </w:p>
    <w:p w14:paraId="4CF0E677"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tillsammans med målgruppen personer med neuropsykiatrisk funktionsnedsättning i kombination med psykisk ohälsa och/eller beroendeproblematik, ta fram metoder och aktiviteter som stärker målgruppens inflytande och ökar deras förmåga till egenmakt. </w:t>
      </w:r>
      <w:r w:rsidRPr="00B01B81">
        <w:rPr>
          <w:rFonts w:eastAsia="SimSun"/>
          <w:i/>
          <w:iCs/>
        </w:rPr>
        <w:t>Projektet ledde till</w:t>
      </w:r>
      <w:r w:rsidRPr="00B01B81">
        <w:rPr>
          <w:rFonts w:eastAsia="SimSun"/>
        </w:rPr>
        <w:t xml:space="preserve"> studiecirklar, samtalsspel och en metodbok. Under projekttiden genomförde studieförbundet föreläsningar och möten med politiker och myndigheter. Personer ur målgruppen tog tillsammans med projektets medarbetare fram material till fjorton olika studiecirklar. Materialet spreds i Studieförbundet Vuxenskolans nätverk. En samtalskortlek togs också fram av målgruppen och spreds till elever på vård- och omsorgsprogrammet och Hälsinglands Utbildningsförbund. I slutfasen av projektet bildades föreningen Mindset för att målgruppen skulle få möjlighet att lära sig hur en förening arbetar och vilka möjligheter den har. </w:t>
      </w:r>
      <w:r w:rsidRPr="00B01B81">
        <w:rPr>
          <w:rFonts w:eastAsia="SimSun"/>
          <w:i/>
          <w:iCs/>
        </w:rPr>
        <w:t>Efter att projektet avslutats och finansieringen från Arvsfonden upphört</w:t>
      </w:r>
      <w:r w:rsidRPr="00B01B81">
        <w:rPr>
          <w:rFonts w:eastAsia="SimSun"/>
        </w:rPr>
        <w:t xml:space="preserve"> har föreningen Mindset levt vidare med målgruppen representerad i styrelsen. Föreningen genomför aktiviteter samt deltar som arrangörer vid temadagar och föreläsningar. Föreningen och Studieförbundet sprider samtalskortleken och studiecirkelmaterialet har också fortsatt att spridas och användas av bland annat offentliga aktörer. Representanter för föreningen (som också tillhör målgruppen) deltar i möten, föreläsningar och temadagar.</w:t>
      </w:r>
    </w:p>
    <w:p w14:paraId="39E3DC6C" w14:textId="77777777" w:rsidR="007369BC" w:rsidRPr="00B01B81" w:rsidRDefault="007369BC" w:rsidP="00B01B81">
      <w:pPr>
        <w:pStyle w:val="Brdtextmedindrag"/>
        <w:rPr>
          <w:rFonts w:eastAsia="SimSun"/>
        </w:rPr>
      </w:pPr>
    </w:p>
    <w:p w14:paraId="50C64BAE" w14:textId="2C8911C5" w:rsidR="007369BC" w:rsidRPr="00B01B81" w:rsidRDefault="007369BC" w:rsidP="00EA7BB2">
      <w:pPr>
        <w:pStyle w:val="Numreradlista"/>
        <w:numPr>
          <w:ilvl w:val="0"/>
          <w:numId w:val="1"/>
        </w:numPr>
        <w:rPr>
          <w:rFonts w:eastAsia="SimHei"/>
          <w:b/>
          <w:bCs/>
        </w:rPr>
      </w:pPr>
      <w:r w:rsidRPr="00B01B81">
        <w:rPr>
          <w:rFonts w:eastAsia="SimHei"/>
          <w:b/>
          <w:bCs/>
        </w:rPr>
        <w:t>Stiftelsen Bräcke diakoni: Kunskapsportföljen</w:t>
      </w:r>
    </w:p>
    <w:p w14:paraId="625233FE"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utveckla en digital kunskapsportfölj tillsammans med barn, unga och vuxna med funktionsnedsättning som är i behov av olika stödinsatser. Detta för att skapa ökad självständighet och självbestämmande hos målgruppen. </w:t>
      </w:r>
      <w:r w:rsidRPr="00B01B81">
        <w:rPr>
          <w:rFonts w:eastAsia="SimSun"/>
          <w:i/>
          <w:iCs/>
        </w:rPr>
        <w:t>Projektet ledde till</w:t>
      </w:r>
      <w:r w:rsidRPr="00B01B81">
        <w:rPr>
          <w:rFonts w:eastAsia="SimSun"/>
        </w:rPr>
        <w:t xml:space="preserve"> att stiftelsen, i samverkan med målgruppen, skapade en kostnadsfri digital plattform, appen Reda. I Reda kan personer med funktionsnedsättning samla, sortera och informera om sig själva på ett lättillgängligt sätt. Anhöriga och personal får genom appen möjlighet att ta del av personlig information om brukaren. En metodbeskrivning och en broschyr med information om appen togs fram. </w:t>
      </w:r>
      <w:r w:rsidRPr="00B01B81">
        <w:rPr>
          <w:rFonts w:eastAsia="SimSun"/>
          <w:i/>
          <w:iCs/>
        </w:rPr>
        <w:t>Efter att projektet avslutats och finansieringen från Arvsfonden upphört</w:t>
      </w:r>
      <w:r w:rsidRPr="00B01B81">
        <w:rPr>
          <w:rFonts w:eastAsia="SimSun"/>
        </w:rPr>
        <w:t xml:space="preserve"> har appen fortsatt att användas av målgruppen. Stiftelsen informerar och sprider kunskap om appen, bland annat genom att delta på mässor och konferenser. Stiftelsen samarbetar även med ett IT-bolag för att uppdatera och utveckla appen. </w:t>
      </w:r>
    </w:p>
    <w:p w14:paraId="15C425E3" w14:textId="77777777" w:rsidR="007369BC" w:rsidRPr="00B01B81" w:rsidRDefault="007369BC" w:rsidP="00B01B81">
      <w:pPr>
        <w:pStyle w:val="Brdtextmedindrag"/>
        <w:rPr>
          <w:rFonts w:eastAsia="SimSun"/>
        </w:rPr>
      </w:pPr>
    </w:p>
    <w:p w14:paraId="06A172B1" w14:textId="201978C7" w:rsidR="007369BC" w:rsidRPr="00B01B81" w:rsidRDefault="007369BC" w:rsidP="00EA7BB2">
      <w:pPr>
        <w:pStyle w:val="Numreradlista"/>
        <w:numPr>
          <w:ilvl w:val="0"/>
          <w:numId w:val="1"/>
        </w:numPr>
        <w:rPr>
          <w:rFonts w:eastAsia="SimHei"/>
          <w:b/>
          <w:bCs/>
        </w:rPr>
      </w:pPr>
      <w:r w:rsidRPr="00B01B81">
        <w:rPr>
          <w:rFonts w:eastAsia="SimHei"/>
          <w:b/>
          <w:bCs/>
        </w:rPr>
        <w:t>Idrottsklubben ParaCraft: ParaCraft – ett liv i rörelse</w:t>
      </w:r>
    </w:p>
    <w:p w14:paraId="7AB9947D"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stimulera vuxna personer med funktionsnedsättning till ett mer aktivt liv. Detta skulle projektet åstadkomma genom att skapa en utbildningsplattform för personer med utvecklingsstörning och personer med synnedsättning. </w:t>
      </w:r>
      <w:r w:rsidRPr="00B01B81">
        <w:rPr>
          <w:rFonts w:eastAsia="SimSun"/>
          <w:i/>
          <w:iCs/>
        </w:rPr>
        <w:t>Projektet ledde till</w:t>
      </w:r>
      <w:r w:rsidRPr="00B01B81">
        <w:rPr>
          <w:rFonts w:eastAsia="SimSun"/>
        </w:rPr>
        <w:t xml:space="preserve"> workshops, prova-på-dagar, kursverksamhet och läger. Under projekttiden tog föreningen fram en utbildningsmodell för ”ett liv i rörelse” som främjar en kombination av fysisk aktivitet och konsthantverk för målgruppen. </w:t>
      </w:r>
      <w:r w:rsidRPr="00B01B81">
        <w:rPr>
          <w:rFonts w:eastAsia="SimSun"/>
          <w:i/>
          <w:iCs/>
        </w:rPr>
        <w:t>Efter att projektet avslutats och finansieringen från Arvsfonden upphört</w:t>
      </w:r>
      <w:r w:rsidRPr="00B01B81">
        <w:rPr>
          <w:rFonts w:eastAsia="SimSun"/>
        </w:rPr>
        <w:t xml:space="preserve"> har föreningen drivit verksamheten vidare med workshops, läger, prova-på-dagar och kurser. Verksamheten finns för närvarande i fem kommuner genom lokala sektioner av IK ParaCraft. Föreningen genomför även utbildningar för andra föreningar i det arbetssätt som man utvecklat.</w:t>
      </w:r>
    </w:p>
    <w:p w14:paraId="6D2C65A2" w14:textId="77777777" w:rsidR="007369BC" w:rsidRPr="00B01B81" w:rsidRDefault="007369BC" w:rsidP="00B01B81">
      <w:pPr>
        <w:pStyle w:val="Brdtextmedindrag"/>
        <w:rPr>
          <w:rFonts w:eastAsia="SimSun"/>
        </w:rPr>
      </w:pPr>
    </w:p>
    <w:p w14:paraId="3C827559" w14:textId="26AEEF06" w:rsidR="007369BC" w:rsidRPr="00B01B81" w:rsidRDefault="007369BC" w:rsidP="00EA7BB2">
      <w:pPr>
        <w:pStyle w:val="Numreradlista"/>
        <w:numPr>
          <w:ilvl w:val="0"/>
          <w:numId w:val="1"/>
        </w:numPr>
        <w:rPr>
          <w:rFonts w:eastAsia="SimHei"/>
          <w:b/>
          <w:bCs/>
        </w:rPr>
      </w:pPr>
      <w:r w:rsidRPr="00B01B81">
        <w:rPr>
          <w:rFonts w:eastAsia="SimHei"/>
          <w:b/>
          <w:bCs/>
        </w:rPr>
        <w:t xml:space="preserve">Skolyoga i Sverige Ekonomisk Förening: Stillin </w:t>
      </w:r>
    </w:p>
    <w:p w14:paraId="73DCAD92"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stärka gymnasieelevers psykiska hälsa och välmående. Detta skulle ske genom att utveckla en plattform med yogaövningar och tillhörande material som skulle användas både i och utanför skolan. </w:t>
      </w:r>
      <w:r w:rsidRPr="00B01B81">
        <w:rPr>
          <w:rFonts w:eastAsia="SimSun"/>
          <w:i/>
          <w:iCs/>
        </w:rPr>
        <w:t>Projektet ledde till</w:t>
      </w:r>
      <w:r w:rsidRPr="00B01B81">
        <w:rPr>
          <w:rFonts w:eastAsia="SimSun"/>
        </w:rPr>
        <w:t xml:space="preserve"> att föreningen skapade plattformen med övningar och material. Cirka 250 elever deltog aktivt under projekttiden och föreningen nådde uppskattningsvis 38 000 elever. Övningarna som togs fram var enkla och korta samt anpassade för både skolmiljö och olika elevgrupper. Effektmätningar som projektet genomförde visade att både elever och lärare märkte en positiv skillnad när de gjorde övningar och använde materialet regelbundet. </w:t>
      </w:r>
      <w:r w:rsidRPr="00B01B81">
        <w:rPr>
          <w:rFonts w:eastAsia="SimSun"/>
          <w:i/>
          <w:iCs/>
        </w:rPr>
        <w:t>Efter att projektet avslutats och finansieringen från Arvsfonden upphört</w:t>
      </w:r>
      <w:r w:rsidRPr="00B01B81">
        <w:rPr>
          <w:rFonts w:eastAsia="SimSun"/>
        </w:rPr>
        <w:t xml:space="preserve"> har den digitala plattformen levt vidare och utvecklas kontinuerligt. Plattformen fortsätter att används av skolor. Föreningen har även en aktiv ungdomsgrupp.</w:t>
      </w:r>
    </w:p>
    <w:p w14:paraId="55FDEBF5" w14:textId="77777777" w:rsidR="007369BC" w:rsidRPr="00B01B81" w:rsidRDefault="007369BC" w:rsidP="00B01B81">
      <w:pPr>
        <w:pStyle w:val="Brdtextmedindrag"/>
        <w:rPr>
          <w:rFonts w:eastAsia="SimSun"/>
        </w:rPr>
      </w:pPr>
    </w:p>
    <w:p w14:paraId="73FBBCDC" w14:textId="2D1A9613" w:rsidR="007369BC" w:rsidRPr="00B01B81" w:rsidRDefault="007369BC" w:rsidP="00EA7BB2">
      <w:pPr>
        <w:pStyle w:val="Numreradlista"/>
        <w:numPr>
          <w:ilvl w:val="0"/>
          <w:numId w:val="1"/>
        </w:numPr>
        <w:rPr>
          <w:rFonts w:eastAsia="SimHei"/>
          <w:b/>
          <w:bCs/>
        </w:rPr>
      </w:pPr>
      <w:r w:rsidRPr="00B01B81">
        <w:rPr>
          <w:rFonts w:eastAsia="SimHei"/>
          <w:b/>
          <w:bCs/>
        </w:rPr>
        <w:t>Sveriges Sportfiske- och Fiskevårdsförbund: Skolbäcken för resurs-och grundsärskola</w:t>
      </w:r>
    </w:p>
    <w:p w14:paraId="1B8949D2"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anpassa och utveckla en befintlig skolverksamhet som bedrivs av Sportfiskarna till att inkludera målgruppen elever i grundsär- och resursskolor. </w:t>
      </w:r>
      <w:r w:rsidRPr="00B01B81">
        <w:rPr>
          <w:rFonts w:eastAsia="SimSun"/>
          <w:i/>
          <w:iCs/>
        </w:rPr>
        <w:t>Projektet ledde till</w:t>
      </w:r>
      <w:r w:rsidRPr="00B01B81">
        <w:rPr>
          <w:rFonts w:eastAsia="SimSun"/>
        </w:rPr>
        <w:t xml:space="preserve"> en ny arbetsmodell för vatten- och fiskevård som bygger på att inkludera elever utifrån de enskilda klassernas förutsättningar och behov. Projektet tog även fram ett skolbäckskompendium i samråd med målgruppen, samt en informationsfilm. Under projekttiden genomfördes över 350 klassbesök. </w:t>
      </w:r>
      <w:r w:rsidRPr="00B01B81">
        <w:rPr>
          <w:rFonts w:eastAsia="SimSun"/>
          <w:i/>
          <w:iCs/>
        </w:rPr>
        <w:t>Efter att projektet avslutats och finansieringen från Arvsfonden upphört</w:t>
      </w:r>
      <w:r w:rsidRPr="00B01B81">
        <w:rPr>
          <w:rFonts w:eastAsia="SimSun"/>
        </w:rPr>
        <w:t xml:space="preserve"> har föreningen fortsatt arbeta med den metodik som man utvecklade i projektet, med nya klasser från anpassad grundskola och/eller resursklasser. Verksamheten finansieras på olika sätt runtom i landet, i vissa fall genom kommunal finansiering och i andra fall genom organisationen Svenskt friluftsliv. </w:t>
      </w:r>
    </w:p>
    <w:p w14:paraId="2950CD49" w14:textId="77777777" w:rsidR="007369BC" w:rsidRPr="00B01B81" w:rsidRDefault="007369BC" w:rsidP="00B01B81">
      <w:pPr>
        <w:pStyle w:val="Brdtextmedindrag"/>
        <w:rPr>
          <w:rFonts w:eastAsia="SimSun"/>
        </w:rPr>
      </w:pPr>
    </w:p>
    <w:p w14:paraId="7CE1C78A" w14:textId="2F6EF00F" w:rsidR="007369BC" w:rsidRPr="00B01B81" w:rsidRDefault="007369BC" w:rsidP="00EA7BB2">
      <w:pPr>
        <w:pStyle w:val="Numreradlista"/>
        <w:numPr>
          <w:ilvl w:val="0"/>
          <w:numId w:val="1"/>
        </w:numPr>
        <w:rPr>
          <w:rFonts w:eastAsia="SimHei"/>
          <w:b/>
          <w:bCs/>
        </w:rPr>
      </w:pPr>
      <w:r w:rsidRPr="00B01B81">
        <w:rPr>
          <w:rFonts w:eastAsia="SimHei"/>
          <w:b/>
          <w:bCs/>
        </w:rPr>
        <w:t>Studiefrämjandet Uppsala Västmanland: Orda – kreativt skrivande för personer med intellektuell funktionsnedsättning</w:t>
      </w:r>
    </w:p>
    <w:p w14:paraId="7CB0F98E"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så kallade Orda-grupper där personer med intellektuell funktionsnedsättning får möjlighet att utveckla sin förmåga att uttrycka sig kreativt, i första hand genom skrivande. Skrivandet inbegriper poesi, essä, kortprosa och dramatik. </w:t>
      </w:r>
      <w:r w:rsidRPr="00B01B81">
        <w:rPr>
          <w:rFonts w:eastAsia="SimSun"/>
          <w:i/>
          <w:iCs/>
        </w:rPr>
        <w:t>Projektet ledde till</w:t>
      </w:r>
      <w:r w:rsidRPr="00B01B81">
        <w:rPr>
          <w:rFonts w:eastAsia="SimSun"/>
        </w:rPr>
        <w:t xml:space="preserve"> en verksamhet där personer med funktionsnedsättning fick utveckla sitt kreativa skrivande. Målgruppen medverkade i att ta fram en antologi. Under projekttiden genomförde också föreningen en utställning och målgruppen deltog i turnéer i länet med uppläsning av egna alster. Dessutom skapade projektet en blogg. </w:t>
      </w:r>
      <w:r w:rsidRPr="00B01B81">
        <w:rPr>
          <w:rFonts w:eastAsia="SimSun"/>
          <w:i/>
          <w:iCs/>
        </w:rPr>
        <w:t>Efter att projektet avslutats och finansieringen från Arvsfonden upphört har</w:t>
      </w:r>
      <w:r w:rsidRPr="00B01B81">
        <w:rPr>
          <w:rFonts w:eastAsia="SimSun"/>
        </w:rPr>
        <w:t xml:space="preserve"> Orda-grupper levt vidare genom studiecirklar, även i andra kommuner. Cirkelledarutbildning för målgruppen hålls varje år.  Det material som togs fram under projekttiden finns tillgängligt att ladda ner. Studiecirklar med Orda-metoden har även utvecklats för seniorer.</w:t>
      </w:r>
    </w:p>
    <w:p w14:paraId="04909D17" w14:textId="77777777" w:rsidR="007369BC" w:rsidRPr="00B01B81" w:rsidRDefault="007369BC" w:rsidP="00B01B81">
      <w:pPr>
        <w:pStyle w:val="Brdtextmedindrag"/>
        <w:rPr>
          <w:rFonts w:eastAsia="SimSun"/>
        </w:rPr>
      </w:pPr>
    </w:p>
    <w:p w14:paraId="2C62C9AD" w14:textId="115BFD5C" w:rsidR="007369BC" w:rsidRPr="00B01B81" w:rsidRDefault="007369BC" w:rsidP="00EA7BB2">
      <w:pPr>
        <w:pStyle w:val="Numreradlista"/>
        <w:numPr>
          <w:ilvl w:val="0"/>
          <w:numId w:val="1"/>
        </w:numPr>
        <w:rPr>
          <w:rFonts w:eastAsia="SimHei"/>
          <w:b/>
          <w:bCs/>
        </w:rPr>
      </w:pPr>
      <w:r w:rsidRPr="00B01B81">
        <w:rPr>
          <w:rFonts w:eastAsia="SimHei"/>
          <w:b/>
          <w:bCs/>
        </w:rPr>
        <w:t>Motivationslyftet by Star for Life: Motivationslyftet för lågstadiet</w:t>
      </w:r>
    </w:p>
    <w:p w14:paraId="52ABCB29" w14:textId="27317AAD"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och anpassa Motivationslyftets program och material för elever i klasser F-3, lärare och föräldrar. Programmet skulle hjälpa barn att bibehålla en positiv studiemotivation och själv</w:t>
      </w:r>
      <w:r>
        <w:rPr>
          <w:rFonts w:eastAsia="SimSun"/>
        </w:rPr>
        <w:softHyphen/>
      </w:r>
      <w:r w:rsidRPr="00B01B81">
        <w:rPr>
          <w:rFonts w:eastAsia="SimSun"/>
        </w:rPr>
        <w:t xml:space="preserve">uppfattning när det gäller den egna personen samt sin prestationsförmåga. Utöver det skulle programmet stärka barns grundtrygghet, bygga en stark personlig värdegrund och träna den kreativa problemlösningsförmågan. </w:t>
      </w:r>
      <w:r w:rsidRPr="00B01B81">
        <w:rPr>
          <w:rFonts w:eastAsia="SimSun"/>
          <w:i/>
          <w:iCs/>
        </w:rPr>
        <w:t>Projektet ledde till</w:t>
      </w:r>
      <w:r w:rsidRPr="00B01B81">
        <w:rPr>
          <w:rFonts w:eastAsia="SimSun"/>
        </w:rPr>
        <w:t xml:space="preserve"> att ett lågstadieprogram med arbetsmaterial och pedagogisk handledning togs fram. Projektet utvecklade en strategi för ämnesintegration av Motivationslyftet på lågstadiet, där all undervisning integrerar självledarskapsträning i kombination med kunskapsförmedling. Under projekttiden tog föreningen även fram ett inspirationsmaterial för pedagoger. </w:t>
      </w:r>
      <w:r w:rsidRPr="00B01B81">
        <w:rPr>
          <w:rFonts w:eastAsia="SimSun"/>
          <w:i/>
          <w:iCs/>
        </w:rPr>
        <w:t xml:space="preserve">Efter att projektet avslutats och finansieringen från Arvsfonden upphört </w:t>
      </w:r>
      <w:r w:rsidRPr="00B01B81">
        <w:rPr>
          <w:rFonts w:eastAsia="SimSun"/>
        </w:rPr>
        <w:t>används lågstadieprogrammet i alla grundskolor som arbetar med Motivationslyftet. Metoden har även spridits till ytterligare skolor. Sammanlagt cirka femtio skolor arbetar med lågstadieprogrammet.</w:t>
      </w:r>
    </w:p>
    <w:p w14:paraId="64DFCCE2" w14:textId="239DCE72" w:rsidR="007369BC" w:rsidRPr="00B01B81" w:rsidRDefault="007369BC" w:rsidP="00CF3C51">
      <w:pPr>
        <w:pStyle w:val="Brdtext"/>
        <w:rPr>
          <w:rFonts w:eastAsia="SimSun"/>
        </w:rPr>
      </w:pPr>
    </w:p>
    <w:p w14:paraId="78C3EE89" w14:textId="71825D8D" w:rsidR="007369BC" w:rsidRPr="00B01B81" w:rsidRDefault="007369BC" w:rsidP="00EA7BB2">
      <w:pPr>
        <w:pStyle w:val="Numreradlista"/>
        <w:numPr>
          <w:ilvl w:val="0"/>
          <w:numId w:val="1"/>
        </w:numPr>
        <w:rPr>
          <w:rFonts w:eastAsia="SimHei"/>
          <w:b/>
          <w:bCs/>
        </w:rPr>
      </w:pPr>
      <w:r w:rsidRPr="00B01B81">
        <w:rPr>
          <w:rFonts w:eastAsia="SimHei"/>
          <w:b/>
          <w:bCs/>
        </w:rPr>
        <w:t>Strands IF: Aktivitetsklubben</w:t>
      </w:r>
    </w:p>
    <w:p w14:paraId="0FA30851" w14:textId="51FACED5"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tillsammans med ett lokala samarbetspartner och kommunen, erbjuda gratis fritidsaktiviteter för barn i årskurs 3 – 6 bosatta i Hudiksvalls kommun. Detta för att fånga upp och intressera nyanlända barn samt de barn ur målgruppen som inte är föreningsaktiva till att prova på olika idrottsaktiviteter. Projektet skulle också erbjuda läxläsning för barn, i samarbete med en pensionärsförening. </w:t>
      </w:r>
      <w:r w:rsidRPr="00B01B81">
        <w:rPr>
          <w:rFonts w:eastAsia="SimSun"/>
          <w:i/>
          <w:iCs/>
        </w:rPr>
        <w:t>Projektet ledde till</w:t>
      </w:r>
      <w:r w:rsidRPr="00B01B81">
        <w:rPr>
          <w:rFonts w:eastAsia="SimSun"/>
        </w:rPr>
        <w:t xml:space="preserve"> aktivitetsklubbar efter skolan tre till fyra gånger i veckan i Hudiksvalls tre största orter: Hudiksvall, Iggesund och Delsbo. </w:t>
      </w:r>
      <w:r w:rsidRPr="00B01B81">
        <w:rPr>
          <w:rFonts w:eastAsia="SimSun"/>
          <w:i/>
          <w:iCs/>
        </w:rPr>
        <w:t>Efter att projektet avslutats och finansieringen från Arvsfonden upphört</w:t>
      </w:r>
      <w:r w:rsidRPr="00B01B81">
        <w:rPr>
          <w:rFonts w:eastAsia="SimSun"/>
        </w:rPr>
        <w:t xml:space="preserve"> har aktivitetsklubbarna levt vidare på de tre orterna. </w:t>
      </w:r>
    </w:p>
    <w:p w14:paraId="0C5C8F1B" w14:textId="77777777" w:rsidR="007369BC" w:rsidRDefault="007369BC" w:rsidP="00B01B81">
      <w:pPr>
        <w:pStyle w:val="Brdtextmedindrag"/>
        <w:rPr>
          <w:rFonts w:eastAsia="SimSun"/>
        </w:rPr>
      </w:pPr>
    </w:p>
    <w:p w14:paraId="1E7BF876" w14:textId="77777777" w:rsidR="00CF3C51" w:rsidRDefault="00CF3C51" w:rsidP="00B01B81">
      <w:pPr>
        <w:pStyle w:val="Brdtextmedindrag"/>
        <w:rPr>
          <w:rFonts w:eastAsia="SimSun"/>
        </w:rPr>
      </w:pPr>
    </w:p>
    <w:p w14:paraId="62891356" w14:textId="77777777" w:rsidR="00CF3C51" w:rsidRPr="00B01B81" w:rsidRDefault="00CF3C51" w:rsidP="00B01B81">
      <w:pPr>
        <w:pStyle w:val="Brdtextmedindrag"/>
        <w:rPr>
          <w:rFonts w:eastAsia="SimSun"/>
        </w:rPr>
      </w:pPr>
    </w:p>
    <w:p w14:paraId="7C82B95A" w14:textId="4972AEC1" w:rsidR="007369BC" w:rsidRPr="00B01B81" w:rsidRDefault="007369BC" w:rsidP="00EA7BB2">
      <w:pPr>
        <w:pStyle w:val="Numreradlista"/>
        <w:numPr>
          <w:ilvl w:val="0"/>
          <w:numId w:val="1"/>
        </w:numPr>
        <w:rPr>
          <w:rFonts w:eastAsia="SimHei"/>
          <w:b/>
          <w:bCs/>
        </w:rPr>
      </w:pPr>
      <w:r w:rsidRPr="00B01B81">
        <w:rPr>
          <w:rFonts w:eastAsia="SimHei"/>
          <w:b/>
          <w:bCs/>
        </w:rPr>
        <w:t>Riksförbundet Huntingtons sjukdom RHS: Praktisk omvårdnadsvägledning vid Huntingtons sjukdom</w:t>
      </w:r>
    </w:p>
    <w:p w14:paraId="270E7478" w14:textId="7096F42F"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höja kunskapsnivån avseende omvårdnad vid Huntingtons sjukdom (HS) främst med fokus på assistans och boenden runt om i landet. </w:t>
      </w:r>
      <w:r w:rsidRPr="00B01B81">
        <w:rPr>
          <w:rFonts w:eastAsia="SimSun"/>
          <w:i/>
          <w:iCs/>
        </w:rPr>
        <w:t>Projektet ledde till</w:t>
      </w:r>
      <w:r w:rsidRPr="00B01B81">
        <w:rPr>
          <w:rFonts w:eastAsia="SimSun"/>
        </w:rPr>
        <w:t xml:space="preserve"> att förbundet utvecklade flera digitala omvårdnadsutbildningar tillsammans med sjukhusens HS-team. Webbutbildningarna vänder sig till professioner och anhöriga som vårdar personer med Huntingtons sjukdom. Utbildningarna gjordes tillgängliga på förbundets hemsida. Under projekttiden genomförde förbundet utbildningsinsatser runt om i landet för specialboenden, assistansbolag, rehabilitering och daglig verksamhet. </w:t>
      </w:r>
      <w:r w:rsidRPr="00B01B81">
        <w:rPr>
          <w:rFonts w:eastAsia="SimSun"/>
          <w:i/>
          <w:iCs/>
        </w:rPr>
        <w:t xml:space="preserve">Efter att projektet avslutats och finansieringen från Arvsfonden upphört </w:t>
      </w:r>
      <w:r w:rsidRPr="00B01B81">
        <w:rPr>
          <w:rFonts w:eastAsia="SimSun"/>
        </w:rPr>
        <w:t xml:space="preserve">har verksamheten levt vidare. Webbutbildningarna finns tillgängliga på förbundets hemsida och flera tusen personer har gått utbildningarna. Förbundet arrangerar också utbildningsdagar där utbildningarna används. Professionen, som medverkat vid skapandet av manualerna, använder själva materialet. Förbundet har kontakt med Europeiska Huntingtonföreningen och grundutbildningen har översatts till engelska. </w:t>
      </w:r>
    </w:p>
    <w:p w14:paraId="03B51FB8" w14:textId="77777777" w:rsidR="007369BC" w:rsidRPr="00B01B81" w:rsidRDefault="007369BC" w:rsidP="00B01B81">
      <w:pPr>
        <w:pStyle w:val="Brdtextmedindrag"/>
        <w:rPr>
          <w:rFonts w:eastAsia="SimSun"/>
        </w:rPr>
      </w:pPr>
    </w:p>
    <w:p w14:paraId="306B5F56" w14:textId="38079FB8" w:rsidR="007369BC" w:rsidRPr="00B01B81" w:rsidRDefault="007369BC" w:rsidP="00EA7BB2">
      <w:pPr>
        <w:pStyle w:val="Numreradlista"/>
        <w:numPr>
          <w:ilvl w:val="0"/>
          <w:numId w:val="1"/>
        </w:numPr>
        <w:rPr>
          <w:rFonts w:eastAsia="SimHei"/>
          <w:b/>
          <w:bCs/>
        </w:rPr>
      </w:pPr>
      <w:r w:rsidRPr="00B01B81">
        <w:rPr>
          <w:rFonts w:eastAsia="SimHei"/>
          <w:b/>
          <w:bCs/>
        </w:rPr>
        <w:t>ABF Södra Småland: Minnas Tillsammans</w:t>
      </w:r>
    </w:p>
    <w:p w14:paraId="22353F1C"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stärka och berika vardagen för boende på demensboenden genom att utbilda personer inom ideella sektorn till aktivitetsledare. </w:t>
      </w:r>
      <w:r w:rsidRPr="00B01B81">
        <w:rPr>
          <w:rFonts w:eastAsia="SimSun"/>
          <w:i/>
          <w:iCs/>
        </w:rPr>
        <w:t>Projektet ledde till</w:t>
      </w:r>
      <w:r w:rsidRPr="00B01B81">
        <w:rPr>
          <w:rFonts w:eastAsia="SimSun"/>
        </w:rPr>
        <w:t xml:space="preserve"> att man skapade en metod som möjliggör för demensboenden att tillsammans med studieförbund kunna individanpassa upplägg och aktiviteter utifrån målgruppens behov och önskemål. Under projekttiden utvecklade och genomförde man Minnas tillsammans-cirklar på demens- och äldreboenden. Projektet tog fram ett metodmaterial (tryckt och digitalt) och en digital utbildning, ”Minnas tillsammans”. Materialet gjordes tillgängligt på förbundets hemsida. </w:t>
      </w:r>
      <w:r w:rsidRPr="00B01B81">
        <w:rPr>
          <w:rFonts w:eastAsia="SimSun"/>
          <w:i/>
          <w:iCs/>
        </w:rPr>
        <w:t xml:space="preserve">Efter att projektet avslutats och finansieringen från Arvsfonden upphört har verksamheten levt vidare. </w:t>
      </w:r>
      <w:r w:rsidRPr="00B01B81">
        <w:rPr>
          <w:rFonts w:eastAsia="SimSun"/>
        </w:rPr>
        <w:t>Metodmaterialet finns fortsatt tillgängligt och används av cirkelledare som håller i cirklar med deltagare som har en demenssjukdom. Cirklarna anordnas av ABF i samverkan med äldreboenden. Den digitala utbildningen har också levt vidare.</w:t>
      </w:r>
    </w:p>
    <w:p w14:paraId="501563AE" w14:textId="77777777" w:rsidR="007369BC" w:rsidRPr="00B01B81" w:rsidRDefault="007369BC" w:rsidP="00B01B81">
      <w:pPr>
        <w:pStyle w:val="Brdtextmedindrag"/>
        <w:rPr>
          <w:rFonts w:eastAsia="SimSun"/>
        </w:rPr>
      </w:pPr>
    </w:p>
    <w:p w14:paraId="6FC2D8FB" w14:textId="1798D1F8" w:rsidR="007369BC" w:rsidRPr="00B01B81" w:rsidRDefault="007369BC" w:rsidP="00EA7BB2">
      <w:pPr>
        <w:pStyle w:val="Numreradlista"/>
        <w:numPr>
          <w:ilvl w:val="0"/>
          <w:numId w:val="1"/>
        </w:numPr>
        <w:rPr>
          <w:rFonts w:eastAsia="SimHei"/>
          <w:b/>
          <w:bCs/>
        </w:rPr>
      </w:pPr>
      <w:r w:rsidRPr="00B01B81">
        <w:rPr>
          <w:rFonts w:eastAsia="SimHei"/>
          <w:b/>
          <w:bCs/>
        </w:rPr>
        <w:t>Studieförbundet Vuxenskolan Kalmar län: Händernas hus 2.0</w:t>
      </w:r>
    </w:p>
    <w:p w14:paraId="210AFDC9"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ge unga kvinnor som står långt från arbetsmarknaden möjlighet att bryta isolering, stärka sitt språk och självförtroende samt att komma in på arbetsmarknaden. </w:t>
      </w:r>
      <w:r w:rsidRPr="00B01B81">
        <w:rPr>
          <w:rFonts w:eastAsia="SimSun"/>
          <w:i/>
          <w:iCs/>
        </w:rPr>
        <w:t>Projektet ledde till</w:t>
      </w:r>
      <w:r w:rsidRPr="00B01B81">
        <w:rPr>
          <w:rFonts w:eastAsia="SimSun"/>
        </w:rPr>
        <w:t xml:space="preserve"> att ett femtiotal unga kvinnor i åldrarna 16–25 år deltog i utbildningar i textilt arbete och handarbete, gjorde studiebesök hos företag och fick samhällsinformation. Under projekttiden producerades omkring 400 produkter och projektet tog fram en metodhandbok och två filmer. Av deltagarna gick 80% vidare till arbete och annan aktivitet, till exempel studier. </w:t>
      </w:r>
      <w:r w:rsidRPr="00B01B81">
        <w:rPr>
          <w:rFonts w:eastAsia="SimSun"/>
          <w:i/>
          <w:iCs/>
        </w:rPr>
        <w:t xml:space="preserve">Efter att projektet avslutats och finansieringen från Arvsfonden upphört </w:t>
      </w:r>
      <w:r w:rsidRPr="00B01B81">
        <w:rPr>
          <w:rFonts w:eastAsia="SimSun"/>
        </w:rPr>
        <w:t xml:space="preserve">har metoder och arbetssätt levt vidare genom studiecirkelverksamhet på olika platser i Kalmar län. </w:t>
      </w:r>
    </w:p>
    <w:p w14:paraId="4756B77D" w14:textId="77777777" w:rsidR="007369BC" w:rsidRDefault="007369BC" w:rsidP="00B01B81">
      <w:pPr>
        <w:pStyle w:val="Brdtextmedindrag"/>
        <w:rPr>
          <w:rFonts w:eastAsia="SimSun"/>
        </w:rPr>
      </w:pPr>
    </w:p>
    <w:p w14:paraId="1EF8DC29" w14:textId="77777777" w:rsidR="00CF3C51" w:rsidRPr="00B01B81" w:rsidRDefault="00CF3C51" w:rsidP="00B01B81">
      <w:pPr>
        <w:pStyle w:val="Brdtextmedindrag"/>
        <w:rPr>
          <w:rFonts w:eastAsia="SimSun"/>
        </w:rPr>
      </w:pPr>
    </w:p>
    <w:p w14:paraId="3DB6D160" w14:textId="236547BF" w:rsidR="007369BC" w:rsidRPr="00B01B81" w:rsidRDefault="007369BC" w:rsidP="00EA7BB2">
      <w:pPr>
        <w:pStyle w:val="Numreradlista"/>
        <w:numPr>
          <w:ilvl w:val="0"/>
          <w:numId w:val="1"/>
        </w:numPr>
        <w:rPr>
          <w:rFonts w:eastAsia="SimHei"/>
          <w:b/>
          <w:bCs/>
        </w:rPr>
      </w:pPr>
      <w:r w:rsidRPr="00B01B81">
        <w:rPr>
          <w:rFonts w:eastAsia="SimHei"/>
          <w:b/>
          <w:bCs/>
        </w:rPr>
        <w:t>Svenska Brottningsförbundet: En brottarmatta utan gränser</w:t>
      </w:r>
    </w:p>
    <w:p w14:paraId="298B230C"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målgruppsanpassad brottning för barn och unga med intellektuell funktionsnedsättning. </w:t>
      </w:r>
      <w:r w:rsidRPr="00B01B81">
        <w:rPr>
          <w:rFonts w:eastAsia="SimSun"/>
          <w:i/>
          <w:iCs/>
        </w:rPr>
        <w:t>Projektet ledde till</w:t>
      </w:r>
      <w:r w:rsidRPr="00B01B81">
        <w:rPr>
          <w:rFonts w:eastAsia="SimSun"/>
        </w:rPr>
        <w:t xml:space="preserve"> att förbundet nådde ut och skapade kännedom om projektet till lokalföreningar/klubbar och skolor runt om i landet. Fjorton svenska brottningsföreningar utbildade sina instruktörer för att kunna erbjuda aktiviteter för målgruppen. Under projekttiden tog man fram ett nytt aktivitetsmaterial som skolor och föreningar kan använda sig av när de möter målgruppen. Projektet samarbetade med särskolor. Under projekttiden producerade projektet även bland annat lathundar, checklistor och filmer anpassade för målgruppen och aktiviteterna. </w:t>
      </w:r>
      <w:r w:rsidRPr="00B01B81">
        <w:rPr>
          <w:rFonts w:eastAsia="SimSun"/>
          <w:i/>
          <w:iCs/>
        </w:rPr>
        <w:t>Efter att projektet avslutats och finansieringen från Arvsfonden upphört</w:t>
      </w:r>
      <w:r w:rsidRPr="00B01B81">
        <w:rPr>
          <w:rFonts w:eastAsia="SimSun"/>
        </w:rPr>
        <w:t xml:space="preserve"> har verksamheten blivit en del av förbundets ordinarie verksamhet och förbundet ger stöd till de föreningar som vill satsa på parabrottning. Materialet som projektet tog fram finns fortsatt tillgängligt och används av aktiva föreningar och sprids till föreningar som är intresserade.</w:t>
      </w:r>
    </w:p>
    <w:p w14:paraId="383A0946" w14:textId="77777777" w:rsidR="007369BC" w:rsidRPr="00B01B81" w:rsidRDefault="007369BC" w:rsidP="00B01B81">
      <w:pPr>
        <w:pStyle w:val="Brdtextmedindrag"/>
        <w:rPr>
          <w:rFonts w:eastAsia="SimSun"/>
        </w:rPr>
      </w:pPr>
    </w:p>
    <w:p w14:paraId="59CC4EA9" w14:textId="16F426F5" w:rsidR="007369BC" w:rsidRPr="00B01B81" w:rsidRDefault="007369BC" w:rsidP="00EA7BB2">
      <w:pPr>
        <w:pStyle w:val="Numreradlista"/>
        <w:numPr>
          <w:ilvl w:val="0"/>
          <w:numId w:val="1"/>
        </w:numPr>
        <w:rPr>
          <w:rFonts w:eastAsia="SimHei"/>
          <w:b/>
          <w:bCs/>
        </w:rPr>
      </w:pPr>
      <w:r w:rsidRPr="00B01B81">
        <w:rPr>
          <w:rFonts w:eastAsia="SimHei"/>
          <w:b/>
          <w:bCs/>
        </w:rPr>
        <w:t>IF Friskis &amp; Svettis Tyresö: En annan syn på träning</w:t>
      </w:r>
    </w:p>
    <w:p w14:paraId="0DF2984B"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utveckla en träningsform som passar äldre med synnedsättning samt att utbilda ledare och funktionärer. </w:t>
      </w:r>
      <w:r w:rsidRPr="00B01B81">
        <w:rPr>
          <w:rFonts w:eastAsia="SimSun"/>
          <w:i/>
          <w:iCs/>
        </w:rPr>
        <w:t>Projektet ledde till</w:t>
      </w:r>
      <w:r w:rsidRPr="00B01B81">
        <w:rPr>
          <w:rFonts w:eastAsia="SimSun"/>
        </w:rPr>
        <w:t xml:space="preserve"> att lokalerna anpassades och föreningen testade under projekttiden olika träningsformer för målgruppen och utvecklade träningsformen ”Seniorklubben, anpassad träning”. Denna träningsform blev en del av föreningens gemensamma träningsutbud i hela landet. Projektet tog även fram ett utbildningsmaterial och en handbok (i digital och tryckt form) som spreds till alla Friskis &amp; Svettis föreningar i landet. Projektet fick stor betydelse för målgruppen och för ledare och träningsvärdar. Ett resultat av projektet var att föreningen också startade en grupp för yngre med synnedsättning. </w:t>
      </w:r>
      <w:r w:rsidRPr="00B01B81">
        <w:rPr>
          <w:rFonts w:eastAsia="SimSun"/>
          <w:i/>
          <w:iCs/>
        </w:rPr>
        <w:t>Efter att projektet avslutats och finansieringen från Arvsfonden upphört</w:t>
      </w:r>
      <w:r w:rsidRPr="00B01B81">
        <w:rPr>
          <w:rFonts w:eastAsia="SimSun"/>
        </w:rPr>
        <w:t xml:space="preserve"> har föreningen fortsatt med passet varje vecka för målgruppen och träningsformen har också spridits till andra lokalföreningar. Utbildningsmaterialet finns tillgängligt i föreningens utbildningsportal och ingår i utbildningen för alla nya Seniorklubbsledare i hela Sverige. Handboken har fortsatt spridas till intresserade. </w:t>
      </w:r>
    </w:p>
    <w:p w14:paraId="1EA37563" w14:textId="77777777" w:rsidR="007369BC" w:rsidRPr="00B01B81" w:rsidRDefault="007369BC" w:rsidP="00B01B81">
      <w:pPr>
        <w:pStyle w:val="Brdtextmedindrag"/>
        <w:rPr>
          <w:rFonts w:eastAsia="SimSun"/>
        </w:rPr>
      </w:pPr>
    </w:p>
    <w:p w14:paraId="2EC92221" w14:textId="2E03E41A" w:rsidR="007369BC" w:rsidRPr="00B01B81" w:rsidRDefault="007369BC" w:rsidP="00EA7BB2">
      <w:pPr>
        <w:pStyle w:val="Numreradlista"/>
        <w:numPr>
          <w:ilvl w:val="0"/>
          <w:numId w:val="1"/>
        </w:numPr>
        <w:rPr>
          <w:rFonts w:eastAsia="SimHei"/>
          <w:b/>
          <w:bCs/>
        </w:rPr>
      </w:pPr>
      <w:r w:rsidRPr="00B01B81">
        <w:rPr>
          <w:rFonts w:eastAsia="SimHei"/>
          <w:b/>
          <w:bCs/>
        </w:rPr>
        <w:t>RBU Halland: Projekt E-sport</w:t>
      </w:r>
    </w:p>
    <w:p w14:paraId="752F1E42"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tillsammans med ABF och e-sportsföreningar, utveckla metoder och redskap som gör det möjligt för barn och ungdomar med funktionsnedsättningar att delta i olika e-sportssammanhang. Genom att skapa digitala och fysiska kontaktytor ville projektet minska det sociala utanförskapet som målgruppen ofta upplever. </w:t>
      </w:r>
      <w:r w:rsidRPr="00B01B81">
        <w:rPr>
          <w:rFonts w:eastAsia="SimSun"/>
          <w:i/>
          <w:iCs/>
        </w:rPr>
        <w:t>Projektet ledde till</w:t>
      </w:r>
      <w:r w:rsidRPr="00B01B81">
        <w:rPr>
          <w:rFonts w:eastAsia="SimSun"/>
        </w:rPr>
        <w:t xml:space="preserve"> att målgruppen kunde delta i e-sportevent. Under projekttiden arrangerade projektet spelträffar och onlinespel. Genom projektet fick arrangörer av e-sport kunskap om målgruppens förutsättningar och målgruppen fick i sin tur större kontaktytor och stärkt social, fysisk och mental hälsa. Projektet tog även fram en barnbok om e-sport som riktar sig till målgruppen och vårdnadshavare. Ett resultat av projektet var bildandet av spelföreningen Young gamers som drivs av målgruppen. Ett annat resultat var ett e-sportlab som RBU startade tillsammans med högskolan i Halmstad. </w:t>
      </w:r>
      <w:r w:rsidRPr="00B01B81">
        <w:rPr>
          <w:rFonts w:eastAsia="SimSun"/>
          <w:i/>
          <w:iCs/>
        </w:rPr>
        <w:t>Efter att projektet avslutats och finansieringen från Arvsfonden upphört</w:t>
      </w:r>
      <w:r w:rsidRPr="00B01B81">
        <w:rPr>
          <w:rFonts w:eastAsia="SimSun"/>
        </w:rPr>
        <w:t xml:space="preserve"> har verksamheten fortsatt i föreningen Young Gamers som bland annat anordnar e-spelträffar i e-sportlab på Högskolan i Halmstad. </w:t>
      </w:r>
    </w:p>
    <w:p w14:paraId="14319FF0" w14:textId="77777777" w:rsidR="007369BC" w:rsidRPr="00B01B81" w:rsidRDefault="007369BC" w:rsidP="00B01B81">
      <w:pPr>
        <w:pStyle w:val="Brdtextmedindrag"/>
        <w:rPr>
          <w:rFonts w:eastAsia="SimSun"/>
        </w:rPr>
      </w:pPr>
    </w:p>
    <w:p w14:paraId="2BA8B4C0" w14:textId="719F3F3F" w:rsidR="007369BC" w:rsidRPr="00B01B81" w:rsidRDefault="007369BC" w:rsidP="00EA7BB2">
      <w:pPr>
        <w:pStyle w:val="Numreradlista"/>
        <w:numPr>
          <w:ilvl w:val="0"/>
          <w:numId w:val="1"/>
        </w:numPr>
        <w:rPr>
          <w:rFonts w:eastAsia="SimHei"/>
          <w:b/>
          <w:bCs/>
        </w:rPr>
      </w:pPr>
      <w:r w:rsidRPr="00B01B81">
        <w:rPr>
          <w:rFonts w:eastAsia="SimHei"/>
          <w:b/>
          <w:bCs/>
        </w:rPr>
        <w:t>Älvdalens kommun: Wilum og Bellum</w:t>
      </w:r>
    </w:p>
    <w:p w14:paraId="022AFD73"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tillsammans med barn och ungdomar, rädda, bevara, revitalisera och utveckla det älvdalska språket, ett modersmål för många i målgruppen. </w:t>
      </w:r>
      <w:r w:rsidRPr="00B01B81">
        <w:rPr>
          <w:rFonts w:eastAsia="SimSun"/>
          <w:i/>
          <w:iCs/>
        </w:rPr>
        <w:t>Projektet ledde till</w:t>
      </w:r>
      <w:r w:rsidRPr="00B01B81">
        <w:rPr>
          <w:rFonts w:eastAsia="SimSun"/>
        </w:rPr>
        <w:t xml:space="preserve"> att statusen för det älvdalska språket höjdes bland barn och unga i Älvdalen. En ungdomssamordnare arbetade tillsammans med barn och pedagoger på förskolor, skolor och fritids. Pedagoger blev utbildade i det älvdalska språket och undervisning genomfördes på högstadiet. Under projekttiden samarbetade barn, unga och äldre vilket bland annat resulterade i språkkurser, översättningar och tryckning av böcker, samt produktion av musikvideo och digitala appar. </w:t>
      </w:r>
      <w:r w:rsidRPr="00B01B81">
        <w:rPr>
          <w:rFonts w:eastAsia="SimSun"/>
          <w:i/>
          <w:iCs/>
        </w:rPr>
        <w:t xml:space="preserve">Efter att projektet avslutats och finansieringen från Arvsfonden upphört </w:t>
      </w:r>
      <w:r w:rsidRPr="00B01B81">
        <w:rPr>
          <w:rFonts w:eastAsia="SimSun"/>
        </w:rPr>
        <w:t xml:space="preserve">har framtaget material fortsatt att användas av allmänheten samt i förskolor och skolor. Referensgruppen med ungdomar som inrättades under projekttiden, och den samordnartjänst som tillsattes, har fortlevt. De pedagoger som genomgick en högskolekurs under projekttiden undervisar i älvdalska på grundskolans alla stadier och närmare en tredjedel av eleverna är anmälda till lektioner i älvdalska. Projektet och älvdalskan har fortsatt att synliggöras lokalt, regionalt, nationellt och internationellt. </w:t>
      </w:r>
    </w:p>
    <w:p w14:paraId="53F2DE39" w14:textId="77777777" w:rsidR="007369BC" w:rsidRPr="00B01B81" w:rsidRDefault="007369BC" w:rsidP="00B01B81">
      <w:pPr>
        <w:pStyle w:val="Brdtextmedindrag"/>
        <w:rPr>
          <w:rFonts w:eastAsia="SimSun"/>
        </w:rPr>
      </w:pPr>
    </w:p>
    <w:p w14:paraId="4649D422" w14:textId="725BFF53" w:rsidR="007369BC" w:rsidRPr="00B01B81" w:rsidRDefault="007369BC" w:rsidP="00EA7BB2">
      <w:pPr>
        <w:pStyle w:val="Numreradlista"/>
        <w:numPr>
          <w:ilvl w:val="0"/>
          <w:numId w:val="1"/>
        </w:numPr>
        <w:rPr>
          <w:rFonts w:eastAsia="SimHei"/>
          <w:b/>
          <w:bCs/>
        </w:rPr>
      </w:pPr>
      <w:r w:rsidRPr="00B01B81">
        <w:rPr>
          <w:rFonts w:eastAsia="SimHei"/>
          <w:b/>
          <w:bCs/>
        </w:rPr>
        <w:t>KFUM Linköping: Bollihop - inkluderande idrott för tjejer och deras mammor</w:t>
      </w:r>
    </w:p>
    <w:p w14:paraId="195BEE67"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stärka tjejer och deras mammor med idrott som verktyg. Projektet skulle genomföras i tre stadsdelar i Linköping. </w:t>
      </w:r>
      <w:r w:rsidRPr="00B01B81">
        <w:rPr>
          <w:rFonts w:eastAsia="SimSun"/>
          <w:i/>
          <w:iCs/>
        </w:rPr>
        <w:t>Projektet ledde till</w:t>
      </w:r>
      <w:r w:rsidRPr="00B01B81">
        <w:rPr>
          <w:rFonts w:eastAsia="SimSun"/>
        </w:rPr>
        <w:t xml:space="preserve"> olika träningsaktiviteter för tjejer och mammor i de tre stadsdelarna, bland annat futsal, fotboll och simskola. Under projekttiden deltog drygt 1000 barn och unga, samt 450 mammor. </w:t>
      </w:r>
      <w:r w:rsidRPr="00B01B81">
        <w:rPr>
          <w:rFonts w:eastAsia="SimSun"/>
          <w:i/>
          <w:iCs/>
        </w:rPr>
        <w:t xml:space="preserve">Efter att projektet avslutats och finansieringen från Arvsfonden upphört </w:t>
      </w:r>
      <w:r w:rsidRPr="00B01B81">
        <w:rPr>
          <w:rFonts w:eastAsia="SimSun"/>
        </w:rPr>
        <w:t>har verksamheten levt vidare i föreningen och fortsatt erbjuda aktiviteter. Föreningen har spridit metoden till andra delar av landet och unga ledare har fortsatt att utbildas.</w:t>
      </w:r>
    </w:p>
    <w:p w14:paraId="775E39A6" w14:textId="77777777" w:rsidR="007369BC" w:rsidRPr="00B01B81" w:rsidRDefault="007369BC" w:rsidP="00B01B81">
      <w:pPr>
        <w:pStyle w:val="Brdtextmedindrag"/>
        <w:rPr>
          <w:rFonts w:eastAsia="SimSun"/>
        </w:rPr>
      </w:pPr>
    </w:p>
    <w:p w14:paraId="76D5ABEC" w14:textId="4C6A7F75" w:rsidR="007369BC" w:rsidRPr="00B01B81" w:rsidRDefault="007369BC" w:rsidP="00EA7BB2">
      <w:pPr>
        <w:pStyle w:val="Numreradlista"/>
        <w:numPr>
          <w:ilvl w:val="0"/>
          <w:numId w:val="1"/>
        </w:numPr>
        <w:rPr>
          <w:rFonts w:eastAsia="SimHei"/>
          <w:b/>
          <w:bCs/>
        </w:rPr>
      </w:pPr>
      <w:bookmarkStart w:id="125" w:name="_Hlk161129322"/>
      <w:r w:rsidRPr="00B01B81">
        <w:rPr>
          <w:rFonts w:eastAsia="SimHei"/>
          <w:b/>
          <w:bCs/>
        </w:rPr>
        <w:t>Korpen Vallentuna: Riskful play</w:t>
      </w:r>
    </w:p>
    <w:p w14:paraId="7E317A03"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stärka barns och ungdomars självförtroende att ta kontroll över sina fysiska och mentala förmågor. Genom att utmana målgruppens förmågor i miljöer som triggar leklust och nyfikenhet, skulle målgruppens känsla av egenmakt och möjlighet att påverka sin framtid stärkas. </w:t>
      </w:r>
      <w:r w:rsidRPr="00B01B81">
        <w:rPr>
          <w:rFonts w:eastAsia="SimSun"/>
          <w:i/>
          <w:iCs/>
        </w:rPr>
        <w:t xml:space="preserve">Projektet ledde till </w:t>
      </w:r>
      <w:r w:rsidRPr="00B01B81">
        <w:rPr>
          <w:rFonts w:eastAsia="SimSun"/>
        </w:rPr>
        <w:t xml:space="preserve">att Riskful Play blev en välkänd metod och koncept på nationell nivå. Genom projektet spreds kunskap och erfarenheter om metoden. Under projekttiden förverkligades Snapptuna-anläggningen, den första anläggningen i sitt slag som bygger på principerna för risktagande lek. Föreningen skapade nya barn- och ungdomsverksamheter och över 500 barn och ungdomar påverkade projektets genomförande. Vidare genomförde projektet cirka 250 workshops och utbildade 150 yrkesverksamma och över 100 ungdomar. Under projekttiden samverkade projektet med flera skolor. För att sprida information om metoden arrangerade projektet femton nationella konferenser. Projektet tog också fram en handbok och metoden gjordes kostnadsfritt tillgänglig digitalt. </w:t>
      </w:r>
      <w:r w:rsidRPr="00B01B81">
        <w:rPr>
          <w:rFonts w:eastAsia="SimSun"/>
          <w:i/>
          <w:iCs/>
        </w:rPr>
        <w:t>Efter att projektet avslutats och finansieringen från Arvsfonden upphört</w:t>
      </w:r>
      <w:r w:rsidRPr="00B01B81">
        <w:rPr>
          <w:rFonts w:eastAsia="SimSun"/>
        </w:rPr>
        <w:t xml:space="preserve"> har Vallentuna kommun fortsatt använda metoden inom sin verksamhet. Metoden och arbetsmaterialet har övergått till en nystartad förening som fortsätter utvecklingsarbetet. Metoden finns tillgänglig gratis genom den nya föreningens hemsida. Bygglekskonceptet, som är en del i metoden, har spridits till skolor och förskolor som använder den i sitt pedagogiska arbete.</w:t>
      </w:r>
    </w:p>
    <w:p w14:paraId="687FDEF8" w14:textId="77777777" w:rsidR="007369BC" w:rsidRPr="00B01B81" w:rsidRDefault="007369BC" w:rsidP="00B01B81">
      <w:pPr>
        <w:pStyle w:val="Brdtextmedindrag"/>
        <w:rPr>
          <w:rFonts w:eastAsia="SimSun"/>
        </w:rPr>
      </w:pPr>
    </w:p>
    <w:bookmarkEnd w:id="125"/>
    <w:p w14:paraId="4B22B9E7" w14:textId="1C9DA9EE" w:rsidR="007369BC" w:rsidRPr="00B01B81" w:rsidRDefault="007369BC" w:rsidP="00EA7BB2">
      <w:pPr>
        <w:pStyle w:val="Numreradlista"/>
        <w:numPr>
          <w:ilvl w:val="0"/>
          <w:numId w:val="1"/>
        </w:numPr>
        <w:rPr>
          <w:rFonts w:eastAsia="SimHei"/>
          <w:b/>
          <w:bCs/>
        </w:rPr>
      </w:pPr>
      <w:r w:rsidRPr="00B01B81">
        <w:rPr>
          <w:rFonts w:eastAsia="SimHei"/>
          <w:b/>
          <w:bCs/>
        </w:rPr>
        <w:t>Lokomotiv: Tala om tystnad</w:t>
      </w:r>
    </w:p>
    <w:p w14:paraId="0E42B3A7" w14:textId="049C7A7B"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lyfta frågor och sprida kunskap kring diagnosen selektiv mutism. Detta för att barn med selektiv mutism ska få bättre stöd och hjälp, såväl i familjen som av skola och vård. </w:t>
      </w:r>
      <w:r w:rsidRPr="00B01B81">
        <w:rPr>
          <w:rFonts w:eastAsia="SimSun"/>
          <w:i/>
          <w:iCs/>
        </w:rPr>
        <w:t>Projektet ledde till</w:t>
      </w:r>
      <w:r w:rsidRPr="00B01B81">
        <w:rPr>
          <w:rFonts w:eastAsia="SimSun"/>
        </w:rPr>
        <w:t xml:space="preserve"> att diagnosen selektiv mutism blev mer uppmärksammad och att kunskap om diagnosen blev mer tillgänglig genom framtagande av böcker, informa</w:t>
      </w:r>
      <w:r>
        <w:rPr>
          <w:rFonts w:eastAsia="SimSun"/>
        </w:rPr>
        <w:softHyphen/>
      </w:r>
      <w:r w:rsidRPr="00B01B81">
        <w:rPr>
          <w:rFonts w:eastAsia="SimSun"/>
        </w:rPr>
        <w:t xml:space="preserve">tionsmaterial, poddar, föreläsningar och utbildningar. Under projekttiden skapades en nationell intresseförening för anhöriga och yrkesverksamma. Projektet samarbetade med myndigheter, intresseorganisationer och studieförbund. Specialpedagogiska myndigheten (SPSM) fick hjälp av projektet med att ta fram en handledning om selektiv mutism för personal i skolor och förskolor. </w:t>
      </w:r>
      <w:r w:rsidRPr="00B01B81">
        <w:rPr>
          <w:rFonts w:eastAsia="SimSun"/>
          <w:i/>
          <w:iCs/>
        </w:rPr>
        <w:t>Efter att projektet avslutats och finansieringen från Arvsfonden upphört</w:t>
      </w:r>
      <w:r w:rsidRPr="00B01B81">
        <w:rPr>
          <w:rFonts w:eastAsia="SimSun"/>
        </w:rPr>
        <w:t xml:space="preserve"> har verksamheten levt vidare genom den nationella intresseföreningen Tala om tystnad som bland annat genomför föreläsningar, nätverksträffar och läger. Föreningen förvaltar också det material som togs fram under projekttiden.</w:t>
      </w:r>
    </w:p>
    <w:p w14:paraId="04B84562" w14:textId="77777777" w:rsidR="007369BC" w:rsidRPr="00B01B81" w:rsidRDefault="007369BC" w:rsidP="00B01B81">
      <w:pPr>
        <w:pStyle w:val="Brdtextmedindrag"/>
        <w:rPr>
          <w:rFonts w:eastAsia="SimSun"/>
        </w:rPr>
      </w:pPr>
    </w:p>
    <w:p w14:paraId="2FF2D440" w14:textId="21F6098F" w:rsidR="007369BC" w:rsidRPr="00B01B81" w:rsidRDefault="007369BC" w:rsidP="00EA7BB2">
      <w:pPr>
        <w:pStyle w:val="Numreradlista"/>
        <w:numPr>
          <w:ilvl w:val="0"/>
          <w:numId w:val="1"/>
        </w:numPr>
        <w:rPr>
          <w:rFonts w:eastAsia="SimHei"/>
          <w:b/>
          <w:bCs/>
        </w:rPr>
      </w:pPr>
      <w:r w:rsidRPr="00B01B81">
        <w:rPr>
          <w:rFonts w:eastAsia="SimHei"/>
          <w:b/>
          <w:bCs/>
        </w:rPr>
        <w:t>Stiftelsen Arbetets museum: Pengar!</w:t>
      </w:r>
    </w:p>
    <w:p w14:paraId="11C57923"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ungdomar skulle utveckla verktyg för att förstå hur människor ser på pengar i relation till jordens resurser. </w:t>
      </w:r>
      <w:r w:rsidRPr="00B01B81">
        <w:rPr>
          <w:rFonts w:eastAsia="SimSun"/>
          <w:i/>
          <w:iCs/>
        </w:rPr>
        <w:t>Projektet ledde till</w:t>
      </w:r>
      <w:r w:rsidRPr="00B01B81">
        <w:rPr>
          <w:rFonts w:eastAsia="SimSun"/>
        </w:rPr>
        <w:t xml:space="preserve"> att stiftelsen tog fram en turnerande utställning, Pengar!, en digital plattform, en digital handbok och ett antal poddar, vilka gjordes fritt tillgängliga. Dessutom skapade projektet Hållbarhetsfonden. </w:t>
      </w:r>
      <w:r w:rsidRPr="00B01B81">
        <w:rPr>
          <w:rFonts w:eastAsia="SimSun"/>
          <w:i/>
          <w:iCs/>
        </w:rPr>
        <w:t>Efter att projektet avslutats och finansieringen från Arvsfonden upphört</w:t>
      </w:r>
      <w:r w:rsidRPr="00B01B81">
        <w:rPr>
          <w:rFonts w:eastAsia="SimSun"/>
        </w:rPr>
        <w:t xml:space="preserve"> är utställningen Pengar! på turné i Sverige. Det pedagogiska materialet finns fortsatt tillgängligt på hemsidan och används av pedagoger som visar utställningen för skolklasser. Samarbeten med olika offentliga aktörer och civilsamhälleorganisationer har fortlevt och utvecklats. Projektets idéer har även spridits till England. Den ideella föreningen HUPAX ansvarar för material på den digitala plattformen. Hållbarhetsfonden har fortlevt. </w:t>
      </w:r>
    </w:p>
    <w:p w14:paraId="3E963D79" w14:textId="77777777" w:rsidR="007369BC" w:rsidRPr="00B01B81" w:rsidRDefault="007369BC" w:rsidP="00B01B81">
      <w:pPr>
        <w:pStyle w:val="Brdtextmedindrag"/>
        <w:rPr>
          <w:rFonts w:eastAsia="SimSun"/>
        </w:rPr>
      </w:pPr>
    </w:p>
    <w:p w14:paraId="5FC4FE0B" w14:textId="2AEE62DC" w:rsidR="007369BC" w:rsidRPr="00EA7BB2" w:rsidRDefault="007369BC" w:rsidP="00EA7BB2">
      <w:pPr>
        <w:pStyle w:val="Numreradlista"/>
        <w:numPr>
          <w:ilvl w:val="0"/>
          <w:numId w:val="1"/>
        </w:numPr>
        <w:rPr>
          <w:rFonts w:eastAsia="SimHei"/>
          <w:b/>
          <w:bCs/>
          <w:lang w:val="de-DE"/>
        </w:rPr>
      </w:pPr>
      <w:r w:rsidRPr="00EA7BB2">
        <w:rPr>
          <w:rFonts w:eastAsia="SimHei"/>
          <w:b/>
          <w:bCs/>
          <w:lang w:val="de-DE"/>
        </w:rPr>
        <w:t>Teater Aros: Sprak in motion</w:t>
      </w:r>
    </w:p>
    <w:p w14:paraId="2352CD0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underlätta språkinlärningen för nyanlända och göra inlärningen lustfylld genom att använda teater och dramapedagogik i språkundervisningen. </w:t>
      </w:r>
      <w:r w:rsidRPr="00B01B81">
        <w:rPr>
          <w:rFonts w:eastAsia="SimSun"/>
          <w:i/>
          <w:iCs/>
        </w:rPr>
        <w:t>Projektet ledde till</w:t>
      </w:r>
      <w:r w:rsidRPr="00B01B81">
        <w:rPr>
          <w:rFonts w:eastAsia="SimSun"/>
        </w:rPr>
        <w:t xml:space="preserve"> att Teater Aros utvecklade Sprakmetoden, som genom dramapedagogik och teater fungerar som ett komplement till språkundervisningen. Metodmaterial med filmade dramaövningar gjordes tillgängligt på en digital plattform som vänder sig till pedagoger. </w:t>
      </w:r>
      <w:r w:rsidRPr="00B01B81">
        <w:rPr>
          <w:rFonts w:eastAsia="SimSun"/>
          <w:i/>
          <w:iCs/>
        </w:rPr>
        <w:t>Efter att projektet avslutats och finansieringen från Arvsfonden upphört</w:t>
      </w:r>
      <w:r w:rsidRPr="00B01B81">
        <w:rPr>
          <w:rFonts w:eastAsia="SimSun"/>
        </w:rPr>
        <w:t xml:space="preserve"> har metoden fortsatt att användas i verksamheten. Webbplatsen finns fortsatt tillgänglig och teatern har fortsatt att hålla workshops för pedagoger som använder metoden med sina elever.</w:t>
      </w:r>
    </w:p>
    <w:p w14:paraId="2120729C" w14:textId="77777777" w:rsidR="007369BC" w:rsidRPr="00B01B81" w:rsidRDefault="007369BC" w:rsidP="00B01B81">
      <w:pPr>
        <w:pStyle w:val="Brdtextmedindrag"/>
        <w:rPr>
          <w:rFonts w:eastAsia="SimSun"/>
        </w:rPr>
      </w:pPr>
    </w:p>
    <w:p w14:paraId="3A906800" w14:textId="5843A62A" w:rsidR="007369BC" w:rsidRPr="00B01B81" w:rsidRDefault="007369BC" w:rsidP="00EA7BB2">
      <w:pPr>
        <w:pStyle w:val="Numreradlista"/>
        <w:numPr>
          <w:ilvl w:val="0"/>
          <w:numId w:val="1"/>
        </w:numPr>
        <w:rPr>
          <w:rFonts w:eastAsia="SimHei"/>
          <w:b/>
          <w:bCs/>
        </w:rPr>
      </w:pPr>
      <w:r w:rsidRPr="00B01B81">
        <w:rPr>
          <w:rFonts w:eastAsia="SimHei"/>
          <w:b/>
          <w:bCs/>
        </w:rPr>
        <w:t>Coompanion - Kooperativ utveckling Stockholms län: Street Business</w:t>
      </w:r>
    </w:p>
    <w:p w14:paraId="50F29566"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utveckla nya produkter och tjänster som hemlösa personer skulle kunna sälja för att få stärkt självförtroende och ökade möjligheter till egen försörjning. Målgruppen för projektet var personer som är hemlösa och har psykisk funktionsnedsättning. </w:t>
      </w:r>
      <w:r w:rsidRPr="00B01B81">
        <w:rPr>
          <w:rFonts w:eastAsia="SimSun"/>
          <w:i/>
          <w:iCs/>
        </w:rPr>
        <w:t>Projektet ledde till</w:t>
      </w:r>
      <w:r w:rsidRPr="00B01B81">
        <w:rPr>
          <w:rFonts w:eastAsia="SimSun"/>
        </w:rPr>
        <w:t xml:space="preserve"> ett flertal olika tjänster som målgruppen kunde sälja, bland annat stadsvandringar, spelningar, tröj- och kalenderförsäljning, fixartjänst, stadsodling och blomförsäljning. Projektet samarbetade med offentliga aktörer, civilsamhället, företag och enskilda personer. Under projekttiden skapades två föreningar: Street business ekonomisk förening och Street Minds ideell förening. </w:t>
      </w:r>
      <w:r w:rsidRPr="00B01B81">
        <w:rPr>
          <w:rFonts w:eastAsia="SimSun"/>
          <w:i/>
          <w:iCs/>
        </w:rPr>
        <w:t>Efter att projektet avslutats och finansieringen från Arvsfonden upphört</w:t>
      </w:r>
      <w:r w:rsidRPr="00B01B81">
        <w:rPr>
          <w:rFonts w:eastAsia="SimSun"/>
        </w:rPr>
        <w:t xml:space="preserve"> har verksamheten levt vidare genom föreningen Street minds som tecknat två IOP-avtal (idéburet offentlig partnerskap) med Stockholms stad.</w:t>
      </w:r>
    </w:p>
    <w:p w14:paraId="5AC2DBB2" w14:textId="77777777" w:rsidR="007369BC" w:rsidRPr="00B01B81" w:rsidRDefault="007369BC" w:rsidP="00B01B81">
      <w:pPr>
        <w:pStyle w:val="Brdtextmedindrag"/>
        <w:rPr>
          <w:rFonts w:eastAsia="SimSun"/>
        </w:rPr>
      </w:pPr>
    </w:p>
    <w:p w14:paraId="055A5C40" w14:textId="72D086A6" w:rsidR="007369BC" w:rsidRPr="00B01B81" w:rsidRDefault="007369BC" w:rsidP="00EA7BB2">
      <w:pPr>
        <w:pStyle w:val="Numreradlista"/>
        <w:numPr>
          <w:ilvl w:val="0"/>
          <w:numId w:val="1"/>
        </w:numPr>
        <w:rPr>
          <w:rFonts w:eastAsia="SimHei"/>
          <w:b/>
          <w:bCs/>
          <w:lang w:val="en-US"/>
        </w:rPr>
      </w:pPr>
      <w:r w:rsidRPr="00B01B81">
        <w:rPr>
          <w:rFonts w:eastAsia="SimHei"/>
          <w:b/>
          <w:bCs/>
          <w:lang w:val="en-US"/>
        </w:rPr>
        <w:t>Right by me: Right to work</w:t>
      </w:r>
    </w:p>
    <w:p w14:paraId="7691AFD4"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skapa möjligheter för nyanlända ungdomar att komma in på arbetsmarknaden och att förändra rekryteringsmönster hos arbetsgivare. </w:t>
      </w:r>
      <w:r w:rsidRPr="00B01B81">
        <w:rPr>
          <w:rFonts w:eastAsia="SimSun"/>
          <w:i/>
          <w:iCs/>
        </w:rPr>
        <w:t>Projektet ledde till</w:t>
      </w:r>
      <w:r w:rsidRPr="00B01B81">
        <w:rPr>
          <w:rFonts w:eastAsia="SimSun"/>
        </w:rPr>
        <w:t xml:space="preserve"> över 200 aktiviteter för unga. Under projekttiden samarbetade föreningen med arbetsgivare inom näringsliv, civilsamhälle och offentlig sektor vilket resulterade i anställningar för personer ur målgruppen. Projektet sammanställde metoden ”Right To Work” i en metodhandbok. </w:t>
      </w:r>
      <w:r w:rsidRPr="00B01B81">
        <w:rPr>
          <w:rFonts w:eastAsia="SimSun"/>
          <w:i/>
          <w:iCs/>
        </w:rPr>
        <w:t xml:space="preserve">Efter att projektet avslutats och finansieringen från Arvsfonden upphört </w:t>
      </w:r>
      <w:r w:rsidRPr="00B01B81">
        <w:rPr>
          <w:rFonts w:eastAsia="SimSun"/>
        </w:rPr>
        <w:t>har metoden fortsatt att användas av föreningen och spridits till två andra städer. Uppsala Universitet har under projekttiden gjort en kvalitativ och en kvantitativ forskningsstudie av metoden. Den kvalitativa forskningen visar enligt organisationen att insatserna ger en ökad känsla av egenmakt och gör att ungdomarna känner sig som en del av samhället. I den kvantitativa delen av forskningen framgick enligt organisationen en statistisk signifikant skillnad i möjligheter att komma ut i arbete och möjligheter till egenförsörjning.</w:t>
      </w:r>
    </w:p>
    <w:p w14:paraId="59D34A1F" w14:textId="77777777" w:rsidR="007369BC" w:rsidRPr="00B01B81" w:rsidRDefault="007369BC" w:rsidP="00B01B81">
      <w:pPr>
        <w:pStyle w:val="Brdtextmedindrag"/>
        <w:rPr>
          <w:rFonts w:eastAsia="SimSun"/>
        </w:rPr>
      </w:pPr>
    </w:p>
    <w:p w14:paraId="4E135B24" w14:textId="537F35B7" w:rsidR="007369BC" w:rsidRPr="00B01B81" w:rsidRDefault="007369BC" w:rsidP="00EA7BB2">
      <w:pPr>
        <w:pStyle w:val="Numreradlista"/>
        <w:numPr>
          <w:ilvl w:val="0"/>
          <w:numId w:val="1"/>
        </w:numPr>
        <w:rPr>
          <w:rFonts w:eastAsia="SimHei"/>
          <w:b/>
          <w:bCs/>
        </w:rPr>
      </w:pPr>
      <w:r w:rsidRPr="00B01B81">
        <w:rPr>
          <w:rFonts w:eastAsia="SimHei"/>
          <w:b/>
          <w:bCs/>
        </w:rPr>
        <w:t>Yoga you: I Balans med Yoga</w:t>
      </w:r>
    </w:p>
    <w:p w14:paraId="579C491F"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öka välbefinnandet och främja hälsan hos personer med demens. Detta skulle ske genom att ta fram yoga- och balansövningar för målgruppen samt genom att utbilda och handleda personer som skulle leda och utföra övningarna med målgruppen. </w:t>
      </w:r>
      <w:r w:rsidRPr="00B01B81">
        <w:rPr>
          <w:rFonts w:eastAsia="SimSun"/>
          <w:i/>
          <w:iCs/>
        </w:rPr>
        <w:t>Projektet ledde till</w:t>
      </w:r>
      <w:r w:rsidRPr="00B01B81">
        <w:rPr>
          <w:rFonts w:eastAsia="SimSun"/>
        </w:rPr>
        <w:t xml:space="preserve"> att föreningen utvecklade sittande yogaövningar anpassade för äldre (ofta personer med demens). Projektet tog fram en broschyr med metoder som spreds till målgruppen och till verksamheter riktade till målgruppen. Under projekttiden höll föreningen utbildningar i metoden och yogaövningarna gjordes tillgängliga på Facebook och Youtube. </w:t>
      </w:r>
      <w:bookmarkStart w:id="126" w:name="_Hlk153195320"/>
      <w:r w:rsidRPr="00B01B81">
        <w:rPr>
          <w:rFonts w:eastAsia="SimSun"/>
          <w:i/>
          <w:iCs/>
        </w:rPr>
        <w:t>Efter att projektet avslutats och finansieringen från Arvsfonden upphört</w:t>
      </w:r>
      <w:r w:rsidRPr="00B01B81">
        <w:rPr>
          <w:rFonts w:eastAsia="SimSun"/>
        </w:rPr>
        <w:t xml:space="preserve"> har </w:t>
      </w:r>
      <w:bookmarkEnd w:id="126"/>
      <w:r w:rsidRPr="00B01B81">
        <w:rPr>
          <w:rFonts w:eastAsia="SimSun"/>
        </w:rPr>
        <w:t xml:space="preserve">föreningen fortsatt med kurser flera gånger i veckan på demensboenden, dagverksamheter och för pensionärsföreningar, och även utbildat personal i sittande yogaövningar. </w:t>
      </w:r>
    </w:p>
    <w:p w14:paraId="44963687" w14:textId="77777777" w:rsidR="007369BC" w:rsidRPr="00B01B81" w:rsidRDefault="007369BC" w:rsidP="00B01B81">
      <w:pPr>
        <w:pStyle w:val="Brdtextmedindrag"/>
        <w:rPr>
          <w:rFonts w:eastAsia="SimSun"/>
        </w:rPr>
      </w:pPr>
    </w:p>
    <w:p w14:paraId="21AE0A52" w14:textId="15A1891F" w:rsidR="007369BC" w:rsidRPr="00B01B81" w:rsidRDefault="007369BC" w:rsidP="00EA7BB2">
      <w:pPr>
        <w:pStyle w:val="Numreradlista"/>
        <w:numPr>
          <w:ilvl w:val="0"/>
          <w:numId w:val="1"/>
        </w:numPr>
        <w:rPr>
          <w:rFonts w:eastAsia="SimHei"/>
          <w:b/>
          <w:bCs/>
        </w:rPr>
      </w:pPr>
      <w:r w:rsidRPr="00B01B81">
        <w:rPr>
          <w:rFonts w:eastAsia="SimHei"/>
          <w:b/>
          <w:bCs/>
        </w:rPr>
        <w:t xml:space="preserve">Stiftelsen Fryshuset: Future Minds </w:t>
      </w:r>
    </w:p>
    <w:p w14:paraId="2CCEC062"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intensifiera skolornas arbete med lärande för hållbar utveckling. </w:t>
      </w:r>
      <w:r w:rsidRPr="00B01B81">
        <w:rPr>
          <w:rFonts w:eastAsia="SimSun"/>
          <w:i/>
          <w:iCs/>
        </w:rPr>
        <w:t>Projektet ledde till</w:t>
      </w:r>
      <w:r w:rsidRPr="00B01B81">
        <w:rPr>
          <w:rFonts w:eastAsia="SimSun"/>
        </w:rPr>
        <w:t xml:space="preserve"> en digital plattform och verktyg för utbildningsprogrammet Future Minds. På plattformen samlades information om programmet, anpassade elevsidor och elevfilmer, samt olika utbildningsmoduler för gymnasieskolor. Projektet resulterade också i att föreningen Future Minds bildades. </w:t>
      </w:r>
      <w:r w:rsidRPr="00B01B81">
        <w:rPr>
          <w:rFonts w:eastAsia="SimSun"/>
          <w:i/>
          <w:iCs/>
        </w:rPr>
        <w:t xml:space="preserve">Efter att projektet avslutats och finansieringen från Arvsfonden upphört </w:t>
      </w:r>
      <w:r w:rsidRPr="00B01B81">
        <w:rPr>
          <w:rFonts w:eastAsia="SimSun"/>
        </w:rPr>
        <w:t>har verksamheten levt vidare i föreningen Future Minds och på föreningens hemsida finns framtaget material tillgängligt.  Metoden har nått ut till fler skolor sedan projektet avslutades.</w:t>
      </w:r>
    </w:p>
    <w:p w14:paraId="552C9036" w14:textId="77777777" w:rsidR="007369BC" w:rsidRPr="00B01B81" w:rsidRDefault="007369BC" w:rsidP="00B01B81">
      <w:pPr>
        <w:pStyle w:val="Brdtextmedindrag"/>
        <w:rPr>
          <w:rFonts w:eastAsia="SimSun"/>
        </w:rPr>
      </w:pPr>
    </w:p>
    <w:p w14:paraId="12B74C37" w14:textId="39726D82" w:rsidR="007369BC" w:rsidRPr="00B01B81" w:rsidRDefault="007369BC" w:rsidP="00EA7BB2">
      <w:pPr>
        <w:pStyle w:val="Numreradlista"/>
        <w:numPr>
          <w:ilvl w:val="0"/>
          <w:numId w:val="1"/>
        </w:numPr>
        <w:rPr>
          <w:rFonts w:eastAsia="SimHei"/>
          <w:b/>
          <w:bCs/>
        </w:rPr>
      </w:pPr>
      <w:r w:rsidRPr="00B01B81">
        <w:rPr>
          <w:rFonts w:eastAsia="SimHei"/>
          <w:b/>
          <w:bCs/>
        </w:rPr>
        <w:t>MIND: Tillsammans mot självmord - utvecklat stöd till personer som inte längre vill leva</w:t>
      </w:r>
    </w:p>
    <w:p w14:paraId="1CF3A0F1" w14:textId="3EC7B4AF"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Självmordslinjen genom att öka kvaliteten i samtalen och på så sätt kunna ta emot fler samtal. Genom projektet ville även föreningen bredda verksamheten för att inkludera andra suicidpreventiva insatser, framför allt mot ungdomar, för att minska antalet självmord i Sverige. </w:t>
      </w:r>
      <w:r w:rsidRPr="00B01B81">
        <w:rPr>
          <w:rFonts w:eastAsia="SimSun"/>
          <w:i/>
          <w:iCs/>
        </w:rPr>
        <w:t>Projektet ledde till</w:t>
      </w:r>
      <w:r w:rsidRPr="00B01B81">
        <w:rPr>
          <w:rFonts w:eastAsia="SimSun"/>
        </w:rPr>
        <w:t xml:space="preserve"> att föreningen ökade kvaliteten på samtalen i Självmordslinjen. Under projekttiden uppdaterade man volontärhandboken och digitaliserade en utbildning för volontärer som ger dem stöd i samtal. Projektet utvecklade och implementerade även ett digitalt väntrum. I det digitala väntrummet kan personer ta del av samlad kunskap, övningar, reflektioner och tips medan man väntar på att få chatta. Under projekttiden tog även föreningen fram filmer om psykisk ohälsa och självmordstankar som ger stöd och kunskap. </w:t>
      </w:r>
      <w:r w:rsidRPr="00B01B81">
        <w:rPr>
          <w:rFonts w:eastAsia="SimSun"/>
          <w:i/>
          <w:iCs/>
        </w:rPr>
        <w:t>Efter att projektet avslutats och finansieringen från Arvsfonden upphört</w:t>
      </w:r>
      <w:r w:rsidRPr="00B01B81">
        <w:rPr>
          <w:rFonts w:eastAsia="SimSun"/>
        </w:rPr>
        <w:t xml:space="preserve"> har volontär</w:t>
      </w:r>
      <w:r>
        <w:rPr>
          <w:rFonts w:eastAsia="SimSun"/>
        </w:rPr>
        <w:softHyphen/>
      </w:r>
      <w:r w:rsidRPr="00B01B81">
        <w:rPr>
          <w:rFonts w:eastAsia="SimSun"/>
        </w:rPr>
        <w:t xml:space="preserve">utbildningen fortsatt för alla volontärer, som också får ta del av handboken som togs fram under projektet. </w:t>
      </w:r>
    </w:p>
    <w:p w14:paraId="696AF4FB" w14:textId="77777777" w:rsidR="007369BC" w:rsidRPr="00B01B81" w:rsidRDefault="007369BC" w:rsidP="00B01B81">
      <w:pPr>
        <w:pStyle w:val="Brdtextmedindrag"/>
        <w:rPr>
          <w:rFonts w:eastAsia="SimSun"/>
        </w:rPr>
      </w:pPr>
    </w:p>
    <w:p w14:paraId="4971F18D" w14:textId="05648E37" w:rsidR="007369BC" w:rsidRPr="00B01B81" w:rsidRDefault="007369BC" w:rsidP="00EA7BB2">
      <w:pPr>
        <w:pStyle w:val="Numreradlista"/>
        <w:numPr>
          <w:ilvl w:val="0"/>
          <w:numId w:val="1"/>
        </w:numPr>
        <w:rPr>
          <w:rFonts w:eastAsia="SimHei"/>
          <w:b/>
          <w:bCs/>
        </w:rPr>
      </w:pPr>
      <w:r w:rsidRPr="00B01B81">
        <w:rPr>
          <w:rFonts w:eastAsia="SimHei"/>
          <w:b/>
          <w:bCs/>
        </w:rPr>
        <w:t>Stiftelsen Bräcke diakoni: Projekt TrUSt – föräldraskapsstöd för personer med psykisk funktionsnedsättning</w:t>
      </w:r>
    </w:p>
    <w:p w14:paraId="334C8A50" w14:textId="0E6B722C"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ett riktat, anpassat föräldraskapsstöd till föräldrar med psykiska funktionsnedsättningar</w:t>
      </w:r>
      <w:r w:rsidRPr="00B01B81">
        <w:rPr>
          <w:rFonts w:eastAsia="SimSun"/>
          <w:i/>
          <w:iCs/>
        </w:rPr>
        <w:t>. Projektet ledde till</w:t>
      </w:r>
      <w:r w:rsidRPr="00B01B81">
        <w:rPr>
          <w:rFonts w:eastAsia="SimSun"/>
        </w:rPr>
        <w:t xml:space="preserve"> framtagandet av ett föräldraskapsstöd. Under projekttiden tog stiftelsen fram en studiecirkel och material i form av cirkelmaterial, studiehand</w:t>
      </w:r>
      <w:r>
        <w:rPr>
          <w:rFonts w:eastAsia="SimSun"/>
        </w:rPr>
        <w:softHyphen/>
      </w:r>
      <w:r w:rsidRPr="00B01B81">
        <w:rPr>
          <w:rFonts w:eastAsia="SimSun"/>
        </w:rPr>
        <w:t xml:space="preserve">ledning samt en handbok. Studiecirkelmaterialet gjordes tillgängligt för nedladdning på projektets hemsida. Totalt genomfördes cirka 950 studiecirklar runtom i landet. Dessutom skapade projektet en webbutbildning som kan användas inom grupputbildning eller inom enskild behandling. </w:t>
      </w:r>
      <w:r w:rsidRPr="00B01B81">
        <w:rPr>
          <w:rFonts w:eastAsia="SimSun"/>
          <w:i/>
          <w:iCs/>
        </w:rPr>
        <w:t>Efter att projektet avslutats och finansieringen från Arvsfonden upphört</w:t>
      </w:r>
      <w:r w:rsidRPr="00B01B81">
        <w:rPr>
          <w:rFonts w:eastAsia="SimSun"/>
        </w:rPr>
        <w:t xml:space="preserve"> har verksamheten levt vidare, både webbutbildning och studiecirkelmaterial finns digitalt tillgängliga och sprids genom nya samtalsgrupper. </w:t>
      </w:r>
    </w:p>
    <w:p w14:paraId="439A4ACA" w14:textId="77777777" w:rsidR="007369BC" w:rsidRPr="00B01B81" w:rsidRDefault="007369BC" w:rsidP="00B01B81">
      <w:pPr>
        <w:pStyle w:val="Brdtextmedindrag"/>
        <w:rPr>
          <w:rFonts w:eastAsia="SimSun"/>
        </w:rPr>
      </w:pPr>
    </w:p>
    <w:p w14:paraId="1A62DB9B" w14:textId="3305D9E5" w:rsidR="007369BC" w:rsidRPr="00EA7BB2" w:rsidRDefault="007369BC" w:rsidP="00EA7BB2">
      <w:pPr>
        <w:pStyle w:val="Numreradlista"/>
        <w:numPr>
          <w:ilvl w:val="0"/>
          <w:numId w:val="1"/>
        </w:numPr>
        <w:rPr>
          <w:rFonts w:eastAsia="SimHei"/>
          <w:b/>
          <w:bCs/>
          <w:lang w:val="en-GB"/>
        </w:rPr>
      </w:pPr>
      <w:r w:rsidRPr="00EA7BB2">
        <w:rPr>
          <w:rFonts w:eastAsia="SimHei"/>
          <w:b/>
          <w:bCs/>
          <w:lang w:val="en-GB"/>
        </w:rPr>
        <w:t>Acting for Change: Bygga Broar</w:t>
      </w:r>
    </w:p>
    <w:p w14:paraId="5D8F9A2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utifrån en tidigare framtagen utbildning, Bygga Broar, utveckla handledningsmaterial och metoder som skulle testas på utvalda enheter (förskolor, skolor och socialtjänst) som tidigare utbildat personal i Bygga Broars grundutbildning. </w:t>
      </w:r>
      <w:r w:rsidRPr="00B01B81">
        <w:rPr>
          <w:rFonts w:eastAsia="SimSun"/>
          <w:i/>
          <w:iCs/>
        </w:rPr>
        <w:t>Projektet ledde till</w:t>
      </w:r>
      <w:r w:rsidRPr="00B01B81">
        <w:rPr>
          <w:rFonts w:eastAsia="SimSun"/>
        </w:rPr>
        <w:t xml:space="preserve"> en modell för hur förskolepersonal kan ha en trygg värdegrundsdialog med förskolebarns vårdnadshavare. Projektet tog fram ett material som bygger på olika teman som kan kopplas till olika former av våld, förtryck och hot. </w:t>
      </w:r>
      <w:r w:rsidRPr="00B01B81">
        <w:rPr>
          <w:rFonts w:eastAsia="SimSun"/>
          <w:i/>
          <w:iCs/>
        </w:rPr>
        <w:t>Efter att projektet avslutats och finansieringen från Arvsfonden upphört</w:t>
      </w:r>
      <w:r w:rsidRPr="00B01B81">
        <w:rPr>
          <w:rFonts w:eastAsia="SimSun"/>
        </w:rPr>
        <w:t xml:space="preserve"> finns metodmaterialet kvar och erbjuds de verksamheter som utbildas i Bygga Broars grundutbildning. </w:t>
      </w:r>
    </w:p>
    <w:p w14:paraId="11456EB9" w14:textId="77777777" w:rsidR="007369BC" w:rsidRPr="00B01B81" w:rsidRDefault="007369BC" w:rsidP="00B01B81">
      <w:pPr>
        <w:pStyle w:val="Brdtextmedindrag"/>
        <w:rPr>
          <w:rFonts w:eastAsia="SimSun"/>
        </w:rPr>
      </w:pPr>
    </w:p>
    <w:p w14:paraId="6919C9FE" w14:textId="66B5DE7E" w:rsidR="007369BC" w:rsidRPr="00B01B81" w:rsidRDefault="007369BC" w:rsidP="00EA7BB2">
      <w:pPr>
        <w:pStyle w:val="Numreradlista"/>
        <w:numPr>
          <w:ilvl w:val="0"/>
          <w:numId w:val="1"/>
        </w:numPr>
        <w:rPr>
          <w:rFonts w:eastAsia="SimHei"/>
          <w:b/>
          <w:bCs/>
        </w:rPr>
      </w:pPr>
      <w:r w:rsidRPr="00B01B81">
        <w:rPr>
          <w:rFonts w:eastAsia="SimHei"/>
          <w:b/>
          <w:bCs/>
        </w:rPr>
        <w:t>Pingvin Rugby Club: Fler i rugbyrörelse</w:t>
      </w:r>
    </w:p>
    <w:p w14:paraId="1D6710D5"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formerna för rugbyträning och därmed kunna inkludera fler målgrupper i verksamheten. </w:t>
      </w:r>
      <w:r w:rsidRPr="00B01B81">
        <w:rPr>
          <w:rFonts w:eastAsia="SimSun"/>
          <w:i/>
          <w:iCs/>
        </w:rPr>
        <w:t>Projektet ledde till</w:t>
      </w:r>
      <w:r w:rsidRPr="00B01B81">
        <w:rPr>
          <w:rFonts w:eastAsia="SimSun"/>
        </w:rPr>
        <w:t xml:space="preserve"> prova-på-tillfällen för barn och unga i samverkan med skolor och fritids i Trelleborg. Målgruppen äldre erbjöds också träningar i en enklare form av rugby (gå-rugby). </w:t>
      </w:r>
      <w:r w:rsidRPr="00B01B81">
        <w:rPr>
          <w:rFonts w:eastAsia="SimSun"/>
          <w:i/>
          <w:iCs/>
        </w:rPr>
        <w:t xml:space="preserve">Efter att projektet avslutats och finansieringen från Arvsfonden upphört </w:t>
      </w:r>
      <w:r w:rsidRPr="00B01B81">
        <w:rPr>
          <w:rFonts w:eastAsia="SimSun"/>
        </w:rPr>
        <w:t>har verksamheten med Minis, som vänder sig till barn mellan 4 och 6 år, fortsatt och blivit en ordinarie del av klubbens verksamhet. Minis har också genom klubben spridits till andra rugbyklubbar i Sverige.</w:t>
      </w:r>
    </w:p>
    <w:p w14:paraId="5AF11841" w14:textId="77777777" w:rsidR="007369BC" w:rsidRPr="00B01B81" w:rsidRDefault="007369BC" w:rsidP="00CF3C51">
      <w:pPr>
        <w:pStyle w:val="Brdtext"/>
        <w:rPr>
          <w:rFonts w:eastAsia="SimSun"/>
        </w:rPr>
      </w:pPr>
    </w:p>
    <w:p w14:paraId="15FD8303" w14:textId="6040B4DF" w:rsidR="007369BC" w:rsidRPr="00B01B81" w:rsidRDefault="007369BC" w:rsidP="00EA7BB2">
      <w:pPr>
        <w:pStyle w:val="Numreradlista"/>
        <w:numPr>
          <w:ilvl w:val="0"/>
          <w:numId w:val="1"/>
        </w:numPr>
        <w:rPr>
          <w:rFonts w:eastAsia="SimHei"/>
          <w:b/>
          <w:bCs/>
        </w:rPr>
      </w:pPr>
      <w:r w:rsidRPr="00B01B81">
        <w:rPr>
          <w:rFonts w:eastAsia="SimHei"/>
          <w:b/>
          <w:bCs/>
        </w:rPr>
        <w:t xml:space="preserve">Dyslexiförbundet: Plugga med bilder </w:t>
      </w:r>
    </w:p>
    <w:p w14:paraId="3997D671"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ge barn och unga med dyslexi, lust och självförtroende i sitt lärande. </w:t>
      </w:r>
      <w:r w:rsidRPr="00B01B81">
        <w:rPr>
          <w:rFonts w:eastAsia="SimSun"/>
          <w:i/>
          <w:iCs/>
        </w:rPr>
        <w:t>Projektet ledde till</w:t>
      </w:r>
      <w:r w:rsidRPr="00B01B81">
        <w:rPr>
          <w:rFonts w:eastAsia="SimSun"/>
        </w:rPr>
        <w:t xml:space="preserve"> två läromedel, ett på svenska och ett på engelska: ”Havsäventyret” och ”The Boat Trip”. Totalt testade 5000 barn läromedlen under projekttiden. </w:t>
      </w:r>
      <w:r w:rsidRPr="00B01B81">
        <w:rPr>
          <w:rFonts w:eastAsia="SimSun"/>
          <w:i/>
          <w:iCs/>
        </w:rPr>
        <w:t xml:space="preserve">Efter att projektet avslutats och finansieringen från Arvsfonden upphört </w:t>
      </w:r>
      <w:r w:rsidRPr="00B01B81">
        <w:rPr>
          <w:rFonts w:eastAsia="SimSun"/>
        </w:rPr>
        <w:t xml:space="preserve">har projektets samarbetspartner Mappia drivit verksamheten vidare genom ett avtal med Dyslexiförbundet. Projektets produkter finns fortsatt tillgängliga för målgrupperna att beställa och det genomförs löpande kostnadsfria digitala kurser som stöd för att använda materialet. Mappia har fortsatt att utveckla produkterna i nära samarbete med lärare och elever och har spridit projektets produkter via sociala medier och mässor. </w:t>
      </w:r>
    </w:p>
    <w:p w14:paraId="2EFEEE86" w14:textId="77777777" w:rsidR="007369BC" w:rsidRPr="00B01B81" w:rsidRDefault="007369BC" w:rsidP="00B01B81">
      <w:pPr>
        <w:pStyle w:val="Brdtextmedindrag"/>
        <w:rPr>
          <w:rFonts w:eastAsia="SimSun"/>
        </w:rPr>
      </w:pPr>
    </w:p>
    <w:p w14:paraId="110A8A6A" w14:textId="7366AA75" w:rsidR="007369BC" w:rsidRPr="00B01B81" w:rsidRDefault="007369BC" w:rsidP="00EA7BB2">
      <w:pPr>
        <w:pStyle w:val="Numreradlista"/>
        <w:numPr>
          <w:ilvl w:val="0"/>
          <w:numId w:val="1"/>
        </w:numPr>
        <w:rPr>
          <w:rFonts w:eastAsia="SimHei"/>
          <w:b/>
          <w:bCs/>
        </w:rPr>
      </w:pPr>
      <w:bookmarkStart w:id="127" w:name="_Hlk152682318"/>
      <w:r w:rsidRPr="00B01B81">
        <w:rPr>
          <w:rFonts w:eastAsia="SimHei"/>
          <w:b/>
          <w:bCs/>
        </w:rPr>
        <w:t>Ung Företagsamhet i Jönköpings län: Företagare på riktigt</w:t>
      </w:r>
    </w:p>
    <w:p w14:paraId="5C6CC46C" w14:textId="77777777" w:rsidR="007369BC" w:rsidRDefault="007369BC" w:rsidP="00B01B81">
      <w:pPr>
        <w:pStyle w:val="Brdtextmedindrag"/>
        <w:rPr>
          <w:rFonts w:eastAsia="SimSun"/>
        </w:rPr>
      </w:pPr>
      <w:r w:rsidRPr="00B01B81">
        <w:rPr>
          <w:rFonts w:eastAsia="SimSun"/>
          <w:i/>
          <w:iCs/>
        </w:rPr>
        <w:t xml:space="preserve">Projektets syfte </w:t>
      </w:r>
      <w:r w:rsidRPr="00B01B81">
        <w:rPr>
          <w:rFonts w:eastAsia="SimSun"/>
        </w:rPr>
        <w:t xml:space="preserve">var att stärka elever på anpassad gymnasieskola genom att ge dem möjlighet att driva UF-företag (Ung Företagsamhet). </w:t>
      </w:r>
      <w:r w:rsidRPr="00B01B81">
        <w:rPr>
          <w:rFonts w:eastAsia="SimSun"/>
          <w:i/>
          <w:iCs/>
        </w:rPr>
        <w:t>Projektet ledde till</w:t>
      </w:r>
      <w:r w:rsidRPr="00B01B81">
        <w:rPr>
          <w:rFonts w:eastAsia="SimSun"/>
        </w:rPr>
        <w:t xml:space="preserve"> anpassade arbetssätt och metoder för målgruppen så att de kan driva UF-företag på samma sätt som andra gymnasieelever. Under projekttiden skapade föreningen också nätverk för både målgruppen och lärare kring UF-företagande. Ungefär hälften av alla elever i den anpassade gymnasieskolan i Jönköpings län drev UF-företag under projektets sista år. UF-företagande för anpassad gymnasieskola spreds också utanför länet. </w:t>
      </w:r>
      <w:r w:rsidRPr="00B01B81">
        <w:rPr>
          <w:rFonts w:eastAsia="SimSun"/>
          <w:i/>
          <w:iCs/>
        </w:rPr>
        <w:t xml:space="preserve">Efter att projektet avslutats och finansieringen från Arvsfonden upphört </w:t>
      </w:r>
      <w:r w:rsidRPr="00B01B81">
        <w:rPr>
          <w:rFonts w:eastAsia="SimSun"/>
        </w:rPr>
        <w:t>är det många elever som driver UF-företag i Jönköpings län. Nätverksträffar lever vidare i skolornas egen regi.</w:t>
      </w:r>
    </w:p>
    <w:p w14:paraId="03815F93" w14:textId="77777777" w:rsidR="007369BC" w:rsidRPr="00B01B81" w:rsidRDefault="007369BC" w:rsidP="00B01B81">
      <w:pPr>
        <w:pStyle w:val="Brdtextmedindrag"/>
        <w:rPr>
          <w:rFonts w:eastAsia="SimSun"/>
        </w:rPr>
      </w:pPr>
    </w:p>
    <w:bookmarkEnd w:id="127"/>
    <w:p w14:paraId="53B83AC0" w14:textId="7D423AC0" w:rsidR="007369BC" w:rsidRPr="00B01B81" w:rsidRDefault="007369BC" w:rsidP="00EA7BB2">
      <w:pPr>
        <w:pStyle w:val="Numreradlista"/>
        <w:numPr>
          <w:ilvl w:val="0"/>
          <w:numId w:val="1"/>
        </w:numPr>
        <w:rPr>
          <w:rFonts w:eastAsia="SimHei"/>
          <w:b/>
          <w:bCs/>
        </w:rPr>
      </w:pPr>
      <w:r w:rsidRPr="00B01B81">
        <w:rPr>
          <w:rFonts w:eastAsia="SimHei"/>
          <w:b/>
          <w:bCs/>
        </w:rPr>
        <w:t>Hushållningssällskapet i Jönköping län: Skoldagar om naturbruk</w:t>
      </w:r>
    </w:p>
    <w:p w14:paraId="5DB2B795"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en djupare förståelse och kunskap om hur skog och mat produceras. I projektet skulle elever i årskurs 4–6 genomföra planerade besök på skogs- och jordbruk, vara med och beräkna matproduktion, producera olika födoämnen samt studera och praktisera hur ett lantbruk fungerar. </w:t>
      </w:r>
      <w:r w:rsidRPr="00B01B81">
        <w:rPr>
          <w:rFonts w:eastAsia="SimSun"/>
          <w:i/>
          <w:iCs/>
        </w:rPr>
        <w:t>Projektet ledde till</w:t>
      </w:r>
      <w:r w:rsidRPr="00B01B81">
        <w:rPr>
          <w:rFonts w:eastAsia="SimSun"/>
        </w:rPr>
        <w:t xml:space="preserve"> att fler än 3500 barn medverkade på skoldagar hos lantbruksgårdar runt om i Jönköpings län. Genom att besöka gårdarna och vara nära djuren och jordbruket fick barnen en ökad kunskap om matens ursprung. Föreningen arbetade fram en struktur och en kommunikationsplan för konceptet ”Skolan på gården”. Under projekttiden utbildades ett trettiotal arrangörer och 15 värdgårdar kunde ta emot barn under skoldagar. Ett resultat av projektet var en webbutbildning som innehåller ett bokningssystem för arrangörer, utbildningsfilmer och information om konceptet Skolan på gården. </w:t>
      </w:r>
      <w:r w:rsidRPr="00B01B81">
        <w:rPr>
          <w:rFonts w:eastAsia="SimSun"/>
          <w:i/>
          <w:iCs/>
        </w:rPr>
        <w:t>Efter att projektet avslutats och finansieringen från Arvsfonden upphört</w:t>
      </w:r>
      <w:r w:rsidRPr="00B01B81">
        <w:rPr>
          <w:rFonts w:eastAsia="SimSun"/>
        </w:rPr>
        <w:t xml:space="preserve"> har verksamheten med konceptet ”Skolan på gården” levt vidare där skolbarn får möjlighet att besöka en bondgård.</w:t>
      </w:r>
    </w:p>
    <w:p w14:paraId="1098C92A" w14:textId="77777777" w:rsidR="007369BC" w:rsidRPr="00B01B81" w:rsidRDefault="007369BC" w:rsidP="00B01B81">
      <w:pPr>
        <w:pStyle w:val="Brdtextmedindrag"/>
        <w:rPr>
          <w:rFonts w:eastAsia="SimSun"/>
        </w:rPr>
      </w:pPr>
    </w:p>
    <w:p w14:paraId="2C39B52F" w14:textId="767C095D" w:rsidR="007369BC" w:rsidRPr="00B01B81" w:rsidRDefault="007369BC" w:rsidP="00EA7BB2">
      <w:pPr>
        <w:pStyle w:val="Numreradlista"/>
        <w:numPr>
          <w:ilvl w:val="0"/>
          <w:numId w:val="1"/>
        </w:numPr>
        <w:rPr>
          <w:rFonts w:eastAsia="SimHei"/>
          <w:b/>
          <w:bCs/>
        </w:rPr>
      </w:pPr>
      <w:r w:rsidRPr="00B01B81">
        <w:rPr>
          <w:rFonts w:eastAsia="SimHei"/>
          <w:b/>
          <w:bCs/>
        </w:rPr>
        <w:t>Studiefrämjandet Skaraborg: Teaterfiket</w:t>
      </w:r>
    </w:p>
    <w:p w14:paraId="3CE88EB0"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skapa en permanent mötesplats för sysselsättning och fritidsaktiviteter inom kultur och estetisk verksamhet för personer med funktionsnedsättning. </w:t>
      </w:r>
      <w:r w:rsidRPr="00B01B81">
        <w:rPr>
          <w:rFonts w:eastAsia="SimSun"/>
          <w:i/>
          <w:iCs/>
        </w:rPr>
        <w:t>Projektet ledde till</w:t>
      </w:r>
      <w:r w:rsidRPr="00B01B81">
        <w:rPr>
          <w:rFonts w:eastAsia="SimSun"/>
        </w:rPr>
        <w:t xml:space="preserve"> att en sådan permanent mötesplats skapades. Teaterfiket etablerade en fast teaterensemble och skapade sysselsättningsplatser för drygt fyrtio personer. Under projekttiden tog projektet fram publikationen ”Jag kan ju dansa, hur kommer det sig?”. Det är en metodhandelning i kreativa processer som beskriver verksamheten och ger förslag på övningar, metoder och tillvägagångssätt. </w:t>
      </w:r>
      <w:r w:rsidRPr="00B01B81">
        <w:rPr>
          <w:rFonts w:eastAsia="SimSun"/>
          <w:i/>
          <w:iCs/>
        </w:rPr>
        <w:t xml:space="preserve">Efter att projektet avslutats och finansieringen från Arvsfonden upphört </w:t>
      </w:r>
      <w:r w:rsidRPr="00B01B81">
        <w:rPr>
          <w:rFonts w:eastAsia="SimSun"/>
        </w:rPr>
        <w:t>har teaterverksamheten levt vidare i form av en grupp som träffas en gång per vecka. Även workshops har genomförts.</w:t>
      </w:r>
    </w:p>
    <w:p w14:paraId="196D1547" w14:textId="77777777" w:rsidR="007369BC" w:rsidRPr="00B01B81" w:rsidRDefault="007369BC" w:rsidP="00B01B81">
      <w:pPr>
        <w:pStyle w:val="Brdtextmedindrag"/>
        <w:rPr>
          <w:rFonts w:eastAsia="SimSun"/>
        </w:rPr>
      </w:pPr>
    </w:p>
    <w:p w14:paraId="40B6BBC5" w14:textId="2B392B02" w:rsidR="007369BC" w:rsidRPr="00B01B81" w:rsidRDefault="007369BC" w:rsidP="00EA7BB2">
      <w:pPr>
        <w:pStyle w:val="Numreradlista"/>
        <w:numPr>
          <w:ilvl w:val="0"/>
          <w:numId w:val="1"/>
        </w:numPr>
        <w:rPr>
          <w:rFonts w:eastAsia="SimHei"/>
          <w:b/>
          <w:bCs/>
        </w:rPr>
      </w:pPr>
      <w:r w:rsidRPr="00B01B81">
        <w:rPr>
          <w:rFonts w:eastAsia="SimHei"/>
          <w:b/>
          <w:bCs/>
        </w:rPr>
        <w:t>Fair Action: Vi handlar, vem betalar?</w:t>
      </w:r>
    </w:p>
    <w:p w14:paraId="3D4E597F" w14:textId="432FBF15"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gymnasieelever skulle utveckla metoder och verktyg för att påverka företag att agera mer hållbart. </w:t>
      </w:r>
      <w:r w:rsidRPr="00B01B81">
        <w:rPr>
          <w:rFonts w:eastAsia="SimSun"/>
          <w:i/>
          <w:iCs/>
        </w:rPr>
        <w:t>Projektet ledde till</w:t>
      </w:r>
      <w:r w:rsidRPr="00B01B81">
        <w:rPr>
          <w:rFonts w:eastAsia="SimSun"/>
        </w:rPr>
        <w:t xml:space="preserve"> utveckling av metoder och verktyg för hur elever och lärare kan lära sig om, och arbeta med, hållbarhets- och rättvisefrågor. Materialet samlades på en hemsida uppdelad i en lärarsida med utbildningsmaterial och handledning inom olika fokusområden och en elevsida med ett digitalt verktyg, ”Fairometern”. Det digitala verktyget fungerar som ett stöd till elever när de ska genomföra granskningar av företag. </w:t>
      </w:r>
      <w:r w:rsidRPr="00B01B81">
        <w:rPr>
          <w:rFonts w:eastAsia="SimSun"/>
          <w:i/>
          <w:iCs/>
        </w:rPr>
        <w:t xml:space="preserve">Efter att projektet avslutats och finansieringen från Arvsfonden upphört </w:t>
      </w:r>
      <w:r w:rsidRPr="00B01B81">
        <w:rPr>
          <w:rFonts w:eastAsia="SimSun"/>
        </w:rPr>
        <w:t xml:space="preserve">har verksamheten och materialet levt vidare och utvecklats på flera olika sätt. Skolmaterialet för lärare och elever kan fortsatt laddas ner från Fair Actions digitala plattform. Materialet har uppdaterats och spridits, bland annat genom Fair Actions nyhetsbrev och sociala medier i samband med skolstarten och genom det nationella kunskapsprogrammet Future Minds. Skolmaterialet har också använts av Ung Företagsamhet i deras besök på gymnasieskolor i Stockholmsområdet. </w:t>
      </w:r>
    </w:p>
    <w:p w14:paraId="1545EDDC" w14:textId="77777777" w:rsidR="007369BC" w:rsidRPr="00B01B81" w:rsidRDefault="007369BC" w:rsidP="00B01B81">
      <w:pPr>
        <w:pStyle w:val="Brdtextmedindrag"/>
        <w:rPr>
          <w:rFonts w:eastAsia="SimSun"/>
        </w:rPr>
      </w:pPr>
    </w:p>
    <w:p w14:paraId="01CC2A51" w14:textId="704D907A" w:rsidR="007369BC" w:rsidRPr="00BE587C" w:rsidRDefault="007369BC" w:rsidP="00EA7BB2">
      <w:pPr>
        <w:pStyle w:val="Numreradlista"/>
        <w:numPr>
          <w:ilvl w:val="0"/>
          <w:numId w:val="1"/>
        </w:numPr>
        <w:rPr>
          <w:rFonts w:eastAsia="SimHei"/>
          <w:b/>
          <w:bCs/>
        </w:rPr>
      </w:pPr>
      <w:r w:rsidRPr="00BE587C">
        <w:rPr>
          <w:rFonts w:eastAsia="SimHei"/>
          <w:b/>
          <w:bCs/>
        </w:rPr>
        <w:t>Stiftelsen Svenskt Demenscentrum: En webbutbildning om kommunikation och demens</w:t>
      </w:r>
    </w:p>
    <w:p w14:paraId="10801C5A" w14:textId="12AB678B"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ta fram en avgiftsfri webbutbildning tillsammans med samarbetspartner för att skapa större säkerhet, trygghet och lugn hos anhöriga och andra nära personer i bemötande av personer med demens. </w:t>
      </w:r>
      <w:r w:rsidRPr="00B01B81">
        <w:rPr>
          <w:rFonts w:eastAsia="SimSun"/>
          <w:i/>
          <w:iCs/>
        </w:rPr>
        <w:t>Projektet ledde till</w:t>
      </w:r>
      <w:r w:rsidRPr="00B01B81">
        <w:rPr>
          <w:rFonts w:eastAsia="SimSun"/>
        </w:rPr>
        <w:t xml:space="preserve"> att en webbutbildning togs fram, tillsammans med en fördjupande bok, filmer med intervjuer och studiehandledning. Webbutbildningen gjordes kostnadsfritt tillgänglig på stiftelsens utbildningsportal och fram till hösten 2023 hade fler än 4 000 personer slutfört utbildningen med godkänt resultat. </w:t>
      </w:r>
      <w:r w:rsidRPr="00B01B81">
        <w:rPr>
          <w:rFonts w:eastAsia="SimSun"/>
          <w:i/>
          <w:iCs/>
        </w:rPr>
        <w:t xml:space="preserve">Efter att projektet avslutats och finansieringen från Arvsfonden upphört </w:t>
      </w:r>
      <w:r w:rsidRPr="00B01B81">
        <w:rPr>
          <w:rFonts w:eastAsia="SimSun"/>
        </w:rPr>
        <w:t>finns webbutbildningen tillsammans med övrigt material från projektet fortsatt kostnadsfritt tillgängligt på stiftelsens webbplats. Stiftelsen har även genomfört föreläsningar och seminarier för berörda målgrupper.</w:t>
      </w:r>
    </w:p>
    <w:p w14:paraId="6E0E7EC2" w14:textId="77777777" w:rsidR="007369BC" w:rsidRPr="00B01B81" w:rsidRDefault="007369BC" w:rsidP="00B01B81">
      <w:pPr>
        <w:pStyle w:val="Brdtextmedindrag"/>
        <w:rPr>
          <w:rFonts w:eastAsia="SimSun"/>
        </w:rPr>
      </w:pPr>
    </w:p>
    <w:p w14:paraId="1DCC61A5" w14:textId="07DFCEC3" w:rsidR="007369BC" w:rsidRPr="00BE587C" w:rsidRDefault="007369BC" w:rsidP="00EA7BB2">
      <w:pPr>
        <w:pStyle w:val="Numreradlista"/>
        <w:numPr>
          <w:ilvl w:val="0"/>
          <w:numId w:val="1"/>
        </w:numPr>
        <w:rPr>
          <w:rFonts w:eastAsia="SimHei"/>
          <w:b/>
          <w:bCs/>
        </w:rPr>
      </w:pPr>
      <w:r w:rsidRPr="00BE587C">
        <w:rPr>
          <w:rFonts w:eastAsia="SimHei"/>
          <w:b/>
          <w:bCs/>
        </w:rPr>
        <w:t>Hofs Lifs ideell förening: Under Ekarna</w:t>
      </w:r>
    </w:p>
    <w:p w14:paraId="44CAC338"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erbjuda en inkluderande mötesplats för ungdomar, som skulle bygga på deltagarkultur och en ny plattform för kulturliv. </w:t>
      </w:r>
      <w:r w:rsidRPr="00B01B81">
        <w:rPr>
          <w:rFonts w:eastAsia="SimSun"/>
          <w:i/>
          <w:iCs/>
        </w:rPr>
        <w:t>Projektet ledde till</w:t>
      </w:r>
      <w:r w:rsidRPr="00B01B81">
        <w:rPr>
          <w:rFonts w:eastAsia="SimSun"/>
        </w:rPr>
        <w:t xml:space="preserve"> en ny kulturell mötesplats i Växjö, ”Under Ekarna”. Genom projektet fick ungdomar ökade kunskaper inom konst, kultur och hantverk och deltog i skapande aktiviteter, till exempel trädgårdsutveckling och konstinstallationer. Projektet anordnade bland annat anordnat konserter, lagningsverkstad, samtalsforum, öppen ateljé och marknader. </w:t>
      </w:r>
      <w:r w:rsidRPr="00B01B81">
        <w:rPr>
          <w:rFonts w:eastAsia="SimSun"/>
          <w:i/>
          <w:iCs/>
        </w:rPr>
        <w:t>Efter att projektet avslutats och finansieringen från Arvsfonden upphört</w:t>
      </w:r>
      <w:r w:rsidRPr="00B01B81">
        <w:rPr>
          <w:rFonts w:eastAsia="SimSun"/>
        </w:rPr>
        <w:t xml:space="preserve"> har mötesplatsen integrerats i föreningens ordinarie verksamhet. Metodiken ”Gårdskultur” tillämpas tillsammans med deltagande ungdomar inom trädgård, hantverk, konst, mat, mark och underhåll. Ungdomar i Växjö kommuns gymnasieskolor erbjuds också kulturella lärlingsplatser </w:t>
      </w:r>
    </w:p>
    <w:p w14:paraId="551DECFE" w14:textId="77777777" w:rsidR="007369BC" w:rsidRPr="00B01B81" w:rsidRDefault="007369BC" w:rsidP="00B01B81">
      <w:pPr>
        <w:pStyle w:val="Brdtextmedindrag"/>
        <w:rPr>
          <w:rFonts w:eastAsia="SimSun"/>
        </w:rPr>
      </w:pPr>
    </w:p>
    <w:p w14:paraId="31B011BD" w14:textId="47E0EF28" w:rsidR="007369BC" w:rsidRPr="00BE587C" w:rsidRDefault="007369BC" w:rsidP="00EA7BB2">
      <w:pPr>
        <w:pStyle w:val="Numreradlista"/>
        <w:numPr>
          <w:ilvl w:val="0"/>
          <w:numId w:val="1"/>
        </w:numPr>
        <w:rPr>
          <w:rFonts w:eastAsia="SimHei"/>
          <w:b/>
          <w:bCs/>
        </w:rPr>
      </w:pPr>
      <w:r w:rsidRPr="00BE587C">
        <w:rPr>
          <w:rFonts w:eastAsia="SimHei"/>
          <w:b/>
          <w:bCs/>
        </w:rPr>
        <w:t>Studieförbundet Vuxenskolan Skaraborg: Teknik har ingen ålder och inga hinder</w:t>
      </w:r>
    </w:p>
    <w:p w14:paraId="4AA543B2"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ge äldre med funktionsnedsättning som upplever att de befinner sig utanför den digitala världen personlig handledning och hjälp. Detta skulle ske med hjälp av IT- intresserade och mer datorvana yngre personer med fysiska och psykiska funktionsnedsättningar, som ofta har svårt att ta sig in på arbetsmarknaden. Projektet vände sig även till äldre som var mer teknikvana och ville engagera sig som ambassadörer och stöd för datavännerna. </w:t>
      </w:r>
      <w:r w:rsidRPr="00B01B81">
        <w:rPr>
          <w:rFonts w:eastAsia="SimSun"/>
          <w:i/>
          <w:iCs/>
        </w:rPr>
        <w:t>Projektet ledde till</w:t>
      </w:r>
      <w:r w:rsidRPr="00B01B81">
        <w:rPr>
          <w:rFonts w:eastAsia="SimSun"/>
        </w:rPr>
        <w:t xml:space="preserve"> studiecirklar. De äldre med funktionsnedsättning upplevde enligt projektet att de fick en bättre hälsa och ett rikare och mer självständigt liv. Yngre med funktionsnedsättning fick enligt projektet en mer meningsfull sysselsättning och erbjöds också en väg in i arbetslivet. </w:t>
      </w:r>
      <w:r w:rsidRPr="00B01B81">
        <w:rPr>
          <w:rFonts w:eastAsia="SimSun"/>
          <w:i/>
          <w:iCs/>
        </w:rPr>
        <w:t xml:space="preserve">Efter att projektet avslutats och finansieringen från Arvsfonden upphört </w:t>
      </w:r>
      <w:r w:rsidRPr="00B01B81">
        <w:rPr>
          <w:rFonts w:eastAsia="SimSun"/>
        </w:rPr>
        <w:t>har studiecirklarna fortsatt att genomföras och materialet fortsatt att användas. Vissa ledare har fortsatt, andra har fått andra jobb tack vare projektet.</w:t>
      </w:r>
    </w:p>
    <w:p w14:paraId="0DD7F7C0" w14:textId="77777777" w:rsidR="007369BC" w:rsidRPr="00B01B81" w:rsidRDefault="007369BC" w:rsidP="00B01B81">
      <w:pPr>
        <w:pStyle w:val="Brdtextmedindrag"/>
        <w:rPr>
          <w:rFonts w:eastAsia="SimSun"/>
        </w:rPr>
      </w:pPr>
    </w:p>
    <w:p w14:paraId="4122DACE" w14:textId="70423A83" w:rsidR="007369BC" w:rsidRPr="00BE587C" w:rsidRDefault="007369BC" w:rsidP="00EA7BB2">
      <w:pPr>
        <w:pStyle w:val="Numreradlista"/>
        <w:numPr>
          <w:ilvl w:val="0"/>
          <w:numId w:val="1"/>
        </w:numPr>
        <w:rPr>
          <w:rFonts w:eastAsia="SimHei"/>
          <w:b/>
          <w:bCs/>
        </w:rPr>
      </w:pPr>
      <w:r w:rsidRPr="00BE587C">
        <w:rPr>
          <w:rFonts w:eastAsia="SimHei"/>
          <w:b/>
          <w:bCs/>
        </w:rPr>
        <w:t>Teater 16: Poddteater 16</w:t>
      </w:r>
    </w:p>
    <w:p w14:paraId="7130F430" w14:textId="77777777" w:rsidR="007369BC" w:rsidRDefault="007369BC" w:rsidP="00B01B81">
      <w:pPr>
        <w:pStyle w:val="Brdtextmedindrag"/>
        <w:rPr>
          <w:rFonts w:eastAsia="SimSun"/>
        </w:rPr>
      </w:pPr>
      <w:r w:rsidRPr="00B01B81">
        <w:rPr>
          <w:rFonts w:eastAsia="SimSun"/>
          <w:i/>
          <w:iCs/>
        </w:rPr>
        <w:t>Projektets syfte</w:t>
      </w:r>
      <w:r w:rsidRPr="00B01B81">
        <w:rPr>
          <w:rFonts w:eastAsia="SimSun"/>
        </w:rPr>
        <w:t xml:space="preserve"> var att utveckla en metod där unga teaterintresserade personer får skapa hörspel i form av poddar. Hörspel är en teaterform som upplevs genom lyssning. </w:t>
      </w:r>
      <w:r w:rsidRPr="00B01B81">
        <w:rPr>
          <w:rFonts w:eastAsia="SimSun"/>
          <w:i/>
          <w:iCs/>
        </w:rPr>
        <w:t>Projektet ledde til</w:t>
      </w:r>
      <w:r w:rsidRPr="00B01B81">
        <w:rPr>
          <w:rFonts w:eastAsia="SimSun"/>
        </w:rPr>
        <w:t xml:space="preserve">l att teatern tog fram en poddteaterverksamhet som även fungerar som en inspirationsmodell för andra intresserade. Närmare ett sjuttiotal hörspel och poddavsnitt skapades och gjordes tillgängliga på plattformen Podbean.  Under projekttiden tog projektet fram en kurs och en handbok om metoden, som bland annat spreds genom Amatörteaterns Riksförbund. </w:t>
      </w:r>
      <w:r w:rsidRPr="00B01B81">
        <w:rPr>
          <w:rFonts w:eastAsia="SimSun"/>
          <w:i/>
          <w:iCs/>
        </w:rPr>
        <w:t xml:space="preserve">Efter att projektet avslutats och finansieringen från Arvsfonden upphört </w:t>
      </w:r>
      <w:r w:rsidRPr="00B01B81">
        <w:rPr>
          <w:rFonts w:eastAsia="SimSun"/>
        </w:rPr>
        <w:t xml:space="preserve">har verksamheten levt vidare hos Teater 16 genom ungdomar som är aktiva i teaterverksamheten. Metoden har också spridits i landet genom den framtagna kursen i poddteater och handboken. Poddteaterverk finns fortsatt tillgängliga för intresserade på Poddbean. </w:t>
      </w:r>
    </w:p>
    <w:p w14:paraId="3A30A4EF" w14:textId="77777777" w:rsidR="007369BC" w:rsidRPr="00B01B81" w:rsidRDefault="007369BC" w:rsidP="00B01B81">
      <w:pPr>
        <w:pStyle w:val="Brdtextmedindrag"/>
        <w:rPr>
          <w:rFonts w:eastAsia="SimSun"/>
        </w:rPr>
      </w:pPr>
    </w:p>
    <w:p w14:paraId="7E14D017" w14:textId="6BFAD601" w:rsidR="007369BC" w:rsidRPr="00BE587C" w:rsidRDefault="007369BC" w:rsidP="00EA7BB2">
      <w:pPr>
        <w:pStyle w:val="Numreradlista"/>
        <w:numPr>
          <w:ilvl w:val="0"/>
          <w:numId w:val="1"/>
        </w:numPr>
        <w:rPr>
          <w:rFonts w:eastAsia="SimHei"/>
          <w:b/>
          <w:bCs/>
        </w:rPr>
      </w:pPr>
      <w:r w:rsidRPr="00BE587C">
        <w:rPr>
          <w:rFonts w:eastAsia="SimHei"/>
          <w:b/>
          <w:bCs/>
        </w:rPr>
        <w:t>Nationell Samverkan för Psykisk Hälsa: Rätt till inflytande</w:t>
      </w:r>
    </w:p>
    <w:p w14:paraId="7F800FE4" w14:textId="1111727B" w:rsidR="007369BC" w:rsidRPr="00B01B81" w:rsidRDefault="007369BC" w:rsidP="00B01B81">
      <w:pPr>
        <w:pStyle w:val="Brdtextmedindrag"/>
        <w:rPr>
          <w:rFonts w:eastAsia="SimSun"/>
        </w:rPr>
      </w:pPr>
      <w:r w:rsidRPr="00B01B81">
        <w:rPr>
          <w:rFonts w:eastAsia="SimSun"/>
          <w:i/>
          <w:iCs/>
        </w:rPr>
        <w:t>Projektets syfte</w:t>
      </w:r>
      <w:r w:rsidRPr="00B01B81">
        <w:rPr>
          <w:rFonts w:eastAsia="SimSun"/>
        </w:rPr>
        <w:t xml:space="preserve"> var att stärka egenmakten och minska självstigmatiseringen hos patienter och anhöriga med erfarenhet av rättspsykiatri. Målgrupper för projektet var patienter som vårdas på rättspsykiatriska kliniker, patienter inom öppen rättspsykiatrisk vård och personer med tidigare erfarenhet av rättspsykiatrisk vård. </w:t>
      </w:r>
      <w:r w:rsidRPr="00B01B81">
        <w:rPr>
          <w:rFonts w:eastAsia="SimSun"/>
          <w:i/>
          <w:iCs/>
        </w:rPr>
        <w:t>Projektet ledde till</w:t>
      </w:r>
      <w:r w:rsidRPr="00B01B81">
        <w:rPr>
          <w:rFonts w:eastAsia="SimSun"/>
        </w:rPr>
        <w:t xml:space="preserve"> att personer med egen erfarenhet av rättspsykiatrisk vård och deras anhöriga fick vara delaktiga i att öka sin egen och andras inflytande och delaktighet i vården. De samverkande rättspsykiatriska klinikerna fick prova olika metoder för att främja patientdelaktighet och därigenom utveckla sina verksamheter och arbetssätt så att patienterna blir mer delaktiga i deras egen vardag och vård. De befintliga metoderna ”Återhämtningsguiden – för dig som mår dåligt” och ”Patientforum” användes inom det rättspsykiatriska området. Under projekttiden stöttades klinikerna i implementering av metoder och arbetssätt som främjar delaktighet. Aktiviteter som genomfördes under projekttiden utvärderades tillsammans med kliniker och samverkande föreningsrepresentanter. Resultat från projektet presenterades vid kunskapsdagar och seminarier i och utanför vården, där profession, brukarrörelse och allmänhet bjöds in. </w:t>
      </w:r>
      <w:bookmarkStart w:id="128" w:name="_Hlk157424283"/>
      <w:r w:rsidRPr="00B01B81">
        <w:rPr>
          <w:rFonts w:eastAsia="SimSun"/>
          <w:i/>
          <w:iCs/>
        </w:rPr>
        <w:t xml:space="preserve">Efter att projektet avslutats och finansieringen från Arvsfonden upphört </w:t>
      </w:r>
      <w:bookmarkEnd w:id="128"/>
      <w:r w:rsidRPr="00B01B81">
        <w:rPr>
          <w:rFonts w:eastAsia="SimSun"/>
        </w:rPr>
        <w:t>har metoderna fortsatt att användas löpande på flera av de kliniker som deltog i projektet. Riksförbundet Hjärnkoll har utbildat fler ambassadörer med rättspsykiatrisk erfarenhet. De brukarstyrda brukarrevisioner som genomfördes under projektet har fortlevt. Erfarenheter från projektet har spridits till fler rättspsykiatriska kliniker, statliga myndigheter, intresse</w:t>
      </w:r>
      <w:r>
        <w:rPr>
          <w:rFonts w:eastAsia="SimSun"/>
        </w:rPr>
        <w:softHyphen/>
      </w:r>
      <w:r w:rsidRPr="00B01B81">
        <w:rPr>
          <w:rFonts w:eastAsia="SimSun"/>
        </w:rPr>
        <w:t xml:space="preserve">organisationer och yrkesföreningar. </w:t>
      </w:r>
    </w:p>
    <w:p w14:paraId="2405B024" w14:textId="77777777" w:rsidR="007369BC" w:rsidRDefault="007369BC" w:rsidP="00382AB1">
      <w:pPr>
        <w:spacing w:line="2" w:lineRule="auto"/>
        <w:rPr>
          <w:rFonts w:ascii="Times New Roman" w:hAnsi="Times New Roman"/>
          <w:sz w:val="20"/>
        </w:rPr>
        <w:sectPr w:rsidR="007369BC" w:rsidSect="00B01B81">
          <w:headerReference w:type="even" r:id="rId48"/>
          <w:headerReference w:type="default" r:id="rId49"/>
          <w:footerReference w:type="even" r:id="rId50"/>
          <w:footerReference w:type="default" r:id="rId51"/>
          <w:headerReference w:type="first" r:id="rId52"/>
          <w:footerReference w:type="first" r:id="rId53"/>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19F8A315" w14:textId="2A9445A2" w:rsidR="007369BC" w:rsidRDefault="00CF3C51" w:rsidP="00CF3C51">
          <w:pPr>
            <w:pStyle w:val="Proprubrik"/>
            <w:spacing w:after="190"/>
          </w:pPr>
          <w:r>
            <w:t>Socialdepartementet</w:t>
          </w:r>
        </w:p>
      </w:sdtContent>
    </w:sdt>
    <w:p w14:paraId="72952216" w14:textId="306F0258" w:rsidR="007369BC" w:rsidRDefault="007369BC" w:rsidP="000641A6">
      <w:pPr>
        <w:pStyle w:val="Proputdrag"/>
      </w:pPr>
      <w:bookmarkStart w:id="129" w:name="_Toc169778968"/>
      <w:r>
        <w:t xml:space="preserve">Utdrag ur protokoll vid regeringssammanträde </w:t>
      </w:r>
      <w:sdt>
        <w:sdtPr>
          <w:alias w:val="Datum"/>
          <w:tag w:val="Datum"/>
          <w:id w:val="1508867760"/>
          <w:date w:fullDate="2024-06-20T00:00:00Z">
            <w:dateFormat w:val="'den' d MMMM yyyy"/>
            <w:lid w:val="sv-SE"/>
            <w:storeMappedDataAs w:val="dateTime"/>
            <w:calendar w:val="gregorian"/>
          </w:date>
        </w:sdtPr>
        <w:sdtEndPr/>
        <w:sdtContent>
          <w:r>
            <w:t>den 20 juni 2024</w:t>
          </w:r>
        </w:sdtContent>
      </w:sdt>
      <w:bookmarkEnd w:id="129"/>
    </w:p>
    <w:p w14:paraId="5E498E71" w14:textId="77777777" w:rsidR="007369BC" w:rsidRDefault="007369BC" w:rsidP="000641A6">
      <w:pPr>
        <w:pStyle w:val="Brdtext"/>
        <w:jc w:val="left"/>
      </w:pPr>
    </w:p>
    <w:p w14:paraId="46EA66FB" w14:textId="0D92C808" w:rsidR="007369BC" w:rsidRDefault="007369BC"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statsrådet Busch,</w:t>
          </w:r>
          <w:r w:rsidR="00CF3C51">
            <w:t xml:space="preserve"> ordförande, och statsråden Ankarberg Johansson, Edholm, Waltersson Grönvall, Strömmer, Roswall, Forssmed, Forssell, Slottner, Liljestrand, Brandberg, Bohlin, Carlson, Pourmokhtari</w:t>
          </w:r>
        </w:sdtContent>
      </w:sdt>
    </w:p>
    <w:p w14:paraId="297D9489" w14:textId="77777777" w:rsidR="007369BC" w:rsidRDefault="007369BC" w:rsidP="000641A6">
      <w:pPr>
        <w:pStyle w:val="Brdtext"/>
        <w:jc w:val="left"/>
      </w:pPr>
    </w:p>
    <w:p w14:paraId="51B80E15" w14:textId="0AF5A20B" w:rsidR="007369BC" w:rsidRDefault="007369BC" w:rsidP="000641A6">
      <w:pPr>
        <w:pStyle w:val="Brdtext"/>
        <w:jc w:val="left"/>
      </w:pPr>
      <w:r>
        <w:t xml:space="preserve">Föredragande: statsrådet </w:t>
      </w:r>
      <w:sdt>
        <w:sdtPr>
          <w:alias w:val="Foredragande"/>
          <w:tag w:val="Foredragande"/>
          <w:id w:val="-1423715855"/>
          <w:text w:multiLine="1"/>
        </w:sdtPr>
        <w:sdtEndPr/>
        <w:sdtContent>
          <w:r w:rsidR="00CF3C51">
            <w:t>Fors</w:t>
          </w:r>
          <w:r>
            <w:t>smed</w:t>
          </w:r>
        </w:sdtContent>
      </w:sdt>
    </w:p>
    <w:p w14:paraId="1D010BF4" w14:textId="77777777" w:rsidR="007369BC" w:rsidRPr="00827386" w:rsidRDefault="007369BC" w:rsidP="000641A6">
      <w:pPr>
        <w:pStyle w:val="Brdtext"/>
        <w:jc w:val="left"/>
        <w:rPr>
          <w:szCs w:val="21"/>
        </w:rPr>
      </w:pPr>
    </w:p>
    <w:p w14:paraId="4C345EB1" w14:textId="77777777" w:rsidR="007369BC" w:rsidRPr="008B7E85" w:rsidRDefault="007369BC" w:rsidP="0044419F">
      <w:pPr>
        <w:pStyle w:val="Slutstreck"/>
      </w:pPr>
      <w:r w:rsidRPr="008B7E85">
        <w:t>                    </w:t>
      </w:r>
    </w:p>
    <w:p w14:paraId="102177FB" w14:textId="77777777" w:rsidR="007369BC" w:rsidRPr="006E102E" w:rsidRDefault="007369BC" w:rsidP="000641A6">
      <w:pPr>
        <w:pStyle w:val="Brdtext"/>
        <w:jc w:val="left"/>
        <w:rPr>
          <w:sz w:val="18"/>
          <w:szCs w:val="18"/>
        </w:rPr>
      </w:pPr>
    </w:p>
    <w:p w14:paraId="6F049D31" w14:textId="77777777" w:rsidR="007369BC" w:rsidRDefault="007369BC" w:rsidP="000641A6">
      <w:pPr>
        <w:pStyle w:val="Brdtext"/>
        <w:jc w:val="left"/>
      </w:pPr>
    </w:p>
    <w:p w14:paraId="1F0F45CE" w14:textId="2801776F" w:rsidR="007369BC" w:rsidRDefault="007369BC"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CF3C51">
            <w:t>Redovisning av fördelning av medel från Allmänna arvsfonden under budgetåret 2023</w:t>
          </w:r>
        </w:sdtContent>
      </w:sdt>
    </w:p>
    <w:p w14:paraId="27F5C3FB" w14:textId="77777777" w:rsidR="007369BC" w:rsidRDefault="007369BC" w:rsidP="000641A6">
      <w:pPr>
        <w:pStyle w:val="Brdtext"/>
      </w:pPr>
    </w:p>
    <w:p w14:paraId="19771668" w14:textId="77777777" w:rsidR="007369BC" w:rsidRPr="00F55DC4" w:rsidRDefault="007369BC" w:rsidP="00AF4EEA">
      <w:pPr>
        <w:pStyle w:val="Brdtextmedindrag"/>
      </w:pPr>
    </w:p>
    <w:sectPr w:rsidR="007369BC" w:rsidRPr="00F55DC4" w:rsidSect="00155500">
      <w:headerReference w:type="even" r:id="rId54"/>
      <w:headerReference w:type="default" r:id="rId55"/>
      <w:footerReference w:type="even" r:id="rId56"/>
      <w:footerReference w:type="default" r:id="rId57"/>
      <w:headerReference w:type="first" r:id="rId58"/>
      <w:footerReference w:type="first" r:id="rId59"/>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93F58E1" w14:textId="77777777" w:rsidR="006F2F85" w:rsidRDefault="006F2F85" w:rsidP="00F8009C">
      <w:r>
        <w:separator/>
      </w:r>
    </w:p>
  </w:endnote>
  <w:endnote w:type="continuationSeparator" w:id="0">
    <w:p w14:paraId="75A92904" w14:textId="77777777" w:rsidR="006F2F85" w:rsidRDefault="006F2F85"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entury Schoolbook">
    <w:panose1 w:val="02040604050505020304"/>
    <w:charset w:val="00"/>
    <w:family w:val="roman"/>
    <w:pitch w:val="variable"/>
    <w:sig w:usb0="00000287" w:usb1="000000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Merriweather Light">
    <w:charset w:val="00"/>
    <w:family w:val="auto"/>
    <w:pitch w:val="variable"/>
    <w:sig w:usb0="20000207" w:usb1="00000002" w:usb2="00000000" w:usb3="00000000" w:csb0="00000197"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63DA6" w14:textId="77777777" w:rsidR="00244011" w:rsidRDefault="00244011" w:rsidP="009C2B67">
    <w:pPr>
      <w:pStyle w:val="Brdtext"/>
    </w:pPr>
    <w:r>
      <w:rPr>
        <w:noProof/>
        <w:lang w:eastAsia="sv-SE"/>
      </w:rPr>
      <mc:AlternateContent>
        <mc:Choice Requires="wps">
          <w:drawing>
            <wp:anchor distT="0" distB="0" distL="0" distR="0" simplePos="0" relativeHeight="2516782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1E56E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A1E56E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6D1D08"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B886E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EB886E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36F4AD"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E8E2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5E8E2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DC39E0"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7F32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3F87F32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241CD5"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B7E25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6B7E25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F236BD"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0F11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30F112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A34B0F"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F7CD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09F7CDE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2186EC"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0237D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0237DA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9996D2"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B614F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B614F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F17C8A"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31D20"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3731D20"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CBA238"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D10F0"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5CD10F0"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2EF8F9"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A969C2"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6A969C2"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8B928"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E1126A"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5E1126A"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C22312"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AC1272"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AAC1272"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FA27EA"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38A93E"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338A93E"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D0FC84"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68612F"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068612F" w14:textId="77777777" w:rsidR="00244011" w:rsidRPr="00756E21" w:rsidRDefault="00244011" w:rsidP="009C2B67">
                    <w:pPr>
                      <w:pStyle w:val="Brdtext"/>
                      <w:jc w:val="right"/>
                    </w:pPr>
                    <w:r>
                      <w:fldChar w:fldCharType="begin"/>
                    </w:r>
                    <w:r>
                      <w:instrText xml:space="preserve"> PAGE   \* MERGEFORMAT </w:instrText>
                    </w:r>
                    <w:r>
                      <w:fldChar w:fldCharType="separate"/>
                    </w:r>
                    <w:r w:rsidR="007369BC">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1553B9"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67BE8B"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67BE8B"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B17CDC"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F5C2A"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FFF5C2A" w14:textId="77777777" w:rsidR="00244011" w:rsidRPr="00756E21" w:rsidRDefault="00244011" w:rsidP="00A118D8">
                    <w:pPr>
                      <w:pStyle w:val="Brdtext"/>
                      <w:jc w:val="right"/>
                    </w:pPr>
                    <w:r>
                      <w:fldChar w:fldCharType="begin"/>
                    </w:r>
                    <w:r>
                      <w:instrText xml:space="preserve"> PAGE   \* MERGEFORMAT </w:instrText>
                    </w:r>
                    <w:r>
                      <w:fldChar w:fldCharType="separate"/>
                    </w:r>
                    <w:r w:rsidR="007369BC">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01C9EA"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97A1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597A18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FBF8DE"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A48D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9A48DA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3E0F7A"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7E7CA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A7E7CA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B5007F4" w14:textId="77777777" w:rsidR="006F2F85" w:rsidRDefault="006F2F85" w:rsidP="006923D1">
      <w:pPr>
        <w:pStyle w:val="Sidfot"/>
      </w:pPr>
    </w:p>
  </w:footnote>
  <w:footnote w:type="continuationSeparator" w:id="0">
    <w:p w14:paraId="63089342" w14:textId="77777777" w:rsidR="006F2F85" w:rsidRPr="006923D1" w:rsidRDefault="006F2F85" w:rsidP="006923D1">
      <w:pPr>
        <w:pStyle w:val="Sidfot"/>
      </w:pPr>
    </w:p>
  </w:footnote>
  <w:footnote w:type="continuationNotice" w:id="1">
    <w:p w14:paraId="175D24FA" w14:textId="77777777" w:rsidR="006F2F85" w:rsidRDefault="006F2F85"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86499F"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D13463" w14:textId="794F392A" w:rsidR="00244011" w:rsidRPr="00756E21" w:rsidRDefault="00F2467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CD13463" w14:textId="794F392A" w:rsidR="00244011" w:rsidRPr="00756E21" w:rsidRDefault="00F24678"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FCE39A"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203FD6" w14:textId="0FF912B9" w:rsidR="00244011" w:rsidRPr="00756E21" w:rsidRDefault="00F2467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67203FD6" w14:textId="0FF912B9" w:rsidR="00244011" w:rsidRPr="00756E21" w:rsidRDefault="00F24678"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DDD0ED"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966F8"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05F65B" w14:textId="1D3F0630" w:rsidR="00244011" w:rsidRPr="00756E21" w:rsidRDefault="00F24678" w:rsidP="00664D04">
                          <w:pPr>
                            <w:pStyle w:val="Brdtext"/>
                            <w:jc w:val="left"/>
                          </w:pPr>
                          <w:sdt>
                            <w:sdtPr>
                              <w:alias w:val="NummerEtikett"/>
                              <w:tag w:val="NummerEtikett"/>
                              <w:id w:val="-1450085203"/>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86478913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5905F65B" w14:textId="1D3F0630" w:rsidR="00244011" w:rsidRPr="00756E21" w:rsidRDefault="00F24678" w:rsidP="00664D04">
                    <w:pPr>
                      <w:pStyle w:val="Brdtext"/>
                      <w:jc w:val="left"/>
                    </w:pPr>
                    <w:sdt>
                      <w:sdtPr>
                        <w:alias w:val="NummerEtikett"/>
                        <w:tag w:val="NummerEtikett"/>
                        <w:id w:val="-1450085203"/>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86478913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1BB062"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9D658" w14:textId="60CBE2E8" w:rsidR="00244011" w:rsidRPr="00756E21" w:rsidRDefault="00F24678" w:rsidP="00A118D8">
                          <w:pPr>
                            <w:pStyle w:val="Brdtext"/>
                            <w:jc w:val="left"/>
                          </w:pPr>
                          <w:sdt>
                            <w:sdtPr>
                              <w:alias w:val="NummerEtikett"/>
                              <w:tag w:val="NummerEtikett"/>
                              <w:id w:val="-1151218519"/>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959418780"/>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A49D658" w14:textId="60CBE2E8" w:rsidR="00244011" w:rsidRPr="00756E21" w:rsidRDefault="00F24678" w:rsidP="00A118D8">
                    <w:pPr>
                      <w:pStyle w:val="Brdtext"/>
                      <w:jc w:val="left"/>
                    </w:pPr>
                    <w:sdt>
                      <w:sdtPr>
                        <w:alias w:val="NummerEtikett"/>
                        <w:tag w:val="NummerEtikett"/>
                        <w:id w:val="-1151218519"/>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959418780"/>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801DB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3F125C"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334D69" w14:textId="326C9BAA" w:rsidR="00244011" w:rsidRPr="00756E21" w:rsidRDefault="00F24678" w:rsidP="00664D04">
                          <w:pPr>
                            <w:pStyle w:val="Brdtext"/>
                            <w:jc w:val="left"/>
                          </w:pPr>
                          <w:sdt>
                            <w:sdtPr>
                              <w:alias w:val="NummerEtikett"/>
                              <w:tag w:val="NummerEtikett"/>
                              <w:id w:val="-61182452"/>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606939609"/>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4F334D69" w14:textId="326C9BAA" w:rsidR="00244011" w:rsidRPr="00756E21" w:rsidRDefault="00F24678" w:rsidP="00664D04">
                    <w:pPr>
                      <w:pStyle w:val="Brdtext"/>
                      <w:jc w:val="left"/>
                    </w:pPr>
                    <w:sdt>
                      <w:sdtPr>
                        <w:alias w:val="NummerEtikett"/>
                        <w:tag w:val="NummerEtikett"/>
                        <w:id w:val="-61182452"/>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606939609"/>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706C68"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387ED0" w14:textId="12FCBA6C" w:rsidR="00244011" w:rsidRPr="00756E21" w:rsidRDefault="00F24678" w:rsidP="00A118D8">
                          <w:pPr>
                            <w:pStyle w:val="Brdtext"/>
                            <w:jc w:val="left"/>
                          </w:pPr>
                          <w:sdt>
                            <w:sdtPr>
                              <w:alias w:val="NummerEtikett"/>
                              <w:tag w:val="NummerEtikett"/>
                              <w:id w:val="-52362506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24346012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6387ED0" w14:textId="12FCBA6C" w:rsidR="00244011" w:rsidRPr="00756E21" w:rsidRDefault="00F24678" w:rsidP="00A118D8">
                    <w:pPr>
                      <w:pStyle w:val="Brdtext"/>
                      <w:jc w:val="left"/>
                    </w:pPr>
                    <w:sdt>
                      <w:sdtPr>
                        <w:alias w:val="NummerEtikett"/>
                        <w:tag w:val="NummerEtikett"/>
                        <w:id w:val="-52362506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24346012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B63E5F"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D05509"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CE25E0" w14:textId="01B01EC5" w:rsidR="00244011" w:rsidRDefault="00F24678" w:rsidP="00664D04">
                          <w:pPr>
                            <w:pStyle w:val="Brdtext"/>
                            <w:jc w:val="left"/>
                          </w:pPr>
                          <w:sdt>
                            <w:sdtPr>
                              <w:alias w:val="NummerEtikett"/>
                              <w:tag w:val="NummerEtikett"/>
                              <w:id w:val="-209508551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634439039"/>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2B4902C5" w14:textId="2D1684B8" w:rsidR="007369BC" w:rsidRPr="000B6D9A" w:rsidRDefault="00F24678"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CF3C51">
                                <w:t>Bilaga</w:t>
                              </w:r>
                            </w:sdtContent>
                          </w:sdt>
                          <w:r w:rsidR="007369BC">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CF3C5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2ACE25E0" w14:textId="01B01EC5" w:rsidR="00244011" w:rsidRDefault="00F24678" w:rsidP="00664D04">
                    <w:pPr>
                      <w:pStyle w:val="Brdtext"/>
                      <w:jc w:val="left"/>
                    </w:pPr>
                    <w:sdt>
                      <w:sdtPr>
                        <w:alias w:val="NummerEtikett"/>
                        <w:tag w:val="NummerEtikett"/>
                        <w:id w:val="-209508551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634439039"/>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2B4902C5" w14:textId="2D1684B8" w:rsidR="007369BC" w:rsidRPr="000B6D9A" w:rsidRDefault="00F24678"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CF3C51">
                          <w:t>Bilaga</w:t>
                        </w:r>
                      </w:sdtContent>
                    </w:sdt>
                    <w:r w:rsidR="007369BC">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CF3C51">
                          <w:t>1</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DD1A9B"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937DF9" w14:textId="762C7E7E" w:rsidR="00244011" w:rsidRDefault="00F24678" w:rsidP="00A118D8">
                          <w:pPr>
                            <w:pStyle w:val="Brdtext"/>
                            <w:jc w:val="left"/>
                          </w:pPr>
                          <w:sdt>
                            <w:sdtPr>
                              <w:alias w:val="NummerEtikett"/>
                              <w:tag w:val="NummerEtikett"/>
                              <w:id w:val="1420370405"/>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55130872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47C0715E" w14:textId="7A0E761B" w:rsidR="007369BC" w:rsidRPr="000B6D9A" w:rsidRDefault="00F24678"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CF3C51">
                                <w:t>Bilaga</w:t>
                              </w:r>
                            </w:sdtContent>
                          </w:sdt>
                          <w:r w:rsidR="007369BC">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CF3C51">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9937DF9" w14:textId="762C7E7E" w:rsidR="00244011" w:rsidRDefault="00F24678" w:rsidP="00A118D8">
                    <w:pPr>
                      <w:pStyle w:val="Brdtext"/>
                      <w:jc w:val="left"/>
                    </w:pPr>
                    <w:sdt>
                      <w:sdtPr>
                        <w:alias w:val="NummerEtikett"/>
                        <w:tag w:val="NummerEtikett"/>
                        <w:id w:val="1420370405"/>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55130872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47C0715E" w14:textId="7A0E761B" w:rsidR="007369BC" w:rsidRPr="000B6D9A" w:rsidRDefault="00F24678"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CF3C51">
                          <w:t>Bilaga</w:t>
                        </w:r>
                      </w:sdtContent>
                    </w:sdt>
                    <w:r w:rsidR="007369BC">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CF3C51">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8A51EC"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8DC20"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3DD3F2" w14:textId="515C1F05" w:rsidR="00244011" w:rsidRDefault="00F24678" w:rsidP="00664D04">
                          <w:pPr>
                            <w:pStyle w:val="Brdtext"/>
                            <w:jc w:val="left"/>
                          </w:pPr>
                          <w:sdt>
                            <w:sdtPr>
                              <w:alias w:val="NummerEtikett"/>
                              <w:tag w:val="NummerEtikett"/>
                              <w:id w:val="-940526007"/>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796485154"/>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65082A14" w14:textId="105036BE" w:rsidR="007369BC" w:rsidRPr="000B6D9A" w:rsidRDefault="00F24678" w:rsidP="000B6D9A">
                          <w:pPr>
                            <w:pStyle w:val="Brdtext"/>
                          </w:pPr>
                          <w:sdt>
                            <w:sdtPr>
                              <w:alias w:val="BilageEtikett"/>
                              <w:tag w:val="BilageEtikett"/>
                              <w:id w:val="176617057"/>
                              <w:lock w:val="sdtContentLocked"/>
                              <w:dataBinding w:prefixMappings="xmlns:ns0='http://rkdhs/mallar/lagstiftning/Skr/Skr.xsd'" w:xpath="/ns0:dokumentvärden[1]/ns0:bilagor[1]/ns0:bilaga[2]/@bilageetikett" w:storeItemID="{068625C3-B546-44A5-B525-B7CC092E5AD6}"/>
                              <w:text/>
                            </w:sdtPr>
                            <w:sdtEndPr/>
                            <w:sdtContent>
                              <w:r w:rsidR="00CF3C51">
                                <w:t>Bilaga</w:t>
                              </w:r>
                            </w:sdtContent>
                          </w:sdt>
                          <w:r w:rsidR="007369BC">
                            <w:t xml:space="preserve"> </w:t>
                          </w:r>
                          <w:sdt>
                            <w:sdtPr>
                              <w:alias w:val="BilageNummer"/>
                              <w:tag w:val="BilageNummer"/>
                              <w:id w:val="1638376750"/>
                              <w:lock w:val="sdtContentLocked"/>
                              <w:dataBinding w:prefixMappings="xmlns:ns0='http://rkdhs/mallar/lagstiftning/Skr/Skr.xsd'" w:xpath="/ns0:dokumentvärden[1]/ns0:bilagor[1]/ns0:bilaga[2]/@bilagenummer" w:storeItemID="{068625C3-B546-44A5-B525-B7CC092E5AD6}"/>
                              <w:text/>
                            </w:sdtPr>
                            <w:sdtEndPr/>
                            <w:sdtContent>
                              <w:r w:rsidR="00CF3C5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493DD3F2" w14:textId="515C1F05" w:rsidR="00244011" w:rsidRDefault="00F24678" w:rsidP="00664D04">
                    <w:pPr>
                      <w:pStyle w:val="Brdtext"/>
                      <w:jc w:val="left"/>
                    </w:pPr>
                    <w:sdt>
                      <w:sdtPr>
                        <w:alias w:val="NummerEtikett"/>
                        <w:tag w:val="NummerEtikett"/>
                        <w:id w:val="-940526007"/>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796485154"/>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65082A14" w14:textId="105036BE" w:rsidR="007369BC" w:rsidRPr="000B6D9A" w:rsidRDefault="00F24678" w:rsidP="000B6D9A">
                    <w:pPr>
                      <w:pStyle w:val="Brdtext"/>
                    </w:pPr>
                    <w:sdt>
                      <w:sdtPr>
                        <w:alias w:val="BilageEtikett"/>
                        <w:tag w:val="BilageEtikett"/>
                        <w:id w:val="176617057"/>
                        <w:lock w:val="sdtContentLocked"/>
                        <w:dataBinding w:prefixMappings="xmlns:ns0='http://rkdhs/mallar/lagstiftning/Skr/Skr.xsd'" w:xpath="/ns0:dokumentvärden[1]/ns0:bilagor[1]/ns0:bilaga[2]/@bilageetikett" w:storeItemID="{068625C3-B546-44A5-B525-B7CC092E5AD6}"/>
                        <w:text/>
                      </w:sdtPr>
                      <w:sdtEndPr/>
                      <w:sdtContent>
                        <w:r w:rsidR="00CF3C51">
                          <w:t>Bilaga</w:t>
                        </w:r>
                      </w:sdtContent>
                    </w:sdt>
                    <w:r w:rsidR="007369BC">
                      <w:t xml:space="preserve"> </w:t>
                    </w:r>
                    <w:sdt>
                      <w:sdtPr>
                        <w:alias w:val="BilageNummer"/>
                        <w:tag w:val="BilageNummer"/>
                        <w:id w:val="1638376750"/>
                        <w:lock w:val="sdtContentLocked"/>
                        <w:dataBinding w:prefixMappings="xmlns:ns0='http://rkdhs/mallar/lagstiftning/Skr/Skr.xsd'" w:xpath="/ns0:dokumentvärden[1]/ns0:bilagor[1]/ns0:bilaga[2]/@bilagenummer" w:storeItemID="{068625C3-B546-44A5-B525-B7CC092E5AD6}"/>
                        <w:text/>
                      </w:sdtPr>
                      <w:sdtEndPr/>
                      <w:sdtContent>
                        <w:r w:rsidR="00CF3C51">
                          <w:t>2</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0E3F47"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F64E1D" w14:textId="7A87F93E" w:rsidR="00244011" w:rsidRDefault="00F24678" w:rsidP="00A118D8">
                          <w:pPr>
                            <w:pStyle w:val="Brdtext"/>
                            <w:jc w:val="left"/>
                          </w:pPr>
                          <w:sdt>
                            <w:sdtPr>
                              <w:alias w:val="NummerEtikett"/>
                              <w:tag w:val="NummerEtikett"/>
                              <w:id w:val="57455684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827481140"/>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4FF64430" w14:textId="6832EE20" w:rsidR="007369BC" w:rsidRPr="000B6D9A" w:rsidRDefault="00F24678" w:rsidP="000B6D9A">
                          <w:pPr>
                            <w:pStyle w:val="Brdtext"/>
                          </w:pPr>
                          <w:sdt>
                            <w:sdtPr>
                              <w:alias w:val="BilageEtikett"/>
                              <w:tag w:val="BilageEtikett"/>
                              <w:id w:val="1799716986"/>
                              <w:lock w:val="sdtContentLocked"/>
                              <w:dataBinding w:prefixMappings="xmlns:ns0='http://rkdhs/mallar/lagstiftning/Skr/Skr.xsd'" w:xpath="/ns0:dokumentvärden[1]/ns0:bilagor[1]/ns0:bilaga[2]/@bilageetikett" w:storeItemID="{068625C3-B546-44A5-B525-B7CC092E5AD6}"/>
                              <w:text/>
                            </w:sdtPr>
                            <w:sdtEndPr/>
                            <w:sdtContent>
                              <w:r w:rsidR="00CF3C51">
                                <w:t>Bilaga</w:t>
                              </w:r>
                            </w:sdtContent>
                          </w:sdt>
                          <w:r w:rsidR="007369BC">
                            <w:t xml:space="preserve"> </w:t>
                          </w:r>
                          <w:sdt>
                            <w:sdtPr>
                              <w:alias w:val="BilageNummer"/>
                              <w:tag w:val="BilageNummer"/>
                              <w:id w:val="379294307"/>
                              <w:lock w:val="sdtContentLocked"/>
                              <w:dataBinding w:prefixMappings="xmlns:ns0='http://rkdhs/mallar/lagstiftning/Skr/Skr.xsd'" w:xpath="/ns0:dokumentvärden[1]/ns0:bilagor[1]/ns0:bilaga[2]/@bilagenummer" w:storeItemID="{068625C3-B546-44A5-B525-B7CC092E5AD6}"/>
                              <w:text/>
                            </w:sdtPr>
                            <w:sdtEndPr/>
                            <w:sdtContent>
                              <w:r w:rsidR="00CF3C51">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1F64E1D" w14:textId="7A87F93E" w:rsidR="00244011" w:rsidRDefault="00F24678" w:rsidP="00A118D8">
                    <w:pPr>
                      <w:pStyle w:val="Brdtext"/>
                      <w:jc w:val="left"/>
                    </w:pPr>
                    <w:sdt>
                      <w:sdtPr>
                        <w:alias w:val="NummerEtikett"/>
                        <w:tag w:val="NummerEtikett"/>
                        <w:id w:val="574556841"/>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827481140"/>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4FF64430" w14:textId="6832EE20" w:rsidR="007369BC" w:rsidRPr="000B6D9A" w:rsidRDefault="00F24678" w:rsidP="000B6D9A">
                    <w:pPr>
                      <w:pStyle w:val="Brdtext"/>
                    </w:pPr>
                    <w:sdt>
                      <w:sdtPr>
                        <w:alias w:val="BilageEtikett"/>
                        <w:tag w:val="BilageEtikett"/>
                        <w:id w:val="1799716986"/>
                        <w:lock w:val="sdtContentLocked"/>
                        <w:dataBinding w:prefixMappings="xmlns:ns0='http://rkdhs/mallar/lagstiftning/Skr/Skr.xsd'" w:xpath="/ns0:dokumentvärden[1]/ns0:bilagor[1]/ns0:bilaga[2]/@bilageetikett" w:storeItemID="{068625C3-B546-44A5-B525-B7CC092E5AD6}"/>
                        <w:text/>
                      </w:sdtPr>
                      <w:sdtEndPr/>
                      <w:sdtContent>
                        <w:r w:rsidR="00CF3C51">
                          <w:t>Bilaga</w:t>
                        </w:r>
                      </w:sdtContent>
                    </w:sdt>
                    <w:r w:rsidR="007369BC">
                      <w:t xml:space="preserve"> </w:t>
                    </w:r>
                    <w:sdt>
                      <w:sdtPr>
                        <w:alias w:val="BilageNummer"/>
                        <w:tag w:val="BilageNummer"/>
                        <w:id w:val="379294307"/>
                        <w:lock w:val="sdtContentLocked"/>
                        <w:dataBinding w:prefixMappings="xmlns:ns0='http://rkdhs/mallar/lagstiftning/Skr/Skr.xsd'" w:xpath="/ns0:dokumentvärden[1]/ns0:bilagor[1]/ns0:bilaga[2]/@bilagenummer" w:storeItemID="{068625C3-B546-44A5-B525-B7CC092E5AD6}"/>
                        <w:text/>
                      </w:sdtPr>
                      <w:sdtEndPr/>
                      <w:sdtContent>
                        <w:r w:rsidR="00CF3C51">
                          <w:t>2</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618AB7"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376847"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B418FE" w14:textId="1CE11642" w:rsidR="00244011" w:rsidRDefault="00F24678" w:rsidP="00664D04">
                          <w:pPr>
                            <w:pStyle w:val="Brdtext"/>
                            <w:jc w:val="left"/>
                          </w:pPr>
                          <w:sdt>
                            <w:sdtPr>
                              <w:alias w:val="NummerEtikett"/>
                              <w:tag w:val="NummerEtikett"/>
                              <w:id w:val="1079949359"/>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06082967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3F832DFE" w14:textId="79F23FE4" w:rsidR="007369BC" w:rsidRPr="000B6D9A" w:rsidRDefault="00F24678" w:rsidP="000B6D9A">
                          <w:pPr>
                            <w:pStyle w:val="Brdtext"/>
                          </w:pPr>
                          <w:sdt>
                            <w:sdtPr>
                              <w:alias w:val="BilageEtikett"/>
                              <w:tag w:val="BilageEtikett"/>
                              <w:id w:val="1292936949"/>
                              <w:lock w:val="sdtContentLocked"/>
                              <w:dataBinding w:prefixMappings="xmlns:ns0='http://rkdhs/mallar/lagstiftning/Skr/Skr.xsd'" w:xpath="/ns0:dokumentvärden[1]/ns0:bilagor[1]/ns0:bilaga[3]/@bilageetikett" w:storeItemID="{068625C3-B546-44A5-B525-B7CC092E5AD6}"/>
                              <w:text/>
                            </w:sdtPr>
                            <w:sdtEndPr/>
                            <w:sdtContent>
                              <w:r w:rsidR="00CF3C51">
                                <w:t>Bilaga</w:t>
                              </w:r>
                            </w:sdtContent>
                          </w:sdt>
                          <w:r w:rsidR="007369BC">
                            <w:t xml:space="preserve"> </w:t>
                          </w:r>
                          <w:sdt>
                            <w:sdtPr>
                              <w:alias w:val="BilageNummer"/>
                              <w:tag w:val="BilageNummer"/>
                              <w:id w:val="1701056894"/>
                              <w:lock w:val="sdtContentLocked"/>
                              <w:dataBinding w:prefixMappings="xmlns:ns0='http://rkdhs/mallar/lagstiftning/Skr/Skr.xsd'" w:xpath="/ns0:dokumentvärden[1]/ns0:bilagor[1]/ns0:bilaga[3]/@bilagenummer" w:storeItemID="{068625C3-B546-44A5-B525-B7CC092E5AD6}"/>
                              <w:text/>
                            </w:sdtPr>
                            <w:sdtEndPr/>
                            <w:sdtContent>
                              <w:r w:rsidR="00CF3C5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8B418FE" w14:textId="1CE11642" w:rsidR="00244011" w:rsidRDefault="00F24678" w:rsidP="00664D04">
                    <w:pPr>
                      <w:pStyle w:val="Brdtext"/>
                      <w:jc w:val="left"/>
                    </w:pPr>
                    <w:sdt>
                      <w:sdtPr>
                        <w:alias w:val="NummerEtikett"/>
                        <w:tag w:val="NummerEtikett"/>
                        <w:id w:val="1079949359"/>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060829671"/>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3F832DFE" w14:textId="79F23FE4" w:rsidR="007369BC" w:rsidRPr="000B6D9A" w:rsidRDefault="00F24678" w:rsidP="000B6D9A">
                    <w:pPr>
                      <w:pStyle w:val="Brdtext"/>
                    </w:pPr>
                    <w:sdt>
                      <w:sdtPr>
                        <w:alias w:val="BilageEtikett"/>
                        <w:tag w:val="BilageEtikett"/>
                        <w:id w:val="1292936949"/>
                        <w:lock w:val="sdtContentLocked"/>
                        <w:dataBinding w:prefixMappings="xmlns:ns0='http://rkdhs/mallar/lagstiftning/Skr/Skr.xsd'" w:xpath="/ns0:dokumentvärden[1]/ns0:bilagor[1]/ns0:bilaga[3]/@bilageetikett" w:storeItemID="{068625C3-B546-44A5-B525-B7CC092E5AD6}"/>
                        <w:text/>
                      </w:sdtPr>
                      <w:sdtEndPr/>
                      <w:sdtContent>
                        <w:r w:rsidR="00CF3C51">
                          <w:t>Bilaga</w:t>
                        </w:r>
                      </w:sdtContent>
                    </w:sdt>
                    <w:r w:rsidR="007369BC">
                      <w:t xml:space="preserve"> </w:t>
                    </w:r>
                    <w:sdt>
                      <w:sdtPr>
                        <w:alias w:val="BilageNummer"/>
                        <w:tag w:val="BilageNummer"/>
                        <w:id w:val="1701056894"/>
                        <w:lock w:val="sdtContentLocked"/>
                        <w:dataBinding w:prefixMappings="xmlns:ns0='http://rkdhs/mallar/lagstiftning/Skr/Skr.xsd'" w:xpath="/ns0:dokumentvärden[1]/ns0:bilagor[1]/ns0:bilaga[3]/@bilagenummer" w:storeItemID="{068625C3-B546-44A5-B525-B7CC092E5AD6}"/>
                        <w:text/>
                      </w:sdtPr>
                      <w:sdtEndPr/>
                      <w:sdtContent>
                        <w:r w:rsidR="00CF3C51">
                          <w:t>3</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3DCF78"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E41E1" w14:textId="1216E4E9" w:rsidR="00244011" w:rsidRDefault="00F24678" w:rsidP="00A118D8">
                          <w:pPr>
                            <w:pStyle w:val="Brdtext"/>
                            <w:jc w:val="left"/>
                          </w:pPr>
                          <w:sdt>
                            <w:sdtPr>
                              <w:alias w:val="NummerEtikett"/>
                              <w:tag w:val="NummerEtikett"/>
                              <w:id w:val="-995947774"/>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829905507"/>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39125332" w14:textId="1271AFDE" w:rsidR="007369BC" w:rsidRPr="000B6D9A" w:rsidRDefault="00F24678" w:rsidP="000B6D9A">
                          <w:pPr>
                            <w:pStyle w:val="Brdtext"/>
                          </w:pPr>
                          <w:sdt>
                            <w:sdtPr>
                              <w:alias w:val="BilageEtikett"/>
                              <w:tag w:val="BilageEtikett"/>
                              <w:id w:val="505180326"/>
                              <w:lock w:val="sdtContentLocked"/>
                              <w:dataBinding w:prefixMappings="xmlns:ns0='http://rkdhs/mallar/lagstiftning/Skr/Skr.xsd'" w:xpath="/ns0:dokumentvärden[1]/ns0:bilagor[1]/ns0:bilaga[3]/@bilageetikett" w:storeItemID="{068625C3-B546-44A5-B525-B7CC092E5AD6}"/>
                              <w:text/>
                            </w:sdtPr>
                            <w:sdtEndPr/>
                            <w:sdtContent>
                              <w:r w:rsidR="00CF3C51">
                                <w:t>Bilaga</w:t>
                              </w:r>
                            </w:sdtContent>
                          </w:sdt>
                          <w:r w:rsidR="007369BC">
                            <w:t xml:space="preserve"> </w:t>
                          </w:r>
                          <w:sdt>
                            <w:sdtPr>
                              <w:alias w:val="BilageNummer"/>
                              <w:tag w:val="BilageNummer"/>
                              <w:id w:val="-80141508"/>
                              <w:lock w:val="sdtContentLocked"/>
                              <w:dataBinding w:prefixMappings="xmlns:ns0='http://rkdhs/mallar/lagstiftning/Skr/Skr.xsd'" w:xpath="/ns0:dokumentvärden[1]/ns0:bilagor[1]/ns0:bilaga[3]/@bilagenummer" w:storeItemID="{068625C3-B546-44A5-B525-B7CC092E5AD6}"/>
                              <w:text/>
                            </w:sdtPr>
                            <w:sdtEndPr/>
                            <w:sdtContent>
                              <w:r w:rsidR="00CF3C51">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509E41E1" w14:textId="1216E4E9" w:rsidR="00244011" w:rsidRDefault="00F24678" w:rsidP="00A118D8">
                    <w:pPr>
                      <w:pStyle w:val="Brdtext"/>
                      <w:jc w:val="left"/>
                    </w:pPr>
                    <w:sdt>
                      <w:sdtPr>
                        <w:alias w:val="NummerEtikett"/>
                        <w:tag w:val="NummerEtikett"/>
                        <w:id w:val="-995947774"/>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829905507"/>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p w14:paraId="39125332" w14:textId="1271AFDE" w:rsidR="007369BC" w:rsidRPr="000B6D9A" w:rsidRDefault="00F24678" w:rsidP="000B6D9A">
                    <w:pPr>
                      <w:pStyle w:val="Brdtext"/>
                    </w:pPr>
                    <w:sdt>
                      <w:sdtPr>
                        <w:alias w:val="BilageEtikett"/>
                        <w:tag w:val="BilageEtikett"/>
                        <w:id w:val="505180326"/>
                        <w:lock w:val="sdtContentLocked"/>
                        <w:dataBinding w:prefixMappings="xmlns:ns0='http://rkdhs/mallar/lagstiftning/Skr/Skr.xsd'" w:xpath="/ns0:dokumentvärden[1]/ns0:bilagor[1]/ns0:bilaga[3]/@bilageetikett" w:storeItemID="{068625C3-B546-44A5-B525-B7CC092E5AD6}"/>
                        <w:text/>
                      </w:sdtPr>
                      <w:sdtEndPr/>
                      <w:sdtContent>
                        <w:r w:rsidR="00CF3C51">
                          <w:t>Bilaga</w:t>
                        </w:r>
                      </w:sdtContent>
                    </w:sdt>
                    <w:r w:rsidR="007369BC">
                      <w:t xml:space="preserve"> </w:t>
                    </w:r>
                    <w:sdt>
                      <w:sdtPr>
                        <w:alias w:val="BilageNummer"/>
                        <w:tag w:val="BilageNummer"/>
                        <w:id w:val="-80141508"/>
                        <w:lock w:val="sdtContentLocked"/>
                        <w:dataBinding w:prefixMappings="xmlns:ns0='http://rkdhs/mallar/lagstiftning/Skr/Skr.xsd'" w:xpath="/ns0:dokumentvärden[1]/ns0:bilagor[1]/ns0:bilaga[3]/@bilagenummer" w:storeItemID="{068625C3-B546-44A5-B525-B7CC092E5AD6}"/>
                        <w:text/>
                      </w:sdtPr>
                      <w:sdtEndPr/>
                      <w:sdtContent>
                        <w:r w:rsidR="00CF3C51">
                          <w:t>3</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C15777"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158AE8"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8A0CE1" w14:textId="41D466CF" w:rsidR="00244011" w:rsidRPr="00756E21" w:rsidRDefault="00F24678" w:rsidP="00664D04">
                          <w:pPr>
                            <w:pStyle w:val="Brdtext"/>
                            <w:jc w:val="left"/>
                          </w:pPr>
                          <w:sdt>
                            <w:sdtPr>
                              <w:alias w:val="NummerEtikett"/>
                              <w:tag w:val="NummerEtikett"/>
                              <w:id w:val="-2110183344"/>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75482279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17DQH3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6E8A0CE1" w14:textId="41D466CF" w:rsidR="00244011" w:rsidRPr="00756E21" w:rsidRDefault="00F24678" w:rsidP="00664D04">
                    <w:pPr>
                      <w:pStyle w:val="Brdtext"/>
                      <w:jc w:val="left"/>
                    </w:pPr>
                    <w:sdt>
                      <w:sdtPr>
                        <w:alias w:val="NummerEtikett"/>
                        <w:tag w:val="NummerEtikett"/>
                        <w:id w:val="-2110183344"/>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75482279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357884"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286DEF" w14:textId="16C5A353" w:rsidR="00244011" w:rsidRPr="00756E21" w:rsidRDefault="00F24678" w:rsidP="00A118D8">
                          <w:pPr>
                            <w:pStyle w:val="Brdtext"/>
                            <w:jc w:val="left"/>
                          </w:pPr>
                          <w:sdt>
                            <w:sdtPr>
                              <w:alias w:val="NummerEtikett"/>
                              <w:tag w:val="NummerEtikett"/>
                              <w:id w:val="1042024910"/>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63359604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KgCn8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9286DEF" w14:textId="16C5A353" w:rsidR="00244011" w:rsidRPr="00756E21" w:rsidRDefault="00F24678" w:rsidP="00A118D8">
                    <w:pPr>
                      <w:pStyle w:val="Brdtext"/>
                      <w:jc w:val="left"/>
                    </w:pPr>
                    <w:sdt>
                      <w:sdtPr>
                        <w:alias w:val="NummerEtikett"/>
                        <w:tag w:val="NummerEtikett"/>
                        <w:id w:val="1042024910"/>
                        <w:lock w:val="sdtContentLocked"/>
                        <w:dataBinding w:prefixMappings="xmlns:ns0='http://rkdhs/mallar/lagstiftning/Skr/Skr.xsd'" w:xpath="/ns0:dokumentvärden[1]/ns0:dokumentnummer[1]/@etikett" w:storeItemID="{068625C3-B546-44A5-B525-B7CC092E5AD6}"/>
                        <w:text/>
                      </w:sdtPr>
                      <w:sdtEndPr/>
                      <w:sdtContent>
                        <w:r w:rsidR="00CF3C51">
                          <w:t>Skr.</w:t>
                        </w:r>
                      </w:sdtContent>
                    </w:sdt>
                    <w:r w:rsidR="00244011">
                      <w:t xml:space="preserve"> </w:t>
                    </w:r>
                    <w:sdt>
                      <w:sdtPr>
                        <w:alias w:val="Nummer"/>
                        <w:tag w:val="Nummer"/>
                        <w:id w:val="1633596042"/>
                        <w:lock w:val="sdtContentLocked"/>
                        <w:dataBinding w:prefixMappings="xmlns:ns0='http://rkdhs/mallar/lagstiftning/Skr/Skr.xsd'" w:xpath="/ns0:dokumentvärden[1]/ns0:dokumentnummer[1]" w:storeItemID="{068625C3-B546-44A5-B525-B7CC092E5AD6}"/>
                        <w:text/>
                      </w:sdtPr>
                      <w:sdtEndPr/>
                      <w:sdtContent>
                        <w:r w:rsidR="00CF3C51">
                          <w:t>2023/24:162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20D59E"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2F85"/>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4918"/>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2F85"/>
    <w:rsid w:val="006F4745"/>
    <w:rsid w:val="007020D6"/>
    <w:rsid w:val="007030C4"/>
    <w:rsid w:val="007064DA"/>
    <w:rsid w:val="00712EDD"/>
    <w:rsid w:val="007159FE"/>
    <w:rsid w:val="00735F7E"/>
    <w:rsid w:val="007369BC"/>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55EA"/>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62103"/>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D7819"/>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CF3C51"/>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0663"/>
    <w:rsid w:val="00DF5E55"/>
    <w:rsid w:val="00E01018"/>
    <w:rsid w:val="00E05B09"/>
    <w:rsid w:val="00E07DD1"/>
    <w:rsid w:val="00E169B3"/>
    <w:rsid w:val="00E22AC9"/>
    <w:rsid w:val="00E24CE3"/>
    <w:rsid w:val="00E2570A"/>
    <w:rsid w:val="00E257CC"/>
    <w:rsid w:val="00E2734F"/>
    <w:rsid w:val="00E34B93"/>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06CA0"/>
    <w:rsid w:val="00F10357"/>
    <w:rsid w:val="00F11470"/>
    <w:rsid w:val="00F11605"/>
    <w:rsid w:val="00F12A03"/>
    <w:rsid w:val="00F13B4D"/>
    <w:rsid w:val="00F16A9C"/>
    <w:rsid w:val="00F20048"/>
    <w:rsid w:val="00F214E2"/>
    <w:rsid w:val="00F24678"/>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961F53B"/>
  <w15:docId w15:val="{B939CC1B-58E2-471B-BC32-77595C9412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 w:type="paragraph" w:styleId="Innehll7">
    <w:name w:val="toc 7"/>
    <w:basedOn w:val="Normal"/>
    <w:next w:val="Normal"/>
    <w:autoRedefine/>
    <w:uiPriority w:val="39"/>
    <w:unhideWhenUsed/>
    <w:rsid w:val="00CF3C51"/>
    <w:pPr>
      <w:spacing w:after="100" w:line="259" w:lineRule="auto"/>
      <w:ind w:left="1320"/>
    </w:pPr>
    <w:rPr>
      <w:rFonts w:eastAsiaTheme="minorEastAsia" w:cstheme="minorBidi"/>
      <w:kern w:val="2"/>
      <w:szCs w:val="22"/>
      <w:lang w:eastAsia="sv-SE"/>
      <w14:ligatures w14:val="standardContextual"/>
    </w:rPr>
  </w:style>
  <w:style w:type="paragraph" w:styleId="Innehll8">
    <w:name w:val="toc 8"/>
    <w:basedOn w:val="Normal"/>
    <w:next w:val="Normal"/>
    <w:autoRedefine/>
    <w:uiPriority w:val="39"/>
    <w:unhideWhenUsed/>
    <w:rsid w:val="00CF3C51"/>
    <w:pPr>
      <w:spacing w:after="100" w:line="259" w:lineRule="auto"/>
      <w:ind w:left="1540"/>
    </w:pPr>
    <w:rPr>
      <w:rFonts w:eastAsiaTheme="minorEastAsia" w:cstheme="minorBidi"/>
      <w:kern w:val="2"/>
      <w:szCs w:val="22"/>
      <w:lang w:eastAsia="sv-SE"/>
      <w14:ligatures w14:val="standardContextual"/>
    </w:rPr>
  </w:style>
  <w:style w:type="paragraph" w:styleId="Innehll9">
    <w:name w:val="toc 9"/>
    <w:basedOn w:val="Normal"/>
    <w:next w:val="Normal"/>
    <w:autoRedefine/>
    <w:uiPriority w:val="39"/>
    <w:unhideWhenUsed/>
    <w:rsid w:val="00CF3C51"/>
    <w:pPr>
      <w:spacing w:after="100" w:line="259" w:lineRule="auto"/>
      <w:ind w:left="1760"/>
    </w:pPr>
    <w:rPr>
      <w:rFonts w:eastAsiaTheme="minorEastAsia" w:cstheme="minorBidi"/>
      <w:kern w:val="2"/>
      <w:szCs w:val="22"/>
      <w:lang w:eastAsia="sv-SE"/>
      <w14:ligatures w14:val="standardContextual"/>
    </w:rPr>
  </w:style>
  <w:style w:type="character" w:styleId="Olstomnmnande">
    <w:name w:val="Unresolved Mention"/>
    <w:basedOn w:val="Standardstycketeckensnitt"/>
    <w:uiPriority w:val="99"/>
    <w:semiHidden/>
    <w:unhideWhenUsed/>
    <w:rsid w:val="00CF3C51"/>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4.xml"/><Relationship Id="rId39" Type="http://schemas.openxmlformats.org/officeDocument/2006/relationships/footer" Target="footer11.xml"/><Relationship Id="rId21" Type="http://schemas.openxmlformats.org/officeDocument/2006/relationships/chart" Target="charts/chart1.xml"/><Relationship Id="rId34" Type="http://schemas.openxmlformats.org/officeDocument/2006/relationships/header" Target="header9.xml"/><Relationship Id="rId42" Type="http://schemas.openxmlformats.org/officeDocument/2006/relationships/header" Target="header13.xml"/><Relationship Id="rId47" Type="http://schemas.openxmlformats.org/officeDocument/2006/relationships/footer" Target="footer15.xml"/><Relationship Id="rId50" Type="http://schemas.openxmlformats.org/officeDocument/2006/relationships/footer" Target="footer16.xml"/><Relationship Id="rId55" Type="http://schemas.openxmlformats.org/officeDocument/2006/relationships/header" Target="header20.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6.xml"/><Relationship Id="rId41" Type="http://schemas.openxmlformats.org/officeDocument/2006/relationships/footer" Target="footer12.xml"/><Relationship Id="rId54" Type="http://schemas.openxmlformats.org/officeDocument/2006/relationships/header" Target="header1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eader" Target="header4.xml"/><Relationship Id="rId32" Type="http://schemas.openxmlformats.org/officeDocument/2006/relationships/footer" Target="footer7.xml"/><Relationship Id="rId37" Type="http://schemas.openxmlformats.org/officeDocument/2006/relationships/header" Target="header11.xml"/><Relationship Id="rId40" Type="http://schemas.openxmlformats.org/officeDocument/2006/relationships/header" Target="header12.xml"/><Relationship Id="rId45" Type="http://schemas.openxmlformats.org/officeDocument/2006/relationships/footer" Target="footer14.xml"/><Relationship Id="rId53" Type="http://schemas.openxmlformats.org/officeDocument/2006/relationships/footer" Target="footer18.xml"/><Relationship Id="rId58" Type="http://schemas.openxmlformats.org/officeDocument/2006/relationships/header" Target="header2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www.arvsfonden.se" TargetMode="External"/><Relationship Id="rId28" Type="http://schemas.openxmlformats.org/officeDocument/2006/relationships/header" Target="header6.xml"/><Relationship Id="rId36" Type="http://schemas.openxmlformats.org/officeDocument/2006/relationships/header" Target="header10.xml"/><Relationship Id="rId49" Type="http://schemas.openxmlformats.org/officeDocument/2006/relationships/header" Target="header17.xml"/><Relationship Id="rId57" Type="http://schemas.openxmlformats.org/officeDocument/2006/relationships/footer" Target="footer20.xml"/><Relationship Id="rId61"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8.xml"/><Relationship Id="rId44" Type="http://schemas.openxmlformats.org/officeDocument/2006/relationships/footer" Target="footer13.xml"/><Relationship Id="rId52" Type="http://schemas.openxmlformats.org/officeDocument/2006/relationships/header" Target="header18.xm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chart" Target="charts/chart2.xml"/><Relationship Id="rId27" Type="http://schemas.openxmlformats.org/officeDocument/2006/relationships/footer" Target="footer5.xml"/><Relationship Id="rId30" Type="http://schemas.openxmlformats.org/officeDocument/2006/relationships/header" Target="header7.xml"/><Relationship Id="rId35" Type="http://schemas.openxmlformats.org/officeDocument/2006/relationships/footer" Target="footer9.xml"/><Relationship Id="rId43" Type="http://schemas.openxmlformats.org/officeDocument/2006/relationships/header" Target="header14.xml"/><Relationship Id="rId48" Type="http://schemas.openxmlformats.org/officeDocument/2006/relationships/header" Target="header16.xml"/><Relationship Id="rId56" Type="http://schemas.openxmlformats.org/officeDocument/2006/relationships/footer" Target="footer19.xml"/><Relationship Id="rId8" Type="http://schemas.openxmlformats.org/officeDocument/2006/relationships/numbering" Target="numbering.xml"/><Relationship Id="rId51" Type="http://schemas.openxmlformats.org/officeDocument/2006/relationships/footer" Target="footer17.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5.xml"/><Relationship Id="rId33" Type="http://schemas.openxmlformats.org/officeDocument/2006/relationships/footer" Target="footer8.xml"/><Relationship Id="rId38" Type="http://schemas.openxmlformats.org/officeDocument/2006/relationships/footer" Target="footer10.xml"/><Relationship Id="rId46" Type="http://schemas.openxmlformats.org/officeDocument/2006/relationships/header" Target="header15.xml"/><Relationship Id="rId59" Type="http://schemas.openxmlformats.org/officeDocument/2006/relationships/footer" Target="footer2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hc_rs_prop/Skr%20Redovisning%20av%20medel%20frn%20Allmnna%20arvsfonden%20un/Forms/Skr-samling/Skr-samling.dotx" TargetMode="Externa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spPr>
            <a:ln>
              <a:noFill/>
            </a:ln>
          </c:spPr>
          <c:dPt>
            <c:idx val="0"/>
            <c:bubble3D val="0"/>
            <c:spPr>
              <a:solidFill>
                <a:schemeClr val="accent1"/>
              </a:solidFill>
              <a:ln w="19050">
                <a:noFill/>
              </a:ln>
              <a:effectLst/>
            </c:spPr>
            <c:extLst>
              <c:ext xmlns:c16="http://schemas.microsoft.com/office/drawing/2014/chart" uri="{C3380CC4-5D6E-409C-BE32-E72D297353CC}">
                <c16:uniqueId val="{00000001-4599-46C0-B3AD-84C9D07485BF}"/>
              </c:ext>
            </c:extLst>
          </c:dPt>
          <c:dPt>
            <c:idx val="1"/>
            <c:bubble3D val="0"/>
            <c:spPr>
              <a:solidFill>
                <a:schemeClr val="accent2"/>
              </a:solidFill>
              <a:ln w="19050">
                <a:noFill/>
              </a:ln>
              <a:effectLst/>
            </c:spPr>
            <c:extLst>
              <c:ext xmlns:c16="http://schemas.microsoft.com/office/drawing/2014/chart" uri="{C3380CC4-5D6E-409C-BE32-E72D297353CC}">
                <c16:uniqueId val="{00000003-4599-46C0-B3AD-84C9D07485BF}"/>
              </c:ext>
            </c:extLst>
          </c:dPt>
          <c:dPt>
            <c:idx val="2"/>
            <c:bubble3D val="0"/>
            <c:spPr>
              <a:solidFill>
                <a:schemeClr val="accent3"/>
              </a:solidFill>
              <a:ln w="19050">
                <a:noFill/>
              </a:ln>
              <a:effectLst/>
            </c:spPr>
            <c:extLst>
              <c:ext xmlns:c16="http://schemas.microsoft.com/office/drawing/2014/chart" uri="{C3380CC4-5D6E-409C-BE32-E72D297353CC}">
                <c16:uniqueId val="{00000005-4599-46C0-B3AD-84C9D07485BF}"/>
              </c:ext>
            </c:extLst>
          </c:dPt>
          <c:dPt>
            <c:idx val="3"/>
            <c:bubble3D val="0"/>
            <c:spPr>
              <a:solidFill>
                <a:schemeClr val="accent4"/>
              </a:solidFill>
              <a:ln w="19050">
                <a:noFill/>
              </a:ln>
              <a:effectLst/>
            </c:spPr>
            <c:extLst>
              <c:ext xmlns:c16="http://schemas.microsoft.com/office/drawing/2014/chart" uri="{C3380CC4-5D6E-409C-BE32-E72D297353CC}">
                <c16:uniqueId val="{00000007-4599-46C0-B3AD-84C9D07485BF}"/>
              </c:ext>
            </c:extLst>
          </c:dPt>
          <c:cat>
            <c:strRef>
              <c:f>Blad1!$O$6:$R$6</c:f>
              <c:strCache>
                <c:ptCount val="4"/>
                <c:pt idx="0">
                  <c:v>Barn</c:v>
                </c:pt>
                <c:pt idx="1">
                  <c:v>Ungdom</c:v>
                </c:pt>
                <c:pt idx="2">
                  <c:v>Pers. med funktionsneds.</c:v>
                </c:pt>
                <c:pt idx="3">
                  <c:v>Äldre</c:v>
                </c:pt>
              </c:strCache>
            </c:strRef>
          </c:cat>
          <c:val>
            <c:numRef>
              <c:f>Blad1!$O$7:$R$7</c:f>
              <c:numCache>
                <c:formatCode>General</c:formatCode>
                <c:ptCount val="4"/>
                <c:pt idx="0">
                  <c:v>203</c:v>
                </c:pt>
                <c:pt idx="1">
                  <c:v>340</c:v>
                </c:pt>
                <c:pt idx="2">
                  <c:v>160</c:v>
                </c:pt>
                <c:pt idx="3">
                  <c:v>60</c:v>
                </c:pt>
              </c:numCache>
            </c:numRef>
          </c:val>
          <c:extLst>
            <c:ext xmlns:c16="http://schemas.microsoft.com/office/drawing/2014/chart" uri="{C3380CC4-5D6E-409C-BE32-E72D297353CC}">
              <c16:uniqueId val="{00000008-4599-46C0-B3AD-84C9D07485BF}"/>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Sheet1!$M$21</c:f>
              <c:strCache>
                <c:ptCount val="1"/>
                <c:pt idx="0">
                  <c:v>Barn</c:v>
                </c:pt>
              </c:strCache>
            </c:strRef>
          </c:tx>
          <c:spPr>
            <a:solidFill>
              <a:schemeClr val="accent1"/>
            </a:solidFill>
            <a:ln>
              <a:noFill/>
            </a:ln>
            <a:effectLst/>
          </c:spPr>
          <c:invertIfNegative val="0"/>
          <c:cat>
            <c:numRef>
              <c:f>Sheet1!$O$20:$S$20</c:f>
              <c:numCache>
                <c:formatCode>General</c:formatCode>
                <c:ptCount val="5"/>
                <c:pt idx="0">
                  <c:v>2019</c:v>
                </c:pt>
                <c:pt idx="1">
                  <c:v>2020</c:v>
                </c:pt>
                <c:pt idx="2">
                  <c:v>2021</c:v>
                </c:pt>
                <c:pt idx="3">
                  <c:v>2022</c:v>
                </c:pt>
                <c:pt idx="4">
                  <c:v>2023</c:v>
                </c:pt>
              </c:numCache>
            </c:numRef>
          </c:cat>
          <c:val>
            <c:numRef>
              <c:f>Sheet1!$O$21:$S$21</c:f>
              <c:numCache>
                <c:formatCode>General</c:formatCode>
                <c:ptCount val="5"/>
                <c:pt idx="0">
                  <c:v>177</c:v>
                </c:pt>
                <c:pt idx="1">
                  <c:v>181</c:v>
                </c:pt>
                <c:pt idx="2">
                  <c:v>187</c:v>
                </c:pt>
                <c:pt idx="3">
                  <c:v>155</c:v>
                </c:pt>
                <c:pt idx="4">
                  <c:v>203</c:v>
                </c:pt>
              </c:numCache>
            </c:numRef>
          </c:val>
          <c:extLst>
            <c:ext xmlns:c16="http://schemas.microsoft.com/office/drawing/2014/chart" uri="{C3380CC4-5D6E-409C-BE32-E72D297353CC}">
              <c16:uniqueId val="{00000000-77D9-49C6-B8DD-2B68357D6CBC}"/>
            </c:ext>
          </c:extLst>
        </c:ser>
        <c:ser>
          <c:idx val="1"/>
          <c:order val="1"/>
          <c:tx>
            <c:strRef>
              <c:f>Sheet1!$M$22</c:f>
              <c:strCache>
                <c:ptCount val="1"/>
                <c:pt idx="0">
                  <c:v>Ungdomar</c:v>
                </c:pt>
              </c:strCache>
            </c:strRef>
          </c:tx>
          <c:spPr>
            <a:solidFill>
              <a:schemeClr val="accent2"/>
            </a:solidFill>
            <a:ln>
              <a:noFill/>
            </a:ln>
            <a:effectLst/>
          </c:spPr>
          <c:invertIfNegative val="0"/>
          <c:cat>
            <c:numRef>
              <c:f>Sheet1!$O$20:$S$20</c:f>
              <c:numCache>
                <c:formatCode>General</c:formatCode>
                <c:ptCount val="5"/>
                <c:pt idx="0">
                  <c:v>2019</c:v>
                </c:pt>
                <c:pt idx="1">
                  <c:v>2020</c:v>
                </c:pt>
                <c:pt idx="2">
                  <c:v>2021</c:v>
                </c:pt>
                <c:pt idx="3">
                  <c:v>2022</c:v>
                </c:pt>
                <c:pt idx="4">
                  <c:v>2023</c:v>
                </c:pt>
              </c:numCache>
            </c:numRef>
          </c:cat>
          <c:val>
            <c:numRef>
              <c:f>Sheet1!$O$22:$S$22</c:f>
              <c:numCache>
                <c:formatCode>General</c:formatCode>
                <c:ptCount val="5"/>
                <c:pt idx="0">
                  <c:v>418</c:v>
                </c:pt>
                <c:pt idx="1">
                  <c:v>444</c:v>
                </c:pt>
                <c:pt idx="2">
                  <c:v>427</c:v>
                </c:pt>
                <c:pt idx="3">
                  <c:v>376</c:v>
                </c:pt>
                <c:pt idx="4">
                  <c:v>340</c:v>
                </c:pt>
              </c:numCache>
            </c:numRef>
          </c:val>
          <c:extLst>
            <c:ext xmlns:c16="http://schemas.microsoft.com/office/drawing/2014/chart" uri="{C3380CC4-5D6E-409C-BE32-E72D297353CC}">
              <c16:uniqueId val="{00000001-77D9-49C6-B8DD-2B68357D6CBC}"/>
            </c:ext>
          </c:extLst>
        </c:ser>
        <c:ser>
          <c:idx val="2"/>
          <c:order val="2"/>
          <c:tx>
            <c:strRef>
              <c:f>Sheet1!$M$23</c:f>
              <c:strCache>
                <c:ptCount val="1"/>
                <c:pt idx="0">
                  <c:v>Pers. med f-nedsättning</c:v>
                </c:pt>
              </c:strCache>
            </c:strRef>
          </c:tx>
          <c:spPr>
            <a:solidFill>
              <a:schemeClr val="accent3"/>
            </a:solidFill>
            <a:ln>
              <a:noFill/>
            </a:ln>
            <a:effectLst/>
          </c:spPr>
          <c:invertIfNegative val="0"/>
          <c:cat>
            <c:numRef>
              <c:f>Sheet1!$O$20:$S$20</c:f>
              <c:numCache>
                <c:formatCode>General</c:formatCode>
                <c:ptCount val="5"/>
                <c:pt idx="0">
                  <c:v>2019</c:v>
                </c:pt>
                <c:pt idx="1">
                  <c:v>2020</c:v>
                </c:pt>
                <c:pt idx="2">
                  <c:v>2021</c:v>
                </c:pt>
                <c:pt idx="3">
                  <c:v>2022</c:v>
                </c:pt>
                <c:pt idx="4">
                  <c:v>2023</c:v>
                </c:pt>
              </c:numCache>
            </c:numRef>
          </c:cat>
          <c:val>
            <c:numRef>
              <c:f>Sheet1!$O$23:$S$23</c:f>
              <c:numCache>
                <c:formatCode>General</c:formatCode>
                <c:ptCount val="5"/>
                <c:pt idx="0">
                  <c:v>154</c:v>
                </c:pt>
                <c:pt idx="1">
                  <c:v>174</c:v>
                </c:pt>
                <c:pt idx="2">
                  <c:v>199</c:v>
                </c:pt>
                <c:pt idx="3">
                  <c:v>174</c:v>
                </c:pt>
                <c:pt idx="4">
                  <c:v>160</c:v>
                </c:pt>
              </c:numCache>
            </c:numRef>
          </c:val>
          <c:extLst>
            <c:ext xmlns:c16="http://schemas.microsoft.com/office/drawing/2014/chart" uri="{C3380CC4-5D6E-409C-BE32-E72D297353CC}">
              <c16:uniqueId val="{00000002-77D9-49C6-B8DD-2B68357D6CBC}"/>
            </c:ext>
          </c:extLst>
        </c:ser>
        <c:ser>
          <c:idx val="3"/>
          <c:order val="3"/>
          <c:tx>
            <c:strRef>
              <c:f>Sheet1!$M$24</c:f>
              <c:strCache>
                <c:ptCount val="1"/>
                <c:pt idx="0">
                  <c:v>Äldre personer</c:v>
                </c:pt>
              </c:strCache>
            </c:strRef>
          </c:tx>
          <c:spPr>
            <a:solidFill>
              <a:schemeClr val="accent4"/>
            </a:solidFill>
            <a:ln>
              <a:noFill/>
            </a:ln>
            <a:effectLst/>
          </c:spPr>
          <c:invertIfNegative val="0"/>
          <c:cat>
            <c:numRef>
              <c:f>Sheet1!$O$20:$S$20</c:f>
              <c:numCache>
                <c:formatCode>General</c:formatCode>
                <c:ptCount val="5"/>
                <c:pt idx="0">
                  <c:v>2019</c:v>
                </c:pt>
                <c:pt idx="1">
                  <c:v>2020</c:v>
                </c:pt>
                <c:pt idx="2">
                  <c:v>2021</c:v>
                </c:pt>
                <c:pt idx="3">
                  <c:v>2022</c:v>
                </c:pt>
                <c:pt idx="4">
                  <c:v>2023</c:v>
                </c:pt>
              </c:numCache>
            </c:numRef>
          </c:cat>
          <c:val>
            <c:numRef>
              <c:f>Sheet1!$O$24:$S$24</c:f>
              <c:numCache>
                <c:formatCode>General</c:formatCode>
                <c:ptCount val="5"/>
                <c:pt idx="0">
                  <c:v>0</c:v>
                </c:pt>
                <c:pt idx="1">
                  <c:v>0</c:v>
                </c:pt>
                <c:pt idx="2">
                  <c:v>1</c:v>
                </c:pt>
                <c:pt idx="3">
                  <c:v>30</c:v>
                </c:pt>
                <c:pt idx="4">
                  <c:v>60</c:v>
                </c:pt>
              </c:numCache>
            </c:numRef>
          </c:val>
          <c:extLst>
            <c:ext xmlns:c16="http://schemas.microsoft.com/office/drawing/2014/chart" uri="{C3380CC4-5D6E-409C-BE32-E72D297353CC}">
              <c16:uniqueId val="{00000003-77D9-49C6-B8DD-2B68357D6CBC}"/>
            </c:ext>
          </c:extLst>
        </c:ser>
        <c:dLbls>
          <c:showLegendKey val="0"/>
          <c:showVal val="0"/>
          <c:showCatName val="0"/>
          <c:showSerName val="0"/>
          <c:showPercent val="0"/>
          <c:showBubbleSize val="0"/>
        </c:dLbls>
        <c:gapWidth val="219"/>
        <c:overlap val="-27"/>
        <c:axId val="616269408"/>
        <c:axId val="616277312"/>
      </c:barChart>
      <c:catAx>
        <c:axId val="6162694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616277312"/>
        <c:crosses val="autoZero"/>
        <c:auto val="1"/>
        <c:lblAlgn val="ctr"/>
        <c:lblOffset val="100"/>
        <c:noMultiLvlLbl val="0"/>
      </c:catAx>
      <c:valAx>
        <c:axId val="61627731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crossAx val="6162694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showDLblsOverMax val="0"/>
  </c:chart>
  <c:spPr>
    <a:solidFill>
      <a:schemeClr val="bg1"/>
    </a:solidFill>
    <a:ln w="9525" cap="flat" cmpd="sng" algn="ctr">
      <a:noFill/>
      <a:round/>
    </a:ln>
    <a:effectLst/>
  </c:spPr>
  <c:txPr>
    <a:bodyPr/>
    <a:lstStyle/>
    <a:p>
      <a:pPr>
        <a:defRPr/>
      </a:pPr>
      <a:endParaRPr lang="sv-SE"/>
    </a:p>
  </c:txPr>
  <c:externalData r:id="rId1">
    <c:autoUpdate val="0"/>
  </c:externalData>
</c:chartSpace>
</file>

<file path=word/drawings/drawing1.xml><?xml version="1.0" encoding="utf-8"?>
<c:userShapes xmlns:c="http://schemas.openxmlformats.org/drawingml/2006/chart">
  <cdr:relSizeAnchor xmlns:cdr="http://schemas.openxmlformats.org/drawingml/2006/chartDrawing">
    <cdr:from>
      <cdr:x>0.46134</cdr:x>
      <cdr:y>0.58826</cdr:y>
    </cdr:from>
    <cdr:to>
      <cdr:x>0.62947</cdr:x>
      <cdr:y>0.83957</cdr:y>
    </cdr:to>
    <cdr:sp macro="" textlink="">
      <cdr:nvSpPr>
        <cdr:cNvPr id="2" name="textruta 1">
          <a:extLst xmlns:a="http://schemas.openxmlformats.org/drawingml/2006/main">
            <a:ext uri="{FF2B5EF4-FFF2-40B4-BE49-F238E27FC236}">
              <a16:creationId xmlns:a16="http://schemas.microsoft.com/office/drawing/2014/main" id="{A7D7B10F-1147-8622-FD5D-C03F37C825C8}"/>
            </a:ext>
          </a:extLst>
        </cdr:cNvPr>
        <cdr:cNvSpPr txBox="1"/>
      </cdr:nvSpPr>
      <cdr:spPr>
        <a:xfrm xmlns:a="http://schemas.openxmlformats.org/drawingml/2006/main">
          <a:off x="1727517" y="1473250"/>
          <a:ext cx="629579" cy="629391"/>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sv-SE" sz="1100"/>
            <a:t>340</a:t>
          </a:r>
        </a:p>
      </cdr:txBody>
    </cdr:sp>
  </cdr:relSizeAnchor>
  <cdr:relSizeAnchor xmlns:cdr="http://schemas.openxmlformats.org/drawingml/2006/chartDrawing">
    <cdr:from>
      <cdr:x>0.36602</cdr:x>
      <cdr:y>0.40576</cdr:y>
    </cdr:from>
    <cdr:to>
      <cdr:x>0.53415</cdr:x>
      <cdr:y>0.65707</cdr:y>
    </cdr:to>
    <cdr:sp macro="" textlink="">
      <cdr:nvSpPr>
        <cdr:cNvPr id="3" name="textruta 2">
          <a:extLst xmlns:a="http://schemas.openxmlformats.org/drawingml/2006/main">
            <a:ext uri="{FF2B5EF4-FFF2-40B4-BE49-F238E27FC236}">
              <a16:creationId xmlns:a16="http://schemas.microsoft.com/office/drawing/2014/main" id="{89D0A890-ECBF-A536-06F0-2A23B6183A65}"/>
            </a:ext>
          </a:extLst>
        </cdr:cNvPr>
        <cdr:cNvSpPr txBox="1"/>
      </cdr:nvSpPr>
      <cdr:spPr>
        <a:xfrm xmlns:a="http://schemas.openxmlformats.org/drawingml/2006/main">
          <a:off x="1990724" y="1476375"/>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sv-SE" sz="1100"/>
        </a:p>
      </cdr:txBody>
    </cdr:sp>
  </cdr:relSizeAnchor>
  <cdr:relSizeAnchor xmlns:cdr="http://schemas.openxmlformats.org/drawingml/2006/chartDrawing">
    <cdr:from>
      <cdr:x>0.28635</cdr:x>
      <cdr:y>0.27243</cdr:y>
    </cdr:from>
    <cdr:to>
      <cdr:x>0.45448</cdr:x>
      <cdr:y>0.52374</cdr:y>
    </cdr:to>
    <cdr:sp macro="" textlink="">
      <cdr:nvSpPr>
        <cdr:cNvPr id="4" name="textruta 3">
          <a:extLst xmlns:a="http://schemas.openxmlformats.org/drawingml/2006/main">
            <a:ext uri="{FF2B5EF4-FFF2-40B4-BE49-F238E27FC236}">
              <a16:creationId xmlns:a16="http://schemas.microsoft.com/office/drawing/2014/main" id="{F155C931-7F0B-914B-E3D1-7E7FE414C045}"/>
            </a:ext>
          </a:extLst>
        </cdr:cNvPr>
        <cdr:cNvSpPr txBox="1"/>
      </cdr:nvSpPr>
      <cdr:spPr>
        <a:xfrm xmlns:a="http://schemas.openxmlformats.org/drawingml/2006/main">
          <a:off x="1072276" y="682284"/>
          <a:ext cx="629579" cy="62939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sv-SE" sz="1100"/>
            <a:t>160</a:t>
          </a:r>
        </a:p>
      </cdr:txBody>
    </cdr:sp>
  </cdr:relSizeAnchor>
  <cdr:relSizeAnchor xmlns:cdr="http://schemas.openxmlformats.org/drawingml/2006/chartDrawing">
    <cdr:from>
      <cdr:x>0.40804</cdr:x>
      <cdr:y>0.08918</cdr:y>
    </cdr:from>
    <cdr:to>
      <cdr:x>0.59718</cdr:x>
      <cdr:y>0.41379</cdr:y>
    </cdr:to>
    <cdr:sp macro="" textlink="">
      <cdr:nvSpPr>
        <cdr:cNvPr id="5" name="textruta 4">
          <a:extLst xmlns:a="http://schemas.openxmlformats.org/drawingml/2006/main">
            <a:ext uri="{FF2B5EF4-FFF2-40B4-BE49-F238E27FC236}">
              <a16:creationId xmlns:a16="http://schemas.microsoft.com/office/drawing/2014/main" id="{F43246E1-803F-35A0-B6A7-C04F032CE8DC}"/>
            </a:ext>
          </a:extLst>
        </cdr:cNvPr>
        <cdr:cNvSpPr txBox="1"/>
      </cdr:nvSpPr>
      <cdr:spPr>
        <a:xfrm xmlns:a="http://schemas.openxmlformats.org/drawingml/2006/main">
          <a:off x="1527961" y="223335"/>
          <a:ext cx="708252" cy="812966"/>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sv-SE" sz="1100"/>
            <a:t>60</a:t>
          </a:r>
        </a:p>
      </cdr:txBody>
    </cdr:sp>
  </cdr:relSizeAnchor>
  <cdr:relSizeAnchor xmlns:cdr="http://schemas.openxmlformats.org/drawingml/2006/chartDrawing">
    <cdr:from>
      <cdr:x>0.56918</cdr:x>
      <cdr:y>0.23334</cdr:y>
    </cdr:from>
    <cdr:to>
      <cdr:x>0.7373</cdr:x>
      <cdr:y>0.51345</cdr:y>
    </cdr:to>
    <cdr:sp macro="" textlink="">
      <cdr:nvSpPr>
        <cdr:cNvPr id="6" name="textruta 5">
          <a:extLst xmlns:a="http://schemas.openxmlformats.org/drawingml/2006/main">
            <a:ext uri="{FF2B5EF4-FFF2-40B4-BE49-F238E27FC236}">
              <a16:creationId xmlns:a16="http://schemas.microsoft.com/office/drawing/2014/main" id="{49156070-338E-64AF-2FBE-04CB013CAA3B}"/>
            </a:ext>
          </a:extLst>
        </cdr:cNvPr>
        <cdr:cNvSpPr txBox="1"/>
      </cdr:nvSpPr>
      <cdr:spPr>
        <a:xfrm xmlns:a="http://schemas.openxmlformats.org/drawingml/2006/main">
          <a:off x="2131361" y="584389"/>
          <a:ext cx="629542" cy="701519"/>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sv-SE" sz="1100"/>
            <a:t>203</a:t>
          </a:r>
        </a:p>
      </cdr:txBody>
    </cdr: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customXsn xmlns="http://schemas.microsoft.com/office/2006/metadata/customXsn">
  <xsnLocation/>
  <cached>True</cached>
  <openByDefault>False</openByDefault>
  <xsnScope/>
</customXsn>
</file>

<file path=customXml/item2.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6VV7YVCVAJZ7-373442560-12202</_dlc_DocId>
    <_dlc_DocIdUrl xmlns="4f5ca95d-8798-43a8-9b50-3b2f8b9416bf">
      <Url>https://dhs.sp.regeringskansliet.se/yta/sb-gransk/_layouts/15/DocIdRedir.aspx?ID=6VV7YVCVAJZ7-373442560-12202</Url>
      <Description>6VV7YVCVAJZ7-373442560-12202</Description>
    </_dlc_DocIdUrl>
  </documentManagement>
</p:properties>
</file>

<file path=customXml/item3.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Busch, ordförande, och statsråden Ankarberg Johansson, Edholm, Waltersson Grönvall, Strömmer, Roswall, Forssmed, Forssell, Slottner,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Stenegard, Kullgren, Liljestrand, Brandberg, Bohlin, Carlson, Pourmokhtari</föredragande>
  <departementsenhet id="Socialdepartementet"/>
  <dokumentnummer etikett="Skr.">2023/24:162</dokumentnummer>
  <titel>Redovisning av fördelning av medel från Allmänna arvsfonden under budgetåret 2023</titel>
  <template id="16"/>
  <kapitel/>
  <avsnitt/>
  <fastaavsnitt/>
  <bilagor>
    <bilaga bilagenummer="1" bilageetikett="Bilaga"/>
    <bilaga bilagenummer="2" bilageetikett="Bilaga"/>
    <bilaga bilagenummer="3" bilageetikett="Bilaga"/>
  </bilagor>
</dokumentvärden>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8C49F5-B8D4-40EB-8DC1-B3C471658D9A}">
  <ds:schemaRefs>
    <ds:schemaRef ds:uri="http://schemas.microsoft.com/office/2006/metadata/customXsn"/>
  </ds:schemaRefs>
</ds:datastoreItem>
</file>

<file path=customXml/itemProps2.xml><?xml version="1.0" encoding="utf-8"?>
<ds:datastoreItem xmlns:ds="http://schemas.openxmlformats.org/officeDocument/2006/customXml" ds:itemID="{AE3F59A6-0D07-4811-967B-2863955CA533}">
  <ds:schemaRefs>
    <ds:schemaRef ds:uri="http://purl.org/dc/elements/1.1/"/>
    <ds:schemaRef ds:uri="a68c6c55-4fbb-48c7-bd04-03a904b43046"/>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18f3d968-6251-40b0-9f11-012b293496c2"/>
    <ds:schemaRef ds:uri="4e9c2f0c-7bf8-49af-8356-cbf363fc78a7"/>
    <ds:schemaRef ds:uri="http://schemas.microsoft.com/office/2006/metadata/properties"/>
    <ds:schemaRef ds:uri="cc625d36-bb37-4650-91b9-0c96159295ba"/>
    <ds:schemaRef ds:uri="http://www.w3.org/XML/1998/namespace"/>
    <ds:schemaRef ds:uri="http://purl.org/dc/dcmitype/"/>
  </ds:schemaRefs>
</ds:datastoreItem>
</file>

<file path=customXml/itemProps3.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4.xml><?xml version="1.0" encoding="utf-8"?>
<ds:datastoreItem xmlns:ds="http://schemas.openxmlformats.org/officeDocument/2006/customXml" ds:itemID="{45E45602-B781-4BDA-B990-B09C07FB712D}">
  <ds:schemaRefs>
    <ds:schemaRef ds:uri="http://schemas.microsoft.com/sharepoint/events"/>
  </ds:schemaRefs>
</ds:datastoreItem>
</file>

<file path=customXml/itemProps5.xml><?xml version="1.0" encoding="utf-8"?>
<ds:datastoreItem xmlns:ds="http://schemas.openxmlformats.org/officeDocument/2006/customXml" ds:itemID="{240257A4-67F0-49B7-827E-34958E3E5E3C}">
  <ds:schemaRefs>
    <ds:schemaRef ds:uri="http://schemas.microsoft.com/sharepoint/v3/contenttype/forms"/>
  </ds:schemaRefs>
</ds:datastoreItem>
</file>

<file path=customXml/itemProps6.xml><?xml version="1.0" encoding="utf-8"?>
<ds:datastoreItem xmlns:ds="http://schemas.openxmlformats.org/officeDocument/2006/customXml" ds:itemID="{0726BA5C-2097-4060-8E42-40AB64B01E9D}"/>
</file>

<file path=customXml/itemProps7.xml><?xml version="1.0" encoding="utf-8"?>
<ds:datastoreItem xmlns:ds="http://schemas.openxmlformats.org/officeDocument/2006/customXml" ds:itemID="{6BCAA1D3-DED4-4102-AA55-212C89BB5397}"/>
</file>

<file path=docProps/app.xml><?xml version="1.0" encoding="utf-8"?>
<Properties xmlns="http://schemas.openxmlformats.org/officeDocument/2006/extended-properties" xmlns:vt="http://schemas.openxmlformats.org/officeDocument/2006/docPropsVTypes">
  <Template>Skr-samling</Template>
  <TotalTime>0</TotalTime>
  <Pages>75</Pages>
  <Words>47644</Words>
  <Characters>252517</Characters>
  <Application>Microsoft Office Word</Application>
  <DocSecurity>0</DocSecurity>
  <Lines>2104</Lines>
  <Paragraphs>599</Paragraphs>
  <ScaleCrop>false</ScaleCrop>
  <HeadingPairs>
    <vt:vector size="2" baseType="variant">
      <vt:variant>
        <vt:lpstr>Rubrik</vt:lpstr>
      </vt:variant>
      <vt:variant>
        <vt:i4>1</vt:i4>
      </vt:variant>
    </vt:vector>
  </HeadingPairs>
  <TitlesOfParts>
    <vt:vector size="1" baseType="lpstr">
      <vt:lpstr>Redovisning av fördelning av medel från Allmänna arvsfonden under budgetåret 2023</vt:lpstr>
    </vt:vector>
  </TitlesOfParts>
  <Company>Regeringskansliet</Company>
  <LinksUpToDate>false</LinksUpToDate>
  <CharactersWithSpaces>299562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Redovisning av fördelning av medel från Allmänna arvsfonden under budgetåret 2023</dc:title>
  <dc:creator>Helen Rudberg</dc:creator>
  <dc:description/>
  <cp:lastModifiedBy>Helen Rudberg</cp:lastModifiedBy>
  <cp:revision>2</cp:revision>
  <dcterms:created xsi:type="dcterms:W3CDTF">2024-06-20T11:05:00Z</dcterms:created>
  <dcterms:modified xsi:type="dcterms:W3CDTF">2024-06-20T11:05:00Z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2.1.17</vt:lpwstr>
  </property>
  <property fmtid="{D5CDD505-2E9C-101B-9397-08002B2CF9AE}" pid="4" name="ActivityCategory">
    <vt:lpwstr/>
  </property>
  <property fmtid="{D5CDD505-2E9C-101B-9397-08002B2CF9AE}" pid="5" name="Organisation">
    <vt:lpwstr>26;#Socialdepartementet|e02aa9d6-2d54-471b-a43b-d13dc9454930</vt:lpwstr>
  </property>
  <property fmtid="{D5CDD505-2E9C-101B-9397-08002B2CF9AE}" pid="6" name="_dlc_DocIdItemGuid">
    <vt:lpwstr>436d67c0-4e1b-4943-a73a-cc3008f96783</vt:lpwstr>
  </property>
  <property fmtid="{D5CDD505-2E9C-101B-9397-08002B2CF9AE}" pid="7" name="TaxKeyword">
    <vt:lpwstr/>
  </property>
  <property fmtid="{D5CDD505-2E9C-101B-9397-08002B2CF9AE}" pid="8" name="TaxKeywordTaxHTField">
    <vt:lpwstr/>
  </property>
</Properties>
</file>