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AFF4FF2" w14:textId="77777777" w:rsidR="00FA76C3" w:rsidRDefault="00E64824" w:rsidP="00520299">
      <w:pPr>
        <w:pStyle w:val="Prophuvudrubrik"/>
      </w:pPr>
      <w:sdt>
        <w:sdtPr>
          <w:alias w:val="Publikation"/>
          <w:tag w:val="Publikation"/>
          <w:id w:val="-33422728"/>
          <w:lock w:val="contentLocked"/>
          <w:text/>
        </w:sdtPr>
        <w:sdtEndPr/>
        <w:sdtContent>
          <w:r w:rsidR="00FA76C3">
            <w:t>Regeringens proposition</w:t>
          </w:r>
        </w:sdtContent>
      </w:sdt>
      <w:r w:rsidR="00FA76C3">
        <w:rPr>
          <w:noProof/>
          <w:lang w:eastAsia="sv-SE"/>
        </w:rPr>
        <mc:AlternateContent>
          <mc:Choice Requires="wps">
            <w:drawing>
              <wp:anchor distT="0" distB="0" distL="114300" distR="114300" simplePos="0" relativeHeight="251658240" behindDoc="1" locked="0" layoutInCell="1" allowOverlap="1" wp14:anchorId="7F2ABC36" wp14:editId="25836A9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2467FFB" w14:textId="77777777" w:rsidR="00017C54" w:rsidRPr="00811BB8" w:rsidRDefault="00017C54" w:rsidP="00520299">
                                <w:pPr>
                                  <w:pStyle w:val="Brdtext"/>
                                </w:pPr>
                                <w:r>
                                  <w:rPr>
                                    <w:noProof/>
                                    <w:lang w:eastAsia="sv-SE"/>
                                  </w:rPr>
                                  <w:drawing>
                                    <wp:inline distT="0" distB="0" distL="0" distR="0" wp14:anchorId="7D283C46" wp14:editId="0B9D4118">
                                      <wp:extent cx="514155" cy="920563"/>
                                      <wp:effectExtent l="0" t="0" r="635" b="0"/>
                                      <wp:docPr id="2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63"/>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F2ABC36"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2467FFB" w14:textId="77777777" w:rsidR="00017C54" w:rsidRPr="00811BB8" w:rsidRDefault="00017C54" w:rsidP="00520299">
                          <w:pPr>
                            <w:pStyle w:val="Brdtext"/>
                          </w:pPr>
                          <w:r>
                            <w:rPr>
                              <w:noProof/>
                              <w:lang w:eastAsia="sv-SE"/>
                            </w:rPr>
                            <w:drawing>
                              <wp:inline distT="0" distB="0" distL="0" distR="0" wp14:anchorId="7D283C46" wp14:editId="0B9D4118">
                                <wp:extent cx="514155" cy="920563"/>
                                <wp:effectExtent l="0" t="0" r="635" b="0"/>
                                <wp:docPr id="2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63"/>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7FAAA092" w14:textId="01FB1B1B" w:rsidR="00FA76C3" w:rsidRDefault="0077346C" w:rsidP="00520299">
          <w:pPr>
            <w:pStyle w:val="Prophuvudrubrik"/>
          </w:pPr>
          <w:r>
            <w:t>2020/21:110</w:t>
          </w:r>
        </w:p>
      </w:sdtContent>
    </w:sdt>
    <w:p w14:paraId="4FDF00F1" w14:textId="77777777" w:rsidR="00FA76C3" w:rsidRPr="005F407A" w:rsidRDefault="00FA76C3" w:rsidP="00520299">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FA76C3" w14:paraId="0E6D370C" w14:textId="77777777" w:rsidTr="00520299">
        <w:tc>
          <w:tcPr>
            <w:tcW w:w="5834" w:type="dxa"/>
            <w:tcMar>
              <w:left w:w="0" w:type="dxa"/>
            </w:tcMar>
          </w:tcPr>
          <w:p w14:paraId="3933F9CA" w14:textId="757566B4" w:rsidR="00FA76C3" w:rsidRDefault="0066319F" w:rsidP="00520299">
            <w:pPr>
              <w:pStyle w:val="Proprubrik"/>
              <w:spacing w:after="20"/>
            </w:pPr>
            <w:r>
              <w:t>Ytterligare förstärkt nedsättning av arbetsgivaravgifter för personer som arbetar</w:t>
            </w:r>
            <w:r w:rsidR="00794C00">
              <w:br/>
            </w:r>
            <w:r>
              <w:t>med forskning eller utveckling</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1A0284DD" w14:textId="1D6811FB" w:rsidR="00FA76C3" w:rsidRDefault="0066319F" w:rsidP="00520299">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6DAFDAE3" w14:textId="28100908" w:rsidR="00FA76C3" w:rsidRPr="00141F91" w:rsidRDefault="0066319F" w:rsidP="00520299">
                <w:pPr>
                  <w:pStyle w:val="Proprubrik"/>
                  <w:rPr>
                    <w:szCs w:val="26"/>
                  </w:rPr>
                </w:pPr>
                <w:r>
                  <w:rPr>
                    <w:szCs w:val="26"/>
                  </w:rPr>
                  <w:t>2020/21:</w:t>
                </w:r>
                <w:r w:rsidR="0077346C">
                  <w:rPr>
                    <w:szCs w:val="26"/>
                  </w:rPr>
                  <w:t>110</w:t>
                </w:r>
              </w:p>
            </w:sdtContent>
          </w:sdt>
        </w:tc>
      </w:tr>
    </w:tbl>
    <w:p w14:paraId="0EE56F26" w14:textId="77777777" w:rsidR="00FA76C3" w:rsidRDefault="00FA76C3" w:rsidP="00520299">
      <w:pPr>
        <w:pStyle w:val="Brdtext"/>
        <w:spacing w:before="60"/>
      </w:pPr>
    </w:p>
    <w:p w14:paraId="12E5C998" w14:textId="4C18FCA0" w:rsidR="00FA76C3" w:rsidRDefault="00FA76C3" w:rsidP="00520299">
      <w:pPr>
        <w:pStyle w:val="Brdtext"/>
      </w:pPr>
      <w:r>
        <w:t>Regeringen överlämnar denna proposition till riksdagen.</w:t>
      </w:r>
    </w:p>
    <w:p w14:paraId="147375F5" w14:textId="77777777" w:rsidR="00FA76C3" w:rsidRDefault="00FA76C3" w:rsidP="00520299">
      <w:pPr>
        <w:pStyle w:val="Brdtext"/>
      </w:pPr>
    </w:p>
    <w:p w14:paraId="2C80F226" w14:textId="591EBB04" w:rsidR="00FA76C3" w:rsidRDefault="00FA76C3" w:rsidP="00520299">
      <w:pPr>
        <w:pStyle w:val="Brdtext"/>
      </w:pPr>
      <w:r>
        <w:t xml:space="preserve">Stockholm </w:t>
      </w:r>
      <w:sdt>
        <w:sdtPr>
          <w:alias w:val="Datum"/>
          <w:tag w:val="Datum"/>
          <w:id w:val="-1894106154"/>
          <w:date w:fullDate="2021-03-11T00:00:00Z">
            <w:dateFormat w:val="'den' d MMMM yyyy"/>
            <w:lid w:val="sv-SE"/>
            <w:storeMappedDataAs w:val="dateTime"/>
            <w:calendar w:val="gregorian"/>
          </w:date>
        </w:sdtPr>
        <w:sdtEndPr/>
        <w:sdtContent>
          <w:r w:rsidR="00724846">
            <w:t>den 11 mars 2021</w:t>
          </w:r>
        </w:sdtContent>
      </w:sdt>
    </w:p>
    <w:p w14:paraId="69D673D8" w14:textId="77777777" w:rsidR="00FA76C3" w:rsidRDefault="00FA76C3" w:rsidP="00520299">
      <w:pPr>
        <w:pStyle w:val="Brdtextmedindrag"/>
      </w:pPr>
    </w:p>
    <w:p w14:paraId="63270FB7" w14:textId="58FDAB10" w:rsidR="00FA76C3" w:rsidRDefault="00724846" w:rsidP="00520299">
      <w:pPr>
        <w:pStyle w:val="Propnamnunderskrift1"/>
      </w:pPr>
      <w:r>
        <w:t xml:space="preserve">Stefan </w:t>
      </w:r>
      <w:proofErr w:type="spellStart"/>
      <w:r>
        <w:t>Löfven</w:t>
      </w:r>
      <w:proofErr w:type="spellEnd"/>
    </w:p>
    <w:p w14:paraId="6C92CF0C" w14:textId="1753713D" w:rsidR="00FA76C3" w:rsidRDefault="00FA76C3" w:rsidP="00520299">
      <w:pPr>
        <w:pStyle w:val="Propnamnunderskrift2"/>
        <w:tabs>
          <w:tab w:val="clear" w:pos="2693"/>
          <w:tab w:val="clear" w:pos="7474"/>
          <w:tab w:val="left" w:pos="2126"/>
        </w:tabs>
      </w:pPr>
      <w:r>
        <w:tab/>
      </w:r>
      <w:r w:rsidR="00F71B9E">
        <w:t>Åsa Lindhagen</w:t>
      </w:r>
    </w:p>
    <w:p w14:paraId="571DEAF5" w14:textId="61C9A4A7" w:rsidR="00FA76C3" w:rsidRPr="008624B2" w:rsidRDefault="00FA76C3" w:rsidP="00520299">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66319F">
            <w:rPr>
              <w:i w:val="0"/>
            </w:rPr>
            <w:t>Finansdepartementet</w:t>
          </w:r>
        </w:sdtContent>
      </w:sdt>
      <w:r w:rsidRPr="008624B2">
        <w:rPr>
          <w:i w:val="0"/>
        </w:rPr>
        <w:t>)</w:t>
      </w:r>
    </w:p>
    <w:p w14:paraId="31CB8C8D" w14:textId="77777777" w:rsidR="00FA76C3" w:rsidRDefault="00FA76C3" w:rsidP="00520299">
      <w:pPr>
        <w:pStyle w:val="Brdtextmedindrag"/>
      </w:pPr>
    </w:p>
    <w:p w14:paraId="68DBC500" w14:textId="77777777" w:rsidR="00FA76C3" w:rsidRDefault="00FA76C3" w:rsidP="00520299">
      <w:pPr>
        <w:pStyle w:val="Brdtextmedindrag"/>
      </w:pPr>
    </w:p>
    <w:p w14:paraId="522191A7" w14:textId="77777777" w:rsidR="00FA76C3" w:rsidRDefault="00FA76C3" w:rsidP="00520299">
      <w:pPr>
        <w:pStyle w:val="Brdtextmedindrag"/>
      </w:pPr>
    </w:p>
    <w:p w14:paraId="6CDD88C9" w14:textId="4E1FF84C" w:rsidR="00FA76C3" w:rsidRDefault="00FA76C3" w:rsidP="00520299">
      <w:pPr>
        <w:pStyle w:val="Proprubrik"/>
        <w:spacing w:before="80" w:after="400"/>
      </w:pPr>
      <w:r>
        <w:t>Propositionens huvudsakliga innehåll</w:t>
      </w:r>
    </w:p>
    <w:p w14:paraId="7EF059CA" w14:textId="77777777" w:rsidR="00C24E16" w:rsidRDefault="00C24E16" w:rsidP="00C24E16">
      <w:pPr>
        <w:pStyle w:val="Brdtext"/>
      </w:pPr>
      <w:bookmarkStart w:id="0" w:name="_Hlk64448037"/>
      <w:r>
        <w:t xml:space="preserve">I propositionen föreslås att nedsättningen av arbetsgivaravgifterna för personer som arbetar med forskning eller utveckling förstärks ytterligare. </w:t>
      </w:r>
    </w:p>
    <w:p w14:paraId="65B18D3F" w14:textId="77777777" w:rsidR="00C24E16" w:rsidRDefault="00C24E16" w:rsidP="00C24E16">
      <w:pPr>
        <w:pStyle w:val="Brdtext"/>
      </w:pPr>
      <w:r>
        <w:t xml:space="preserve">Arbetstidsvillkoret, dvs. kravet på hur stor del av arbetstiden under kalendermånaden som den anställde ska ha arbetat med forskning eller utveckling hos den avgiftsskyldige för att avdrag ska få göras, ska vara minst hälften i stället för minst tre fjärdedelar av arbetstiden. </w:t>
      </w:r>
    </w:p>
    <w:p w14:paraId="67849542" w14:textId="77777777" w:rsidR="00C24E16" w:rsidRDefault="00C24E16" w:rsidP="00C24E16">
      <w:pPr>
        <w:pStyle w:val="Brdtextmedindrag"/>
      </w:pPr>
      <w:r>
        <w:t xml:space="preserve">Vidare höjs det högsta sammanlagda avdraget från arbetsgivaravgifterna som får göras för samtliga personer som arbetar med forskning eller utveckling hos den avgiftsskyldige från 450 000 kronor till 600 000 kronor per månad. </w:t>
      </w:r>
      <w:bookmarkStart w:id="1" w:name="_Hlk63245827"/>
      <w:r>
        <w:t>Detta medför att taket för nedsättningen av den allmänna löneavgiften för personer som arbetar med forskning eller utveckling höjs i motsvarande mån.</w:t>
      </w:r>
      <w:bookmarkEnd w:id="1"/>
    </w:p>
    <w:p w14:paraId="09D56E0D" w14:textId="1FB84B96" w:rsidR="00FA76C3" w:rsidRDefault="00C24E16" w:rsidP="00C24E16">
      <w:pPr>
        <w:pStyle w:val="Brdtextmedindrag"/>
      </w:pPr>
      <w:r>
        <w:t>Ändringarna föreslås träda i kraft den 1 juli 2021 och tillämpas på ersättning som utges efter den 30 juni 2021</w:t>
      </w:r>
      <w:bookmarkEnd w:id="0"/>
      <w:r>
        <w:t>.</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5BEB92E8" w14:textId="77777777" w:rsidR="00FA76C3" w:rsidRPr="00773619" w:rsidRDefault="00FA76C3" w:rsidP="00520299">
          <w:pPr>
            <w:pStyle w:val="Innehllsfrteckning"/>
            <w:pageBreakBefore/>
            <w:rPr>
              <w:sz w:val="30"/>
              <w:szCs w:val="30"/>
            </w:rPr>
          </w:pPr>
          <w:r w:rsidRPr="00773619">
            <w:rPr>
              <w:rFonts w:eastAsiaTheme="minorHAnsi"/>
              <w:noProof/>
              <w:sz w:val="30"/>
              <w:szCs w:val="30"/>
            </w:rPr>
            <w:t>Innehållsförteckning</w:t>
          </w:r>
        </w:p>
        <w:p w14:paraId="69D6C9D7" w14:textId="754FCF47" w:rsidR="00BF1939" w:rsidRDefault="00FA76C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4448170" w:history="1">
            <w:r w:rsidR="00BF1939" w:rsidRPr="0098735A">
              <w:rPr>
                <w:rStyle w:val="Hyperlnk"/>
              </w:rPr>
              <w:t>1</w:t>
            </w:r>
            <w:r w:rsidR="00BF1939">
              <w:rPr>
                <w:rFonts w:asciiTheme="minorHAnsi" w:eastAsiaTheme="minorEastAsia" w:hAnsiTheme="minorHAnsi"/>
                <w:sz w:val="22"/>
                <w:lang w:eastAsia="sv-SE"/>
              </w:rPr>
              <w:tab/>
            </w:r>
            <w:r w:rsidR="00BF1939" w:rsidRPr="0098735A">
              <w:rPr>
                <w:rStyle w:val="Hyperlnk"/>
              </w:rPr>
              <w:t>Förslag till riksdagsbeslut</w:t>
            </w:r>
            <w:r w:rsidR="00BF1939">
              <w:rPr>
                <w:webHidden/>
              </w:rPr>
              <w:tab/>
            </w:r>
            <w:r w:rsidR="00BF1939">
              <w:rPr>
                <w:webHidden/>
              </w:rPr>
              <w:fldChar w:fldCharType="begin"/>
            </w:r>
            <w:r w:rsidR="00BF1939">
              <w:rPr>
                <w:webHidden/>
              </w:rPr>
              <w:instrText xml:space="preserve"> PAGEREF _Toc64448170 \h </w:instrText>
            </w:r>
            <w:r w:rsidR="00BF1939">
              <w:rPr>
                <w:webHidden/>
              </w:rPr>
            </w:r>
            <w:r w:rsidR="00BF1939">
              <w:rPr>
                <w:webHidden/>
              </w:rPr>
              <w:fldChar w:fldCharType="separate"/>
            </w:r>
            <w:r w:rsidR="00BF1939">
              <w:rPr>
                <w:webHidden/>
              </w:rPr>
              <w:t>3</w:t>
            </w:r>
            <w:r w:rsidR="00BF1939">
              <w:rPr>
                <w:webHidden/>
              </w:rPr>
              <w:fldChar w:fldCharType="end"/>
            </w:r>
          </w:hyperlink>
        </w:p>
        <w:p w14:paraId="700A3716" w14:textId="3EE0D958" w:rsidR="00BF1939" w:rsidRDefault="00E64824">
          <w:pPr>
            <w:pStyle w:val="Innehll1"/>
            <w:rPr>
              <w:rFonts w:asciiTheme="minorHAnsi" w:eastAsiaTheme="minorEastAsia" w:hAnsiTheme="minorHAnsi"/>
              <w:sz w:val="22"/>
              <w:lang w:eastAsia="sv-SE"/>
            </w:rPr>
          </w:pPr>
          <w:hyperlink w:anchor="_Toc64448171" w:history="1">
            <w:r w:rsidR="00BF1939" w:rsidRPr="0098735A">
              <w:rPr>
                <w:rStyle w:val="Hyperlnk"/>
              </w:rPr>
              <w:t>2</w:t>
            </w:r>
            <w:r w:rsidR="00BF1939">
              <w:rPr>
                <w:rFonts w:asciiTheme="minorHAnsi" w:eastAsiaTheme="minorEastAsia" w:hAnsiTheme="minorHAnsi"/>
                <w:sz w:val="22"/>
                <w:lang w:eastAsia="sv-SE"/>
              </w:rPr>
              <w:tab/>
            </w:r>
            <w:r w:rsidR="00BF1939" w:rsidRPr="0098735A">
              <w:rPr>
                <w:rStyle w:val="Hyperlnk"/>
              </w:rPr>
              <w:t>Förslag till lag om ändring i socialavgiftslagen (2000:980)</w:t>
            </w:r>
            <w:r w:rsidR="00BF1939">
              <w:rPr>
                <w:webHidden/>
              </w:rPr>
              <w:tab/>
            </w:r>
            <w:r w:rsidR="00BF1939">
              <w:rPr>
                <w:webHidden/>
              </w:rPr>
              <w:fldChar w:fldCharType="begin"/>
            </w:r>
            <w:r w:rsidR="00BF1939">
              <w:rPr>
                <w:webHidden/>
              </w:rPr>
              <w:instrText xml:space="preserve"> PAGEREF _Toc64448171 \h </w:instrText>
            </w:r>
            <w:r w:rsidR="00BF1939">
              <w:rPr>
                <w:webHidden/>
              </w:rPr>
            </w:r>
            <w:r w:rsidR="00BF1939">
              <w:rPr>
                <w:webHidden/>
              </w:rPr>
              <w:fldChar w:fldCharType="separate"/>
            </w:r>
            <w:r w:rsidR="00BF1939">
              <w:rPr>
                <w:webHidden/>
              </w:rPr>
              <w:t>4</w:t>
            </w:r>
            <w:r w:rsidR="00BF1939">
              <w:rPr>
                <w:webHidden/>
              </w:rPr>
              <w:fldChar w:fldCharType="end"/>
            </w:r>
          </w:hyperlink>
        </w:p>
        <w:p w14:paraId="52F03C1B" w14:textId="5863862D" w:rsidR="00BF1939" w:rsidRDefault="00E64824">
          <w:pPr>
            <w:pStyle w:val="Innehll1"/>
            <w:rPr>
              <w:rFonts w:asciiTheme="minorHAnsi" w:eastAsiaTheme="minorEastAsia" w:hAnsiTheme="minorHAnsi"/>
              <w:sz w:val="22"/>
              <w:lang w:eastAsia="sv-SE"/>
            </w:rPr>
          </w:pPr>
          <w:hyperlink w:anchor="_Toc64448172" w:history="1">
            <w:r w:rsidR="00BF1939" w:rsidRPr="0098735A">
              <w:rPr>
                <w:rStyle w:val="Hyperlnk"/>
              </w:rPr>
              <w:t>3</w:t>
            </w:r>
            <w:r w:rsidR="00BF1939">
              <w:rPr>
                <w:rFonts w:asciiTheme="minorHAnsi" w:eastAsiaTheme="minorEastAsia" w:hAnsiTheme="minorHAnsi"/>
                <w:sz w:val="22"/>
                <w:lang w:eastAsia="sv-SE"/>
              </w:rPr>
              <w:tab/>
            </w:r>
            <w:r w:rsidR="00BF1939" w:rsidRPr="0098735A">
              <w:rPr>
                <w:rStyle w:val="Hyperlnk"/>
              </w:rPr>
              <w:t>Ärendet och dess beredning</w:t>
            </w:r>
            <w:r w:rsidR="00BF1939">
              <w:rPr>
                <w:webHidden/>
              </w:rPr>
              <w:tab/>
            </w:r>
            <w:r w:rsidR="00BF1939">
              <w:rPr>
                <w:webHidden/>
              </w:rPr>
              <w:fldChar w:fldCharType="begin"/>
            </w:r>
            <w:r w:rsidR="00BF1939">
              <w:rPr>
                <w:webHidden/>
              </w:rPr>
              <w:instrText xml:space="preserve"> PAGEREF _Toc64448172 \h </w:instrText>
            </w:r>
            <w:r w:rsidR="00BF1939">
              <w:rPr>
                <w:webHidden/>
              </w:rPr>
            </w:r>
            <w:r w:rsidR="00BF1939">
              <w:rPr>
                <w:webHidden/>
              </w:rPr>
              <w:fldChar w:fldCharType="separate"/>
            </w:r>
            <w:r w:rsidR="00BF1939">
              <w:rPr>
                <w:webHidden/>
              </w:rPr>
              <w:t>6</w:t>
            </w:r>
            <w:r w:rsidR="00BF1939">
              <w:rPr>
                <w:webHidden/>
              </w:rPr>
              <w:fldChar w:fldCharType="end"/>
            </w:r>
          </w:hyperlink>
        </w:p>
        <w:p w14:paraId="653EAE0D" w14:textId="437873AC" w:rsidR="00BF1939" w:rsidRDefault="00E64824">
          <w:pPr>
            <w:pStyle w:val="Innehll1"/>
            <w:rPr>
              <w:rFonts w:asciiTheme="minorHAnsi" w:eastAsiaTheme="minorEastAsia" w:hAnsiTheme="minorHAnsi"/>
              <w:sz w:val="22"/>
              <w:lang w:eastAsia="sv-SE"/>
            </w:rPr>
          </w:pPr>
          <w:hyperlink w:anchor="_Toc64448173" w:history="1">
            <w:r w:rsidR="00BF1939" w:rsidRPr="0098735A">
              <w:rPr>
                <w:rStyle w:val="Hyperlnk"/>
              </w:rPr>
              <w:t>4</w:t>
            </w:r>
            <w:r w:rsidR="00BF1939">
              <w:rPr>
                <w:rFonts w:asciiTheme="minorHAnsi" w:eastAsiaTheme="minorEastAsia" w:hAnsiTheme="minorHAnsi"/>
                <w:sz w:val="22"/>
                <w:lang w:eastAsia="sv-SE"/>
              </w:rPr>
              <w:tab/>
            </w:r>
            <w:r w:rsidR="00BF1939" w:rsidRPr="0098735A">
              <w:rPr>
                <w:rStyle w:val="Hyperlnk"/>
              </w:rPr>
              <w:t>Bakgrund och gällande rätt</w:t>
            </w:r>
            <w:r w:rsidR="00BF1939">
              <w:rPr>
                <w:webHidden/>
              </w:rPr>
              <w:tab/>
            </w:r>
            <w:r w:rsidR="00BF1939">
              <w:rPr>
                <w:webHidden/>
              </w:rPr>
              <w:fldChar w:fldCharType="begin"/>
            </w:r>
            <w:r w:rsidR="00BF1939">
              <w:rPr>
                <w:webHidden/>
              </w:rPr>
              <w:instrText xml:space="preserve"> PAGEREF _Toc64448173 \h </w:instrText>
            </w:r>
            <w:r w:rsidR="00BF1939">
              <w:rPr>
                <w:webHidden/>
              </w:rPr>
            </w:r>
            <w:r w:rsidR="00BF1939">
              <w:rPr>
                <w:webHidden/>
              </w:rPr>
              <w:fldChar w:fldCharType="separate"/>
            </w:r>
            <w:r w:rsidR="00BF1939">
              <w:rPr>
                <w:webHidden/>
              </w:rPr>
              <w:t>6</w:t>
            </w:r>
            <w:r w:rsidR="00BF1939">
              <w:rPr>
                <w:webHidden/>
              </w:rPr>
              <w:fldChar w:fldCharType="end"/>
            </w:r>
          </w:hyperlink>
        </w:p>
        <w:p w14:paraId="30A8052F" w14:textId="60FF854D" w:rsidR="00BF1939" w:rsidRDefault="00E64824">
          <w:pPr>
            <w:pStyle w:val="Innehll2"/>
            <w:rPr>
              <w:rFonts w:asciiTheme="minorHAnsi" w:eastAsiaTheme="minorEastAsia" w:hAnsiTheme="minorHAnsi" w:cstheme="minorBidi"/>
              <w:sz w:val="22"/>
              <w:szCs w:val="22"/>
              <w:lang w:eastAsia="sv-SE"/>
            </w:rPr>
          </w:pPr>
          <w:hyperlink w:anchor="_Toc64448174" w:history="1">
            <w:r w:rsidR="00BF1939" w:rsidRPr="0098735A">
              <w:rPr>
                <w:rStyle w:val="Hyperlnk"/>
                <w:rFonts w:eastAsiaTheme="majorEastAsia"/>
              </w:rPr>
              <w:t>4.1</w:t>
            </w:r>
            <w:r w:rsidR="00BF1939">
              <w:rPr>
                <w:rFonts w:asciiTheme="minorHAnsi" w:eastAsiaTheme="minorEastAsia" w:hAnsiTheme="minorHAnsi" w:cstheme="minorBidi"/>
                <w:sz w:val="22"/>
                <w:szCs w:val="22"/>
                <w:lang w:eastAsia="sv-SE"/>
              </w:rPr>
              <w:tab/>
            </w:r>
            <w:r w:rsidR="00BF1939" w:rsidRPr="0098735A">
              <w:rPr>
                <w:rStyle w:val="Hyperlnk"/>
                <w:rFonts w:eastAsiaTheme="majorEastAsia"/>
              </w:rPr>
              <w:t>Socialavgifter och allmän löneavgift</w:t>
            </w:r>
            <w:r w:rsidR="00BF1939">
              <w:rPr>
                <w:webHidden/>
              </w:rPr>
              <w:tab/>
            </w:r>
            <w:r w:rsidR="00BF1939">
              <w:rPr>
                <w:webHidden/>
              </w:rPr>
              <w:fldChar w:fldCharType="begin"/>
            </w:r>
            <w:r w:rsidR="00BF1939">
              <w:rPr>
                <w:webHidden/>
              </w:rPr>
              <w:instrText xml:space="preserve"> PAGEREF _Toc64448174 \h </w:instrText>
            </w:r>
            <w:r w:rsidR="00BF1939">
              <w:rPr>
                <w:webHidden/>
              </w:rPr>
            </w:r>
            <w:r w:rsidR="00BF1939">
              <w:rPr>
                <w:webHidden/>
              </w:rPr>
              <w:fldChar w:fldCharType="separate"/>
            </w:r>
            <w:r w:rsidR="00BF1939">
              <w:rPr>
                <w:webHidden/>
              </w:rPr>
              <w:t>6</w:t>
            </w:r>
            <w:r w:rsidR="00BF1939">
              <w:rPr>
                <w:webHidden/>
              </w:rPr>
              <w:fldChar w:fldCharType="end"/>
            </w:r>
          </w:hyperlink>
        </w:p>
        <w:p w14:paraId="38DBBB75" w14:textId="558DAC3B" w:rsidR="00BF1939" w:rsidRDefault="00E64824">
          <w:pPr>
            <w:pStyle w:val="Innehll2"/>
            <w:rPr>
              <w:rFonts w:asciiTheme="minorHAnsi" w:eastAsiaTheme="minorEastAsia" w:hAnsiTheme="minorHAnsi" w:cstheme="minorBidi"/>
              <w:sz w:val="22"/>
              <w:szCs w:val="22"/>
              <w:lang w:eastAsia="sv-SE"/>
            </w:rPr>
          </w:pPr>
          <w:hyperlink w:anchor="_Toc64448175" w:history="1">
            <w:r w:rsidR="00BF1939" w:rsidRPr="0098735A">
              <w:rPr>
                <w:rStyle w:val="Hyperlnk"/>
                <w:rFonts w:eastAsiaTheme="majorEastAsia"/>
              </w:rPr>
              <w:t>4.2</w:t>
            </w:r>
            <w:r w:rsidR="00BF1939">
              <w:rPr>
                <w:rFonts w:asciiTheme="minorHAnsi" w:eastAsiaTheme="minorEastAsia" w:hAnsiTheme="minorHAnsi" w:cstheme="minorBidi"/>
                <w:sz w:val="22"/>
                <w:szCs w:val="22"/>
                <w:lang w:eastAsia="sv-SE"/>
              </w:rPr>
              <w:tab/>
            </w:r>
            <w:r w:rsidR="00BF1939" w:rsidRPr="0098735A">
              <w:rPr>
                <w:rStyle w:val="Hyperlnk"/>
                <w:rFonts w:eastAsiaTheme="majorEastAsia"/>
              </w:rPr>
              <w:t>Finansiering av trygghetssystemen</w:t>
            </w:r>
            <w:r w:rsidR="00BF1939">
              <w:rPr>
                <w:webHidden/>
              </w:rPr>
              <w:tab/>
            </w:r>
            <w:r w:rsidR="00BF1939">
              <w:rPr>
                <w:webHidden/>
              </w:rPr>
              <w:fldChar w:fldCharType="begin"/>
            </w:r>
            <w:r w:rsidR="00BF1939">
              <w:rPr>
                <w:webHidden/>
              </w:rPr>
              <w:instrText xml:space="preserve"> PAGEREF _Toc64448175 \h </w:instrText>
            </w:r>
            <w:r w:rsidR="00BF1939">
              <w:rPr>
                <w:webHidden/>
              </w:rPr>
            </w:r>
            <w:r w:rsidR="00BF1939">
              <w:rPr>
                <w:webHidden/>
              </w:rPr>
              <w:fldChar w:fldCharType="separate"/>
            </w:r>
            <w:r w:rsidR="00BF1939">
              <w:rPr>
                <w:webHidden/>
              </w:rPr>
              <w:t>7</w:t>
            </w:r>
            <w:r w:rsidR="00BF1939">
              <w:rPr>
                <w:webHidden/>
              </w:rPr>
              <w:fldChar w:fldCharType="end"/>
            </w:r>
          </w:hyperlink>
        </w:p>
        <w:p w14:paraId="60B35A1C" w14:textId="58713A00" w:rsidR="00BF1939" w:rsidRDefault="00E64824">
          <w:pPr>
            <w:pStyle w:val="Innehll2"/>
            <w:rPr>
              <w:rFonts w:asciiTheme="minorHAnsi" w:eastAsiaTheme="minorEastAsia" w:hAnsiTheme="minorHAnsi" w:cstheme="minorBidi"/>
              <w:sz w:val="22"/>
              <w:szCs w:val="22"/>
              <w:lang w:eastAsia="sv-SE"/>
            </w:rPr>
          </w:pPr>
          <w:hyperlink w:anchor="_Toc64448176" w:history="1">
            <w:r w:rsidR="00BF1939" w:rsidRPr="0098735A">
              <w:rPr>
                <w:rStyle w:val="Hyperlnk"/>
                <w:rFonts w:eastAsiaTheme="majorEastAsia"/>
              </w:rPr>
              <w:t>4.3</w:t>
            </w:r>
            <w:r w:rsidR="00BF1939">
              <w:rPr>
                <w:rFonts w:asciiTheme="minorHAnsi" w:eastAsiaTheme="minorEastAsia" w:hAnsiTheme="minorHAnsi" w:cstheme="minorBidi"/>
                <w:sz w:val="22"/>
                <w:szCs w:val="22"/>
                <w:lang w:eastAsia="sv-SE"/>
              </w:rPr>
              <w:tab/>
            </w:r>
            <w:r w:rsidR="00BF1939" w:rsidRPr="0098735A">
              <w:rPr>
                <w:rStyle w:val="Hyperlnk"/>
                <w:rFonts w:eastAsiaTheme="majorEastAsia"/>
              </w:rPr>
              <w:t>Betalning av arbetsgivaravgifter och allmän löneavgift</w:t>
            </w:r>
            <w:r w:rsidR="00BF1939">
              <w:rPr>
                <w:webHidden/>
              </w:rPr>
              <w:tab/>
            </w:r>
            <w:r w:rsidR="00BF1939">
              <w:rPr>
                <w:webHidden/>
              </w:rPr>
              <w:fldChar w:fldCharType="begin"/>
            </w:r>
            <w:r w:rsidR="00BF1939">
              <w:rPr>
                <w:webHidden/>
              </w:rPr>
              <w:instrText xml:space="preserve"> PAGEREF _Toc64448176 \h </w:instrText>
            </w:r>
            <w:r w:rsidR="00BF1939">
              <w:rPr>
                <w:webHidden/>
              </w:rPr>
            </w:r>
            <w:r w:rsidR="00BF1939">
              <w:rPr>
                <w:webHidden/>
              </w:rPr>
              <w:fldChar w:fldCharType="separate"/>
            </w:r>
            <w:r w:rsidR="00BF1939">
              <w:rPr>
                <w:webHidden/>
              </w:rPr>
              <w:t>8</w:t>
            </w:r>
            <w:r w:rsidR="00BF1939">
              <w:rPr>
                <w:webHidden/>
              </w:rPr>
              <w:fldChar w:fldCharType="end"/>
            </w:r>
          </w:hyperlink>
        </w:p>
        <w:p w14:paraId="5B94BF82" w14:textId="7CCFB037" w:rsidR="00BF1939" w:rsidRDefault="00E64824">
          <w:pPr>
            <w:pStyle w:val="Innehll2"/>
            <w:rPr>
              <w:rFonts w:asciiTheme="minorHAnsi" w:eastAsiaTheme="minorEastAsia" w:hAnsiTheme="minorHAnsi" w:cstheme="minorBidi"/>
              <w:sz w:val="22"/>
              <w:szCs w:val="22"/>
              <w:lang w:eastAsia="sv-SE"/>
            </w:rPr>
          </w:pPr>
          <w:hyperlink w:anchor="_Toc64448177" w:history="1">
            <w:r w:rsidR="00BF1939" w:rsidRPr="0098735A">
              <w:rPr>
                <w:rStyle w:val="Hyperlnk"/>
                <w:rFonts w:eastAsiaTheme="majorEastAsia"/>
              </w:rPr>
              <w:t>4.4</w:t>
            </w:r>
            <w:r w:rsidR="00BF1939">
              <w:rPr>
                <w:rFonts w:asciiTheme="minorHAnsi" w:eastAsiaTheme="minorEastAsia" w:hAnsiTheme="minorHAnsi" w:cstheme="minorBidi"/>
                <w:sz w:val="22"/>
                <w:szCs w:val="22"/>
                <w:lang w:eastAsia="sv-SE"/>
              </w:rPr>
              <w:tab/>
            </w:r>
            <w:r w:rsidR="00BF1939" w:rsidRPr="0098735A">
              <w:rPr>
                <w:rStyle w:val="Hyperlnk"/>
                <w:rFonts w:eastAsiaTheme="majorEastAsia"/>
              </w:rPr>
              <w:t>Nedsatta arbetsgivaravgifter för personer som arbetar med forskning eller utveckling</w:t>
            </w:r>
            <w:r w:rsidR="00BF1939">
              <w:rPr>
                <w:webHidden/>
              </w:rPr>
              <w:tab/>
            </w:r>
            <w:r w:rsidR="00BF1939">
              <w:rPr>
                <w:webHidden/>
              </w:rPr>
              <w:fldChar w:fldCharType="begin"/>
            </w:r>
            <w:r w:rsidR="00BF1939">
              <w:rPr>
                <w:webHidden/>
              </w:rPr>
              <w:instrText xml:space="preserve"> PAGEREF _Toc64448177 \h </w:instrText>
            </w:r>
            <w:r w:rsidR="00BF1939">
              <w:rPr>
                <w:webHidden/>
              </w:rPr>
            </w:r>
            <w:r w:rsidR="00BF1939">
              <w:rPr>
                <w:webHidden/>
              </w:rPr>
              <w:fldChar w:fldCharType="separate"/>
            </w:r>
            <w:r w:rsidR="00BF1939">
              <w:rPr>
                <w:webHidden/>
              </w:rPr>
              <w:t>9</w:t>
            </w:r>
            <w:r w:rsidR="00BF1939">
              <w:rPr>
                <w:webHidden/>
              </w:rPr>
              <w:fldChar w:fldCharType="end"/>
            </w:r>
          </w:hyperlink>
        </w:p>
        <w:p w14:paraId="7483C82C" w14:textId="608EF501" w:rsidR="00BF1939" w:rsidRDefault="00E64824">
          <w:pPr>
            <w:pStyle w:val="Innehll1"/>
            <w:rPr>
              <w:rFonts w:asciiTheme="minorHAnsi" w:eastAsiaTheme="minorEastAsia" w:hAnsiTheme="minorHAnsi"/>
              <w:sz w:val="22"/>
              <w:lang w:eastAsia="sv-SE"/>
            </w:rPr>
          </w:pPr>
          <w:hyperlink w:anchor="_Toc64448178" w:history="1">
            <w:r w:rsidR="00BF1939" w:rsidRPr="0098735A">
              <w:rPr>
                <w:rStyle w:val="Hyperlnk"/>
              </w:rPr>
              <w:t>5</w:t>
            </w:r>
            <w:r w:rsidR="00BF1939">
              <w:rPr>
                <w:rFonts w:asciiTheme="minorHAnsi" w:eastAsiaTheme="minorEastAsia" w:hAnsiTheme="minorHAnsi"/>
                <w:sz w:val="22"/>
                <w:lang w:eastAsia="sv-SE"/>
              </w:rPr>
              <w:tab/>
            </w:r>
            <w:r w:rsidR="00BF1939" w:rsidRPr="0098735A">
              <w:rPr>
                <w:rStyle w:val="Hyperlnk"/>
              </w:rPr>
              <w:t>Förstärkt nedsättning av arbetsgivaravgifter för personer som arbetar med forskning eller utveckling</w:t>
            </w:r>
            <w:r w:rsidR="00BF1939">
              <w:rPr>
                <w:webHidden/>
              </w:rPr>
              <w:tab/>
            </w:r>
            <w:r w:rsidR="00BF1939">
              <w:rPr>
                <w:webHidden/>
              </w:rPr>
              <w:fldChar w:fldCharType="begin"/>
            </w:r>
            <w:r w:rsidR="00BF1939">
              <w:rPr>
                <w:webHidden/>
              </w:rPr>
              <w:instrText xml:space="preserve"> PAGEREF _Toc64448178 \h </w:instrText>
            </w:r>
            <w:r w:rsidR="00BF1939">
              <w:rPr>
                <w:webHidden/>
              </w:rPr>
            </w:r>
            <w:r w:rsidR="00BF1939">
              <w:rPr>
                <w:webHidden/>
              </w:rPr>
              <w:fldChar w:fldCharType="separate"/>
            </w:r>
            <w:r w:rsidR="00BF1939">
              <w:rPr>
                <w:webHidden/>
              </w:rPr>
              <w:t>10</w:t>
            </w:r>
            <w:r w:rsidR="00BF1939">
              <w:rPr>
                <w:webHidden/>
              </w:rPr>
              <w:fldChar w:fldCharType="end"/>
            </w:r>
          </w:hyperlink>
        </w:p>
        <w:p w14:paraId="7EA33A0A" w14:textId="602F3B20" w:rsidR="00BF1939" w:rsidRDefault="00E64824">
          <w:pPr>
            <w:pStyle w:val="Innehll2"/>
            <w:rPr>
              <w:rFonts w:asciiTheme="minorHAnsi" w:eastAsiaTheme="minorEastAsia" w:hAnsiTheme="minorHAnsi" w:cstheme="minorBidi"/>
              <w:sz w:val="22"/>
              <w:szCs w:val="22"/>
              <w:lang w:eastAsia="sv-SE"/>
            </w:rPr>
          </w:pPr>
          <w:hyperlink w:anchor="_Toc64448179" w:history="1">
            <w:r w:rsidR="00BF1939" w:rsidRPr="0098735A">
              <w:rPr>
                <w:rStyle w:val="Hyperlnk"/>
                <w:rFonts w:eastAsiaTheme="majorEastAsia"/>
              </w:rPr>
              <w:t>5.1</w:t>
            </w:r>
            <w:r w:rsidR="00BF1939">
              <w:rPr>
                <w:rFonts w:asciiTheme="minorHAnsi" w:eastAsiaTheme="minorEastAsia" w:hAnsiTheme="minorHAnsi" w:cstheme="minorBidi"/>
                <w:sz w:val="22"/>
                <w:szCs w:val="22"/>
                <w:lang w:eastAsia="sv-SE"/>
              </w:rPr>
              <w:tab/>
            </w:r>
            <w:r w:rsidR="00BF1939" w:rsidRPr="0098735A">
              <w:rPr>
                <w:rStyle w:val="Hyperlnk"/>
                <w:rFonts w:eastAsiaTheme="majorEastAsia"/>
              </w:rPr>
              <w:t>Nedsatt arbetstidsvillkor och höjt tak för avdrag från arbetsgivaravgifterna</w:t>
            </w:r>
            <w:r w:rsidR="00BF1939">
              <w:rPr>
                <w:webHidden/>
              </w:rPr>
              <w:tab/>
            </w:r>
            <w:r w:rsidR="00BF1939">
              <w:rPr>
                <w:webHidden/>
              </w:rPr>
              <w:fldChar w:fldCharType="begin"/>
            </w:r>
            <w:r w:rsidR="00BF1939">
              <w:rPr>
                <w:webHidden/>
              </w:rPr>
              <w:instrText xml:space="preserve"> PAGEREF _Toc64448179 \h </w:instrText>
            </w:r>
            <w:r w:rsidR="00BF1939">
              <w:rPr>
                <w:webHidden/>
              </w:rPr>
            </w:r>
            <w:r w:rsidR="00BF1939">
              <w:rPr>
                <w:webHidden/>
              </w:rPr>
              <w:fldChar w:fldCharType="separate"/>
            </w:r>
            <w:r w:rsidR="00BF1939">
              <w:rPr>
                <w:webHidden/>
              </w:rPr>
              <w:t>10</w:t>
            </w:r>
            <w:r w:rsidR="00BF1939">
              <w:rPr>
                <w:webHidden/>
              </w:rPr>
              <w:fldChar w:fldCharType="end"/>
            </w:r>
          </w:hyperlink>
        </w:p>
        <w:p w14:paraId="56F68DCA" w14:textId="4113C5B5" w:rsidR="00BF1939" w:rsidRDefault="00E64824">
          <w:pPr>
            <w:pStyle w:val="Innehll2"/>
            <w:rPr>
              <w:rFonts w:asciiTheme="minorHAnsi" w:eastAsiaTheme="minorEastAsia" w:hAnsiTheme="minorHAnsi" w:cstheme="minorBidi"/>
              <w:sz w:val="22"/>
              <w:szCs w:val="22"/>
              <w:lang w:eastAsia="sv-SE"/>
            </w:rPr>
          </w:pPr>
          <w:hyperlink w:anchor="_Toc64448180" w:history="1">
            <w:r w:rsidR="00BF1939" w:rsidRPr="0098735A">
              <w:rPr>
                <w:rStyle w:val="Hyperlnk"/>
                <w:rFonts w:eastAsiaTheme="majorEastAsia"/>
              </w:rPr>
              <w:t>5.2</w:t>
            </w:r>
            <w:r w:rsidR="00BF1939">
              <w:rPr>
                <w:rFonts w:asciiTheme="minorHAnsi" w:eastAsiaTheme="minorEastAsia" w:hAnsiTheme="minorHAnsi" w:cstheme="minorBidi"/>
                <w:sz w:val="22"/>
                <w:szCs w:val="22"/>
                <w:lang w:eastAsia="sv-SE"/>
              </w:rPr>
              <w:tab/>
            </w:r>
            <w:r w:rsidR="00BF1939" w:rsidRPr="0098735A">
              <w:rPr>
                <w:rStyle w:val="Hyperlnk"/>
                <w:rFonts w:eastAsiaTheme="majorEastAsia"/>
              </w:rPr>
              <w:t>Ikraftträdande- och övergångsbestämmelser</w:t>
            </w:r>
            <w:r w:rsidR="00BF1939">
              <w:rPr>
                <w:webHidden/>
              </w:rPr>
              <w:tab/>
            </w:r>
            <w:r w:rsidR="00BF1939">
              <w:rPr>
                <w:webHidden/>
              </w:rPr>
              <w:fldChar w:fldCharType="begin"/>
            </w:r>
            <w:r w:rsidR="00BF1939">
              <w:rPr>
                <w:webHidden/>
              </w:rPr>
              <w:instrText xml:space="preserve"> PAGEREF _Toc64448180 \h </w:instrText>
            </w:r>
            <w:r w:rsidR="00BF1939">
              <w:rPr>
                <w:webHidden/>
              </w:rPr>
            </w:r>
            <w:r w:rsidR="00BF1939">
              <w:rPr>
                <w:webHidden/>
              </w:rPr>
              <w:fldChar w:fldCharType="separate"/>
            </w:r>
            <w:r w:rsidR="00BF1939">
              <w:rPr>
                <w:webHidden/>
              </w:rPr>
              <w:t>14</w:t>
            </w:r>
            <w:r w:rsidR="00BF1939">
              <w:rPr>
                <w:webHidden/>
              </w:rPr>
              <w:fldChar w:fldCharType="end"/>
            </w:r>
          </w:hyperlink>
        </w:p>
        <w:p w14:paraId="4BAA5779" w14:textId="2C2A02BE" w:rsidR="00BF1939" w:rsidRDefault="00E64824">
          <w:pPr>
            <w:pStyle w:val="Innehll1"/>
            <w:rPr>
              <w:rFonts w:asciiTheme="minorHAnsi" w:eastAsiaTheme="minorEastAsia" w:hAnsiTheme="minorHAnsi"/>
              <w:sz w:val="22"/>
              <w:lang w:eastAsia="sv-SE"/>
            </w:rPr>
          </w:pPr>
          <w:hyperlink w:anchor="_Toc64448181" w:history="1">
            <w:r w:rsidR="00BF1939" w:rsidRPr="0098735A">
              <w:rPr>
                <w:rStyle w:val="Hyperlnk"/>
              </w:rPr>
              <w:t>6</w:t>
            </w:r>
            <w:r w:rsidR="00BF1939">
              <w:rPr>
                <w:rFonts w:asciiTheme="minorHAnsi" w:eastAsiaTheme="minorEastAsia" w:hAnsiTheme="minorHAnsi"/>
                <w:sz w:val="22"/>
                <w:lang w:eastAsia="sv-SE"/>
              </w:rPr>
              <w:tab/>
            </w:r>
            <w:r w:rsidR="00BF1939" w:rsidRPr="0098735A">
              <w:rPr>
                <w:rStyle w:val="Hyperlnk"/>
              </w:rPr>
              <w:t>Konsekvensanalys</w:t>
            </w:r>
            <w:r w:rsidR="00BF1939">
              <w:rPr>
                <w:webHidden/>
              </w:rPr>
              <w:tab/>
            </w:r>
            <w:r w:rsidR="00BF1939">
              <w:rPr>
                <w:webHidden/>
              </w:rPr>
              <w:fldChar w:fldCharType="begin"/>
            </w:r>
            <w:r w:rsidR="00BF1939">
              <w:rPr>
                <w:webHidden/>
              </w:rPr>
              <w:instrText xml:space="preserve"> PAGEREF _Toc64448181 \h </w:instrText>
            </w:r>
            <w:r w:rsidR="00BF1939">
              <w:rPr>
                <w:webHidden/>
              </w:rPr>
            </w:r>
            <w:r w:rsidR="00BF1939">
              <w:rPr>
                <w:webHidden/>
              </w:rPr>
              <w:fldChar w:fldCharType="separate"/>
            </w:r>
            <w:r w:rsidR="00BF1939">
              <w:rPr>
                <w:webHidden/>
              </w:rPr>
              <w:t>14</w:t>
            </w:r>
            <w:r w:rsidR="00BF1939">
              <w:rPr>
                <w:webHidden/>
              </w:rPr>
              <w:fldChar w:fldCharType="end"/>
            </w:r>
          </w:hyperlink>
        </w:p>
        <w:p w14:paraId="60EA95AC" w14:textId="4075BCA2" w:rsidR="00BF1939" w:rsidRDefault="00E64824">
          <w:pPr>
            <w:pStyle w:val="Innehll1"/>
            <w:rPr>
              <w:rFonts w:asciiTheme="minorHAnsi" w:eastAsiaTheme="minorEastAsia" w:hAnsiTheme="minorHAnsi"/>
              <w:sz w:val="22"/>
              <w:lang w:eastAsia="sv-SE"/>
            </w:rPr>
          </w:pPr>
          <w:hyperlink w:anchor="_Toc64448182" w:history="1">
            <w:r w:rsidR="00BF1939" w:rsidRPr="0098735A">
              <w:rPr>
                <w:rStyle w:val="Hyperlnk"/>
              </w:rPr>
              <w:t>7</w:t>
            </w:r>
            <w:r w:rsidR="00BF1939">
              <w:rPr>
                <w:rFonts w:asciiTheme="minorHAnsi" w:eastAsiaTheme="minorEastAsia" w:hAnsiTheme="minorHAnsi"/>
                <w:sz w:val="22"/>
                <w:lang w:eastAsia="sv-SE"/>
              </w:rPr>
              <w:tab/>
            </w:r>
            <w:r w:rsidR="00BF1939" w:rsidRPr="0098735A">
              <w:rPr>
                <w:rStyle w:val="Hyperlnk"/>
              </w:rPr>
              <w:t>Författningskommentar</w:t>
            </w:r>
            <w:r w:rsidR="00BF1939">
              <w:rPr>
                <w:webHidden/>
              </w:rPr>
              <w:tab/>
            </w:r>
            <w:r w:rsidR="00BF1939">
              <w:rPr>
                <w:webHidden/>
              </w:rPr>
              <w:fldChar w:fldCharType="begin"/>
            </w:r>
            <w:r w:rsidR="00BF1939">
              <w:rPr>
                <w:webHidden/>
              </w:rPr>
              <w:instrText xml:space="preserve"> PAGEREF _Toc64448182 \h </w:instrText>
            </w:r>
            <w:r w:rsidR="00BF1939">
              <w:rPr>
                <w:webHidden/>
              </w:rPr>
            </w:r>
            <w:r w:rsidR="00BF1939">
              <w:rPr>
                <w:webHidden/>
              </w:rPr>
              <w:fldChar w:fldCharType="separate"/>
            </w:r>
            <w:r w:rsidR="00BF1939">
              <w:rPr>
                <w:webHidden/>
              </w:rPr>
              <w:t>22</w:t>
            </w:r>
            <w:r w:rsidR="00BF1939">
              <w:rPr>
                <w:webHidden/>
              </w:rPr>
              <w:fldChar w:fldCharType="end"/>
            </w:r>
          </w:hyperlink>
        </w:p>
        <w:p w14:paraId="227CC3B9" w14:textId="7602BBD8" w:rsidR="00BF1939" w:rsidRDefault="00E64824">
          <w:pPr>
            <w:pStyle w:val="Innehll2"/>
            <w:rPr>
              <w:rFonts w:asciiTheme="minorHAnsi" w:eastAsiaTheme="minorEastAsia" w:hAnsiTheme="minorHAnsi" w:cstheme="minorBidi"/>
              <w:sz w:val="22"/>
              <w:szCs w:val="22"/>
              <w:lang w:eastAsia="sv-SE"/>
            </w:rPr>
          </w:pPr>
          <w:hyperlink w:anchor="_Toc64448183" w:history="1">
            <w:r w:rsidR="00BF1939" w:rsidRPr="0098735A">
              <w:rPr>
                <w:rStyle w:val="Hyperlnk"/>
                <w:rFonts w:eastAsiaTheme="majorEastAsia"/>
              </w:rPr>
              <w:t>Förslaget till lag om ändring i socialavgiftslagen (2000:980)</w:t>
            </w:r>
            <w:r w:rsidR="00BF1939">
              <w:rPr>
                <w:webHidden/>
              </w:rPr>
              <w:tab/>
            </w:r>
            <w:r w:rsidR="00BF1939">
              <w:rPr>
                <w:webHidden/>
              </w:rPr>
              <w:fldChar w:fldCharType="begin"/>
            </w:r>
            <w:r w:rsidR="00BF1939">
              <w:rPr>
                <w:webHidden/>
              </w:rPr>
              <w:instrText xml:space="preserve"> PAGEREF _Toc64448183 \h </w:instrText>
            </w:r>
            <w:r w:rsidR="00BF1939">
              <w:rPr>
                <w:webHidden/>
              </w:rPr>
            </w:r>
            <w:r w:rsidR="00BF1939">
              <w:rPr>
                <w:webHidden/>
              </w:rPr>
              <w:fldChar w:fldCharType="separate"/>
            </w:r>
            <w:r w:rsidR="00BF1939">
              <w:rPr>
                <w:webHidden/>
              </w:rPr>
              <w:t>22</w:t>
            </w:r>
            <w:r w:rsidR="00BF1939">
              <w:rPr>
                <w:webHidden/>
              </w:rPr>
              <w:fldChar w:fldCharType="end"/>
            </w:r>
          </w:hyperlink>
        </w:p>
        <w:p w14:paraId="276D5AB0" w14:textId="6316C7B9" w:rsidR="00BF1939" w:rsidRDefault="00E64824">
          <w:pPr>
            <w:pStyle w:val="Innehll4"/>
            <w:rPr>
              <w:rFonts w:asciiTheme="minorHAnsi" w:eastAsiaTheme="minorEastAsia" w:hAnsiTheme="minorHAnsi"/>
              <w:noProof/>
              <w:sz w:val="22"/>
              <w:lang w:eastAsia="sv-SE"/>
            </w:rPr>
          </w:pPr>
          <w:hyperlink w:anchor="_Toc64448184" w:history="1">
            <w:r w:rsidR="00BF1939" w:rsidRPr="0098735A">
              <w:rPr>
                <w:rStyle w:val="Hyperlnk"/>
                <w:noProof/>
              </w:rPr>
              <w:t>Sammanfattning av promemorian Ytterligare förstärkt nedsättning av arbetsgivaravgifter för personer som arbetar med forskning eller utveckling</w:t>
            </w:r>
            <w:r w:rsidR="00BF1939">
              <w:rPr>
                <w:noProof/>
                <w:webHidden/>
              </w:rPr>
              <w:tab/>
            </w:r>
            <w:r w:rsidR="00BF1939">
              <w:rPr>
                <w:noProof/>
                <w:webHidden/>
              </w:rPr>
              <w:fldChar w:fldCharType="begin"/>
            </w:r>
            <w:r w:rsidR="00BF1939">
              <w:rPr>
                <w:noProof/>
                <w:webHidden/>
              </w:rPr>
              <w:instrText xml:space="preserve"> PAGEREF _Toc64448184 \h </w:instrText>
            </w:r>
            <w:r w:rsidR="00BF1939">
              <w:rPr>
                <w:noProof/>
                <w:webHidden/>
              </w:rPr>
            </w:r>
            <w:r w:rsidR="00BF1939">
              <w:rPr>
                <w:noProof/>
                <w:webHidden/>
              </w:rPr>
              <w:fldChar w:fldCharType="separate"/>
            </w:r>
            <w:r w:rsidR="00BF1939">
              <w:rPr>
                <w:noProof/>
                <w:webHidden/>
              </w:rPr>
              <w:t>23</w:t>
            </w:r>
            <w:r w:rsidR="00BF1939">
              <w:rPr>
                <w:noProof/>
                <w:webHidden/>
              </w:rPr>
              <w:fldChar w:fldCharType="end"/>
            </w:r>
          </w:hyperlink>
        </w:p>
        <w:p w14:paraId="293CDA8B" w14:textId="72AF26D5" w:rsidR="00BF1939" w:rsidRDefault="00E64824">
          <w:pPr>
            <w:pStyle w:val="Innehll4"/>
            <w:rPr>
              <w:rFonts w:asciiTheme="minorHAnsi" w:eastAsiaTheme="minorEastAsia" w:hAnsiTheme="minorHAnsi"/>
              <w:noProof/>
              <w:sz w:val="22"/>
              <w:lang w:eastAsia="sv-SE"/>
            </w:rPr>
          </w:pPr>
          <w:hyperlink w:anchor="_Toc64448185" w:history="1">
            <w:r w:rsidR="00BF1939" w:rsidRPr="0098735A">
              <w:rPr>
                <w:rStyle w:val="Hyperlnk"/>
                <w:noProof/>
              </w:rPr>
              <w:t>Promemorians lagförslag</w:t>
            </w:r>
            <w:r w:rsidR="00BF1939">
              <w:rPr>
                <w:noProof/>
                <w:webHidden/>
              </w:rPr>
              <w:tab/>
            </w:r>
            <w:r w:rsidR="00BF1939">
              <w:rPr>
                <w:noProof/>
                <w:webHidden/>
              </w:rPr>
              <w:fldChar w:fldCharType="begin"/>
            </w:r>
            <w:r w:rsidR="00BF1939">
              <w:rPr>
                <w:noProof/>
                <w:webHidden/>
              </w:rPr>
              <w:instrText xml:space="preserve"> PAGEREF _Toc64448185 \h </w:instrText>
            </w:r>
            <w:r w:rsidR="00BF1939">
              <w:rPr>
                <w:noProof/>
                <w:webHidden/>
              </w:rPr>
            </w:r>
            <w:r w:rsidR="00BF1939">
              <w:rPr>
                <w:noProof/>
                <w:webHidden/>
              </w:rPr>
              <w:fldChar w:fldCharType="separate"/>
            </w:r>
            <w:r w:rsidR="00BF1939">
              <w:rPr>
                <w:noProof/>
                <w:webHidden/>
              </w:rPr>
              <w:t>24</w:t>
            </w:r>
            <w:r w:rsidR="00BF1939">
              <w:rPr>
                <w:noProof/>
                <w:webHidden/>
              </w:rPr>
              <w:fldChar w:fldCharType="end"/>
            </w:r>
          </w:hyperlink>
        </w:p>
        <w:p w14:paraId="1E98E0B6" w14:textId="6E2CEC7A" w:rsidR="00BF1939" w:rsidRDefault="00E64824">
          <w:pPr>
            <w:pStyle w:val="Innehll4"/>
            <w:rPr>
              <w:rFonts w:asciiTheme="minorHAnsi" w:eastAsiaTheme="minorEastAsia" w:hAnsiTheme="minorHAnsi"/>
              <w:noProof/>
              <w:sz w:val="22"/>
              <w:lang w:eastAsia="sv-SE"/>
            </w:rPr>
          </w:pPr>
          <w:hyperlink w:anchor="_Toc64448186" w:history="1">
            <w:r w:rsidR="00BF1939" w:rsidRPr="0098735A">
              <w:rPr>
                <w:rStyle w:val="Hyperlnk"/>
                <w:noProof/>
              </w:rPr>
              <w:t>Förteckning över remissinstanserna</w:t>
            </w:r>
            <w:r w:rsidR="00BF1939">
              <w:rPr>
                <w:noProof/>
                <w:webHidden/>
              </w:rPr>
              <w:tab/>
            </w:r>
            <w:r w:rsidR="00BF1939">
              <w:rPr>
                <w:noProof/>
                <w:webHidden/>
              </w:rPr>
              <w:fldChar w:fldCharType="begin"/>
            </w:r>
            <w:r w:rsidR="00BF1939">
              <w:rPr>
                <w:noProof/>
                <w:webHidden/>
              </w:rPr>
              <w:instrText xml:space="preserve"> PAGEREF _Toc64448186 \h </w:instrText>
            </w:r>
            <w:r w:rsidR="00BF1939">
              <w:rPr>
                <w:noProof/>
                <w:webHidden/>
              </w:rPr>
            </w:r>
            <w:r w:rsidR="00BF1939">
              <w:rPr>
                <w:noProof/>
                <w:webHidden/>
              </w:rPr>
              <w:fldChar w:fldCharType="separate"/>
            </w:r>
            <w:r w:rsidR="00BF1939">
              <w:rPr>
                <w:noProof/>
                <w:webHidden/>
              </w:rPr>
              <w:t>26</w:t>
            </w:r>
            <w:r w:rsidR="00BF1939">
              <w:rPr>
                <w:noProof/>
                <w:webHidden/>
              </w:rPr>
              <w:fldChar w:fldCharType="end"/>
            </w:r>
          </w:hyperlink>
        </w:p>
        <w:p w14:paraId="69F17444" w14:textId="2F3F4A55" w:rsidR="00BF1939" w:rsidRDefault="00E64824">
          <w:pPr>
            <w:pStyle w:val="Innehll5"/>
            <w:rPr>
              <w:rFonts w:asciiTheme="minorHAnsi" w:eastAsiaTheme="minorEastAsia" w:hAnsiTheme="minorHAnsi"/>
              <w:noProof/>
              <w:sz w:val="22"/>
              <w:lang w:eastAsia="sv-SE"/>
            </w:rPr>
          </w:pPr>
          <w:hyperlink w:anchor="_Toc64448187" w:history="1">
            <w:r w:rsidR="00BF1939" w:rsidRPr="0098735A">
              <w:rPr>
                <w:rStyle w:val="Hyperlnk"/>
                <w:noProof/>
              </w:rPr>
              <w:t>Utdrag ur protokoll vid regeringssammanträde den 11 mars 2021</w:t>
            </w:r>
            <w:r w:rsidR="00BF1939">
              <w:rPr>
                <w:noProof/>
                <w:webHidden/>
              </w:rPr>
              <w:tab/>
            </w:r>
            <w:r w:rsidR="00BF1939">
              <w:rPr>
                <w:noProof/>
                <w:webHidden/>
              </w:rPr>
              <w:fldChar w:fldCharType="begin"/>
            </w:r>
            <w:r w:rsidR="00BF1939">
              <w:rPr>
                <w:noProof/>
                <w:webHidden/>
              </w:rPr>
              <w:instrText xml:space="preserve"> PAGEREF _Toc64448187 \h </w:instrText>
            </w:r>
            <w:r w:rsidR="00BF1939">
              <w:rPr>
                <w:noProof/>
                <w:webHidden/>
              </w:rPr>
            </w:r>
            <w:r w:rsidR="00BF1939">
              <w:rPr>
                <w:noProof/>
                <w:webHidden/>
              </w:rPr>
              <w:fldChar w:fldCharType="separate"/>
            </w:r>
            <w:r w:rsidR="00BF1939">
              <w:rPr>
                <w:noProof/>
                <w:webHidden/>
              </w:rPr>
              <w:t>27</w:t>
            </w:r>
            <w:r w:rsidR="00BF1939">
              <w:rPr>
                <w:noProof/>
                <w:webHidden/>
              </w:rPr>
              <w:fldChar w:fldCharType="end"/>
            </w:r>
          </w:hyperlink>
        </w:p>
        <w:p w14:paraId="13158D7A" w14:textId="6F063FD9" w:rsidR="00FA76C3" w:rsidRPr="009A4FDE" w:rsidRDefault="00FA76C3" w:rsidP="00520299">
          <w:pPr>
            <w:pStyle w:val="Innehll1"/>
            <w:spacing w:after="280"/>
            <w:rPr>
              <w:sz w:val="27"/>
              <w:szCs w:val="27"/>
            </w:rPr>
          </w:pPr>
          <w:r>
            <w:rPr>
              <w:b/>
              <w:sz w:val="25"/>
              <w:szCs w:val="25"/>
            </w:rPr>
            <w:fldChar w:fldCharType="end"/>
          </w:r>
        </w:p>
      </w:sdtContent>
    </w:sdt>
    <w:p w14:paraId="3CE14787" w14:textId="77777777" w:rsidR="00FA76C3" w:rsidRPr="005A72C8" w:rsidRDefault="00FA76C3" w:rsidP="00520299">
      <w:pPr>
        <w:pStyle w:val="Rubrik1"/>
      </w:pPr>
      <w:r>
        <w:br w:type="page"/>
      </w:r>
      <w:bookmarkStart w:id="2" w:name="_Toc337112318"/>
      <w:bookmarkStart w:id="3" w:name="_Toc64448170"/>
      <w:r w:rsidRPr="005A72C8">
        <w:lastRenderedPageBreak/>
        <w:t>Förslag till riksdagsbeslut</w:t>
      </w:r>
      <w:bookmarkEnd w:id="2"/>
      <w:bookmarkEnd w:id="3"/>
    </w:p>
    <w:p w14:paraId="2981E774" w14:textId="13873B20" w:rsidR="00FA76C3" w:rsidRDefault="00FA76C3" w:rsidP="00520299">
      <w:pPr>
        <w:pStyle w:val="Brdtext"/>
      </w:pPr>
      <w:r w:rsidRPr="009831A0">
        <w:t>Regeringens förslag:</w:t>
      </w:r>
    </w:p>
    <w:p w14:paraId="779905B5" w14:textId="657C0D45" w:rsidR="00FA76C3" w:rsidRPr="00144361" w:rsidRDefault="00EC1187" w:rsidP="00520299">
      <w:pPr>
        <w:pStyle w:val="Brdtextmedindrag"/>
      </w:pPr>
      <w:r>
        <w:t>Riksdagen antar regeringens förslag till lag om ändring i socialavgifts</w:t>
      </w:r>
      <w:r>
        <w:softHyphen/>
        <w:t>lagen (2000:980).</w:t>
      </w:r>
    </w:p>
    <w:p w14:paraId="447CF647" w14:textId="38444018" w:rsidR="00FA76C3" w:rsidRDefault="00FA76C3" w:rsidP="00520299">
      <w:r>
        <w:br w:type="page"/>
      </w:r>
    </w:p>
    <w:p w14:paraId="55F23E77" w14:textId="55C208AE" w:rsidR="00A317DB" w:rsidRDefault="00A317DB" w:rsidP="00A317DB">
      <w:pPr>
        <w:pStyle w:val="Rubrik1"/>
      </w:pPr>
      <w:bookmarkStart w:id="4" w:name="_Toc64448171"/>
      <w:r>
        <w:lastRenderedPageBreak/>
        <w:t>Förslag till lag om ändring i socialavgiftslagen (2000:980)</w:t>
      </w:r>
      <w:bookmarkEnd w:id="4"/>
    </w:p>
    <w:p w14:paraId="692802F4" w14:textId="608B3522" w:rsidR="00F5786E" w:rsidRDefault="00F5786E" w:rsidP="00F5786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07B1A">
        <w:rPr>
          <w:rFonts w:ascii="Times New Roman" w:hAnsi="Times New Roman"/>
          <w:sz w:val="20"/>
        </w:rPr>
        <w:t>Härigenom</w:t>
      </w:r>
      <w:r>
        <w:rPr>
          <w:rFonts w:ascii="Times New Roman" w:hAnsi="Times New Roman"/>
          <w:sz w:val="20"/>
        </w:rPr>
        <w:t xml:space="preserve"> föreskrivs att 2 kap. </w:t>
      </w:r>
      <w:r w:rsidR="002454CF">
        <w:rPr>
          <w:rFonts w:ascii="Times New Roman" w:hAnsi="Times New Roman"/>
          <w:sz w:val="20"/>
        </w:rPr>
        <w:t xml:space="preserve">11, </w:t>
      </w:r>
      <w:r w:rsidR="005A0BF9">
        <w:rPr>
          <w:rFonts w:ascii="Times New Roman" w:hAnsi="Times New Roman"/>
          <w:sz w:val="20"/>
        </w:rPr>
        <w:t xml:space="preserve">30 och </w:t>
      </w:r>
      <w:r>
        <w:rPr>
          <w:rFonts w:ascii="Times New Roman" w:hAnsi="Times New Roman"/>
          <w:sz w:val="20"/>
        </w:rPr>
        <w:t xml:space="preserve">31 </w:t>
      </w:r>
      <w:r w:rsidR="005A0BF9">
        <w:rPr>
          <w:rFonts w:ascii="Times New Roman" w:hAnsi="Times New Roman"/>
          <w:sz w:val="20"/>
        </w:rPr>
        <w:t>§</w:t>
      </w:r>
      <w:r>
        <w:rPr>
          <w:rFonts w:ascii="Times New Roman" w:hAnsi="Times New Roman"/>
          <w:sz w:val="20"/>
        </w:rPr>
        <w:t>§ socialavgiftslagen (2000:980) ska ha följande lydelse.</w:t>
      </w:r>
    </w:p>
    <w:p w14:paraId="3F064479" w14:textId="77777777" w:rsidR="00F5786E" w:rsidRDefault="00F5786E" w:rsidP="00F5786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5786E" w:rsidRPr="005B0E77" w14:paraId="3376D096" w14:textId="77777777" w:rsidTr="00520299">
        <w:tc>
          <w:tcPr>
            <w:tcW w:w="2500" w:type="pct"/>
            <w:shd w:val="clear" w:color="auto" w:fill="auto"/>
            <w:tcMar>
              <w:left w:w="0" w:type="dxa"/>
            </w:tcMar>
          </w:tcPr>
          <w:p w14:paraId="6E7DBD21" w14:textId="77777777" w:rsidR="00F5786E" w:rsidRPr="005B0E77" w:rsidRDefault="00F5786E" w:rsidP="00520299">
            <w:pPr>
              <w:pStyle w:val="Brdtext"/>
              <w:rPr>
                <w:i/>
              </w:rPr>
            </w:pPr>
            <w:r w:rsidRPr="005B0E77">
              <w:rPr>
                <w:i/>
              </w:rPr>
              <w:t>Nuvarande lydelse</w:t>
            </w:r>
          </w:p>
        </w:tc>
        <w:tc>
          <w:tcPr>
            <w:tcW w:w="2500" w:type="pct"/>
            <w:shd w:val="clear" w:color="auto" w:fill="auto"/>
            <w:tcMar>
              <w:right w:w="0" w:type="dxa"/>
            </w:tcMar>
          </w:tcPr>
          <w:p w14:paraId="68CD9FC2" w14:textId="77777777" w:rsidR="00F5786E" w:rsidRPr="005B0E77" w:rsidRDefault="00F5786E" w:rsidP="00520299">
            <w:pPr>
              <w:pStyle w:val="Brdtext"/>
              <w:rPr>
                <w:i/>
              </w:rPr>
            </w:pPr>
            <w:r w:rsidRPr="005B0E77">
              <w:rPr>
                <w:i/>
              </w:rPr>
              <w:t>Föreslagen lydelse</w:t>
            </w:r>
          </w:p>
        </w:tc>
      </w:tr>
    </w:tbl>
    <w:p w14:paraId="6AF11EA8" w14:textId="5BCA90FF" w:rsidR="003D1F6D" w:rsidRDefault="00F5786E" w:rsidP="004F5A5C">
      <w:pPr>
        <w:pStyle w:val="Brdtext"/>
        <w:spacing w:before="230"/>
        <w:jc w:val="center"/>
      </w:pPr>
      <w:r>
        <w:rPr>
          <w:b/>
        </w:rPr>
        <w:t>2 kap.</w:t>
      </w:r>
    </w:p>
    <w:p w14:paraId="5080C1D2" w14:textId="5470A115" w:rsidR="003D1F6D" w:rsidRDefault="003D1F6D" w:rsidP="00DC55EB">
      <w:pPr>
        <w:pStyle w:val="Brdtext"/>
        <w:jc w:val="center"/>
      </w:pPr>
      <w:r>
        <w:t>11 §</w:t>
      </w:r>
      <w:r w:rsidR="00F11B0E">
        <w:rPr>
          <w:rStyle w:val="Fotnotsreferens"/>
        </w:rPr>
        <w:footnoteReference w:id="2"/>
      </w:r>
    </w:p>
    <w:p w14:paraId="7FE08FB9" w14:textId="13B973C2" w:rsidR="0081028B" w:rsidRPr="0081028B" w:rsidRDefault="0081028B" w:rsidP="0081028B">
      <w:pPr>
        <w:pStyle w:val="Brdtextmedindrag"/>
      </w:pPr>
      <w:r w:rsidRPr="0081028B">
        <w:t>Med ersättning för arbete likställs i denna lag</w:t>
      </w:r>
    </w:p>
    <w:tbl>
      <w:tblPr>
        <w:tblW w:w="5000" w:type="pct"/>
        <w:tblCellMar>
          <w:left w:w="125" w:type="dxa"/>
          <w:right w:w="125" w:type="dxa"/>
        </w:tblCellMar>
        <w:tblLook w:val="0000" w:firstRow="0" w:lastRow="0" w:firstColumn="0" w:lastColumn="0" w:noHBand="0" w:noVBand="0"/>
      </w:tblPr>
      <w:tblGrid>
        <w:gridCol w:w="2948"/>
        <w:gridCol w:w="2949"/>
      </w:tblGrid>
      <w:tr w:rsidR="003D1F6D" w14:paraId="26D0AB52" w14:textId="77777777" w:rsidTr="00144F78">
        <w:tc>
          <w:tcPr>
            <w:tcW w:w="2500" w:type="pct"/>
            <w:shd w:val="clear" w:color="auto" w:fill="auto"/>
            <w:tcMar>
              <w:left w:w="0" w:type="dxa"/>
            </w:tcMar>
          </w:tcPr>
          <w:p w14:paraId="769880E3" w14:textId="6F547183" w:rsidR="003D1F6D" w:rsidRDefault="003D1F6D" w:rsidP="00144F78">
            <w:pPr>
              <w:pStyle w:val="Brdtextmedindrag"/>
            </w:pPr>
            <w:r>
              <w:t>1</w:t>
            </w:r>
            <w:r w:rsidRPr="003D1F6D">
              <w:t>.</w:t>
            </w:r>
            <w:r>
              <w:t> </w:t>
            </w:r>
            <w:r w:rsidRPr="003D1F6D">
              <w:t xml:space="preserve">kostnadsersättning och sådan ersättning som enligt 10 kap. 3 § andra stycket </w:t>
            </w:r>
            <w:r w:rsidRPr="004F5A5C">
              <w:rPr>
                <w:i/>
                <w:iCs/>
              </w:rPr>
              <w:t>9</w:t>
            </w:r>
            <w:r w:rsidRPr="003D1F6D">
              <w:t xml:space="preserve"> och </w:t>
            </w:r>
            <w:r w:rsidRPr="004F5A5C">
              <w:rPr>
                <w:i/>
                <w:iCs/>
              </w:rPr>
              <w:t>10</w:t>
            </w:r>
            <w:r w:rsidRPr="003D1F6D">
              <w:t xml:space="preserve"> skatte</w:t>
            </w:r>
            <w:r>
              <w:softHyphen/>
            </w:r>
            <w:r w:rsidRPr="003D1F6D">
              <w:t>förfarandelagen (2011:1244) ska räknas som ersättning för arbete,</w:t>
            </w:r>
          </w:p>
        </w:tc>
        <w:tc>
          <w:tcPr>
            <w:tcW w:w="2500" w:type="pct"/>
            <w:shd w:val="clear" w:color="auto" w:fill="auto"/>
            <w:tcMar>
              <w:right w:w="0" w:type="dxa"/>
            </w:tcMar>
          </w:tcPr>
          <w:p w14:paraId="53956F03" w14:textId="060CF80E" w:rsidR="003D1F6D" w:rsidRDefault="003D1F6D" w:rsidP="00144F78">
            <w:pPr>
              <w:pStyle w:val="Brdtextmedindrag"/>
            </w:pPr>
            <w:r w:rsidRPr="003D1F6D">
              <w:t>1.</w:t>
            </w:r>
            <w:r>
              <w:t> </w:t>
            </w:r>
            <w:r w:rsidRPr="003D1F6D">
              <w:t xml:space="preserve">kostnadsersättning och sådan ersättning som enligt 10 kap. 3 § andra stycket </w:t>
            </w:r>
            <w:r w:rsidRPr="004F5A5C">
              <w:rPr>
                <w:i/>
                <w:iCs/>
              </w:rPr>
              <w:t>8</w:t>
            </w:r>
            <w:r w:rsidRPr="003D1F6D">
              <w:t xml:space="preserve"> och </w:t>
            </w:r>
            <w:r w:rsidRPr="004F5A5C">
              <w:rPr>
                <w:i/>
                <w:iCs/>
              </w:rPr>
              <w:t>9</w:t>
            </w:r>
            <w:r w:rsidRPr="003D1F6D">
              <w:t xml:space="preserve"> skatte</w:t>
            </w:r>
            <w:r>
              <w:softHyphen/>
            </w:r>
            <w:r w:rsidRPr="003D1F6D">
              <w:t>förfarandelagen (2011:1244) ska räknas som ersättning för arbete,</w:t>
            </w:r>
          </w:p>
        </w:tc>
      </w:tr>
    </w:tbl>
    <w:p w14:paraId="10A7F6C1" w14:textId="33710990" w:rsidR="003D1F6D" w:rsidRDefault="003D1F6D" w:rsidP="003D1F6D">
      <w:pPr>
        <w:pStyle w:val="Brdtextmedindrag"/>
      </w:pPr>
      <w:r>
        <w:t>2. garantibelopp enligt lönegarantilagen (1992:497),</w:t>
      </w:r>
    </w:p>
    <w:p w14:paraId="16B203BC" w14:textId="20CF3688" w:rsidR="003D1F6D" w:rsidRDefault="003D1F6D" w:rsidP="003D1F6D">
      <w:pPr>
        <w:pStyle w:val="Brdtextmedindrag"/>
      </w:pPr>
      <w:r>
        <w:t>3. ersättning som utges till Försäkringskassan enligt 24 § första stycket lagen (1991:1047) om sjuklön, varvid ersättningen ska anses ha betalats ut till den person som sjuklönen avser,</w:t>
      </w:r>
    </w:p>
    <w:p w14:paraId="464610EC" w14:textId="0C711022" w:rsidR="003D1F6D" w:rsidRDefault="003D1F6D" w:rsidP="003D1F6D">
      <w:pPr>
        <w:pStyle w:val="Brdtextmedindrag"/>
      </w:pPr>
      <w:r>
        <w:t>4. forskarstipendium från Europeiska unionen eller Europeiska atomenergigemenskapen (Marie Curie-stipendium), om stipendiet utges av en fysisk person bosatt i Sverige eller av en svensk juridisk person,</w:t>
      </w:r>
    </w:p>
    <w:p w14:paraId="09040E78" w14:textId="6773F32E" w:rsidR="003D1F6D" w:rsidRDefault="003D1F6D" w:rsidP="003D1F6D">
      <w:pPr>
        <w:pStyle w:val="Brdtextmedindrag"/>
      </w:pPr>
      <w:r>
        <w:t>5. ersättning från semesterkassa, och</w:t>
      </w:r>
    </w:p>
    <w:p w14:paraId="2E492B7A" w14:textId="0674F0EF" w:rsidR="003D1F6D" w:rsidRDefault="003D1F6D" w:rsidP="003D1F6D">
      <w:pPr>
        <w:pStyle w:val="Brdtextmedindrag"/>
      </w:pPr>
      <w:r>
        <w:t>6. den del av utbetalningen som avses i 11 kap. 16 § inkomstskattelagen (1999:1229) när en medlem har gått ur en ekonomisk förening.</w:t>
      </w:r>
    </w:p>
    <w:p w14:paraId="46CE6FBF" w14:textId="77777777" w:rsidR="003D1F6D" w:rsidRPr="004F5A5C" w:rsidRDefault="003D1F6D" w:rsidP="004F5A5C">
      <w:pPr>
        <w:pStyle w:val="Brdtextmedindrag"/>
      </w:pPr>
    </w:p>
    <w:p w14:paraId="0201A7EE" w14:textId="77777777" w:rsidR="00F5786E" w:rsidRDefault="00F5786E" w:rsidP="00F5786E">
      <w:pPr>
        <w:pStyle w:val="Brdtext"/>
        <w:jc w:val="center"/>
      </w:pPr>
      <w:r>
        <w:t>30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F5786E" w14:paraId="64AC4A58" w14:textId="77777777" w:rsidTr="00520299">
        <w:tc>
          <w:tcPr>
            <w:tcW w:w="2500" w:type="pct"/>
            <w:shd w:val="clear" w:color="auto" w:fill="auto"/>
            <w:tcMar>
              <w:left w:w="0" w:type="dxa"/>
            </w:tcMar>
          </w:tcPr>
          <w:p w14:paraId="14940A4A" w14:textId="77777777" w:rsidR="00F5786E" w:rsidRDefault="00F5786E" w:rsidP="00520299">
            <w:pPr>
              <w:pStyle w:val="Brdtextmedindrag"/>
            </w:pPr>
            <w:r w:rsidRPr="0045054C">
              <w:t>Avdrag enligt 31 § får göras bara om personen under kalendermåna</w:t>
            </w:r>
            <w:r>
              <w:softHyphen/>
            </w:r>
            <w:r w:rsidRPr="0045054C">
              <w:t xml:space="preserve">den har arbetat med forskning eller utveckling hos den avgiftsskyldige under minst </w:t>
            </w:r>
            <w:r w:rsidRPr="0045054C">
              <w:rPr>
                <w:i/>
                <w:iCs/>
              </w:rPr>
              <w:t>tre fjärdedelar</w:t>
            </w:r>
            <w:r w:rsidRPr="0045054C">
              <w:t xml:space="preserve"> och minst 15 timmar av sin faktiska arbetstid.</w:t>
            </w:r>
          </w:p>
        </w:tc>
        <w:tc>
          <w:tcPr>
            <w:tcW w:w="2500" w:type="pct"/>
            <w:shd w:val="clear" w:color="auto" w:fill="auto"/>
            <w:tcMar>
              <w:right w:w="0" w:type="dxa"/>
            </w:tcMar>
          </w:tcPr>
          <w:p w14:paraId="0E5B6E8A" w14:textId="77777777" w:rsidR="00F5786E" w:rsidRDefault="00F5786E" w:rsidP="00520299">
            <w:pPr>
              <w:pStyle w:val="Brdtextmedindrag"/>
            </w:pPr>
            <w:r w:rsidRPr="0045054C">
              <w:t>Avdrag enligt 31 § får göras bara om personen under kalendermåna</w:t>
            </w:r>
            <w:r>
              <w:softHyphen/>
            </w:r>
            <w:r w:rsidRPr="0045054C">
              <w:t>den har arbetat med forskning eller utveckling hos den avgiftsskyldige under minst</w:t>
            </w:r>
            <w:r>
              <w:t xml:space="preserve"> </w:t>
            </w:r>
            <w:r w:rsidRPr="0045054C">
              <w:rPr>
                <w:i/>
                <w:iCs/>
              </w:rPr>
              <w:t>hälften</w:t>
            </w:r>
            <w:r w:rsidRPr="0045054C">
              <w:t xml:space="preserve"> och minst 15 timmar av sin faktiska arbetstid.</w:t>
            </w:r>
          </w:p>
        </w:tc>
      </w:tr>
    </w:tbl>
    <w:p w14:paraId="40AD043C" w14:textId="77777777" w:rsidR="00F5786E" w:rsidRDefault="00F5786E" w:rsidP="00F5786E">
      <w:pPr>
        <w:pStyle w:val="Brdtextmedindrag"/>
      </w:pPr>
      <w:r w:rsidRPr="0045054C">
        <w:t>Om villkoren i första stycket inte är uppfyllda, får avdrag enligt 31 § ändå göras om avdrag enligt första stycket har fått göras under var och en av de närmast föregående fyra kalendermånaderna.</w:t>
      </w:r>
    </w:p>
    <w:p w14:paraId="48884BB6" w14:textId="77777777" w:rsidR="00F5786E" w:rsidRDefault="00F5786E" w:rsidP="00F5786E">
      <w:pPr>
        <w:pStyle w:val="Brdtextmedindrag"/>
      </w:pPr>
      <w:r w:rsidRPr="0045054C">
        <w:t>Avdrag enligt andra stycket får inte göras om orsaken till att villkoren enligt första stycket inte är uppfyllda är att personen har fått ändrade arbetsuppgifter.</w:t>
      </w:r>
    </w:p>
    <w:p w14:paraId="2FCD5DC2" w14:textId="77777777" w:rsidR="00F5786E" w:rsidRPr="0082770B" w:rsidRDefault="00F5786E" w:rsidP="00F5786E">
      <w:pPr>
        <w:pStyle w:val="Brdtextmedindrag"/>
      </w:pPr>
    </w:p>
    <w:p w14:paraId="7492B0BE" w14:textId="77777777" w:rsidR="00F5786E" w:rsidRDefault="00F5786E" w:rsidP="00F5786E">
      <w:pPr>
        <w:pStyle w:val="Brdtext"/>
        <w:jc w:val="center"/>
      </w:pPr>
      <w:r>
        <w:t>31 §</w:t>
      </w:r>
      <w:r w:rsidRPr="007162D7">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F5786E" w14:paraId="2F48D1AF" w14:textId="77777777" w:rsidTr="00520299">
        <w:tc>
          <w:tcPr>
            <w:tcW w:w="2500" w:type="pct"/>
            <w:shd w:val="clear" w:color="auto" w:fill="auto"/>
            <w:tcMar>
              <w:left w:w="0" w:type="dxa"/>
            </w:tcMar>
          </w:tcPr>
          <w:p w14:paraId="3A935DFD" w14:textId="77777777" w:rsidR="00F5786E" w:rsidRDefault="00F5786E" w:rsidP="00520299">
            <w:pPr>
              <w:pStyle w:val="Brdtextmedindrag"/>
            </w:pPr>
            <w:r>
              <w:t>Vid beräkning av arbetsgivar</w:t>
            </w:r>
            <w:r>
              <w:softHyphen/>
              <w:t>avgifterna på avgiftspliktig ersätt</w:t>
            </w:r>
            <w:r>
              <w:softHyphen/>
            </w:r>
            <w:r>
              <w:lastRenderedPageBreak/>
              <w:t xml:space="preserve">ning till en person som arbetar med forskning eller utveckling ska avdrag göras </w:t>
            </w:r>
            <w:r w:rsidRPr="00666EC5">
              <w:t>med 10 procent av avgiftsunderlaget för denna person</w:t>
            </w:r>
            <w:r>
              <w:t xml:space="preserve">. </w:t>
            </w:r>
            <w:r w:rsidRPr="00666EC5">
              <w:t>Avdraget får inte medföra att avgifterna understiger ålders</w:t>
            </w:r>
            <w:r w:rsidRPr="00666EC5">
              <w:softHyphen/>
              <w:t>pensionsavgiften enligt 26 §.</w:t>
            </w:r>
            <w:r>
              <w:t xml:space="preserve"> Det sammanlagda avdraget för samtliga personer som arbetar med forskning eller utveckling hos den avgiftsskyldige får inte överstiga </w:t>
            </w:r>
            <w:r w:rsidRPr="0045054C">
              <w:rPr>
                <w:i/>
                <w:iCs/>
              </w:rPr>
              <w:t>450 000</w:t>
            </w:r>
            <w:r>
              <w:t xml:space="preserve"> kronor per kalendermånad.</w:t>
            </w:r>
          </w:p>
        </w:tc>
        <w:tc>
          <w:tcPr>
            <w:tcW w:w="2500" w:type="pct"/>
            <w:shd w:val="clear" w:color="auto" w:fill="auto"/>
            <w:tcMar>
              <w:right w:w="0" w:type="dxa"/>
            </w:tcMar>
          </w:tcPr>
          <w:p w14:paraId="42897B37" w14:textId="77777777" w:rsidR="00F5786E" w:rsidRDefault="00F5786E" w:rsidP="00520299">
            <w:pPr>
              <w:pStyle w:val="Brdtextmedindrag"/>
            </w:pPr>
            <w:r>
              <w:lastRenderedPageBreak/>
              <w:t>Vid beräkning av arbetsgivar</w:t>
            </w:r>
            <w:r>
              <w:softHyphen/>
              <w:t>avgifterna på avgiftspliktig ersätt</w:t>
            </w:r>
            <w:r>
              <w:softHyphen/>
            </w:r>
            <w:r>
              <w:lastRenderedPageBreak/>
              <w:t xml:space="preserve">ning till en person som arbetar med forskning eller utveckling ska avdrag göras </w:t>
            </w:r>
            <w:r w:rsidRPr="00666EC5">
              <w:t>med 10 procent av avgiftsunderlaget för denna person. Avdraget får inte medföra att avgifterna understiger ålders</w:t>
            </w:r>
            <w:r w:rsidRPr="00666EC5">
              <w:softHyphen/>
              <w:t>pensionsavgiften enligt 26 §.</w:t>
            </w:r>
            <w:r>
              <w:t xml:space="preserve"> Det sammanlagda avdraget för samtliga personer som arbetar med </w:t>
            </w:r>
            <w:r w:rsidRPr="00666EC5">
              <w:t>forskning</w:t>
            </w:r>
            <w:r>
              <w:t xml:space="preserve"> eller utveckling hos den avgiftsskyldige får inte överstiga </w:t>
            </w:r>
            <w:r w:rsidRPr="00BF6641">
              <w:rPr>
                <w:i/>
                <w:iCs/>
              </w:rPr>
              <w:t>600 000</w:t>
            </w:r>
            <w:r>
              <w:t xml:space="preserve"> krono</w:t>
            </w:r>
            <w:r w:rsidRPr="0045054C">
              <w:t>r per kalendermånad.</w:t>
            </w:r>
          </w:p>
        </w:tc>
      </w:tr>
    </w:tbl>
    <w:p w14:paraId="17A10536" w14:textId="77777777" w:rsidR="00F5786E" w:rsidRDefault="00F5786E" w:rsidP="00F5786E">
      <w:pPr>
        <w:pStyle w:val="Brdtextmedindrag"/>
      </w:pPr>
      <w:r w:rsidRPr="00F62443">
        <w:lastRenderedPageBreak/>
        <w:t>Vid bedömningen av avdragsrätten enligt första stycket ska flera avgiftsskyldiga som ingår i samma koncern och som uppfyller villkoren för att få göra avdrag anses som en avgiftsskyldig. Avdraget ska i ett sådant fall i första hand göras av moderföretaget. Till den del avdraget inte kan utnyttjas av moderföretaget, får det utnyttjas av dotterföretagen i den ordning som moderföretaget bestämmer.</w:t>
      </w:r>
    </w:p>
    <w:p w14:paraId="1751ABE8" w14:textId="77777777" w:rsidR="00F5786E" w:rsidRPr="00811E52" w:rsidRDefault="00F5786E" w:rsidP="00F5786E">
      <w:pPr>
        <w:pStyle w:val="Slutstreck"/>
      </w:pPr>
      <w:r w:rsidRPr="00811E52">
        <w:t>                      </w:t>
      </w:r>
    </w:p>
    <w:p w14:paraId="333C9B1B" w14:textId="77777777" w:rsidR="00F5786E" w:rsidRDefault="00F5786E" w:rsidP="00F5786E">
      <w:pPr>
        <w:pStyle w:val="Brdtextmedindrag"/>
      </w:pPr>
      <w:r>
        <w:t>1. Denna lag träder i kraft den 1 juli 2021.</w:t>
      </w:r>
    </w:p>
    <w:p w14:paraId="0FD3E83C" w14:textId="0293AD29" w:rsidR="00A317DB" w:rsidRDefault="00F5786E" w:rsidP="00F87FB1">
      <w:pPr>
        <w:pStyle w:val="Brdtextmedindrag"/>
      </w:pPr>
      <w:r>
        <w:t>2. Lagen tillämpas på ersättning som utges efter den 30 juni 2021.</w:t>
      </w:r>
    </w:p>
    <w:p w14:paraId="54E45C3B" w14:textId="77777777" w:rsidR="00F5786E" w:rsidRDefault="00F5786E" w:rsidP="00F5786E">
      <w:pPr>
        <w:pStyle w:val="Brdtextmedindrag"/>
        <w:sectPr w:rsidR="00F5786E"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2D5BBA0D" w14:textId="3B2D5A69" w:rsidR="00A317DB" w:rsidRDefault="00A317DB" w:rsidP="00A317DB">
      <w:pPr>
        <w:pStyle w:val="Rubrik1"/>
      </w:pPr>
      <w:bookmarkStart w:id="5" w:name="_Toc64448172"/>
      <w:r>
        <w:lastRenderedPageBreak/>
        <w:t>Ärendet och dess beredning</w:t>
      </w:r>
      <w:bookmarkEnd w:id="5"/>
    </w:p>
    <w:p w14:paraId="716B3937" w14:textId="64C08972" w:rsidR="00F5786E" w:rsidRPr="00F4536B" w:rsidRDefault="00F5786E" w:rsidP="00F5786E">
      <w:pPr>
        <w:pStyle w:val="Brdtext"/>
      </w:pPr>
      <w:r w:rsidRPr="00F4536B">
        <w:t>I budgetpropositionen för 202</w:t>
      </w:r>
      <w:r w:rsidR="00F4536B">
        <w:t>1</w:t>
      </w:r>
      <w:r w:rsidRPr="00F4536B">
        <w:t xml:space="preserve"> (prop. 20</w:t>
      </w:r>
      <w:r w:rsidR="00C92FA4">
        <w:t>20</w:t>
      </w:r>
      <w:r w:rsidRPr="00F4536B">
        <w:t>/2</w:t>
      </w:r>
      <w:r w:rsidR="00C92FA4">
        <w:t>1</w:t>
      </w:r>
      <w:r w:rsidRPr="00F4536B">
        <w:t>:1 Förslag till statens budget, finansplan och skattefrågor avsnitt 1</w:t>
      </w:r>
      <w:r w:rsidR="00C92FA4">
        <w:t>3</w:t>
      </w:r>
      <w:r w:rsidRPr="00F4536B">
        <w:t>.</w:t>
      </w:r>
      <w:r>
        <w:t>12</w:t>
      </w:r>
      <w:r w:rsidRPr="00F4536B">
        <w:t>) aviserade regeringen att den under 202</w:t>
      </w:r>
      <w:r w:rsidR="00C92FA4">
        <w:t>1</w:t>
      </w:r>
      <w:r w:rsidRPr="00F4536B">
        <w:t xml:space="preserve"> avser att återkomma med ett förslag om </w:t>
      </w:r>
      <w:r w:rsidR="00C92FA4">
        <w:t xml:space="preserve">ytterligare </w:t>
      </w:r>
      <w:r w:rsidRPr="00F4536B">
        <w:t xml:space="preserve">förstärkt nedsättning av arbetsgivaravgifter för personer som arbetar med forskning eller utveckling. </w:t>
      </w:r>
      <w:r w:rsidRPr="001B5A2D">
        <w:t xml:space="preserve">Den offentligfinansiella effekten av förslaget </w:t>
      </w:r>
      <w:r w:rsidR="00FF4170" w:rsidRPr="001B5A2D">
        <w:t xml:space="preserve">ingår </w:t>
      </w:r>
      <w:r w:rsidRPr="001B5A2D">
        <w:t xml:space="preserve">i </w:t>
      </w:r>
      <w:r w:rsidR="00FF4170" w:rsidRPr="001B5A2D">
        <w:t xml:space="preserve">den </w:t>
      </w:r>
      <w:r w:rsidRPr="001B5A2D">
        <w:t>inkomstberäkning för 202</w:t>
      </w:r>
      <w:r w:rsidR="00C92FA4" w:rsidRPr="001B5A2D">
        <w:t>1</w:t>
      </w:r>
      <w:r w:rsidR="006A7312">
        <w:t>–</w:t>
      </w:r>
      <w:r w:rsidRPr="001B5A2D">
        <w:t>202</w:t>
      </w:r>
      <w:r w:rsidR="00C92FA4" w:rsidRPr="001B5A2D">
        <w:t>3</w:t>
      </w:r>
      <w:r w:rsidR="00FF4170" w:rsidRPr="001B5A2D">
        <w:t xml:space="preserve"> som riksdagen godkänt</w:t>
      </w:r>
      <w:r w:rsidRPr="001B5A2D">
        <w:t>.</w:t>
      </w:r>
      <w:r w:rsidRPr="00F4536B">
        <w:t xml:space="preserve"> Förslaget bedöms kunna träda i kraft den 1 </w:t>
      </w:r>
      <w:r w:rsidR="00C92FA4">
        <w:t>juli</w:t>
      </w:r>
      <w:r w:rsidRPr="00F4536B">
        <w:t xml:space="preserve"> 202</w:t>
      </w:r>
      <w:r w:rsidR="00C92FA4">
        <w:t>1</w:t>
      </w:r>
      <w:r w:rsidRPr="00F4536B">
        <w:t>.</w:t>
      </w:r>
    </w:p>
    <w:p w14:paraId="397EE2C6" w14:textId="1CD21D21" w:rsidR="00F5786E" w:rsidRPr="00F4536B" w:rsidRDefault="00F5786E" w:rsidP="00F5786E">
      <w:pPr>
        <w:pStyle w:val="Brdtextmedindrag"/>
      </w:pPr>
      <w:r w:rsidRPr="00F4536B">
        <w:t xml:space="preserve">Inom Finansdepartementet har promemorian </w:t>
      </w:r>
      <w:r w:rsidR="00C92FA4">
        <w:t>Ytterligare f</w:t>
      </w:r>
      <w:r w:rsidRPr="00F4536B">
        <w:t>örstärkt ned</w:t>
      </w:r>
      <w:r w:rsidR="000D7DB0">
        <w:softHyphen/>
      </w:r>
      <w:r w:rsidRPr="00F4536B">
        <w:t xml:space="preserve">sättning av arbetsgivaravgifter för personer som arbetar med forskning eller utveckling tagits fram. En sammanfattning av promemorians förslag finns i </w:t>
      </w:r>
      <w:r w:rsidRPr="00F4536B">
        <w:rPr>
          <w:i/>
        </w:rPr>
        <w:t>bilaga 1</w:t>
      </w:r>
      <w:r w:rsidRPr="00F4536B">
        <w:t xml:space="preserve">. Promemorians lagförslag finns i </w:t>
      </w:r>
      <w:r w:rsidRPr="00F4536B">
        <w:rPr>
          <w:i/>
        </w:rPr>
        <w:t>bilaga 2</w:t>
      </w:r>
      <w:r w:rsidRPr="00F4536B">
        <w:t xml:space="preserve">. En förteckning över remissinstanserna finns i </w:t>
      </w:r>
      <w:r w:rsidRPr="00F4536B">
        <w:rPr>
          <w:i/>
        </w:rPr>
        <w:t>bilaga 3</w:t>
      </w:r>
      <w:r w:rsidRPr="00F4536B">
        <w:t>. Remissvaren finns tillgängliga i Finansdepartementet (Fi20</w:t>
      </w:r>
      <w:r w:rsidR="00C92FA4">
        <w:t>20</w:t>
      </w:r>
      <w:r w:rsidRPr="00F4536B">
        <w:t>/0</w:t>
      </w:r>
      <w:r w:rsidR="00C92FA4">
        <w:t>4264</w:t>
      </w:r>
      <w:r w:rsidRPr="00F4536B">
        <w:t>).</w:t>
      </w:r>
    </w:p>
    <w:p w14:paraId="53CEA011" w14:textId="77777777" w:rsidR="00F5786E" w:rsidRPr="00F4536B" w:rsidRDefault="00F5786E" w:rsidP="00F5786E">
      <w:pPr>
        <w:pStyle w:val="Brdtextmedindrag"/>
      </w:pPr>
      <w:r w:rsidRPr="00F4536B">
        <w:t>I denna proposition behandlas promemorians förslag.</w:t>
      </w:r>
    </w:p>
    <w:p w14:paraId="38DF99B9" w14:textId="77777777" w:rsidR="00F5786E" w:rsidRPr="00F4536B" w:rsidRDefault="00F5786E" w:rsidP="00F5786E">
      <w:pPr>
        <w:pStyle w:val="Rubrik5utannumrering"/>
      </w:pPr>
      <w:r w:rsidRPr="00F4536B">
        <w:t>Lagrådet</w:t>
      </w:r>
    </w:p>
    <w:p w14:paraId="7988E5F4" w14:textId="267CB31B" w:rsidR="00A317DB" w:rsidRDefault="00F5786E" w:rsidP="00F5786E">
      <w:pPr>
        <w:pStyle w:val="Brdtext"/>
      </w:pPr>
      <w:r w:rsidRPr="00F4536B">
        <w:t>Lagförslagen i denna proposition är författningstekniskt och även i övrigt av sådan beskaffenhet att Lagrådets hörande skulle sakna betydelse. Regeringen har därför inte inhämtat Lagrådets yttrande</w:t>
      </w:r>
      <w:r>
        <w:t>.</w:t>
      </w:r>
    </w:p>
    <w:p w14:paraId="2AB34FCC" w14:textId="25102ECA" w:rsidR="00A317DB" w:rsidRPr="00FF4170" w:rsidRDefault="00A317DB" w:rsidP="00A317DB">
      <w:pPr>
        <w:pStyle w:val="Rubrik1"/>
      </w:pPr>
      <w:bookmarkStart w:id="6" w:name="_Toc64448173"/>
      <w:r w:rsidRPr="00FF4170">
        <w:t>Bakgrund och gällande rätt</w:t>
      </w:r>
      <w:bookmarkEnd w:id="6"/>
    </w:p>
    <w:p w14:paraId="794BAD69" w14:textId="77777777" w:rsidR="00F5786E" w:rsidRPr="00FF4170" w:rsidRDefault="00F5786E" w:rsidP="00F5786E">
      <w:pPr>
        <w:pStyle w:val="Rubrik2"/>
        <w:spacing w:before="0"/>
      </w:pPr>
      <w:bookmarkStart w:id="7" w:name="_Toc52351210"/>
      <w:bookmarkStart w:id="8" w:name="_Toc64448174"/>
      <w:r w:rsidRPr="00FF4170">
        <w:t>Socialavgifter och allmän löneavgift</w:t>
      </w:r>
      <w:bookmarkEnd w:id="7"/>
      <w:bookmarkEnd w:id="8"/>
    </w:p>
    <w:p w14:paraId="67488888" w14:textId="77777777" w:rsidR="00F5786E" w:rsidRPr="00FF4170" w:rsidRDefault="00F5786E" w:rsidP="00F5786E">
      <w:pPr>
        <w:pStyle w:val="Brdtextmedindrag"/>
        <w:ind w:firstLine="0"/>
      </w:pPr>
      <w:r w:rsidRPr="00FF4170">
        <w:t xml:space="preserve">Socialavgifter tas ut för finansiering av de sociala trygghetssystemen och utgörs av arbetsgivaravgifter och egenavgifter. Arbetsgivaravgifter betalas i första hand av arbetsgivare medan egenavgifter normalt betalas av fysiska personer som bedriver aktiv näringsverksamhet, dvs. enskilda näringsidkare och fysiska personer som är delägare i handelsbolag. Regler om socialavgifter finns i socialavgiftslagen (2000:980). </w:t>
      </w:r>
    </w:p>
    <w:p w14:paraId="64AABF1E" w14:textId="76750E36" w:rsidR="00F5786E" w:rsidRPr="00FF4170" w:rsidRDefault="00F5786E" w:rsidP="00F5786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F4170">
        <w:rPr>
          <w:rFonts w:ascii="Times New Roman" w:hAnsi="Times New Roman"/>
          <w:sz w:val="20"/>
        </w:rPr>
        <w:t>Utöver socialavgifter ska, enligt lagen (1994:1920) om allmän löne</w:t>
      </w:r>
      <w:r w:rsidR="000D7DB0">
        <w:rPr>
          <w:rFonts w:ascii="Times New Roman" w:hAnsi="Times New Roman"/>
          <w:sz w:val="20"/>
        </w:rPr>
        <w:softHyphen/>
      </w:r>
      <w:r w:rsidRPr="00FF4170">
        <w:rPr>
          <w:rFonts w:ascii="Times New Roman" w:hAnsi="Times New Roman"/>
          <w:sz w:val="20"/>
        </w:rPr>
        <w:t>avgift, ytterligare en avgift betalas av arbetsgivare och enskilda närings</w:t>
      </w:r>
      <w:r w:rsidR="000D7DB0">
        <w:rPr>
          <w:rFonts w:ascii="Times New Roman" w:hAnsi="Times New Roman"/>
          <w:sz w:val="20"/>
        </w:rPr>
        <w:softHyphen/>
      </w:r>
      <w:r w:rsidRPr="00FF4170">
        <w:rPr>
          <w:rFonts w:ascii="Times New Roman" w:hAnsi="Times New Roman"/>
          <w:sz w:val="20"/>
        </w:rPr>
        <w:t>idkare samt av fysiska personer som är delägare i handelsbolag. Den allmänna löneavgiften debiteras i samband med, och på samma underlag som, arbetsgivaravgifterna och egenavgifterna. Författningstekniskt ingår den allmänna löneavgiften varken i arbetsgivaravgifterna eller i egen</w:t>
      </w:r>
      <w:r w:rsidR="000D7DB0">
        <w:rPr>
          <w:rFonts w:ascii="Times New Roman" w:hAnsi="Times New Roman"/>
          <w:sz w:val="20"/>
        </w:rPr>
        <w:softHyphen/>
      </w:r>
      <w:r w:rsidRPr="00FF4170">
        <w:rPr>
          <w:rFonts w:ascii="Times New Roman" w:hAnsi="Times New Roman"/>
          <w:sz w:val="20"/>
        </w:rPr>
        <w:t>avgifterna men eftersom den inte särskiljs i debiteringsförfarandet brukar den i dagligt tal ingå i begreppet socialavgifter. Den allmänna löneavgiften är dock i både rättslig och ekonomisk mening en skatt (prop. 1994/95:122 s. 18). Det innebär att den inte ska betalas av företag som saknar fast driftställe i Sverige.</w:t>
      </w:r>
    </w:p>
    <w:p w14:paraId="0572C974" w14:textId="7DCE5EC4" w:rsidR="00F5786E" w:rsidRPr="00FF4170" w:rsidRDefault="00F5786E" w:rsidP="00F5786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F4170">
        <w:rPr>
          <w:rFonts w:ascii="Times New Roman" w:hAnsi="Times New Roman"/>
          <w:sz w:val="20"/>
        </w:rPr>
        <w:lastRenderedPageBreak/>
        <w:t>Den allmänna löneavgiften uppgår för inkomståret 202</w:t>
      </w:r>
      <w:r w:rsidR="00FF4170" w:rsidRPr="00FF4170">
        <w:rPr>
          <w:rFonts w:ascii="Times New Roman" w:hAnsi="Times New Roman"/>
          <w:sz w:val="20"/>
        </w:rPr>
        <w:t>1</w:t>
      </w:r>
      <w:r w:rsidRPr="00FF4170">
        <w:rPr>
          <w:rFonts w:ascii="Times New Roman" w:hAnsi="Times New Roman"/>
          <w:sz w:val="20"/>
        </w:rPr>
        <w:t xml:space="preserve"> till 11,62 procent av underlaget. För inkomståret 202</w:t>
      </w:r>
      <w:r w:rsidR="00FF4170" w:rsidRPr="00FF4170">
        <w:rPr>
          <w:rFonts w:ascii="Times New Roman" w:hAnsi="Times New Roman"/>
          <w:sz w:val="20"/>
        </w:rPr>
        <w:t>1</w:t>
      </w:r>
      <w:r w:rsidRPr="00FF4170">
        <w:rPr>
          <w:rFonts w:ascii="Times New Roman" w:hAnsi="Times New Roman"/>
          <w:sz w:val="20"/>
        </w:rPr>
        <w:t xml:space="preserve"> uppgår arbetsgivar</w:t>
      </w:r>
      <w:r w:rsidR="000D7DB0">
        <w:rPr>
          <w:rFonts w:ascii="Times New Roman" w:hAnsi="Times New Roman"/>
          <w:sz w:val="20"/>
        </w:rPr>
        <w:softHyphen/>
      </w:r>
      <w:r w:rsidRPr="00FF4170">
        <w:rPr>
          <w:rFonts w:ascii="Times New Roman" w:hAnsi="Times New Roman"/>
          <w:sz w:val="20"/>
        </w:rPr>
        <w:t xml:space="preserve">avgifterna och den allmänna löneavgiften tillsammans till 31,42 procent av underlaget (se tabell </w:t>
      </w:r>
      <w:r w:rsidR="00D93E9E">
        <w:rPr>
          <w:rFonts w:ascii="Times New Roman" w:hAnsi="Times New Roman"/>
          <w:sz w:val="20"/>
        </w:rPr>
        <w:t>4.</w:t>
      </w:r>
      <w:r w:rsidRPr="00FF4170">
        <w:rPr>
          <w:rFonts w:ascii="Times New Roman" w:hAnsi="Times New Roman"/>
          <w:sz w:val="20"/>
        </w:rPr>
        <w:t>1). Egenavgifterna och den allmänna löneavgiften uppgår tillsammans till 28,97 procent av underlaget.</w:t>
      </w:r>
    </w:p>
    <w:p w14:paraId="1FA71BAB" w14:textId="29DBCFA0" w:rsidR="00F5786E" w:rsidRPr="00FF4170" w:rsidRDefault="00F5786E" w:rsidP="00F5786E">
      <w:pPr>
        <w:pStyle w:val="TabellRubrik"/>
      </w:pPr>
      <w:bookmarkStart w:id="9" w:name="_Ref1385251"/>
      <w:r w:rsidRPr="00FF4170">
        <w:t xml:space="preserve">Tabell </w:t>
      </w:r>
      <w:bookmarkEnd w:id="9"/>
      <w:r w:rsidR="00D93E9E">
        <w:t>4.</w:t>
      </w:r>
      <w:r w:rsidRPr="00FF4170">
        <w:t>1</w:t>
      </w:r>
      <w:r w:rsidRPr="00FF4170">
        <w:tab/>
        <w:t>Avgiftsnivåer för socialavgifter och allmän löneavgift år 202</w:t>
      </w:r>
      <w:r w:rsidR="00FF4170" w:rsidRPr="00FF4170">
        <w:t>1</w:t>
      </w:r>
    </w:p>
    <w:p w14:paraId="68DD2F42" w14:textId="77777777" w:rsidR="00F5786E" w:rsidRPr="00FF4170" w:rsidRDefault="00F5786E" w:rsidP="00F86D62">
      <w:pPr>
        <w:keepNext/>
        <w:keepLines/>
        <w:overflowPunct w:val="0"/>
        <w:autoSpaceDE w:val="0"/>
        <w:autoSpaceDN w:val="0"/>
        <w:adjustRightInd w:val="0"/>
        <w:spacing w:after="100" w:line="200" w:lineRule="exact"/>
        <w:textAlignment w:val="baseline"/>
        <w:rPr>
          <w:rFonts w:ascii="Trade Gothic Pro" w:hAnsi="Trade Gothic Pro"/>
          <w:sz w:val="17"/>
        </w:rPr>
      </w:pPr>
      <w:r w:rsidRPr="00FF4170">
        <w:rPr>
          <w:rFonts w:ascii="Trade Gothic Pro" w:hAnsi="Trade Gothic Pro"/>
          <w:sz w:val="17"/>
        </w:rPr>
        <w:t>Procent</w:t>
      </w:r>
    </w:p>
    <w:tbl>
      <w:tblPr>
        <w:tblW w:w="5000" w:type="pct"/>
        <w:tblCellMar>
          <w:left w:w="0" w:type="dxa"/>
        </w:tblCellMar>
        <w:tblLook w:val="0000" w:firstRow="0" w:lastRow="0" w:firstColumn="0" w:lastColumn="0" w:noHBand="0" w:noVBand="0"/>
      </w:tblPr>
      <w:tblGrid>
        <w:gridCol w:w="2177"/>
        <w:gridCol w:w="1860"/>
        <w:gridCol w:w="1860"/>
      </w:tblGrid>
      <w:tr w:rsidR="00FF4170" w:rsidRPr="00FF4170" w14:paraId="0D9749F9" w14:textId="77777777" w:rsidTr="00520299">
        <w:trPr>
          <w:trHeight w:val="263"/>
        </w:trPr>
        <w:tc>
          <w:tcPr>
            <w:tcW w:w="1846" w:type="pct"/>
            <w:tcBorders>
              <w:top w:val="single" w:sz="8" w:space="0" w:color="auto"/>
              <w:bottom w:val="single" w:sz="6" w:space="0" w:color="auto"/>
            </w:tcBorders>
            <w:shd w:val="clear" w:color="auto" w:fill="auto"/>
          </w:tcPr>
          <w:p w14:paraId="086AE367" w14:textId="77777777" w:rsidR="00F5786E" w:rsidRPr="00FF4170" w:rsidRDefault="00F5786E" w:rsidP="00520299">
            <w:pPr>
              <w:keepNext/>
              <w:keepLines/>
              <w:overflowPunct w:val="0"/>
              <w:autoSpaceDE w:val="0"/>
              <w:autoSpaceDN w:val="0"/>
              <w:adjustRightInd w:val="0"/>
              <w:spacing w:before="20" w:after="20" w:line="220" w:lineRule="exact"/>
              <w:textAlignment w:val="baseline"/>
              <w:rPr>
                <w:rFonts w:ascii="Trade Gothic LT Std Cn" w:hAnsi="Trade Gothic LT Std Cn"/>
                <w:b/>
                <w:spacing w:val="4"/>
                <w:sz w:val="18"/>
              </w:rPr>
            </w:pPr>
            <w:r w:rsidRPr="00FF4170">
              <w:rPr>
                <w:rFonts w:ascii="Trade Gothic LT Std Cn" w:hAnsi="Trade Gothic LT Std Cn"/>
                <w:b/>
                <w:spacing w:val="4"/>
                <w:sz w:val="18"/>
              </w:rPr>
              <w:t>Avgift</w:t>
            </w:r>
          </w:p>
        </w:tc>
        <w:tc>
          <w:tcPr>
            <w:tcW w:w="1577" w:type="pct"/>
            <w:tcBorders>
              <w:top w:val="single" w:sz="8" w:space="0" w:color="auto"/>
              <w:bottom w:val="single" w:sz="6" w:space="0" w:color="auto"/>
            </w:tcBorders>
            <w:shd w:val="clear" w:color="auto" w:fill="auto"/>
          </w:tcPr>
          <w:p w14:paraId="07A29387"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FF4170">
              <w:rPr>
                <w:rFonts w:ascii="Trade Gothic LT Std Cn" w:hAnsi="Trade Gothic LT Std Cn"/>
                <w:b/>
                <w:spacing w:val="4"/>
                <w:sz w:val="18"/>
              </w:rPr>
              <w:t>Arbetsgivaravgift</w:t>
            </w:r>
          </w:p>
        </w:tc>
        <w:tc>
          <w:tcPr>
            <w:tcW w:w="1577" w:type="pct"/>
            <w:tcBorders>
              <w:top w:val="single" w:sz="8" w:space="0" w:color="auto"/>
              <w:bottom w:val="single" w:sz="6" w:space="0" w:color="auto"/>
            </w:tcBorders>
          </w:tcPr>
          <w:p w14:paraId="030262DC"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FF4170">
              <w:rPr>
                <w:rFonts w:ascii="Trade Gothic LT Std Cn" w:hAnsi="Trade Gothic LT Std Cn"/>
                <w:b/>
                <w:spacing w:val="4"/>
                <w:sz w:val="18"/>
              </w:rPr>
              <w:t>Egenavgift</w:t>
            </w:r>
          </w:p>
        </w:tc>
      </w:tr>
      <w:tr w:rsidR="00FF4170" w:rsidRPr="00FF4170" w14:paraId="58472EC8" w14:textId="77777777" w:rsidTr="00520299">
        <w:trPr>
          <w:trHeight w:val="263"/>
        </w:trPr>
        <w:tc>
          <w:tcPr>
            <w:tcW w:w="1846" w:type="pct"/>
            <w:tcBorders>
              <w:top w:val="single" w:sz="6" w:space="0" w:color="auto"/>
            </w:tcBorders>
            <w:shd w:val="clear" w:color="auto" w:fill="auto"/>
          </w:tcPr>
          <w:p w14:paraId="7FFD83D6" w14:textId="77777777" w:rsidR="00F5786E" w:rsidRPr="00FF4170" w:rsidRDefault="00F5786E" w:rsidP="00520299">
            <w:pPr>
              <w:keepNext/>
              <w:keepLines/>
              <w:overflowPunct w:val="0"/>
              <w:autoSpaceDE w:val="0"/>
              <w:autoSpaceDN w:val="0"/>
              <w:adjustRightInd w:val="0"/>
              <w:spacing w:after="0" w:line="220" w:lineRule="exact"/>
              <w:textAlignment w:val="baseline"/>
              <w:rPr>
                <w:rFonts w:ascii="Trade Gothic LT Std Cn" w:hAnsi="Trade Gothic LT Std Cn"/>
                <w:spacing w:val="4"/>
                <w:sz w:val="18"/>
              </w:rPr>
            </w:pPr>
            <w:r w:rsidRPr="00FF4170">
              <w:rPr>
                <w:rFonts w:ascii="Trade Gothic LT Std Cn" w:hAnsi="Trade Gothic LT Std Cn"/>
                <w:spacing w:val="4"/>
                <w:sz w:val="18"/>
              </w:rPr>
              <w:t>Sjukförsäkringsavgift</w:t>
            </w:r>
          </w:p>
        </w:tc>
        <w:tc>
          <w:tcPr>
            <w:tcW w:w="1577" w:type="pct"/>
            <w:tcBorders>
              <w:top w:val="single" w:sz="6" w:space="0" w:color="auto"/>
            </w:tcBorders>
            <w:shd w:val="clear" w:color="auto" w:fill="auto"/>
          </w:tcPr>
          <w:p w14:paraId="3BB7AA4B" w14:textId="77777777" w:rsidR="00F5786E" w:rsidRPr="00FF4170" w:rsidRDefault="00F5786E" w:rsidP="00520299">
            <w:pPr>
              <w:keepNext/>
              <w:keepLines/>
              <w:overflowPunct w:val="0"/>
              <w:autoSpaceDE w:val="0"/>
              <w:autoSpaceDN w:val="0"/>
              <w:adjustRightInd w:val="0"/>
              <w:spacing w:after="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3,55</w:t>
            </w:r>
          </w:p>
        </w:tc>
        <w:tc>
          <w:tcPr>
            <w:tcW w:w="1577" w:type="pct"/>
            <w:tcBorders>
              <w:top w:val="single" w:sz="6" w:space="0" w:color="auto"/>
            </w:tcBorders>
          </w:tcPr>
          <w:p w14:paraId="100CDB56" w14:textId="77777777" w:rsidR="00F5786E" w:rsidRPr="00FF4170" w:rsidRDefault="00F5786E" w:rsidP="00520299">
            <w:pPr>
              <w:keepNext/>
              <w:keepLines/>
              <w:overflowPunct w:val="0"/>
              <w:autoSpaceDE w:val="0"/>
              <w:autoSpaceDN w:val="0"/>
              <w:adjustRightInd w:val="0"/>
              <w:spacing w:after="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3,64*</w:t>
            </w:r>
          </w:p>
        </w:tc>
      </w:tr>
      <w:tr w:rsidR="00FF4170" w:rsidRPr="00FF4170" w14:paraId="479CED91" w14:textId="77777777" w:rsidTr="00520299">
        <w:trPr>
          <w:trHeight w:val="263"/>
        </w:trPr>
        <w:tc>
          <w:tcPr>
            <w:tcW w:w="1846" w:type="pct"/>
            <w:shd w:val="clear" w:color="auto" w:fill="auto"/>
          </w:tcPr>
          <w:p w14:paraId="3DDAA5DE" w14:textId="77777777" w:rsidR="00F5786E" w:rsidRPr="00FF4170" w:rsidRDefault="00F5786E" w:rsidP="00520299">
            <w:pPr>
              <w:keepNext/>
              <w:keepLines/>
              <w:overflowPunct w:val="0"/>
              <w:autoSpaceDE w:val="0"/>
              <w:autoSpaceDN w:val="0"/>
              <w:adjustRightInd w:val="0"/>
              <w:spacing w:after="0" w:line="220" w:lineRule="exact"/>
              <w:textAlignment w:val="baseline"/>
              <w:rPr>
                <w:rFonts w:ascii="Trade Gothic LT Std Cn" w:hAnsi="Trade Gothic LT Std Cn"/>
                <w:spacing w:val="4"/>
                <w:sz w:val="18"/>
              </w:rPr>
            </w:pPr>
            <w:r w:rsidRPr="00FF4170">
              <w:rPr>
                <w:rFonts w:ascii="Trade Gothic LT Std Cn" w:hAnsi="Trade Gothic LT Std Cn"/>
                <w:spacing w:val="4"/>
                <w:sz w:val="18"/>
              </w:rPr>
              <w:t>Föräldraförsäkringsavgift</w:t>
            </w:r>
          </w:p>
        </w:tc>
        <w:tc>
          <w:tcPr>
            <w:tcW w:w="1577" w:type="pct"/>
            <w:shd w:val="clear" w:color="auto" w:fill="auto"/>
          </w:tcPr>
          <w:p w14:paraId="081A0F1E" w14:textId="77777777" w:rsidR="00F5786E" w:rsidRPr="00FF4170" w:rsidRDefault="00F5786E" w:rsidP="00520299">
            <w:pPr>
              <w:keepNext/>
              <w:keepLines/>
              <w:overflowPunct w:val="0"/>
              <w:autoSpaceDE w:val="0"/>
              <w:autoSpaceDN w:val="0"/>
              <w:adjustRightInd w:val="0"/>
              <w:spacing w:after="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2,60</w:t>
            </w:r>
          </w:p>
        </w:tc>
        <w:tc>
          <w:tcPr>
            <w:tcW w:w="1577" w:type="pct"/>
          </w:tcPr>
          <w:p w14:paraId="6AC2A0BA" w14:textId="77777777" w:rsidR="00F5786E" w:rsidRPr="00FF4170" w:rsidRDefault="00F5786E" w:rsidP="00520299">
            <w:pPr>
              <w:keepNext/>
              <w:keepLines/>
              <w:overflowPunct w:val="0"/>
              <w:autoSpaceDE w:val="0"/>
              <w:autoSpaceDN w:val="0"/>
              <w:adjustRightInd w:val="0"/>
              <w:spacing w:after="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2,60</w:t>
            </w:r>
          </w:p>
        </w:tc>
      </w:tr>
      <w:tr w:rsidR="00FF4170" w:rsidRPr="00FF4170" w14:paraId="637D5AC1" w14:textId="77777777" w:rsidTr="00520299">
        <w:trPr>
          <w:trHeight w:val="263"/>
        </w:trPr>
        <w:tc>
          <w:tcPr>
            <w:tcW w:w="1846" w:type="pct"/>
            <w:shd w:val="clear" w:color="auto" w:fill="auto"/>
          </w:tcPr>
          <w:p w14:paraId="6A52A007" w14:textId="77777777" w:rsidR="00F5786E" w:rsidRPr="00FF4170" w:rsidRDefault="00F5786E" w:rsidP="0052029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FF4170">
              <w:rPr>
                <w:rFonts w:ascii="Trade Gothic LT Std Cn" w:hAnsi="Trade Gothic LT Std Cn"/>
                <w:spacing w:val="4"/>
                <w:sz w:val="18"/>
              </w:rPr>
              <w:t>Ålderspensionsavgift</w:t>
            </w:r>
          </w:p>
        </w:tc>
        <w:tc>
          <w:tcPr>
            <w:tcW w:w="1577" w:type="pct"/>
            <w:shd w:val="clear" w:color="auto" w:fill="auto"/>
          </w:tcPr>
          <w:p w14:paraId="7ED209E6"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10,21</w:t>
            </w:r>
          </w:p>
        </w:tc>
        <w:tc>
          <w:tcPr>
            <w:tcW w:w="1577" w:type="pct"/>
          </w:tcPr>
          <w:p w14:paraId="5AD2C932"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10,21</w:t>
            </w:r>
          </w:p>
        </w:tc>
      </w:tr>
      <w:tr w:rsidR="00FF4170" w:rsidRPr="00FF4170" w14:paraId="3BDF6698" w14:textId="77777777" w:rsidTr="00520299">
        <w:trPr>
          <w:trHeight w:val="263"/>
        </w:trPr>
        <w:tc>
          <w:tcPr>
            <w:tcW w:w="1846" w:type="pct"/>
            <w:shd w:val="clear" w:color="auto" w:fill="auto"/>
          </w:tcPr>
          <w:p w14:paraId="5B0F84EA" w14:textId="77777777" w:rsidR="00F5786E" w:rsidRPr="00FF4170" w:rsidRDefault="00F5786E" w:rsidP="0052029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FF4170">
              <w:rPr>
                <w:rFonts w:ascii="Trade Gothic LT Std Cn" w:hAnsi="Trade Gothic LT Std Cn"/>
                <w:spacing w:val="4"/>
                <w:sz w:val="18"/>
              </w:rPr>
              <w:t>Efterlevandepensionsavgift</w:t>
            </w:r>
          </w:p>
        </w:tc>
        <w:tc>
          <w:tcPr>
            <w:tcW w:w="1577" w:type="pct"/>
            <w:shd w:val="clear" w:color="auto" w:fill="auto"/>
          </w:tcPr>
          <w:p w14:paraId="7D6AE6F0"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0,60</w:t>
            </w:r>
          </w:p>
        </w:tc>
        <w:tc>
          <w:tcPr>
            <w:tcW w:w="1577" w:type="pct"/>
          </w:tcPr>
          <w:p w14:paraId="092A6E8A"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0,60</w:t>
            </w:r>
          </w:p>
        </w:tc>
      </w:tr>
      <w:tr w:rsidR="00FF4170" w:rsidRPr="00FF4170" w14:paraId="6D12DADB" w14:textId="77777777" w:rsidTr="00520299">
        <w:trPr>
          <w:trHeight w:val="263"/>
        </w:trPr>
        <w:tc>
          <w:tcPr>
            <w:tcW w:w="1846" w:type="pct"/>
            <w:shd w:val="clear" w:color="auto" w:fill="auto"/>
          </w:tcPr>
          <w:p w14:paraId="046FB37C" w14:textId="77777777" w:rsidR="00F5786E" w:rsidRPr="00FF4170" w:rsidRDefault="00F5786E" w:rsidP="0052029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FF4170">
              <w:rPr>
                <w:rFonts w:ascii="Trade Gothic LT Std Cn" w:hAnsi="Trade Gothic LT Std Cn"/>
                <w:spacing w:val="4"/>
                <w:sz w:val="18"/>
              </w:rPr>
              <w:t>Arbetsmarknadsavgift</w:t>
            </w:r>
          </w:p>
        </w:tc>
        <w:tc>
          <w:tcPr>
            <w:tcW w:w="1577" w:type="pct"/>
            <w:shd w:val="clear" w:color="auto" w:fill="auto"/>
          </w:tcPr>
          <w:p w14:paraId="4C453C7E"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2,64</w:t>
            </w:r>
          </w:p>
        </w:tc>
        <w:tc>
          <w:tcPr>
            <w:tcW w:w="1577" w:type="pct"/>
          </w:tcPr>
          <w:p w14:paraId="172E7A34"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0,10</w:t>
            </w:r>
          </w:p>
        </w:tc>
      </w:tr>
      <w:tr w:rsidR="00FF4170" w:rsidRPr="00FF4170" w14:paraId="45C8D908" w14:textId="77777777" w:rsidTr="00520299">
        <w:trPr>
          <w:trHeight w:val="263"/>
        </w:trPr>
        <w:tc>
          <w:tcPr>
            <w:tcW w:w="1846" w:type="pct"/>
            <w:shd w:val="clear" w:color="auto" w:fill="auto"/>
          </w:tcPr>
          <w:p w14:paraId="0762E5B8" w14:textId="77777777" w:rsidR="00F5786E" w:rsidRPr="00FF4170" w:rsidRDefault="00F5786E" w:rsidP="0052029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FF4170">
              <w:rPr>
                <w:rFonts w:ascii="Trade Gothic LT Std Cn" w:hAnsi="Trade Gothic LT Std Cn"/>
                <w:spacing w:val="4"/>
                <w:sz w:val="18"/>
              </w:rPr>
              <w:t>Arbetsskadeavgift</w:t>
            </w:r>
          </w:p>
        </w:tc>
        <w:tc>
          <w:tcPr>
            <w:tcW w:w="1577" w:type="pct"/>
            <w:shd w:val="clear" w:color="auto" w:fill="auto"/>
          </w:tcPr>
          <w:p w14:paraId="78137585"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0,20</w:t>
            </w:r>
          </w:p>
        </w:tc>
        <w:tc>
          <w:tcPr>
            <w:tcW w:w="1577" w:type="pct"/>
          </w:tcPr>
          <w:p w14:paraId="1D905991"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0,20</w:t>
            </w:r>
          </w:p>
        </w:tc>
      </w:tr>
      <w:tr w:rsidR="00FF4170" w:rsidRPr="00FF4170" w14:paraId="0F95FA4A" w14:textId="77777777" w:rsidTr="00520299">
        <w:trPr>
          <w:trHeight w:val="263"/>
        </w:trPr>
        <w:tc>
          <w:tcPr>
            <w:tcW w:w="1846" w:type="pct"/>
            <w:shd w:val="clear" w:color="auto" w:fill="auto"/>
          </w:tcPr>
          <w:p w14:paraId="453ADB14" w14:textId="77777777" w:rsidR="00F5786E" w:rsidRPr="00FF4170" w:rsidRDefault="00F5786E" w:rsidP="00520299">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FF4170">
              <w:rPr>
                <w:rFonts w:ascii="Trade Gothic LT Std Cn" w:hAnsi="Trade Gothic LT Std Cn"/>
                <w:spacing w:val="4"/>
                <w:sz w:val="18"/>
              </w:rPr>
              <w:t>Allmän löneavgift</w:t>
            </w:r>
          </w:p>
        </w:tc>
        <w:tc>
          <w:tcPr>
            <w:tcW w:w="1577" w:type="pct"/>
            <w:shd w:val="clear" w:color="auto" w:fill="auto"/>
          </w:tcPr>
          <w:p w14:paraId="7DF35991"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11,62</w:t>
            </w:r>
          </w:p>
        </w:tc>
        <w:tc>
          <w:tcPr>
            <w:tcW w:w="1577" w:type="pct"/>
          </w:tcPr>
          <w:p w14:paraId="7BBFFE91"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FF4170">
              <w:rPr>
                <w:rFonts w:ascii="Trade Gothic LT Std Cn" w:hAnsi="Trade Gothic LT Std Cn"/>
                <w:spacing w:val="4"/>
                <w:sz w:val="18"/>
              </w:rPr>
              <w:t>11,62</w:t>
            </w:r>
          </w:p>
        </w:tc>
      </w:tr>
      <w:tr w:rsidR="00FF4170" w:rsidRPr="00FF4170" w14:paraId="14C7D533" w14:textId="77777777" w:rsidTr="00520299">
        <w:trPr>
          <w:trHeight w:val="263"/>
        </w:trPr>
        <w:tc>
          <w:tcPr>
            <w:tcW w:w="1846" w:type="pct"/>
            <w:tcBorders>
              <w:bottom w:val="single" w:sz="8" w:space="0" w:color="auto"/>
            </w:tcBorders>
            <w:shd w:val="clear" w:color="auto" w:fill="auto"/>
          </w:tcPr>
          <w:p w14:paraId="07AF94DF" w14:textId="77777777" w:rsidR="00F5786E" w:rsidRPr="00FF4170" w:rsidRDefault="00F5786E" w:rsidP="00520299">
            <w:pPr>
              <w:keepNext/>
              <w:keepLines/>
              <w:overflowPunct w:val="0"/>
              <w:autoSpaceDE w:val="0"/>
              <w:autoSpaceDN w:val="0"/>
              <w:adjustRightInd w:val="0"/>
              <w:spacing w:before="20" w:after="20" w:line="220" w:lineRule="exact"/>
              <w:textAlignment w:val="baseline"/>
              <w:rPr>
                <w:rFonts w:ascii="Trade Gothic LT Std Cn" w:hAnsi="Trade Gothic LT Std Cn"/>
                <w:b/>
                <w:sz w:val="18"/>
              </w:rPr>
            </w:pPr>
            <w:r w:rsidRPr="00FF4170">
              <w:rPr>
                <w:rFonts w:ascii="Trade Gothic LT Std Cn" w:hAnsi="Trade Gothic LT Std Cn"/>
                <w:b/>
                <w:sz w:val="18"/>
              </w:rPr>
              <w:t>Summa socialavgifter och allmän löneavgift</w:t>
            </w:r>
          </w:p>
        </w:tc>
        <w:tc>
          <w:tcPr>
            <w:tcW w:w="1577" w:type="pct"/>
            <w:tcBorders>
              <w:bottom w:val="single" w:sz="8" w:space="0" w:color="auto"/>
            </w:tcBorders>
            <w:shd w:val="clear" w:color="auto" w:fill="auto"/>
          </w:tcPr>
          <w:p w14:paraId="75EED406"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b/>
                <w:sz w:val="18"/>
              </w:rPr>
            </w:pPr>
            <w:r w:rsidRPr="00FF4170">
              <w:rPr>
                <w:rFonts w:ascii="Trade Gothic LT Std Cn" w:hAnsi="Trade Gothic LT Std Cn"/>
                <w:b/>
                <w:sz w:val="18"/>
              </w:rPr>
              <w:t xml:space="preserve">31,42 </w:t>
            </w:r>
          </w:p>
        </w:tc>
        <w:tc>
          <w:tcPr>
            <w:tcW w:w="1577" w:type="pct"/>
            <w:tcBorders>
              <w:bottom w:val="single" w:sz="8" w:space="0" w:color="auto"/>
            </w:tcBorders>
          </w:tcPr>
          <w:p w14:paraId="6648E00A" w14:textId="77777777" w:rsidR="00F5786E" w:rsidRPr="00FF4170" w:rsidRDefault="00F5786E" w:rsidP="00520299">
            <w:pPr>
              <w:keepNext/>
              <w:keepLines/>
              <w:overflowPunct w:val="0"/>
              <w:autoSpaceDE w:val="0"/>
              <w:autoSpaceDN w:val="0"/>
              <w:adjustRightInd w:val="0"/>
              <w:spacing w:before="20" w:after="20" w:line="220" w:lineRule="exact"/>
              <w:jc w:val="right"/>
              <w:textAlignment w:val="baseline"/>
              <w:rPr>
                <w:rFonts w:ascii="Trade Gothic LT Std Cn" w:hAnsi="Trade Gothic LT Std Cn"/>
                <w:b/>
                <w:sz w:val="18"/>
              </w:rPr>
            </w:pPr>
            <w:r w:rsidRPr="00FF4170">
              <w:rPr>
                <w:rFonts w:ascii="Trade Gothic LT Std Cn" w:hAnsi="Trade Gothic LT Std Cn"/>
                <w:b/>
                <w:sz w:val="18"/>
              </w:rPr>
              <w:t>28,97</w:t>
            </w:r>
          </w:p>
        </w:tc>
      </w:tr>
    </w:tbl>
    <w:p w14:paraId="514AB8C7" w14:textId="77777777" w:rsidR="00F5786E" w:rsidRPr="00FF4170" w:rsidRDefault="00F5786E" w:rsidP="00F5786E">
      <w:pPr>
        <w:pStyle w:val="TabellFotnot"/>
      </w:pPr>
      <w:r w:rsidRPr="00FF4170">
        <w:t xml:space="preserve">Anm.: *Vid </w:t>
      </w:r>
      <w:proofErr w:type="spellStart"/>
      <w:r w:rsidRPr="00FF4170">
        <w:t>grundkarens</w:t>
      </w:r>
      <w:proofErr w:type="spellEnd"/>
      <w:r w:rsidRPr="00FF4170">
        <w:t xml:space="preserve"> i sjukförsäkringen på 7 dagar.</w:t>
      </w:r>
    </w:p>
    <w:p w14:paraId="4B19B003" w14:textId="77777777" w:rsidR="00F5786E" w:rsidRDefault="00F5786E" w:rsidP="00F5786E">
      <w:pPr>
        <w:pStyle w:val="Rubrik2"/>
      </w:pPr>
      <w:bookmarkStart w:id="10" w:name="_Toc52351211"/>
      <w:bookmarkStart w:id="11" w:name="_Toc64448175"/>
      <w:r>
        <w:t>Finansiering av trygghetssystemen</w:t>
      </w:r>
      <w:bookmarkEnd w:id="10"/>
      <w:bookmarkEnd w:id="11"/>
    </w:p>
    <w:p w14:paraId="33823969" w14:textId="77777777" w:rsidR="00F5786E" w:rsidRPr="00B136D2" w:rsidRDefault="00F5786E" w:rsidP="00F5786E">
      <w:pPr>
        <w:pStyle w:val="Brdtext"/>
      </w:pPr>
      <w:r w:rsidRPr="000B0AFD">
        <w:t>Arbetsgivaravgiftern</w:t>
      </w:r>
      <w:r>
        <w:t>a och egen</w:t>
      </w:r>
      <w:r w:rsidRPr="00B136D2">
        <w:t xml:space="preserve">avgifterna är i principiellt hänseende försäkringsavgifter men det faktiska försäkringsinslaget varierar mellan </w:t>
      </w:r>
      <w:proofErr w:type="spellStart"/>
      <w:r w:rsidRPr="00B136D2">
        <w:t>försäkring</w:t>
      </w:r>
      <w:r>
        <w:t>ss</w:t>
      </w:r>
      <w:r w:rsidRPr="00B136D2">
        <w:t>lagen</w:t>
      </w:r>
      <w:proofErr w:type="spellEnd"/>
      <w:r w:rsidRPr="00B136D2">
        <w:t xml:space="preserve"> och för flertalet försäkringar saknas en direkt koppling mellan avgiften och förmånen. Den inkomstgrundade ålderspensionen intar dock en särställning </w:t>
      </w:r>
      <w:r>
        <w:t>med en klar koppling mellan inbetalda avgifter och ålderspension</w:t>
      </w:r>
      <w:r w:rsidRPr="00B136D2">
        <w:t>.</w:t>
      </w:r>
    </w:p>
    <w:p w14:paraId="25E12E37" w14:textId="77777777" w:rsidR="00F5786E" w:rsidRPr="00B136D2" w:rsidRDefault="00F5786E" w:rsidP="00F5786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136D2">
        <w:rPr>
          <w:rFonts w:ascii="Times New Roman" w:hAnsi="Times New Roman"/>
          <w:sz w:val="20"/>
        </w:rPr>
        <w:t>Det inkomstgrundade ålderspensionssystemet finansieras med en fast pensionsavgift på 18,5 procent av pensionsunderlaget, där 16 procent</w:t>
      </w:r>
      <w:r w:rsidRPr="00B136D2">
        <w:rPr>
          <w:rFonts w:ascii="Times New Roman" w:hAnsi="Times New Roman"/>
          <w:sz w:val="20"/>
        </w:rPr>
        <w:softHyphen/>
        <w:t>enheter går till fördelningssystemet för att finansiera inkomstpensionen. Resterande 2,5 procentenheter betalas in till systemet för premiepension där avgiftsintäkterna fonderas individuellt för varje försäkrad. Arbets</w:t>
      </w:r>
      <w:r w:rsidRPr="00B136D2">
        <w:rPr>
          <w:rFonts w:ascii="Times New Roman" w:hAnsi="Times New Roman"/>
          <w:sz w:val="20"/>
        </w:rPr>
        <w:softHyphen/>
        <w:t xml:space="preserve">givarens </w:t>
      </w:r>
      <w:r w:rsidRPr="00A027F9">
        <w:rPr>
          <w:rFonts w:ascii="Times New Roman" w:hAnsi="Times New Roman"/>
          <w:sz w:val="20"/>
        </w:rPr>
        <w:t xml:space="preserve">respektive den egenavgiftsskyldiges </w:t>
      </w:r>
      <w:r w:rsidRPr="00B136D2">
        <w:rPr>
          <w:rFonts w:ascii="Times New Roman" w:hAnsi="Times New Roman"/>
          <w:sz w:val="20"/>
        </w:rPr>
        <w:t xml:space="preserve">del av avgiftsinbetalningen sker i form av ålderspensionsavgift </w:t>
      </w:r>
      <w:r>
        <w:rPr>
          <w:rFonts w:ascii="Times New Roman" w:hAnsi="Times New Roman"/>
          <w:sz w:val="20"/>
        </w:rPr>
        <w:t>på</w:t>
      </w:r>
      <w:r w:rsidRPr="00B136D2">
        <w:rPr>
          <w:rFonts w:ascii="Times New Roman" w:hAnsi="Times New Roman"/>
          <w:sz w:val="20"/>
        </w:rPr>
        <w:t xml:space="preserve"> 10,21 procent av avgiftsunderlaget enligt socialavgiftslagen.</w:t>
      </w:r>
    </w:p>
    <w:p w14:paraId="4AB6A8E1" w14:textId="77777777" w:rsidR="00F5786E" w:rsidRPr="00B136D2" w:rsidRDefault="00F5786E" w:rsidP="00F5786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136D2">
        <w:rPr>
          <w:rFonts w:ascii="Times New Roman" w:hAnsi="Times New Roman"/>
          <w:sz w:val="20"/>
        </w:rPr>
        <w:t>Det inkomstgrundade ålderspensionssystemet är ett fristående försäk</w:t>
      </w:r>
      <w:r w:rsidRPr="00B136D2">
        <w:rPr>
          <w:rFonts w:ascii="Times New Roman" w:hAnsi="Times New Roman"/>
          <w:sz w:val="20"/>
        </w:rPr>
        <w:softHyphen/>
        <w:t>ringssystem vid sidan av statens budget. Utgående inkomst- och tilläggs</w:t>
      </w:r>
      <w:r w:rsidRPr="00B136D2">
        <w:rPr>
          <w:rFonts w:ascii="Times New Roman" w:hAnsi="Times New Roman"/>
          <w:sz w:val="20"/>
        </w:rPr>
        <w:softHyphen/>
        <w:t>pensioner i fördelningssystemet ska löpande finansieras av inbetald</w:t>
      </w:r>
      <w:r>
        <w:rPr>
          <w:rFonts w:ascii="Times New Roman" w:hAnsi="Times New Roman"/>
          <w:sz w:val="20"/>
        </w:rPr>
        <w:t>a</w:t>
      </w:r>
      <w:r w:rsidRPr="00B136D2">
        <w:rPr>
          <w:rFonts w:ascii="Times New Roman" w:hAnsi="Times New Roman"/>
          <w:sz w:val="20"/>
        </w:rPr>
        <w:t xml:space="preserve"> avgifter samt tillgångarna i AP-fonderna. Systemet är konstruerat så att det ska vara finansiellt självreglerande, där eventuella anpassningar sker på förmånssidan – inte genom en förändrad avgiftssats. </w:t>
      </w:r>
      <w:r w:rsidRPr="00A027F9">
        <w:rPr>
          <w:rFonts w:ascii="Times New Roman" w:hAnsi="Times New Roman"/>
          <w:sz w:val="20"/>
        </w:rPr>
        <w:t xml:space="preserve">Premiepensionen är ett </w:t>
      </w:r>
      <w:proofErr w:type="spellStart"/>
      <w:r w:rsidRPr="00A027F9">
        <w:rPr>
          <w:rFonts w:ascii="Times New Roman" w:hAnsi="Times New Roman"/>
          <w:sz w:val="20"/>
        </w:rPr>
        <w:t>fullfonderat</w:t>
      </w:r>
      <w:proofErr w:type="spellEnd"/>
      <w:r w:rsidRPr="00A027F9">
        <w:rPr>
          <w:rFonts w:ascii="Times New Roman" w:hAnsi="Times New Roman"/>
          <w:sz w:val="20"/>
        </w:rPr>
        <w:t xml:space="preserve"> system.</w:t>
      </w:r>
      <w:r>
        <w:rPr>
          <w:rFonts w:ascii="Times New Roman" w:hAnsi="Times New Roman"/>
          <w:sz w:val="20"/>
        </w:rPr>
        <w:t xml:space="preserve"> </w:t>
      </w:r>
      <w:r w:rsidRPr="00B136D2">
        <w:rPr>
          <w:rFonts w:ascii="Times New Roman" w:hAnsi="Times New Roman"/>
          <w:sz w:val="20"/>
        </w:rPr>
        <w:t xml:space="preserve">Ingen skattefinansiering ska således ske utan systemet är helt slutet i detta avseende. En grundläggande princip bakom pensionssystemet är att varje intjänad pensionsrättighet ska motsvaras av en beslutad och inbetald avgift av en mot rättigheten svarande storlek. Om </w:t>
      </w:r>
      <w:r w:rsidRPr="00B136D2">
        <w:rPr>
          <w:rFonts w:ascii="Times New Roman" w:hAnsi="Times New Roman"/>
          <w:sz w:val="20"/>
        </w:rPr>
        <w:lastRenderedPageBreak/>
        <w:t>detta villkor bryts kan inte systemet garantera sin långsiktiga hållbarhet finansiellt. Ålderspensionsavgiften kan således inte reduceras.</w:t>
      </w:r>
    </w:p>
    <w:p w14:paraId="5C79A2B8" w14:textId="77777777" w:rsidR="00F5786E" w:rsidRDefault="00F5786E" w:rsidP="00F5786E">
      <w:pPr>
        <w:pStyle w:val="Brdtextmedindrag"/>
      </w:pPr>
      <w:r>
        <w:t>För vilka ändamål de olika avgifter som inflyter som socialavgifter ska användas framgår av lagen (2000:981) om fördelning av socialavgifter.</w:t>
      </w:r>
    </w:p>
    <w:p w14:paraId="416444A9" w14:textId="77777777" w:rsidR="00F5786E" w:rsidRDefault="00F5786E" w:rsidP="00F5786E">
      <w:pPr>
        <w:pStyle w:val="Rubrik2"/>
      </w:pPr>
      <w:bookmarkStart w:id="12" w:name="_Toc52351212"/>
      <w:bookmarkStart w:id="13" w:name="_Toc64448176"/>
      <w:r>
        <w:t>Betalning av arbetsgivaravgifter och allmän löneavgift</w:t>
      </w:r>
      <w:bookmarkEnd w:id="12"/>
      <w:bookmarkEnd w:id="13"/>
    </w:p>
    <w:p w14:paraId="3EAADCBD" w14:textId="77777777" w:rsidR="00F5786E" w:rsidRPr="00B136D2" w:rsidRDefault="00F5786E" w:rsidP="00F5786E">
      <w:pPr>
        <w:pStyle w:val="Brdtext"/>
      </w:pPr>
      <w:r w:rsidRPr="00B136D2">
        <w:t>Av 26</w:t>
      </w:r>
      <w:r>
        <w:t> </w:t>
      </w:r>
      <w:r w:rsidRPr="00B136D2">
        <w:t>kap. 2</w:t>
      </w:r>
      <w:r>
        <w:t> </w:t>
      </w:r>
      <w:r w:rsidRPr="00B136D2">
        <w:t xml:space="preserve">§ 1 skatteförfarandelagen (2011:1244), </w:t>
      </w:r>
      <w:r>
        <w:t xml:space="preserve">förkortad </w:t>
      </w:r>
      <w:r w:rsidRPr="00B136D2">
        <w:t>SFL, fram</w:t>
      </w:r>
      <w:r>
        <w:softHyphen/>
      </w:r>
      <w:r w:rsidRPr="00B136D2">
        <w:t>går att en skattedeklaration ska lämnas av den som är skyldig att göra skatteavdrag eller betala arbetsgivaravgifter eller som har gjort ett skatte</w:t>
      </w:r>
      <w:r>
        <w:softHyphen/>
      </w:r>
      <w:r w:rsidRPr="00B136D2">
        <w:t>avdrag utan att vara skyldig att göra det. Skatteavdrag och arbetsgivar</w:t>
      </w:r>
      <w:r>
        <w:softHyphen/>
      </w:r>
      <w:r w:rsidRPr="00B136D2">
        <w:t>avgifter ska redovisas i en arbetsgivardeklaration för redovisningsperioder (26</w:t>
      </w:r>
      <w:r>
        <w:t> </w:t>
      </w:r>
      <w:r w:rsidRPr="00B136D2">
        <w:t>kap. 3 §</w:t>
      </w:r>
      <w:r>
        <w:t xml:space="preserve"> första stycket</w:t>
      </w:r>
      <w:r w:rsidRPr="00B136D2">
        <w:t xml:space="preserve"> SFL). Den som är registrerad som arbetsgivare ska lämna arbetsgivardeklaration för varje redovisningsperiod (26</w:t>
      </w:r>
      <w:r>
        <w:t> </w:t>
      </w:r>
      <w:r w:rsidRPr="00B136D2">
        <w:t>kap. 3</w:t>
      </w:r>
      <w:r>
        <w:t> </w:t>
      </w:r>
      <w:r w:rsidRPr="00B136D2">
        <w:t>§ andra stycket SFL).</w:t>
      </w:r>
    </w:p>
    <w:p w14:paraId="3BE3143B" w14:textId="13B98D82" w:rsidR="00F5786E" w:rsidRPr="00B136D2" w:rsidRDefault="00F5786E" w:rsidP="00F5786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136D2">
        <w:rPr>
          <w:rFonts w:ascii="Times New Roman" w:hAnsi="Times New Roman"/>
          <w:sz w:val="20"/>
        </w:rPr>
        <w:t>I 26</w:t>
      </w:r>
      <w:r>
        <w:rPr>
          <w:rFonts w:ascii="Times New Roman" w:hAnsi="Times New Roman"/>
          <w:sz w:val="20"/>
        </w:rPr>
        <w:t> </w:t>
      </w:r>
      <w:r w:rsidRPr="00B136D2">
        <w:rPr>
          <w:rFonts w:ascii="Times New Roman" w:hAnsi="Times New Roman"/>
          <w:sz w:val="20"/>
        </w:rPr>
        <w:t>kap. 19</w:t>
      </w:r>
      <w:r>
        <w:rPr>
          <w:rFonts w:ascii="Times New Roman" w:hAnsi="Times New Roman"/>
          <w:sz w:val="20"/>
        </w:rPr>
        <w:t> </w:t>
      </w:r>
      <w:r w:rsidRPr="00B136D2">
        <w:rPr>
          <w:rFonts w:ascii="Times New Roman" w:hAnsi="Times New Roman"/>
          <w:sz w:val="20"/>
        </w:rPr>
        <w:t>a–19</w:t>
      </w:r>
      <w:r>
        <w:rPr>
          <w:rFonts w:ascii="Times New Roman" w:hAnsi="Times New Roman"/>
          <w:sz w:val="20"/>
        </w:rPr>
        <w:t> </w:t>
      </w:r>
      <w:r w:rsidRPr="00B136D2">
        <w:rPr>
          <w:rFonts w:ascii="Times New Roman" w:hAnsi="Times New Roman"/>
          <w:sz w:val="20"/>
        </w:rPr>
        <w:t>e</w:t>
      </w:r>
      <w:r>
        <w:rPr>
          <w:rFonts w:ascii="Times New Roman" w:hAnsi="Times New Roman"/>
          <w:sz w:val="20"/>
        </w:rPr>
        <w:t> </w:t>
      </w:r>
      <w:r w:rsidRPr="00B136D2">
        <w:rPr>
          <w:rFonts w:ascii="Times New Roman" w:hAnsi="Times New Roman"/>
          <w:sz w:val="20"/>
        </w:rPr>
        <w:t>§§ SFL anges vilka uppgifter som ska anges som rör betalningsmottagaren, dvs. arbetstagaren som fått lön eller annan ersätt</w:t>
      </w:r>
      <w:r>
        <w:rPr>
          <w:rFonts w:ascii="Times New Roman" w:hAnsi="Times New Roman"/>
          <w:sz w:val="20"/>
        </w:rPr>
        <w:softHyphen/>
      </w:r>
      <w:r w:rsidRPr="00B136D2">
        <w:rPr>
          <w:rFonts w:ascii="Times New Roman" w:hAnsi="Times New Roman"/>
          <w:sz w:val="20"/>
        </w:rPr>
        <w:t>ning. Av deklarationen ska</w:t>
      </w:r>
      <w:r w:rsidR="00607347">
        <w:rPr>
          <w:rFonts w:ascii="Times New Roman" w:hAnsi="Times New Roman"/>
          <w:sz w:val="20"/>
        </w:rPr>
        <w:t xml:space="preserve"> det</w:t>
      </w:r>
      <w:r w:rsidRPr="00B136D2">
        <w:rPr>
          <w:rFonts w:ascii="Times New Roman" w:hAnsi="Times New Roman"/>
          <w:sz w:val="20"/>
        </w:rPr>
        <w:t xml:space="preserve"> bl.a. framgå vilken ersättning som arbets</w:t>
      </w:r>
      <w:r>
        <w:rPr>
          <w:rFonts w:ascii="Times New Roman" w:hAnsi="Times New Roman"/>
          <w:sz w:val="20"/>
        </w:rPr>
        <w:softHyphen/>
      </w:r>
      <w:r w:rsidRPr="00B136D2">
        <w:rPr>
          <w:rFonts w:ascii="Times New Roman" w:hAnsi="Times New Roman"/>
          <w:sz w:val="20"/>
        </w:rPr>
        <w:t>givaren är skyldig att betala arbetsgivaravgifter för.</w:t>
      </w:r>
    </w:p>
    <w:p w14:paraId="118BDF8C" w14:textId="77777777" w:rsidR="00F5786E" w:rsidRPr="00B136D2" w:rsidRDefault="00F5786E" w:rsidP="00F5786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136D2">
        <w:rPr>
          <w:rFonts w:ascii="Times New Roman" w:hAnsi="Times New Roman"/>
          <w:sz w:val="20"/>
        </w:rPr>
        <w:t>Beslut om bl.a. skatteavdrag och arbetsgivaravgifter ska fattas för varje redovisningsperiod för sig med ledning av innehållet i skattedeklarationer och andra tillgängliga uppgifter (53</w:t>
      </w:r>
      <w:r>
        <w:rPr>
          <w:rFonts w:ascii="Times New Roman" w:hAnsi="Times New Roman"/>
          <w:sz w:val="20"/>
        </w:rPr>
        <w:t> </w:t>
      </w:r>
      <w:r w:rsidRPr="00B136D2">
        <w:rPr>
          <w:rFonts w:ascii="Times New Roman" w:hAnsi="Times New Roman"/>
          <w:sz w:val="20"/>
        </w:rPr>
        <w:t>kap. 1</w:t>
      </w:r>
      <w:r>
        <w:rPr>
          <w:rFonts w:ascii="Times New Roman" w:hAnsi="Times New Roman"/>
          <w:sz w:val="20"/>
        </w:rPr>
        <w:t> </w:t>
      </w:r>
      <w:r w:rsidRPr="00B136D2">
        <w:rPr>
          <w:rFonts w:ascii="Times New Roman" w:hAnsi="Times New Roman"/>
          <w:sz w:val="20"/>
        </w:rPr>
        <w:t>§ första stycket SFL). Om en skattedeklaration har lämnats i rätt tid och på rätt sätt, anses ett beslut om skatten och avgifterna ha fattats i enlighet med deklarationen (s.k. auto</w:t>
      </w:r>
      <w:r w:rsidRPr="00B136D2">
        <w:rPr>
          <w:rFonts w:ascii="Times New Roman" w:hAnsi="Times New Roman"/>
          <w:sz w:val="20"/>
        </w:rPr>
        <w:softHyphen/>
        <w:t>matiska beslut, 53</w:t>
      </w:r>
      <w:r>
        <w:rPr>
          <w:rFonts w:ascii="Times New Roman" w:hAnsi="Times New Roman"/>
          <w:sz w:val="20"/>
        </w:rPr>
        <w:t> </w:t>
      </w:r>
      <w:r w:rsidRPr="00B136D2">
        <w:rPr>
          <w:rFonts w:ascii="Times New Roman" w:hAnsi="Times New Roman"/>
          <w:sz w:val="20"/>
        </w:rPr>
        <w:t>kap. 2</w:t>
      </w:r>
      <w:r>
        <w:rPr>
          <w:rFonts w:ascii="Times New Roman" w:hAnsi="Times New Roman"/>
          <w:sz w:val="20"/>
        </w:rPr>
        <w:t> </w:t>
      </w:r>
      <w:r w:rsidRPr="00B136D2">
        <w:rPr>
          <w:rFonts w:ascii="Times New Roman" w:hAnsi="Times New Roman"/>
          <w:sz w:val="20"/>
        </w:rPr>
        <w:t>§ SFL).</w:t>
      </w:r>
    </w:p>
    <w:p w14:paraId="3E0BB59B" w14:textId="77777777" w:rsidR="00F5786E" w:rsidRPr="00B136D2" w:rsidRDefault="00F5786E" w:rsidP="00F5786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136D2">
        <w:rPr>
          <w:rFonts w:ascii="Times New Roman" w:hAnsi="Times New Roman"/>
          <w:sz w:val="20"/>
        </w:rPr>
        <w:t>Om en skattedeklaration inte har lämnats i rätt tid eller på rätt sätt eller om skatten eller avgifterna inte har redovisats i deklarationen, ska varje oredovisad skatt eller avgift anses ha beslutats till noll kronor. Redovisas skatten eller avgifterna senare, anses ett beslut i stället ha fattats i enlighet med redovisningen, om inte ett beslut om omprövning har meddelats dess</w:t>
      </w:r>
      <w:r w:rsidRPr="00B136D2">
        <w:rPr>
          <w:rFonts w:ascii="Times New Roman" w:hAnsi="Times New Roman"/>
          <w:sz w:val="20"/>
        </w:rPr>
        <w:softHyphen/>
        <w:t>förinnan (53</w:t>
      </w:r>
      <w:r>
        <w:rPr>
          <w:rFonts w:ascii="Times New Roman" w:hAnsi="Times New Roman"/>
          <w:sz w:val="20"/>
        </w:rPr>
        <w:t> </w:t>
      </w:r>
      <w:r w:rsidRPr="00B136D2">
        <w:rPr>
          <w:rFonts w:ascii="Times New Roman" w:hAnsi="Times New Roman"/>
          <w:sz w:val="20"/>
        </w:rPr>
        <w:t>kap. 4</w:t>
      </w:r>
      <w:r>
        <w:rPr>
          <w:rFonts w:ascii="Times New Roman" w:hAnsi="Times New Roman"/>
          <w:sz w:val="20"/>
        </w:rPr>
        <w:t> </w:t>
      </w:r>
      <w:r w:rsidRPr="00B136D2">
        <w:rPr>
          <w:rFonts w:ascii="Times New Roman" w:hAnsi="Times New Roman"/>
          <w:sz w:val="20"/>
        </w:rPr>
        <w:t>§ SFL).</w:t>
      </w:r>
    </w:p>
    <w:p w14:paraId="6242DA8A" w14:textId="3FFE8878" w:rsidR="00F5786E" w:rsidRDefault="00F5786E" w:rsidP="00F5786E">
      <w:pPr>
        <w:pStyle w:val="Brdtextmedindrag"/>
      </w:pPr>
      <w:r w:rsidRPr="00B136D2">
        <w:t xml:space="preserve">Arbetsgivardeklarationen kan lämnas elektroniskt antingen genom att en fil med samtliga uppgifter överförs eller genom att den uppgiftsskyldige manuellt registrerar nödvändiga uppgifter för varje betalningsmottagare. Detta sker genom användning av en s.k. e-tjänst där inloggning </w:t>
      </w:r>
      <w:r w:rsidR="00607347">
        <w:t>görs</w:t>
      </w:r>
      <w:r w:rsidRPr="00B136D2">
        <w:t xml:space="preserve"> med e-legitimation. Skatteverket har utvecklat elektroniska lösningar som inne</w:t>
      </w:r>
      <w:r>
        <w:softHyphen/>
      </w:r>
      <w:r w:rsidRPr="00B136D2">
        <w:t>bär att arbetsgivardeklarationen kan lämnas direkt från den uppgifts</w:t>
      </w:r>
      <w:r w:rsidRPr="00B136D2">
        <w:softHyphen/>
        <w:t>skyldiges lönesystem</w:t>
      </w:r>
      <w:r>
        <w:t>.</w:t>
      </w:r>
      <w:r w:rsidRPr="00F14C26">
        <w:t xml:space="preserve"> </w:t>
      </w:r>
      <w:r>
        <w:t>Det finns även möjlighet att lämna arbetsgivar</w:t>
      </w:r>
      <w:r>
        <w:softHyphen/>
        <w:t>deklarationen på pappersformulär.</w:t>
      </w:r>
    </w:p>
    <w:p w14:paraId="39C6DB2A" w14:textId="56004CE8" w:rsidR="00F5786E" w:rsidRDefault="00F5786E" w:rsidP="00F5786E">
      <w:pPr>
        <w:pStyle w:val="Brdtextmedindrag"/>
      </w:pPr>
      <w:r w:rsidRPr="003D09FD">
        <w:t>Tidpunkten för att lämna arbetsgivardeklaration för en kalendermånad styrs av om den deklarationsskyldig</w:t>
      </w:r>
      <w:r w:rsidR="00607347">
        <w:t>e</w:t>
      </w:r>
      <w:r w:rsidRPr="003D09FD">
        <w:t xml:space="preserve"> är skyldig att lämna mervärdes</w:t>
      </w:r>
      <w:r>
        <w:softHyphen/>
      </w:r>
      <w:r w:rsidRPr="003D09FD">
        <w:t xml:space="preserve">skattedeklaration, samt för vilket beskattningsunderlag den ska lämnas. </w:t>
      </w:r>
      <w:r>
        <w:t>Om den deklarationsskyldig</w:t>
      </w:r>
      <w:r w:rsidR="00607347">
        <w:t>e</w:t>
      </w:r>
      <w:r>
        <w:t xml:space="preserve"> är skyldig att redovisa mervärdesskatt med beskattningsunderlag på högst 40 miljoner kronor ska arbetsgivar</w:t>
      </w:r>
      <w:r>
        <w:softHyphen/>
        <w:t xml:space="preserve">deklaration ha kommit in senast den 12 </w:t>
      </w:r>
      <w:r w:rsidR="00607347">
        <w:t xml:space="preserve">i </w:t>
      </w:r>
      <w:r>
        <w:t>månaden efter utgången av redovisningsperioden, dock senast den 17 i januari och augusti (26 kap. 26 § SFL). Om den deklarationsskyldig</w:t>
      </w:r>
      <w:r w:rsidR="00607347">
        <w:t>e</w:t>
      </w:r>
      <w:r>
        <w:t xml:space="preserve"> är skyldig att redovisa mer</w:t>
      </w:r>
      <w:r>
        <w:softHyphen/>
        <w:t xml:space="preserve">värdesskatt med beskattningsunderlag över 40 miljoner kronor ska </w:t>
      </w:r>
      <w:r>
        <w:lastRenderedPageBreak/>
        <w:t>arbetsgivardeklarationen ha kommit in senast den 26 i månaden efter utgången av redovisningsperioden, dock senast den 27 december (26 kap. 30 § SFL).</w:t>
      </w:r>
      <w:r w:rsidRPr="00394CF4">
        <w:t xml:space="preserve"> </w:t>
      </w:r>
      <w:r>
        <w:t>Om den deklarationsskyldig</w:t>
      </w:r>
      <w:r w:rsidR="00607347">
        <w:t>e</w:t>
      </w:r>
      <w:r>
        <w:t xml:space="preserve"> inte är skyldig att redovisa mervärdesskatt ska arbetsgivardeklarationen ha kommit in senast den 12</w:t>
      </w:r>
      <w:r w:rsidR="00607347">
        <w:t xml:space="preserve"> i</w:t>
      </w:r>
      <w:r>
        <w:t xml:space="preserve"> månaden efter utgången av redovisningsperioden, dock senast den 17 i januari och augusti (26 kap. 32 § SFL).</w:t>
      </w:r>
    </w:p>
    <w:p w14:paraId="1CD2BDD7" w14:textId="77777777" w:rsidR="00F5786E" w:rsidRDefault="00F5786E" w:rsidP="00F5786E">
      <w:pPr>
        <w:pStyle w:val="Brdtextmedindrag"/>
      </w:pPr>
      <w:r>
        <w:t xml:space="preserve">Skatter och avgifter som ska redovisas i en skattedeklaration ska vara betalda senast den dag då deklarationen ska ha kommit in till Skatteverket. För den som redovisar mervärdesskatt på beskattningsunderlag som exklusive </w:t>
      </w:r>
      <w:proofErr w:type="spellStart"/>
      <w:r>
        <w:t>unionsinterna</w:t>
      </w:r>
      <w:proofErr w:type="spellEnd"/>
      <w:r>
        <w:t xml:space="preserve"> förvärv och import för beskattningsåret beräknas sammanlagt överstiga 40 miljoner kronor, är förfallodagen för skatte</w:t>
      </w:r>
      <w:r>
        <w:softHyphen/>
        <w:t>avdragen och arbetsgivaravgifterna i stället den 12, i januari den 17, i månaden efter redovisningsperioden (62 kap. 3 § SFL).</w:t>
      </w:r>
    </w:p>
    <w:p w14:paraId="5BC9A3F1" w14:textId="77777777" w:rsidR="00F5786E" w:rsidRDefault="00F5786E" w:rsidP="00F5786E">
      <w:pPr>
        <w:pStyle w:val="Rubrik2"/>
      </w:pPr>
      <w:bookmarkStart w:id="14" w:name="_Toc52351213"/>
      <w:bookmarkStart w:id="15" w:name="_Toc64448177"/>
      <w:bookmarkStart w:id="16" w:name="_Hlk34830942"/>
      <w:r>
        <w:t>Nedsatta arbetsgivaravgifter för personer som arbetar med forskning eller utveckling</w:t>
      </w:r>
      <w:bookmarkEnd w:id="14"/>
      <w:bookmarkEnd w:id="15"/>
    </w:p>
    <w:p w14:paraId="78DFCEC6" w14:textId="69B2A109" w:rsidR="00A317DB" w:rsidRDefault="00F5786E" w:rsidP="00F5786E">
      <w:pPr>
        <w:pStyle w:val="Brdtext"/>
      </w:pPr>
      <w:bookmarkStart w:id="17" w:name="_Toc536528902"/>
      <w:bookmarkEnd w:id="16"/>
      <w:bookmarkEnd w:id="17"/>
      <w:r w:rsidRPr="00466A0B">
        <w:t>Den 1</w:t>
      </w:r>
      <w:r>
        <w:t> </w:t>
      </w:r>
      <w:r w:rsidRPr="00466A0B">
        <w:t>januari 2014 infördes ett skatteincitament för forskning och utveckling (prop. 2013/14:1 Förslag till statens budget, finansplan m.m. avsnitt 6.9). Reglerna, som finns i 2</w:t>
      </w:r>
      <w:r>
        <w:t> </w:t>
      </w:r>
      <w:r w:rsidRPr="00466A0B">
        <w:t>kap. 29–31</w:t>
      </w:r>
      <w:r>
        <w:t> </w:t>
      </w:r>
      <w:r w:rsidRPr="00466A0B">
        <w:t xml:space="preserve">§§ socialavgiftslagen, innebär att vid beräkningen av arbetsgivaravgifter för personer som arbetar med forskning eller utveckling ska avdrag göras med 10 procent av avgiftsunderlaget för dessa personer. </w:t>
      </w:r>
      <w:bookmarkStart w:id="18" w:name="_Hlk62559300"/>
      <w:r w:rsidRPr="00466A0B">
        <w:t xml:space="preserve">Avdraget får inte medföra att de avgifter som ska betalas understiger ålderspensionsavgiften. </w:t>
      </w:r>
      <w:bookmarkEnd w:id="18"/>
      <w:r w:rsidRPr="00466A0B">
        <w:t>Det samman</w:t>
      </w:r>
      <w:r>
        <w:softHyphen/>
      </w:r>
      <w:r w:rsidRPr="00466A0B">
        <w:t>lagda avdraget för samtliga personer som arbetar med forskning eller utveckling hos den avgiftsskyldige får</w:t>
      </w:r>
      <w:r>
        <w:t xml:space="preserve"> från och med den 1 april 2020 </w:t>
      </w:r>
      <w:r w:rsidRPr="00466A0B">
        <w:t>inte överstiga 450</w:t>
      </w:r>
      <w:r>
        <w:t> </w:t>
      </w:r>
      <w:r w:rsidRPr="00466A0B">
        <w:t>000 kronor per månad.</w:t>
      </w:r>
      <w:r>
        <w:t xml:space="preserve"> Dessförinnan uppgick belopps</w:t>
      </w:r>
      <w:r w:rsidR="005633DD">
        <w:softHyphen/>
      </w:r>
      <w:r>
        <w:t>gränsen till 230 000 kronor per månad.</w:t>
      </w:r>
      <w:r w:rsidRPr="00466A0B">
        <w:t xml:space="preserve"> Vid bedömningen av avdragsrätten ska flera avgiftsskyldiga som ingår i samma koncern och som uppfyller villkoren för att få göra avdrag anses som en avgiftsskyldig. En förutsättning för avdraget är att personerna har arbetat med forskning eller utveckling i en viss utsträckning, som huvudregel under minst tre fjärdedelar och minst 15</w:t>
      </w:r>
      <w:r>
        <w:t> </w:t>
      </w:r>
      <w:r w:rsidRPr="00466A0B">
        <w:t>timmar av sin faktiska arbetstid under kalender</w:t>
      </w:r>
      <w:r w:rsidR="005633DD">
        <w:softHyphen/>
      </w:r>
      <w:r w:rsidRPr="00466A0B">
        <w:t xml:space="preserve">månaden. På sådan ersättning till personer som arbetar med forskning eller utveckling som berättigar till avdrag från arbetsgivaravgifterna </w:t>
      </w:r>
      <w:r>
        <w:t xml:space="preserve">och som utges efter den 31 mars 2020 </w:t>
      </w:r>
      <w:r w:rsidRPr="00466A0B">
        <w:t>ska även den allmänna löneavgiften sättas ned med tio procentenheter</w:t>
      </w:r>
      <w:r>
        <w:t xml:space="preserve"> enligt 3 § lagen (1994:1920) om allmän löneavgift</w:t>
      </w:r>
      <w:r w:rsidRPr="00466A0B">
        <w:t>. Den allmänna löneavgiften ska dock som lägst anses vara 0</w:t>
      </w:r>
      <w:r w:rsidR="00225475">
        <w:t> </w:t>
      </w:r>
      <w:r w:rsidRPr="00466A0B">
        <w:t>procent</w:t>
      </w:r>
      <w:r w:rsidR="00120CA1">
        <w:t>.</w:t>
      </w:r>
    </w:p>
    <w:p w14:paraId="41BEEE62" w14:textId="3D71484A" w:rsidR="00F5786E" w:rsidRDefault="00025FD3" w:rsidP="00F5786E">
      <w:pPr>
        <w:pStyle w:val="Rubrik1"/>
      </w:pPr>
      <w:bookmarkStart w:id="19" w:name="_Toc64448178"/>
      <w:r>
        <w:lastRenderedPageBreak/>
        <w:t>F</w:t>
      </w:r>
      <w:r w:rsidRPr="00025FD3">
        <w:t>örstärkt nedsättning av arbetsgivaravgifter för personer som arbetar med forskning eller utveckling</w:t>
      </w:r>
      <w:bookmarkEnd w:id="19"/>
    </w:p>
    <w:p w14:paraId="2746ACBF" w14:textId="77777777" w:rsidR="00025FD3" w:rsidRDefault="00025FD3" w:rsidP="00025FD3">
      <w:pPr>
        <w:pStyle w:val="Rubrik2"/>
        <w:spacing w:before="0"/>
      </w:pPr>
      <w:bookmarkStart w:id="20" w:name="_Toc532477778"/>
      <w:bookmarkStart w:id="21" w:name="_Toc532478539"/>
      <w:bookmarkStart w:id="22" w:name="_Toc532807207"/>
      <w:bookmarkStart w:id="23" w:name="_Toc532818131"/>
      <w:bookmarkStart w:id="24" w:name="_Toc532995002"/>
      <w:bookmarkStart w:id="25" w:name="_Toc536528903"/>
      <w:bookmarkStart w:id="26" w:name="_Toc52351215"/>
      <w:bookmarkStart w:id="27" w:name="_Toc64448179"/>
      <w:r>
        <w:t>Nedsatt arbetstidsvillkor och höjt tak för avdrag från arbetsgivaravgifterna</w:t>
      </w:r>
      <w:bookmarkEnd w:id="20"/>
      <w:bookmarkEnd w:id="21"/>
      <w:bookmarkEnd w:id="22"/>
      <w:bookmarkEnd w:id="23"/>
      <w:bookmarkEnd w:id="24"/>
      <w:bookmarkEnd w:id="25"/>
      <w:bookmarkEnd w:id="26"/>
      <w:bookmarkEnd w:id="27"/>
      <w:r>
        <w:t xml:space="preserve"> </w:t>
      </w:r>
    </w:p>
    <w:p w14:paraId="5D5DE903" w14:textId="5CD9214D" w:rsidR="00025FD3" w:rsidRDefault="00F51A00" w:rsidP="00025FD3">
      <w:pPr>
        <w:pStyle w:val="Brdtextram"/>
      </w:pPr>
      <w:r>
        <w:rPr>
          <w:b/>
        </w:rPr>
        <w:t>Regeringens</w:t>
      </w:r>
      <w:r w:rsidR="00025FD3">
        <w:rPr>
          <w:b/>
        </w:rPr>
        <w:t xml:space="preserve"> </w:t>
      </w:r>
      <w:r w:rsidR="00025FD3" w:rsidRPr="00420062">
        <w:rPr>
          <w:b/>
        </w:rPr>
        <w:t>förslag:</w:t>
      </w:r>
      <w:r w:rsidR="00025FD3">
        <w:t xml:space="preserve"> </w:t>
      </w:r>
      <w:r w:rsidR="00025FD3" w:rsidRPr="008F09BD">
        <w:t>Arbetstidsvillkoret, dvs. kravet på hur stor del av arbetstiden under kalendermånaden som den anställde ska ha arbetat med forskning eller utveckling hos den avgiftsskyldige för att avdrag ska få göras, ska vara minst hälften i stället för minst tre fjärdedelar</w:t>
      </w:r>
      <w:r w:rsidR="00025FD3">
        <w:t xml:space="preserve"> av arbetstiden.</w:t>
      </w:r>
    </w:p>
    <w:p w14:paraId="76C0F8D2" w14:textId="6493450F" w:rsidR="00025FD3" w:rsidRDefault="00025FD3" w:rsidP="00025FD3">
      <w:pPr>
        <w:pStyle w:val="Brdtextmedindragram"/>
      </w:pPr>
      <w:r w:rsidRPr="00B6372F">
        <w:t xml:space="preserve">Det högsta sammanlagda avdraget från arbetsgivaravgifterna för samtliga personer som arbetar med forskning eller utveckling hos den avgiftsskyldige </w:t>
      </w:r>
      <w:r w:rsidR="00D93E9E">
        <w:t>ska höjas</w:t>
      </w:r>
      <w:r w:rsidR="00D93E9E" w:rsidRPr="00B6372F">
        <w:t xml:space="preserve"> </w:t>
      </w:r>
      <w:r>
        <w:t xml:space="preserve">från 450 000 kronor </w:t>
      </w:r>
      <w:r w:rsidRPr="00B6372F">
        <w:t xml:space="preserve">till </w:t>
      </w:r>
      <w:r>
        <w:t>600 </w:t>
      </w:r>
      <w:r w:rsidRPr="00B6372F">
        <w:t>000</w:t>
      </w:r>
      <w:r>
        <w:t> </w:t>
      </w:r>
      <w:r w:rsidRPr="00B6372F">
        <w:t xml:space="preserve">kronor per månad. </w:t>
      </w:r>
    </w:p>
    <w:p w14:paraId="64167D3C" w14:textId="77777777" w:rsidR="00025FD3" w:rsidRPr="00A76360" w:rsidRDefault="00025FD3" w:rsidP="00025FD3">
      <w:pPr>
        <w:pStyle w:val="Brdtextmedindrag"/>
        <w:rPr>
          <w:sz w:val="8"/>
          <w:szCs w:val="8"/>
        </w:rPr>
      </w:pPr>
    </w:p>
    <w:p w14:paraId="4521674A" w14:textId="77777777" w:rsidR="00A80369" w:rsidRDefault="00A80369" w:rsidP="00A80369">
      <w:pPr>
        <w:pStyle w:val="Brdtextmedindrag"/>
      </w:pPr>
      <w:r>
        <w:rPr>
          <w:b/>
        </w:rPr>
        <w:t>Promemorians</w:t>
      </w:r>
      <w:r w:rsidRPr="0006285B">
        <w:rPr>
          <w:b/>
        </w:rPr>
        <w:t xml:space="preserve"> förslag</w:t>
      </w:r>
      <w:r>
        <w:t xml:space="preserve"> överensstämmer med regeringens</w:t>
      </w:r>
      <w:r w:rsidRPr="00F10F7A">
        <w:t>.</w:t>
      </w:r>
    </w:p>
    <w:p w14:paraId="41AE50DE" w14:textId="3A4A0694" w:rsidR="00B602EB" w:rsidRDefault="00A80369" w:rsidP="00A80369">
      <w:pPr>
        <w:pStyle w:val="Brdtextmedindrag"/>
      </w:pPr>
      <w:r w:rsidRPr="00B136D2">
        <w:rPr>
          <w:b/>
        </w:rPr>
        <w:t>Remissinstanserna:</w:t>
      </w:r>
      <w:r>
        <w:t xml:space="preserve"> En majoritet av remissinstanserna tillstyrker eller har inget att invända mot förslaget</w:t>
      </w:r>
      <w:r w:rsidR="00E950A4">
        <w:t>.</w:t>
      </w:r>
      <w:r w:rsidR="00B9136A">
        <w:t xml:space="preserve"> </w:t>
      </w:r>
      <w:r w:rsidR="00E166F2" w:rsidRPr="00E166F2">
        <w:rPr>
          <w:i/>
          <w:iCs/>
        </w:rPr>
        <w:t>Almega</w:t>
      </w:r>
      <w:r w:rsidR="00E166F2" w:rsidRPr="00E166F2">
        <w:t xml:space="preserve">, </w:t>
      </w:r>
      <w:r w:rsidR="00E166F2" w:rsidRPr="00E166F2">
        <w:rPr>
          <w:i/>
          <w:iCs/>
        </w:rPr>
        <w:t>IT &amp; Telekomföretagen</w:t>
      </w:r>
      <w:r w:rsidR="00E166F2" w:rsidRPr="00E166F2">
        <w:t xml:space="preserve"> och </w:t>
      </w:r>
      <w:r w:rsidR="00E166F2" w:rsidRPr="00E166F2">
        <w:rPr>
          <w:i/>
          <w:iCs/>
        </w:rPr>
        <w:t>Innovationsföretagen</w:t>
      </w:r>
      <w:r w:rsidR="00E166F2" w:rsidRPr="00E166F2">
        <w:t xml:space="preserve"> framhåller att det är vanligt förekommande i framför allt kunskapsintensiva tjänsteföretag att medarbetare arbetar med </w:t>
      </w:r>
      <w:r w:rsidR="00D93E9E">
        <w:t>forsk</w:t>
      </w:r>
      <w:r w:rsidR="00DC4D66">
        <w:softHyphen/>
      </w:r>
      <w:r w:rsidR="00D93E9E">
        <w:t>ning och utveckling</w:t>
      </w:r>
      <w:r w:rsidR="00BC681B">
        <w:t xml:space="preserve"> (FoU)</w:t>
      </w:r>
      <w:r w:rsidR="00D93E9E">
        <w:t xml:space="preserve"> en</w:t>
      </w:r>
      <w:r w:rsidR="00E166F2" w:rsidRPr="00E166F2">
        <w:t xml:space="preserve"> del av sin arbetstid. De är därför positiva till förslaget om sänkt arbetstidsvillkor. Det höjda taket för avdraget bedöms bidra till ökade FoU-investeringar i företagen</w:t>
      </w:r>
      <w:r w:rsidR="00E166F2">
        <w:t>.</w:t>
      </w:r>
      <w:r w:rsidR="00B9136A">
        <w:t xml:space="preserve"> </w:t>
      </w:r>
      <w:r w:rsidR="00B9136A" w:rsidRPr="00B9136A">
        <w:rPr>
          <w:i/>
          <w:iCs/>
        </w:rPr>
        <w:t>K</w:t>
      </w:r>
      <w:r w:rsidR="00B9136A" w:rsidRPr="007E49E8">
        <w:rPr>
          <w:i/>
          <w:iCs/>
        </w:rPr>
        <w:t>onjunkturinstitutet</w:t>
      </w:r>
      <w:r w:rsidR="00B9136A">
        <w:t xml:space="preserve"> </w:t>
      </w:r>
      <w:r w:rsidR="00747792">
        <w:t>fram</w:t>
      </w:r>
      <w:r w:rsidR="00DC4D66">
        <w:softHyphen/>
      </w:r>
      <w:r w:rsidR="00747792">
        <w:t xml:space="preserve">håller att sänkningen av arbetstidsvillkoret gör det lättare för mindre företag att ta del av nedsättningen men anser att det mot bakgrund av covid-19-pandemin hade varit motiverat att temporärt kraftigt höja nedsättningen i syfte att stimulera en ökning och tidigareläggning av investeringar i FoU. </w:t>
      </w:r>
      <w:r w:rsidR="00B602EB" w:rsidRPr="00B602EB">
        <w:rPr>
          <w:i/>
          <w:iCs/>
        </w:rPr>
        <w:t>Naturvetarna</w:t>
      </w:r>
      <w:r w:rsidR="00B602EB" w:rsidRPr="00B602EB">
        <w:t xml:space="preserve"> framhåller att </w:t>
      </w:r>
      <w:r w:rsidR="005B151F">
        <w:t xml:space="preserve">forskning och utveckling </w:t>
      </w:r>
      <w:r w:rsidR="00B602EB" w:rsidRPr="00B602EB">
        <w:t xml:space="preserve"> har ett antal positiva externa</w:t>
      </w:r>
      <w:r w:rsidR="00B9136A">
        <w:t xml:space="preserve"> effekter</w:t>
      </w:r>
      <w:r w:rsidR="00B602EB" w:rsidRPr="00B602EB">
        <w:t xml:space="preserve"> och att förslaget sannolikt leder till högre produktivitet och sysselsättning även i andra branscher på lång sikt.</w:t>
      </w:r>
      <w:r w:rsidR="00B9136A">
        <w:t xml:space="preserve"> </w:t>
      </w:r>
      <w:r w:rsidR="00E166F2" w:rsidRPr="0086394F">
        <w:rPr>
          <w:i/>
          <w:iCs/>
        </w:rPr>
        <w:t>Näringslivets Skattedelegation (NSD)</w:t>
      </w:r>
      <w:r w:rsidR="00E166F2" w:rsidRPr="00E166F2">
        <w:t xml:space="preserve"> – till vars yttrande </w:t>
      </w:r>
      <w:r w:rsidR="00E166F2" w:rsidRPr="0086394F">
        <w:rPr>
          <w:i/>
          <w:iCs/>
        </w:rPr>
        <w:t>Svensk Närings</w:t>
      </w:r>
      <w:r w:rsidR="00DC4D66">
        <w:rPr>
          <w:i/>
          <w:iCs/>
        </w:rPr>
        <w:softHyphen/>
      </w:r>
      <w:r w:rsidR="00E166F2" w:rsidRPr="0086394F">
        <w:rPr>
          <w:i/>
          <w:iCs/>
        </w:rPr>
        <w:t>liv</w:t>
      </w:r>
      <w:r w:rsidR="00E166F2" w:rsidRPr="00E166F2">
        <w:t xml:space="preserve"> ansluter sig –</w:t>
      </w:r>
      <w:r w:rsidR="00FC5913" w:rsidRPr="00FC5913">
        <w:t xml:space="preserve"> framhåller </w:t>
      </w:r>
      <w:r w:rsidR="00747792">
        <w:t>att</w:t>
      </w:r>
      <w:r w:rsidR="00FC5913" w:rsidRPr="00FC5913">
        <w:t xml:space="preserve"> FoU </w:t>
      </w:r>
      <w:r w:rsidR="00747792">
        <w:t xml:space="preserve">är </w:t>
      </w:r>
      <w:r w:rsidR="00FC5913" w:rsidRPr="00FC5913">
        <w:t>centralt för utvecklingen av det svenska näringslivet och återhämtningen efter pandemin.</w:t>
      </w:r>
      <w:r w:rsidR="00B9136A">
        <w:t xml:space="preserve"> </w:t>
      </w:r>
      <w:r w:rsidR="00B9136A" w:rsidRPr="00B9136A">
        <w:t>NSD</w:t>
      </w:r>
      <w:r w:rsidR="00B9136A">
        <w:rPr>
          <w:i/>
          <w:iCs/>
        </w:rPr>
        <w:t xml:space="preserve"> </w:t>
      </w:r>
      <w:r w:rsidR="00B9136A" w:rsidRPr="00005BC5">
        <w:t>anser</w:t>
      </w:r>
      <w:r w:rsidR="00B9136A">
        <w:t xml:space="preserve"> dock</w:t>
      </w:r>
      <w:r w:rsidR="00B9136A" w:rsidRPr="00005BC5">
        <w:t xml:space="preserve"> att takbeloppet skulle kunna höjas ytterligare och att arbetsgivaravgifterna skulle kunna sättas ned med ytterligare 10</w:t>
      </w:r>
      <w:r w:rsidR="00B9136A">
        <w:t> </w:t>
      </w:r>
      <w:r w:rsidR="00B9136A" w:rsidRPr="00005BC5">
        <w:t xml:space="preserve">procentenheter. </w:t>
      </w:r>
      <w:r w:rsidR="0086394F" w:rsidRPr="0086394F">
        <w:rPr>
          <w:i/>
          <w:iCs/>
        </w:rPr>
        <w:t xml:space="preserve">Research </w:t>
      </w:r>
      <w:proofErr w:type="spellStart"/>
      <w:r w:rsidR="0086394F" w:rsidRPr="0086394F">
        <w:rPr>
          <w:i/>
          <w:iCs/>
        </w:rPr>
        <w:t>In</w:t>
      </w:r>
      <w:r w:rsidR="00F86D62">
        <w:rPr>
          <w:i/>
          <w:iCs/>
        </w:rPr>
        <w:t>s</w:t>
      </w:r>
      <w:r w:rsidR="0086394F" w:rsidRPr="0086394F">
        <w:rPr>
          <w:i/>
          <w:iCs/>
        </w:rPr>
        <w:t>titutes</w:t>
      </w:r>
      <w:proofErr w:type="spellEnd"/>
      <w:r w:rsidR="0086394F" w:rsidRPr="0086394F">
        <w:rPr>
          <w:i/>
          <w:iCs/>
        </w:rPr>
        <w:t xml:space="preserve"> </w:t>
      </w:r>
      <w:proofErr w:type="spellStart"/>
      <w:r w:rsidR="0086394F" w:rsidRPr="0086394F">
        <w:rPr>
          <w:i/>
          <w:iCs/>
        </w:rPr>
        <w:t>of</w:t>
      </w:r>
      <w:proofErr w:type="spellEnd"/>
      <w:r w:rsidR="0086394F" w:rsidRPr="0086394F">
        <w:rPr>
          <w:i/>
          <w:iCs/>
        </w:rPr>
        <w:t xml:space="preserve"> Sweden AB (RISE)</w:t>
      </w:r>
      <w:r w:rsidR="0086394F" w:rsidRPr="00FC5913">
        <w:t xml:space="preserve"> bedömer att förslaget kan skapa ökade incitament </w:t>
      </w:r>
      <w:r w:rsidR="00B9136A">
        <w:t>för</w:t>
      </w:r>
      <w:r w:rsidR="0086394F" w:rsidRPr="00FC5913">
        <w:t xml:space="preserve"> företag att satsa på </w:t>
      </w:r>
      <w:r w:rsidR="0086394F">
        <w:t>FoU</w:t>
      </w:r>
      <w:r w:rsidR="0086394F" w:rsidRPr="00FC5913">
        <w:t>, kanske främst bland små- och medelstora företag eller bland företag som verkar i branscher som i dag är mindre forskningsintensiva.</w:t>
      </w:r>
      <w:r w:rsidR="00B9136A">
        <w:t xml:space="preserve"> </w:t>
      </w:r>
      <w:r w:rsidR="00F449CF" w:rsidRPr="00F449CF">
        <w:rPr>
          <w:i/>
          <w:iCs/>
        </w:rPr>
        <w:t>Sveriges Akademikers Centralorganisation (Saco)</w:t>
      </w:r>
      <w:r w:rsidR="00F449CF">
        <w:rPr>
          <w:i/>
          <w:iCs/>
        </w:rPr>
        <w:t xml:space="preserve"> </w:t>
      </w:r>
      <w:r w:rsidR="00F449CF">
        <w:t>framhåller att</w:t>
      </w:r>
      <w:r w:rsidR="00F449CF" w:rsidRPr="00F449CF">
        <w:t xml:space="preserve"> skatteincitament för FoU </w:t>
      </w:r>
      <w:r w:rsidR="00F42BBC">
        <w:t xml:space="preserve">är viktigt </w:t>
      </w:r>
      <w:r w:rsidR="00F449CF" w:rsidRPr="00F449CF">
        <w:t>för att Sverige ska kunna stärka sin position som kunskaps- och innovationsnation</w:t>
      </w:r>
      <w:r w:rsidR="00F42BBC">
        <w:t xml:space="preserve">. </w:t>
      </w:r>
      <w:r w:rsidR="00B9136A" w:rsidRPr="00005BC5">
        <w:rPr>
          <w:i/>
          <w:iCs/>
        </w:rPr>
        <w:t>Småföretagarnas Riksförbund</w:t>
      </w:r>
      <w:r w:rsidR="00B9136A" w:rsidRPr="00005BC5">
        <w:t xml:space="preserve"> </w:t>
      </w:r>
      <w:r w:rsidR="00B9136A">
        <w:t xml:space="preserve">är positiva till förslaget men </w:t>
      </w:r>
      <w:r w:rsidR="00B9136A" w:rsidRPr="00005BC5">
        <w:t>anser att en generell sänkning med 10 procentenheter av arbetsgivaravgifterna skulle vara att föredra.</w:t>
      </w:r>
      <w:r w:rsidR="00B9136A">
        <w:t xml:space="preserve"> </w:t>
      </w:r>
      <w:r w:rsidR="00FC5913" w:rsidRPr="0086394F">
        <w:rPr>
          <w:i/>
          <w:iCs/>
        </w:rPr>
        <w:t>Sveriges Ingenjörer</w:t>
      </w:r>
      <w:r w:rsidR="00FC5913" w:rsidRPr="00FC5913">
        <w:t xml:space="preserve"> framhåller att pandemin minskat företagens FoU-arbete och att förslaget därför är viktigt för att stimulera till att starta avbrutna och få igång försenade projekt</w:t>
      </w:r>
      <w:r w:rsidR="00B602EB">
        <w:t>.</w:t>
      </w:r>
      <w:r w:rsidR="00B9136A">
        <w:t xml:space="preserve"> </w:t>
      </w:r>
      <w:r w:rsidR="004D0C61" w:rsidRPr="004D0C61">
        <w:rPr>
          <w:i/>
          <w:iCs/>
        </w:rPr>
        <w:t>Landsorganisationen i Sverige (</w:t>
      </w:r>
      <w:r w:rsidR="00B602EB" w:rsidRPr="004D0C61">
        <w:rPr>
          <w:i/>
          <w:iCs/>
        </w:rPr>
        <w:t>LO</w:t>
      </w:r>
      <w:r w:rsidR="004D0C61">
        <w:rPr>
          <w:i/>
          <w:iCs/>
        </w:rPr>
        <w:t>)</w:t>
      </w:r>
      <w:r w:rsidR="00B602EB" w:rsidRPr="00B602EB">
        <w:t xml:space="preserve"> avstyrker</w:t>
      </w:r>
      <w:r w:rsidR="00B602EB">
        <w:t xml:space="preserve"> dock</w:t>
      </w:r>
      <w:r w:rsidR="00B602EB" w:rsidRPr="00B602EB">
        <w:t xml:space="preserve"> förslaget</w:t>
      </w:r>
      <w:r w:rsidR="00B602EB">
        <w:t xml:space="preserve"> och </w:t>
      </w:r>
      <w:r w:rsidR="00B602EB" w:rsidRPr="00B602EB">
        <w:t xml:space="preserve">framhåller att det finns en </w:t>
      </w:r>
      <w:r w:rsidR="00B602EB" w:rsidRPr="00B602EB">
        <w:lastRenderedPageBreak/>
        <w:t xml:space="preserve">övertro på att sänkta lönekostnader skulle öka sysselsättningen och stimulera företagande. </w:t>
      </w:r>
    </w:p>
    <w:p w14:paraId="79DAEB86" w14:textId="5CD04C4F" w:rsidR="00747792" w:rsidRDefault="00747792" w:rsidP="00150C1B">
      <w:pPr>
        <w:tabs>
          <w:tab w:val="left" w:pos="2268"/>
        </w:tabs>
        <w:overflowPunct w:val="0"/>
        <w:autoSpaceDE w:val="0"/>
        <w:autoSpaceDN w:val="0"/>
        <w:adjustRightInd w:val="0"/>
        <w:spacing w:after="0" w:line="240" w:lineRule="auto"/>
        <w:ind w:firstLine="170"/>
        <w:jc w:val="both"/>
        <w:textAlignment w:val="baseline"/>
        <w:rPr>
          <w:i/>
          <w:iCs/>
        </w:rPr>
      </w:pPr>
      <w:r>
        <w:rPr>
          <w:rFonts w:ascii="Times New Roman" w:hAnsi="Times New Roman"/>
          <w:sz w:val="20"/>
        </w:rPr>
        <w:t>Flera remissinstanser</w:t>
      </w:r>
      <w:r w:rsidR="00FC122C" w:rsidRPr="0055521A">
        <w:rPr>
          <w:rFonts w:ascii="Times New Roman" w:hAnsi="Times New Roman"/>
          <w:sz w:val="20"/>
        </w:rPr>
        <w:t xml:space="preserve">, däribland </w:t>
      </w:r>
      <w:r w:rsidR="004D0C61" w:rsidRPr="004D0C61">
        <w:rPr>
          <w:rFonts w:ascii="Times New Roman" w:hAnsi="Times New Roman"/>
          <w:i/>
          <w:iCs/>
          <w:sz w:val="20"/>
        </w:rPr>
        <w:t>Ekonomistyrningsverket</w:t>
      </w:r>
      <w:r w:rsidR="004D0C61">
        <w:rPr>
          <w:rFonts w:ascii="Times New Roman" w:hAnsi="Times New Roman"/>
          <w:sz w:val="20"/>
        </w:rPr>
        <w:t xml:space="preserve"> (</w:t>
      </w:r>
      <w:r w:rsidR="00FC122C" w:rsidRPr="00FC122C">
        <w:rPr>
          <w:rFonts w:ascii="Times New Roman" w:hAnsi="Times New Roman"/>
          <w:i/>
          <w:iCs/>
          <w:sz w:val="20"/>
        </w:rPr>
        <w:t>ESV</w:t>
      </w:r>
      <w:r w:rsidR="004D0C61">
        <w:rPr>
          <w:rFonts w:ascii="Times New Roman" w:hAnsi="Times New Roman"/>
          <w:i/>
          <w:iCs/>
          <w:sz w:val="20"/>
        </w:rPr>
        <w:t>)</w:t>
      </w:r>
      <w:r w:rsidR="00FC122C" w:rsidRPr="0055521A">
        <w:rPr>
          <w:rFonts w:ascii="Times New Roman" w:hAnsi="Times New Roman"/>
          <w:sz w:val="20"/>
        </w:rPr>
        <w:t xml:space="preserve">, </w:t>
      </w:r>
      <w:r w:rsidR="00FC122C" w:rsidRPr="00747792">
        <w:rPr>
          <w:rFonts w:ascii="Times New Roman" w:hAnsi="Times New Roman"/>
          <w:sz w:val="20"/>
        </w:rPr>
        <w:t>Konjunkturinstitutet</w:t>
      </w:r>
      <w:r w:rsidR="00FC122C" w:rsidRPr="0055521A">
        <w:rPr>
          <w:rFonts w:ascii="Times New Roman" w:hAnsi="Times New Roman"/>
          <w:sz w:val="20"/>
        </w:rPr>
        <w:t xml:space="preserve">, </w:t>
      </w:r>
      <w:r w:rsidR="00FC122C" w:rsidRPr="00747792">
        <w:rPr>
          <w:rFonts w:ascii="Times New Roman" w:hAnsi="Times New Roman"/>
          <w:iCs/>
          <w:sz w:val="20"/>
        </w:rPr>
        <w:t>LO</w:t>
      </w:r>
      <w:r w:rsidR="00FC122C" w:rsidRPr="0055521A">
        <w:rPr>
          <w:rFonts w:ascii="Times New Roman" w:hAnsi="Times New Roman"/>
          <w:i/>
          <w:sz w:val="20"/>
        </w:rPr>
        <w:t xml:space="preserve">, </w:t>
      </w:r>
      <w:r w:rsidR="004D0C61">
        <w:rPr>
          <w:rFonts w:ascii="Times New Roman" w:hAnsi="Times New Roman"/>
          <w:i/>
          <w:sz w:val="20"/>
        </w:rPr>
        <w:t>Tjänstemännens Centralorganisation (</w:t>
      </w:r>
      <w:r w:rsidR="00FC122C" w:rsidRPr="0055521A">
        <w:rPr>
          <w:rFonts w:ascii="Times New Roman" w:hAnsi="Times New Roman"/>
          <w:i/>
          <w:sz w:val="20"/>
        </w:rPr>
        <w:t>TC</w:t>
      </w:r>
      <w:r w:rsidR="00FC122C">
        <w:rPr>
          <w:rFonts w:ascii="Times New Roman" w:hAnsi="Times New Roman"/>
          <w:i/>
          <w:sz w:val="20"/>
        </w:rPr>
        <w:t>O</w:t>
      </w:r>
      <w:r w:rsidR="004D0C61">
        <w:rPr>
          <w:rFonts w:ascii="Times New Roman" w:hAnsi="Times New Roman"/>
          <w:i/>
          <w:sz w:val="20"/>
        </w:rPr>
        <w:t>)</w:t>
      </w:r>
      <w:r w:rsidR="00FC122C" w:rsidRPr="0055521A">
        <w:rPr>
          <w:rFonts w:ascii="Times New Roman" w:hAnsi="Times New Roman"/>
          <w:i/>
          <w:sz w:val="20"/>
        </w:rPr>
        <w:t xml:space="preserve"> </w:t>
      </w:r>
      <w:r w:rsidR="00FC122C" w:rsidRPr="0055521A">
        <w:rPr>
          <w:rFonts w:ascii="Times New Roman" w:hAnsi="Times New Roman"/>
          <w:sz w:val="20"/>
        </w:rPr>
        <w:t xml:space="preserve">och </w:t>
      </w:r>
      <w:r w:rsidRPr="00747792">
        <w:rPr>
          <w:rFonts w:ascii="Times New Roman" w:hAnsi="Times New Roman"/>
          <w:i/>
          <w:iCs/>
          <w:sz w:val="20"/>
        </w:rPr>
        <w:t>Myndigheten för tillväxtpolitiska utvärderingar och analyser</w:t>
      </w:r>
      <w:r>
        <w:rPr>
          <w:rFonts w:ascii="Times New Roman" w:hAnsi="Times New Roman"/>
          <w:sz w:val="20"/>
        </w:rPr>
        <w:t xml:space="preserve"> (</w:t>
      </w:r>
      <w:r w:rsidR="00FC122C" w:rsidRPr="0055521A">
        <w:rPr>
          <w:rFonts w:ascii="Times New Roman" w:hAnsi="Times New Roman"/>
          <w:i/>
          <w:iCs/>
          <w:sz w:val="20"/>
        </w:rPr>
        <w:t>Till</w:t>
      </w:r>
      <w:r w:rsidR="005C39B6">
        <w:rPr>
          <w:rFonts w:ascii="Times New Roman" w:hAnsi="Times New Roman"/>
          <w:i/>
          <w:iCs/>
          <w:sz w:val="20"/>
        </w:rPr>
        <w:softHyphen/>
      </w:r>
      <w:r w:rsidR="00FC122C" w:rsidRPr="0055521A">
        <w:rPr>
          <w:rFonts w:ascii="Times New Roman" w:hAnsi="Times New Roman"/>
          <w:i/>
          <w:iCs/>
          <w:sz w:val="20"/>
        </w:rPr>
        <w:t>växtanalys</w:t>
      </w:r>
      <w:r>
        <w:rPr>
          <w:rFonts w:ascii="Times New Roman" w:hAnsi="Times New Roman"/>
          <w:i/>
          <w:iCs/>
          <w:sz w:val="20"/>
        </w:rPr>
        <w:t>)</w:t>
      </w:r>
      <w:r w:rsidR="00FC122C" w:rsidRPr="0055521A">
        <w:rPr>
          <w:rFonts w:ascii="Times New Roman" w:hAnsi="Times New Roman"/>
          <w:sz w:val="20"/>
        </w:rPr>
        <w:t xml:space="preserve">, efterfrågar en utvärdering av den nuvarande nedsättningen. </w:t>
      </w:r>
      <w:r w:rsidR="00FC122C" w:rsidRPr="0055521A">
        <w:rPr>
          <w:rFonts w:ascii="Times New Roman" w:hAnsi="Times New Roman"/>
          <w:i/>
          <w:iCs/>
          <w:sz w:val="20"/>
        </w:rPr>
        <w:t>Teknikföretagen</w:t>
      </w:r>
      <w:r w:rsidR="00FC122C" w:rsidRPr="0055521A">
        <w:rPr>
          <w:rFonts w:ascii="Times New Roman" w:hAnsi="Times New Roman"/>
          <w:sz w:val="20"/>
        </w:rPr>
        <w:t xml:space="preserve"> anser att en uppföljning av nedsättningen bör göras då effekterna av förslagen i promemorian fått genomslag. Konjunktur</w:t>
      </w:r>
      <w:r w:rsidR="005C39B6">
        <w:rPr>
          <w:rFonts w:ascii="Times New Roman" w:hAnsi="Times New Roman"/>
          <w:sz w:val="20"/>
        </w:rPr>
        <w:softHyphen/>
      </w:r>
      <w:r w:rsidR="00FC122C" w:rsidRPr="0055521A">
        <w:rPr>
          <w:rFonts w:ascii="Times New Roman" w:hAnsi="Times New Roman"/>
          <w:sz w:val="20"/>
        </w:rPr>
        <w:t>institutet efterfrågar även en redogörelse för vilka andra stöd för FoU som redan finns samt en internationell jämförelse, bl.a. med avseende på ramvillkoren för företag i olika länder.</w:t>
      </w:r>
    </w:p>
    <w:p w14:paraId="488028A9" w14:textId="58C87124" w:rsidR="00747792" w:rsidRDefault="00FC122C" w:rsidP="00FC122C">
      <w:pPr>
        <w:pStyle w:val="Brdtextmedindrag"/>
      </w:pPr>
      <w:r w:rsidRPr="00F42BBC">
        <w:t>ESV</w:t>
      </w:r>
      <w:r w:rsidRPr="007F7444">
        <w:t xml:space="preserve"> </w:t>
      </w:r>
      <w:r w:rsidR="004D0C61">
        <w:t>anser</w:t>
      </w:r>
      <w:r w:rsidRPr="007F7444">
        <w:t xml:space="preserve"> att det finns gränsdragningsproblem </w:t>
      </w:r>
      <w:r w:rsidR="004D0C61">
        <w:t>när det gäller</w:t>
      </w:r>
      <w:r w:rsidRPr="007F7444">
        <w:t xml:space="preserve"> vilka lönekostnader som ska omfattas av nedsättningen </w:t>
      </w:r>
      <w:r w:rsidR="004D0C61">
        <w:t xml:space="preserve">och framhåller att risken för att </w:t>
      </w:r>
      <w:r w:rsidRPr="007F7444">
        <w:t>företag</w:t>
      </w:r>
      <w:r w:rsidR="004D0C61">
        <w:t xml:space="preserve"> utnyttjar nedsättningen felaktigt</w:t>
      </w:r>
      <w:r w:rsidRPr="007F7444">
        <w:t xml:space="preserve"> </w:t>
      </w:r>
      <w:r w:rsidR="004D0C61">
        <w:t>ö</w:t>
      </w:r>
      <w:r w:rsidRPr="007F7444">
        <w:t>ka</w:t>
      </w:r>
      <w:r w:rsidR="004D0C61">
        <w:t>r</w:t>
      </w:r>
      <w:r w:rsidRPr="007F7444">
        <w:t xml:space="preserve"> med en högre gräns för det sammanlagda avdraget</w:t>
      </w:r>
      <w:r w:rsidR="00747792">
        <w:t>.</w:t>
      </w:r>
      <w:r w:rsidR="005D4FD5">
        <w:t xml:space="preserve"> Konjunkturinstitutet anser att komplexi</w:t>
      </w:r>
      <w:r w:rsidR="005D4FD5">
        <w:softHyphen/>
        <w:t>teten i beräkningen av nedsättningen ökar med förslaget och föreslår en förenklad variant i likhet med den nedsättning som tidigare fanns för ungdomar.</w:t>
      </w:r>
      <w:r w:rsidRPr="007F7444">
        <w:t xml:space="preserve"> </w:t>
      </w:r>
    </w:p>
    <w:p w14:paraId="281B4566" w14:textId="6693E406" w:rsidR="00F34E53" w:rsidRDefault="00DB5F12" w:rsidP="00025FD3">
      <w:pPr>
        <w:pStyle w:val="Brdtextmedindrag"/>
        <w:rPr>
          <w:b/>
        </w:rPr>
      </w:pPr>
      <w:r w:rsidRPr="00DB5F12">
        <w:rPr>
          <w:i/>
          <w:iCs/>
        </w:rPr>
        <w:t>Akademikerförbundet SSR</w:t>
      </w:r>
      <w:r>
        <w:t xml:space="preserve"> och </w:t>
      </w:r>
      <w:r w:rsidRPr="00DB5F12">
        <w:rPr>
          <w:i/>
          <w:iCs/>
        </w:rPr>
        <w:t>Sveriges Läkarförbund</w:t>
      </w:r>
      <w:r>
        <w:t xml:space="preserve"> anser att nedsättning</w:t>
      </w:r>
      <w:r w:rsidR="005C39B6">
        <w:t>en</w:t>
      </w:r>
      <w:r>
        <w:t xml:space="preserve"> borde utvidgas till att även </w:t>
      </w:r>
      <w:r w:rsidRPr="00532BA7">
        <w:t>omfatta FoU utan kommersiellt syfte.</w:t>
      </w:r>
      <w:r>
        <w:t xml:space="preserve"> </w:t>
      </w:r>
      <w:r w:rsidRPr="00F2001C">
        <w:t>RISE</w:t>
      </w:r>
      <w:r w:rsidRPr="005D3418">
        <w:t xml:space="preserve"> anser att det är viktigt att det klargörs att FoU-arbete som utförs av ett företags anställda inom ramen för offentligfinansierade forsknings</w:t>
      </w:r>
      <w:r w:rsidR="00150C1B">
        <w:softHyphen/>
      </w:r>
      <w:r w:rsidRPr="005D3418">
        <w:t xml:space="preserve">projekt kan räknas som arbetstid vid bedömningen av hur stor del av en anställds arbetstid som använts till FoU. </w:t>
      </w:r>
      <w:r w:rsidRPr="00150C1B">
        <w:rPr>
          <w:iCs/>
        </w:rPr>
        <w:t>Almega, IT &amp; Telekomföretagen</w:t>
      </w:r>
      <w:r w:rsidRPr="005D3418">
        <w:rPr>
          <w:iCs/>
        </w:rPr>
        <w:t xml:space="preserve"> och </w:t>
      </w:r>
      <w:r w:rsidRPr="00150C1B">
        <w:rPr>
          <w:iCs/>
        </w:rPr>
        <w:t>Innovationsföretagen</w:t>
      </w:r>
      <w:r w:rsidRPr="005D3418">
        <w:t xml:space="preserve"> har synpunkter på kravet att teknisk utveckling ska utgå från resultatet av forskning. </w:t>
      </w:r>
      <w:r w:rsidRPr="00DB5F12">
        <w:rPr>
          <w:i/>
          <w:iCs/>
        </w:rPr>
        <w:t>Företagarna</w:t>
      </w:r>
      <w:r>
        <w:t xml:space="preserve"> anser att regeringen bör följa utvecklingen av </w:t>
      </w:r>
      <w:proofErr w:type="spellStart"/>
      <w:r>
        <w:t>patentboxsystemet</w:t>
      </w:r>
      <w:proofErr w:type="spellEnd"/>
      <w:r>
        <w:t xml:space="preserve"> inom EU och hur det påverkar det svenska näringslivets konkurrenskraft på området. </w:t>
      </w:r>
      <w:r w:rsidRPr="00150C1B">
        <w:t>Sveriges Ingenjörer</w:t>
      </w:r>
      <w:r w:rsidRPr="00532BA7">
        <w:t xml:space="preserve"> anser att det behöver säkerställas att resultaten av FoU kan skyddas. </w:t>
      </w:r>
      <w:proofErr w:type="spellStart"/>
      <w:r w:rsidRPr="00DB5F12">
        <w:rPr>
          <w:i/>
          <w:iCs/>
        </w:rPr>
        <w:t>Vinnova</w:t>
      </w:r>
      <w:proofErr w:type="spellEnd"/>
      <w:r w:rsidRPr="003D2C68">
        <w:t xml:space="preserve"> anser att de svenska expertskattereglerna bör ses över</w:t>
      </w:r>
      <w:r>
        <w:t>.</w:t>
      </w:r>
    </w:p>
    <w:p w14:paraId="2AA95E4B" w14:textId="482221F7" w:rsidR="00EE6BDC" w:rsidRDefault="00025FD3" w:rsidP="00EE6BDC">
      <w:pPr>
        <w:pStyle w:val="Rubrik4utannumrering"/>
      </w:pPr>
      <w:r>
        <w:t xml:space="preserve">Skälen för </w:t>
      </w:r>
      <w:r w:rsidR="00F51A00">
        <w:t>regeringens</w:t>
      </w:r>
      <w:r>
        <w:t xml:space="preserve"> förslag</w:t>
      </w:r>
    </w:p>
    <w:p w14:paraId="607DCBBB" w14:textId="24B6BFF8" w:rsidR="004365AD" w:rsidRPr="004365AD" w:rsidRDefault="00DE5F38" w:rsidP="00F2001C">
      <w:pPr>
        <w:pStyle w:val="Rubrik5utannumrering"/>
        <w:spacing w:before="0"/>
      </w:pPr>
      <w:r>
        <w:t>Nedsättningen av arbetsgivaravgifterna för personer som arbetar med forskning eller utveckling bör förstärkas</w:t>
      </w:r>
      <w:r w:rsidR="00781DA6">
        <w:t xml:space="preserve"> ytterligare</w:t>
      </w:r>
      <w:r w:rsidDel="00DE5F38">
        <w:t xml:space="preserve"> </w:t>
      </w:r>
    </w:p>
    <w:p w14:paraId="0458AE66" w14:textId="77777777" w:rsidR="00D93E9E" w:rsidRDefault="00025FD3" w:rsidP="00EE6BDC">
      <w:pPr>
        <w:pStyle w:val="Brdtext"/>
      </w:pPr>
      <w:r w:rsidRPr="000A736F">
        <w:t xml:space="preserve">Goda förutsättningar för </w:t>
      </w:r>
      <w:r>
        <w:t>FoU</w:t>
      </w:r>
      <w:r w:rsidRPr="000A736F">
        <w:t xml:space="preserve"> är av stor betydelse för Sverige för att skapa tillväxt i en globaliserad ekonomi. </w:t>
      </w:r>
      <w:r w:rsidR="00983AB1" w:rsidRPr="00983AB1">
        <w:t>För att Sverige ska vara en framgångsrik forskningsnation behövs både resurser och kvalitets</w:t>
      </w:r>
      <w:r w:rsidR="00983AB1">
        <w:softHyphen/>
      </w:r>
      <w:r w:rsidR="00983AB1" w:rsidRPr="00983AB1">
        <w:t>stärkande åtgärder. Det är betydelsefullt med goda förutsättningar för företag att förlägga sin forskning och innovation till Sverige och att attrahera internationell kompetens (se även regeringens forsknings</w:t>
      </w:r>
      <w:r w:rsidR="00983AB1">
        <w:softHyphen/>
      </w:r>
      <w:r w:rsidR="00983AB1" w:rsidRPr="00983AB1">
        <w:t>proposition Forskning, frihet, framtid – kunskap och innovation för Sverige, prop. 2020/21:60).</w:t>
      </w:r>
      <w:r w:rsidR="00983AB1">
        <w:t xml:space="preserve"> </w:t>
      </w:r>
    </w:p>
    <w:p w14:paraId="4DCF44D5" w14:textId="70B90098" w:rsidR="00025FD3" w:rsidRDefault="00025FD3" w:rsidP="00F2001C">
      <w:pPr>
        <w:pStyle w:val="Brdtextmedindrag"/>
      </w:pPr>
      <w:r w:rsidRPr="000A736F">
        <w:t>F</w:t>
      </w:r>
      <w:r>
        <w:t>oU</w:t>
      </w:r>
      <w:r w:rsidRPr="000A736F">
        <w:t xml:space="preserve"> ökar inte enbart produktiviteten hos det företag som utför den utan har</w:t>
      </w:r>
      <w:r w:rsidR="007E49E8">
        <w:t xml:space="preserve">, som </w:t>
      </w:r>
      <w:r w:rsidR="007E49E8" w:rsidRPr="00FC122C">
        <w:rPr>
          <w:i/>
          <w:iCs/>
        </w:rPr>
        <w:t>Naturvetarna</w:t>
      </w:r>
      <w:r w:rsidR="007E49E8">
        <w:t xml:space="preserve"> framhåller,</w:t>
      </w:r>
      <w:r w:rsidRPr="000A736F">
        <w:t xml:space="preserve"> positiva externa effekter</w:t>
      </w:r>
      <w:r>
        <w:t xml:space="preserve"> </w:t>
      </w:r>
      <w:r w:rsidR="007E49E8">
        <w:t xml:space="preserve">i form av högre produktivitet och sysselsättning även i andra branscher på lång sikt. FoU </w:t>
      </w:r>
      <w:r>
        <w:t xml:space="preserve">kan </w:t>
      </w:r>
      <w:r w:rsidR="007E49E8">
        <w:t xml:space="preserve">också </w:t>
      </w:r>
      <w:r>
        <w:t xml:space="preserve">leda till att det skapas kluster i en region. Eftersom det företag som står för kostnaden för FoU inte kan tillgodogöra sig hela avkastningen på investeringen finns en risk att det görs för lite FoU i förhållande till vad som är samhällsekonomiskt optimalt. Det finns således </w:t>
      </w:r>
      <w:r>
        <w:lastRenderedPageBreak/>
        <w:t>samhällsekonomiska skäl för att subventionera FoU. Skatteregler som ger incitament till ökad</w:t>
      </w:r>
      <w:r w:rsidR="00F42BBC">
        <w:t>e</w:t>
      </w:r>
      <w:r>
        <w:t xml:space="preserve"> investeringar i FoU kan spela en viktig roll i detta sammanhang</w:t>
      </w:r>
      <w:r w:rsidR="00005BC5">
        <w:t xml:space="preserve">, något som </w:t>
      </w:r>
      <w:r w:rsidR="00005BC5" w:rsidRPr="00005BC5">
        <w:rPr>
          <w:i/>
          <w:iCs/>
        </w:rPr>
        <w:t>Saco</w:t>
      </w:r>
      <w:r w:rsidR="00005BC5">
        <w:t xml:space="preserve"> framhåller i sitt remissvar</w:t>
      </w:r>
      <w:r>
        <w:t xml:space="preserve">. </w:t>
      </w:r>
    </w:p>
    <w:p w14:paraId="239077A6" w14:textId="5BF7D9B6" w:rsidR="00025FD3" w:rsidRPr="00C35809" w:rsidRDefault="00025FD3" w:rsidP="00025FD3">
      <w:pPr>
        <w:pStyle w:val="Brdtextmedindrag"/>
      </w:pPr>
      <w:r>
        <w:t>Den 1 april 2020 förstärk</w:t>
      </w:r>
      <w:r w:rsidR="00312B5A">
        <w:t>t</w:t>
      </w:r>
      <w:r>
        <w:t>es nedsättningen</w:t>
      </w:r>
      <w:r w:rsidRPr="0062107A">
        <w:t xml:space="preserve"> av arbetsgivaravgifterna för personer som arbetar med forskning eller utveckling </w:t>
      </w:r>
      <w:r>
        <w:t xml:space="preserve">genom att taket för avdraget höjdes från 230 000 kronor till 450 000 kronor, samtidigt som den allmänna löneavgiften sattes ned med </w:t>
      </w:r>
      <w:r w:rsidRPr="0062107A">
        <w:t>tio procentenheter på sådan ersättning till personer som arbetar med forskning eller utveckling som berättigar till avdrag från arbetsgivaravgifterna</w:t>
      </w:r>
      <w:r>
        <w:t>. Vid beredningen av lagändringarna framförde flera remissinstanser</w:t>
      </w:r>
      <w:r w:rsidRPr="00C35809">
        <w:t xml:space="preserve"> att nedsättningen borde utvidgas till att även omfatta personer som arbetar mindre än tre fjärde</w:t>
      </w:r>
      <w:r>
        <w:softHyphen/>
      </w:r>
      <w:r w:rsidRPr="00C35809">
        <w:t xml:space="preserve">delar av sin arbetstid med forskning eller utveckling. </w:t>
      </w:r>
      <w:r>
        <w:t>Som skäl angavs att det – vid sidan av</w:t>
      </w:r>
      <w:r w:rsidRPr="00C35809">
        <w:t xml:space="preserve"> företag med separata utvecklingsavdelningar</w:t>
      </w:r>
      <w:r>
        <w:t xml:space="preserve"> –</w:t>
      </w:r>
      <w:r w:rsidRPr="00C35809">
        <w:t xml:space="preserve"> är vanligt förekommande</w:t>
      </w:r>
      <w:r>
        <w:t xml:space="preserve"> att personal inom t.ex.</w:t>
      </w:r>
      <w:r w:rsidRPr="00C35809">
        <w:t xml:space="preserve"> kunskapsintensiva tjänsteföretag bara arbetar med FoU-projekt del av sin </w:t>
      </w:r>
      <w:r>
        <w:t>arbets</w:t>
      </w:r>
      <w:r w:rsidRPr="00C35809">
        <w:t>tid.</w:t>
      </w:r>
    </w:p>
    <w:p w14:paraId="784ACDBA" w14:textId="12BE8BE6" w:rsidR="00025FD3" w:rsidRDefault="00025FD3" w:rsidP="00CA5FAC">
      <w:pPr>
        <w:pStyle w:val="Brdtextmedindrag"/>
        <w:rPr>
          <w:color w:val="000000" w:themeColor="text1"/>
        </w:rPr>
      </w:pPr>
      <w:r w:rsidRPr="00A126E3">
        <w:rPr>
          <w:color w:val="000000" w:themeColor="text1"/>
        </w:rPr>
        <w:t>För att förbättra möjligheterna för företag att bedriva FoU bör nedsätt</w:t>
      </w:r>
      <w:r w:rsidRPr="00A126E3">
        <w:rPr>
          <w:color w:val="000000" w:themeColor="text1"/>
        </w:rPr>
        <w:softHyphen/>
        <w:t>ningen av arbetsgivaravgifterna för personer som arbetar med forskning eller utveckling förstärkas ytterligare. En sådan förstärkning bör i första hand utformas så att fler personer som arbetar med forskning eller utveck</w:t>
      </w:r>
      <w:r w:rsidR="00F72B1B">
        <w:rPr>
          <w:color w:val="000000" w:themeColor="text1"/>
        </w:rPr>
        <w:softHyphen/>
      </w:r>
      <w:r w:rsidRPr="00A126E3">
        <w:rPr>
          <w:color w:val="000000" w:themeColor="text1"/>
        </w:rPr>
        <w:t>ling omfattas av nedsättningen. Kravet på den faktiska arbetstid som den anställde ska ha arbetat med forskning eller utveckling hos den avgifts</w:t>
      </w:r>
      <w:r w:rsidR="00F72B1B">
        <w:rPr>
          <w:color w:val="000000" w:themeColor="text1"/>
        </w:rPr>
        <w:softHyphen/>
      </w:r>
      <w:r w:rsidRPr="00A126E3">
        <w:rPr>
          <w:color w:val="000000" w:themeColor="text1"/>
        </w:rPr>
        <w:t>skyldige under kalendermånaden bör därför sänkas, från minst tre fjärde</w:t>
      </w:r>
      <w:r w:rsidR="00F72B1B">
        <w:rPr>
          <w:color w:val="000000" w:themeColor="text1"/>
        </w:rPr>
        <w:softHyphen/>
      </w:r>
      <w:r w:rsidRPr="00A126E3">
        <w:rPr>
          <w:color w:val="000000" w:themeColor="text1"/>
        </w:rPr>
        <w:t xml:space="preserve">delar till minst hälften av arbetstiden. Vidare bör det högsta sammanlagda avdraget från arbetsgivaravgifterna </w:t>
      </w:r>
      <w:r>
        <w:rPr>
          <w:color w:val="000000" w:themeColor="text1"/>
        </w:rPr>
        <w:t xml:space="preserve">som får göras </w:t>
      </w:r>
      <w:r w:rsidRPr="00A126E3">
        <w:rPr>
          <w:color w:val="000000" w:themeColor="text1"/>
        </w:rPr>
        <w:t>för samtliga personer som arbetar med forskning eller utveckling hos den avgiftsskyldige höjas från 450 000 kronor till 600 000 kronor per månad.</w:t>
      </w:r>
      <w:r w:rsidRPr="0023228A">
        <w:rPr>
          <w:color w:val="000000" w:themeColor="text1"/>
        </w:rPr>
        <w:t xml:space="preserve"> </w:t>
      </w:r>
      <w:r w:rsidR="00005BC5">
        <w:rPr>
          <w:color w:val="000000" w:themeColor="text1"/>
        </w:rPr>
        <w:t xml:space="preserve">Till skillnad från vad </w:t>
      </w:r>
      <w:r w:rsidR="00005BC5" w:rsidRPr="00FC122C">
        <w:rPr>
          <w:i/>
          <w:iCs/>
          <w:color w:val="000000" w:themeColor="text1"/>
        </w:rPr>
        <w:t>NSD</w:t>
      </w:r>
      <w:r w:rsidR="00005BC5">
        <w:rPr>
          <w:color w:val="000000" w:themeColor="text1"/>
        </w:rPr>
        <w:t xml:space="preserve"> har anfört anser regeringen </w:t>
      </w:r>
      <w:r w:rsidR="00005BC5" w:rsidRPr="009016D8">
        <w:t xml:space="preserve">att </w:t>
      </w:r>
      <w:r w:rsidR="00005BC5">
        <w:t xml:space="preserve">höjningen av taket är </w:t>
      </w:r>
      <w:r w:rsidR="00005BC5" w:rsidRPr="009016D8">
        <w:t xml:space="preserve">väl </w:t>
      </w:r>
      <w:r w:rsidR="00005BC5">
        <w:t>avvägd. Att</w:t>
      </w:r>
      <w:r w:rsidR="00F72B1B">
        <w:t xml:space="preserve"> som NSD föreslår</w:t>
      </w:r>
      <w:r w:rsidR="00005BC5">
        <w:t xml:space="preserve"> sätta ned arbetsgivaravgifterna med ytterligare 10 procent</w:t>
      </w:r>
      <w:r w:rsidR="0001713C">
        <w:t>enheter</w:t>
      </w:r>
      <w:r w:rsidR="00005BC5">
        <w:t xml:space="preserve"> inom ramen för </w:t>
      </w:r>
      <w:r w:rsidR="0001713C">
        <w:t>nedsättningen</w:t>
      </w:r>
      <w:r w:rsidR="00005BC5">
        <w:t xml:space="preserve"> är inte möjligt </w:t>
      </w:r>
      <w:r w:rsidR="0001713C">
        <w:t xml:space="preserve">utan att reducera </w:t>
      </w:r>
      <w:r w:rsidR="00005BC5" w:rsidRPr="00005BC5">
        <w:t>ålderspensionsavgiften</w:t>
      </w:r>
      <w:r w:rsidR="00F72B1B">
        <w:t>,</w:t>
      </w:r>
      <w:r w:rsidR="00F72B1B" w:rsidRPr="00F72B1B">
        <w:t xml:space="preserve"> vilket skulle bryta mot finansierings</w:t>
      </w:r>
      <w:r w:rsidR="00F72B1B">
        <w:softHyphen/>
      </w:r>
      <w:r w:rsidR="00F72B1B" w:rsidRPr="00F72B1B">
        <w:t>principerna för ålderspensionssystemet</w:t>
      </w:r>
      <w:r w:rsidR="00005BC5" w:rsidRPr="00005BC5">
        <w:t>.</w:t>
      </w:r>
      <w:r w:rsidR="00005BC5">
        <w:t xml:space="preserve"> En generell sänkning av arbets</w:t>
      </w:r>
      <w:r w:rsidR="00F72B1B">
        <w:softHyphen/>
      </w:r>
      <w:r w:rsidR="00005BC5">
        <w:t xml:space="preserve">givaravgifterna med 10 procentenheter, som </w:t>
      </w:r>
      <w:r w:rsidR="00005BC5" w:rsidRPr="00FC122C">
        <w:rPr>
          <w:i/>
          <w:iCs/>
        </w:rPr>
        <w:t xml:space="preserve">Småföretagarnas riksförbund </w:t>
      </w:r>
      <w:r w:rsidR="00005BC5">
        <w:t xml:space="preserve">förordar, skulle minska skatteintäkterna i betydande utsträckning och </w:t>
      </w:r>
      <w:r w:rsidR="00F72B1B">
        <w:t>faller</w:t>
      </w:r>
      <w:r w:rsidR="00005BC5">
        <w:t xml:space="preserve"> utanför detta lagstiftningsprojekt.</w:t>
      </w:r>
    </w:p>
    <w:p w14:paraId="2403F0C0" w14:textId="11EF64C3" w:rsidR="007E49E8" w:rsidRDefault="007E49E8" w:rsidP="00025FD3">
      <w:pPr>
        <w:pStyle w:val="Brdtextmedindrag"/>
      </w:pPr>
      <w:r w:rsidRPr="007E49E8">
        <w:rPr>
          <w:i/>
          <w:iCs/>
          <w:color w:val="000000" w:themeColor="text1"/>
        </w:rPr>
        <w:t>Konjunkturinstitutet</w:t>
      </w:r>
      <w:r w:rsidRPr="007E49E8">
        <w:rPr>
          <w:color w:val="000000" w:themeColor="text1"/>
        </w:rPr>
        <w:t xml:space="preserve"> anser att det mot bakgrund av covid-19</w:t>
      </w:r>
      <w:r w:rsidR="00FC122C">
        <w:rPr>
          <w:color w:val="000000" w:themeColor="text1"/>
        </w:rPr>
        <w:t>-</w:t>
      </w:r>
      <w:r w:rsidRPr="007E49E8">
        <w:rPr>
          <w:color w:val="000000" w:themeColor="text1"/>
        </w:rPr>
        <w:t xml:space="preserve">pandemin hade varit motiverat att temporärt kraftigt </w:t>
      </w:r>
      <w:r w:rsidR="00FC30E8">
        <w:rPr>
          <w:color w:val="000000" w:themeColor="text1"/>
        </w:rPr>
        <w:t>höja</w:t>
      </w:r>
      <w:r w:rsidR="00FC30E8" w:rsidRPr="007E49E8">
        <w:rPr>
          <w:color w:val="000000" w:themeColor="text1"/>
        </w:rPr>
        <w:t xml:space="preserve"> </w:t>
      </w:r>
      <w:r w:rsidR="00F72B1B">
        <w:rPr>
          <w:color w:val="000000" w:themeColor="text1"/>
        </w:rPr>
        <w:t>nedsättningen</w:t>
      </w:r>
      <w:r w:rsidRPr="007E49E8">
        <w:rPr>
          <w:color w:val="000000" w:themeColor="text1"/>
        </w:rPr>
        <w:t xml:space="preserve"> i syfte att stimulera en ökning och tidigareläggning av investeringar i FoU.</w:t>
      </w:r>
      <w:r>
        <w:rPr>
          <w:color w:val="000000" w:themeColor="text1"/>
        </w:rPr>
        <w:t xml:space="preserve"> </w:t>
      </w:r>
      <w:r w:rsidRPr="007E49E8">
        <w:rPr>
          <w:color w:val="000000" w:themeColor="text1"/>
        </w:rPr>
        <w:t xml:space="preserve">Regeringen anser att det är angeläget att underlätta för företag att investera i FoU på flera olika sätt. </w:t>
      </w:r>
      <w:r w:rsidR="00661753">
        <w:rPr>
          <w:color w:val="000000" w:themeColor="text1"/>
        </w:rPr>
        <w:t xml:space="preserve">Som </w:t>
      </w:r>
      <w:r w:rsidR="005C26D8" w:rsidRPr="00471961">
        <w:rPr>
          <w:i/>
        </w:rPr>
        <w:t>Sveriges Ingenjörer</w:t>
      </w:r>
      <w:r w:rsidR="005C26D8" w:rsidRPr="00471961">
        <w:t xml:space="preserve"> </w:t>
      </w:r>
      <w:r w:rsidR="005C26D8">
        <w:t xml:space="preserve">framhåller är förslaget viktigt för att stimulera </w:t>
      </w:r>
      <w:r w:rsidR="00661753">
        <w:t xml:space="preserve">företagen </w:t>
      </w:r>
      <w:r w:rsidR="005C26D8">
        <w:t xml:space="preserve">till att starta avbrutna och få igång försenade projekt. I likhet med </w:t>
      </w:r>
      <w:r w:rsidR="005C26D8">
        <w:rPr>
          <w:color w:val="000000" w:themeColor="text1"/>
        </w:rPr>
        <w:t xml:space="preserve">bl.a. NSD anser regeringen dock </w:t>
      </w:r>
      <w:r w:rsidRPr="007E49E8">
        <w:rPr>
          <w:color w:val="000000" w:themeColor="text1"/>
        </w:rPr>
        <w:t xml:space="preserve">samtidigt </w:t>
      </w:r>
      <w:r w:rsidR="005C26D8">
        <w:rPr>
          <w:color w:val="000000" w:themeColor="text1"/>
        </w:rPr>
        <w:t xml:space="preserve">att det är </w:t>
      </w:r>
      <w:r w:rsidRPr="007E49E8">
        <w:rPr>
          <w:color w:val="000000" w:themeColor="text1"/>
        </w:rPr>
        <w:t xml:space="preserve">centralt att skapa goda permanenta förutsättningar för </w:t>
      </w:r>
      <w:r w:rsidR="00B7682F">
        <w:rPr>
          <w:color w:val="000000" w:themeColor="text1"/>
        </w:rPr>
        <w:t>FoU</w:t>
      </w:r>
      <w:r w:rsidRPr="007E49E8">
        <w:rPr>
          <w:color w:val="000000" w:themeColor="text1"/>
        </w:rPr>
        <w:t xml:space="preserve"> i Sverige.</w:t>
      </w:r>
      <w:r>
        <w:t xml:space="preserve"> </w:t>
      </w:r>
    </w:p>
    <w:p w14:paraId="68C36223" w14:textId="530EC57C" w:rsidR="00025FD3" w:rsidRDefault="00025FD3" w:rsidP="00025FD3">
      <w:pPr>
        <w:pStyle w:val="Brdtextmedindrag"/>
        <w:rPr>
          <w:color w:val="000000" w:themeColor="text1"/>
        </w:rPr>
      </w:pPr>
      <w:r>
        <w:rPr>
          <w:color w:val="000000" w:themeColor="text1"/>
        </w:rPr>
        <w:t xml:space="preserve">Förslagets utformning främjar FoU-verksamhet i både små och stora företag. Sänkningen av arbetstidsvillkoret gynnar i första hand mindre företag, där medarbetare ofta delar sin arbetstid mellan FoU-projekt och andra arbetsuppgifter. </w:t>
      </w:r>
      <w:r w:rsidR="00CA5FAC" w:rsidRPr="005B5CE1">
        <w:rPr>
          <w:i/>
        </w:rPr>
        <w:t>Almega</w:t>
      </w:r>
      <w:r w:rsidR="00CA5FAC">
        <w:t xml:space="preserve">, </w:t>
      </w:r>
      <w:r w:rsidR="00CA5FAC" w:rsidRPr="005B5CE1">
        <w:rPr>
          <w:i/>
        </w:rPr>
        <w:t>IT &amp; Telekomföretagen</w:t>
      </w:r>
      <w:r w:rsidR="00CA5FAC">
        <w:t xml:space="preserve"> och </w:t>
      </w:r>
      <w:r w:rsidR="00CA5FAC" w:rsidRPr="005B5CE1">
        <w:rPr>
          <w:i/>
        </w:rPr>
        <w:t>Innovations</w:t>
      </w:r>
      <w:r w:rsidR="00747397">
        <w:rPr>
          <w:i/>
        </w:rPr>
        <w:softHyphen/>
      </w:r>
      <w:r w:rsidR="00CA5FAC" w:rsidRPr="005B5CE1">
        <w:rPr>
          <w:i/>
        </w:rPr>
        <w:t>företagen</w:t>
      </w:r>
      <w:r w:rsidR="00CA5FAC">
        <w:t xml:space="preserve"> framhåller </w:t>
      </w:r>
      <w:r w:rsidR="007A7D54">
        <w:t xml:space="preserve">att </w:t>
      </w:r>
      <w:r w:rsidR="00CA5FAC">
        <w:t xml:space="preserve">detta </w:t>
      </w:r>
      <w:r w:rsidR="007A7D54">
        <w:t xml:space="preserve">är </w:t>
      </w:r>
      <w:r w:rsidR="00CA5FAC">
        <w:t>vanligt förekommande i framför allt kunskapsintensiva tjänsteföretag</w:t>
      </w:r>
      <w:r w:rsidR="00747397">
        <w:t xml:space="preserve">. Enligt </w:t>
      </w:r>
      <w:r w:rsidR="007A7D54" w:rsidRPr="007A7D54">
        <w:rPr>
          <w:i/>
          <w:iCs/>
        </w:rPr>
        <w:t>Teknikföretagen</w:t>
      </w:r>
      <w:r w:rsidR="007A7D54">
        <w:t xml:space="preserve"> </w:t>
      </w:r>
      <w:r w:rsidR="00747397">
        <w:t xml:space="preserve">är det även </w:t>
      </w:r>
      <w:r w:rsidR="007A7D54">
        <w:t>vanligt i mindre teknikbolag</w:t>
      </w:r>
      <w:r w:rsidR="00CA5FAC">
        <w:t xml:space="preserve">. </w:t>
      </w:r>
      <w:r w:rsidR="00747397">
        <w:t xml:space="preserve">Som </w:t>
      </w:r>
      <w:r w:rsidR="00CA5FAC" w:rsidRPr="004146EB">
        <w:rPr>
          <w:i/>
          <w:iCs/>
        </w:rPr>
        <w:t>RISE</w:t>
      </w:r>
      <w:r w:rsidR="00CA5FAC">
        <w:t xml:space="preserve"> </w:t>
      </w:r>
      <w:r w:rsidR="00747397">
        <w:t xml:space="preserve">anför kan </w:t>
      </w:r>
      <w:r w:rsidR="00CA5FAC">
        <w:t xml:space="preserve">förslaget </w:t>
      </w:r>
      <w:r w:rsidR="00747397">
        <w:t>även</w:t>
      </w:r>
      <w:r w:rsidR="00CA5FAC">
        <w:t xml:space="preserve"> skapa ökade incitament </w:t>
      </w:r>
      <w:r w:rsidR="00747397">
        <w:t xml:space="preserve">till FoU </w:t>
      </w:r>
      <w:r w:rsidR="00CA5FAC">
        <w:t xml:space="preserve">bland företag som verkar i branscher som i dag </w:t>
      </w:r>
      <w:r w:rsidR="00CA5FAC">
        <w:lastRenderedPageBreak/>
        <w:t>är mindre forskningsintensiva.</w:t>
      </w:r>
      <w:r w:rsidR="00073732">
        <w:t xml:space="preserve"> </w:t>
      </w:r>
      <w:r>
        <w:rPr>
          <w:color w:val="000000" w:themeColor="text1"/>
        </w:rPr>
        <w:t>I större företag med separata utvecklings</w:t>
      </w:r>
      <w:r w:rsidR="00073732">
        <w:rPr>
          <w:color w:val="000000" w:themeColor="text1"/>
        </w:rPr>
        <w:softHyphen/>
      </w:r>
      <w:r>
        <w:rPr>
          <w:color w:val="000000" w:themeColor="text1"/>
        </w:rPr>
        <w:t>avdelningar arbetar FoU-anställda vanligtvis huvudsakligen med FoU, men dessa företag gynnas i</w:t>
      </w:r>
      <w:r w:rsidR="00615356">
        <w:rPr>
          <w:color w:val="000000" w:themeColor="text1"/>
        </w:rPr>
        <w:t xml:space="preserve"> </w:t>
      </w:r>
      <w:r>
        <w:rPr>
          <w:color w:val="000000" w:themeColor="text1"/>
        </w:rPr>
        <w:t xml:space="preserve">stället av höjningen av det högsta sammanlagda avdraget från arbetsgivaravgifterna. </w:t>
      </w:r>
    </w:p>
    <w:p w14:paraId="2A98C570" w14:textId="430BDE15" w:rsidR="00025FD3" w:rsidRDefault="00025FD3" w:rsidP="00025FD3">
      <w:pPr>
        <w:pStyle w:val="Brdtextmedindrag"/>
      </w:pPr>
      <w:r w:rsidRPr="004E0934">
        <w:t xml:space="preserve">Det föreslagna nya takbeloppet för avdraget från arbetsgivaravgifterna om 600 000 kronor motsvarar – vid ett avdrag </w:t>
      </w:r>
      <w:r>
        <w:t>på</w:t>
      </w:r>
      <w:r w:rsidRPr="004E0934">
        <w:t xml:space="preserve"> 10 procent av avgifts</w:t>
      </w:r>
      <w:r>
        <w:softHyphen/>
      </w:r>
      <w:r w:rsidRPr="004E0934">
        <w:t xml:space="preserve">underlaget – ett löneunderlag </w:t>
      </w:r>
      <w:r>
        <w:t>på</w:t>
      </w:r>
      <w:r w:rsidRPr="004E0934">
        <w:t xml:space="preserve"> 6 miljoner kronor. På detta löneunderlag ska även den allmänna löneavgiften sättas ned med 10 procentenheter, dvs. med 600 000 kronor. Den sammanlagda reduceringen av arbetsgivar</w:t>
      </w:r>
      <w:r>
        <w:softHyphen/>
      </w:r>
      <w:r w:rsidRPr="004E0934">
        <w:t xml:space="preserve">avgifterna och den allmänna löneavgiften kommer i dessa fall att uppgå till 1,2 miljoner kronor per kalendermånad. </w:t>
      </w:r>
    </w:p>
    <w:p w14:paraId="09FFD0C7" w14:textId="77777777" w:rsidR="00CA5FAC" w:rsidRPr="007F7444" w:rsidRDefault="00CA5FAC" w:rsidP="00CA5FAC">
      <w:pPr>
        <w:pStyle w:val="Rubrik5utannumrering"/>
      </w:pPr>
      <w:r w:rsidRPr="007F7444">
        <w:t xml:space="preserve">Utvärdering av nedsättningen och jämförelse med andra länder </w:t>
      </w:r>
    </w:p>
    <w:p w14:paraId="35F91BEA" w14:textId="4AC91900" w:rsidR="00CA5FAC" w:rsidRPr="0055521A" w:rsidRDefault="00CA5FAC" w:rsidP="00CA5FA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5521A">
        <w:rPr>
          <w:rFonts w:ascii="Times New Roman" w:hAnsi="Times New Roman"/>
          <w:sz w:val="20"/>
        </w:rPr>
        <w:t xml:space="preserve">Flera remissinstanser, däribland ESV, </w:t>
      </w:r>
      <w:r w:rsidRPr="00873811">
        <w:rPr>
          <w:rFonts w:ascii="Times New Roman" w:hAnsi="Times New Roman"/>
          <w:sz w:val="20"/>
        </w:rPr>
        <w:t>Konjunkturinstitutet</w:t>
      </w:r>
      <w:r w:rsidRPr="0055521A">
        <w:rPr>
          <w:rFonts w:ascii="Times New Roman" w:hAnsi="Times New Roman"/>
          <w:sz w:val="20"/>
        </w:rPr>
        <w:t xml:space="preserve">, </w:t>
      </w:r>
      <w:r w:rsidRPr="0055521A">
        <w:rPr>
          <w:rFonts w:ascii="Times New Roman" w:hAnsi="Times New Roman"/>
          <w:i/>
          <w:sz w:val="20"/>
        </w:rPr>
        <w:t xml:space="preserve">LO, TCO </w:t>
      </w:r>
      <w:r w:rsidRPr="0055521A">
        <w:rPr>
          <w:rFonts w:ascii="Times New Roman" w:hAnsi="Times New Roman"/>
          <w:sz w:val="20"/>
        </w:rPr>
        <w:t xml:space="preserve">och </w:t>
      </w:r>
      <w:r w:rsidRPr="0055521A">
        <w:rPr>
          <w:rFonts w:ascii="Times New Roman" w:hAnsi="Times New Roman"/>
          <w:i/>
          <w:iCs/>
          <w:sz w:val="20"/>
        </w:rPr>
        <w:t>Tillväxtanalys</w:t>
      </w:r>
      <w:r w:rsidRPr="0055521A">
        <w:rPr>
          <w:rFonts w:ascii="Times New Roman" w:hAnsi="Times New Roman"/>
          <w:sz w:val="20"/>
        </w:rPr>
        <w:t>, efterfrågar en utvärdering av den nuvarande nedsättningen. Regeringen instämmer i att en utvärdering av nedsättningen bör ske</w:t>
      </w:r>
      <w:r w:rsidR="00755E20">
        <w:rPr>
          <w:rFonts w:ascii="Times New Roman" w:hAnsi="Times New Roman"/>
          <w:sz w:val="20"/>
        </w:rPr>
        <w:t xml:space="preserve"> men anser samtidigt att en</w:t>
      </w:r>
      <w:r w:rsidRPr="0055521A">
        <w:rPr>
          <w:rFonts w:ascii="Times New Roman" w:hAnsi="Times New Roman"/>
          <w:sz w:val="20"/>
        </w:rPr>
        <w:t xml:space="preserve"> sådan utvärdering, i likhet med vad </w:t>
      </w:r>
      <w:r w:rsidRPr="00873811">
        <w:rPr>
          <w:rFonts w:ascii="Times New Roman" w:hAnsi="Times New Roman"/>
          <w:sz w:val="20"/>
        </w:rPr>
        <w:t>Teknikföretagen</w:t>
      </w:r>
      <w:r w:rsidRPr="0055521A">
        <w:rPr>
          <w:rFonts w:ascii="Times New Roman" w:hAnsi="Times New Roman"/>
          <w:sz w:val="20"/>
        </w:rPr>
        <w:t xml:space="preserve"> </w:t>
      </w:r>
      <w:r w:rsidR="00755E20">
        <w:rPr>
          <w:rFonts w:ascii="Times New Roman" w:hAnsi="Times New Roman"/>
          <w:sz w:val="20"/>
        </w:rPr>
        <w:t xml:space="preserve">har </w:t>
      </w:r>
      <w:r w:rsidRPr="0055521A">
        <w:rPr>
          <w:rFonts w:ascii="Times New Roman" w:hAnsi="Times New Roman"/>
          <w:sz w:val="20"/>
        </w:rPr>
        <w:t>anför</w:t>
      </w:r>
      <w:r w:rsidR="00755E20">
        <w:rPr>
          <w:rFonts w:ascii="Times New Roman" w:hAnsi="Times New Roman"/>
          <w:sz w:val="20"/>
        </w:rPr>
        <w:t>t</w:t>
      </w:r>
      <w:r w:rsidRPr="0055521A">
        <w:rPr>
          <w:rFonts w:ascii="Times New Roman" w:hAnsi="Times New Roman"/>
          <w:sz w:val="20"/>
        </w:rPr>
        <w:t xml:space="preserve">, </w:t>
      </w:r>
      <w:r w:rsidR="00755E20">
        <w:rPr>
          <w:rFonts w:ascii="Times New Roman" w:hAnsi="Times New Roman"/>
          <w:sz w:val="20"/>
        </w:rPr>
        <w:t xml:space="preserve">bör </w:t>
      </w:r>
      <w:r w:rsidR="00CF329D">
        <w:rPr>
          <w:rFonts w:ascii="Times New Roman" w:hAnsi="Times New Roman"/>
          <w:sz w:val="20"/>
        </w:rPr>
        <w:t>göras</w:t>
      </w:r>
      <w:r w:rsidR="00CF329D" w:rsidRPr="0055521A">
        <w:rPr>
          <w:rFonts w:ascii="Times New Roman" w:hAnsi="Times New Roman"/>
          <w:sz w:val="20"/>
        </w:rPr>
        <w:t xml:space="preserve"> </w:t>
      </w:r>
      <w:r w:rsidRPr="0055521A">
        <w:rPr>
          <w:rFonts w:ascii="Times New Roman" w:hAnsi="Times New Roman"/>
          <w:sz w:val="20"/>
        </w:rPr>
        <w:t xml:space="preserve">först efter det att de nya reglerna varit i kraft under en viss tid. </w:t>
      </w:r>
    </w:p>
    <w:p w14:paraId="30B0ADA3" w14:textId="4CCF1171" w:rsidR="00CA5FAC" w:rsidRDefault="00CA5FAC" w:rsidP="00CA5FAC">
      <w:pPr>
        <w:pStyle w:val="Brdtextmedindrag"/>
      </w:pPr>
      <w:r w:rsidRPr="007C1AC2">
        <w:t xml:space="preserve">Konjunkturinstitutet har även efterfrågat en redogörelse för vilka andra stöd för FoU som redan finns samt en internationell jämförelse, bl.a. med avseende på ramvillkoren för företag i olika länder. Förslaget utgör en av flera insatser som regeringen gör för att förbättra förutsättningarna för FoU. Det är generellt svårt att jämföra olika länders skattesystem och incitament för FoU, </w:t>
      </w:r>
      <w:r w:rsidRPr="00627BE7">
        <w:t>men enligt OECD:s uppgifter för 2018 är det samlade svenska stödet till FoU som andel av BNP kring medianen bland OECD-länderna. Den största delen utgörs dock av insatser på utgiftssidan (0,11</w:t>
      </w:r>
      <w:r w:rsidR="00E33449">
        <w:t xml:space="preserve"> procent</w:t>
      </w:r>
      <w:r w:rsidRPr="00627BE7">
        <w:t xml:space="preserve"> av BNP) medan stöd på skattesidan (0,01</w:t>
      </w:r>
      <w:r w:rsidR="00E33449">
        <w:t xml:space="preserve"> procent</w:t>
      </w:r>
      <w:r w:rsidRPr="00627BE7">
        <w:t xml:space="preserve"> av BNP) är bland det lägsta av länderna i jämförelsen (OECD R&amp;D Tax Incentives </w:t>
      </w:r>
      <w:proofErr w:type="spellStart"/>
      <w:r w:rsidRPr="00627BE7">
        <w:t>Database</w:t>
      </w:r>
      <w:proofErr w:type="spellEnd"/>
      <w:r w:rsidRPr="00627BE7">
        <w:t xml:space="preserve"> 2020).</w:t>
      </w:r>
    </w:p>
    <w:p w14:paraId="201C7256" w14:textId="77777777" w:rsidR="00CA5FAC" w:rsidRDefault="00CA5FAC" w:rsidP="00CA5FAC">
      <w:pPr>
        <w:pStyle w:val="Rubrik5utannumrering"/>
      </w:pPr>
      <w:r>
        <w:t>Fel, fusk och kontrollfrågor</w:t>
      </w:r>
    </w:p>
    <w:p w14:paraId="7E5B05F6" w14:textId="6CF09A74" w:rsidR="00CA5FAC" w:rsidRDefault="0016471B" w:rsidP="00CA5FAC">
      <w:pPr>
        <w:pStyle w:val="Brdtext"/>
      </w:pPr>
      <w:r w:rsidRPr="00F42BBC">
        <w:t>ESV</w:t>
      </w:r>
      <w:r>
        <w:t xml:space="preserve"> framhåller att risken för att </w:t>
      </w:r>
      <w:r w:rsidRPr="007F7444">
        <w:t>företag</w:t>
      </w:r>
      <w:r>
        <w:t xml:space="preserve"> utnyttjar nedsättningen felaktigt</w:t>
      </w:r>
      <w:r w:rsidRPr="007F7444">
        <w:t xml:space="preserve"> </w:t>
      </w:r>
      <w:r>
        <w:t>ö</w:t>
      </w:r>
      <w:r w:rsidRPr="007F7444">
        <w:t>ka</w:t>
      </w:r>
      <w:r>
        <w:t>r</w:t>
      </w:r>
      <w:r w:rsidRPr="007F7444">
        <w:t xml:space="preserve"> med en högre gräns för det sammanlagda avdraget</w:t>
      </w:r>
      <w:r>
        <w:t xml:space="preserve">. </w:t>
      </w:r>
      <w:r w:rsidR="005D4FD5" w:rsidRPr="005D4FD5">
        <w:t>Konjunktur</w:t>
      </w:r>
      <w:r w:rsidR="000F5E03">
        <w:softHyphen/>
      </w:r>
      <w:r w:rsidR="005D4FD5" w:rsidRPr="005D4FD5">
        <w:t xml:space="preserve">institutet anser att komplexiteten i beräkningen av nedsättningen ökar med förslaget och föreslår en förenklad variant i likhet med den nedsättning som tidigare fanns för ungdomar. </w:t>
      </w:r>
      <w:r w:rsidR="000F5E03">
        <w:t>Regeringen är medveten om att ned</w:t>
      </w:r>
      <w:r w:rsidR="000F5E03">
        <w:softHyphen/>
        <w:t xml:space="preserve">sättningen i viss mån komplicerar socialavgiftssystemet. </w:t>
      </w:r>
      <w:r w:rsidR="00CA5FAC" w:rsidRPr="007F7444">
        <w:t>Det</w:t>
      </w:r>
      <w:r w:rsidR="00CA5FAC" w:rsidRPr="002445E3">
        <w:t xml:space="preserve"> har dock inte framkommit att nedsättningen skulle ha missbrukats i någon </w:t>
      </w:r>
      <w:r w:rsidR="00CA5FAC">
        <w:t>betydande</w:t>
      </w:r>
      <w:r w:rsidR="00CA5FAC" w:rsidRPr="002445E3">
        <w:t xml:space="preserve"> omfattning. När det gäller tillämpningen av regelverket så </w:t>
      </w:r>
      <w:r w:rsidR="00CA5FAC">
        <w:t xml:space="preserve">är </w:t>
      </w:r>
      <w:r w:rsidR="00CA5FAC" w:rsidRPr="002445E3">
        <w:t>det Skatte</w:t>
      </w:r>
      <w:r w:rsidR="000F5E03">
        <w:softHyphen/>
      </w:r>
      <w:r w:rsidR="00CA5FAC" w:rsidRPr="002445E3">
        <w:t>verket</w:t>
      </w:r>
      <w:r w:rsidR="00CA5FAC">
        <w:t xml:space="preserve"> som har till uppgift</w:t>
      </w:r>
      <w:r w:rsidR="00CA5FAC" w:rsidRPr="002445E3">
        <w:t xml:space="preserve"> att informera och svara på frågor om bestämmelsernas innebörd samt att kontrollera att de</w:t>
      </w:r>
      <w:r w:rsidR="00CA5FAC">
        <w:t xml:space="preserve"> följs</w:t>
      </w:r>
      <w:r w:rsidR="00CA5FAC" w:rsidRPr="002445E3">
        <w:t>.</w:t>
      </w:r>
    </w:p>
    <w:p w14:paraId="4456D1B3" w14:textId="17A5D13D" w:rsidR="00DB5F12" w:rsidRDefault="00DB5F12" w:rsidP="00DB5F12">
      <w:pPr>
        <w:pStyle w:val="Rubrik5utannumrering"/>
        <w:rPr>
          <w:highlight w:val="yellow"/>
        </w:rPr>
      </w:pPr>
      <w:r w:rsidRPr="00DB5F12">
        <w:t>Övriga frågor</w:t>
      </w:r>
    </w:p>
    <w:p w14:paraId="6E315A61" w14:textId="75396834" w:rsidR="00DB5F12" w:rsidRDefault="005C39B6" w:rsidP="0016471B">
      <w:pPr>
        <w:pStyle w:val="Brdtext"/>
      </w:pPr>
      <w:r>
        <w:t>A</w:t>
      </w:r>
      <w:r w:rsidRPr="00DB5F12">
        <w:rPr>
          <w:i/>
          <w:iCs/>
        </w:rPr>
        <w:t>kademikerförbundet SSR</w:t>
      </w:r>
      <w:r>
        <w:t xml:space="preserve"> och </w:t>
      </w:r>
      <w:r w:rsidRPr="00DB5F12">
        <w:rPr>
          <w:i/>
          <w:iCs/>
        </w:rPr>
        <w:t>Sveriges Läkarförbund</w:t>
      </w:r>
      <w:r>
        <w:t xml:space="preserve"> anser att nedsätt</w:t>
      </w:r>
      <w:r>
        <w:softHyphen/>
        <w:t xml:space="preserve">ningen borde utvidgas till att även </w:t>
      </w:r>
      <w:r w:rsidRPr="00532BA7">
        <w:t>omfatta FoU utan kommersiellt syfte.</w:t>
      </w:r>
      <w:r>
        <w:t xml:space="preserve"> </w:t>
      </w:r>
      <w:r w:rsidRPr="005C39B6">
        <w:t>RISE</w:t>
      </w:r>
      <w:r w:rsidRPr="005D3418">
        <w:t xml:space="preserve"> anser att det är viktigt att det klargörs att FoU-arbete som utförs av ett företags anställda inom ramen för offentligfinansierade forsknings</w:t>
      </w:r>
      <w:r>
        <w:softHyphen/>
      </w:r>
      <w:r w:rsidRPr="005D3418">
        <w:t xml:space="preserve">projekt kan räknas som arbetstid vid bedömningen av hur stor del av en anställds arbetstid som använts till FoU. </w:t>
      </w:r>
      <w:r w:rsidRPr="00150C1B">
        <w:rPr>
          <w:iCs/>
        </w:rPr>
        <w:t>Almega, IT &amp; Telekomföretagen</w:t>
      </w:r>
      <w:r w:rsidRPr="005D3418">
        <w:rPr>
          <w:iCs/>
        </w:rPr>
        <w:t xml:space="preserve"> </w:t>
      </w:r>
      <w:r w:rsidRPr="005D3418">
        <w:rPr>
          <w:iCs/>
        </w:rPr>
        <w:lastRenderedPageBreak/>
        <w:t xml:space="preserve">och </w:t>
      </w:r>
      <w:r w:rsidRPr="00150C1B">
        <w:rPr>
          <w:iCs/>
        </w:rPr>
        <w:t>Innovationsföretagen</w:t>
      </w:r>
      <w:r w:rsidRPr="005D3418">
        <w:t xml:space="preserve"> har synpunkter på kravet att teknisk utveckling ska utgå från resultatet av forskning. </w:t>
      </w:r>
      <w:r w:rsidRPr="00DB5F12">
        <w:rPr>
          <w:i/>
          <w:iCs/>
        </w:rPr>
        <w:t>Företagarna</w:t>
      </w:r>
      <w:r>
        <w:t xml:space="preserve"> anser att regeringen bör följa utvecklingen av </w:t>
      </w:r>
      <w:proofErr w:type="spellStart"/>
      <w:r>
        <w:t>patentboxsystemet</w:t>
      </w:r>
      <w:proofErr w:type="spellEnd"/>
      <w:r>
        <w:t xml:space="preserve"> inom EU och hur det påverkar det svenska näringslivets konkurrenskraft på området. </w:t>
      </w:r>
      <w:r w:rsidRPr="00150C1B">
        <w:t>Sveriges Ingenjörer</w:t>
      </w:r>
      <w:r w:rsidRPr="00532BA7">
        <w:t xml:space="preserve"> anser att det behöver säkerställas att resultaten av FoU kan skyddas. </w:t>
      </w:r>
      <w:proofErr w:type="spellStart"/>
      <w:r w:rsidRPr="00DB5F12">
        <w:rPr>
          <w:i/>
          <w:iCs/>
        </w:rPr>
        <w:t>Vinnova</w:t>
      </w:r>
      <w:proofErr w:type="spellEnd"/>
      <w:r w:rsidRPr="003D2C68">
        <w:t xml:space="preserve"> anser att de svenska expertskattereglerna bör ses över</w:t>
      </w:r>
      <w:r>
        <w:t>. Dessa frågor faller dock utanför det aktuella lagstiftningsärendet.</w:t>
      </w:r>
    </w:p>
    <w:p w14:paraId="5FB9A094" w14:textId="5A38BD74" w:rsidR="0016471B" w:rsidRPr="00DB5F12" w:rsidRDefault="00A03E39" w:rsidP="00DB5F12">
      <w:pPr>
        <w:pStyle w:val="Brdtextmedindrag"/>
      </w:pPr>
      <w:r>
        <w:t>Några</w:t>
      </w:r>
      <w:r w:rsidR="0016471B">
        <w:t xml:space="preserve"> remissinstanser, däribland </w:t>
      </w:r>
      <w:r w:rsidR="008A6D93">
        <w:rPr>
          <w:i/>
          <w:iCs/>
        </w:rPr>
        <w:t xml:space="preserve">Konjunkturinstitutet </w:t>
      </w:r>
      <w:r w:rsidR="008A6D93" w:rsidRPr="006B2A92">
        <w:t>och</w:t>
      </w:r>
      <w:r w:rsidR="008A6D93">
        <w:rPr>
          <w:i/>
          <w:iCs/>
        </w:rPr>
        <w:t xml:space="preserve"> LO</w:t>
      </w:r>
      <w:r>
        <w:t>,</w:t>
      </w:r>
      <w:r w:rsidR="0016471B">
        <w:t xml:space="preserve"> har synpunkter på konsekvensanalysen. Dessa behandlas i avsnitt 6.</w:t>
      </w:r>
    </w:p>
    <w:p w14:paraId="41DB22AB" w14:textId="77777777" w:rsidR="00025FD3" w:rsidRDefault="00025FD3" w:rsidP="00025FD3">
      <w:pPr>
        <w:pStyle w:val="Rubrik5utannumrering"/>
      </w:pPr>
      <w:r>
        <w:t>Lagförslag</w:t>
      </w:r>
    </w:p>
    <w:p w14:paraId="0ECDD0D1" w14:textId="6BF07FCF" w:rsidR="00025FD3" w:rsidRPr="00D32669" w:rsidRDefault="00025FD3" w:rsidP="00025FD3">
      <w:pPr>
        <w:pStyle w:val="Brdtext"/>
      </w:pPr>
      <w:r>
        <w:t xml:space="preserve">Förslaget medför att 2 kap. 30 och 31 §§ socialavgiftslagen ändras. </w:t>
      </w:r>
    </w:p>
    <w:p w14:paraId="08D09B79" w14:textId="77777777" w:rsidR="00025FD3" w:rsidRDefault="00025FD3" w:rsidP="00025FD3">
      <w:pPr>
        <w:pStyle w:val="Rubrik2"/>
      </w:pPr>
      <w:bookmarkStart w:id="28" w:name="_Toc532391097"/>
      <w:bookmarkStart w:id="29" w:name="_Toc532394326"/>
      <w:bookmarkStart w:id="30" w:name="_Toc532395139"/>
      <w:bookmarkStart w:id="31" w:name="_Toc532461242"/>
      <w:bookmarkStart w:id="32" w:name="_Toc532477779"/>
      <w:bookmarkStart w:id="33" w:name="_Toc532478540"/>
      <w:bookmarkStart w:id="34" w:name="_Toc532807208"/>
      <w:bookmarkStart w:id="35" w:name="_Toc532818132"/>
      <w:bookmarkStart w:id="36" w:name="_Toc532995003"/>
      <w:bookmarkStart w:id="37" w:name="_Toc536528904"/>
      <w:bookmarkStart w:id="38" w:name="_Toc52351216"/>
      <w:bookmarkStart w:id="39" w:name="_Toc64448180"/>
      <w:r>
        <w:t>Ikraftträdande</w:t>
      </w:r>
      <w:bookmarkEnd w:id="28"/>
      <w:bookmarkEnd w:id="29"/>
      <w:bookmarkEnd w:id="30"/>
      <w:bookmarkEnd w:id="31"/>
      <w:bookmarkEnd w:id="32"/>
      <w:bookmarkEnd w:id="33"/>
      <w:bookmarkEnd w:id="34"/>
      <w:bookmarkEnd w:id="35"/>
      <w:bookmarkEnd w:id="36"/>
      <w:bookmarkEnd w:id="37"/>
      <w:r>
        <w:t>- och övergångsbestämmelser</w:t>
      </w:r>
      <w:bookmarkEnd w:id="38"/>
      <w:bookmarkEnd w:id="39"/>
    </w:p>
    <w:p w14:paraId="45E9379D" w14:textId="3D351C87" w:rsidR="00025FD3" w:rsidRPr="00322F2D" w:rsidRDefault="00F51A00" w:rsidP="00025FD3">
      <w:pPr>
        <w:pStyle w:val="Brdtextram"/>
      </w:pPr>
      <w:r>
        <w:rPr>
          <w:b/>
        </w:rPr>
        <w:t>Regeringens</w:t>
      </w:r>
      <w:r w:rsidR="00025FD3">
        <w:rPr>
          <w:b/>
        </w:rPr>
        <w:t xml:space="preserve"> </w:t>
      </w:r>
      <w:r w:rsidR="00025FD3" w:rsidRPr="00420062">
        <w:rPr>
          <w:b/>
        </w:rPr>
        <w:t>förslag:</w:t>
      </w:r>
      <w:r w:rsidR="00025FD3">
        <w:t xml:space="preserve"> Lagändringarna </w:t>
      </w:r>
      <w:r w:rsidR="00900350">
        <w:t xml:space="preserve">ska </w:t>
      </w:r>
      <w:r w:rsidR="00025FD3">
        <w:t>träd</w:t>
      </w:r>
      <w:r w:rsidR="00900350">
        <w:t>a</w:t>
      </w:r>
      <w:r w:rsidR="00025FD3">
        <w:t xml:space="preserve"> i kraft den 1 juli 2021 och </w:t>
      </w:r>
      <w:r w:rsidR="00025FD3" w:rsidRPr="00322F2D">
        <w:t xml:space="preserve">tillämpas </w:t>
      </w:r>
      <w:r w:rsidR="00025FD3">
        <w:t>på ersättning som utges efter den 30 juni 2021.</w:t>
      </w:r>
    </w:p>
    <w:p w14:paraId="1F0766E4" w14:textId="77777777" w:rsidR="00025FD3" w:rsidRPr="00A76360" w:rsidRDefault="00025FD3" w:rsidP="00025FD3">
      <w:pPr>
        <w:pStyle w:val="Brdtextmedindrag"/>
        <w:rPr>
          <w:sz w:val="8"/>
          <w:szCs w:val="8"/>
        </w:rPr>
      </w:pPr>
    </w:p>
    <w:p w14:paraId="76C209D0" w14:textId="77777777" w:rsidR="00E65843" w:rsidRDefault="00E65843" w:rsidP="00D67ECE">
      <w:pPr>
        <w:pStyle w:val="Brdtextmedindrag"/>
      </w:pPr>
      <w:r w:rsidRPr="00D67ECE">
        <w:rPr>
          <w:b/>
          <w:bCs/>
        </w:rPr>
        <w:t>Promemorians</w:t>
      </w:r>
      <w:r w:rsidRPr="0006285B">
        <w:rPr>
          <w:b/>
        </w:rPr>
        <w:t xml:space="preserve"> förslag</w:t>
      </w:r>
      <w:r>
        <w:t xml:space="preserve"> överensstämmer med regeringens</w:t>
      </w:r>
      <w:r w:rsidRPr="00F10F7A">
        <w:t>.</w:t>
      </w:r>
    </w:p>
    <w:p w14:paraId="44E8CDC9" w14:textId="1614DBAC" w:rsidR="00E950A4" w:rsidRPr="00E950A4" w:rsidRDefault="00E65843" w:rsidP="00D67ECE">
      <w:pPr>
        <w:pStyle w:val="Brdtextmedindrag"/>
      </w:pPr>
      <w:r w:rsidRPr="00B136D2">
        <w:rPr>
          <w:b/>
        </w:rPr>
        <w:t>Remissinstanserna:</w:t>
      </w:r>
      <w:r>
        <w:t xml:space="preserve"> En majoritet av remissinstanserna tillstyrker eller har inget att invända mot förslaget</w:t>
      </w:r>
      <w:r w:rsidR="00E950A4">
        <w:t>.</w:t>
      </w:r>
      <w:r w:rsidR="00D67ECE">
        <w:t xml:space="preserve"> </w:t>
      </w:r>
      <w:r w:rsidR="00E950A4" w:rsidRPr="00E950A4">
        <w:rPr>
          <w:i/>
          <w:iCs/>
        </w:rPr>
        <w:t>Företagarna</w:t>
      </w:r>
      <w:r w:rsidR="00E950A4" w:rsidRPr="00E950A4">
        <w:t xml:space="preserve"> och </w:t>
      </w:r>
      <w:r w:rsidR="00E950A4" w:rsidRPr="00E950A4">
        <w:rPr>
          <w:i/>
          <w:iCs/>
        </w:rPr>
        <w:t>Sveriges Ingenjörer</w:t>
      </w:r>
      <w:r w:rsidR="00E950A4" w:rsidRPr="00E950A4">
        <w:t xml:space="preserve"> anser att de nya bestämmelserna bör träda i kraft tidigare</w:t>
      </w:r>
      <w:r w:rsidR="00E950A4">
        <w:t xml:space="preserve"> än den 1 juli 2021</w:t>
      </w:r>
      <w:r w:rsidR="00E950A4" w:rsidRPr="00E950A4">
        <w:t>.</w:t>
      </w:r>
    </w:p>
    <w:p w14:paraId="0259F95C" w14:textId="23F1022F" w:rsidR="002F4A78" w:rsidRPr="00D67ECE" w:rsidRDefault="00025FD3" w:rsidP="00D67ECE">
      <w:pPr>
        <w:pStyle w:val="Brdtextmedindrag"/>
      </w:pPr>
      <w:r>
        <w:rPr>
          <w:b/>
        </w:rPr>
        <w:t xml:space="preserve">Skälen för </w:t>
      </w:r>
      <w:r w:rsidR="00F51A00">
        <w:rPr>
          <w:b/>
        </w:rPr>
        <w:t>regeringens</w:t>
      </w:r>
      <w:r>
        <w:rPr>
          <w:b/>
        </w:rPr>
        <w:t xml:space="preserve"> förslag</w:t>
      </w:r>
      <w:r w:rsidRPr="0006285B">
        <w:rPr>
          <w:b/>
        </w:rPr>
        <w:t>:</w:t>
      </w:r>
      <w:r w:rsidR="00132841">
        <w:t xml:space="preserve"> </w:t>
      </w:r>
      <w:r w:rsidR="00132841" w:rsidRPr="00132841">
        <w:t>Det är angeläget att den ytterligare förstärkningen av nedsättningen av arbetsgivaravgifter för personer som arbetar med forskning eller utveck</w:t>
      </w:r>
      <w:r w:rsidR="00132841">
        <w:softHyphen/>
      </w:r>
      <w:r w:rsidR="00132841" w:rsidRPr="00132841">
        <w:t>ling börjar gälla så snart som möjligt. Förslagen i denna proposition lämnas i enlighet med den avisering som gjorde</w:t>
      </w:r>
      <w:r w:rsidR="00D93E9E">
        <w:t>s</w:t>
      </w:r>
      <w:r w:rsidR="00132841" w:rsidRPr="00132841">
        <w:t xml:space="preserve"> i budgetpropositionen för 2021. Även föreslaget</w:t>
      </w:r>
      <w:r w:rsidR="00D93E9E">
        <w:t>s</w:t>
      </w:r>
      <w:r w:rsidR="00132841" w:rsidRPr="00132841">
        <w:t xml:space="preserve"> ikraftträdande är i enlighet med aviseringen och den beräkning av inkomster i statens budget för 2021 som riksdagen godkänt. Regeringen anser, i motsats till vad </w:t>
      </w:r>
      <w:r w:rsidR="00132841" w:rsidRPr="00D47A19">
        <w:rPr>
          <w:i/>
          <w:iCs/>
        </w:rPr>
        <w:t>Företagarna</w:t>
      </w:r>
      <w:r w:rsidR="00132841" w:rsidRPr="00132841">
        <w:t xml:space="preserve"> och </w:t>
      </w:r>
      <w:r w:rsidR="00132841" w:rsidRPr="00D47A19">
        <w:rPr>
          <w:i/>
          <w:iCs/>
        </w:rPr>
        <w:t>Sveriges</w:t>
      </w:r>
      <w:r w:rsidR="00132841" w:rsidRPr="00132841">
        <w:t xml:space="preserve"> </w:t>
      </w:r>
      <w:r w:rsidR="00132841" w:rsidRPr="00D47A19">
        <w:rPr>
          <w:i/>
          <w:iCs/>
        </w:rPr>
        <w:t>Ingenjörer</w:t>
      </w:r>
      <w:r w:rsidR="00132841" w:rsidRPr="00132841">
        <w:t xml:space="preserve"> har framfört, att lagändringarna ska träda i kraft den 1 juli 2021 såsom aviserats</w:t>
      </w:r>
      <w:r w:rsidR="00132841">
        <w:t>.</w:t>
      </w:r>
    </w:p>
    <w:p w14:paraId="3A888178" w14:textId="73A2270A" w:rsidR="002F4A78" w:rsidRPr="002F4A78" w:rsidRDefault="00025FD3" w:rsidP="002F4A78">
      <w:pPr>
        <w:pStyle w:val="Brdtextmedindrag"/>
      </w:pPr>
      <w:r w:rsidRPr="00F44B91">
        <w:t>Arbetsgivaravgifter betalas under månaden efter den månad då avgifts</w:t>
      </w:r>
      <w:r>
        <w:softHyphen/>
      </w:r>
      <w:r w:rsidRPr="00F44B91">
        <w:t xml:space="preserve">pliktig ersättning har getts ut. </w:t>
      </w:r>
      <w:r>
        <w:t xml:space="preserve">De nya reglerna </w:t>
      </w:r>
      <w:r w:rsidRPr="00F44B91">
        <w:t>bör inte tillämpas på ersätt</w:t>
      </w:r>
      <w:r w:rsidR="008675F0">
        <w:softHyphen/>
      </w:r>
      <w:r w:rsidRPr="00F44B91">
        <w:t xml:space="preserve">ning som har betalats ut före ikraftträdandet. </w:t>
      </w:r>
      <w:r>
        <w:t>Bestämmelserna bör därför</w:t>
      </w:r>
      <w:r w:rsidRPr="00F44B91">
        <w:t xml:space="preserve"> tillämpas på ersättning som utges efter den </w:t>
      </w:r>
      <w:r>
        <w:t>30 juni 2021</w:t>
      </w:r>
      <w:r w:rsidR="002F4A78">
        <w:t>.</w:t>
      </w:r>
      <w:r w:rsidR="002F4A78" w:rsidRPr="00D67ECE">
        <w:t xml:space="preserve"> </w:t>
      </w:r>
    </w:p>
    <w:p w14:paraId="4D29CB47" w14:textId="3E0C13EF" w:rsidR="00F5786E" w:rsidRDefault="00025FD3" w:rsidP="00025FD3">
      <w:pPr>
        <w:pStyle w:val="Rubrik1"/>
      </w:pPr>
      <w:bookmarkStart w:id="40" w:name="_Toc64448181"/>
      <w:r>
        <w:t>Konsekvensanalys</w:t>
      </w:r>
      <w:bookmarkEnd w:id="40"/>
    </w:p>
    <w:p w14:paraId="46F72BB6" w14:textId="145CE5C4" w:rsidR="00BE5D8D" w:rsidRDefault="00653CF4" w:rsidP="00BE5D8D">
      <w:pPr>
        <w:pStyle w:val="Brdtext"/>
      </w:pPr>
      <w:r w:rsidRPr="00653CF4">
        <w:rPr>
          <w:i/>
          <w:iCs/>
        </w:rPr>
        <w:t>Regelrådet</w:t>
      </w:r>
      <w:r w:rsidRPr="00653CF4">
        <w:t xml:space="preserve"> finner att konsekvensutredningen uppfyller kraven i 6 och 7 §§ förordningen (2007:1244) om konsekvensutredning vid regelgivning i samtliga delar.</w:t>
      </w:r>
      <w:r>
        <w:t xml:space="preserve"> </w:t>
      </w:r>
    </w:p>
    <w:p w14:paraId="70AD2E98" w14:textId="77777777" w:rsidR="00025FD3" w:rsidRP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t>Syfte och alternativa lösningar</w:t>
      </w:r>
    </w:p>
    <w:p w14:paraId="6256B03D" w14:textId="2AAAD0B5" w:rsidR="00D94839" w:rsidRDefault="00025FD3" w:rsidP="00025FD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25FD3">
        <w:rPr>
          <w:rFonts w:ascii="Times New Roman" w:hAnsi="Times New Roman"/>
          <w:sz w:val="20"/>
        </w:rPr>
        <w:t xml:space="preserve">Förslaget syftar till att förbättra möjligheterna för företag att bedriva FoU genom att ytterligare förstärka nedsättningen av arbetsgivaravgifter för </w:t>
      </w:r>
      <w:r w:rsidRPr="00025FD3">
        <w:rPr>
          <w:rFonts w:ascii="Times New Roman" w:hAnsi="Times New Roman"/>
          <w:sz w:val="20"/>
        </w:rPr>
        <w:lastRenderedPageBreak/>
        <w:t>personer som arbetar med forskning eller utveckling. Dels sänks arbetstidsvillkoret från 75 till 50 procent, dels höjs det högsta samman</w:t>
      </w:r>
      <w:r w:rsidR="00FD706C">
        <w:rPr>
          <w:rFonts w:ascii="Times New Roman" w:hAnsi="Times New Roman"/>
          <w:sz w:val="20"/>
        </w:rPr>
        <w:softHyphen/>
      </w:r>
      <w:r w:rsidRPr="00025FD3">
        <w:rPr>
          <w:rFonts w:ascii="Times New Roman" w:hAnsi="Times New Roman"/>
          <w:sz w:val="20"/>
        </w:rPr>
        <w:t>lagda avdraget från arbetsgivaravgifterna från 450 000 till 600 000 kronor per månad.</w:t>
      </w:r>
      <w:r w:rsidR="00EA5B9D">
        <w:rPr>
          <w:rFonts w:ascii="Times New Roman" w:hAnsi="Times New Roman"/>
          <w:sz w:val="20"/>
        </w:rPr>
        <w:t xml:space="preserve"> Det höjda taket för avdraget från arbetsgivaravgifterna får till följd att även </w:t>
      </w:r>
      <w:r w:rsidR="00EA5B9D" w:rsidRPr="00EA5B9D">
        <w:rPr>
          <w:rFonts w:ascii="Times New Roman" w:hAnsi="Times New Roman"/>
          <w:sz w:val="20"/>
        </w:rPr>
        <w:t xml:space="preserve">taket för nedsättningen av den allmänna löneavgiften för personer som arbetar med </w:t>
      </w:r>
      <w:r w:rsidR="00EA5B9D" w:rsidRPr="00EA5B9D" w:rsidDel="00220EA1">
        <w:rPr>
          <w:rFonts w:ascii="Times New Roman" w:hAnsi="Times New Roman"/>
          <w:sz w:val="20"/>
        </w:rPr>
        <w:t>forskning eller utveckling</w:t>
      </w:r>
      <w:r w:rsidR="00EA5B9D" w:rsidRPr="00EA5B9D">
        <w:rPr>
          <w:rFonts w:ascii="Times New Roman" w:hAnsi="Times New Roman"/>
          <w:sz w:val="20"/>
        </w:rPr>
        <w:t xml:space="preserve"> höjs i motsvarande mån.</w:t>
      </w:r>
      <w:r w:rsidR="00EA5B9D">
        <w:rPr>
          <w:rFonts w:ascii="Times New Roman" w:hAnsi="Times New Roman"/>
          <w:sz w:val="20"/>
        </w:rPr>
        <w:t xml:space="preserve"> </w:t>
      </w:r>
      <w:r w:rsidRPr="00025FD3">
        <w:rPr>
          <w:rFonts w:ascii="Times New Roman" w:hAnsi="Times New Roman"/>
          <w:sz w:val="20"/>
        </w:rPr>
        <w:t xml:space="preserve">Förslagen leder till att fler personer som arbetar med FoU-verksamhet kan omfattas av nedsättningen. När företagens kostnader för att bedriva FoU-verksamhet minskar kan det leda till ökad sysselsättning bland personer som arbetar med FoU. Därigenom kan mängden </w:t>
      </w:r>
      <w:r w:rsidR="0011367F">
        <w:rPr>
          <w:rFonts w:ascii="Times New Roman" w:hAnsi="Times New Roman"/>
          <w:sz w:val="20"/>
        </w:rPr>
        <w:t>FoU</w:t>
      </w:r>
      <w:r w:rsidR="005E7D78">
        <w:rPr>
          <w:rFonts w:ascii="Times New Roman" w:hAnsi="Times New Roman"/>
          <w:sz w:val="20"/>
        </w:rPr>
        <w:t xml:space="preserve"> </w:t>
      </w:r>
      <w:r w:rsidRPr="00025FD3">
        <w:rPr>
          <w:rFonts w:ascii="Times New Roman" w:hAnsi="Times New Roman"/>
          <w:sz w:val="20"/>
        </w:rPr>
        <w:t>som bedrivs öka.</w:t>
      </w:r>
      <w:r w:rsidR="000E4812">
        <w:rPr>
          <w:rFonts w:ascii="Times New Roman" w:hAnsi="Times New Roman"/>
          <w:sz w:val="20"/>
        </w:rPr>
        <w:t xml:space="preserve"> </w:t>
      </w:r>
    </w:p>
    <w:p w14:paraId="734C5E81" w14:textId="74F7D296" w:rsidR="000E4812" w:rsidRDefault="000E4812" w:rsidP="00C94683">
      <w:pPr>
        <w:pStyle w:val="Brdtextmedindrag"/>
      </w:pPr>
      <w:r w:rsidRPr="008A6D93">
        <w:rPr>
          <w:i/>
          <w:iCs/>
        </w:rPr>
        <w:t>Konjunkturinstitutet</w:t>
      </w:r>
      <w:r>
        <w:t xml:space="preserve"> anser att det inte är klarlagt om det behövs ytterligare permanenta fiskala incitament för FoU i Sverige och menar att det kan finnas betydande dödviktskostnader vid permanenta nedsättningar på bred front. Regeringen menar att goda förutsättningar för FoU är av stor betydelse för svensk ekonomi</w:t>
      </w:r>
      <w:r w:rsidR="008A6D93">
        <w:t>, och att förslaget i denna proposition bidrar till detta.</w:t>
      </w:r>
      <w:r>
        <w:t xml:space="preserve"> Dödviktskostnader </w:t>
      </w:r>
      <w:r w:rsidR="008A6D93">
        <w:t>riskerar att uppstå vid förändrad beskattning, men förslaget är enligt regeringen väl avvägt.</w:t>
      </w:r>
    </w:p>
    <w:p w14:paraId="6C787FD6" w14:textId="4BEE060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Det är angeläget att underlätta för företag att investera i FoU på flera olika sätt. I betänkandet Skatteincitament för forskning och utveckling (SOU 2012:66)</w:t>
      </w:r>
      <w:r w:rsidR="00B1689F">
        <w:rPr>
          <w:rFonts w:ascii="Times New Roman" w:hAnsi="Times New Roman"/>
          <w:sz w:val="20"/>
        </w:rPr>
        <w:t>,</w:t>
      </w:r>
      <w:r w:rsidRPr="00025FD3">
        <w:rPr>
          <w:rFonts w:ascii="Times New Roman" w:hAnsi="Times New Roman"/>
          <w:sz w:val="20"/>
        </w:rPr>
        <w:t xml:space="preserve"> som ligger till grund för den nuvarande utformningen av nedsättningen</w:t>
      </w:r>
      <w:r w:rsidR="00B1689F">
        <w:rPr>
          <w:rFonts w:ascii="Times New Roman" w:hAnsi="Times New Roman"/>
          <w:sz w:val="20"/>
        </w:rPr>
        <w:t>,</w:t>
      </w:r>
      <w:r w:rsidRPr="00025FD3">
        <w:rPr>
          <w:rFonts w:ascii="Times New Roman" w:hAnsi="Times New Roman"/>
          <w:sz w:val="20"/>
        </w:rPr>
        <w:t xml:space="preserve"> beskrivs olika alternativa sätt att stödja </w:t>
      </w:r>
      <w:r w:rsidR="008537E4">
        <w:rPr>
          <w:rFonts w:ascii="Times New Roman" w:hAnsi="Times New Roman"/>
          <w:sz w:val="20"/>
        </w:rPr>
        <w:t>FoU</w:t>
      </w:r>
      <w:r w:rsidRPr="00025FD3">
        <w:rPr>
          <w:rFonts w:ascii="Times New Roman" w:hAnsi="Times New Roman"/>
          <w:sz w:val="20"/>
        </w:rPr>
        <w:t xml:space="preserve">. Att förstärka ett redan existerande stöd till </w:t>
      </w:r>
      <w:r w:rsidR="008537E4">
        <w:rPr>
          <w:rFonts w:ascii="Times New Roman" w:hAnsi="Times New Roman"/>
          <w:sz w:val="20"/>
        </w:rPr>
        <w:t xml:space="preserve">FoU </w:t>
      </w:r>
      <w:r w:rsidRPr="00025FD3">
        <w:rPr>
          <w:rFonts w:ascii="Times New Roman" w:hAnsi="Times New Roman"/>
          <w:sz w:val="20"/>
        </w:rPr>
        <w:t>innebär att regelbördan för företagen inte ökar i någon större utsträckning jämfört med om e</w:t>
      </w:r>
      <w:r w:rsidR="00C51729">
        <w:rPr>
          <w:rFonts w:ascii="Times New Roman" w:hAnsi="Times New Roman"/>
          <w:sz w:val="20"/>
        </w:rPr>
        <w:t>tt</w:t>
      </w:r>
      <w:r w:rsidRPr="00025FD3">
        <w:rPr>
          <w:rFonts w:ascii="Times New Roman" w:hAnsi="Times New Roman"/>
          <w:sz w:val="20"/>
        </w:rPr>
        <w:t xml:space="preserve"> ny</w:t>
      </w:r>
      <w:r w:rsidR="00C51729">
        <w:rPr>
          <w:rFonts w:ascii="Times New Roman" w:hAnsi="Times New Roman"/>
          <w:sz w:val="20"/>
        </w:rPr>
        <w:t>tt</w:t>
      </w:r>
      <w:r w:rsidRPr="00025FD3">
        <w:rPr>
          <w:rFonts w:ascii="Times New Roman" w:hAnsi="Times New Roman"/>
          <w:sz w:val="20"/>
        </w:rPr>
        <w:t xml:space="preserve"> stöd på skattesidan skulle införas. Därför föreslår </w:t>
      </w:r>
      <w:r w:rsidR="00D94839">
        <w:rPr>
          <w:rFonts w:ascii="Times New Roman" w:hAnsi="Times New Roman"/>
          <w:sz w:val="20"/>
        </w:rPr>
        <w:t>regeringen</w:t>
      </w:r>
      <w:r w:rsidR="00D94839" w:rsidRPr="00025FD3">
        <w:rPr>
          <w:rFonts w:ascii="Times New Roman" w:hAnsi="Times New Roman"/>
          <w:sz w:val="20"/>
        </w:rPr>
        <w:t xml:space="preserve"> </w:t>
      </w:r>
      <w:r w:rsidRPr="00025FD3">
        <w:rPr>
          <w:rFonts w:ascii="Times New Roman" w:hAnsi="Times New Roman"/>
          <w:sz w:val="20"/>
        </w:rPr>
        <w:t>att förändringar görs inom ramen för det nuvarande regelverket och några alternativa utform</w:t>
      </w:r>
      <w:r w:rsidR="00CA21E1">
        <w:rPr>
          <w:rFonts w:ascii="Times New Roman" w:hAnsi="Times New Roman"/>
          <w:sz w:val="20"/>
        </w:rPr>
        <w:softHyphen/>
      </w:r>
      <w:r w:rsidRPr="00025FD3">
        <w:rPr>
          <w:rFonts w:ascii="Times New Roman" w:hAnsi="Times New Roman"/>
          <w:sz w:val="20"/>
        </w:rPr>
        <w:t>ningar har inte ansetts relevanta.</w:t>
      </w:r>
    </w:p>
    <w:p w14:paraId="65CD2FC6" w14:textId="0F5FFA18"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Om förslagen i denna </w:t>
      </w:r>
      <w:r w:rsidR="00D94839">
        <w:rPr>
          <w:rFonts w:ascii="Times New Roman" w:hAnsi="Times New Roman"/>
          <w:sz w:val="20"/>
        </w:rPr>
        <w:t>proposition</w:t>
      </w:r>
      <w:r w:rsidR="00D94839" w:rsidRPr="00025FD3">
        <w:rPr>
          <w:rFonts w:ascii="Times New Roman" w:hAnsi="Times New Roman"/>
          <w:sz w:val="20"/>
        </w:rPr>
        <w:t xml:space="preserve"> </w:t>
      </w:r>
      <w:r w:rsidRPr="00025FD3">
        <w:rPr>
          <w:rFonts w:ascii="Times New Roman" w:hAnsi="Times New Roman"/>
          <w:sz w:val="20"/>
        </w:rPr>
        <w:t>inte genomförs uteblir kostnads</w:t>
      </w:r>
      <w:r w:rsidRPr="00025FD3">
        <w:rPr>
          <w:rFonts w:ascii="Times New Roman" w:hAnsi="Times New Roman"/>
          <w:sz w:val="20"/>
        </w:rPr>
        <w:softHyphen/>
        <w:t xml:space="preserve">sänkningen för företag med personal som arbetar med forskning eller utveckling. Därmed riskerar de positiva samhällsekonomiska effekterna av mer </w:t>
      </w:r>
      <w:r w:rsidR="00B7682F">
        <w:rPr>
          <w:rFonts w:ascii="Times New Roman" w:hAnsi="Times New Roman"/>
          <w:sz w:val="20"/>
        </w:rPr>
        <w:t xml:space="preserve">FoU </w:t>
      </w:r>
      <w:r w:rsidRPr="00025FD3">
        <w:rPr>
          <w:rFonts w:ascii="Times New Roman" w:hAnsi="Times New Roman"/>
          <w:sz w:val="20"/>
        </w:rPr>
        <w:t>att utebli. Även övriga effekter av förslaget som beskrivs i denna konsekvensanalys uteblir om förstärk</w:t>
      </w:r>
      <w:r w:rsidRPr="00025FD3">
        <w:rPr>
          <w:rFonts w:ascii="Times New Roman" w:hAnsi="Times New Roman"/>
          <w:sz w:val="20"/>
        </w:rPr>
        <w:softHyphen/>
        <w:t>ningen inte skulle genom</w:t>
      </w:r>
      <w:r w:rsidR="00CA21E1">
        <w:rPr>
          <w:rFonts w:ascii="Times New Roman" w:hAnsi="Times New Roman"/>
          <w:sz w:val="20"/>
        </w:rPr>
        <w:softHyphen/>
      </w:r>
      <w:r w:rsidRPr="00025FD3">
        <w:rPr>
          <w:rFonts w:ascii="Times New Roman" w:hAnsi="Times New Roman"/>
          <w:sz w:val="20"/>
        </w:rPr>
        <w:t>föras.</w:t>
      </w:r>
    </w:p>
    <w:p w14:paraId="0BAEA2AA" w14:textId="60DC7A69"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Nuvarande nedsättning redovisas som en skatteutgift i regeringens skrivelse Redovisning av skatteutgifter 2020 (</w:t>
      </w:r>
      <w:proofErr w:type="spellStart"/>
      <w:r w:rsidRPr="00025FD3">
        <w:rPr>
          <w:rFonts w:ascii="Times New Roman" w:hAnsi="Times New Roman"/>
          <w:sz w:val="20"/>
        </w:rPr>
        <w:t>skr</w:t>
      </w:r>
      <w:proofErr w:type="spellEnd"/>
      <w:r w:rsidRPr="00025FD3">
        <w:rPr>
          <w:rFonts w:ascii="Times New Roman" w:hAnsi="Times New Roman"/>
          <w:sz w:val="20"/>
        </w:rPr>
        <w:t xml:space="preserve">. 2019/20:98). Förslaget i denna </w:t>
      </w:r>
      <w:r w:rsidR="00D94839">
        <w:rPr>
          <w:rFonts w:ascii="Times New Roman" w:hAnsi="Times New Roman"/>
          <w:sz w:val="20"/>
        </w:rPr>
        <w:t>proposition</w:t>
      </w:r>
      <w:r w:rsidR="00D94839" w:rsidRPr="00025FD3">
        <w:rPr>
          <w:rFonts w:ascii="Times New Roman" w:hAnsi="Times New Roman"/>
          <w:sz w:val="20"/>
        </w:rPr>
        <w:t xml:space="preserve"> </w:t>
      </w:r>
      <w:r w:rsidRPr="00025FD3">
        <w:rPr>
          <w:rFonts w:ascii="Times New Roman" w:hAnsi="Times New Roman"/>
          <w:sz w:val="20"/>
        </w:rPr>
        <w:t>innebär att denna skatteutgift ökar i storlek i skatteutgiftsredovisning när de nya reglerna trätt i kraft.</w:t>
      </w:r>
    </w:p>
    <w:p w14:paraId="45A2FE2B"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Eftersom det är angeläget att de nya reglerna träder i kraft så snart som möjligt föreslås att ändringarna träder i kraft den 1 juli 2021.</w:t>
      </w:r>
      <w:r w:rsidRPr="00025FD3" w:rsidDel="005C5F07">
        <w:rPr>
          <w:rFonts w:ascii="Times New Roman" w:hAnsi="Times New Roman"/>
          <w:sz w:val="20"/>
        </w:rPr>
        <w:t xml:space="preserve"> </w:t>
      </w:r>
    </w:p>
    <w:p w14:paraId="18FD8A1F" w14:textId="77777777" w:rsid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t>Offentligfinansiella effekter</w:t>
      </w:r>
    </w:p>
    <w:p w14:paraId="06D0B3AE" w14:textId="30360439" w:rsidR="00B14356" w:rsidRPr="00B14356" w:rsidRDefault="00B14356" w:rsidP="00D50D6A">
      <w:pPr>
        <w:pStyle w:val="Brdtext"/>
      </w:pPr>
      <w:r w:rsidRPr="00025FD3">
        <w:t>De offentligfinansiella effekterna till följd av ändrade skatte- och avgiftsregler beräknas i enlighet med Finansdepartementets beräknings</w:t>
      </w:r>
      <w:r w:rsidRPr="00025FD3">
        <w:softHyphen/>
        <w:t>konventioner. Beräkningarna utgår vanligtvis från att beteendet hos individer och företag inte ändras till följd av förändringarna i skatte</w:t>
      </w:r>
      <w:r w:rsidRPr="00025FD3">
        <w:softHyphen/>
        <w:t xml:space="preserve">reglerna. Antagandet om oförändrat beteende ger en god uppskattning av åtgärdernas effekt på kort och medellång sikt. På längre sikt och för att bedöma andra effekter än de offentligfinansiella effekterna kan ett mer dynamiskt synsätt behöva användas, där skattebaser tillåts påverkas av </w:t>
      </w:r>
      <w:r w:rsidRPr="00025FD3">
        <w:lastRenderedPageBreak/>
        <w:t>regeländringen. Beräkningarna görs i ikraftträdandeårets priser och volymer.</w:t>
      </w:r>
    </w:p>
    <w:p w14:paraId="51A87A36" w14:textId="77777777" w:rsidR="00025FD3" w:rsidRPr="00025FD3" w:rsidRDefault="00025FD3" w:rsidP="00D50D6A">
      <w:pPr>
        <w:pStyle w:val="Brdtextmedindrag"/>
      </w:pPr>
      <w:r w:rsidRPr="00025FD3">
        <w:t>De offentligfinansiella effektberäkningarna baseras på uppgifter från Skatteverket och SCB, men brister i det statistiska underlaget gör beräkningarna osäkra.</w:t>
      </w:r>
      <w:bookmarkStart w:id="41" w:name="_Hlk536011699"/>
    </w:p>
    <w:p w14:paraId="4765573D" w14:textId="0AD2739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År 2019 uppgick underlaget för nedsatta arbetsgivaravgifter för personer som arbetar med forskning eller utveckling till 10,9 miljarder kronor enligt statistik från Skatteverket. Underlaget har skrivits fram till 2021 års prisnivå med prognosen för lönesummans utveckling och beräknas då uppgå till 11,2 miljarder kronor. Avgiftsunderlaget vid beräkningen av arbetsgivaravgifterna för personer som arbetar med forskning </w:t>
      </w:r>
      <w:r w:rsidR="00B7682F">
        <w:rPr>
          <w:rFonts w:ascii="Times New Roman" w:hAnsi="Times New Roman"/>
          <w:sz w:val="20"/>
        </w:rPr>
        <w:t>eller</w:t>
      </w:r>
      <w:r w:rsidRPr="00025FD3">
        <w:rPr>
          <w:rFonts w:ascii="Times New Roman" w:hAnsi="Times New Roman"/>
          <w:sz w:val="20"/>
        </w:rPr>
        <w:t xml:space="preserve"> utveckling utgörs av löner och annan avgiftspliktig ersättning till dessa personer. Från detta underlag ska avdrag göras med 10 procent av avgiftsunderlaget och på sådan ersättning som berättigar till avdrag ska även den allmänna löneavgiften sättas ned med 10 procentenheter.</w:t>
      </w:r>
    </w:p>
    <w:p w14:paraId="15D08F09"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2" w:name="_Hlk47352995"/>
      <w:r w:rsidRPr="00025FD3">
        <w:rPr>
          <w:rFonts w:ascii="Times New Roman" w:hAnsi="Times New Roman"/>
          <w:sz w:val="20"/>
        </w:rPr>
        <w:t xml:space="preserve">År 2019 fick sammanlagt ca 2 600 företag nedsatta arbetsgivaravgifter för personer som arbetar med forskning eller utveckling. Omkring 2 550 företag hade ett underlag som understeg 2,3 miljoner kronor per månad, vilket motsvarade underlaget för det dåvarande högsta sammanlagda avdraget på 230 000 kronor per månad. Antalet företag som hade ett underlag som översteg 2,3 miljoner kronor per månad var 43. Därtill uppgav 11 företag ett underlag på exakt 2,3 miljoner kronor. Det är rimligt att anta att dessa 11 företag i själva verket har ett större underlag än vad som angetts i arbetsgivardeklarationen, men det är inte känt hur mycket större det är. </w:t>
      </w:r>
    </w:p>
    <w:bookmarkEnd w:id="42"/>
    <w:p w14:paraId="7D0C17DE" w14:textId="48CC3973"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SCB redovisar i rapporten Forskning och utveckling i Sverige de utgifter och personella resurser som satsas på </w:t>
      </w:r>
      <w:r w:rsidR="00CE1E75">
        <w:rPr>
          <w:rFonts w:ascii="Times New Roman" w:hAnsi="Times New Roman"/>
          <w:sz w:val="20"/>
        </w:rPr>
        <w:t xml:space="preserve">FoU </w:t>
      </w:r>
      <w:r w:rsidRPr="00025FD3">
        <w:rPr>
          <w:rFonts w:ascii="Times New Roman" w:hAnsi="Times New Roman"/>
          <w:sz w:val="20"/>
        </w:rPr>
        <w:t xml:space="preserve">i Sverige. Den senaste rapporten publicerades 2019 och innehåller statistik för 2017. I rapporten redovisas bl.a. arbetskraftskostnader, vilka uppgick till ca 58 miljarder kronor. Arbetskraftskostnaderna utgörs huvudsakligen av löner, socialavgifter och pensionsavsättningar och uppskattningsvis antas två tredjedelar utgöras av löner. Samma antagande gjordes i betänkandet Skatteincitament för forskning och utveckling (SOU 2012:66), som ligger till grund för den nuvarande utformningen av nedsättningen. Lönerna för personer som arbetar med </w:t>
      </w:r>
      <w:r w:rsidR="00CE1E75">
        <w:rPr>
          <w:rFonts w:ascii="Times New Roman" w:hAnsi="Times New Roman"/>
          <w:sz w:val="20"/>
        </w:rPr>
        <w:t xml:space="preserve">FoU </w:t>
      </w:r>
      <w:r w:rsidRPr="00025FD3">
        <w:rPr>
          <w:rFonts w:ascii="Times New Roman" w:hAnsi="Times New Roman"/>
          <w:sz w:val="20"/>
        </w:rPr>
        <w:t>i företagssektorn bedöms därför uppgå till ca 38 miljarder kronor. Lönerna inkluderar inte konsultarvoden.</w:t>
      </w:r>
    </w:p>
    <w:p w14:paraId="53FCAA6A"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Skatteverkets underlag för de nedsatta arbetsgivaravgifterna på ca 11 miljarder kronor är alltså betydligt lägre än den samlade lönesumman bland FoU-anställda i företagssektorn enligt SCB. Underlagen kan skilja sig åt av flera skäl. Ett skäl är att alla FoU-anställda inte nödvändigtvis uppfyller villkoren för dagens nedsättning. Ett annat är att avdraget i första hand ska göras av moderföretaget, och därefter av dotterföretagen i den ordning som moderföretaget bestämmer, i en koncern med flera avgifts</w:t>
      </w:r>
      <w:r w:rsidRPr="00025FD3">
        <w:rPr>
          <w:rFonts w:ascii="Times New Roman" w:hAnsi="Times New Roman"/>
          <w:sz w:val="20"/>
        </w:rPr>
        <w:softHyphen/>
        <w:t xml:space="preserve">skyldiga. Det gör att företag som ingår i koncerner med flera företag som bedriver FoU-verksamhet kan saknas i Skatteverkets statistik. </w:t>
      </w:r>
    </w:p>
    <w:p w14:paraId="1F228DA2" w14:textId="7C9C7B58"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Det är rimligt att anta att underlaget från Skatteverket underskattar lönesumman för FoU-anställda som är berättigade till nedsättning. Att 11 företag 2019 rapporterar ett underlag som exakt uppgår till takbeloppet stöder en sådan slutsats. För att beräkna de offentligfinansiella effekterna av förslagen i </w:t>
      </w:r>
      <w:r w:rsidR="00C51729">
        <w:rPr>
          <w:rFonts w:ascii="Times New Roman" w:hAnsi="Times New Roman"/>
          <w:sz w:val="20"/>
        </w:rPr>
        <w:t>propositionen</w:t>
      </w:r>
      <w:r w:rsidRPr="00025FD3">
        <w:rPr>
          <w:rFonts w:ascii="Times New Roman" w:hAnsi="Times New Roman"/>
          <w:sz w:val="20"/>
        </w:rPr>
        <w:t xml:space="preserve"> måste därför ett antagande göras om hur stor lönesumman är hos FoU-anställda som kan vara berättigade till </w:t>
      </w:r>
      <w:r w:rsidRPr="00025FD3">
        <w:rPr>
          <w:rFonts w:ascii="Times New Roman" w:hAnsi="Times New Roman"/>
          <w:sz w:val="20"/>
        </w:rPr>
        <w:lastRenderedPageBreak/>
        <w:t xml:space="preserve">nedsättning av arbetsgivaravgifterna. Lönesumman antas uppgå till ca 20 miljarder kronor. </w:t>
      </w:r>
    </w:p>
    <w:p w14:paraId="0BA053A0" w14:textId="65B81B00"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Enligt SCB arbetade ca 75 000 personer med FoU i företagssektorn 2017. Dessa utförde ca 65 000 årsverken, dvs. det arbete en heltidsanställd person utför under ett år. Kvoten mellan årsverken och personer uppgår till ca 0,85. Att årsverkena är lägre än antalet anställda kan bero på två saker: dels att en del av de anställda inte arbetar heltid, dels att de anställda delar sin tid mellan FoU-verksamhet och andra arbetsuppgifter. Det är de personer som delar sin arbetstid mellan olika verksamheter som kan komma att påverkas av förslaget om sänkt arbetstidsvillkor. Det finns dessvärre ingen ytterligare information om fördelningen mellan FoU-verksamhet och annan verksamhet, vilket gör den offentligfinansiella effekten av att sänka arbetstidsvillkoret osäker. Att antalet årsverken utgör 85 procent av antalet anställda kan dock vara en indikation på att många FoU-anställda ägnar en stor del av sin arbetstid åt FoU, vilket begränsar den krets av personer som kan omfattas med de nya reglerna.</w:t>
      </w:r>
    </w:p>
    <w:p w14:paraId="20B4D773"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Den offentligfinansiella effektberäkningen av att sänka arbetstids</w:t>
      </w:r>
      <w:r w:rsidRPr="00025FD3">
        <w:rPr>
          <w:rFonts w:ascii="Times New Roman" w:hAnsi="Times New Roman"/>
          <w:sz w:val="20"/>
        </w:rPr>
        <w:softHyphen/>
        <w:t>villkoret baseras på ett antagande om att antalet FoU-anställda som omfattas av nedsättningen av arbetsgivaravgifterna ökar med 2 500 personer, eller ca 10 procent, till följd av de föreslagna reglerna. Detta bedöms minska skatteintäkterna med 180 miljoner kronor för 2021. Beräkningen tar hänsyn till att ikraftträdandedatumet föreslås vara den 1 juli. På helårsbasis bedöms skatteintäkterna minska med 360 miljoner kronor. Beräkningen bygger på att en genomsnittlig FoU-anställd har en lön före skatt på ca 700 000 kronor per år.</w:t>
      </w:r>
    </w:p>
    <w:p w14:paraId="54BA24B4" w14:textId="44E1A6B6"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Statistiken från Skatteverket visar att underlaget för nedsättningen av arbetsgivaravgifterna är ojämnt fördelad och att ett fåtal företag redovisar </w:t>
      </w:r>
      <w:r w:rsidR="001747B6">
        <w:rPr>
          <w:rFonts w:ascii="Times New Roman" w:hAnsi="Times New Roman"/>
          <w:sz w:val="20"/>
        </w:rPr>
        <w:t xml:space="preserve">jämförelsevis </w:t>
      </w:r>
      <w:r w:rsidRPr="00025FD3">
        <w:rPr>
          <w:rFonts w:ascii="Times New Roman" w:hAnsi="Times New Roman"/>
          <w:sz w:val="20"/>
        </w:rPr>
        <w:t xml:space="preserve">höga underlag. Höjningen av det högsta sammanlagda avdraget från arbetsgivaravgifterna från 450 000 till 600 000 kronor beräknas minska skatteintäkterna med 120 miljoner kronor 2021 </w:t>
      </w:r>
      <w:r w:rsidR="00C51729">
        <w:rPr>
          <w:rFonts w:ascii="Times New Roman" w:hAnsi="Times New Roman"/>
          <w:sz w:val="20"/>
        </w:rPr>
        <w:t>(halvårs</w:t>
      </w:r>
      <w:r w:rsidR="00497319">
        <w:rPr>
          <w:rFonts w:ascii="Times New Roman" w:hAnsi="Times New Roman"/>
          <w:sz w:val="20"/>
        </w:rPr>
        <w:softHyphen/>
      </w:r>
      <w:r w:rsidR="00C51729">
        <w:rPr>
          <w:rFonts w:ascii="Times New Roman" w:hAnsi="Times New Roman"/>
          <w:sz w:val="20"/>
        </w:rPr>
        <w:t xml:space="preserve">effekt) </w:t>
      </w:r>
      <w:r w:rsidR="001747B6">
        <w:rPr>
          <w:rFonts w:ascii="Times New Roman" w:hAnsi="Times New Roman"/>
          <w:sz w:val="20"/>
        </w:rPr>
        <w:t xml:space="preserve">och </w:t>
      </w:r>
      <w:r w:rsidRPr="00025FD3">
        <w:rPr>
          <w:rFonts w:ascii="Times New Roman" w:hAnsi="Times New Roman"/>
          <w:sz w:val="20"/>
        </w:rPr>
        <w:t xml:space="preserve">240 miljoner kronor </w:t>
      </w:r>
      <w:r w:rsidR="00C51729">
        <w:rPr>
          <w:rFonts w:ascii="Times New Roman" w:hAnsi="Times New Roman"/>
          <w:sz w:val="20"/>
        </w:rPr>
        <w:t xml:space="preserve">åren </w:t>
      </w:r>
      <w:r w:rsidR="001747B6">
        <w:rPr>
          <w:rFonts w:ascii="Times New Roman" w:hAnsi="Times New Roman"/>
          <w:sz w:val="20"/>
        </w:rPr>
        <w:t xml:space="preserve">därefter </w:t>
      </w:r>
      <w:r w:rsidR="00C51729">
        <w:rPr>
          <w:rFonts w:ascii="Times New Roman" w:hAnsi="Times New Roman"/>
          <w:sz w:val="20"/>
        </w:rPr>
        <w:t>(</w:t>
      </w:r>
      <w:r w:rsidRPr="00025FD3">
        <w:rPr>
          <w:rFonts w:ascii="Times New Roman" w:hAnsi="Times New Roman"/>
          <w:sz w:val="20"/>
        </w:rPr>
        <w:t>helårs</w:t>
      </w:r>
      <w:r w:rsidR="00C51729">
        <w:rPr>
          <w:rFonts w:ascii="Times New Roman" w:hAnsi="Times New Roman"/>
          <w:sz w:val="20"/>
        </w:rPr>
        <w:t>effekt)</w:t>
      </w:r>
      <w:r w:rsidRPr="00025FD3">
        <w:rPr>
          <w:rFonts w:ascii="Times New Roman" w:hAnsi="Times New Roman"/>
          <w:sz w:val="20"/>
        </w:rPr>
        <w:t xml:space="preserve">. Beräkningen baseras på Skatteverkets statistik och en bedömning av hur många företag och hur stor del av löneunderlaget som finns bland de högsta underlagen. </w:t>
      </w:r>
    </w:p>
    <w:p w14:paraId="041EE3A3" w14:textId="04F479C0"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En förändring av arbetsgivaravgifterna har både direkta och indirekta effekter på de offentliga finanserna. Bruttoeffekten beskriver den direkta effekten på skatteintäkterna från skatten eller avgiften i fråga. Sammantaget bedöms den offentligfinansiella bruttoeffekten av förslagen i denna </w:t>
      </w:r>
      <w:r w:rsidR="00C51729">
        <w:rPr>
          <w:rFonts w:ascii="Times New Roman" w:hAnsi="Times New Roman"/>
          <w:sz w:val="20"/>
        </w:rPr>
        <w:t>proposition</w:t>
      </w:r>
      <w:r w:rsidRPr="00025FD3">
        <w:rPr>
          <w:rFonts w:ascii="Times New Roman" w:hAnsi="Times New Roman"/>
          <w:sz w:val="20"/>
        </w:rPr>
        <w:t xml:space="preserve"> uppgå till -300 miljoner kronor 2021 och </w:t>
      </w:r>
      <w:r w:rsidRPr="00025FD3">
        <w:rPr>
          <w:rFonts w:ascii="Times New Roman" w:hAnsi="Times New Roman"/>
          <w:sz w:val="20"/>
        </w:rPr>
        <w:br/>
        <w:t xml:space="preserve">-600 miljoner kronor </w:t>
      </w:r>
      <w:r w:rsidR="00AD315F" w:rsidRPr="00025FD3">
        <w:rPr>
          <w:rFonts w:ascii="Times New Roman" w:hAnsi="Times New Roman"/>
          <w:sz w:val="20"/>
        </w:rPr>
        <w:t>2022–2023</w:t>
      </w:r>
      <w:r w:rsidRPr="00025FD3">
        <w:rPr>
          <w:rFonts w:ascii="Times New Roman" w:hAnsi="Times New Roman"/>
          <w:sz w:val="20"/>
        </w:rPr>
        <w:t>. En förändring av arbetsgivaravgifterna antas även ge upphov till indirekta effekter på de offentliga finanserna genom övervältring på löner, priser och vinster. Övervältringsantagandena beskrivs i detalj i Finansdepartementets beräkningskonventioner som publiceras på regeringens webbplats. Den offentligfinansiella netto</w:t>
      </w:r>
      <w:r w:rsidR="004472BE">
        <w:rPr>
          <w:rFonts w:ascii="Times New Roman" w:hAnsi="Times New Roman"/>
          <w:sz w:val="20"/>
        </w:rPr>
        <w:softHyphen/>
      </w:r>
      <w:r w:rsidRPr="00025FD3">
        <w:rPr>
          <w:rFonts w:ascii="Times New Roman" w:hAnsi="Times New Roman"/>
          <w:sz w:val="20"/>
        </w:rPr>
        <w:t xml:space="preserve">effekten utgörs av summan av bruttoeffekten och de indirekta effekterna. </w:t>
      </w:r>
    </w:p>
    <w:p w14:paraId="300F9A50" w14:textId="3D11F59F"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Den offentligfinansiella nettoeffekten av förslagen beräknas uppgå till </w:t>
      </w:r>
      <w:r w:rsidR="00A7411B">
        <w:rPr>
          <w:rFonts w:ascii="Times New Roman" w:hAnsi="Times New Roman"/>
          <w:sz w:val="20"/>
        </w:rPr>
        <w:br/>
      </w:r>
      <w:r w:rsidRPr="00025FD3">
        <w:rPr>
          <w:rFonts w:ascii="Times New Roman" w:hAnsi="Times New Roman"/>
          <w:sz w:val="20"/>
        </w:rPr>
        <w:t>-</w:t>
      </w:r>
      <w:r w:rsidR="00E571E6">
        <w:rPr>
          <w:rFonts w:ascii="Times New Roman" w:hAnsi="Times New Roman"/>
          <w:sz w:val="20"/>
        </w:rPr>
        <w:t>250</w:t>
      </w:r>
      <w:r w:rsidRPr="00025FD3">
        <w:rPr>
          <w:rFonts w:ascii="Times New Roman" w:hAnsi="Times New Roman"/>
          <w:sz w:val="20"/>
        </w:rPr>
        <w:t> miljoner kronor 2021 och till</w:t>
      </w:r>
      <w:r w:rsidR="000700AD">
        <w:rPr>
          <w:rFonts w:ascii="Times New Roman" w:hAnsi="Times New Roman"/>
          <w:sz w:val="20"/>
        </w:rPr>
        <w:t xml:space="preserve"> </w:t>
      </w:r>
      <w:r w:rsidRPr="00025FD3">
        <w:rPr>
          <w:rFonts w:ascii="Times New Roman" w:hAnsi="Times New Roman"/>
          <w:sz w:val="20"/>
        </w:rPr>
        <w:t xml:space="preserve">-480 respektive -470 miljoner kronor 2022 och 2023 (se tabell </w:t>
      </w:r>
      <w:r w:rsidR="00A7411B">
        <w:rPr>
          <w:rFonts w:ascii="Times New Roman" w:hAnsi="Times New Roman"/>
          <w:sz w:val="20"/>
        </w:rPr>
        <w:t>6.1</w:t>
      </w:r>
      <w:r w:rsidRPr="00025FD3">
        <w:rPr>
          <w:rFonts w:ascii="Times New Roman" w:hAnsi="Times New Roman"/>
          <w:sz w:val="20"/>
        </w:rPr>
        <w:t xml:space="preserve">). </w:t>
      </w:r>
    </w:p>
    <w:p w14:paraId="619FCE72"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Den varaktiga effekten, som är ett mått på den bestående årliga effekten av en skatte- eller avgiftsändring, beräknas uppgå till -510 miljoner kronor.</w:t>
      </w:r>
    </w:p>
    <w:p w14:paraId="4ABFCE05" w14:textId="49D22DE8" w:rsidR="00025FD3" w:rsidRPr="00025FD3" w:rsidRDefault="00025FD3" w:rsidP="00025FD3">
      <w:pPr>
        <w:keepNext/>
        <w:keepLines/>
        <w:tabs>
          <w:tab w:val="left" w:pos="1134"/>
        </w:tabs>
        <w:overflowPunct w:val="0"/>
        <w:autoSpaceDE w:val="0"/>
        <w:autoSpaceDN w:val="0"/>
        <w:adjustRightInd w:val="0"/>
        <w:spacing w:before="260" w:after="80" w:line="240" w:lineRule="auto"/>
        <w:ind w:left="1134" w:hanging="1134"/>
        <w:textAlignment w:val="baseline"/>
        <w:rPr>
          <w:rFonts w:ascii="Trade Gothic Pro" w:hAnsi="Trade Gothic Pro"/>
          <w:b/>
          <w:sz w:val="18"/>
        </w:rPr>
      </w:pPr>
      <w:r w:rsidRPr="00025FD3">
        <w:rPr>
          <w:rFonts w:ascii="Trade Gothic Pro" w:hAnsi="Trade Gothic Pro"/>
          <w:b/>
          <w:sz w:val="18"/>
        </w:rPr>
        <w:lastRenderedPageBreak/>
        <w:t xml:space="preserve">Tabell </w:t>
      </w:r>
      <w:r w:rsidR="00A7411B">
        <w:rPr>
          <w:rFonts w:ascii="Trade Gothic Pro" w:hAnsi="Trade Gothic Pro"/>
          <w:b/>
          <w:sz w:val="18"/>
        </w:rPr>
        <w:t>6.1</w:t>
      </w:r>
      <w:r w:rsidRPr="00025FD3">
        <w:rPr>
          <w:rFonts w:ascii="Trade Gothic Pro" w:hAnsi="Trade Gothic Pro"/>
          <w:b/>
          <w:sz w:val="18"/>
        </w:rPr>
        <w:tab/>
        <w:t xml:space="preserve">Offentligfinansiella effekter </w:t>
      </w:r>
    </w:p>
    <w:p w14:paraId="3B4F7128" w14:textId="77777777" w:rsidR="00025FD3" w:rsidRPr="00025FD3" w:rsidRDefault="00025FD3" w:rsidP="00F86D62">
      <w:pPr>
        <w:keepNext/>
        <w:keepLines/>
        <w:overflowPunct w:val="0"/>
        <w:autoSpaceDE w:val="0"/>
        <w:autoSpaceDN w:val="0"/>
        <w:adjustRightInd w:val="0"/>
        <w:spacing w:after="100" w:line="200" w:lineRule="exact"/>
        <w:textAlignment w:val="baseline"/>
        <w:rPr>
          <w:rFonts w:ascii="Trade Gothic Pro" w:hAnsi="Trade Gothic Pro"/>
          <w:sz w:val="17"/>
        </w:rPr>
      </w:pPr>
      <w:r w:rsidRPr="00025FD3">
        <w:rPr>
          <w:rFonts w:ascii="Trade Gothic Pro" w:hAnsi="Trade Gothic Pro"/>
          <w:sz w:val="17"/>
        </w:rPr>
        <w:t xml:space="preserve">Miljarder kronor, fasta priser och baser </w:t>
      </w:r>
    </w:p>
    <w:tbl>
      <w:tblPr>
        <w:tblW w:w="5000" w:type="pct"/>
        <w:tblCellMar>
          <w:left w:w="0" w:type="dxa"/>
        </w:tblCellMar>
        <w:tblLook w:val="04A0" w:firstRow="1" w:lastRow="0" w:firstColumn="1" w:lastColumn="0" w:noHBand="0" w:noVBand="1"/>
      </w:tblPr>
      <w:tblGrid>
        <w:gridCol w:w="1394"/>
        <w:gridCol w:w="1041"/>
        <w:gridCol w:w="691"/>
        <w:gridCol w:w="693"/>
        <w:gridCol w:w="693"/>
        <w:gridCol w:w="694"/>
        <w:gridCol w:w="691"/>
      </w:tblGrid>
      <w:tr w:rsidR="00025FD3" w:rsidRPr="00025FD3" w14:paraId="0480C2F3" w14:textId="77777777" w:rsidTr="00520299">
        <w:tc>
          <w:tcPr>
            <w:tcW w:w="1154" w:type="pct"/>
            <w:tcBorders>
              <w:top w:val="single" w:sz="8" w:space="0" w:color="auto"/>
              <w:left w:val="nil"/>
              <w:bottom w:val="single" w:sz="6" w:space="0" w:color="auto"/>
              <w:right w:val="nil"/>
            </w:tcBorders>
            <w:vAlign w:val="bottom"/>
          </w:tcPr>
          <w:p w14:paraId="71B4CF1D"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vAlign w:val="bottom"/>
            <w:hideMark/>
          </w:tcPr>
          <w:p w14:paraId="407A8598"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025FD3">
              <w:rPr>
                <w:rFonts w:ascii="Trade Gothic LT Std Cn" w:hAnsi="Trade Gothic LT Std Cn"/>
                <w:b/>
                <w:spacing w:val="4"/>
                <w:sz w:val="18"/>
              </w:rPr>
              <w:t xml:space="preserve">Effekt från </w:t>
            </w:r>
          </w:p>
        </w:tc>
        <w:tc>
          <w:tcPr>
            <w:tcW w:w="591" w:type="pct"/>
            <w:tcBorders>
              <w:top w:val="single" w:sz="8" w:space="0" w:color="auto"/>
              <w:left w:val="nil"/>
              <w:bottom w:val="single" w:sz="6" w:space="0" w:color="auto"/>
              <w:right w:val="nil"/>
            </w:tcBorders>
            <w:vAlign w:val="bottom"/>
            <w:hideMark/>
          </w:tcPr>
          <w:p w14:paraId="3763EE03"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025FD3">
              <w:rPr>
                <w:rFonts w:ascii="Trade Gothic LT Std Cn" w:hAnsi="Trade Gothic LT Std Cn"/>
                <w:b/>
                <w:spacing w:val="4"/>
                <w:sz w:val="18"/>
              </w:rPr>
              <w:t xml:space="preserve">Brutto-effekt </w:t>
            </w:r>
          </w:p>
        </w:tc>
        <w:tc>
          <w:tcPr>
            <w:tcW w:w="1776" w:type="pct"/>
            <w:gridSpan w:val="3"/>
            <w:tcBorders>
              <w:top w:val="single" w:sz="8" w:space="0" w:color="auto"/>
              <w:left w:val="nil"/>
              <w:bottom w:val="single" w:sz="6" w:space="0" w:color="auto"/>
              <w:right w:val="nil"/>
            </w:tcBorders>
            <w:vAlign w:val="bottom"/>
            <w:hideMark/>
          </w:tcPr>
          <w:p w14:paraId="0FAEC21C" w14:textId="77777777" w:rsidR="00025FD3" w:rsidRPr="00025FD3" w:rsidRDefault="00025FD3" w:rsidP="00025FD3">
            <w:pPr>
              <w:keepNext/>
              <w:keepLines/>
              <w:overflowPunct w:val="0"/>
              <w:autoSpaceDE w:val="0"/>
              <w:autoSpaceDN w:val="0"/>
              <w:adjustRightInd w:val="0"/>
              <w:spacing w:before="20" w:after="20" w:line="220" w:lineRule="exact"/>
              <w:jc w:val="center"/>
              <w:textAlignment w:val="baseline"/>
              <w:rPr>
                <w:rFonts w:ascii="Trade Gothic LT Std Cn" w:hAnsi="Trade Gothic LT Std Cn"/>
                <w:b/>
                <w:spacing w:val="4"/>
                <w:sz w:val="18"/>
              </w:rPr>
            </w:pPr>
            <w:r w:rsidRPr="00025FD3">
              <w:rPr>
                <w:rFonts w:ascii="Trade Gothic LT Std Cn" w:hAnsi="Trade Gothic LT Std Cn"/>
                <w:b/>
                <w:spacing w:val="4"/>
                <w:sz w:val="18"/>
              </w:rPr>
              <w:t>Nettoeffekt</w:t>
            </w:r>
          </w:p>
        </w:tc>
        <w:tc>
          <w:tcPr>
            <w:tcW w:w="591" w:type="pct"/>
            <w:tcBorders>
              <w:top w:val="single" w:sz="8" w:space="0" w:color="auto"/>
              <w:left w:val="nil"/>
              <w:bottom w:val="single" w:sz="6" w:space="0" w:color="auto"/>
              <w:right w:val="nil"/>
            </w:tcBorders>
            <w:vAlign w:val="bottom"/>
            <w:hideMark/>
          </w:tcPr>
          <w:p w14:paraId="3E59578E"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025FD3">
              <w:rPr>
                <w:rFonts w:ascii="Trade Gothic LT Std Cn" w:hAnsi="Trade Gothic LT Std Cn"/>
                <w:b/>
                <w:spacing w:val="4"/>
                <w:sz w:val="18"/>
              </w:rPr>
              <w:t>Varaktig effekt</w:t>
            </w:r>
          </w:p>
        </w:tc>
      </w:tr>
      <w:tr w:rsidR="00025FD3" w:rsidRPr="00025FD3" w14:paraId="5E745562" w14:textId="77777777" w:rsidTr="00520299">
        <w:tc>
          <w:tcPr>
            <w:tcW w:w="1154" w:type="pct"/>
            <w:tcBorders>
              <w:top w:val="single" w:sz="8" w:space="0" w:color="auto"/>
              <w:left w:val="nil"/>
              <w:bottom w:val="single" w:sz="6" w:space="0" w:color="auto"/>
              <w:right w:val="nil"/>
            </w:tcBorders>
          </w:tcPr>
          <w:p w14:paraId="5AC38804" w14:textId="77777777" w:rsidR="00025FD3" w:rsidRPr="00025FD3" w:rsidRDefault="00025FD3" w:rsidP="00025FD3">
            <w:pPr>
              <w:keepNext/>
              <w:keepLines/>
              <w:overflowPunct w:val="0"/>
              <w:autoSpaceDE w:val="0"/>
              <w:autoSpaceDN w:val="0"/>
              <w:adjustRightInd w:val="0"/>
              <w:spacing w:before="20" w:after="20" w:line="220" w:lineRule="exact"/>
              <w:textAlignment w:val="baseline"/>
              <w:rPr>
                <w:rFonts w:ascii="Trade Gothic LT Std Cn" w:hAnsi="Trade Gothic LT Std Cn"/>
                <w:b/>
                <w:spacing w:val="4"/>
                <w:sz w:val="18"/>
              </w:rPr>
            </w:pPr>
          </w:p>
        </w:tc>
        <w:tc>
          <w:tcPr>
            <w:tcW w:w="888" w:type="pct"/>
            <w:tcBorders>
              <w:top w:val="single" w:sz="8" w:space="0" w:color="auto"/>
              <w:left w:val="nil"/>
              <w:bottom w:val="single" w:sz="6" w:space="0" w:color="auto"/>
              <w:right w:val="nil"/>
            </w:tcBorders>
          </w:tcPr>
          <w:p w14:paraId="1A45F3F2"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p>
        </w:tc>
        <w:tc>
          <w:tcPr>
            <w:tcW w:w="591" w:type="pct"/>
            <w:tcBorders>
              <w:top w:val="single" w:sz="8" w:space="0" w:color="auto"/>
              <w:left w:val="nil"/>
              <w:bottom w:val="single" w:sz="6" w:space="0" w:color="auto"/>
              <w:right w:val="nil"/>
            </w:tcBorders>
            <w:hideMark/>
          </w:tcPr>
          <w:p w14:paraId="08AC5360"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025FD3">
              <w:rPr>
                <w:rFonts w:ascii="Trade Gothic LT Std Cn" w:hAnsi="Trade Gothic LT Std Cn"/>
                <w:b/>
                <w:spacing w:val="4"/>
                <w:sz w:val="18"/>
              </w:rPr>
              <w:t>2021</w:t>
            </w:r>
          </w:p>
        </w:tc>
        <w:tc>
          <w:tcPr>
            <w:tcW w:w="592" w:type="pct"/>
            <w:tcBorders>
              <w:top w:val="single" w:sz="8" w:space="0" w:color="auto"/>
              <w:left w:val="nil"/>
              <w:bottom w:val="single" w:sz="6" w:space="0" w:color="auto"/>
              <w:right w:val="nil"/>
            </w:tcBorders>
            <w:hideMark/>
          </w:tcPr>
          <w:p w14:paraId="56072FCA"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025FD3">
              <w:rPr>
                <w:rFonts w:ascii="Trade Gothic LT Std Cn" w:hAnsi="Trade Gothic LT Std Cn"/>
                <w:b/>
                <w:spacing w:val="4"/>
                <w:sz w:val="18"/>
              </w:rPr>
              <w:t>2021</w:t>
            </w:r>
          </w:p>
        </w:tc>
        <w:tc>
          <w:tcPr>
            <w:tcW w:w="592" w:type="pct"/>
            <w:tcBorders>
              <w:top w:val="single" w:sz="8" w:space="0" w:color="auto"/>
              <w:left w:val="nil"/>
              <w:bottom w:val="single" w:sz="6" w:space="0" w:color="auto"/>
              <w:right w:val="nil"/>
            </w:tcBorders>
            <w:hideMark/>
          </w:tcPr>
          <w:p w14:paraId="6CC12EC6"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025FD3">
              <w:rPr>
                <w:rFonts w:ascii="Trade Gothic LT Std Cn" w:hAnsi="Trade Gothic LT Std Cn"/>
                <w:b/>
                <w:spacing w:val="4"/>
                <w:sz w:val="18"/>
              </w:rPr>
              <w:t>2022</w:t>
            </w:r>
          </w:p>
        </w:tc>
        <w:tc>
          <w:tcPr>
            <w:tcW w:w="593" w:type="pct"/>
            <w:tcBorders>
              <w:top w:val="single" w:sz="8" w:space="0" w:color="auto"/>
              <w:left w:val="nil"/>
              <w:bottom w:val="single" w:sz="6" w:space="0" w:color="auto"/>
              <w:right w:val="nil"/>
            </w:tcBorders>
            <w:hideMark/>
          </w:tcPr>
          <w:p w14:paraId="4A2C4C54"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r w:rsidRPr="00025FD3">
              <w:rPr>
                <w:rFonts w:ascii="Trade Gothic LT Std Cn" w:hAnsi="Trade Gothic LT Std Cn"/>
                <w:b/>
                <w:spacing w:val="4"/>
                <w:sz w:val="18"/>
              </w:rPr>
              <w:t>2023</w:t>
            </w:r>
          </w:p>
        </w:tc>
        <w:tc>
          <w:tcPr>
            <w:tcW w:w="591" w:type="pct"/>
            <w:tcBorders>
              <w:top w:val="single" w:sz="8" w:space="0" w:color="auto"/>
              <w:left w:val="nil"/>
              <w:bottom w:val="single" w:sz="6" w:space="0" w:color="auto"/>
              <w:right w:val="nil"/>
            </w:tcBorders>
          </w:tcPr>
          <w:p w14:paraId="207909A9"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b/>
                <w:spacing w:val="4"/>
                <w:sz w:val="18"/>
              </w:rPr>
            </w:pPr>
          </w:p>
        </w:tc>
      </w:tr>
      <w:tr w:rsidR="00025FD3" w:rsidRPr="00025FD3" w14:paraId="6CCFA3FE" w14:textId="77777777" w:rsidTr="00520299">
        <w:tc>
          <w:tcPr>
            <w:tcW w:w="1154" w:type="pct"/>
            <w:tcBorders>
              <w:top w:val="single" w:sz="8" w:space="0" w:color="auto"/>
              <w:left w:val="nil"/>
              <w:bottom w:val="single" w:sz="6" w:space="0" w:color="auto"/>
              <w:right w:val="nil"/>
            </w:tcBorders>
          </w:tcPr>
          <w:p w14:paraId="2FFC8B43" w14:textId="637D82DA" w:rsidR="00025FD3" w:rsidRPr="00025FD3" w:rsidRDefault="00C51729" w:rsidP="00025FD3">
            <w:pPr>
              <w:keepNext/>
              <w:keepLines/>
              <w:overflowPunct w:val="0"/>
              <w:autoSpaceDE w:val="0"/>
              <w:autoSpaceDN w:val="0"/>
              <w:adjustRightInd w:val="0"/>
              <w:spacing w:before="20" w:after="20" w:line="220" w:lineRule="exact"/>
              <w:textAlignment w:val="baseline"/>
              <w:rPr>
                <w:rFonts w:ascii="Trade Gothic LT Std Cn" w:hAnsi="Trade Gothic LT Std Cn"/>
                <w:spacing w:val="4"/>
                <w:sz w:val="18"/>
              </w:rPr>
            </w:pPr>
            <w:r w:rsidRPr="00C51729">
              <w:rPr>
                <w:rFonts w:ascii="Trade Gothic LT Std Cn" w:hAnsi="Trade Gothic LT Std Cn"/>
                <w:spacing w:val="4"/>
                <w:sz w:val="18"/>
              </w:rPr>
              <w:t>Ytterligare förstärkt nedsättning av arbetsgivaravgifter för personer som arbetar med forskning eller utveckling</w:t>
            </w:r>
          </w:p>
        </w:tc>
        <w:tc>
          <w:tcPr>
            <w:tcW w:w="888" w:type="pct"/>
            <w:tcBorders>
              <w:top w:val="single" w:sz="8" w:space="0" w:color="auto"/>
              <w:left w:val="nil"/>
              <w:bottom w:val="single" w:sz="6" w:space="0" w:color="auto"/>
              <w:right w:val="nil"/>
            </w:tcBorders>
          </w:tcPr>
          <w:p w14:paraId="06774A15"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025FD3">
              <w:rPr>
                <w:rFonts w:ascii="Trade Gothic LT Std Cn" w:hAnsi="Trade Gothic LT Std Cn"/>
                <w:spacing w:val="4"/>
                <w:sz w:val="18"/>
              </w:rPr>
              <w:t>2021-07-01</w:t>
            </w:r>
          </w:p>
        </w:tc>
        <w:tc>
          <w:tcPr>
            <w:tcW w:w="591" w:type="pct"/>
            <w:tcBorders>
              <w:top w:val="single" w:sz="8" w:space="0" w:color="auto"/>
              <w:left w:val="nil"/>
              <w:bottom w:val="single" w:sz="6" w:space="0" w:color="auto"/>
              <w:right w:val="nil"/>
            </w:tcBorders>
          </w:tcPr>
          <w:p w14:paraId="2961B8B5"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025FD3">
              <w:rPr>
                <w:rFonts w:ascii="Trade Gothic LT Std Cn" w:hAnsi="Trade Gothic LT Std Cn"/>
                <w:spacing w:val="4"/>
                <w:sz w:val="18"/>
              </w:rPr>
              <w:t>-0,30</w:t>
            </w:r>
          </w:p>
        </w:tc>
        <w:tc>
          <w:tcPr>
            <w:tcW w:w="592" w:type="pct"/>
            <w:tcBorders>
              <w:top w:val="single" w:sz="8" w:space="0" w:color="auto"/>
              <w:left w:val="nil"/>
              <w:bottom w:val="single" w:sz="6" w:space="0" w:color="auto"/>
              <w:right w:val="nil"/>
            </w:tcBorders>
          </w:tcPr>
          <w:p w14:paraId="24F7D09F"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025FD3">
              <w:rPr>
                <w:rFonts w:ascii="Trade Gothic LT Std Cn" w:hAnsi="Trade Gothic LT Std Cn"/>
                <w:spacing w:val="4"/>
                <w:sz w:val="18"/>
              </w:rPr>
              <w:t>-0,25</w:t>
            </w:r>
          </w:p>
        </w:tc>
        <w:tc>
          <w:tcPr>
            <w:tcW w:w="592" w:type="pct"/>
            <w:tcBorders>
              <w:top w:val="single" w:sz="8" w:space="0" w:color="auto"/>
              <w:left w:val="nil"/>
              <w:bottom w:val="single" w:sz="6" w:space="0" w:color="auto"/>
              <w:right w:val="nil"/>
            </w:tcBorders>
          </w:tcPr>
          <w:p w14:paraId="520B2792"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025FD3">
              <w:rPr>
                <w:rFonts w:ascii="Trade Gothic LT Std Cn" w:hAnsi="Trade Gothic LT Std Cn"/>
                <w:spacing w:val="4"/>
                <w:sz w:val="18"/>
              </w:rPr>
              <w:t>-0,48</w:t>
            </w:r>
          </w:p>
        </w:tc>
        <w:tc>
          <w:tcPr>
            <w:tcW w:w="593" w:type="pct"/>
            <w:tcBorders>
              <w:top w:val="single" w:sz="8" w:space="0" w:color="auto"/>
              <w:left w:val="nil"/>
              <w:bottom w:val="single" w:sz="6" w:space="0" w:color="auto"/>
              <w:right w:val="nil"/>
            </w:tcBorders>
          </w:tcPr>
          <w:p w14:paraId="10F9F4A4"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025FD3">
              <w:rPr>
                <w:rFonts w:ascii="Trade Gothic LT Std Cn" w:hAnsi="Trade Gothic LT Std Cn"/>
                <w:spacing w:val="4"/>
                <w:sz w:val="18"/>
              </w:rPr>
              <w:t>-0,47</w:t>
            </w:r>
          </w:p>
        </w:tc>
        <w:tc>
          <w:tcPr>
            <w:tcW w:w="591" w:type="pct"/>
            <w:tcBorders>
              <w:top w:val="single" w:sz="8" w:space="0" w:color="auto"/>
              <w:left w:val="nil"/>
              <w:bottom w:val="single" w:sz="6" w:space="0" w:color="auto"/>
              <w:right w:val="nil"/>
            </w:tcBorders>
          </w:tcPr>
          <w:p w14:paraId="602B00EE" w14:textId="77777777" w:rsidR="00025FD3" w:rsidRPr="00025FD3" w:rsidRDefault="00025FD3" w:rsidP="00025FD3">
            <w:pPr>
              <w:keepNext/>
              <w:keepLines/>
              <w:overflowPunct w:val="0"/>
              <w:autoSpaceDE w:val="0"/>
              <w:autoSpaceDN w:val="0"/>
              <w:adjustRightInd w:val="0"/>
              <w:spacing w:before="20" w:after="20" w:line="220" w:lineRule="exact"/>
              <w:jc w:val="right"/>
              <w:textAlignment w:val="baseline"/>
              <w:rPr>
                <w:rFonts w:ascii="Trade Gothic LT Std Cn" w:hAnsi="Trade Gothic LT Std Cn"/>
                <w:spacing w:val="4"/>
                <w:sz w:val="18"/>
              </w:rPr>
            </w:pPr>
            <w:r w:rsidRPr="00025FD3">
              <w:rPr>
                <w:rFonts w:ascii="Trade Gothic LT Std Cn" w:hAnsi="Trade Gothic LT Std Cn"/>
                <w:spacing w:val="4"/>
                <w:sz w:val="18"/>
              </w:rPr>
              <w:t>-0,51</w:t>
            </w:r>
          </w:p>
        </w:tc>
      </w:tr>
    </w:tbl>
    <w:bookmarkEnd w:id="41"/>
    <w:p w14:paraId="74D338F0" w14:textId="47A63EAD" w:rsidR="00025FD3" w:rsidRPr="00025FD3" w:rsidRDefault="00025FD3" w:rsidP="00025FD3">
      <w:pPr>
        <w:keepNext/>
        <w:keepLines/>
        <w:tabs>
          <w:tab w:val="left" w:pos="2268"/>
        </w:tabs>
        <w:overflowPunct w:val="0"/>
        <w:autoSpaceDE w:val="0"/>
        <w:autoSpaceDN w:val="0"/>
        <w:adjustRightInd w:val="0"/>
        <w:spacing w:before="40" w:after="0" w:line="240" w:lineRule="auto"/>
        <w:textAlignment w:val="baseline"/>
        <w:rPr>
          <w:rFonts w:ascii="TradeGothic CondEighteen" w:hAnsi="TradeGothic CondEighteen"/>
          <w:spacing w:val="4"/>
          <w:sz w:val="14"/>
        </w:rPr>
      </w:pPr>
      <w:r w:rsidRPr="00025FD3">
        <w:rPr>
          <w:rFonts w:ascii="TradeGothic CondEighteen" w:hAnsi="TradeGothic CondEighteen"/>
          <w:spacing w:val="4"/>
          <w:sz w:val="14"/>
        </w:rPr>
        <w:t xml:space="preserve">Källa: </w:t>
      </w:r>
      <w:r w:rsidR="00BA6CBD">
        <w:rPr>
          <w:rFonts w:ascii="TradeGothic CondEighteen" w:hAnsi="TradeGothic CondEighteen"/>
          <w:spacing w:val="4"/>
          <w:sz w:val="14"/>
        </w:rPr>
        <w:t>E</w:t>
      </w:r>
      <w:r w:rsidRPr="00025FD3">
        <w:rPr>
          <w:rFonts w:ascii="TradeGothic CondEighteen" w:hAnsi="TradeGothic CondEighteen"/>
          <w:spacing w:val="4"/>
          <w:sz w:val="14"/>
        </w:rPr>
        <w:t>gna beräkningar baserat på arbetsgivardeklarationer</w:t>
      </w:r>
    </w:p>
    <w:p w14:paraId="663C3E28" w14:textId="77777777" w:rsidR="00025FD3" w:rsidRPr="00025FD3" w:rsidRDefault="00025FD3" w:rsidP="00025FD3">
      <w:pPr>
        <w:spacing w:line="2" w:lineRule="auto"/>
        <w:rPr>
          <w:rFonts w:ascii="Times New Roman" w:eastAsiaTheme="minorHAnsi" w:hAnsi="Times New Roman" w:cstheme="minorBidi"/>
          <w:i/>
          <w:sz w:val="20"/>
          <w:szCs w:val="22"/>
          <w:highlight w:val="yellow"/>
        </w:rPr>
      </w:pPr>
    </w:p>
    <w:p w14:paraId="30295ED2" w14:textId="77777777" w:rsidR="00025FD3" w:rsidRP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t>Effekter för företag</w:t>
      </w:r>
    </w:p>
    <w:p w14:paraId="3E277368" w14:textId="2662C89B" w:rsidR="00025FD3" w:rsidRPr="00025FD3" w:rsidRDefault="00025FD3" w:rsidP="00025FD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25FD3">
        <w:rPr>
          <w:rFonts w:ascii="Times New Roman" w:hAnsi="Times New Roman"/>
          <w:sz w:val="20"/>
        </w:rPr>
        <w:t xml:space="preserve">Förslaget innebär att företag med anställda som jobbar med </w:t>
      </w:r>
      <w:r w:rsidR="00C94683">
        <w:rPr>
          <w:rFonts w:ascii="Times New Roman" w:hAnsi="Times New Roman"/>
          <w:sz w:val="20"/>
        </w:rPr>
        <w:t xml:space="preserve">FoU </w:t>
      </w:r>
      <w:r w:rsidRPr="00025FD3">
        <w:rPr>
          <w:rFonts w:ascii="Times New Roman" w:hAnsi="Times New Roman"/>
          <w:sz w:val="20"/>
        </w:rPr>
        <w:t xml:space="preserve">och som uppfyller kraven för nedsatt arbetsgivaravgift kan få en större nedsättning av arbetsgivaravgifterna än tidigare. Förslaget bedöms få effekter av betydelse för företagens arbetsförutsättningar och konkurrensförmåga. </w:t>
      </w:r>
    </w:p>
    <w:p w14:paraId="0A8343D0" w14:textId="236AAB28"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Det saknas statistik över hur stor del av sin arbetstid som FoU-anställda lägger på FoU-verksamhet respektive annan verksamhet. Det gör att det på ett säkert sätt inte går att avgöra hur många anställda, eller hur många företag, som påverkas av förslaget att sänka arbetstidsvillkoret. </w:t>
      </w:r>
      <w:r w:rsidR="00C51729">
        <w:rPr>
          <w:rFonts w:ascii="Times New Roman" w:hAnsi="Times New Roman"/>
          <w:sz w:val="20"/>
        </w:rPr>
        <w:t>Regeringens</w:t>
      </w:r>
      <w:r w:rsidRPr="00025FD3">
        <w:rPr>
          <w:rFonts w:ascii="Times New Roman" w:hAnsi="Times New Roman"/>
          <w:sz w:val="20"/>
        </w:rPr>
        <w:t xml:space="preserve"> bedömning är att antalet FoU-anställda som kan omfattas av nedsättningen ökar med 2 500 personer, eller ca 10 procent. Det är dock inte möjligt att avgöra i hur många företag som dessa personer arbetar. </w:t>
      </w:r>
    </w:p>
    <w:p w14:paraId="68CD2CAC" w14:textId="31C623BE"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Enligt Skatteverkets statistik var det ca 2 600 företag som redovisade avgiftsunderlag för nedsättning av arbetsgivaravgifter för anställda som jobbar med forskning </w:t>
      </w:r>
      <w:r w:rsidR="00B7682F">
        <w:rPr>
          <w:rFonts w:ascii="Times New Roman" w:hAnsi="Times New Roman"/>
          <w:sz w:val="20"/>
        </w:rPr>
        <w:t>eller</w:t>
      </w:r>
      <w:r w:rsidRPr="00025FD3">
        <w:rPr>
          <w:rFonts w:ascii="Times New Roman" w:hAnsi="Times New Roman"/>
          <w:sz w:val="20"/>
        </w:rPr>
        <w:t xml:space="preserve"> utveckling 2019. Av dem redovisade 16 företag ett underlag som i genomsnitt per månad var högre än 4,5 miljoner kronor, vilket motsvarar dagens högsta sammanlagda avdrag från arbetsgivar</w:t>
      </w:r>
      <w:r w:rsidR="00B14E0E">
        <w:rPr>
          <w:rFonts w:ascii="Times New Roman" w:hAnsi="Times New Roman"/>
          <w:sz w:val="20"/>
        </w:rPr>
        <w:softHyphen/>
      </w:r>
      <w:r w:rsidRPr="00025FD3">
        <w:rPr>
          <w:rFonts w:ascii="Times New Roman" w:hAnsi="Times New Roman"/>
          <w:sz w:val="20"/>
        </w:rPr>
        <w:t xml:space="preserve">avgifterna på 450 000 kronor i månaden. Det faktum att 11 företag redovisar ett underlag på exakt 2,3 miljoner kronor per månad gör dock att det troligen är fler företag som även har ett underlag som är högre än 4,5 miljoner kronor per månad. Förslaget att höja taket för det maximala avdraget från arbetsgivaravgifterna till 600 000 kronor per månad gör att företag som tidigare har slagit i taket för det högsta avdraget har ett nytt tak att förhålla sig till. </w:t>
      </w:r>
      <w:r w:rsidR="00C51729">
        <w:rPr>
          <w:rFonts w:ascii="Times New Roman" w:hAnsi="Times New Roman"/>
          <w:sz w:val="20"/>
        </w:rPr>
        <w:t>Regeringen</w:t>
      </w:r>
      <w:r w:rsidRPr="00025FD3">
        <w:rPr>
          <w:rFonts w:ascii="Times New Roman" w:hAnsi="Times New Roman"/>
          <w:sz w:val="20"/>
        </w:rPr>
        <w:t xml:space="preserve"> bedömer att förslaget i </w:t>
      </w:r>
      <w:r w:rsidR="000700AD">
        <w:rPr>
          <w:rFonts w:ascii="Times New Roman" w:hAnsi="Times New Roman"/>
          <w:sz w:val="20"/>
        </w:rPr>
        <w:t>propositionen</w:t>
      </w:r>
      <w:r w:rsidRPr="00025FD3">
        <w:rPr>
          <w:rFonts w:ascii="Times New Roman" w:hAnsi="Times New Roman"/>
          <w:sz w:val="20"/>
        </w:rPr>
        <w:t xml:space="preserve"> gör att ytterligare mellan fem och tio företag kan få större avdrag från arbetsgivaravgifterna för personer som arbetar med forskning eller utveckling. Med en genomsnittlig lön för en forskare på 700 000 kronor per år motsvarar ett underlag på 6 miljoner kronor per månad omkring 100 anställda som arbetar med </w:t>
      </w:r>
      <w:r w:rsidR="00C94683">
        <w:rPr>
          <w:rFonts w:ascii="Times New Roman" w:hAnsi="Times New Roman"/>
          <w:sz w:val="20"/>
        </w:rPr>
        <w:t>FoU</w:t>
      </w:r>
      <w:r w:rsidRPr="00025FD3">
        <w:rPr>
          <w:rFonts w:ascii="Times New Roman" w:hAnsi="Times New Roman"/>
          <w:sz w:val="20"/>
        </w:rPr>
        <w:t xml:space="preserve">. </w:t>
      </w:r>
      <w:bookmarkStart w:id="43" w:name="_Hlk47354097"/>
    </w:p>
    <w:bookmarkEnd w:id="43"/>
    <w:p w14:paraId="22379F79" w14:textId="37CD385B"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Statistiken för 2019 visar att 57 procent av företagen som fick nedsatta arbetsgivaravgifter för personer som arbetar med </w:t>
      </w:r>
      <w:r w:rsidR="008537E4">
        <w:rPr>
          <w:rFonts w:ascii="Times New Roman" w:hAnsi="Times New Roman"/>
          <w:sz w:val="20"/>
        </w:rPr>
        <w:t xml:space="preserve">forskning eller utveckling </w:t>
      </w:r>
      <w:r w:rsidRPr="00025FD3">
        <w:rPr>
          <w:rFonts w:ascii="Times New Roman" w:hAnsi="Times New Roman"/>
          <w:sz w:val="20"/>
        </w:rPr>
        <w:t xml:space="preserve">hade mellan 0 och 5 anställda, 30 procent mellan 6 och 50 anställda, 9 procent mellan 51 och 100 anställda och 4 procent över 500 anställda. </w:t>
      </w:r>
    </w:p>
    <w:p w14:paraId="4AEDA864" w14:textId="7508B51E"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lastRenderedPageBreak/>
        <w:t>Reglernas utformning omfattar samtliga branscher så länge det finns ett kommersiellt syfte med forskningen eller utvecklingen. Av arbetsgivar</w:t>
      </w:r>
      <w:r w:rsidRPr="00025FD3">
        <w:rPr>
          <w:rFonts w:ascii="Times New Roman" w:hAnsi="Times New Roman"/>
          <w:sz w:val="20"/>
        </w:rPr>
        <w:softHyphen/>
        <w:t>deklarationer framgår att avdraget används brett och en mängd branscher enligt standarden för svensk näringsgrensindelning (SNI) finns representerade. Sett till antal företag är det främst inom tillverknings</w:t>
      </w:r>
      <w:r w:rsidRPr="00025FD3">
        <w:rPr>
          <w:rFonts w:ascii="Times New Roman" w:hAnsi="Times New Roman"/>
          <w:sz w:val="20"/>
        </w:rPr>
        <w:softHyphen/>
        <w:t xml:space="preserve">industrin (SNI </w:t>
      </w:r>
      <w:r w:rsidR="00AD315F" w:rsidRPr="00025FD3">
        <w:rPr>
          <w:rFonts w:ascii="Times New Roman" w:hAnsi="Times New Roman"/>
          <w:sz w:val="20"/>
        </w:rPr>
        <w:t>19–31</w:t>
      </w:r>
      <w:r w:rsidRPr="00025FD3">
        <w:rPr>
          <w:rFonts w:ascii="Times New Roman" w:hAnsi="Times New Roman"/>
          <w:sz w:val="20"/>
        </w:rPr>
        <w:t xml:space="preserve">), datorprogrammering (SNI 62) och olika typer av teknisk provning, vetenskaplig forskning och utveckling och liknande (SNI </w:t>
      </w:r>
      <w:r w:rsidR="00C51729" w:rsidRPr="00025FD3">
        <w:rPr>
          <w:rFonts w:ascii="Times New Roman" w:hAnsi="Times New Roman"/>
          <w:sz w:val="20"/>
        </w:rPr>
        <w:t>70–72</w:t>
      </w:r>
      <w:r w:rsidRPr="00025FD3">
        <w:rPr>
          <w:rFonts w:ascii="Times New Roman" w:hAnsi="Times New Roman"/>
          <w:sz w:val="20"/>
        </w:rPr>
        <w:t>) som nedsättningen används. Med en förstärkt nedsätt</w:t>
      </w:r>
      <w:r w:rsidRPr="00025FD3">
        <w:rPr>
          <w:rFonts w:ascii="Times New Roman" w:hAnsi="Times New Roman"/>
          <w:sz w:val="20"/>
        </w:rPr>
        <w:softHyphen/>
        <w:t>ning är det möjligt att fler företag och branscher kommer använda sig av möjligheten att sänka personalkostnaden, men det finns inga särskilda skäl att anta att den rådande fördelningen mellan olika branscher kommer att påverkas i någon betydande omfattning.</w:t>
      </w:r>
    </w:p>
    <w:p w14:paraId="1A61F074" w14:textId="3F1DC5D1"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Ur ett konkurrensperspektiv kommer företag som har rätt till nedsätt</w:t>
      </w:r>
      <w:r w:rsidRPr="00025FD3">
        <w:rPr>
          <w:rFonts w:ascii="Times New Roman" w:hAnsi="Times New Roman"/>
          <w:sz w:val="20"/>
        </w:rPr>
        <w:softHyphen/>
        <w:t xml:space="preserve">ningen av arbetsgivaravgifter för personer som arbetar med </w:t>
      </w:r>
      <w:r w:rsidR="00B7682F">
        <w:rPr>
          <w:rFonts w:ascii="Times New Roman" w:hAnsi="Times New Roman"/>
          <w:sz w:val="20"/>
        </w:rPr>
        <w:t xml:space="preserve">forskning eller utveckling </w:t>
      </w:r>
      <w:r w:rsidRPr="00025FD3">
        <w:rPr>
          <w:rFonts w:ascii="Times New Roman" w:hAnsi="Times New Roman"/>
          <w:sz w:val="20"/>
        </w:rPr>
        <w:t xml:space="preserve">få ytterligare sänkta personalkostnader jämfört med företag som inte har det. Sett till att företagens satsningar på </w:t>
      </w:r>
      <w:r w:rsidR="00C94683">
        <w:rPr>
          <w:rFonts w:ascii="Times New Roman" w:hAnsi="Times New Roman"/>
          <w:sz w:val="20"/>
        </w:rPr>
        <w:t xml:space="preserve">FoU </w:t>
      </w:r>
      <w:r w:rsidRPr="00025FD3">
        <w:rPr>
          <w:rFonts w:ascii="Times New Roman" w:hAnsi="Times New Roman"/>
          <w:sz w:val="20"/>
        </w:rPr>
        <w:t xml:space="preserve">i sig kan vara en konkurrensfördel så kan även denna effekt förväntas öka i de fall den förstärkta nedsättningen leder till ökad </w:t>
      </w:r>
      <w:r w:rsidR="00C94683">
        <w:rPr>
          <w:rFonts w:ascii="Times New Roman" w:hAnsi="Times New Roman"/>
          <w:sz w:val="20"/>
        </w:rPr>
        <w:t xml:space="preserve">FoU </w:t>
      </w:r>
      <w:r w:rsidRPr="00025FD3">
        <w:rPr>
          <w:rFonts w:ascii="Times New Roman" w:hAnsi="Times New Roman"/>
          <w:sz w:val="20"/>
        </w:rPr>
        <w:t>i företagssektorn.</w:t>
      </w:r>
    </w:p>
    <w:p w14:paraId="3A5249BD" w14:textId="17491B6E"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Utformningen av förslaget i </w:t>
      </w:r>
      <w:r w:rsidR="00C51729">
        <w:rPr>
          <w:rFonts w:ascii="Times New Roman" w:hAnsi="Times New Roman"/>
          <w:sz w:val="20"/>
        </w:rPr>
        <w:t>propositionen</w:t>
      </w:r>
      <w:r w:rsidRPr="00025FD3">
        <w:rPr>
          <w:rFonts w:ascii="Times New Roman" w:hAnsi="Times New Roman"/>
          <w:sz w:val="20"/>
        </w:rPr>
        <w:t xml:space="preserve"> främjar FoU-verksamhet i både små och stora företag. </w:t>
      </w:r>
      <w:r w:rsidRPr="00025FD3">
        <w:rPr>
          <w:rFonts w:ascii="Times New Roman" w:hAnsi="Times New Roman"/>
          <w:color w:val="000000" w:themeColor="text1"/>
          <w:sz w:val="20"/>
        </w:rPr>
        <w:t xml:space="preserve">Sänkningen av arbetstidsvillkoret gynnar i första hand mindre företag, medan det högsta sammanlagda avdraget gynnar stora företag. </w:t>
      </w:r>
      <w:r w:rsidRPr="00025FD3">
        <w:rPr>
          <w:rFonts w:ascii="Times New Roman" w:hAnsi="Times New Roman"/>
          <w:sz w:val="20"/>
        </w:rPr>
        <w:t xml:space="preserve">Det är troligen så att små företag har en förhållandevis högre kostnad för att anpassa sig till förändrat förfarande i rapporteringen än vad större företag har. Förslaget innebär dock inte att själva tillvägagångssättet för nedsättningen ändras, vilket bidrar till att hålla nere kostnaderna för små företag. I övrigt görs bedömningen att någon särskild hänsyn inte behöver tas till små företag vid reglernas utformning. </w:t>
      </w:r>
    </w:p>
    <w:p w14:paraId="183395C9" w14:textId="714932DB" w:rsidR="00CA5FAC"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Förändringen av den administrativa bördan för företagen bedöms vara försumbar då samma typ av information som i dag fortsatt kommer att behöva anges i arbetsgivardeklarationen. Det är rimligt att anta att den typen av beräkning görs automatiskt i företagens lönesystem för uppgifter till arbetsgivardeklarationen. Förslaget bedöms inte ge upphov till några förändrade kostnader i övrigt och inte heller medföra några förändringar av företagens verksamhet.</w:t>
      </w:r>
    </w:p>
    <w:p w14:paraId="15D59BEB" w14:textId="77777777" w:rsidR="00025FD3" w:rsidRP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t xml:space="preserve">Effekter för sysselsättningen </w:t>
      </w:r>
    </w:p>
    <w:p w14:paraId="6F8CF938" w14:textId="355A40AE" w:rsidR="008A6D93" w:rsidRPr="00025FD3" w:rsidRDefault="00025FD3" w:rsidP="00025FD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25FD3">
        <w:rPr>
          <w:rFonts w:ascii="Times New Roman" w:hAnsi="Times New Roman"/>
          <w:sz w:val="20"/>
        </w:rPr>
        <w:t xml:space="preserve">Förslaget förbättrar företagens möjligheter att bedriva FoU genom sänkta kostnader för personer som arbetar med sådan verksamhet. </w:t>
      </w:r>
      <w:r w:rsidR="008A6D93" w:rsidRPr="008A6D93">
        <w:rPr>
          <w:rFonts w:ascii="Times New Roman" w:hAnsi="Times New Roman"/>
          <w:i/>
          <w:iCs/>
          <w:sz w:val="20"/>
        </w:rPr>
        <w:t>LO</w:t>
      </w:r>
      <w:r w:rsidR="008A6D93">
        <w:rPr>
          <w:rFonts w:ascii="Times New Roman" w:hAnsi="Times New Roman"/>
          <w:sz w:val="20"/>
        </w:rPr>
        <w:t xml:space="preserve"> menar att det finns en övertro på att sänkta lönekostnader skulle öka sysselsättningen och stimulera företagande. Enligt regeringen</w:t>
      </w:r>
      <w:r w:rsidRPr="00025FD3" w:rsidDel="008A6D93">
        <w:rPr>
          <w:rFonts w:ascii="Times New Roman" w:hAnsi="Times New Roman"/>
          <w:sz w:val="20"/>
        </w:rPr>
        <w:t xml:space="preserve"> </w:t>
      </w:r>
      <w:r w:rsidRPr="00025FD3">
        <w:rPr>
          <w:rFonts w:ascii="Times New Roman" w:hAnsi="Times New Roman"/>
          <w:sz w:val="20"/>
        </w:rPr>
        <w:t xml:space="preserve">bedöms </w:t>
      </w:r>
      <w:r w:rsidR="008A6D93">
        <w:rPr>
          <w:rFonts w:ascii="Times New Roman" w:hAnsi="Times New Roman"/>
          <w:sz w:val="20"/>
        </w:rPr>
        <w:t xml:space="preserve">förslaget </w:t>
      </w:r>
      <w:r w:rsidRPr="00025FD3">
        <w:rPr>
          <w:rFonts w:ascii="Times New Roman" w:hAnsi="Times New Roman"/>
          <w:sz w:val="20"/>
        </w:rPr>
        <w:t xml:space="preserve">inte påverka sysselsättningen i ekonomin i sin helhet på lång sikt, men det kan leda till ökad sysselsättning bland personer som arbetar med FoU. Sänkta socialavgifter förväntas över tid övervältras i högre löner men det är oklart om riktade nedsättningar övervältras på hela löntagarkollektivet eller endast på den berörda gruppen. I den mån de övervältras på hela löntagarkollektivet minskar arbetskostnaden för den berörda gruppen och en </w:t>
      </w:r>
      <w:r w:rsidR="006E1146">
        <w:rPr>
          <w:rFonts w:ascii="Times New Roman" w:hAnsi="Times New Roman"/>
          <w:sz w:val="20"/>
        </w:rPr>
        <w:t xml:space="preserve">långsiktigt </w:t>
      </w:r>
      <w:r w:rsidRPr="00025FD3">
        <w:rPr>
          <w:rFonts w:ascii="Times New Roman" w:hAnsi="Times New Roman"/>
          <w:sz w:val="20"/>
        </w:rPr>
        <w:t xml:space="preserve">positiv efterfrågeeffekt uppstår för denna grupp. </w:t>
      </w:r>
      <w:r w:rsidR="00911831">
        <w:rPr>
          <w:rFonts w:ascii="Times New Roman" w:hAnsi="Times New Roman"/>
          <w:sz w:val="20"/>
        </w:rPr>
        <w:t>En riktad nedsättning</w:t>
      </w:r>
      <w:r w:rsidRPr="00025FD3">
        <w:rPr>
          <w:rFonts w:ascii="Times New Roman" w:hAnsi="Times New Roman"/>
          <w:sz w:val="20"/>
        </w:rPr>
        <w:t xml:space="preserve"> </w:t>
      </w:r>
      <w:r w:rsidR="001644B9">
        <w:rPr>
          <w:rFonts w:ascii="Times New Roman" w:hAnsi="Times New Roman"/>
          <w:sz w:val="20"/>
        </w:rPr>
        <w:t>har</w:t>
      </w:r>
      <w:r w:rsidRPr="00025FD3">
        <w:rPr>
          <w:rFonts w:ascii="Times New Roman" w:hAnsi="Times New Roman"/>
          <w:sz w:val="20"/>
        </w:rPr>
        <w:t xml:space="preserve"> dock </w:t>
      </w:r>
      <w:r w:rsidR="001644B9">
        <w:rPr>
          <w:rFonts w:ascii="Times New Roman" w:hAnsi="Times New Roman"/>
          <w:sz w:val="20"/>
        </w:rPr>
        <w:t xml:space="preserve">enbart </w:t>
      </w:r>
      <w:r w:rsidRPr="00025FD3">
        <w:rPr>
          <w:rFonts w:ascii="Times New Roman" w:hAnsi="Times New Roman"/>
          <w:sz w:val="20"/>
        </w:rPr>
        <w:t>långsiktig</w:t>
      </w:r>
      <w:r w:rsidR="001644B9">
        <w:rPr>
          <w:rFonts w:ascii="Times New Roman" w:hAnsi="Times New Roman"/>
          <w:sz w:val="20"/>
        </w:rPr>
        <w:t>a sy</w:t>
      </w:r>
      <w:r w:rsidR="006E1146">
        <w:rPr>
          <w:rFonts w:ascii="Times New Roman" w:hAnsi="Times New Roman"/>
          <w:sz w:val="20"/>
        </w:rPr>
        <w:t>sselsättnings</w:t>
      </w:r>
      <w:r w:rsidR="001644B9">
        <w:rPr>
          <w:rFonts w:ascii="Times New Roman" w:hAnsi="Times New Roman"/>
          <w:sz w:val="20"/>
        </w:rPr>
        <w:t>effekter för ekonomin</w:t>
      </w:r>
      <w:r w:rsidR="006E1146">
        <w:rPr>
          <w:rFonts w:ascii="Times New Roman" w:hAnsi="Times New Roman"/>
          <w:sz w:val="20"/>
        </w:rPr>
        <w:t xml:space="preserve"> som helhet</w:t>
      </w:r>
      <w:r w:rsidRPr="00025FD3">
        <w:rPr>
          <w:rFonts w:ascii="Times New Roman" w:hAnsi="Times New Roman"/>
          <w:sz w:val="20"/>
        </w:rPr>
        <w:t xml:space="preserve"> i den mån den ökade efterfrågan riktas mot personer </w:t>
      </w:r>
      <w:r w:rsidRPr="00025FD3">
        <w:rPr>
          <w:rFonts w:ascii="Times New Roman" w:hAnsi="Times New Roman"/>
          <w:sz w:val="20"/>
        </w:rPr>
        <w:lastRenderedPageBreak/>
        <w:t xml:space="preserve">med låga kvalifikationer och svag förankring på arbetsmarknaden. </w:t>
      </w:r>
      <w:r w:rsidR="00A7411B">
        <w:rPr>
          <w:rFonts w:ascii="Times New Roman" w:hAnsi="Times New Roman"/>
          <w:sz w:val="20"/>
        </w:rPr>
        <w:t xml:space="preserve">Det beror på att </w:t>
      </w:r>
      <w:r w:rsidRPr="00025FD3">
        <w:rPr>
          <w:rFonts w:ascii="Times New Roman" w:hAnsi="Times New Roman"/>
          <w:sz w:val="20"/>
        </w:rPr>
        <w:t xml:space="preserve">efterfrågan i det fallet bedöms kunna öka utan att lönerna pressas uppåt. För det aktuella förslaget rör det sig om högt kvalificerad arbetskraft, varför inga positiva </w:t>
      </w:r>
      <w:r w:rsidR="006E1146">
        <w:rPr>
          <w:rFonts w:ascii="Times New Roman" w:hAnsi="Times New Roman"/>
          <w:sz w:val="20"/>
        </w:rPr>
        <w:t>sysselsättnings</w:t>
      </w:r>
      <w:r w:rsidRPr="00025FD3">
        <w:rPr>
          <w:rFonts w:ascii="Times New Roman" w:hAnsi="Times New Roman"/>
          <w:sz w:val="20"/>
        </w:rPr>
        <w:t xml:space="preserve">effekter uppstår </w:t>
      </w:r>
      <w:r w:rsidR="006E1146">
        <w:rPr>
          <w:rFonts w:ascii="Times New Roman" w:hAnsi="Times New Roman"/>
          <w:sz w:val="20"/>
        </w:rPr>
        <w:t xml:space="preserve">för ekonomin som helhet </w:t>
      </w:r>
      <w:r w:rsidRPr="00025FD3">
        <w:rPr>
          <w:rFonts w:ascii="Times New Roman" w:hAnsi="Times New Roman"/>
          <w:sz w:val="20"/>
        </w:rPr>
        <w:t>på lång sikt.</w:t>
      </w:r>
    </w:p>
    <w:p w14:paraId="16D012FE" w14:textId="77777777" w:rsidR="00025FD3" w:rsidRP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t>Effekter på den ekonomiska fördelningen och den ekonomiska jämställdheten mellan kvinnor och män</w:t>
      </w:r>
    </w:p>
    <w:p w14:paraId="4775486E" w14:textId="77777777" w:rsidR="00025FD3" w:rsidRPr="00025FD3" w:rsidRDefault="00025FD3" w:rsidP="00025FD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25FD3">
        <w:rPr>
          <w:rFonts w:ascii="Times New Roman" w:hAnsi="Times New Roman"/>
          <w:sz w:val="20"/>
        </w:rPr>
        <w:t>Beräkningen av förslagets offentligfinansiella effekter utgår från antagan</w:t>
      </w:r>
      <w:r w:rsidRPr="00025FD3">
        <w:rPr>
          <w:rFonts w:ascii="Times New Roman" w:hAnsi="Times New Roman"/>
          <w:sz w:val="20"/>
        </w:rPr>
        <w:softHyphen/>
        <w:t xml:space="preserve">det att de nedsatta arbetsgivaravgifterna över tid övervältras på lönerna. Innan övervältringen skett till fullo ökar vinsterna i företagen. </w:t>
      </w:r>
    </w:p>
    <w:p w14:paraId="7968799A" w14:textId="5D533A99"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På kort sikt kan de ökade vinsterna öka ägarnas kapital</w:t>
      </w:r>
      <w:r w:rsidRPr="00025FD3">
        <w:rPr>
          <w:rFonts w:ascii="Times New Roman" w:hAnsi="Times New Roman"/>
          <w:sz w:val="20"/>
        </w:rPr>
        <w:softHyphen/>
        <w:t xml:space="preserve">inkomster om utdelningarna ökar i motsvarande omfattning. Det är vanligare att personer högre upp i inkomstskalan äger och driver företag än de längre ner i inkomstskalan. Företag som bedriver </w:t>
      </w:r>
      <w:r w:rsidR="00C94683">
        <w:rPr>
          <w:rFonts w:ascii="Times New Roman" w:hAnsi="Times New Roman"/>
          <w:sz w:val="20"/>
        </w:rPr>
        <w:t xml:space="preserve">FoU </w:t>
      </w:r>
      <w:r w:rsidRPr="00025FD3">
        <w:rPr>
          <w:rFonts w:ascii="Times New Roman" w:hAnsi="Times New Roman"/>
          <w:sz w:val="20"/>
        </w:rPr>
        <w:t>har sannolikt en ägarsamman</w:t>
      </w:r>
      <w:r w:rsidR="00DD1F1D">
        <w:rPr>
          <w:rFonts w:ascii="Times New Roman" w:hAnsi="Times New Roman"/>
          <w:sz w:val="20"/>
        </w:rPr>
        <w:softHyphen/>
      </w:r>
      <w:r w:rsidRPr="00025FD3">
        <w:rPr>
          <w:rFonts w:ascii="Times New Roman" w:hAnsi="Times New Roman"/>
          <w:sz w:val="20"/>
        </w:rPr>
        <w:t xml:space="preserve">sättning som inte skiljer sig från övriga företags. På kort sikt kan förslaget därför ha en fördelningsprofil som ökar inkomstskillnaderna, om än i begränsad omfattning. </w:t>
      </w:r>
    </w:p>
    <w:p w14:paraId="380DFA63" w14:textId="0D9CBBEB"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När de sänkta </w:t>
      </w:r>
      <w:r w:rsidR="00C51729">
        <w:rPr>
          <w:rFonts w:ascii="Times New Roman" w:hAnsi="Times New Roman"/>
          <w:sz w:val="20"/>
        </w:rPr>
        <w:t xml:space="preserve">arbetsgivaravgifterna </w:t>
      </w:r>
      <w:r w:rsidRPr="00025FD3">
        <w:rPr>
          <w:rFonts w:ascii="Times New Roman" w:hAnsi="Times New Roman"/>
          <w:sz w:val="20"/>
        </w:rPr>
        <w:t xml:space="preserve">på längre sikt övervältras på lönerna minskar effekten på företagens vinster successivt samtidigt som de anställdas inkomster ökar. Det saknas uppgifter om enskildas inkomster kopplade till de nuvarande reglerna men eftersom det rör sig om kvalificerat arbete och därmed sannolikt relativt hög utbildningsnivå hos de anställda är det rimligt att anta att även de främst återfinns högre upp i inkomstskalan. </w:t>
      </w:r>
      <w:r w:rsidR="003E57C9">
        <w:rPr>
          <w:rFonts w:ascii="Times New Roman" w:hAnsi="Times New Roman"/>
          <w:sz w:val="20"/>
        </w:rPr>
        <w:t xml:space="preserve">Givet att </w:t>
      </w:r>
      <w:r w:rsidR="003E57C9" w:rsidRPr="00D13546">
        <w:rPr>
          <w:rFonts w:ascii="Times New Roman" w:hAnsi="Times New Roman"/>
          <w:sz w:val="20"/>
        </w:rPr>
        <w:t xml:space="preserve">nedsättningen </w:t>
      </w:r>
      <w:r w:rsidR="003E57C9">
        <w:rPr>
          <w:rFonts w:ascii="Times New Roman" w:hAnsi="Times New Roman"/>
          <w:sz w:val="20"/>
        </w:rPr>
        <w:t xml:space="preserve">främst </w:t>
      </w:r>
      <w:r w:rsidR="003E57C9" w:rsidRPr="00D13546">
        <w:rPr>
          <w:rFonts w:ascii="Times New Roman" w:hAnsi="Times New Roman"/>
          <w:sz w:val="20"/>
        </w:rPr>
        <w:t xml:space="preserve">övervältras på lönerna </w:t>
      </w:r>
      <w:r w:rsidR="003E57C9">
        <w:rPr>
          <w:rFonts w:ascii="Times New Roman" w:hAnsi="Times New Roman"/>
          <w:sz w:val="20"/>
        </w:rPr>
        <w:t>för de som omfattas av nedsättningen kan f</w:t>
      </w:r>
      <w:r w:rsidRPr="00025FD3">
        <w:rPr>
          <w:rFonts w:ascii="Times New Roman" w:hAnsi="Times New Roman"/>
          <w:sz w:val="20"/>
        </w:rPr>
        <w:t>örslaget</w:t>
      </w:r>
      <w:r w:rsidRPr="00025FD3" w:rsidDel="003E57C9">
        <w:rPr>
          <w:rFonts w:ascii="Times New Roman" w:hAnsi="Times New Roman"/>
          <w:sz w:val="20"/>
        </w:rPr>
        <w:t xml:space="preserve"> </w:t>
      </w:r>
      <w:r w:rsidRPr="00025FD3">
        <w:rPr>
          <w:rFonts w:ascii="Times New Roman" w:hAnsi="Times New Roman"/>
          <w:sz w:val="20"/>
        </w:rPr>
        <w:t>därför förväntas ha en fördelningsprofil som ökar inkomstskillnaderna på sikt jämfört med nuvarande nivå.</w:t>
      </w:r>
    </w:p>
    <w:p w14:paraId="0B4B821B"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Män äger och driver företag i större utsträckning än kvinnor och på kort sikt kan de ökade företagsvinsterna i större utsträckning tillfalla män än kvinnor. Detta förväntas försämra den ekonomiska jämställdheten mellan kvinnor och män. </w:t>
      </w:r>
    </w:p>
    <w:p w14:paraId="6ACB0CFD" w14:textId="0657C7FC"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 xml:space="preserve">När de sänkta </w:t>
      </w:r>
      <w:r w:rsidR="00C51729">
        <w:rPr>
          <w:rFonts w:ascii="Times New Roman" w:hAnsi="Times New Roman"/>
          <w:sz w:val="20"/>
        </w:rPr>
        <w:t>arbetsgivar</w:t>
      </w:r>
      <w:r w:rsidRPr="00025FD3">
        <w:rPr>
          <w:rFonts w:ascii="Times New Roman" w:hAnsi="Times New Roman"/>
          <w:sz w:val="20"/>
        </w:rPr>
        <w:t xml:space="preserve">avgifterna på sikt övervältras i högre löner påverkas de anställdas inkomster. Enligt SCB är 75 procent av de anställda i FoU-verksamhet män och 25 procent kvinnor. </w:t>
      </w:r>
      <w:r w:rsidR="003E57C9">
        <w:rPr>
          <w:rFonts w:ascii="Times New Roman" w:hAnsi="Times New Roman"/>
          <w:sz w:val="20"/>
        </w:rPr>
        <w:t xml:space="preserve">Givet att </w:t>
      </w:r>
      <w:r w:rsidRPr="00025FD3">
        <w:rPr>
          <w:rFonts w:ascii="Times New Roman" w:hAnsi="Times New Roman"/>
          <w:sz w:val="20"/>
        </w:rPr>
        <w:t xml:space="preserve">nedsättningen övervältras på lönerna i FoU-sektorn kommer fler män än kvinnor att gynnas, vilket försämrar den ekonomiska jämställdheten mellan kvinnor och män jämfört med nuvarande nivå. </w:t>
      </w:r>
      <w:r w:rsidR="001747B6">
        <w:rPr>
          <w:rFonts w:ascii="Times New Roman" w:hAnsi="Times New Roman"/>
          <w:sz w:val="20"/>
        </w:rPr>
        <w:t>E</w:t>
      </w:r>
      <w:r w:rsidRPr="00025FD3">
        <w:rPr>
          <w:rFonts w:ascii="Times New Roman" w:hAnsi="Times New Roman"/>
          <w:sz w:val="20"/>
        </w:rPr>
        <w:t>ffekten</w:t>
      </w:r>
      <w:r w:rsidR="00C94683" w:rsidDel="003E57C9">
        <w:rPr>
          <w:rFonts w:ascii="Times New Roman" w:hAnsi="Times New Roman"/>
          <w:sz w:val="20"/>
        </w:rPr>
        <w:t xml:space="preserve"> </w:t>
      </w:r>
      <w:r w:rsidR="001747B6">
        <w:rPr>
          <w:rFonts w:ascii="Times New Roman" w:hAnsi="Times New Roman"/>
          <w:sz w:val="20"/>
        </w:rPr>
        <w:t xml:space="preserve">bedöms </w:t>
      </w:r>
      <w:r w:rsidR="003E57C9">
        <w:rPr>
          <w:rFonts w:ascii="Times New Roman" w:hAnsi="Times New Roman"/>
          <w:sz w:val="20"/>
        </w:rPr>
        <w:t xml:space="preserve">dock </w:t>
      </w:r>
      <w:r w:rsidR="001747B6">
        <w:rPr>
          <w:rFonts w:ascii="Times New Roman" w:hAnsi="Times New Roman"/>
          <w:sz w:val="20"/>
        </w:rPr>
        <w:t>vara</w:t>
      </w:r>
      <w:r w:rsidR="001747B6" w:rsidRPr="00025FD3">
        <w:rPr>
          <w:rFonts w:ascii="Times New Roman" w:hAnsi="Times New Roman"/>
          <w:sz w:val="20"/>
        </w:rPr>
        <w:t xml:space="preserve"> </w:t>
      </w:r>
      <w:r w:rsidRPr="00025FD3">
        <w:rPr>
          <w:rFonts w:ascii="Times New Roman" w:hAnsi="Times New Roman"/>
          <w:sz w:val="20"/>
        </w:rPr>
        <w:t>begränsad. Förslagets positiva samhällsekonomiska effekter bedöms därför överväga effekterna på den ekonomiska jämställdheten.</w:t>
      </w:r>
    </w:p>
    <w:p w14:paraId="0ABE352F" w14:textId="77777777" w:rsidR="00025FD3" w:rsidRP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t>Effekter för myndigheter</w:t>
      </w:r>
    </w:p>
    <w:p w14:paraId="3E0AF583" w14:textId="4F2D61F7" w:rsidR="00025FD3" w:rsidRPr="00025FD3" w:rsidRDefault="00025FD3" w:rsidP="001D71ED">
      <w:pPr>
        <w:pStyle w:val="Brdtext"/>
        <w:rPr>
          <w:i/>
        </w:rPr>
      </w:pPr>
      <w:bookmarkStart w:id="44" w:name="_Hlk532544198"/>
      <w:r w:rsidRPr="005D6807">
        <w:t>Skatteverket</w:t>
      </w:r>
      <w:r w:rsidRPr="00025FD3">
        <w:t xml:space="preserve"> behöver göra systemändringar och ändringar i informa</w:t>
      </w:r>
      <w:r w:rsidR="001845CF">
        <w:softHyphen/>
      </w:r>
      <w:r w:rsidRPr="00025FD3">
        <w:t xml:space="preserve">tionsmaterial till följd av förslaget. Dessa förändringar kommer att ingå i den anpassning som årligen görs med anledning av ny eller förändrad lagstiftning. Eventuella tillkommande utgifter för Skatteverket ska hanteras inom befintliga ekonomiska ramar. Förslaget bedöms inte kräva några särskilda informationsinsatser utöver att Skatteverket behöver ändra sitt informationsmaterial om nedsättningen. </w:t>
      </w:r>
    </w:p>
    <w:p w14:paraId="45796739"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lastRenderedPageBreak/>
        <w:t>För de allmänna förvaltningsdomstolarna bedöms förslaget inte få några effekter.</w:t>
      </w:r>
    </w:p>
    <w:p w14:paraId="5D79DE3B" w14:textId="77777777" w:rsidR="00025FD3" w:rsidRP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t>Förenlighet med EU-rätten</w:t>
      </w:r>
    </w:p>
    <w:bookmarkEnd w:id="44"/>
    <w:p w14:paraId="274F662F" w14:textId="7B95EB71" w:rsidR="00025FD3" w:rsidRPr="00025FD3" w:rsidRDefault="00025FD3" w:rsidP="00025FD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25FD3">
        <w:rPr>
          <w:rFonts w:ascii="Times New Roman" w:hAnsi="Times New Roman"/>
          <w:sz w:val="20"/>
        </w:rPr>
        <w:t>Vid införandet av de nuvarande reglerna gjordes bedömningen att ned</w:t>
      </w:r>
      <w:r w:rsidRPr="00025FD3">
        <w:rPr>
          <w:rFonts w:ascii="Times New Roman" w:hAnsi="Times New Roman"/>
          <w:sz w:val="20"/>
        </w:rPr>
        <w:softHyphen/>
        <w:t>sättningen är förenlig med bestämmelserna om likabehandling och fri rörlighet som ställs upp i fördraget om Europeiska unionens funktionssätt, förkortat EUF</w:t>
      </w:r>
      <w:r w:rsidR="00511D89">
        <w:rPr>
          <w:rFonts w:ascii="Times New Roman" w:hAnsi="Times New Roman"/>
          <w:sz w:val="20"/>
        </w:rPr>
        <w:t>-fördraget</w:t>
      </w:r>
      <w:r w:rsidRPr="00025FD3">
        <w:rPr>
          <w:rFonts w:ascii="Times New Roman" w:hAnsi="Times New Roman"/>
          <w:sz w:val="20"/>
        </w:rPr>
        <w:t>, och att den inte utgör ett sådant statligt stöd som måste anmälas till och godkännas av Europeiska kommissionen (prop. 2013/14:1 s. 248</w:t>
      </w:r>
      <w:r w:rsidR="00511D89">
        <w:rPr>
          <w:rFonts w:ascii="Times New Roman" w:hAnsi="Times New Roman"/>
          <w:sz w:val="20"/>
        </w:rPr>
        <w:t>–249</w:t>
      </w:r>
      <w:r w:rsidRPr="00025FD3">
        <w:rPr>
          <w:rFonts w:ascii="Times New Roman" w:hAnsi="Times New Roman"/>
          <w:sz w:val="20"/>
        </w:rPr>
        <w:t>). Vid denna bedömning beaktades att reglerna inte innehåller några begränsningar i fråga om var företaget ska höra hemma för att kunna ta del av nedsättningen och att nedsättningen gäller alla företag oavsett storlek, belägenhet eller bransch. En hänvisning gjordes till kommissionens meddelande KOM/2006/728 – I riktning mot en effek</w:t>
      </w:r>
      <w:r w:rsidRPr="00025FD3">
        <w:rPr>
          <w:rFonts w:ascii="Times New Roman" w:hAnsi="Times New Roman"/>
          <w:sz w:val="20"/>
        </w:rPr>
        <w:softHyphen/>
        <w:t>tivare användning av skattelättnader till förmån för forskning och utveck</w:t>
      </w:r>
      <w:r w:rsidRPr="00025FD3">
        <w:rPr>
          <w:rFonts w:ascii="Times New Roman" w:hAnsi="Times New Roman"/>
          <w:sz w:val="20"/>
        </w:rPr>
        <w:softHyphen/>
        <w:t>ling. Kommissionens meddelande och därigenom de ramverk och ytter</w:t>
      </w:r>
      <w:r w:rsidRPr="00025FD3">
        <w:rPr>
          <w:rFonts w:ascii="Times New Roman" w:hAnsi="Times New Roman"/>
          <w:sz w:val="20"/>
        </w:rPr>
        <w:softHyphen/>
        <w:t xml:space="preserve">ligare referenser gällande statligt stöd som </w:t>
      </w:r>
      <w:r w:rsidR="00A949B2">
        <w:rPr>
          <w:rFonts w:ascii="Times New Roman" w:hAnsi="Times New Roman"/>
          <w:sz w:val="20"/>
        </w:rPr>
        <w:t xml:space="preserve">det </w:t>
      </w:r>
      <w:r w:rsidRPr="00025FD3">
        <w:rPr>
          <w:rFonts w:ascii="Times New Roman" w:hAnsi="Times New Roman"/>
          <w:sz w:val="20"/>
        </w:rPr>
        <w:t>hänvisa</w:t>
      </w:r>
      <w:r w:rsidR="00A949B2">
        <w:rPr>
          <w:rFonts w:ascii="Times New Roman" w:hAnsi="Times New Roman"/>
          <w:sz w:val="20"/>
        </w:rPr>
        <w:t>de</w:t>
      </w:r>
      <w:r w:rsidRPr="00025FD3">
        <w:rPr>
          <w:rFonts w:ascii="Times New Roman" w:hAnsi="Times New Roman"/>
          <w:sz w:val="20"/>
        </w:rPr>
        <w:t xml:space="preserve">s till vid införandet har sedermera moderniserats, bl.a. genom införandet av rambestämmelser för statligt stöd till forskning, utveckling och innovation (2014/C 198/01), införandet av kommissionens förordning (EU) nr 651/2014 genom vilken vissa kategorier av stöd förklaras förenliga med den inre marknaden enligt artiklarna 107 och 108 i fördraget (2016/C 262/01) samt kommissionens tillkännagivande om begreppet statligt stöd som avses i artikel 107.1 i fördraget om Europeiska unionens funktionssätt (2014/L 187/01). </w:t>
      </w:r>
    </w:p>
    <w:p w14:paraId="2C0FF05E" w14:textId="41764F74"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25FD3">
        <w:rPr>
          <w:rFonts w:ascii="Times New Roman" w:hAnsi="Times New Roman"/>
          <w:sz w:val="20"/>
        </w:rPr>
        <w:t>Enligt EU-domstolens fasta praxis krävs att följande villkor är uppfyllda för att en nationell åtgärd ska anses utgöra statligt stöd i den mening som avses i artikel 107.1 EUF</w:t>
      </w:r>
      <w:r w:rsidR="004A088F">
        <w:rPr>
          <w:rFonts w:ascii="Times New Roman" w:hAnsi="Times New Roman"/>
          <w:sz w:val="20"/>
        </w:rPr>
        <w:t>-fördraget</w:t>
      </w:r>
      <w:r w:rsidRPr="00025FD3">
        <w:rPr>
          <w:rFonts w:ascii="Times New Roman" w:hAnsi="Times New Roman"/>
          <w:sz w:val="20"/>
        </w:rPr>
        <w:t>. För det första ska det röra sig om en statlig åtgärd eller en åtgärd som vidtas med hjälp av statliga medel. För det andra ska denna åtgärd kunna påverka handeln mellan medlemsstaterna. För det tredje ska åtgärden ge mottagaren en selektiv fördel. För det fjärde ska åtgärden snedvrida eller hota att snedvrida konkurrensen (se Kommiss</w:t>
      </w:r>
      <w:r w:rsidRPr="00025FD3">
        <w:rPr>
          <w:rFonts w:ascii="Times New Roman" w:hAnsi="Times New Roman"/>
          <w:sz w:val="20"/>
        </w:rPr>
        <w:softHyphen/>
        <w:t xml:space="preserve">ionen mot World </w:t>
      </w:r>
      <w:proofErr w:type="spellStart"/>
      <w:r w:rsidRPr="00025FD3">
        <w:rPr>
          <w:rFonts w:ascii="Times New Roman" w:hAnsi="Times New Roman"/>
          <w:sz w:val="20"/>
        </w:rPr>
        <w:t>Duty</w:t>
      </w:r>
      <w:proofErr w:type="spellEnd"/>
      <w:r w:rsidRPr="00025FD3">
        <w:rPr>
          <w:rFonts w:ascii="Times New Roman" w:hAnsi="Times New Roman"/>
          <w:sz w:val="20"/>
        </w:rPr>
        <w:t xml:space="preserve"> </w:t>
      </w:r>
      <w:proofErr w:type="spellStart"/>
      <w:r w:rsidRPr="00025FD3">
        <w:rPr>
          <w:rFonts w:ascii="Times New Roman" w:hAnsi="Times New Roman"/>
          <w:sz w:val="20"/>
        </w:rPr>
        <w:t>Free</w:t>
      </w:r>
      <w:proofErr w:type="spellEnd"/>
      <w:r w:rsidRPr="00025FD3">
        <w:rPr>
          <w:rFonts w:ascii="Times New Roman" w:hAnsi="Times New Roman"/>
          <w:sz w:val="20"/>
        </w:rPr>
        <w:t xml:space="preserve"> Group m.fl., C 20/15 P och C 21/15 P, EU:C:2016:981, punkt 53 och där angiven rättspraxis). En skattefördel som följer av en generell åtgärd och som är tillämplig utan åtskillnad på samtliga ekonomiska aktörer utgör däremot inte statligt stöd i den mening som avses i denna bestämmelse. Eventuella villkor för att tillämpa eller erhålla ett skattestöd får dock inte leda till att det görs åtskillnad mellan företag som befinner sig i en jämförbar situation och därmed innebär en diskriminering av de företag som inte omfattas. (Kommissionen mot World </w:t>
      </w:r>
      <w:proofErr w:type="spellStart"/>
      <w:r w:rsidRPr="00025FD3">
        <w:rPr>
          <w:rFonts w:ascii="Times New Roman" w:hAnsi="Times New Roman"/>
          <w:sz w:val="20"/>
        </w:rPr>
        <w:t>Duty</w:t>
      </w:r>
      <w:proofErr w:type="spellEnd"/>
      <w:r w:rsidRPr="00025FD3">
        <w:rPr>
          <w:rFonts w:ascii="Times New Roman" w:hAnsi="Times New Roman"/>
          <w:sz w:val="20"/>
        </w:rPr>
        <w:t xml:space="preserve"> </w:t>
      </w:r>
      <w:proofErr w:type="spellStart"/>
      <w:r w:rsidRPr="00025FD3">
        <w:rPr>
          <w:rFonts w:ascii="Times New Roman" w:hAnsi="Times New Roman"/>
          <w:sz w:val="20"/>
        </w:rPr>
        <w:t>Free</w:t>
      </w:r>
      <w:proofErr w:type="spellEnd"/>
      <w:r w:rsidRPr="00025FD3">
        <w:rPr>
          <w:rFonts w:ascii="Times New Roman" w:hAnsi="Times New Roman"/>
          <w:sz w:val="20"/>
        </w:rPr>
        <w:t xml:space="preserve"> Group m.fl., punkt 56 och punkt 86).</w:t>
      </w:r>
    </w:p>
    <w:p w14:paraId="7A851113" w14:textId="77777777" w:rsidR="00025FD3" w:rsidRPr="00025FD3" w:rsidRDefault="00025FD3" w:rsidP="00025FD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025FD3">
        <w:rPr>
          <w:rFonts w:ascii="Times New Roman" w:hAnsi="Times New Roman"/>
          <w:sz w:val="20"/>
        </w:rPr>
        <w:t>Även med hänsyn tagen till de moderniseringar som har gjorts av det EU-rättsliga ramverket för statligt stöd och med beaktande av EU-domsto</w:t>
      </w:r>
      <w:r w:rsidRPr="00025FD3">
        <w:rPr>
          <w:rFonts w:ascii="Times New Roman" w:hAnsi="Times New Roman"/>
          <w:sz w:val="20"/>
        </w:rPr>
        <w:softHyphen/>
        <w:t>lens praxis på området föranleder det nu aktuella förslaget inte någon annan bedömning än den som gjordes vid införandet av nedsättningen av arbetsgivaravgifter för personer som arbetar med forskning eller utveck</w:t>
      </w:r>
      <w:r w:rsidRPr="00025FD3">
        <w:rPr>
          <w:rFonts w:ascii="Times New Roman" w:hAnsi="Times New Roman"/>
          <w:sz w:val="20"/>
        </w:rPr>
        <w:softHyphen/>
        <w:t>ling. Förslaget om förstärkt nedsättning bedöms således vara förenligt med EU-rätten.</w:t>
      </w:r>
    </w:p>
    <w:p w14:paraId="5DECF851" w14:textId="77777777" w:rsidR="00025FD3" w:rsidRPr="00025FD3" w:rsidRDefault="00025FD3" w:rsidP="00025FD3">
      <w:pPr>
        <w:keepNext/>
        <w:tabs>
          <w:tab w:val="left" w:pos="907"/>
        </w:tabs>
        <w:spacing w:before="320" w:after="80" w:line="210" w:lineRule="exact"/>
        <w:rPr>
          <w:rFonts w:ascii="Times New Roman" w:eastAsiaTheme="minorHAnsi" w:hAnsi="Times New Roman" w:cstheme="minorBidi"/>
          <w:b/>
          <w:sz w:val="20"/>
          <w:szCs w:val="22"/>
        </w:rPr>
      </w:pPr>
      <w:r w:rsidRPr="00025FD3">
        <w:rPr>
          <w:rFonts w:ascii="Times New Roman" w:eastAsiaTheme="minorHAnsi" w:hAnsi="Times New Roman" w:cstheme="minorBidi"/>
          <w:b/>
          <w:sz w:val="20"/>
          <w:szCs w:val="22"/>
        </w:rPr>
        <w:lastRenderedPageBreak/>
        <w:t>Övriga effekter</w:t>
      </w:r>
    </w:p>
    <w:p w14:paraId="1CB51803" w14:textId="77777777" w:rsidR="001D71ED" w:rsidRDefault="001D71ED" w:rsidP="001D71E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D71ED">
        <w:rPr>
          <w:rFonts w:ascii="Times New Roman" w:hAnsi="Times New Roman"/>
          <w:i/>
          <w:iCs/>
          <w:sz w:val="20"/>
        </w:rPr>
        <w:t>Arbetsförmedlingen</w:t>
      </w:r>
      <w:r w:rsidRPr="001D71ED">
        <w:rPr>
          <w:rFonts w:ascii="Times New Roman" w:hAnsi="Times New Roman"/>
          <w:sz w:val="20"/>
        </w:rPr>
        <w:t xml:space="preserve"> framhåller att myndigheten saknar möjlighet att ta hänsyn till nedsättningen av arbetsgivaravgifterna vid hanteringen av anställningar med stöd eller bidrag som helt eller delvis beräknas på socialavgifter.</w:t>
      </w:r>
      <w:r w:rsidRPr="001D71ED">
        <w:t xml:space="preserve"> </w:t>
      </w:r>
      <w:r w:rsidRPr="001D71ED">
        <w:rPr>
          <w:rFonts w:ascii="Times New Roman" w:hAnsi="Times New Roman"/>
          <w:sz w:val="20"/>
        </w:rPr>
        <w:t>Regeringen konstaterar att för vissa subventionerade anställningar kan den tillfälliga nedsättningen av arbetsgivaravgifter för unga påverka den totala subventionsnivån eftersom subventionerade anställningar delvis eller helt baseras på betalda arbetsgivaravgifter. Regeringen avser att vid behov återkomma i frågan.</w:t>
      </w:r>
    </w:p>
    <w:p w14:paraId="53F4C0E5" w14:textId="610F22C0" w:rsidR="00025FD3" w:rsidRPr="00025FD3" w:rsidRDefault="00025FD3" w:rsidP="001D71ED">
      <w:pPr>
        <w:pStyle w:val="Brdtextmedindrag"/>
      </w:pPr>
      <w:r w:rsidRPr="00DD7193">
        <w:t>Förslaget</w:t>
      </w:r>
      <w:r w:rsidRPr="00025FD3">
        <w:t xml:space="preserve"> bedöms inte ha några betydande effekter för den offentliga sektorn eller för miljön</w:t>
      </w:r>
      <w:r w:rsidR="00DD7193">
        <w:t>.</w:t>
      </w:r>
    </w:p>
    <w:p w14:paraId="54276D51" w14:textId="1DCD1CC3" w:rsidR="00F5786E" w:rsidRDefault="003C7C0B" w:rsidP="003C7C0B">
      <w:pPr>
        <w:pStyle w:val="Rubrik1"/>
      </w:pPr>
      <w:bookmarkStart w:id="45" w:name="_Toc64448182"/>
      <w:r>
        <w:t>Författningskommentar</w:t>
      </w:r>
      <w:bookmarkEnd w:id="45"/>
    </w:p>
    <w:p w14:paraId="38A3F132" w14:textId="0122270F" w:rsidR="00DD7193" w:rsidRPr="00DD7193" w:rsidRDefault="00DD7193" w:rsidP="00DD7193">
      <w:pPr>
        <w:pStyle w:val="Rubrik2"/>
        <w:numPr>
          <w:ilvl w:val="0"/>
          <w:numId w:val="0"/>
        </w:numPr>
        <w:spacing w:before="0"/>
      </w:pPr>
      <w:bookmarkStart w:id="46" w:name="_Toc52351219"/>
      <w:bookmarkStart w:id="47" w:name="_Toc64448183"/>
      <w:r w:rsidRPr="00DD7193">
        <w:t>Förslaget till lag om ändring i socialavgiftslagen (2000:980)</w:t>
      </w:r>
      <w:bookmarkEnd w:id="46"/>
      <w:bookmarkEnd w:id="47"/>
    </w:p>
    <w:p w14:paraId="0468DBB7" w14:textId="77777777" w:rsidR="00DD7193" w:rsidRPr="00DD7193" w:rsidRDefault="00DD7193" w:rsidP="00DD7193">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DD7193">
        <w:rPr>
          <w:rFonts w:ascii="Times New Roman" w:hAnsi="Times New Roman"/>
          <w:b/>
          <w:sz w:val="20"/>
        </w:rPr>
        <w:t>2 kap.</w:t>
      </w:r>
    </w:p>
    <w:p w14:paraId="38E3A224" w14:textId="25F0D371" w:rsidR="00144F78" w:rsidRDefault="00144F78" w:rsidP="00DD7193">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Pr>
          <w:rFonts w:ascii="Times New Roman" w:hAnsi="Times New Roman"/>
          <w:i/>
          <w:iCs/>
          <w:sz w:val="20"/>
        </w:rPr>
        <w:t>11 §</w:t>
      </w:r>
    </w:p>
    <w:p w14:paraId="22EC4AF4" w14:textId="5CB248FE" w:rsidR="00144F78" w:rsidRDefault="00144F78" w:rsidP="001F0E7E">
      <w:pPr>
        <w:pStyle w:val="Brdtext"/>
      </w:pPr>
      <w:r>
        <w:t>P</w:t>
      </w:r>
      <w:r w:rsidRPr="00144F78">
        <w:t xml:space="preserve">aragrafen </w:t>
      </w:r>
      <w:r>
        <w:t xml:space="preserve">innehåller bestämmelser om att </w:t>
      </w:r>
      <w:r w:rsidRPr="00144F78">
        <w:t>vissa ersättningar och liknande</w:t>
      </w:r>
      <w:r>
        <w:t xml:space="preserve"> ska</w:t>
      </w:r>
      <w:r w:rsidRPr="00144F78">
        <w:t xml:space="preserve"> likställas med ersättning för arbete när det gäller skyldigheten att betala arbetsgivaravgifter.</w:t>
      </w:r>
    </w:p>
    <w:p w14:paraId="70FFCEF9" w14:textId="18DBA525" w:rsidR="00144F78" w:rsidRDefault="00530824" w:rsidP="001F0E7E">
      <w:pPr>
        <w:pStyle w:val="Brdtextmedindrag"/>
      </w:pPr>
      <w:r>
        <w:t xml:space="preserve">Ändringen i </w:t>
      </w:r>
      <w:r w:rsidRPr="001F0E7E">
        <w:rPr>
          <w:i/>
          <w:iCs/>
        </w:rPr>
        <w:t>första stycket</w:t>
      </w:r>
      <w:r>
        <w:t xml:space="preserve"> är en följd av att bestämmelserna i 10 kap. 3 § andra stycket 9 och 10 skatteförfarandelagen</w:t>
      </w:r>
      <w:r w:rsidR="00BB63BE">
        <w:t xml:space="preserve"> (2011:1244)</w:t>
      </w:r>
      <w:r>
        <w:t xml:space="preserve"> har ändrat beteckningar till 10 kap. 3 § andra stycket 8 och 9 skatteförfarandelagen (se prop. 2017/18:131, SFS 2018:522). </w:t>
      </w:r>
      <w:r w:rsidR="00144F78">
        <w:t>Av förbiseende gjordes inte denna följdändring i samband därmed.</w:t>
      </w:r>
    </w:p>
    <w:p w14:paraId="2A88930B" w14:textId="77777777" w:rsidR="00144F78" w:rsidRDefault="00144F78" w:rsidP="00DD7193">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p>
    <w:p w14:paraId="45C1B912" w14:textId="77FACD57" w:rsidR="00DD7193" w:rsidRPr="00DD7193" w:rsidRDefault="00DD7193" w:rsidP="00DD7193">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DD7193">
        <w:rPr>
          <w:rFonts w:ascii="Times New Roman" w:hAnsi="Times New Roman"/>
          <w:i/>
          <w:iCs/>
          <w:sz w:val="20"/>
        </w:rPr>
        <w:t>30 §</w:t>
      </w:r>
    </w:p>
    <w:p w14:paraId="33E5CD38" w14:textId="77777777" w:rsidR="00DD7193" w:rsidRPr="00DD7193" w:rsidRDefault="00DD7193" w:rsidP="00DD719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D7193">
        <w:rPr>
          <w:rFonts w:ascii="Times New Roman" w:hAnsi="Times New Roman"/>
          <w:sz w:val="20"/>
        </w:rPr>
        <w:t>Paragrafen innehåller bestämmelser om arbetstidsvillkor vid avgiftsberäk</w:t>
      </w:r>
      <w:r w:rsidRPr="00DD7193">
        <w:rPr>
          <w:rFonts w:ascii="Times New Roman" w:hAnsi="Times New Roman"/>
          <w:sz w:val="20"/>
        </w:rPr>
        <w:softHyphen/>
        <w:t>ningen för en person som arbetar med forskning eller utveckling.</w:t>
      </w:r>
    </w:p>
    <w:p w14:paraId="11FEA37B" w14:textId="77777777" w:rsidR="00DD7193" w:rsidRPr="00DD7193" w:rsidRDefault="00DD7193" w:rsidP="00DD719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D7193">
        <w:rPr>
          <w:rFonts w:ascii="Times New Roman" w:hAnsi="Times New Roman"/>
          <w:sz w:val="20"/>
        </w:rPr>
        <w:t xml:space="preserve">Ändringen i </w:t>
      </w:r>
      <w:r w:rsidRPr="00DD7193">
        <w:rPr>
          <w:rFonts w:ascii="Times New Roman" w:hAnsi="Times New Roman"/>
          <w:i/>
          <w:iCs/>
          <w:sz w:val="20"/>
        </w:rPr>
        <w:t>första stycket</w:t>
      </w:r>
      <w:r w:rsidRPr="00DD7193">
        <w:rPr>
          <w:rFonts w:ascii="Times New Roman" w:hAnsi="Times New Roman"/>
          <w:sz w:val="20"/>
        </w:rPr>
        <w:t xml:space="preserve"> innebär ett sänkt krav på den faktiska arbetstid som den anställde ska ha arbetat med forskning eller utveckling hos den avgiftsskyldige under kalendermånaden för att avdrag ska få göras, från minst tre fjärdedelar till minst hälften av arbetstiden. Arbetet med forsk</w:t>
      </w:r>
      <w:r w:rsidRPr="00DD7193">
        <w:rPr>
          <w:rFonts w:ascii="Times New Roman" w:hAnsi="Times New Roman"/>
          <w:sz w:val="20"/>
        </w:rPr>
        <w:softHyphen/>
        <w:t>ning eller utveckling ska dock fortfarande uppgå till minst 15 timmar av den faktiska arbetstiden.</w:t>
      </w:r>
    </w:p>
    <w:p w14:paraId="70D259C2" w14:textId="77777777" w:rsidR="00DD7193" w:rsidRPr="00DD7193" w:rsidRDefault="00DD7193" w:rsidP="00DD719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0CA4A88" w14:textId="77777777" w:rsidR="00DD7193" w:rsidRPr="00DD7193" w:rsidRDefault="00DD7193" w:rsidP="00DD7193">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DD7193">
        <w:rPr>
          <w:rFonts w:ascii="Times New Roman" w:hAnsi="Times New Roman"/>
          <w:i/>
          <w:iCs/>
          <w:sz w:val="20"/>
        </w:rPr>
        <w:t>31 §</w:t>
      </w:r>
    </w:p>
    <w:p w14:paraId="7B9A2256" w14:textId="77777777" w:rsidR="00DD7193" w:rsidRPr="00DD7193" w:rsidRDefault="00DD7193" w:rsidP="00DD719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D7193">
        <w:rPr>
          <w:rFonts w:ascii="Times New Roman" w:hAnsi="Times New Roman"/>
          <w:sz w:val="20"/>
        </w:rPr>
        <w:t>Paragrafen innehåller bestämmelser om hur avdraget från arbetsgivar</w:t>
      </w:r>
      <w:r w:rsidRPr="00DD7193">
        <w:rPr>
          <w:rFonts w:ascii="Times New Roman" w:hAnsi="Times New Roman"/>
          <w:sz w:val="20"/>
        </w:rPr>
        <w:softHyphen/>
        <w:t xml:space="preserve">avgifterna för en person som arbetar med forskning eller utveckling ska beräknas. </w:t>
      </w:r>
    </w:p>
    <w:p w14:paraId="60D52234" w14:textId="1A17BDE0" w:rsidR="003C7C0B" w:rsidRPr="003C7C0B" w:rsidRDefault="00DD7193" w:rsidP="00DD7193">
      <w:pPr>
        <w:pStyle w:val="Brdtextmedindrag"/>
      </w:pPr>
      <w:r w:rsidRPr="00DD7193">
        <w:t xml:space="preserve">Ändringen i </w:t>
      </w:r>
      <w:r w:rsidRPr="00DD7193">
        <w:rPr>
          <w:i/>
        </w:rPr>
        <w:t>första stycket</w:t>
      </w:r>
      <w:r w:rsidRPr="00DD7193">
        <w:t xml:space="preserve"> innebär att det högsta sammanlagda avdraget från arbetsgivaravgifterna för samtliga personer som arbetar med forskning eller utveckling hos den avgiftsskyldige höjs till 600 000 kronor</w:t>
      </w:r>
      <w:r>
        <w:t>.</w:t>
      </w:r>
    </w:p>
    <w:p w14:paraId="5D552AB1" w14:textId="77777777" w:rsidR="00A317DB" w:rsidRPr="00A317DB" w:rsidRDefault="00A317DB" w:rsidP="00A317DB">
      <w:pPr>
        <w:pStyle w:val="Brdtextmedindrag"/>
      </w:pPr>
    </w:p>
    <w:p w14:paraId="0900CFA6" w14:textId="77777777" w:rsidR="00920097" w:rsidRPr="00B937F4" w:rsidRDefault="00920097" w:rsidP="003D6631">
      <w:pPr>
        <w:pStyle w:val="Brdtextmedindrag"/>
        <w:sectPr w:rsidR="00920097" w:rsidRPr="00B937F4" w:rsidSect="00F5786E">
          <w:pgSz w:w="9356" w:h="13721" w:code="9"/>
          <w:pgMar w:top="794" w:right="2438" w:bottom="1191" w:left="1021" w:header="0" w:footer="709" w:gutter="0"/>
          <w:cols w:space="708"/>
          <w:titlePg/>
          <w:docGrid w:linePitch="360"/>
        </w:sectPr>
      </w:pPr>
    </w:p>
    <w:p w14:paraId="66508E87" w14:textId="77777777" w:rsidR="00920097" w:rsidRDefault="007433AC" w:rsidP="00520299">
      <w:pPr>
        <w:pStyle w:val="Bilagarubrik"/>
      </w:pPr>
      <w:bookmarkStart w:id="48" w:name="_Toc64448184"/>
      <w:r>
        <w:lastRenderedPageBreak/>
        <w:t>Sammanfattning av promemorian Ytterligare förstärkt nedsättning av arbetsgivaravgifter för personer som arbetar med forskning eller utveckling</w:t>
      </w:r>
      <w:bookmarkEnd w:id="48"/>
    </w:p>
    <w:p w14:paraId="3B78D152" w14:textId="77777777" w:rsidR="00520299" w:rsidRDefault="007433AC" w:rsidP="00520299">
      <w:pPr>
        <w:pStyle w:val="Brdtext"/>
      </w:pPr>
      <w:r>
        <w:t xml:space="preserve">I promemorian föreslås att nedsättningen av arbetsgivaravgifterna för personer som arbetar med forskning eller utveckling förstärks ytterligare. </w:t>
      </w:r>
    </w:p>
    <w:p w14:paraId="25030F6E" w14:textId="77777777" w:rsidR="00520299" w:rsidRDefault="007433AC" w:rsidP="00520299">
      <w:pPr>
        <w:pStyle w:val="Brdtext"/>
      </w:pPr>
      <w:r>
        <w:t xml:space="preserve">Arbetstidsvillkoret, dvs. kravet på hur stor del av arbetstiden under kalendermånaden som den anställde ska ha arbetat med forskning eller utveckling hos den avgiftsskyldige för att avdrag ska få göras, ska vara minst hälften i stället för minst tre fjärdedelar av arbetstiden. </w:t>
      </w:r>
    </w:p>
    <w:p w14:paraId="0173C43C" w14:textId="77777777" w:rsidR="00520299" w:rsidRDefault="007433AC" w:rsidP="00520299">
      <w:pPr>
        <w:pStyle w:val="Brdtextmedindrag"/>
      </w:pPr>
      <w:r>
        <w:t>Vidare höjs det högsta sammanlagda avdraget från arbetsgivaravgifterna som får göras för samtliga personer som arbetar med forskning eller utveckling hos den avgiftsskyldige från 450 000 kronor till 600 000 kronor per månad. Detta medför att taket för nedsättningen av den allmänna löneavgiften för personer som arbetar med forskning eller utveckling höjs i motsvarande mån.</w:t>
      </w:r>
    </w:p>
    <w:p w14:paraId="513BDA08" w14:textId="77777777" w:rsidR="00520299" w:rsidRPr="003710D5" w:rsidRDefault="007433AC" w:rsidP="00520299">
      <w:pPr>
        <w:pStyle w:val="Brdtextmedindrag"/>
        <w:sectPr w:rsidR="00520299" w:rsidRPr="003710D5" w:rsidSect="00155500">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r>
        <w:t>Ändringarna föreslås träda i kraft den 1 juli 2021 och tillämpas på ersättning som utges efter den 30 juni 2021.</w:t>
      </w:r>
    </w:p>
    <w:p w14:paraId="7AB39451" w14:textId="77777777" w:rsidR="00920097" w:rsidRDefault="007433AC" w:rsidP="00520299">
      <w:pPr>
        <w:pStyle w:val="Bilagarubrik"/>
      </w:pPr>
      <w:bookmarkStart w:id="49" w:name="_Toc64448185"/>
      <w:r>
        <w:lastRenderedPageBreak/>
        <w:t>Promemorians lagförslag</w:t>
      </w:r>
      <w:bookmarkEnd w:id="49"/>
    </w:p>
    <w:p w14:paraId="564DE920" w14:textId="77777777" w:rsidR="00520299" w:rsidRDefault="007433AC" w:rsidP="00520299">
      <w:pPr>
        <w:pStyle w:val="Rubrik1utannumrering"/>
        <w:spacing w:before="0"/>
      </w:pPr>
      <w:r>
        <w:t>Förslag till lag om ändring i socialavgiftslagen (2000:980)</w:t>
      </w:r>
    </w:p>
    <w:p w14:paraId="05F55AA7" w14:textId="77777777" w:rsidR="00520299" w:rsidRDefault="007433AC" w:rsidP="0052029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07B1A">
        <w:rPr>
          <w:rFonts w:ascii="Times New Roman" w:hAnsi="Times New Roman"/>
          <w:sz w:val="20"/>
        </w:rPr>
        <w:t>Härigenom</w:t>
      </w:r>
      <w:r>
        <w:rPr>
          <w:rFonts w:ascii="Times New Roman" w:hAnsi="Times New Roman"/>
          <w:sz w:val="20"/>
        </w:rPr>
        <w:t xml:space="preserve"> föreskrivs att 2 kap. 31 § socialavgiftslagen (2000:980) ska ha följande lydelse.</w:t>
      </w:r>
    </w:p>
    <w:p w14:paraId="30A36CF8" w14:textId="77777777" w:rsidR="00520299" w:rsidRDefault="00520299" w:rsidP="0052029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520299" w:rsidRPr="005B0E77" w14:paraId="78A1B28D" w14:textId="77777777" w:rsidTr="00520299">
        <w:tc>
          <w:tcPr>
            <w:tcW w:w="2500" w:type="pct"/>
            <w:shd w:val="clear" w:color="auto" w:fill="auto"/>
            <w:tcMar>
              <w:left w:w="0" w:type="dxa"/>
            </w:tcMar>
          </w:tcPr>
          <w:p w14:paraId="089837B2" w14:textId="77777777" w:rsidR="00520299" w:rsidRPr="005B0E77" w:rsidRDefault="007433AC" w:rsidP="00520299">
            <w:pPr>
              <w:pStyle w:val="Brdtext"/>
              <w:rPr>
                <w:i/>
              </w:rPr>
            </w:pPr>
            <w:r w:rsidRPr="005B0E77">
              <w:rPr>
                <w:i/>
              </w:rPr>
              <w:t>Nuvarande lydelse</w:t>
            </w:r>
          </w:p>
        </w:tc>
        <w:tc>
          <w:tcPr>
            <w:tcW w:w="2500" w:type="pct"/>
            <w:shd w:val="clear" w:color="auto" w:fill="auto"/>
            <w:tcMar>
              <w:right w:w="0" w:type="dxa"/>
            </w:tcMar>
          </w:tcPr>
          <w:p w14:paraId="529D53B9" w14:textId="77777777" w:rsidR="00520299" w:rsidRPr="005B0E77" w:rsidRDefault="007433AC" w:rsidP="00520299">
            <w:pPr>
              <w:pStyle w:val="Brdtext"/>
              <w:rPr>
                <w:i/>
              </w:rPr>
            </w:pPr>
            <w:r w:rsidRPr="005B0E77">
              <w:rPr>
                <w:i/>
              </w:rPr>
              <w:t>Föreslagen lydelse</w:t>
            </w:r>
          </w:p>
        </w:tc>
      </w:tr>
    </w:tbl>
    <w:p w14:paraId="6E4BBCF6" w14:textId="77777777" w:rsidR="00520299" w:rsidRDefault="007433AC" w:rsidP="00520299">
      <w:pPr>
        <w:pStyle w:val="Brdtext"/>
        <w:spacing w:before="230"/>
        <w:jc w:val="center"/>
        <w:rPr>
          <w:b/>
        </w:rPr>
      </w:pPr>
      <w:r>
        <w:rPr>
          <w:b/>
        </w:rPr>
        <w:t>2 kap.</w:t>
      </w:r>
    </w:p>
    <w:p w14:paraId="6A9D1F61" w14:textId="77777777" w:rsidR="00520299" w:rsidRDefault="007433AC" w:rsidP="00520299">
      <w:pPr>
        <w:pStyle w:val="Brdtext"/>
        <w:jc w:val="center"/>
      </w:pPr>
      <w:r>
        <w:t>30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520299" w14:paraId="7CCAE9C3" w14:textId="77777777" w:rsidTr="00520299">
        <w:tc>
          <w:tcPr>
            <w:tcW w:w="2500" w:type="pct"/>
            <w:shd w:val="clear" w:color="auto" w:fill="auto"/>
            <w:tcMar>
              <w:left w:w="0" w:type="dxa"/>
            </w:tcMar>
          </w:tcPr>
          <w:p w14:paraId="28C9A960" w14:textId="77777777" w:rsidR="00520299" w:rsidRDefault="007433AC" w:rsidP="00520299">
            <w:pPr>
              <w:pStyle w:val="Brdtextmedindrag"/>
            </w:pPr>
            <w:r w:rsidRPr="0045054C">
              <w:t>Avdrag enligt 31 § får göras bara om personen under kalendermåna</w:t>
            </w:r>
            <w:r>
              <w:softHyphen/>
            </w:r>
            <w:r w:rsidRPr="0045054C">
              <w:t xml:space="preserve">den har arbetat med forskning eller utveckling hos den avgiftsskyldige under minst </w:t>
            </w:r>
            <w:r w:rsidRPr="0045054C">
              <w:rPr>
                <w:i/>
                <w:iCs/>
              </w:rPr>
              <w:t>tre fjärdedelar</w:t>
            </w:r>
            <w:r w:rsidRPr="0045054C">
              <w:t xml:space="preserve"> och minst 15 timmar av sin faktiska arbetstid.</w:t>
            </w:r>
          </w:p>
        </w:tc>
        <w:tc>
          <w:tcPr>
            <w:tcW w:w="2500" w:type="pct"/>
            <w:shd w:val="clear" w:color="auto" w:fill="auto"/>
            <w:tcMar>
              <w:right w:w="0" w:type="dxa"/>
            </w:tcMar>
          </w:tcPr>
          <w:p w14:paraId="5B73993F" w14:textId="77777777" w:rsidR="00520299" w:rsidRDefault="007433AC" w:rsidP="00520299">
            <w:pPr>
              <w:pStyle w:val="Brdtextmedindrag"/>
            </w:pPr>
            <w:r w:rsidRPr="0045054C">
              <w:t>Avdrag enligt 31 § får göras bara om personen under kalendermåna</w:t>
            </w:r>
            <w:r>
              <w:softHyphen/>
            </w:r>
            <w:r w:rsidRPr="0045054C">
              <w:t>den har arbetat med forskning eller utveckling hos den avgiftsskyldige under minst</w:t>
            </w:r>
            <w:r>
              <w:t xml:space="preserve"> </w:t>
            </w:r>
            <w:r w:rsidRPr="0045054C">
              <w:rPr>
                <w:i/>
                <w:iCs/>
              </w:rPr>
              <w:t>hälften</w:t>
            </w:r>
            <w:r w:rsidRPr="0045054C">
              <w:t xml:space="preserve"> och minst 15 timmar av sin faktiska arbetstid.</w:t>
            </w:r>
          </w:p>
        </w:tc>
      </w:tr>
    </w:tbl>
    <w:p w14:paraId="0F76E2EA" w14:textId="77777777" w:rsidR="00520299" w:rsidRDefault="007433AC" w:rsidP="00520299">
      <w:pPr>
        <w:pStyle w:val="Brdtextmedindrag"/>
      </w:pPr>
      <w:r w:rsidRPr="0045054C">
        <w:t>Om villkoren i första stycket inte är uppfyllda, får avdrag enligt 31 § ändå göras om avdrag enligt första stycket har fått göras under var och en av de närmast föregående fyra kalendermånaderna.</w:t>
      </w:r>
    </w:p>
    <w:p w14:paraId="5EEBF543" w14:textId="77777777" w:rsidR="00520299" w:rsidRDefault="007433AC" w:rsidP="00520299">
      <w:pPr>
        <w:pStyle w:val="Brdtextmedindrag"/>
      </w:pPr>
      <w:r w:rsidRPr="0045054C">
        <w:t>Avdrag enligt andra stycket får inte göras om orsaken till att villkoren enligt första stycket inte är uppfyllda är att personen har fått ändrade arbetsuppgifter.</w:t>
      </w:r>
    </w:p>
    <w:p w14:paraId="1D2CE568" w14:textId="77777777" w:rsidR="00520299" w:rsidRPr="0082770B" w:rsidRDefault="00520299" w:rsidP="00520299">
      <w:pPr>
        <w:pStyle w:val="Brdtextmedindrag"/>
      </w:pPr>
    </w:p>
    <w:p w14:paraId="5E6986FE" w14:textId="77777777" w:rsidR="00520299" w:rsidRDefault="007433AC" w:rsidP="00520299">
      <w:pPr>
        <w:pStyle w:val="Brdtext"/>
        <w:jc w:val="center"/>
      </w:pPr>
      <w:r>
        <w:t>31 §</w:t>
      </w:r>
      <w:r w:rsidRPr="007162D7">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520299" w14:paraId="22D3715D" w14:textId="77777777" w:rsidTr="00520299">
        <w:tc>
          <w:tcPr>
            <w:tcW w:w="2500" w:type="pct"/>
            <w:shd w:val="clear" w:color="auto" w:fill="auto"/>
            <w:tcMar>
              <w:left w:w="0" w:type="dxa"/>
            </w:tcMar>
          </w:tcPr>
          <w:p w14:paraId="116CB1AB" w14:textId="77777777" w:rsidR="00520299" w:rsidRDefault="007433AC" w:rsidP="00520299">
            <w:pPr>
              <w:pStyle w:val="Brdtextmedindrag"/>
            </w:pPr>
            <w:r>
              <w:t>Vid beräkning av arbetsgivar</w:t>
            </w:r>
            <w:r>
              <w:softHyphen/>
              <w:t>avgifterna på avgiftspliktig ersätt</w:t>
            </w:r>
            <w:r>
              <w:softHyphen/>
              <w:t xml:space="preserve">ning till en person som arbetar med forskning eller utveckling ska avdrag göras </w:t>
            </w:r>
            <w:r w:rsidRPr="00666EC5">
              <w:t>med 10 procent av avgiftsunderlaget för denna person</w:t>
            </w:r>
            <w:r>
              <w:t xml:space="preserve">. </w:t>
            </w:r>
            <w:r w:rsidRPr="00666EC5">
              <w:t>Avdraget får inte medföra att avgifterna understiger ålders</w:t>
            </w:r>
            <w:r w:rsidRPr="00666EC5">
              <w:softHyphen/>
              <w:t>pensionsavgiften enligt 26 §.</w:t>
            </w:r>
            <w:r>
              <w:t xml:space="preserve"> Det sammanlagda avdraget för samtliga personer som arbetar med forskning eller utveckling hos den avgiftsskyldige får inte överstiga </w:t>
            </w:r>
            <w:r w:rsidRPr="0045054C">
              <w:rPr>
                <w:i/>
                <w:iCs/>
              </w:rPr>
              <w:t>450 000</w:t>
            </w:r>
            <w:r>
              <w:t xml:space="preserve"> kronor per kalendermånad.</w:t>
            </w:r>
          </w:p>
        </w:tc>
        <w:tc>
          <w:tcPr>
            <w:tcW w:w="2500" w:type="pct"/>
            <w:shd w:val="clear" w:color="auto" w:fill="auto"/>
            <w:tcMar>
              <w:right w:w="0" w:type="dxa"/>
            </w:tcMar>
          </w:tcPr>
          <w:p w14:paraId="11E8961C" w14:textId="77777777" w:rsidR="00520299" w:rsidRDefault="007433AC" w:rsidP="00520299">
            <w:pPr>
              <w:pStyle w:val="Brdtextmedindrag"/>
            </w:pPr>
            <w:r>
              <w:t>Vid beräkning av arbetsgivar</w:t>
            </w:r>
            <w:r>
              <w:softHyphen/>
              <w:t>avgifterna på avgiftspliktig ersätt</w:t>
            </w:r>
            <w:r>
              <w:softHyphen/>
              <w:t xml:space="preserve">ning till en person som arbetar med forskning eller utveckling ska avdrag göras </w:t>
            </w:r>
            <w:r w:rsidRPr="00666EC5">
              <w:t>med 10 procent av avgiftsunderlaget för denna person. Avdraget får inte medföra att avgifterna understiger ålders</w:t>
            </w:r>
            <w:r w:rsidRPr="00666EC5">
              <w:softHyphen/>
              <w:t>pensionsavgiften enligt 26 §.</w:t>
            </w:r>
            <w:r>
              <w:t xml:space="preserve"> Det sammanlagda avdraget för samtliga personer som arbetar med </w:t>
            </w:r>
            <w:r w:rsidRPr="00666EC5">
              <w:t>forskning</w:t>
            </w:r>
            <w:r>
              <w:t xml:space="preserve"> eller utveckling hos den avgiftsskyldige får inte överstiga </w:t>
            </w:r>
            <w:r w:rsidRPr="00BF6641">
              <w:rPr>
                <w:i/>
                <w:iCs/>
              </w:rPr>
              <w:t>600 000</w:t>
            </w:r>
            <w:r>
              <w:t xml:space="preserve"> krono</w:t>
            </w:r>
            <w:r w:rsidRPr="0045054C">
              <w:t>r per kalendermånad.</w:t>
            </w:r>
          </w:p>
        </w:tc>
      </w:tr>
    </w:tbl>
    <w:p w14:paraId="24B0B150" w14:textId="77777777" w:rsidR="00520299" w:rsidRDefault="007433AC" w:rsidP="00520299">
      <w:pPr>
        <w:pStyle w:val="Brdtextmedindrag"/>
      </w:pPr>
      <w:r w:rsidRPr="00F62443">
        <w:t xml:space="preserve">Vid bedömningen av avdragsrätten enligt första stycket ska flera avgiftsskyldiga som ingår i samma koncern och som uppfyller villkoren för att få göra avdrag anses som en avgiftsskyldig. Avdraget ska i ett sådant fall i första hand göras av moderföretaget. Till den del avdraget inte kan </w:t>
      </w:r>
      <w:r w:rsidRPr="00F62443">
        <w:lastRenderedPageBreak/>
        <w:t>utnyttjas av moderföretaget, får det utnyttjas av dotterföretagen i den ordning som moderföretaget bestämmer.</w:t>
      </w:r>
    </w:p>
    <w:p w14:paraId="298F0A34" w14:textId="77777777" w:rsidR="00520299" w:rsidRPr="00811E52" w:rsidRDefault="007433AC" w:rsidP="00520299">
      <w:pPr>
        <w:pStyle w:val="Slutstreck"/>
      </w:pPr>
      <w:r w:rsidRPr="00811E52">
        <w:t>                      </w:t>
      </w:r>
    </w:p>
    <w:p w14:paraId="6F8732F2" w14:textId="77777777" w:rsidR="00520299" w:rsidRDefault="007433AC" w:rsidP="00520299">
      <w:pPr>
        <w:pStyle w:val="Brdtextmedindrag"/>
      </w:pPr>
      <w:r>
        <w:t>1. Denna lag träder i kraft den 1 juli 2021.</w:t>
      </w:r>
    </w:p>
    <w:p w14:paraId="30BA67C0" w14:textId="77777777" w:rsidR="00520299" w:rsidRPr="009177E8" w:rsidRDefault="007433AC" w:rsidP="00520299">
      <w:pPr>
        <w:pStyle w:val="Brdtextmedindrag"/>
        <w:sectPr w:rsidR="00520299" w:rsidRPr="009177E8" w:rsidSect="00155500">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pPr>
      <w:r>
        <w:t>2. Lagen tillämpas på ersättning som utges efter den 30 juni 2021.</w:t>
      </w:r>
    </w:p>
    <w:p w14:paraId="1A7E58CC" w14:textId="77777777" w:rsidR="00920097" w:rsidRDefault="007433AC" w:rsidP="00520299">
      <w:pPr>
        <w:pStyle w:val="Bilagarubrik"/>
      </w:pPr>
      <w:bookmarkStart w:id="50" w:name="_Toc64448186"/>
      <w:r>
        <w:lastRenderedPageBreak/>
        <w:t>Förteckning över remissinstanserna</w:t>
      </w:r>
      <w:bookmarkEnd w:id="50"/>
    </w:p>
    <w:p w14:paraId="254F8706" w14:textId="38943C1C" w:rsidR="00040AEB" w:rsidRPr="00040AEB" w:rsidRDefault="007433AC" w:rsidP="00B37D0A">
      <w:pPr>
        <w:pStyle w:val="Brdtext"/>
      </w:pPr>
      <w:r>
        <w:t>Efter remiss har yttranden kommit in från</w:t>
      </w:r>
      <w:r w:rsidR="00B37D0A">
        <w:t xml:space="preserve"> Arbetsförmedlingen, Ekonomi</w:t>
      </w:r>
      <w:r w:rsidR="003F2A11">
        <w:softHyphen/>
      </w:r>
      <w:r w:rsidR="00B37D0A">
        <w:t>styrningsverket,</w:t>
      </w:r>
      <w:r w:rsidR="00466D3A">
        <w:t xml:space="preserve"> </w:t>
      </w:r>
      <w:r w:rsidR="00B37D0A">
        <w:t>Företagarna, Förvaltningsrätten i Stockholm, Institutet för arbetsmarknads- och utbildningspolitisk utvärdering (IFAU), IT &amp; Telekomföretagen, Karolinska institutet, Konjunkturinstitutet, Lands</w:t>
      </w:r>
      <w:r w:rsidR="003F2A11">
        <w:softHyphen/>
      </w:r>
      <w:r w:rsidR="00B37D0A">
        <w:t xml:space="preserve">organisationen i Sverige (LO), Lunds universitet, Myndigheten för tillväxtpolitiska utvärderingar och analyser (Tillväxtanalys), Näringslivets Skattedelegation, Pensionsmyndigheten, Regelrådet, </w:t>
      </w:r>
      <w:r w:rsidR="00B37D0A" w:rsidRPr="00B37D0A">
        <w:t xml:space="preserve">Research </w:t>
      </w:r>
      <w:proofErr w:type="spellStart"/>
      <w:r w:rsidR="00B37D0A" w:rsidRPr="00B37D0A">
        <w:t>Institutes</w:t>
      </w:r>
      <w:proofErr w:type="spellEnd"/>
      <w:r w:rsidR="00B37D0A" w:rsidRPr="00B37D0A">
        <w:t xml:space="preserve"> </w:t>
      </w:r>
      <w:proofErr w:type="spellStart"/>
      <w:r w:rsidR="00B37D0A" w:rsidRPr="00B37D0A">
        <w:t>of</w:t>
      </w:r>
      <w:proofErr w:type="spellEnd"/>
      <w:r w:rsidR="00B37D0A" w:rsidRPr="00B37D0A">
        <w:t xml:space="preserve"> Sweden (RISE)</w:t>
      </w:r>
      <w:r w:rsidR="00B37D0A">
        <w:t>, Skatteverket, Småföretagarnas riksförbund, Svenskt Näringsliv, Sveriges Akademikers Centralorganisation (Saco),</w:t>
      </w:r>
      <w:r w:rsidR="00555C36">
        <w:t xml:space="preserve"> </w:t>
      </w:r>
      <w:r w:rsidR="00B37D0A">
        <w:t>Teknik</w:t>
      </w:r>
      <w:r w:rsidR="00510BA4">
        <w:softHyphen/>
      </w:r>
      <w:r w:rsidR="00B37D0A">
        <w:t>företagen, Tjänstemännens Centralorganisation (TCO), Verket för innova</w:t>
      </w:r>
      <w:r w:rsidR="00AD09FC">
        <w:softHyphen/>
      </w:r>
      <w:r w:rsidR="00B37D0A">
        <w:t>tionssystem (</w:t>
      </w:r>
      <w:proofErr w:type="spellStart"/>
      <w:r w:rsidR="00B37D0A">
        <w:t>Vinnova</w:t>
      </w:r>
      <w:proofErr w:type="spellEnd"/>
      <w:r w:rsidR="00B37D0A">
        <w:t>) och</w:t>
      </w:r>
      <w:r w:rsidR="00555C36">
        <w:t xml:space="preserve"> </w:t>
      </w:r>
      <w:r w:rsidR="00B37D0A">
        <w:t>Vetenskapsrådet.</w:t>
      </w:r>
    </w:p>
    <w:p w14:paraId="23B184BE" w14:textId="1EA02BA0" w:rsidR="00520299" w:rsidRDefault="007433AC" w:rsidP="00520299">
      <w:pPr>
        <w:pStyle w:val="Brdtextmedindrag"/>
      </w:pPr>
      <w:r>
        <w:t xml:space="preserve">Yttranden </w:t>
      </w:r>
      <w:r w:rsidRPr="00462541">
        <w:t>har</w:t>
      </w:r>
      <w:r>
        <w:t xml:space="preserve"> även inkommit från</w:t>
      </w:r>
      <w:r w:rsidR="00555C36">
        <w:t xml:space="preserve"> </w:t>
      </w:r>
      <w:r w:rsidR="00CE2BEB">
        <w:t xml:space="preserve">Akademikerförbundet SSR, </w:t>
      </w:r>
      <w:proofErr w:type="spellStart"/>
      <w:r w:rsidR="00CE2BEB">
        <w:t>Akavia</w:t>
      </w:r>
      <w:proofErr w:type="spellEnd"/>
      <w:r w:rsidR="00466D3A">
        <w:t>, Almega, Innovationsföretagen, Naturvetarna</w:t>
      </w:r>
      <w:r w:rsidR="00510BA4">
        <w:t>,</w:t>
      </w:r>
      <w:r w:rsidR="00510BA4" w:rsidRPr="00510BA4">
        <w:t xml:space="preserve"> </w:t>
      </w:r>
      <w:r w:rsidR="00510BA4">
        <w:t>Sveriges Ingenjörer, Sverige Läkarförbund och Teko.</w:t>
      </w:r>
    </w:p>
    <w:p w14:paraId="28714927" w14:textId="0C960E82" w:rsidR="00520299" w:rsidRPr="00D731E5" w:rsidRDefault="007433AC" w:rsidP="00555C36">
      <w:pPr>
        <w:pStyle w:val="Brdtextmedindrag"/>
        <w:sectPr w:rsidR="00520299" w:rsidRPr="00D731E5"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r w:rsidRPr="00462541">
        <w:t>Följande remissinstanser har inte svarat eller angett att de avstår från att lämna några synpunkter:</w:t>
      </w:r>
      <w:r w:rsidR="00555C36">
        <w:t xml:space="preserve"> Almi Företagspartner AB,</w:t>
      </w:r>
      <w:r w:rsidR="00555C36" w:rsidRPr="00555C36">
        <w:t xml:space="preserve"> </w:t>
      </w:r>
      <w:r w:rsidR="00466D3A">
        <w:t xml:space="preserve">Chalmers tekniska högskola, FAR, </w:t>
      </w:r>
      <w:r w:rsidR="00555C36">
        <w:t>Försäkringskassan,</w:t>
      </w:r>
      <w:r w:rsidR="00555C36" w:rsidRPr="00555C36">
        <w:t xml:space="preserve"> </w:t>
      </w:r>
      <w:r w:rsidR="00555C36">
        <w:t>Kungl. Ingenjörsvetenskaps</w:t>
      </w:r>
      <w:r w:rsidR="00510BA4">
        <w:softHyphen/>
      </w:r>
      <w:r w:rsidR="00555C36">
        <w:t>akademien (IVA),</w:t>
      </w:r>
      <w:r w:rsidR="00555C36" w:rsidRPr="00555C36">
        <w:t xml:space="preserve"> </w:t>
      </w:r>
      <w:r w:rsidR="00555C36">
        <w:t>Lantbrukarnas Riksförbund,</w:t>
      </w:r>
      <w:r w:rsidR="00555C36" w:rsidRPr="00555C36">
        <w:t xml:space="preserve"> </w:t>
      </w:r>
      <w:r w:rsidR="00555C36">
        <w:t>Näringslivets Regel</w:t>
      </w:r>
      <w:r w:rsidR="00510BA4">
        <w:softHyphen/>
      </w:r>
      <w:r w:rsidR="00555C36">
        <w:t>nämnd,</w:t>
      </w:r>
      <w:r w:rsidR="00555C36" w:rsidRPr="00555C36">
        <w:t xml:space="preserve"> </w:t>
      </w:r>
      <w:r w:rsidR="00466D3A" w:rsidRPr="00B37D0A">
        <w:t>Riksrevisionen</w:t>
      </w:r>
      <w:r w:rsidR="00510BA4">
        <w:t xml:space="preserve"> och </w:t>
      </w:r>
      <w:r w:rsidR="00555C36" w:rsidRPr="00B37D0A">
        <w:t xml:space="preserve">Swedish </w:t>
      </w:r>
      <w:proofErr w:type="spellStart"/>
      <w:r w:rsidR="00555C36" w:rsidRPr="00B37D0A">
        <w:t>Incubators</w:t>
      </w:r>
      <w:proofErr w:type="spellEnd"/>
      <w:r w:rsidR="00555C36" w:rsidRPr="00B37D0A">
        <w:t xml:space="preserve"> &amp; Science Parks (SISP)</w:t>
      </w:r>
      <w:r w:rsidR="00555C36">
        <w:t>.</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2FB9F381" w14:textId="05B1A6A0" w:rsidR="00520299" w:rsidRDefault="0066319F" w:rsidP="00520299">
          <w:pPr>
            <w:pStyle w:val="Proprubrik"/>
            <w:spacing w:before="720" w:after="190"/>
          </w:pPr>
          <w:r>
            <w:t>Finansdepartementet</w:t>
          </w:r>
        </w:p>
      </w:sdtContent>
    </w:sdt>
    <w:p w14:paraId="0BBF5ACE" w14:textId="77777777" w:rsidR="00520299" w:rsidRDefault="007433AC" w:rsidP="00520299">
      <w:pPr>
        <w:pStyle w:val="Proputdrag"/>
      </w:pPr>
      <w:bookmarkStart w:id="51" w:name="_Toc64448187"/>
      <w:r>
        <w:t xml:space="preserve">Utdrag ur protokoll vid regeringssammanträde </w:t>
      </w:r>
      <w:sdt>
        <w:sdtPr>
          <w:alias w:val="Datum"/>
          <w:tag w:val="Datum"/>
          <w:id w:val="679708000"/>
          <w:date w:fullDate="2021-03-11T00:00:00Z">
            <w:dateFormat w:val="'den' d MMMM yyyy"/>
            <w:lid w:val="sv-SE"/>
            <w:storeMappedDataAs w:val="dateTime"/>
            <w:calendar w:val="gregorian"/>
          </w:date>
        </w:sdtPr>
        <w:sdtEndPr/>
        <w:sdtContent>
          <w:r>
            <w:t>den 11 mars 2021</w:t>
          </w:r>
        </w:sdtContent>
      </w:sdt>
      <w:bookmarkEnd w:id="51"/>
    </w:p>
    <w:p w14:paraId="470B5A7E" w14:textId="77777777" w:rsidR="00520299" w:rsidRDefault="00520299" w:rsidP="00520299">
      <w:pPr>
        <w:pStyle w:val="Brdtext"/>
        <w:jc w:val="left"/>
      </w:pPr>
    </w:p>
    <w:p w14:paraId="199B5C75" w14:textId="49DA11F5" w:rsidR="00520299" w:rsidRDefault="007433AC" w:rsidP="00520299">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66319F">
            <w:t xml:space="preserve">statsminister </w:t>
          </w:r>
          <w:proofErr w:type="spellStart"/>
          <w:r w:rsidR="0066319F">
            <w:t>Löfven</w:t>
          </w:r>
          <w:proofErr w:type="spellEnd"/>
          <w:r w:rsidR="0066319F">
            <w:t xml:space="preserve">, ordförande, och statsråden </w:t>
          </w:r>
          <w:proofErr w:type="gramStart"/>
          <w:r w:rsidR="00985294">
            <w:t>Bolund</w:t>
          </w:r>
          <w:r w:rsidR="0066319F">
            <w:t xml:space="preserve">,  </w:t>
          </w:r>
          <w:proofErr w:type="spellStart"/>
          <w:r w:rsidR="0066319F">
            <w:t>Baylan</w:t>
          </w:r>
          <w:proofErr w:type="spellEnd"/>
          <w:proofErr w:type="gramEnd"/>
          <w:r w:rsidR="0066319F">
            <w:t xml:space="preserve">, Hultqvist, Damberg, Shekarabi, </w:t>
          </w:r>
          <w:proofErr w:type="spellStart"/>
          <w:r w:rsidR="0066319F">
            <w:t>Ygeman</w:t>
          </w:r>
          <w:proofErr w:type="spellEnd"/>
          <w:r w:rsidR="0066319F">
            <w:t xml:space="preserve">, Linde, Ekström, Eneroth, Dahlgren, Nilsson, </w:t>
          </w:r>
          <w:proofErr w:type="spellStart"/>
          <w:r w:rsidR="0066319F">
            <w:t>Ernkrans</w:t>
          </w:r>
          <w:proofErr w:type="spellEnd"/>
          <w:r w:rsidR="0066319F">
            <w:t xml:space="preserve">, Lindhagen, Lind, Hallberg, Nordmark, </w:t>
          </w:r>
          <w:proofErr w:type="spellStart"/>
          <w:r w:rsidR="0066319F">
            <w:t>Micko</w:t>
          </w:r>
          <w:proofErr w:type="spellEnd"/>
          <w:r w:rsidR="00985294">
            <w:t>, Olsson Fridh</w:t>
          </w:r>
        </w:sdtContent>
      </w:sdt>
    </w:p>
    <w:p w14:paraId="7836AF52" w14:textId="77777777" w:rsidR="00520299" w:rsidRDefault="00520299" w:rsidP="00520299">
      <w:pPr>
        <w:pStyle w:val="Brdtext"/>
        <w:jc w:val="left"/>
      </w:pPr>
    </w:p>
    <w:p w14:paraId="64F0CD2E" w14:textId="57782B93" w:rsidR="00520299" w:rsidRDefault="007433AC" w:rsidP="00520299">
      <w:pPr>
        <w:pStyle w:val="Brdtext"/>
        <w:jc w:val="left"/>
      </w:pPr>
      <w:r>
        <w:t xml:space="preserve">Föredragande: statsrådet </w:t>
      </w:r>
      <w:r w:rsidR="00985294">
        <w:t xml:space="preserve">Lindhagen </w:t>
      </w:r>
    </w:p>
    <w:p w14:paraId="04FC493D" w14:textId="77777777" w:rsidR="00520299" w:rsidRPr="00827386" w:rsidRDefault="00520299" w:rsidP="00520299">
      <w:pPr>
        <w:pStyle w:val="Brdtext"/>
        <w:jc w:val="left"/>
        <w:rPr>
          <w:szCs w:val="21"/>
        </w:rPr>
      </w:pPr>
    </w:p>
    <w:p w14:paraId="5D924F5F" w14:textId="77777777" w:rsidR="00520299" w:rsidRPr="00915BF3" w:rsidRDefault="007433AC" w:rsidP="00520299">
      <w:pPr>
        <w:pStyle w:val="Slutstreck"/>
      </w:pPr>
      <w:r w:rsidRPr="008B7E85">
        <w:t>                    </w:t>
      </w:r>
    </w:p>
    <w:p w14:paraId="50FBE1C7" w14:textId="77777777" w:rsidR="00520299" w:rsidRPr="006E102E" w:rsidRDefault="00520299" w:rsidP="00520299">
      <w:pPr>
        <w:pStyle w:val="Brdtext"/>
        <w:jc w:val="left"/>
        <w:rPr>
          <w:sz w:val="18"/>
          <w:szCs w:val="18"/>
        </w:rPr>
      </w:pPr>
    </w:p>
    <w:p w14:paraId="6A116934" w14:textId="77777777" w:rsidR="00520299" w:rsidRDefault="00520299" w:rsidP="00520299">
      <w:pPr>
        <w:pStyle w:val="Brdtext"/>
        <w:jc w:val="left"/>
      </w:pPr>
    </w:p>
    <w:p w14:paraId="38FDEEE5" w14:textId="7B8C4DC2" w:rsidR="00520299" w:rsidRDefault="007433AC" w:rsidP="00520299">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66319F">
            <w:t>Ytterligare förstärkt nedsättning av arbetsgivaravgifter för personer som arbetar med forskning eller utveckling</w:t>
          </w:r>
        </w:sdtContent>
      </w:sdt>
    </w:p>
    <w:p w14:paraId="00C29C77" w14:textId="77777777" w:rsidR="00520299" w:rsidRDefault="00520299" w:rsidP="00520299">
      <w:pPr>
        <w:pStyle w:val="Brdtext"/>
      </w:pPr>
    </w:p>
    <w:p w14:paraId="44F92978" w14:textId="77777777" w:rsidR="00920097" w:rsidRPr="00B937F4" w:rsidRDefault="00920097" w:rsidP="003D6631">
      <w:pPr>
        <w:pStyle w:val="Brdtextmedindrag"/>
      </w:pPr>
    </w:p>
    <w:sectPr w:rsidR="00920097" w:rsidRPr="00B937F4"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DB0788F" w14:textId="77777777" w:rsidR="00017C54" w:rsidRDefault="00017C54" w:rsidP="00F8009C">
      <w:r>
        <w:separator/>
      </w:r>
    </w:p>
  </w:endnote>
  <w:endnote w:type="continuationSeparator" w:id="0">
    <w:p w14:paraId="3E015209" w14:textId="77777777" w:rsidR="00017C54" w:rsidRDefault="00017C54" w:rsidP="00F8009C">
      <w:r>
        <w:continuationSeparator/>
      </w:r>
    </w:p>
  </w:endnote>
  <w:endnote w:type="continuationNotice" w:id="1">
    <w:p w14:paraId="6341D71D" w14:textId="77777777" w:rsidR="00017C54" w:rsidRDefault="00017C5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rade Gothic Pro">
    <w:panose1 w:val="02000500000000000000"/>
    <w:charset w:val="00"/>
    <w:family w:val="modern"/>
    <w:notTrueType/>
    <w:pitch w:val="variable"/>
    <w:sig w:usb0="800000AF" w:usb1="5000204A" w:usb2="00000000" w:usb3="00000000" w:csb0="0000009B" w:csb1="00000000"/>
  </w:font>
  <w:font w:name="Trade Gothic LT Std Cn">
    <w:panose1 w:val="00000506000000000000"/>
    <w:charset w:val="00"/>
    <w:family w:val="modern"/>
    <w:notTrueType/>
    <w:pitch w:val="variable"/>
    <w:sig w:usb0="800000AF" w:usb1="4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FF45AC" w14:textId="77777777" w:rsidR="00017C54" w:rsidRDefault="00017C54"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988E04"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4tS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DCJ9DTWz4BaWuBC+9m0gA7nHoex6la6Ov5RD4EdRO/25CIY4TicnuWnE1g4&#10;TPk4Px8n8rODs3U+fBGmJnFRUIe3S5Sy7a0PuAigAyTm8kZV5U2lVNpEvYgr5ciW4aVVSFeExx8o&#10;pUlT0LPT6SgF1ia6d5GVjmFEUkyfLhbeFZhWYadExCj9TUgwlup8JTfjXOh9/oSOKIlUb3Hs8Ydb&#10;vcW5qwMeKbPRYe9cV9q4VH1qsQNl5Y+BMtnhQfhR3XEZ2lWbpDIe3n9lyh1k4UzXV97ymwqPd8t8&#10;eGAOjYT3xnAI9/hIZUC+6VeUrI379dp5xEPfsFLSoDEL6n9umBOUqK8ayj/PJ1FGIW0m0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tOLU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D988E04"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5A030C" w14:textId="77777777" w:rsidR="00017C54" w:rsidRDefault="00017C54"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DCED83"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XOL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dPh/Zem3EEWznR95S2/qfB4t8yH&#10;B+bQSHhvDIdwj49UBuSbfkXJ2rhfr51HPPQNKyUNGrOg/ueGOUGJ+qqh/Iv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xXO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FDCED83"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56E00E" w14:textId="77777777" w:rsidR="00017C54" w:rsidRDefault="00017C54"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2D7D1"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cVi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McV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652D7D1"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B3991C" w14:textId="77777777" w:rsidR="00017C54" w:rsidRDefault="00017C54"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1FD53"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241FD53"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B77F2E" w14:textId="77777777" w:rsidR="00017C54" w:rsidRDefault="00017C54"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A48AFD"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AA48AFD"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C20598" w14:textId="77777777" w:rsidR="00017C54" w:rsidRDefault="00017C54"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44504"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F944504"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0AE849" w14:textId="77777777" w:rsidR="00017C54" w:rsidRDefault="00017C54"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228D1F"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A228D1F"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C4B786" w14:textId="77777777" w:rsidR="00017C54" w:rsidRDefault="00017C54"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B262F1"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CB262F1"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E40F71" w14:textId="77777777" w:rsidR="00017C54" w:rsidRDefault="00017C54"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CBAD0F"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9CBAD0F"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B4F938" w14:textId="77777777" w:rsidR="00017C54" w:rsidRDefault="00017C54"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E19C4"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FEE19C4"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347360" w14:textId="77777777" w:rsidR="00017C54" w:rsidRDefault="00017C54"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C3FECA"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C3FECA"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E8695D" w14:textId="77777777" w:rsidR="00017C54" w:rsidRDefault="00017C54"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D6CAD4"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FD6CAD4"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784D61" w14:textId="77777777" w:rsidR="00017C54" w:rsidRDefault="00017C54"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1D20E"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391D20E" w14:textId="77777777" w:rsidR="00017C54" w:rsidRPr="00756E21" w:rsidRDefault="00017C5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65D50A" w14:textId="77777777" w:rsidR="00017C54" w:rsidRDefault="00017C54"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000D34"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000D34"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BF852F" w14:textId="77777777" w:rsidR="00017C54" w:rsidRDefault="00017C54"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5964B5"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C5964B5" w14:textId="77777777" w:rsidR="00017C54" w:rsidRPr="00756E21" w:rsidRDefault="00017C5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88EDE0A" w14:textId="77777777" w:rsidR="00017C54" w:rsidRDefault="00017C54" w:rsidP="006923D1">
      <w:pPr>
        <w:pStyle w:val="Sidfot"/>
      </w:pPr>
    </w:p>
  </w:footnote>
  <w:footnote w:type="continuationSeparator" w:id="0">
    <w:p w14:paraId="021113FD" w14:textId="77777777" w:rsidR="00017C54" w:rsidRPr="006923D1" w:rsidRDefault="00017C54" w:rsidP="006923D1">
      <w:pPr>
        <w:pStyle w:val="Sidfot"/>
      </w:pPr>
    </w:p>
  </w:footnote>
  <w:footnote w:type="continuationNotice" w:id="1">
    <w:p w14:paraId="6960A2F0" w14:textId="77777777" w:rsidR="00017C54" w:rsidRDefault="00017C54" w:rsidP="006923D1">
      <w:pPr>
        <w:pStyle w:val="RKbas"/>
      </w:pPr>
    </w:p>
  </w:footnote>
  <w:footnote w:id="2">
    <w:p w14:paraId="5425DA12" w14:textId="40F7A832" w:rsidR="00017C54" w:rsidRDefault="00017C54">
      <w:pPr>
        <w:pStyle w:val="Fotnotstext"/>
      </w:pPr>
      <w:r>
        <w:rPr>
          <w:rStyle w:val="Fotnotsreferens"/>
        </w:rPr>
        <w:footnoteRef/>
      </w:r>
      <w:r>
        <w:t xml:space="preserve"> Senaste lydelse 2018:1163.</w:t>
      </w:r>
    </w:p>
  </w:footnote>
  <w:footnote w:id="3">
    <w:p w14:paraId="0C6622DB" w14:textId="77777777" w:rsidR="00017C54" w:rsidRDefault="00017C54" w:rsidP="00F5786E">
      <w:pPr>
        <w:pStyle w:val="Fotnotstext"/>
      </w:pPr>
      <w:r>
        <w:rPr>
          <w:rStyle w:val="Fotnotsreferens"/>
        </w:rPr>
        <w:footnoteRef/>
      </w:r>
      <w:r>
        <w:t xml:space="preserve"> Senaste lydelse 2013:961.</w:t>
      </w:r>
    </w:p>
  </w:footnote>
  <w:footnote w:id="4">
    <w:p w14:paraId="4553E926" w14:textId="77777777" w:rsidR="00017C54" w:rsidRDefault="00017C54" w:rsidP="00F5786E">
      <w:pPr>
        <w:pStyle w:val="Fotnotstext"/>
      </w:pPr>
      <w:r>
        <w:rPr>
          <w:rStyle w:val="Fotnotsreferens"/>
        </w:rPr>
        <w:footnoteRef/>
      </w:r>
      <w:r>
        <w:t xml:space="preserve"> Senaste lydelse 2020:125.</w:t>
      </w:r>
    </w:p>
  </w:footnote>
  <w:footnote w:id="5">
    <w:p w14:paraId="23FAD3C1" w14:textId="77777777" w:rsidR="00017C54" w:rsidRDefault="00017C54" w:rsidP="00520299">
      <w:pPr>
        <w:pStyle w:val="Fotnotstext"/>
      </w:pPr>
      <w:r>
        <w:rPr>
          <w:rStyle w:val="Fotnotsreferens"/>
        </w:rPr>
        <w:footnoteRef/>
      </w:r>
      <w:r>
        <w:t xml:space="preserve"> Senaste lydelse 2013:961.</w:t>
      </w:r>
    </w:p>
  </w:footnote>
  <w:footnote w:id="6">
    <w:p w14:paraId="689A63A9" w14:textId="77777777" w:rsidR="00017C54" w:rsidRDefault="00017C54" w:rsidP="00520299">
      <w:pPr>
        <w:pStyle w:val="Fotnotstext"/>
      </w:pPr>
      <w:r>
        <w:rPr>
          <w:rStyle w:val="Fotnotsreferens"/>
        </w:rPr>
        <w:footnoteRef/>
      </w:r>
      <w:r>
        <w:t xml:space="preserve"> Senaste lydelse 2020:125.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EF1905" w14:textId="77777777" w:rsidR="00017C54" w:rsidRDefault="00017C54"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48397" w14:textId="00D82CA2" w:rsidR="00017C54" w:rsidRPr="00756E21" w:rsidRDefault="00E6482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4648397" w14:textId="00D82CA2" w:rsidR="00017C54" w:rsidRPr="00756E21" w:rsidRDefault="00E6482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4AC51A" w14:textId="77777777" w:rsidR="00017C54" w:rsidRDefault="00017C54"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AAAFC1" w14:textId="0854034A" w:rsidR="00017C54" w:rsidRPr="00756E21" w:rsidRDefault="00E6482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9AAAFC1" w14:textId="0854034A" w:rsidR="00017C54" w:rsidRPr="00756E21" w:rsidRDefault="00E6482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55597D" w14:textId="77777777" w:rsidR="00017C54" w:rsidRDefault="00017C54"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92CEE2" w14:textId="77777777" w:rsidR="00017C54" w:rsidRDefault="00017C54"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16F44A" w14:textId="4A8A55A6" w:rsidR="00017C54" w:rsidRDefault="00E64824" w:rsidP="00664D04">
                          <w:pPr>
                            <w:pStyle w:val="Brdtext"/>
                            <w:jc w:val="left"/>
                          </w:pPr>
                          <w:sdt>
                            <w:sdtPr>
                              <w:alias w:val="NummerEtikett"/>
                              <w:tag w:val="NummerEtikett"/>
                              <w:id w:val="-1890795137"/>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639871244"/>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6E0A61FC" w14:textId="702161B9" w:rsidR="00017C54" w:rsidRPr="00C7375F" w:rsidRDefault="00E64824" w:rsidP="00520299">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17C54">
                                <w:t>Bilaga</w:t>
                              </w:r>
                            </w:sdtContent>
                          </w:sdt>
                          <w:r w:rsidR="00017C54">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17C5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ZqRFY4CAACR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6C16F44A" w14:textId="4A8A55A6" w:rsidR="00017C54" w:rsidRDefault="00E64824" w:rsidP="00664D04">
                    <w:pPr>
                      <w:pStyle w:val="Brdtext"/>
                      <w:jc w:val="left"/>
                    </w:pPr>
                    <w:sdt>
                      <w:sdtPr>
                        <w:alias w:val="NummerEtikett"/>
                        <w:tag w:val="NummerEtikett"/>
                        <w:id w:val="-1890795137"/>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639871244"/>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6E0A61FC" w14:textId="702161B9" w:rsidR="00017C54" w:rsidRPr="00C7375F" w:rsidRDefault="00E64824" w:rsidP="00520299">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17C54">
                          <w:t>Bilaga</w:t>
                        </w:r>
                      </w:sdtContent>
                    </w:sdt>
                    <w:r w:rsidR="00017C54">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17C54">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8E3626" w14:textId="77777777" w:rsidR="00017C54" w:rsidRDefault="00017C54"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F5AFF4" w14:textId="23E8EA4E" w:rsidR="00017C54" w:rsidRDefault="00E64824" w:rsidP="00A118D8">
                          <w:pPr>
                            <w:pStyle w:val="Brdtext"/>
                            <w:jc w:val="left"/>
                          </w:pPr>
                          <w:sdt>
                            <w:sdtPr>
                              <w:alias w:val="NummerEtikett"/>
                              <w:tag w:val="NummerEtikett"/>
                              <w:id w:val="249081076"/>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880272603"/>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375084C7" w14:textId="167D80B7" w:rsidR="00017C54" w:rsidRPr="00C7375F" w:rsidRDefault="00E64824" w:rsidP="00520299">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17C54">
                                <w:t>Bilaga</w:t>
                              </w:r>
                            </w:sdtContent>
                          </w:sdt>
                          <w:r w:rsidR="00017C54">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17C5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C+P7H2MAgAAkQ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57F5AFF4" w14:textId="23E8EA4E" w:rsidR="00017C54" w:rsidRDefault="00E64824" w:rsidP="00A118D8">
                    <w:pPr>
                      <w:pStyle w:val="Brdtext"/>
                      <w:jc w:val="left"/>
                    </w:pPr>
                    <w:sdt>
                      <w:sdtPr>
                        <w:alias w:val="NummerEtikett"/>
                        <w:tag w:val="NummerEtikett"/>
                        <w:id w:val="249081076"/>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880272603"/>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375084C7" w14:textId="167D80B7" w:rsidR="00017C54" w:rsidRPr="00C7375F" w:rsidRDefault="00E64824" w:rsidP="00520299">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17C54">
                          <w:t>Bilaga</w:t>
                        </w:r>
                      </w:sdtContent>
                    </w:sdt>
                    <w:r w:rsidR="00017C54">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17C54">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1BD9D2" w14:textId="77777777" w:rsidR="00017C54" w:rsidRDefault="00017C54"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ED4EC9" w14:textId="77777777" w:rsidR="00017C54" w:rsidRDefault="00017C54"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485AC8" w14:textId="51248E29" w:rsidR="00017C54" w:rsidRDefault="00E64824" w:rsidP="00664D04">
                          <w:pPr>
                            <w:pStyle w:val="Brdtext"/>
                            <w:jc w:val="left"/>
                          </w:pPr>
                          <w:sdt>
                            <w:sdtPr>
                              <w:alias w:val="NummerEtikett"/>
                              <w:tag w:val="NummerEtikett"/>
                              <w:id w:val="1000240619"/>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60455669"/>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3A6DE3E8" w14:textId="0FD3527D" w:rsidR="00017C54" w:rsidRPr="00C7375F" w:rsidRDefault="00E64824" w:rsidP="00520299">
                          <w:pPr>
                            <w:pStyle w:val="Brdtext"/>
                          </w:pPr>
                          <w:sdt>
                            <w:sdtPr>
                              <w:alias w:val="BilageEtikett"/>
                              <w:tag w:val="BilageEtikett"/>
                              <w:id w:val="1234817887"/>
                              <w:lock w:val="sdtContentLocked"/>
                              <w:dataBinding w:prefixMappings="xmlns:ns0='http://rkdhs/mallar/lagstiftning/Prop/Prop.xsd'" w:xpath="/ns0:dokumentvärden[1]/ns0:bilagor[1]/ns0:bilaga[2]/@bilageetikett" w:storeItemID="{068625C3-B546-44A5-B525-B7CC092E5AD6}"/>
                              <w:text/>
                            </w:sdtPr>
                            <w:sdtEndPr/>
                            <w:sdtContent>
                              <w:r w:rsidR="00017C54">
                                <w:t>Bilaga</w:t>
                              </w:r>
                            </w:sdtContent>
                          </w:sdt>
                          <w:r w:rsidR="00017C54">
                            <w:t xml:space="preserve"> </w:t>
                          </w:r>
                          <w:sdt>
                            <w:sdtPr>
                              <w:alias w:val="BilageNummer"/>
                              <w:tag w:val="BilageNummer"/>
                              <w:id w:val="1412496230"/>
                              <w:lock w:val="sdtContentLocked"/>
                              <w:dataBinding w:prefixMappings="xmlns:ns0='http://rkdhs/mallar/lagstiftning/Prop/Prop.xsd'" w:xpath="/ns0:dokumentvärden[1]/ns0:bilagor[1]/ns0:bilaga[2]/@bilagenummer" w:storeItemID="{068625C3-B546-44A5-B525-B7CC092E5AD6}"/>
                              <w:text/>
                            </w:sdtPr>
                            <w:sdtEndPr/>
                            <w:sdtContent>
                              <w:r w:rsidR="00017C5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dIkV6MAgAAkg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7485AC8" w14:textId="51248E29" w:rsidR="00017C54" w:rsidRDefault="00E64824" w:rsidP="00664D04">
                    <w:pPr>
                      <w:pStyle w:val="Brdtext"/>
                      <w:jc w:val="left"/>
                    </w:pPr>
                    <w:sdt>
                      <w:sdtPr>
                        <w:alias w:val="NummerEtikett"/>
                        <w:tag w:val="NummerEtikett"/>
                        <w:id w:val="1000240619"/>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60455669"/>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3A6DE3E8" w14:textId="0FD3527D" w:rsidR="00017C54" w:rsidRPr="00C7375F" w:rsidRDefault="00E64824" w:rsidP="00520299">
                    <w:pPr>
                      <w:pStyle w:val="Brdtext"/>
                    </w:pPr>
                    <w:sdt>
                      <w:sdtPr>
                        <w:alias w:val="BilageEtikett"/>
                        <w:tag w:val="BilageEtikett"/>
                        <w:id w:val="1234817887"/>
                        <w:lock w:val="sdtContentLocked"/>
                        <w:dataBinding w:prefixMappings="xmlns:ns0='http://rkdhs/mallar/lagstiftning/Prop/Prop.xsd'" w:xpath="/ns0:dokumentvärden[1]/ns0:bilagor[1]/ns0:bilaga[2]/@bilageetikett" w:storeItemID="{068625C3-B546-44A5-B525-B7CC092E5AD6}"/>
                        <w:text/>
                      </w:sdtPr>
                      <w:sdtEndPr/>
                      <w:sdtContent>
                        <w:r w:rsidR="00017C54">
                          <w:t>Bilaga</w:t>
                        </w:r>
                      </w:sdtContent>
                    </w:sdt>
                    <w:r w:rsidR="00017C54">
                      <w:t xml:space="preserve"> </w:t>
                    </w:r>
                    <w:sdt>
                      <w:sdtPr>
                        <w:alias w:val="BilageNummer"/>
                        <w:tag w:val="BilageNummer"/>
                        <w:id w:val="1412496230"/>
                        <w:lock w:val="sdtContentLocked"/>
                        <w:dataBinding w:prefixMappings="xmlns:ns0='http://rkdhs/mallar/lagstiftning/Prop/Prop.xsd'" w:xpath="/ns0:dokumentvärden[1]/ns0:bilagor[1]/ns0:bilaga[2]/@bilagenummer" w:storeItemID="{068625C3-B546-44A5-B525-B7CC092E5AD6}"/>
                        <w:text/>
                      </w:sdtPr>
                      <w:sdtEndPr/>
                      <w:sdtContent>
                        <w:r w:rsidR="00017C54">
                          <w:t>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86C27A" w14:textId="77777777" w:rsidR="00017C54" w:rsidRDefault="00017C54"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77628" w14:textId="694C6AF2" w:rsidR="00017C54" w:rsidRDefault="00E64824" w:rsidP="00A118D8">
                          <w:pPr>
                            <w:pStyle w:val="Brdtext"/>
                            <w:jc w:val="left"/>
                          </w:pPr>
                          <w:sdt>
                            <w:sdtPr>
                              <w:alias w:val="NummerEtikett"/>
                              <w:tag w:val="NummerEtikett"/>
                              <w:id w:val="-1107807107"/>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483475063"/>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0B9103E5" w14:textId="2C551BCF" w:rsidR="00017C54" w:rsidRPr="00C7375F" w:rsidRDefault="00E64824" w:rsidP="00520299">
                          <w:pPr>
                            <w:pStyle w:val="Brdtext"/>
                          </w:pPr>
                          <w:sdt>
                            <w:sdtPr>
                              <w:alias w:val="BilageEtikett"/>
                              <w:tag w:val="BilageEtikett"/>
                              <w:id w:val="-1432506664"/>
                              <w:lock w:val="sdtContentLocked"/>
                              <w:dataBinding w:prefixMappings="xmlns:ns0='http://rkdhs/mallar/lagstiftning/Prop/Prop.xsd'" w:xpath="/ns0:dokumentvärden[1]/ns0:bilagor[1]/ns0:bilaga[2]/@bilageetikett" w:storeItemID="{068625C3-B546-44A5-B525-B7CC092E5AD6}"/>
                              <w:text/>
                            </w:sdtPr>
                            <w:sdtEndPr/>
                            <w:sdtContent>
                              <w:r w:rsidR="00017C54">
                                <w:t>Bilaga</w:t>
                              </w:r>
                            </w:sdtContent>
                          </w:sdt>
                          <w:r w:rsidR="00017C54">
                            <w:t xml:space="preserve"> </w:t>
                          </w:r>
                          <w:sdt>
                            <w:sdtPr>
                              <w:alias w:val="BilageNummer"/>
                              <w:tag w:val="BilageNummer"/>
                              <w:id w:val="-440306029"/>
                              <w:lock w:val="sdtContentLocked"/>
                              <w:dataBinding w:prefixMappings="xmlns:ns0='http://rkdhs/mallar/lagstiftning/Prop/Prop.xsd'" w:xpath="/ns0:dokumentvärden[1]/ns0:bilagor[1]/ns0:bilaga[2]/@bilagenummer" w:storeItemID="{068625C3-B546-44A5-B525-B7CC092E5AD6}"/>
                              <w:text/>
                            </w:sdtPr>
                            <w:sdtEndPr/>
                            <w:sdtContent>
                              <w:r w:rsidR="00017C5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ByTxn+MAgAAkg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01777628" w14:textId="694C6AF2" w:rsidR="00017C54" w:rsidRDefault="00E64824" w:rsidP="00A118D8">
                    <w:pPr>
                      <w:pStyle w:val="Brdtext"/>
                      <w:jc w:val="left"/>
                    </w:pPr>
                    <w:sdt>
                      <w:sdtPr>
                        <w:alias w:val="NummerEtikett"/>
                        <w:tag w:val="NummerEtikett"/>
                        <w:id w:val="-1107807107"/>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483475063"/>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0B9103E5" w14:textId="2C551BCF" w:rsidR="00017C54" w:rsidRPr="00C7375F" w:rsidRDefault="00E64824" w:rsidP="00520299">
                    <w:pPr>
                      <w:pStyle w:val="Brdtext"/>
                    </w:pPr>
                    <w:sdt>
                      <w:sdtPr>
                        <w:alias w:val="BilageEtikett"/>
                        <w:tag w:val="BilageEtikett"/>
                        <w:id w:val="-1432506664"/>
                        <w:lock w:val="sdtContentLocked"/>
                        <w:dataBinding w:prefixMappings="xmlns:ns0='http://rkdhs/mallar/lagstiftning/Prop/Prop.xsd'" w:xpath="/ns0:dokumentvärden[1]/ns0:bilagor[1]/ns0:bilaga[2]/@bilageetikett" w:storeItemID="{068625C3-B546-44A5-B525-B7CC092E5AD6}"/>
                        <w:text/>
                      </w:sdtPr>
                      <w:sdtEndPr/>
                      <w:sdtContent>
                        <w:r w:rsidR="00017C54">
                          <w:t>Bilaga</w:t>
                        </w:r>
                      </w:sdtContent>
                    </w:sdt>
                    <w:r w:rsidR="00017C54">
                      <w:t xml:space="preserve"> </w:t>
                    </w:r>
                    <w:sdt>
                      <w:sdtPr>
                        <w:alias w:val="BilageNummer"/>
                        <w:tag w:val="BilageNummer"/>
                        <w:id w:val="-440306029"/>
                        <w:lock w:val="sdtContentLocked"/>
                        <w:dataBinding w:prefixMappings="xmlns:ns0='http://rkdhs/mallar/lagstiftning/Prop/Prop.xsd'" w:xpath="/ns0:dokumentvärden[1]/ns0:bilagor[1]/ns0:bilaga[2]/@bilagenummer" w:storeItemID="{068625C3-B546-44A5-B525-B7CC092E5AD6}"/>
                        <w:text/>
                      </w:sdtPr>
                      <w:sdtEndPr/>
                      <w:sdtContent>
                        <w:r w:rsidR="00017C54">
                          <w:t>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40042F" w14:textId="77777777" w:rsidR="00017C54" w:rsidRDefault="00017C54"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11F3C3" w14:textId="77777777" w:rsidR="00017C54" w:rsidRDefault="00017C54"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2283A9" w14:textId="788CDE5D" w:rsidR="00017C54" w:rsidRDefault="00E64824" w:rsidP="00664D04">
                          <w:pPr>
                            <w:pStyle w:val="Brdtext"/>
                            <w:jc w:val="left"/>
                          </w:pPr>
                          <w:sdt>
                            <w:sdtPr>
                              <w:alias w:val="NummerEtikett"/>
                              <w:tag w:val="NummerEtikett"/>
                              <w:id w:val="-834527342"/>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857459381"/>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21B1A5B6" w14:textId="0E0B797A" w:rsidR="00017C54" w:rsidRPr="00C7375F" w:rsidRDefault="00E64824" w:rsidP="00520299">
                          <w:pPr>
                            <w:pStyle w:val="Brdtext"/>
                          </w:pPr>
                          <w:sdt>
                            <w:sdtPr>
                              <w:alias w:val="BilageEtikett"/>
                              <w:tag w:val="BilageEtikett"/>
                              <w:id w:val="1851604931"/>
                              <w:lock w:val="sdtContentLocked"/>
                              <w:dataBinding w:prefixMappings="xmlns:ns0='http://rkdhs/mallar/lagstiftning/Prop/Prop.xsd'" w:xpath="/ns0:dokumentvärden[1]/ns0:bilagor[1]/ns0:bilaga[3]/@bilageetikett" w:storeItemID="{068625C3-B546-44A5-B525-B7CC092E5AD6}"/>
                              <w:text/>
                            </w:sdtPr>
                            <w:sdtEndPr/>
                            <w:sdtContent>
                              <w:r w:rsidR="00017C54">
                                <w:t>Bilaga</w:t>
                              </w:r>
                            </w:sdtContent>
                          </w:sdt>
                          <w:r w:rsidR="00017C54">
                            <w:t xml:space="preserve"> </w:t>
                          </w:r>
                          <w:sdt>
                            <w:sdtPr>
                              <w:alias w:val="BilageNummer"/>
                              <w:tag w:val="BilageNummer"/>
                              <w:id w:val="1557044130"/>
                              <w:lock w:val="sdtContentLocked"/>
                              <w:dataBinding w:prefixMappings="xmlns:ns0='http://rkdhs/mallar/lagstiftning/Prop/Prop.xsd'" w:xpath="/ns0:dokumentvärden[1]/ns0:bilagor[1]/ns0:bilaga[3]/@bilagenummer" w:storeItemID="{068625C3-B546-44A5-B525-B7CC092E5AD6}"/>
                              <w:text/>
                            </w:sdtPr>
                            <w:sdtEndPr/>
                            <w:sdtContent>
                              <w:r w:rsidR="00017C5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202283A9" w14:textId="788CDE5D" w:rsidR="00017C54" w:rsidRDefault="00E64824" w:rsidP="00664D04">
                    <w:pPr>
                      <w:pStyle w:val="Brdtext"/>
                      <w:jc w:val="left"/>
                    </w:pPr>
                    <w:sdt>
                      <w:sdtPr>
                        <w:alias w:val="NummerEtikett"/>
                        <w:tag w:val="NummerEtikett"/>
                        <w:id w:val="-834527342"/>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857459381"/>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21B1A5B6" w14:textId="0E0B797A" w:rsidR="00017C54" w:rsidRPr="00C7375F" w:rsidRDefault="00E64824" w:rsidP="00520299">
                    <w:pPr>
                      <w:pStyle w:val="Brdtext"/>
                    </w:pPr>
                    <w:sdt>
                      <w:sdtPr>
                        <w:alias w:val="BilageEtikett"/>
                        <w:tag w:val="BilageEtikett"/>
                        <w:id w:val="1851604931"/>
                        <w:lock w:val="sdtContentLocked"/>
                        <w:dataBinding w:prefixMappings="xmlns:ns0='http://rkdhs/mallar/lagstiftning/Prop/Prop.xsd'" w:xpath="/ns0:dokumentvärden[1]/ns0:bilagor[1]/ns0:bilaga[3]/@bilageetikett" w:storeItemID="{068625C3-B546-44A5-B525-B7CC092E5AD6}"/>
                        <w:text/>
                      </w:sdtPr>
                      <w:sdtEndPr/>
                      <w:sdtContent>
                        <w:r w:rsidR="00017C54">
                          <w:t>Bilaga</w:t>
                        </w:r>
                      </w:sdtContent>
                    </w:sdt>
                    <w:r w:rsidR="00017C54">
                      <w:t xml:space="preserve"> </w:t>
                    </w:r>
                    <w:sdt>
                      <w:sdtPr>
                        <w:alias w:val="BilageNummer"/>
                        <w:tag w:val="BilageNummer"/>
                        <w:id w:val="1557044130"/>
                        <w:lock w:val="sdtContentLocked"/>
                        <w:dataBinding w:prefixMappings="xmlns:ns0='http://rkdhs/mallar/lagstiftning/Prop/Prop.xsd'" w:xpath="/ns0:dokumentvärden[1]/ns0:bilagor[1]/ns0:bilaga[3]/@bilagenummer" w:storeItemID="{068625C3-B546-44A5-B525-B7CC092E5AD6}"/>
                        <w:text/>
                      </w:sdtPr>
                      <w:sdtEndPr/>
                      <w:sdtContent>
                        <w:r w:rsidR="00017C54">
                          <w:t>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6358BF" w14:textId="77777777" w:rsidR="00017C54" w:rsidRDefault="00017C54"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F2BE79" w14:textId="3C4938D5" w:rsidR="00017C54" w:rsidRDefault="00E64824" w:rsidP="00A118D8">
                          <w:pPr>
                            <w:pStyle w:val="Brdtext"/>
                            <w:jc w:val="left"/>
                          </w:pPr>
                          <w:sdt>
                            <w:sdtPr>
                              <w:alias w:val="NummerEtikett"/>
                              <w:tag w:val="NummerEtikett"/>
                              <w:id w:val="1761864598"/>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345064020"/>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18F2BCE7" w14:textId="47193E89" w:rsidR="00017C54" w:rsidRPr="00C7375F" w:rsidRDefault="00E64824" w:rsidP="00520299">
                          <w:pPr>
                            <w:pStyle w:val="Brdtext"/>
                          </w:pPr>
                          <w:sdt>
                            <w:sdtPr>
                              <w:alias w:val="BilageEtikett"/>
                              <w:tag w:val="BilageEtikett"/>
                              <w:id w:val="1720395915"/>
                              <w:lock w:val="sdtContentLocked"/>
                              <w:dataBinding w:prefixMappings="xmlns:ns0='http://rkdhs/mallar/lagstiftning/Prop/Prop.xsd'" w:xpath="/ns0:dokumentvärden[1]/ns0:bilagor[1]/ns0:bilaga[3]/@bilageetikett" w:storeItemID="{068625C3-B546-44A5-B525-B7CC092E5AD6}"/>
                              <w:text/>
                            </w:sdtPr>
                            <w:sdtEndPr/>
                            <w:sdtContent>
                              <w:r w:rsidR="00017C54">
                                <w:t>Bilaga</w:t>
                              </w:r>
                            </w:sdtContent>
                          </w:sdt>
                          <w:r w:rsidR="00017C54">
                            <w:t xml:space="preserve"> </w:t>
                          </w:r>
                          <w:sdt>
                            <w:sdtPr>
                              <w:alias w:val="BilageNummer"/>
                              <w:tag w:val="BilageNummer"/>
                              <w:id w:val="-1090154219"/>
                              <w:lock w:val="sdtContentLocked"/>
                              <w:dataBinding w:prefixMappings="xmlns:ns0='http://rkdhs/mallar/lagstiftning/Prop/Prop.xsd'" w:xpath="/ns0:dokumentvärden[1]/ns0:bilagor[1]/ns0:bilaga[3]/@bilagenummer" w:storeItemID="{068625C3-B546-44A5-B525-B7CC092E5AD6}"/>
                              <w:text/>
                            </w:sdtPr>
                            <w:sdtEndPr/>
                            <w:sdtContent>
                              <w:r w:rsidR="00017C5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DF2BE79" w14:textId="3C4938D5" w:rsidR="00017C54" w:rsidRDefault="00E64824" w:rsidP="00A118D8">
                    <w:pPr>
                      <w:pStyle w:val="Brdtext"/>
                      <w:jc w:val="left"/>
                    </w:pPr>
                    <w:sdt>
                      <w:sdtPr>
                        <w:alias w:val="NummerEtikett"/>
                        <w:tag w:val="NummerEtikett"/>
                        <w:id w:val="1761864598"/>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345064020"/>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p w14:paraId="18F2BCE7" w14:textId="47193E89" w:rsidR="00017C54" w:rsidRPr="00C7375F" w:rsidRDefault="00E64824" w:rsidP="00520299">
                    <w:pPr>
                      <w:pStyle w:val="Brdtext"/>
                    </w:pPr>
                    <w:sdt>
                      <w:sdtPr>
                        <w:alias w:val="BilageEtikett"/>
                        <w:tag w:val="BilageEtikett"/>
                        <w:id w:val="1720395915"/>
                        <w:lock w:val="sdtContentLocked"/>
                        <w:dataBinding w:prefixMappings="xmlns:ns0='http://rkdhs/mallar/lagstiftning/Prop/Prop.xsd'" w:xpath="/ns0:dokumentvärden[1]/ns0:bilagor[1]/ns0:bilaga[3]/@bilageetikett" w:storeItemID="{068625C3-B546-44A5-B525-B7CC092E5AD6}"/>
                        <w:text/>
                      </w:sdtPr>
                      <w:sdtEndPr/>
                      <w:sdtContent>
                        <w:r w:rsidR="00017C54">
                          <w:t>Bilaga</w:t>
                        </w:r>
                      </w:sdtContent>
                    </w:sdt>
                    <w:r w:rsidR="00017C54">
                      <w:t xml:space="preserve"> </w:t>
                    </w:r>
                    <w:sdt>
                      <w:sdtPr>
                        <w:alias w:val="BilageNummer"/>
                        <w:tag w:val="BilageNummer"/>
                        <w:id w:val="-1090154219"/>
                        <w:lock w:val="sdtContentLocked"/>
                        <w:dataBinding w:prefixMappings="xmlns:ns0='http://rkdhs/mallar/lagstiftning/Prop/Prop.xsd'" w:xpath="/ns0:dokumentvärden[1]/ns0:bilagor[1]/ns0:bilaga[3]/@bilagenummer" w:storeItemID="{068625C3-B546-44A5-B525-B7CC092E5AD6}"/>
                        <w:text/>
                      </w:sdtPr>
                      <w:sdtEndPr/>
                      <w:sdtContent>
                        <w:r w:rsidR="00017C54">
                          <w:t>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4A8059" w14:textId="77777777" w:rsidR="00017C54" w:rsidRDefault="00017C54"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8818FB" w14:textId="77777777" w:rsidR="00017C54" w:rsidRDefault="00017C54"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33B815" w14:textId="4AB0E76C" w:rsidR="00017C54" w:rsidRPr="00756E21" w:rsidRDefault="00E64824" w:rsidP="00664D04">
                          <w:pPr>
                            <w:pStyle w:val="Brdtext"/>
                            <w:jc w:val="left"/>
                          </w:pPr>
                          <w:sdt>
                            <w:sdtPr>
                              <w:alias w:val="NummerEtikett"/>
                              <w:tag w:val="NummerEtikett"/>
                              <w:id w:val="1850911876"/>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595852198"/>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C33B815" w14:textId="4AB0E76C" w:rsidR="00017C54" w:rsidRPr="00756E21" w:rsidRDefault="00E64824" w:rsidP="00664D04">
                    <w:pPr>
                      <w:pStyle w:val="Brdtext"/>
                      <w:jc w:val="left"/>
                    </w:pPr>
                    <w:sdt>
                      <w:sdtPr>
                        <w:alias w:val="NummerEtikett"/>
                        <w:tag w:val="NummerEtikett"/>
                        <w:id w:val="1850911876"/>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595852198"/>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910424" w14:textId="77777777" w:rsidR="00017C54" w:rsidRDefault="00017C54"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4183BF" w14:textId="5C373083" w:rsidR="00017C54" w:rsidRPr="00756E21" w:rsidRDefault="00E64824" w:rsidP="00A118D8">
                          <w:pPr>
                            <w:pStyle w:val="Brdtext"/>
                            <w:jc w:val="left"/>
                          </w:pPr>
                          <w:sdt>
                            <w:sdtPr>
                              <w:alias w:val="NummerEtikett"/>
                              <w:tag w:val="NummerEtikett"/>
                              <w:id w:val="-389043555"/>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311013468"/>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84183BF" w14:textId="5C373083" w:rsidR="00017C54" w:rsidRPr="00756E21" w:rsidRDefault="00E64824" w:rsidP="00A118D8">
                    <w:pPr>
                      <w:pStyle w:val="Brdtext"/>
                      <w:jc w:val="left"/>
                    </w:pPr>
                    <w:sdt>
                      <w:sdtPr>
                        <w:alias w:val="NummerEtikett"/>
                        <w:tag w:val="NummerEtikett"/>
                        <w:id w:val="-389043555"/>
                        <w:lock w:val="sdtContentLocked"/>
                        <w:dataBinding w:prefixMappings="xmlns:ns0='http://rkdhs/mallar/lagstiftning/Prop/Prop.xsd'" w:xpath="/ns0:dokumentvärden[1]/ns0:dokumentnummer[1]/@etikett" w:storeItemID="{068625C3-B546-44A5-B525-B7CC092E5AD6}"/>
                        <w:text/>
                      </w:sdtPr>
                      <w:sdtEndPr/>
                      <w:sdtContent>
                        <w:r w:rsidR="00017C54">
                          <w:t>Prop.</w:t>
                        </w:r>
                      </w:sdtContent>
                    </w:sdt>
                    <w:r w:rsidR="00017C54">
                      <w:t xml:space="preserve"> </w:t>
                    </w:r>
                    <w:sdt>
                      <w:sdtPr>
                        <w:alias w:val="Nummer"/>
                        <w:tag w:val="Nummer"/>
                        <w:id w:val="-1311013468"/>
                        <w:lock w:val="sdtContentLocked"/>
                        <w:dataBinding w:prefixMappings="xmlns:ns0='http://rkdhs/mallar/lagstiftning/Prop/Prop.xsd'" w:xpath="/ns0:dokumentvärden[1]/ns0:dokumentnummer[1]" w:storeItemID="{068625C3-B546-44A5-B525-B7CC092E5AD6}"/>
                        <w:text/>
                      </w:sdtPr>
                      <w:sdtEndPr/>
                      <w:sdtContent>
                        <w:r w:rsidR="0077346C">
                          <w:t>2020/21:110</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EEC78B" w14:textId="77777777" w:rsidR="00017C54" w:rsidRDefault="00017C54"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 w:numId="43">
    <w:abstractNumId w:val="22"/>
    <w:lvlOverride w:ilvl="0">
      <w:lvl w:ilvl="0">
        <w:start w:val="1"/>
        <w:numFmt w:val="decimal"/>
        <w:pStyle w:val="Rubrik1"/>
        <w:lvlText w:val="%1"/>
        <w:lvlJc w:val="left"/>
        <w:pPr>
          <w:tabs>
            <w:tab w:val="num" w:pos="1333"/>
          </w:tabs>
          <w:ind w:left="1333" w:hanging="907"/>
        </w:pPr>
        <w:rPr>
          <w:rFonts w:hint="default"/>
        </w:rPr>
      </w:lvl>
    </w:lvlOverride>
    <w:lvlOverride w:ilvl="1">
      <w:lvl w:ilvl="1">
        <w:start w:val="1"/>
        <w:numFmt w:val="decimal"/>
        <w:pStyle w:val="Rubrik2"/>
        <w:lvlText w:val="%1.%2"/>
        <w:lvlJc w:val="left"/>
        <w:pPr>
          <w:tabs>
            <w:tab w:val="num" w:pos="907"/>
          </w:tabs>
          <w:ind w:left="907" w:hanging="907"/>
        </w:pPr>
        <w:rPr>
          <w:rFonts w:hint="default"/>
        </w:rPr>
      </w:lvl>
    </w:lvlOverride>
    <w:lvlOverride w:ilvl="2">
      <w:lvl w:ilvl="2">
        <w:start w:val="1"/>
        <w:numFmt w:val="decimal"/>
        <w:pStyle w:val="Rubrik3"/>
        <w:lvlText w:val="%1.%2.%3"/>
        <w:lvlJc w:val="left"/>
        <w:pPr>
          <w:tabs>
            <w:tab w:val="num" w:pos="907"/>
          </w:tabs>
          <w:ind w:left="907" w:hanging="907"/>
        </w:pPr>
        <w:rPr>
          <w:rFonts w:hint="default"/>
        </w:rPr>
      </w:lvl>
    </w:lvlOverride>
    <w:lvlOverride w:ilvl="3">
      <w:lvl w:ilvl="3">
        <w:start w:val="1"/>
        <w:numFmt w:val="decimal"/>
        <w:pStyle w:val="Rubrik4"/>
        <w:lvlText w:val="%1.%2.%3.%4"/>
        <w:lvlJc w:val="left"/>
        <w:pPr>
          <w:tabs>
            <w:tab w:val="num" w:pos="907"/>
          </w:tabs>
          <w:ind w:left="907" w:hanging="907"/>
        </w:pPr>
        <w:rPr>
          <w:rFonts w:hint="default"/>
        </w:rPr>
      </w:lvl>
    </w:lvlOverride>
    <w:lvlOverride w:ilvl="4">
      <w:lvl w:ilvl="4">
        <w:start w:val="1"/>
        <w:numFmt w:val="none"/>
        <w:lvlRestart w:val="0"/>
        <w:lvlText w:val=""/>
        <w:lvlJc w:val="left"/>
        <w:pPr>
          <w:ind w:left="1800" w:hanging="360"/>
        </w:pPr>
        <w:rPr>
          <w:rFonts w:hint="default"/>
        </w:rPr>
      </w:lvl>
    </w:lvlOverride>
    <w:lvlOverride w:ilvl="5">
      <w:lvl w:ilvl="5">
        <w:start w:val="1"/>
        <w:numFmt w:val="none"/>
        <w:lvlRestart w:val="0"/>
        <w:lvlText w:val=""/>
        <w:lvlJc w:val="left"/>
        <w:pPr>
          <w:ind w:left="2160" w:hanging="360"/>
        </w:pPr>
        <w:rPr>
          <w:rFonts w:hint="default"/>
        </w:rPr>
      </w:lvl>
    </w:lvlOverride>
    <w:lvlOverride w:ilvl="6">
      <w:lvl w:ilvl="6">
        <w:start w:val="1"/>
        <w:numFmt w:val="none"/>
        <w:lvlRestart w:val="0"/>
        <w:lvlText w:val=""/>
        <w:lvlJc w:val="left"/>
        <w:pPr>
          <w:ind w:left="2520" w:hanging="360"/>
        </w:pPr>
        <w:rPr>
          <w:rFonts w:hint="default"/>
        </w:rPr>
      </w:lvl>
    </w:lvlOverride>
    <w:lvlOverride w:ilvl="7">
      <w:lvl w:ilvl="7">
        <w:start w:val="1"/>
        <w:numFmt w:val="none"/>
        <w:lvlRestart w:val="0"/>
        <w:lvlText w:val=""/>
        <w:lvlJc w:val="left"/>
        <w:pPr>
          <w:ind w:left="2880" w:hanging="360"/>
        </w:pPr>
        <w:rPr>
          <w:rFonts w:hint="default"/>
        </w:rPr>
      </w:lvl>
    </w:lvlOverride>
    <w:lvlOverride w:ilvl="8">
      <w:lvl w:ilvl="8">
        <w:start w:val="1"/>
        <w:numFmt w:val="none"/>
        <w:lvlRestart w:val="0"/>
        <w:lvlText w:val=""/>
        <w:lvlJc w:val="left"/>
        <w:pPr>
          <w:ind w:left="3240" w:hanging="360"/>
        </w:pPr>
        <w:rPr>
          <w:rFonts w:hint="default"/>
        </w:rPr>
      </w:lvl>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hideSpellingErrors/>
  <w:hideGrammaticalErrors/>
  <w:proofState w:spelling="clean" w:grammar="clean"/>
  <w:attachedTemplate r:id="rId1"/>
  <w:defaultTabStop w:val="1304"/>
  <w:hyphenationZone w:val="425"/>
  <w:evenAndOddHeaders/>
  <w:characterSpacingControl w:val="doNotCompress"/>
  <w:hdrShapeDefaults>
    <o:shapedefaults v:ext="edit" spidmax="6963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A76C3"/>
    <w:rsid w:val="000023F8"/>
    <w:rsid w:val="00003C3C"/>
    <w:rsid w:val="00005BC5"/>
    <w:rsid w:val="000070E2"/>
    <w:rsid w:val="0000783D"/>
    <w:rsid w:val="000106C3"/>
    <w:rsid w:val="000127FF"/>
    <w:rsid w:val="000140A3"/>
    <w:rsid w:val="00015766"/>
    <w:rsid w:val="000163C7"/>
    <w:rsid w:val="0001713C"/>
    <w:rsid w:val="00017C54"/>
    <w:rsid w:val="000211BF"/>
    <w:rsid w:val="00025171"/>
    <w:rsid w:val="00025FD3"/>
    <w:rsid w:val="000276E3"/>
    <w:rsid w:val="00032E6D"/>
    <w:rsid w:val="00040A0F"/>
    <w:rsid w:val="00040AEB"/>
    <w:rsid w:val="00043AB1"/>
    <w:rsid w:val="00046417"/>
    <w:rsid w:val="00047664"/>
    <w:rsid w:val="0005014F"/>
    <w:rsid w:val="00055486"/>
    <w:rsid w:val="00060F47"/>
    <w:rsid w:val="00061989"/>
    <w:rsid w:val="000631A9"/>
    <w:rsid w:val="00067348"/>
    <w:rsid w:val="000700AD"/>
    <w:rsid w:val="00070DFE"/>
    <w:rsid w:val="00072689"/>
    <w:rsid w:val="00073732"/>
    <w:rsid w:val="00075F2D"/>
    <w:rsid w:val="000761F8"/>
    <w:rsid w:val="000771F8"/>
    <w:rsid w:val="0008203A"/>
    <w:rsid w:val="00085ABB"/>
    <w:rsid w:val="00085AEF"/>
    <w:rsid w:val="00085EFF"/>
    <w:rsid w:val="000879B3"/>
    <w:rsid w:val="00093AC2"/>
    <w:rsid w:val="0009544E"/>
    <w:rsid w:val="00096CFD"/>
    <w:rsid w:val="000978DE"/>
    <w:rsid w:val="000A1209"/>
    <w:rsid w:val="000A40DD"/>
    <w:rsid w:val="000A6489"/>
    <w:rsid w:val="000A66BE"/>
    <w:rsid w:val="000A6F2D"/>
    <w:rsid w:val="000B3DDA"/>
    <w:rsid w:val="000B4F80"/>
    <w:rsid w:val="000B7DEE"/>
    <w:rsid w:val="000C0142"/>
    <w:rsid w:val="000C0772"/>
    <w:rsid w:val="000C5CDD"/>
    <w:rsid w:val="000C7233"/>
    <w:rsid w:val="000D3129"/>
    <w:rsid w:val="000D50A2"/>
    <w:rsid w:val="000D7DB0"/>
    <w:rsid w:val="000E4812"/>
    <w:rsid w:val="000E67B7"/>
    <w:rsid w:val="000E6A30"/>
    <w:rsid w:val="000E7DA9"/>
    <w:rsid w:val="000F4BB3"/>
    <w:rsid w:val="000F4DD6"/>
    <w:rsid w:val="000F5E03"/>
    <w:rsid w:val="000F73EB"/>
    <w:rsid w:val="000F7841"/>
    <w:rsid w:val="001028C5"/>
    <w:rsid w:val="00107129"/>
    <w:rsid w:val="00110C85"/>
    <w:rsid w:val="0011367F"/>
    <w:rsid w:val="00113CC6"/>
    <w:rsid w:val="00115516"/>
    <w:rsid w:val="00116299"/>
    <w:rsid w:val="0012094D"/>
    <w:rsid w:val="00120CA1"/>
    <w:rsid w:val="00122565"/>
    <w:rsid w:val="0012360F"/>
    <w:rsid w:val="00125F18"/>
    <w:rsid w:val="00130CC4"/>
    <w:rsid w:val="00131972"/>
    <w:rsid w:val="00132841"/>
    <w:rsid w:val="0013464D"/>
    <w:rsid w:val="00135343"/>
    <w:rsid w:val="001361C3"/>
    <w:rsid w:val="00141BE9"/>
    <w:rsid w:val="00144361"/>
    <w:rsid w:val="00144F78"/>
    <w:rsid w:val="001456A0"/>
    <w:rsid w:val="00150C1B"/>
    <w:rsid w:val="001531B4"/>
    <w:rsid w:val="00155500"/>
    <w:rsid w:val="00157EF7"/>
    <w:rsid w:val="00162BB7"/>
    <w:rsid w:val="001644B9"/>
    <w:rsid w:val="0016471B"/>
    <w:rsid w:val="00165C1E"/>
    <w:rsid w:val="00166139"/>
    <w:rsid w:val="001747B6"/>
    <w:rsid w:val="00174E46"/>
    <w:rsid w:val="00175A45"/>
    <w:rsid w:val="00176E54"/>
    <w:rsid w:val="00181DAB"/>
    <w:rsid w:val="001845CF"/>
    <w:rsid w:val="00185AD6"/>
    <w:rsid w:val="001867C5"/>
    <w:rsid w:val="0019074D"/>
    <w:rsid w:val="00195571"/>
    <w:rsid w:val="0019634D"/>
    <w:rsid w:val="00196401"/>
    <w:rsid w:val="001A0FB9"/>
    <w:rsid w:val="001A465E"/>
    <w:rsid w:val="001A4767"/>
    <w:rsid w:val="001A5048"/>
    <w:rsid w:val="001A6FAB"/>
    <w:rsid w:val="001B4FB8"/>
    <w:rsid w:val="001B5A2D"/>
    <w:rsid w:val="001B7420"/>
    <w:rsid w:val="001B7CDA"/>
    <w:rsid w:val="001B7FB2"/>
    <w:rsid w:val="001C0D83"/>
    <w:rsid w:val="001C2866"/>
    <w:rsid w:val="001C4647"/>
    <w:rsid w:val="001C4BD9"/>
    <w:rsid w:val="001D0157"/>
    <w:rsid w:val="001D0638"/>
    <w:rsid w:val="001D1007"/>
    <w:rsid w:val="001D3465"/>
    <w:rsid w:val="001D4287"/>
    <w:rsid w:val="001D71ED"/>
    <w:rsid w:val="001D7D3E"/>
    <w:rsid w:val="001F0C78"/>
    <w:rsid w:val="001F0E7E"/>
    <w:rsid w:val="001F5CE5"/>
    <w:rsid w:val="001F782A"/>
    <w:rsid w:val="002001F8"/>
    <w:rsid w:val="00203904"/>
    <w:rsid w:val="00203FAB"/>
    <w:rsid w:val="0020543F"/>
    <w:rsid w:val="00211E15"/>
    <w:rsid w:val="002132D5"/>
    <w:rsid w:val="00220EA1"/>
    <w:rsid w:val="0022301D"/>
    <w:rsid w:val="00225475"/>
    <w:rsid w:val="00233E31"/>
    <w:rsid w:val="00235765"/>
    <w:rsid w:val="002367E5"/>
    <w:rsid w:val="002405D8"/>
    <w:rsid w:val="00244011"/>
    <w:rsid w:val="002454CF"/>
    <w:rsid w:val="00252C4D"/>
    <w:rsid w:val="002603EF"/>
    <w:rsid w:val="00262F8B"/>
    <w:rsid w:val="00263274"/>
    <w:rsid w:val="002675C4"/>
    <w:rsid w:val="002705E8"/>
    <w:rsid w:val="00270784"/>
    <w:rsid w:val="0027751C"/>
    <w:rsid w:val="002818CA"/>
    <w:rsid w:val="002859A1"/>
    <w:rsid w:val="00285A6F"/>
    <w:rsid w:val="00287045"/>
    <w:rsid w:val="0029293D"/>
    <w:rsid w:val="00292E0F"/>
    <w:rsid w:val="00294992"/>
    <w:rsid w:val="00294B19"/>
    <w:rsid w:val="00295225"/>
    <w:rsid w:val="00295C59"/>
    <w:rsid w:val="00297A80"/>
    <w:rsid w:val="002A1E80"/>
    <w:rsid w:val="002B01BF"/>
    <w:rsid w:val="002B12FD"/>
    <w:rsid w:val="002B6B5A"/>
    <w:rsid w:val="002B7EB5"/>
    <w:rsid w:val="002C14EF"/>
    <w:rsid w:val="002C1EBF"/>
    <w:rsid w:val="002C3D8D"/>
    <w:rsid w:val="002C49A5"/>
    <w:rsid w:val="002D09C9"/>
    <w:rsid w:val="002D2ED8"/>
    <w:rsid w:val="002D6A16"/>
    <w:rsid w:val="002E219E"/>
    <w:rsid w:val="002E57AD"/>
    <w:rsid w:val="002E5F6A"/>
    <w:rsid w:val="002E60D4"/>
    <w:rsid w:val="002F073E"/>
    <w:rsid w:val="002F434A"/>
    <w:rsid w:val="002F4A14"/>
    <w:rsid w:val="002F4A78"/>
    <w:rsid w:val="002F4DD9"/>
    <w:rsid w:val="00310013"/>
    <w:rsid w:val="0031012B"/>
    <w:rsid w:val="0031088E"/>
    <w:rsid w:val="0031268A"/>
    <w:rsid w:val="00312B5A"/>
    <w:rsid w:val="00312E5A"/>
    <w:rsid w:val="00316A8E"/>
    <w:rsid w:val="00317CC4"/>
    <w:rsid w:val="00320896"/>
    <w:rsid w:val="003215DC"/>
    <w:rsid w:val="00322678"/>
    <w:rsid w:val="003228C3"/>
    <w:rsid w:val="00327E6C"/>
    <w:rsid w:val="00332455"/>
    <w:rsid w:val="00332DE2"/>
    <w:rsid w:val="00342D4D"/>
    <w:rsid w:val="00344E28"/>
    <w:rsid w:val="0034791C"/>
    <w:rsid w:val="00351C24"/>
    <w:rsid w:val="00351D77"/>
    <w:rsid w:val="00351E66"/>
    <w:rsid w:val="0035347F"/>
    <w:rsid w:val="0035356C"/>
    <w:rsid w:val="00355582"/>
    <w:rsid w:val="00357B6E"/>
    <w:rsid w:val="003605D4"/>
    <w:rsid w:val="00360677"/>
    <w:rsid w:val="003612EA"/>
    <w:rsid w:val="00361ABA"/>
    <w:rsid w:val="00362B62"/>
    <w:rsid w:val="0037021E"/>
    <w:rsid w:val="00371D07"/>
    <w:rsid w:val="00373872"/>
    <w:rsid w:val="00376669"/>
    <w:rsid w:val="00381C02"/>
    <w:rsid w:val="0038525D"/>
    <w:rsid w:val="00385C7A"/>
    <w:rsid w:val="0038735C"/>
    <w:rsid w:val="00390A6D"/>
    <w:rsid w:val="00393C49"/>
    <w:rsid w:val="00397521"/>
    <w:rsid w:val="003A1544"/>
    <w:rsid w:val="003A5969"/>
    <w:rsid w:val="003B024C"/>
    <w:rsid w:val="003B0EF7"/>
    <w:rsid w:val="003B26C6"/>
    <w:rsid w:val="003B735E"/>
    <w:rsid w:val="003C0194"/>
    <w:rsid w:val="003C7C0B"/>
    <w:rsid w:val="003D02E8"/>
    <w:rsid w:val="003D0E6F"/>
    <w:rsid w:val="003D1318"/>
    <w:rsid w:val="003D1F6D"/>
    <w:rsid w:val="003D565A"/>
    <w:rsid w:val="003D6631"/>
    <w:rsid w:val="003E1270"/>
    <w:rsid w:val="003E2E9A"/>
    <w:rsid w:val="003E3B42"/>
    <w:rsid w:val="003E3D11"/>
    <w:rsid w:val="003E4276"/>
    <w:rsid w:val="003E57C9"/>
    <w:rsid w:val="003F2744"/>
    <w:rsid w:val="003F2A11"/>
    <w:rsid w:val="003F3D8A"/>
    <w:rsid w:val="003F4295"/>
    <w:rsid w:val="003F6CBA"/>
    <w:rsid w:val="00414A77"/>
    <w:rsid w:val="004158C3"/>
    <w:rsid w:val="00423DE3"/>
    <w:rsid w:val="0042549F"/>
    <w:rsid w:val="0042561B"/>
    <w:rsid w:val="0042584F"/>
    <w:rsid w:val="00430839"/>
    <w:rsid w:val="00432371"/>
    <w:rsid w:val="004365AD"/>
    <w:rsid w:val="004457A0"/>
    <w:rsid w:val="00445801"/>
    <w:rsid w:val="00446747"/>
    <w:rsid w:val="004472BE"/>
    <w:rsid w:val="004506DF"/>
    <w:rsid w:val="00451C3E"/>
    <w:rsid w:val="00452D99"/>
    <w:rsid w:val="00454D1F"/>
    <w:rsid w:val="00465E66"/>
    <w:rsid w:val="00466D3A"/>
    <w:rsid w:val="004727BD"/>
    <w:rsid w:val="004734CD"/>
    <w:rsid w:val="004738C6"/>
    <w:rsid w:val="00474983"/>
    <w:rsid w:val="00477ABF"/>
    <w:rsid w:val="00484FCB"/>
    <w:rsid w:val="00487BE9"/>
    <w:rsid w:val="00490ACA"/>
    <w:rsid w:val="004917D3"/>
    <w:rsid w:val="00497319"/>
    <w:rsid w:val="004A088F"/>
    <w:rsid w:val="004A106F"/>
    <w:rsid w:val="004A4D23"/>
    <w:rsid w:val="004A56A2"/>
    <w:rsid w:val="004B5C2E"/>
    <w:rsid w:val="004B6A37"/>
    <w:rsid w:val="004B771E"/>
    <w:rsid w:val="004C3AEF"/>
    <w:rsid w:val="004C6EBB"/>
    <w:rsid w:val="004C70F2"/>
    <w:rsid w:val="004D0C61"/>
    <w:rsid w:val="004D6D83"/>
    <w:rsid w:val="004D7475"/>
    <w:rsid w:val="004D7A3D"/>
    <w:rsid w:val="004E0277"/>
    <w:rsid w:val="004E62A0"/>
    <w:rsid w:val="004F013F"/>
    <w:rsid w:val="004F29B2"/>
    <w:rsid w:val="004F4804"/>
    <w:rsid w:val="004F5A5C"/>
    <w:rsid w:val="00500B7A"/>
    <w:rsid w:val="0050181A"/>
    <w:rsid w:val="00504ADE"/>
    <w:rsid w:val="00506A6B"/>
    <w:rsid w:val="0050742E"/>
    <w:rsid w:val="00510BA4"/>
    <w:rsid w:val="00511D89"/>
    <w:rsid w:val="0051351F"/>
    <w:rsid w:val="00513CEB"/>
    <w:rsid w:val="00513F14"/>
    <w:rsid w:val="00515EC7"/>
    <w:rsid w:val="00520299"/>
    <w:rsid w:val="00530824"/>
    <w:rsid w:val="005311C5"/>
    <w:rsid w:val="00533460"/>
    <w:rsid w:val="0053355B"/>
    <w:rsid w:val="00535212"/>
    <w:rsid w:val="005358B1"/>
    <w:rsid w:val="00536700"/>
    <w:rsid w:val="00537022"/>
    <w:rsid w:val="00537049"/>
    <w:rsid w:val="00540DF7"/>
    <w:rsid w:val="0054196B"/>
    <w:rsid w:val="005429E7"/>
    <w:rsid w:val="00544938"/>
    <w:rsid w:val="00552E8C"/>
    <w:rsid w:val="0055521A"/>
    <w:rsid w:val="00555C36"/>
    <w:rsid w:val="00556424"/>
    <w:rsid w:val="00561D74"/>
    <w:rsid w:val="005633DD"/>
    <w:rsid w:val="0056410E"/>
    <w:rsid w:val="00564D4D"/>
    <w:rsid w:val="005652A9"/>
    <w:rsid w:val="005722ED"/>
    <w:rsid w:val="00574282"/>
    <w:rsid w:val="00574F50"/>
    <w:rsid w:val="00584FCD"/>
    <w:rsid w:val="005870F4"/>
    <w:rsid w:val="005926A7"/>
    <w:rsid w:val="005A0098"/>
    <w:rsid w:val="005A0BF9"/>
    <w:rsid w:val="005A2C12"/>
    <w:rsid w:val="005A3B52"/>
    <w:rsid w:val="005A3B8A"/>
    <w:rsid w:val="005A72C8"/>
    <w:rsid w:val="005A7EB1"/>
    <w:rsid w:val="005B151F"/>
    <w:rsid w:val="005B49A2"/>
    <w:rsid w:val="005C11AF"/>
    <w:rsid w:val="005C26D8"/>
    <w:rsid w:val="005C2E5B"/>
    <w:rsid w:val="005C39B6"/>
    <w:rsid w:val="005C5DD2"/>
    <w:rsid w:val="005D31A4"/>
    <w:rsid w:val="005D3B15"/>
    <w:rsid w:val="005D46A4"/>
    <w:rsid w:val="005D4FD5"/>
    <w:rsid w:val="005D6807"/>
    <w:rsid w:val="005E1131"/>
    <w:rsid w:val="005E2AF1"/>
    <w:rsid w:val="005E3665"/>
    <w:rsid w:val="005E3C87"/>
    <w:rsid w:val="005E5921"/>
    <w:rsid w:val="005E5E8D"/>
    <w:rsid w:val="005E7780"/>
    <w:rsid w:val="005E7D78"/>
    <w:rsid w:val="005F089D"/>
    <w:rsid w:val="005F121F"/>
    <w:rsid w:val="005F13BA"/>
    <w:rsid w:val="005F2844"/>
    <w:rsid w:val="005F48D9"/>
    <w:rsid w:val="005F4EBB"/>
    <w:rsid w:val="005F6E63"/>
    <w:rsid w:val="005F7386"/>
    <w:rsid w:val="00601BA2"/>
    <w:rsid w:val="00602FF7"/>
    <w:rsid w:val="006042E5"/>
    <w:rsid w:val="0060650E"/>
    <w:rsid w:val="00607347"/>
    <w:rsid w:val="006115D2"/>
    <w:rsid w:val="00613740"/>
    <w:rsid w:val="00615356"/>
    <w:rsid w:val="00617215"/>
    <w:rsid w:val="00617D56"/>
    <w:rsid w:val="00626B7E"/>
    <w:rsid w:val="00627BE7"/>
    <w:rsid w:val="00634C6C"/>
    <w:rsid w:val="00640C08"/>
    <w:rsid w:val="0064389E"/>
    <w:rsid w:val="0064723F"/>
    <w:rsid w:val="00650939"/>
    <w:rsid w:val="00650A95"/>
    <w:rsid w:val="0065293C"/>
    <w:rsid w:val="00652B2E"/>
    <w:rsid w:val="00653CF4"/>
    <w:rsid w:val="00661753"/>
    <w:rsid w:val="0066319F"/>
    <w:rsid w:val="00664D04"/>
    <w:rsid w:val="00664FFD"/>
    <w:rsid w:val="0066533B"/>
    <w:rsid w:val="00667FC2"/>
    <w:rsid w:val="00670FDB"/>
    <w:rsid w:val="006737AA"/>
    <w:rsid w:val="00674574"/>
    <w:rsid w:val="00676699"/>
    <w:rsid w:val="00676752"/>
    <w:rsid w:val="00684F41"/>
    <w:rsid w:val="0068579B"/>
    <w:rsid w:val="006923D1"/>
    <w:rsid w:val="006949B8"/>
    <w:rsid w:val="006A2EEC"/>
    <w:rsid w:val="006A6FF1"/>
    <w:rsid w:val="006A7312"/>
    <w:rsid w:val="006B2A92"/>
    <w:rsid w:val="006B2E43"/>
    <w:rsid w:val="006B6F5C"/>
    <w:rsid w:val="006C4359"/>
    <w:rsid w:val="006C671A"/>
    <w:rsid w:val="006D232A"/>
    <w:rsid w:val="006D262E"/>
    <w:rsid w:val="006D4A59"/>
    <w:rsid w:val="006D4C91"/>
    <w:rsid w:val="006D60AF"/>
    <w:rsid w:val="006D6F79"/>
    <w:rsid w:val="006E0779"/>
    <w:rsid w:val="006E0B12"/>
    <w:rsid w:val="006E1146"/>
    <w:rsid w:val="006E18C0"/>
    <w:rsid w:val="006E234F"/>
    <w:rsid w:val="006E345B"/>
    <w:rsid w:val="006E34F6"/>
    <w:rsid w:val="006E4743"/>
    <w:rsid w:val="006E5A48"/>
    <w:rsid w:val="006E5BA0"/>
    <w:rsid w:val="006F1889"/>
    <w:rsid w:val="006F2296"/>
    <w:rsid w:val="006F4745"/>
    <w:rsid w:val="006F6CAB"/>
    <w:rsid w:val="007020D6"/>
    <w:rsid w:val="007030C4"/>
    <w:rsid w:val="007064DA"/>
    <w:rsid w:val="00712EDD"/>
    <w:rsid w:val="0071410C"/>
    <w:rsid w:val="007159FE"/>
    <w:rsid w:val="00724846"/>
    <w:rsid w:val="00735F7E"/>
    <w:rsid w:val="007433AC"/>
    <w:rsid w:val="00747397"/>
    <w:rsid w:val="00747792"/>
    <w:rsid w:val="00751306"/>
    <w:rsid w:val="007524F1"/>
    <w:rsid w:val="00753EFC"/>
    <w:rsid w:val="00755E20"/>
    <w:rsid w:val="00755F7E"/>
    <w:rsid w:val="00756E53"/>
    <w:rsid w:val="00756EAD"/>
    <w:rsid w:val="00762CDA"/>
    <w:rsid w:val="00763A3D"/>
    <w:rsid w:val="007648F2"/>
    <w:rsid w:val="007705A3"/>
    <w:rsid w:val="00771FFC"/>
    <w:rsid w:val="0077346C"/>
    <w:rsid w:val="00773619"/>
    <w:rsid w:val="0077500F"/>
    <w:rsid w:val="007751D7"/>
    <w:rsid w:val="007754D6"/>
    <w:rsid w:val="00777AB3"/>
    <w:rsid w:val="00777D27"/>
    <w:rsid w:val="00781161"/>
    <w:rsid w:val="00781DA6"/>
    <w:rsid w:val="00782D59"/>
    <w:rsid w:val="00787BEC"/>
    <w:rsid w:val="00791898"/>
    <w:rsid w:val="00794C00"/>
    <w:rsid w:val="007A040D"/>
    <w:rsid w:val="007A0AC8"/>
    <w:rsid w:val="007A2097"/>
    <w:rsid w:val="007A4089"/>
    <w:rsid w:val="007A7D54"/>
    <w:rsid w:val="007C1483"/>
    <w:rsid w:val="007C15BE"/>
    <w:rsid w:val="007C1AC2"/>
    <w:rsid w:val="007C504D"/>
    <w:rsid w:val="007C6631"/>
    <w:rsid w:val="007C6E37"/>
    <w:rsid w:val="007D045C"/>
    <w:rsid w:val="007D25ED"/>
    <w:rsid w:val="007D5192"/>
    <w:rsid w:val="007E44F8"/>
    <w:rsid w:val="007E49E8"/>
    <w:rsid w:val="007E70C6"/>
    <w:rsid w:val="007F27B8"/>
    <w:rsid w:val="007F5652"/>
    <w:rsid w:val="007F7444"/>
    <w:rsid w:val="00800B38"/>
    <w:rsid w:val="0080344C"/>
    <w:rsid w:val="008054AE"/>
    <w:rsid w:val="00806287"/>
    <w:rsid w:val="0081028B"/>
    <w:rsid w:val="00811E52"/>
    <w:rsid w:val="008141FF"/>
    <w:rsid w:val="00815A37"/>
    <w:rsid w:val="0081778B"/>
    <w:rsid w:val="008212D3"/>
    <w:rsid w:val="00823968"/>
    <w:rsid w:val="008277B4"/>
    <w:rsid w:val="00830602"/>
    <w:rsid w:val="008321F8"/>
    <w:rsid w:val="00834815"/>
    <w:rsid w:val="0084223A"/>
    <w:rsid w:val="008449F4"/>
    <w:rsid w:val="008463D8"/>
    <w:rsid w:val="008478B4"/>
    <w:rsid w:val="008478BB"/>
    <w:rsid w:val="008524DA"/>
    <w:rsid w:val="008537E4"/>
    <w:rsid w:val="00853C1F"/>
    <w:rsid w:val="008568B8"/>
    <w:rsid w:val="0085711F"/>
    <w:rsid w:val="00862380"/>
    <w:rsid w:val="00862B8C"/>
    <w:rsid w:val="0086394F"/>
    <w:rsid w:val="00863AA1"/>
    <w:rsid w:val="00863C1F"/>
    <w:rsid w:val="00863FAF"/>
    <w:rsid w:val="008675F0"/>
    <w:rsid w:val="008733EF"/>
    <w:rsid w:val="00873811"/>
    <w:rsid w:val="0087422D"/>
    <w:rsid w:val="0087615E"/>
    <w:rsid w:val="00876795"/>
    <w:rsid w:val="00882820"/>
    <w:rsid w:val="00884D66"/>
    <w:rsid w:val="008857B8"/>
    <w:rsid w:val="00890F70"/>
    <w:rsid w:val="008937E3"/>
    <w:rsid w:val="00897BD6"/>
    <w:rsid w:val="008A13B3"/>
    <w:rsid w:val="008A3EFF"/>
    <w:rsid w:val="008A48C1"/>
    <w:rsid w:val="008A4A76"/>
    <w:rsid w:val="008A6D93"/>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350"/>
    <w:rsid w:val="00900A87"/>
    <w:rsid w:val="009026BB"/>
    <w:rsid w:val="00906FC8"/>
    <w:rsid w:val="00906FDE"/>
    <w:rsid w:val="00911831"/>
    <w:rsid w:val="0091275A"/>
    <w:rsid w:val="00914A74"/>
    <w:rsid w:val="00915BF3"/>
    <w:rsid w:val="009161B5"/>
    <w:rsid w:val="00920097"/>
    <w:rsid w:val="009205B3"/>
    <w:rsid w:val="00922326"/>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3AB1"/>
    <w:rsid w:val="00985294"/>
    <w:rsid w:val="00985FDE"/>
    <w:rsid w:val="00987008"/>
    <w:rsid w:val="009A02BC"/>
    <w:rsid w:val="009A4473"/>
    <w:rsid w:val="009A46D7"/>
    <w:rsid w:val="009A4FDE"/>
    <w:rsid w:val="009A51D0"/>
    <w:rsid w:val="009A7B86"/>
    <w:rsid w:val="009C0F31"/>
    <w:rsid w:val="009C2AF2"/>
    <w:rsid w:val="009C2B67"/>
    <w:rsid w:val="009C38E8"/>
    <w:rsid w:val="009C5051"/>
    <w:rsid w:val="009C52B1"/>
    <w:rsid w:val="009C61A6"/>
    <w:rsid w:val="009C6229"/>
    <w:rsid w:val="009C6EDA"/>
    <w:rsid w:val="009D1AD6"/>
    <w:rsid w:val="009D6A5E"/>
    <w:rsid w:val="009D7B25"/>
    <w:rsid w:val="009D7EF0"/>
    <w:rsid w:val="009E0865"/>
    <w:rsid w:val="009F2AC6"/>
    <w:rsid w:val="009F38FB"/>
    <w:rsid w:val="00A03E39"/>
    <w:rsid w:val="00A118D8"/>
    <w:rsid w:val="00A11C77"/>
    <w:rsid w:val="00A13A71"/>
    <w:rsid w:val="00A16183"/>
    <w:rsid w:val="00A16CA1"/>
    <w:rsid w:val="00A177C7"/>
    <w:rsid w:val="00A20FD6"/>
    <w:rsid w:val="00A2108E"/>
    <w:rsid w:val="00A2260A"/>
    <w:rsid w:val="00A22920"/>
    <w:rsid w:val="00A22B78"/>
    <w:rsid w:val="00A27C03"/>
    <w:rsid w:val="00A30AE8"/>
    <w:rsid w:val="00A317DB"/>
    <w:rsid w:val="00A32406"/>
    <w:rsid w:val="00A32BF1"/>
    <w:rsid w:val="00A401C4"/>
    <w:rsid w:val="00A4086F"/>
    <w:rsid w:val="00A46AD1"/>
    <w:rsid w:val="00A476E3"/>
    <w:rsid w:val="00A538A3"/>
    <w:rsid w:val="00A640C6"/>
    <w:rsid w:val="00A643CF"/>
    <w:rsid w:val="00A7165A"/>
    <w:rsid w:val="00A738F0"/>
    <w:rsid w:val="00A73FCD"/>
    <w:rsid w:val="00A7411B"/>
    <w:rsid w:val="00A76360"/>
    <w:rsid w:val="00A77512"/>
    <w:rsid w:val="00A80369"/>
    <w:rsid w:val="00A80877"/>
    <w:rsid w:val="00A82617"/>
    <w:rsid w:val="00A851EA"/>
    <w:rsid w:val="00A8548C"/>
    <w:rsid w:val="00A856B5"/>
    <w:rsid w:val="00A858C5"/>
    <w:rsid w:val="00A8707F"/>
    <w:rsid w:val="00A90292"/>
    <w:rsid w:val="00A93215"/>
    <w:rsid w:val="00A932B0"/>
    <w:rsid w:val="00A937DF"/>
    <w:rsid w:val="00A949B2"/>
    <w:rsid w:val="00A950D5"/>
    <w:rsid w:val="00AA1AF4"/>
    <w:rsid w:val="00AA2A75"/>
    <w:rsid w:val="00AA5DA5"/>
    <w:rsid w:val="00AB35DF"/>
    <w:rsid w:val="00AB67EF"/>
    <w:rsid w:val="00AC0393"/>
    <w:rsid w:val="00AC259F"/>
    <w:rsid w:val="00AC3E3B"/>
    <w:rsid w:val="00AC484C"/>
    <w:rsid w:val="00AC4BB1"/>
    <w:rsid w:val="00AC64FC"/>
    <w:rsid w:val="00AD09B0"/>
    <w:rsid w:val="00AD09FC"/>
    <w:rsid w:val="00AD315F"/>
    <w:rsid w:val="00AD6662"/>
    <w:rsid w:val="00AE121A"/>
    <w:rsid w:val="00AE41F9"/>
    <w:rsid w:val="00AE553C"/>
    <w:rsid w:val="00AE742A"/>
    <w:rsid w:val="00AF1194"/>
    <w:rsid w:val="00AF283E"/>
    <w:rsid w:val="00AF2C80"/>
    <w:rsid w:val="00AF4655"/>
    <w:rsid w:val="00AF7BE2"/>
    <w:rsid w:val="00B0103B"/>
    <w:rsid w:val="00B0163B"/>
    <w:rsid w:val="00B04D10"/>
    <w:rsid w:val="00B07126"/>
    <w:rsid w:val="00B07A32"/>
    <w:rsid w:val="00B14356"/>
    <w:rsid w:val="00B14E0E"/>
    <w:rsid w:val="00B150A8"/>
    <w:rsid w:val="00B1689F"/>
    <w:rsid w:val="00B21971"/>
    <w:rsid w:val="00B21F89"/>
    <w:rsid w:val="00B22069"/>
    <w:rsid w:val="00B32167"/>
    <w:rsid w:val="00B36F45"/>
    <w:rsid w:val="00B379A6"/>
    <w:rsid w:val="00B37D0A"/>
    <w:rsid w:val="00B40CA5"/>
    <w:rsid w:val="00B425C2"/>
    <w:rsid w:val="00B42712"/>
    <w:rsid w:val="00B439B9"/>
    <w:rsid w:val="00B43E6A"/>
    <w:rsid w:val="00B444D4"/>
    <w:rsid w:val="00B50A9C"/>
    <w:rsid w:val="00B50C12"/>
    <w:rsid w:val="00B50DBD"/>
    <w:rsid w:val="00B512F3"/>
    <w:rsid w:val="00B602EB"/>
    <w:rsid w:val="00B61F4F"/>
    <w:rsid w:val="00B6470E"/>
    <w:rsid w:val="00B66357"/>
    <w:rsid w:val="00B669F3"/>
    <w:rsid w:val="00B711B7"/>
    <w:rsid w:val="00B72B1A"/>
    <w:rsid w:val="00B76245"/>
    <w:rsid w:val="00B7625D"/>
    <w:rsid w:val="00B7682F"/>
    <w:rsid w:val="00B82B71"/>
    <w:rsid w:val="00B87498"/>
    <w:rsid w:val="00B9136A"/>
    <w:rsid w:val="00B92D32"/>
    <w:rsid w:val="00B937F4"/>
    <w:rsid w:val="00B9461D"/>
    <w:rsid w:val="00B96A52"/>
    <w:rsid w:val="00BA3FBE"/>
    <w:rsid w:val="00BA6701"/>
    <w:rsid w:val="00BA6CBD"/>
    <w:rsid w:val="00BA6DA2"/>
    <w:rsid w:val="00BA760C"/>
    <w:rsid w:val="00BA79AD"/>
    <w:rsid w:val="00BB3F51"/>
    <w:rsid w:val="00BB4010"/>
    <w:rsid w:val="00BB63BE"/>
    <w:rsid w:val="00BC0372"/>
    <w:rsid w:val="00BC06AC"/>
    <w:rsid w:val="00BC2840"/>
    <w:rsid w:val="00BC4B2B"/>
    <w:rsid w:val="00BC4EBF"/>
    <w:rsid w:val="00BC681B"/>
    <w:rsid w:val="00BD0368"/>
    <w:rsid w:val="00BD1624"/>
    <w:rsid w:val="00BD3326"/>
    <w:rsid w:val="00BD6947"/>
    <w:rsid w:val="00BD794E"/>
    <w:rsid w:val="00BE5D8D"/>
    <w:rsid w:val="00BE673F"/>
    <w:rsid w:val="00BE67A7"/>
    <w:rsid w:val="00BF1939"/>
    <w:rsid w:val="00BF449B"/>
    <w:rsid w:val="00BF5F66"/>
    <w:rsid w:val="00C015F7"/>
    <w:rsid w:val="00C026B4"/>
    <w:rsid w:val="00C0514A"/>
    <w:rsid w:val="00C05B93"/>
    <w:rsid w:val="00C06FD5"/>
    <w:rsid w:val="00C13B63"/>
    <w:rsid w:val="00C17119"/>
    <w:rsid w:val="00C17CF1"/>
    <w:rsid w:val="00C22958"/>
    <w:rsid w:val="00C24C3D"/>
    <w:rsid w:val="00C24E16"/>
    <w:rsid w:val="00C250F3"/>
    <w:rsid w:val="00C3241F"/>
    <w:rsid w:val="00C3691B"/>
    <w:rsid w:val="00C45037"/>
    <w:rsid w:val="00C47A8A"/>
    <w:rsid w:val="00C511B9"/>
    <w:rsid w:val="00C51729"/>
    <w:rsid w:val="00C53DF5"/>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0D30"/>
    <w:rsid w:val="00C8425B"/>
    <w:rsid w:val="00C858D5"/>
    <w:rsid w:val="00C92EDF"/>
    <w:rsid w:val="00C92FA4"/>
    <w:rsid w:val="00C94683"/>
    <w:rsid w:val="00C95AD1"/>
    <w:rsid w:val="00C97F02"/>
    <w:rsid w:val="00CA161B"/>
    <w:rsid w:val="00CA1B36"/>
    <w:rsid w:val="00CA21E1"/>
    <w:rsid w:val="00CA27BB"/>
    <w:rsid w:val="00CA5FAC"/>
    <w:rsid w:val="00CA644F"/>
    <w:rsid w:val="00CB67B4"/>
    <w:rsid w:val="00CC3895"/>
    <w:rsid w:val="00CC3A5A"/>
    <w:rsid w:val="00CC3F9C"/>
    <w:rsid w:val="00CC7E2B"/>
    <w:rsid w:val="00CD1349"/>
    <w:rsid w:val="00CD3194"/>
    <w:rsid w:val="00CD41FA"/>
    <w:rsid w:val="00CE0113"/>
    <w:rsid w:val="00CE1E75"/>
    <w:rsid w:val="00CE2BEB"/>
    <w:rsid w:val="00CE501F"/>
    <w:rsid w:val="00CE5186"/>
    <w:rsid w:val="00CE5F1A"/>
    <w:rsid w:val="00CF0598"/>
    <w:rsid w:val="00CF1CB5"/>
    <w:rsid w:val="00CF2B9C"/>
    <w:rsid w:val="00CF329D"/>
    <w:rsid w:val="00CF3744"/>
    <w:rsid w:val="00D04A06"/>
    <w:rsid w:val="00D04A47"/>
    <w:rsid w:val="00D04EC3"/>
    <w:rsid w:val="00D07156"/>
    <w:rsid w:val="00D12E14"/>
    <w:rsid w:val="00D13084"/>
    <w:rsid w:val="00D143D5"/>
    <w:rsid w:val="00D15547"/>
    <w:rsid w:val="00D205F8"/>
    <w:rsid w:val="00D332B5"/>
    <w:rsid w:val="00D42F0C"/>
    <w:rsid w:val="00D4407A"/>
    <w:rsid w:val="00D45DEE"/>
    <w:rsid w:val="00D465BF"/>
    <w:rsid w:val="00D466D6"/>
    <w:rsid w:val="00D47131"/>
    <w:rsid w:val="00D477A5"/>
    <w:rsid w:val="00D47A19"/>
    <w:rsid w:val="00D50784"/>
    <w:rsid w:val="00D50D6A"/>
    <w:rsid w:val="00D51C77"/>
    <w:rsid w:val="00D51E13"/>
    <w:rsid w:val="00D53197"/>
    <w:rsid w:val="00D54B1D"/>
    <w:rsid w:val="00D67ECE"/>
    <w:rsid w:val="00D75981"/>
    <w:rsid w:val="00D76584"/>
    <w:rsid w:val="00D85943"/>
    <w:rsid w:val="00D9256D"/>
    <w:rsid w:val="00D92C98"/>
    <w:rsid w:val="00D93E9E"/>
    <w:rsid w:val="00D9410D"/>
    <w:rsid w:val="00D947BA"/>
    <w:rsid w:val="00D94839"/>
    <w:rsid w:val="00DA524D"/>
    <w:rsid w:val="00DA612D"/>
    <w:rsid w:val="00DB3C2B"/>
    <w:rsid w:val="00DB5937"/>
    <w:rsid w:val="00DB5F12"/>
    <w:rsid w:val="00DC4D66"/>
    <w:rsid w:val="00DC55EB"/>
    <w:rsid w:val="00DC5AD0"/>
    <w:rsid w:val="00DC74AF"/>
    <w:rsid w:val="00DD1584"/>
    <w:rsid w:val="00DD1F1D"/>
    <w:rsid w:val="00DD26CE"/>
    <w:rsid w:val="00DD706C"/>
    <w:rsid w:val="00DD7177"/>
    <w:rsid w:val="00DD7193"/>
    <w:rsid w:val="00DD761A"/>
    <w:rsid w:val="00DD77AB"/>
    <w:rsid w:val="00DE4A8A"/>
    <w:rsid w:val="00DE581C"/>
    <w:rsid w:val="00DE5F38"/>
    <w:rsid w:val="00DE62BC"/>
    <w:rsid w:val="00DE6481"/>
    <w:rsid w:val="00DF5E55"/>
    <w:rsid w:val="00E01018"/>
    <w:rsid w:val="00E035A0"/>
    <w:rsid w:val="00E05B09"/>
    <w:rsid w:val="00E07DD1"/>
    <w:rsid w:val="00E166F2"/>
    <w:rsid w:val="00E169B3"/>
    <w:rsid w:val="00E22AC9"/>
    <w:rsid w:val="00E24CE3"/>
    <w:rsid w:val="00E2570A"/>
    <w:rsid w:val="00E257CC"/>
    <w:rsid w:val="00E2734F"/>
    <w:rsid w:val="00E33449"/>
    <w:rsid w:val="00E371B7"/>
    <w:rsid w:val="00E426DB"/>
    <w:rsid w:val="00E444C3"/>
    <w:rsid w:val="00E46004"/>
    <w:rsid w:val="00E465F6"/>
    <w:rsid w:val="00E52261"/>
    <w:rsid w:val="00E53EA1"/>
    <w:rsid w:val="00E571E6"/>
    <w:rsid w:val="00E57C43"/>
    <w:rsid w:val="00E64824"/>
    <w:rsid w:val="00E65843"/>
    <w:rsid w:val="00E663CE"/>
    <w:rsid w:val="00E672A6"/>
    <w:rsid w:val="00E678BE"/>
    <w:rsid w:val="00E72942"/>
    <w:rsid w:val="00E77951"/>
    <w:rsid w:val="00E77BE5"/>
    <w:rsid w:val="00E80DA0"/>
    <w:rsid w:val="00E81F6B"/>
    <w:rsid w:val="00E823D2"/>
    <w:rsid w:val="00E83197"/>
    <w:rsid w:val="00E90753"/>
    <w:rsid w:val="00E93706"/>
    <w:rsid w:val="00E950A4"/>
    <w:rsid w:val="00E950B4"/>
    <w:rsid w:val="00EA1F6C"/>
    <w:rsid w:val="00EA4366"/>
    <w:rsid w:val="00EA5B9D"/>
    <w:rsid w:val="00EA7762"/>
    <w:rsid w:val="00EB2528"/>
    <w:rsid w:val="00EC1187"/>
    <w:rsid w:val="00EC3063"/>
    <w:rsid w:val="00EC442C"/>
    <w:rsid w:val="00ED3CFB"/>
    <w:rsid w:val="00ED5748"/>
    <w:rsid w:val="00ED633C"/>
    <w:rsid w:val="00EE1584"/>
    <w:rsid w:val="00EE1ABF"/>
    <w:rsid w:val="00EE5DA5"/>
    <w:rsid w:val="00EE6BDC"/>
    <w:rsid w:val="00EF2ED2"/>
    <w:rsid w:val="00EF34A0"/>
    <w:rsid w:val="00EF37DD"/>
    <w:rsid w:val="00EF4F11"/>
    <w:rsid w:val="00EF74DE"/>
    <w:rsid w:val="00F007F3"/>
    <w:rsid w:val="00F00C64"/>
    <w:rsid w:val="00F026DF"/>
    <w:rsid w:val="00F039B2"/>
    <w:rsid w:val="00F05B4E"/>
    <w:rsid w:val="00F10357"/>
    <w:rsid w:val="00F11470"/>
    <w:rsid w:val="00F11605"/>
    <w:rsid w:val="00F11B0E"/>
    <w:rsid w:val="00F12A03"/>
    <w:rsid w:val="00F13B4D"/>
    <w:rsid w:val="00F1587B"/>
    <w:rsid w:val="00F16A9C"/>
    <w:rsid w:val="00F2001C"/>
    <w:rsid w:val="00F214E2"/>
    <w:rsid w:val="00F2564E"/>
    <w:rsid w:val="00F26097"/>
    <w:rsid w:val="00F261C1"/>
    <w:rsid w:val="00F301F8"/>
    <w:rsid w:val="00F31501"/>
    <w:rsid w:val="00F323C1"/>
    <w:rsid w:val="00F34E53"/>
    <w:rsid w:val="00F42BBC"/>
    <w:rsid w:val="00F43A2F"/>
    <w:rsid w:val="00F449CF"/>
    <w:rsid w:val="00F44DC6"/>
    <w:rsid w:val="00F4536B"/>
    <w:rsid w:val="00F50DDC"/>
    <w:rsid w:val="00F51A00"/>
    <w:rsid w:val="00F5786E"/>
    <w:rsid w:val="00F615FB"/>
    <w:rsid w:val="00F65D5F"/>
    <w:rsid w:val="00F66903"/>
    <w:rsid w:val="00F67AA9"/>
    <w:rsid w:val="00F71B9E"/>
    <w:rsid w:val="00F7204B"/>
    <w:rsid w:val="00F72B1B"/>
    <w:rsid w:val="00F72DEB"/>
    <w:rsid w:val="00F8009C"/>
    <w:rsid w:val="00F8033E"/>
    <w:rsid w:val="00F83776"/>
    <w:rsid w:val="00F85211"/>
    <w:rsid w:val="00F862EE"/>
    <w:rsid w:val="00F866DA"/>
    <w:rsid w:val="00F86D62"/>
    <w:rsid w:val="00F874C2"/>
    <w:rsid w:val="00F87FB1"/>
    <w:rsid w:val="00F93877"/>
    <w:rsid w:val="00F94683"/>
    <w:rsid w:val="00F965F7"/>
    <w:rsid w:val="00F9798D"/>
    <w:rsid w:val="00FA1E93"/>
    <w:rsid w:val="00FA2081"/>
    <w:rsid w:val="00FA60BB"/>
    <w:rsid w:val="00FA63CA"/>
    <w:rsid w:val="00FA76C3"/>
    <w:rsid w:val="00FB0984"/>
    <w:rsid w:val="00FB2317"/>
    <w:rsid w:val="00FB2D6C"/>
    <w:rsid w:val="00FB78A1"/>
    <w:rsid w:val="00FC0765"/>
    <w:rsid w:val="00FC122C"/>
    <w:rsid w:val="00FC2CFD"/>
    <w:rsid w:val="00FC30E8"/>
    <w:rsid w:val="00FC5913"/>
    <w:rsid w:val="00FC6786"/>
    <w:rsid w:val="00FC67BC"/>
    <w:rsid w:val="00FC6F89"/>
    <w:rsid w:val="00FD5004"/>
    <w:rsid w:val="00FD695E"/>
    <w:rsid w:val="00FD706C"/>
    <w:rsid w:val="00FE09D4"/>
    <w:rsid w:val="00FE0AB2"/>
    <w:rsid w:val="00FE0C4D"/>
    <w:rsid w:val="00FE104B"/>
    <w:rsid w:val="00FE2333"/>
    <w:rsid w:val="00FE41DC"/>
    <w:rsid w:val="00FF3248"/>
    <w:rsid w:val="00FF4170"/>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9633"/>
    <o:shapelayout v:ext="edit">
      <o:idmap v:ext="edit" data="1"/>
    </o:shapelayout>
  </w:shapeDefaults>
  <w:decimalSymbol w:val=","/>
  <w:listSeparator w:val=";"/>
  <w14:docId w14:val="138C50CF"/>
  <w15:docId w15:val="{7C8D317B-01A4-44BF-ABC6-5035320B2CD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uiPriority w:val="18"/>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uiPriority w:val="18"/>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DB5F12"/>
    <w:rPr>
      <w:sz w:val="16"/>
      <w:szCs w:val="16"/>
    </w:rPr>
  </w:style>
  <w:style w:type="paragraph" w:styleId="Kommentarer">
    <w:name w:val="annotation text"/>
    <w:basedOn w:val="Normal"/>
    <w:link w:val="KommentarerChar"/>
    <w:uiPriority w:val="99"/>
    <w:semiHidden/>
    <w:rsid w:val="00DB5F12"/>
    <w:pPr>
      <w:spacing w:line="240" w:lineRule="auto"/>
    </w:pPr>
    <w:rPr>
      <w:sz w:val="20"/>
    </w:rPr>
  </w:style>
  <w:style w:type="character" w:customStyle="1" w:styleId="KommentarerChar">
    <w:name w:val="Kommentarer Char"/>
    <w:basedOn w:val="Standardstycketeckensnitt"/>
    <w:link w:val="Kommentarer"/>
    <w:uiPriority w:val="99"/>
    <w:semiHidden/>
    <w:rsid w:val="00DB5F12"/>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DB5F12"/>
    <w:rPr>
      <w:b/>
      <w:bCs/>
    </w:rPr>
  </w:style>
  <w:style w:type="character" w:customStyle="1" w:styleId="KommentarsmneChar">
    <w:name w:val="Kommentarsämne Char"/>
    <w:basedOn w:val="KommentarerChar"/>
    <w:link w:val="Kommentarsmne"/>
    <w:uiPriority w:val="99"/>
    <w:semiHidden/>
    <w:rsid w:val="00DB5F12"/>
    <w:rPr>
      <w:rFonts w:eastAsia="Times New Roman" w:cs="Times New Roman"/>
      <w:b/>
      <w:bCs/>
      <w:sz w:val="20"/>
      <w:szCs w:val="20"/>
    </w:rPr>
  </w:style>
  <w:style w:type="paragraph" w:styleId="Revision">
    <w:name w:val="Revision"/>
    <w:hidden/>
    <w:uiPriority w:val="99"/>
    <w:semiHidden/>
    <w:rsid w:val="00F72B1B"/>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1/Socialavgifter1/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6VV7YVCVAJZ7-373442560-9572</_dlc_DocId>
    <_dlc_DocIdUrl xmlns="4f5ca95d-8798-43a8-9b50-3b2f8b9416bf">
      <Url>https://dhs.sp.regeringskansliet.se/yta/sb-gransk/_layouts/15/DocIdRedir.aspx?ID=6VV7YVCVAJZ7-373442560-9572</Url>
      <Description>6VV7YVCVAJZ7-373442560-9572</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Baylan, Hultqvist, Damberg, Shekarabi, Ygeman, Linde, Ekström, Eneroth, Dahlgren, Nilsson, Ernkrans, Lindhagen, Lind, Hallberg, Nordmark, Micko, Olsson Fridh</närvarande>
  <föredragande>statsminister Löfven, ordförande, och statsråden Lövin, Johansson, Baylan, Hallengren, Hultqvist, Andersson, Bolund, Damberg, Shekarabi, Ygeman, Linde, Ekström, Eneroth, Dahlgren, Nilsson, Ernkrans, Lindhagen, Lind, Hallberg, Nordmark, Micko</föredragande>
  <departementsenhet id="Finansdepartementet"/>
  <dokumentnummer etikett="Prop.">2020/21:110</dokumentnummer>
  <titel>Ytterligare förstärkt nedsättning av arbetsgivaravgifter för personer som arbetar med forskning eller utveckling</titel>
  <template id="14"/>
  <kapitel/>
  <avsnitt/>
  <fastaavsnitt/>
  <bilagor>
    <bilaga bilagenummer="1" bilageetikett="Bilaga"/>
    <bilaga bilagenummer="2" bilageetikett="Bilaga"/>
    <bilaga bilagenummer="3" bilageetikett="Bilaga"/>
  </bilagor>
</dokumentvärden>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94F9881-BCE3-482A-B4CF-4F709D765B95}">
  <ds:schemaRefs>
    <ds:schemaRef ds:uri="http://schemas.microsoft.com/office/2006/documentManagement/types"/>
    <ds:schemaRef ds:uri="4e9c2f0c-7bf8-49af-8356-cbf363fc78a7"/>
    <ds:schemaRef ds:uri="18f3d968-6251-40b0-9f11-012b293496c2"/>
    <ds:schemaRef ds:uri="cc625d36-bb37-4650-91b9-0c96159295ba"/>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84a146bb-e433-4be7-93e4-049a36845c6a"/>
    <ds:schemaRef ds:uri="http://www.w3.org/XML/1998/namespace"/>
    <ds:schemaRef ds:uri="http://purl.org/dc/dcmitype/"/>
  </ds:schemaRefs>
</ds:datastoreItem>
</file>

<file path=customXml/itemProps2.xml><?xml version="1.0" encoding="utf-8"?>
<ds:datastoreItem xmlns:ds="http://schemas.openxmlformats.org/officeDocument/2006/customXml" ds:itemID="{7D5CAE2C-A106-4F5D-9C68-3057E63638BE}"/>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DCC0F145-F8EB-471A-A6B0-FDC60464B2A6}"/>
</file>

<file path=customXml/itemProps5.xml><?xml version="1.0" encoding="utf-8"?>
<ds:datastoreItem xmlns:ds="http://schemas.openxmlformats.org/officeDocument/2006/customXml" ds:itemID="{D91E2596-6393-4E96-AAD6-88B0050DCCDD}">
  <ds:schemaRefs>
    <ds:schemaRef ds:uri="http://schemas.microsoft.com/office/2006/metadata/customXsn"/>
  </ds:schemaRefs>
</ds:datastoreItem>
</file>

<file path=customXml/itemProps6.xml><?xml version="1.0" encoding="utf-8"?>
<ds:datastoreItem xmlns:ds="http://schemas.openxmlformats.org/officeDocument/2006/customXml" ds:itemID="{CA0E66CD-BB14-465B-BBAB-CD40AA5DC19A}">
  <ds:schemaRefs>
    <ds:schemaRef ds:uri="http://schemas.microsoft.com/sharepoint/events"/>
  </ds:schemaRefs>
</ds:datastoreItem>
</file>

<file path=customXml/itemProps7.xml><?xml version="1.0" encoding="utf-8"?>
<ds:datastoreItem xmlns:ds="http://schemas.openxmlformats.org/officeDocument/2006/customXml" ds:itemID="{A0F675D7-9EE6-4C6C-B725-B7A147AE65BE}">
  <ds:schemaRefs>
    <ds:schemaRef ds:uri="http://schemas.microsoft.com/sharepoint/v3/contenttype/forms"/>
  </ds:schemaRefs>
</ds:datastoreItem>
</file>

<file path=customXml/itemProps8.xml><?xml version="1.0" encoding="utf-8"?>
<ds:datastoreItem xmlns:ds="http://schemas.openxmlformats.org/officeDocument/2006/customXml" ds:itemID="{85E2A899-F00B-4D1A-B3D3-DD6E421C052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27</Pages>
  <Words>9877</Words>
  <Characters>52349</Characters>
  <Application>Microsoft Office Word</Application>
  <DocSecurity>0</DocSecurity>
  <Lines>436</Lines>
  <Paragraphs>124</Paragraphs>
  <ScaleCrop>false</ScaleCrop>
  <HeadingPairs>
    <vt:vector size="2" baseType="variant">
      <vt:variant>
        <vt:lpstr>Rubrik</vt:lpstr>
      </vt:variant>
      <vt:variant>
        <vt:i4>1</vt:i4>
      </vt:variant>
    </vt:vector>
  </HeadingPairs>
  <TitlesOfParts>
    <vt:vector size="1" baseType="lpstr">
      <vt:lpstr>Ytterligare förstärkt nedsättning av arbetsgivaravgifter för personer som arbetar med forskning eller utveckling</vt:lpstr>
    </vt:vector>
  </TitlesOfParts>
  <Company>Regeringskansliet</Company>
  <LinksUpToDate>false</LinksUpToDate>
  <CharactersWithSpaces>62102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Ytterligare förstärkt nedsättning av arbetsgivaravgifter för personer som arbetar med forskning eller utveckling</dc:title>
  <dc:creator>Robert Sand</dc:creator>
  <dc:description/>
  <cp:lastModifiedBy>Jonna Söderman</cp:lastModifiedBy>
  <cp:revision>2</cp:revision>
  <dcterms:created xsi:type="dcterms:W3CDTF">2021-03-11T09:24:00Z</dcterms:created>
  <dcterms:modified xsi:type="dcterms:W3CDTF">2021-03-11T09:24:00Z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583c1d0d-d306-4c9b-90af-a112757ead6b</vt:lpwstr>
  </property>
  <property fmtid="{D5CDD505-2E9C-101B-9397-08002B2CF9AE}" pid="4" name="Organisation">
    <vt:lpwstr>25;#Finansdepartementet|0b2f41b1-db50-472c-80a1-d21b0254fb2b</vt:lpwstr>
  </property>
  <property fmtid="{D5CDD505-2E9C-101B-9397-08002B2CF9AE}" pid="5" name="ActivityCategory">
    <vt:lpwstr/>
  </property>
</Properties>
</file>