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74FD6D0F" w14:textId="63C7E711" w:rsidR="00AB1903" w:rsidRDefault="00AB1903" w:rsidP="00755B40">
      <w:pPr>
        <w:pStyle w:val="Rubrik3utannumrering"/>
        <w:rPr>
          <w:rFonts w:ascii="ArialMT" w:hAnsi="ArialMT" w:cs="ArialMT"/>
          <w:sz w:val="44"/>
          <w:szCs w:val="44"/>
        </w:rPr>
      </w:pPr>
      <w:r>
        <w:rPr>
          <w:rFonts w:ascii="ArialMT" w:hAnsi="ArialMT" w:cs="ArialMT"/>
          <w:sz w:val="44"/>
          <w:szCs w:val="44"/>
        </w:rPr>
        <w:t>Regeringens skrivelse 2020/21:98</w:t>
      </w:r>
    </w:p>
    <w:p w14:paraId="408593B8" w14:textId="03552873" w:rsidR="004F5493" w:rsidRDefault="004F5493" w:rsidP="00755B40">
      <w:pPr>
        <w:pStyle w:val="Rubrik3utannumrering"/>
      </w:pPr>
      <w:r w:rsidRPr="00BF670D">
        <w:t>Redovisning av skatteutgifter</w:t>
      </w:r>
      <w:r>
        <w:t xml:space="preserve"> </w:t>
      </w:r>
      <w:sdt>
        <w:sdtPr>
          <w:alias w:val="Årtal"/>
          <w:tag w:val="Årtal"/>
          <w:id w:val="1372340845"/>
          <w:lock w:val="sdtContentLocked"/>
          <w:dataBinding w:prefixMappings="xmlns:ns0='http://rkdhs/mallar/budget/SKUT/SKUT.xsd'" w:xpath="/ns0:dokumentvärden[1]/ns0:årtal[1]" w:storeItemID="{E4A92E87-CD46-4139-BA79-F73ACCF787C5}"/>
          <w:text/>
        </w:sdtPr>
        <w:sdtEndPr/>
        <w:sdtContent>
          <w:r w:rsidR="00FE2E36">
            <w:t>2021</w:t>
          </w:r>
        </w:sdtContent>
      </w:sdt>
    </w:p>
    <w:p w14:paraId="5F80C239" w14:textId="77777777" w:rsidR="004F5493" w:rsidRDefault="004F5493" w:rsidP="00755B40">
      <w:pPr>
        <w:pStyle w:val="Brdtext"/>
      </w:pPr>
      <w:r>
        <w:t>Regeringen överlämnar denna skrivelse till riksdagen.</w:t>
      </w:r>
    </w:p>
    <w:p w14:paraId="69A7F060" w14:textId="69E06FC9" w:rsidR="004F5493" w:rsidRDefault="004F5493" w:rsidP="00755B40">
      <w:pPr>
        <w:pStyle w:val="Brdtext"/>
      </w:pPr>
      <w:r>
        <w:t xml:space="preserve">Stockholm </w:t>
      </w:r>
      <w:bookmarkStart w:id="0" w:name="_Hlk13210583"/>
      <w:sdt>
        <w:sdtPr>
          <w:alias w:val="Datum"/>
          <w:tag w:val="Datum"/>
          <w:id w:val="92132472"/>
          <w:date w:fullDate="2021-04-08T00:00:00Z">
            <w:dateFormat w:val="'den' d MMMM yyyy"/>
            <w:lid w:val="sv-SE"/>
            <w:storeMappedDataAs w:val="dateTime"/>
            <w:calendar w:val="gregorian"/>
          </w:date>
        </w:sdtPr>
        <w:sdtEndPr/>
        <w:sdtContent>
          <w:r w:rsidR="00234776">
            <w:t>den 8 april 2021</w:t>
          </w:r>
        </w:sdtContent>
      </w:sdt>
      <w:bookmarkEnd w:id="0"/>
    </w:p>
    <w:p w14:paraId="6ABD93C0" w14:textId="77777777" w:rsidR="004F5493" w:rsidRDefault="004F5493" w:rsidP="00755B40">
      <w:pPr>
        <w:pStyle w:val="Brdtext"/>
      </w:pPr>
    </w:p>
    <w:p w14:paraId="05DA16C7" w14:textId="77777777" w:rsidR="004F5493" w:rsidRDefault="004F5493" w:rsidP="00755B40">
      <w:pPr>
        <w:pStyle w:val="Brdtext"/>
      </w:pPr>
    </w:p>
    <w:p w14:paraId="1AA88498" w14:textId="2E07FA36" w:rsidR="004F5493" w:rsidRDefault="00A960F5" w:rsidP="00755B40">
      <w:pPr>
        <w:pStyle w:val="Brdtext"/>
      </w:pPr>
      <w:bookmarkStart w:id="1" w:name="_Hlk13210799"/>
      <w:r w:rsidRPr="00A960F5">
        <w:t>Stefan Löfven</w:t>
      </w:r>
    </w:p>
    <w:p w14:paraId="4DF38CD1" w14:textId="77777777" w:rsidR="004F5493" w:rsidRDefault="004F5493" w:rsidP="00755B40">
      <w:pPr>
        <w:pStyle w:val="Brdtext"/>
      </w:pPr>
    </w:p>
    <w:p w14:paraId="136E005A" w14:textId="4B6EF9EF" w:rsidR="004F5493" w:rsidRDefault="004F5493" w:rsidP="00755B40">
      <w:pPr>
        <w:pStyle w:val="Brdtext"/>
        <w:tabs>
          <w:tab w:val="left" w:pos="3402"/>
        </w:tabs>
      </w:pPr>
      <w:r>
        <w:tab/>
      </w:r>
      <w:r w:rsidR="00A960F5" w:rsidRPr="00A960F5">
        <w:t>Magdalena Andersson</w:t>
      </w:r>
      <w:r>
        <w:br/>
      </w:r>
      <w:r>
        <w:tab/>
        <w:t>(</w:t>
      </w:r>
      <w:sdt>
        <w:sdtPr>
          <w:alias w:val="departementsNamn"/>
          <w:tag w:val="departementsNamn"/>
          <w:id w:val="1891305775"/>
          <w:lock w:val="sdtLocked"/>
          <w:dataBinding w:prefixMappings="xmlns:ns0='http://rkdhs/mallar/budget/SKUT/SKUT.xsd'" w:xpath="/ns0:dokumentvärden[1]/ns0:departementsnamn[1]" w:storeItemID="{E4A92E87-CD46-4139-BA79-F73ACCF787C5}"/>
          <w:text/>
        </w:sdtPr>
        <w:sdtEndPr/>
        <w:sdtContent>
          <w:r w:rsidR="00FE2E36">
            <w:t>Finansdepartementet</w:t>
          </w:r>
        </w:sdtContent>
      </w:sdt>
      <w:r>
        <w:t>)</w:t>
      </w:r>
    </w:p>
    <w:bookmarkEnd w:id="1"/>
    <w:p w14:paraId="7E1028AD" w14:textId="77777777" w:rsidR="004F5493" w:rsidRDefault="004F5493" w:rsidP="00755B40">
      <w:pPr>
        <w:pStyle w:val="Brdtext"/>
      </w:pPr>
    </w:p>
    <w:p w14:paraId="4CF56697" w14:textId="77777777" w:rsidR="004F5493" w:rsidRDefault="004F5493" w:rsidP="00755B40">
      <w:pPr>
        <w:pStyle w:val="Rubrik3utannumrering"/>
      </w:pPr>
      <w:r>
        <w:t>Skrivelsens huvudsakliga innehåll</w:t>
      </w:r>
    </w:p>
    <w:p w14:paraId="7D6D7E80" w14:textId="57D6E2E6" w:rsidR="004F5493" w:rsidRDefault="004F5493" w:rsidP="00755B40">
      <w:pPr>
        <w:pStyle w:val="Brdtext"/>
      </w:pPr>
      <w:r>
        <w:t>I denna skrivelse redogör regeringen för skatteutgifter, dvs. effekten på skatte</w:t>
      </w:r>
      <w:r w:rsidR="00A960F5">
        <w:softHyphen/>
      </w:r>
      <w:r>
        <w:t>intäkterna av särregler i skattelagstiftningen. Därmed ges ett bredare underlag för prioritering mellan olika stöd och satsningar i statsbudgeten. Skrivelsen innehåller fyra delar. I den första delen beskrivs den jämförelsenorm och de beräkningsmetoder som används i redovisningen. Första delen innehåller också en sammanfattning av skatte</w:t>
      </w:r>
      <w:r w:rsidR="00A960F5">
        <w:softHyphen/>
      </w:r>
      <w:r>
        <w:t xml:space="preserve">utgifterna för </w:t>
      </w:r>
      <w:sdt>
        <w:sdtPr>
          <w:alias w:val="Årtal"/>
          <w:tag w:val="Årtal"/>
          <w:id w:val="-1920162881"/>
          <w:lock w:val="sdtContentLocked"/>
          <w:dataBinding w:prefixMappings="xmlns:ns0='http://rkdhs/mallar/budget/SKUT/SKUT.xsd'" w:xpath="/ns0:dokumentvärden[1]/ns0:årtal[1]" w:storeItemID="{E4A92E87-CD46-4139-BA79-F73ACCF787C5}"/>
          <w:text/>
        </w:sdtPr>
        <w:sdtEndPr/>
        <w:sdtContent>
          <w:r w:rsidR="00FE2E36">
            <w:t>2021</w:t>
          </w:r>
        </w:sdtContent>
      </w:sdt>
      <w:r>
        <w:t xml:space="preserve">. I del två </w:t>
      </w:r>
      <w:r w:rsidR="002A4D31">
        <w:t xml:space="preserve">behandlas </w:t>
      </w:r>
      <w:r>
        <w:t xml:space="preserve">skatteutgifter och samhällsekonomisk effektivitet </w:t>
      </w:r>
      <w:r w:rsidRPr="003F3EBF">
        <w:t xml:space="preserve">och </w:t>
      </w:r>
      <w:r w:rsidR="003F3EBF">
        <w:t xml:space="preserve">en </w:t>
      </w:r>
      <w:r w:rsidRPr="003F3EBF">
        <w:t>enskild skatteutgift analyseras</w:t>
      </w:r>
      <w:r>
        <w:t>. Tredje delen innehåller tabell</w:t>
      </w:r>
      <w:r w:rsidR="00713726">
        <w:t>er</w:t>
      </w:r>
      <w:r>
        <w:t xml:space="preserve"> över skatteutgifterna. I fjärde och sista delen ges en mer ingående </w:t>
      </w:r>
      <w:r w:rsidR="00AB3A96">
        <w:t>presentation</w:t>
      </w:r>
      <w:r w:rsidR="006527FC">
        <w:t xml:space="preserve"> </w:t>
      </w:r>
      <w:r>
        <w:t>av de enskilda skatteutgifterna.</w:t>
      </w:r>
    </w:p>
    <w:p w14:paraId="01B368BF" w14:textId="77777777" w:rsidR="009B6D3E" w:rsidRDefault="009B6D3E" w:rsidP="00755B40">
      <w:pPr>
        <w:pStyle w:val="Brdtext"/>
        <w:sectPr w:rsidR="009B6D3E" w:rsidSect="00C55A97">
          <w:headerReference w:type="even" r:id="rId15"/>
          <w:headerReference w:type="default" r:id="rId16"/>
          <w:footerReference w:type="even" r:id="rId17"/>
          <w:footerReference w:type="default" r:id="rId18"/>
          <w:footerReference w:type="first" r:id="rId19"/>
          <w:type w:val="oddPage"/>
          <w:pgSz w:w="11906" w:h="16838" w:code="9"/>
          <w:pgMar w:top="1304" w:right="2268" w:bottom="1247" w:left="2268" w:header="567" w:footer="624" w:gutter="0"/>
          <w:cols w:space="708"/>
          <w:titlePg/>
          <w:docGrid w:linePitch="360"/>
        </w:sectPr>
      </w:pPr>
    </w:p>
    <w:p w14:paraId="6C9AF7EC" w14:textId="721C2C70" w:rsidR="004F5493" w:rsidRDefault="004F5493" w:rsidP="00755B40">
      <w:pPr>
        <w:pStyle w:val="Brdtext"/>
      </w:pPr>
    </w:p>
    <w:p w14:paraId="102609A8" w14:textId="77777777" w:rsidR="004F5493" w:rsidRDefault="004F5493" w:rsidP="00755B40">
      <w:pPr>
        <w:pStyle w:val="Innehllsfrteckningsrubrik"/>
      </w:pPr>
      <w:bookmarkStart w:id="2" w:name="_Hlk13209533"/>
      <w:r>
        <w:t>Innehållsförteckning</w:t>
      </w:r>
    </w:p>
    <w:p w14:paraId="56D14585" w14:textId="592F089D" w:rsidR="00612594" w:rsidRDefault="004F5493">
      <w:pPr>
        <w:pStyle w:val="Innehll1"/>
        <w:rPr>
          <w:rFonts w:eastAsiaTheme="minorEastAsia"/>
          <w:noProof/>
          <w:lang w:eastAsia="sv-SE"/>
        </w:rPr>
      </w:pPr>
      <w:r>
        <w:fldChar w:fldCharType="begin"/>
      </w:r>
      <w:r>
        <w:instrText xml:space="preserve"> TOC </w:instrText>
      </w:r>
      <w:r w:rsidRPr="002B567F">
        <w:instrText>\h \z \t "Rubrik 1;1;Rubrik 2;2;Rubrik 3;3; Rubrik Anslag;5;Rubrik Område;6;Rubrik 1 utan numrering;1"</w:instrText>
      </w:r>
      <w:r>
        <w:instrText xml:space="preserve"> </w:instrText>
      </w:r>
      <w:r>
        <w:fldChar w:fldCharType="separate"/>
      </w:r>
      <w:hyperlink w:anchor="_Toc68773956" w:history="1">
        <w:r w:rsidR="00612594" w:rsidRPr="000B3458">
          <w:rPr>
            <w:rStyle w:val="Hyperlnk"/>
            <w:noProof/>
          </w:rPr>
          <w:t>1</w:t>
        </w:r>
        <w:r w:rsidR="00612594">
          <w:rPr>
            <w:rFonts w:eastAsiaTheme="minorEastAsia"/>
            <w:noProof/>
            <w:lang w:eastAsia="sv-SE"/>
          </w:rPr>
          <w:tab/>
        </w:r>
        <w:r w:rsidR="00612594" w:rsidRPr="000B3458">
          <w:rPr>
            <w:rStyle w:val="Hyperlnk"/>
            <w:noProof/>
          </w:rPr>
          <w:t>Bakgrund, metod och sammanfattning</w:t>
        </w:r>
        <w:r w:rsidR="00612594">
          <w:rPr>
            <w:noProof/>
            <w:webHidden/>
          </w:rPr>
          <w:tab/>
        </w:r>
        <w:r w:rsidR="00612594">
          <w:rPr>
            <w:noProof/>
            <w:webHidden/>
          </w:rPr>
          <w:fldChar w:fldCharType="begin"/>
        </w:r>
        <w:r w:rsidR="00612594">
          <w:rPr>
            <w:noProof/>
            <w:webHidden/>
          </w:rPr>
          <w:instrText xml:space="preserve"> PAGEREF _Toc68773956 \h </w:instrText>
        </w:r>
        <w:r w:rsidR="00612594">
          <w:rPr>
            <w:noProof/>
            <w:webHidden/>
          </w:rPr>
        </w:r>
        <w:r w:rsidR="00612594">
          <w:rPr>
            <w:noProof/>
            <w:webHidden/>
          </w:rPr>
          <w:fldChar w:fldCharType="separate"/>
        </w:r>
        <w:r w:rsidR="00F95061">
          <w:rPr>
            <w:noProof/>
            <w:webHidden/>
          </w:rPr>
          <w:t>5</w:t>
        </w:r>
        <w:r w:rsidR="00612594">
          <w:rPr>
            <w:noProof/>
            <w:webHidden/>
          </w:rPr>
          <w:fldChar w:fldCharType="end"/>
        </w:r>
      </w:hyperlink>
    </w:p>
    <w:p w14:paraId="3564D3B0" w14:textId="1CEF3B69" w:rsidR="00612594" w:rsidRDefault="005230DF">
      <w:pPr>
        <w:pStyle w:val="Innehll2"/>
        <w:tabs>
          <w:tab w:val="left" w:pos="964"/>
        </w:tabs>
        <w:rPr>
          <w:rFonts w:eastAsiaTheme="minorEastAsia"/>
          <w:noProof/>
          <w:lang w:eastAsia="sv-SE"/>
        </w:rPr>
      </w:pPr>
      <w:hyperlink w:anchor="_Toc68773957" w:history="1">
        <w:r w:rsidR="00612594" w:rsidRPr="000B3458">
          <w:rPr>
            <w:rStyle w:val="Hyperlnk"/>
            <w:noProof/>
          </w:rPr>
          <w:t>1.1</w:t>
        </w:r>
        <w:r w:rsidR="00612594">
          <w:rPr>
            <w:rFonts w:eastAsiaTheme="minorEastAsia"/>
            <w:noProof/>
            <w:lang w:eastAsia="sv-SE"/>
          </w:rPr>
          <w:tab/>
        </w:r>
        <w:r w:rsidR="00612594" w:rsidRPr="000B3458">
          <w:rPr>
            <w:rStyle w:val="Hyperlnk"/>
            <w:noProof/>
          </w:rPr>
          <w:t>Inledning</w:t>
        </w:r>
        <w:r w:rsidR="00612594">
          <w:rPr>
            <w:noProof/>
            <w:webHidden/>
          </w:rPr>
          <w:tab/>
        </w:r>
        <w:r w:rsidR="00612594">
          <w:rPr>
            <w:noProof/>
            <w:webHidden/>
          </w:rPr>
          <w:fldChar w:fldCharType="begin"/>
        </w:r>
        <w:r w:rsidR="00612594">
          <w:rPr>
            <w:noProof/>
            <w:webHidden/>
          </w:rPr>
          <w:instrText xml:space="preserve"> PAGEREF _Toc68773957 \h </w:instrText>
        </w:r>
        <w:r w:rsidR="00612594">
          <w:rPr>
            <w:noProof/>
            <w:webHidden/>
          </w:rPr>
        </w:r>
        <w:r w:rsidR="00612594">
          <w:rPr>
            <w:noProof/>
            <w:webHidden/>
          </w:rPr>
          <w:fldChar w:fldCharType="separate"/>
        </w:r>
        <w:r w:rsidR="00F95061">
          <w:rPr>
            <w:noProof/>
            <w:webHidden/>
          </w:rPr>
          <w:t>5</w:t>
        </w:r>
        <w:r w:rsidR="00612594">
          <w:rPr>
            <w:noProof/>
            <w:webHidden/>
          </w:rPr>
          <w:fldChar w:fldCharType="end"/>
        </w:r>
      </w:hyperlink>
    </w:p>
    <w:p w14:paraId="7819CEA4" w14:textId="07F41FE6" w:rsidR="00612594" w:rsidRDefault="005230DF">
      <w:pPr>
        <w:pStyle w:val="Innehll2"/>
        <w:tabs>
          <w:tab w:val="left" w:pos="964"/>
        </w:tabs>
        <w:rPr>
          <w:rFonts w:eastAsiaTheme="minorEastAsia"/>
          <w:noProof/>
          <w:lang w:eastAsia="sv-SE"/>
        </w:rPr>
      </w:pPr>
      <w:hyperlink w:anchor="_Toc68773958" w:history="1">
        <w:r w:rsidR="00612594" w:rsidRPr="000B3458">
          <w:rPr>
            <w:rStyle w:val="Hyperlnk"/>
            <w:noProof/>
          </w:rPr>
          <w:t>1.2</w:t>
        </w:r>
        <w:r w:rsidR="00612594">
          <w:rPr>
            <w:rFonts w:eastAsiaTheme="minorEastAsia"/>
            <w:noProof/>
            <w:lang w:eastAsia="sv-SE"/>
          </w:rPr>
          <w:tab/>
        </w:r>
        <w:r w:rsidR="00612594" w:rsidRPr="000B3458">
          <w:rPr>
            <w:rStyle w:val="Hyperlnk"/>
            <w:noProof/>
          </w:rPr>
          <w:t>Beskrivning av jämförelsenorm</w:t>
        </w:r>
        <w:r w:rsidR="00612594">
          <w:rPr>
            <w:noProof/>
            <w:webHidden/>
          </w:rPr>
          <w:tab/>
        </w:r>
        <w:r w:rsidR="00612594">
          <w:rPr>
            <w:noProof/>
            <w:webHidden/>
          </w:rPr>
          <w:fldChar w:fldCharType="begin"/>
        </w:r>
        <w:r w:rsidR="00612594">
          <w:rPr>
            <w:noProof/>
            <w:webHidden/>
          </w:rPr>
          <w:instrText xml:space="preserve"> PAGEREF _Toc68773958 \h </w:instrText>
        </w:r>
        <w:r w:rsidR="00612594">
          <w:rPr>
            <w:noProof/>
            <w:webHidden/>
          </w:rPr>
        </w:r>
        <w:r w:rsidR="00612594">
          <w:rPr>
            <w:noProof/>
            <w:webHidden/>
          </w:rPr>
          <w:fldChar w:fldCharType="separate"/>
        </w:r>
        <w:r w:rsidR="00F95061">
          <w:rPr>
            <w:noProof/>
            <w:webHidden/>
          </w:rPr>
          <w:t>6</w:t>
        </w:r>
        <w:r w:rsidR="00612594">
          <w:rPr>
            <w:noProof/>
            <w:webHidden/>
          </w:rPr>
          <w:fldChar w:fldCharType="end"/>
        </w:r>
      </w:hyperlink>
    </w:p>
    <w:p w14:paraId="11196344" w14:textId="173FFDB7" w:rsidR="00612594" w:rsidRDefault="005230DF">
      <w:pPr>
        <w:pStyle w:val="Innehll3"/>
        <w:tabs>
          <w:tab w:val="left" w:pos="1644"/>
        </w:tabs>
        <w:rPr>
          <w:rFonts w:eastAsiaTheme="minorEastAsia"/>
          <w:noProof/>
          <w:lang w:eastAsia="sv-SE"/>
        </w:rPr>
      </w:pPr>
      <w:hyperlink w:anchor="_Toc68773959" w:history="1">
        <w:r w:rsidR="00612594" w:rsidRPr="000B3458">
          <w:rPr>
            <w:rStyle w:val="Hyperlnk"/>
            <w:noProof/>
          </w:rPr>
          <w:t>1.2.1</w:t>
        </w:r>
        <w:r w:rsidR="00612594">
          <w:rPr>
            <w:rFonts w:eastAsiaTheme="minorEastAsia"/>
            <w:noProof/>
            <w:lang w:eastAsia="sv-SE"/>
          </w:rPr>
          <w:tab/>
        </w:r>
        <w:r w:rsidR="00612594" w:rsidRPr="000B3458">
          <w:rPr>
            <w:rStyle w:val="Hyperlnk"/>
            <w:noProof/>
          </w:rPr>
          <w:t>Norm för inkomstskatt</w:t>
        </w:r>
        <w:r w:rsidR="00612594">
          <w:rPr>
            <w:noProof/>
            <w:webHidden/>
          </w:rPr>
          <w:tab/>
        </w:r>
        <w:r w:rsidR="00612594">
          <w:rPr>
            <w:noProof/>
            <w:webHidden/>
          </w:rPr>
          <w:fldChar w:fldCharType="begin"/>
        </w:r>
        <w:r w:rsidR="00612594">
          <w:rPr>
            <w:noProof/>
            <w:webHidden/>
          </w:rPr>
          <w:instrText xml:space="preserve"> PAGEREF _Toc68773959 \h </w:instrText>
        </w:r>
        <w:r w:rsidR="00612594">
          <w:rPr>
            <w:noProof/>
            <w:webHidden/>
          </w:rPr>
        </w:r>
        <w:r w:rsidR="00612594">
          <w:rPr>
            <w:noProof/>
            <w:webHidden/>
          </w:rPr>
          <w:fldChar w:fldCharType="separate"/>
        </w:r>
        <w:r w:rsidR="00F95061">
          <w:rPr>
            <w:noProof/>
            <w:webHidden/>
          </w:rPr>
          <w:t>6</w:t>
        </w:r>
        <w:r w:rsidR="00612594">
          <w:rPr>
            <w:noProof/>
            <w:webHidden/>
          </w:rPr>
          <w:fldChar w:fldCharType="end"/>
        </w:r>
      </w:hyperlink>
    </w:p>
    <w:p w14:paraId="1601DA95" w14:textId="2E3D5DFF" w:rsidR="00612594" w:rsidRDefault="005230DF">
      <w:pPr>
        <w:pStyle w:val="Innehll3"/>
        <w:tabs>
          <w:tab w:val="left" w:pos="1644"/>
        </w:tabs>
        <w:rPr>
          <w:rFonts w:eastAsiaTheme="minorEastAsia"/>
          <w:noProof/>
          <w:lang w:eastAsia="sv-SE"/>
        </w:rPr>
      </w:pPr>
      <w:hyperlink w:anchor="_Toc68773960" w:history="1">
        <w:r w:rsidR="00612594" w:rsidRPr="000B3458">
          <w:rPr>
            <w:rStyle w:val="Hyperlnk"/>
            <w:noProof/>
          </w:rPr>
          <w:t>1.2.2</w:t>
        </w:r>
        <w:r w:rsidR="00612594">
          <w:rPr>
            <w:rFonts w:eastAsiaTheme="minorEastAsia"/>
            <w:noProof/>
            <w:lang w:eastAsia="sv-SE"/>
          </w:rPr>
          <w:tab/>
        </w:r>
        <w:r w:rsidR="00612594" w:rsidRPr="000B3458">
          <w:rPr>
            <w:rStyle w:val="Hyperlnk"/>
            <w:noProof/>
          </w:rPr>
          <w:t>Norm för indirekt skatt på förvärvsinkomster</w:t>
        </w:r>
        <w:r w:rsidR="00612594">
          <w:rPr>
            <w:noProof/>
            <w:webHidden/>
          </w:rPr>
          <w:tab/>
        </w:r>
        <w:r w:rsidR="00612594">
          <w:rPr>
            <w:noProof/>
            <w:webHidden/>
          </w:rPr>
          <w:fldChar w:fldCharType="begin"/>
        </w:r>
        <w:r w:rsidR="00612594">
          <w:rPr>
            <w:noProof/>
            <w:webHidden/>
          </w:rPr>
          <w:instrText xml:space="preserve"> PAGEREF _Toc68773960 \h </w:instrText>
        </w:r>
        <w:r w:rsidR="00612594">
          <w:rPr>
            <w:noProof/>
            <w:webHidden/>
          </w:rPr>
        </w:r>
        <w:r w:rsidR="00612594">
          <w:rPr>
            <w:noProof/>
            <w:webHidden/>
          </w:rPr>
          <w:fldChar w:fldCharType="separate"/>
        </w:r>
        <w:r w:rsidR="00F95061">
          <w:rPr>
            <w:noProof/>
            <w:webHidden/>
          </w:rPr>
          <w:t>7</w:t>
        </w:r>
        <w:r w:rsidR="00612594">
          <w:rPr>
            <w:noProof/>
            <w:webHidden/>
          </w:rPr>
          <w:fldChar w:fldCharType="end"/>
        </w:r>
      </w:hyperlink>
    </w:p>
    <w:p w14:paraId="602B466A" w14:textId="10308B81" w:rsidR="00612594" w:rsidRDefault="005230DF">
      <w:pPr>
        <w:pStyle w:val="Innehll3"/>
        <w:tabs>
          <w:tab w:val="left" w:pos="1644"/>
        </w:tabs>
        <w:rPr>
          <w:rFonts w:eastAsiaTheme="minorEastAsia"/>
          <w:noProof/>
          <w:lang w:eastAsia="sv-SE"/>
        </w:rPr>
      </w:pPr>
      <w:hyperlink w:anchor="_Toc68773961" w:history="1">
        <w:r w:rsidR="00612594" w:rsidRPr="000B3458">
          <w:rPr>
            <w:rStyle w:val="Hyperlnk"/>
            <w:noProof/>
          </w:rPr>
          <w:t>1.2.3</w:t>
        </w:r>
        <w:r w:rsidR="00612594">
          <w:rPr>
            <w:rFonts w:eastAsiaTheme="minorEastAsia"/>
            <w:noProof/>
            <w:lang w:eastAsia="sv-SE"/>
          </w:rPr>
          <w:tab/>
        </w:r>
        <w:r w:rsidR="00612594" w:rsidRPr="000B3458">
          <w:rPr>
            <w:rStyle w:val="Hyperlnk"/>
            <w:noProof/>
          </w:rPr>
          <w:t>Norm för mervärdesskatt</w:t>
        </w:r>
        <w:r w:rsidR="00612594">
          <w:rPr>
            <w:noProof/>
            <w:webHidden/>
          </w:rPr>
          <w:tab/>
        </w:r>
        <w:r w:rsidR="00612594">
          <w:rPr>
            <w:noProof/>
            <w:webHidden/>
          </w:rPr>
          <w:fldChar w:fldCharType="begin"/>
        </w:r>
        <w:r w:rsidR="00612594">
          <w:rPr>
            <w:noProof/>
            <w:webHidden/>
          </w:rPr>
          <w:instrText xml:space="preserve"> PAGEREF _Toc68773961 \h </w:instrText>
        </w:r>
        <w:r w:rsidR="00612594">
          <w:rPr>
            <w:noProof/>
            <w:webHidden/>
          </w:rPr>
        </w:r>
        <w:r w:rsidR="00612594">
          <w:rPr>
            <w:noProof/>
            <w:webHidden/>
          </w:rPr>
          <w:fldChar w:fldCharType="separate"/>
        </w:r>
        <w:r w:rsidR="00F95061">
          <w:rPr>
            <w:noProof/>
            <w:webHidden/>
          </w:rPr>
          <w:t>7</w:t>
        </w:r>
        <w:r w:rsidR="00612594">
          <w:rPr>
            <w:noProof/>
            <w:webHidden/>
          </w:rPr>
          <w:fldChar w:fldCharType="end"/>
        </w:r>
      </w:hyperlink>
    </w:p>
    <w:p w14:paraId="77394ADD" w14:textId="792A5775" w:rsidR="00612594" w:rsidRDefault="005230DF">
      <w:pPr>
        <w:pStyle w:val="Innehll3"/>
        <w:tabs>
          <w:tab w:val="left" w:pos="1644"/>
        </w:tabs>
        <w:rPr>
          <w:rFonts w:eastAsiaTheme="minorEastAsia"/>
          <w:noProof/>
          <w:lang w:eastAsia="sv-SE"/>
        </w:rPr>
      </w:pPr>
      <w:hyperlink w:anchor="_Toc68773962" w:history="1">
        <w:r w:rsidR="00612594" w:rsidRPr="000B3458">
          <w:rPr>
            <w:rStyle w:val="Hyperlnk"/>
            <w:noProof/>
          </w:rPr>
          <w:t>1.2.4</w:t>
        </w:r>
        <w:r w:rsidR="00612594">
          <w:rPr>
            <w:rFonts w:eastAsiaTheme="minorEastAsia"/>
            <w:noProof/>
            <w:lang w:eastAsia="sv-SE"/>
          </w:rPr>
          <w:tab/>
        </w:r>
        <w:r w:rsidR="00612594" w:rsidRPr="000B3458">
          <w:rPr>
            <w:rStyle w:val="Hyperlnk"/>
            <w:noProof/>
          </w:rPr>
          <w:t>Norm för punktskatter</w:t>
        </w:r>
        <w:r w:rsidR="00612594">
          <w:rPr>
            <w:noProof/>
            <w:webHidden/>
          </w:rPr>
          <w:tab/>
        </w:r>
        <w:r w:rsidR="00612594">
          <w:rPr>
            <w:noProof/>
            <w:webHidden/>
          </w:rPr>
          <w:fldChar w:fldCharType="begin"/>
        </w:r>
        <w:r w:rsidR="00612594">
          <w:rPr>
            <w:noProof/>
            <w:webHidden/>
          </w:rPr>
          <w:instrText xml:space="preserve"> PAGEREF _Toc68773962 \h </w:instrText>
        </w:r>
        <w:r w:rsidR="00612594">
          <w:rPr>
            <w:noProof/>
            <w:webHidden/>
          </w:rPr>
        </w:r>
        <w:r w:rsidR="00612594">
          <w:rPr>
            <w:noProof/>
            <w:webHidden/>
          </w:rPr>
          <w:fldChar w:fldCharType="separate"/>
        </w:r>
        <w:r w:rsidR="00F95061">
          <w:rPr>
            <w:noProof/>
            <w:webHidden/>
          </w:rPr>
          <w:t>7</w:t>
        </w:r>
        <w:r w:rsidR="00612594">
          <w:rPr>
            <w:noProof/>
            <w:webHidden/>
          </w:rPr>
          <w:fldChar w:fldCharType="end"/>
        </w:r>
      </w:hyperlink>
    </w:p>
    <w:p w14:paraId="6BF9F1E0" w14:textId="4A6FEDEF" w:rsidR="00612594" w:rsidRDefault="005230DF">
      <w:pPr>
        <w:pStyle w:val="Innehll3"/>
        <w:tabs>
          <w:tab w:val="left" w:pos="1644"/>
        </w:tabs>
        <w:rPr>
          <w:rFonts w:eastAsiaTheme="minorEastAsia"/>
          <w:noProof/>
          <w:lang w:eastAsia="sv-SE"/>
        </w:rPr>
      </w:pPr>
      <w:hyperlink w:anchor="_Toc68773963" w:history="1">
        <w:r w:rsidR="00612594" w:rsidRPr="000B3458">
          <w:rPr>
            <w:rStyle w:val="Hyperlnk"/>
            <w:noProof/>
          </w:rPr>
          <w:t>1.2.5</w:t>
        </w:r>
        <w:r w:rsidR="00612594">
          <w:rPr>
            <w:rFonts w:eastAsiaTheme="minorEastAsia"/>
            <w:noProof/>
            <w:lang w:eastAsia="sv-SE"/>
          </w:rPr>
          <w:tab/>
        </w:r>
        <w:r w:rsidR="00612594" w:rsidRPr="000B3458">
          <w:rPr>
            <w:rStyle w:val="Hyperlnk"/>
            <w:noProof/>
          </w:rPr>
          <w:t>Skatt enligt norm för olika skatteslag</w:t>
        </w:r>
        <w:r w:rsidR="00612594">
          <w:rPr>
            <w:noProof/>
            <w:webHidden/>
          </w:rPr>
          <w:tab/>
        </w:r>
        <w:r w:rsidR="00612594">
          <w:rPr>
            <w:noProof/>
            <w:webHidden/>
          </w:rPr>
          <w:fldChar w:fldCharType="begin"/>
        </w:r>
        <w:r w:rsidR="00612594">
          <w:rPr>
            <w:noProof/>
            <w:webHidden/>
          </w:rPr>
          <w:instrText xml:space="preserve"> PAGEREF _Toc68773963 \h </w:instrText>
        </w:r>
        <w:r w:rsidR="00612594">
          <w:rPr>
            <w:noProof/>
            <w:webHidden/>
          </w:rPr>
        </w:r>
        <w:r w:rsidR="00612594">
          <w:rPr>
            <w:noProof/>
            <w:webHidden/>
          </w:rPr>
          <w:fldChar w:fldCharType="separate"/>
        </w:r>
        <w:r w:rsidR="00F95061">
          <w:rPr>
            <w:noProof/>
            <w:webHidden/>
          </w:rPr>
          <w:t>8</w:t>
        </w:r>
        <w:r w:rsidR="00612594">
          <w:rPr>
            <w:noProof/>
            <w:webHidden/>
          </w:rPr>
          <w:fldChar w:fldCharType="end"/>
        </w:r>
      </w:hyperlink>
    </w:p>
    <w:p w14:paraId="6EC1064C" w14:textId="1A159783" w:rsidR="00612594" w:rsidRDefault="005230DF">
      <w:pPr>
        <w:pStyle w:val="Innehll2"/>
        <w:tabs>
          <w:tab w:val="left" w:pos="964"/>
        </w:tabs>
        <w:rPr>
          <w:rFonts w:eastAsiaTheme="minorEastAsia"/>
          <w:noProof/>
          <w:lang w:eastAsia="sv-SE"/>
        </w:rPr>
      </w:pPr>
      <w:hyperlink w:anchor="_Toc68773964" w:history="1">
        <w:r w:rsidR="00612594" w:rsidRPr="000B3458">
          <w:rPr>
            <w:rStyle w:val="Hyperlnk"/>
            <w:noProof/>
          </w:rPr>
          <w:t>1.3</w:t>
        </w:r>
        <w:r w:rsidR="00612594">
          <w:rPr>
            <w:rFonts w:eastAsiaTheme="minorEastAsia"/>
            <w:noProof/>
            <w:lang w:eastAsia="sv-SE"/>
          </w:rPr>
          <w:tab/>
        </w:r>
        <w:r w:rsidR="00612594" w:rsidRPr="000B3458">
          <w:rPr>
            <w:rStyle w:val="Hyperlnk"/>
            <w:noProof/>
          </w:rPr>
          <w:t>Beräkningsmetoder</w:t>
        </w:r>
        <w:r w:rsidR="00612594">
          <w:rPr>
            <w:noProof/>
            <w:webHidden/>
          </w:rPr>
          <w:tab/>
        </w:r>
        <w:r w:rsidR="00612594">
          <w:rPr>
            <w:noProof/>
            <w:webHidden/>
          </w:rPr>
          <w:fldChar w:fldCharType="begin"/>
        </w:r>
        <w:r w:rsidR="00612594">
          <w:rPr>
            <w:noProof/>
            <w:webHidden/>
          </w:rPr>
          <w:instrText xml:space="preserve"> PAGEREF _Toc68773964 \h </w:instrText>
        </w:r>
        <w:r w:rsidR="00612594">
          <w:rPr>
            <w:noProof/>
            <w:webHidden/>
          </w:rPr>
        </w:r>
        <w:r w:rsidR="00612594">
          <w:rPr>
            <w:noProof/>
            <w:webHidden/>
          </w:rPr>
          <w:fldChar w:fldCharType="separate"/>
        </w:r>
        <w:r w:rsidR="00F95061">
          <w:rPr>
            <w:noProof/>
            <w:webHidden/>
          </w:rPr>
          <w:t>9</w:t>
        </w:r>
        <w:r w:rsidR="00612594">
          <w:rPr>
            <w:noProof/>
            <w:webHidden/>
          </w:rPr>
          <w:fldChar w:fldCharType="end"/>
        </w:r>
      </w:hyperlink>
    </w:p>
    <w:p w14:paraId="7E1B8F69" w14:textId="59B7CCDE" w:rsidR="00612594" w:rsidRDefault="005230DF">
      <w:pPr>
        <w:pStyle w:val="Innehll3"/>
        <w:tabs>
          <w:tab w:val="left" w:pos="1644"/>
        </w:tabs>
        <w:rPr>
          <w:rFonts w:eastAsiaTheme="minorEastAsia"/>
          <w:noProof/>
          <w:lang w:eastAsia="sv-SE"/>
        </w:rPr>
      </w:pPr>
      <w:hyperlink w:anchor="_Toc68773965" w:history="1">
        <w:r w:rsidR="00612594" w:rsidRPr="000B3458">
          <w:rPr>
            <w:rStyle w:val="Hyperlnk"/>
            <w:noProof/>
          </w:rPr>
          <w:t>1.3.1</w:t>
        </w:r>
        <w:r w:rsidR="00612594">
          <w:rPr>
            <w:rFonts w:eastAsiaTheme="minorEastAsia"/>
            <w:noProof/>
            <w:lang w:eastAsia="sv-SE"/>
          </w:rPr>
          <w:tab/>
        </w:r>
        <w:r w:rsidR="00612594" w:rsidRPr="000B3458">
          <w:rPr>
            <w:rStyle w:val="Hyperlnk"/>
            <w:noProof/>
          </w:rPr>
          <w:t>Skatteutgifter beräknas enligt skattebortfallsmetoden</w:t>
        </w:r>
        <w:r w:rsidR="00612594">
          <w:rPr>
            <w:noProof/>
            <w:webHidden/>
          </w:rPr>
          <w:tab/>
        </w:r>
        <w:r w:rsidR="00612594">
          <w:rPr>
            <w:noProof/>
            <w:webHidden/>
          </w:rPr>
          <w:fldChar w:fldCharType="begin"/>
        </w:r>
        <w:r w:rsidR="00612594">
          <w:rPr>
            <w:noProof/>
            <w:webHidden/>
          </w:rPr>
          <w:instrText xml:space="preserve"> PAGEREF _Toc68773965 \h </w:instrText>
        </w:r>
        <w:r w:rsidR="00612594">
          <w:rPr>
            <w:noProof/>
            <w:webHidden/>
          </w:rPr>
        </w:r>
        <w:r w:rsidR="00612594">
          <w:rPr>
            <w:noProof/>
            <w:webHidden/>
          </w:rPr>
          <w:fldChar w:fldCharType="separate"/>
        </w:r>
        <w:r w:rsidR="00F95061">
          <w:rPr>
            <w:noProof/>
            <w:webHidden/>
          </w:rPr>
          <w:t>9</w:t>
        </w:r>
        <w:r w:rsidR="00612594">
          <w:rPr>
            <w:noProof/>
            <w:webHidden/>
          </w:rPr>
          <w:fldChar w:fldCharType="end"/>
        </w:r>
      </w:hyperlink>
    </w:p>
    <w:p w14:paraId="0259AE74" w14:textId="2DAC57A4" w:rsidR="00612594" w:rsidRDefault="005230DF">
      <w:pPr>
        <w:pStyle w:val="Innehll3"/>
        <w:tabs>
          <w:tab w:val="left" w:pos="1644"/>
        </w:tabs>
        <w:rPr>
          <w:rFonts w:eastAsiaTheme="minorEastAsia"/>
          <w:noProof/>
          <w:lang w:eastAsia="sv-SE"/>
        </w:rPr>
      </w:pPr>
      <w:hyperlink w:anchor="_Toc68773966" w:history="1">
        <w:r w:rsidR="00612594" w:rsidRPr="000B3458">
          <w:rPr>
            <w:rStyle w:val="Hyperlnk"/>
            <w:noProof/>
          </w:rPr>
          <w:t>1.3.2</w:t>
        </w:r>
        <w:r w:rsidR="00612594">
          <w:rPr>
            <w:rFonts w:eastAsiaTheme="minorEastAsia"/>
            <w:noProof/>
            <w:lang w:eastAsia="sv-SE"/>
          </w:rPr>
          <w:tab/>
        </w:r>
        <w:r w:rsidR="00612594" w:rsidRPr="000B3458">
          <w:rPr>
            <w:rStyle w:val="Hyperlnk"/>
            <w:noProof/>
          </w:rPr>
          <w:t>Statiska beräkningar utan indirekta effekter</w:t>
        </w:r>
        <w:r w:rsidR="00612594">
          <w:rPr>
            <w:noProof/>
            <w:webHidden/>
          </w:rPr>
          <w:tab/>
        </w:r>
        <w:r w:rsidR="00612594">
          <w:rPr>
            <w:noProof/>
            <w:webHidden/>
          </w:rPr>
          <w:fldChar w:fldCharType="begin"/>
        </w:r>
        <w:r w:rsidR="00612594">
          <w:rPr>
            <w:noProof/>
            <w:webHidden/>
          </w:rPr>
          <w:instrText xml:space="preserve"> PAGEREF _Toc68773966 \h </w:instrText>
        </w:r>
        <w:r w:rsidR="00612594">
          <w:rPr>
            <w:noProof/>
            <w:webHidden/>
          </w:rPr>
        </w:r>
        <w:r w:rsidR="00612594">
          <w:rPr>
            <w:noProof/>
            <w:webHidden/>
          </w:rPr>
          <w:fldChar w:fldCharType="separate"/>
        </w:r>
        <w:r w:rsidR="00F95061">
          <w:rPr>
            <w:noProof/>
            <w:webHidden/>
          </w:rPr>
          <w:t>9</w:t>
        </w:r>
        <w:r w:rsidR="00612594">
          <w:rPr>
            <w:noProof/>
            <w:webHidden/>
          </w:rPr>
          <w:fldChar w:fldCharType="end"/>
        </w:r>
      </w:hyperlink>
    </w:p>
    <w:p w14:paraId="45863CA1" w14:textId="02FC75C3" w:rsidR="00612594" w:rsidRDefault="005230DF">
      <w:pPr>
        <w:pStyle w:val="Innehll3"/>
        <w:tabs>
          <w:tab w:val="left" w:pos="1644"/>
        </w:tabs>
        <w:rPr>
          <w:rFonts w:eastAsiaTheme="minorEastAsia"/>
          <w:noProof/>
          <w:lang w:eastAsia="sv-SE"/>
        </w:rPr>
      </w:pPr>
      <w:hyperlink w:anchor="_Toc68773967" w:history="1">
        <w:r w:rsidR="00612594" w:rsidRPr="000B3458">
          <w:rPr>
            <w:rStyle w:val="Hyperlnk"/>
            <w:noProof/>
          </w:rPr>
          <w:t>1.3.3</w:t>
        </w:r>
        <w:r w:rsidR="00612594">
          <w:rPr>
            <w:rFonts w:eastAsiaTheme="minorEastAsia"/>
            <w:noProof/>
            <w:lang w:eastAsia="sv-SE"/>
          </w:rPr>
          <w:tab/>
        </w:r>
        <w:r w:rsidR="00612594" w:rsidRPr="000B3458">
          <w:rPr>
            <w:rStyle w:val="Hyperlnk"/>
            <w:noProof/>
          </w:rPr>
          <w:t>Marginalskatternas betydelse</w:t>
        </w:r>
        <w:r w:rsidR="00612594">
          <w:rPr>
            <w:noProof/>
            <w:webHidden/>
          </w:rPr>
          <w:tab/>
        </w:r>
        <w:r w:rsidR="00612594">
          <w:rPr>
            <w:noProof/>
            <w:webHidden/>
          </w:rPr>
          <w:fldChar w:fldCharType="begin"/>
        </w:r>
        <w:r w:rsidR="00612594">
          <w:rPr>
            <w:noProof/>
            <w:webHidden/>
          </w:rPr>
          <w:instrText xml:space="preserve"> PAGEREF _Toc68773967 \h </w:instrText>
        </w:r>
        <w:r w:rsidR="00612594">
          <w:rPr>
            <w:noProof/>
            <w:webHidden/>
          </w:rPr>
        </w:r>
        <w:r w:rsidR="00612594">
          <w:rPr>
            <w:noProof/>
            <w:webHidden/>
          </w:rPr>
          <w:fldChar w:fldCharType="separate"/>
        </w:r>
        <w:r w:rsidR="00F95061">
          <w:rPr>
            <w:noProof/>
            <w:webHidden/>
          </w:rPr>
          <w:t>10</w:t>
        </w:r>
        <w:r w:rsidR="00612594">
          <w:rPr>
            <w:noProof/>
            <w:webHidden/>
          </w:rPr>
          <w:fldChar w:fldCharType="end"/>
        </w:r>
      </w:hyperlink>
    </w:p>
    <w:p w14:paraId="49D0D7F0" w14:textId="353CED66" w:rsidR="00612594" w:rsidRDefault="005230DF">
      <w:pPr>
        <w:pStyle w:val="Innehll3"/>
        <w:tabs>
          <w:tab w:val="left" w:pos="1644"/>
        </w:tabs>
        <w:rPr>
          <w:rFonts w:eastAsiaTheme="minorEastAsia"/>
          <w:noProof/>
          <w:lang w:eastAsia="sv-SE"/>
        </w:rPr>
      </w:pPr>
      <w:hyperlink w:anchor="_Toc68773968" w:history="1">
        <w:r w:rsidR="00612594" w:rsidRPr="000B3458">
          <w:rPr>
            <w:rStyle w:val="Hyperlnk"/>
            <w:noProof/>
          </w:rPr>
          <w:t>1.3.4</w:t>
        </w:r>
        <w:r w:rsidR="00612594">
          <w:rPr>
            <w:rFonts w:eastAsiaTheme="minorEastAsia"/>
            <w:noProof/>
            <w:lang w:eastAsia="sv-SE"/>
          </w:rPr>
          <w:tab/>
        </w:r>
        <w:r w:rsidR="00612594" w:rsidRPr="000B3458">
          <w:rPr>
            <w:rStyle w:val="Hyperlnk"/>
            <w:noProof/>
          </w:rPr>
          <w:t>Skattefria förmåner och ersättningar</w:t>
        </w:r>
        <w:r w:rsidR="00612594">
          <w:rPr>
            <w:noProof/>
            <w:webHidden/>
          </w:rPr>
          <w:tab/>
        </w:r>
        <w:r w:rsidR="00612594">
          <w:rPr>
            <w:noProof/>
            <w:webHidden/>
          </w:rPr>
          <w:fldChar w:fldCharType="begin"/>
        </w:r>
        <w:r w:rsidR="00612594">
          <w:rPr>
            <w:noProof/>
            <w:webHidden/>
          </w:rPr>
          <w:instrText xml:space="preserve"> PAGEREF _Toc68773968 \h </w:instrText>
        </w:r>
        <w:r w:rsidR="00612594">
          <w:rPr>
            <w:noProof/>
            <w:webHidden/>
          </w:rPr>
        </w:r>
        <w:r w:rsidR="00612594">
          <w:rPr>
            <w:noProof/>
            <w:webHidden/>
          </w:rPr>
          <w:fldChar w:fldCharType="separate"/>
        </w:r>
        <w:r w:rsidR="00F95061">
          <w:rPr>
            <w:noProof/>
            <w:webHidden/>
          </w:rPr>
          <w:t>10</w:t>
        </w:r>
        <w:r w:rsidR="00612594">
          <w:rPr>
            <w:noProof/>
            <w:webHidden/>
          </w:rPr>
          <w:fldChar w:fldCharType="end"/>
        </w:r>
      </w:hyperlink>
    </w:p>
    <w:p w14:paraId="6BF8EECC" w14:textId="39DE4D69" w:rsidR="00612594" w:rsidRDefault="005230DF">
      <w:pPr>
        <w:pStyle w:val="Innehll3"/>
        <w:tabs>
          <w:tab w:val="left" w:pos="1644"/>
        </w:tabs>
        <w:rPr>
          <w:rFonts w:eastAsiaTheme="minorEastAsia"/>
          <w:noProof/>
          <w:lang w:eastAsia="sv-SE"/>
        </w:rPr>
      </w:pPr>
      <w:hyperlink w:anchor="_Toc68773969" w:history="1">
        <w:r w:rsidR="00612594" w:rsidRPr="000B3458">
          <w:rPr>
            <w:rStyle w:val="Hyperlnk"/>
            <w:noProof/>
          </w:rPr>
          <w:t>1.3.5</w:t>
        </w:r>
        <w:r w:rsidR="00612594">
          <w:rPr>
            <w:rFonts w:eastAsiaTheme="minorEastAsia"/>
            <w:noProof/>
            <w:lang w:eastAsia="sv-SE"/>
          </w:rPr>
          <w:tab/>
        </w:r>
        <w:r w:rsidR="00612594" w:rsidRPr="000B3458">
          <w:rPr>
            <w:rStyle w:val="Hyperlnk"/>
            <w:noProof/>
          </w:rPr>
          <w:t>Organisationsformens betydelse</w:t>
        </w:r>
        <w:r w:rsidR="00612594">
          <w:rPr>
            <w:noProof/>
            <w:webHidden/>
          </w:rPr>
          <w:tab/>
        </w:r>
        <w:r w:rsidR="00612594">
          <w:rPr>
            <w:noProof/>
            <w:webHidden/>
          </w:rPr>
          <w:fldChar w:fldCharType="begin"/>
        </w:r>
        <w:r w:rsidR="00612594">
          <w:rPr>
            <w:noProof/>
            <w:webHidden/>
          </w:rPr>
          <w:instrText xml:space="preserve"> PAGEREF _Toc68773969 \h </w:instrText>
        </w:r>
        <w:r w:rsidR="00612594">
          <w:rPr>
            <w:noProof/>
            <w:webHidden/>
          </w:rPr>
        </w:r>
        <w:r w:rsidR="00612594">
          <w:rPr>
            <w:noProof/>
            <w:webHidden/>
          </w:rPr>
          <w:fldChar w:fldCharType="separate"/>
        </w:r>
        <w:r w:rsidR="00F95061">
          <w:rPr>
            <w:noProof/>
            <w:webHidden/>
          </w:rPr>
          <w:t>10</w:t>
        </w:r>
        <w:r w:rsidR="00612594">
          <w:rPr>
            <w:noProof/>
            <w:webHidden/>
          </w:rPr>
          <w:fldChar w:fldCharType="end"/>
        </w:r>
      </w:hyperlink>
    </w:p>
    <w:p w14:paraId="47EDF56E" w14:textId="335873C1" w:rsidR="00612594" w:rsidRDefault="005230DF">
      <w:pPr>
        <w:pStyle w:val="Innehll3"/>
        <w:tabs>
          <w:tab w:val="left" w:pos="1644"/>
        </w:tabs>
        <w:rPr>
          <w:rFonts w:eastAsiaTheme="minorEastAsia"/>
          <w:noProof/>
          <w:lang w:eastAsia="sv-SE"/>
        </w:rPr>
      </w:pPr>
      <w:hyperlink w:anchor="_Toc68773970" w:history="1">
        <w:r w:rsidR="00612594" w:rsidRPr="000B3458">
          <w:rPr>
            <w:rStyle w:val="Hyperlnk"/>
            <w:noProof/>
          </w:rPr>
          <w:t>1.3.6</w:t>
        </w:r>
        <w:r w:rsidR="00612594">
          <w:rPr>
            <w:rFonts w:eastAsiaTheme="minorEastAsia"/>
            <w:noProof/>
            <w:lang w:eastAsia="sv-SE"/>
          </w:rPr>
          <w:tab/>
        </w:r>
        <w:r w:rsidR="00612594" w:rsidRPr="000B3458">
          <w:rPr>
            <w:rStyle w:val="Hyperlnk"/>
            <w:noProof/>
          </w:rPr>
          <w:t>Saldopåverkande och icke saldopåverkande skatteutgifter</w:t>
        </w:r>
        <w:r w:rsidR="00612594">
          <w:rPr>
            <w:noProof/>
            <w:webHidden/>
          </w:rPr>
          <w:tab/>
        </w:r>
        <w:r w:rsidR="00612594">
          <w:rPr>
            <w:noProof/>
            <w:webHidden/>
          </w:rPr>
          <w:fldChar w:fldCharType="begin"/>
        </w:r>
        <w:r w:rsidR="00612594">
          <w:rPr>
            <w:noProof/>
            <w:webHidden/>
          </w:rPr>
          <w:instrText xml:space="preserve"> PAGEREF _Toc68773970 \h </w:instrText>
        </w:r>
        <w:r w:rsidR="00612594">
          <w:rPr>
            <w:noProof/>
            <w:webHidden/>
          </w:rPr>
        </w:r>
        <w:r w:rsidR="00612594">
          <w:rPr>
            <w:noProof/>
            <w:webHidden/>
          </w:rPr>
          <w:fldChar w:fldCharType="separate"/>
        </w:r>
        <w:r w:rsidR="00F95061">
          <w:rPr>
            <w:noProof/>
            <w:webHidden/>
          </w:rPr>
          <w:t>10</w:t>
        </w:r>
        <w:r w:rsidR="00612594">
          <w:rPr>
            <w:noProof/>
            <w:webHidden/>
          </w:rPr>
          <w:fldChar w:fldCharType="end"/>
        </w:r>
      </w:hyperlink>
    </w:p>
    <w:p w14:paraId="0EED5767" w14:textId="17683924" w:rsidR="00612594" w:rsidRDefault="005230DF">
      <w:pPr>
        <w:pStyle w:val="Innehll2"/>
        <w:tabs>
          <w:tab w:val="left" w:pos="964"/>
        </w:tabs>
        <w:rPr>
          <w:rFonts w:eastAsiaTheme="minorEastAsia"/>
          <w:noProof/>
          <w:lang w:eastAsia="sv-SE"/>
        </w:rPr>
      </w:pPr>
      <w:hyperlink w:anchor="_Toc68773971" w:history="1">
        <w:r w:rsidR="00612594" w:rsidRPr="000B3458">
          <w:rPr>
            <w:rStyle w:val="Hyperlnk"/>
            <w:noProof/>
          </w:rPr>
          <w:t>1.4</w:t>
        </w:r>
        <w:r w:rsidR="00612594">
          <w:rPr>
            <w:rFonts w:eastAsiaTheme="minorEastAsia"/>
            <w:noProof/>
            <w:lang w:eastAsia="sv-SE"/>
          </w:rPr>
          <w:tab/>
        </w:r>
        <w:r w:rsidR="00612594" w:rsidRPr="000B3458">
          <w:rPr>
            <w:rStyle w:val="Hyperlnk"/>
            <w:noProof/>
          </w:rPr>
          <w:t>Sammanfattning av skatteutgifter 2021</w:t>
        </w:r>
        <w:r w:rsidR="00612594">
          <w:rPr>
            <w:noProof/>
            <w:webHidden/>
          </w:rPr>
          <w:tab/>
        </w:r>
        <w:r w:rsidR="00612594">
          <w:rPr>
            <w:noProof/>
            <w:webHidden/>
          </w:rPr>
          <w:fldChar w:fldCharType="begin"/>
        </w:r>
        <w:r w:rsidR="00612594">
          <w:rPr>
            <w:noProof/>
            <w:webHidden/>
          </w:rPr>
          <w:instrText xml:space="preserve"> PAGEREF _Toc68773971 \h </w:instrText>
        </w:r>
        <w:r w:rsidR="00612594">
          <w:rPr>
            <w:noProof/>
            <w:webHidden/>
          </w:rPr>
        </w:r>
        <w:r w:rsidR="00612594">
          <w:rPr>
            <w:noProof/>
            <w:webHidden/>
          </w:rPr>
          <w:fldChar w:fldCharType="separate"/>
        </w:r>
        <w:r w:rsidR="00F95061">
          <w:rPr>
            <w:noProof/>
            <w:webHidden/>
          </w:rPr>
          <w:t>11</w:t>
        </w:r>
        <w:r w:rsidR="00612594">
          <w:rPr>
            <w:noProof/>
            <w:webHidden/>
          </w:rPr>
          <w:fldChar w:fldCharType="end"/>
        </w:r>
      </w:hyperlink>
    </w:p>
    <w:p w14:paraId="423EC71C" w14:textId="7E282479" w:rsidR="00612594" w:rsidRDefault="005230DF">
      <w:pPr>
        <w:pStyle w:val="Innehll3"/>
        <w:tabs>
          <w:tab w:val="left" w:pos="1644"/>
        </w:tabs>
        <w:rPr>
          <w:rFonts w:eastAsiaTheme="minorEastAsia"/>
          <w:noProof/>
          <w:lang w:eastAsia="sv-SE"/>
        </w:rPr>
      </w:pPr>
      <w:hyperlink w:anchor="_Toc68773972" w:history="1">
        <w:r w:rsidR="00612594" w:rsidRPr="000B3458">
          <w:rPr>
            <w:rStyle w:val="Hyperlnk"/>
            <w:noProof/>
          </w:rPr>
          <w:t>1.4.1</w:t>
        </w:r>
        <w:r w:rsidR="00612594">
          <w:rPr>
            <w:rFonts w:eastAsiaTheme="minorEastAsia"/>
            <w:noProof/>
            <w:lang w:eastAsia="sv-SE"/>
          </w:rPr>
          <w:tab/>
        </w:r>
        <w:r w:rsidR="00612594" w:rsidRPr="000B3458">
          <w:rPr>
            <w:rStyle w:val="Hyperlnk"/>
            <w:noProof/>
          </w:rPr>
          <w:t>Skatteutgifterna ur ett budgetperspektiv  och i relation till de totala skatteintäkterna</w:t>
        </w:r>
        <w:r w:rsidR="00612594">
          <w:rPr>
            <w:noProof/>
            <w:webHidden/>
          </w:rPr>
          <w:tab/>
        </w:r>
        <w:r w:rsidR="00612594">
          <w:rPr>
            <w:noProof/>
            <w:webHidden/>
          </w:rPr>
          <w:fldChar w:fldCharType="begin"/>
        </w:r>
        <w:r w:rsidR="00612594">
          <w:rPr>
            <w:noProof/>
            <w:webHidden/>
          </w:rPr>
          <w:instrText xml:space="preserve"> PAGEREF _Toc68773972 \h </w:instrText>
        </w:r>
        <w:r w:rsidR="00612594">
          <w:rPr>
            <w:noProof/>
            <w:webHidden/>
          </w:rPr>
        </w:r>
        <w:r w:rsidR="00612594">
          <w:rPr>
            <w:noProof/>
            <w:webHidden/>
          </w:rPr>
          <w:fldChar w:fldCharType="separate"/>
        </w:r>
        <w:r w:rsidR="00F95061">
          <w:rPr>
            <w:noProof/>
            <w:webHidden/>
          </w:rPr>
          <w:t>11</w:t>
        </w:r>
        <w:r w:rsidR="00612594">
          <w:rPr>
            <w:noProof/>
            <w:webHidden/>
          </w:rPr>
          <w:fldChar w:fldCharType="end"/>
        </w:r>
      </w:hyperlink>
    </w:p>
    <w:p w14:paraId="7D695BF4" w14:textId="204D173B" w:rsidR="00612594" w:rsidRDefault="005230DF">
      <w:pPr>
        <w:pStyle w:val="Innehll3"/>
        <w:tabs>
          <w:tab w:val="left" w:pos="1644"/>
        </w:tabs>
        <w:rPr>
          <w:rFonts w:eastAsiaTheme="minorEastAsia"/>
          <w:noProof/>
          <w:lang w:eastAsia="sv-SE"/>
        </w:rPr>
      </w:pPr>
      <w:hyperlink w:anchor="_Toc68773973" w:history="1">
        <w:r w:rsidR="00612594" w:rsidRPr="000B3458">
          <w:rPr>
            <w:rStyle w:val="Hyperlnk"/>
            <w:noProof/>
          </w:rPr>
          <w:t>1.4.2</w:t>
        </w:r>
        <w:r w:rsidR="00612594">
          <w:rPr>
            <w:rFonts w:eastAsiaTheme="minorEastAsia"/>
            <w:noProof/>
            <w:lang w:eastAsia="sv-SE"/>
          </w:rPr>
          <w:tab/>
        </w:r>
        <w:r w:rsidR="00612594" w:rsidRPr="000B3458">
          <w:rPr>
            <w:rStyle w:val="Hyperlnk"/>
            <w:noProof/>
          </w:rPr>
          <w:t>Skatteutgifternas omfattning</w:t>
        </w:r>
        <w:r w:rsidR="00612594">
          <w:rPr>
            <w:noProof/>
            <w:webHidden/>
          </w:rPr>
          <w:tab/>
        </w:r>
        <w:r w:rsidR="00612594">
          <w:rPr>
            <w:noProof/>
            <w:webHidden/>
          </w:rPr>
          <w:fldChar w:fldCharType="begin"/>
        </w:r>
        <w:r w:rsidR="00612594">
          <w:rPr>
            <w:noProof/>
            <w:webHidden/>
          </w:rPr>
          <w:instrText xml:space="preserve"> PAGEREF _Toc68773973 \h </w:instrText>
        </w:r>
        <w:r w:rsidR="00612594">
          <w:rPr>
            <w:noProof/>
            <w:webHidden/>
          </w:rPr>
        </w:r>
        <w:r w:rsidR="00612594">
          <w:rPr>
            <w:noProof/>
            <w:webHidden/>
          </w:rPr>
          <w:fldChar w:fldCharType="separate"/>
        </w:r>
        <w:r w:rsidR="00F95061">
          <w:rPr>
            <w:noProof/>
            <w:webHidden/>
          </w:rPr>
          <w:t>11</w:t>
        </w:r>
        <w:r w:rsidR="00612594">
          <w:rPr>
            <w:noProof/>
            <w:webHidden/>
          </w:rPr>
          <w:fldChar w:fldCharType="end"/>
        </w:r>
      </w:hyperlink>
    </w:p>
    <w:p w14:paraId="4DF9973A" w14:textId="15D5783D" w:rsidR="00612594" w:rsidRDefault="005230DF">
      <w:pPr>
        <w:pStyle w:val="Innehll3"/>
        <w:tabs>
          <w:tab w:val="left" w:pos="1644"/>
        </w:tabs>
        <w:rPr>
          <w:rFonts w:eastAsiaTheme="minorEastAsia"/>
          <w:noProof/>
          <w:lang w:eastAsia="sv-SE"/>
        </w:rPr>
      </w:pPr>
      <w:hyperlink w:anchor="_Toc68773974" w:history="1">
        <w:r w:rsidR="00612594" w:rsidRPr="000B3458">
          <w:rPr>
            <w:rStyle w:val="Hyperlnk"/>
            <w:noProof/>
          </w:rPr>
          <w:t>1.4.3</w:t>
        </w:r>
        <w:r w:rsidR="00612594">
          <w:rPr>
            <w:rFonts w:eastAsiaTheme="minorEastAsia"/>
            <w:noProof/>
            <w:lang w:eastAsia="sv-SE"/>
          </w:rPr>
          <w:tab/>
        </w:r>
        <w:r w:rsidR="00612594" w:rsidRPr="000B3458">
          <w:rPr>
            <w:rStyle w:val="Hyperlnk"/>
            <w:noProof/>
          </w:rPr>
          <w:t>Skatteutgifter 2021</w:t>
        </w:r>
        <w:r w:rsidR="00612594">
          <w:rPr>
            <w:noProof/>
            <w:webHidden/>
          </w:rPr>
          <w:tab/>
        </w:r>
        <w:r w:rsidR="00612594">
          <w:rPr>
            <w:noProof/>
            <w:webHidden/>
          </w:rPr>
          <w:fldChar w:fldCharType="begin"/>
        </w:r>
        <w:r w:rsidR="00612594">
          <w:rPr>
            <w:noProof/>
            <w:webHidden/>
          </w:rPr>
          <w:instrText xml:space="preserve"> PAGEREF _Toc68773974 \h </w:instrText>
        </w:r>
        <w:r w:rsidR="00612594">
          <w:rPr>
            <w:noProof/>
            <w:webHidden/>
          </w:rPr>
        </w:r>
        <w:r w:rsidR="00612594">
          <w:rPr>
            <w:noProof/>
            <w:webHidden/>
          </w:rPr>
          <w:fldChar w:fldCharType="separate"/>
        </w:r>
        <w:r w:rsidR="00F95061">
          <w:rPr>
            <w:noProof/>
            <w:webHidden/>
          </w:rPr>
          <w:t>11</w:t>
        </w:r>
        <w:r w:rsidR="00612594">
          <w:rPr>
            <w:noProof/>
            <w:webHidden/>
          </w:rPr>
          <w:fldChar w:fldCharType="end"/>
        </w:r>
      </w:hyperlink>
    </w:p>
    <w:p w14:paraId="7B2B6203" w14:textId="78F1D233" w:rsidR="00612594" w:rsidRDefault="005230DF">
      <w:pPr>
        <w:pStyle w:val="Innehll3"/>
        <w:tabs>
          <w:tab w:val="left" w:pos="1644"/>
        </w:tabs>
        <w:rPr>
          <w:rFonts w:eastAsiaTheme="minorEastAsia"/>
          <w:noProof/>
          <w:lang w:eastAsia="sv-SE"/>
        </w:rPr>
      </w:pPr>
      <w:hyperlink w:anchor="_Toc68773975" w:history="1">
        <w:r w:rsidR="00612594" w:rsidRPr="000B3458">
          <w:rPr>
            <w:rStyle w:val="Hyperlnk"/>
            <w:noProof/>
          </w:rPr>
          <w:t>1.4.4</w:t>
        </w:r>
        <w:r w:rsidR="00612594">
          <w:rPr>
            <w:rFonts w:eastAsiaTheme="minorEastAsia"/>
            <w:noProof/>
            <w:lang w:eastAsia="sv-SE"/>
          </w:rPr>
          <w:tab/>
        </w:r>
        <w:r w:rsidR="00612594" w:rsidRPr="000B3458">
          <w:rPr>
            <w:rStyle w:val="Hyperlnk"/>
            <w:noProof/>
          </w:rPr>
          <w:t>Nyheter</w:t>
        </w:r>
        <w:r w:rsidR="00612594">
          <w:rPr>
            <w:noProof/>
            <w:webHidden/>
          </w:rPr>
          <w:tab/>
        </w:r>
        <w:r w:rsidR="00612594">
          <w:rPr>
            <w:noProof/>
            <w:webHidden/>
          </w:rPr>
          <w:fldChar w:fldCharType="begin"/>
        </w:r>
        <w:r w:rsidR="00612594">
          <w:rPr>
            <w:noProof/>
            <w:webHidden/>
          </w:rPr>
          <w:instrText xml:space="preserve"> PAGEREF _Toc68773975 \h </w:instrText>
        </w:r>
        <w:r w:rsidR="00612594">
          <w:rPr>
            <w:noProof/>
            <w:webHidden/>
          </w:rPr>
        </w:r>
        <w:r w:rsidR="00612594">
          <w:rPr>
            <w:noProof/>
            <w:webHidden/>
          </w:rPr>
          <w:fldChar w:fldCharType="separate"/>
        </w:r>
        <w:r w:rsidR="00F95061">
          <w:rPr>
            <w:noProof/>
            <w:webHidden/>
          </w:rPr>
          <w:t>12</w:t>
        </w:r>
        <w:r w:rsidR="00612594">
          <w:rPr>
            <w:noProof/>
            <w:webHidden/>
          </w:rPr>
          <w:fldChar w:fldCharType="end"/>
        </w:r>
      </w:hyperlink>
    </w:p>
    <w:p w14:paraId="4A5BF40B" w14:textId="2C02839D" w:rsidR="00612594" w:rsidRDefault="005230DF">
      <w:pPr>
        <w:pStyle w:val="Innehll3"/>
        <w:tabs>
          <w:tab w:val="left" w:pos="1644"/>
        </w:tabs>
        <w:rPr>
          <w:rFonts w:eastAsiaTheme="minorEastAsia"/>
          <w:noProof/>
          <w:lang w:eastAsia="sv-SE"/>
        </w:rPr>
      </w:pPr>
      <w:hyperlink w:anchor="_Toc68773976" w:history="1">
        <w:r w:rsidR="00612594" w:rsidRPr="000B3458">
          <w:rPr>
            <w:rStyle w:val="Hyperlnk"/>
            <w:noProof/>
          </w:rPr>
          <w:t>1.4.5</w:t>
        </w:r>
        <w:r w:rsidR="00612594">
          <w:rPr>
            <w:rFonts w:eastAsiaTheme="minorEastAsia"/>
            <w:noProof/>
            <w:lang w:eastAsia="sv-SE"/>
          </w:rPr>
          <w:tab/>
        </w:r>
        <w:r w:rsidR="00612594" w:rsidRPr="000B3458">
          <w:rPr>
            <w:rStyle w:val="Hyperlnk"/>
            <w:noProof/>
          </w:rPr>
          <w:t>Väsentliga förändringar av skatteutgiftsprognoser</w:t>
        </w:r>
        <w:r w:rsidR="00612594">
          <w:rPr>
            <w:noProof/>
            <w:webHidden/>
          </w:rPr>
          <w:tab/>
        </w:r>
        <w:r w:rsidR="00612594">
          <w:rPr>
            <w:noProof/>
            <w:webHidden/>
          </w:rPr>
          <w:fldChar w:fldCharType="begin"/>
        </w:r>
        <w:r w:rsidR="00612594">
          <w:rPr>
            <w:noProof/>
            <w:webHidden/>
          </w:rPr>
          <w:instrText xml:space="preserve"> PAGEREF _Toc68773976 \h </w:instrText>
        </w:r>
        <w:r w:rsidR="00612594">
          <w:rPr>
            <w:noProof/>
            <w:webHidden/>
          </w:rPr>
        </w:r>
        <w:r w:rsidR="00612594">
          <w:rPr>
            <w:noProof/>
            <w:webHidden/>
          </w:rPr>
          <w:fldChar w:fldCharType="separate"/>
        </w:r>
        <w:r w:rsidR="00F95061">
          <w:rPr>
            <w:noProof/>
            <w:webHidden/>
          </w:rPr>
          <w:t>13</w:t>
        </w:r>
        <w:r w:rsidR="00612594">
          <w:rPr>
            <w:noProof/>
            <w:webHidden/>
          </w:rPr>
          <w:fldChar w:fldCharType="end"/>
        </w:r>
      </w:hyperlink>
    </w:p>
    <w:p w14:paraId="44AE13A7" w14:textId="0080BEA4" w:rsidR="00612594" w:rsidRDefault="005230DF">
      <w:pPr>
        <w:pStyle w:val="Innehll3"/>
        <w:tabs>
          <w:tab w:val="left" w:pos="1644"/>
        </w:tabs>
        <w:rPr>
          <w:rFonts w:eastAsiaTheme="minorEastAsia"/>
          <w:noProof/>
          <w:lang w:eastAsia="sv-SE"/>
        </w:rPr>
      </w:pPr>
      <w:hyperlink w:anchor="_Toc68773977" w:history="1">
        <w:r w:rsidR="00612594" w:rsidRPr="000B3458">
          <w:rPr>
            <w:rStyle w:val="Hyperlnk"/>
            <w:noProof/>
          </w:rPr>
          <w:t>1.4.6</w:t>
        </w:r>
        <w:r w:rsidR="00612594">
          <w:rPr>
            <w:rFonts w:eastAsiaTheme="minorEastAsia"/>
            <w:noProof/>
            <w:lang w:eastAsia="sv-SE"/>
          </w:rPr>
          <w:tab/>
        </w:r>
        <w:r w:rsidR="00612594" w:rsidRPr="000B3458">
          <w:rPr>
            <w:rStyle w:val="Hyperlnk"/>
            <w:noProof/>
          </w:rPr>
          <w:t>Åtgärder i extra ändringsbudgetar</w:t>
        </w:r>
        <w:r w:rsidR="00612594">
          <w:rPr>
            <w:noProof/>
            <w:webHidden/>
          </w:rPr>
          <w:tab/>
        </w:r>
        <w:r w:rsidR="00612594">
          <w:rPr>
            <w:noProof/>
            <w:webHidden/>
          </w:rPr>
          <w:fldChar w:fldCharType="begin"/>
        </w:r>
        <w:r w:rsidR="00612594">
          <w:rPr>
            <w:noProof/>
            <w:webHidden/>
          </w:rPr>
          <w:instrText xml:space="preserve"> PAGEREF _Toc68773977 \h </w:instrText>
        </w:r>
        <w:r w:rsidR="00612594">
          <w:rPr>
            <w:noProof/>
            <w:webHidden/>
          </w:rPr>
        </w:r>
        <w:r w:rsidR="00612594">
          <w:rPr>
            <w:noProof/>
            <w:webHidden/>
          </w:rPr>
          <w:fldChar w:fldCharType="separate"/>
        </w:r>
        <w:r w:rsidR="00F95061">
          <w:rPr>
            <w:noProof/>
            <w:webHidden/>
          </w:rPr>
          <w:t>14</w:t>
        </w:r>
        <w:r w:rsidR="00612594">
          <w:rPr>
            <w:noProof/>
            <w:webHidden/>
          </w:rPr>
          <w:fldChar w:fldCharType="end"/>
        </w:r>
      </w:hyperlink>
    </w:p>
    <w:p w14:paraId="6534B659" w14:textId="33DADF9F" w:rsidR="00612594" w:rsidRDefault="005230DF">
      <w:pPr>
        <w:pStyle w:val="Innehll1"/>
        <w:rPr>
          <w:rFonts w:eastAsiaTheme="minorEastAsia"/>
          <w:noProof/>
          <w:lang w:eastAsia="sv-SE"/>
        </w:rPr>
      </w:pPr>
      <w:hyperlink w:anchor="_Toc68773978" w:history="1">
        <w:r w:rsidR="00612594" w:rsidRPr="000B3458">
          <w:rPr>
            <w:rStyle w:val="Hyperlnk"/>
            <w:noProof/>
          </w:rPr>
          <w:t>2</w:t>
        </w:r>
        <w:r w:rsidR="00612594">
          <w:rPr>
            <w:rFonts w:eastAsiaTheme="minorEastAsia"/>
            <w:noProof/>
            <w:lang w:eastAsia="sv-SE"/>
          </w:rPr>
          <w:tab/>
        </w:r>
        <w:r w:rsidR="00612594" w:rsidRPr="000B3458">
          <w:rPr>
            <w:rStyle w:val="Hyperlnk"/>
            <w:noProof/>
          </w:rPr>
          <w:t>Samhällsekonomisk analys av skatteutgifter</w:t>
        </w:r>
        <w:r w:rsidR="00612594">
          <w:rPr>
            <w:noProof/>
            <w:webHidden/>
          </w:rPr>
          <w:tab/>
        </w:r>
        <w:r w:rsidR="00612594">
          <w:rPr>
            <w:noProof/>
            <w:webHidden/>
          </w:rPr>
          <w:fldChar w:fldCharType="begin"/>
        </w:r>
        <w:r w:rsidR="00612594">
          <w:rPr>
            <w:noProof/>
            <w:webHidden/>
          </w:rPr>
          <w:instrText xml:space="preserve"> PAGEREF _Toc68773978 \h </w:instrText>
        </w:r>
        <w:r w:rsidR="00612594">
          <w:rPr>
            <w:noProof/>
            <w:webHidden/>
          </w:rPr>
        </w:r>
        <w:r w:rsidR="00612594">
          <w:rPr>
            <w:noProof/>
            <w:webHidden/>
          </w:rPr>
          <w:fldChar w:fldCharType="separate"/>
        </w:r>
        <w:r w:rsidR="00F95061">
          <w:rPr>
            <w:noProof/>
            <w:webHidden/>
          </w:rPr>
          <w:t>17</w:t>
        </w:r>
        <w:r w:rsidR="00612594">
          <w:rPr>
            <w:noProof/>
            <w:webHidden/>
          </w:rPr>
          <w:fldChar w:fldCharType="end"/>
        </w:r>
      </w:hyperlink>
    </w:p>
    <w:p w14:paraId="32445584" w14:textId="16C37F94" w:rsidR="00612594" w:rsidRDefault="005230DF">
      <w:pPr>
        <w:pStyle w:val="Innehll2"/>
        <w:tabs>
          <w:tab w:val="left" w:pos="964"/>
        </w:tabs>
        <w:rPr>
          <w:rFonts w:eastAsiaTheme="minorEastAsia"/>
          <w:noProof/>
          <w:lang w:eastAsia="sv-SE"/>
        </w:rPr>
      </w:pPr>
      <w:hyperlink w:anchor="_Toc68773979" w:history="1">
        <w:r w:rsidR="00612594" w:rsidRPr="000B3458">
          <w:rPr>
            <w:rStyle w:val="Hyperlnk"/>
            <w:noProof/>
          </w:rPr>
          <w:t>2.1</w:t>
        </w:r>
        <w:r w:rsidR="00612594">
          <w:rPr>
            <w:rFonts w:eastAsiaTheme="minorEastAsia"/>
            <w:noProof/>
            <w:lang w:eastAsia="sv-SE"/>
          </w:rPr>
          <w:tab/>
        </w:r>
        <w:r w:rsidR="00612594" w:rsidRPr="000B3458">
          <w:rPr>
            <w:rStyle w:val="Hyperlnk"/>
            <w:noProof/>
          </w:rPr>
          <w:t>Inledning</w:t>
        </w:r>
        <w:r w:rsidR="00612594">
          <w:rPr>
            <w:noProof/>
            <w:webHidden/>
          </w:rPr>
          <w:tab/>
        </w:r>
        <w:r w:rsidR="00612594">
          <w:rPr>
            <w:noProof/>
            <w:webHidden/>
          </w:rPr>
          <w:fldChar w:fldCharType="begin"/>
        </w:r>
        <w:r w:rsidR="00612594">
          <w:rPr>
            <w:noProof/>
            <w:webHidden/>
          </w:rPr>
          <w:instrText xml:space="preserve"> PAGEREF _Toc68773979 \h </w:instrText>
        </w:r>
        <w:r w:rsidR="00612594">
          <w:rPr>
            <w:noProof/>
            <w:webHidden/>
          </w:rPr>
        </w:r>
        <w:r w:rsidR="00612594">
          <w:rPr>
            <w:noProof/>
            <w:webHidden/>
          </w:rPr>
          <w:fldChar w:fldCharType="separate"/>
        </w:r>
        <w:r w:rsidR="00F95061">
          <w:rPr>
            <w:noProof/>
            <w:webHidden/>
          </w:rPr>
          <w:t>17</w:t>
        </w:r>
        <w:r w:rsidR="00612594">
          <w:rPr>
            <w:noProof/>
            <w:webHidden/>
          </w:rPr>
          <w:fldChar w:fldCharType="end"/>
        </w:r>
      </w:hyperlink>
    </w:p>
    <w:p w14:paraId="029172FD" w14:textId="1AEABEDE" w:rsidR="00612594" w:rsidRDefault="005230DF">
      <w:pPr>
        <w:pStyle w:val="Innehll2"/>
        <w:tabs>
          <w:tab w:val="left" w:pos="964"/>
        </w:tabs>
        <w:rPr>
          <w:rFonts w:eastAsiaTheme="minorEastAsia"/>
          <w:noProof/>
          <w:lang w:eastAsia="sv-SE"/>
        </w:rPr>
      </w:pPr>
      <w:hyperlink w:anchor="_Toc68773980" w:history="1">
        <w:r w:rsidR="00612594" w:rsidRPr="000B3458">
          <w:rPr>
            <w:rStyle w:val="Hyperlnk"/>
            <w:noProof/>
          </w:rPr>
          <w:t>2.2</w:t>
        </w:r>
        <w:r w:rsidR="00612594">
          <w:rPr>
            <w:rFonts w:eastAsiaTheme="minorEastAsia"/>
            <w:noProof/>
            <w:lang w:eastAsia="sv-SE"/>
          </w:rPr>
          <w:tab/>
        </w:r>
        <w:r w:rsidR="00612594" w:rsidRPr="000B3458">
          <w:rPr>
            <w:rStyle w:val="Hyperlnk"/>
            <w:noProof/>
          </w:rPr>
          <w:t>Samhällsekonomisk effektivitet</w:t>
        </w:r>
        <w:r w:rsidR="00612594">
          <w:rPr>
            <w:noProof/>
            <w:webHidden/>
          </w:rPr>
          <w:tab/>
        </w:r>
        <w:r w:rsidR="00612594">
          <w:rPr>
            <w:noProof/>
            <w:webHidden/>
          </w:rPr>
          <w:fldChar w:fldCharType="begin"/>
        </w:r>
        <w:r w:rsidR="00612594">
          <w:rPr>
            <w:noProof/>
            <w:webHidden/>
          </w:rPr>
          <w:instrText xml:space="preserve"> PAGEREF _Toc68773980 \h </w:instrText>
        </w:r>
        <w:r w:rsidR="00612594">
          <w:rPr>
            <w:noProof/>
            <w:webHidden/>
          </w:rPr>
        </w:r>
        <w:r w:rsidR="00612594">
          <w:rPr>
            <w:noProof/>
            <w:webHidden/>
          </w:rPr>
          <w:fldChar w:fldCharType="separate"/>
        </w:r>
        <w:r w:rsidR="00F95061">
          <w:rPr>
            <w:noProof/>
            <w:webHidden/>
          </w:rPr>
          <w:t>17</w:t>
        </w:r>
        <w:r w:rsidR="00612594">
          <w:rPr>
            <w:noProof/>
            <w:webHidden/>
          </w:rPr>
          <w:fldChar w:fldCharType="end"/>
        </w:r>
      </w:hyperlink>
    </w:p>
    <w:p w14:paraId="20F4F2B5" w14:textId="0393BBFC" w:rsidR="00612594" w:rsidRDefault="005230DF">
      <w:pPr>
        <w:pStyle w:val="Innehll2"/>
        <w:tabs>
          <w:tab w:val="left" w:pos="964"/>
        </w:tabs>
        <w:rPr>
          <w:rFonts w:eastAsiaTheme="minorEastAsia"/>
          <w:noProof/>
          <w:lang w:eastAsia="sv-SE"/>
        </w:rPr>
      </w:pPr>
      <w:hyperlink w:anchor="_Toc68773981" w:history="1">
        <w:r w:rsidR="00612594" w:rsidRPr="000B3458">
          <w:rPr>
            <w:rStyle w:val="Hyperlnk"/>
            <w:noProof/>
          </w:rPr>
          <w:t>2.3</w:t>
        </w:r>
        <w:r w:rsidR="00612594">
          <w:rPr>
            <w:rFonts w:eastAsiaTheme="minorEastAsia"/>
            <w:noProof/>
            <w:lang w:eastAsia="sv-SE"/>
          </w:rPr>
          <w:tab/>
        </w:r>
        <w:r w:rsidR="00612594" w:rsidRPr="000B3458">
          <w:rPr>
            <w:rStyle w:val="Hyperlnk"/>
            <w:noProof/>
          </w:rPr>
          <w:t>Principer för skattepolitiken</w:t>
        </w:r>
        <w:r w:rsidR="00612594">
          <w:rPr>
            <w:noProof/>
            <w:webHidden/>
          </w:rPr>
          <w:tab/>
        </w:r>
        <w:r w:rsidR="00612594">
          <w:rPr>
            <w:noProof/>
            <w:webHidden/>
          </w:rPr>
          <w:fldChar w:fldCharType="begin"/>
        </w:r>
        <w:r w:rsidR="00612594">
          <w:rPr>
            <w:noProof/>
            <w:webHidden/>
          </w:rPr>
          <w:instrText xml:space="preserve"> PAGEREF _Toc68773981 \h </w:instrText>
        </w:r>
        <w:r w:rsidR="00612594">
          <w:rPr>
            <w:noProof/>
            <w:webHidden/>
          </w:rPr>
        </w:r>
        <w:r w:rsidR="00612594">
          <w:rPr>
            <w:noProof/>
            <w:webHidden/>
          </w:rPr>
          <w:fldChar w:fldCharType="separate"/>
        </w:r>
        <w:r w:rsidR="00F95061">
          <w:rPr>
            <w:noProof/>
            <w:webHidden/>
          </w:rPr>
          <w:t>18</w:t>
        </w:r>
        <w:r w:rsidR="00612594">
          <w:rPr>
            <w:noProof/>
            <w:webHidden/>
          </w:rPr>
          <w:fldChar w:fldCharType="end"/>
        </w:r>
      </w:hyperlink>
    </w:p>
    <w:p w14:paraId="700FD655" w14:textId="61026FDD" w:rsidR="00612594" w:rsidRDefault="005230DF">
      <w:pPr>
        <w:pStyle w:val="Innehll2"/>
        <w:tabs>
          <w:tab w:val="left" w:pos="964"/>
        </w:tabs>
        <w:rPr>
          <w:rFonts w:eastAsiaTheme="minorEastAsia"/>
          <w:noProof/>
          <w:lang w:eastAsia="sv-SE"/>
        </w:rPr>
      </w:pPr>
      <w:hyperlink w:anchor="_Toc68773982" w:history="1">
        <w:r w:rsidR="00612594" w:rsidRPr="000B3458">
          <w:rPr>
            <w:rStyle w:val="Hyperlnk"/>
            <w:noProof/>
          </w:rPr>
          <w:t>2.4</w:t>
        </w:r>
        <w:r w:rsidR="00612594">
          <w:rPr>
            <w:rFonts w:eastAsiaTheme="minorEastAsia"/>
            <w:noProof/>
            <w:lang w:eastAsia="sv-SE"/>
          </w:rPr>
          <w:tab/>
        </w:r>
        <w:r w:rsidR="00612594" w:rsidRPr="000B3458">
          <w:rPr>
            <w:rStyle w:val="Hyperlnk"/>
            <w:noProof/>
          </w:rPr>
          <w:t>Jämställdhet</w:t>
        </w:r>
        <w:r w:rsidR="00612594">
          <w:rPr>
            <w:noProof/>
            <w:webHidden/>
          </w:rPr>
          <w:tab/>
        </w:r>
        <w:r w:rsidR="00612594">
          <w:rPr>
            <w:noProof/>
            <w:webHidden/>
          </w:rPr>
          <w:fldChar w:fldCharType="begin"/>
        </w:r>
        <w:r w:rsidR="00612594">
          <w:rPr>
            <w:noProof/>
            <w:webHidden/>
          </w:rPr>
          <w:instrText xml:space="preserve"> PAGEREF _Toc68773982 \h </w:instrText>
        </w:r>
        <w:r w:rsidR="00612594">
          <w:rPr>
            <w:noProof/>
            <w:webHidden/>
          </w:rPr>
        </w:r>
        <w:r w:rsidR="00612594">
          <w:rPr>
            <w:noProof/>
            <w:webHidden/>
          </w:rPr>
          <w:fldChar w:fldCharType="separate"/>
        </w:r>
        <w:r w:rsidR="00F95061">
          <w:rPr>
            <w:noProof/>
            <w:webHidden/>
          </w:rPr>
          <w:t>18</w:t>
        </w:r>
        <w:r w:rsidR="00612594">
          <w:rPr>
            <w:noProof/>
            <w:webHidden/>
          </w:rPr>
          <w:fldChar w:fldCharType="end"/>
        </w:r>
      </w:hyperlink>
    </w:p>
    <w:p w14:paraId="2A9E5DC9" w14:textId="199E2C31" w:rsidR="00612594" w:rsidRDefault="005230DF">
      <w:pPr>
        <w:pStyle w:val="Innehll2"/>
        <w:tabs>
          <w:tab w:val="left" w:pos="964"/>
        </w:tabs>
        <w:rPr>
          <w:rFonts w:eastAsiaTheme="minorEastAsia"/>
          <w:noProof/>
          <w:lang w:eastAsia="sv-SE"/>
        </w:rPr>
      </w:pPr>
      <w:hyperlink w:anchor="_Toc68773983" w:history="1">
        <w:r w:rsidR="00612594" w:rsidRPr="000B3458">
          <w:rPr>
            <w:rStyle w:val="Hyperlnk"/>
            <w:noProof/>
          </w:rPr>
          <w:t>2.5</w:t>
        </w:r>
        <w:r w:rsidR="00612594">
          <w:rPr>
            <w:rFonts w:eastAsiaTheme="minorEastAsia"/>
            <w:noProof/>
            <w:lang w:eastAsia="sv-SE"/>
          </w:rPr>
          <w:tab/>
        </w:r>
        <w:r w:rsidR="00612594" w:rsidRPr="000B3458">
          <w:rPr>
            <w:rStyle w:val="Hyperlnk"/>
            <w:noProof/>
          </w:rPr>
          <w:t>Särskild löneskatt för äldre</w:t>
        </w:r>
        <w:r w:rsidR="00612594">
          <w:rPr>
            <w:noProof/>
            <w:webHidden/>
          </w:rPr>
          <w:tab/>
        </w:r>
        <w:r w:rsidR="00612594">
          <w:rPr>
            <w:noProof/>
            <w:webHidden/>
          </w:rPr>
          <w:fldChar w:fldCharType="begin"/>
        </w:r>
        <w:r w:rsidR="00612594">
          <w:rPr>
            <w:noProof/>
            <w:webHidden/>
          </w:rPr>
          <w:instrText xml:space="preserve"> PAGEREF _Toc68773983 \h </w:instrText>
        </w:r>
        <w:r w:rsidR="00612594">
          <w:rPr>
            <w:noProof/>
            <w:webHidden/>
          </w:rPr>
        </w:r>
        <w:r w:rsidR="00612594">
          <w:rPr>
            <w:noProof/>
            <w:webHidden/>
          </w:rPr>
          <w:fldChar w:fldCharType="separate"/>
        </w:r>
        <w:r w:rsidR="00F95061">
          <w:rPr>
            <w:noProof/>
            <w:webHidden/>
          </w:rPr>
          <w:t>18</w:t>
        </w:r>
        <w:r w:rsidR="00612594">
          <w:rPr>
            <w:noProof/>
            <w:webHidden/>
          </w:rPr>
          <w:fldChar w:fldCharType="end"/>
        </w:r>
      </w:hyperlink>
    </w:p>
    <w:p w14:paraId="1880B8DF" w14:textId="22D63EA8" w:rsidR="00612594" w:rsidRDefault="005230DF">
      <w:pPr>
        <w:pStyle w:val="Innehll1"/>
        <w:rPr>
          <w:rFonts w:eastAsiaTheme="minorEastAsia"/>
          <w:noProof/>
          <w:lang w:eastAsia="sv-SE"/>
        </w:rPr>
      </w:pPr>
      <w:hyperlink w:anchor="_Toc68773984" w:history="1">
        <w:r w:rsidR="00612594" w:rsidRPr="000B3458">
          <w:rPr>
            <w:rStyle w:val="Hyperlnk"/>
            <w:noProof/>
          </w:rPr>
          <w:t>3</w:t>
        </w:r>
        <w:r w:rsidR="00612594">
          <w:rPr>
            <w:rFonts w:eastAsiaTheme="minorEastAsia"/>
            <w:noProof/>
            <w:lang w:eastAsia="sv-SE"/>
          </w:rPr>
          <w:tab/>
        </w:r>
        <w:r w:rsidR="00612594" w:rsidRPr="000B3458">
          <w:rPr>
            <w:rStyle w:val="Hyperlnk"/>
            <w:noProof/>
          </w:rPr>
          <w:t>Redovisning av skatteutgifter</w:t>
        </w:r>
        <w:r w:rsidR="00612594">
          <w:rPr>
            <w:noProof/>
            <w:webHidden/>
          </w:rPr>
          <w:tab/>
        </w:r>
        <w:r w:rsidR="00612594">
          <w:rPr>
            <w:noProof/>
            <w:webHidden/>
          </w:rPr>
          <w:fldChar w:fldCharType="begin"/>
        </w:r>
        <w:r w:rsidR="00612594">
          <w:rPr>
            <w:noProof/>
            <w:webHidden/>
          </w:rPr>
          <w:instrText xml:space="preserve"> PAGEREF _Toc68773984 \h </w:instrText>
        </w:r>
        <w:r w:rsidR="00612594">
          <w:rPr>
            <w:noProof/>
            <w:webHidden/>
          </w:rPr>
        </w:r>
        <w:r w:rsidR="00612594">
          <w:rPr>
            <w:noProof/>
            <w:webHidden/>
          </w:rPr>
          <w:fldChar w:fldCharType="separate"/>
        </w:r>
        <w:r w:rsidR="00F95061">
          <w:rPr>
            <w:noProof/>
            <w:webHidden/>
          </w:rPr>
          <w:t>21</w:t>
        </w:r>
        <w:r w:rsidR="00612594">
          <w:rPr>
            <w:noProof/>
            <w:webHidden/>
          </w:rPr>
          <w:fldChar w:fldCharType="end"/>
        </w:r>
      </w:hyperlink>
    </w:p>
    <w:p w14:paraId="1D40F61E" w14:textId="61E83AD3" w:rsidR="00612594" w:rsidRDefault="005230DF">
      <w:pPr>
        <w:pStyle w:val="Innehll2"/>
        <w:tabs>
          <w:tab w:val="left" w:pos="964"/>
        </w:tabs>
        <w:rPr>
          <w:rFonts w:eastAsiaTheme="minorEastAsia"/>
          <w:noProof/>
          <w:lang w:eastAsia="sv-SE"/>
        </w:rPr>
      </w:pPr>
      <w:hyperlink w:anchor="_Toc68773985" w:history="1">
        <w:r w:rsidR="00612594" w:rsidRPr="000B3458">
          <w:rPr>
            <w:rStyle w:val="Hyperlnk"/>
            <w:noProof/>
          </w:rPr>
          <w:t>3.1</w:t>
        </w:r>
        <w:r w:rsidR="00612594">
          <w:rPr>
            <w:rFonts w:eastAsiaTheme="minorEastAsia"/>
            <w:noProof/>
            <w:lang w:eastAsia="sv-SE"/>
          </w:rPr>
          <w:tab/>
        </w:r>
        <w:r w:rsidR="00612594" w:rsidRPr="000B3458">
          <w:rPr>
            <w:rStyle w:val="Hyperlnk"/>
            <w:noProof/>
          </w:rPr>
          <w:t>Inledning</w:t>
        </w:r>
        <w:r w:rsidR="00612594">
          <w:rPr>
            <w:noProof/>
            <w:webHidden/>
          </w:rPr>
          <w:tab/>
        </w:r>
        <w:r w:rsidR="00612594">
          <w:rPr>
            <w:noProof/>
            <w:webHidden/>
          </w:rPr>
          <w:fldChar w:fldCharType="begin"/>
        </w:r>
        <w:r w:rsidR="00612594">
          <w:rPr>
            <w:noProof/>
            <w:webHidden/>
          </w:rPr>
          <w:instrText xml:space="preserve"> PAGEREF _Toc68773985 \h </w:instrText>
        </w:r>
        <w:r w:rsidR="00612594">
          <w:rPr>
            <w:noProof/>
            <w:webHidden/>
          </w:rPr>
        </w:r>
        <w:r w:rsidR="00612594">
          <w:rPr>
            <w:noProof/>
            <w:webHidden/>
          </w:rPr>
          <w:fldChar w:fldCharType="separate"/>
        </w:r>
        <w:r w:rsidR="00F95061">
          <w:rPr>
            <w:noProof/>
            <w:webHidden/>
          </w:rPr>
          <w:t>21</w:t>
        </w:r>
        <w:r w:rsidR="00612594">
          <w:rPr>
            <w:noProof/>
            <w:webHidden/>
          </w:rPr>
          <w:fldChar w:fldCharType="end"/>
        </w:r>
      </w:hyperlink>
    </w:p>
    <w:p w14:paraId="602E8BBA" w14:textId="2E3E7E6D" w:rsidR="00612594" w:rsidRDefault="005230DF">
      <w:pPr>
        <w:pStyle w:val="Innehll2"/>
        <w:tabs>
          <w:tab w:val="left" w:pos="964"/>
        </w:tabs>
        <w:rPr>
          <w:rFonts w:eastAsiaTheme="minorEastAsia"/>
          <w:noProof/>
          <w:lang w:eastAsia="sv-SE"/>
        </w:rPr>
      </w:pPr>
      <w:hyperlink w:anchor="_Toc68773986" w:history="1">
        <w:r w:rsidR="00612594" w:rsidRPr="000B3458">
          <w:rPr>
            <w:rStyle w:val="Hyperlnk"/>
            <w:noProof/>
          </w:rPr>
          <w:t>3.2</w:t>
        </w:r>
        <w:r w:rsidR="00612594">
          <w:rPr>
            <w:rFonts w:eastAsiaTheme="minorEastAsia"/>
            <w:noProof/>
            <w:lang w:eastAsia="sv-SE"/>
          </w:rPr>
          <w:tab/>
        </w:r>
        <w:r w:rsidR="00612594" w:rsidRPr="000B3458">
          <w:rPr>
            <w:rStyle w:val="Hyperlnk"/>
            <w:noProof/>
          </w:rPr>
          <w:t>Sammanställning av skatteutgifter</w:t>
        </w:r>
        <w:r w:rsidR="00612594">
          <w:rPr>
            <w:noProof/>
            <w:webHidden/>
          </w:rPr>
          <w:tab/>
        </w:r>
        <w:r w:rsidR="00612594">
          <w:rPr>
            <w:noProof/>
            <w:webHidden/>
          </w:rPr>
          <w:fldChar w:fldCharType="begin"/>
        </w:r>
        <w:r w:rsidR="00612594">
          <w:rPr>
            <w:noProof/>
            <w:webHidden/>
          </w:rPr>
          <w:instrText xml:space="preserve"> PAGEREF _Toc68773986 \h </w:instrText>
        </w:r>
        <w:r w:rsidR="00612594">
          <w:rPr>
            <w:noProof/>
            <w:webHidden/>
          </w:rPr>
        </w:r>
        <w:r w:rsidR="00612594">
          <w:rPr>
            <w:noProof/>
            <w:webHidden/>
          </w:rPr>
          <w:fldChar w:fldCharType="separate"/>
        </w:r>
        <w:r w:rsidR="00F95061">
          <w:rPr>
            <w:noProof/>
            <w:webHidden/>
          </w:rPr>
          <w:t>22</w:t>
        </w:r>
        <w:r w:rsidR="00612594">
          <w:rPr>
            <w:noProof/>
            <w:webHidden/>
          </w:rPr>
          <w:fldChar w:fldCharType="end"/>
        </w:r>
      </w:hyperlink>
    </w:p>
    <w:p w14:paraId="74B34C90" w14:textId="3D052427" w:rsidR="00612594" w:rsidRDefault="005230DF">
      <w:pPr>
        <w:pStyle w:val="Innehll1"/>
        <w:rPr>
          <w:rFonts w:eastAsiaTheme="minorEastAsia"/>
          <w:noProof/>
          <w:lang w:eastAsia="sv-SE"/>
        </w:rPr>
      </w:pPr>
      <w:hyperlink w:anchor="_Toc68773987" w:history="1">
        <w:r w:rsidR="00612594" w:rsidRPr="000B3458">
          <w:rPr>
            <w:rStyle w:val="Hyperlnk"/>
            <w:noProof/>
          </w:rPr>
          <w:t>4</w:t>
        </w:r>
        <w:r w:rsidR="00612594">
          <w:rPr>
            <w:rFonts w:eastAsiaTheme="minorEastAsia"/>
            <w:noProof/>
            <w:lang w:eastAsia="sv-SE"/>
          </w:rPr>
          <w:tab/>
        </w:r>
        <w:r w:rsidR="00612594" w:rsidRPr="000B3458">
          <w:rPr>
            <w:rStyle w:val="Hyperlnk"/>
            <w:noProof/>
          </w:rPr>
          <w:t>Beskrivning av enskilda skatteutgifter</w:t>
        </w:r>
        <w:r w:rsidR="00612594">
          <w:rPr>
            <w:noProof/>
            <w:webHidden/>
          </w:rPr>
          <w:tab/>
        </w:r>
        <w:r w:rsidR="00612594">
          <w:rPr>
            <w:noProof/>
            <w:webHidden/>
          </w:rPr>
          <w:fldChar w:fldCharType="begin"/>
        </w:r>
        <w:r w:rsidR="00612594">
          <w:rPr>
            <w:noProof/>
            <w:webHidden/>
          </w:rPr>
          <w:instrText xml:space="preserve"> PAGEREF _Toc68773987 \h </w:instrText>
        </w:r>
        <w:r w:rsidR="00612594">
          <w:rPr>
            <w:noProof/>
            <w:webHidden/>
          </w:rPr>
        </w:r>
        <w:r w:rsidR="00612594">
          <w:rPr>
            <w:noProof/>
            <w:webHidden/>
          </w:rPr>
          <w:fldChar w:fldCharType="separate"/>
        </w:r>
        <w:r w:rsidR="00F95061">
          <w:rPr>
            <w:noProof/>
            <w:webHidden/>
          </w:rPr>
          <w:t>31</w:t>
        </w:r>
        <w:r w:rsidR="00612594">
          <w:rPr>
            <w:noProof/>
            <w:webHidden/>
          </w:rPr>
          <w:fldChar w:fldCharType="end"/>
        </w:r>
      </w:hyperlink>
    </w:p>
    <w:p w14:paraId="1C5B9B28" w14:textId="4D29C013" w:rsidR="004F5493" w:rsidRDefault="004F5493" w:rsidP="006E1499">
      <w:pPr>
        <w:pStyle w:val="Innehll1"/>
      </w:pPr>
      <w:r>
        <w:fldChar w:fldCharType="end"/>
      </w:r>
      <w:bookmarkEnd w:id="2"/>
      <w:r w:rsidR="006E1499" w:rsidRPr="006E1499">
        <w:t xml:space="preserve">Utdrag ur protokoll vid regeringssammanträde den </w:t>
      </w:r>
      <w:r w:rsidR="006E1499">
        <w:t>8</w:t>
      </w:r>
      <w:r w:rsidR="006E1499" w:rsidRPr="006E1499">
        <w:t xml:space="preserve"> april 202</w:t>
      </w:r>
      <w:r w:rsidR="006E1499">
        <w:t>1</w:t>
      </w:r>
      <w:r w:rsidR="00612594" w:rsidRPr="00612594">
        <w:rPr>
          <w:webHidden/>
        </w:rPr>
        <w:tab/>
      </w:r>
      <w:r w:rsidR="009B6D3E">
        <w:rPr>
          <w:webHidden/>
        </w:rPr>
        <w:t>61</w:t>
      </w:r>
    </w:p>
    <w:p w14:paraId="724EDC6F" w14:textId="77777777" w:rsidR="006E1499" w:rsidRDefault="006E1499" w:rsidP="00C87582">
      <w:pPr>
        <w:pStyle w:val="InnehllBilaga"/>
      </w:pPr>
    </w:p>
    <w:p w14:paraId="713C0919" w14:textId="77777777" w:rsidR="00DC45AE" w:rsidRDefault="00DC45AE" w:rsidP="008D4386">
      <w:pPr>
        <w:pStyle w:val="Brdtext"/>
        <w:sectPr w:rsidR="00DC45AE" w:rsidSect="00C55A97">
          <w:type w:val="oddPage"/>
          <w:pgSz w:w="11906" w:h="16838" w:code="9"/>
          <w:pgMar w:top="1304" w:right="2268" w:bottom="1247" w:left="2268" w:header="567" w:footer="624" w:gutter="0"/>
          <w:cols w:space="708"/>
          <w:titlePg/>
          <w:docGrid w:linePitch="360"/>
        </w:sectPr>
      </w:pPr>
    </w:p>
    <w:p w14:paraId="66914B36" w14:textId="77777777" w:rsidR="00755B40" w:rsidRDefault="00FE2E36" w:rsidP="00755B40">
      <w:pPr>
        <w:pStyle w:val="Rubrik1"/>
      </w:pPr>
      <w:bookmarkStart w:id="3" w:name="_Toc68773956"/>
      <w:bookmarkStart w:id="4" w:name="_Toc36042089"/>
      <w:bookmarkStart w:id="5" w:name="_Toc37157603"/>
      <w:bookmarkStart w:id="6" w:name="_Toc37234750"/>
      <w:r w:rsidRPr="00D0245E">
        <w:lastRenderedPageBreak/>
        <w:t>Bakgrund, metod och sammanfattning</w:t>
      </w:r>
      <w:bookmarkEnd w:id="3"/>
    </w:p>
    <w:p w14:paraId="6EFF4D60" w14:textId="77777777" w:rsidR="00755B40" w:rsidRDefault="00FE2E36" w:rsidP="00755B40">
      <w:pPr>
        <w:pStyle w:val="Rubrik2"/>
      </w:pPr>
      <w:bookmarkStart w:id="7" w:name="_Toc68773957"/>
      <w:r>
        <w:t>Inledning</w:t>
      </w:r>
      <w:bookmarkEnd w:id="4"/>
      <w:bookmarkEnd w:id="5"/>
      <w:bookmarkEnd w:id="6"/>
      <w:bookmarkEnd w:id="7"/>
    </w:p>
    <w:p w14:paraId="53485841" w14:textId="77777777" w:rsidR="00755B40" w:rsidRDefault="00FE2E36" w:rsidP="00755B40">
      <w:pPr>
        <w:pStyle w:val="Brdtext"/>
      </w:pPr>
      <w:r>
        <w:t>Samhällets stöd till företag och hushåll redovisas i huvudsak som utgifter på stats</w:t>
      </w:r>
      <w:r>
        <w:softHyphen/>
        <w:t>budgetens utgiftssida. Men det finns också stöd eller utgifter som går via skatte</w:t>
      </w:r>
      <w:r>
        <w:softHyphen/>
        <w:t>systemet, s.k. skatteutgifter. Skatteutgifterna påverkar statsbudgetens inkomstsida och Budgetlagen (2011:203) föreskriver att regeringen varje år ska lämna en redovisning av skatteutgifter till riksdagen (10 kap. 4 §).</w:t>
      </w:r>
    </w:p>
    <w:p w14:paraId="196EA389" w14:textId="54874398" w:rsidR="00755B40" w:rsidRDefault="00FE2E36" w:rsidP="00755B40">
      <w:pPr>
        <w:pStyle w:val="Brdtext"/>
      </w:pPr>
      <w:r>
        <w:t>I denna skrivelse redogör regeringen för skatteutgifter, dvs. effekten på skatte</w:t>
      </w:r>
      <w:r>
        <w:softHyphen/>
        <w:t>intäkterna av särregler i skattelagstiftningen, för åren 20</w:t>
      </w:r>
      <w:r w:rsidR="00C12EBC">
        <w:t>20</w:t>
      </w:r>
      <w:r>
        <w:t>–202</w:t>
      </w:r>
      <w:r w:rsidR="00C12EBC">
        <w:t>3</w:t>
      </w:r>
      <w:r>
        <w:t>.</w:t>
      </w:r>
    </w:p>
    <w:p w14:paraId="44848427" w14:textId="77777777" w:rsidR="00755B40" w:rsidRDefault="00FE2E36" w:rsidP="00755B40">
      <w:pPr>
        <w:pStyle w:val="Brdtext"/>
      </w:pPr>
      <w:r>
        <w:t>En återrapportering av skatteutgifterna sker i utgiftsbilagorna i budgetpropositionen. Vid denna återrapportering redovisas även nytillkomna och reviderade skatteutgifter. Däremot sker i normalfallet ingen uppdatering inför budgetpropositionen av de skatteutgifter som redovisas i denna skrivelse.</w:t>
      </w:r>
    </w:p>
    <w:p w14:paraId="2ACEADA7" w14:textId="77777777" w:rsidR="00755B40" w:rsidRDefault="00FE2E36" w:rsidP="00755B40">
      <w:pPr>
        <w:pStyle w:val="Brdtext"/>
      </w:pPr>
      <w:r>
        <w:t>Redovisningen av skatteutgifter fyller i allt väsentligt två syften. Det första och mest centrala är att synliggöra de stöd till företag och hushåll som finns på budgetens inkomstsida och som helt eller delvis kan ha samma funktion som stöd på budgetens utgiftssida. På detta sätt ges ett bredare underlag för prioritering mellan olika stöd. Det andra syftet härrör från ett önskemål om att beskriva graden av enhetlighet i skatte</w:t>
      </w:r>
      <w:r>
        <w:softHyphen/>
        <w:t>reglerna. En sådan beskrivning kräver – liksom synliggörandet av stöden – att en norm för skatteuttaget definieras. I den redovisning som lämnas här utgår jämförelse</w:t>
      </w:r>
      <w:r>
        <w:softHyphen/>
        <w:t>normen från enhetlig beskattning. Detta innebär att beskattningen inom varje skatteslag i princip ska vara enhetlig och utan undantag.</w:t>
      </w:r>
    </w:p>
    <w:p w14:paraId="55E89F35" w14:textId="77777777" w:rsidR="00755B40" w:rsidRDefault="00FE2E36" w:rsidP="00755B40">
      <w:pPr>
        <w:pStyle w:val="Brdtext"/>
      </w:pPr>
      <w:r>
        <w:t>En skatteutgift uppstår om skatteuttaget för en viss grupp eller en viss kategori av skattebetalare är lägre än vad som är förenligt med normen. Ett exempel är den reducerade mervärdesskattesatsen på livsmedel som är 12 procent. Normen är i detta fall 25 procent och skatteutgiften utgörs av skillnaden mellan 25 och 12 procent multiplicerat med underlaget.</w:t>
      </w:r>
    </w:p>
    <w:p w14:paraId="58308F4A" w14:textId="24530BFC" w:rsidR="00755B40" w:rsidRDefault="00FE2E36" w:rsidP="00755B40">
      <w:pPr>
        <w:pStyle w:val="Brdtext"/>
      </w:pPr>
      <w:r>
        <w:t>Förutom skatteutgifter redovisas i förekommande fall även skattesanktioner, där skatteuttaget är högre än den angivna normen. Exempel på skattesanktioner är fastighetsskatt på lokaler, på industrienheter samt på elproduktionsenheter. Dessa skatter utgör skattesanktioner till den del de inte reducerar inkomstskatten.</w:t>
      </w:r>
    </w:p>
    <w:p w14:paraId="59F5FE52" w14:textId="77777777" w:rsidR="00755B40" w:rsidRDefault="00FE2E36" w:rsidP="00755B40">
      <w:pPr>
        <w:pStyle w:val="Brdtext"/>
      </w:pPr>
      <w:r>
        <w:t>Huvudprincipen är att redovisningen är heltäckande, dvs. samtliga identifierade skatteutgifter redovisas. I vissa fall är avsteg från principen nödvändiga av praktiska skäl. På punktskatteområdet är utgångspunkten att redovisa de skatteutgifter där en norm för skatteuttaget kan definieras och där skatteintäkterna från en enhetligt utformad skatt överstiger 1 procent av de totala skatteintäkterna.</w:t>
      </w:r>
    </w:p>
    <w:p w14:paraId="4D2A73F8" w14:textId="77777777" w:rsidR="00755B40" w:rsidRDefault="00FE2E36" w:rsidP="00755B40">
      <w:pPr>
        <w:pStyle w:val="Brdtext"/>
      </w:pPr>
      <w:r>
        <w:t>Om en skatteutgift slopas leder det i normalfallet till högre skatteintäkter och därmed till en budgetförstärkning för offentlig sektor på samma sätt som om en utgift på stats</w:t>
      </w:r>
      <w:r>
        <w:softHyphen/>
        <w:t>budgetens utgiftssida slopas. Beräkningarna av skatteutgifter kan dock inte användas för att ge en exakt prislapp på den möjliga intäktsförstärkningen om en skatteutgift slopas. Detta har flera skäl, bl.a. att beräkningarna är statiska och inte tar hänsyn till beteendeeffekter eller indirekta effekter (se vidare</w:t>
      </w:r>
      <w:r w:rsidRPr="004D4111">
        <w:t xml:space="preserve"> nedan). </w:t>
      </w:r>
      <w:r w:rsidRPr="005B40B4">
        <w:t xml:space="preserve">Skatteutgifter </w:t>
      </w:r>
      <w:r>
        <w:t>kan</w:t>
      </w:r>
      <w:r w:rsidRPr="005B40B4">
        <w:t xml:space="preserve"> heller inte </w:t>
      </w:r>
      <w:r w:rsidRPr="00083B3F">
        <w:t>alltid</w:t>
      </w:r>
      <w:r w:rsidRPr="005B40B4">
        <w:t xml:space="preserve"> jämställas med stöd på utgiftssidan. En skattesats som är lägre än normen inom </w:t>
      </w:r>
      <w:r w:rsidRPr="005B40B4">
        <w:lastRenderedPageBreak/>
        <w:t>skatteutgiftsredovisningen kan</w:t>
      </w:r>
      <w:r>
        <w:t xml:space="preserve"> t.ex.</w:t>
      </w:r>
      <w:r w:rsidRPr="005B40B4">
        <w:t xml:space="preserve"> vara hög i ett internationellt perspektiv, varför en skatteutgift inte definitionsmässigt ska ses som ett stöd eller en subvention</w:t>
      </w:r>
      <w:r>
        <w:t xml:space="preserve">. </w:t>
      </w:r>
      <w:r w:rsidRPr="004D4111">
        <w:t>Vissa skatteutgifter kan också vara samhällsekonomiskt effektiva i den meningen att ett bibehållande av skatteutgiften kan vara samhällsekonomiskt mer effektivt än ett slopande.</w:t>
      </w:r>
    </w:p>
    <w:p w14:paraId="70AFC54F" w14:textId="77777777" w:rsidR="00755B40" w:rsidRDefault="00FE2E36" w:rsidP="00755B40">
      <w:pPr>
        <w:pStyle w:val="Rubrik3utannumrering"/>
      </w:pPr>
      <w:r>
        <w:t>Disposition</w:t>
      </w:r>
    </w:p>
    <w:p w14:paraId="22316E33" w14:textId="77777777" w:rsidR="00755B40" w:rsidRDefault="00FE2E36" w:rsidP="00755B40">
      <w:pPr>
        <w:pStyle w:val="Brdtext"/>
      </w:pPr>
      <w:r>
        <w:t>Skrivelsen består av fyra delar. I den första delen sätts de existerande skattereglerna i relation till en jämförelsenorm vilket gör det möjligt att identifiera olika skatteutgifter. Avsnittet innehåller beskrivningar av de jämförelsenormer som har valts för de olika skatteslagen. Vidare beskrivs de beräkningsmetoder som används. I den första delen beskrivs också hur skatteutgifterna bör betraktas ur ett budgetperspektiv och de största skatteutgifterna inom de olika skatteslagen redovisas. Slutligen redogörs för vilka skatteutgifter som har tillkommit sedan föregående års redovisning.</w:t>
      </w:r>
    </w:p>
    <w:p w14:paraId="5D5D4FCD" w14:textId="1EB6812B" w:rsidR="00755B40" w:rsidRDefault="00FE2E36" w:rsidP="00755B40">
      <w:pPr>
        <w:pStyle w:val="Brdtext"/>
      </w:pPr>
      <w:r>
        <w:t xml:space="preserve">Den andra delen </w:t>
      </w:r>
      <w:r w:rsidR="00253475">
        <w:t>beskriver</w:t>
      </w:r>
      <w:r>
        <w:t xml:space="preserve"> skatteutgifter i förhållande till samhällsekonomisk effektivitet, riktlinjerna för skattepolitiken och jämställdhet. </w:t>
      </w:r>
    </w:p>
    <w:p w14:paraId="5FCB4AEE" w14:textId="57AF05EB" w:rsidR="00755B40" w:rsidRDefault="00FE2E36" w:rsidP="00755B40">
      <w:pPr>
        <w:pStyle w:val="Brdtext"/>
      </w:pPr>
      <w:r>
        <w:t>I den tredje delen redovisas skatteutgifter och skattesanktioner för åren 20</w:t>
      </w:r>
      <w:r w:rsidR="00C12EBC">
        <w:t>20</w:t>
      </w:r>
      <w:r>
        <w:t>–202</w:t>
      </w:r>
      <w:r w:rsidR="00C12EBC">
        <w:t>3</w:t>
      </w:r>
      <w:r>
        <w:t xml:space="preserve">. Redovisningen sker i tabeller </w:t>
      </w:r>
      <w:r w:rsidR="006977C9">
        <w:t xml:space="preserve">och är </w:t>
      </w:r>
      <w:r>
        <w:t>uppdelad efter skatteslag.</w:t>
      </w:r>
    </w:p>
    <w:p w14:paraId="1506760A" w14:textId="77777777" w:rsidR="00755B40" w:rsidRDefault="00FE2E36" w:rsidP="00755B40">
      <w:pPr>
        <w:pStyle w:val="Brdtext"/>
      </w:pPr>
      <w:r>
        <w:t>Den fjärde innehåller en kort beskrivning av varje enskild skatteutgift och aktuella bestämmelser för respektive skatteutgift anges.</w:t>
      </w:r>
    </w:p>
    <w:p w14:paraId="33EB0E7D" w14:textId="77777777" w:rsidR="00755B40" w:rsidRDefault="00FE2E36" w:rsidP="00755B40">
      <w:pPr>
        <w:pStyle w:val="Rubrik2"/>
      </w:pPr>
      <w:bookmarkStart w:id="8" w:name="_Toc36042090"/>
      <w:bookmarkStart w:id="9" w:name="_Toc37157604"/>
      <w:bookmarkStart w:id="10" w:name="_Toc37234751"/>
      <w:bookmarkStart w:id="11" w:name="_Toc68773958"/>
      <w:r>
        <w:t>Beskrivning av jämförelsenorm</w:t>
      </w:r>
      <w:bookmarkEnd w:id="8"/>
      <w:bookmarkEnd w:id="9"/>
      <w:bookmarkEnd w:id="10"/>
      <w:bookmarkEnd w:id="11"/>
    </w:p>
    <w:p w14:paraId="5B97955E" w14:textId="77777777" w:rsidR="00755B40" w:rsidRDefault="00FE2E36" w:rsidP="00755B40">
      <w:pPr>
        <w:pStyle w:val="Brdtext"/>
      </w:pPr>
      <w:r>
        <w:t>Den jämförelsenorm som har använts vid beräkningen av skatteutgifterna i denna skrivelse utgår i huvudsak från principen om enhetlig beskattning. Detta innebär att beskattningen inom varje skatteslag i princip ska vara enhetlig och utan undantag. Därför preciseras jämförelsenormen separat inom vart och ett av de olika skatteslagen inkomstskatt, indirekt skatt på förvärvsinkomster, mervärdesskatt och punktskatter. Efter preciseringen sammanfattas normen utifrån de skattesatser som den implicerar inom varje skatteslag.</w:t>
      </w:r>
    </w:p>
    <w:p w14:paraId="614A2DAF" w14:textId="7527F76C" w:rsidR="00755B40" w:rsidRDefault="00FE2E36" w:rsidP="00755B40">
      <w:pPr>
        <w:pStyle w:val="Brdtext"/>
      </w:pPr>
      <w:r>
        <w:t>Med en jämförelsenorm baserad på enhetlig beskattning är det relativt enkelt att identifiera olika skatteutgifter. Normen innebär samtidigt att ingen hänsyn tas till de motiv som ligger bakom en skatteutgift. En del skatteutgifter kan emellertid bidra till en förbättrad samhällsekonomisk effektivitet</w:t>
      </w:r>
      <w:r w:rsidR="006977C9">
        <w:t>,</w:t>
      </w:r>
      <w:r>
        <w:t xml:space="preserve"> se avsnitt 2 för </w:t>
      </w:r>
      <w:r w:rsidR="001937AA">
        <w:t>analys kring det</w:t>
      </w:r>
      <w:r>
        <w:t>.</w:t>
      </w:r>
    </w:p>
    <w:p w14:paraId="75C77A0C" w14:textId="77777777" w:rsidR="00755B40" w:rsidRDefault="00FE2E36" w:rsidP="00755B40">
      <w:pPr>
        <w:pStyle w:val="Rubrik3"/>
      </w:pPr>
      <w:bookmarkStart w:id="12" w:name="_Toc36042091"/>
      <w:bookmarkStart w:id="13" w:name="_Toc37157605"/>
      <w:bookmarkStart w:id="14" w:name="_Toc37234752"/>
      <w:bookmarkStart w:id="15" w:name="_Toc68773959"/>
      <w:r>
        <w:t>Norm för inkomstskatt</w:t>
      </w:r>
      <w:bookmarkEnd w:id="12"/>
      <w:bookmarkEnd w:id="13"/>
      <w:bookmarkEnd w:id="14"/>
      <w:bookmarkEnd w:id="15"/>
    </w:p>
    <w:p w14:paraId="00A218A6" w14:textId="77777777" w:rsidR="00755B40" w:rsidRDefault="00FE2E36" w:rsidP="00755B40">
      <w:pPr>
        <w:pStyle w:val="Brdtext"/>
      </w:pPr>
      <w:r>
        <w:t>För inkomstbeskattningen finns en gemensam norm för vad som är en inkomst. Den innebär att den samlade inkomsten som ska beskattas motsvaras av summan av konsumtionsutgifterna och nettoförmögenhetens förändring under beskattnings</w:t>
      </w:r>
      <w:r>
        <w:softHyphen/>
        <w:t>perioden. Beskattningsperiodens längd ska vara ett kalenderår eller ett 12 månader långt räkenskapsår.</w:t>
      </w:r>
    </w:p>
    <w:p w14:paraId="65983633" w14:textId="77777777" w:rsidR="00755B40" w:rsidRDefault="00FE2E36" w:rsidP="00755B40">
      <w:pPr>
        <w:pStyle w:val="Brdtext"/>
      </w:pPr>
      <w:r>
        <w:t>Det finns dock ingen gemensam norm för vilken skattenivå som ska gälla för de olika inkomstslagen tjänst, kapital och näringsverksamhet. Olika skattenivåer är således förenligt med normen.</w:t>
      </w:r>
    </w:p>
    <w:p w14:paraId="1B642E94" w14:textId="77777777" w:rsidR="00755B40" w:rsidRDefault="00FE2E36" w:rsidP="00755B40">
      <w:pPr>
        <w:pStyle w:val="Brdtext"/>
      </w:pPr>
      <w:r>
        <w:t>Olika grad av progressivitet i skatteskalan och olika skatteuttag på arbetsinkomster jämfört med övriga inkomster utgör i dag norm för inkomstskatt. Vidare är skatte</w:t>
      </w:r>
      <w:r>
        <w:softHyphen/>
        <w:t>reduktioner förenliga med normen under förutsättning att de är generella och inte gynnar vissa grupper av skattskyldiga. Därutöver har följande preciseringar gjorts av normen för inkomstbeskattningen:</w:t>
      </w:r>
    </w:p>
    <w:p w14:paraId="6D5B9FDB" w14:textId="77777777" w:rsidR="00755B40" w:rsidRPr="00B665D8" w:rsidRDefault="00FE2E36" w:rsidP="00755B40">
      <w:pPr>
        <w:pStyle w:val="Strecklista"/>
      </w:pPr>
      <w:r w:rsidRPr="00B665D8">
        <w:lastRenderedPageBreak/>
        <w:t>Sparande ska ske med beskattade inkomster.</w:t>
      </w:r>
    </w:p>
    <w:p w14:paraId="6F108852" w14:textId="081122DB" w:rsidR="00755B40" w:rsidRPr="00B665D8" w:rsidRDefault="00FE2E36" w:rsidP="00755B40">
      <w:pPr>
        <w:pStyle w:val="Strecklista"/>
      </w:pPr>
      <w:r w:rsidRPr="00B665D8">
        <w:t>Värdeförändringar ska beskattas när de uppkommer och inte vid realisations</w:t>
      </w:r>
      <w:r w:rsidRPr="00B665D8">
        <w:softHyphen/>
        <w:t xml:space="preserve">tillfället. Om värdeförändringen är negativ ska en skatterestitution – dvs. en negativ skattebetalning – medges. </w:t>
      </w:r>
    </w:p>
    <w:p w14:paraId="684AA40D" w14:textId="77777777" w:rsidR="00755B40" w:rsidRPr="00B665D8" w:rsidRDefault="00FE2E36" w:rsidP="00755B40">
      <w:pPr>
        <w:pStyle w:val="Strecklista"/>
      </w:pPr>
      <w:r w:rsidRPr="00B665D8">
        <w:t>Värdet av oavlönat hemarbete och fritid ska inte ingå i skattebasen.</w:t>
      </w:r>
    </w:p>
    <w:p w14:paraId="12848714" w14:textId="77777777" w:rsidR="00755B40" w:rsidRPr="00B665D8" w:rsidRDefault="00FE2E36" w:rsidP="00755B40">
      <w:pPr>
        <w:pStyle w:val="Strecklista"/>
      </w:pPr>
      <w:r w:rsidRPr="00B665D8">
        <w:t>Offentliga transfereringar ska utgöra skattepliktig inkomst.</w:t>
      </w:r>
    </w:p>
    <w:p w14:paraId="013EC384" w14:textId="77777777" w:rsidR="00755B40" w:rsidRPr="00B665D8" w:rsidRDefault="00FE2E36" w:rsidP="00755B40">
      <w:pPr>
        <w:pStyle w:val="Strecklista"/>
      </w:pPr>
      <w:bookmarkStart w:id="16" w:name="_Hlk67583308"/>
      <w:r w:rsidRPr="00B665D8">
        <w:t>Den implicita avkastningen som egnahemsägaren eller bostadsrätts</w:t>
      </w:r>
      <w:r w:rsidRPr="00B665D8">
        <w:softHyphen/>
        <w:t>innehavaren</w:t>
      </w:r>
      <w:bookmarkEnd w:id="16"/>
      <w:r w:rsidRPr="00B665D8">
        <w:t xml:space="preserve"> får i form av boendet ska utgöra skattepliktig inkomst.</w:t>
      </w:r>
    </w:p>
    <w:p w14:paraId="5FDF49BC" w14:textId="77777777" w:rsidR="00755B40" w:rsidRPr="00B665D8" w:rsidRDefault="00FE2E36" w:rsidP="00755B40">
      <w:pPr>
        <w:pStyle w:val="Strecklista"/>
      </w:pPr>
      <w:r w:rsidRPr="00B665D8">
        <w:t>Avskrivningar i näringsverksamhet ska hanteras efter ekonomisk livslängd.</w:t>
      </w:r>
    </w:p>
    <w:p w14:paraId="141CA6A4" w14:textId="77777777" w:rsidR="00755B40" w:rsidRPr="00B665D8" w:rsidRDefault="00FE2E36" w:rsidP="00755B40">
      <w:pPr>
        <w:pStyle w:val="Strecklista"/>
      </w:pPr>
      <w:r w:rsidRPr="00B665D8">
        <w:t>Endast ränteutgifter för lån till investeringar där avkastningen är skattepliktig ska vara avdragsgilla.</w:t>
      </w:r>
    </w:p>
    <w:p w14:paraId="2A318B64" w14:textId="77777777" w:rsidR="00755B40" w:rsidRPr="00937617" w:rsidRDefault="00FE2E36" w:rsidP="00755B40">
      <w:pPr>
        <w:pStyle w:val="Rubrik3"/>
      </w:pPr>
      <w:bookmarkStart w:id="17" w:name="_Toc36042092"/>
      <w:bookmarkStart w:id="18" w:name="_Toc37157606"/>
      <w:bookmarkStart w:id="19" w:name="_Toc37234753"/>
      <w:bookmarkStart w:id="20" w:name="_Toc68773960"/>
      <w:r w:rsidRPr="00937617">
        <w:t>Norm för indirekt skatt på förvärvsinkomster</w:t>
      </w:r>
      <w:bookmarkEnd w:id="17"/>
      <w:bookmarkEnd w:id="18"/>
      <w:bookmarkEnd w:id="19"/>
      <w:bookmarkEnd w:id="20"/>
    </w:p>
    <w:p w14:paraId="49BD3C71" w14:textId="7ACC6368" w:rsidR="00755B40" w:rsidRDefault="00FE2E36" w:rsidP="00755B40">
      <w:pPr>
        <w:pStyle w:val="Brdtext"/>
      </w:pPr>
      <w:r w:rsidRPr="00937617">
        <w:t>Normen för indirekt skatt på förvärvsinkomster är att socialavgifter och allmän löne</w:t>
      </w:r>
      <w:r>
        <w:softHyphen/>
      </w:r>
      <w:r w:rsidRPr="00937617">
        <w:t>avgift eller särskild löneskatt ska tas ut på all ersättning för utfört arbete med en enhetlig skattesats för respektive skatt eller avgift. Ersättningar som är förmåns</w:t>
      </w:r>
      <w:r w:rsidR="00A960F5">
        <w:softHyphen/>
      </w:r>
      <w:r w:rsidRPr="00937617">
        <w:t>grundande för olika socialförsäkringar ska ingå i underlaget för socialavgifter och allmän löneavgift. Övriga ersättningar för utfört arbete ska ingå i underlaget för särskild löneskatt.</w:t>
      </w:r>
    </w:p>
    <w:p w14:paraId="7BC48EF8" w14:textId="77777777" w:rsidR="00755B40" w:rsidRDefault="00FE2E36" w:rsidP="00755B40">
      <w:pPr>
        <w:pStyle w:val="Rubrik3"/>
      </w:pPr>
      <w:bookmarkStart w:id="21" w:name="_Toc36042093"/>
      <w:bookmarkStart w:id="22" w:name="_Toc37157607"/>
      <w:bookmarkStart w:id="23" w:name="_Toc37234754"/>
      <w:bookmarkStart w:id="24" w:name="_Toc68773961"/>
      <w:r>
        <w:t>Norm för mervärdesskatt</w:t>
      </w:r>
      <w:bookmarkEnd w:id="21"/>
      <w:bookmarkEnd w:id="22"/>
      <w:bookmarkEnd w:id="23"/>
      <w:bookmarkEnd w:id="24"/>
    </w:p>
    <w:p w14:paraId="3EADAAB8" w14:textId="6EB110E6" w:rsidR="00755B40" w:rsidRDefault="00FE2E36" w:rsidP="00755B40">
      <w:pPr>
        <w:pStyle w:val="Brdtext"/>
      </w:pPr>
      <w:r>
        <w:t>Normen för mervärdesskatt är att i princip all</w:t>
      </w:r>
      <w:r w:rsidR="00807D39">
        <w:t>a</w:t>
      </w:r>
      <w:r>
        <w:t xml:space="preserve"> omsättning</w:t>
      </w:r>
      <w:r w:rsidR="00807D39">
        <w:t>ar</w:t>
      </w:r>
      <w:r>
        <w:t xml:space="preserve"> av varor och tjänster </w:t>
      </w:r>
      <w:r w:rsidR="00807D39">
        <w:t xml:space="preserve">i en ekonomisk verksamhet som bedrivs av en beskattningsbar person </w:t>
      </w:r>
      <w:r>
        <w:t>ska beskattas med 25 procent. Undantaget från skatteplikt när det gäller uthyr</w:t>
      </w:r>
      <w:r>
        <w:softHyphen/>
        <w:t>ning av fast egendom redovisas dock inte som en skatteutgift. Skälet är att skatteplikt för sådana tjänster skulle innebära en icke neutral beskattning av boende i hyresrätt och egnahem. Vidare anses det förhållandet att omsättning av finansiella tjänster och försäkringstjänster inte omfattas av mervärdesskatteplikt utgöra en del av normen.</w:t>
      </w:r>
    </w:p>
    <w:p w14:paraId="277B1A9B" w14:textId="77777777" w:rsidR="00755B40" w:rsidRDefault="00FE2E36" w:rsidP="00755B40">
      <w:pPr>
        <w:pStyle w:val="Brdtext"/>
      </w:pPr>
      <w:r>
        <w:t>Destinationsprincipen ska tillämpas vid internationella transaktioner, dvs. normen innebär att mervärdesskatt tas ut i det land där en vara eller tjänst konsumeras. Vidare innebär normen att offentlig myndighetsutövning inte är skattepliktig. Enligt normen är varor och tjänster som subventioneras med offentliga medel inte skattepliktiga. Detta gäller för de fall den ingående mervärdesskatten är högre än den utgående mervärdesskatten på det subventionerade priset.</w:t>
      </w:r>
    </w:p>
    <w:p w14:paraId="38B863E8" w14:textId="77777777" w:rsidR="00755B40" w:rsidRDefault="00FE2E36" w:rsidP="00755B40">
      <w:pPr>
        <w:pStyle w:val="Rubrik3"/>
      </w:pPr>
      <w:bookmarkStart w:id="25" w:name="_Toc36042094"/>
      <w:bookmarkStart w:id="26" w:name="_Toc37157608"/>
      <w:bookmarkStart w:id="27" w:name="_Toc37234755"/>
      <w:bookmarkStart w:id="28" w:name="_Toc68773962"/>
      <w:r>
        <w:t>Norm för punktskatter</w:t>
      </w:r>
      <w:bookmarkEnd w:id="25"/>
      <w:bookmarkEnd w:id="26"/>
      <w:bookmarkEnd w:id="27"/>
      <w:bookmarkEnd w:id="28"/>
    </w:p>
    <w:p w14:paraId="14DD8C95" w14:textId="77777777" w:rsidR="00755B40" w:rsidRDefault="00FE2E36" w:rsidP="00755B40">
      <w:pPr>
        <w:pStyle w:val="Brdtext"/>
      </w:pPr>
      <w:r>
        <w:t>Redovisningen av skatteutgifter för punktskatter omfattar energi- och koldioxid</w:t>
      </w:r>
      <w:r>
        <w:softHyphen/>
        <w:t>skatter.</w:t>
      </w:r>
    </w:p>
    <w:p w14:paraId="1266E6AE" w14:textId="77777777" w:rsidR="00755B40" w:rsidRDefault="00FE2E36" w:rsidP="00755B40">
      <w:pPr>
        <w:pStyle w:val="Brdtext"/>
      </w:pPr>
      <w:r>
        <w:t>Energiskatten tar sikte på energianvändningen och utgångspunkten är att all energi</w:t>
      </w:r>
      <w:r>
        <w:softHyphen/>
        <w:t>förbrukning ska beskattas. Normen definieras som ett visst skatteuttag per energi</w:t>
      </w:r>
      <w:r>
        <w:softHyphen/>
        <w:t>enhet, öre/kWh. En differentiering av normen görs mellan el och bränslen. Skälet är att el och bränslen är olika typer av energislag. För bränslen differentieras normen därutöver mellan uppvärmning och drivmedel. Motivet är att energiskatten på driv</w:t>
      </w:r>
      <w:r>
        <w:softHyphen/>
        <w:t>medel inte bara fyller övergripande fiskala syften utan också fångar upp vissa samhälls</w:t>
      </w:r>
      <w:r>
        <w:softHyphen/>
        <w:t>ekonomiska kostnader av vägtrafiken såsom slitage på väg, bullerstörning och olyckor.</w:t>
      </w:r>
    </w:p>
    <w:p w14:paraId="10AC5DAE" w14:textId="4E3BAD7F" w:rsidR="00755B40" w:rsidRDefault="00FE2E36" w:rsidP="00755B40">
      <w:pPr>
        <w:pStyle w:val="Brdtext"/>
      </w:pPr>
      <w:r>
        <w:t xml:space="preserve">I </w:t>
      </w:r>
      <w:r>
        <w:fldChar w:fldCharType="begin"/>
      </w:r>
      <w:r>
        <w:instrText xml:space="preserve"> REF  _Ref33526950 \* Lower \h </w:instrText>
      </w:r>
      <w:r>
        <w:fldChar w:fldCharType="separate"/>
      </w:r>
      <w:r w:rsidR="00F95061">
        <w:t xml:space="preserve">tabell </w:t>
      </w:r>
      <w:r w:rsidR="00F95061">
        <w:rPr>
          <w:noProof/>
        </w:rPr>
        <w:t>1</w:t>
      </w:r>
      <w:r w:rsidR="00F95061">
        <w:t>.</w:t>
      </w:r>
      <w:r w:rsidR="00F95061">
        <w:rPr>
          <w:noProof/>
        </w:rPr>
        <w:t>1</w:t>
      </w:r>
      <w:r>
        <w:fldChar w:fldCharType="end"/>
      </w:r>
      <w:r>
        <w:t xml:space="preserve"> i avsnitt 1.2.5 redovisas de olika normerna. För förbrukning av el (utom fordonsel, se nedan) motsvaras normen av skatteuttaget per energienhet, öre/kWh, för normalskattesatsen på el. För förbrukning av bränslen som används till upp</w:t>
      </w:r>
      <w:r>
        <w:softHyphen/>
        <w:t xml:space="preserve">värmningsändamål motsvaras normen av fullt energiskatteuttag per energienhet, öre/kWh. För bränsle och el som används för drift av motordrivna fordon motsvaras </w:t>
      </w:r>
      <w:r>
        <w:lastRenderedPageBreak/>
        <w:t>normen av energiskatteuttaget per energienhet, öre/kWh, för bensin i miljöklass 1. Denna norm baseras från och med 2019 års skatteutgiftsredovisning på energiskatte</w:t>
      </w:r>
      <w:r>
        <w:softHyphen/>
        <w:t>uttaget per energienhet för bensin inklusive beståndsdelar som framställs av biomassa (i stället som tidigare enbart beräknat på fossil bensin). Detta är föranlett av reduk</w:t>
      </w:r>
      <w:r>
        <w:softHyphen/>
        <w:t>tionsplikten som infördes 1 juli 2018 och som innebär att för drivmedel inom reduktionsplikten tas skatt ut enhetligt per liter bränsle (dvs. ingen skattemässig upp</w:t>
      </w:r>
      <w:r>
        <w:softHyphen/>
        <w:t>delning sker av beståndsdelar som framställts av biomassa och komponenter som har fossilt ursprung).</w:t>
      </w:r>
    </w:p>
    <w:p w14:paraId="3F92A617" w14:textId="77777777" w:rsidR="00755B40" w:rsidRDefault="00FE2E36" w:rsidP="00755B40">
      <w:pPr>
        <w:pStyle w:val="Brdtext"/>
      </w:pPr>
      <w:r>
        <w:t>Normen för koldioxidskatt utgår från att skatten är avsedd att utgöra ett pris på utsläpp av koldioxid från fossila bränslen. Normen för koldioxidskatten definieras som skatteuttag per ton koldioxid, öre/ton koldioxid. Enligt normen ska skatten där</w:t>
      </w:r>
      <w:r>
        <w:softHyphen/>
        <w:t>för vara proportionell mot de koldioxidutsläpp som respektive fossilt bränsle ger upp</w:t>
      </w:r>
      <w:r>
        <w:softHyphen/>
        <w:t>hov till. Implicit speglar skattenivån en monetär värdering av den skada som en enhet utsläppt koldioxid från fossilt bränsle medför. Denna skada är densamma oavsett var utsläppen kommer ifrån. Därför sätts normen för koldioxidskatten motsvarande normalskattesatsen oberoende av om det fossila bränslet används för uppvärmning eller som drivmedel. Inom EU:s system för handel med utsläppsrätter utgörs normen av noll koldioxidskatt.</w:t>
      </w:r>
    </w:p>
    <w:p w14:paraId="77FA9DF0" w14:textId="77777777" w:rsidR="00755B40" w:rsidRDefault="00FE2E36" w:rsidP="00755B40">
      <w:pPr>
        <w:pStyle w:val="Brdtext"/>
      </w:pPr>
      <w:r>
        <w:t>Energi- och koldioxidskatterna är endast avsedda att träffa bränsle som används som drivmedel eller för uppvärmning. Skattefriheten för bränsle som används som råvara betraktas därför inte som en skatteutgift.</w:t>
      </w:r>
    </w:p>
    <w:p w14:paraId="6489FB5E" w14:textId="77777777" w:rsidR="00755B40" w:rsidRDefault="00FE2E36" w:rsidP="00755B40">
      <w:pPr>
        <w:pStyle w:val="Brdtext"/>
      </w:pPr>
      <w:r>
        <w:t>Energiskatten på el är endast avsedd att träffa förbrukningen av el. Skattebefrielse för bränsle som används för elproduktion betraktas inte som en skatteutgift.</w:t>
      </w:r>
    </w:p>
    <w:p w14:paraId="1C7D36AB" w14:textId="77777777" w:rsidR="00755B40" w:rsidRDefault="00FE2E36" w:rsidP="00755B40">
      <w:pPr>
        <w:pStyle w:val="Rubrik3"/>
      </w:pPr>
      <w:bookmarkStart w:id="29" w:name="_Toc36042095"/>
      <w:bookmarkStart w:id="30" w:name="_Toc37157609"/>
      <w:bookmarkStart w:id="31" w:name="_Toc37234756"/>
      <w:bookmarkStart w:id="32" w:name="_Toc68773963"/>
      <w:r w:rsidRPr="00127B37">
        <w:t>Skatt enligt norm för olika skatteslag</w:t>
      </w:r>
      <w:bookmarkEnd w:id="29"/>
      <w:bookmarkEnd w:id="30"/>
      <w:bookmarkEnd w:id="31"/>
      <w:bookmarkEnd w:id="32"/>
    </w:p>
    <w:p w14:paraId="0AA6F8B8" w14:textId="67CA4338" w:rsidR="00755B40" w:rsidRDefault="00FE2E36" w:rsidP="00755B40">
      <w:pPr>
        <w:pStyle w:val="Brdtext"/>
      </w:pPr>
      <w:r w:rsidRPr="00CD197E">
        <w:t xml:space="preserve">I </w:t>
      </w:r>
      <w:r>
        <w:fldChar w:fldCharType="begin"/>
      </w:r>
      <w:r>
        <w:instrText xml:space="preserve"> REF _Ref33526950 \h \*Lower </w:instrText>
      </w:r>
      <w:r>
        <w:fldChar w:fldCharType="separate"/>
      </w:r>
      <w:r w:rsidR="00F95061">
        <w:t xml:space="preserve">tabell </w:t>
      </w:r>
      <w:r w:rsidR="00F95061">
        <w:rPr>
          <w:noProof/>
        </w:rPr>
        <w:t>1</w:t>
      </w:r>
      <w:r w:rsidR="00F95061">
        <w:t>.</w:t>
      </w:r>
      <w:r w:rsidR="00F95061">
        <w:rPr>
          <w:noProof/>
        </w:rPr>
        <w:t>1</w:t>
      </w:r>
      <w:r>
        <w:fldChar w:fldCharType="end"/>
      </w:r>
      <w:r w:rsidRPr="00CD197E">
        <w:t xml:space="preserve"> redovisas skatt enligt norm för olika skatteslag. Skatteutgifterna utgörs av avvikelsen från skatt enligt normen för respektive skatteslag. För inkomstbeskattning finns, förutom för inkomst av kapital, ingen enhetlig skattesats då normen t.ex. inkluderar progressiv beskattning.</w:t>
      </w:r>
    </w:p>
    <w:p w14:paraId="42A05FF8" w14:textId="77777777" w:rsidR="00755B40" w:rsidRDefault="00FE2E36" w:rsidP="00755B40">
      <w:r>
        <w:br w:type="page"/>
      </w:r>
    </w:p>
    <w:p w14:paraId="1D8E7E9E" w14:textId="1976F266" w:rsidR="00755B40" w:rsidRDefault="00FE2E36" w:rsidP="00755B40">
      <w:pPr>
        <w:pStyle w:val="TabellRubrik"/>
      </w:pPr>
      <w:bookmarkStart w:id="33" w:name="_Ref33526950"/>
      <w:bookmarkStart w:id="34" w:name="_Toc36042110"/>
      <w:bookmarkStart w:id="35" w:name="_Toc37234783"/>
      <w:r>
        <w:lastRenderedPageBreak/>
        <w:t xml:space="preserve">Tabell </w:t>
      </w:r>
      <w:r>
        <w:fldChar w:fldCharType="begin"/>
      </w:r>
      <w:r>
        <w:instrText xml:space="preserve"> STYLEREF  "Rubrik 1" \n</w:instrText>
      </w:r>
      <w:r>
        <w:fldChar w:fldCharType="separate"/>
      </w:r>
      <w:r w:rsidR="00F95061">
        <w:rPr>
          <w:noProof/>
        </w:rPr>
        <w:t>1</w:t>
      </w:r>
      <w:r>
        <w:rPr>
          <w:noProof/>
        </w:rPr>
        <w:fldChar w:fldCharType="end"/>
      </w:r>
      <w:r>
        <w:t>.</w:t>
      </w:r>
      <w:fldSimple w:instr=" SEQ Tabell \* ARABIC \s 1 ">
        <w:r w:rsidR="00F95061">
          <w:rPr>
            <w:noProof/>
          </w:rPr>
          <w:t>1</w:t>
        </w:r>
      </w:fldSimple>
      <w:bookmarkEnd w:id="33"/>
      <w:r>
        <w:tab/>
        <w:t xml:space="preserve">Skatt enligt norm för olika skatteslag </w:t>
      </w:r>
      <w:bookmarkEnd w:id="34"/>
      <w:bookmarkEnd w:id="35"/>
      <w:r w:rsidR="00A770A3">
        <w:t xml:space="preserve">2021 </w:t>
      </w:r>
    </w:p>
    <w:tbl>
      <w:tblPr>
        <w:tblStyle w:val="RKBPTabell"/>
        <w:tblW w:w="5000" w:type="pct"/>
        <w:tblLook w:val="06E0" w:firstRow="1" w:lastRow="1" w:firstColumn="1" w:lastColumn="0" w:noHBand="1" w:noVBand="1"/>
      </w:tblPr>
      <w:tblGrid>
        <w:gridCol w:w="4992"/>
        <w:gridCol w:w="2378"/>
      </w:tblGrid>
      <w:tr w:rsidR="00755B40" w14:paraId="4046CFE9" w14:textId="77777777" w:rsidTr="00755B40">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3387" w:type="pct"/>
            <w:tcBorders>
              <w:left w:val="none" w:sz="0" w:space="0" w:color="auto"/>
              <w:right w:val="none" w:sz="0" w:space="0" w:color="auto"/>
              <w:tl2br w:val="none" w:sz="0" w:space="0" w:color="auto"/>
              <w:tr2bl w:val="none" w:sz="0" w:space="0" w:color="auto"/>
            </w:tcBorders>
          </w:tcPr>
          <w:p w14:paraId="7E9C3ED9" w14:textId="77777777" w:rsidR="00755B40" w:rsidRDefault="00755B40" w:rsidP="00755B40">
            <w:pPr>
              <w:pStyle w:val="TabellHuvud"/>
            </w:pPr>
          </w:p>
        </w:tc>
        <w:tc>
          <w:tcPr>
            <w:tcW w:w="1613" w:type="pct"/>
            <w:tcBorders>
              <w:left w:val="none" w:sz="0" w:space="0" w:color="auto"/>
              <w:right w:val="none" w:sz="0" w:space="0" w:color="auto"/>
              <w:tl2br w:val="none" w:sz="0" w:space="0" w:color="auto"/>
              <w:tr2bl w:val="none" w:sz="0" w:space="0" w:color="auto"/>
            </w:tcBorders>
          </w:tcPr>
          <w:p w14:paraId="4B2407AA" w14:textId="77777777" w:rsidR="00755B40" w:rsidRDefault="00FE2E36" w:rsidP="00755B40">
            <w:pPr>
              <w:pStyle w:val="TabellHuvud"/>
              <w:cnfStyle w:val="100000000000" w:firstRow="1" w:lastRow="0" w:firstColumn="0" w:lastColumn="0" w:oddVBand="0" w:evenVBand="0" w:oddHBand="0" w:evenHBand="0" w:firstRowFirstColumn="0" w:firstRowLastColumn="0" w:lastRowFirstColumn="0" w:lastRowLastColumn="0"/>
            </w:pPr>
            <w:r>
              <w:t>Skatt enligt norm</w:t>
            </w:r>
          </w:p>
        </w:tc>
      </w:tr>
      <w:tr w:rsidR="00755B40" w14:paraId="1324B4ED" w14:textId="77777777" w:rsidTr="00755B40">
        <w:trPr>
          <w:trHeight w:val="170"/>
        </w:trPr>
        <w:tc>
          <w:tcPr>
            <w:cnfStyle w:val="001000000000" w:firstRow="0" w:lastRow="0" w:firstColumn="1" w:lastColumn="0" w:oddVBand="0" w:evenVBand="0" w:oddHBand="0" w:evenHBand="0" w:firstRowFirstColumn="0" w:firstRowLastColumn="0" w:lastRowFirstColumn="0" w:lastRowLastColumn="0"/>
            <w:tcW w:w="3387" w:type="pct"/>
            <w:tcBorders>
              <w:top w:val="single" w:sz="12" w:space="0" w:color="auto"/>
            </w:tcBorders>
          </w:tcPr>
          <w:p w14:paraId="77A2FE99" w14:textId="77777777" w:rsidR="00755B40" w:rsidRPr="002B00EF" w:rsidRDefault="00FE2E36" w:rsidP="00755B40">
            <w:pPr>
              <w:pStyle w:val="Tabell"/>
              <w:jc w:val="both"/>
              <w:rPr>
                <w:b/>
                <w:bCs/>
                <w:sz w:val="14"/>
                <w:szCs w:val="14"/>
              </w:rPr>
            </w:pPr>
            <w:r w:rsidRPr="002B00EF">
              <w:rPr>
                <w:b/>
                <w:bCs/>
                <w:sz w:val="14"/>
                <w:szCs w:val="14"/>
              </w:rPr>
              <w:t>Inkomstskatt</w:t>
            </w:r>
          </w:p>
        </w:tc>
        <w:tc>
          <w:tcPr>
            <w:tcW w:w="1613" w:type="pct"/>
            <w:tcBorders>
              <w:top w:val="single" w:sz="12" w:space="0" w:color="auto"/>
            </w:tcBorders>
          </w:tcPr>
          <w:p w14:paraId="430E356F" w14:textId="77777777" w:rsidR="00755B40" w:rsidRPr="002B00EF" w:rsidRDefault="00755B40" w:rsidP="00755B40">
            <w:pPr>
              <w:pStyle w:val="Tabell"/>
              <w:jc w:val="both"/>
              <w:cnfStyle w:val="000000000000" w:firstRow="0" w:lastRow="0" w:firstColumn="0" w:lastColumn="0" w:oddVBand="0" w:evenVBand="0" w:oddHBand="0" w:evenHBand="0" w:firstRowFirstColumn="0" w:firstRowLastColumn="0" w:lastRowFirstColumn="0" w:lastRowLastColumn="0"/>
              <w:rPr>
                <w:sz w:val="14"/>
                <w:szCs w:val="14"/>
              </w:rPr>
            </w:pPr>
          </w:p>
        </w:tc>
      </w:tr>
      <w:tr w:rsidR="00755B40" w:rsidRPr="00420FFF" w14:paraId="6081471E" w14:textId="77777777" w:rsidTr="00755B40">
        <w:trPr>
          <w:trHeight w:val="170"/>
        </w:trPr>
        <w:tc>
          <w:tcPr>
            <w:cnfStyle w:val="001000000000" w:firstRow="0" w:lastRow="0" w:firstColumn="1" w:lastColumn="0" w:oddVBand="0" w:evenVBand="0" w:oddHBand="0" w:evenHBand="0" w:firstRowFirstColumn="0" w:firstRowLastColumn="0" w:lastRowFirstColumn="0" w:lastRowLastColumn="0"/>
            <w:tcW w:w="3387" w:type="pct"/>
          </w:tcPr>
          <w:p w14:paraId="023D9429" w14:textId="77777777" w:rsidR="00755B40" w:rsidRPr="00420FFF" w:rsidRDefault="00FE2E36" w:rsidP="00755B40">
            <w:pPr>
              <w:pStyle w:val="Tabell"/>
              <w:rPr>
                <w:sz w:val="14"/>
                <w:szCs w:val="14"/>
              </w:rPr>
            </w:pPr>
            <w:r w:rsidRPr="00420FFF">
              <w:rPr>
                <w:sz w:val="14"/>
                <w:szCs w:val="14"/>
              </w:rPr>
              <w:t>Skatt på inkomst av tjänst</w:t>
            </w:r>
            <w:r w:rsidRPr="00420FFF">
              <w:rPr>
                <w:sz w:val="14"/>
                <w:szCs w:val="14"/>
                <w:vertAlign w:val="superscript"/>
              </w:rPr>
              <w:t>1</w:t>
            </w:r>
          </w:p>
        </w:tc>
        <w:tc>
          <w:tcPr>
            <w:tcW w:w="1613" w:type="pct"/>
          </w:tcPr>
          <w:p w14:paraId="0F6994E1" w14:textId="77777777" w:rsidR="00755B40" w:rsidRPr="00420FFF" w:rsidRDefault="00FE2E36" w:rsidP="00755B40">
            <w:pPr>
              <w:pStyle w:val="Tabell"/>
              <w:cnfStyle w:val="000000000000" w:firstRow="0" w:lastRow="0" w:firstColumn="0" w:lastColumn="0" w:oddVBand="0" w:evenVBand="0" w:oddHBand="0" w:evenHBand="0" w:firstRowFirstColumn="0" w:firstRowLastColumn="0" w:lastRowFirstColumn="0" w:lastRowLastColumn="0"/>
              <w:rPr>
                <w:sz w:val="14"/>
                <w:szCs w:val="14"/>
              </w:rPr>
            </w:pPr>
            <w:r w:rsidRPr="00420FFF">
              <w:rPr>
                <w:sz w:val="14"/>
                <w:szCs w:val="14"/>
              </w:rPr>
              <w:t>Ingen enhetlig sats</w:t>
            </w:r>
          </w:p>
        </w:tc>
      </w:tr>
      <w:tr w:rsidR="00755B40" w:rsidRPr="00420FFF" w14:paraId="7E740CC9" w14:textId="77777777" w:rsidTr="00755B40">
        <w:trPr>
          <w:trHeight w:val="170"/>
        </w:trPr>
        <w:tc>
          <w:tcPr>
            <w:cnfStyle w:val="001000000000" w:firstRow="0" w:lastRow="0" w:firstColumn="1" w:lastColumn="0" w:oddVBand="0" w:evenVBand="0" w:oddHBand="0" w:evenHBand="0" w:firstRowFirstColumn="0" w:firstRowLastColumn="0" w:lastRowFirstColumn="0" w:lastRowLastColumn="0"/>
            <w:tcW w:w="3387" w:type="pct"/>
          </w:tcPr>
          <w:p w14:paraId="5A923066" w14:textId="77777777" w:rsidR="00755B40" w:rsidRPr="00420FFF" w:rsidRDefault="00FE2E36" w:rsidP="00755B40">
            <w:pPr>
              <w:pStyle w:val="Tabell"/>
              <w:rPr>
                <w:sz w:val="14"/>
                <w:szCs w:val="14"/>
              </w:rPr>
            </w:pPr>
            <w:r w:rsidRPr="00420FFF">
              <w:rPr>
                <w:sz w:val="14"/>
                <w:szCs w:val="14"/>
              </w:rPr>
              <w:t>Skatt på inkomst av näringsverksamhet</w:t>
            </w:r>
            <w:r w:rsidRPr="00420FFF">
              <w:rPr>
                <w:sz w:val="14"/>
                <w:szCs w:val="14"/>
                <w:vertAlign w:val="superscript"/>
              </w:rPr>
              <w:t>1</w:t>
            </w:r>
            <w:r w:rsidRPr="00420FFF">
              <w:rPr>
                <w:sz w:val="14"/>
                <w:szCs w:val="14"/>
              </w:rPr>
              <w:t xml:space="preserve"> för: </w:t>
            </w:r>
          </w:p>
        </w:tc>
        <w:tc>
          <w:tcPr>
            <w:tcW w:w="1613" w:type="pct"/>
          </w:tcPr>
          <w:p w14:paraId="3557A57A" w14:textId="77777777" w:rsidR="00755B40" w:rsidRPr="00420FFF" w:rsidRDefault="00755B40" w:rsidP="00755B40">
            <w:pPr>
              <w:pStyle w:val="Tabell"/>
              <w:cnfStyle w:val="000000000000" w:firstRow="0" w:lastRow="0" w:firstColumn="0" w:lastColumn="0" w:oddVBand="0" w:evenVBand="0" w:oddHBand="0" w:evenHBand="0" w:firstRowFirstColumn="0" w:firstRowLastColumn="0" w:lastRowFirstColumn="0" w:lastRowLastColumn="0"/>
              <w:rPr>
                <w:sz w:val="14"/>
                <w:szCs w:val="14"/>
              </w:rPr>
            </w:pPr>
          </w:p>
        </w:tc>
      </w:tr>
      <w:tr w:rsidR="00755B40" w:rsidRPr="00420FFF" w14:paraId="1BE0E20A" w14:textId="77777777" w:rsidTr="00755B40">
        <w:trPr>
          <w:trHeight w:val="170"/>
        </w:trPr>
        <w:tc>
          <w:tcPr>
            <w:cnfStyle w:val="001000000000" w:firstRow="0" w:lastRow="0" w:firstColumn="1" w:lastColumn="0" w:oddVBand="0" w:evenVBand="0" w:oddHBand="0" w:evenHBand="0" w:firstRowFirstColumn="0" w:firstRowLastColumn="0" w:lastRowFirstColumn="0" w:lastRowLastColumn="0"/>
            <w:tcW w:w="3387" w:type="pct"/>
          </w:tcPr>
          <w:p w14:paraId="451B888F" w14:textId="77777777" w:rsidR="00755B40" w:rsidRPr="00420FFF" w:rsidRDefault="00FE2E36" w:rsidP="00755B40">
            <w:pPr>
              <w:pStyle w:val="Tabell"/>
              <w:rPr>
                <w:sz w:val="14"/>
                <w:szCs w:val="14"/>
              </w:rPr>
            </w:pPr>
            <w:r w:rsidRPr="00420FFF">
              <w:rPr>
                <w:sz w:val="14"/>
                <w:szCs w:val="14"/>
              </w:rPr>
              <w:t>-enskilda näringsidkare m.fl.</w:t>
            </w:r>
          </w:p>
        </w:tc>
        <w:tc>
          <w:tcPr>
            <w:tcW w:w="1613" w:type="pct"/>
          </w:tcPr>
          <w:p w14:paraId="4C52B46F" w14:textId="77777777" w:rsidR="00755B40" w:rsidRPr="00420FFF" w:rsidRDefault="00FE2E36" w:rsidP="00755B40">
            <w:pPr>
              <w:pStyle w:val="Tabell"/>
              <w:cnfStyle w:val="000000000000" w:firstRow="0" w:lastRow="0" w:firstColumn="0" w:lastColumn="0" w:oddVBand="0" w:evenVBand="0" w:oddHBand="0" w:evenHBand="0" w:firstRowFirstColumn="0" w:firstRowLastColumn="0" w:lastRowFirstColumn="0" w:lastRowLastColumn="0"/>
              <w:rPr>
                <w:sz w:val="14"/>
                <w:szCs w:val="14"/>
              </w:rPr>
            </w:pPr>
            <w:r w:rsidRPr="00420FFF">
              <w:rPr>
                <w:sz w:val="14"/>
                <w:szCs w:val="14"/>
              </w:rPr>
              <w:t>Ingen enhetlig sats</w:t>
            </w:r>
          </w:p>
        </w:tc>
      </w:tr>
      <w:tr w:rsidR="00755B40" w:rsidRPr="00420FFF" w14:paraId="1DC4417E" w14:textId="77777777" w:rsidTr="00755B40">
        <w:trPr>
          <w:trHeight w:val="170"/>
        </w:trPr>
        <w:tc>
          <w:tcPr>
            <w:cnfStyle w:val="001000000000" w:firstRow="0" w:lastRow="0" w:firstColumn="1" w:lastColumn="0" w:oddVBand="0" w:evenVBand="0" w:oddHBand="0" w:evenHBand="0" w:firstRowFirstColumn="0" w:firstRowLastColumn="0" w:lastRowFirstColumn="0" w:lastRowLastColumn="0"/>
            <w:tcW w:w="3387" w:type="pct"/>
          </w:tcPr>
          <w:p w14:paraId="1D4C59B3" w14:textId="77777777" w:rsidR="00755B40" w:rsidRPr="00420FFF" w:rsidRDefault="00FE2E36" w:rsidP="00755B40">
            <w:pPr>
              <w:pStyle w:val="Tabell"/>
              <w:rPr>
                <w:sz w:val="14"/>
                <w:szCs w:val="14"/>
              </w:rPr>
            </w:pPr>
            <w:r w:rsidRPr="00420FFF">
              <w:rPr>
                <w:sz w:val="14"/>
                <w:szCs w:val="14"/>
              </w:rPr>
              <w:t>-aktiebolag m.fl.</w:t>
            </w:r>
          </w:p>
        </w:tc>
        <w:tc>
          <w:tcPr>
            <w:tcW w:w="1613" w:type="pct"/>
          </w:tcPr>
          <w:p w14:paraId="1519E71F" w14:textId="00E69A6B" w:rsidR="00755B40" w:rsidRPr="00420FFF" w:rsidRDefault="00A770A3" w:rsidP="00755B40">
            <w:pPr>
              <w:pStyle w:val="Tabell"/>
              <w:cnfStyle w:val="000000000000" w:firstRow="0" w:lastRow="0" w:firstColumn="0" w:lastColumn="0" w:oddVBand="0" w:evenVBand="0" w:oddHBand="0" w:evenHBand="0" w:firstRowFirstColumn="0" w:firstRowLastColumn="0" w:lastRowFirstColumn="0" w:lastRowLastColumn="0"/>
              <w:rPr>
                <w:sz w:val="14"/>
                <w:szCs w:val="14"/>
              </w:rPr>
            </w:pPr>
            <w:r w:rsidRPr="00420FFF">
              <w:rPr>
                <w:sz w:val="14"/>
                <w:szCs w:val="14"/>
              </w:rPr>
              <w:t>2</w:t>
            </w:r>
            <w:r>
              <w:rPr>
                <w:sz w:val="14"/>
                <w:szCs w:val="14"/>
              </w:rPr>
              <w:t>0</w:t>
            </w:r>
            <w:r w:rsidR="00FE2E36" w:rsidRPr="00420FFF">
              <w:rPr>
                <w:sz w:val="14"/>
                <w:szCs w:val="14"/>
              </w:rPr>
              <w:t>,</w:t>
            </w:r>
            <w:r>
              <w:rPr>
                <w:sz w:val="14"/>
                <w:szCs w:val="14"/>
              </w:rPr>
              <w:t>6</w:t>
            </w:r>
            <w:r w:rsidR="00FE2E36" w:rsidRPr="00420FFF">
              <w:rPr>
                <w:sz w:val="14"/>
                <w:szCs w:val="14"/>
              </w:rPr>
              <w:t>%</w:t>
            </w:r>
          </w:p>
        </w:tc>
      </w:tr>
      <w:tr w:rsidR="00755B40" w:rsidRPr="00420FFF" w14:paraId="0DC3D036" w14:textId="77777777" w:rsidTr="00755B40">
        <w:trPr>
          <w:trHeight w:val="170"/>
        </w:trPr>
        <w:tc>
          <w:tcPr>
            <w:cnfStyle w:val="001000000000" w:firstRow="0" w:lastRow="0" w:firstColumn="1" w:lastColumn="0" w:oddVBand="0" w:evenVBand="0" w:oddHBand="0" w:evenHBand="0" w:firstRowFirstColumn="0" w:firstRowLastColumn="0" w:lastRowFirstColumn="0" w:lastRowLastColumn="0"/>
            <w:tcW w:w="3387" w:type="pct"/>
          </w:tcPr>
          <w:p w14:paraId="0D113F37" w14:textId="77777777" w:rsidR="00755B40" w:rsidRPr="00420FFF" w:rsidRDefault="00FE2E36" w:rsidP="00755B40">
            <w:pPr>
              <w:pStyle w:val="Tabell"/>
              <w:rPr>
                <w:b/>
                <w:bCs/>
                <w:sz w:val="14"/>
                <w:szCs w:val="14"/>
              </w:rPr>
            </w:pPr>
            <w:r w:rsidRPr="00420FFF">
              <w:rPr>
                <w:b/>
                <w:bCs/>
                <w:sz w:val="14"/>
                <w:szCs w:val="14"/>
              </w:rPr>
              <w:t>Indirekt skatt på förvärvsinkomster</w:t>
            </w:r>
          </w:p>
        </w:tc>
        <w:tc>
          <w:tcPr>
            <w:tcW w:w="1613" w:type="pct"/>
          </w:tcPr>
          <w:p w14:paraId="69B2DC8C" w14:textId="77777777" w:rsidR="00755B40" w:rsidRPr="00420FFF" w:rsidRDefault="00755B40" w:rsidP="00755B40">
            <w:pPr>
              <w:pStyle w:val="Tabell"/>
              <w:cnfStyle w:val="000000000000" w:firstRow="0" w:lastRow="0" w:firstColumn="0" w:lastColumn="0" w:oddVBand="0" w:evenVBand="0" w:oddHBand="0" w:evenHBand="0" w:firstRowFirstColumn="0" w:firstRowLastColumn="0" w:lastRowFirstColumn="0" w:lastRowLastColumn="0"/>
              <w:rPr>
                <w:sz w:val="14"/>
                <w:szCs w:val="14"/>
              </w:rPr>
            </w:pPr>
          </w:p>
        </w:tc>
      </w:tr>
      <w:tr w:rsidR="00755B40" w:rsidRPr="00420FFF" w14:paraId="6BC9B111" w14:textId="77777777" w:rsidTr="00755B40">
        <w:trPr>
          <w:trHeight w:val="170"/>
        </w:trPr>
        <w:tc>
          <w:tcPr>
            <w:cnfStyle w:val="001000000000" w:firstRow="0" w:lastRow="0" w:firstColumn="1" w:lastColumn="0" w:oddVBand="0" w:evenVBand="0" w:oddHBand="0" w:evenHBand="0" w:firstRowFirstColumn="0" w:firstRowLastColumn="0" w:lastRowFirstColumn="0" w:lastRowLastColumn="0"/>
            <w:tcW w:w="3387" w:type="pct"/>
          </w:tcPr>
          <w:p w14:paraId="2C1769EE" w14:textId="77777777" w:rsidR="00755B40" w:rsidRPr="00420FFF" w:rsidRDefault="00FE2E36" w:rsidP="00755B40">
            <w:pPr>
              <w:pStyle w:val="Tabell"/>
              <w:rPr>
                <w:sz w:val="14"/>
                <w:szCs w:val="14"/>
              </w:rPr>
            </w:pPr>
            <w:r w:rsidRPr="00420FFF">
              <w:rPr>
                <w:sz w:val="14"/>
                <w:szCs w:val="14"/>
              </w:rPr>
              <w:t>Arbetsgivaravgifter</w:t>
            </w:r>
          </w:p>
        </w:tc>
        <w:tc>
          <w:tcPr>
            <w:tcW w:w="1613" w:type="pct"/>
          </w:tcPr>
          <w:p w14:paraId="19479FC9" w14:textId="77777777" w:rsidR="00755B40" w:rsidRPr="00420FFF" w:rsidRDefault="00FE2E36" w:rsidP="00755B40">
            <w:pPr>
              <w:pStyle w:val="Tabell"/>
              <w:cnfStyle w:val="000000000000" w:firstRow="0" w:lastRow="0" w:firstColumn="0" w:lastColumn="0" w:oddVBand="0" w:evenVBand="0" w:oddHBand="0" w:evenHBand="0" w:firstRowFirstColumn="0" w:firstRowLastColumn="0" w:lastRowFirstColumn="0" w:lastRowLastColumn="0"/>
              <w:rPr>
                <w:sz w:val="14"/>
                <w:szCs w:val="14"/>
              </w:rPr>
            </w:pPr>
            <w:r w:rsidRPr="00420FFF">
              <w:rPr>
                <w:sz w:val="14"/>
                <w:szCs w:val="14"/>
              </w:rPr>
              <w:t>31,42%</w:t>
            </w:r>
          </w:p>
        </w:tc>
      </w:tr>
      <w:tr w:rsidR="00755B40" w:rsidRPr="00420FFF" w14:paraId="574E6970" w14:textId="77777777" w:rsidTr="00755B40">
        <w:trPr>
          <w:trHeight w:val="170"/>
        </w:trPr>
        <w:tc>
          <w:tcPr>
            <w:cnfStyle w:val="001000000000" w:firstRow="0" w:lastRow="0" w:firstColumn="1" w:lastColumn="0" w:oddVBand="0" w:evenVBand="0" w:oddHBand="0" w:evenHBand="0" w:firstRowFirstColumn="0" w:firstRowLastColumn="0" w:lastRowFirstColumn="0" w:lastRowLastColumn="0"/>
            <w:tcW w:w="3387" w:type="pct"/>
          </w:tcPr>
          <w:p w14:paraId="339ACB38" w14:textId="77777777" w:rsidR="00755B40" w:rsidRPr="00420FFF" w:rsidRDefault="00FE2E36" w:rsidP="00755B40">
            <w:pPr>
              <w:pStyle w:val="Tabell"/>
              <w:rPr>
                <w:sz w:val="14"/>
                <w:szCs w:val="14"/>
              </w:rPr>
            </w:pPr>
            <w:r w:rsidRPr="00420FFF">
              <w:rPr>
                <w:sz w:val="14"/>
                <w:szCs w:val="14"/>
              </w:rPr>
              <w:t>Egenavgifter</w:t>
            </w:r>
          </w:p>
        </w:tc>
        <w:tc>
          <w:tcPr>
            <w:tcW w:w="1613" w:type="pct"/>
          </w:tcPr>
          <w:p w14:paraId="5472E880" w14:textId="77777777" w:rsidR="00755B40" w:rsidRPr="00420FFF" w:rsidRDefault="00FE2E36" w:rsidP="00755B40">
            <w:pPr>
              <w:pStyle w:val="Tabell"/>
              <w:cnfStyle w:val="000000000000" w:firstRow="0" w:lastRow="0" w:firstColumn="0" w:lastColumn="0" w:oddVBand="0" w:evenVBand="0" w:oddHBand="0" w:evenHBand="0" w:firstRowFirstColumn="0" w:firstRowLastColumn="0" w:lastRowFirstColumn="0" w:lastRowLastColumn="0"/>
              <w:rPr>
                <w:sz w:val="14"/>
                <w:szCs w:val="14"/>
              </w:rPr>
            </w:pPr>
            <w:r w:rsidRPr="00420FFF">
              <w:rPr>
                <w:sz w:val="14"/>
                <w:szCs w:val="14"/>
              </w:rPr>
              <w:t>28,97%</w:t>
            </w:r>
          </w:p>
        </w:tc>
      </w:tr>
      <w:tr w:rsidR="00755B40" w:rsidRPr="00420FFF" w14:paraId="560AB93A" w14:textId="77777777" w:rsidTr="00755B40">
        <w:trPr>
          <w:trHeight w:val="170"/>
        </w:trPr>
        <w:tc>
          <w:tcPr>
            <w:cnfStyle w:val="001000000000" w:firstRow="0" w:lastRow="0" w:firstColumn="1" w:lastColumn="0" w:oddVBand="0" w:evenVBand="0" w:oddHBand="0" w:evenHBand="0" w:firstRowFirstColumn="0" w:firstRowLastColumn="0" w:lastRowFirstColumn="0" w:lastRowLastColumn="0"/>
            <w:tcW w:w="3387" w:type="pct"/>
          </w:tcPr>
          <w:p w14:paraId="762FDFF3" w14:textId="77777777" w:rsidR="00755B40" w:rsidRPr="00420FFF" w:rsidRDefault="00FE2E36" w:rsidP="00755B40">
            <w:pPr>
              <w:pStyle w:val="Tabell"/>
              <w:rPr>
                <w:sz w:val="14"/>
                <w:szCs w:val="14"/>
              </w:rPr>
            </w:pPr>
            <w:r w:rsidRPr="00420FFF">
              <w:rPr>
                <w:sz w:val="14"/>
                <w:szCs w:val="14"/>
              </w:rPr>
              <w:t>Särskild löneskatt</w:t>
            </w:r>
          </w:p>
        </w:tc>
        <w:tc>
          <w:tcPr>
            <w:tcW w:w="1613" w:type="pct"/>
          </w:tcPr>
          <w:p w14:paraId="25AF6D8E" w14:textId="77777777" w:rsidR="00755B40" w:rsidRPr="00420FFF" w:rsidRDefault="00FE2E36" w:rsidP="00755B40">
            <w:pPr>
              <w:pStyle w:val="Tabell"/>
              <w:cnfStyle w:val="000000000000" w:firstRow="0" w:lastRow="0" w:firstColumn="0" w:lastColumn="0" w:oddVBand="0" w:evenVBand="0" w:oddHBand="0" w:evenHBand="0" w:firstRowFirstColumn="0" w:firstRowLastColumn="0" w:lastRowFirstColumn="0" w:lastRowLastColumn="0"/>
              <w:rPr>
                <w:sz w:val="14"/>
                <w:szCs w:val="14"/>
              </w:rPr>
            </w:pPr>
            <w:r w:rsidRPr="00420FFF">
              <w:rPr>
                <w:sz w:val="14"/>
                <w:szCs w:val="14"/>
              </w:rPr>
              <w:t>24,26%</w:t>
            </w:r>
          </w:p>
        </w:tc>
      </w:tr>
      <w:tr w:rsidR="00755B40" w:rsidRPr="00420FFF" w14:paraId="751A048F" w14:textId="77777777" w:rsidTr="00755B40">
        <w:trPr>
          <w:trHeight w:val="170"/>
        </w:trPr>
        <w:tc>
          <w:tcPr>
            <w:cnfStyle w:val="001000000000" w:firstRow="0" w:lastRow="0" w:firstColumn="1" w:lastColumn="0" w:oddVBand="0" w:evenVBand="0" w:oddHBand="0" w:evenHBand="0" w:firstRowFirstColumn="0" w:firstRowLastColumn="0" w:lastRowFirstColumn="0" w:lastRowLastColumn="0"/>
            <w:tcW w:w="3387" w:type="pct"/>
          </w:tcPr>
          <w:p w14:paraId="7470BB56" w14:textId="77777777" w:rsidR="00755B40" w:rsidRPr="00420FFF" w:rsidRDefault="00FE2E36" w:rsidP="00755B40">
            <w:pPr>
              <w:pStyle w:val="Tabell"/>
              <w:rPr>
                <w:b/>
                <w:bCs/>
                <w:sz w:val="14"/>
                <w:szCs w:val="14"/>
              </w:rPr>
            </w:pPr>
            <w:r w:rsidRPr="00420FFF">
              <w:rPr>
                <w:b/>
                <w:bCs/>
                <w:sz w:val="14"/>
                <w:szCs w:val="14"/>
              </w:rPr>
              <w:t>Mervärdesskatt</w:t>
            </w:r>
          </w:p>
        </w:tc>
        <w:tc>
          <w:tcPr>
            <w:tcW w:w="1613" w:type="pct"/>
          </w:tcPr>
          <w:p w14:paraId="23CFC735" w14:textId="77777777" w:rsidR="00755B40" w:rsidRPr="00420FFF" w:rsidRDefault="00FE2E36" w:rsidP="00755B40">
            <w:pPr>
              <w:pStyle w:val="Tabell"/>
              <w:cnfStyle w:val="000000000000" w:firstRow="0" w:lastRow="0" w:firstColumn="0" w:lastColumn="0" w:oddVBand="0" w:evenVBand="0" w:oddHBand="0" w:evenHBand="0" w:firstRowFirstColumn="0" w:firstRowLastColumn="0" w:lastRowFirstColumn="0" w:lastRowLastColumn="0"/>
              <w:rPr>
                <w:sz w:val="14"/>
                <w:szCs w:val="14"/>
              </w:rPr>
            </w:pPr>
            <w:r w:rsidRPr="00420FFF">
              <w:rPr>
                <w:sz w:val="14"/>
                <w:szCs w:val="14"/>
              </w:rPr>
              <w:t>25%</w:t>
            </w:r>
          </w:p>
        </w:tc>
      </w:tr>
      <w:tr w:rsidR="00755B40" w:rsidRPr="00420FFF" w14:paraId="52F91AA0" w14:textId="77777777" w:rsidTr="00755B40">
        <w:trPr>
          <w:trHeight w:val="170"/>
        </w:trPr>
        <w:tc>
          <w:tcPr>
            <w:cnfStyle w:val="001000000000" w:firstRow="0" w:lastRow="0" w:firstColumn="1" w:lastColumn="0" w:oddVBand="0" w:evenVBand="0" w:oddHBand="0" w:evenHBand="0" w:firstRowFirstColumn="0" w:firstRowLastColumn="0" w:lastRowFirstColumn="0" w:lastRowLastColumn="0"/>
            <w:tcW w:w="3387" w:type="pct"/>
          </w:tcPr>
          <w:p w14:paraId="022DC6A8" w14:textId="77777777" w:rsidR="00755B40" w:rsidRPr="00420FFF" w:rsidRDefault="00FE2E36" w:rsidP="00755B40">
            <w:pPr>
              <w:pStyle w:val="Tabell"/>
              <w:rPr>
                <w:b/>
                <w:bCs/>
                <w:sz w:val="14"/>
                <w:szCs w:val="14"/>
              </w:rPr>
            </w:pPr>
            <w:r w:rsidRPr="00420FFF">
              <w:rPr>
                <w:b/>
                <w:bCs/>
                <w:sz w:val="14"/>
                <w:szCs w:val="14"/>
              </w:rPr>
              <w:t>Punktskatter</w:t>
            </w:r>
          </w:p>
        </w:tc>
        <w:tc>
          <w:tcPr>
            <w:tcW w:w="1613" w:type="pct"/>
          </w:tcPr>
          <w:p w14:paraId="312AD34E" w14:textId="77777777" w:rsidR="00755B40" w:rsidRPr="00420FFF" w:rsidRDefault="00755B40" w:rsidP="00755B40">
            <w:pPr>
              <w:pStyle w:val="Tabell"/>
              <w:cnfStyle w:val="000000000000" w:firstRow="0" w:lastRow="0" w:firstColumn="0" w:lastColumn="0" w:oddVBand="0" w:evenVBand="0" w:oddHBand="0" w:evenHBand="0" w:firstRowFirstColumn="0" w:firstRowLastColumn="0" w:lastRowFirstColumn="0" w:lastRowLastColumn="0"/>
              <w:rPr>
                <w:sz w:val="14"/>
                <w:szCs w:val="14"/>
              </w:rPr>
            </w:pPr>
          </w:p>
        </w:tc>
      </w:tr>
      <w:tr w:rsidR="00755B40" w:rsidRPr="00420FFF" w14:paraId="254408E2" w14:textId="77777777" w:rsidTr="00755B40">
        <w:trPr>
          <w:trHeight w:val="170"/>
        </w:trPr>
        <w:tc>
          <w:tcPr>
            <w:cnfStyle w:val="001000000000" w:firstRow="0" w:lastRow="0" w:firstColumn="1" w:lastColumn="0" w:oddVBand="0" w:evenVBand="0" w:oddHBand="0" w:evenHBand="0" w:firstRowFirstColumn="0" w:firstRowLastColumn="0" w:lastRowFirstColumn="0" w:lastRowLastColumn="0"/>
            <w:tcW w:w="3387" w:type="pct"/>
          </w:tcPr>
          <w:p w14:paraId="397F3AF3" w14:textId="77777777" w:rsidR="00755B40" w:rsidRPr="00420FFF" w:rsidRDefault="00FE2E36" w:rsidP="00755B40">
            <w:pPr>
              <w:pStyle w:val="Tabell"/>
              <w:rPr>
                <w:sz w:val="14"/>
                <w:szCs w:val="14"/>
              </w:rPr>
            </w:pPr>
            <w:r w:rsidRPr="00420FFF">
              <w:rPr>
                <w:sz w:val="14"/>
                <w:szCs w:val="14"/>
              </w:rPr>
              <w:t>Energiskatt på el</w:t>
            </w:r>
          </w:p>
        </w:tc>
        <w:tc>
          <w:tcPr>
            <w:tcW w:w="1613" w:type="pct"/>
          </w:tcPr>
          <w:p w14:paraId="61055969" w14:textId="56CBC850" w:rsidR="00755B40" w:rsidRPr="00420FFF" w:rsidRDefault="00FE2E36" w:rsidP="00755B40">
            <w:pPr>
              <w:pStyle w:val="Tabell"/>
              <w:cnfStyle w:val="000000000000" w:firstRow="0" w:lastRow="0" w:firstColumn="0" w:lastColumn="0" w:oddVBand="0" w:evenVBand="0" w:oddHBand="0" w:evenHBand="0" w:firstRowFirstColumn="0" w:firstRowLastColumn="0" w:lastRowFirstColumn="0" w:lastRowLastColumn="0"/>
              <w:rPr>
                <w:sz w:val="14"/>
                <w:szCs w:val="14"/>
              </w:rPr>
            </w:pPr>
            <w:r w:rsidRPr="00420FFF">
              <w:rPr>
                <w:sz w:val="14"/>
                <w:szCs w:val="14"/>
              </w:rPr>
              <w:t>35,</w:t>
            </w:r>
            <w:r w:rsidR="00E968EA">
              <w:rPr>
                <w:sz w:val="14"/>
                <w:szCs w:val="14"/>
              </w:rPr>
              <w:t>6</w:t>
            </w:r>
            <w:r w:rsidR="00E968EA" w:rsidRPr="00420FFF">
              <w:rPr>
                <w:sz w:val="14"/>
                <w:szCs w:val="14"/>
              </w:rPr>
              <w:t xml:space="preserve"> </w:t>
            </w:r>
            <w:r w:rsidRPr="00420FFF">
              <w:rPr>
                <w:sz w:val="14"/>
                <w:szCs w:val="14"/>
              </w:rPr>
              <w:t>öre/kWh</w:t>
            </w:r>
          </w:p>
        </w:tc>
      </w:tr>
      <w:tr w:rsidR="00755B40" w:rsidRPr="00420FFF" w14:paraId="41BAB36D" w14:textId="77777777" w:rsidTr="00755B40">
        <w:trPr>
          <w:trHeight w:val="170"/>
        </w:trPr>
        <w:tc>
          <w:tcPr>
            <w:cnfStyle w:val="001000000000" w:firstRow="0" w:lastRow="0" w:firstColumn="1" w:lastColumn="0" w:oddVBand="0" w:evenVBand="0" w:oddHBand="0" w:evenHBand="0" w:firstRowFirstColumn="0" w:firstRowLastColumn="0" w:lastRowFirstColumn="0" w:lastRowLastColumn="0"/>
            <w:tcW w:w="3387" w:type="pct"/>
          </w:tcPr>
          <w:p w14:paraId="3E15839E" w14:textId="77777777" w:rsidR="00755B40" w:rsidRPr="00420FFF" w:rsidRDefault="00FE2E36" w:rsidP="00755B40">
            <w:pPr>
              <w:pStyle w:val="Tabell"/>
              <w:rPr>
                <w:sz w:val="14"/>
                <w:szCs w:val="14"/>
              </w:rPr>
            </w:pPr>
            <w:r w:rsidRPr="00420FFF">
              <w:rPr>
                <w:sz w:val="14"/>
                <w:szCs w:val="14"/>
              </w:rPr>
              <w:t>Energiskatt på uppvärmningsbränsle</w:t>
            </w:r>
          </w:p>
        </w:tc>
        <w:tc>
          <w:tcPr>
            <w:tcW w:w="1613" w:type="pct"/>
          </w:tcPr>
          <w:p w14:paraId="5A67231B" w14:textId="77777777" w:rsidR="00755B40" w:rsidRPr="00420FFF" w:rsidRDefault="00FE2E36" w:rsidP="00755B40">
            <w:pPr>
              <w:pStyle w:val="Tabell"/>
              <w:cnfStyle w:val="000000000000" w:firstRow="0" w:lastRow="0" w:firstColumn="0" w:lastColumn="0" w:oddVBand="0" w:evenVBand="0" w:oddHBand="0" w:evenHBand="0" w:firstRowFirstColumn="0" w:firstRowLastColumn="0" w:lastRowFirstColumn="0" w:lastRowLastColumn="0"/>
              <w:rPr>
                <w:sz w:val="14"/>
                <w:szCs w:val="14"/>
              </w:rPr>
            </w:pPr>
            <w:r w:rsidRPr="00420FFF">
              <w:rPr>
                <w:sz w:val="14"/>
                <w:szCs w:val="14"/>
              </w:rPr>
              <w:t>9,1 öre/kWh</w:t>
            </w:r>
          </w:p>
        </w:tc>
      </w:tr>
      <w:tr w:rsidR="00755B40" w:rsidRPr="00420FFF" w14:paraId="38A5387C" w14:textId="77777777" w:rsidTr="00234776">
        <w:trPr>
          <w:trHeight w:val="170"/>
        </w:trPr>
        <w:tc>
          <w:tcPr>
            <w:cnfStyle w:val="001000000000" w:firstRow="0" w:lastRow="0" w:firstColumn="1" w:lastColumn="0" w:oddVBand="0" w:evenVBand="0" w:oddHBand="0" w:evenHBand="0" w:firstRowFirstColumn="0" w:firstRowLastColumn="0" w:lastRowFirstColumn="0" w:lastRowLastColumn="0"/>
            <w:tcW w:w="3387" w:type="pct"/>
            <w:tcBorders>
              <w:bottom w:val="single" w:sz="4" w:space="0" w:color="auto"/>
            </w:tcBorders>
          </w:tcPr>
          <w:p w14:paraId="328236AA" w14:textId="77777777" w:rsidR="00755B40" w:rsidRPr="00420FFF" w:rsidRDefault="00FE2E36" w:rsidP="00755B40">
            <w:pPr>
              <w:pStyle w:val="Tabell"/>
              <w:rPr>
                <w:sz w:val="14"/>
                <w:szCs w:val="14"/>
              </w:rPr>
            </w:pPr>
            <w:r w:rsidRPr="00420FFF">
              <w:rPr>
                <w:sz w:val="14"/>
                <w:szCs w:val="14"/>
              </w:rPr>
              <w:t>Energiskatt på bensin i miljöklass 1</w:t>
            </w:r>
          </w:p>
        </w:tc>
        <w:tc>
          <w:tcPr>
            <w:tcW w:w="1613" w:type="pct"/>
            <w:tcBorders>
              <w:bottom w:val="single" w:sz="4" w:space="0" w:color="auto"/>
            </w:tcBorders>
          </w:tcPr>
          <w:p w14:paraId="4877D7F9" w14:textId="77777777" w:rsidR="00755B40" w:rsidRPr="00420FFF" w:rsidRDefault="00FE2E36" w:rsidP="00755B40">
            <w:pPr>
              <w:pStyle w:val="Tabell"/>
              <w:cnfStyle w:val="000000000000" w:firstRow="0" w:lastRow="0" w:firstColumn="0" w:lastColumn="0" w:oddVBand="0" w:evenVBand="0" w:oddHBand="0" w:evenHBand="0" w:firstRowFirstColumn="0" w:firstRowLastColumn="0" w:lastRowFirstColumn="0" w:lastRowLastColumn="0"/>
              <w:rPr>
                <w:sz w:val="14"/>
                <w:szCs w:val="14"/>
              </w:rPr>
            </w:pPr>
            <w:r w:rsidRPr="00420FFF">
              <w:rPr>
                <w:sz w:val="14"/>
                <w:szCs w:val="14"/>
              </w:rPr>
              <w:t>46,1 öre/kWh</w:t>
            </w:r>
          </w:p>
        </w:tc>
      </w:tr>
      <w:tr w:rsidR="00755B40" w:rsidRPr="00420FFF" w14:paraId="0935636A" w14:textId="77777777" w:rsidTr="00234776">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387" w:type="pct"/>
            <w:tcBorders>
              <w:top w:val="single" w:sz="4" w:space="0" w:color="auto"/>
            </w:tcBorders>
            <w:shd w:val="clear" w:color="auto" w:fill="auto"/>
          </w:tcPr>
          <w:p w14:paraId="3574BC66" w14:textId="77777777" w:rsidR="00755B40" w:rsidRPr="00420FFF" w:rsidRDefault="00FE2E36" w:rsidP="00755B40">
            <w:pPr>
              <w:pStyle w:val="Tabell"/>
              <w:rPr>
                <w:b/>
                <w:bCs/>
                <w:sz w:val="14"/>
                <w:szCs w:val="14"/>
              </w:rPr>
            </w:pPr>
            <w:r w:rsidRPr="00420FFF">
              <w:rPr>
                <w:bCs/>
                <w:sz w:val="14"/>
                <w:szCs w:val="14"/>
              </w:rPr>
              <w:t>Koldioxidskatt</w:t>
            </w:r>
          </w:p>
        </w:tc>
        <w:tc>
          <w:tcPr>
            <w:tcW w:w="1613" w:type="pct"/>
            <w:tcBorders>
              <w:top w:val="single" w:sz="4" w:space="0" w:color="auto"/>
            </w:tcBorders>
            <w:shd w:val="clear" w:color="auto" w:fill="auto"/>
          </w:tcPr>
          <w:p w14:paraId="5A6C563E" w14:textId="77777777" w:rsidR="00755B40" w:rsidRPr="00420FFF" w:rsidRDefault="00FE2E36" w:rsidP="00755B40">
            <w:pPr>
              <w:pStyle w:val="Tabell"/>
              <w:cnfStyle w:val="010000000000" w:firstRow="0" w:lastRow="1" w:firstColumn="0" w:lastColumn="0" w:oddVBand="0" w:evenVBand="0" w:oddHBand="0" w:evenHBand="0" w:firstRowFirstColumn="0" w:firstRowLastColumn="0" w:lastRowFirstColumn="0" w:lastRowLastColumn="0"/>
              <w:rPr>
                <w:b/>
                <w:bCs/>
                <w:sz w:val="14"/>
                <w:szCs w:val="14"/>
              </w:rPr>
            </w:pPr>
            <w:r w:rsidRPr="00420FFF">
              <w:rPr>
                <w:bCs/>
                <w:sz w:val="14"/>
                <w:szCs w:val="14"/>
              </w:rPr>
              <w:t>119 öre/kg koldioxid</w:t>
            </w:r>
          </w:p>
        </w:tc>
      </w:tr>
    </w:tbl>
    <w:p w14:paraId="603399A5" w14:textId="77777777" w:rsidR="00755B40" w:rsidRPr="00420FFF" w:rsidRDefault="00FE2E36" w:rsidP="00755B40">
      <w:pPr>
        <w:pStyle w:val="TabellFotnot"/>
        <w:rPr>
          <w:rFonts w:ascii="Arial" w:hAnsi="Arial" w:cs="Arial"/>
          <w:szCs w:val="14"/>
        </w:rPr>
      </w:pPr>
      <w:r w:rsidRPr="00420FFF">
        <w:rPr>
          <w:rFonts w:ascii="Arial" w:hAnsi="Arial" w:cs="Arial"/>
          <w:szCs w:val="14"/>
          <w:vertAlign w:val="superscript"/>
        </w:rPr>
        <w:t>1</w:t>
      </w:r>
      <w:r w:rsidRPr="00420FFF">
        <w:rPr>
          <w:rFonts w:ascii="Arial" w:hAnsi="Arial" w:cs="Arial"/>
          <w:szCs w:val="14"/>
        </w:rPr>
        <w:t>Se vidare avsnitt 1.3.3 och 1.3.5</w:t>
      </w:r>
    </w:p>
    <w:p w14:paraId="369A3B5D" w14:textId="77777777" w:rsidR="00755B40" w:rsidRDefault="00FE2E36" w:rsidP="00755B40">
      <w:pPr>
        <w:pStyle w:val="Rubrik2"/>
      </w:pPr>
      <w:bookmarkStart w:id="36" w:name="_Toc36042096"/>
      <w:bookmarkStart w:id="37" w:name="_Toc37157610"/>
      <w:bookmarkStart w:id="38" w:name="_Toc37234757"/>
      <w:bookmarkStart w:id="39" w:name="_Toc68773964"/>
      <w:r>
        <w:t>Beräkningsmetoder</w:t>
      </w:r>
      <w:bookmarkEnd w:id="36"/>
      <w:bookmarkEnd w:id="37"/>
      <w:bookmarkEnd w:id="38"/>
      <w:bookmarkEnd w:id="39"/>
    </w:p>
    <w:p w14:paraId="55E43241" w14:textId="77777777" w:rsidR="00755B40" w:rsidRDefault="00FE2E36" w:rsidP="00755B40">
      <w:pPr>
        <w:pStyle w:val="Brdtext"/>
      </w:pPr>
      <w:r>
        <w:t>Beräkningen av skatteutgifterna baseras på en periodiserad redovisning, vilket innebär att skatteeffekterna avser det år den underliggande ekonomiska aktiviteten sker. Uppbördsförskjutningar beaktas således inte.</w:t>
      </w:r>
    </w:p>
    <w:p w14:paraId="2E68CECA" w14:textId="77777777" w:rsidR="00755B40" w:rsidRDefault="00FE2E36" w:rsidP="00755B40">
      <w:pPr>
        <w:pStyle w:val="Rubrik3"/>
      </w:pPr>
      <w:bookmarkStart w:id="40" w:name="_Toc36042097"/>
      <w:bookmarkStart w:id="41" w:name="_Toc37157611"/>
      <w:bookmarkStart w:id="42" w:name="_Toc37234758"/>
      <w:bookmarkStart w:id="43" w:name="_Toc68773965"/>
      <w:r>
        <w:t>Skatteutgifter beräknas enligt skattebortfallsmetoden</w:t>
      </w:r>
      <w:bookmarkEnd w:id="40"/>
      <w:bookmarkEnd w:id="41"/>
      <w:bookmarkEnd w:id="42"/>
      <w:bookmarkEnd w:id="43"/>
    </w:p>
    <w:p w14:paraId="05D1F9CC" w14:textId="77777777" w:rsidR="00755B40" w:rsidRDefault="00FE2E36" w:rsidP="00755B40">
      <w:pPr>
        <w:pStyle w:val="Brdtext"/>
      </w:pPr>
      <w:r>
        <w:t>En skatteutgift beräknas som skattenedsättningen multiplicerat med underlaget (skattebasen). Denna metod för att beräkna skatteutgifter kallas för skattebortfalls</w:t>
      </w:r>
      <w:r>
        <w:softHyphen/>
        <w:t>metoden och en skatteutgift beräknad på detta sätt motsvarar i normalfallet de bruttoberäknade offentligfinansiella effekterna i publikationen Beräkningskonven</w:t>
      </w:r>
      <w:r>
        <w:softHyphen/>
        <w:t xml:space="preserve">tioner. (Beräkningskonventioner är en årlig rapport från skatteekonomiska enheten i Finansdepartementet, som innehåller konventioner för redovisning och beräkning av offentligfinansiella effekter vid förändrade skatte- och avgiftsregler.) En skatteutgift beräknad enligt skattebortfallsmetoden kan jämföras direkt med en skattefri transferering på utgiftssidan. </w:t>
      </w:r>
    </w:p>
    <w:p w14:paraId="6368B57D" w14:textId="77777777" w:rsidR="00755B40" w:rsidRDefault="00FE2E36" w:rsidP="00755B40">
      <w:pPr>
        <w:pStyle w:val="Rubrik3"/>
      </w:pPr>
      <w:bookmarkStart w:id="44" w:name="_Toc36042098"/>
      <w:bookmarkStart w:id="45" w:name="_Toc37157612"/>
      <w:bookmarkStart w:id="46" w:name="_Toc37234759"/>
      <w:bookmarkStart w:id="47" w:name="_Toc68773966"/>
      <w:r>
        <w:t>Statiska beräkningar utan indirekta effekter</w:t>
      </w:r>
      <w:bookmarkEnd w:id="44"/>
      <w:bookmarkEnd w:id="45"/>
      <w:bookmarkEnd w:id="46"/>
      <w:bookmarkEnd w:id="47"/>
    </w:p>
    <w:p w14:paraId="6EED4EF0" w14:textId="6D6333E0" w:rsidR="00E02F7E" w:rsidRDefault="00F95D69" w:rsidP="00755B40">
      <w:pPr>
        <w:pStyle w:val="Brdtext"/>
      </w:pPr>
      <w:r>
        <w:t>Beräkningar av</w:t>
      </w:r>
      <w:r w:rsidR="00FE2E36">
        <w:t xml:space="preserve"> skatteutgifterna är statisk. Det innebär att ingen hänsyn tas till effekter på skattebasernas storlek som eventuellt uppkommer genom skattereglernas effekt på individers och företags beteenden. Beräkningarna tar heller inte hänsyn till de indirekta effekter som kan tänkas uppstå om en skatteutgift slopas. Indirekta effekter kan t.ex. vara att intäkterna från andra skatter påverkas. </w:t>
      </w:r>
    </w:p>
    <w:p w14:paraId="0E05AA16" w14:textId="3F3587F3" w:rsidR="00755B40" w:rsidRDefault="00FE2E36" w:rsidP="00755B40">
      <w:pPr>
        <w:pStyle w:val="Brdtext"/>
      </w:pPr>
      <w:r>
        <w:t xml:space="preserve">Att beräkningarna är statiska och att indirekta effekter inte ingår innebär </w:t>
      </w:r>
      <w:r w:rsidR="00D42F5F">
        <w:t>också</w:t>
      </w:r>
      <w:r>
        <w:t xml:space="preserve"> att skatteutgiftsberäkningarna inte kan användas för att ge en exakt ”prislapp” på den möjliga intäktsförstärkningen om en viss skatteutgift slopas. Det är även möjligt att ett slopande av vissa skatteutgifter leder till lägre skatteintäkter, t.ex. på grund av rörliga skattebaser, exempelvis om produktion flyttar utomlands till följd av ändrade skatteregler.</w:t>
      </w:r>
      <w:r w:rsidR="005F3DC6">
        <w:t xml:space="preserve"> Beräkningarna tar heller inte hänsyn till om skatteutgiften innebär en risköverföring till för- eller nackdel för den skatteskyldige.</w:t>
      </w:r>
    </w:p>
    <w:p w14:paraId="0A5AC2BF" w14:textId="77777777" w:rsidR="00755B40" w:rsidRDefault="00FE2E36" w:rsidP="00755B40">
      <w:pPr>
        <w:pStyle w:val="Rubrik3"/>
      </w:pPr>
      <w:bookmarkStart w:id="48" w:name="_Toc36042099"/>
      <w:bookmarkStart w:id="49" w:name="_Toc37157613"/>
      <w:bookmarkStart w:id="50" w:name="_Toc37234760"/>
      <w:bookmarkStart w:id="51" w:name="_Toc68773967"/>
      <w:r>
        <w:lastRenderedPageBreak/>
        <w:t>Marginalskatternas betydelse</w:t>
      </w:r>
      <w:bookmarkEnd w:id="48"/>
      <w:bookmarkEnd w:id="49"/>
      <w:bookmarkEnd w:id="50"/>
      <w:bookmarkEnd w:id="51"/>
    </w:p>
    <w:p w14:paraId="56EDC811" w14:textId="77777777" w:rsidR="00755B40" w:rsidRDefault="00FE2E36" w:rsidP="00755B40">
      <w:pPr>
        <w:pStyle w:val="Brdtext"/>
      </w:pPr>
      <w:r>
        <w:t>Marginalskatten är central vid beräkning av skatteutgifter i inkomstslaget tjänst. Marginalskatten varierar med inkomstens storlek, typ av inkomst och skattesubjektets ålder. Inkomster som berättigar till jobbskatteavdrag beskattas generellt lägre än inkomster som inte berättigar till jobbskatteavdrag. Vid beräkning av skatteutgifter spelar det således roll om inkomsten berättigar till jobbskatteavdrag. Om så är fallet används den genomsnittliga marginalskatten för arbetsinkomster, dvs. marginalskatten inklusive jobbskatteavdrag. Om inkomsten inte berättigar till jobbskatteavdrag används den genomsnittliga marginalskatten för inkomster utan rätt till jobbskatteavdrag.</w:t>
      </w:r>
    </w:p>
    <w:p w14:paraId="7B21143B" w14:textId="47CBED5D" w:rsidR="00755B40" w:rsidRDefault="00FE2E36" w:rsidP="00755B40">
      <w:pPr>
        <w:pStyle w:val="Brdtext"/>
      </w:pPr>
      <w:r>
        <w:t>Det förhöjda grundavdraget för de</w:t>
      </w:r>
      <w:r w:rsidR="006977C9">
        <w:t>m</w:t>
      </w:r>
      <w:r>
        <w:t xml:space="preserve"> som fyllt 65 år vid årets ingång innebär att skatteuttaget varierar med ålder. I de fall en skatteutgift endast berör antingen de</w:t>
      </w:r>
      <w:r w:rsidR="006977C9">
        <w:t>m</w:t>
      </w:r>
      <w:r>
        <w:t xml:space="preserve"> över 65 år eller de</w:t>
      </w:r>
      <w:r w:rsidR="006977C9">
        <w:t>m</w:t>
      </w:r>
      <w:r>
        <w:t xml:space="preserve"> under 65 år används den genomsnittliga marginalskatten för den aktuella åldersgruppen.</w:t>
      </w:r>
    </w:p>
    <w:p w14:paraId="3F121664" w14:textId="7B4DF1D8" w:rsidR="00755B40" w:rsidRDefault="00826CB5" w:rsidP="00755B40">
      <w:pPr>
        <w:pStyle w:val="Rubrik3"/>
      </w:pPr>
      <w:bookmarkStart w:id="52" w:name="_Toc36042100"/>
      <w:bookmarkStart w:id="53" w:name="_Toc37157614"/>
      <w:bookmarkStart w:id="54" w:name="_Toc37234761"/>
      <w:bookmarkStart w:id="55" w:name="_Toc68773968"/>
      <w:r>
        <w:t>Skattefria förmåner och ersättningar</w:t>
      </w:r>
      <w:bookmarkEnd w:id="52"/>
      <w:bookmarkEnd w:id="53"/>
      <w:bookmarkEnd w:id="54"/>
      <w:bookmarkEnd w:id="55"/>
    </w:p>
    <w:p w14:paraId="33F1D704" w14:textId="4739DC94" w:rsidR="00755B40" w:rsidRDefault="00FE2E36" w:rsidP="00755B40">
      <w:pPr>
        <w:pStyle w:val="Brdtext"/>
      </w:pPr>
      <w:r>
        <w:t xml:space="preserve">Skattefria </w:t>
      </w:r>
      <w:r w:rsidR="00826CB5">
        <w:t xml:space="preserve">förmåner </w:t>
      </w:r>
      <w:r>
        <w:t xml:space="preserve">och skattefria </w:t>
      </w:r>
      <w:r w:rsidR="00826CB5">
        <w:t xml:space="preserve">ersättningar </w:t>
      </w:r>
      <w:r>
        <w:t>minskar den beskattningsbara förvärvs</w:t>
      </w:r>
      <w:r w:rsidR="00A960F5">
        <w:softHyphen/>
      </w:r>
      <w:r>
        <w:t>inkomsten. Även underlaget för socialavgifter minskar. Ett minskat underlag innebär att den förmånsgrundande inkomsten för olika socialförsäkringar sänks, vilket minskar statens utgifter. Statens utgifter minskar dock inte med lika mycket som inbetal</w:t>
      </w:r>
      <w:r w:rsidR="00A960F5">
        <w:softHyphen/>
      </w:r>
      <w:r>
        <w:t>ningarna till systemet minskar då det i socialavgifterna finns en skattedel, som inte ger rätt till några förmåner. På icke förmånsgrundande inkomster ska i stället för social</w:t>
      </w:r>
      <w:r w:rsidR="00A960F5">
        <w:softHyphen/>
      </w:r>
      <w:r>
        <w:t>avgifter särskild löneskatt betalas. Skatteutgiften när det gäller socialavgifterna utgörs därför enbart av den särskilda löneskatten och inte hela socialavgiften. Totalt uppgår skatteutgiften för skattefria ersättningar och förmåner därmed till skatt på dels inkomst av tjänst, dels särskild löneskatt.</w:t>
      </w:r>
    </w:p>
    <w:p w14:paraId="5FD28260" w14:textId="77777777" w:rsidR="00755B40" w:rsidRDefault="00FE2E36" w:rsidP="00755B40">
      <w:pPr>
        <w:pStyle w:val="Rubrik3"/>
      </w:pPr>
      <w:bookmarkStart w:id="56" w:name="_Toc36042101"/>
      <w:bookmarkStart w:id="57" w:name="_Toc37157615"/>
      <w:bookmarkStart w:id="58" w:name="_Toc37234762"/>
      <w:bookmarkStart w:id="59" w:name="_Toc68773969"/>
      <w:r>
        <w:t>Organisationsformens betydelse</w:t>
      </w:r>
      <w:bookmarkEnd w:id="56"/>
      <w:bookmarkEnd w:id="57"/>
      <w:bookmarkEnd w:id="58"/>
      <w:bookmarkEnd w:id="59"/>
    </w:p>
    <w:p w14:paraId="29E0997B" w14:textId="77777777" w:rsidR="00755B40" w:rsidRDefault="00FE2E36" w:rsidP="00755B40">
      <w:pPr>
        <w:pStyle w:val="Brdtext"/>
      </w:pPr>
      <w:r>
        <w:t>För näringsverksamhet beror skatteutgiftens storlek av den organisationsform som näringsverksamheten bedrivs i. För aktiebolag och ekonomiska föreningar, där inkomst av näringsverksamhet beskattas med bolagsskatt, innebär en lägre beskattningsbar inkomst att statens bolagsskatteintäkter minskar. För enskilda näringsidkare och fysiska personer som är delägare i handelsbolag, där inkomst av näringsverksamhet beskattas på liknande sätt som inkomst av tjänst, innebär en sänkt beskattningsbar inkomst att även underlaget för socialavgifter minskar. Skatteutgiften påverkar därför dels inkomst av tjänst, dels underlaget för särskild löneskatt.</w:t>
      </w:r>
    </w:p>
    <w:p w14:paraId="286CE026" w14:textId="77777777" w:rsidR="00755B40" w:rsidRDefault="00FE2E36" w:rsidP="00755B40">
      <w:pPr>
        <w:pStyle w:val="Rubrik3"/>
      </w:pPr>
      <w:bookmarkStart w:id="60" w:name="_Toc36042102"/>
      <w:bookmarkStart w:id="61" w:name="_Toc37157616"/>
      <w:bookmarkStart w:id="62" w:name="_Toc37234763"/>
      <w:bookmarkStart w:id="63" w:name="_Toc68773970"/>
      <w:r>
        <w:t>Saldopåverkande och icke saldopåverkande skatteutgifter</w:t>
      </w:r>
      <w:bookmarkEnd w:id="60"/>
      <w:bookmarkEnd w:id="61"/>
      <w:bookmarkEnd w:id="62"/>
      <w:bookmarkEnd w:id="63"/>
    </w:p>
    <w:p w14:paraId="73DFCAD3" w14:textId="77777777" w:rsidR="00755B40" w:rsidRDefault="00FE2E36" w:rsidP="00755B40">
      <w:pPr>
        <w:pStyle w:val="Brdtext"/>
      </w:pPr>
      <w:r>
        <w:t>De allra flesta skatteutgifter påverkar det offentliga budgetsaldot genom att förändra skatteintäkterna. Dessa skatteutgifter klassas som saldopåverkande och beräknas med hjälp av skattebortfallsmetoden.</w:t>
      </w:r>
    </w:p>
    <w:p w14:paraId="6B74E341" w14:textId="77777777" w:rsidR="00755B40" w:rsidRDefault="00FE2E36" w:rsidP="00755B40">
      <w:pPr>
        <w:pStyle w:val="Brdtext"/>
      </w:pPr>
      <w:r>
        <w:t>Det finns dock vissa skatteutgifter som inte påverkar budgetsaldot. Enligt normen för inkomstbeskattning ska offentliga transfereringar utgöra skattepliktig inkomst. Detta innebär att skattebefrielsen av vissa transfereringar definieras som skatteutgifter, men sådana skatteutgifter påverkar inte budgetsaldot. Exempel på skattefria transfereringar är barnbidrag och bostadstillägg för pensionärer.</w:t>
      </w:r>
    </w:p>
    <w:p w14:paraId="7E3F3650" w14:textId="2049C970" w:rsidR="00755B40" w:rsidRDefault="00FE2E36" w:rsidP="00755B40">
      <w:pPr>
        <w:pStyle w:val="Brdtext"/>
      </w:pPr>
      <w:r>
        <w:t xml:space="preserve">Skatteutgiften beräknas i dessa fall till den höjning av transfereringen som skulle behöva göras om den skattebeläggs för att få samma storlek på transfereringen efter skatt, som den skattefria transfereringen. Höjningen av transfereringen ökar de </w:t>
      </w:r>
      <w:r>
        <w:lastRenderedPageBreak/>
        <w:t>offentliga utgifterna, men samtidigt ökar skatteintäkterna med samma belopp. Budgetsaldot påverkas således inte och dessa skatteutgifter klassas därför som icke saldopåverkande skatteutgifter. De icke saldopåverkande skatteutgifterna redovisas i tabell 3.1</w:t>
      </w:r>
      <w:r w:rsidR="00A975A3">
        <w:t>0</w:t>
      </w:r>
      <w:r>
        <w:t>.</w:t>
      </w:r>
    </w:p>
    <w:p w14:paraId="0A283BBD" w14:textId="77777777" w:rsidR="004B3D76" w:rsidRDefault="004B3D76" w:rsidP="00755B40">
      <w:pPr>
        <w:pStyle w:val="Rubrik2"/>
      </w:pPr>
      <w:bookmarkStart w:id="64" w:name="_Toc68773971"/>
      <w:bookmarkStart w:id="65" w:name="_Toc36042103"/>
      <w:bookmarkStart w:id="66" w:name="_Toc37157617"/>
      <w:bookmarkStart w:id="67" w:name="_Toc37234764"/>
      <w:r>
        <w:t>Sammanfattning av skatteutgifter 2021</w:t>
      </w:r>
      <w:bookmarkEnd w:id="64"/>
      <w:r>
        <w:t xml:space="preserve"> </w:t>
      </w:r>
    </w:p>
    <w:p w14:paraId="5A138516" w14:textId="19090597" w:rsidR="00755B40" w:rsidRDefault="00FE2E36" w:rsidP="00DC4892">
      <w:pPr>
        <w:pStyle w:val="Rubrik3"/>
      </w:pPr>
      <w:bookmarkStart w:id="68" w:name="_Toc68773972"/>
      <w:r>
        <w:t xml:space="preserve">Skatteutgifterna ur ett budgetperspektiv </w:t>
      </w:r>
      <w:r>
        <w:br/>
        <w:t>och i relation till de totala skatteintäkterna</w:t>
      </w:r>
      <w:bookmarkEnd w:id="65"/>
      <w:bookmarkEnd w:id="66"/>
      <w:bookmarkEnd w:id="67"/>
      <w:bookmarkEnd w:id="68"/>
    </w:p>
    <w:p w14:paraId="39E577BB" w14:textId="77777777" w:rsidR="00755B40" w:rsidRDefault="00FE2E36" w:rsidP="00755B40">
      <w:pPr>
        <w:pStyle w:val="Brdtext"/>
      </w:pPr>
      <w:r>
        <w:t>Många av skatteutgifterna har införts, mer eller mindre uttalat, som medel inom specifika utgiftsområden som t.ex. bostad, miljö, arbetsmarknad eller näringsliv i syfte att stärka dessa områden. Ur ett budgetperspektiv kan de därför ofta jämställas med stöd på budgetens utgiftssida. De borde därför behandlas i likhet med utgifterna och inkluderas i de resultatredovisningar som regelbundet lämnas avseende olika utgifts</w:t>
      </w:r>
      <w:r>
        <w:softHyphen/>
        <w:t>områden. En sådan redovisning är en förutsättning för en mer rättvisande jämförelse av stöd som lämnas över statsbudgeten inom olika områden. Denna redovisning av skatteutgifter syftar just till att synliggöra de indirekta stöd som skatteutgifterna utgör på budgetens inkomstsida. För de skatteutgifter som kan jämföras med stöd på budgetens utgiftssida anges vilket utgiftsområde som skatteutgiften huvudsakligen kan hänföras till.</w:t>
      </w:r>
    </w:p>
    <w:p w14:paraId="332F1980" w14:textId="77777777" w:rsidR="00755B40" w:rsidRDefault="00FE2E36" w:rsidP="00755B40">
      <w:pPr>
        <w:pStyle w:val="Brdtext"/>
      </w:pPr>
      <w:r>
        <w:t>Även om skatteutgifter oftast kan ses som ett alternativt medel inom specifika utgiftsområden, finns det även skatteutgifter som uppkommit till följd av den praktiska hanteringen i skattesystemet. Det kan vara av administrativa skäl såsom enkelhet, legitimitet eller för att undvika oacceptabla konsekvenser för den enskilde. I sådana fall är skatteutgiften skattetekniskt motiverad.</w:t>
      </w:r>
    </w:p>
    <w:p w14:paraId="30F211CD" w14:textId="77777777" w:rsidR="00755B40" w:rsidRDefault="00FE2E36" w:rsidP="00755B40">
      <w:pPr>
        <w:pStyle w:val="Brdtext"/>
      </w:pPr>
      <w:r>
        <w:t>Även om de skattetekniskt motiverade skatteutgifterna medför ett stöd för de grupper eller verksamheter som berörs så saknar de direkt koppling till budgetens utgiftssida genom att de inte inkluderas i de resultatredovisningar som regelbundet lämnas avseende olika utgiftsområden.</w:t>
      </w:r>
    </w:p>
    <w:p w14:paraId="51A1B831" w14:textId="77777777" w:rsidR="00755B40" w:rsidRDefault="00FE2E36" w:rsidP="00755B40">
      <w:pPr>
        <w:pStyle w:val="Brdtext"/>
      </w:pPr>
      <w:r>
        <w:t>I denna skrivelse anges – för varje saldopåverkande skatteutgift – antingen ett visst utgiftsområde eller att skatteutgiften är skattetekniskt motiverad. För skattefria transfereringar som inte påverkar budgetsaldot anges varken utgiftsområde eller ett skattetekniskt motiv.</w:t>
      </w:r>
    </w:p>
    <w:p w14:paraId="44241E05" w14:textId="77777777" w:rsidR="00755B40" w:rsidRDefault="00FE2E36" w:rsidP="00755B40">
      <w:pPr>
        <w:pStyle w:val="Rubrik3"/>
      </w:pPr>
      <w:bookmarkStart w:id="69" w:name="_Toc36042104"/>
      <w:bookmarkStart w:id="70" w:name="_Toc37157618"/>
      <w:bookmarkStart w:id="71" w:name="_Toc37234765"/>
      <w:bookmarkStart w:id="72" w:name="_Toc68773973"/>
      <w:r>
        <w:t>Skatteutgifternas omfattning</w:t>
      </w:r>
      <w:bookmarkEnd w:id="69"/>
      <w:bookmarkEnd w:id="70"/>
      <w:bookmarkEnd w:id="71"/>
      <w:bookmarkEnd w:id="72"/>
    </w:p>
    <w:p w14:paraId="38A08713" w14:textId="3C01BA1C" w:rsidR="00755B40" w:rsidRDefault="00FE2E36" w:rsidP="00755B40">
      <w:pPr>
        <w:pStyle w:val="Brdtext"/>
      </w:pPr>
      <w:r w:rsidRPr="008C0F06">
        <w:t>I tabellnoter till tabellerna 3.2</w:t>
      </w:r>
      <w:r w:rsidR="00635949" w:rsidRPr="00635949">
        <w:t>–</w:t>
      </w:r>
      <w:r w:rsidRPr="008C0F06">
        <w:t>3.</w:t>
      </w:r>
      <w:r w:rsidR="00463A84">
        <w:t>9</w:t>
      </w:r>
      <w:r w:rsidR="00635949">
        <w:t xml:space="preserve"> </w:t>
      </w:r>
      <w:r w:rsidRPr="008C0F06">
        <w:t xml:space="preserve">redovisas </w:t>
      </w:r>
      <w:r w:rsidR="00C11844">
        <w:t>storleken på</w:t>
      </w:r>
      <w:r w:rsidRPr="008C0F06">
        <w:t xml:space="preserve"> saldopåverkande skatte</w:t>
      </w:r>
      <w:r w:rsidR="006C4020">
        <w:softHyphen/>
      </w:r>
      <w:r w:rsidRPr="008C0F06">
        <w:t xml:space="preserve">utgifter och skattesanktioner i </w:t>
      </w:r>
      <w:r w:rsidR="00C11844">
        <w:t>förhållande till</w:t>
      </w:r>
      <w:r w:rsidRPr="008C0F06">
        <w:t xml:space="preserve"> </w:t>
      </w:r>
      <w:r>
        <w:t xml:space="preserve">faktiska skatteintäkter för </w:t>
      </w:r>
      <w:r w:rsidR="00806564">
        <w:t xml:space="preserve">respektive </w:t>
      </w:r>
      <w:r>
        <w:t xml:space="preserve">skatteslag samt </w:t>
      </w:r>
      <w:r w:rsidR="00FD2F4B">
        <w:t>för</w:t>
      </w:r>
      <w:r>
        <w:t xml:space="preserve"> skatte</w:t>
      </w:r>
      <w:r>
        <w:softHyphen/>
        <w:t xml:space="preserve">reduktioner. </w:t>
      </w:r>
      <w:r w:rsidR="00B3557F">
        <w:t>I tabellnoterna redovisas summan av de beräknade</w:t>
      </w:r>
      <w:r>
        <w:t xml:space="preserve"> skatteutgifter</w:t>
      </w:r>
      <w:r w:rsidR="00B3557F">
        <w:t>na</w:t>
      </w:r>
      <w:r>
        <w:t xml:space="preserve"> </w:t>
      </w:r>
      <w:r w:rsidR="00B3557F">
        <w:t>och skattesanktionerna</w:t>
      </w:r>
      <w:r>
        <w:t xml:space="preserve"> som utgör medel inom specifika utgiftsområden </w:t>
      </w:r>
      <w:r w:rsidR="00B3557F">
        <w:t>och</w:t>
      </w:r>
      <w:r>
        <w:t xml:space="preserve"> skattetekniskt motiverade skatteutgifter. Beräkningarna bygger på prognoser för 202</w:t>
      </w:r>
      <w:r w:rsidR="002C2BBD">
        <w:t>1</w:t>
      </w:r>
      <w:r>
        <w:t xml:space="preserve">.  </w:t>
      </w:r>
    </w:p>
    <w:p w14:paraId="75AAC2F4" w14:textId="5CE1F24D" w:rsidR="00755B40" w:rsidRDefault="00FE2E36" w:rsidP="00755B40">
      <w:pPr>
        <w:pStyle w:val="Rubrik3"/>
      </w:pPr>
      <w:bookmarkStart w:id="73" w:name="_Toc36042105"/>
      <w:bookmarkStart w:id="74" w:name="_Toc37157619"/>
      <w:bookmarkStart w:id="75" w:name="_Toc37234766"/>
      <w:bookmarkStart w:id="76" w:name="_Toc68773974"/>
      <w:r>
        <w:t>Skatteutgifter 202</w:t>
      </w:r>
      <w:bookmarkEnd w:id="73"/>
      <w:bookmarkEnd w:id="74"/>
      <w:bookmarkEnd w:id="75"/>
      <w:r w:rsidR="002C2BBD">
        <w:t>1</w:t>
      </w:r>
      <w:bookmarkEnd w:id="76"/>
    </w:p>
    <w:p w14:paraId="3305FDF5" w14:textId="77777777" w:rsidR="00755B40" w:rsidRDefault="00FE2E36" w:rsidP="00755B40">
      <w:pPr>
        <w:pStyle w:val="Rubrik4utannumrering"/>
      </w:pPr>
      <w:r>
        <w:t>Inkomstskatt</w:t>
      </w:r>
    </w:p>
    <w:p w14:paraId="07EC7401" w14:textId="1A260162" w:rsidR="00755B40" w:rsidRDefault="00FE2E36" w:rsidP="00755B40">
      <w:r>
        <w:t>Den största skatteutgiften inom tjänsteinkomstbeskattningen är avdrag för resor till och från arbetet, som för inkomståret 202</w:t>
      </w:r>
      <w:r w:rsidR="002C2BBD">
        <w:t>1</w:t>
      </w:r>
      <w:r>
        <w:t xml:space="preserve"> beräknas uppgå till ca 5,</w:t>
      </w:r>
      <w:r w:rsidR="005D3A1B">
        <w:t>5</w:t>
      </w:r>
      <w:r>
        <w:t> miljarder kronor.</w:t>
      </w:r>
    </w:p>
    <w:p w14:paraId="152AEF3B" w14:textId="09309F98" w:rsidR="00755B40" w:rsidRDefault="0090431A" w:rsidP="00755B40">
      <w:r>
        <w:lastRenderedPageBreak/>
        <w:t>Förutom</w:t>
      </w:r>
      <w:r w:rsidR="00217951">
        <w:t xml:space="preserve"> skatteutgiften</w:t>
      </w:r>
      <w:r>
        <w:t xml:space="preserve"> </w:t>
      </w:r>
      <w:r w:rsidR="00217951">
        <w:t>s</w:t>
      </w:r>
      <w:r w:rsidR="00217951" w:rsidRPr="00217951">
        <w:t>chablonmässigt underlag för skatt på kapitalinkomster (på investeringssparkonto)</w:t>
      </w:r>
      <w:r>
        <w:t xml:space="preserve"> som för </w:t>
      </w:r>
      <w:r w:rsidR="00217951">
        <w:t xml:space="preserve">just </w:t>
      </w:r>
      <w:r>
        <w:t>2021</w:t>
      </w:r>
      <w:r w:rsidR="00217951">
        <w:t xml:space="preserve"> är högst (se </w:t>
      </w:r>
      <w:r w:rsidR="00972C14">
        <w:t xml:space="preserve">vidare </w:t>
      </w:r>
      <w:r w:rsidR="00217951">
        <w:t>i avsnitt 1.4.5), är d</w:t>
      </w:r>
      <w:r w:rsidR="00FE2E36">
        <w:t>en största skatteutgiften inom kapitalinkomstbeskattningen avkastning på eget hem. För inkomståret 202</w:t>
      </w:r>
      <w:r w:rsidR="002C2BBD">
        <w:t>1</w:t>
      </w:r>
      <w:r w:rsidR="00FE2E36">
        <w:t xml:space="preserve"> bedöms skatteutgiften uppgå till 2</w:t>
      </w:r>
      <w:r w:rsidR="00D571D0">
        <w:t>5</w:t>
      </w:r>
      <w:r w:rsidR="00FE2E36">
        <w:t>,</w:t>
      </w:r>
      <w:r w:rsidR="00D571D0">
        <w:t>8</w:t>
      </w:r>
      <w:r w:rsidR="00FE2E36">
        <w:t> miljarder kronor.</w:t>
      </w:r>
    </w:p>
    <w:p w14:paraId="2B286BFF" w14:textId="77777777" w:rsidR="00755B40" w:rsidRDefault="00FE2E36" w:rsidP="00755B40">
      <w:pPr>
        <w:pStyle w:val="Rubrik4utannumrering"/>
      </w:pPr>
      <w:r>
        <w:t>Indirekt skatt på förvärvsinkomster</w:t>
      </w:r>
    </w:p>
    <w:p w14:paraId="48C3ED01" w14:textId="28585567" w:rsidR="00755B40" w:rsidRDefault="00FE2E36" w:rsidP="00755B40">
      <w:r>
        <w:t xml:space="preserve">Bland de skatteutgifter som rör socialavgifter är skatteutgiften avseende </w:t>
      </w:r>
      <w:r w:rsidR="00AB2AA8">
        <w:t xml:space="preserve">tillfälligt </w:t>
      </w:r>
      <w:r>
        <w:t>nedsatt</w:t>
      </w:r>
      <w:r w:rsidR="00AB2AA8">
        <w:t>a</w:t>
      </w:r>
      <w:r>
        <w:t xml:space="preserve"> </w:t>
      </w:r>
      <w:r w:rsidR="00AB2AA8">
        <w:t>arbetsgivaravgifter för personer mellan 19 och 23 år</w:t>
      </w:r>
      <w:r>
        <w:t xml:space="preserve"> den största. Inkomståret 202</w:t>
      </w:r>
      <w:r w:rsidR="00D05FA7">
        <w:t>1</w:t>
      </w:r>
      <w:r>
        <w:t xml:space="preserve"> beräknas denna skatteutgift uppgå till </w:t>
      </w:r>
      <w:r w:rsidR="005D4CCC">
        <w:t xml:space="preserve">8,7 </w:t>
      </w:r>
      <w:r>
        <w:t>miljarder kronor.</w:t>
      </w:r>
    </w:p>
    <w:p w14:paraId="1F681143" w14:textId="77777777" w:rsidR="00755B40" w:rsidRDefault="00FE2E36" w:rsidP="00755B40">
      <w:pPr>
        <w:pStyle w:val="Rubrik4utannumrering"/>
      </w:pPr>
      <w:r>
        <w:t>Mervärdesskatt</w:t>
      </w:r>
    </w:p>
    <w:p w14:paraId="766AFF45" w14:textId="15D249AE" w:rsidR="00755B40" w:rsidRDefault="00FE2E36" w:rsidP="00755B40">
      <w:r>
        <w:t>Den största skatteutgiften inom mervärdesskatteområdet uppstår genom den sänkta mervärdesskatten på livsmedel från 25 till 12 procent. Inkomståret 202</w:t>
      </w:r>
      <w:r w:rsidR="00BC7DCF">
        <w:t>1</w:t>
      </w:r>
      <w:r>
        <w:t xml:space="preserve"> beräknas denna skatteutgift uppgå till 3</w:t>
      </w:r>
      <w:r w:rsidR="00D571D0">
        <w:t>4,7</w:t>
      </w:r>
      <w:r w:rsidR="006C4020">
        <w:t> </w:t>
      </w:r>
      <w:r>
        <w:t>miljarder kronor.</w:t>
      </w:r>
    </w:p>
    <w:p w14:paraId="01CFE24C" w14:textId="77777777" w:rsidR="00755B40" w:rsidRDefault="00FE2E36" w:rsidP="00755B40">
      <w:pPr>
        <w:pStyle w:val="Rubrik4utannumrering"/>
      </w:pPr>
      <w:r>
        <w:t>Punktskatter</w:t>
      </w:r>
    </w:p>
    <w:p w14:paraId="1F292433" w14:textId="4B8AB204" w:rsidR="00755B40" w:rsidRDefault="00FE2E36" w:rsidP="00755B40">
      <w:r>
        <w:t xml:space="preserve">Den största skatteutgiften inom punktskatteområdet är nedsatt energiskatt på el inom industrin och i datorhallar, vilken uppgår till </w:t>
      </w:r>
      <w:r w:rsidR="00D571D0">
        <w:t>14</w:t>
      </w:r>
      <w:r>
        <w:t>,</w:t>
      </w:r>
      <w:r w:rsidR="00CD2F24">
        <w:t>6</w:t>
      </w:r>
      <w:r>
        <w:t> miljarder kronor inkomståret 202</w:t>
      </w:r>
      <w:r w:rsidR="00BC7DCF">
        <w:t>1</w:t>
      </w:r>
      <w:r>
        <w:t>.</w:t>
      </w:r>
    </w:p>
    <w:p w14:paraId="085E80EA" w14:textId="77777777" w:rsidR="00755B40" w:rsidRDefault="00FE2E36" w:rsidP="00755B40">
      <w:pPr>
        <w:pStyle w:val="Rubrik4utannumrering"/>
      </w:pPr>
      <w:r>
        <w:t>Skattereduktioner</w:t>
      </w:r>
    </w:p>
    <w:p w14:paraId="2C8446F5" w14:textId="58A66475" w:rsidR="00755B40" w:rsidRDefault="00FE2E36" w:rsidP="00755B40">
      <w:r>
        <w:t>En skattereduktion minskar den slutliga skatten genom avräkning mot statlig inkomst</w:t>
      </w:r>
      <w:r>
        <w:softHyphen/>
        <w:t>skatt, kommunal inkomstskatt, inkomst av näringsverksamhet, statlig fastighetsskatt och kommunal fastighetsavgift. Den enskilt största skatteutgiften är skattereduktion för rotarbeten som beräknas uppgå till 1</w:t>
      </w:r>
      <w:r w:rsidR="001D61A9">
        <w:t>1,3</w:t>
      </w:r>
      <w:r>
        <w:t> miljarder kronor inkomståret 202</w:t>
      </w:r>
      <w:r w:rsidR="00BC7DCF">
        <w:t>1</w:t>
      </w:r>
      <w:r>
        <w:t>.</w:t>
      </w:r>
    </w:p>
    <w:p w14:paraId="69A2F673" w14:textId="77777777" w:rsidR="00755B40" w:rsidRDefault="00FE2E36" w:rsidP="00755B40">
      <w:pPr>
        <w:pStyle w:val="Rubrik4utannumrering"/>
      </w:pPr>
      <w:r>
        <w:t>Skattesanktioner</w:t>
      </w:r>
    </w:p>
    <w:p w14:paraId="2BD584A0" w14:textId="0268B9F2" w:rsidR="00755B40" w:rsidRDefault="00FE2E36" w:rsidP="00755B40">
      <w:r>
        <w:t>Den största enskilda skattesanktionen uppgår till 2</w:t>
      </w:r>
      <w:r w:rsidR="009210D8">
        <w:t>1</w:t>
      </w:r>
      <w:r>
        <w:t>,4 miljarder kronor för 202</w:t>
      </w:r>
      <w:r w:rsidR="00BC7DCF">
        <w:t>1</w:t>
      </w:r>
      <w:r>
        <w:t xml:space="preserve"> och avser socialavgifter på icke förmånsgrundande ersättningar för arbete.</w:t>
      </w:r>
    </w:p>
    <w:p w14:paraId="394DC8B7" w14:textId="77777777" w:rsidR="00755B40" w:rsidRDefault="00FE2E36" w:rsidP="00755B40">
      <w:pPr>
        <w:pStyle w:val="Rubrik4utannumrering"/>
      </w:pPr>
      <w:r>
        <w:t>Icke saldopåverkande skatteutgifter</w:t>
      </w:r>
    </w:p>
    <w:p w14:paraId="7819DF1B" w14:textId="79868AB8" w:rsidR="00755B40" w:rsidRDefault="00FE2E36" w:rsidP="00755B40">
      <w:r>
        <w:t>De icke saldopåverkande skatteutgifter som redovisas här beräknas för inkomståret 202</w:t>
      </w:r>
      <w:r w:rsidR="00BC7DCF">
        <w:t>1</w:t>
      </w:r>
      <w:r>
        <w:t xml:space="preserve"> uppgå till 4</w:t>
      </w:r>
      <w:r w:rsidR="00C6437C">
        <w:t>1,1</w:t>
      </w:r>
      <w:r>
        <w:t> miljarder kronor.</w:t>
      </w:r>
    </w:p>
    <w:p w14:paraId="6C5E7FA0" w14:textId="77777777" w:rsidR="00755B40" w:rsidRDefault="00FE2E36" w:rsidP="00755B40">
      <w:pPr>
        <w:pStyle w:val="Rubrik3"/>
      </w:pPr>
      <w:bookmarkStart w:id="77" w:name="_Toc36042107"/>
      <w:bookmarkStart w:id="78" w:name="_Toc37157621"/>
      <w:bookmarkStart w:id="79" w:name="_Toc37234768"/>
      <w:bookmarkStart w:id="80" w:name="_Toc68773975"/>
      <w:r>
        <w:t>Nyheter</w:t>
      </w:r>
      <w:bookmarkEnd w:id="77"/>
      <w:bookmarkEnd w:id="78"/>
      <w:bookmarkEnd w:id="79"/>
      <w:bookmarkEnd w:id="80"/>
    </w:p>
    <w:p w14:paraId="7D280ED8" w14:textId="0BC7843C" w:rsidR="004B3D76" w:rsidRDefault="004B3D76" w:rsidP="004B3D76">
      <w:r>
        <w:t xml:space="preserve">Här anges vilka skatteutgifter som tillkommit sedan föregående år. Andra förändringar av större betydelse tas också upp. </w:t>
      </w:r>
    </w:p>
    <w:p w14:paraId="002896F7" w14:textId="64685DB5" w:rsidR="00213B5E" w:rsidRPr="008F7A91" w:rsidRDefault="00213B5E" w:rsidP="00672736">
      <w:pPr>
        <w:pStyle w:val="Rubrik4utannumrering"/>
      </w:pPr>
      <w:r w:rsidRPr="008F7A91">
        <w:t>Redaktionella ändringar</w:t>
      </w:r>
    </w:p>
    <w:p w14:paraId="0053111E" w14:textId="3F614265" w:rsidR="00755B40" w:rsidRDefault="00FE2E36" w:rsidP="00755B40">
      <w:pPr>
        <w:pStyle w:val="Brdtext"/>
      </w:pPr>
      <w:r>
        <w:t>I årets skrivelse har</w:t>
      </w:r>
      <w:r w:rsidR="00764E49">
        <w:t xml:space="preserve"> tabellen över skattesanktioner utgått. Uppgifter om skattesank</w:t>
      </w:r>
      <w:r w:rsidR="006C4020">
        <w:softHyphen/>
      </w:r>
      <w:r w:rsidR="00764E49">
        <w:t>tioner redovisas istället under respektive skatteslag.</w:t>
      </w:r>
    </w:p>
    <w:p w14:paraId="2CD61136" w14:textId="1F4E5CE6" w:rsidR="006C63B4" w:rsidRDefault="006C63B4" w:rsidP="00755B40">
      <w:pPr>
        <w:pStyle w:val="Brdtext"/>
      </w:pPr>
      <w:r w:rsidRPr="006C63B4">
        <w:t>Från och med årets skrivelse redovisas skatteutgiften för särskild löneskatt för äldre endast uppdelat mellan anställda och egenföretagare. Tidigare var dessa två skatte</w:t>
      </w:r>
      <w:r w:rsidR="006C4020">
        <w:softHyphen/>
      </w:r>
      <w:r w:rsidRPr="006C63B4">
        <w:t>utgifter i sin tur</w:t>
      </w:r>
      <w:r>
        <w:t xml:space="preserve"> </w:t>
      </w:r>
      <w:r w:rsidRPr="006C63B4">
        <w:t>även uppdelade i två ålderskategorier.</w:t>
      </w:r>
    </w:p>
    <w:p w14:paraId="63A07686" w14:textId="3E70F573" w:rsidR="00213B5E" w:rsidRDefault="00DF7D95" w:rsidP="004E5F47">
      <w:pPr>
        <w:pStyle w:val="Brdtext"/>
      </w:pPr>
      <w:r>
        <w:t xml:space="preserve">Tillfälliga ändringar </w:t>
      </w:r>
      <w:r w:rsidR="00213B5E">
        <w:t xml:space="preserve">presenterade i olika ändringsbudgetar </w:t>
      </w:r>
      <w:r w:rsidR="0040428F">
        <w:t xml:space="preserve">som </w:t>
      </w:r>
      <w:r w:rsidR="00BC7906">
        <w:t xml:space="preserve">införts </w:t>
      </w:r>
      <w:r w:rsidR="00213B5E">
        <w:t>med anledning</w:t>
      </w:r>
      <w:r w:rsidR="00BC7906">
        <w:t xml:space="preserve"> av spridningen av </w:t>
      </w:r>
      <w:r w:rsidR="00213B5E">
        <w:t>coronaviruset</w:t>
      </w:r>
      <w:r w:rsidR="00261EE7">
        <w:t xml:space="preserve"> och som </w:t>
      </w:r>
      <w:r w:rsidR="00213B5E">
        <w:t>beslutats av riksdagen</w:t>
      </w:r>
      <w:r w:rsidR="00261EE7">
        <w:t xml:space="preserve">, beskrivs </w:t>
      </w:r>
      <w:r w:rsidR="006165D6">
        <w:t xml:space="preserve">i </w:t>
      </w:r>
      <w:r w:rsidR="00261EE7">
        <w:t xml:space="preserve">ett särskilt avsnitt i årets skrivelse </w:t>
      </w:r>
      <w:r w:rsidR="006165D6">
        <w:t>(avsnitt 1.4.6)</w:t>
      </w:r>
      <w:r w:rsidR="00261EE7">
        <w:t>.</w:t>
      </w:r>
    </w:p>
    <w:p w14:paraId="41959452" w14:textId="77777777" w:rsidR="0058174A" w:rsidRDefault="0058174A" w:rsidP="004E5F47">
      <w:pPr>
        <w:pStyle w:val="Brdtext"/>
        <w:rPr>
          <w:i/>
          <w:iCs/>
        </w:rPr>
      </w:pPr>
    </w:p>
    <w:p w14:paraId="146439BD" w14:textId="1110F67C" w:rsidR="00213B5E" w:rsidRDefault="00213B5E" w:rsidP="00672736">
      <w:pPr>
        <w:pStyle w:val="Rubrik4utannumrering"/>
      </w:pPr>
      <w:r w:rsidRPr="008F7A91">
        <w:lastRenderedPageBreak/>
        <w:t>Nytillkomna skatteutgifter</w:t>
      </w:r>
    </w:p>
    <w:p w14:paraId="52CCB415" w14:textId="481D8316" w:rsidR="00602443" w:rsidRPr="00602443" w:rsidRDefault="00602443" w:rsidP="00602443">
      <w:pPr>
        <w:pStyle w:val="Brdtext"/>
      </w:pPr>
      <w:r>
        <w:t>En ny skatteutgift för f</w:t>
      </w:r>
      <w:r w:rsidRPr="00CF5684">
        <w:t xml:space="preserve">örmån av fri kost </w:t>
      </w:r>
      <w:r>
        <w:t>i särskilda fall har införts. M</w:t>
      </w:r>
      <w:r w:rsidRPr="00CF5684">
        <w:t xml:space="preserve">atgåvor </w:t>
      </w:r>
      <w:r>
        <w:t xml:space="preserve">som </w:t>
      </w:r>
      <w:r w:rsidRPr="00CF5684">
        <w:t>lämnas av allmänheten i syfte att visa anställda uppskattning och stöd i särskilda fall, såsom exempelvis under spridningen av sjukdomen covid-19</w:t>
      </w:r>
      <w:r>
        <w:t xml:space="preserve"> </w:t>
      </w:r>
      <w:r w:rsidRPr="00CF5684">
        <w:t>ska inte tas upp till beskattning.</w:t>
      </w:r>
      <w:r w:rsidR="00AF757D">
        <w:t xml:space="preserve"> Skatteutgiften </w:t>
      </w:r>
      <w:r w:rsidR="001A65BB">
        <w:t xml:space="preserve">A38 </w:t>
      </w:r>
      <w:r w:rsidR="00AF757D" w:rsidRPr="00887DEB">
        <w:rPr>
          <w:i/>
          <w:iCs/>
        </w:rPr>
        <w:t>Skattefri förmån av kost i särskilda fall</w:t>
      </w:r>
      <w:r w:rsidR="00AF757D">
        <w:t xml:space="preserve"> avser inkomst av tjänst och särskild löneskatt.</w:t>
      </w:r>
    </w:p>
    <w:p w14:paraId="37239AE3" w14:textId="3BA9BEAA" w:rsidR="003B06BE" w:rsidRDefault="004E5F47" w:rsidP="004E5F47">
      <w:pPr>
        <w:pStyle w:val="Brdtext"/>
      </w:pPr>
      <w:r>
        <w:t>Den som har ett uppskovsbelopp från försäljning av privatbostad ska från och med den 1</w:t>
      </w:r>
      <w:r w:rsidR="006C4020">
        <w:t> </w:t>
      </w:r>
      <w:r>
        <w:t xml:space="preserve">januari 2021 inte längre ta upp en schablonintäkt till beskattning. Ändringen gäller både för gamla och nya uppskov. </w:t>
      </w:r>
      <w:r w:rsidR="003B06BE">
        <w:t>Möjligheten till uppskov med beskattning av kapitalvinsten vid försäljning av en privatbostad ger upphov till en skattekredit. Avskaffandet av schablonintäkten innebär att skatteutgift</w:t>
      </w:r>
      <w:r w:rsidR="00647FF9">
        <w:t xml:space="preserve">en </w:t>
      </w:r>
      <w:r w:rsidR="000C528A">
        <w:t xml:space="preserve">C6 </w:t>
      </w:r>
      <w:r w:rsidR="00647FF9" w:rsidRPr="00887DEB">
        <w:rPr>
          <w:i/>
          <w:iCs/>
        </w:rPr>
        <w:t>Värdeförändring på ege</w:t>
      </w:r>
      <w:r w:rsidR="00E313F1" w:rsidRPr="00887DEB">
        <w:rPr>
          <w:i/>
          <w:iCs/>
        </w:rPr>
        <w:t xml:space="preserve">t </w:t>
      </w:r>
      <w:r w:rsidR="00647FF9" w:rsidRPr="00887DEB">
        <w:rPr>
          <w:i/>
          <w:iCs/>
        </w:rPr>
        <w:t>hem och bostadsrätt</w:t>
      </w:r>
      <w:r w:rsidR="00647FF9">
        <w:t xml:space="preserve"> </w:t>
      </w:r>
      <w:r w:rsidR="003B06BE">
        <w:t xml:space="preserve">ökar. </w:t>
      </w:r>
    </w:p>
    <w:p w14:paraId="3522EFD2" w14:textId="0F727878" w:rsidR="00DC4892" w:rsidRDefault="00F73921" w:rsidP="00755B40">
      <w:pPr>
        <w:pStyle w:val="Brdtext"/>
      </w:pPr>
      <w:r w:rsidRPr="00F73921">
        <w:t>Enmansföretag som anställer en första person är berättigade till en nedsättning av arbetsgivaravgifterna, den allmänna löneavgiften och den särskilda löneskatten så att bara ålderspensionsavgift ska betalas under längst 24 kalendermånader i följd</w:t>
      </w:r>
      <w:r>
        <w:t xml:space="preserve">. </w:t>
      </w:r>
      <w:r w:rsidRPr="00F73921">
        <w:t xml:space="preserve">Nedsättningen </w:t>
      </w:r>
      <w:r>
        <w:t xml:space="preserve">var tidigare </w:t>
      </w:r>
      <w:r w:rsidRPr="00F73921">
        <w:t xml:space="preserve">tillfällig och </w:t>
      </w:r>
      <w:r>
        <w:t xml:space="preserve">gällde </w:t>
      </w:r>
      <w:r w:rsidRPr="00F73921">
        <w:t xml:space="preserve">till utgången av 2021. </w:t>
      </w:r>
      <w:r>
        <w:t>Bestämmelserna har nu gjorts permanenta</w:t>
      </w:r>
      <w:r w:rsidR="007D13C7">
        <w:t xml:space="preserve"> (prop. 2020/21:13, bet. 2020/21:FiU1)</w:t>
      </w:r>
      <w:r>
        <w:t xml:space="preserve">, vilket innebär att skatteutgiften </w:t>
      </w:r>
      <w:r w:rsidR="000C528A">
        <w:t xml:space="preserve">D6 </w:t>
      </w:r>
      <w:r w:rsidR="00090FC3" w:rsidRPr="00887DEB">
        <w:rPr>
          <w:i/>
          <w:iCs/>
        </w:rPr>
        <w:t xml:space="preserve">Nedsättning av arbetsgivaravgifter för den först </w:t>
      </w:r>
      <w:r w:rsidR="001E2404" w:rsidRPr="00887DEB">
        <w:rPr>
          <w:i/>
          <w:iCs/>
        </w:rPr>
        <w:t>anställda</w:t>
      </w:r>
      <w:r w:rsidR="001E2404">
        <w:t xml:space="preserve"> </w:t>
      </w:r>
      <w:r>
        <w:t>finns kvar även efter 2021.</w:t>
      </w:r>
    </w:p>
    <w:p w14:paraId="3A6D4F24" w14:textId="1D184A0C" w:rsidR="00BF01CC" w:rsidRDefault="00BF01CC" w:rsidP="00BF01CC">
      <w:pPr>
        <w:pStyle w:val="Brdtext"/>
      </w:pPr>
      <w:r>
        <w:t>Från den 1</w:t>
      </w:r>
      <w:r w:rsidR="006C4020">
        <w:t> </w:t>
      </w:r>
      <w:r>
        <w:t>januari 2021 till och med den 31</w:t>
      </w:r>
      <w:r w:rsidR="006C4020">
        <w:t> </w:t>
      </w:r>
      <w:r>
        <w:t xml:space="preserve">mars 2023 är det samlade uttaget av arbetsgivaravgifter och allmän löneavgift nedsatt för ersättning som utges till personer som vid årets ingång har fyllt 18 men inte 23 år. Skatteutgiften </w:t>
      </w:r>
      <w:r w:rsidR="000C528A">
        <w:t xml:space="preserve">D8 </w:t>
      </w:r>
      <w:r w:rsidR="00602443" w:rsidRPr="00887DEB">
        <w:rPr>
          <w:i/>
          <w:iCs/>
        </w:rPr>
        <w:t>Tillfälligt nedsatta arbetsgivaravgifter för personer mellan 19 och 23 år</w:t>
      </w:r>
      <w:r w:rsidR="00602443" w:rsidRPr="00602443">
        <w:t xml:space="preserve"> </w:t>
      </w:r>
      <w:r>
        <w:t>avser arbetsgivaravgifter och allmän löneavgift.</w:t>
      </w:r>
    </w:p>
    <w:p w14:paraId="219A786F" w14:textId="6B97CCBE" w:rsidR="00C97481" w:rsidRPr="007F0661" w:rsidRDefault="006E6451" w:rsidP="00755B40">
      <w:pPr>
        <w:pStyle w:val="Brdtext"/>
      </w:pPr>
      <w:r w:rsidRPr="00BD1BC4">
        <w:t xml:space="preserve">En ny skattereduktion för installation av grön teknik </w:t>
      </w:r>
      <w:r>
        <w:t>infördes den</w:t>
      </w:r>
      <w:r w:rsidRPr="00BD1BC4">
        <w:t xml:space="preserve"> 1</w:t>
      </w:r>
      <w:r w:rsidR="006C4020">
        <w:t> </w:t>
      </w:r>
      <w:r w:rsidRPr="00BD1BC4">
        <w:t>januari 2021</w:t>
      </w:r>
      <w:r>
        <w:t xml:space="preserve">. Skattereduktionen </w:t>
      </w:r>
      <w:r w:rsidRPr="00BD1BC4">
        <w:t>ersätter de tidigare stöden till fysiska personer för solceller, lagring av egenproducerad elenergi och installation av laddningspunkt till elfordon.</w:t>
      </w:r>
      <w:r w:rsidR="00AF757D">
        <w:t xml:space="preserve"> Införandet av reduktionen ger upphov till skatteutgiften </w:t>
      </w:r>
      <w:r w:rsidR="000C528A">
        <w:t xml:space="preserve">G8 </w:t>
      </w:r>
      <w:r w:rsidR="00AF757D" w:rsidRPr="00887DEB">
        <w:rPr>
          <w:i/>
          <w:iCs/>
        </w:rPr>
        <w:t>Skattereduktion för installation av grön teknik</w:t>
      </w:r>
      <w:r w:rsidR="00AF757D">
        <w:t>.</w:t>
      </w:r>
    </w:p>
    <w:p w14:paraId="2C49A162" w14:textId="3B943FE5" w:rsidR="00F83337" w:rsidRDefault="00F83337" w:rsidP="00755B40">
      <w:pPr>
        <w:pStyle w:val="Brdtext"/>
      </w:pPr>
      <w:r>
        <w:t xml:space="preserve">En skattereduktion för fysiska personer bosatta </w:t>
      </w:r>
      <w:r w:rsidRPr="00F83337">
        <w:t xml:space="preserve">i vissa glest befolkade områden, främst i Norrland och nordvästra Svealand, </w:t>
      </w:r>
      <w:r>
        <w:t>infördes den 1</w:t>
      </w:r>
      <w:r w:rsidR="006C4020">
        <w:t> </w:t>
      </w:r>
      <w:r>
        <w:t xml:space="preserve">december 2020. </w:t>
      </w:r>
      <w:r w:rsidR="00AF757D">
        <w:t xml:space="preserve">Införandet av skattereduktionen ger upphov till skatteutgiften </w:t>
      </w:r>
      <w:r w:rsidR="000C528A">
        <w:t xml:space="preserve">G9 </w:t>
      </w:r>
      <w:r w:rsidR="00AF757D" w:rsidRPr="00887DEB">
        <w:rPr>
          <w:i/>
          <w:iCs/>
        </w:rPr>
        <w:t>Skattereduktion för boende i vissa glest befolkade områden</w:t>
      </w:r>
      <w:r w:rsidR="00AF757D">
        <w:t>.</w:t>
      </w:r>
    </w:p>
    <w:p w14:paraId="0DC46645" w14:textId="77777777" w:rsidR="00755B40" w:rsidRDefault="00FE2E36" w:rsidP="00755B40">
      <w:pPr>
        <w:pStyle w:val="Rubrik3"/>
      </w:pPr>
      <w:bookmarkStart w:id="81" w:name="_Toc36042108"/>
      <w:bookmarkStart w:id="82" w:name="_Toc37157622"/>
      <w:bookmarkStart w:id="83" w:name="_Toc37234769"/>
      <w:bookmarkStart w:id="84" w:name="_Toc68773976"/>
      <w:r>
        <w:t>Väsentliga förändringar av skatteutgiftsprognoser</w:t>
      </w:r>
      <w:bookmarkEnd w:id="81"/>
      <w:bookmarkEnd w:id="82"/>
      <w:bookmarkEnd w:id="83"/>
      <w:bookmarkEnd w:id="84"/>
    </w:p>
    <w:p w14:paraId="6DE84568" w14:textId="12413C68" w:rsidR="00DC4892" w:rsidRDefault="00DC4892" w:rsidP="004B3D76">
      <w:r>
        <w:t>Riksrevisionen rekommenderade 2017 i sin granskningsrapport ”Regeringens skatte</w:t>
      </w:r>
      <w:r>
        <w:softHyphen/>
        <w:t>utgiftsredovisning – som riksdagen vill ha den?” (R</w:t>
      </w:r>
      <w:r w:rsidR="001E2404">
        <w:t>i</w:t>
      </w:r>
      <w:r>
        <w:t>R 2017:12) bl.a. att i redovisningen av befintliga skatteutgifter redovisa och förklara väsentliga förändringar av skatte</w:t>
      </w:r>
      <w:r w:rsidR="006C4020">
        <w:softHyphen/>
      </w:r>
      <w:r>
        <w:t>utgiftsprognoserna i förhållande till tidigare prognoser. I detta avsnitt redovisas de skatteutgifter vars prognostiserade utveckling väsentligen förändrats jämfört med föregående års skatteutgiftsredovisning och vad denna skillnad beror på.</w:t>
      </w:r>
    </w:p>
    <w:p w14:paraId="7C8B2A60" w14:textId="66E8BFAB" w:rsidR="004B3D76" w:rsidRDefault="004B3D76" w:rsidP="008E4127">
      <w:r w:rsidRPr="00C94BA9">
        <w:t xml:space="preserve">Skatteutgifterna har beräknats utifrån senast tillgängliga prognos. Mot bakgrund av en stor osäkerhet kring effekterna av smittspridningen av coronaviruset bedöms storleken av de beräknade skatteutgifterna för innevarande och kommande år vara extra stor. </w:t>
      </w:r>
      <w:r w:rsidR="00F73490">
        <w:t>S</w:t>
      </w:r>
      <w:r w:rsidR="005B7ADE">
        <w:t>katteutgift</w:t>
      </w:r>
      <w:r w:rsidR="007C64B1">
        <w:t>er</w:t>
      </w:r>
      <w:r w:rsidR="005B7ADE">
        <w:t xml:space="preserve"> </w:t>
      </w:r>
      <w:r w:rsidR="00F73490">
        <w:t xml:space="preserve">som </w:t>
      </w:r>
      <w:r w:rsidR="009003F8">
        <w:t xml:space="preserve">reviderats av andra orsaker än </w:t>
      </w:r>
      <w:r w:rsidR="00EC2617">
        <w:t>förändringar</w:t>
      </w:r>
      <w:r>
        <w:t xml:space="preserve"> som beror på spridningen av sjukdomen c</w:t>
      </w:r>
      <w:r w:rsidR="005B7ADE">
        <w:t>o</w:t>
      </w:r>
      <w:r>
        <w:t>vid-19</w:t>
      </w:r>
      <w:r w:rsidR="00F73490">
        <w:t xml:space="preserve"> eller där volatiliteten varit särskilt stor, beskrivs nedan.</w:t>
      </w:r>
    </w:p>
    <w:p w14:paraId="7AE5D574" w14:textId="09E8B731" w:rsidR="0068339F" w:rsidRDefault="0068339F" w:rsidP="008E4127">
      <w:r>
        <w:t xml:space="preserve">Skatteutgiften A17 </w:t>
      </w:r>
      <w:r>
        <w:rPr>
          <w:i/>
          <w:iCs/>
        </w:rPr>
        <w:t xml:space="preserve">Förmån av miljöanpassade bilar </w:t>
      </w:r>
      <w:r>
        <w:t>är högre än förra årets redovisning på grund av uppreviderad prognos för antalet laddbara förmånsbilar.</w:t>
      </w:r>
    </w:p>
    <w:p w14:paraId="3FC87EA2" w14:textId="6BB71FE5" w:rsidR="004542DE" w:rsidRDefault="004542DE" w:rsidP="004542DE">
      <w:r w:rsidRPr="004542DE">
        <w:lastRenderedPageBreak/>
        <w:t>Skatteutgiften</w:t>
      </w:r>
      <w:r>
        <w:t xml:space="preserve"> C11 </w:t>
      </w:r>
      <w:r w:rsidRPr="004542DE">
        <w:rPr>
          <w:i/>
          <w:iCs/>
        </w:rPr>
        <w:t>Schablonmässigt underlag för skatt på kapitalinkomster (på investerings</w:t>
      </w:r>
      <w:r w:rsidR="006C4020">
        <w:rPr>
          <w:i/>
          <w:iCs/>
        </w:rPr>
        <w:softHyphen/>
      </w:r>
      <w:r w:rsidRPr="004542DE">
        <w:rPr>
          <w:i/>
          <w:iCs/>
        </w:rPr>
        <w:t>sparkonto)</w:t>
      </w:r>
      <w:r>
        <w:t xml:space="preserve"> har reviderats för samtliga år. Skatteutgiften </w:t>
      </w:r>
      <w:r w:rsidRPr="004542DE">
        <w:t xml:space="preserve">korrelerar </w:t>
      </w:r>
      <w:r>
        <w:t xml:space="preserve">i hög grad </w:t>
      </w:r>
      <w:r w:rsidRPr="004542DE">
        <w:t xml:space="preserve">med den förväntade utvecklingen på aktiemarknaden. Eftersom </w:t>
      </w:r>
      <w:r>
        <w:t xml:space="preserve">skattebasen är stor kan </w:t>
      </w:r>
      <w:r w:rsidRPr="004542DE">
        <w:t xml:space="preserve">även förhållandevis små förändrade förväntningar på utvecklingen på aktiemarknaden innebära stora beloppsmässiga skillnader i storleken på skatteutgiften. </w:t>
      </w:r>
    </w:p>
    <w:p w14:paraId="54503405" w14:textId="51E59CA6" w:rsidR="00CE0A45" w:rsidRDefault="00CE0A45" w:rsidP="00CE0A45">
      <w:r>
        <w:t xml:space="preserve">Skatteutgifterna E15 </w:t>
      </w:r>
      <w:r w:rsidRPr="005322A5">
        <w:rPr>
          <w:i/>
          <w:iCs/>
        </w:rPr>
        <w:t>Upphovsrätter</w:t>
      </w:r>
      <w:r>
        <w:t xml:space="preserve"> och E22 </w:t>
      </w:r>
      <w:r w:rsidRPr="005322A5">
        <w:rPr>
          <w:i/>
          <w:iCs/>
        </w:rPr>
        <w:t>Omsättning i ideella föreningar</w:t>
      </w:r>
      <w:r>
        <w:rPr>
          <w:i/>
          <w:iCs/>
        </w:rPr>
        <w:t xml:space="preserve"> </w:t>
      </w:r>
      <w:r>
        <w:t>har reviderats för samtliga år som en följd av nya uppdaterade underlag</w:t>
      </w:r>
      <w:r>
        <w:rPr>
          <w:i/>
          <w:iCs/>
        </w:rPr>
        <w:t>.</w:t>
      </w:r>
      <w:r>
        <w:t xml:space="preserve"> </w:t>
      </w:r>
    </w:p>
    <w:p w14:paraId="3DC0F78B" w14:textId="0641C4BA" w:rsidR="00CE0A45" w:rsidRDefault="00CE0A45" w:rsidP="004542DE">
      <w:r>
        <w:t xml:space="preserve">Vid beräkning av några av skatteutgifterna i kategorin </w:t>
      </w:r>
      <w:r w:rsidRPr="005322A5">
        <w:rPr>
          <w:i/>
          <w:iCs/>
        </w:rPr>
        <w:t>Mervärdesskatt</w:t>
      </w:r>
      <w:r>
        <w:t xml:space="preserve"> används information från nationalräkenskaperna. Vid den senaste översynen av national</w:t>
      </w:r>
      <w:r w:rsidR="006C4020">
        <w:softHyphen/>
      </w:r>
      <w:r>
        <w:t xml:space="preserve">räkenskaperna reviderades bl.a. beräkningarna som ingår i skatteutgiften E6 </w:t>
      </w:r>
      <w:r w:rsidRPr="005322A5">
        <w:rPr>
          <w:i/>
          <w:iCs/>
        </w:rPr>
        <w:t>Läkemedel</w:t>
      </w:r>
      <w:r>
        <w:t xml:space="preserve">, E20 </w:t>
      </w:r>
      <w:r w:rsidRPr="005322A5">
        <w:rPr>
          <w:i/>
          <w:iCs/>
        </w:rPr>
        <w:t>Rumsuthyrning</w:t>
      </w:r>
      <w:r>
        <w:t xml:space="preserve"> och E11 </w:t>
      </w:r>
      <w:r w:rsidRPr="005322A5">
        <w:rPr>
          <w:i/>
          <w:iCs/>
        </w:rPr>
        <w:t>Entréavgiftsbelagda kulturella föreställningar</w:t>
      </w:r>
      <w:r>
        <w:t xml:space="preserve"> vilket påverkat skatteutgifterna något. </w:t>
      </w:r>
    </w:p>
    <w:p w14:paraId="2825B4FD" w14:textId="3658481B" w:rsidR="008D61DC" w:rsidRDefault="008D61DC" w:rsidP="004542DE">
      <w:r>
        <w:t xml:space="preserve">Den redovisade nivån för skatteutgiften F13 </w:t>
      </w:r>
      <w:r w:rsidRPr="008D61DC">
        <w:rPr>
          <w:i/>
          <w:iCs/>
        </w:rPr>
        <w:t>Nedsatt energiskatt på uppvärmningsbränslen inom jord-, skogs- och vattenbruksnäringarna</w:t>
      </w:r>
      <w:r w:rsidRPr="008D61DC">
        <w:t xml:space="preserve"> </w:t>
      </w:r>
      <w:r>
        <w:t>påverkas av reviderade bedömningar av energianvändningen i berörda sektorer</w:t>
      </w:r>
      <w:r w:rsidR="00FA7340">
        <w:t>.</w:t>
      </w:r>
      <w:r>
        <w:t xml:space="preserve"> </w:t>
      </w:r>
      <w:r w:rsidR="00FA7340">
        <w:t>Dessutom</w:t>
      </w:r>
      <w:r>
        <w:t xml:space="preserve"> fasas nedsättningen ut och upphör 2022. </w:t>
      </w:r>
    </w:p>
    <w:p w14:paraId="4D6E2ABD" w14:textId="4DE152C0" w:rsidR="00CE0A45" w:rsidRDefault="00CE0A45" w:rsidP="004542DE">
      <w:r w:rsidRPr="00CE0A45">
        <w:t xml:space="preserve">Skatteutgiften G8 </w:t>
      </w:r>
      <w:r w:rsidRPr="003C4480">
        <w:rPr>
          <w:i/>
          <w:iCs/>
        </w:rPr>
        <w:t>Skattereduktion för gåvor till ideell verksamhet</w:t>
      </w:r>
      <w:r w:rsidRPr="00CE0A45">
        <w:t xml:space="preserve"> har reviderats som en följd av en ny prognos.</w:t>
      </w:r>
    </w:p>
    <w:p w14:paraId="61E30423" w14:textId="73FC9D7B" w:rsidR="00D835F9" w:rsidRDefault="00D835F9" w:rsidP="00D835F9">
      <w:pPr>
        <w:pStyle w:val="Rubrik3"/>
      </w:pPr>
      <w:bookmarkStart w:id="85" w:name="_Toc68773977"/>
      <w:r>
        <w:t>Åtgärder i extra ändringsbudgetar</w:t>
      </w:r>
      <w:bookmarkEnd w:id="85"/>
    </w:p>
    <w:p w14:paraId="73C1BA60" w14:textId="0E03905F" w:rsidR="008E4127" w:rsidRDefault="008E4127" w:rsidP="008E4127">
      <w:pPr>
        <w:pStyle w:val="Brdtext"/>
      </w:pPr>
      <w:r>
        <w:t xml:space="preserve">Regeringen </w:t>
      </w:r>
      <w:r w:rsidR="00AD1F79">
        <w:t xml:space="preserve">har i extra ändringsbudgetarna </w:t>
      </w:r>
      <w:r w:rsidRPr="00D43321">
        <w:t>prop</w:t>
      </w:r>
      <w:r w:rsidR="00AD1F79">
        <w:t>.</w:t>
      </w:r>
      <w:r w:rsidRPr="00D43321">
        <w:t xml:space="preserve"> 2019/20:</w:t>
      </w:r>
      <w:r>
        <w:t>132</w:t>
      </w:r>
      <w:r w:rsidRPr="00D43321">
        <w:t xml:space="preserve">, </w:t>
      </w:r>
      <w:r w:rsidR="00AA07A9">
        <w:t xml:space="preserve">prop. </w:t>
      </w:r>
      <w:r w:rsidR="00971401">
        <w:t>2019/20:151, prop. 2019/</w:t>
      </w:r>
      <w:r w:rsidR="00AD1F79">
        <w:t xml:space="preserve">20:166 </w:t>
      </w:r>
      <w:r w:rsidR="000A3624">
        <w:t xml:space="preserve">och </w:t>
      </w:r>
      <w:r w:rsidR="00AD1F79">
        <w:t>prop. 2020/21:77</w:t>
      </w:r>
      <w:r>
        <w:t xml:space="preserve"> </w:t>
      </w:r>
      <w:r w:rsidR="00AD1F79">
        <w:t xml:space="preserve">föreslagit </w:t>
      </w:r>
      <w:r w:rsidR="00971401">
        <w:t xml:space="preserve">att </w:t>
      </w:r>
      <w:r>
        <w:t>utökad</w:t>
      </w:r>
      <w:r w:rsidR="00813E10">
        <w:t>e</w:t>
      </w:r>
      <w:r>
        <w:t xml:space="preserve"> möjlighet</w:t>
      </w:r>
      <w:r w:rsidR="00813E10">
        <w:t>er</w:t>
      </w:r>
      <w:r>
        <w:t xml:space="preserve"> </w:t>
      </w:r>
      <w:r w:rsidR="00971401">
        <w:t>till</w:t>
      </w:r>
      <w:r>
        <w:t xml:space="preserve"> anstånd med skattebetalningar tillfälligt införs för </w:t>
      </w:r>
      <w:r w:rsidR="00813E10">
        <w:t>skattskyldiga som redovisar avdragen preliminär skatt</w:t>
      </w:r>
      <w:r w:rsidR="00471D48">
        <w:t>,</w:t>
      </w:r>
      <w:r w:rsidR="00813E10">
        <w:t xml:space="preserve"> arbetsgivaravgifter </w:t>
      </w:r>
      <w:r w:rsidR="00471D48">
        <w:t>och</w:t>
      </w:r>
      <w:r w:rsidR="00813E10">
        <w:t xml:space="preserve"> mervärdesskatt</w:t>
      </w:r>
      <w:r>
        <w:t>. För de företag som be</w:t>
      </w:r>
      <w:r w:rsidR="00DF55A9">
        <w:t>viljas</w:t>
      </w:r>
      <w:r>
        <w:t xml:space="preserve"> anstånd uppstår en skattekredit och därmed en avvikelse i skattesystemet till den del där ränta och anståndsavgift inte motsvarar det faktiska värdet av krediten. Eftersom värdet av krediten är okänd kan skattekrediten inte siffersätt</w:t>
      </w:r>
      <w:r w:rsidR="00971401">
        <w:t>a</w:t>
      </w:r>
      <w:r>
        <w:t xml:space="preserve">s. </w:t>
      </w:r>
    </w:p>
    <w:p w14:paraId="45CA6ABC" w14:textId="3DD01ECC" w:rsidR="00AA07A9" w:rsidRDefault="0070106B" w:rsidP="0070106B">
      <w:pPr>
        <w:pStyle w:val="Brdtext"/>
      </w:pPr>
      <w:r>
        <w:t xml:space="preserve">I </w:t>
      </w:r>
      <w:r w:rsidR="00AA07A9" w:rsidRPr="00AA07A9">
        <w:t>Extra ändringsbudget för 2020 – Ytterligare åtgärder på skatteområdet med anled</w:t>
      </w:r>
      <w:r w:rsidR="006C4020">
        <w:softHyphen/>
      </w:r>
      <w:r w:rsidR="00AA07A9" w:rsidRPr="00AA07A9">
        <w:t xml:space="preserve">ning av coronaviruset </w:t>
      </w:r>
      <w:r w:rsidR="00AA07A9">
        <w:t>(</w:t>
      </w:r>
      <w:r>
        <w:t>prop. 2019/20:151</w:t>
      </w:r>
      <w:r w:rsidR="00AA07A9">
        <w:t>)</w:t>
      </w:r>
      <w:r>
        <w:t xml:space="preserve"> föreslog regeringen att enskilda närings</w:t>
      </w:r>
      <w:r w:rsidR="006C4020">
        <w:softHyphen/>
      </w:r>
      <w:r>
        <w:t>idkare och fysiska personer som är delägare i svenska handelsbolag i deklarationen avseende 2019 ska ha möjlighet att göra avsättning till periodiseringsfond med hela det justerade resultatet avseende beskattningsåret 2019. Detta innebär att avsättning får göras med 100 procent i stället för med 30 procent</w:t>
      </w:r>
      <w:r w:rsidR="002E5168">
        <w:t>, upp till 1</w:t>
      </w:r>
      <w:r w:rsidR="006C4020">
        <w:t> </w:t>
      </w:r>
      <w:r w:rsidR="002E5168">
        <w:t>miljon kronor</w:t>
      </w:r>
      <w:r>
        <w:t>. Syftet är att stärka företagens finansiella ställning och minska förekomsten och konsekvenserna av tillfälliga finansiella problem för företag till följd av utbrottet av covid-19 och de åtgärder som vidtagits för att minska spridningen av det. Avsättningar till periodiseringsfond innebär att inkomstbeskattningen skjuts upp. För enskilda närings</w:t>
      </w:r>
      <w:r w:rsidR="006C4020">
        <w:softHyphen/>
      </w:r>
      <w:r>
        <w:t xml:space="preserve">idkare och för fysiska personer som är delägare i handelsbolag är avsättningarna inte räntebelagda och skatteutgiften utgörs av räntan på skattekrediten. </w:t>
      </w:r>
    </w:p>
    <w:p w14:paraId="6C07B1D5" w14:textId="36C619F6" w:rsidR="00C526FC" w:rsidRDefault="00AE2195" w:rsidP="00C43BB4">
      <w:pPr>
        <w:pStyle w:val="Brdtext"/>
      </w:pPr>
      <w:r w:rsidRPr="00AE2195">
        <w:t xml:space="preserve">I </w:t>
      </w:r>
      <w:r w:rsidR="00AA07A9" w:rsidRPr="00AA07A9">
        <w:t>Extra ändringsbudget för 2020 – Ytterligare åtgärder på skatteområdet med anledning av coronaviruset (</w:t>
      </w:r>
      <w:r w:rsidRPr="00AE2195">
        <w:t>prop. 2019/20:151</w:t>
      </w:r>
      <w:r w:rsidR="00AA07A9">
        <w:t>)</w:t>
      </w:r>
      <w:r w:rsidRPr="00AE2195">
        <w:t xml:space="preserve"> föreslog regeringen</w:t>
      </w:r>
      <w:r>
        <w:t xml:space="preserve"> en tillfällig sänkning av arbetsgivar</w:t>
      </w:r>
      <w:r w:rsidR="00FC61E5">
        <w:t>- och egen</w:t>
      </w:r>
      <w:r>
        <w:t>avgifterna</w:t>
      </w:r>
      <w:r w:rsidR="0095016C">
        <w:t>. Sänkningen innebar att arbetsgivare endast behövde betala ålderspensionsavgift på ersättning som betalades under perioden mars</w:t>
      </w:r>
      <w:r w:rsidR="006C4020">
        <w:t> </w:t>
      </w:r>
      <w:r w:rsidR="0095016C">
        <w:t>2020 till och med juni</w:t>
      </w:r>
      <w:r w:rsidR="006C4020">
        <w:t> </w:t>
      </w:r>
      <w:r w:rsidR="0095016C">
        <w:t>2020. Nedsättningen gällde för högst till 30 anställda upp till en lönesumma om 25</w:t>
      </w:r>
      <w:r w:rsidR="006C4020">
        <w:t> </w:t>
      </w:r>
      <w:r w:rsidR="0095016C">
        <w:t>000</w:t>
      </w:r>
      <w:r w:rsidR="006C4020">
        <w:t> </w:t>
      </w:r>
      <w:r w:rsidR="0095016C">
        <w:t>kronor per anställd och månad.</w:t>
      </w:r>
      <w:r w:rsidR="002B1C33">
        <w:t xml:space="preserve"> Enskilda näringsidkare och fysiska personer som är delägare i handelsbolag behövde inte betala annan </w:t>
      </w:r>
      <w:r w:rsidR="00FC61E5">
        <w:t>egen</w:t>
      </w:r>
      <w:r w:rsidR="002B1C33">
        <w:t>avgift än ålderspensionsavgift på avgiftsunderlag upp till 100</w:t>
      </w:r>
      <w:r w:rsidR="006C4020">
        <w:t> </w:t>
      </w:r>
      <w:r w:rsidR="002B1C33">
        <w:t>000</w:t>
      </w:r>
      <w:r w:rsidR="006C4020">
        <w:t> </w:t>
      </w:r>
      <w:r w:rsidR="002B1C33">
        <w:t xml:space="preserve">kronor under 2020. Syftet med förslaget var att </w:t>
      </w:r>
      <w:r w:rsidR="00335FE5">
        <w:t xml:space="preserve">lindra de ekonomiska konsekvenserna av spridningen av covid-19 för främst mindre företag. Förslaget medförde en lättnad för </w:t>
      </w:r>
      <w:r w:rsidR="00335FE5">
        <w:lastRenderedPageBreak/>
        <w:t>företag som drabbades av inkomstbortfall samtidigt som utgifterna för anställda fanns kvar. Nedsättningen utgör en skatteutgift</w:t>
      </w:r>
      <w:r w:rsidR="00AB5737">
        <w:t xml:space="preserve"> avseende arbetsgivar- respektive egenavgift samt allmän löneavgift</w:t>
      </w:r>
      <w:r w:rsidR="00335FE5">
        <w:t>.</w:t>
      </w:r>
    </w:p>
    <w:p w14:paraId="54C1F46B" w14:textId="50AEC760" w:rsidR="002E7ED6" w:rsidRDefault="002E7ED6" w:rsidP="00C43BB4">
      <w:pPr>
        <w:pStyle w:val="Brdtext"/>
      </w:pPr>
      <w:r w:rsidRPr="002E7ED6">
        <w:t>I Extra ändringsbudget för 2020 – Fler kraftfulla åtgärder med anledning av coronaviruset (prop. 2019/20:166) föreslog regeringen en tillfällig skatte</w:t>
      </w:r>
      <w:r w:rsidR="00FF6333">
        <w:t>- och avgifts</w:t>
      </w:r>
      <w:r w:rsidRPr="002E7ED6">
        <w:t>frihet för förmån av fri parkering i anslutning till arbetsplatsen under perioden april</w:t>
      </w:r>
      <w:r w:rsidR="00F63D96" w:rsidRPr="00F63D96">
        <w:t>–</w:t>
      </w:r>
      <w:r w:rsidRPr="002E7ED6">
        <w:t>december 2020. Det föreslogs även en tillfällig skatte</w:t>
      </w:r>
      <w:r w:rsidR="00FF6333">
        <w:t>- och avgifts</w:t>
      </w:r>
      <w:r w:rsidRPr="002E7ED6">
        <w:t>frihet för arbetsgivares gåvor till sina anställda upp till ett värde på 1</w:t>
      </w:r>
      <w:r w:rsidR="006C4020">
        <w:t> </w:t>
      </w:r>
      <w:r w:rsidRPr="002E7ED6">
        <w:t>000</w:t>
      </w:r>
      <w:r w:rsidR="006C4020">
        <w:t> </w:t>
      </w:r>
      <w:r w:rsidRPr="002E7ED6">
        <w:t>kronor per anställd under juni</w:t>
      </w:r>
      <w:r w:rsidR="00F63D96" w:rsidRPr="00F63D96">
        <w:t>–</w:t>
      </w:r>
      <w:r w:rsidRPr="002E7ED6">
        <w:t>december 2020.</w:t>
      </w:r>
      <w:r w:rsidR="00E0599B" w:rsidRPr="00E0599B">
        <w:t xml:space="preserve"> Skatte</w:t>
      </w:r>
      <w:r w:rsidR="00FF6333">
        <w:t>- och avgifts</w:t>
      </w:r>
      <w:r w:rsidR="00E0599B">
        <w:t>friheten utgör en skatte</w:t>
      </w:r>
      <w:r w:rsidR="00E0599B" w:rsidRPr="00E0599B">
        <w:t>utgift avse</w:t>
      </w:r>
      <w:r w:rsidR="00E0599B">
        <w:t>ende</w:t>
      </w:r>
      <w:r w:rsidR="00E0599B" w:rsidRPr="00E0599B">
        <w:t xml:space="preserve"> inkomst av tjänst och särskild löneskatt.</w:t>
      </w:r>
      <w:r w:rsidR="005C7218">
        <w:t xml:space="preserve"> I propositionen Extra ändringsbudget för 2021 </w:t>
      </w:r>
      <w:r w:rsidR="009916C0">
        <w:t xml:space="preserve">- </w:t>
      </w:r>
      <w:r w:rsidR="009916C0" w:rsidRPr="009916C0">
        <w:t xml:space="preserve">Förlängda ersättningar på sjukförsäkringsområdet, stöd till företag, kultur och idrott samt andra åtgärder med anledning av coronaviruset </w:t>
      </w:r>
      <w:r w:rsidR="005C7218">
        <w:t>(prop. 2020/21:</w:t>
      </w:r>
      <w:r w:rsidR="00315877">
        <w:t>166</w:t>
      </w:r>
      <w:r w:rsidR="005C7218">
        <w:t>) föreslår regeringen att den tillfälliga skatte</w:t>
      </w:r>
      <w:r w:rsidR="00FF6333">
        <w:t>- och avgifts</w:t>
      </w:r>
      <w:r w:rsidR="005C7218">
        <w:t xml:space="preserve">friheten förlängs till att också gälla </w:t>
      </w:r>
      <w:r w:rsidR="00FF6333">
        <w:t xml:space="preserve">förmåner som lämnas under perioden </w:t>
      </w:r>
      <w:r w:rsidR="00FF6333" w:rsidRPr="00FF6333">
        <w:t>1 januari–31</w:t>
      </w:r>
      <w:r w:rsidR="006C4020">
        <w:t> </w:t>
      </w:r>
      <w:r w:rsidR="00FF6333" w:rsidRPr="00FF6333">
        <w:t>december 2021</w:t>
      </w:r>
      <w:r w:rsidR="005C7218">
        <w:t>.</w:t>
      </w:r>
      <w:r w:rsidR="00FF6333">
        <w:t xml:space="preserve"> Beloppsgränsen för arbetsgivares gåvor till anställda föreslås också höjas till 2</w:t>
      </w:r>
      <w:r w:rsidR="006C4020">
        <w:t> </w:t>
      </w:r>
      <w:r w:rsidR="00FF6333">
        <w:t>000</w:t>
      </w:r>
      <w:r w:rsidR="006C4020">
        <w:t> </w:t>
      </w:r>
      <w:r w:rsidR="00FF6333">
        <w:t>kronor per anställd.</w:t>
      </w:r>
    </w:p>
    <w:p w14:paraId="3E34F27D" w14:textId="0515776C" w:rsidR="00132EB7" w:rsidRDefault="00132EB7" w:rsidP="00C43BB4">
      <w:pPr>
        <w:pStyle w:val="Brdtext"/>
      </w:pPr>
      <w:bookmarkStart w:id="86" w:name="_Hlk67488968"/>
      <w:r>
        <w:t xml:space="preserve">I budgetpropositionen för 2021 </w:t>
      </w:r>
      <w:r w:rsidR="00AD1F79">
        <w:t xml:space="preserve">(prop. 2020/21:1) </w:t>
      </w:r>
      <w:r>
        <w:t>aviserades en tillfällig nedsättning av arbetsgivaravgifterna för personer som fyllt 18</w:t>
      </w:r>
      <w:r w:rsidR="001447FF">
        <w:t xml:space="preserve"> </w:t>
      </w:r>
      <w:r>
        <w:t>men inte 23 år vid årets ingång. Enligt aviseringen skulle nedsättningen gälla mellan den 1</w:t>
      </w:r>
      <w:r w:rsidR="00673147">
        <w:t> </w:t>
      </w:r>
      <w:r>
        <w:t>april 2021 och den 31</w:t>
      </w:r>
      <w:r w:rsidR="00673147">
        <w:t> </w:t>
      </w:r>
      <w:r>
        <w:t>mars 2023.</w:t>
      </w:r>
      <w:r w:rsidR="00DC6AA2">
        <w:t xml:space="preserve"> I propositionen Extra ändringsbudget</w:t>
      </w:r>
      <w:r w:rsidR="0044482C">
        <w:t xml:space="preserve"> </w:t>
      </w:r>
      <w:r w:rsidR="00DC6AA2">
        <w:t>för 2021</w:t>
      </w:r>
      <w:r w:rsidR="0044482C">
        <w:t xml:space="preserve"> (prop. 2020/21:83)</w:t>
      </w:r>
      <w:r w:rsidR="00DC6AA2">
        <w:t xml:space="preserve"> föreslog regeringen</w:t>
      </w:r>
      <w:r w:rsidR="0044482C">
        <w:t xml:space="preserve"> en tidigareläggning av </w:t>
      </w:r>
      <w:r w:rsidR="00DC6AA2">
        <w:t xml:space="preserve">åtgärden </w:t>
      </w:r>
      <w:r w:rsidR="0044482C">
        <w:t xml:space="preserve">till </w:t>
      </w:r>
      <w:r w:rsidR="00DC6AA2">
        <w:t>den 1</w:t>
      </w:r>
      <w:r w:rsidR="00673147">
        <w:t> </w:t>
      </w:r>
      <w:r w:rsidR="00DC6AA2">
        <w:t xml:space="preserve">januari 2021. Nedsättningen innebär att ålderspensionsavgiften </w:t>
      </w:r>
      <w:r w:rsidR="00DC6AA2" w:rsidRPr="00DC6AA2">
        <w:t>och 9/20 av de övriga avgifterna ska betalas för den del av ersättningen som uppgår till högst 25</w:t>
      </w:r>
      <w:r w:rsidR="00673147">
        <w:t> </w:t>
      </w:r>
      <w:r w:rsidR="00DC6AA2" w:rsidRPr="00DC6AA2">
        <w:t>000</w:t>
      </w:r>
      <w:r w:rsidR="00673147">
        <w:t> </w:t>
      </w:r>
      <w:r w:rsidR="00DC6AA2" w:rsidRPr="00DC6AA2">
        <w:t>kronor per kalendermånad</w:t>
      </w:r>
      <w:r w:rsidR="00DC6AA2">
        <w:t xml:space="preserve">. Den offentligfinansiella </w:t>
      </w:r>
      <w:r w:rsidR="00D938CF">
        <w:t>bruttoeffekten uppgår</w:t>
      </w:r>
      <w:r w:rsidR="00DC6AA2">
        <w:t xml:space="preserve"> till </w:t>
      </w:r>
      <w:r w:rsidR="00EF14FF">
        <w:t>-</w:t>
      </w:r>
      <w:r w:rsidR="00ED1914">
        <w:t>10,41</w:t>
      </w:r>
      <w:r w:rsidR="00673147">
        <w:t> </w:t>
      </w:r>
      <w:r w:rsidR="00DC6AA2">
        <w:t>miljarder kronor för 2021</w:t>
      </w:r>
      <w:r w:rsidR="00C95DDD">
        <w:t xml:space="preserve">, varav </w:t>
      </w:r>
      <w:r w:rsidR="0046744E">
        <w:t>1,67</w:t>
      </w:r>
      <w:r w:rsidR="00673147">
        <w:t> </w:t>
      </w:r>
      <w:r w:rsidR="00C95DDD">
        <w:t>miljarder kronor</w:t>
      </w:r>
      <w:r w:rsidR="00EF14FF">
        <w:t xml:space="preserve"> </w:t>
      </w:r>
      <w:r w:rsidR="00ED1914">
        <w:t>är effekten</w:t>
      </w:r>
      <w:r w:rsidR="00EF14FF">
        <w:t xml:space="preserve"> av </w:t>
      </w:r>
      <w:r w:rsidR="00C95DDD">
        <w:t>tidigareläggningen i den extra ändring</w:t>
      </w:r>
      <w:r w:rsidR="007A0CF2">
        <w:t>s</w:t>
      </w:r>
      <w:r w:rsidR="00C95DDD">
        <w:t>budgeten</w:t>
      </w:r>
      <w:r w:rsidR="00DC6AA2">
        <w:t>.</w:t>
      </w:r>
      <w:r w:rsidR="00961AE3">
        <w:t xml:space="preserve"> Nedsättningen utgör en skatteutgift</w:t>
      </w:r>
      <w:r w:rsidR="00D938CF">
        <w:t xml:space="preserve"> som motsvarar den offentligfinansiella bruttoeffekten</w:t>
      </w:r>
      <w:r w:rsidR="00961AE3">
        <w:t>.</w:t>
      </w:r>
    </w:p>
    <w:p w14:paraId="23931459" w14:textId="0BC0FBB7" w:rsidR="009B6D3E" w:rsidRDefault="009B6D3E" w:rsidP="00C43BB4">
      <w:pPr>
        <w:pStyle w:val="Brdtext"/>
      </w:pPr>
    </w:p>
    <w:p w14:paraId="2363769D" w14:textId="77777777" w:rsidR="009B6D3E" w:rsidRDefault="009B6D3E" w:rsidP="00C43BB4">
      <w:pPr>
        <w:pStyle w:val="Brdtext"/>
        <w:sectPr w:rsidR="009B6D3E" w:rsidSect="00C55A97">
          <w:headerReference w:type="even" r:id="rId20"/>
          <w:headerReference w:type="default" r:id="rId21"/>
          <w:footerReference w:type="even" r:id="rId22"/>
          <w:footerReference w:type="default" r:id="rId23"/>
          <w:headerReference w:type="first" r:id="rId24"/>
          <w:footerReference w:type="first" r:id="rId25"/>
          <w:type w:val="oddPage"/>
          <w:pgSz w:w="11906" w:h="16838" w:code="9"/>
          <w:pgMar w:top="1304" w:right="2268" w:bottom="1247" w:left="2268" w:header="567" w:footer="624" w:gutter="0"/>
          <w:cols w:space="708"/>
          <w:docGrid w:linePitch="360"/>
        </w:sectPr>
      </w:pPr>
    </w:p>
    <w:p w14:paraId="19321592" w14:textId="77777777" w:rsidR="00755B40" w:rsidRDefault="00FE2E36" w:rsidP="00755B40">
      <w:pPr>
        <w:pStyle w:val="Rubrik1"/>
      </w:pPr>
      <w:bookmarkStart w:id="87" w:name="_Toc68773978"/>
      <w:bookmarkStart w:id="88" w:name="_Toc37157624"/>
      <w:bookmarkStart w:id="89" w:name="_Toc37234771"/>
      <w:bookmarkEnd w:id="86"/>
      <w:r w:rsidRPr="00E511E1">
        <w:lastRenderedPageBreak/>
        <w:t>Samhällsekonomisk analys av skatteutgifter</w:t>
      </w:r>
      <w:bookmarkEnd w:id="87"/>
    </w:p>
    <w:p w14:paraId="31722F86" w14:textId="77777777" w:rsidR="00755B40" w:rsidRDefault="00FE2E36" w:rsidP="00755B40">
      <w:pPr>
        <w:pStyle w:val="Rubrik2"/>
      </w:pPr>
      <w:bookmarkStart w:id="90" w:name="_Toc68773979"/>
      <w:r>
        <w:t>Inledning</w:t>
      </w:r>
      <w:bookmarkEnd w:id="88"/>
      <w:bookmarkEnd w:id="89"/>
      <w:bookmarkEnd w:id="90"/>
    </w:p>
    <w:p w14:paraId="0495E4FA" w14:textId="77777777" w:rsidR="00755B40" w:rsidRDefault="00FE2E36" w:rsidP="00755B40">
      <w:pPr>
        <w:pStyle w:val="Brdtext"/>
      </w:pPr>
      <w:r>
        <w:t>Normen om enhetlig beskattning innebär strikt tolkat att ingen hänsyn tas till de motiv som ligger bakom en skatteutgift. Vissa skatteutgifter kan dock vara motiverade för att de bidrar till en förbättrad samhällsekonomisk effektivitet. Skatteutgifter kan också motiveras utifrån principer för skattepolitiken. Vidare kan skatteutgifter analyseras utifrån vilka effekter de får för jämställdhet mellan kvinnor och män.</w:t>
      </w:r>
    </w:p>
    <w:p w14:paraId="057DEE44" w14:textId="7E1096C1" w:rsidR="00755B40" w:rsidRDefault="00FE2E36" w:rsidP="00755B40">
      <w:pPr>
        <w:pStyle w:val="Brdtext"/>
      </w:pPr>
      <w:r>
        <w:t>I detta kapitel görs ett försök att belysa dessa olika aspekter. I avsnitt 2.2 beskrivs vad som menas med begreppet samhällsekonomisk effektivitet</w:t>
      </w:r>
      <w:r w:rsidR="00F829E8">
        <w:t xml:space="preserve"> samt</w:t>
      </w:r>
      <w:r>
        <w:t xml:space="preserve"> möjligheterna att bedöma olika skatteutgifter utifrån deras bidrag till samhällsekonomisk effektivitet. I avsnitt 2.3 </w:t>
      </w:r>
      <w:r w:rsidR="00F829E8">
        <w:t xml:space="preserve">beskrivs </w:t>
      </w:r>
      <w:r>
        <w:t xml:space="preserve">skatteutgifter i förhållande till principer för skattepolitiken. Avsnitt 2.4 </w:t>
      </w:r>
      <w:r w:rsidR="00CA0791">
        <w:t>beskriver olika indikatorer som kan användas för bedömningar av skatteutgifters effekter på den ekonomiska jämställdheten</w:t>
      </w:r>
      <w:r>
        <w:t xml:space="preserve">. I avsnitt 2.5 analyseras den enskilda skatteutgiften </w:t>
      </w:r>
      <w:r w:rsidR="00217951">
        <w:t>s</w:t>
      </w:r>
      <w:r w:rsidR="00CA0791">
        <w:t>ärskild löneskatt för äldre</w:t>
      </w:r>
      <w:r>
        <w:t>.</w:t>
      </w:r>
    </w:p>
    <w:p w14:paraId="4B2A56F5" w14:textId="77777777" w:rsidR="00755B40" w:rsidRDefault="00FE2E36" w:rsidP="00755B40">
      <w:pPr>
        <w:pStyle w:val="Rubrik2"/>
      </w:pPr>
      <w:bookmarkStart w:id="91" w:name="_Toc37157625"/>
      <w:bookmarkStart w:id="92" w:name="_Toc37234772"/>
      <w:bookmarkStart w:id="93" w:name="_Toc68773980"/>
      <w:r>
        <w:t>Samhällsekonomisk effektivitet</w:t>
      </w:r>
      <w:bookmarkEnd w:id="91"/>
      <w:bookmarkEnd w:id="92"/>
      <w:bookmarkEnd w:id="93"/>
    </w:p>
    <w:p w14:paraId="3256CDF2" w14:textId="77777777" w:rsidR="00755B40" w:rsidRDefault="00FE2E36" w:rsidP="00755B40">
      <w:pPr>
        <w:pStyle w:val="Brdtext"/>
      </w:pPr>
      <w:r>
        <w:t>Samhällsekonomisk effektivitet innebär att samhällets resurser används på ett effektivt sätt för att skapa så hög välfärd i samhället som möjligt. Marknadsmisslyckanden, i form av exempelvis externa effekter – när en ekonomisk transaktion påverkar en tredje part – och skattekilar mellan konsument- och producentpriser, snedvrider resursallokeringen i samhället.</w:t>
      </w:r>
    </w:p>
    <w:p w14:paraId="472787B1" w14:textId="77777777" w:rsidR="00755B40" w:rsidRDefault="00FE2E36" w:rsidP="00755B40">
      <w:pPr>
        <w:pStyle w:val="Brdtext"/>
      </w:pPr>
      <w:r>
        <w:t>Snedvridningen leder till en ineffektiv resursallokering – s.k. dödviktsförluster uppstår. En annan resursallokering skulle kunna leda till förbättrad samhällsekonomisk effektivitet. Det kan därför vara samhällsekonomiskt motiverat med avvikelser från enhetlig beskattning om de förbättrar effektiviteten och därmed välfärden i samhället. Enhetlig beskattning leder i dessa fall till en välfärdsförlust.</w:t>
      </w:r>
    </w:p>
    <w:p w14:paraId="528D75C7" w14:textId="3AF25854" w:rsidR="00755B40" w:rsidRDefault="00FE2E36" w:rsidP="00755B40">
      <w:pPr>
        <w:pStyle w:val="Brdtext"/>
      </w:pPr>
      <w:r>
        <w:t>En viktig fråga är således om en skatteutgift kan anses förbättra den samhälls</w:t>
      </w:r>
      <w:r>
        <w:softHyphen/>
        <w:t>ekonomiska effektiviteten och därmed välfärden. Hur en skatteutgift påverkar väl</w:t>
      </w:r>
      <w:r w:rsidR="00673147">
        <w:softHyphen/>
      </w:r>
      <w:r>
        <w:t>färden beror på vilken värdegrund bedömningen utgår från, t.ex. vilken vikt som läggs på fördelningen av tillgångar. En vanligt förekommande förenkling är att en åtgärd antas leda till ökad välfärd om vinsterna för dem som vinner på en regelförändring kan kompensera förlusterna för dem som förlorar på den. Vinnarna av en skatteutgift är typiskt de som agerar på den aktuella marknaden, tillhör målgruppen för åtgärden eller påverkas av den externa effekt som internaliseras. Förlorarna kan vara svåra att identifiera då effekterna av en förändrad resursallokering kan vara vitt spridda i ekonomin. Förutom den offentliga sektorn, som förlorar skatteintäkter, är de troliga förlorarna de som agerar på närliggande marknader, tillhör en likartad eller konkurrerande målgrupp eller bidrar till den externa effekten. Det demokratiska beslutssystemet måste värdera förändringen och anse att den nya fördelningen är acceptabel.</w:t>
      </w:r>
    </w:p>
    <w:p w14:paraId="17EC4363" w14:textId="77777777" w:rsidR="00755B40" w:rsidRDefault="00FE2E36" w:rsidP="00755B40">
      <w:pPr>
        <w:pStyle w:val="Brdtext"/>
      </w:pPr>
      <w:r>
        <w:t>Utifrån ekonomisk teori identifieras ett antal indikatorer på hur en skatteutgift kan förbättra den samhällsekonomiska effektiviteten. Dessa indikatorer är att</w:t>
      </w:r>
    </w:p>
    <w:p w14:paraId="5DE1FC9D" w14:textId="77777777" w:rsidR="00755B40" w:rsidRPr="00665873" w:rsidRDefault="00FE2E36" w:rsidP="00755B40">
      <w:pPr>
        <w:pStyle w:val="Strecklista"/>
      </w:pPr>
      <w:r w:rsidRPr="00665873">
        <w:t>realinkomsten ökar,</w:t>
      </w:r>
    </w:p>
    <w:p w14:paraId="41A4F019" w14:textId="77777777" w:rsidR="00755B40" w:rsidRPr="00665873" w:rsidRDefault="00FE2E36" w:rsidP="00755B40">
      <w:pPr>
        <w:pStyle w:val="Strecklista"/>
      </w:pPr>
      <w:r w:rsidRPr="00665873">
        <w:lastRenderedPageBreak/>
        <w:t>sysselsättningen ökar,</w:t>
      </w:r>
    </w:p>
    <w:p w14:paraId="6F9BB97C" w14:textId="77777777" w:rsidR="00755B40" w:rsidRPr="00665873" w:rsidRDefault="00FE2E36" w:rsidP="00755B40">
      <w:pPr>
        <w:pStyle w:val="Strecklista"/>
      </w:pPr>
      <w:r w:rsidRPr="00665873">
        <w:t>dödviktsförluster, dvs. snedvridning av resursallokeringen, minskar, eller</w:t>
      </w:r>
    </w:p>
    <w:p w14:paraId="4427B20C" w14:textId="77777777" w:rsidR="00755B40" w:rsidRPr="00665873" w:rsidRDefault="00FE2E36" w:rsidP="00755B40">
      <w:pPr>
        <w:pStyle w:val="Strecklista"/>
      </w:pPr>
      <w:r w:rsidRPr="00665873">
        <w:t>negativa (positiva) externa effekter minskar (ökar).</w:t>
      </w:r>
    </w:p>
    <w:p w14:paraId="41E654B2" w14:textId="77777777" w:rsidR="00755B40" w:rsidRDefault="00FE2E36" w:rsidP="00755B40">
      <w:pPr>
        <w:pStyle w:val="Brdtext"/>
      </w:pPr>
      <w:r w:rsidRPr="00BF323A">
        <w:t>Även om det vore önskvärt att göra en kvantitativ bedömning av en skatteutgifts bidrag till förbättrad samhällsekonomisk effektivitet är detta oftast inte praktiskt möjligt då det ställer stora krav på data och metod. En kvalitativ bedömning går dock ofta att göra.</w:t>
      </w:r>
    </w:p>
    <w:p w14:paraId="3C4BFE71" w14:textId="77777777" w:rsidR="00755B40" w:rsidRDefault="00FE2E36" w:rsidP="00755B40">
      <w:pPr>
        <w:pStyle w:val="Rubrik2"/>
      </w:pPr>
      <w:bookmarkStart w:id="94" w:name="_Toc37157626"/>
      <w:bookmarkStart w:id="95" w:name="_Toc37234773"/>
      <w:bookmarkStart w:id="96" w:name="_Toc68773981"/>
      <w:r>
        <w:t>Principer för skattepolitiken</w:t>
      </w:r>
      <w:bookmarkEnd w:id="94"/>
      <w:bookmarkEnd w:id="95"/>
      <w:bookmarkEnd w:id="96"/>
    </w:p>
    <w:p w14:paraId="4A6CFD5B" w14:textId="77777777" w:rsidR="00755B40" w:rsidRDefault="00FE2E36" w:rsidP="00755B40">
      <w:pPr>
        <w:pStyle w:val="Brdtext"/>
      </w:pPr>
      <w:r>
        <w:t>Skatteutgifter kan även analyseras utifrån hur de bidrar till ett välfungerande skatte</w:t>
      </w:r>
      <w:r>
        <w:softHyphen/>
        <w:t>system. Grundläggande principer för skattesystemet kan t.ex. vara att skattesystemet ska uppfattas som legitimt och rättvist, skattereglerna ska vara generella och tydliga, beskattningen ska ske i nära anslutning till inkomsttillfället eller att reglerna ska vara hållbara i förhållande till Europeiska unionen.</w:t>
      </w:r>
    </w:p>
    <w:p w14:paraId="524070C3" w14:textId="7B83424C" w:rsidR="00755B40" w:rsidRDefault="00FE2E36" w:rsidP="00755B40">
      <w:pPr>
        <w:pStyle w:val="Brdtext"/>
      </w:pPr>
      <w:r>
        <w:t>Genom att minska enhetligheten och öka komplexiteten i skattesystemet kan skatte</w:t>
      </w:r>
      <w:r>
        <w:softHyphen/>
        <w:t>utgifter sägas gå emot principen om att skattereglerna ska vara generella och tydliga. Samtidigt kan skatteutgifter i vissa fall bidra till att uppnå andra principiella syften. En skatteutgift kan därmed i vissa fall vara förenlig med vissa principer men stå i strid med andra.</w:t>
      </w:r>
    </w:p>
    <w:p w14:paraId="0D32C77A" w14:textId="77777777" w:rsidR="00755B40" w:rsidRDefault="00FE2E36" w:rsidP="00755B40">
      <w:pPr>
        <w:pStyle w:val="Rubrik2"/>
      </w:pPr>
      <w:bookmarkStart w:id="97" w:name="_Toc37157627"/>
      <w:bookmarkStart w:id="98" w:name="_Toc37234774"/>
      <w:bookmarkStart w:id="99" w:name="_Toc68773982"/>
      <w:r>
        <w:t>Jämställdhet</w:t>
      </w:r>
      <w:bookmarkEnd w:id="97"/>
      <w:bookmarkEnd w:id="98"/>
      <w:bookmarkEnd w:id="99"/>
    </w:p>
    <w:p w14:paraId="701B569A" w14:textId="77777777" w:rsidR="00755B40" w:rsidRDefault="00FE2E36" w:rsidP="00755B40">
      <w:pPr>
        <w:pStyle w:val="Brdtext"/>
      </w:pPr>
      <w:r>
        <w:t>Skatteutgifter kan även ha effekter för främst den ekonomiska jämställdheten mellan kvinnor och män.</w:t>
      </w:r>
    </w:p>
    <w:p w14:paraId="63D6567E" w14:textId="35F73C22" w:rsidR="00755B40" w:rsidRDefault="00FE2E36" w:rsidP="00755B40">
      <w:pPr>
        <w:pStyle w:val="Brdtext"/>
      </w:pPr>
      <w:r>
        <w:t xml:space="preserve">För att göra en bedömning av hur en skatteutgift kan påverka </w:t>
      </w:r>
      <w:r w:rsidR="006860D4">
        <w:t xml:space="preserve">den ekonomiska </w:t>
      </w:r>
      <w:r>
        <w:t>jämställdheten kan följande indikatorer användas:</w:t>
      </w:r>
    </w:p>
    <w:p w14:paraId="30C1060D" w14:textId="77777777" w:rsidR="00755B40" w:rsidRPr="00665873" w:rsidRDefault="00FE2E36" w:rsidP="00755B40">
      <w:pPr>
        <w:pStyle w:val="Strecklista"/>
      </w:pPr>
      <w:r w:rsidRPr="00665873">
        <w:t>förändring av disponibel inkomst för kvinnor respektive män,</w:t>
      </w:r>
    </w:p>
    <w:p w14:paraId="7811F83C" w14:textId="77777777" w:rsidR="00755B40" w:rsidRPr="00665873" w:rsidRDefault="00FE2E36" w:rsidP="00755B40">
      <w:pPr>
        <w:pStyle w:val="Strecklista"/>
      </w:pPr>
      <w:r w:rsidRPr="00665873">
        <w:t>förändring av kvinnors respektive mäns arbetskraftsdeltagande,</w:t>
      </w:r>
    </w:p>
    <w:p w14:paraId="646D1BFE" w14:textId="77777777" w:rsidR="00755B40" w:rsidRPr="00665873" w:rsidRDefault="00FE2E36" w:rsidP="00755B40">
      <w:pPr>
        <w:pStyle w:val="Strecklista"/>
      </w:pPr>
      <w:r w:rsidRPr="00665873">
        <w:t>förändring av kvinnors respektive mäns obetalda hemarbete, samt</w:t>
      </w:r>
    </w:p>
    <w:p w14:paraId="48D7C567" w14:textId="77777777" w:rsidR="00755B40" w:rsidRPr="00665873" w:rsidRDefault="00FE2E36" w:rsidP="00755B40">
      <w:pPr>
        <w:pStyle w:val="Strecklista"/>
      </w:pPr>
      <w:r w:rsidRPr="00665873">
        <w:t>resursomfördelning mellan sektorer där kvinnor respektive män är överrepresenterade i termer av t.ex. konsumtion, sysselsättning eller företagande.</w:t>
      </w:r>
    </w:p>
    <w:p w14:paraId="18BCCA00" w14:textId="40C78AD4" w:rsidR="00755B40" w:rsidRPr="00642376" w:rsidRDefault="006F38B6" w:rsidP="00755B40">
      <w:pPr>
        <w:pStyle w:val="Rubrik2"/>
      </w:pPr>
      <w:bookmarkStart w:id="100" w:name="_Toc68773983"/>
      <w:bookmarkStart w:id="101" w:name="_Hlk66282328"/>
      <w:r>
        <w:t>Särskild löneskatt för äldre</w:t>
      </w:r>
      <w:bookmarkEnd w:id="100"/>
    </w:p>
    <w:p w14:paraId="569D49F2" w14:textId="1FC51869" w:rsidR="00B1107A" w:rsidRDefault="00B1107A" w:rsidP="00B1107A">
      <w:pPr>
        <w:pStyle w:val="Brdtext"/>
      </w:pPr>
      <w:r>
        <w:t>Särskild löneskatt ska enligt normen betalas på vissa förvärvsinkomster där inte socialavgifter ska betalas. Den särskilda löneskatten är som regel 24,26 procent. Den absoluta merparten av särskild löneskatt betalas på pensionsavsättningar. Särskild löneskatt ska enligt norm också betalas på förvärvsinkomster för personer som vid årets ingång fyllt 65 år, eftersom socialavgifter inte betalas för dessa inkomster. För personer födda 1938 eller senare betalas dock ålderspensionsavgiften på 10,21 procent, varför den särskilda löneskatten för den gruppen har varit 16,16 procent.</w:t>
      </w:r>
    </w:p>
    <w:p w14:paraId="6B2A9B8F" w14:textId="286DE214" w:rsidR="00B1107A" w:rsidRDefault="00B1107A" w:rsidP="00B1107A">
      <w:pPr>
        <w:pStyle w:val="Brdtext"/>
      </w:pPr>
      <w:r>
        <w:t>Sedan 2007 har den särskilda löneskatten för äldre varit nedsatt och därför utgjort en skatteutgift. Den senaste förändringen trädde i kraft den 1</w:t>
      </w:r>
      <w:r w:rsidR="00673147">
        <w:t> </w:t>
      </w:r>
      <w:r>
        <w:t xml:space="preserve">juli 2019 och innebar att den särskilda löneskatten för äldre togs bort. </w:t>
      </w:r>
    </w:p>
    <w:p w14:paraId="5C9EA433" w14:textId="3BA45FAE" w:rsidR="00B1107A" w:rsidRDefault="00B1107A" w:rsidP="00B1107A">
      <w:pPr>
        <w:pStyle w:val="Brdtext"/>
      </w:pPr>
      <w:r>
        <w:t xml:space="preserve">Den </w:t>
      </w:r>
      <w:r w:rsidR="00373B52">
        <w:t>nedsatta</w:t>
      </w:r>
      <w:r>
        <w:t xml:space="preserve"> särskilda löneskatten för äldre </w:t>
      </w:r>
      <w:r w:rsidR="00B20D69">
        <w:t xml:space="preserve">har tidigare </w:t>
      </w:r>
      <w:r>
        <w:t>redovisa</w:t>
      </w:r>
      <w:r w:rsidR="00B20D69">
        <w:t>t</w:t>
      </w:r>
      <w:r>
        <w:t xml:space="preserve">s som fyra separata skatteutgifter, två för </w:t>
      </w:r>
      <w:r w:rsidR="00B20D69">
        <w:t xml:space="preserve">anställda </w:t>
      </w:r>
      <w:r>
        <w:t xml:space="preserve">och två för </w:t>
      </w:r>
      <w:r w:rsidR="00B20D69">
        <w:t>egenföretagare</w:t>
      </w:r>
      <w:r>
        <w:t xml:space="preserve">. Dessa </w:t>
      </w:r>
      <w:r w:rsidR="00B20D69">
        <w:t>har varit</w:t>
      </w:r>
      <w:r>
        <w:t xml:space="preserve"> uppdelade på personer födda 1937 eller tidigare och 1938 eller senare. Den sista uppdelningen beror på att </w:t>
      </w:r>
      <w:r w:rsidR="00030430">
        <w:t xml:space="preserve">de två åldersgrupperna, som nämndes ovan, ursprungligen </w:t>
      </w:r>
      <w:r w:rsidR="00731873">
        <w:t xml:space="preserve">omfattades av </w:t>
      </w:r>
      <w:r w:rsidR="00030430">
        <w:lastRenderedPageBreak/>
        <w:t>olika nivåer av särskild löneskatt</w:t>
      </w:r>
      <w:r>
        <w:t>.</w:t>
      </w:r>
      <w:r w:rsidR="00B20D69">
        <w:t xml:space="preserve"> </w:t>
      </w:r>
      <w:r w:rsidR="00B20D69" w:rsidRPr="00B20D69">
        <w:t>Av naturliga skäl minskar de två skatteutgifterna som berör personer född</w:t>
      </w:r>
      <w:r w:rsidR="00770B1D">
        <w:t>a</w:t>
      </w:r>
      <w:r w:rsidR="00B20D69" w:rsidRPr="00B20D69">
        <w:t xml:space="preserve"> 1937 eller tidigare kontinuerligt och beräknas nu utgöra ca </w:t>
      </w:r>
      <w:r w:rsidR="001F22F3">
        <w:t>6</w:t>
      </w:r>
      <w:r w:rsidR="00673147">
        <w:t> </w:t>
      </w:r>
      <w:r w:rsidR="00B20D69" w:rsidRPr="00B20D69">
        <w:t xml:space="preserve">procent av den samlade skatteutgiften för nedsatt särskild löneskatt för äldre. </w:t>
      </w:r>
      <w:bookmarkStart w:id="102" w:name="_Hlk64959892"/>
      <w:r w:rsidR="00B20D69" w:rsidRPr="00B20D69">
        <w:t>Från och med årets skrivelse kommer regeringen av förenklingsskäl inte dela upp skatte</w:t>
      </w:r>
      <w:r w:rsidR="00673147">
        <w:softHyphen/>
      </w:r>
      <w:r w:rsidR="00B20D69" w:rsidRPr="00B20D69">
        <w:t>utgiften för särskild löneskatt för äldre i två ålderskategorier utan endast redovisa uppdelat mellan anställda och egenföretagare.</w:t>
      </w:r>
      <w:bookmarkEnd w:id="102"/>
    </w:p>
    <w:p w14:paraId="497B53E4" w14:textId="6BFFEF1F" w:rsidR="006018A2" w:rsidRDefault="00644F3B" w:rsidP="00445EDE">
      <w:pPr>
        <w:pStyle w:val="Brdtext"/>
      </w:pPr>
      <w:r>
        <w:t>Skatteutgiften innebär lägre arbetskostnader för äldre</w:t>
      </w:r>
      <w:r w:rsidR="00F31110">
        <w:t xml:space="preserve">, vilket </w:t>
      </w:r>
      <w:r>
        <w:t>i sin tur</w:t>
      </w:r>
      <w:r w:rsidR="00F31110">
        <w:t xml:space="preserve"> ger</w:t>
      </w:r>
      <w:r>
        <w:t xml:space="preserve"> öka</w:t>
      </w:r>
      <w:r w:rsidR="006769B3">
        <w:t>de</w:t>
      </w:r>
      <w:r>
        <w:t xml:space="preserve"> incitament till ett längre arbetsliv för egenföretagare samt ökade incitament </w:t>
      </w:r>
      <w:r w:rsidR="006769B3">
        <w:t xml:space="preserve">för arbetsgivare </w:t>
      </w:r>
      <w:r>
        <w:t>att behålla äldre anställda.</w:t>
      </w:r>
      <w:r w:rsidR="00BE3376">
        <w:t xml:space="preserve"> </w:t>
      </w:r>
    </w:p>
    <w:p w14:paraId="670CA020" w14:textId="1E6BADCF" w:rsidR="00932458" w:rsidRDefault="00A83C1C" w:rsidP="00445EDE">
      <w:pPr>
        <w:pStyle w:val="Brdtext"/>
      </w:pPr>
      <w:r>
        <w:t xml:space="preserve">Lägre arbetskostnader </w:t>
      </w:r>
      <w:r w:rsidR="00287728">
        <w:t>ökar</w:t>
      </w:r>
      <w:r w:rsidR="00932458">
        <w:t xml:space="preserve"> efterfrågan på arbetskraft i en grupp </w:t>
      </w:r>
      <w:r w:rsidR="00287728">
        <w:t>och</w:t>
      </w:r>
      <w:r w:rsidR="00932458">
        <w:t xml:space="preserve"> förväntas leda till ökad sysselsättning </w:t>
      </w:r>
      <w:r>
        <w:t>för den</w:t>
      </w:r>
      <w:r w:rsidR="00932458">
        <w:t xml:space="preserve"> gruppen</w:t>
      </w:r>
      <w:r w:rsidR="00287728">
        <w:t>.</w:t>
      </w:r>
      <w:r w:rsidR="00932458">
        <w:t xml:space="preserve"> </w:t>
      </w:r>
      <w:r w:rsidR="007533D6">
        <w:t xml:space="preserve">Vanligtvis förväntas </w:t>
      </w:r>
      <w:r w:rsidR="008F00F4">
        <w:t>ökad efterfrågan på arbets</w:t>
      </w:r>
      <w:r w:rsidR="00673147">
        <w:softHyphen/>
      </w:r>
      <w:r w:rsidR="008F00F4">
        <w:t>kraft i en grupp</w:t>
      </w:r>
      <w:r w:rsidR="0092427C">
        <w:t xml:space="preserve"> inte innebära någon betydande </w:t>
      </w:r>
      <w:r w:rsidR="00AE057C">
        <w:t xml:space="preserve">effekt på sysselsättningen i </w:t>
      </w:r>
      <w:r w:rsidR="0092427C">
        <w:t xml:space="preserve">ekonomin </w:t>
      </w:r>
      <w:r w:rsidR="00AE057C">
        <w:t>sin helhet på längre sikt då</w:t>
      </w:r>
      <w:r w:rsidR="0092427C">
        <w:t xml:space="preserve"> sysselsättningen i gruppen </w:t>
      </w:r>
      <w:r w:rsidR="00AE057C">
        <w:t xml:space="preserve">förväntas </w:t>
      </w:r>
      <w:r w:rsidR="0092427C">
        <w:t>öka</w:t>
      </w:r>
      <w:r w:rsidR="007533D6">
        <w:t xml:space="preserve"> på bekostnad av sysselsättningen i andra gruppe</w:t>
      </w:r>
      <w:r w:rsidR="00385023">
        <w:t>r</w:t>
      </w:r>
      <w:r w:rsidR="007533D6">
        <w:t xml:space="preserve">. Anledningen är att en ökad efterfrågan som inte möts av ett ökat arbetsutbud kan förväntas leda till ett ökat lönetryck, exempelvis genom att löntagarnas förhandlingsposition förbättras när arbetslösheten temporärt sjunker. </w:t>
      </w:r>
      <w:r w:rsidR="00AE057C">
        <w:t>För äldre personer är det dock sannolikt att</w:t>
      </w:r>
      <w:r w:rsidR="007533D6">
        <w:t xml:space="preserve"> en ökad efterfrågan främst möt</w:t>
      </w:r>
      <w:r w:rsidR="0092427C">
        <w:t>s</w:t>
      </w:r>
      <w:r w:rsidR="007533D6">
        <w:t xml:space="preserve"> av ett ökat arbetsutbud </w:t>
      </w:r>
      <w:r w:rsidR="001209BB">
        <w:t>och inte minskad arbetslöshet</w:t>
      </w:r>
      <w:r w:rsidR="007533D6">
        <w:t xml:space="preserve"> </w:t>
      </w:r>
      <w:r w:rsidR="0092427C">
        <w:t xml:space="preserve">då det </w:t>
      </w:r>
      <w:r w:rsidR="0092427C" w:rsidRPr="0092427C">
        <w:t>främsta alternativet till sysselsättning sannolikt är att gå i pension</w:t>
      </w:r>
      <w:r w:rsidR="007533D6">
        <w:t>.</w:t>
      </w:r>
      <w:r w:rsidR="0092427C">
        <w:t xml:space="preserve"> </w:t>
      </w:r>
      <w:r w:rsidR="0092427C" w:rsidRPr="0092427C">
        <w:t xml:space="preserve">Således </w:t>
      </w:r>
      <w:r w:rsidR="001209BB">
        <w:t>är det möjligt att</w:t>
      </w:r>
      <w:r w:rsidR="0092427C" w:rsidRPr="0092427C">
        <w:t xml:space="preserve"> </w:t>
      </w:r>
      <w:r w:rsidR="0092427C">
        <w:t>en ökad efter</w:t>
      </w:r>
      <w:r w:rsidR="00673147">
        <w:softHyphen/>
      </w:r>
      <w:r w:rsidR="0092427C">
        <w:t>frågan på äldre arbetskraft k</w:t>
      </w:r>
      <w:r w:rsidR="001209BB">
        <w:t>an</w:t>
      </w:r>
      <w:r w:rsidR="0092427C">
        <w:t xml:space="preserve"> leda till </w:t>
      </w:r>
      <w:r w:rsidR="0092427C" w:rsidRPr="0092427C">
        <w:t xml:space="preserve">en </w:t>
      </w:r>
      <w:r w:rsidR="0092427C">
        <w:t xml:space="preserve">ökning </w:t>
      </w:r>
      <w:r w:rsidR="0092427C" w:rsidRPr="0092427C">
        <w:t>av den varaktiga sysselsättningen i ekonomin som helhet.</w:t>
      </w:r>
    </w:p>
    <w:p w14:paraId="1919F6A1" w14:textId="220FF77D" w:rsidR="008400BB" w:rsidRDefault="00A62725" w:rsidP="00B1107A">
      <w:pPr>
        <w:pStyle w:val="Brdtext"/>
      </w:pPr>
      <w:r>
        <w:t>Samtidigt är det möjligt</w:t>
      </w:r>
      <w:r w:rsidR="004614F4">
        <w:t xml:space="preserve"> att </w:t>
      </w:r>
      <w:r>
        <w:t xml:space="preserve">förändringar i efterfrågan på </w:t>
      </w:r>
      <w:r w:rsidR="004614F4">
        <w:t xml:space="preserve">äldre </w:t>
      </w:r>
      <w:r>
        <w:t>arbetskraft får</w:t>
      </w:r>
      <w:r w:rsidR="004614F4">
        <w:t xml:space="preserve"> en relativt liten </w:t>
      </w:r>
      <w:r>
        <w:t xml:space="preserve">påverkan på sysselsättningen i samma grupp. Anledningen är att </w:t>
      </w:r>
      <w:r w:rsidR="000C62B6">
        <w:t>anställnings</w:t>
      </w:r>
      <w:r w:rsidR="00673147">
        <w:softHyphen/>
      </w:r>
      <w:r w:rsidR="000C62B6">
        <w:t xml:space="preserve">tryggheten för </w:t>
      </w:r>
      <w:r>
        <w:t xml:space="preserve">personer upp </w:t>
      </w:r>
      <w:r w:rsidR="004614F4">
        <w:t>till 68 år</w:t>
      </w:r>
      <w:r w:rsidR="000C62B6">
        <w:t xml:space="preserve"> generellt sett är hög </w:t>
      </w:r>
      <w:r w:rsidR="000C62B6" w:rsidRPr="000C62B6">
        <w:t>till följd av att de i regel varit länge på sin arbetsplats och har rätt att kvarstå i sin anställning (omfattas av lagen om anställningsskydd</w:t>
      </w:r>
      <w:r w:rsidR="000C62B6">
        <w:t>).</w:t>
      </w:r>
      <w:r w:rsidR="00CD3C53">
        <w:t xml:space="preserve"> </w:t>
      </w:r>
      <w:r w:rsidR="00CD3C53" w:rsidRPr="00CD3C53">
        <w:t>Även om arbetsgivaren i viss utsträckning kan påverka syssel</w:t>
      </w:r>
      <w:r w:rsidR="00673147">
        <w:softHyphen/>
      </w:r>
      <w:r w:rsidR="00CD3C53" w:rsidRPr="00CD3C53">
        <w:t>sättningen</w:t>
      </w:r>
      <w:r w:rsidR="00CD3C53">
        <w:t xml:space="preserve"> </w:t>
      </w:r>
      <w:r w:rsidR="00CD3C53" w:rsidRPr="00CD3C53">
        <w:t xml:space="preserve">bedöms arbetsgivarens ekonomiska incitament att ha äldre anställda främst spela roll för sysselsättningen för dem </w:t>
      </w:r>
      <w:r w:rsidR="00AE590B">
        <w:t>som är</w:t>
      </w:r>
      <w:r w:rsidR="00CD3C53" w:rsidRPr="00CD3C53">
        <w:t xml:space="preserve"> 6</w:t>
      </w:r>
      <w:r w:rsidR="00CD3C53">
        <w:t>8</w:t>
      </w:r>
      <w:r w:rsidR="00CD3C53" w:rsidRPr="00CD3C53">
        <w:t xml:space="preserve"> år</w:t>
      </w:r>
      <w:r w:rsidR="00AE590B">
        <w:t xml:space="preserve"> eller äldre</w:t>
      </w:r>
      <w:r w:rsidR="00CD3C53" w:rsidRPr="00CD3C53">
        <w:t>. För de</w:t>
      </w:r>
      <w:r w:rsidR="002E7EE1">
        <w:t>m</w:t>
      </w:r>
      <w:r w:rsidR="00CD3C53" w:rsidRPr="00CD3C53">
        <w:t xml:space="preserve"> som </w:t>
      </w:r>
      <w:r w:rsidR="00AE590B">
        <w:t>inte fyllt</w:t>
      </w:r>
      <w:r w:rsidR="00CD3C53" w:rsidRPr="00CD3C53">
        <w:t xml:space="preserve"> 6</w:t>
      </w:r>
      <w:r w:rsidR="00CD3C53">
        <w:t>8</w:t>
      </w:r>
      <w:r w:rsidR="00CD3C53" w:rsidRPr="00CD3C53">
        <w:t xml:space="preserve"> år antas det </w:t>
      </w:r>
      <w:r w:rsidR="007807B2">
        <w:t>framför allt</w:t>
      </w:r>
      <w:r w:rsidR="00CD3C53" w:rsidRPr="00CD3C53">
        <w:t xml:space="preserve"> vara individens incitament att arbeta som är avgörande för sysselsättningen</w:t>
      </w:r>
      <w:r w:rsidR="00D61399">
        <w:t>.</w:t>
      </w:r>
      <w:r w:rsidR="008400BB">
        <w:t xml:space="preserve"> Studier av </w:t>
      </w:r>
      <w:r w:rsidR="00642138">
        <w:t xml:space="preserve">anledningar bakom </w:t>
      </w:r>
      <w:r w:rsidR="008400BB">
        <w:t>pensionsbeslut</w:t>
      </w:r>
      <w:r w:rsidR="00642138">
        <w:t>et</w:t>
      </w:r>
      <w:r w:rsidR="008400BB">
        <w:t xml:space="preserve"> indikerar även att de</w:t>
      </w:r>
      <w:r w:rsidR="00DA3180">
        <w:t>t främst är viljan eller hälsan som avgör om individen väljer att gå i pension och inte arbetsgivarens efterfrågan.</w:t>
      </w:r>
      <w:r w:rsidR="00642138">
        <w:rPr>
          <w:rStyle w:val="Fotnotsreferens"/>
        </w:rPr>
        <w:footnoteReference w:id="2"/>
      </w:r>
      <w:r w:rsidR="00DA3180">
        <w:t xml:space="preserve"> </w:t>
      </w:r>
    </w:p>
    <w:p w14:paraId="425CC524" w14:textId="599646F5" w:rsidR="002536C5" w:rsidRDefault="008400BB" w:rsidP="00B1107A">
      <w:pPr>
        <w:pStyle w:val="Brdtext"/>
      </w:pPr>
      <w:r>
        <w:t>För samtliga egenföretagare äldre än 65 år</w:t>
      </w:r>
      <w:r w:rsidR="00615C9D">
        <w:t xml:space="preserve"> innebär s</w:t>
      </w:r>
      <w:r w:rsidR="00D10057">
        <w:t xml:space="preserve">katteutgiften emellertid </w:t>
      </w:r>
      <w:r w:rsidR="00615C9D">
        <w:t>en direkt effekt som ökar incitamenten att förlänga arbetslivet.</w:t>
      </w:r>
      <w:r w:rsidR="00543116">
        <w:t xml:space="preserve"> </w:t>
      </w:r>
      <w:r>
        <w:t xml:space="preserve">Egenföretagande är även relativt vanligt bland personer från 65 år. Enligt Riksrevisionens granskning av den särskilda löneskatten för äldre uppgår andelen egenföretagare </w:t>
      </w:r>
      <w:r w:rsidR="00751F38">
        <w:t>bland</w:t>
      </w:r>
      <w:r>
        <w:t xml:space="preserve"> de sysselsatta i ålders</w:t>
      </w:r>
      <w:r w:rsidR="00673147">
        <w:softHyphen/>
      </w:r>
      <w:r>
        <w:t xml:space="preserve">gruppen </w:t>
      </w:r>
      <w:r w:rsidR="007406D9">
        <w:t>65–74</w:t>
      </w:r>
      <w:r w:rsidR="00906B65">
        <w:t xml:space="preserve"> år </w:t>
      </w:r>
      <w:r>
        <w:t>till 36 procent, jämfört med</w:t>
      </w:r>
      <w:r w:rsidR="00F330D0">
        <w:t xml:space="preserve"> ca</w:t>
      </w:r>
      <w:r>
        <w:t xml:space="preserve"> 1</w:t>
      </w:r>
      <w:r w:rsidR="0082391C">
        <w:t>0</w:t>
      </w:r>
      <w:r>
        <w:t xml:space="preserve"> procent för </w:t>
      </w:r>
      <w:r w:rsidR="00906B65">
        <w:t>yngre åldersgrupper</w:t>
      </w:r>
      <w:r w:rsidR="00543116">
        <w:t>.</w:t>
      </w:r>
    </w:p>
    <w:p w14:paraId="767AE59E" w14:textId="1FA9C71F" w:rsidR="00B1107A" w:rsidRDefault="003868EF" w:rsidP="00037746">
      <w:pPr>
        <w:pStyle w:val="Brdtext"/>
      </w:pPr>
      <w:r>
        <w:t xml:space="preserve">Det finns </w:t>
      </w:r>
      <w:r w:rsidR="00304874">
        <w:t>några</w:t>
      </w:r>
      <w:r>
        <w:t xml:space="preserve"> empiriska studier </w:t>
      </w:r>
      <w:r w:rsidR="00712524">
        <w:t xml:space="preserve">av effekten </w:t>
      </w:r>
      <w:r>
        <w:t>av den särskilda löneskatten på äldres sysselsättning</w:t>
      </w:r>
      <w:r w:rsidR="005F62CF">
        <w:t>.</w:t>
      </w:r>
      <w:r w:rsidR="00F673E6">
        <w:t xml:space="preserve"> </w:t>
      </w:r>
      <w:r w:rsidR="00AD517D">
        <w:t xml:space="preserve">En tidigare </w:t>
      </w:r>
      <w:r w:rsidR="00FE727C">
        <w:t xml:space="preserve">utvärdering av den slopade </w:t>
      </w:r>
      <w:r w:rsidR="00B1107A">
        <w:t xml:space="preserve">särskilda löneskatten </w:t>
      </w:r>
      <w:r w:rsidR="00FE727C">
        <w:t>2007 och</w:t>
      </w:r>
      <w:r w:rsidR="00350D02">
        <w:t xml:space="preserve"> det förhöjda</w:t>
      </w:r>
      <w:r w:rsidR="00FE727C">
        <w:t xml:space="preserve"> jobbskatteavdraget</w:t>
      </w:r>
      <w:r w:rsidR="00B1107A">
        <w:t xml:space="preserve"> för äldre </w:t>
      </w:r>
      <w:r w:rsidR="00020D7B">
        <w:t>(</w:t>
      </w:r>
      <w:r w:rsidR="00FE727C">
        <w:t>som infördes samtidigt</w:t>
      </w:r>
      <w:r w:rsidR="00020D7B">
        <w:t>)</w:t>
      </w:r>
      <w:r w:rsidR="00AD517D">
        <w:t xml:space="preserve"> visar på </w:t>
      </w:r>
      <w:r w:rsidR="0089291E">
        <w:t xml:space="preserve">positiva </w:t>
      </w:r>
      <w:r w:rsidR="00B1107A">
        <w:t xml:space="preserve">sysselsättningseffekter. </w:t>
      </w:r>
      <w:r w:rsidR="00AD517D">
        <w:t xml:space="preserve">I studien </w:t>
      </w:r>
      <w:r w:rsidR="00B1107A">
        <w:t>var</w:t>
      </w:r>
      <w:r w:rsidR="004E345E">
        <w:t xml:space="preserve"> det</w:t>
      </w:r>
      <w:r w:rsidR="00B1107A">
        <w:t xml:space="preserve"> dock inte möjligt att identifiera hur stor del av effekten som kunde tillskrivas vardera reform (</w:t>
      </w:r>
      <w:r w:rsidR="003D2DE2">
        <w:t>prop</w:t>
      </w:r>
      <w:r w:rsidR="00B1107A">
        <w:t xml:space="preserve">. 2011/12:100 bilaga 5.). </w:t>
      </w:r>
      <w:r w:rsidR="00AD517D" w:rsidRPr="00AD517D">
        <w:t>Även La</w:t>
      </w:r>
      <w:r w:rsidR="00AD517D" w:rsidRPr="0005427B">
        <w:t xml:space="preserve">un (2017) studerar </w:t>
      </w:r>
      <w:r w:rsidR="00AD517D">
        <w:t>dessa reformer med avseende på äldres sysselsättning och får l</w:t>
      </w:r>
      <w:r w:rsidR="00FE727C" w:rsidRPr="00AD517D">
        <w:t>iknan</w:t>
      </w:r>
      <w:r w:rsidR="00FE727C" w:rsidRPr="0005427B">
        <w:t>de resultat</w:t>
      </w:r>
      <w:r w:rsidR="00AD517D">
        <w:t xml:space="preserve"> överlag </w:t>
      </w:r>
      <w:r w:rsidR="00B20D69" w:rsidRPr="00AD517D">
        <w:t xml:space="preserve">(The effect of age-targeted tax credits on labor force participation of older workers, Journal of Public Economics, vol. 152, 2017). </w:t>
      </w:r>
      <w:r w:rsidR="004E345E">
        <w:t xml:space="preserve">I sin granskning av skatteutgiften för den särskilda löneskatten för äldre gör </w:t>
      </w:r>
      <w:r w:rsidR="00B20D69" w:rsidRPr="00B20D69">
        <w:t xml:space="preserve">Riksrevisionen </w:t>
      </w:r>
      <w:r w:rsidR="004E345E">
        <w:t xml:space="preserve">en </w:t>
      </w:r>
      <w:r w:rsidR="00B20D69" w:rsidRPr="00B20D69">
        <w:t xml:space="preserve">empirisk utvärdering av </w:t>
      </w:r>
      <w:r w:rsidR="004E345E">
        <w:t>höjningen av löneskatt</w:t>
      </w:r>
      <w:r w:rsidR="00D01F64">
        <w:t>en</w:t>
      </w:r>
      <w:r w:rsidR="004E345E">
        <w:t xml:space="preserve"> från 0 till </w:t>
      </w:r>
      <w:r w:rsidR="00B20D69" w:rsidRPr="00B20D69">
        <w:t xml:space="preserve">6,15 procent år 2016 </w:t>
      </w:r>
      <w:r w:rsidR="004E345E">
        <w:t xml:space="preserve">och </w:t>
      </w:r>
      <w:r w:rsidR="00B20D69" w:rsidRPr="00B20D69">
        <w:t xml:space="preserve">finner inga tydliga effekter </w:t>
      </w:r>
      <w:r w:rsidR="00A92350">
        <w:t xml:space="preserve">på </w:t>
      </w:r>
      <w:r w:rsidR="00B20D69" w:rsidRPr="00B20D69">
        <w:t xml:space="preserve">vare sig </w:t>
      </w:r>
      <w:r w:rsidR="007779D6">
        <w:t>löneanställning eller löneinkomster</w:t>
      </w:r>
      <w:r w:rsidR="00B20D69" w:rsidRPr="00B20D69">
        <w:t>.</w:t>
      </w:r>
      <w:r w:rsidR="007779D6">
        <w:t xml:space="preserve"> </w:t>
      </w:r>
      <w:r w:rsidR="007779D6">
        <w:lastRenderedPageBreak/>
        <w:t>Däremot</w:t>
      </w:r>
      <w:r w:rsidR="00CF11D1">
        <w:t xml:space="preserve"> indikerar resultaten att sannolikheten att driva företag kan ha påverkats negativt.</w:t>
      </w:r>
    </w:p>
    <w:p w14:paraId="71883B63" w14:textId="09BDF2E3" w:rsidR="003C353B" w:rsidRDefault="00881076" w:rsidP="00B1107A">
      <w:pPr>
        <w:pStyle w:val="Brdtext"/>
      </w:pPr>
      <w:r>
        <w:t>B</w:t>
      </w:r>
      <w:r w:rsidR="003C353B">
        <w:t xml:space="preserve">edömningar av </w:t>
      </w:r>
      <w:r w:rsidR="00C0284C">
        <w:t>sysselsättningseffekter</w:t>
      </w:r>
      <w:r>
        <w:t xml:space="preserve"> är generellt sett</w:t>
      </w:r>
      <w:r w:rsidR="00C0284C">
        <w:t xml:space="preserve"> </w:t>
      </w:r>
      <w:r w:rsidR="004723EC">
        <w:t xml:space="preserve">behäftade </w:t>
      </w:r>
      <w:r w:rsidR="003C353B">
        <w:t xml:space="preserve">med stor osäkerhet. </w:t>
      </w:r>
      <w:r w:rsidR="00822A1B">
        <w:t xml:space="preserve">Sammantaget </w:t>
      </w:r>
      <w:r w:rsidR="00BA771A">
        <w:t>bedöms s</w:t>
      </w:r>
      <w:r w:rsidR="003C353B">
        <w:t>katteutgiften leda till en positiv, men möjligtvis liten effekt för sysselsättningen bland personer som fyllt 65 år vid årets ingång. Effekterna för syssel</w:t>
      </w:r>
      <w:r w:rsidR="00673147">
        <w:softHyphen/>
      </w:r>
      <w:r w:rsidR="003C353B">
        <w:t>sättningen i ekonomin i sin helhet</w:t>
      </w:r>
      <w:r w:rsidR="00A36DB8">
        <w:t xml:space="preserve"> på lång sikt</w:t>
      </w:r>
      <w:r w:rsidR="003C353B">
        <w:t xml:space="preserve"> är svårbedömda, men sannolikt positiva.</w:t>
      </w:r>
      <w:r w:rsidR="003C353B" w:rsidDel="00A936BE">
        <w:rPr>
          <w:rStyle w:val="Kommentarsreferens"/>
        </w:rPr>
        <w:t xml:space="preserve"> </w:t>
      </w:r>
      <w:r w:rsidR="00822A1B">
        <w:t>Vidare bedöms e</w:t>
      </w:r>
      <w:r w:rsidR="003C353B" w:rsidRPr="00457976">
        <w:t xml:space="preserve">ffekter på sysselsättningen av förändringar i den särskilda löneskatten för äldre allmänt sett vara små i förhållande till den offentligfinansiella effekten. Förväntade positiva effekter av att äldre ökar sin sysselsättning genom skatteutgiften bör därför vägas dels mot mer osäkra effekter på sysselsättningen i stort, dels mot storleken av den offentligfinansiella effekten. Som jämförelse kan nämnas att </w:t>
      </w:r>
      <w:r w:rsidR="00816DC1">
        <w:t>en</w:t>
      </w:r>
      <w:r w:rsidR="003C353B" w:rsidRPr="00457976">
        <w:t xml:space="preserve"> särskild löneskatt för äldre på 1</w:t>
      </w:r>
      <w:r w:rsidR="00A92350">
        <w:t xml:space="preserve"> procent</w:t>
      </w:r>
      <w:r w:rsidR="003C353B" w:rsidRPr="00457976">
        <w:t xml:space="preserve"> </w:t>
      </w:r>
      <w:r w:rsidR="00816DC1">
        <w:t xml:space="preserve">skulle minska skatteutgiften med </w:t>
      </w:r>
      <w:r w:rsidR="003C353B" w:rsidRPr="00457976">
        <w:t xml:space="preserve">ca </w:t>
      </w:r>
      <w:r w:rsidR="00AA14C4">
        <w:t>0,5</w:t>
      </w:r>
      <w:r w:rsidR="00673147">
        <w:t> </w:t>
      </w:r>
      <w:r w:rsidR="003C353B" w:rsidRPr="00457976">
        <w:t>miljarder kronor</w:t>
      </w:r>
      <w:r w:rsidR="005C3707">
        <w:t xml:space="preserve"> 2021</w:t>
      </w:r>
      <w:r w:rsidR="003C353B" w:rsidRPr="00457976">
        <w:t>.</w:t>
      </w:r>
    </w:p>
    <w:p w14:paraId="15F071EE" w14:textId="75952EF0" w:rsidR="00B1107A" w:rsidRDefault="00B1107A" w:rsidP="00F97447">
      <w:pPr>
        <w:pStyle w:val="Brdtext"/>
      </w:pPr>
      <w:r>
        <w:t>Ur ett jämställdhetsperspektiv gynnar skatteutgiften i högre utsträckning män än kvinnor. Anledningen är att män är överrepresenterade som företagare och att fler män än kvinnor över 65 år arbetar.</w:t>
      </w:r>
    </w:p>
    <w:p w14:paraId="7736AFB6" w14:textId="048E8E43" w:rsidR="009B6D3E" w:rsidRDefault="009B6D3E" w:rsidP="00F97447">
      <w:pPr>
        <w:pStyle w:val="Brdtext"/>
      </w:pPr>
    </w:p>
    <w:p w14:paraId="3560A109" w14:textId="77777777" w:rsidR="009B6D3E" w:rsidRDefault="009B6D3E" w:rsidP="00F97447">
      <w:pPr>
        <w:pStyle w:val="Brdtext"/>
        <w:sectPr w:rsidR="009B6D3E" w:rsidSect="00C55A97">
          <w:type w:val="oddPage"/>
          <w:pgSz w:w="11906" w:h="16838" w:code="9"/>
          <w:pgMar w:top="1304" w:right="2268" w:bottom="1247" w:left="2268" w:header="567" w:footer="624" w:gutter="0"/>
          <w:cols w:space="708"/>
          <w:docGrid w:linePitch="360"/>
        </w:sectPr>
      </w:pPr>
    </w:p>
    <w:p w14:paraId="37F6B047" w14:textId="77777777" w:rsidR="00755B40" w:rsidRDefault="00FE2E36" w:rsidP="00755B40">
      <w:pPr>
        <w:pStyle w:val="Rubrik1"/>
      </w:pPr>
      <w:bookmarkStart w:id="103" w:name="_Toc68773984"/>
      <w:bookmarkStart w:id="104" w:name="_Toc37157630"/>
      <w:bookmarkStart w:id="105" w:name="_Toc37234777"/>
      <w:bookmarkEnd w:id="101"/>
      <w:r w:rsidRPr="00AA33DA">
        <w:lastRenderedPageBreak/>
        <w:t>Redovisning av skatteutgifter</w:t>
      </w:r>
      <w:bookmarkEnd w:id="103"/>
    </w:p>
    <w:p w14:paraId="0DD57354" w14:textId="77777777" w:rsidR="00755B40" w:rsidRDefault="00FE2E36" w:rsidP="00755B40">
      <w:pPr>
        <w:pStyle w:val="Rubrik2"/>
      </w:pPr>
      <w:bookmarkStart w:id="106" w:name="_Toc68773985"/>
      <w:r>
        <w:t>Inledning</w:t>
      </w:r>
      <w:bookmarkEnd w:id="104"/>
      <w:bookmarkEnd w:id="105"/>
      <w:bookmarkEnd w:id="106"/>
    </w:p>
    <w:p w14:paraId="50B627B2" w14:textId="204CD828" w:rsidR="00755B40" w:rsidRDefault="00FE2E36" w:rsidP="00755B40">
      <w:pPr>
        <w:pStyle w:val="Brdtext"/>
      </w:pPr>
      <w:r w:rsidRPr="00550916">
        <w:t>I</w:t>
      </w:r>
      <w:r>
        <w:t xml:space="preserve"> </w:t>
      </w:r>
      <w:r>
        <w:fldChar w:fldCharType="begin"/>
      </w:r>
      <w:r>
        <w:instrText xml:space="preserve"> REF  _Ref37256050 \* Lower \h </w:instrText>
      </w:r>
      <w:r>
        <w:fldChar w:fldCharType="separate"/>
      </w:r>
      <w:r w:rsidR="00F95061">
        <w:t xml:space="preserve">tabell </w:t>
      </w:r>
      <w:r w:rsidR="00F95061">
        <w:rPr>
          <w:noProof/>
        </w:rPr>
        <w:t>3</w:t>
      </w:r>
      <w:r w:rsidR="00F95061">
        <w:t>.</w:t>
      </w:r>
      <w:r w:rsidR="00F95061">
        <w:rPr>
          <w:noProof/>
        </w:rPr>
        <w:t>2</w:t>
      </w:r>
      <w:r>
        <w:fldChar w:fldCharType="end"/>
      </w:r>
      <w:r w:rsidR="00417EA4" w:rsidRPr="00417EA4">
        <w:t>–</w:t>
      </w:r>
      <w:r w:rsidRPr="00550916">
        <w:t>3.</w:t>
      </w:r>
      <w:r w:rsidR="00054F64">
        <w:t>9</w:t>
      </w:r>
      <w:r w:rsidRPr="00550916">
        <w:t xml:space="preserve"> redovisas </w:t>
      </w:r>
      <w:r>
        <w:t>de</w:t>
      </w:r>
      <w:r w:rsidRPr="00550916">
        <w:t xml:space="preserve"> saldopåverkande skatteutgifter</w:t>
      </w:r>
      <w:r>
        <w:t>na</w:t>
      </w:r>
      <w:r w:rsidRPr="00550916">
        <w:t xml:space="preserve"> uppdelade på skatteslag för inkomståren 20</w:t>
      </w:r>
      <w:r w:rsidR="00EE1AE4">
        <w:t>20</w:t>
      </w:r>
      <w:r w:rsidRPr="00550916">
        <w:t>–202</w:t>
      </w:r>
      <w:r w:rsidR="00EE1AE4">
        <w:t>3</w:t>
      </w:r>
      <w:r w:rsidRPr="00550916">
        <w:t xml:space="preserve">. De saldopåverkande skatteutgifterna har fördelats på utgiftsområden (UO) eller klassats som skattetekniskt motiverade (ST), vilket framgår av kolumn 2 i </w:t>
      </w:r>
      <w:r w:rsidR="00417EA4">
        <w:t xml:space="preserve">varje </w:t>
      </w:r>
      <w:r w:rsidRPr="00550916">
        <w:t xml:space="preserve">tabell. </w:t>
      </w:r>
      <w:r>
        <w:t>Fördelningen på utgiftsområden vägleds av vilket utgifts</w:t>
      </w:r>
      <w:r w:rsidR="00673147">
        <w:softHyphen/>
      </w:r>
      <w:r>
        <w:t xml:space="preserve">område som förväntas vara mest berört av skatteutgiften. Tolkningar av vilka grupper som gynnas eller missgynnas av en skatteutgift bör dock göras med försiktighet. I många fall kan hushåll och företag påverkas på fler sätt än vad placeringen under ett utgiftsområde ger intryck av. </w:t>
      </w:r>
      <w:r w:rsidRPr="00550916">
        <w:t>I tabell 3.1 finns en sammanställning av samtliga utgifts</w:t>
      </w:r>
      <w:r w:rsidR="00673147">
        <w:softHyphen/>
      </w:r>
      <w:r w:rsidRPr="00550916">
        <w:t xml:space="preserve">områden </w:t>
      </w:r>
      <w:r w:rsidRPr="00E50574">
        <w:t>202</w:t>
      </w:r>
      <w:r w:rsidR="002E3F79" w:rsidRPr="00E50574">
        <w:t>1</w:t>
      </w:r>
      <w:r w:rsidRPr="00550916">
        <w:t>.</w:t>
      </w:r>
      <w:r>
        <w:t xml:space="preserve"> </w:t>
      </w:r>
      <w:r w:rsidRPr="00550916">
        <w:t>I redovisningen av skatteutgifter beaktas endast beslutade regel</w:t>
      </w:r>
      <w:r w:rsidR="00673147">
        <w:softHyphen/>
      </w:r>
      <w:r w:rsidRPr="00550916">
        <w:t>förändringar. Ett ”-” i kolumnen betyder att utgiften inte kunnat kvantifieras. En del skatteutgifter har upphört</w:t>
      </w:r>
      <w:r>
        <w:t xml:space="preserve"> och</w:t>
      </w:r>
      <w:r w:rsidRPr="00550916">
        <w:t xml:space="preserve"> redovisas </w:t>
      </w:r>
      <w:r>
        <w:t xml:space="preserve">med ett ”u” </w:t>
      </w:r>
      <w:r w:rsidRPr="00550916">
        <w:t xml:space="preserve">om de fortfarande har en offentligfinansiell effekt något av de redovisade åren. De icke saldopåverkande skatteutgifterna </w:t>
      </w:r>
      <w:r>
        <w:t>i tabell 3.1</w:t>
      </w:r>
      <w:r w:rsidR="00A17D2D">
        <w:t>0</w:t>
      </w:r>
      <w:r>
        <w:t xml:space="preserve"> </w:t>
      </w:r>
      <w:r w:rsidRPr="00550916">
        <w:t>har inte fördelats på utgiftsområden då de inte påverkar statsbudgetens saldo.</w:t>
      </w:r>
      <w:r>
        <w:t xml:space="preserve"> </w:t>
      </w:r>
    </w:p>
    <w:p w14:paraId="771DAAC2" w14:textId="1D0BFE37" w:rsidR="00755B40" w:rsidRDefault="00FE2E36" w:rsidP="00755B40">
      <w:pPr>
        <w:pStyle w:val="TabellRubrik"/>
      </w:pPr>
      <w:bookmarkStart w:id="107" w:name="_Toc37234784"/>
      <w:r>
        <w:t xml:space="preserve">Tabell </w:t>
      </w:r>
      <w:r>
        <w:fldChar w:fldCharType="begin"/>
      </w:r>
      <w:r>
        <w:instrText xml:space="preserve"> STYLEREF  "Rubrik 1" \n</w:instrText>
      </w:r>
      <w:r>
        <w:fldChar w:fldCharType="separate"/>
      </w:r>
      <w:r w:rsidR="00F95061">
        <w:rPr>
          <w:noProof/>
        </w:rPr>
        <w:t>3</w:t>
      </w:r>
      <w:r>
        <w:rPr>
          <w:noProof/>
        </w:rPr>
        <w:fldChar w:fldCharType="end"/>
      </w:r>
      <w:r>
        <w:t>.</w:t>
      </w:r>
      <w:fldSimple w:instr=" SEQ Tabell \* ARABIC \s 1 ">
        <w:r w:rsidR="00F95061">
          <w:rPr>
            <w:noProof/>
          </w:rPr>
          <w:t>1</w:t>
        </w:r>
      </w:fldSimple>
      <w:r>
        <w:tab/>
        <w:t>Utgiftsområden (UO) 202</w:t>
      </w:r>
      <w:bookmarkEnd w:id="107"/>
      <w:r w:rsidR="00E646E1">
        <w:t>1</w:t>
      </w:r>
      <w:r>
        <w:t xml:space="preserve"> </w:t>
      </w:r>
    </w:p>
    <w:tbl>
      <w:tblPr>
        <w:tblStyle w:val="RKBPTabell"/>
        <w:tblW w:w="5000" w:type="pct"/>
        <w:tblBorders>
          <w:bottom w:val="single" w:sz="12" w:space="0" w:color="auto"/>
        </w:tblBorders>
        <w:tblLook w:val="06E0" w:firstRow="1" w:lastRow="1" w:firstColumn="1" w:lastColumn="0" w:noHBand="1" w:noVBand="1"/>
      </w:tblPr>
      <w:tblGrid>
        <w:gridCol w:w="774"/>
        <w:gridCol w:w="6596"/>
      </w:tblGrid>
      <w:tr w:rsidR="00755B40" w14:paraId="0CED48E0" w14:textId="77777777" w:rsidTr="00755B40">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525" w:type="pct"/>
            <w:tcBorders>
              <w:left w:val="none" w:sz="0" w:space="0" w:color="auto"/>
              <w:right w:val="none" w:sz="0" w:space="0" w:color="auto"/>
              <w:tl2br w:val="none" w:sz="0" w:space="0" w:color="auto"/>
              <w:tr2bl w:val="none" w:sz="0" w:space="0" w:color="auto"/>
            </w:tcBorders>
          </w:tcPr>
          <w:p w14:paraId="482CBF2D" w14:textId="77777777" w:rsidR="00755B40" w:rsidRDefault="00FE2E36" w:rsidP="00755B40">
            <w:pPr>
              <w:pStyle w:val="TabellHuvud"/>
            </w:pPr>
            <w:r>
              <w:t>Nummer</w:t>
            </w:r>
          </w:p>
        </w:tc>
        <w:tc>
          <w:tcPr>
            <w:tcW w:w="4475" w:type="pct"/>
            <w:tcBorders>
              <w:left w:val="none" w:sz="0" w:space="0" w:color="auto"/>
              <w:right w:val="none" w:sz="0" w:space="0" w:color="auto"/>
              <w:tl2br w:val="none" w:sz="0" w:space="0" w:color="auto"/>
              <w:tr2bl w:val="none" w:sz="0" w:space="0" w:color="auto"/>
            </w:tcBorders>
          </w:tcPr>
          <w:p w14:paraId="77AEEDFF" w14:textId="77777777" w:rsidR="00755B40" w:rsidRDefault="00FE2E36" w:rsidP="00755B40">
            <w:pPr>
              <w:pStyle w:val="TabellHuvud"/>
              <w:jc w:val="left"/>
              <w:cnfStyle w:val="100000000000" w:firstRow="1" w:lastRow="0" w:firstColumn="0" w:lastColumn="0" w:oddVBand="0" w:evenVBand="0" w:oddHBand="0" w:evenHBand="0" w:firstRowFirstColumn="0" w:firstRowLastColumn="0" w:lastRowFirstColumn="0" w:lastRowLastColumn="0"/>
            </w:pPr>
            <w:r>
              <w:t>Utgiftsområde</w:t>
            </w:r>
          </w:p>
        </w:tc>
      </w:tr>
      <w:tr w:rsidR="00755B40" w14:paraId="093873BA" w14:textId="77777777" w:rsidTr="00755B40">
        <w:tc>
          <w:tcPr>
            <w:cnfStyle w:val="001000000000" w:firstRow="0" w:lastRow="0" w:firstColumn="1" w:lastColumn="0" w:oddVBand="0" w:evenVBand="0" w:oddHBand="0" w:evenHBand="0" w:firstRowFirstColumn="0" w:firstRowLastColumn="0" w:lastRowFirstColumn="0" w:lastRowLastColumn="0"/>
            <w:tcW w:w="525" w:type="pct"/>
            <w:tcBorders>
              <w:top w:val="single" w:sz="12" w:space="0" w:color="auto"/>
              <w:bottom w:val="single" w:sz="4" w:space="0" w:color="auto"/>
            </w:tcBorders>
          </w:tcPr>
          <w:p w14:paraId="061168F5" w14:textId="77777777" w:rsidR="00755B40" w:rsidRDefault="00FE2E36" w:rsidP="00755B40">
            <w:pPr>
              <w:pStyle w:val="Tabell"/>
            </w:pPr>
            <w:r w:rsidRPr="00B46CA8">
              <w:t>01</w:t>
            </w:r>
          </w:p>
        </w:tc>
        <w:tc>
          <w:tcPr>
            <w:tcW w:w="4475" w:type="pct"/>
            <w:tcBorders>
              <w:top w:val="single" w:sz="12" w:space="0" w:color="auto"/>
            </w:tcBorders>
          </w:tcPr>
          <w:p w14:paraId="64F43F97"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Rikets styrelse</w:t>
            </w:r>
          </w:p>
        </w:tc>
      </w:tr>
      <w:tr w:rsidR="00755B40" w14:paraId="68D43BB0" w14:textId="77777777" w:rsidTr="00755B40">
        <w:tc>
          <w:tcPr>
            <w:cnfStyle w:val="001000000000" w:firstRow="0" w:lastRow="0" w:firstColumn="1" w:lastColumn="0" w:oddVBand="0" w:evenVBand="0" w:oddHBand="0" w:evenHBand="0" w:firstRowFirstColumn="0" w:firstRowLastColumn="0" w:lastRowFirstColumn="0" w:lastRowLastColumn="0"/>
            <w:tcW w:w="525" w:type="pct"/>
            <w:tcBorders>
              <w:top w:val="single" w:sz="4" w:space="0" w:color="auto"/>
            </w:tcBorders>
          </w:tcPr>
          <w:p w14:paraId="55BC6150" w14:textId="77777777" w:rsidR="00755B40" w:rsidRDefault="00FE2E36" w:rsidP="00755B40">
            <w:pPr>
              <w:pStyle w:val="Tabell"/>
            </w:pPr>
            <w:r w:rsidRPr="00B46CA8">
              <w:t>02</w:t>
            </w:r>
          </w:p>
        </w:tc>
        <w:tc>
          <w:tcPr>
            <w:tcW w:w="4475" w:type="pct"/>
          </w:tcPr>
          <w:p w14:paraId="36EE237D"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Samhällsekonomi och finansförvaltning</w:t>
            </w:r>
          </w:p>
        </w:tc>
      </w:tr>
      <w:tr w:rsidR="00755B40" w14:paraId="3DC37C0A"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3102C181" w14:textId="77777777" w:rsidR="00755B40" w:rsidRDefault="00FE2E36" w:rsidP="00755B40">
            <w:pPr>
              <w:pStyle w:val="Tabell"/>
            </w:pPr>
            <w:r w:rsidRPr="00B46CA8">
              <w:t>03</w:t>
            </w:r>
          </w:p>
        </w:tc>
        <w:tc>
          <w:tcPr>
            <w:tcW w:w="4475" w:type="pct"/>
          </w:tcPr>
          <w:p w14:paraId="51C64149"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Skatt, tull och exekution</w:t>
            </w:r>
          </w:p>
        </w:tc>
      </w:tr>
      <w:tr w:rsidR="00755B40" w14:paraId="42D8985C"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0F7A6267" w14:textId="77777777" w:rsidR="00755B40" w:rsidRDefault="00FE2E36" w:rsidP="00755B40">
            <w:pPr>
              <w:pStyle w:val="Tabell"/>
            </w:pPr>
            <w:r w:rsidRPr="00B46CA8">
              <w:t>04</w:t>
            </w:r>
          </w:p>
        </w:tc>
        <w:tc>
          <w:tcPr>
            <w:tcW w:w="4475" w:type="pct"/>
          </w:tcPr>
          <w:p w14:paraId="651DC9EE"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Rättsväsendet</w:t>
            </w:r>
          </w:p>
        </w:tc>
      </w:tr>
      <w:tr w:rsidR="00755B40" w14:paraId="2D0E0ADD"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0A59E6A7" w14:textId="77777777" w:rsidR="00755B40" w:rsidRDefault="00FE2E36" w:rsidP="00755B40">
            <w:pPr>
              <w:pStyle w:val="Tabell"/>
            </w:pPr>
            <w:r w:rsidRPr="00B46CA8">
              <w:t>05</w:t>
            </w:r>
          </w:p>
        </w:tc>
        <w:tc>
          <w:tcPr>
            <w:tcW w:w="4475" w:type="pct"/>
          </w:tcPr>
          <w:p w14:paraId="35F2575B"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Internationell samverkan</w:t>
            </w:r>
          </w:p>
        </w:tc>
      </w:tr>
      <w:tr w:rsidR="00755B40" w14:paraId="76D2DFCF"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0EC37ABC" w14:textId="77777777" w:rsidR="00755B40" w:rsidRDefault="00FE2E36" w:rsidP="00755B40">
            <w:pPr>
              <w:pStyle w:val="Tabell"/>
            </w:pPr>
            <w:r w:rsidRPr="00B46CA8">
              <w:t>06</w:t>
            </w:r>
          </w:p>
        </w:tc>
        <w:tc>
          <w:tcPr>
            <w:tcW w:w="4475" w:type="pct"/>
          </w:tcPr>
          <w:p w14:paraId="7C48257B"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Försvar och samhällets krisberedskap</w:t>
            </w:r>
          </w:p>
        </w:tc>
      </w:tr>
      <w:tr w:rsidR="00755B40" w14:paraId="6C91567B"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12E0F96B" w14:textId="77777777" w:rsidR="00755B40" w:rsidRDefault="00FE2E36" w:rsidP="00755B40">
            <w:pPr>
              <w:pStyle w:val="Tabell"/>
            </w:pPr>
            <w:r w:rsidRPr="00B46CA8">
              <w:t>07</w:t>
            </w:r>
          </w:p>
        </w:tc>
        <w:tc>
          <w:tcPr>
            <w:tcW w:w="4475" w:type="pct"/>
          </w:tcPr>
          <w:p w14:paraId="5BCD4307"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Internationellt bistånd</w:t>
            </w:r>
          </w:p>
        </w:tc>
      </w:tr>
      <w:tr w:rsidR="00755B40" w14:paraId="6D9DD24F"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1EAF9EF4" w14:textId="77777777" w:rsidR="00755B40" w:rsidRDefault="00FE2E36" w:rsidP="00755B40">
            <w:pPr>
              <w:pStyle w:val="Tabell"/>
            </w:pPr>
            <w:r w:rsidRPr="00B46CA8">
              <w:t>08</w:t>
            </w:r>
          </w:p>
        </w:tc>
        <w:tc>
          <w:tcPr>
            <w:tcW w:w="4475" w:type="pct"/>
          </w:tcPr>
          <w:p w14:paraId="5271AA44"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Migration</w:t>
            </w:r>
          </w:p>
        </w:tc>
      </w:tr>
      <w:tr w:rsidR="00755B40" w14:paraId="5A96D1CC"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5A9A1835" w14:textId="77777777" w:rsidR="00755B40" w:rsidRDefault="00FE2E36" w:rsidP="00755B40">
            <w:pPr>
              <w:pStyle w:val="Tabell"/>
            </w:pPr>
            <w:r w:rsidRPr="00B46CA8">
              <w:t>09</w:t>
            </w:r>
          </w:p>
        </w:tc>
        <w:tc>
          <w:tcPr>
            <w:tcW w:w="4475" w:type="pct"/>
          </w:tcPr>
          <w:p w14:paraId="649F9EAA"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Hälsovård, sjukvård och social omsorg</w:t>
            </w:r>
          </w:p>
        </w:tc>
      </w:tr>
      <w:tr w:rsidR="00755B40" w14:paraId="2A829515"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66FB6A7B" w14:textId="77777777" w:rsidR="00755B40" w:rsidRDefault="00FE2E36" w:rsidP="00755B40">
            <w:pPr>
              <w:pStyle w:val="Tabell"/>
            </w:pPr>
            <w:r w:rsidRPr="00B46CA8">
              <w:t>10</w:t>
            </w:r>
          </w:p>
        </w:tc>
        <w:tc>
          <w:tcPr>
            <w:tcW w:w="4475" w:type="pct"/>
          </w:tcPr>
          <w:p w14:paraId="5630D5B0"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Ekonomisk trygghet vid sjukdom och funktionsnedsättning</w:t>
            </w:r>
          </w:p>
        </w:tc>
      </w:tr>
      <w:tr w:rsidR="00755B40" w14:paraId="1F02EA27"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6E9E1FCB" w14:textId="77777777" w:rsidR="00755B40" w:rsidRDefault="00FE2E36" w:rsidP="00755B40">
            <w:pPr>
              <w:pStyle w:val="Tabell"/>
            </w:pPr>
            <w:r w:rsidRPr="00B46CA8">
              <w:t>11</w:t>
            </w:r>
          </w:p>
        </w:tc>
        <w:tc>
          <w:tcPr>
            <w:tcW w:w="4475" w:type="pct"/>
          </w:tcPr>
          <w:p w14:paraId="43368E6E"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Ekonomisk trygghet vid ålderdom</w:t>
            </w:r>
          </w:p>
        </w:tc>
      </w:tr>
      <w:tr w:rsidR="00755B40" w14:paraId="66DC1A24"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4DDDABFD" w14:textId="77777777" w:rsidR="00755B40" w:rsidRDefault="00FE2E36" w:rsidP="00755B40">
            <w:pPr>
              <w:pStyle w:val="Tabell"/>
            </w:pPr>
            <w:r w:rsidRPr="00B46CA8">
              <w:t>12</w:t>
            </w:r>
          </w:p>
        </w:tc>
        <w:tc>
          <w:tcPr>
            <w:tcW w:w="4475" w:type="pct"/>
          </w:tcPr>
          <w:p w14:paraId="4C1BF03C"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Ekonomisk trygghet för familjer och barn</w:t>
            </w:r>
          </w:p>
        </w:tc>
      </w:tr>
      <w:tr w:rsidR="00755B40" w14:paraId="5C6B1BDE"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24E3C9F2" w14:textId="77777777" w:rsidR="00755B40" w:rsidRDefault="00FE2E36" w:rsidP="00755B40">
            <w:pPr>
              <w:pStyle w:val="Tabell"/>
            </w:pPr>
            <w:r w:rsidRPr="00B46CA8">
              <w:t>13</w:t>
            </w:r>
          </w:p>
        </w:tc>
        <w:tc>
          <w:tcPr>
            <w:tcW w:w="4475" w:type="pct"/>
          </w:tcPr>
          <w:p w14:paraId="51C70DD9"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Jämställdhet och nyanlända invandrares etablering</w:t>
            </w:r>
          </w:p>
        </w:tc>
      </w:tr>
      <w:tr w:rsidR="00755B40" w14:paraId="1A389D51"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1418EBEB" w14:textId="77777777" w:rsidR="00755B40" w:rsidRDefault="00FE2E36" w:rsidP="00755B40">
            <w:pPr>
              <w:pStyle w:val="Tabell"/>
            </w:pPr>
            <w:r w:rsidRPr="00B46CA8">
              <w:t>14</w:t>
            </w:r>
          </w:p>
        </w:tc>
        <w:tc>
          <w:tcPr>
            <w:tcW w:w="4475" w:type="pct"/>
          </w:tcPr>
          <w:p w14:paraId="1B1F48CD"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Arbetsmarknad och arbetsliv</w:t>
            </w:r>
          </w:p>
        </w:tc>
      </w:tr>
      <w:tr w:rsidR="00755B40" w14:paraId="7E6A20B0"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08F7F2CA" w14:textId="77777777" w:rsidR="00755B40" w:rsidRDefault="00FE2E36" w:rsidP="00755B40">
            <w:pPr>
              <w:pStyle w:val="Tabell"/>
            </w:pPr>
            <w:r w:rsidRPr="00B46CA8">
              <w:t>15</w:t>
            </w:r>
          </w:p>
        </w:tc>
        <w:tc>
          <w:tcPr>
            <w:tcW w:w="4475" w:type="pct"/>
          </w:tcPr>
          <w:p w14:paraId="2B29D200"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Studiestöd</w:t>
            </w:r>
          </w:p>
        </w:tc>
      </w:tr>
      <w:tr w:rsidR="00755B40" w14:paraId="4DEFBE48"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48750635" w14:textId="77777777" w:rsidR="00755B40" w:rsidRDefault="00FE2E36" w:rsidP="00755B40">
            <w:pPr>
              <w:pStyle w:val="Tabell"/>
            </w:pPr>
            <w:r w:rsidRPr="00B46CA8">
              <w:t>16</w:t>
            </w:r>
          </w:p>
        </w:tc>
        <w:tc>
          <w:tcPr>
            <w:tcW w:w="4475" w:type="pct"/>
          </w:tcPr>
          <w:p w14:paraId="4C7C0C46"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Utbildning och universitetsforskning</w:t>
            </w:r>
          </w:p>
        </w:tc>
      </w:tr>
      <w:tr w:rsidR="00755B40" w14:paraId="029AB1C2"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0163BCBB" w14:textId="77777777" w:rsidR="00755B40" w:rsidRDefault="00FE2E36" w:rsidP="00755B40">
            <w:pPr>
              <w:pStyle w:val="Tabell"/>
            </w:pPr>
            <w:r w:rsidRPr="00B46CA8">
              <w:t>17</w:t>
            </w:r>
          </w:p>
        </w:tc>
        <w:tc>
          <w:tcPr>
            <w:tcW w:w="4475" w:type="pct"/>
          </w:tcPr>
          <w:p w14:paraId="6A4C0CFA"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Kultur, medier, trossamfund och fritid</w:t>
            </w:r>
          </w:p>
        </w:tc>
      </w:tr>
      <w:tr w:rsidR="00755B40" w14:paraId="3DBC50F4"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03A223BE" w14:textId="77777777" w:rsidR="00755B40" w:rsidRDefault="00FE2E36" w:rsidP="00755B40">
            <w:pPr>
              <w:pStyle w:val="Tabell"/>
            </w:pPr>
            <w:r w:rsidRPr="00B46CA8">
              <w:t>18</w:t>
            </w:r>
          </w:p>
        </w:tc>
        <w:tc>
          <w:tcPr>
            <w:tcW w:w="4475" w:type="pct"/>
          </w:tcPr>
          <w:p w14:paraId="7E41CF58"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Samhällsplanering, bostadsförsörjning och byggande samt konsumentpolitik</w:t>
            </w:r>
          </w:p>
        </w:tc>
      </w:tr>
      <w:tr w:rsidR="00755B40" w14:paraId="46F24C3C"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7C7A8438" w14:textId="77777777" w:rsidR="00755B40" w:rsidRDefault="00FE2E36" w:rsidP="00755B40">
            <w:pPr>
              <w:pStyle w:val="Tabell"/>
            </w:pPr>
            <w:r w:rsidRPr="00B46CA8">
              <w:t>19</w:t>
            </w:r>
          </w:p>
        </w:tc>
        <w:tc>
          <w:tcPr>
            <w:tcW w:w="4475" w:type="pct"/>
          </w:tcPr>
          <w:p w14:paraId="032F418C" w14:textId="236E9F12"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 xml:space="preserve">Regional </w:t>
            </w:r>
            <w:r w:rsidR="00047976">
              <w:t>utveckling</w:t>
            </w:r>
          </w:p>
        </w:tc>
      </w:tr>
      <w:tr w:rsidR="00755B40" w14:paraId="4EAC1F02"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5863725D" w14:textId="77777777" w:rsidR="00755B40" w:rsidRDefault="00FE2E36" w:rsidP="00755B40">
            <w:pPr>
              <w:pStyle w:val="Tabell"/>
            </w:pPr>
            <w:r w:rsidRPr="00B46CA8">
              <w:t>20</w:t>
            </w:r>
          </w:p>
        </w:tc>
        <w:tc>
          <w:tcPr>
            <w:tcW w:w="4475" w:type="pct"/>
          </w:tcPr>
          <w:p w14:paraId="7A273F16"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Allmän miljö- och naturvård</w:t>
            </w:r>
          </w:p>
        </w:tc>
      </w:tr>
      <w:tr w:rsidR="00755B40" w14:paraId="4881F5AB"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3C2E7ED9" w14:textId="77777777" w:rsidR="00755B40" w:rsidRDefault="00FE2E36" w:rsidP="00755B40">
            <w:pPr>
              <w:pStyle w:val="Tabell"/>
            </w:pPr>
            <w:r w:rsidRPr="00B46CA8">
              <w:t>21</w:t>
            </w:r>
          </w:p>
        </w:tc>
        <w:tc>
          <w:tcPr>
            <w:tcW w:w="4475" w:type="pct"/>
          </w:tcPr>
          <w:p w14:paraId="5EC50C9E"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Energi</w:t>
            </w:r>
          </w:p>
        </w:tc>
      </w:tr>
      <w:tr w:rsidR="00755B40" w14:paraId="0CDA65AD"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3CBA8D05" w14:textId="77777777" w:rsidR="00755B40" w:rsidRDefault="00FE2E36" w:rsidP="00755B40">
            <w:pPr>
              <w:pStyle w:val="Tabell"/>
            </w:pPr>
            <w:r w:rsidRPr="00B46CA8">
              <w:t>22</w:t>
            </w:r>
          </w:p>
        </w:tc>
        <w:tc>
          <w:tcPr>
            <w:tcW w:w="4475" w:type="pct"/>
          </w:tcPr>
          <w:p w14:paraId="5BC0C1DF"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Kommunikationer</w:t>
            </w:r>
          </w:p>
        </w:tc>
      </w:tr>
      <w:tr w:rsidR="00755B40" w14:paraId="39C56F33"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317B5346" w14:textId="77777777" w:rsidR="00755B40" w:rsidRDefault="00FE2E36" w:rsidP="00755B40">
            <w:pPr>
              <w:pStyle w:val="Tabell"/>
            </w:pPr>
            <w:r w:rsidRPr="00B46CA8">
              <w:t>23</w:t>
            </w:r>
          </w:p>
        </w:tc>
        <w:tc>
          <w:tcPr>
            <w:tcW w:w="4475" w:type="pct"/>
          </w:tcPr>
          <w:p w14:paraId="63366B76"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Areella näringar, landsbygd och livsmedel</w:t>
            </w:r>
          </w:p>
        </w:tc>
      </w:tr>
      <w:tr w:rsidR="00755B40" w14:paraId="700BFE69"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6647CF7E" w14:textId="77777777" w:rsidR="00755B40" w:rsidRDefault="00FE2E36" w:rsidP="00755B40">
            <w:pPr>
              <w:pStyle w:val="Tabell"/>
            </w:pPr>
            <w:r w:rsidRPr="00B46CA8">
              <w:t>24</w:t>
            </w:r>
          </w:p>
        </w:tc>
        <w:tc>
          <w:tcPr>
            <w:tcW w:w="4475" w:type="pct"/>
          </w:tcPr>
          <w:p w14:paraId="6BEFF80D" w14:textId="77777777" w:rsidR="00755B40"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Näringsliv</w:t>
            </w:r>
          </w:p>
        </w:tc>
      </w:tr>
      <w:tr w:rsidR="00755B40" w14:paraId="6584283C"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172BED5F" w14:textId="77777777" w:rsidR="00755B40" w:rsidRPr="00B46CA8" w:rsidRDefault="00FE2E36" w:rsidP="00755B40">
            <w:pPr>
              <w:pStyle w:val="Tabell"/>
            </w:pPr>
            <w:r w:rsidRPr="00B46CA8">
              <w:t>25</w:t>
            </w:r>
          </w:p>
        </w:tc>
        <w:tc>
          <w:tcPr>
            <w:tcW w:w="4475" w:type="pct"/>
          </w:tcPr>
          <w:p w14:paraId="0B3E064B" w14:textId="77777777" w:rsidR="00755B40" w:rsidRPr="00B46CA8"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Allmänna bidrag till kommuner</w:t>
            </w:r>
          </w:p>
        </w:tc>
      </w:tr>
      <w:tr w:rsidR="00755B40" w14:paraId="2B1926F7" w14:textId="77777777" w:rsidTr="00755B40">
        <w:tc>
          <w:tcPr>
            <w:cnfStyle w:val="001000000000" w:firstRow="0" w:lastRow="0" w:firstColumn="1" w:lastColumn="0" w:oddVBand="0" w:evenVBand="0" w:oddHBand="0" w:evenHBand="0" w:firstRowFirstColumn="0" w:firstRowLastColumn="0" w:lastRowFirstColumn="0" w:lastRowLastColumn="0"/>
            <w:tcW w:w="525" w:type="pct"/>
          </w:tcPr>
          <w:p w14:paraId="1A088075" w14:textId="77777777" w:rsidR="00755B40" w:rsidRPr="00B46CA8" w:rsidRDefault="00FE2E36" w:rsidP="00755B40">
            <w:pPr>
              <w:pStyle w:val="Tabell"/>
            </w:pPr>
            <w:r w:rsidRPr="00B46CA8">
              <w:t>26</w:t>
            </w:r>
          </w:p>
        </w:tc>
        <w:tc>
          <w:tcPr>
            <w:tcW w:w="4475" w:type="pct"/>
          </w:tcPr>
          <w:p w14:paraId="5334C93E" w14:textId="77777777" w:rsidR="00755B40" w:rsidRPr="00B46CA8" w:rsidRDefault="00FE2E36" w:rsidP="00755B40">
            <w:pPr>
              <w:pStyle w:val="Tabell"/>
              <w:jc w:val="left"/>
              <w:cnfStyle w:val="000000000000" w:firstRow="0" w:lastRow="0" w:firstColumn="0" w:lastColumn="0" w:oddVBand="0" w:evenVBand="0" w:oddHBand="0" w:evenHBand="0" w:firstRowFirstColumn="0" w:firstRowLastColumn="0" w:lastRowFirstColumn="0" w:lastRowLastColumn="0"/>
            </w:pPr>
            <w:r w:rsidRPr="00B46CA8">
              <w:t>Statsskuldsräntor m.m.</w:t>
            </w:r>
          </w:p>
        </w:tc>
      </w:tr>
      <w:tr w:rsidR="00755B40" w14:paraId="6018AC00" w14:textId="77777777" w:rsidTr="00755B40">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5" w:type="pct"/>
            <w:tcBorders>
              <w:top w:val="none" w:sz="0" w:space="0" w:color="auto"/>
              <w:bottom w:val="none" w:sz="0" w:space="0" w:color="auto"/>
            </w:tcBorders>
          </w:tcPr>
          <w:p w14:paraId="7EF8AA98" w14:textId="77777777" w:rsidR="00755B40" w:rsidRPr="00B46CA8" w:rsidRDefault="00FE2E36" w:rsidP="00755B40">
            <w:pPr>
              <w:pStyle w:val="Tabell"/>
            </w:pPr>
            <w:r w:rsidRPr="00B46CA8">
              <w:rPr>
                <w:bCs/>
              </w:rPr>
              <w:t>27</w:t>
            </w:r>
          </w:p>
        </w:tc>
        <w:tc>
          <w:tcPr>
            <w:tcW w:w="4475" w:type="pct"/>
            <w:tcBorders>
              <w:top w:val="none" w:sz="0" w:space="0" w:color="auto"/>
              <w:bottom w:val="none" w:sz="0" w:space="0" w:color="auto"/>
            </w:tcBorders>
          </w:tcPr>
          <w:p w14:paraId="24B57365" w14:textId="77777777" w:rsidR="00755B40" w:rsidRPr="00B46CA8" w:rsidRDefault="00FE2E36" w:rsidP="00755B40">
            <w:pPr>
              <w:pStyle w:val="Tabell"/>
              <w:jc w:val="left"/>
              <w:cnfStyle w:val="010000000000" w:firstRow="0" w:lastRow="1" w:firstColumn="0" w:lastColumn="0" w:oddVBand="0" w:evenVBand="0" w:oddHBand="0" w:evenHBand="0" w:firstRowFirstColumn="0" w:firstRowLastColumn="0" w:lastRowFirstColumn="0" w:lastRowLastColumn="0"/>
            </w:pPr>
            <w:r w:rsidRPr="00B46CA8">
              <w:rPr>
                <w:bCs/>
              </w:rPr>
              <w:t>Avgiften till Europeiska unionen</w:t>
            </w:r>
          </w:p>
        </w:tc>
      </w:tr>
    </w:tbl>
    <w:p w14:paraId="2D8B72B0" w14:textId="2E660AE0" w:rsidR="00755B40" w:rsidRPr="00F007D6" w:rsidRDefault="00FE2E36" w:rsidP="00F007D6">
      <w:pPr>
        <w:pStyle w:val="Rubrik2"/>
      </w:pPr>
      <w:bookmarkStart w:id="108" w:name="_Toc37157631"/>
      <w:bookmarkStart w:id="109" w:name="_Toc37234778"/>
      <w:bookmarkStart w:id="110" w:name="_Toc68773986"/>
      <w:r w:rsidRPr="00F007D6">
        <w:lastRenderedPageBreak/>
        <w:t>Sammanställning av skatteutgifter</w:t>
      </w:r>
      <w:bookmarkEnd w:id="108"/>
      <w:bookmarkEnd w:id="109"/>
      <w:bookmarkEnd w:id="110"/>
    </w:p>
    <w:p w14:paraId="59BB98FC" w14:textId="1DD6FD41" w:rsidR="00755B40" w:rsidRDefault="00FE2E36" w:rsidP="00755B40">
      <w:pPr>
        <w:pStyle w:val="TabellRubrik"/>
      </w:pPr>
      <w:bookmarkStart w:id="111" w:name="_Ref37256050"/>
      <w:bookmarkStart w:id="112" w:name="_Toc37234785"/>
      <w:r>
        <w:t xml:space="preserve">Tabell </w:t>
      </w:r>
      <w:r>
        <w:fldChar w:fldCharType="begin"/>
      </w:r>
      <w:r>
        <w:instrText xml:space="preserve"> STYLEREF  "Rubrik 1" \n</w:instrText>
      </w:r>
      <w:r>
        <w:fldChar w:fldCharType="separate"/>
      </w:r>
      <w:r w:rsidR="00F95061">
        <w:rPr>
          <w:noProof/>
        </w:rPr>
        <w:t>3</w:t>
      </w:r>
      <w:r>
        <w:rPr>
          <w:noProof/>
        </w:rPr>
        <w:fldChar w:fldCharType="end"/>
      </w:r>
      <w:r>
        <w:t>.</w:t>
      </w:r>
      <w:fldSimple w:instr=" SEQ Tabell \* ARABIC \s 1 ">
        <w:r w:rsidR="00F95061">
          <w:rPr>
            <w:noProof/>
          </w:rPr>
          <w:t>2</w:t>
        </w:r>
      </w:fldSimple>
      <w:bookmarkEnd w:id="111"/>
      <w:r>
        <w:tab/>
        <w:t>A. Inkomst av tjänst och allmänna avdrag</w:t>
      </w:r>
      <w:r w:rsidRPr="0007722E">
        <w:rPr>
          <w:vertAlign w:val="superscript"/>
        </w:rPr>
        <w:t>1</w:t>
      </w:r>
      <w:bookmarkEnd w:id="112"/>
      <w:r>
        <w:t xml:space="preserve"> </w:t>
      </w:r>
    </w:p>
    <w:p w14:paraId="0CE8ED97" w14:textId="77777777" w:rsidR="00755B40" w:rsidRDefault="00FE2E36" w:rsidP="00755B40">
      <w:pPr>
        <w:pStyle w:val="TabellUnderrubrik"/>
      </w:pPr>
      <w:r>
        <w:t>Skatteutgift (mdkr)</w:t>
      </w:r>
    </w:p>
    <w:tbl>
      <w:tblPr>
        <w:tblStyle w:val="RKBPTabell"/>
        <w:tblW w:w="5000" w:type="pct"/>
        <w:tblLook w:val="06E0" w:firstRow="1" w:lastRow="1" w:firstColumn="1" w:lastColumn="0" w:noHBand="1" w:noVBand="1"/>
      </w:tblPr>
      <w:tblGrid>
        <w:gridCol w:w="393"/>
        <w:gridCol w:w="526"/>
        <w:gridCol w:w="4015"/>
        <w:gridCol w:w="609"/>
        <w:gridCol w:w="609"/>
        <w:gridCol w:w="609"/>
        <w:gridCol w:w="609"/>
      </w:tblGrid>
      <w:tr w:rsidR="00572853" w14:paraId="6A257062" w14:textId="2BEF203C" w:rsidTr="00F007D6">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67"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EEF7EDD" w14:textId="77777777" w:rsidR="00572853" w:rsidRDefault="00572853" w:rsidP="00755B40">
            <w:pPr>
              <w:pStyle w:val="TabellHuvud"/>
            </w:pPr>
          </w:p>
        </w:tc>
        <w:tc>
          <w:tcPr>
            <w:tcW w:w="357"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4E2C94A" w14:textId="77777777" w:rsidR="00572853" w:rsidRDefault="00572853" w:rsidP="00755B40">
            <w:pPr>
              <w:pStyle w:val="TabellHuvud"/>
              <w:jc w:val="left"/>
              <w:cnfStyle w:val="100000000000" w:firstRow="1" w:lastRow="0" w:firstColumn="0" w:lastColumn="0" w:oddVBand="0" w:evenVBand="0" w:oddHBand="0" w:evenHBand="0" w:firstRowFirstColumn="0" w:firstRowLastColumn="0" w:lastRowFirstColumn="0" w:lastRowLastColumn="0"/>
            </w:pPr>
          </w:p>
        </w:tc>
        <w:tc>
          <w:tcPr>
            <w:tcW w:w="2724"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B50F007" w14:textId="77777777" w:rsidR="00572853" w:rsidRDefault="00572853" w:rsidP="00755B40">
            <w:pPr>
              <w:pStyle w:val="TabellHuvud"/>
              <w:jc w:val="left"/>
              <w:cnfStyle w:val="100000000000" w:firstRow="1" w:lastRow="0" w:firstColumn="0" w:lastColumn="0" w:oddVBand="0" w:evenVBand="0" w:oddHBand="0" w:evenHBand="0" w:firstRowFirstColumn="0" w:firstRowLastColumn="0" w:lastRowFirstColumn="0" w:lastRowLastColumn="0"/>
            </w:pPr>
          </w:p>
        </w:tc>
        <w:tc>
          <w:tcPr>
            <w:tcW w:w="413"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2EEA070"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2020</w:t>
            </w:r>
          </w:p>
        </w:tc>
        <w:tc>
          <w:tcPr>
            <w:tcW w:w="413"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78DC0CE"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2021</w:t>
            </w:r>
          </w:p>
        </w:tc>
        <w:tc>
          <w:tcPr>
            <w:tcW w:w="413"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42A69B1"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2022</w:t>
            </w:r>
          </w:p>
        </w:tc>
        <w:tc>
          <w:tcPr>
            <w:tcW w:w="413"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FB4782A" w14:textId="024D34F0"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2023</w:t>
            </w:r>
          </w:p>
        </w:tc>
      </w:tr>
      <w:tr w:rsidR="00572853" w14:paraId="20F93A12" w14:textId="789A1B33"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39554B93" w14:textId="77777777" w:rsidR="00572853" w:rsidRDefault="00572853" w:rsidP="00755B40">
            <w:pPr>
              <w:pStyle w:val="Tabell"/>
            </w:pPr>
            <w:r>
              <w:t>A1</w:t>
            </w:r>
          </w:p>
        </w:tc>
        <w:tc>
          <w:tcPr>
            <w:tcW w:w="357" w:type="pct"/>
            <w:vAlign w:val="top"/>
          </w:tcPr>
          <w:p w14:paraId="1841166E"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t>ST</w:t>
            </w:r>
          </w:p>
        </w:tc>
        <w:tc>
          <w:tcPr>
            <w:tcW w:w="2724" w:type="pct"/>
            <w:vAlign w:val="top"/>
          </w:tcPr>
          <w:p w14:paraId="14062D24" w14:textId="77777777" w:rsidR="00572853" w:rsidRPr="00676C2C"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6C2C">
              <w:t>Schablonberäknad kapitalavkastning i fåmansföretag</w:t>
            </w:r>
          </w:p>
        </w:tc>
        <w:tc>
          <w:tcPr>
            <w:tcW w:w="413" w:type="pct"/>
          </w:tcPr>
          <w:p w14:paraId="7BB0423F"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w:t>
            </w:r>
          </w:p>
        </w:tc>
        <w:tc>
          <w:tcPr>
            <w:tcW w:w="413" w:type="pct"/>
          </w:tcPr>
          <w:p w14:paraId="33EA5DFA"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w:t>
            </w:r>
          </w:p>
        </w:tc>
        <w:tc>
          <w:tcPr>
            <w:tcW w:w="413" w:type="pct"/>
          </w:tcPr>
          <w:p w14:paraId="412419A9"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w:t>
            </w:r>
          </w:p>
        </w:tc>
        <w:tc>
          <w:tcPr>
            <w:tcW w:w="413" w:type="pct"/>
          </w:tcPr>
          <w:p w14:paraId="4B12735B" w14:textId="34F6D8A5" w:rsidR="00572853" w:rsidRDefault="005021E3"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65FE3431" w14:textId="2B23D906"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14357791" w14:textId="77777777" w:rsidR="00572853" w:rsidRDefault="00572853" w:rsidP="00755B40">
            <w:pPr>
              <w:pStyle w:val="Tabell"/>
            </w:pPr>
            <w:r w:rsidRPr="00FE2DE7">
              <w:t>A2</w:t>
            </w:r>
          </w:p>
        </w:tc>
        <w:tc>
          <w:tcPr>
            <w:tcW w:w="357" w:type="pct"/>
            <w:vAlign w:val="top"/>
          </w:tcPr>
          <w:p w14:paraId="6238C3E6"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FE2DE7">
              <w:t>UO24</w:t>
            </w:r>
          </w:p>
        </w:tc>
        <w:tc>
          <w:tcPr>
            <w:tcW w:w="2724" w:type="pct"/>
            <w:vAlign w:val="top"/>
          </w:tcPr>
          <w:p w14:paraId="36C040AC"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FE2DE7">
              <w:t>Lönebaserat utrymme i fåmansföretag</w:t>
            </w:r>
          </w:p>
        </w:tc>
        <w:tc>
          <w:tcPr>
            <w:tcW w:w="413" w:type="pct"/>
            <w:vAlign w:val="top"/>
          </w:tcPr>
          <w:p w14:paraId="5DFFD9BF"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FE2DE7">
              <w:t>-</w:t>
            </w:r>
          </w:p>
        </w:tc>
        <w:tc>
          <w:tcPr>
            <w:tcW w:w="413" w:type="pct"/>
            <w:vAlign w:val="top"/>
          </w:tcPr>
          <w:p w14:paraId="3B516F45"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FE2DE7">
              <w:t>-</w:t>
            </w:r>
          </w:p>
        </w:tc>
        <w:tc>
          <w:tcPr>
            <w:tcW w:w="413" w:type="pct"/>
            <w:vAlign w:val="top"/>
          </w:tcPr>
          <w:p w14:paraId="3E267FB6"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FE2DE7">
              <w:t>-</w:t>
            </w:r>
          </w:p>
        </w:tc>
        <w:tc>
          <w:tcPr>
            <w:tcW w:w="413" w:type="pct"/>
          </w:tcPr>
          <w:p w14:paraId="194972EE" w14:textId="45710B25" w:rsidR="00572853" w:rsidRPr="00FE2DE7" w:rsidRDefault="005021E3"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4E21C255" w14:textId="03858071"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64253C27" w14:textId="77777777" w:rsidR="00572853" w:rsidRDefault="00572853" w:rsidP="00755B40">
            <w:pPr>
              <w:pStyle w:val="Tabell"/>
            </w:pPr>
            <w:r w:rsidRPr="00C40D6F">
              <w:t>A3</w:t>
            </w:r>
          </w:p>
        </w:tc>
        <w:tc>
          <w:tcPr>
            <w:tcW w:w="357" w:type="pct"/>
            <w:vAlign w:val="top"/>
          </w:tcPr>
          <w:p w14:paraId="038183C8"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C40D6F">
              <w:t>UO24</w:t>
            </w:r>
          </w:p>
        </w:tc>
        <w:tc>
          <w:tcPr>
            <w:tcW w:w="2724" w:type="pct"/>
            <w:vAlign w:val="top"/>
          </w:tcPr>
          <w:p w14:paraId="1AA93A71"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C40D6F">
              <w:t>Kapitalvinst på kvalificerade andelar</w:t>
            </w:r>
          </w:p>
        </w:tc>
        <w:tc>
          <w:tcPr>
            <w:tcW w:w="413" w:type="pct"/>
            <w:vAlign w:val="top"/>
          </w:tcPr>
          <w:p w14:paraId="03C06142"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40D6F">
              <w:t>-</w:t>
            </w:r>
          </w:p>
        </w:tc>
        <w:tc>
          <w:tcPr>
            <w:tcW w:w="413" w:type="pct"/>
            <w:vAlign w:val="top"/>
          </w:tcPr>
          <w:p w14:paraId="065FC3BF"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40D6F">
              <w:t>-</w:t>
            </w:r>
          </w:p>
        </w:tc>
        <w:tc>
          <w:tcPr>
            <w:tcW w:w="413" w:type="pct"/>
            <w:vAlign w:val="top"/>
          </w:tcPr>
          <w:p w14:paraId="22E534A7"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40D6F">
              <w:t>-</w:t>
            </w:r>
          </w:p>
        </w:tc>
        <w:tc>
          <w:tcPr>
            <w:tcW w:w="413" w:type="pct"/>
          </w:tcPr>
          <w:p w14:paraId="339D31E3" w14:textId="483C4B0A" w:rsidR="00572853" w:rsidRPr="00C40D6F" w:rsidRDefault="005021E3"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5AFB294C" w14:textId="089999CF"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002924A7" w14:textId="77777777" w:rsidR="00572853" w:rsidRDefault="00572853" w:rsidP="00755B40">
            <w:pPr>
              <w:pStyle w:val="Tabell"/>
            </w:pPr>
            <w:r w:rsidRPr="00C40D6F">
              <w:t>A4</w:t>
            </w:r>
          </w:p>
        </w:tc>
        <w:tc>
          <w:tcPr>
            <w:tcW w:w="357" w:type="pct"/>
            <w:vAlign w:val="top"/>
          </w:tcPr>
          <w:p w14:paraId="456FD21D"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C40D6F">
              <w:t>UO24</w:t>
            </w:r>
          </w:p>
        </w:tc>
        <w:tc>
          <w:tcPr>
            <w:tcW w:w="2724" w:type="pct"/>
            <w:vAlign w:val="top"/>
          </w:tcPr>
          <w:p w14:paraId="6DDC8C42"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C40D6F">
              <w:t>Utdelning på kvalificerade andelar</w:t>
            </w:r>
          </w:p>
        </w:tc>
        <w:tc>
          <w:tcPr>
            <w:tcW w:w="413" w:type="pct"/>
            <w:vAlign w:val="top"/>
          </w:tcPr>
          <w:p w14:paraId="5FDCAC63"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40D6F">
              <w:t>-</w:t>
            </w:r>
          </w:p>
        </w:tc>
        <w:tc>
          <w:tcPr>
            <w:tcW w:w="413" w:type="pct"/>
            <w:vAlign w:val="top"/>
          </w:tcPr>
          <w:p w14:paraId="2FCE3F36"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40D6F">
              <w:t>-</w:t>
            </w:r>
          </w:p>
        </w:tc>
        <w:tc>
          <w:tcPr>
            <w:tcW w:w="413" w:type="pct"/>
            <w:vAlign w:val="top"/>
          </w:tcPr>
          <w:p w14:paraId="165BCE04"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40D6F">
              <w:t>-</w:t>
            </w:r>
          </w:p>
        </w:tc>
        <w:tc>
          <w:tcPr>
            <w:tcW w:w="413" w:type="pct"/>
          </w:tcPr>
          <w:p w14:paraId="07AE468F" w14:textId="758F4C09" w:rsidR="00572853" w:rsidRPr="00C40D6F" w:rsidRDefault="005021E3"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22734DC2" w14:textId="118924B8"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706C2B23" w14:textId="77777777" w:rsidR="00572853" w:rsidRDefault="00572853" w:rsidP="00755B40">
            <w:pPr>
              <w:pStyle w:val="Tabell"/>
            </w:pPr>
            <w:r w:rsidRPr="00BF4363">
              <w:t>A5</w:t>
            </w:r>
          </w:p>
        </w:tc>
        <w:tc>
          <w:tcPr>
            <w:tcW w:w="357" w:type="pct"/>
            <w:vAlign w:val="top"/>
          </w:tcPr>
          <w:p w14:paraId="00BFD874" w14:textId="77777777" w:rsidR="00572853" w:rsidRPr="00C40D6F"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4363">
              <w:t>UO11</w:t>
            </w:r>
          </w:p>
        </w:tc>
        <w:tc>
          <w:tcPr>
            <w:tcW w:w="2724" w:type="pct"/>
            <w:vAlign w:val="top"/>
          </w:tcPr>
          <w:p w14:paraId="5ADF7BA2" w14:textId="77777777" w:rsidR="00572853" w:rsidRPr="00C40D6F"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4363">
              <w:t>Arbetsgivares kostnader för arbetstagares pension</w:t>
            </w:r>
          </w:p>
        </w:tc>
        <w:tc>
          <w:tcPr>
            <w:tcW w:w="413" w:type="pct"/>
            <w:vAlign w:val="top"/>
          </w:tcPr>
          <w:p w14:paraId="17C729A3" w14:textId="77777777" w:rsidR="00572853" w:rsidRPr="00C40D6F"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w:t>
            </w:r>
          </w:p>
        </w:tc>
        <w:tc>
          <w:tcPr>
            <w:tcW w:w="413" w:type="pct"/>
            <w:vAlign w:val="top"/>
          </w:tcPr>
          <w:p w14:paraId="4E950B3C" w14:textId="77777777" w:rsidR="00572853" w:rsidRPr="00C40D6F"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w:t>
            </w:r>
          </w:p>
        </w:tc>
        <w:tc>
          <w:tcPr>
            <w:tcW w:w="413" w:type="pct"/>
            <w:vAlign w:val="top"/>
          </w:tcPr>
          <w:p w14:paraId="46DCDF67" w14:textId="77777777" w:rsidR="00572853" w:rsidRPr="00C40D6F"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w:t>
            </w:r>
          </w:p>
        </w:tc>
        <w:tc>
          <w:tcPr>
            <w:tcW w:w="413" w:type="pct"/>
          </w:tcPr>
          <w:p w14:paraId="555267F5" w14:textId="0BF4F85C" w:rsidR="00572853" w:rsidRPr="00BF4363" w:rsidRDefault="005021E3"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4C8BD62F" w14:textId="7930141A"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3C7ACF10" w14:textId="77777777" w:rsidR="00572853" w:rsidRDefault="00572853" w:rsidP="00755B40">
            <w:pPr>
              <w:pStyle w:val="Tabell"/>
            </w:pPr>
            <w:r w:rsidRPr="00BF4363">
              <w:t>A6</w:t>
            </w:r>
          </w:p>
        </w:tc>
        <w:tc>
          <w:tcPr>
            <w:tcW w:w="357" w:type="pct"/>
            <w:vAlign w:val="top"/>
          </w:tcPr>
          <w:p w14:paraId="4E666C82" w14:textId="77777777" w:rsidR="00572853" w:rsidRPr="00C40D6F"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4363">
              <w:t>UO24</w:t>
            </w:r>
          </w:p>
        </w:tc>
        <w:tc>
          <w:tcPr>
            <w:tcW w:w="2724" w:type="pct"/>
            <w:vAlign w:val="top"/>
          </w:tcPr>
          <w:p w14:paraId="4A5D8CF2" w14:textId="77777777" w:rsidR="00572853" w:rsidRPr="00C40D6F"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4363">
              <w:t xml:space="preserve">Underskott i aktiv näringsverksamhet m.m. </w:t>
            </w:r>
          </w:p>
        </w:tc>
        <w:tc>
          <w:tcPr>
            <w:tcW w:w="413" w:type="pct"/>
            <w:vAlign w:val="top"/>
          </w:tcPr>
          <w:p w14:paraId="2CF3403D" w14:textId="77777777" w:rsidR="00572853" w:rsidRPr="00C40D6F"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0,00</w:t>
            </w:r>
          </w:p>
        </w:tc>
        <w:tc>
          <w:tcPr>
            <w:tcW w:w="413" w:type="pct"/>
            <w:vAlign w:val="top"/>
          </w:tcPr>
          <w:p w14:paraId="0AF41DC9" w14:textId="77777777" w:rsidR="00572853" w:rsidRPr="00C40D6F"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0,00</w:t>
            </w:r>
          </w:p>
        </w:tc>
        <w:tc>
          <w:tcPr>
            <w:tcW w:w="413" w:type="pct"/>
            <w:vAlign w:val="top"/>
          </w:tcPr>
          <w:p w14:paraId="52276649"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0,00</w:t>
            </w:r>
          </w:p>
        </w:tc>
        <w:tc>
          <w:tcPr>
            <w:tcW w:w="413" w:type="pct"/>
          </w:tcPr>
          <w:p w14:paraId="448026CD" w14:textId="13FFD602" w:rsidR="00572853" w:rsidRPr="006476F4" w:rsidRDefault="006476F4" w:rsidP="006476F4">
            <w:pPr>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Pr>
                <w:rFonts w:ascii="Arial" w:hAnsi="Arial" w:cs="Arial"/>
                <w:szCs w:val="16"/>
              </w:rPr>
              <w:t>0,00</w:t>
            </w:r>
          </w:p>
        </w:tc>
      </w:tr>
      <w:tr w:rsidR="00572853" w14:paraId="1847D80A" w14:textId="59FC3E07"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2BA4B6D9" w14:textId="77777777" w:rsidR="00572853" w:rsidRDefault="00572853" w:rsidP="00755B40">
            <w:pPr>
              <w:pStyle w:val="Tabell"/>
            </w:pPr>
            <w:r w:rsidRPr="00BF4363">
              <w:t>A7</w:t>
            </w:r>
          </w:p>
        </w:tc>
        <w:tc>
          <w:tcPr>
            <w:tcW w:w="357" w:type="pct"/>
            <w:vAlign w:val="top"/>
          </w:tcPr>
          <w:p w14:paraId="69075A47" w14:textId="77777777" w:rsidR="00572853" w:rsidRPr="00C40D6F"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4363">
              <w:t>UO11</w:t>
            </w:r>
          </w:p>
        </w:tc>
        <w:tc>
          <w:tcPr>
            <w:tcW w:w="2724" w:type="pct"/>
            <w:vAlign w:val="top"/>
          </w:tcPr>
          <w:p w14:paraId="5A1F3F84" w14:textId="77777777" w:rsidR="00572853" w:rsidRPr="00C40D6F"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4363">
              <w:t>Avdrag för pensionspremier</w:t>
            </w:r>
          </w:p>
        </w:tc>
        <w:tc>
          <w:tcPr>
            <w:tcW w:w="413" w:type="pct"/>
            <w:vAlign w:val="top"/>
          </w:tcPr>
          <w:p w14:paraId="24A93DE4" w14:textId="77777777" w:rsidR="00572853" w:rsidRPr="00C40D6F"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w:t>
            </w:r>
          </w:p>
        </w:tc>
        <w:tc>
          <w:tcPr>
            <w:tcW w:w="413" w:type="pct"/>
            <w:vAlign w:val="top"/>
          </w:tcPr>
          <w:p w14:paraId="0BB824D4" w14:textId="77777777" w:rsidR="00572853" w:rsidRPr="00C40D6F"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w:t>
            </w:r>
          </w:p>
        </w:tc>
        <w:tc>
          <w:tcPr>
            <w:tcW w:w="413" w:type="pct"/>
            <w:vAlign w:val="top"/>
          </w:tcPr>
          <w:p w14:paraId="32699A0E"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w:t>
            </w:r>
          </w:p>
        </w:tc>
        <w:tc>
          <w:tcPr>
            <w:tcW w:w="413" w:type="pct"/>
          </w:tcPr>
          <w:p w14:paraId="3CE47167" w14:textId="0FBCAC21" w:rsidR="00572853" w:rsidRPr="00BF4363" w:rsidRDefault="005021E3"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47645040" w14:textId="450EE719"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1737C004" w14:textId="77777777" w:rsidR="00572853" w:rsidRDefault="00572853" w:rsidP="00755B40">
            <w:pPr>
              <w:pStyle w:val="Tabell"/>
            </w:pPr>
            <w:r w:rsidRPr="00BF4363">
              <w:t>A8</w:t>
            </w:r>
          </w:p>
        </w:tc>
        <w:tc>
          <w:tcPr>
            <w:tcW w:w="357" w:type="pct"/>
            <w:vAlign w:val="top"/>
          </w:tcPr>
          <w:p w14:paraId="50CE1EC3" w14:textId="77777777" w:rsidR="00572853" w:rsidRPr="00C40D6F"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4363">
              <w:t>UO24</w:t>
            </w:r>
          </w:p>
        </w:tc>
        <w:tc>
          <w:tcPr>
            <w:tcW w:w="2724" w:type="pct"/>
            <w:vAlign w:val="top"/>
          </w:tcPr>
          <w:p w14:paraId="0E7EF95B" w14:textId="77777777" w:rsidR="00572853" w:rsidRPr="00C40D6F"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4363">
              <w:t>Sjöinkomstavdrag</w:t>
            </w:r>
          </w:p>
        </w:tc>
        <w:tc>
          <w:tcPr>
            <w:tcW w:w="413" w:type="pct"/>
            <w:vAlign w:val="top"/>
          </w:tcPr>
          <w:p w14:paraId="4569FC82" w14:textId="77777777" w:rsidR="00572853" w:rsidRPr="00C40D6F"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0,07</w:t>
            </w:r>
          </w:p>
        </w:tc>
        <w:tc>
          <w:tcPr>
            <w:tcW w:w="413" w:type="pct"/>
            <w:vAlign w:val="top"/>
          </w:tcPr>
          <w:p w14:paraId="0E08D8D4" w14:textId="77777777" w:rsidR="00572853" w:rsidRPr="00C40D6F"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0,07</w:t>
            </w:r>
          </w:p>
        </w:tc>
        <w:tc>
          <w:tcPr>
            <w:tcW w:w="413" w:type="pct"/>
            <w:vAlign w:val="top"/>
          </w:tcPr>
          <w:p w14:paraId="0472E914"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0,07</w:t>
            </w:r>
          </w:p>
        </w:tc>
        <w:tc>
          <w:tcPr>
            <w:tcW w:w="413" w:type="pct"/>
          </w:tcPr>
          <w:p w14:paraId="67C49680" w14:textId="3DA8BCE9" w:rsidR="00572853" w:rsidRDefault="00FB22E9" w:rsidP="00755B40">
            <w:pPr>
              <w:pStyle w:val="Tabell"/>
              <w:cnfStyle w:val="000000000000" w:firstRow="0" w:lastRow="0" w:firstColumn="0" w:lastColumn="0" w:oddVBand="0" w:evenVBand="0" w:oddHBand="0" w:evenHBand="0" w:firstRowFirstColumn="0" w:firstRowLastColumn="0" w:lastRowFirstColumn="0" w:lastRowLastColumn="0"/>
            </w:pPr>
            <w:r>
              <w:t>0,07</w:t>
            </w:r>
          </w:p>
        </w:tc>
      </w:tr>
      <w:tr w:rsidR="00572853" w14:paraId="4558C20A" w14:textId="6185E192"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6E6772A0" w14:textId="77777777" w:rsidR="00572853" w:rsidRDefault="00572853" w:rsidP="00755B40">
            <w:pPr>
              <w:pStyle w:val="Tabell"/>
            </w:pPr>
            <w:r w:rsidRPr="00BF4363">
              <w:t>A9</w:t>
            </w:r>
          </w:p>
        </w:tc>
        <w:tc>
          <w:tcPr>
            <w:tcW w:w="357" w:type="pct"/>
            <w:vAlign w:val="top"/>
          </w:tcPr>
          <w:p w14:paraId="11A559FE" w14:textId="77777777" w:rsidR="00572853" w:rsidRPr="00C40D6F"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4363">
              <w:t>ST</w:t>
            </w:r>
          </w:p>
        </w:tc>
        <w:tc>
          <w:tcPr>
            <w:tcW w:w="2724" w:type="pct"/>
            <w:vAlign w:val="top"/>
          </w:tcPr>
          <w:p w14:paraId="0F7A0E1D" w14:textId="77777777" w:rsidR="00572853" w:rsidRPr="00C40D6F"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4363">
              <w:t>Personaloptioner</w:t>
            </w:r>
          </w:p>
        </w:tc>
        <w:tc>
          <w:tcPr>
            <w:tcW w:w="413" w:type="pct"/>
            <w:vAlign w:val="top"/>
          </w:tcPr>
          <w:p w14:paraId="2D28FF27" w14:textId="77777777" w:rsidR="00572853" w:rsidRPr="00C40D6F"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w:t>
            </w:r>
          </w:p>
        </w:tc>
        <w:tc>
          <w:tcPr>
            <w:tcW w:w="413" w:type="pct"/>
            <w:vAlign w:val="top"/>
          </w:tcPr>
          <w:p w14:paraId="18D13A8F" w14:textId="77777777" w:rsidR="00572853" w:rsidRPr="00C40D6F"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w:t>
            </w:r>
          </w:p>
        </w:tc>
        <w:tc>
          <w:tcPr>
            <w:tcW w:w="413" w:type="pct"/>
            <w:vAlign w:val="top"/>
          </w:tcPr>
          <w:p w14:paraId="2DC04D0D"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w:t>
            </w:r>
          </w:p>
        </w:tc>
        <w:tc>
          <w:tcPr>
            <w:tcW w:w="413" w:type="pct"/>
          </w:tcPr>
          <w:p w14:paraId="682B79C0" w14:textId="0D641BF3" w:rsidR="00572853" w:rsidRPr="00BF4363" w:rsidRDefault="00FB22E9"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285ED94E" w14:textId="01953011"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7918DD0F" w14:textId="77777777" w:rsidR="00572853" w:rsidRDefault="00572853" w:rsidP="00755B40">
            <w:pPr>
              <w:pStyle w:val="Tabell"/>
            </w:pPr>
            <w:r>
              <w:t>A10</w:t>
            </w:r>
          </w:p>
        </w:tc>
        <w:tc>
          <w:tcPr>
            <w:tcW w:w="357" w:type="pct"/>
            <w:vAlign w:val="top"/>
          </w:tcPr>
          <w:p w14:paraId="49E58A1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t>UO14</w:t>
            </w:r>
          </w:p>
        </w:tc>
        <w:tc>
          <w:tcPr>
            <w:tcW w:w="2724" w:type="pct"/>
            <w:vAlign w:val="top"/>
          </w:tcPr>
          <w:p w14:paraId="05EEDE09"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130176">
              <w:t>Avdrag för ökade levnadskostnader vid tillfälligt arbete, dubbel bosättning och hemresor</w:t>
            </w:r>
            <w:r>
              <w:t xml:space="preserve"> </w:t>
            </w:r>
          </w:p>
        </w:tc>
        <w:tc>
          <w:tcPr>
            <w:tcW w:w="413" w:type="pct"/>
            <w:vAlign w:val="top"/>
          </w:tcPr>
          <w:p w14:paraId="2B47267F" w14:textId="3BB59A69" w:rsidR="00572853" w:rsidRDefault="00FB22E9" w:rsidP="00755B40">
            <w:pPr>
              <w:pStyle w:val="Tabell"/>
              <w:cnfStyle w:val="000000000000" w:firstRow="0" w:lastRow="0" w:firstColumn="0" w:lastColumn="0" w:oddVBand="0" w:evenVBand="0" w:oddHBand="0" w:evenHBand="0" w:firstRowFirstColumn="0" w:firstRowLastColumn="0" w:lastRowFirstColumn="0" w:lastRowLastColumn="0"/>
            </w:pPr>
            <w:r w:rsidRPr="00DB2517">
              <w:t>0,78</w:t>
            </w:r>
          </w:p>
        </w:tc>
        <w:tc>
          <w:tcPr>
            <w:tcW w:w="413" w:type="pct"/>
            <w:vAlign w:val="top"/>
          </w:tcPr>
          <w:p w14:paraId="639CAC74" w14:textId="40F17374" w:rsidR="00572853" w:rsidRDefault="00FB22E9" w:rsidP="00755B40">
            <w:pPr>
              <w:pStyle w:val="Tabell"/>
              <w:cnfStyle w:val="000000000000" w:firstRow="0" w:lastRow="0" w:firstColumn="0" w:lastColumn="0" w:oddVBand="0" w:evenVBand="0" w:oddHBand="0" w:evenHBand="0" w:firstRowFirstColumn="0" w:firstRowLastColumn="0" w:lastRowFirstColumn="0" w:lastRowLastColumn="0"/>
            </w:pPr>
            <w:r w:rsidRPr="00DB2517">
              <w:t>0,80</w:t>
            </w:r>
          </w:p>
        </w:tc>
        <w:tc>
          <w:tcPr>
            <w:tcW w:w="413" w:type="pct"/>
            <w:vAlign w:val="top"/>
          </w:tcPr>
          <w:p w14:paraId="0C90C193" w14:textId="09E703A8" w:rsidR="00572853" w:rsidRDefault="00FB22E9" w:rsidP="00755B40">
            <w:pPr>
              <w:pStyle w:val="Tabell"/>
              <w:cnfStyle w:val="000000000000" w:firstRow="0" w:lastRow="0" w:firstColumn="0" w:lastColumn="0" w:oddVBand="0" w:evenVBand="0" w:oddHBand="0" w:evenHBand="0" w:firstRowFirstColumn="0" w:firstRowLastColumn="0" w:lastRowFirstColumn="0" w:lastRowLastColumn="0"/>
            </w:pPr>
            <w:r w:rsidRPr="00DB2517">
              <w:t>0,82</w:t>
            </w:r>
          </w:p>
        </w:tc>
        <w:tc>
          <w:tcPr>
            <w:tcW w:w="413" w:type="pct"/>
            <w:vAlign w:val="top"/>
          </w:tcPr>
          <w:p w14:paraId="5361BC9D" w14:textId="7DBC61D9" w:rsidR="00572853" w:rsidRPr="00A64E31" w:rsidRDefault="00FB22E9" w:rsidP="0028278A">
            <w:pPr>
              <w:pStyle w:val="Tabell"/>
              <w:cnfStyle w:val="000000000000" w:firstRow="0" w:lastRow="0" w:firstColumn="0" w:lastColumn="0" w:oddVBand="0" w:evenVBand="0" w:oddHBand="0" w:evenHBand="0" w:firstRowFirstColumn="0" w:firstRowLastColumn="0" w:lastRowFirstColumn="0" w:lastRowLastColumn="0"/>
            </w:pPr>
            <w:r w:rsidRPr="00DB2517">
              <w:t>0,84</w:t>
            </w:r>
          </w:p>
        </w:tc>
      </w:tr>
      <w:tr w:rsidR="00572853" w14:paraId="798D0F7D" w14:textId="1F3F2128"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59C341F4" w14:textId="77777777" w:rsidR="00572853" w:rsidRDefault="00572853" w:rsidP="00755B40">
            <w:pPr>
              <w:pStyle w:val="Tabell"/>
            </w:pPr>
            <w:r>
              <w:t>A11</w:t>
            </w:r>
          </w:p>
        </w:tc>
        <w:tc>
          <w:tcPr>
            <w:tcW w:w="357" w:type="pct"/>
            <w:vAlign w:val="top"/>
          </w:tcPr>
          <w:p w14:paraId="32C60575"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t>UO14</w:t>
            </w:r>
          </w:p>
        </w:tc>
        <w:tc>
          <w:tcPr>
            <w:tcW w:w="2724" w:type="pct"/>
            <w:vAlign w:val="top"/>
          </w:tcPr>
          <w:p w14:paraId="71CC2ED8"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130176">
              <w:t>Avdrag för resor till och från arbetet</w:t>
            </w:r>
            <w:r>
              <w:t xml:space="preserve"> </w:t>
            </w:r>
          </w:p>
        </w:tc>
        <w:tc>
          <w:tcPr>
            <w:tcW w:w="413" w:type="pct"/>
            <w:vAlign w:val="top"/>
          </w:tcPr>
          <w:p w14:paraId="1F3803AE" w14:textId="7E8407B0" w:rsidR="00572853" w:rsidRDefault="00FB22E9" w:rsidP="00755B40">
            <w:pPr>
              <w:pStyle w:val="Tabell"/>
              <w:cnfStyle w:val="000000000000" w:firstRow="0" w:lastRow="0" w:firstColumn="0" w:lastColumn="0" w:oddVBand="0" w:evenVBand="0" w:oddHBand="0" w:evenHBand="0" w:firstRowFirstColumn="0" w:firstRowLastColumn="0" w:lastRowFirstColumn="0" w:lastRowLastColumn="0"/>
            </w:pPr>
            <w:r w:rsidRPr="00DB2517">
              <w:t>5,40</w:t>
            </w:r>
          </w:p>
        </w:tc>
        <w:tc>
          <w:tcPr>
            <w:tcW w:w="413" w:type="pct"/>
            <w:vAlign w:val="top"/>
          </w:tcPr>
          <w:p w14:paraId="42F1EFE5" w14:textId="2A27EBF7" w:rsidR="00572853" w:rsidRDefault="00FB22E9" w:rsidP="00755B40">
            <w:pPr>
              <w:pStyle w:val="Tabell"/>
              <w:cnfStyle w:val="000000000000" w:firstRow="0" w:lastRow="0" w:firstColumn="0" w:lastColumn="0" w:oddVBand="0" w:evenVBand="0" w:oddHBand="0" w:evenHBand="0" w:firstRowFirstColumn="0" w:firstRowLastColumn="0" w:lastRowFirstColumn="0" w:lastRowLastColumn="0"/>
            </w:pPr>
            <w:r w:rsidRPr="00DB2517">
              <w:t>5,53</w:t>
            </w:r>
          </w:p>
        </w:tc>
        <w:tc>
          <w:tcPr>
            <w:tcW w:w="413" w:type="pct"/>
            <w:vAlign w:val="top"/>
          </w:tcPr>
          <w:p w14:paraId="568CFB2F" w14:textId="5894347A" w:rsidR="00572853" w:rsidRDefault="00FB22E9" w:rsidP="00755B40">
            <w:pPr>
              <w:pStyle w:val="Tabell"/>
              <w:cnfStyle w:val="000000000000" w:firstRow="0" w:lastRow="0" w:firstColumn="0" w:lastColumn="0" w:oddVBand="0" w:evenVBand="0" w:oddHBand="0" w:evenHBand="0" w:firstRowFirstColumn="0" w:firstRowLastColumn="0" w:lastRowFirstColumn="0" w:lastRowLastColumn="0"/>
            </w:pPr>
            <w:r w:rsidRPr="00DB2517">
              <w:t>5,69</w:t>
            </w:r>
          </w:p>
        </w:tc>
        <w:tc>
          <w:tcPr>
            <w:tcW w:w="413" w:type="pct"/>
          </w:tcPr>
          <w:p w14:paraId="53E7BB25" w14:textId="476AE763" w:rsidR="00572853" w:rsidRPr="00A64E31" w:rsidRDefault="00FB22E9" w:rsidP="00755B40">
            <w:pPr>
              <w:pStyle w:val="Tabell"/>
              <w:cnfStyle w:val="000000000000" w:firstRow="0" w:lastRow="0" w:firstColumn="0" w:lastColumn="0" w:oddVBand="0" w:evenVBand="0" w:oddHBand="0" w:evenHBand="0" w:firstRowFirstColumn="0" w:firstRowLastColumn="0" w:lastRowFirstColumn="0" w:lastRowLastColumn="0"/>
            </w:pPr>
            <w:r w:rsidRPr="00DB2517">
              <w:t>5,83</w:t>
            </w:r>
          </w:p>
        </w:tc>
      </w:tr>
      <w:tr w:rsidR="00572853" w14:paraId="15D9336A" w14:textId="675DF78F"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33983150" w14:textId="77777777" w:rsidR="00572853" w:rsidRDefault="00572853" w:rsidP="00755B40">
            <w:pPr>
              <w:pStyle w:val="Tabell"/>
            </w:pPr>
            <w:r w:rsidRPr="00BC39D2">
              <w:t>A12</w:t>
            </w:r>
          </w:p>
        </w:tc>
        <w:tc>
          <w:tcPr>
            <w:tcW w:w="357" w:type="pct"/>
            <w:vAlign w:val="top"/>
          </w:tcPr>
          <w:p w14:paraId="70A88A20"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C39D2">
              <w:t>UO14</w:t>
            </w:r>
          </w:p>
        </w:tc>
        <w:tc>
          <w:tcPr>
            <w:tcW w:w="2724" w:type="pct"/>
            <w:vAlign w:val="top"/>
          </w:tcPr>
          <w:p w14:paraId="0CC7D315"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C39D2">
              <w:t>Avdrag för utbildningsresor vid omstrukturering</w:t>
            </w:r>
          </w:p>
        </w:tc>
        <w:tc>
          <w:tcPr>
            <w:tcW w:w="413" w:type="pct"/>
            <w:vAlign w:val="top"/>
          </w:tcPr>
          <w:p w14:paraId="4663E11A"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C39D2">
              <w:t>-</w:t>
            </w:r>
          </w:p>
        </w:tc>
        <w:tc>
          <w:tcPr>
            <w:tcW w:w="413" w:type="pct"/>
            <w:vAlign w:val="top"/>
          </w:tcPr>
          <w:p w14:paraId="00BF7C23"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C39D2">
              <w:t>-</w:t>
            </w:r>
          </w:p>
        </w:tc>
        <w:tc>
          <w:tcPr>
            <w:tcW w:w="413" w:type="pct"/>
            <w:vAlign w:val="top"/>
          </w:tcPr>
          <w:p w14:paraId="4D0A0E73"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w:t>
            </w:r>
          </w:p>
        </w:tc>
        <w:tc>
          <w:tcPr>
            <w:tcW w:w="413" w:type="pct"/>
          </w:tcPr>
          <w:p w14:paraId="1AEF26FB" w14:textId="416EBB53" w:rsidR="00572853" w:rsidRPr="00BF4363" w:rsidRDefault="00FB22E9"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767636FF" w14:textId="147F6B7C"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48961C16" w14:textId="77777777" w:rsidR="00572853" w:rsidRDefault="00572853" w:rsidP="00755B40">
            <w:pPr>
              <w:pStyle w:val="Tabell"/>
            </w:pPr>
            <w:r w:rsidRPr="00BC39D2">
              <w:t>A13</w:t>
            </w:r>
          </w:p>
        </w:tc>
        <w:tc>
          <w:tcPr>
            <w:tcW w:w="357" w:type="pct"/>
            <w:vAlign w:val="top"/>
          </w:tcPr>
          <w:p w14:paraId="41C042C5"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C39D2">
              <w:t>UO14</w:t>
            </w:r>
          </w:p>
        </w:tc>
        <w:tc>
          <w:tcPr>
            <w:tcW w:w="2724" w:type="pct"/>
            <w:vAlign w:val="top"/>
          </w:tcPr>
          <w:p w14:paraId="07CE640D"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C39D2">
              <w:t>Avdrag för inställelseresor</w:t>
            </w:r>
          </w:p>
        </w:tc>
        <w:tc>
          <w:tcPr>
            <w:tcW w:w="413" w:type="pct"/>
            <w:vAlign w:val="top"/>
          </w:tcPr>
          <w:p w14:paraId="36814401"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C39D2">
              <w:t>-</w:t>
            </w:r>
          </w:p>
        </w:tc>
        <w:tc>
          <w:tcPr>
            <w:tcW w:w="413" w:type="pct"/>
            <w:vAlign w:val="top"/>
          </w:tcPr>
          <w:p w14:paraId="181AB76D"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C39D2">
              <w:t>-</w:t>
            </w:r>
          </w:p>
        </w:tc>
        <w:tc>
          <w:tcPr>
            <w:tcW w:w="413" w:type="pct"/>
            <w:vAlign w:val="top"/>
          </w:tcPr>
          <w:p w14:paraId="53FB9B00"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w:t>
            </w:r>
          </w:p>
        </w:tc>
        <w:tc>
          <w:tcPr>
            <w:tcW w:w="413" w:type="pct"/>
          </w:tcPr>
          <w:p w14:paraId="774B32D5" w14:textId="2FA1BD57" w:rsidR="00572853" w:rsidRPr="00BF4363" w:rsidRDefault="00FB22E9"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54394395" w14:textId="2EFDDFB5"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3028D956" w14:textId="77777777" w:rsidR="00572853" w:rsidRDefault="00572853" w:rsidP="00755B40">
            <w:pPr>
              <w:pStyle w:val="Tabell"/>
            </w:pPr>
            <w:r>
              <w:t>A14</w:t>
            </w:r>
          </w:p>
        </w:tc>
        <w:tc>
          <w:tcPr>
            <w:tcW w:w="357" w:type="pct"/>
            <w:vAlign w:val="top"/>
          </w:tcPr>
          <w:p w14:paraId="2A268618"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t>UO24</w:t>
            </w:r>
          </w:p>
        </w:tc>
        <w:tc>
          <w:tcPr>
            <w:tcW w:w="2724" w:type="pct"/>
            <w:vAlign w:val="top"/>
          </w:tcPr>
          <w:p w14:paraId="22F315FF"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DB2CD1">
              <w:t>Sänkt skatt för utländska nyckelpersoner</w:t>
            </w:r>
            <w:r>
              <w:t xml:space="preserve"> </w:t>
            </w:r>
          </w:p>
        </w:tc>
        <w:tc>
          <w:tcPr>
            <w:tcW w:w="413" w:type="pct"/>
            <w:vAlign w:val="top"/>
          </w:tcPr>
          <w:p w14:paraId="1EAB5D92" w14:textId="48AE0CAE" w:rsidR="00572853" w:rsidRDefault="00FB22E9" w:rsidP="00755B40">
            <w:pPr>
              <w:pStyle w:val="Tabell"/>
              <w:cnfStyle w:val="000000000000" w:firstRow="0" w:lastRow="0" w:firstColumn="0" w:lastColumn="0" w:oddVBand="0" w:evenVBand="0" w:oddHBand="0" w:evenHBand="0" w:firstRowFirstColumn="0" w:firstRowLastColumn="0" w:lastRowFirstColumn="0" w:lastRowLastColumn="0"/>
            </w:pPr>
            <w:r w:rsidRPr="003C63ED">
              <w:t>0,68</w:t>
            </w:r>
          </w:p>
        </w:tc>
        <w:tc>
          <w:tcPr>
            <w:tcW w:w="413" w:type="pct"/>
            <w:vAlign w:val="top"/>
          </w:tcPr>
          <w:p w14:paraId="2F3169CE" w14:textId="58293950" w:rsidR="00572853" w:rsidRDefault="00FB22E9" w:rsidP="00755B40">
            <w:pPr>
              <w:pStyle w:val="Tabell"/>
              <w:cnfStyle w:val="000000000000" w:firstRow="0" w:lastRow="0" w:firstColumn="0" w:lastColumn="0" w:oddVBand="0" w:evenVBand="0" w:oddHBand="0" w:evenHBand="0" w:firstRowFirstColumn="0" w:firstRowLastColumn="0" w:lastRowFirstColumn="0" w:lastRowLastColumn="0"/>
            </w:pPr>
            <w:r w:rsidRPr="003C63ED">
              <w:t>0,70</w:t>
            </w:r>
          </w:p>
        </w:tc>
        <w:tc>
          <w:tcPr>
            <w:tcW w:w="413" w:type="pct"/>
            <w:vAlign w:val="top"/>
          </w:tcPr>
          <w:p w14:paraId="15B4CD6B" w14:textId="4088A48E" w:rsidR="00572853" w:rsidRDefault="00FB22E9" w:rsidP="00755B40">
            <w:pPr>
              <w:pStyle w:val="Tabell"/>
              <w:cnfStyle w:val="000000000000" w:firstRow="0" w:lastRow="0" w:firstColumn="0" w:lastColumn="0" w:oddVBand="0" w:evenVBand="0" w:oddHBand="0" w:evenHBand="0" w:firstRowFirstColumn="0" w:firstRowLastColumn="0" w:lastRowFirstColumn="0" w:lastRowLastColumn="0"/>
            </w:pPr>
            <w:r w:rsidRPr="003C63ED">
              <w:t>0,71</w:t>
            </w:r>
          </w:p>
        </w:tc>
        <w:tc>
          <w:tcPr>
            <w:tcW w:w="413" w:type="pct"/>
          </w:tcPr>
          <w:p w14:paraId="5C7BEFB4" w14:textId="02BAEAD3" w:rsidR="00572853" w:rsidRPr="00A22E26" w:rsidRDefault="00FB22E9" w:rsidP="00755B40">
            <w:pPr>
              <w:pStyle w:val="Tabell"/>
              <w:cnfStyle w:val="000000000000" w:firstRow="0" w:lastRow="0" w:firstColumn="0" w:lastColumn="0" w:oddVBand="0" w:evenVBand="0" w:oddHBand="0" w:evenHBand="0" w:firstRowFirstColumn="0" w:firstRowLastColumn="0" w:lastRowFirstColumn="0" w:lastRowLastColumn="0"/>
            </w:pPr>
            <w:r w:rsidRPr="003C63ED">
              <w:t>0,76</w:t>
            </w:r>
          </w:p>
        </w:tc>
      </w:tr>
      <w:tr w:rsidR="00572853" w14:paraId="165E6F49" w14:textId="1BF207B2"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33E2906F" w14:textId="77777777" w:rsidR="00572853" w:rsidRDefault="00572853" w:rsidP="00755B40">
            <w:pPr>
              <w:pStyle w:val="Tabell"/>
            </w:pPr>
            <w:r>
              <w:t>A15</w:t>
            </w:r>
          </w:p>
        </w:tc>
        <w:tc>
          <w:tcPr>
            <w:tcW w:w="357" w:type="pct"/>
            <w:vAlign w:val="top"/>
          </w:tcPr>
          <w:p w14:paraId="15CBBBFB"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t>UO14</w:t>
            </w:r>
          </w:p>
        </w:tc>
        <w:tc>
          <w:tcPr>
            <w:tcW w:w="2724" w:type="pct"/>
            <w:vAlign w:val="top"/>
          </w:tcPr>
          <w:p w14:paraId="43F754DD"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DB2CD1">
              <w:t>Förmån av resa vid anställningsintervju</w:t>
            </w:r>
            <w:r>
              <w:t xml:space="preserve"> </w:t>
            </w:r>
          </w:p>
        </w:tc>
        <w:tc>
          <w:tcPr>
            <w:tcW w:w="413" w:type="pct"/>
            <w:vAlign w:val="top"/>
          </w:tcPr>
          <w:p w14:paraId="70E35C9F"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5D652B49"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0D3A731A"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w:t>
            </w:r>
          </w:p>
        </w:tc>
        <w:tc>
          <w:tcPr>
            <w:tcW w:w="413" w:type="pct"/>
          </w:tcPr>
          <w:p w14:paraId="2F1DFB53" w14:textId="278110E9" w:rsidR="00572853" w:rsidRPr="00BF4363" w:rsidRDefault="00FB22E9"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0FC9FC38" w14:textId="68869F19"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3FDFF7E5" w14:textId="77777777" w:rsidR="00572853" w:rsidRDefault="00572853" w:rsidP="00755B40">
            <w:pPr>
              <w:pStyle w:val="Tabell"/>
            </w:pPr>
            <w:r w:rsidRPr="00671B45">
              <w:t>A16</w:t>
            </w:r>
          </w:p>
        </w:tc>
        <w:tc>
          <w:tcPr>
            <w:tcW w:w="357" w:type="pct"/>
            <w:vAlign w:val="top"/>
          </w:tcPr>
          <w:p w14:paraId="0E35E4C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UO14</w:t>
            </w:r>
          </w:p>
        </w:tc>
        <w:tc>
          <w:tcPr>
            <w:tcW w:w="2724" w:type="pct"/>
            <w:vAlign w:val="top"/>
          </w:tcPr>
          <w:p w14:paraId="4495B4C7"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Förmån av utbildning vid omstrukturering m.m.</w:t>
            </w:r>
          </w:p>
        </w:tc>
        <w:tc>
          <w:tcPr>
            <w:tcW w:w="413" w:type="pct"/>
            <w:vAlign w:val="top"/>
          </w:tcPr>
          <w:p w14:paraId="7977A64E"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7E3405F4"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2CD55927"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BF4363">
              <w:t>-</w:t>
            </w:r>
          </w:p>
        </w:tc>
        <w:tc>
          <w:tcPr>
            <w:tcW w:w="413" w:type="pct"/>
          </w:tcPr>
          <w:p w14:paraId="0F927ACB" w14:textId="1805100A" w:rsidR="00572853" w:rsidRPr="00BF4363" w:rsidRDefault="00FB22E9"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4EBFE9FF" w14:textId="1E2E7AC1"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52DDBC05" w14:textId="77777777" w:rsidR="00572853" w:rsidRDefault="00572853" w:rsidP="00755B40">
            <w:pPr>
              <w:pStyle w:val="Tabell"/>
            </w:pPr>
            <w:r w:rsidRPr="00671B45">
              <w:t>A17</w:t>
            </w:r>
          </w:p>
        </w:tc>
        <w:tc>
          <w:tcPr>
            <w:tcW w:w="357" w:type="pct"/>
            <w:vAlign w:val="top"/>
          </w:tcPr>
          <w:p w14:paraId="1F82F731"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UO20</w:t>
            </w:r>
          </w:p>
        </w:tc>
        <w:tc>
          <w:tcPr>
            <w:tcW w:w="2724" w:type="pct"/>
            <w:vAlign w:val="top"/>
          </w:tcPr>
          <w:p w14:paraId="7E51D170"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Förmån av miljöanpassade bilar</w:t>
            </w:r>
          </w:p>
        </w:tc>
        <w:tc>
          <w:tcPr>
            <w:tcW w:w="413" w:type="pct"/>
            <w:vAlign w:val="top"/>
          </w:tcPr>
          <w:p w14:paraId="64604767" w14:textId="6D2B0645"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1,</w:t>
            </w:r>
            <w:r w:rsidR="00F13F14">
              <w:t>48</w:t>
            </w:r>
          </w:p>
        </w:tc>
        <w:tc>
          <w:tcPr>
            <w:tcW w:w="413" w:type="pct"/>
            <w:vAlign w:val="top"/>
          </w:tcPr>
          <w:p w14:paraId="5CA02111" w14:textId="269C81D3"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1,</w:t>
            </w:r>
            <w:r w:rsidR="00F13F14">
              <w:t>43</w:t>
            </w:r>
          </w:p>
        </w:tc>
        <w:tc>
          <w:tcPr>
            <w:tcW w:w="413" w:type="pct"/>
            <w:vAlign w:val="top"/>
          </w:tcPr>
          <w:p w14:paraId="0621838A" w14:textId="5D2D3FC3" w:rsidR="00572853" w:rsidRDefault="00F13F14" w:rsidP="00755B40">
            <w:pPr>
              <w:pStyle w:val="Tabell"/>
              <w:cnfStyle w:val="000000000000" w:firstRow="0" w:lastRow="0" w:firstColumn="0" w:lastColumn="0" w:oddVBand="0" w:evenVBand="0" w:oddHBand="0" w:evenHBand="0" w:firstRowFirstColumn="0" w:firstRowLastColumn="0" w:lastRowFirstColumn="0" w:lastRowLastColumn="0"/>
            </w:pPr>
            <w:r>
              <w:t>1,66</w:t>
            </w:r>
          </w:p>
        </w:tc>
        <w:tc>
          <w:tcPr>
            <w:tcW w:w="413" w:type="pct"/>
          </w:tcPr>
          <w:p w14:paraId="7827F5DB" w14:textId="61BE901C" w:rsidR="00572853" w:rsidRDefault="00F13F14" w:rsidP="00755B40">
            <w:pPr>
              <w:pStyle w:val="Tabell"/>
              <w:cnfStyle w:val="000000000000" w:firstRow="0" w:lastRow="0" w:firstColumn="0" w:lastColumn="0" w:oddVBand="0" w:evenVBand="0" w:oddHBand="0" w:evenHBand="0" w:firstRowFirstColumn="0" w:firstRowLastColumn="0" w:lastRowFirstColumn="0" w:lastRowLastColumn="0"/>
            </w:pPr>
            <w:r>
              <w:t>1,69</w:t>
            </w:r>
          </w:p>
        </w:tc>
      </w:tr>
      <w:tr w:rsidR="00572853" w14:paraId="38A38B7A" w14:textId="5328A6FA"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3380C390" w14:textId="77777777" w:rsidR="00572853" w:rsidRDefault="00572853" w:rsidP="00755B40">
            <w:pPr>
              <w:pStyle w:val="Tabell"/>
            </w:pPr>
            <w:r w:rsidRPr="00671B45">
              <w:t>A18</w:t>
            </w:r>
          </w:p>
        </w:tc>
        <w:tc>
          <w:tcPr>
            <w:tcW w:w="357" w:type="pct"/>
            <w:vAlign w:val="top"/>
          </w:tcPr>
          <w:p w14:paraId="6DDB42AD"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UO24</w:t>
            </w:r>
          </w:p>
        </w:tc>
        <w:tc>
          <w:tcPr>
            <w:tcW w:w="2724" w:type="pct"/>
            <w:vAlign w:val="top"/>
          </w:tcPr>
          <w:p w14:paraId="0F99DF1C"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Lättnad i beskattningen av personaloptioner i vissa fall</w:t>
            </w:r>
          </w:p>
        </w:tc>
        <w:tc>
          <w:tcPr>
            <w:tcW w:w="413" w:type="pct"/>
            <w:vAlign w:val="top"/>
          </w:tcPr>
          <w:p w14:paraId="2FCD968B"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7D151B40"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2DC34E67"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599AAA0C" w14:textId="73380C8B" w:rsidR="00572853" w:rsidRPr="00671B45" w:rsidRDefault="005021E3"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267DBCBC" w14:textId="08C0FBBA"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752A9ACA" w14:textId="77777777" w:rsidR="00572853" w:rsidRDefault="00572853" w:rsidP="00755B40">
            <w:pPr>
              <w:pStyle w:val="Tabell"/>
            </w:pPr>
            <w:r w:rsidRPr="00671B45">
              <w:t>A19</w:t>
            </w:r>
          </w:p>
        </w:tc>
        <w:tc>
          <w:tcPr>
            <w:tcW w:w="357" w:type="pct"/>
            <w:vAlign w:val="top"/>
          </w:tcPr>
          <w:p w14:paraId="7E811E8E"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ST</w:t>
            </w:r>
          </w:p>
        </w:tc>
        <w:tc>
          <w:tcPr>
            <w:tcW w:w="2724" w:type="pct"/>
            <w:vAlign w:val="top"/>
          </w:tcPr>
          <w:p w14:paraId="3A7E326F"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Stipendier</w:t>
            </w:r>
          </w:p>
        </w:tc>
        <w:tc>
          <w:tcPr>
            <w:tcW w:w="413" w:type="pct"/>
            <w:vAlign w:val="top"/>
          </w:tcPr>
          <w:p w14:paraId="3B7B2791"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7EA9C701"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52446FB1"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6E85B5C1" w14:textId="6F7CCDE1" w:rsidR="00572853" w:rsidRPr="00671B45" w:rsidRDefault="00FB22E9"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0435B431" w14:textId="6169C452"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40BE2D32" w14:textId="77777777" w:rsidR="00572853" w:rsidRDefault="00572853" w:rsidP="00755B40">
            <w:pPr>
              <w:pStyle w:val="Tabell"/>
            </w:pPr>
            <w:r w:rsidRPr="00671B45">
              <w:t>A20</w:t>
            </w:r>
          </w:p>
        </w:tc>
        <w:tc>
          <w:tcPr>
            <w:tcW w:w="357" w:type="pct"/>
            <w:vAlign w:val="top"/>
          </w:tcPr>
          <w:p w14:paraId="5AD8BA25"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ST</w:t>
            </w:r>
          </w:p>
        </w:tc>
        <w:tc>
          <w:tcPr>
            <w:tcW w:w="2724" w:type="pct"/>
            <w:vAlign w:val="top"/>
          </w:tcPr>
          <w:p w14:paraId="4769F542"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Personalrabatter och reseförmåner</w:t>
            </w:r>
          </w:p>
        </w:tc>
        <w:tc>
          <w:tcPr>
            <w:tcW w:w="413" w:type="pct"/>
            <w:vAlign w:val="top"/>
          </w:tcPr>
          <w:p w14:paraId="68E2B15B"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5BBADA88"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2A5E7185"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319D69C3" w14:textId="4DDDCDFE" w:rsidR="00572853" w:rsidRPr="00671B45" w:rsidRDefault="00FB22E9"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12FC9B8A" w14:textId="1E8C8AE4"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1B4E6A1C" w14:textId="77777777" w:rsidR="00572853" w:rsidRDefault="00572853" w:rsidP="00755B40">
            <w:pPr>
              <w:pStyle w:val="Tabell"/>
            </w:pPr>
            <w:r w:rsidRPr="00671B45">
              <w:t>A21</w:t>
            </w:r>
          </w:p>
        </w:tc>
        <w:tc>
          <w:tcPr>
            <w:tcW w:w="357" w:type="pct"/>
            <w:vAlign w:val="top"/>
          </w:tcPr>
          <w:p w14:paraId="2A497164"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ST</w:t>
            </w:r>
          </w:p>
        </w:tc>
        <w:tc>
          <w:tcPr>
            <w:tcW w:w="2724" w:type="pct"/>
            <w:vAlign w:val="top"/>
          </w:tcPr>
          <w:p w14:paraId="5E8FCC2A"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Vissa ersättningar och förmåner till EU-parlamentariker</w:t>
            </w:r>
          </w:p>
        </w:tc>
        <w:tc>
          <w:tcPr>
            <w:tcW w:w="413" w:type="pct"/>
            <w:vAlign w:val="top"/>
          </w:tcPr>
          <w:p w14:paraId="6528AC33"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64631530"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4830CB85"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10B9174F" w14:textId="295E9DC5" w:rsidR="00572853" w:rsidRPr="00671B45" w:rsidRDefault="00FB22E9" w:rsidP="0028278A">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7788C7DD" w14:textId="0ED55B60"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7FE7B806" w14:textId="77777777" w:rsidR="00572853" w:rsidRDefault="00572853" w:rsidP="00755B40">
            <w:pPr>
              <w:pStyle w:val="Tabell"/>
            </w:pPr>
            <w:r w:rsidRPr="00671B45">
              <w:t>A22</w:t>
            </w:r>
          </w:p>
        </w:tc>
        <w:tc>
          <w:tcPr>
            <w:tcW w:w="357" w:type="pct"/>
            <w:vAlign w:val="top"/>
          </w:tcPr>
          <w:p w14:paraId="778BB58A"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ST</w:t>
            </w:r>
          </w:p>
        </w:tc>
        <w:tc>
          <w:tcPr>
            <w:tcW w:w="2724" w:type="pct"/>
            <w:vAlign w:val="top"/>
          </w:tcPr>
          <w:p w14:paraId="45C0569C"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Ersättningar och förmåner till personal vid Europaskolor</w:t>
            </w:r>
          </w:p>
        </w:tc>
        <w:tc>
          <w:tcPr>
            <w:tcW w:w="413" w:type="pct"/>
            <w:vAlign w:val="top"/>
          </w:tcPr>
          <w:p w14:paraId="4486D559"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03B39F43"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1CF17E58"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2A1F36A9" w14:textId="330A233A" w:rsidR="00572853" w:rsidRPr="00671B45" w:rsidRDefault="00033255" w:rsidP="0028278A">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43EBF730" w14:textId="7901A532"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55685794" w14:textId="77777777" w:rsidR="00572853" w:rsidRDefault="00572853" w:rsidP="00755B40">
            <w:pPr>
              <w:pStyle w:val="Tabell"/>
            </w:pPr>
            <w:r w:rsidRPr="00671B45">
              <w:t>A23</w:t>
            </w:r>
          </w:p>
        </w:tc>
        <w:tc>
          <w:tcPr>
            <w:tcW w:w="357" w:type="pct"/>
            <w:vAlign w:val="top"/>
          </w:tcPr>
          <w:p w14:paraId="1EF4B0FE"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ST</w:t>
            </w:r>
          </w:p>
        </w:tc>
        <w:tc>
          <w:tcPr>
            <w:tcW w:w="2724" w:type="pct"/>
            <w:vAlign w:val="top"/>
          </w:tcPr>
          <w:p w14:paraId="2C36CD27"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Hittelön m.m.</w:t>
            </w:r>
          </w:p>
        </w:tc>
        <w:tc>
          <w:tcPr>
            <w:tcW w:w="413" w:type="pct"/>
            <w:vAlign w:val="top"/>
          </w:tcPr>
          <w:p w14:paraId="52FAA78F"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74FAF316"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5A4C8089"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4F2B5969" w14:textId="65BC82A9" w:rsidR="00572853" w:rsidRPr="00671B45" w:rsidRDefault="00033255"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6ACA1D95" w14:textId="19B6E0CF"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4E76CA19" w14:textId="77777777" w:rsidR="00572853" w:rsidRDefault="00572853" w:rsidP="00755B40">
            <w:pPr>
              <w:pStyle w:val="Tabell"/>
            </w:pPr>
            <w:r w:rsidRPr="00671B45">
              <w:t>A24</w:t>
            </w:r>
          </w:p>
        </w:tc>
        <w:tc>
          <w:tcPr>
            <w:tcW w:w="357" w:type="pct"/>
            <w:vAlign w:val="top"/>
          </w:tcPr>
          <w:p w14:paraId="3E33FCDF"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ST</w:t>
            </w:r>
          </w:p>
        </w:tc>
        <w:tc>
          <w:tcPr>
            <w:tcW w:w="2724" w:type="pct"/>
            <w:vAlign w:val="top"/>
          </w:tcPr>
          <w:p w14:paraId="6B78BE0B"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Ersättning för blod m.m.</w:t>
            </w:r>
          </w:p>
        </w:tc>
        <w:tc>
          <w:tcPr>
            <w:tcW w:w="413" w:type="pct"/>
            <w:vAlign w:val="top"/>
          </w:tcPr>
          <w:p w14:paraId="5F7DA78E"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7291DCD5"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60D1C6F2"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17DB2DBC" w14:textId="15DABE2C" w:rsidR="00572853" w:rsidRPr="00671B45" w:rsidRDefault="00033255"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2C7DA4B0" w14:textId="0A16E7F6"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66DDDE01" w14:textId="77777777" w:rsidR="00572853" w:rsidRDefault="00572853" w:rsidP="00755B40">
            <w:pPr>
              <w:pStyle w:val="Tabell"/>
            </w:pPr>
            <w:r w:rsidRPr="00671B45">
              <w:t>A25</w:t>
            </w:r>
          </w:p>
        </w:tc>
        <w:tc>
          <w:tcPr>
            <w:tcW w:w="357" w:type="pct"/>
            <w:vAlign w:val="top"/>
          </w:tcPr>
          <w:p w14:paraId="689AB662"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ST</w:t>
            </w:r>
          </w:p>
        </w:tc>
        <w:tc>
          <w:tcPr>
            <w:tcW w:w="2724" w:type="pct"/>
            <w:vAlign w:val="top"/>
          </w:tcPr>
          <w:p w14:paraId="1253CEA2"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Inkomst från försäljning av vilt växande bär</w:t>
            </w:r>
          </w:p>
        </w:tc>
        <w:tc>
          <w:tcPr>
            <w:tcW w:w="413" w:type="pct"/>
            <w:vAlign w:val="top"/>
          </w:tcPr>
          <w:p w14:paraId="684AC669"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17AAA2DB"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083676F1"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2BCD75A0" w14:textId="0C8B5F57" w:rsidR="00572853" w:rsidRPr="00671B45" w:rsidRDefault="00033255"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3BCE6C65" w14:textId="5B3B65FD" w:rsidTr="00591D00">
        <w:tc>
          <w:tcPr>
            <w:cnfStyle w:val="001000000000" w:firstRow="0" w:lastRow="0" w:firstColumn="1" w:lastColumn="0" w:oddVBand="0" w:evenVBand="0" w:oddHBand="0" w:evenHBand="0" w:firstRowFirstColumn="0" w:firstRowLastColumn="0" w:lastRowFirstColumn="0" w:lastRowLastColumn="0"/>
            <w:tcW w:w="267" w:type="pct"/>
            <w:vAlign w:val="top"/>
          </w:tcPr>
          <w:p w14:paraId="6B23C30F" w14:textId="77777777" w:rsidR="00572853" w:rsidRDefault="00572853" w:rsidP="00755B40">
            <w:pPr>
              <w:pStyle w:val="Tabell"/>
            </w:pPr>
            <w:r w:rsidRPr="00671B45">
              <w:t>A26</w:t>
            </w:r>
          </w:p>
        </w:tc>
        <w:tc>
          <w:tcPr>
            <w:tcW w:w="357" w:type="pct"/>
            <w:vAlign w:val="top"/>
          </w:tcPr>
          <w:p w14:paraId="55FF0F75"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ST</w:t>
            </w:r>
          </w:p>
        </w:tc>
        <w:tc>
          <w:tcPr>
            <w:tcW w:w="2724" w:type="pct"/>
            <w:vAlign w:val="top"/>
          </w:tcPr>
          <w:p w14:paraId="3500E2D5"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Ersättningar till statligt anställda stationerade utomlands</w:t>
            </w:r>
          </w:p>
        </w:tc>
        <w:tc>
          <w:tcPr>
            <w:tcW w:w="413" w:type="pct"/>
            <w:vAlign w:val="top"/>
          </w:tcPr>
          <w:p w14:paraId="7F287B49"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4F0E8AE4"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7BF331E7"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10C47E6B" w14:textId="2E21FB64" w:rsidR="00572853" w:rsidRPr="00671B45" w:rsidRDefault="00033255" w:rsidP="00591D0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62FD134B" w14:textId="08EDED83"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792133BB" w14:textId="77777777" w:rsidR="00572853" w:rsidRDefault="00572853" w:rsidP="00755B40">
            <w:pPr>
              <w:pStyle w:val="Tabell"/>
            </w:pPr>
            <w:r w:rsidRPr="00671B45">
              <w:t>A27</w:t>
            </w:r>
          </w:p>
        </w:tc>
        <w:tc>
          <w:tcPr>
            <w:tcW w:w="357" w:type="pct"/>
            <w:vAlign w:val="top"/>
          </w:tcPr>
          <w:p w14:paraId="09CA935C"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UO05</w:t>
            </w:r>
          </w:p>
        </w:tc>
        <w:tc>
          <w:tcPr>
            <w:tcW w:w="2724" w:type="pct"/>
            <w:vAlign w:val="top"/>
          </w:tcPr>
          <w:p w14:paraId="3B83DECE"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Kostnadsersättning till viss personal på SIPRI</w:t>
            </w:r>
          </w:p>
        </w:tc>
        <w:tc>
          <w:tcPr>
            <w:tcW w:w="413" w:type="pct"/>
            <w:vAlign w:val="top"/>
          </w:tcPr>
          <w:p w14:paraId="2B8929E5"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0,00</w:t>
            </w:r>
          </w:p>
        </w:tc>
        <w:tc>
          <w:tcPr>
            <w:tcW w:w="413" w:type="pct"/>
            <w:vAlign w:val="top"/>
          </w:tcPr>
          <w:p w14:paraId="4819114E"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0,00</w:t>
            </w:r>
          </w:p>
        </w:tc>
        <w:tc>
          <w:tcPr>
            <w:tcW w:w="413" w:type="pct"/>
            <w:vAlign w:val="top"/>
          </w:tcPr>
          <w:p w14:paraId="04B9B262"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0,00</w:t>
            </w:r>
          </w:p>
        </w:tc>
        <w:tc>
          <w:tcPr>
            <w:tcW w:w="413" w:type="pct"/>
          </w:tcPr>
          <w:p w14:paraId="2ABD6620" w14:textId="4B26457C" w:rsidR="00572853" w:rsidRDefault="00033255" w:rsidP="00755B40">
            <w:pPr>
              <w:pStyle w:val="Tabell"/>
              <w:cnfStyle w:val="000000000000" w:firstRow="0" w:lastRow="0" w:firstColumn="0" w:lastColumn="0" w:oddVBand="0" w:evenVBand="0" w:oddHBand="0" w:evenHBand="0" w:firstRowFirstColumn="0" w:firstRowLastColumn="0" w:lastRowFirstColumn="0" w:lastRowLastColumn="0"/>
            </w:pPr>
            <w:r>
              <w:t>0,00</w:t>
            </w:r>
          </w:p>
        </w:tc>
      </w:tr>
      <w:tr w:rsidR="00572853" w14:paraId="7E91C91C" w14:textId="50477470"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21DA1F35" w14:textId="77777777" w:rsidR="00572853" w:rsidRDefault="00572853" w:rsidP="00755B40">
            <w:pPr>
              <w:pStyle w:val="Tabell"/>
            </w:pPr>
            <w:r w:rsidRPr="00671B45">
              <w:t>A28</w:t>
            </w:r>
          </w:p>
        </w:tc>
        <w:tc>
          <w:tcPr>
            <w:tcW w:w="357" w:type="pct"/>
            <w:vAlign w:val="top"/>
          </w:tcPr>
          <w:p w14:paraId="47EBEA80"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ST</w:t>
            </w:r>
          </w:p>
        </w:tc>
        <w:tc>
          <w:tcPr>
            <w:tcW w:w="2724" w:type="pct"/>
            <w:vAlign w:val="top"/>
          </w:tcPr>
          <w:p w14:paraId="40901DD2"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Tjänsteinkomster förvärvade vid vistelse utomlands</w:t>
            </w:r>
          </w:p>
        </w:tc>
        <w:tc>
          <w:tcPr>
            <w:tcW w:w="413" w:type="pct"/>
            <w:vAlign w:val="top"/>
          </w:tcPr>
          <w:p w14:paraId="47FB71C1"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1447DC19"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23D35C89"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604AD476" w14:textId="16447134" w:rsidR="00572853" w:rsidRPr="00671B45" w:rsidRDefault="00033255"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3A1A06B6" w14:textId="7D73D9F3"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39DD331B" w14:textId="77777777" w:rsidR="00572853" w:rsidRDefault="00572853" w:rsidP="00755B40">
            <w:pPr>
              <w:pStyle w:val="Tabell"/>
            </w:pPr>
            <w:r w:rsidRPr="00671B45">
              <w:t>A29</w:t>
            </w:r>
          </w:p>
        </w:tc>
        <w:tc>
          <w:tcPr>
            <w:tcW w:w="357" w:type="pct"/>
            <w:vAlign w:val="top"/>
          </w:tcPr>
          <w:p w14:paraId="75FE5711"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ST</w:t>
            </w:r>
          </w:p>
        </w:tc>
        <w:tc>
          <w:tcPr>
            <w:tcW w:w="2724" w:type="pct"/>
            <w:vAlign w:val="top"/>
          </w:tcPr>
          <w:p w14:paraId="395F1339"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Tjänsteinkomster förvärvade på vissa utländska fartyg</w:t>
            </w:r>
          </w:p>
        </w:tc>
        <w:tc>
          <w:tcPr>
            <w:tcW w:w="413" w:type="pct"/>
            <w:vAlign w:val="top"/>
          </w:tcPr>
          <w:p w14:paraId="08049031"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321C55BC"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0411CE0A"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607D2E8B" w14:textId="4F18AB4A" w:rsidR="00572853" w:rsidRPr="00671B45" w:rsidRDefault="00033255"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73396580" w14:textId="2D802D12"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13804CFC" w14:textId="77777777" w:rsidR="00572853" w:rsidRDefault="00572853" w:rsidP="00755B40">
            <w:pPr>
              <w:pStyle w:val="Tabell"/>
            </w:pPr>
            <w:r w:rsidRPr="00671B45">
              <w:t>A30</w:t>
            </w:r>
          </w:p>
        </w:tc>
        <w:tc>
          <w:tcPr>
            <w:tcW w:w="357" w:type="pct"/>
            <w:vAlign w:val="top"/>
          </w:tcPr>
          <w:p w14:paraId="3C16235C"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UO14</w:t>
            </w:r>
          </w:p>
        </w:tc>
        <w:tc>
          <w:tcPr>
            <w:tcW w:w="2724" w:type="pct"/>
            <w:vAlign w:val="top"/>
          </w:tcPr>
          <w:p w14:paraId="385742A9"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Personalvård</w:t>
            </w:r>
          </w:p>
        </w:tc>
        <w:tc>
          <w:tcPr>
            <w:tcW w:w="413" w:type="pct"/>
            <w:vAlign w:val="top"/>
          </w:tcPr>
          <w:p w14:paraId="066696ED"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28B8A70A"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4EECF32A"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294DCE01" w14:textId="1977D725" w:rsidR="00572853" w:rsidRPr="00671B45" w:rsidRDefault="00033255"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594F7485" w14:textId="15D7BF3C"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7BF7D822" w14:textId="77777777" w:rsidR="00572853" w:rsidRDefault="00572853" w:rsidP="00755B40">
            <w:pPr>
              <w:pStyle w:val="Tabell"/>
            </w:pPr>
            <w:r w:rsidRPr="00671B45">
              <w:t>A31</w:t>
            </w:r>
          </w:p>
        </w:tc>
        <w:tc>
          <w:tcPr>
            <w:tcW w:w="357" w:type="pct"/>
            <w:vAlign w:val="top"/>
          </w:tcPr>
          <w:p w14:paraId="6E2B7B46"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UO09</w:t>
            </w:r>
          </w:p>
        </w:tc>
        <w:tc>
          <w:tcPr>
            <w:tcW w:w="2724" w:type="pct"/>
            <w:vAlign w:val="top"/>
          </w:tcPr>
          <w:p w14:paraId="15250E10"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Förmån av hälso- och sjukvård</w:t>
            </w:r>
          </w:p>
        </w:tc>
        <w:tc>
          <w:tcPr>
            <w:tcW w:w="413" w:type="pct"/>
            <w:vAlign w:val="top"/>
          </w:tcPr>
          <w:p w14:paraId="18A04E8D"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58F241ED"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60D7FE9B"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10D01EC4" w14:textId="214D4A9C" w:rsidR="00572853" w:rsidRPr="00671B45" w:rsidRDefault="00033255"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5A8152F0" w14:textId="05822D5C"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583607F4" w14:textId="77777777" w:rsidR="00572853" w:rsidRDefault="00572853" w:rsidP="00755B40">
            <w:pPr>
              <w:pStyle w:val="Tabell"/>
            </w:pPr>
            <w:r w:rsidRPr="00671B45">
              <w:t>A32</w:t>
            </w:r>
          </w:p>
        </w:tc>
        <w:tc>
          <w:tcPr>
            <w:tcW w:w="357" w:type="pct"/>
            <w:vAlign w:val="top"/>
          </w:tcPr>
          <w:p w14:paraId="2BDBFC3A"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UO24</w:t>
            </w:r>
          </w:p>
        </w:tc>
        <w:tc>
          <w:tcPr>
            <w:tcW w:w="2724" w:type="pct"/>
            <w:vAlign w:val="top"/>
          </w:tcPr>
          <w:p w14:paraId="3167F5B8" w14:textId="59518BAF" w:rsidR="00572853" w:rsidRDefault="004D2EE6" w:rsidP="00755B40">
            <w:pPr>
              <w:pStyle w:val="Tabell"/>
              <w:jc w:val="left"/>
              <w:cnfStyle w:val="000000000000" w:firstRow="0" w:lastRow="0" w:firstColumn="0" w:lastColumn="0" w:oddVBand="0" w:evenVBand="0" w:oddHBand="0" w:evenHBand="0" w:firstRowFirstColumn="0" w:firstRowLastColumn="0" w:lastRowFirstColumn="0" w:lastRowLastColumn="0"/>
            </w:pPr>
            <w:r w:rsidRPr="004D2EE6">
              <w:t>Utjämning av förvärvsinkomst över tiden</w:t>
            </w:r>
          </w:p>
        </w:tc>
        <w:tc>
          <w:tcPr>
            <w:tcW w:w="413" w:type="pct"/>
            <w:vAlign w:val="top"/>
          </w:tcPr>
          <w:p w14:paraId="4A765140"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3817EC7A"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08D7D133"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6E12CD81" w14:textId="5956FBC3" w:rsidR="00572853" w:rsidRPr="00671B45" w:rsidRDefault="00033255"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48A9A730" w14:textId="56DBC21F"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2E57B0FB" w14:textId="77777777" w:rsidR="00572853" w:rsidRDefault="00572853" w:rsidP="00755B40">
            <w:pPr>
              <w:pStyle w:val="Tabell"/>
            </w:pPr>
            <w:r w:rsidRPr="00671B45">
              <w:t>A33</w:t>
            </w:r>
          </w:p>
        </w:tc>
        <w:tc>
          <w:tcPr>
            <w:tcW w:w="357" w:type="pct"/>
            <w:vAlign w:val="top"/>
          </w:tcPr>
          <w:p w14:paraId="752D6752"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UO14</w:t>
            </w:r>
          </w:p>
        </w:tc>
        <w:tc>
          <w:tcPr>
            <w:tcW w:w="2724" w:type="pct"/>
            <w:vAlign w:val="top"/>
          </w:tcPr>
          <w:p w14:paraId="69E1A255"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Flyttersättningar från arbetsgivare</w:t>
            </w:r>
          </w:p>
        </w:tc>
        <w:tc>
          <w:tcPr>
            <w:tcW w:w="413" w:type="pct"/>
            <w:vAlign w:val="top"/>
          </w:tcPr>
          <w:p w14:paraId="57B5EF45"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79A905DA"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64526997"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47B313ED" w14:textId="28F940D6" w:rsidR="00572853" w:rsidRPr="00671B45" w:rsidRDefault="00033255"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56A22727" w14:textId="693DFCB4"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2F7FB468" w14:textId="77777777" w:rsidR="00572853" w:rsidRDefault="00572853" w:rsidP="00755B40">
            <w:pPr>
              <w:pStyle w:val="Tabell"/>
            </w:pPr>
            <w:r w:rsidRPr="00671B45">
              <w:t>A34</w:t>
            </w:r>
          </w:p>
        </w:tc>
        <w:tc>
          <w:tcPr>
            <w:tcW w:w="357" w:type="pct"/>
            <w:vAlign w:val="top"/>
          </w:tcPr>
          <w:p w14:paraId="5138B6B2"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UO09</w:t>
            </w:r>
          </w:p>
        </w:tc>
        <w:tc>
          <w:tcPr>
            <w:tcW w:w="2724" w:type="pct"/>
            <w:vAlign w:val="top"/>
          </w:tcPr>
          <w:p w14:paraId="07C5BE5B"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Nedsatt förmånsvärde alkolås</w:t>
            </w:r>
          </w:p>
        </w:tc>
        <w:tc>
          <w:tcPr>
            <w:tcW w:w="413" w:type="pct"/>
            <w:vAlign w:val="top"/>
          </w:tcPr>
          <w:p w14:paraId="3899A770"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79B95012"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5541C151"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0A1477F6" w14:textId="27766578" w:rsidR="00572853" w:rsidRPr="00671B45" w:rsidRDefault="00033255"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6C350E6A" w14:textId="74F992AA"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25C4DE22" w14:textId="77777777" w:rsidR="00572853" w:rsidRDefault="00572853" w:rsidP="00755B40">
            <w:pPr>
              <w:pStyle w:val="Tabell"/>
            </w:pPr>
            <w:r w:rsidRPr="00671B45">
              <w:t>A35</w:t>
            </w:r>
          </w:p>
        </w:tc>
        <w:tc>
          <w:tcPr>
            <w:tcW w:w="357" w:type="pct"/>
            <w:vAlign w:val="top"/>
          </w:tcPr>
          <w:p w14:paraId="0C8A8576"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C40D6F">
              <w:t>UO24</w:t>
            </w:r>
          </w:p>
        </w:tc>
        <w:tc>
          <w:tcPr>
            <w:tcW w:w="2724" w:type="pct"/>
            <w:vAlign w:val="top"/>
          </w:tcPr>
          <w:p w14:paraId="392EC1CE"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Kostförmån vid tjänsteresa och vid representation</w:t>
            </w:r>
          </w:p>
        </w:tc>
        <w:tc>
          <w:tcPr>
            <w:tcW w:w="413" w:type="pct"/>
            <w:vAlign w:val="top"/>
          </w:tcPr>
          <w:p w14:paraId="5FA529DD"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5E43F374"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6FDF7FC1"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257C6AA3" w14:textId="21E8A589" w:rsidR="00572853" w:rsidRPr="00671B45" w:rsidRDefault="00033255"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044865E0" w14:textId="37FA84C3"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4A76E9B9" w14:textId="77777777" w:rsidR="00572853" w:rsidRDefault="00572853" w:rsidP="00755B40">
            <w:pPr>
              <w:pStyle w:val="Tabell"/>
            </w:pPr>
            <w:r w:rsidRPr="00671B45">
              <w:t>A36</w:t>
            </w:r>
          </w:p>
        </w:tc>
        <w:tc>
          <w:tcPr>
            <w:tcW w:w="357" w:type="pct"/>
            <w:vAlign w:val="top"/>
          </w:tcPr>
          <w:p w14:paraId="4EF149BB"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UO</w:t>
            </w:r>
            <w:r>
              <w:t>0</w:t>
            </w:r>
            <w:r w:rsidRPr="00671B45">
              <w:t>5</w:t>
            </w:r>
          </w:p>
        </w:tc>
        <w:tc>
          <w:tcPr>
            <w:tcW w:w="2724" w:type="pct"/>
            <w:vAlign w:val="top"/>
          </w:tcPr>
          <w:p w14:paraId="19A6578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71B45">
              <w:t>Förmån i samband med fredsbevarande tjänst</w:t>
            </w:r>
          </w:p>
        </w:tc>
        <w:tc>
          <w:tcPr>
            <w:tcW w:w="413" w:type="pct"/>
            <w:vAlign w:val="top"/>
          </w:tcPr>
          <w:p w14:paraId="20EAA3B1"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64966F93"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vAlign w:val="top"/>
          </w:tcPr>
          <w:p w14:paraId="7A435608"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71B45">
              <w:t>-</w:t>
            </w:r>
          </w:p>
        </w:tc>
        <w:tc>
          <w:tcPr>
            <w:tcW w:w="413" w:type="pct"/>
          </w:tcPr>
          <w:p w14:paraId="20C3FA05" w14:textId="7C4402DE" w:rsidR="00572853" w:rsidRPr="00671B45" w:rsidRDefault="00033255"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6BCBDA5A" w14:textId="1B425ABC" w:rsidTr="00F007D6">
        <w:tc>
          <w:tcPr>
            <w:cnfStyle w:val="001000000000" w:firstRow="0" w:lastRow="0" w:firstColumn="1" w:lastColumn="0" w:oddVBand="0" w:evenVBand="0" w:oddHBand="0" w:evenHBand="0" w:firstRowFirstColumn="0" w:firstRowLastColumn="0" w:lastRowFirstColumn="0" w:lastRowLastColumn="0"/>
            <w:tcW w:w="267" w:type="pct"/>
            <w:vAlign w:val="top"/>
          </w:tcPr>
          <w:p w14:paraId="6878E451" w14:textId="77777777" w:rsidR="00572853" w:rsidRPr="004B680B" w:rsidRDefault="00572853" w:rsidP="00755B40">
            <w:pPr>
              <w:pStyle w:val="Tabell"/>
              <w:rPr>
                <w:b/>
                <w:bCs/>
              </w:rPr>
            </w:pPr>
            <w:r w:rsidRPr="004B680B">
              <w:rPr>
                <w:bCs/>
              </w:rPr>
              <w:t>A37</w:t>
            </w:r>
          </w:p>
        </w:tc>
        <w:tc>
          <w:tcPr>
            <w:tcW w:w="357" w:type="pct"/>
            <w:vAlign w:val="top"/>
          </w:tcPr>
          <w:p w14:paraId="00DBDC22" w14:textId="77777777" w:rsidR="00572853" w:rsidRPr="004B680B"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B680B">
              <w:rPr>
                <w:bCs/>
              </w:rPr>
              <w:t>UO24</w:t>
            </w:r>
          </w:p>
        </w:tc>
        <w:tc>
          <w:tcPr>
            <w:tcW w:w="2724" w:type="pct"/>
            <w:vAlign w:val="top"/>
          </w:tcPr>
          <w:p w14:paraId="0D98BCA0" w14:textId="77777777" w:rsidR="00572853" w:rsidRPr="004B680B"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rPr>
                <w:b/>
                <w:bCs/>
              </w:rPr>
            </w:pPr>
            <w:r w:rsidRPr="004B680B">
              <w:rPr>
                <w:bCs/>
              </w:rPr>
              <w:t>Gåvor till anställda</w:t>
            </w:r>
          </w:p>
        </w:tc>
        <w:tc>
          <w:tcPr>
            <w:tcW w:w="413" w:type="pct"/>
            <w:vAlign w:val="top"/>
          </w:tcPr>
          <w:p w14:paraId="1F3AEAD5" w14:textId="77777777" w:rsidR="00572853" w:rsidRPr="004B680B" w:rsidRDefault="00572853" w:rsidP="00755B40">
            <w:pPr>
              <w:pStyle w:val="Tabell"/>
              <w:cnfStyle w:val="000000000000" w:firstRow="0" w:lastRow="0" w:firstColumn="0" w:lastColumn="0" w:oddVBand="0" w:evenVBand="0" w:oddHBand="0" w:evenHBand="0" w:firstRowFirstColumn="0" w:firstRowLastColumn="0" w:lastRowFirstColumn="0" w:lastRowLastColumn="0"/>
              <w:rPr>
                <w:b/>
                <w:bCs/>
              </w:rPr>
            </w:pPr>
            <w:r w:rsidRPr="004B680B">
              <w:rPr>
                <w:bCs/>
              </w:rPr>
              <w:t>-</w:t>
            </w:r>
          </w:p>
        </w:tc>
        <w:tc>
          <w:tcPr>
            <w:tcW w:w="413" w:type="pct"/>
            <w:vAlign w:val="top"/>
          </w:tcPr>
          <w:p w14:paraId="324FBBE8" w14:textId="77777777" w:rsidR="00572853" w:rsidRPr="004B680B" w:rsidRDefault="00572853" w:rsidP="00755B40">
            <w:pPr>
              <w:pStyle w:val="Tabell"/>
              <w:cnfStyle w:val="000000000000" w:firstRow="0" w:lastRow="0" w:firstColumn="0" w:lastColumn="0" w:oddVBand="0" w:evenVBand="0" w:oddHBand="0" w:evenHBand="0" w:firstRowFirstColumn="0" w:firstRowLastColumn="0" w:lastRowFirstColumn="0" w:lastRowLastColumn="0"/>
              <w:rPr>
                <w:b/>
                <w:bCs/>
              </w:rPr>
            </w:pPr>
            <w:r w:rsidRPr="004B680B">
              <w:rPr>
                <w:bCs/>
              </w:rPr>
              <w:t>-</w:t>
            </w:r>
          </w:p>
        </w:tc>
        <w:tc>
          <w:tcPr>
            <w:tcW w:w="413" w:type="pct"/>
            <w:vAlign w:val="top"/>
          </w:tcPr>
          <w:p w14:paraId="37E8748B" w14:textId="77777777" w:rsidR="00572853" w:rsidRPr="004B680B" w:rsidRDefault="00572853" w:rsidP="00755B40">
            <w:pPr>
              <w:pStyle w:val="Tabell"/>
              <w:cnfStyle w:val="000000000000" w:firstRow="0" w:lastRow="0" w:firstColumn="0" w:lastColumn="0" w:oddVBand="0" w:evenVBand="0" w:oddHBand="0" w:evenHBand="0" w:firstRowFirstColumn="0" w:firstRowLastColumn="0" w:lastRowFirstColumn="0" w:lastRowLastColumn="0"/>
              <w:rPr>
                <w:b/>
                <w:bCs/>
              </w:rPr>
            </w:pPr>
            <w:r w:rsidRPr="004B680B">
              <w:rPr>
                <w:bCs/>
              </w:rPr>
              <w:t>-</w:t>
            </w:r>
          </w:p>
        </w:tc>
        <w:tc>
          <w:tcPr>
            <w:tcW w:w="413" w:type="pct"/>
          </w:tcPr>
          <w:p w14:paraId="5B9F9764" w14:textId="3FAA4661" w:rsidR="00572853" w:rsidRPr="004B680B" w:rsidRDefault="00033255" w:rsidP="00755B40">
            <w:pPr>
              <w:pStyle w:val="Tabell"/>
              <w:cnfStyle w:val="000000000000" w:firstRow="0" w:lastRow="0" w:firstColumn="0" w:lastColumn="0" w:oddVBand="0" w:evenVBand="0" w:oddHBand="0" w:evenHBand="0" w:firstRowFirstColumn="0" w:firstRowLastColumn="0" w:lastRowFirstColumn="0" w:lastRowLastColumn="0"/>
              <w:rPr>
                <w:bCs/>
              </w:rPr>
            </w:pPr>
            <w:r>
              <w:rPr>
                <w:bCs/>
              </w:rPr>
              <w:t>-</w:t>
            </w:r>
          </w:p>
        </w:tc>
      </w:tr>
      <w:tr w:rsidR="006E00D0" w14:paraId="4CC3DBB7" w14:textId="77777777" w:rsidTr="006E00D0">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7" w:type="pct"/>
            <w:vAlign w:val="top"/>
          </w:tcPr>
          <w:p w14:paraId="4A4BB997" w14:textId="7F2773E6" w:rsidR="006E00D0" w:rsidRPr="004B680B" w:rsidRDefault="006E00D0" w:rsidP="00755B40">
            <w:pPr>
              <w:pStyle w:val="Tabell"/>
              <w:rPr>
                <w:bCs/>
              </w:rPr>
            </w:pPr>
            <w:r>
              <w:rPr>
                <w:bCs/>
              </w:rPr>
              <w:t>A38</w:t>
            </w:r>
          </w:p>
        </w:tc>
        <w:tc>
          <w:tcPr>
            <w:tcW w:w="357" w:type="pct"/>
            <w:vAlign w:val="top"/>
          </w:tcPr>
          <w:p w14:paraId="561BC187" w14:textId="3BBA41E1" w:rsidR="006E00D0" w:rsidRPr="004B680B" w:rsidRDefault="006E00D0" w:rsidP="00755B40">
            <w:pPr>
              <w:pStyle w:val="Tabell"/>
              <w:cnfStyle w:val="010000000000" w:firstRow="0" w:lastRow="1" w:firstColumn="0" w:lastColumn="0" w:oddVBand="0" w:evenVBand="0" w:oddHBand="0" w:evenHBand="0" w:firstRowFirstColumn="0" w:firstRowLastColumn="0" w:lastRowFirstColumn="0" w:lastRowLastColumn="0"/>
              <w:rPr>
                <w:bCs/>
              </w:rPr>
            </w:pPr>
            <w:r>
              <w:rPr>
                <w:bCs/>
              </w:rPr>
              <w:t>UO</w:t>
            </w:r>
            <w:r w:rsidR="00810E35">
              <w:rPr>
                <w:bCs/>
              </w:rPr>
              <w:t>24</w:t>
            </w:r>
          </w:p>
        </w:tc>
        <w:tc>
          <w:tcPr>
            <w:tcW w:w="2724" w:type="pct"/>
            <w:vAlign w:val="top"/>
          </w:tcPr>
          <w:p w14:paraId="01DC328F" w14:textId="7C99DF98" w:rsidR="006E00D0" w:rsidRPr="004B680B" w:rsidRDefault="006E00D0" w:rsidP="006E00D0">
            <w:pPr>
              <w:pStyle w:val="Tabell"/>
              <w:jc w:val="left"/>
              <w:cnfStyle w:val="010000000000" w:firstRow="0" w:lastRow="1" w:firstColumn="0" w:lastColumn="0" w:oddVBand="0" w:evenVBand="0" w:oddHBand="0" w:evenHBand="0" w:firstRowFirstColumn="0" w:firstRowLastColumn="0" w:lastRowFirstColumn="0" w:lastRowLastColumn="0"/>
              <w:rPr>
                <w:bCs/>
              </w:rPr>
            </w:pPr>
            <w:r>
              <w:rPr>
                <w:bCs/>
              </w:rPr>
              <w:t>Skattefri förmån av kost i särskilda fall</w:t>
            </w:r>
          </w:p>
        </w:tc>
        <w:tc>
          <w:tcPr>
            <w:tcW w:w="413" w:type="pct"/>
            <w:vAlign w:val="top"/>
          </w:tcPr>
          <w:p w14:paraId="778C5B9B" w14:textId="6579C075" w:rsidR="006E00D0" w:rsidRPr="004B680B" w:rsidRDefault="00E74329" w:rsidP="00755B40">
            <w:pPr>
              <w:pStyle w:val="Tabell"/>
              <w:cnfStyle w:val="010000000000" w:firstRow="0" w:lastRow="1" w:firstColumn="0" w:lastColumn="0" w:oddVBand="0" w:evenVBand="0" w:oddHBand="0" w:evenHBand="0" w:firstRowFirstColumn="0" w:firstRowLastColumn="0" w:lastRowFirstColumn="0" w:lastRowLastColumn="0"/>
              <w:rPr>
                <w:bCs/>
              </w:rPr>
            </w:pPr>
            <w:r>
              <w:rPr>
                <w:bCs/>
              </w:rPr>
              <w:t>0,02</w:t>
            </w:r>
          </w:p>
        </w:tc>
        <w:tc>
          <w:tcPr>
            <w:tcW w:w="413" w:type="pct"/>
            <w:vAlign w:val="top"/>
          </w:tcPr>
          <w:p w14:paraId="5EA34A56" w14:textId="5ADC8D29" w:rsidR="006E00D0" w:rsidRPr="004B680B" w:rsidRDefault="00E74329" w:rsidP="00755B40">
            <w:pPr>
              <w:pStyle w:val="Tabell"/>
              <w:cnfStyle w:val="010000000000" w:firstRow="0" w:lastRow="1" w:firstColumn="0" w:lastColumn="0" w:oddVBand="0" w:evenVBand="0" w:oddHBand="0" w:evenHBand="0" w:firstRowFirstColumn="0" w:firstRowLastColumn="0" w:lastRowFirstColumn="0" w:lastRowLastColumn="0"/>
              <w:rPr>
                <w:bCs/>
              </w:rPr>
            </w:pPr>
            <w:r>
              <w:rPr>
                <w:bCs/>
              </w:rPr>
              <w:t>0,00</w:t>
            </w:r>
          </w:p>
        </w:tc>
        <w:tc>
          <w:tcPr>
            <w:tcW w:w="413" w:type="pct"/>
            <w:vAlign w:val="top"/>
          </w:tcPr>
          <w:p w14:paraId="3967ADEB" w14:textId="700F818E" w:rsidR="006E00D0" w:rsidRPr="004B680B" w:rsidRDefault="00E74329" w:rsidP="00755B40">
            <w:pPr>
              <w:pStyle w:val="Tabell"/>
              <w:cnfStyle w:val="010000000000" w:firstRow="0" w:lastRow="1" w:firstColumn="0" w:lastColumn="0" w:oddVBand="0" w:evenVBand="0" w:oddHBand="0" w:evenHBand="0" w:firstRowFirstColumn="0" w:firstRowLastColumn="0" w:lastRowFirstColumn="0" w:lastRowLastColumn="0"/>
              <w:rPr>
                <w:bCs/>
              </w:rPr>
            </w:pPr>
            <w:r>
              <w:rPr>
                <w:bCs/>
              </w:rPr>
              <w:t>0,00</w:t>
            </w:r>
          </w:p>
        </w:tc>
        <w:tc>
          <w:tcPr>
            <w:tcW w:w="413" w:type="pct"/>
          </w:tcPr>
          <w:p w14:paraId="5987E0B1" w14:textId="4F109120" w:rsidR="006E00D0" w:rsidRDefault="00E74329" w:rsidP="00755B40">
            <w:pPr>
              <w:pStyle w:val="Tabell"/>
              <w:cnfStyle w:val="010000000000" w:firstRow="0" w:lastRow="1" w:firstColumn="0" w:lastColumn="0" w:oddVBand="0" w:evenVBand="0" w:oddHBand="0" w:evenHBand="0" w:firstRowFirstColumn="0" w:firstRowLastColumn="0" w:lastRowFirstColumn="0" w:lastRowLastColumn="0"/>
              <w:rPr>
                <w:bCs/>
              </w:rPr>
            </w:pPr>
            <w:r>
              <w:rPr>
                <w:bCs/>
              </w:rPr>
              <w:t>0,00</w:t>
            </w:r>
          </w:p>
        </w:tc>
      </w:tr>
    </w:tbl>
    <w:p w14:paraId="06849114" w14:textId="59D062E3" w:rsidR="00755B40" w:rsidRDefault="00FE2E36" w:rsidP="00755B40">
      <w:pPr>
        <w:pStyle w:val="TabellFotnot"/>
        <w:rPr>
          <w:sz w:val="18"/>
        </w:rPr>
      </w:pPr>
      <w:r w:rsidRPr="00A74420">
        <w:rPr>
          <w:vertAlign w:val="superscript"/>
        </w:rPr>
        <w:t>1</w:t>
      </w:r>
      <w:r>
        <w:t xml:space="preserve"> </w:t>
      </w:r>
      <w:r w:rsidR="00E76990" w:rsidRPr="00E76990">
        <w:t xml:space="preserve">De prognostiserade totala skatteintäkterna för den aktuella kategorin är </w:t>
      </w:r>
      <w:r w:rsidR="000C645E">
        <w:t>676</w:t>
      </w:r>
      <w:r w:rsidR="00457BAA">
        <w:t> </w:t>
      </w:r>
      <w:r w:rsidR="000C645E">
        <w:t>mdkr</w:t>
      </w:r>
      <w:r w:rsidR="00E76990" w:rsidRPr="00E76990">
        <w:t xml:space="preserve"> 2021. Summan av de beräknade skatteutgifterna för den aktuella kategorin är </w:t>
      </w:r>
      <w:r w:rsidR="00E76990">
        <w:t>8,52</w:t>
      </w:r>
      <w:r w:rsidR="00E76990" w:rsidRPr="00E76990">
        <w:t xml:space="preserve"> mdkr. De skattetekniskt motiverade skatteutgifter</w:t>
      </w:r>
      <w:r w:rsidR="00C72E5E">
        <w:t>na</w:t>
      </w:r>
      <w:r w:rsidR="00E76990" w:rsidRPr="00E76990">
        <w:t xml:space="preserve"> uppgår till </w:t>
      </w:r>
      <w:r w:rsidR="00E76990">
        <w:t>0</w:t>
      </w:r>
      <w:r w:rsidR="00457BAA">
        <w:t> </w:t>
      </w:r>
      <w:r w:rsidR="00E76990" w:rsidRPr="00E76990">
        <w:t>mdkr.</w:t>
      </w:r>
      <w:r w:rsidR="00E76990">
        <w:t xml:space="preserve"> Inga skattesanktioner finns i denna kategori.</w:t>
      </w:r>
    </w:p>
    <w:p w14:paraId="26BE72C6" w14:textId="77777777" w:rsidR="00755B40" w:rsidRDefault="00FE2E36" w:rsidP="00755B40">
      <w:pPr>
        <w:rPr>
          <w:rFonts w:asciiTheme="majorHAnsi" w:hAnsiTheme="majorHAnsi"/>
          <w:b/>
          <w:sz w:val="18"/>
        </w:rPr>
      </w:pPr>
      <w:r>
        <w:br w:type="page"/>
      </w:r>
    </w:p>
    <w:p w14:paraId="7345ECD8" w14:textId="72B299ED" w:rsidR="00755B40" w:rsidRDefault="00FE2E36" w:rsidP="00755B40">
      <w:pPr>
        <w:pStyle w:val="TabellRubrik"/>
      </w:pPr>
      <w:bookmarkStart w:id="113" w:name="_Toc37234786"/>
      <w:r>
        <w:lastRenderedPageBreak/>
        <w:t xml:space="preserve">Tabell </w:t>
      </w:r>
      <w:r>
        <w:fldChar w:fldCharType="begin"/>
      </w:r>
      <w:r>
        <w:instrText xml:space="preserve"> STYLEREF  "Rubrik 1" \n</w:instrText>
      </w:r>
      <w:r>
        <w:fldChar w:fldCharType="separate"/>
      </w:r>
      <w:r w:rsidR="00F95061">
        <w:rPr>
          <w:noProof/>
        </w:rPr>
        <w:t>3</w:t>
      </w:r>
      <w:r>
        <w:rPr>
          <w:noProof/>
        </w:rPr>
        <w:fldChar w:fldCharType="end"/>
      </w:r>
      <w:r>
        <w:t>.</w:t>
      </w:r>
      <w:fldSimple w:instr=" SEQ Tabell \* ARABIC \s 1 ">
        <w:r w:rsidR="00F95061">
          <w:rPr>
            <w:noProof/>
          </w:rPr>
          <w:t>3</w:t>
        </w:r>
      </w:fldSimple>
      <w:r>
        <w:tab/>
        <w:t>B. Intäkter och kostnader i näringsverksamhet</w:t>
      </w:r>
      <w:r w:rsidRPr="0007722E">
        <w:rPr>
          <w:vertAlign w:val="superscript"/>
        </w:rPr>
        <w:t>1</w:t>
      </w:r>
      <w:bookmarkEnd w:id="113"/>
      <w:r>
        <w:t xml:space="preserve"> </w:t>
      </w:r>
    </w:p>
    <w:p w14:paraId="5C9C0F48" w14:textId="77777777" w:rsidR="00755B40" w:rsidRDefault="00FE2E36" w:rsidP="00755B40">
      <w:pPr>
        <w:pStyle w:val="TabellUnderrubrik"/>
      </w:pPr>
      <w:r>
        <w:t>Skatteutgift (mdkr)</w:t>
      </w:r>
    </w:p>
    <w:tbl>
      <w:tblPr>
        <w:tblStyle w:val="RKBPTabell"/>
        <w:tblW w:w="5000" w:type="pct"/>
        <w:tblLook w:val="06E0" w:firstRow="1" w:lastRow="1" w:firstColumn="1" w:lastColumn="0" w:noHBand="1" w:noVBand="1"/>
      </w:tblPr>
      <w:tblGrid>
        <w:gridCol w:w="394"/>
        <w:gridCol w:w="526"/>
        <w:gridCol w:w="3838"/>
        <w:gridCol w:w="653"/>
        <w:gridCol w:w="653"/>
        <w:gridCol w:w="653"/>
        <w:gridCol w:w="653"/>
      </w:tblGrid>
      <w:tr w:rsidR="00572853" w14:paraId="506BE640" w14:textId="7ECC3A31" w:rsidTr="005D520C">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67"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A031DE3" w14:textId="77777777" w:rsidR="00572853" w:rsidRDefault="00572853" w:rsidP="00755B40">
            <w:pPr>
              <w:pStyle w:val="TabellHuvud"/>
            </w:pPr>
          </w:p>
        </w:tc>
        <w:tc>
          <w:tcPr>
            <w:tcW w:w="357"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49E7A6A" w14:textId="77777777" w:rsidR="00572853" w:rsidRDefault="00572853" w:rsidP="00755B40">
            <w:pPr>
              <w:pStyle w:val="TabellHuvud"/>
              <w:jc w:val="both"/>
              <w:cnfStyle w:val="100000000000" w:firstRow="1" w:lastRow="0" w:firstColumn="0" w:lastColumn="0" w:oddVBand="0" w:evenVBand="0" w:oddHBand="0" w:evenHBand="0" w:firstRowFirstColumn="0" w:firstRowLastColumn="0" w:lastRowFirstColumn="0" w:lastRowLastColumn="0"/>
            </w:pPr>
          </w:p>
        </w:tc>
        <w:tc>
          <w:tcPr>
            <w:tcW w:w="2604"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ECAEC08" w14:textId="77777777" w:rsidR="00572853" w:rsidRDefault="00572853" w:rsidP="00755B40">
            <w:pPr>
              <w:pStyle w:val="TabellHuvud"/>
              <w:jc w:val="left"/>
              <w:cnfStyle w:val="100000000000" w:firstRow="1" w:lastRow="0" w:firstColumn="0" w:lastColumn="0" w:oddVBand="0" w:evenVBand="0" w:oddHBand="0" w:evenHBand="0" w:firstRowFirstColumn="0" w:firstRowLastColumn="0" w:lastRowFirstColumn="0" w:lastRowLastColumn="0"/>
            </w:pPr>
          </w:p>
        </w:tc>
        <w:tc>
          <w:tcPr>
            <w:tcW w:w="443"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44813D5"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2020</w:t>
            </w:r>
          </w:p>
        </w:tc>
        <w:tc>
          <w:tcPr>
            <w:tcW w:w="443"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C2D8E79"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2021</w:t>
            </w:r>
          </w:p>
        </w:tc>
        <w:tc>
          <w:tcPr>
            <w:tcW w:w="443"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ABF855B"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2022</w:t>
            </w:r>
          </w:p>
        </w:tc>
        <w:tc>
          <w:tcPr>
            <w:tcW w:w="444"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BE154F2" w14:textId="42C8F59B"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2023</w:t>
            </w:r>
          </w:p>
        </w:tc>
      </w:tr>
      <w:tr w:rsidR="006476F4" w14:paraId="54770E5E" w14:textId="0503C04C"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566CF832" w14:textId="77777777" w:rsidR="006476F4" w:rsidRDefault="006476F4" w:rsidP="006476F4">
            <w:pPr>
              <w:pStyle w:val="Tabell"/>
            </w:pPr>
            <w:r w:rsidRPr="002D5ED0">
              <w:t>B1</w:t>
            </w:r>
          </w:p>
        </w:tc>
        <w:tc>
          <w:tcPr>
            <w:tcW w:w="357" w:type="pct"/>
            <w:vAlign w:val="top"/>
          </w:tcPr>
          <w:p w14:paraId="2D7A72ED"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UO23</w:t>
            </w:r>
          </w:p>
        </w:tc>
        <w:tc>
          <w:tcPr>
            <w:tcW w:w="2604" w:type="pct"/>
            <w:vAlign w:val="top"/>
          </w:tcPr>
          <w:p w14:paraId="4D97C2FE"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Uttag av bränsle</w:t>
            </w:r>
          </w:p>
        </w:tc>
        <w:tc>
          <w:tcPr>
            <w:tcW w:w="443" w:type="pct"/>
          </w:tcPr>
          <w:p w14:paraId="3E856B87" w14:textId="77F09689"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0,12</w:t>
            </w:r>
          </w:p>
        </w:tc>
        <w:tc>
          <w:tcPr>
            <w:tcW w:w="443" w:type="pct"/>
          </w:tcPr>
          <w:p w14:paraId="1F7AF5E8" w14:textId="267DE2A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0,12</w:t>
            </w:r>
          </w:p>
        </w:tc>
        <w:tc>
          <w:tcPr>
            <w:tcW w:w="443" w:type="pct"/>
          </w:tcPr>
          <w:p w14:paraId="4B389348" w14:textId="466CE441" w:rsidR="006476F4" w:rsidRPr="00E80F5A" w:rsidRDefault="006476F4" w:rsidP="006476F4">
            <w:pPr>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Pr>
                <w:rFonts w:ascii="Arial" w:hAnsi="Arial" w:cs="Arial"/>
                <w:szCs w:val="16"/>
              </w:rPr>
              <w:t>0,13</w:t>
            </w:r>
          </w:p>
        </w:tc>
        <w:tc>
          <w:tcPr>
            <w:tcW w:w="444" w:type="pct"/>
          </w:tcPr>
          <w:p w14:paraId="7BF4E41F" w14:textId="5BD5BCEE" w:rsidR="006476F4" w:rsidRDefault="006476F4" w:rsidP="006476F4">
            <w:pPr>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Pr>
                <w:rFonts w:ascii="Arial" w:hAnsi="Arial" w:cs="Arial"/>
                <w:szCs w:val="16"/>
              </w:rPr>
              <w:t>0,13</w:t>
            </w:r>
          </w:p>
        </w:tc>
      </w:tr>
      <w:tr w:rsidR="006476F4" w14:paraId="793E2B66" w14:textId="16FF2264"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766F047C" w14:textId="77777777" w:rsidR="006476F4" w:rsidRDefault="006476F4" w:rsidP="006476F4">
            <w:pPr>
              <w:pStyle w:val="Tabell"/>
            </w:pPr>
            <w:r w:rsidRPr="002D5ED0">
              <w:t>B2</w:t>
            </w:r>
          </w:p>
        </w:tc>
        <w:tc>
          <w:tcPr>
            <w:tcW w:w="357" w:type="pct"/>
            <w:vAlign w:val="top"/>
          </w:tcPr>
          <w:p w14:paraId="1C0C0F2C"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UO23</w:t>
            </w:r>
          </w:p>
        </w:tc>
        <w:tc>
          <w:tcPr>
            <w:tcW w:w="2604" w:type="pct"/>
            <w:vAlign w:val="top"/>
          </w:tcPr>
          <w:p w14:paraId="15AEC3DC"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Avverkningsrätt till skog</w:t>
            </w:r>
          </w:p>
        </w:tc>
        <w:tc>
          <w:tcPr>
            <w:tcW w:w="443" w:type="pct"/>
          </w:tcPr>
          <w:p w14:paraId="4A7CFDA6" w14:textId="5A7D654F"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c>
          <w:tcPr>
            <w:tcW w:w="443" w:type="pct"/>
          </w:tcPr>
          <w:p w14:paraId="381BB294" w14:textId="17A45D6C"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c>
          <w:tcPr>
            <w:tcW w:w="443" w:type="pct"/>
          </w:tcPr>
          <w:p w14:paraId="199EB97A" w14:textId="17A0A3EC"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w:t>
            </w:r>
          </w:p>
        </w:tc>
        <w:tc>
          <w:tcPr>
            <w:tcW w:w="444" w:type="pct"/>
          </w:tcPr>
          <w:p w14:paraId="54D703BC" w14:textId="16466E17" w:rsidR="006476F4" w:rsidRPr="002D5ED0"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w:t>
            </w:r>
          </w:p>
        </w:tc>
      </w:tr>
      <w:tr w:rsidR="006476F4" w14:paraId="6E487395" w14:textId="2FADFC33"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6113DD17" w14:textId="77777777" w:rsidR="006476F4" w:rsidRDefault="006476F4" w:rsidP="006476F4">
            <w:pPr>
              <w:pStyle w:val="Tabell"/>
            </w:pPr>
            <w:r w:rsidRPr="002D5ED0">
              <w:t>B3</w:t>
            </w:r>
          </w:p>
        </w:tc>
        <w:tc>
          <w:tcPr>
            <w:tcW w:w="357" w:type="pct"/>
            <w:vAlign w:val="top"/>
          </w:tcPr>
          <w:p w14:paraId="5215B111"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UO24</w:t>
            </w:r>
          </w:p>
        </w:tc>
        <w:tc>
          <w:tcPr>
            <w:tcW w:w="2604" w:type="pct"/>
            <w:vAlign w:val="top"/>
          </w:tcPr>
          <w:p w14:paraId="2536C0BB"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Kapitalvinst på näringsfastigheter och näringsbostadsrätter</w:t>
            </w:r>
          </w:p>
        </w:tc>
        <w:tc>
          <w:tcPr>
            <w:tcW w:w="443" w:type="pct"/>
          </w:tcPr>
          <w:p w14:paraId="6842C101" w14:textId="08BD443E"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3,43</w:t>
            </w:r>
          </w:p>
        </w:tc>
        <w:tc>
          <w:tcPr>
            <w:tcW w:w="443" w:type="pct"/>
          </w:tcPr>
          <w:p w14:paraId="63F32FC8" w14:textId="5FEFB824"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3,42</w:t>
            </w:r>
          </w:p>
        </w:tc>
        <w:tc>
          <w:tcPr>
            <w:tcW w:w="443" w:type="pct"/>
          </w:tcPr>
          <w:p w14:paraId="037D057E" w14:textId="0A783112"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3,46</w:t>
            </w:r>
          </w:p>
        </w:tc>
        <w:tc>
          <w:tcPr>
            <w:tcW w:w="444" w:type="pct"/>
          </w:tcPr>
          <w:p w14:paraId="40B10CFD" w14:textId="1ACBFFA8" w:rsidR="006476F4" w:rsidRPr="006A4C15"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3,50</w:t>
            </w:r>
          </w:p>
        </w:tc>
      </w:tr>
      <w:tr w:rsidR="006476F4" w14:paraId="65171DAB" w14:textId="50A4D688"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6C871FE6" w14:textId="77777777" w:rsidR="006476F4" w:rsidRDefault="006476F4" w:rsidP="006476F4">
            <w:pPr>
              <w:pStyle w:val="Tabell"/>
            </w:pPr>
            <w:r w:rsidRPr="002D5ED0">
              <w:t>B4</w:t>
            </w:r>
          </w:p>
        </w:tc>
        <w:tc>
          <w:tcPr>
            <w:tcW w:w="357" w:type="pct"/>
            <w:vAlign w:val="top"/>
          </w:tcPr>
          <w:p w14:paraId="16DFB5AA"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UO24</w:t>
            </w:r>
          </w:p>
        </w:tc>
        <w:tc>
          <w:tcPr>
            <w:tcW w:w="2604" w:type="pct"/>
            <w:vAlign w:val="top"/>
          </w:tcPr>
          <w:p w14:paraId="1F48FF05"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Tonnagebeskattning</w:t>
            </w:r>
          </w:p>
        </w:tc>
        <w:tc>
          <w:tcPr>
            <w:tcW w:w="443" w:type="pct"/>
          </w:tcPr>
          <w:p w14:paraId="265A8D7E" w14:textId="3FFF39E9"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w:t>
            </w:r>
          </w:p>
        </w:tc>
        <w:tc>
          <w:tcPr>
            <w:tcW w:w="443" w:type="pct"/>
          </w:tcPr>
          <w:p w14:paraId="7AF2F030" w14:textId="3D5D663A"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w:t>
            </w:r>
          </w:p>
        </w:tc>
        <w:tc>
          <w:tcPr>
            <w:tcW w:w="443" w:type="pct"/>
          </w:tcPr>
          <w:p w14:paraId="54F56456" w14:textId="43279CF5"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w:t>
            </w:r>
          </w:p>
        </w:tc>
        <w:tc>
          <w:tcPr>
            <w:tcW w:w="444" w:type="pct"/>
          </w:tcPr>
          <w:p w14:paraId="5EC7096E" w14:textId="1347B737" w:rsidR="006476F4" w:rsidRPr="002D5ED0"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w:t>
            </w:r>
          </w:p>
        </w:tc>
      </w:tr>
      <w:tr w:rsidR="006476F4" w14:paraId="4CC6DC73" w14:textId="4E19FDA1"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42DA0E93" w14:textId="77777777" w:rsidR="006476F4" w:rsidRDefault="006476F4" w:rsidP="006476F4">
            <w:pPr>
              <w:pStyle w:val="Tabell"/>
            </w:pPr>
            <w:r w:rsidRPr="002D5ED0">
              <w:t>B5</w:t>
            </w:r>
          </w:p>
        </w:tc>
        <w:tc>
          <w:tcPr>
            <w:tcW w:w="357" w:type="pct"/>
            <w:vAlign w:val="top"/>
          </w:tcPr>
          <w:p w14:paraId="426DF4FE"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UO14</w:t>
            </w:r>
          </w:p>
        </w:tc>
        <w:tc>
          <w:tcPr>
            <w:tcW w:w="2604" w:type="pct"/>
            <w:vAlign w:val="top"/>
          </w:tcPr>
          <w:p w14:paraId="0F5C9B14"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Avdrag för resor till och från arbetet</w:t>
            </w:r>
          </w:p>
        </w:tc>
        <w:tc>
          <w:tcPr>
            <w:tcW w:w="443" w:type="pct"/>
          </w:tcPr>
          <w:p w14:paraId="58A419BA" w14:textId="61BD2D55"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c>
          <w:tcPr>
            <w:tcW w:w="443" w:type="pct"/>
          </w:tcPr>
          <w:p w14:paraId="2A7BDD66" w14:textId="3180F6EA"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c>
          <w:tcPr>
            <w:tcW w:w="443" w:type="pct"/>
          </w:tcPr>
          <w:p w14:paraId="6CE949F3" w14:textId="3B8D2B1A"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c>
          <w:tcPr>
            <w:tcW w:w="444" w:type="pct"/>
          </w:tcPr>
          <w:p w14:paraId="5623DBD5" w14:textId="31BB51D9" w:rsidR="006476F4" w:rsidRPr="002D5ED0"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r>
      <w:tr w:rsidR="006476F4" w14:paraId="45243EF2" w14:textId="12E6F7F8"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0403F448" w14:textId="77777777" w:rsidR="006476F4" w:rsidRDefault="006476F4" w:rsidP="006476F4">
            <w:pPr>
              <w:pStyle w:val="Tabell"/>
            </w:pPr>
            <w:r w:rsidRPr="002D5ED0">
              <w:t>B6</w:t>
            </w:r>
          </w:p>
        </w:tc>
        <w:tc>
          <w:tcPr>
            <w:tcW w:w="357" w:type="pct"/>
            <w:vAlign w:val="top"/>
          </w:tcPr>
          <w:p w14:paraId="26BF3318"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UO24</w:t>
            </w:r>
          </w:p>
        </w:tc>
        <w:tc>
          <w:tcPr>
            <w:tcW w:w="2604" w:type="pct"/>
            <w:vAlign w:val="top"/>
          </w:tcPr>
          <w:p w14:paraId="1017D765"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Matching credit klausuler i olika dubbelbeskattningsavtal</w:t>
            </w:r>
          </w:p>
        </w:tc>
        <w:tc>
          <w:tcPr>
            <w:tcW w:w="443" w:type="pct"/>
          </w:tcPr>
          <w:p w14:paraId="3B2A7302" w14:textId="7A3FBDA8"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c>
          <w:tcPr>
            <w:tcW w:w="443" w:type="pct"/>
          </w:tcPr>
          <w:p w14:paraId="668AF701" w14:textId="7A5BCF56"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c>
          <w:tcPr>
            <w:tcW w:w="443" w:type="pct"/>
          </w:tcPr>
          <w:p w14:paraId="7C32D50D" w14:textId="2F2E1971"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c>
          <w:tcPr>
            <w:tcW w:w="444" w:type="pct"/>
          </w:tcPr>
          <w:p w14:paraId="41C39160" w14:textId="397F07CA" w:rsidR="006476F4" w:rsidRPr="002D5ED0"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r>
      <w:tr w:rsidR="006476F4" w14:paraId="168CDA02" w14:textId="49E932FC"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1A8FA10F" w14:textId="77777777" w:rsidR="006476F4" w:rsidRDefault="006476F4" w:rsidP="006476F4">
            <w:pPr>
              <w:pStyle w:val="Tabell"/>
            </w:pPr>
            <w:r w:rsidRPr="002D5ED0">
              <w:t>B7</w:t>
            </w:r>
          </w:p>
        </w:tc>
        <w:tc>
          <w:tcPr>
            <w:tcW w:w="357" w:type="pct"/>
            <w:vAlign w:val="top"/>
          </w:tcPr>
          <w:p w14:paraId="13227972"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UO24</w:t>
            </w:r>
          </w:p>
        </w:tc>
        <w:tc>
          <w:tcPr>
            <w:tcW w:w="2604" w:type="pct"/>
            <w:vAlign w:val="top"/>
          </w:tcPr>
          <w:p w14:paraId="2C99B859"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Koncernbidragsdispens</w:t>
            </w:r>
          </w:p>
        </w:tc>
        <w:tc>
          <w:tcPr>
            <w:tcW w:w="443" w:type="pct"/>
          </w:tcPr>
          <w:p w14:paraId="1C7D5CFC" w14:textId="1692DFFE"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0,00</w:t>
            </w:r>
          </w:p>
        </w:tc>
        <w:tc>
          <w:tcPr>
            <w:tcW w:w="443" w:type="pct"/>
          </w:tcPr>
          <w:p w14:paraId="1064E20D" w14:textId="1BA7C1E2"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0,00</w:t>
            </w:r>
          </w:p>
        </w:tc>
        <w:tc>
          <w:tcPr>
            <w:tcW w:w="443" w:type="pct"/>
          </w:tcPr>
          <w:p w14:paraId="0940D089" w14:textId="0DC5ADD5"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0,00</w:t>
            </w:r>
          </w:p>
        </w:tc>
        <w:tc>
          <w:tcPr>
            <w:tcW w:w="444" w:type="pct"/>
          </w:tcPr>
          <w:p w14:paraId="1255D879" w14:textId="4467D450" w:rsidR="006476F4" w:rsidRPr="002D5ED0"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0,00</w:t>
            </w:r>
          </w:p>
        </w:tc>
      </w:tr>
      <w:tr w:rsidR="006476F4" w14:paraId="717D54F5" w14:textId="202FE6C5"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34944815" w14:textId="77777777" w:rsidR="006476F4" w:rsidRDefault="006476F4" w:rsidP="006476F4">
            <w:pPr>
              <w:pStyle w:val="Tabell"/>
            </w:pPr>
            <w:r w:rsidRPr="002D5ED0">
              <w:t>B8</w:t>
            </w:r>
          </w:p>
        </w:tc>
        <w:tc>
          <w:tcPr>
            <w:tcW w:w="357" w:type="pct"/>
            <w:vAlign w:val="top"/>
          </w:tcPr>
          <w:p w14:paraId="379E20CD"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UO24</w:t>
            </w:r>
          </w:p>
        </w:tc>
        <w:tc>
          <w:tcPr>
            <w:tcW w:w="2604" w:type="pct"/>
            <w:vAlign w:val="top"/>
          </w:tcPr>
          <w:p w14:paraId="485D23C7"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Förenklingsregel ränteavdragsbegränsning</w:t>
            </w:r>
          </w:p>
        </w:tc>
        <w:tc>
          <w:tcPr>
            <w:tcW w:w="443" w:type="pct"/>
          </w:tcPr>
          <w:p w14:paraId="7D79DEE5" w14:textId="73AA76BA"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c>
          <w:tcPr>
            <w:tcW w:w="443" w:type="pct"/>
          </w:tcPr>
          <w:p w14:paraId="4768EFD3" w14:textId="6D99C02B"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c>
          <w:tcPr>
            <w:tcW w:w="443" w:type="pct"/>
          </w:tcPr>
          <w:p w14:paraId="1FC55C94" w14:textId="3E6E228A"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c>
          <w:tcPr>
            <w:tcW w:w="444" w:type="pct"/>
          </w:tcPr>
          <w:p w14:paraId="68B4D2BB" w14:textId="6B4AB097" w:rsidR="006476F4" w:rsidRPr="002D5ED0"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r>
      <w:tr w:rsidR="006476F4" w14:paraId="746E20A7" w14:textId="31C79686"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703127DF" w14:textId="77777777" w:rsidR="006476F4" w:rsidRDefault="006476F4" w:rsidP="006476F4">
            <w:pPr>
              <w:pStyle w:val="Tabell"/>
            </w:pPr>
            <w:r w:rsidRPr="002D5ED0">
              <w:t>B9</w:t>
            </w:r>
          </w:p>
        </w:tc>
        <w:tc>
          <w:tcPr>
            <w:tcW w:w="357" w:type="pct"/>
            <w:vAlign w:val="top"/>
          </w:tcPr>
          <w:p w14:paraId="28D3935E"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UO24</w:t>
            </w:r>
          </w:p>
        </w:tc>
        <w:tc>
          <w:tcPr>
            <w:tcW w:w="2604" w:type="pct"/>
            <w:vAlign w:val="top"/>
          </w:tcPr>
          <w:p w14:paraId="57C952A4"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Förenklingsregel leasing</w:t>
            </w:r>
          </w:p>
        </w:tc>
        <w:tc>
          <w:tcPr>
            <w:tcW w:w="443" w:type="pct"/>
          </w:tcPr>
          <w:p w14:paraId="43F1A4DC" w14:textId="222FD7C9"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c>
          <w:tcPr>
            <w:tcW w:w="443" w:type="pct"/>
          </w:tcPr>
          <w:p w14:paraId="284E6AC8" w14:textId="2075F0B8"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c>
          <w:tcPr>
            <w:tcW w:w="443" w:type="pct"/>
          </w:tcPr>
          <w:p w14:paraId="636352D8" w14:textId="67A08D3F"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c>
          <w:tcPr>
            <w:tcW w:w="444" w:type="pct"/>
          </w:tcPr>
          <w:p w14:paraId="50E65930" w14:textId="6DAA87E6" w:rsidR="006476F4" w:rsidRPr="002D5ED0"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w:t>
            </w:r>
          </w:p>
        </w:tc>
      </w:tr>
      <w:tr w:rsidR="006476F4" w14:paraId="5DB02C62" w14:textId="4A2B6DE2"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3FE78DFF" w14:textId="77777777" w:rsidR="006476F4" w:rsidRDefault="006476F4" w:rsidP="006476F4">
            <w:pPr>
              <w:pStyle w:val="Tabell"/>
            </w:pPr>
            <w:r w:rsidRPr="002D5ED0">
              <w:t>B10</w:t>
            </w:r>
          </w:p>
        </w:tc>
        <w:tc>
          <w:tcPr>
            <w:tcW w:w="357" w:type="pct"/>
            <w:vAlign w:val="top"/>
          </w:tcPr>
          <w:p w14:paraId="313F35B2"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UO23</w:t>
            </w:r>
          </w:p>
        </w:tc>
        <w:tc>
          <w:tcPr>
            <w:tcW w:w="2604" w:type="pct"/>
            <w:vAlign w:val="top"/>
          </w:tcPr>
          <w:p w14:paraId="60FBC122"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Anläggning av ny skog m.m.</w:t>
            </w:r>
          </w:p>
        </w:tc>
        <w:tc>
          <w:tcPr>
            <w:tcW w:w="443" w:type="pct"/>
          </w:tcPr>
          <w:p w14:paraId="1EAC4574" w14:textId="155791E4"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-0,01</w:t>
            </w:r>
          </w:p>
        </w:tc>
        <w:tc>
          <w:tcPr>
            <w:tcW w:w="443" w:type="pct"/>
          </w:tcPr>
          <w:p w14:paraId="51F147E2" w14:textId="078D7941"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0,05</w:t>
            </w:r>
          </w:p>
        </w:tc>
        <w:tc>
          <w:tcPr>
            <w:tcW w:w="443" w:type="pct"/>
          </w:tcPr>
          <w:p w14:paraId="305F93A7" w14:textId="5971548E"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0,08</w:t>
            </w:r>
          </w:p>
        </w:tc>
        <w:tc>
          <w:tcPr>
            <w:tcW w:w="444" w:type="pct"/>
          </w:tcPr>
          <w:p w14:paraId="7F235D13" w14:textId="07ECB0B8" w:rsidR="006476F4" w:rsidRPr="006A4C15"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0,10</w:t>
            </w:r>
          </w:p>
        </w:tc>
      </w:tr>
      <w:tr w:rsidR="006476F4" w14:paraId="4A54291B" w14:textId="0207D929"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4AA386B7" w14:textId="77777777" w:rsidR="006476F4" w:rsidRDefault="006476F4" w:rsidP="006476F4">
            <w:pPr>
              <w:pStyle w:val="Tabell"/>
            </w:pPr>
            <w:r w:rsidRPr="002D5ED0">
              <w:t>B11</w:t>
            </w:r>
          </w:p>
        </w:tc>
        <w:tc>
          <w:tcPr>
            <w:tcW w:w="357" w:type="pct"/>
            <w:vAlign w:val="top"/>
          </w:tcPr>
          <w:p w14:paraId="7E73EF85"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ST</w:t>
            </w:r>
          </w:p>
        </w:tc>
        <w:tc>
          <w:tcPr>
            <w:tcW w:w="2604" w:type="pct"/>
            <w:vAlign w:val="top"/>
          </w:tcPr>
          <w:p w14:paraId="40B8C7BD"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Överavskrivningar avseende inventarier</w:t>
            </w:r>
          </w:p>
        </w:tc>
        <w:tc>
          <w:tcPr>
            <w:tcW w:w="443" w:type="pct"/>
          </w:tcPr>
          <w:p w14:paraId="49D8C3F7" w14:textId="6BC5B04A"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-0,09</w:t>
            </w:r>
          </w:p>
        </w:tc>
        <w:tc>
          <w:tcPr>
            <w:tcW w:w="443" w:type="pct"/>
          </w:tcPr>
          <w:p w14:paraId="1BE2BFD0" w14:textId="1A08E585"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0,19</w:t>
            </w:r>
          </w:p>
        </w:tc>
        <w:tc>
          <w:tcPr>
            <w:tcW w:w="443" w:type="pct"/>
          </w:tcPr>
          <w:p w14:paraId="64E5434F" w14:textId="6259E2AD"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0,37</w:t>
            </w:r>
          </w:p>
        </w:tc>
        <w:tc>
          <w:tcPr>
            <w:tcW w:w="444" w:type="pct"/>
          </w:tcPr>
          <w:p w14:paraId="0222A43C" w14:textId="282FE0AC" w:rsidR="006476F4" w:rsidRPr="006A4C15"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0,55</w:t>
            </w:r>
          </w:p>
        </w:tc>
      </w:tr>
      <w:tr w:rsidR="006476F4" w14:paraId="0ACC17A5" w14:textId="42ADE806"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19B9D0DF" w14:textId="77777777" w:rsidR="006476F4" w:rsidRDefault="006476F4" w:rsidP="006476F4">
            <w:pPr>
              <w:pStyle w:val="Tabell"/>
            </w:pPr>
            <w:r w:rsidRPr="002D5ED0">
              <w:t>B12</w:t>
            </w:r>
          </w:p>
        </w:tc>
        <w:tc>
          <w:tcPr>
            <w:tcW w:w="357" w:type="pct"/>
            <w:vAlign w:val="top"/>
          </w:tcPr>
          <w:p w14:paraId="088EA93F"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ST</w:t>
            </w:r>
          </w:p>
        </w:tc>
        <w:tc>
          <w:tcPr>
            <w:tcW w:w="2604" w:type="pct"/>
            <w:vAlign w:val="top"/>
          </w:tcPr>
          <w:p w14:paraId="63FF8C22" w14:textId="74AB988C"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827A60">
              <w:t>Avsättning till periodiseringsfond för enskilda näringsidkare och för fysiska personer</w:t>
            </w:r>
          </w:p>
        </w:tc>
        <w:tc>
          <w:tcPr>
            <w:tcW w:w="443" w:type="pct"/>
          </w:tcPr>
          <w:p w14:paraId="3F715DD9" w14:textId="2D59EC01"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-0,01</w:t>
            </w:r>
          </w:p>
        </w:tc>
        <w:tc>
          <w:tcPr>
            <w:tcW w:w="443" w:type="pct"/>
          </w:tcPr>
          <w:p w14:paraId="7B2A29EA" w14:textId="6DBF9E14"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0,01</w:t>
            </w:r>
          </w:p>
        </w:tc>
        <w:tc>
          <w:tcPr>
            <w:tcW w:w="443" w:type="pct"/>
          </w:tcPr>
          <w:p w14:paraId="1B96FF47" w14:textId="538B6DA8"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0,02</w:t>
            </w:r>
          </w:p>
        </w:tc>
        <w:tc>
          <w:tcPr>
            <w:tcW w:w="444" w:type="pct"/>
          </w:tcPr>
          <w:p w14:paraId="24AB0506" w14:textId="51B83B27" w:rsidR="006476F4" w:rsidRPr="006A4C15"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0,03</w:t>
            </w:r>
          </w:p>
        </w:tc>
      </w:tr>
      <w:tr w:rsidR="007F5C16" w14:paraId="1366D6D3" w14:textId="77777777"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5078D4C9" w14:textId="34D827F8" w:rsidR="007F5C16" w:rsidRPr="002D5ED0" w:rsidRDefault="007F5C16" w:rsidP="007F5C16">
            <w:pPr>
              <w:pStyle w:val="Tabell"/>
            </w:pPr>
            <w:r w:rsidRPr="00506ABD">
              <w:t>B</w:t>
            </w:r>
            <w:r>
              <w:t>13</w:t>
            </w:r>
          </w:p>
        </w:tc>
        <w:tc>
          <w:tcPr>
            <w:tcW w:w="357" w:type="pct"/>
            <w:vAlign w:val="top"/>
          </w:tcPr>
          <w:p w14:paraId="4687FB83" w14:textId="0F097938" w:rsidR="007F5C16" w:rsidRPr="002D5ED0" w:rsidRDefault="007F5C16" w:rsidP="007F5C16">
            <w:pPr>
              <w:pStyle w:val="Tabell"/>
              <w:jc w:val="left"/>
              <w:cnfStyle w:val="000000000000" w:firstRow="0" w:lastRow="0" w:firstColumn="0" w:lastColumn="0" w:oddVBand="0" w:evenVBand="0" w:oddHBand="0" w:evenHBand="0" w:firstRowFirstColumn="0" w:firstRowLastColumn="0" w:lastRowFirstColumn="0" w:lastRowLastColumn="0"/>
            </w:pPr>
            <w:r w:rsidRPr="00506ABD">
              <w:t>UO24</w:t>
            </w:r>
          </w:p>
        </w:tc>
        <w:tc>
          <w:tcPr>
            <w:tcW w:w="2604" w:type="pct"/>
            <w:vAlign w:val="top"/>
          </w:tcPr>
          <w:p w14:paraId="69C897EB" w14:textId="797C07F2" w:rsidR="007F5C16" w:rsidRDefault="007F5C16" w:rsidP="007F5C16">
            <w:pPr>
              <w:pStyle w:val="Tabell"/>
              <w:jc w:val="left"/>
              <w:cnfStyle w:val="000000000000" w:firstRow="0" w:lastRow="0" w:firstColumn="0" w:lastColumn="0" w:oddVBand="0" w:evenVBand="0" w:oddHBand="0" w:evenHBand="0" w:firstRowFirstColumn="0" w:firstRowLastColumn="0" w:lastRowFirstColumn="0" w:lastRowLastColumn="0"/>
            </w:pPr>
            <w:r w:rsidRPr="00506ABD">
              <w:t>Avsättning till periodiseringsfond för juridiska personer</w:t>
            </w:r>
          </w:p>
        </w:tc>
        <w:tc>
          <w:tcPr>
            <w:tcW w:w="443" w:type="pct"/>
          </w:tcPr>
          <w:p w14:paraId="4F790F93" w14:textId="26FA972E" w:rsidR="007F5C16" w:rsidRPr="006A4C15" w:rsidRDefault="007F5C16" w:rsidP="007F5C16">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0,01</w:t>
            </w:r>
          </w:p>
        </w:tc>
        <w:tc>
          <w:tcPr>
            <w:tcW w:w="443" w:type="pct"/>
          </w:tcPr>
          <w:p w14:paraId="7257683F" w14:textId="76868EAF" w:rsidR="007F5C16" w:rsidRPr="006A4C15" w:rsidRDefault="007F5C16" w:rsidP="007F5C16">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-0,02</w:t>
            </w:r>
          </w:p>
        </w:tc>
        <w:tc>
          <w:tcPr>
            <w:tcW w:w="443" w:type="pct"/>
          </w:tcPr>
          <w:p w14:paraId="1E471DAB" w14:textId="231CBAA6" w:rsidR="007F5C16" w:rsidRPr="006A4C15" w:rsidRDefault="007F5C16" w:rsidP="007F5C16">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-0,05</w:t>
            </w:r>
          </w:p>
        </w:tc>
        <w:tc>
          <w:tcPr>
            <w:tcW w:w="444" w:type="pct"/>
          </w:tcPr>
          <w:p w14:paraId="2949E870" w14:textId="77A0741E" w:rsidR="007F5C16" w:rsidRPr="006A4C15" w:rsidRDefault="007F5C16" w:rsidP="007F5C16">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-0,07</w:t>
            </w:r>
          </w:p>
        </w:tc>
      </w:tr>
      <w:tr w:rsidR="006476F4" w14:paraId="020692D9" w14:textId="7FFAC395"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52B3C80B" w14:textId="0B17ABF9" w:rsidR="006476F4" w:rsidRDefault="006476F4" w:rsidP="006476F4">
            <w:pPr>
              <w:pStyle w:val="Tabell"/>
            </w:pPr>
            <w:r w:rsidRPr="002D5ED0">
              <w:t>B1</w:t>
            </w:r>
            <w:r>
              <w:t>4</w:t>
            </w:r>
          </w:p>
        </w:tc>
        <w:tc>
          <w:tcPr>
            <w:tcW w:w="357" w:type="pct"/>
            <w:vAlign w:val="top"/>
          </w:tcPr>
          <w:p w14:paraId="560E2330"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ST</w:t>
            </w:r>
          </w:p>
        </w:tc>
        <w:tc>
          <w:tcPr>
            <w:tcW w:w="2604" w:type="pct"/>
            <w:vAlign w:val="top"/>
          </w:tcPr>
          <w:p w14:paraId="7768D66E"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Substansminskning</w:t>
            </w:r>
          </w:p>
        </w:tc>
        <w:tc>
          <w:tcPr>
            <w:tcW w:w="443" w:type="pct"/>
            <w:vAlign w:val="top"/>
          </w:tcPr>
          <w:p w14:paraId="2479C649"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2D5ED0">
              <w:t>-</w:t>
            </w:r>
          </w:p>
        </w:tc>
        <w:tc>
          <w:tcPr>
            <w:tcW w:w="443" w:type="pct"/>
            <w:vAlign w:val="top"/>
          </w:tcPr>
          <w:p w14:paraId="6EB8A566"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2D5ED0">
              <w:t>-</w:t>
            </w:r>
          </w:p>
        </w:tc>
        <w:tc>
          <w:tcPr>
            <w:tcW w:w="443" w:type="pct"/>
            <w:vAlign w:val="top"/>
          </w:tcPr>
          <w:p w14:paraId="3CAE33D0"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2D5ED0">
              <w:t>-</w:t>
            </w:r>
          </w:p>
        </w:tc>
        <w:tc>
          <w:tcPr>
            <w:tcW w:w="444" w:type="pct"/>
            <w:vAlign w:val="top"/>
          </w:tcPr>
          <w:p w14:paraId="522E3705" w14:textId="7A7B688E" w:rsidR="006476F4" w:rsidRPr="002D5ED0"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2D5ED0">
              <w:t>-</w:t>
            </w:r>
          </w:p>
        </w:tc>
      </w:tr>
      <w:tr w:rsidR="006476F4" w14:paraId="05466819" w14:textId="26C4C5C9"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513C51F8" w14:textId="5B2436A3" w:rsidR="006476F4" w:rsidRDefault="006476F4" w:rsidP="006476F4">
            <w:pPr>
              <w:pStyle w:val="Tabell"/>
            </w:pPr>
            <w:r w:rsidRPr="002D5ED0">
              <w:t>B1</w:t>
            </w:r>
            <w:r>
              <w:t>5</w:t>
            </w:r>
          </w:p>
        </w:tc>
        <w:tc>
          <w:tcPr>
            <w:tcW w:w="357" w:type="pct"/>
            <w:vAlign w:val="top"/>
          </w:tcPr>
          <w:p w14:paraId="12216759"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UO23</w:t>
            </w:r>
          </w:p>
        </w:tc>
        <w:tc>
          <w:tcPr>
            <w:tcW w:w="2604" w:type="pct"/>
            <w:vAlign w:val="top"/>
          </w:tcPr>
          <w:p w14:paraId="26867A0E"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Skogsavdrag</w:t>
            </w:r>
          </w:p>
        </w:tc>
        <w:tc>
          <w:tcPr>
            <w:tcW w:w="443" w:type="pct"/>
            <w:vAlign w:val="top"/>
          </w:tcPr>
          <w:p w14:paraId="32550AC0"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2D5ED0">
              <w:t>-</w:t>
            </w:r>
          </w:p>
        </w:tc>
        <w:tc>
          <w:tcPr>
            <w:tcW w:w="443" w:type="pct"/>
            <w:vAlign w:val="top"/>
          </w:tcPr>
          <w:p w14:paraId="038A29D7"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2D5ED0">
              <w:t>-</w:t>
            </w:r>
          </w:p>
        </w:tc>
        <w:tc>
          <w:tcPr>
            <w:tcW w:w="443" w:type="pct"/>
            <w:vAlign w:val="top"/>
          </w:tcPr>
          <w:p w14:paraId="6673D886"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2D5ED0">
              <w:t>-</w:t>
            </w:r>
          </w:p>
        </w:tc>
        <w:tc>
          <w:tcPr>
            <w:tcW w:w="444" w:type="pct"/>
            <w:vAlign w:val="top"/>
          </w:tcPr>
          <w:p w14:paraId="65E46FDB" w14:textId="6B670020" w:rsidR="006476F4" w:rsidRPr="002D5ED0"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2D5ED0">
              <w:t>-</w:t>
            </w:r>
          </w:p>
        </w:tc>
      </w:tr>
      <w:tr w:rsidR="006476F4" w14:paraId="7C12760A" w14:textId="573B1689"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79142B45" w14:textId="67852C32" w:rsidR="006476F4" w:rsidRDefault="006476F4" w:rsidP="006476F4">
            <w:pPr>
              <w:pStyle w:val="Tabell"/>
            </w:pPr>
            <w:r w:rsidRPr="002D5ED0">
              <w:t>B1</w:t>
            </w:r>
            <w:r>
              <w:t>6</w:t>
            </w:r>
          </w:p>
        </w:tc>
        <w:tc>
          <w:tcPr>
            <w:tcW w:w="357" w:type="pct"/>
            <w:vAlign w:val="top"/>
          </w:tcPr>
          <w:p w14:paraId="15CCEC02"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UO19</w:t>
            </w:r>
          </w:p>
        </w:tc>
        <w:tc>
          <w:tcPr>
            <w:tcW w:w="2604" w:type="pct"/>
            <w:vAlign w:val="top"/>
          </w:tcPr>
          <w:p w14:paraId="7186B89A"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Bidrag till regionala utvecklingsbolag</w:t>
            </w:r>
          </w:p>
        </w:tc>
        <w:tc>
          <w:tcPr>
            <w:tcW w:w="443" w:type="pct"/>
          </w:tcPr>
          <w:p w14:paraId="3328DB1A" w14:textId="20313B83"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0,00</w:t>
            </w:r>
          </w:p>
        </w:tc>
        <w:tc>
          <w:tcPr>
            <w:tcW w:w="443" w:type="pct"/>
          </w:tcPr>
          <w:p w14:paraId="416A3EA0" w14:textId="1BC4D5D3"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0,00</w:t>
            </w:r>
          </w:p>
        </w:tc>
        <w:tc>
          <w:tcPr>
            <w:tcW w:w="443" w:type="pct"/>
          </w:tcPr>
          <w:p w14:paraId="23F15339" w14:textId="694BD332"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0,00</w:t>
            </w:r>
          </w:p>
        </w:tc>
        <w:tc>
          <w:tcPr>
            <w:tcW w:w="444" w:type="pct"/>
          </w:tcPr>
          <w:p w14:paraId="10DC7245" w14:textId="4DB302F4" w:rsidR="006476F4" w:rsidRPr="002D5ED0"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0,00</w:t>
            </w:r>
          </w:p>
        </w:tc>
      </w:tr>
      <w:tr w:rsidR="006476F4" w14:paraId="06740AA2" w14:textId="27FAFC4A"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6B4750A5" w14:textId="12BBE7A9" w:rsidR="006476F4" w:rsidRDefault="006476F4" w:rsidP="006476F4">
            <w:pPr>
              <w:pStyle w:val="Tabell"/>
            </w:pPr>
            <w:r w:rsidRPr="002D5ED0">
              <w:t>B1</w:t>
            </w:r>
            <w:r>
              <w:t>7</w:t>
            </w:r>
          </w:p>
        </w:tc>
        <w:tc>
          <w:tcPr>
            <w:tcW w:w="357" w:type="pct"/>
            <w:vAlign w:val="top"/>
          </w:tcPr>
          <w:p w14:paraId="29EDC341"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UO17</w:t>
            </w:r>
          </w:p>
        </w:tc>
        <w:tc>
          <w:tcPr>
            <w:tcW w:w="2604" w:type="pct"/>
            <w:vAlign w:val="top"/>
          </w:tcPr>
          <w:p w14:paraId="21684B17"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Bidrag till Tekniska museet</w:t>
            </w:r>
          </w:p>
        </w:tc>
        <w:tc>
          <w:tcPr>
            <w:tcW w:w="443" w:type="pct"/>
          </w:tcPr>
          <w:p w14:paraId="0517AD90" w14:textId="1CF21350"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0,01</w:t>
            </w:r>
          </w:p>
        </w:tc>
        <w:tc>
          <w:tcPr>
            <w:tcW w:w="443" w:type="pct"/>
          </w:tcPr>
          <w:p w14:paraId="786A2428" w14:textId="0DDB97FE"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0,01</w:t>
            </w:r>
          </w:p>
        </w:tc>
        <w:tc>
          <w:tcPr>
            <w:tcW w:w="443" w:type="pct"/>
          </w:tcPr>
          <w:p w14:paraId="1AFA113D" w14:textId="3C629A0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0,01</w:t>
            </w:r>
          </w:p>
        </w:tc>
        <w:tc>
          <w:tcPr>
            <w:tcW w:w="444" w:type="pct"/>
          </w:tcPr>
          <w:p w14:paraId="62AD5BAD" w14:textId="5B5CD09C" w:rsidR="006476F4" w:rsidRPr="002D5ED0"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0,01</w:t>
            </w:r>
          </w:p>
        </w:tc>
      </w:tr>
      <w:tr w:rsidR="006476F4" w14:paraId="579E06C3" w14:textId="170609CC"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2CC8A88B" w14:textId="3A39ED99" w:rsidR="006476F4" w:rsidRDefault="006476F4" w:rsidP="006476F4">
            <w:pPr>
              <w:pStyle w:val="Tabell"/>
            </w:pPr>
            <w:r w:rsidRPr="002D5ED0">
              <w:t>B1</w:t>
            </w:r>
            <w:r>
              <w:t>8</w:t>
            </w:r>
          </w:p>
        </w:tc>
        <w:tc>
          <w:tcPr>
            <w:tcW w:w="357" w:type="pct"/>
            <w:vAlign w:val="top"/>
          </w:tcPr>
          <w:p w14:paraId="28F69F1C"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ST</w:t>
            </w:r>
          </w:p>
        </w:tc>
        <w:tc>
          <w:tcPr>
            <w:tcW w:w="2604" w:type="pct"/>
            <w:vAlign w:val="top"/>
          </w:tcPr>
          <w:p w14:paraId="1842BB02"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Nedskrivning av lager och pågående arbete</w:t>
            </w:r>
          </w:p>
        </w:tc>
        <w:tc>
          <w:tcPr>
            <w:tcW w:w="443" w:type="pct"/>
          </w:tcPr>
          <w:p w14:paraId="33EADC6C" w14:textId="2DBBE592"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0,00</w:t>
            </w:r>
          </w:p>
        </w:tc>
        <w:tc>
          <w:tcPr>
            <w:tcW w:w="443" w:type="pct"/>
          </w:tcPr>
          <w:p w14:paraId="5416F885" w14:textId="1C62E284"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0,00</w:t>
            </w:r>
          </w:p>
        </w:tc>
        <w:tc>
          <w:tcPr>
            <w:tcW w:w="443" w:type="pct"/>
          </w:tcPr>
          <w:p w14:paraId="1048E5A1" w14:textId="18989894"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0,00</w:t>
            </w:r>
          </w:p>
        </w:tc>
        <w:tc>
          <w:tcPr>
            <w:tcW w:w="444" w:type="pct"/>
          </w:tcPr>
          <w:p w14:paraId="5DB28F01" w14:textId="00FE6373" w:rsidR="006476F4" w:rsidRPr="002D5ED0"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0,00</w:t>
            </w:r>
          </w:p>
        </w:tc>
      </w:tr>
      <w:tr w:rsidR="006476F4" w14:paraId="4B7D271D" w14:textId="2B279C7F" w:rsidTr="005955E2">
        <w:tc>
          <w:tcPr>
            <w:cnfStyle w:val="001000000000" w:firstRow="0" w:lastRow="0" w:firstColumn="1" w:lastColumn="0" w:oddVBand="0" w:evenVBand="0" w:oddHBand="0" w:evenHBand="0" w:firstRowFirstColumn="0" w:firstRowLastColumn="0" w:lastRowFirstColumn="0" w:lastRowLastColumn="0"/>
            <w:tcW w:w="267" w:type="pct"/>
            <w:vAlign w:val="top"/>
          </w:tcPr>
          <w:p w14:paraId="6476464C" w14:textId="03C5B319" w:rsidR="006476F4" w:rsidRDefault="006476F4" w:rsidP="006476F4">
            <w:pPr>
              <w:pStyle w:val="Tabell"/>
            </w:pPr>
            <w:r w:rsidRPr="002D5ED0">
              <w:t>B1</w:t>
            </w:r>
            <w:r>
              <w:t>9</w:t>
            </w:r>
          </w:p>
        </w:tc>
        <w:tc>
          <w:tcPr>
            <w:tcW w:w="357" w:type="pct"/>
            <w:vAlign w:val="top"/>
          </w:tcPr>
          <w:p w14:paraId="2873BB2F"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ST</w:t>
            </w:r>
          </w:p>
        </w:tc>
        <w:tc>
          <w:tcPr>
            <w:tcW w:w="2604" w:type="pct"/>
            <w:vAlign w:val="top"/>
          </w:tcPr>
          <w:p w14:paraId="7AE0D14A" w14:textId="4A71C304" w:rsidR="006476F4" w:rsidRDefault="007D1958" w:rsidP="006476F4">
            <w:pPr>
              <w:pStyle w:val="Tabell"/>
              <w:jc w:val="left"/>
              <w:cnfStyle w:val="000000000000" w:firstRow="0" w:lastRow="0" w:firstColumn="0" w:lastColumn="0" w:oddVBand="0" w:evenVBand="0" w:oddHBand="0" w:evenHBand="0" w:firstRowFirstColumn="0" w:firstRowLastColumn="0" w:lastRowFirstColumn="0" w:lastRowLastColumn="0"/>
            </w:pPr>
            <w:r w:rsidRPr="007D1958">
              <w:t>Undantag från ränteavdragsbegränsningen för enskilda näringsidkare och handelsbolag vars delägare uteslutande är fysiska personer</w:t>
            </w:r>
          </w:p>
        </w:tc>
        <w:tc>
          <w:tcPr>
            <w:tcW w:w="443" w:type="pct"/>
            <w:vAlign w:val="top"/>
          </w:tcPr>
          <w:p w14:paraId="66C43780"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2D5ED0">
              <w:t>-</w:t>
            </w:r>
          </w:p>
        </w:tc>
        <w:tc>
          <w:tcPr>
            <w:tcW w:w="443" w:type="pct"/>
            <w:vAlign w:val="top"/>
          </w:tcPr>
          <w:p w14:paraId="109217F3"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2D5ED0">
              <w:t>-</w:t>
            </w:r>
          </w:p>
        </w:tc>
        <w:tc>
          <w:tcPr>
            <w:tcW w:w="443" w:type="pct"/>
            <w:vAlign w:val="top"/>
          </w:tcPr>
          <w:p w14:paraId="4FAD6EB6"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2D5ED0">
              <w:t>-</w:t>
            </w:r>
          </w:p>
        </w:tc>
        <w:tc>
          <w:tcPr>
            <w:tcW w:w="444" w:type="pct"/>
            <w:vAlign w:val="top"/>
          </w:tcPr>
          <w:p w14:paraId="29AB7002" w14:textId="14070ACA" w:rsidR="006476F4" w:rsidRPr="002D5ED0" w:rsidRDefault="006476F4" w:rsidP="005955E2">
            <w:pPr>
              <w:pStyle w:val="Tabell"/>
              <w:cnfStyle w:val="000000000000" w:firstRow="0" w:lastRow="0" w:firstColumn="0" w:lastColumn="0" w:oddVBand="0" w:evenVBand="0" w:oddHBand="0" w:evenHBand="0" w:firstRowFirstColumn="0" w:firstRowLastColumn="0" w:lastRowFirstColumn="0" w:lastRowLastColumn="0"/>
            </w:pPr>
            <w:r w:rsidRPr="002D5ED0">
              <w:t>-</w:t>
            </w:r>
          </w:p>
        </w:tc>
      </w:tr>
      <w:tr w:rsidR="006476F4" w14:paraId="0A82E6AD" w14:textId="43430060"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1B526C10" w14:textId="0E95CE72" w:rsidR="006476F4" w:rsidRDefault="006476F4" w:rsidP="006476F4">
            <w:pPr>
              <w:pStyle w:val="Tabell"/>
            </w:pPr>
            <w:r w:rsidRPr="002D5ED0">
              <w:t>B</w:t>
            </w:r>
            <w:r>
              <w:t>20</w:t>
            </w:r>
          </w:p>
        </w:tc>
        <w:tc>
          <w:tcPr>
            <w:tcW w:w="357" w:type="pct"/>
            <w:vAlign w:val="top"/>
          </w:tcPr>
          <w:p w14:paraId="44086433"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ST</w:t>
            </w:r>
          </w:p>
        </w:tc>
        <w:tc>
          <w:tcPr>
            <w:tcW w:w="2604" w:type="pct"/>
            <w:vAlign w:val="top"/>
          </w:tcPr>
          <w:p w14:paraId="10F8CFD2"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2D5ED0">
              <w:t>Skogs-, skogsskade- och upphovsmannakonto</w:t>
            </w:r>
          </w:p>
        </w:tc>
        <w:tc>
          <w:tcPr>
            <w:tcW w:w="443" w:type="pct"/>
          </w:tcPr>
          <w:p w14:paraId="01490E66" w14:textId="31222934"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0,00</w:t>
            </w:r>
          </w:p>
        </w:tc>
        <w:tc>
          <w:tcPr>
            <w:tcW w:w="443" w:type="pct"/>
          </w:tcPr>
          <w:p w14:paraId="6ABA208A" w14:textId="069375A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0,00</w:t>
            </w:r>
          </w:p>
        </w:tc>
        <w:tc>
          <w:tcPr>
            <w:tcW w:w="443" w:type="pct"/>
          </w:tcPr>
          <w:p w14:paraId="017F44E6" w14:textId="62153F43"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0,00</w:t>
            </w:r>
          </w:p>
        </w:tc>
        <w:tc>
          <w:tcPr>
            <w:tcW w:w="444" w:type="pct"/>
          </w:tcPr>
          <w:p w14:paraId="7C724A33" w14:textId="5C2EE862"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rPr>
                <w:rFonts w:ascii="Arial" w:hAnsi="Arial" w:cs="Arial"/>
                <w:color w:val="000000"/>
                <w:szCs w:val="16"/>
              </w:rPr>
            </w:pPr>
            <w:r>
              <w:rPr>
                <w:rFonts w:ascii="Arial" w:hAnsi="Arial" w:cs="Arial"/>
                <w:color w:val="000000"/>
                <w:szCs w:val="16"/>
              </w:rPr>
              <w:t>0,00</w:t>
            </w:r>
          </w:p>
        </w:tc>
      </w:tr>
      <w:tr w:rsidR="006476F4" w14:paraId="1E77B100" w14:textId="745A8769"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5AD83A63" w14:textId="24FC5835" w:rsidR="006476F4" w:rsidRPr="001D023E" w:rsidRDefault="006476F4" w:rsidP="006476F4">
            <w:pPr>
              <w:pStyle w:val="Tabell"/>
              <w:rPr>
                <w:b/>
                <w:bCs/>
              </w:rPr>
            </w:pPr>
            <w:r w:rsidRPr="001D023E">
              <w:rPr>
                <w:bCs/>
              </w:rPr>
              <w:t>B2</w:t>
            </w:r>
            <w:r>
              <w:rPr>
                <w:bCs/>
              </w:rPr>
              <w:t>1</w:t>
            </w:r>
          </w:p>
        </w:tc>
        <w:tc>
          <w:tcPr>
            <w:tcW w:w="357" w:type="pct"/>
            <w:vAlign w:val="top"/>
          </w:tcPr>
          <w:p w14:paraId="3444CE81" w14:textId="77777777" w:rsidR="006476F4" w:rsidRPr="001D023E"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1D023E">
              <w:rPr>
                <w:bCs/>
              </w:rPr>
              <w:t>ST</w:t>
            </w:r>
          </w:p>
        </w:tc>
        <w:tc>
          <w:tcPr>
            <w:tcW w:w="2604" w:type="pct"/>
            <w:vAlign w:val="top"/>
          </w:tcPr>
          <w:p w14:paraId="4EB307A0" w14:textId="77777777" w:rsidR="006476F4" w:rsidRPr="001D023E"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1D023E">
              <w:rPr>
                <w:bCs/>
              </w:rPr>
              <w:t>Räntefördelning vid generationsskiften</w:t>
            </w:r>
          </w:p>
        </w:tc>
        <w:tc>
          <w:tcPr>
            <w:tcW w:w="443" w:type="pct"/>
            <w:vAlign w:val="top"/>
          </w:tcPr>
          <w:p w14:paraId="1DE243F1" w14:textId="77777777"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
                <w:bCs/>
              </w:rPr>
            </w:pPr>
            <w:r w:rsidRPr="001D023E">
              <w:rPr>
                <w:bCs/>
              </w:rPr>
              <w:t>-</w:t>
            </w:r>
          </w:p>
        </w:tc>
        <w:tc>
          <w:tcPr>
            <w:tcW w:w="443" w:type="pct"/>
            <w:vAlign w:val="top"/>
          </w:tcPr>
          <w:p w14:paraId="0C552B07" w14:textId="77777777"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
                <w:bCs/>
              </w:rPr>
            </w:pPr>
            <w:r w:rsidRPr="001D023E">
              <w:rPr>
                <w:bCs/>
              </w:rPr>
              <w:t>-</w:t>
            </w:r>
          </w:p>
        </w:tc>
        <w:tc>
          <w:tcPr>
            <w:tcW w:w="443" w:type="pct"/>
            <w:vAlign w:val="top"/>
          </w:tcPr>
          <w:p w14:paraId="3A60610B" w14:textId="77777777"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
                <w:bCs/>
              </w:rPr>
            </w:pPr>
            <w:r w:rsidRPr="001D023E">
              <w:rPr>
                <w:bCs/>
              </w:rPr>
              <w:t>-</w:t>
            </w:r>
          </w:p>
        </w:tc>
        <w:tc>
          <w:tcPr>
            <w:tcW w:w="444" w:type="pct"/>
          </w:tcPr>
          <w:p w14:paraId="5009C34D" w14:textId="12F112B3"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Cs/>
              </w:rPr>
            </w:pPr>
            <w:r>
              <w:rPr>
                <w:bCs/>
              </w:rPr>
              <w:t>-</w:t>
            </w:r>
          </w:p>
        </w:tc>
      </w:tr>
      <w:tr w:rsidR="006476F4" w14:paraId="6751FF40" w14:textId="77777777"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7216DCED" w14:textId="60CEC29C" w:rsidR="006476F4" w:rsidRPr="001D023E" w:rsidRDefault="006476F4" w:rsidP="006476F4">
            <w:pPr>
              <w:pStyle w:val="Tabell"/>
              <w:rPr>
                <w:bCs/>
              </w:rPr>
            </w:pPr>
            <w:r>
              <w:t>B22</w:t>
            </w:r>
          </w:p>
        </w:tc>
        <w:tc>
          <w:tcPr>
            <w:tcW w:w="357" w:type="pct"/>
            <w:vAlign w:val="top"/>
          </w:tcPr>
          <w:p w14:paraId="72265B78" w14:textId="40A04723" w:rsidR="006476F4" w:rsidRPr="001D023E"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rPr>
                <w:bCs/>
              </w:rPr>
            </w:pPr>
            <w:r w:rsidRPr="006A4E18">
              <w:t>UO24</w:t>
            </w:r>
          </w:p>
        </w:tc>
        <w:tc>
          <w:tcPr>
            <w:tcW w:w="2604" w:type="pct"/>
            <w:vAlign w:val="top"/>
          </w:tcPr>
          <w:p w14:paraId="448FEFAC" w14:textId="5FD5D517" w:rsidR="006476F4" w:rsidRPr="001D023E"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rPr>
                <w:bCs/>
              </w:rPr>
            </w:pPr>
            <w:r w:rsidRPr="006A4E18">
              <w:t>Avdragsrätt för representationsmåltider</w:t>
            </w:r>
          </w:p>
        </w:tc>
        <w:tc>
          <w:tcPr>
            <w:tcW w:w="443" w:type="pct"/>
            <w:vAlign w:val="top"/>
          </w:tcPr>
          <w:p w14:paraId="60EA74AC" w14:textId="295CC938"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Cs/>
              </w:rPr>
            </w:pPr>
            <w:r w:rsidRPr="006A4E18">
              <w:t>-</w:t>
            </w:r>
          </w:p>
        </w:tc>
        <w:tc>
          <w:tcPr>
            <w:tcW w:w="443" w:type="pct"/>
            <w:vAlign w:val="top"/>
          </w:tcPr>
          <w:p w14:paraId="1D8AC680" w14:textId="67A03877"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Cs/>
              </w:rPr>
            </w:pPr>
            <w:r w:rsidRPr="006A4E18">
              <w:t>-</w:t>
            </w:r>
          </w:p>
        </w:tc>
        <w:tc>
          <w:tcPr>
            <w:tcW w:w="443" w:type="pct"/>
            <w:vAlign w:val="top"/>
          </w:tcPr>
          <w:p w14:paraId="6FEDD212" w14:textId="08A3263E"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Cs/>
              </w:rPr>
            </w:pPr>
            <w:r w:rsidRPr="006A4E18">
              <w:t>-</w:t>
            </w:r>
          </w:p>
        </w:tc>
        <w:tc>
          <w:tcPr>
            <w:tcW w:w="444" w:type="pct"/>
            <w:vAlign w:val="top"/>
          </w:tcPr>
          <w:p w14:paraId="11A0F7E0" w14:textId="6D27158C"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Cs/>
              </w:rPr>
            </w:pPr>
            <w:r w:rsidRPr="006A4E18">
              <w:t>-</w:t>
            </w:r>
          </w:p>
        </w:tc>
      </w:tr>
      <w:tr w:rsidR="007F5C16" w14:paraId="58D46AC0" w14:textId="77777777"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46C07796" w14:textId="770CD1A8" w:rsidR="007F5C16" w:rsidRDefault="007F5C16" w:rsidP="007F5C16">
            <w:pPr>
              <w:pStyle w:val="Tabell"/>
            </w:pPr>
            <w:r>
              <w:t>B23</w:t>
            </w:r>
          </w:p>
        </w:tc>
        <w:tc>
          <w:tcPr>
            <w:tcW w:w="357" w:type="pct"/>
            <w:vAlign w:val="top"/>
          </w:tcPr>
          <w:p w14:paraId="60B8892F" w14:textId="04AA7356" w:rsidR="007F5C16" w:rsidRPr="006A4E18" w:rsidRDefault="007F5C16" w:rsidP="007F5C16">
            <w:pPr>
              <w:pStyle w:val="Tabell"/>
              <w:jc w:val="left"/>
              <w:cnfStyle w:val="000000000000" w:firstRow="0" w:lastRow="0" w:firstColumn="0" w:lastColumn="0" w:oddVBand="0" w:evenVBand="0" w:oddHBand="0" w:evenHBand="0" w:firstRowFirstColumn="0" w:firstRowLastColumn="0" w:lastRowFirstColumn="0" w:lastRowLastColumn="0"/>
            </w:pPr>
            <w:r w:rsidRPr="00EF2A9F">
              <w:t>UO24</w:t>
            </w:r>
          </w:p>
        </w:tc>
        <w:tc>
          <w:tcPr>
            <w:tcW w:w="2604" w:type="pct"/>
            <w:vAlign w:val="top"/>
          </w:tcPr>
          <w:p w14:paraId="2273CC28" w14:textId="1A176776" w:rsidR="007F5C16" w:rsidRPr="006A4E18" w:rsidRDefault="007F5C16" w:rsidP="007F5C16">
            <w:pPr>
              <w:pStyle w:val="Tabell"/>
              <w:jc w:val="left"/>
              <w:cnfStyle w:val="000000000000" w:firstRow="0" w:lastRow="0" w:firstColumn="0" w:lastColumn="0" w:oddVBand="0" w:evenVBand="0" w:oddHBand="0" w:evenHBand="0" w:firstRowFirstColumn="0" w:firstRowLastColumn="0" w:lastRowFirstColumn="0" w:lastRowLastColumn="0"/>
            </w:pPr>
            <w:r w:rsidRPr="00EF2A9F">
              <w:t>Avsättning till säkerhetsreserv</w:t>
            </w:r>
          </w:p>
        </w:tc>
        <w:tc>
          <w:tcPr>
            <w:tcW w:w="443" w:type="pct"/>
          </w:tcPr>
          <w:p w14:paraId="4F6BEC94" w14:textId="6428E500" w:rsidR="007F5C16" w:rsidRPr="006A4E18" w:rsidRDefault="007F5C16" w:rsidP="007F5C16">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-0,03</w:t>
            </w:r>
          </w:p>
        </w:tc>
        <w:tc>
          <w:tcPr>
            <w:tcW w:w="443" w:type="pct"/>
          </w:tcPr>
          <w:p w14:paraId="7A5FBFA1" w14:textId="0FE60DEA" w:rsidR="007F5C16" w:rsidRPr="006A4E18" w:rsidRDefault="007F5C16" w:rsidP="007F5C16">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-0,02</w:t>
            </w:r>
          </w:p>
        </w:tc>
        <w:tc>
          <w:tcPr>
            <w:tcW w:w="443" w:type="pct"/>
          </w:tcPr>
          <w:p w14:paraId="464789D6" w14:textId="07B0867B" w:rsidR="007F5C16" w:rsidRPr="006A4E18" w:rsidRDefault="007F5C16" w:rsidP="007F5C16">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-0,02</w:t>
            </w:r>
          </w:p>
        </w:tc>
        <w:tc>
          <w:tcPr>
            <w:tcW w:w="444" w:type="pct"/>
          </w:tcPr>
          <w:p w14:paraId="417FA471" w14:textId="212F745E" w:rsidR="007F5C16" w:rsidRDefault="007F5C16" w:rsidP="007F5C16">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-0,02</w:t>
            </w:r>
          </w:p>
        </w:tc>
      </w:tr>
      <w:tr w:rsidR="006476F4" w14:paraId="3AA3DBA9" w14:textId="77777777"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40C0B543" w14:textId="68E21BC0" w:rsidR="006476F4" w:rsidRDefault="006476F4" w:rsidP="006476F4">
            <w:pPr>
              <w:pStyle w:val="Tabell"/>
            </w:pPr>
            <w:r>
              <w:t>B24</w:t>
            </w:r>
          </w:p>
        </w:tc>
        <w:tc>
          <w:tcPr>
            <w:tcW w:w="357" w:type="pct"/>
            <w:vAlign w:val="top"/>
          </w:tcPr>
          <w:p w14:paraId="3BF6A960" w14:textId="4D77A550" w:rsidR="006476F4" w:rsidRPr="000B7A07"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F606CB">
              <w:t>UO18</w:t>
            </w:r>
          </w:p>
        </w:tc>
        <w:tc>
          <w:tcPr>
            <w:tcW w:w="2604" w:type="pct"/>
            <w:vAlign w:val="top"/>
          </w:tcPr>
          <w:p w14:paraId="00CCA025" w14:textId="54AE7397" w:rsidR="006476F4" w:rsidRPr="000B7A07"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F606CB">
              <w:t>Fastighetsskatt respektive fastighetsavgift på hyreshus,</w:t>
            </w:r>
            <w:r>
              <w:t xml:space="preserve"> </w:t>
            </w:r>
            <w:r w:rsidRPr="00F606CB">
              <w:t>ägarlägenheter och småhus</w:t>
            </w:r>
          </w:p>
        </w:tc>
        <w:tc>
          <w:tcPr>
            <w:tcW w:w="443" w:type="pct"/>
            <w:vAlign w:val="top"/>
          </w:tcPr>
          <w:p w14:paraId="45285DDE" w14:textId="20986AD6" w:rsidR="006476F4" w:rsidRPr="000B7A07" w:rsidRDefault="006476F4" w:rsidP="006476F4">
            <w:pPr>
              <w:pStyle w:val="Tabell"/>
              <w:cnfStyle w:val="000000000000" w:firstRow="0" w:lastRow="0" w:firstColumn="0" w:lastColumn="0" w:oddVBand="0" w:evenVBand="0" w:oddHBand="0" w:evenHBand="0" w:firstRowFirstColumn="0" w:firstRowLastColumn="0" w:lastRowFirstColumn="0" w:lastRowLastColumn="0"/>
            </w:pPr>
            <w:r>
              <w:t>-1,69</w:t>
            </w:r>
          </w:p>
        </w:tc>
        <w:tc>
          <w:tcPr>
            <w:tcW w:w="443" w:type="pct"/>
            <w:vAlign w:val="top"/>
          </w:tcPr>
          <w:p w14:paraId="38A5F0DB" w14:textId="073038FC" w:rsidR="006476F4" w:rsidRPr="000B7A07" w:rsidRDefault="006476F4" w:rsidP="006476F4">
            <w:pPr>
              <w:pStyle w:val="Tabell"/>
              <w:cnfStyle w:val="000000000000" w:firstRow="0" w:lastRow="0" w:firstColumn="0" w:lastColumn="0" w:oddVBand="0" w:evenVBand="0" w:oddHBand="0" w:evenHBand="0" w:firstRowFirstColumn="0" w:firstRowLastColumn="0" w:lastRowFirstColumn="0" w:lastRowLastColumn="0"/>
            </w:pPr>
            <w:r>
              <w:t>-1,75</w:t>
            </w:r>
          </w:p>
        </w:tc>
        <w:tc>
          <w:tcPr>
            <w:tcW w:w="443" w:type="pct"/>
            <w:vAlign w:val="top"/>
          </w:tcPr>
          <w:p w14:paraId="5115D361" w14:textId="659813AD" w:rsidR="006476F4" w:rsidRPr="000B7A07" w:rsidRDefault="006476F4" w:rsidP="006476F4">
            <w:pPr>
              <w:pStyle w:val="Tabell"/>
              <w:cnfStyle w:val="000000000000" w:firstRow="0" w:lastRow="0" w:firstColumn="0" w:lastColumn="0" w:oddVBand="0" w:evenVBand="0" w:oddHBand="0" w:evenHBand="0" w:firstRowFirstColumn="0" w:firstRowLastColumn="0" w:lastRowFirstColumn="0" w:lastRowLastColumn="0"/>
            </w:pPr>
            <w:r>
              <w:t>-1,79</w:t>
            </w:r>
          </w:p>
        </w:tc>
        <w:tc>
          <w:tcPr>
            <w:tcW w:w="444" w:type="pct"/>
            <w:vAlign w:val="top"/>
          </w:tcPr>
          <w:p w14:paraId="4D5B1790" w14:textId="5B221CCA" w:rsidR="006476F4" w:rsidRDefault="006476F4" w:rsidP="005D520C">
            <w:pPr>
              <w:pStyle w:val="Tabell"/>
              <w:cnfStyle w:val="000000000000" w:firstRow="0" w:lastRow="0" w:firstColumn="0" w:lastColumn="0" w:oddVBand="0" w:evenVBand="0" w:oddHBand="0" w:evenHBand="0" w:firstRowFirstColumn="0" w:firstRowLastColumn="0" w:lastRowFirstColumn="0" w:lastRowLastColumn="0"/>
            </w:pPr>
            <w:r>
              <w:t>-1,84</w:t>
            </w:r>
          </w:p>
        </w:tc>
      </w:tr>
      <w:tr w:rsidR="006476F4" w14:paraId="6284C89C" w14:textId="77777777"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04797118" w14:textId="347FC046" w:rsidR="006476F4" w:rsidRDefault="006476F4" w:rsidP="006476F4">
            <w:pPr>
              <w:pStyle w:val="Tabell"/>
            </w:pPr>
            <w:r>
              <w:t>B25</w:t>
            </w:r>
          </w:p>
        </w:tc>
        <w:tc>
          <w:tcPr>
            <w:tcW w:w="357" w:type="pct"/>
            <w:vAlign w:val="top"/>
          </w:tcPr>
          <w:p w14:paraId="41F46422" w14:textId="7C4FE077" w:rsidR="006476F4" w:rsidRPr="000B7A07"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5F0C55">
              <w:t>UO24</w:t>
            </w:r>
          </w:p>
        </w:tc>
        <w:tc>
          <w:tcPr>
            <w:tcW w:w="2604" w:type="pct"/>
            <w:vAlign w:val="top"/>
          </w:tcPr>
          <w:p w14:paraId="57B251F4" w14:textId="1F632194" w:rsidR="006476F4" w:rsidRPr="000B7A07"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5F0C55">
              <w:t>Fastighetsskatt på lokaler</w:t>
            </w:r>
          </w:p>
        </w:tc>
        <w:tc>
          <w:tcPr>
            <w:tcW w:w="443" w:type="pct"/>
            <w:vAlign w:val="top"/>
          </w:tcPr>
          <w:p w14:paraId="6EFEE32A" w14:textId="673E1E1F" w:rsidR="006476F4" w:rsidRPr="000B7A07" w:rsidRDefault="006476F4" w:rsidP="006476F4">
            <w:pPr>
              <w:pStyle w:val="Tabell"/>
              <w:cnfStyle w:val="000000000000" w:firstRow="0" w:lastRow="0" w:firstColumn="0" w:lastColumn="0" w:oddVBand="0" w:evenVBand="0" w:oddHBand="0" w:evenHBand="0" w:firstRowFirstColumn="0" w:firstRowLastColumn="0" w:lastRowFirstColumn="0" w:lastRowLastColumn="0"/>
            </w:pPr>
            <w:r>
              <w:t>-8,16</w:t>
            </w:r>
          </w:p>
        </w:tc>
        <w:tc>
          <w:tcPr>
            <w:tcW w:w="443" w:type="pct"/>
            <w:vAlign w:val="top"/>
          </w:tcPr>
          <w:p w14:paraId="435DC72E" w14:textId="6B94F6EA" w:rsidR="006476F4" w:rsidRPr="000B7A07" w:rsidRDefault="006476F4" w:rsidP="006476F4">
            <w:pPr>
              <w:pStyle w:val="Tabell"/>
              <w:cnfStyle w:val="000000000000" w:firstRow="0" w:lastRow="0" w:firstColumn="0" w:lastColumn="0" w:oddVBand="0" w:evenVBand="0" w:oddHBand="0" w:evenHBand="0" w:firstRowFirstColumn="0" w:firstRowLastColumn="0" w:lastRowFirstColumn="0" w:lastRowLastColumn="0"/>
            </w:pPr>
            <w:r>
              <w:t>-8,37</w:t>
            </w:r>
          </w:p>
        </w:tc>
        <w:tc>
          <w:tcPr>
            <w:tcW w:w="443" w:type="pct"/>
            <w:vAlign w:val="top"/>
          </w:tcPr>
          <w:p w14:paraId="7FAF128A" w14:textId="38CBFF58" w:rsidR="006476F4" w:rsidRPr="000B7A07" w:rsidRDefault="006476F4" w:rsidP="006476F4">
            <w:pPr>
              <w:pStyle w:val="Tabell"/>
              <w:cnfStyle w:val="000000000000" w:firstRow="0" w:lastRow="0" w:firstColumn="0" w:lastColumn="0" w:oddVBand="0" w:evenVBand="0" w:oddHBand="0" w:evenHBand="0" w:firstRowFirstColumn="0" w:firstRowLastColumn="0" w:lastRowFirstColumn="0" w:lastRowLastColumn="0"/>
            </w:pPr>
            <w:r>
              <w:t>-8,50</w:t>
            </w:r>
          </w:p>
        </w:tc>
        <w:tc>
          <w:tcPr>
            <w:tcW w:w="444" w:type="pct"/>
            <w:vAlign w:val="top"/>
          </w:tcPr>
          <w:p w14:paraId="7A67285F" w14:textId="0538A974"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-8,62</w:t>
            </w:r>
          </w:p>
        </w:tc>
      </w:tr>
      <w:tr w:rsidR="006476F4" w14:paraId="03A51E87" w14:textId="77777777" w:rsidTr="005D520C">
        <w:tc>
          <w:tcPr>
            <w:cnfStyle w:val="001000000000" w:firstRow="0" w:lastRow="0" w:firstColumn="1" w:lastColumn="0" w:oddVBand="0" w:evenVBand="0" w:oddHBand="0" w:evenHBand="0" w:firstRowFirstColumn="0" w:firstRowLastColumn="0" w:lastRowFirstColumn="0" w:lastRowLastColumn="0"/>
            <w:tcW w:w="267" w:type="pct"/>
            <w:vAlign w:val="top"/>
          </w:tcPr>
          <w:p w14:paraId="0224A00D" w14:textId="24000F8E" w:rsidR="006476F4" w:rsidRDefault="006476F4" w:rsidP="006476F4">
            <w:pPr>
              <w:pStyle w:val="Tabell"/>
            </w:pPr>
            <w:r>
              <w:t>B26</w:t>
            </w:r>
          </w:p>
        </w:tc>
        <w:tc>
          <w:tcPr>
            <w:tcW w:w="357" w:type="pct"/>
            <w:vAlign w:val="top"/>
          </w:tcPr>
          <w:p w14:paraId="521CC898" w14:textId="12D9F47C" w:rsidR="006476F4" w:rsidRPr="000B7A07"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871ADB">
              <w:t>UO24</w:t>
            </w:r>
          </w:p>
        </w:tc>
        <w:tc>
          <w:tcPr>
            <w:tcW w:w="2604" w:type="pct"/>
            <w:vAlign w:val="top"/>
          </w:tcPr>
          <w:p w14:paraId="35486010" w14:textId="4E8501BA" w:rsidR="006476F4" w:rsidRPr="000B7A07"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871ADB">
              <w:t>Fastighetsskatt på industrienheter</w:t>
            </w:r>
          </w:p>
        </w:tc>
        <w:tc>
          <w:tcPr>
            <w:tcW w:w="443" w:type="pct"/>
            <w:vAlign w:val="top"/>
          </w:tcPr>
          <w:p w14:paraId="349A256C" w14:textId="72E7AB3E" w:rsidR="006476F4" w:rsidRPr="000B7A07" w:rsidRDefault="006476F4" w:rsidP="006476F4">
            <w:pPr>
              <w:pStyle w:val="Tabell"/>
              <w:cnfStyle w:val="000000000000" w:firstRow="0" w:lastRow="0" w:firstColumn="0" w:lastColumn="0" w:oddVBand="0" w:evenVBand="0" w:oddHBand="0" w:evenHBand="0" w:firstRowFirstColumn="0" w:firstRowLastColumn="0" w:lastRowFirstColumn="0" w:lastRowLastColumn="0"/>
            </w:pPr>
            <w:r>
              <w:t>-1,70</w:t>
            </w:r>
          </w:p>
        </w:tc>
        <w:tc>
          <w:tcPr>
            <w:tcW w:w="443" w:type="pct"/>
            <w:vAlign w:val="top"/>
          </w:tcPr>
          <w:p w14:paraId="189A7162" w14:textId="6F9375F0" w:rsidR="006476F4" w:rsidRPr="000B7A07" w:rsidRDefault="006476F4" w:rsidP="006476F4">
            <w:pPr>
              <w:pStyle w:val="Tabell"/>
              <w:cnfStyle w:val="000000000000" w:firstRow="0" w:lastRow="0" w:firstColumn="0" w:lastColumn="0" w:oddVBand="0" w:evenVBand="0" w:oddHBand="0" w:evenHBand="0" w:firstRowFirstColumn="0" w:firstRowLastColumn="0" w:lastRowFirstColumn="0" w:lastRowLastColumn="0"/>
            </w:pPr>
            <w:r>
              <w:t>-1,72</w:t>
            </w:r>
          </w:p>
        </w:tc>
        <w:tc>
          <w:tcPr>
            <w:tcW w:w="443" w:type="pct"/>
            <w:vAlign w:val="top"/>
          </w:tcPr>
          <w:p w14:paraId="77FC8B93" w14:textId="07CCA4F5" w:rsidR="006476F4" w:rsidRPr="000B7A07" w:rsidRDefault="006476F4" w:rsidP="006476F4">
            <w:pPr>
              <w:pStyle w:val="Tabell"/>
              <w:cnfStyle w:val="000000000000" w:firstRow="0" w:lastRow="0" w:firstColumn="0" w:lastColumn="0" w:oddVBand="0" w:evenVBand="0" w:oddHBand="0" w:evenHBand="0" w:firstRowFirstColumn="0" w:firstRowLastColumn="0" w:lastRowFirstColumn="0" w:lastRowLastColumn="0"/>
            </w:pPr>
            <w:r>
              <w:t>-1,73</w:t>
            </w:r>
          </w:p>
        </w:tc>
        <w:tc>
          <w:tcPr>
            <w:tcW w:w="444" w:type="pct"/>
            <w:vAlign w:val="top"/>
          </w:tcPr>
          <w:p w14:paraId="2E83717A" w14:textId="0BDFAD1E"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-1,74</w:t>
            </w:r>
          </w:p>
        </w:tc>
      </w:tr>
      <w:tr w:rsidR="006476F4" w14:paraId="62C4B4E2" w14:textId="77777777" w:rsidTr="005D520C">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7" w:type="pct"/>
            <w:vAlign w:val="top"/>
          </w:tcPr>
          <w:p w14:paraId="15AD275D" w14:textId="3161710F" w:rsidR="006476F4" w:rsidRDefault="006476F4" w:rsidP="006476F4">
            <w:pPr>
              <w:pStyle w:val="Tabell"/>
            </w:pPr>
            <w:r>
              <w:t>B27</w:t>
            </w:r>
          </w:p>
        </w:tc>
        <w:tc>
          <w:tcPr>
            <w:tcW w:w="357" w:type="pct"/>
            <w:vAlign w:val="top"/>
          </w:tcPr>
          <w:p w14:paraId="2ECBD9F3" w14:textId="6703F3CD" w:rsidR="006476F4" w:rsidRPr="000B7A07" w:rsidRDefault="006476F4" w:rsidP="006476F4">
            <w:pPr>
              <w:pStyle w:val="Tabell"/>
              <w:jc w:val="left"/>
              <w:cnfStyle w:val="010000000000" w:firstRow="0" w:lastRow="1" w:firstColumn="0" w:lastColumn="0" w:oddVBand="0" w:evenVBand="0" w:oddHBand="0" w:evenHBand="0" w:firstRowFirstColumn="0" w:firstRowLastColumn="0" w:lastRowFirstColumn="0" w:lastRowLastColumn="0"/>
            </w:pPr>
            <w:r w:rsidRPr="00783819">
              <w:t>UO21</w:t>
            </w:r>
          </w:p>
        </w:tc>
        <w:tc>
          <w:tcPr>
            <w:tcW w:w="2604" w:type="pct"/>
            <w:vAlign w:val="top"/>
          </w:tcPr>
          <w:p w14:paraId="5D751DD6" w14:textId="1DACE2FB" w:rsidR="006476F4" w:rsidRPr="000B7A07" w:rsidRDefault="006476F4" w:rsidP="006476F4">
            <w:pPr>
              <w:pStyle w:val="Tabell"/>
              <w:jc w:val="left"/>
              <w:cnfStyle w:val="010000000000" w:firstRow="0" w:lastRow="1" w:firstColumn="0" w:lastColumn="0" w:oddVBand="0" w:evenVBand="0" w:oddHBand="0" w:evenHBand="0" w:firstRowFirstColumn="0" w:firstRowLastColumn="0" w:lastRowFirstColumn="0" w:lastRowLastColumn="0"/>
            </w:pPr>
            <w:r w:rsidRPr="00783819">
              <w:t>Fastighetsskatt på elproduktionsenheter</w:t>
            </w:r>
          </w:p>
        </w:tc>
        <w:tc>
          <w:tcPr>
            <w:tcW w:w="443" w:type="pct"/>
            <w:vAlign w:val="top"/>
          </w:tcPr>
          <w:p w14:paraId="71067D6C" w14:textId="3007645A" w:rsidR="006476F4" w:rsidRPr="000B7A07" w:rsidRDefault="006476F4" w:rsidP="006476F4">
            <w:pPr>
              <w:pStyle w:val="Tabell"/>
              <w:cnfStyle w:val="010000000000" w:firstRow="0" w:lastRow="1" w:firstColumn="0" w:lastColumn="0" w:oddVBand="0" w:evenVBand="0" w:oddHBand="0" w:evenHBand="0" w:firstRowFirstColumn="0" w:firstRowLastColumn="0" w:lastRowFirstColumn="0" w:lastRowLastColumn="0"/>
            </w:pPr>
            <w:r>
              <w:t>-0,93</w:t>
            </w:r>
          </w:p>
        </w:tc>
        <w:tc>
          <w:tcPr>
            <w:tcW w:w="443" w:type="pct"/>
            <w:vAlign w:val="top"/>
          </w:tcPr>
          <w:p w14:paraId="21067A8B" w14:textId="72F3CB07" w:rsidR="006476F4" w:rsidRPr="000B7A07" w:rsidRDefault="006476F4" w:rsidP="006476F4">
            <w:pPr>
              <w:pStyle w:val="Tabell"/>
              <w:cnfStyle w:val="010000000000" w:firstRow="0" w:lastRow="1" w:firstColumn="0" w:lastColumn="0" w:oddVBand="0" w:evenVBand="0" w:oddHBand="0" w:evenHBand="0" w:firstRowFirstColumn="0" w:firstRowLastColumn="0" w:lastRowFirstColumn="0" w:lastRowLastColumn="0"/>
            </w:pPr>
            <w:r>
              <w:t>-0,94</w:t>
            </w:r>
          </w:p>
        </w:tc>
        <w:tc>
          <w:tcPr>
            <w:tcW w:w="443" w:type="pct"/>
            <w:vAlign w:val="top"/>
          </w:tcPr>
          <w:p w14:paraId="1097E5F7" w14:textId="78F19BAF" w:rsidR="006476F4" w:rsidRPr="000B7A07" w:rsidRDefault="006476F4" w:rsidP="006476F4">
            <w:pPr>
              <w:pStyle w:val="Tabell"/>
              <w:cnfStyle w:val="010000000000" w:firstRow="0" w:lastRow="1" w:firstColumn="0" w:lastColumn="0" w:oddVBand="0" w:evenVBand="0" w:oddHBand="0" w:evenHBand="0" w:firstRowFirstColumn="0" w:firstRowLastColumn="0" w:lastRowFirstColumn="0" w:lastRowLastColumn="0"/>
            </w:pPr>
            <w:r>
              <w:t>-0,94</w:t>
            </w:r>
          </w:p>
        </w:tc>
        <w:tc>
          <w:tcPr>
            <w:tcW w:w="444" w:type="pct"/>
            <w:vAlign w:val="top"/>
          </w:tcPr>
          <w:p w14:paraId="2E5DE270" w14:textId="5AAA2C07" w:rsidR="006476F4" w:rsidRDefault="006476F4" w:rsidP="006476F4">
            <w:pPr>
              <w:pStyle w:val="Tabell"/>
              <w:cnfStyle w:val="010000000000" w:firstRow="0" w:lastRow="1" w:firstColumn="0" w:lastColumn="0" w:oddVBand="0" w:evenVBand="0" w:oddHBand="0" w:evenHBand="0" w:firstRowFirstColumn="0" w:firstRowLastColumn="0" w:lastRowFirstColumn="0" w:lastRowLastColumn="0"/>
            </w:pPr>
            <w:r>
              <w:t>-0,94</w:t>
            </w:r>
          </w:p>
        </w:tc>
      </w:tr>
    </w:tbl>
    <w:p w14:paraId="70CE03D8" w14:textId="36D741E8" w:rsidR="00755B40" w:rsidRDefault="00FE2E36" w:rsidP="00457BAA">
      <w:pPr>
        <w:pStyle w:val="TabellFotnot"/>
      </w:pPr>
      <w:r w:rsidRPr="00A74420">
        <w:rPr>
          <w:vertAlign w:val="superscript"/>
        </w:rPr>
        <w:t>1</w:t>
      </w:r>
      <w:r>
        <w:t xml:space="preserve"> </w:t>
      </w:r>
      <w:r w:rsidR="00E405EC">
        <w:t xml:space="preserve">De </w:t>
      </w:r>
      <w:r w:rsidR="00E405EC" w:rsidRPr="00E405EC">
        <w:t xml:space="preserve">prognostiserade totala skatteintäkterna för den aktuella kategorin </w:t>
      </w:r>
      <w:r w:rsidR="00E405EC">
        <w:t xml:space="preserve">är </w:t>
      </w:r>
      <w:r w:rsidR="000C645E">
        <w:t>134</w:t>
      </w:r>
      <w:r w:rsidR="00457BAA">
        <w:t> </w:t>
      </w:r>
      <w:r w:rsidR="000C645E">
        <w:t xml:space="preserve">mdkr </w:t>
      </w:r>
      <w:r w:rsidR="00E405EC">
        <w:t>2021</w:t>
      </w:r>
      <w:r w:rsidR="00B80A8D">
        <w:t>. S</w:t>
      </w:r>
      <w:r>
        <w:t>umman av de beräknade skatteutgifterna för den aktuella kategorin</w:t>
      </w:r>
      <w:r w:rsidR="00E405EC">
        <w:t xml:space="preserve"> är </w:t>
      </w:r>
      <w:r w:rsidR="00772B4B">
        <w:t>-9,23</w:t>
      </w:r>
      <w:r w:rsidR="00E405EC">
        <w:t xml:space="preserve"> mdkr inklusive skattesanktioner (</w:t>
      </w:r>
      <w:r w:rsidR="00772B4B">
        <w:t>3,</w:t>
      </w:r>
      <w:r w:rsidR="00592DBF">
        <w:t>6</w:t>
      </w:r>
      <w:r w:rsidR="00772B4B">
        <w:t>0</w:t>
      </w:r>
      <w:r w:rsidR="00457BAA">
        <w:t> </w:t>
      </w:r>
      <w:r w:rsidR="00772B4B">
        <w:t>mdkr exklusive skattesanktion</w:t>
      </w:r>
      <w:r w:rsidR="00E405EC">
        <w:t>)</w:t>
      </w:r>
      <w:r>
        <w:t>.</w:t>
      </w:r>
      <w:r w:rsidR="00E405EC">
        <w:t xml:space="preserve"> De </w:t>
      </w:r>
      <w:r>
        <w:t xml:space="preserve">skattetekniskt motiverade </w:t>
      </w:r>
      <w:r w:rsidR="009C0223" w:rsidRPr="00893720">
        <w:t>skatteutgifter</w:t>
      </w:r>
      <w:r w:rsidR="009C0223">
        <w:t>na</w:t>
      </w:r>
      <w:r w:rsidR="00E405EC">
        <w:t xml:space="preserve"> uppgår till </w:t>
      </w:r>
      <w:r w:rsidR="00772B4B">
        <w:t>0,2</w:t>
      </w:r>
      <w:r w:rsidR="00457BAA">
        <w:t> </w:t>
      </w:r>
      <w:r w:rsidR="00E405EC">
        <w:t>mdkr</w:t>
      </w:r>
      <w:r>
        <w:t>.</w:t>
      </w:r>
    </w:p>
    <w:p w14:paraId="2A76742D" w14:textId="77777777" w:rsidR="00755B40" w:rsidRDefault="00FE2E36" w:rsidP="00755B40">
      <w:pPr>
        <w:rPr>
          <w:rFonts w:asciiTheme="majorHAnsi" w:hAnsiTheme="majorHAnsi"/>
          <w:sz w:val="14"/>
          <w:szCs w:val="20"/>
        </w:rPr>
      </w:pPr>
      <w:r>
        <w:br w:type="page"/>
      </w:r>
    </w:p>
    <w:p w14:paraId="1D539BD2" w14:textId="03B6A317" w:rsidR="00755B40" w:rsidRDefault="00FE2E36" w:rsidP="00755B40">
      <w:pPr>
        <w:pStyle w:val="TabellRubrik"/>
      </w:pPr>
      <w:bookmarkStart w:id="114" w:name="_Toc37234787"/>
      <w:r>
        <w:lastRenderedPageBreak/>
        <w:t xml:space="preserve">Tabell </w:t>
      </w:r>
      <w:r>
        <w:fldChar w:fldCharType="begin"/>
      </w:r>
      <w:r>
        <w:instrText xml:space="preserve"> STYLEREF  "Rubrik 1" \n</w:instrText>
      </w:r>
      <w:r>
        <w:fldChar w:fldCharType="separate"/>
      </w:r>
      <w:r w:rsidR="00F95061">
        <w:rPr>
          <w:noProof/>
        </w:rPr>
        <w:t>3</w:t>
      </w:r>
      <w:r>
        <w:rPr>
          <w:noProof/>
        </w:rPr>
        <w:fldChar w:fldCharType="end"/>
      </w:r>
      <w:r>
        <w:t>.</w:t>
      </w:r>
      <w:fldSimple w:instr=" SEQ Tabell \* ARABIC \s 1 ">
        <w:r w:rsidR="00F95061">
          <w:rPr>
            <w:noProof/>
          </w:rPr>
          <w:t>4</w:t>
        </w:r>
      </w:fldSimple>
      <w:r>
        <w:tab/>
        <w:t>C. Intäkter och kostnader i kapital</w:t>
      </w:r>
      <w:r w:rsidRPr="0007722E">
        <w:rPr>
          <w:vertAlign w:val="superscript"/>
        </w:rPr>
        <w:t>1</w:t>
      </w:r>
      <w:bookmarkEnd w:id="114"/>
    </w:p>
    <w:p w14:paraId="2B8D86FB" w14:textId="77777777" w:rsidR="00755B40" w:rsidRDefault="00FE2E36" w:rsidP="00755B40">
      <w:pPr>
        <w:pStyle w:val="TabellUnderrubrik"/>
      </w:pPr>
      <w:r>
        <w:t>Skatteutgift (mdkr)</w:t>
      </w:r>
    </w:p>
    <w:tbl>
      <w:tblPr>
        <w:tblStyle w:val="RKBPTabell"/>
        <w:tblW w:w="5000" w:type="pct"/>
        <w:tblLook w:val="06E0" w:firstRow="1" w:lastRow="1" w:firstColumn="1" w:lastColumn="0" w:noHBand="1" w:noVBand="1"/>
      </w:tblPr>
      <w:tblGrid>
        <w:gridCol w:w="403"/>
        <w:gridCol w:w="527"/>
        <w:gridCol w:w="3564"/>
        <w:gridCol w:w="719"/>
        <w:gridCol w:w="719"/>
        <w:gridCol w:w="719"/>
        <w:gridCol w:w="719"/>
      </w:tblGrid>
      <w:tr w:rsidR="00572853" w14:paraId="0D2B14A1" w14:textId="6360CDE5" w:rsidTr="001E7240">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273" w:type="pct"/>
            <w:tcBorders>
              <w:left w:val="none" w:sz="0" w:space="0" w:color="auto"/>
              <w:right w:val="none" w:sz="0" w:space="0" w:color="auto"/>
              <w:tl2br w:val="none" w:sz="0" w:space="0" w:color="auto"/>
              <w:tr2bl w:val="none" w:sz="0" w:space="0" w:color="auto"/>
            </w:tcBorders>
            <w:shd w:val="clear" w:color="auto" w:fill="auto"/>
          </w:tcPr>
          <w:p w14:paraId="6F800DCB" w14:textId="77777777" w:rsidR="00572853" w:rsidRDefault="00572853" w:rsidP="00755B40">
            <w:pPr>
              <w:pStyle w:val="TabellHuvud"/>
            </w:pPr>
          </w:p>
        </w:tc>
        <w:tc>
          <w:tcPr>
            <w:tcW w:w="357" w:type="pct"/>
            <w:tcBorders>
              <w:left w:val="none" w:sz="0" w:space="0" w:color="auto"/>
              <w:right w:val="none" w:sz="0" w:space="0" w:color="auto"/>
              <w:tl2br w:val="none" w:sz="0" w:space="0" w:color="auto"/>
              <w:tr2bl w:val="none" w:sz="0" w:space="0" w:color="auto"/>
            </w:tcBorders>
            <w:shd w:val="clear" w:color="auto" w:fill="auto"/>
          </w:tcPr>
          <w:p w14:paraId="1E9E10F2" w14:textId="77777777" w:rsidR="00572853" w:rsidRDefault="00572853" w:rsidP="00755B40">
            <w:pPr>
              <w:pStyle w:val="TabellHuvud"/>
              <w:jc w:val="left"/>
              <w:cnfStyle w:val="100000000000" w:firstRow="1" w:lastRow="0" w:firstColumn="0" w:lastColumn="0" w:oddVBand="0" w:evenVBand="0" w:oddHBand="0" w:evenHBand="0" w:firstRowFirstColumn="0" w:firstRowLastColumn="0" w:lastRowFirstColumn="0" w:lastRowLastColumn="0"/>
            </w:pPr>
          </w:p>
        </w:tc>
        <w:tc>
          <w:tcPr>
            <w:tcW w:w="2417" w:type="pct"/>
            <w:tcBorders>
              <w:left w:val="none" w:sz="0" w:space="0" w:color="auto"/>
              <w:right w:val="none" w:sz="0" w:space="0" w:color="auto"/>
              <w:tl2br w:val="none" w:sz="0" w:space="0" w:color="auto"/>
              <w:tr2bl w:val="none" w:sz="0" w:space="0" w:color="auto"/>
            </w:tcBorders>
            <w:shd w:val="clear" w:color="auto" w:fill="auto"/>
          </w:tcPr>
          <w:p w14:paraId="30FCD27B" w14:textId="77777777" w:rsidR="00572853" w:rsidRDefault="00572853" w:rsidP="00755B40">
            <w:pPr>
              <w:pStyle w:val="TabellHuvud"/>
              <w:jc w:val="left"/>
              <w:cnfStyle w:val="100000000000" w:firstRow="1" w:lastRow="0" w:firstColumn="0" w:lastColumn="0" w:oddVBand="0" w:evenVBand="0" w:oddHBand="0" w:evenHBand="0" w:firstRowFirstColumn="0" w:firstRowLastColumn="0" w:lastRowFirstColumn="0" w:lastRowLastColumn="0"/>
            </w:pPr>
          </w:p>
        </w:tc>
        <w:tc>
          <w:tcPr>
            <w:tcW w:w="488" w:type="pct"/>
            <w:tcBorders>
              <w:left w:val="none" w:sz="0" w:space="0" w:color="auto"/>
              <w:right w:val="none" w:sz="0" w:space="0" w:color="auto"/>
              <w:tl2br w:val="none" w:sz="0" w:space="0" w:color="auto"/>
              <w:tr2bl w:val="none" w:sz="0" w:space="0" w:color="auto"/>
            </w:tcBorders>
            <w:shd w:val="clear" w:color="auto" w:fill="auto"/>
          </w:tcPr>
          <w:p w14:paraId="63D32635"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2020</w:t>
            </w:r>
          </w:p>
        </w:tc>
        <w:tc>
          <w:tcPr>
            <w:tcW w:w="488" w:type="pct"/>
            <w:tcBorders>
              <w:left w:val="none" w:sz="0" w:space="0" w:color="auto"/>
              <w:right w:val="none" w:sz="0" w:space="0" w:color="auto"/>
              <w:tl2br w:val="none" w:sz="0" w:space="0" w:color="auto"/>
              <w:tr2bl w:val="none" w:sz="0" w:space="0" w:color="auto"/>
            </w:tcBorders>
            <w:shd w:val="clear" w:color="auto" w:fill="auto"/>
          </w:tcPr>
          <w:p w14:paraId="366D9EA3"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2021</w:t>
            </w:r>
          </w:p>
        </w:tc>
        <w:tc>
          <w:tcPr>
            <w:tcW w:w="488" w:type="pct"/>
            <w:tcBorders>
              <w:left w:val="none" w:sz="0" w:space="0" w:color="auto"/>
              <w:right w:val="none" w:sz="0" w:space="0" w:color="auto"/>
              <w:tl2br w:val="none" w:sz="0" w:space="0" w:color="auto"/>
              <w:tr2bl w:val="none" w:sz="0" w:space="0" w:color="auto"/>
            </w:tcBorders>
            <w:shd w:val="clear" w:color="auto" w:fill="auto"/>
          </w:tcPr>
          <w:p w14:paraId="266BB5D3"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2022</w:t>
            </w:r>
          </w:p>
        </w:tc>
        <w:tc>
          <w:tcPr>
            <w:tcW w:w="488" w:type="pct"/>
            <w:tcBorders>
              <w:left w:val="none" w:sz="0" w:space="0" w:color="auto"/>
              <w:right w:val="none" w:sz="0" w:space="0" w:color="auto"/>
              <w:tl2br w:val="none" w:sz="0" w:space="0" w:color="auto"/>
              <w:tr2bl w:val="none" w:sz="0" w:space="0" w:color="auto"/>
            </w:tcBorders>
            <w:shd w:val="clear" w:color="auto" w:fill="auto"/>
          </w:tcPr>
          <w:p w14:paraId="13C7B2B8" w14:textId="46EA722B"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2023</w:t>
            </w:r>
          </w:p>
        </w:tc>
      </w:tr>
      <w:tr w:rsidR="00572853" w14:paraId="0F84C663" w14:textId="4A3F1793" w:rsidTr="001E7240">
        <w:trPr>
          <w:trHeight w:val="170"/>
        </w:trPr>
        <w:tc>
          <w:tcPr>
            <w:cnfStyle w:val="001000000000" w:firstRow="0" w:lastRow="0" w:firstColumn="1" w:lastColumn="0" w:oddVBand="0" w:evenVBand="0" w:oddHBand="0" w:evenHBand="0" w:firstRowFirstColumn="0" w:firstRowLastColumn="0" w:lastRowFirstColumn="0" w:lastRowLastColumn="0"/>
            <w:tcW w:w="273" w:type="pct"/>
            <w:tcBorders>
              <w:top w:val="single" w:sz="12" w:space="0" w:color="auto"/>
            </w:tcBorders>
            <w:vAlign w:val="top"/>
          </w:tcPr>
          <w:p w14:paraId="48C32813" w14:textId="77777777" w:rsidR="00572853" w:rsidRDefault="00572853" w:rsidP="00755B40">
            <w:pPr>
              <w:pStyle w:val="Tabell"/>
            </w:pPr>
            <w:r>
              <w:t>C1</w:t>
            </w:r>
          </w:p>
        </w:tc>
        <w:tc>
          <w:tcPr>
            <w:tcW w:w="357" w:type="pct"/>
            <w:tcBorders>
              <w:top w:val="single" w:sz="12" w:space="0" w:color="auto"/>
            </w:tcBorders>
            <w:vAlign w:val="top"/>
          </w:tcPr>
          <w:p w14:paraId="01E5349A"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t>UO18</w:t>
            </w:r>
          </w:p>
        </w:tc>
        <w:tc>
          <w:tcPr>
            <w:tcW w:w="2417" w:type="pct"/>
            <w:tcBorders>
              <w:top w:val="single" w:sz="12" w:space="0" w:color="auto"/>
            </w:tcBorders>
            <w:vAlign w:val="top"/>
          </w:tcPr>
          <w:p w14:paraId="511FA74D" w14:textId="77777777" w:rsidR="00572853" w:rsidRPr="00676C2C"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t>Avkastning eget hem</w:t>
            </w:r>
          </w:p>
        </w:tc>
        <w:tc>
          <w:tcPr>
            <w:tcW w:w="488" w:type="pct"/>
            <w:tcBorders>
              <w:top w:val="single" w:sz="12" w:space="0" w:color="auto"/>
            </w:tcBorders>
          </w:tcPr>
          <w:p w14:paraId="39B437B0" w14:textId="669518B0" w:rsidR="00572853" w:rsidRDefault="00E14C87" w:rsidP="00755B40">
            <w:pPr>
              <w:pStyle w:val="Tabell"/>
              <w:cnfStyle w:val="000000000000" w:firstRow="0" w:lastRow="0" w:firstColumn="0" w:lastColumn="0" w:oddVBand="0" w:evenVBand="0" w:oddHBand="0" w:evenHBand="0" w:firstRowFirstColumn="0" w:firstRowLastColumn="0" w:lastRowFirstColumn="0" w:lastRowLastColumn="0"/>
            </w:pPr>
            <w:r>
              <w:t>23,28</w:t>
            </w:r>
          </w:p>
        </w:tc>
        <w:tc>
          <w:tcPr>
            <w:tcW w:w="488" w:type="pct"/>
            <w:tcBorders>
              <w:top w:val="single" w:sz="12" w:space="0" w:color="auto"/>
            </w:tcBorders>
          </w:tcPr>
          <w:p w14:paraId="51C931DB" w14:textId="383CB444" w:rsidR="00572853" w:rsidRDefault="00E14C87" w:rsidP="00755B40">
            <w:pPr>
              <w:pStyle w:val="Tabell"/>
              <w:cnfStyle w:val="000000000000" w:firstRow="0" w:lastRow="0" w:firstColumn="0" w:lastColumn="0" w:oddVBand="0" w:evenVBand="0" w:oddHBand="0" w:evenHBand="0" w:firstRowFirstColumn="0" w:firstRowLastColumn="0" w:lastRowFirstColumn="0" w:lastRowLastColumn="0"/>
            </w:pPr>
            <w:r>
              <w:t>25,79</w:t>
            </w:r>
          </w:p>
        </w:tc>
        <w:tc>
          <w:tcPr>
            <w:tcW w:w="488" w:type="pct"/>
            <w:tcBorders>
              <w:top w:val="single" w:sz="12" w:space="0" w:color="auto"/>
            </w:tcBorders>
          </w:tcPr>
          <w:p w14:paraId="2E8A6D03" w14:textId="1B4214FD" w:rsidR="00572853" w:rsidRDefault="00E14C87" w:rsidP="00755B40">
            <w:pPr>
              <w:pStyle w:val="Tabell"/>
              <w:cnfStyle w:val="000000000000" w:firstRow="0" w:lastRow="0" w:firstColumn="0" w:lastColumn="0" w:oddVBand="0" w:evenVBand="0" w:oddHBand="0" w:evenHBand="0" w:firstRowFirstColumn="0" w:firstRowLastColumn="0" w:lastRowFirstColumn="0" w:lastRowLastColumn="0"/>
            </w:pPr>
            <w:r>
              <w:t>27,22</w:t>
            </w:r>
          </w:p>
        </w:tc>
        <w:tc>
          <w:tcPr>
            <w:tcW w:w="488" w:type="pct"/>
            <w:tcBorders>
              <w:top w:val="single" w:sz="12" w:space="0" w:color="auto"/>
            </w:tcBorders>
          </w:tcPr>
          <w:p w14:paraId="7178356C" w14:textId="50217243" w:rsidR="00572853" w:rsidRDefault="00E14C87" w:rsidP="00755B40">
            <w:pPr>
              <w:pStyle w:val="Tabell"/>
              <w:cnfStyle w:val="000000000000" w:firstRow="0" w:lastRow="0" w:firstColumn="0" w:lastColumn="0" w:oddVBand="0" w:evenVBand="0" w:oddHBand="0" w:evenHBand="0" w:firstRowFirstColumn="0" w:firstRowLastColumn="0" w:lastRowFirstColumn="0" w:lastRowLastColumn="0"/>
            </w:pPr>
            <w:r>
              <w:t>28,93</w:t>
            </w:r>
          </w:p>
        </w:tc>
      </w:tr>
      <w:tr w:rsidR="00572853" w14:paraId="0A3BFD76" w14:textId="5F93363A"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73BB8393" w14:textId="77777777" w:rsidR="00572853" w:rsidRDefault="00572853" w:rsidP="00755B40">
            <w:pPr>
              <w:pStyle w:val="Tabell"/>
            </w:pPr>
            <w:r w:rsidRPr="004E0944">
              <w:t>C2</w:t>
            </w:r>
          </w:p>
        </w:tc>
        <w:tc>
          <w:tcPr>
            <w:tcW w:w="357" w:type="pct"/>
            <w:vAlign w:val="top"/>
          </w:tcPr>
          <w:p w14:paraId="7BB3A6C5"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4E0944">
              <w:t>UO18</w:t>
            </w:r>
          </w:p>
        </w:tc>
        <w:tc>
          <w:tcPr>
            <w:tcW w:w="2417" w:type="pct"/>
            <w:vAlign w:val="top"/>
          </w:tcPr>
          <w:p w14:paraId="3611C3E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4E0944">
              <w:t>Avkastning bostadsrättsfastighet</w:t>
            </w:r>
          </w:p>
        </w:tc>
        <w:tc>
          <w:tcPr>
            <w:tcW w:w="488" w:type="pct"/>
          </w:tcPr>
          <w:p w14:paraId="79DA7299" w14:textId="53203D19" w:rsidR="00572853" w:rsidRDefault="00E14C87" w:rsidP="00755B40">
            <w:pPr>
              <w:pStyle w:val="Tabell"/>
              <w:cnfStyle w:val="000000000000" w:firstRow="0" w:lastRow="0" w:firstColumn="0" w:lastColumn="0" w:oddVBand="0" w:evenVBand="0" w:oddHBand="0" w:evenHBand="0" w:firstRowFirstColumn="0" w:firstRowLastColumn="0" w:lastRowFirstColumn="0" w:lastRowLastColumn="0"/>
            </w:pPr>
            <w:r>
              <w:t>4,72</w:t>
            </w:r>
          </w:p>
        </w:tc>
        <w:tc>
          <w:tcPr>
            <w:tcW w:w="488" w:type="pct"/>
          </w:tcPr>
          <w:p w14:paraId="4C6B455A" w14:textId="52E05A2E" w:rsidR="00572853" w:rsidRDefault="00E14C87" w:rsidP="00755B40">
            <w:pPr>
              <w:pStyle w:val="Tabell"/>
              <w:cnfStyle w:val="000000000000" w:firstRow="0" w:lastRow="0" w:firstColumn="0" w:lastColumn="0" w:oddVBand="0" w:evenVBand="0" w:oddHBand="0" w:evenHBand="0" w:firstRowFirstColumn="0" w:firstRowLastColumn="0" w:lastRowFirstColumn="0" w:lastRowLastColumn="0"/>
            </w:pPr>
            <w:r>
              <w:t>5,13</w:t>
            </w:r>
          </w:p>
        </w:tc>
        <w:tc>
          <w:tcPr>
            <w:tcW w:w="488" w:type="pct"/>
          </w:tcPr>
          <w:p w14:paraId="4A506B95" w14:textId="245A3D53" w:rsidR="00572853" w:rsidRDefault="00E14C87" w:rsidP="00755B40">
            <w:pPr>
              <w:pStyle w:val="Tabell"/>
              <w:cnfStyle w:val="000000000000" w:firstRow="0" w:lastRow="0" w:firstColumn="0" w:lastColumn="0" w:oddVBand="0" w:evenVBand="0" w:oddHBand="0" w:evenHBand="0" w:firstRowFirstColumn="0" w:firstRowLastColumn="0" w:lastRowFirstColumn="0" w:lastRowLastColumn="0"/>
            </w:pPr>
            <w:r>
              <w:t>5,28</w:t>
            </w:r>
          </w:p>
        </w:tc>
        <w:tc>
          <w:tcPr>
            <w:tcW w:w="488" w:type="pct"/>
          </w:tcPr>
          <w:p w14:paraId="2D944AA1" w14:textId="197615BC" w:rsidR="00572853" w:rsidRDefault="00E14C87" w:rsidP="00755B40">
            <w:pPr>
              <w:pStyle w:val="Tabell"/>
              <w:cnfStyle w:val="000000000000" w:firstRow="0" w:lastRow="0" w:firstColumn="0" w:lastColumn="0" w:oddVBand="0" w:evenVBand="0" w:oddHBand="0" w:evenHBand="0" w:firstRowFirstColumn="0" w:firstRowLastColumn="0" w:lastRowFirstColumn="0" w:lastRowLastColumn="0"/>
            </w:pPr>
            <w:r>
              <w:t>5,49</w:t>
            </w:r>
          </w:p>
        </w:tc>
      </w:tr>
      <w:tr w:rsidR="006476F4" w14:paraId="5FDA5C3E" w14:textId="6A380B65"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3A775289" w14:textId="77777777" w:rsidR="006476F4" w:rsidRDefault="006476F4" w:rsidP="006476F4">
            <w:pPr>
              <w:pStyle w:val="Tabell"/>
            </w:pPr>
            <w:r w:rsidRPr="004E0944">
              <w:t>C3</w:t>
            </w:r>
          </w:p>
        </w:tc>
        <w:tc>
          <w:tcPr>
            <w:tcW w:w="357" w:type="pct"/>
            <w:vAlign w:val="top"/>
          </w:tcPr>
          <w:p w14:paraId="0EA6343B"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UO24</w:t>
            </w:r>
          </w:p>
        </w:tc>
        <w:tc>
          <w:tcPr>
            <w:tcW w:w="2417" w:type="pct"/>
            <w:vAlign w:val="top"/>
          </w:tcPr>
          <w:p w14:paraId="192E6279"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 xml:space="preserve">Utdelning och kapitalvinst på andelar i onoterade bolag </w:t>
            </w:r>
          </w:p>
        </w:tc>
        <w:tc>
          <w:tcPr>
            <w:tcW w:w="488" w:type="pct"/>
          </w:tcPr>
          <w:p w14:paraId="2E59FCF7" w14:textId="43AFB5AF"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6476F4">
              <w:t>1,08</w:t>
            </w:r>
          </w:p>
        </w:tc>
        <w:tc>
          <w:tcPr>
            <w:tcW w:w="488" w:type="pct"/>
          </w:tcPr>
          <w:p w14:paraId="4D4A6C7E" w14:textId="46D9E1C0"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6476F4">
              <w:t>1,14</w:t>
            </w:r>
          </w:p>
        </w:tc>
        <w:tc>
          <w:tcPr>
            <w:tcW w:w="488" w:type="pct"/>
          </w:tcPr>
          <w:p w14:paraId="3B30F2AB" w14:textId="2FB66129"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6476F4">
              <w:t>1,20</w:t>
            </w:r>
          </w:p>
        </w:tc>
        <w:tc>
          <w:tcPr>
            <w:tcW w:w="488" w:type="pct"/>
          </w:tcPr>
          <w:p w14:paraId="031A081F" w14:textId="349A7C8C" w:rsidR="006476F4" w:rsidRP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6476F4">
              <w:t>1,24</w:t>
            </w:r>
          </w:p>
        </w:tc>
      </w:tr>
      <w:tr w:rsidR="006476F4" w14:paraId="37E0BD09" w14:textId="0D5E1E54"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5711935C" w14:textId="77777777" w:rsidR="006476F4" w:rsidRDefault="006476F4" w:rsidP="006476F4">
            <w:pPr>
              <w:pStyle w:val="Tabell"/>
            </w:pPr>
            <w:r w:rsidRPr="004E0944">
              <w:t>C4</w:t>
            </w:r>
          </w:p>
        </w:tc>
        <w:tc>
          <w:tcPr>
            <w:tcW w:w="357" w:type="pct"/>
            <w:vAlign w:val="top"/>
          </w:tcPr>
          <w:p w14:paraId="584F0C48"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UO24</w:t>
            </w:r>
          </w:p>
        </w:tc>
        <w:tc>
          <w:tcPr>
            <w:tcW w:w="2417" w:type="pct"/>
            <w:vAlign w:val="top"/>
          </w:tcPr>
          <w:p w14:paraId="6B971A84"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Utdelning och kapitalvinst på kvalificerade andelar</w:t>
            </w:r>
          </w:p>
        </w:tc>
        <w:tc>
          <w:tcPr>
            <w:tcW w:w="488" w:type="pct"/>
            <w:vAlign w:val="top"/>
          </w:tcPr>
          <w:p w14:paraId="42023C62" w14:textId="3CCEF5C3"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6476F4">
              <w:t>9,27</w:t>
            </w:r>
          </w:p>
        </w:tc>
        <w:tc>
          <w:tcPr>
            <w:tcW w:w="488" w:type="pct"/>
            <w:vAlign w:val="top"/>
          </w:tcPr>
          <w:p w14:paraId="6AD35B5C" w14:textId="6AB71EEB"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6476F4">
              <w:t>9,76</w:t>
            </w:r>
          </w:p>
        </w:tc>
        <w:tc>
          <w:tcPr>
            <w:tcW w:w="488" w:type="pct"/>
            <w:vAlign w:val="top"/>
          </w:tcPr>
          <w:p w14:paraId="4964B781" w14:textId="0E2A0F7E"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6476F4">
              <w:t>10,30</w:t>
            </w:r>
          </w:p>
        </w:tc>
        <w:tc>
          <w:tcPr>
            <w:tcW w:w="488" w:type="pct"/>
            <w:vAlign w:val="top"/>
          </w:tcPr>
          <w:p w14:paraId="6EBE2F04" w14:textId="57F69E73" w:rsidR="006476F4" w:rsidRP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6476F4">
              <w:t>10,65</w:t>
            </w:r>
          </w:p>
        </w:tc>
      </w:tr>
      <w:tr w:rsidR="006476F4" w14:paraId="7AB8F677" w14:textId="60DF68CB"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43C0CEB2" w14:textId="77777777" w:rsidR="006476F4" w:rsidRDefault="006476F4" w:rsidP="006476F4">
            <w:pPr>
              <w:pStyle w:val="Tabell"/>
            </w:pPr>
            <w:r w:rsidRPr="004E0944">
              <w:t>C5</w:t>
            </w:r>
          </w:p>
        </w:tc>
        <w:tc>
          <w:tcPr>
            <w:tcW w:w="357" w:type="pct"/>
            <w:vAlign w:val="top"/>
          </w:tcPr>
          <w:p w14:paraId="56C666FE"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UO24</w:t>
            </w:r>
          </w:p>
        </w:tc>
        <w:tc>
          <w:tcPr>
            <w:tcW w:w="2417" w:type="pct"/>
            <w:vAlign w:val="top"/>
          </w:tcPr>
          <w:p w14:paraId="146A006F"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Utdelning av andelar i dotterföretag</w:t>
            </w:r>
          </w:p>
        </w:tc>
        <w:tc>
          <w:tcPr>
            <w:tcW w:w="488" w:type="pct"/>
          </w:tcPr>
          <w:p w14:paraId="1860AE82"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501382AC"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1788EB56"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75C42928" w14:textId="61950633" w:rsidR="006476F4" w:rsidRPr="004E094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r>
      <w:tr w:rsidR="006476F4" w14:paraId="618B35DC" w14:textId="45F9B9E4"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24D42439" w14:textId="77777777" w:rsidR="006476F4" w:rsidRDefault="006476F4" w:rsidP="006476F4">
            <w:pPr>
              <w:pStyle w:val="Tabell"/>
            </w:pPr>
            <w:r w:rsidRPr="004E0944">
              <w:t>C6</w:t>
            </w:r>
          </w:p>
        </w:tc>
        <w:tc>
          <w:tcPr>
            <w:tcW w:w="357" w:type="pct"/>
            <w:vAlign w:val="top"/>
          </w:tcPr>
          <w:p w14:paraId="797E753F"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ST</w:t>
            </w:r>
          </w:p>
        </w:tc>
        <w:tc>
          <w:tcPr>
            <w:tcW w:w="2417" w:type="pct"/>
            <w:vAlign w:val="top"/>
          </w:tcPr>
          <w:p w14:paraId="0364EA3A"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Värdeförändring på eget hem och bostadsrätt</w:t>
            </w:r>
          </w:p>
        </w:tc>
        <w:tc>
          <w:tcPr>
            <w:tcW w:w="488" w:type="pct"/>
          </w:tcPr>
          <w:p w14:paraId="5E1EED27" w14:textId="39BE508C"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-2,21</w:t>
            </w:r>
          </w:p>
        </w:tc>
        <w:tc>
          <w:tcPr>
            <w:tcW w:w="488" w:type="pct"/>
          </w:tcPr>
          <w:p w14:paraId="637CDC8A" w14:textId="5F452EAC"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1,15</w:t>
            </w:r>
          </w:p>
        </w:tc>
        <w:tc>
          <w:tcPr>
            <w:tcW w:w="488" w:type="pct"/>
          </w:tcPr>
          <w:p w14:paraId="48257F23" w14:textId="3511A6A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2,24</w:t>
            </w:r>
          </w:p>
        </w:tc>
        <w:tc>
          <w:tcPr>
            <w:tcW w:w="488" w:type="pct"/>
          </w:tcPr>
          <w:p w14:paraId="185D373C" w14:textId="667C9EDF"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3,24</w:t>
            </w:r>
          </w:p>
        </w:tc>
      </w:tr>
      <w:tr w:rsidR="006476F4" w14:paraId="6BA7AFF6" w14:textId="3CF0FA4C"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349E1216" w14:textId="5FEA4567" w:rsidR="006476F4" w:rsidRDefault="006476F4" w:rsidP="006476F4">
            <w:pPr>
              <w:pStyle w:val="Tabell"/>
            </w:pPr>
            <w:r w:rsidRPr="004E0944">
              <w:t>C7</w:t>
            </w:r>
          </w:p>
        </w:tc>
        <w:tc>
          <w:tcPr>
            <w:tcW w:w="357" w:type="pct"/>
            <w:vAlign w:val="top"/>
          </w:tcPr>
          <w:p w14:paraId="2F28B5AD"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ST</w:t>
            </w:r>
          </w:p>
        </w:tc>
        <w:tc>
          <w:tcPr>
            <w:tcW w:w="2417" w:type="pct"/>
            <w:vAlign w:val="top"/>
          </w:tcPr>
          <w:p w14:paraId="47CE85F7"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Värdeförändring på aktier m.m.</w:t>
            </w:r>
          </w:p>
        </w:tc>
        <w:tc>
          <w:tcPr>
            <w:tcW w:w="488" w:type="pct"/>
          </w:tcPr>
          <w:p w14:paraId="75268293" w14:textId="7EA0FA62"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3,59</w:t>
            </w:r>
          </w:p>
        </w:tc>
        <w:tc>
          <w:tcPr>
            <w:tcW w:w="488" w:type="pct"/>
          </w:tcPr>
          <w:p w14:paraId="616C2D5F" w14:textId="00B288DA"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6,23</w:t>
            </w:r>
          </w:p>
        </w:tc>
        <w:tc>
          <w:tcPr>
            <w:tcW w:w="488" w:type="pct"/>
          </w:tcPr>
          <w:p w14:paraId="0E158BFA" w14:textId="5C38C16D"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0,96</w:t>
            </w:r>
          </w:p>
        </w:tc>
        <w:tc>
          <w:tcPr>
            <w:tcW w:w="488" w:type="pct"/>
          </w:tcPr>
          <w:p w14:paraId="03BF00EB" w14:textId="0AAB1250"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rPr>
                <w:rFonts w:ascii="Arial" w:hAnsi="Arial" w:cs="Arial"/>
                <w:color w:val="000000"/>
                <w:szCs w:val="16"/>
              </w:rPr>
            </w:pPr>
            <w:r>
              <w:rPr>
                <w:rFonts w:ascii="Arial" w:hAnsi="Arial" w:cs="Arial"/>
                <w:color w:val="000000"/>
                <w:szCs w:val="16"/>
              </w:rPr>
              <w:t>1,12</w:t>
            </w:r>
          </w:p>
        </w:tc>
      </w:tr>
      <w:tr w:rsidR="006476F4" w14:paraId="1C210163" w14:textId="4CEE9982"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1B166EC6" w14:textId="77777777" w:rsidR="006476F4" w:rsidRDefault="006476F4" w:rsidP="006476F4">
            <w:pPr>
              <w:pStyle w:val="Tabell"/>
            </w:pPr>
            <w:r w:rsidRPr="004E0944">
              <w:t>C8</w:t>
            </w:r>
          </w:p>
        </w:tc>
        <w:tc>
          <w:tcPr>
            <w:tcW w:w="357" w:type="pct"/>
            <w:vAlign w:val="top"/>
          </w:tcPr>
          <w:p w14:paraId="46A465E4"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UO18</w:t>
            </w:r>
          </w:p>
        </w:tc>
        <w:tc>
          <w:tcPr>
            <w:tcW w:w="2417" w:type="pct"/>
            <w:vAlign w:val="top"/>
          </w:tcPr>
          <w:p w14:paraId="2BE5AC01"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Nedsatt kapitalvinstskatt vid försäljning av eget hem och bostadsrätt</w:t>
            </w:r>
          </w:p>
        </w:tc>
        <w:tc>
          <w:tcPr>
            <w:tcW w:w="488" w:type="pct"/>
          </w:tcPr>
          <w:p w14:paraId="3469133E" w14:textId="6129C0F3"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12,48</w:t>
            </w:r>
          </w:p>
        </w:tc>
        <w:tc>
          <w:tcPr>
            <w:tcW w:w="488" w:type="pct"/>
          </w:tcPr>
          <w:p w14:paraId="3E13F5C9" w14:textId="0E5EBAEE"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13,04</w:t>
            </w:r>
          </w:p>
        </w:tc>
        <w:tc>
          <w:tcPr>
            <w:tcW w:w="488" w:type="pct"/>
          </w:tcPr>
          <w:p w14:paraId="1EC8E5B5" w14:textId="585C6962"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13,26</w:t>
            </w:r>
          </w:p>
        </w:tc>
        <w:tc>
          <w:tcPr>
            <w:tcW w:w="488" w:type="pct"/>
          </w:tcPr>
          <w:p w14:paraId="7883FAFF" w14:textId="639D3940"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13,62</w:t>
            </w:r>
          </w:p>
        </w:tc>
      </w:tr>
      <w:tr w:rsidR="006476F4" w14:paraId="7D656969" w14:textId="60FFE3D5"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393EE205" w14:textId="77777777" w:rsidR="006476F4" w:rsidRDefault="006476F4" w:rsidP="006476F4">
            <w:pPr>
              <w:pStyle w:val="Tabell"/>
            </w:pPr>
            <w:r w:rsidRPr="004E0944">
              <w:t>C9</w:t>
            </w:r>
          </w:p>
        </w:tc>
        <w:tc>
          <w:tcPr>
            <w:tcW w:w="357" w:type="pct"/>
            <w:vAlign w:val="top"/>
          </w:tcPr>
          <w:p w14:paraId="3C71B65A"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UO11</w:t>
            </w:r>
          </w:p>
        </w:tc>
        <w:tc>
          <w:tcPr>
            <w:tcW w:w="2417" w:type="pct"/>
            <w:vAlign w:val="top"/>
          </w:tcPr>
          <w:p w14:paraId="716D810B"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 xml:space="preserve">Nedsatt avkastningsskatt på pensionsmedel </w:t>
            </w:r>
          </w:p>
        </w:tc>
        <w:tc>
          <w:tcPr>
            <w:tcW w:w="488" w:type="pct"/>
          </w:tcPr>
          <w:p w14:paraId="42F44542" w14:textId="02412085"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3,09</w:t>
            </w:r>
          </w:p>
        </w:tc>
        <w:tc>
          <w:tcPr>
            <w:tcW w:w="488" w:type="pct"/>
          </w:tcPr>
          <w:p w14:paraId="3011BC03" w14:textId="18585265"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3,28</w:t>
            </w:r>
          </w:p>
        </w:tc>
        <w:tc>
          <w:tcPr>
            <w:tcW w:w="488" w:type="pct"/>
          </w:tcPr>
          <w:p w14:paraId="33667A0F" w14:textId="0985EF9D"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3,45</w:t>
            </w:r>
          </w:p>
        </w:tc>
        <w:tc>
          <w:tcPr>
            <w:tcW w:w="488" w:type="pct"/>
          </w:tcPr>
          <w:p w14:paraId="53D43ED7" w14:textId="24BB6572"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rPr>
                <w:rFonts w:ascii="Arial" w:hAnsi="Arial" w:cs="Arial"/>
                <w:color w:val="000000"/>
                <w:szCs w:val="16"/>
              </w:rPr>
            </w:pPr>
            <w:r>
              <w:rPr>
                <w:rFonts w:ascii="Arial" w:hAnsi="Arial" w:cs="Arial"/>
                <w:color w:val="000000"/>
                <w:szCs w:val="16"/>
              </w:rPr>
              <w:t>3,51</w:t>
            </w:r>
          </w:p>
        </w:tc>
      </w:tr>
      <w:tr w:rsidR="006476F4" w14:paraId="3A15FD2C" w14:textId="7DF51FCA"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3689EACA" w14:textId="77777777" w:rsidR="006476F4" w:rsidRDefault="006476F4" w:rsidP="006476F4">
            <w:pPr>
              <w:pStyle w:val="Tabell"/>
            </w:pPr>
            <w:r w:rsidRPr="004E0944">
              <w:t>C10</w:t>
            </w:r>
          </w:p>
        </w:tc>
        <w:tc>
          <w:tcPr>
            <w:tcW w:w="357" w:type="pct"/>
            <w:vAlign w:val="top"/>
          </w:tcPr>
          <w:p w14:paraId="640114C8"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ST</w:t>
            </w:r>
          </w:p>
        </w:tc>
        <w:tc>
          <w:tcPr>
            <w:tcW w:w="2417" w:type="pct"/>
            <w:vAlign w:val="top"/>
          </w:tcPr>
          <w:p w14:paraId="18872EDA"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Schablonmässigt underlag för avkastningsskatt</w:t>
            </w:r>
          </w:p>
        </w:tc>
        <w:tc>
          <w:tcPr>
            <w:tcW w:w="488" w:type="pct"/>
          </w:tcPr>
          <w:p w14:paraId="16A6680F"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08F2B5FC"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623C304E"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3FD17268" w14:textId="73759BDD" w:rsidR="006476F4" w:rsidRPr="004E094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r>
      <w:tr w:rsidR="006476F4" w14:paraId="102A1134" w14:textId="01A5C468"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789E5CD8" w14:textId="77777777" w:rsidR="006476F4" w:rsidRDefault="006476F4" w:rsidP="006476F4">
            <w:pPr>
              <w:pStyle w:val="Tabell"/>
            </w:pPr>
            <w:r w:rsidRPr="004E0944">
              <w:t>C11</w:t>
            </w:r>
          </w:p>
        </w:tc>
        <w:tc>
          <w:tcPr>
            <w:tcW w:w="357" w:type="pct"/>
            <w:vAlign w:val="top"/>
          </w:tcPr>
          <w:p w14:paraId="6E5CBED4"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ST</w:t>
            </w:r>
          </w:p>
        </w:tc>
        <w:tc>
          <w:tcPr>
            <w:tcW w:w="2417" w:type="pct"/>
            <w:vAlign w:val="top"/>
          </w:tcPr>
          <w:p w14:paraId="7711CEA9"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Schablonmässigt underlag för skatt på kapitalinkomster (på investeringssparkonto)</w:t>
            </w:r>
          </w:p>
        </w:tc>
        <w:tc>
          <w:tcPr>
            <w:tcW w:w="488" w:type="pct"/>
          </w:tcPr>
          <w:p w14:paraId="7D475AC1" w14:textId="32EDE9B3"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31,94</w:t>
            </w:r>
          </w:p>
        </w:tc>
        <w:tc>
          <w:tcPr>
            <w:tcW w:w="488" w:type="pct"/>
          </w:tcPr>
          <w:p w14:paraId="3571A6C9" w14:textId="63E0F812"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72,75</w:t>
            </w:r>
          </w:p>
        </w:tc>
        <w:tc>
          <w:tcPr>
            <w:tcW w:w="488" w:type="pct"/>
          </w:tcPr>
          <w:p w14:paraId="64183805" w14:textId="77141B8A"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2,59</w:t>
            </w:r>
          </w:p>
        </w:tc>
        <w:tc>
          <w:tcPr>
            <w:tcW w:w="488" w:type="pct"/>
          </w:tcPr>
          <w:p w14:paraId="4F6C7637" w14:textId="209F1A22"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rPr>
                <w:rFonts w:ascii="Arial" w:hAnsi="Arial" w:cs="Arial"/>
                <w:color w:val="000000"/>
                <w:szCs w:val="16"/>
              </w:rPr>
            </w:pPr>
            <w:r>
              <w:rPr>
                <w:rFonts w:ascii="Arial" w:hAnsi="Arial" w:cs="Arial"/>
                <w:color w:val="000000"/>
                <w:szCs w:val="16"/>
              </w:rPr>
              <w:t>4,76</w:t>
            </w:r>
          </w:p>
        </w:tc>
      </w:tr>
      <w:tr w:rsidR="006476F4" w14:paraId="6F203F55" w14:textId="463F970B"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38E2B542" w14:textId="77777777" w:rsidR="006476F4" w:rsidRDefault="006476F4" w:rsidP="006476F4">
            <w:pPr>
              <w:pStyle w:val="Tabell"/>
            </w:pPr>
            <w:r w:rsidRPr="004E0944">
              <w:t>C12</w:t>
            </w:r>
          </w:p>
        </w:tc>
        <w:tc>
          <w:tcPr>
            <w:tcW w:w="357" w:type="pct"/>
            <w:vAlign w:val="top"/>
          </w:tcPr>
          <w:p w14:paraId="6C5075BF"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ST</w:t>
            </w:r>
          </w:p>
        </w:tc>
        <w:tc>
          <w:tcPr>
            <w:tcW w:w="2417" w:type="pct"/>
            <w:vAlign w:val="top"/>
          </w:tcPr>
          <w:p w14:paraId="65C2193E"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Framskjuten beskattning vid andelsbyte</w:t>
            </w:r>
          </w:p>
        </w:tc>
        <w:tc>
          <w:tcPr>
            <w:tcW w:w="488" w:type="pct"/>
          </w:tcPr>
          <w:p w14:paraId="1A06F505"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17F28C92"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4F078904"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1092542B" w14:textId="7A5A4C70" w:rsidR="006476F4" w:rsidRPr="004E0944" w:rsidRDefault="005F28C3" w:rsidP="006476F4">
            <w:pPr>
              <w:pStyle w:val="Tabell"/>
              <w:cnfStyle w:val="000000000000" w:firstRow="0" w:lastRow="0" w:firstColumn="0" w:lastColumn="0" w:oddVBand="0" w:evenVBand="0" w:oddHBand="0" w:evenHBand="0" w:firstRowFirstColumn="0" w:firstRowLastColumn="0" w:lastRowFirstColumn="0" w:lastRowLastColumn="0"/>
            </w:pPr>
            <w:r>
              <w:t>-</w:t>
            </w:r>
          </w:p>
        </w:tc>
      </w:tr>
      <w:tr w:rsidR="006476F4" w14:paraId="19FCD497" w14:textId="40DA4FBC"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432A9AC3" w14:textId="6D3EB2B7" w:rsidR="006476F4" w:rsidRDefault="006476F4" w:rsidP="006476F4">
            <w:pPr>
              <w:pStyle w:val="Tabell"/>
            </w:pPr>
            <w:r w:rsidRPr="004E0944">
              <w:t>C13</w:t>
            </w:r>
          </w:p>
        </w:tc>
        <w:tc>
          <w:tcPr>
            <w:tcW w:w="357" w:type="pct"/>
            <w:vAlign w:val="top"/>
          </w:tcPr>
          <w:p w14:paraId="5480007B"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UO24</w:t>
            </w:r>
          </w:p>
        </w:tc>
        <w:tc>
          <w:tcPr>
            <w:tcW w:w="2417" w:type="pct"/>
            <w:vAlign w:val="top"/>
          </w:tcPr>
          <w:p w14:paraId="4D9F6020"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Investeraravdrag</w:t>
            </w:r>
          </w:p>
        </w:tc>
        <w:tc>
          <w:tcPr>
            <w:tcW w:w="488" w:type="pct"/>
          </w:tcPr>
          <w:p w14:paraId="4B0DB7A5" w14:textId="08614F3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0,03</w:t>
            </w:r>
          </w:p>
        </w:tc>
        <w:tc>
          <w:tcPr>
            <w:tcW w:w="488" w:type="pct"/>
          </w:tcPr>
          <w:p w14:paraId="684B0616" w14:textId="18289D0B"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0,03</w:t>
            </w:r>
          </w:p>
        </w:tc>
        <w:tc>
          <w:tcPr>
            <w:tcW w:w="488" w:type="pct"/>
          </w:tcPr>
          <w:p w14:paraId="21356F55" w14:textId="691D5AFA"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0,03</w:t>
            </w:r>
          </w:p>
        </w:tc>
        <w:tc>
          <w:tcPr>
            <w:tcW w:w="488" w:type="pct"/>
          </w:tcPr>
          <w:p w14:paraId="1231B193" w14:textId="716C928A" w:rsidR="006476F4" w:rsidRPr="004E094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color w:val="000000"/>
                <w:szCs w:val="16"/>
              </w:rPr>
              <w:t>0,03</w:t>
            </w:r>
          </w:p>
        </w:tc>
      </w:tr>
      <w:tr w:rsidR="006476F4" w14:paraId="6B346CC3" w14:textId="36F7893D"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13746DFD" w14:textId="2CE369E9" w:rsidR="006476F4" w:rsidRDefault="006476F4" w:rsidP="006476F4">
            <w:pPr>
              <w:pStyle w:val="Tabell"/>
            </w:pPr>
            <w:r w:rsidRPr="004E0944">
              <w:t>C14</w:t>
            </w:r>
          </w:p>
        </w:tc>
        <w:tc>
          <w:tcPr>
            <w:tcW w:w="357" w:type="pct"/>
            <w:vAlign w:val="top"/>
          </w:tcPr>
          <w:p w14:paraId="74AC412C"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ST</w:t>
            </w:r>
          </w:p>
        </w:tc>
        <w:tc>
          <w:tcPr>
            <w:tcW w:w="2417" w:type="pct"/>
            <w:vAlign w:val="top"/>
          </w:tcPr>
          <w:p w14:paraId="0F4D3304"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Skogs-, skogsskade- och upphovsmannakonto</w:t>
            </w:r>
          </w:p>
        </w:tc>
        <w:tc>
          <w:tcPr>
            <w:tcW w:w="488" w:type="pct"/>
          </w:tcPr>
          <w:p w14:paraId="7A938078" w14:textId="515FD5D0"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0,00</w:t>
            </w:r>
          </w:p>
        </w:tc>
        <w:tc>
          <w:tcPr>
            <w:tcW w:w="488" w:type="pct"/>
          </w:tcPr>
          <w:p w14:paraId="07B48371" w14:textId="10BC4196"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0,00</w:t>
            </w:r>
          </w:p>
        </w:tc>
        <w:tc>
          <w:tcPr>
            <w:tcW w:w="488" w:type="pct"/>
          </w:tcPr>
          <w:p w14:paraId="332345AA" w14:textId="212CD862"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0,00</w:t>
            </w:r>
          </w:p>
        </w:tc>
        <w:tc>
          <w:tcPr>
            <w:tcW w:w="488" w:type="pct"/>
          </w:tcPr>
          <w:p w14:paraId="5158BF41" w14:textId="2BEFE2FA"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Pr>
                <w:rFonts w:ascii="Arial" w:hAnsi="Arial" w:cs="Arial"/>
                <w:szCs w:val="16"/>
              </w:rPr>
              <w:t>0,00</w:t>
            </w:r>
          </w:p>
        </w:tc>
      </w:tr>
      <w:tr w:rsidR="006476F4" w14:paraId="69B2B8C3" w14:textId="59596076"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553D6528" w14:textId="77777777" w:rsidR="006476F4" w:rsidRDefault="006476F4" w:rsidP="006476F4">
            <w:pPr>
              <w:pStyle w:val="Tabell"/>
            </w:pPr>
            <w:r w:rsidRPr="004E0944">
              <w:t>C15</w:t>
            </w:r>
          </w:p>
        </w:tc>
        <w:tc>
          <w:tcPr>
            <w:tcW w:w="357" w:type="pct"/>
            <w:vAlign w:val="top"/>
          </w:tcPr>
          <w:p w14:paraId="2F5E9429"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UO18</w:t>
            </w:r>
          </w:p>
        </w:tc>
        <w:tc>
          <w:tcPr>
            <w:tcW w:w="2417" w:type="pct"/>
            <w:vAlign w:val="top"/>
          </w:tcPr>
          <w:p w14:paraId="5A66C08F"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Nedsatt fastighetsavgift småhus</w:t>
            </w:r>
          </w:p>
        </w:tc>
        <w:tc>
          <w:tcPr>
            <w:tcW w:w="488" w:type="pct"/>
          </w:tcPr>
          <w:p w14:paraId="26923FA8" w14:textId="307F2DFD"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0,92</w:t>
            </w:r>
          </w:p>
        </w:tc>
        <w:tc>
          <w:tcPr>
            <w:tcW w:w="488" w:type="pct"/>
          </w:tcPr>
          <w:p w14:paraId="53A0D364" w14:textId="6A2E7D8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0,96</w:t>
            </w:r>
          </w:p>
        </w:tc>
        <w:tc>
          <w:tcPr>
            <w:tcW w:w="488" w:type="pct"/>
          </w:tcPr>
          <w:p w14:paraId="5BDA887B" w14:textId="3FF2572E"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0,97</w:t>
            </w:r>
          </w:p>
        </w:tc>
        <w:tc>
          <w:tcPr>
            <w:tcW w:w="488" w:type="pct"/>
          </w:tcPr>
          <w:p w14:paraId="54D6713F" w14:textId="6DDA48F9"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0,99</w:t>
            </w:r>
          </w:p>
        </w:tc>
      </w:tr>
      <w:tr w:rsidR="006476F4" w14:paraId="4A1F4532" w14:textId="41556640"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08670821" w14:textId="77777777" w:rsidR="006476F4" w:rsidRDefault="006476F4" w:rsidP="006476F4">
            <w:pPr>
              <w:pStyle w:val="Tabell"/>
            </w:pPr>
            <w:r w:rsidRPr="004E0944">
              <w:t>C16</w:t>
            </w:r>
          </w:p>
        </w:tc>
        <w:tc>
          <w:tcPr>
            <w:tcW w:w="357" w:type="pct"/>
            <w:vAlign w:val="top"/>
          </w:tcPr>
          <w:p w14:paraId="73AF940E"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UO18</w:t>
            </w:r>
          </w:p>
        </w:tc>
        <w:tc>
          <w:tcPr>
            <w:tcW w:w="2417" w:type="pct"/>
            <w:vAlign w:val="top"/>
          </w:tcPr>
          <w:p w14:paraId="31CFD486"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Nedsatt fastighetsavgift hyreshus</w:t>
            </w:r>
          </w:p>
        </w:tc>
        <w:tc>
          <w:tcPr>
            <w:tcW w:w="488" w:type="pct"/>
          </w:tcPr>
          <w:p w14:paraId="0E764883" w14:textId="73477EA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0,17</w:t>
            </w:r>
          </w:p>
        </w:tc>
        <w:tc>
          <w:tcPr>
            <w:tcW w:w="488" w:type="pct"/>
          </w:tcPr>
          <w:p w14:paraId="6AC88A1A" w14:textId="72B10175"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0,18</w:t>
            </w:r>
          </w:p>
        </w:tc>
        <w:tc>
          <w:tcPr>
            <w:tcW w:w="488" w:type="pct"/>
          </w:tcPr>
          <w:p w14:paraId="2A66F059" w14:textId="0575FBC6"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0,18</w:t>
            </w:r>
          </w:p>
        </w:tc>
        <w:tc>
          <w:tcPr>
            <w:tcW w:w="488" w:type="pct"/>
          </w:tcPr>
          <w:p w14:paraId="0440858A" w14:textId="4DBC440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0,18</w:t>
            </w:r>
          </w:p>
        </w:tc>
      </w:tr>
      <w:tr w:rsidR="006476F4" w14:paraId="08E08916" w14:textId="2666E9C3"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2CAE7837" w14:textId="77777777" w:rsidR="006476F4" w:rsidRDefault="006476F4" w:rsidP="006476F4">
            <w:pPr>
              <w:pStyle w:val="Tabell"/>
            </w:pPr>
            <w:r w:rsidRPr="004E0944">
              <w:t>C17</w:t>
            </w:r>
          </w:p>
        </w:tc>
        <w:tc>
          <w:tcPr>
            <w:tcW w:w="357" w:type="pct"/>
            <w:vAlign w:val="top"/>
          </w:tcPr>
          <w:p w14:paraId="3C46A2C8"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UO18</w:t>
            </w:r>
          </w:p>
        </w:tc>
        <w:tc>
          <w:tcPr>
            <w:tcW w:w="2417" w:type="pct"/>
            <w:vAlign w:val="top"/>
          </w:tcPr>
          <w:p w14:paraId="7CDFB376"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Nedsatt fastighetsavgift ägarlägenheter</w:t>
            </w:r>
          </w:p>
        </w:tc>
        <w:tc>
          <w:tcPr>
            <w:tcW w:w="488" w:type="pct"/>
          </w:tcPr>
          <w:p w14:paraId="4122377F" w14:textId="680DB676"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0,00</w:t>
            </w:r>
          </w:p>
        </w:tc>
        <w:tc>
          <w:tcPr>
            <w:tcW w:w="488" w:type="pct"/>
          </w:tcPr>
          <w:p w14:paraId="58B7D4CF" w14:textId="158E037B"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0,00</w:t>
            </w:r>
          </w:p>
        </w:tc>
        <w:tc>
          <w:tcPr>
            <w:tcW w:w="488" w:type="pct"/>
          </w:tcPr>
          <w:p w14:paraId="1F6BE297" w14:textId="60696166"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0,00</w:t>
            </w:r>
          </w:p>
        </w:tc>
        <w:tc>
          <w:tcPr>
            <w:tcW w:w="488" w:type="pct"/>
          </w:tcPr>
          <w:p w14:paraId="55229A3B" w14:textId="0C3595B3"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t>0,00</w:t>
            </w:r>
          </w:p>
        </w:tc>
      </w:tr>
      <w:tr w:rsidR="006476F4" w14:paraId="00671574" w14:textId="1B9DA250"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28F7B662" w14:textId="77777777" w:rsidR="006476F4" w:rsidRDefault="006476F4" w:rsidP="006476F4">
            <w:pPr>
              <w:pStyle w:val="Tabell"/>
            </w:pPr>
            <w:r w:rsidRPr="004E0944">
              <w:t>C18</w:t>
            </w:r>
          </w:p>
        </w:tc>
        <w:tc>
          <w:tcPr>
            <w:tcW w:w="357" w:type="pct"/>
            <w:vAlign w:val="top"/>
          </w:tcPr>
          <w:p w14:paraId="421C9994"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UO18</w:t>
            </w:r>
          </w:p>
        </w:tc>
        <w:tc>
          <w:tcPr>
            <w:tcW w:w="2417" w:type="pct"/>
            <w:vAlign w:val="top"/>
          </w:tcPr>
          <w:p w14:paraId="5E3CA3A5" w14:textId="1A1E95EA"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Ränteutgifter för eg</w:t>
            </w:r>
            <w:r w:rsidR="007D1958">
              <w:t xml:space="preserve">et </w:t>
            </w:r>
            <w:r w:rsidRPr="004E0944">
              <w:t>hem</w:t>
            </w:r>
          </w:p>
        </w:tc>
        <w:tc>
          <w:tcPr>
            <w:tcW w:w="488" w:type="pct"/>
          </w:tcPr>
          <w:p w14:paraId="6F89D34B"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157BD5B1"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4AC19B13"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0968A5D1" w14:textId="14508C15" w:rsidR="006476F4" w:rsidRPr="004E094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r>
      <w:tr w:rsidR="006476F4" w14:paraId="3075F803" w14:textId="09B3CA1B"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0DAEA5B0" w14:textId="77777777" w:rsidR="006476F4" w:rsidRDefault="006476F4" w:rsidP="006476F4">
            <w:pPr>
              <w:pStyle w:val="Tabell"/>
            </w:pPr>
            <w:r w:rsidRPr="004E0944">
              <w:t>C19</w:t>
            </w:r>
          </w:p>
        </w:tc>
        <w:tc>
          <w:tcPr>
            <w:tcW w:w="357" w:type="pct"/>
            <w:vAlign w:val="top"/>
          </w:tcPr>
          <w:p w14:paraId="0016FA4E"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ST</w:t>
            </w:r>
          </w:p>
        </w:tc>
        <w:tc>
          <w:tcPr>
            <w:tcW w:w="2417" w:type="pct"/>
            <w:vAlign w:val="top"/>
          </w:tcPr>
          <w:p w14:paraId="0C8D2802" w14:textId="77777777" w:rsidR="006476F4"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pPr>
            <w:r w:rsidRPr="004E0944">
              <w:t>Konsumtionskrediter</w:t>
            </w:r>
          </w:p>
        </w:tc>
        <w:tc>
          <w:tcPr>
            <w:tcW w:w="488" w:type="pct"/>
          </w:tcPr>
          <w:p w14:paraId="4970B47D"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03C8EFBD"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4EA1CE58" w14:textId="77777777" w:rsidR="006476F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c>
          <w:tcPr>
            <w:tcW w:w="488" w:type="pct"/>
          </w:tcPr>
          <w:p w14:paraId="515D29AD" w14:textId="711AC031" w:rsidR="006476F4" w:rsidRPr="004E0944" w:rsidRDefault="006476F4" w:rsidP="006476F4">
            <w:pPr>
              <w:pStyle w:val="Tabell"/>
              <w:cnfStyle w:val="000000000000" w:firstRow="0" w:lastRow="0" w:firstColumn="0" w:lastColumn="0" w:oddVBand="0" w:evenVBand="0" w:oddHBand="0" w:evenHBand="0" w:firstRowFirstColumn="0" w:firstRowLastColumn="0" w:lastRowFirstColumn="0" w:lastRowLastColumn="0"/>
            </w:pPr>
            <w:r w:rsidRPr="004E0944">
              <w:t>-</w:t>
            </w:r>
          </w:p>
        </w:tc>
      </w:tr>
      <w:tr w:rsidR="006476F4" w14:paraId="7A301E4E" w14:textId="7B8E00CF" w:rsidTr="0028278A">
        <w:trPr>
          <w:trHeight w:val="170"/>
        </w:trPr>
        <w:tc>
          <w:tcPr>
            <w:cnfStyle w:val="001000000000" w:firstRow="0" w:lastRow="0" w:firstColumn="1" w:lastColumn="0" w:oddVBand="0" w:evenVBand="0" w:oddHBand="0" w:evenHBand="0" w:firstRowFirstColumn="0" w:firstRowLastColumn="0" w:lastRowFirstColumn="0" w:lastRowLastColumn="0"/>
            <w:tcW w:w="273" w:type="pct"/>
            <w:vAlign w:val="top"/>
          </w:tcPr>
          <w:p w14:paraId="38B85019" w14:textId="77777777" w:rsidR="006476F4" w:rsidRPr="001D023E" w:rsidRDefault="006476F4" w:rsidP="006476F4">
            <w:pPr>
              <w:pStyle w:val="Tabell"/>
              <w:rPr>
                <w:b/>
                <w:bCs/>
              </w:rPr>
            </w:pPr>
            <w:r w:rsidRPr="001D023E">
              <w:rPr>
                <w:bCs/>
              </w:rPr>
              <w:t>C20</w:t>
            </w:r>
          </w:p>
        </w:tc>
        <w:tc>
          <w:tcPr>
            <w:tcW w:w="357" w:type="pct"/>
            <w:vAlign w:val="top"/>
          </w:tcPr>
          <w:p w14:paraId="11E5B417" w14:textId="77777777" w:rsidR="006476F4" w:rsidRPr="001D023E"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1D023E">
              <w:rPr>
                <w:bCs/>
              </w:rPr>
              <w:t>ST</w:t>
            </w:r>
          </w:p>
        </w:tc>
        <w:tc>
          <w:tcPr>
            <w:tcW w:w="2417" w:type="pct"/>
            <w:vAlign w:val="top"/>
          </w:tcPr>
          <w:p w14:paraId="343A8423" w14:textId="77777777" w:rsidR="006476F4" w:rsidRPr="001D023E"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rPr>
                <w:b/>
                <w:bCs/>
              </w:rPr>
            </w:pPr>
            <w:r w:rsidRPr="001D023E">
              <w:rPr>
                <w:bCs/>
              </w:rPr>
              <w:t>Kapitalförluster på marknadsnoterade delägarrätter m.m.</w:t>
            </w:r>
          </w:p>
        </w:tc>
        <w:tc>
          <w:tcPr>
            <w:tcW w:w="488" w:type="pct"/>
          </w:tcPr>
          <w:p w14:paraId="5190966C" w14:textId="77777777"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
                <w:bCs/>
              </w:rPr>
            </w:pPr>
            <w:r w:rsidRPr="001D023E">
              <w:rPr>
                <w:bCs/>
              </w:rPr>
              <w:t>-</w:t>
            </w:r>
          </w:p>
        </w:tc>
        <w:tc>
          <w:tcPr>
            <w:tcW w:w="488" w:type="pct"/>
          </w:tcPr>
          <w:p w14:paraId="32E7855A" w14:textId="77777777"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
                <w:bCs/>
              </w:rPr>
            </w:pPr>
            <w:r w:rsidRPr="001D023E">
              <w:rPr>
                <w:bCs/>
              </w:rPr>
              <w:t>-</w:t>
            </w:r>
          </w:p>
        </w:tc>
        <w:tc>
          <w:tcPr>
            <w:tcW w:w="488" w:type="pct"/>
          </w:tcPr>
          <w:p w14:paraId="76F3988C" w14:textId="77777777"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
                <w:bCs/>
              </w:rPr>
            </w:pPr>
            <w:r w:rsidRPr="001D023E">
              <w:rPr>
                <w:bCs/>
              </w:rPr>
              <w:t>-</w:t>
            </w:r>
          </w:p>
        </w:tc>
        <w:tc>
          <w:tcPr>
            <w:tcW w:w="488" w:type="pct"/>
          </w:tcPr>
          <w:p w14:paraId="11C1F392" w14:textId="2A4C0B58"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Cs/>
              </w:rPr>
            </w:pPr>
            <w:r w:rsidRPr="004E0944">
              <w:t>-</w:t>
            </w:r>
          </w:p>
        </w:tc>
      </w:tr>
      <w:tr w:rsidR="006476F4" w14:paraId="6D5C12AA" w14:textId="77777777" w:rsidTr="001E7240">
        <w:trPr>
          <w:trHeight w:val="170"/>
        </w:trPr>
        <w:tc>
          <w:tcPr>
            <w:cnfStyle w:val="001000000000" w:firstRow="0" w:lastRow="0" w:firstColumn="1" w:lastColumn="0" w:oddVBand="0" w:evenVBand="0" w:oddHBand="0" w:evenHBand="0" w:firstRowFirstColumn="0" w:firstRowLastColumn="0" w:lastRowFirstColumn="0" w:lastRowLastColumn="0"/>
            <w:tcW w:w="273" w:type="pct"/>
            <w:tcBorders>
              <w:bottom w:val="single" w:sz="4" w:space="0" w:color="auto"/>
            </w:tcBorders>
            <w:vAlign w:val="top"/>
          </w:tcPr>
          <w:p w14:paraId="534B3B26" w14:textId="5950BB46" w:rsidR="006476F4" w:rsidRPr="001D023E" w:rsidRDefault="006476F4" w:rsidP="006476F4">
            <w:pPr>
              <w:pStyle w:val="Tabell"/>
              <w:rPr>
                <w:bCs/>
              </w:rPr>
            </w:pPr>
            <w:r>
              <w:rPr>
                <w:bCs/>
              </w:rPr>
              <w:t>C21</w:t>
            </w:r>
          </w:p>
        </w:tc>
        <w:tc>
          <w:tcPr>
            <w:tcW w:w="357" w:type="pct"/>
            <w:tcBorders>
              <w:bottom w:val="single" w:sz="4" w:space="0" w:color="auto"/>
            </w:tcBorders>
            <w:vAlign w:val="top"/>
          </w:tcPr>
          <w:p w14:paraId="0828FACC" w14:textId="2A018A53" w:rsidR="006476F4" w:rsidRPr="001D023E"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rPr>
                <w:bCs/>
              </w:rPr>
            </w:pPr>
            <w:r>
              <w:rPr>
                <w:bCs/>
              </w:rPr>
              <w:t>ST</w:t>
            </w:r>
          </w:p>
        </w:tc>
        <w:tc>
          <w:tcPr>
            <w:tcW w:w="2417" w:type="pct"/>
            <w:tcBorders>
              <w:bottom w:val="single" w:sz="4" w:space="0" w:color="auto"/>
            </w:tcBorders>
            <w:vAlign w:val="top"/>
          </w:tcPr>
          <w:p w14:paraId="272A1D5B" w14:textId="7CDB76F6" w:rsidR="006476F4" w:rsidRPr="001D023E" w:rsidRDefault="006476F4" w:rsidP="006476F4">
            <w:pPr>
              <w:pStyle w:val="Tabell"/>
              <w:jc w:val="left"/>
              <w:cnfStyle w:val="000000000000" w:firstRow="0" w:lastRow="0" w:firstColumn="0" w:lastColumn="0" w:oddVBand="0" w:evenVBand="0" w:oddHBand="0" w:evenHBand="0" w:firstRowFirstColumn="0" w:firstRowLastColumn="0" w:lastRowFirstColumn="0" w:lastRowLastColumn="0"/>
              <w:rPr>
                <w:bCs/>
              </w:rPr>
            </w:pPr>
            <w:r>
              <w:rPr>
                <w:bCs/>
              </w:rPr>
              <w:t>Begränsning i avdragsgilla ränteutgifter</w:t>
            </w:r>
          </w:p>
        </w:tc>
        <w:tc>
          <w:tcPr>
            <w:tcW w:w="488" w:type="pct"/>
            <w:tcBorders>
              <w:bottom w:val="single" w:sz="4" w:space="0" w:color="auto"/>
            </w:tcBorders>
          </w:tcPr>
          <w:p w14:paraId="15B4FD35" w14:textId="5075E69E"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Cs/>
              </w:rPr>
            </w:pPr>
            <w:r w:rsidRPr="003E3E69">
              <w:t>-0,17</w:t>
            </w:r>
          </w:p>
        </w:tc>
        <w:tc>
          <w:tcPr>
            <w:tcW w:w="488" w:type="pct"/>
            <w:tcBorders>
              <w:bottom w:val="single" w:sz="4" w:space="0" w:color="auto"/>
            </w:tcBorders>
          </w:tcPr>
          <w:p w14:paraId="5B62A93A" w14:textId="561D0C05"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Cs/>
              </w:rPr>
            </w:pPr>
            <w:r w:rsidRPr="003E3E69">
              <w:t>-0,19</w:t>
            </w:r>
          </w:p>
        </w:tc>
        <w:tc>
          <w:tcPr>
            <w:tcW w:w="488" w:type="pct"/>
            <w:tcBorders>
              <w:bottom w:val="single" w:sz="4" w:space="0" w:color="auto"/>
            </w:tcBorders>
          </w:tcPr>
          <w:p w14:paraId="73030124" w14:textId="336306BD"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Cs/>
              </w:rPr>
            </w:pPr>
            <w:r w:rsidRPr="003E3E69">
              <w:t>-0,19</w:t>
            </w:r>
          </w:p>
        </w:tc>
        <w:tc>
          <w:tcPr>
            <w:tcW w:w="488" w:type="pct"/>
            <w:tcBorders>
              <w:bottom w:val="single" w:sz="4" w:space="0" w:color="auto"/>
            </w:tcBorders>
          </w:tcPr>
          <w:p w14:paraId="554FB192" w14:textId="5FE4804C" w:rsidR="006476F4" w:rsidRPr="001D023E" w:rsidRDefault="006476F4" w:rsidP="006476F4">
            <w:pPr>
              <w:pStyle w:val="Tabell"/>
              <w:cnfStyle w:val="000000000000" w:firstRow="0" w:lastRow="0" w:firstColumn="0" w:lastColumn="0" w:oddVBand="0" w:evenVBand="0" w:oddHBand="0" w:evenHBand="0" w:firstRowFirstColumn="0" w:firstRowLastColumn="0" w:lastRowFirstColumn="0" w:lastRowLastColumn="0"/>
              <w:rPr>
                <w:bCs/>
              </w:rPr>
            </w:pPr>
            <w:r w:rsidRPr="003E3E69">
              <w:t>-0,20</w:t>
            </w:r>
          </w:p>
        </w:tc>
      </w:tr>
      <w:tr w:rsidR="006476F4" w14:paraId="4B25B438" w14:textId="77777777" w:rsidTr="001E7240">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73" w:type="pct"/>
            <w:tcBorders>
              <w:top w:val="single" w:sz="4" w:space="0" w:color="auto"/>
            </w:tcBorders>
            <w:shd w:val="clear" w:color="auto" w:fill="auto"/>
            <w:vAlign w:val="top"/>
          </w:tcPr>
          <w:p w14:paraId="78F2050C" w14:textId="188BD599" w:rsidR="006476F4" w:rsidRDefault="006476F4" w:rsidP="006476F4">
            <w:pPr>
              <w:pStyle w:val="Tabell"/>
              <w:rPr>
                <w:bCs/>
              </w:rPr>
            </w:pPr>
            <w:r>
              <w:t>C22</w:t>
            </w:r>
          </w:p>
        </w:tc>
        <w:tc>
          <w:tcPr>
            <w:tcW w:w="357" w:type="pct"/>
            <w:tcBorders>
              <w:top w:val="single" w:sz="4" w:space="0" w:color="auto"/>
            </w:tcBorders>
            <w:shd w:val="clear" w:color="auto" w:fill="auto"/>
            <w:vAlign w:val="top"/>
          </w:tcPr>
          <w:p w14:paraId="77B89697" w14:textId="3A8E15B4" w:rsidR="006476F4" w:rsidRDefault="006476F4" w:rsidP="006476F4">
            <w:pPr>
              <w:pStyle w:val="Tabell"/>
              <w:jc w:val="left"/>
              <w:cnfStyle w:val="010000000000" w:firstRow="0" w:lastRow="1" w:firstColumn="0" w:lastColumn="0" w:oddVBand="0" w:evenVBand="0" w:oddHBand="0" w:evenHBand="0" w:firstRowFirstColumn="0" w:firstRowLastColumn="0" w:lastRowFirstColumn="0" w:lastRowLastColumn="0"/>
              <w:rPr>
                <w:bCs/>
              </w:rPr>
            </w:pPr>
            <w:r w:rsidRPr="003965B9">
              <w:t>ST</w:t>
            </w:r>
          </w:p>
        </w:tc>
        <w:tc>
          <w:tcPr>
            <w:tcW w:w="2417" w:type="pct"/>
            <w:tcBorders>
              <w:top w:val="single" w:sz="4" w:space="0" w:color="auto"/>
            </w:tcBorders>
            <w:shd w:val="clear" w:color="auto" w:fill="auto"/>
            <w:vAlign w:val="top"/>
          </w:tcPr>
          <w:p w14:paraId="7F761B28" w14:textId="77E35B93" w:rsidR="006476F4" w:rsidRDefault="006476F4" w:rsidP="006476F4">
            <w:pPr>
              <w:pStyle w:val="Tabell"/>
              <w:jc w:val="left"/>
              <w:cnfStyle w:val="010000000000" w:firstRow="0" w:lastRow="1" w:firstColumn="0" w:lastColumn="0" w:oddVBand="0" w:evenVBand="0" w:oddHBand="0" w:evenHBand="0" w:firstRowFirstColumn="0" w:firstRowLastColumn="0" w:lastRowFirstColumn="0" w:lastRowLastColumn="0"/>
              <w:rPr>
                <w:bCs/>
              </w:rPr>
            </w:pPr>
            <w:r w:rsidRPr="003965B9">
              <w:t>Begränsning av skattereduktion</w:t>
            </w:r>
          </w:p>
        </w:tc>
        <w:tc>
          <w:tcPr>
            <w:tcW w:w="488" w:type="pct"/>
            <w:tcBorders>
              <w:top w:val="single" w:sz="4" w:space="0" w:color="auto"/>
            </w:tcBorders>
            <w:shd w:val="clear" w:color="auto" w:fill="auto"/>
            <w:vAlign w:val="top"/>
          </w:tcPr>
          <w:p w14:paraId="70FCDAEB" w14:textId="79066237" w:rsidR="006476F4" w:rsidRDefault="006476F4" w:rsidP="006476F4">
            <w:pPr>
              <w:pStyle w:val="Tabell"/>
              <w:cnfStyle w:val="010000000000" w:firstRow="0" w:lastRow="1" w:firstColumn="0" w:lastColumn="0" w:oddVBand="0" w:evenVBand="0" w:oddHBand="0" w:evenHBand="0" w:firstRowFirstColumn="0" w:firstRowLastColumn="0" w:lastRowFirstColumn="0" w:lastRowLastColumn="0"/>
              <w:rPr>
                <w:bCs/>
              </w:rPr>
            </w:pPr>
            <w:r w:rsidRPr="003E3E69">
              <w:t>-0,59</w:t>
            </w:r>
          </w:p>
        </w:tc>
        <w:tc>
          <w:tcPr>
            <w:tcW w:w="488" w:type="pct"/>
            <w:tcBorders>
              <w:top w:val="single" w:sz="4" w:space="0" w:color="auto"/>
            </w:tcBorders>
            <w:shd w:val="clear" w:color="auto" w:fill="auto"/>
            <w:vAlign w:val="top"/>
          </w:tcPr>
          <w:p w14:paraId="2F676049" w14:textId="7076B62F" w:rsidR="006476F4" w:rsidRDefault="006476F4" w:rsidP="006476F4">
            <w:pPr>
              <w:pStyle w:val="Tabell"/>
              <w:cnfStyle w:val="010000000000" w:firstRow="0" w:lastRow="1" w:firstColumn="0" w:lastColumn="0" w:oddVBand="0" w:evenVBand="0" w:oddHBand="0" w:evenHBand="0" w:firstRowFirstColumn="0" w:firstRowLastColumn="0" w:lastRowFirstColumn="0" w:lastRowLastColumn="0"/>
              <w:rPr>
                <w:bCs/>
              </w:rPr>
            </w:pPr>
            <w:r w:rsidRPr="003E3E69">
              <w:t>-0,61</w:t>
            </w:r>
          </w:p>
        </w:tc>
        <w:tc>
          <w:tcPr>
            <w:tcW w:w="488" w:type="pct"/>
            <w:tcBorders>
              <w:top w:val="single" w:sz="4" w:space="0" w:color="auto"/>
            </w:tcBorders>
            <w:shd w:val="clear" w:color="auto" w:fill="auto"/>
            <w:vAlign w:val="top"/>
          </w:tcPr>
          <w:p w14:paraId="2BE58E30" w14:textId="153824DC" w:rsidR="006476F4" w:rsidRDefault="006476F4" w:rsidP="006476F4">
            <w:pPr>
              <w:pStyle w:val="Tabell"/>
              <w:cnfStyle w:val="010000000000" w:firstRow="0" w:lastRow="1" w:firstColumn="0" w:lastColumn="0" w:oddVBand="0" w:evenVBand="0" w:oddHBand="0" w:evenHBand="0" w:firstRowFirstColumn="0" w:firstRowLastColumn="0" w:lastRowFirstColumn="0" w:lastRowLastColumn="0"/>
              <w:rPr>
                <w:bCs/>
              </w:rPr>
            </w:pPr>
            <w:r w:rsidRPr="003E3E69">
              <w:t>-0,58</w:t>
            </w:r>
          </w:p>
        </w:tc>
        <w:tc>
          <w:tcPr>
            <w:tcW w:w="488" w:type="pct"/>
            <w:tcBorders>
              <w:top w:val="single" w:sz="4" w:space="0" w:color="auto"/>
            </w:tcBorders>
            <w:shd w:val="clear" w:color="auto" w:fill="auto"/>
            <w:vAlign w:val="top"/>
          </w:tcPr>
          <w:p w14:paraId="208C8DB9" w14:textId="08C90EDD" w:rsidR="006476F4" w:rsidRDefault="006476F4" w:rsidP="006476F4">
            <w:pPr>
              <w:pStyle w:val="Tabell"/>
              <w:cnfStyle w:val="010000000000" w:firstRow="0" w:lastRow="1" w:firstColumn="0" w:lastColumn="0" w:oddVBand="0" w:evenVBand="0" w:oddHBand="0" w:evenHBand="0" w:firstRowFirstColumn="0" w:firstRowLastColumn="0" w:lastRowFirstColumn="0" w:lastRowLastColumn="0"/>
              <w:rPr>
                <w:bCs/>
              </w:rPr>
            </w:pPr>
            <w:r w:rsidRPr="003E3E69">
              <w:t>-0,59</w:t>
            </w:r>
          </w:p>
        </w:tc>
      </w:tr>
    </w:tbl>
    <w:p w14:paraId="23078276" w14:textId="090F1012" w:rsidR="00755B40" w:rsidRDefault="00FE2E36" w:rsidP="00755B40">
      <w:pPr>
        <w:pStyle w:val="TabellFotnot"/>
      </w:pPr>
      <w:r w:rsidRPr="00A74420">
        <w:rPr>
          <w:vertAlign w:val="superscript"/>
        </w:rPr>
        <w:t>1</w:t>
      </w:r>
      <w:r>
        <w:t xml:space="preserve"> </w:t>
      </w:r>
      <w:r w:rsidR="00893720" w:rsidRPr="00893720">
        <w:t xml:space="preserve">De prognostiserade totala skatteintäkterna för den aktuella kategorin är </w:t>
      </w:r>
      <w:r w:rsidR="000C645E">
        <w:t>123</w:t>
      </w:r>
      <w:r w:rsidR="00457BAA">
        <w:t> </w:t>
      </w:r>
      <w:r w:rsidR="000C645E">
        <w:t>mdkr</w:t>
      </w:r>
      <w:r w:rsidR="00893720" w:rsidRPr="00893720">
        <w:t xml:space="preserve"> 2021. Summan av de beräknade skatteutgifterna för den aktuella kategorin är </w:t>
      </w:r>
      <w:r w:rsidR="005F1395">
        <w:t>5</w:t>
      </w:r>
      <w:r w:rsidR="0083122E">
        <w:t>8</w:t>
      </w:r>
      <w:r w:rsidR="005F1395">
        <w:t>,</w:t>
      </w:r>
      <w:r w:rsidR="0083122E">
        <w:t>51</w:t>
      </w:r>
      <w:r w:rsidR="00772B4B">
        <w:t xml:space="preserve"> </w:t>
      </w:r>
      <w:r w:rsidR="00893720" w:rsidRPr="00893720">
        <w:t>mdkr inklusive skattesanktioner (</w:t>
      </w:r>
      <w:r w:rsidR="0083122E">
        <w:t>59,3</w:t>
      </w:r>
      <w:r w:rsidR="005F1395">
        <w:t>0</w:t>
      </w:r>
      <w:r w:rsidR="00457BAA">
        <w:t> </w:t>
      </w:r>
      <w:r w:rsidR="005F1395">
        <w:t xml:space="preserve">mdkr </w:t>
      </w:r>
      <w:r w:rsidR="00893720" w:rsidRPr="00893720">
        <w:t>exklusiv</w:t>
      </w:r>
      <w:r w:rsidR="005F1395">
        <w:t xml:space="preserve">e </w:t>
      </w:r>
      <w:r w:rsidR="005F1395" w:rsidRPr="00893720">
        <w:t>skattesanktioner</w:t>
      </w:r>
      <w:r w:rsidR="00893720" w:rsidRPr="00893720">
        <w:t xml:space="preserve">). De skattetekniskt motiverade </w:t>
      </w:r>
      <w:r w:rsidR="009C0223" w:rsidRPr="00893720">
        <w:t>skatteutgifter</w:t>
      </w:r>
      <w:r w:rsidR="009C0223">
        <w:t>na</w:t>
      </w:r>
      <w:r w:rsidR="00592DBF">
        <w:t xml:space="preserve"> (exkl sanktioner)</w:t>
      </w:r>
      <w:r w:rsidR="00893720" w:rsidRPr="00893720">
        <w:t xml:space="preserve"> uppgår till </w:t>
      </w:r>
      <w:r w:rsidR="00592DBF">
        <w:t>80,13</w:t>
      </w:r>
      <w:r w:rsidR="00457BAA">
        <w:t> </w:t>
      </w:r>
      <w:r w:rsidR="00893720" w:rsidRPr="00893720">
        <w:t xml:space="preserve">mdkr.  </w:t>
      </w:r>
    </w:p>
    <w:p w14:paraId="7224A089" w14:textId="77777777" w:rsidR="00755B40" w:rsidRDefault="00FE2E36" w:rsidP="00755B40">
      <w:pPr>
        <w:rPr>
          <w:rFonts w:asciiTheme="majorHAnsi" w:hAnsiTheme="majorHAnsi"/>
          <w:b/>
          <w:sz w:val="18"/>
        </w:rPr>
      </w:pPr>
      <w:r>
        <w:br w:type="page"/>
      </w:r>
    </w:p>
    <w:p w14:paraId="022FA667" w14:textId="7FACB765" w:rsidR="00755B40" w:rsidRDefault="00FE2E36" w:rsidP="00755B40">
      <w:pPr>
        <w:pStyle w:val="TabellRubrik"/>
      </w:pPr>
      <w:bookmarkStart w:id="115" w:name="_Toc37234788"/>
      <w:r>
        <w:lastRenderedPageBreak/>
        <w:t xml:space="preserve">Tabell </w:t>
      </w:r>
      <w:r>
        <w:fldChar w:fldCharType="begin"/>
      </w:r>
      <w:r>
        <w:instrText xml:space="preserve"> STYLEREF  "Rubrik 1" \n</w:instrText>
      </w:r>
      <w:r>
        <w:fldChar w:fldCharType="separate"/>
      </w:r>
      <w:r w:rsidR="00F95061">
        <w:rPr>
          <w:noProof/>
        </w:rPr>
        <w:t>3</w:t>
      </w:r>
      <w:r>
        <w:rPr>
          <w:noProof/>
        </w:rPr>
        <w:fldChar w:fldCharType="end"/>
      </w:r>
      <w:r>
        <w:t>.</w:t>
      </w:r>
      <w:fldSimple w:instr=" SEQ Tabell \* ARABIC \s 1 ">
        <w:r w:rsidR="00F95061">
          <w:rPr>
            <w:noProof/>
          </w:rPr>
          <w:t>5</w:t>
        </w:r>
      </w:fldSimple>
      <w:r>
        <w:tab/>
        <w:t>D. Socialavgifter och särskild löneskatt</w:t>
      </w:r>
      <w:r w:rsidRPr="0007722E">
        <w:rPr>
          <w:vertAlign w:val="superscript"/>
        </w:rPr>
        <w:t>1</w:t>
      </w:r>
      <w:bookmarkEnd w:id="115"/>
    </w:p>
    <w:p w14:paraId="790F6FFE" w14:textId="77777777" w:rsidR="00755B40" w:rsidRDefault="00FE2E36" w:rsidP="00755B40">
      <w:pPr>
        <w:pStyle w:val="TabellUnderrubrik"/>
      </w:pPr>
      <w:r>
        <w:t>Skatteutgift (mdkr)</w:t>
      </w:r>
    </w:p>
    <w:tbl>
      <w:tblPr>
        <w:tblStyle w:val="RKBPTabell"/>
        <w:tblW w:w="4999" w:type="pct"/>
        <w:tblLook w:val="06E0" w:firstRow="1" w:lastRow="1" w:firstColumn="1" w:lastColumn="0" w:noHBand="1" w:noVBand="1"/>
      </w:tblPr>
      <w:tblGrid>
        <w:gridCol w:w="403"/>
        <w:gridCol w:w="526"/>
        <w:gridCol w:w="3518"/>
        <w:gridCol w:w="732"/>
        <w:gridCol w:w="732"/>
        <w:gridCol w:w="731"/>
        <w:gridCol w:w="727"/>
      </w:tblGrid>
      <w:tr w:rsidR="00A92350" w14:paraId="033B6672" w14:textId="27CF4C22" w:rsidTr="001E7240">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73" w:type="pct"/>
            <w:tcBorders>
              <w:left w:val="none" w:sz="0" w:space="0" w:color="auto"/>
              <w:right w:val="none" w:sz="0" w:space="0" w:color="auto"/>
              <w:tl2br w:val="none" w:sz="0" w:space="0" w:color="auto"/>
              <w:tr2bl w:val="none" w:sz="0" w:space="0" w:color="auto"/>
            </w:tcBorders>
            <w:shd w:val="clear" w:color="auto" w:fill="auto"/>
          </w:tcPr>
          <w:p w14:paraId="6048546A" w14:textId="77777777" w:rsidR="00572853" w:rsidRDefault="00572853" w:rsidP="00755B40">
            <w:pPr>
              <w:pStyle w:val="TabellHuvud"/>
            </w:pPr>
          </w:p>
        </w:tc>
        <w:tc>
          <w:tcPr>
            <w:tcW w:w="357" w:type="pct"/>
            <w:tcBorders>
              <w:left w:val="none" w:sz="0" w:space="0" w:color="auto"/>
              <w:right w:val="none" w:sz="0" w:space="0" w:color="auto"/>
              <w:tl2br w:val="none" w:sz="0" w:space="0" w:color="auto"/>
              <w:tr2bl w:val="none" w:sz="0" w:space="0" w:color="auto"/>
            </w:tcBorders>
            <w:shd w:val="clear" w:color="auto" w:fill="auto"/>
          </w:tcPr>
          <w:p w14:paraId="51DB6210" w14:textId="77777777" w:rsidR="00572853" w:rsidRDefault="00572853" w:rsidP="00755B40">
            <w:pPr>
              <w:pStyle w:val="TabellHuvud"/>
              <w:jc w:val="left"/>
              <w:cnfStyle w:val="100000000000" w:firstRow="1" w:lastRow="0" w:firstColumn="0" w:lastColumn="0" w:oddVBand="0" w:evenVBand="0" w:oddHBand="0" w:evenHBand="0" w:firstRowFirstColumn="0" w:firstRowLastColumn="0" w:lastRowFirstColumn="0" w:lastRowLastColumn="0"/>
            </w:pPr>
          </w:p>
        </w:tc>
        <w:tc>
          <w:tcPr>
            <w:tcW w:w="2387" w:type="pct"/>
            <w:tcBorders>
              <w:left w:val="none" w:sz="0" w:space="0" w:color="auto"/>
              <w:right w:val="none" w:sz="0" w:space="0" w:color="auto"/>
              <w:tl2br w:val="none" w:sz="0" w:space="0" w:color="auto"/>
              <w:tr2bl w:val="none" w:sz="0" w:space="0" w:color="auto"/>
            </w:tcBorders>
            <w:shd w:val="clear" w:color="auto" w:fill="auto"/>
          </w:tcPr>
          <w:p w14:paraId="684DEDCE" w14:textId="77777777" w:rsidR="00572853" w:rsidRDefault="00572853" w:rsidP="00755B40">
            <w:pPr>
              <w:pStyle w:val="TabellHuvud"/>
              <w:jc w:val="left"/>
              <w:cnfStyle w:val="100000000000" w:firstRow="1" w:lastRow="0" w:firstColumn="0" w:lastColumn="0" w:oddVBand="0" w:evenVBand="0" w:oddHBand="0" w:evenHBand="0" w:firstRowFirstColumn="0" w:firstRowLastColumn="0" w:lastRowFirstColumn="0" w:lastRowLastColumn="0"/>
            </w:pPr>
          </w:p>
        </w:tc>
        <w:tc>
          <w:tcPr>
            <w:tcW w:w="497" w:type="pct"/>
            <w:tcBorders>
              <w:left w:val="none" w:sz="0" w:space="0" w:color="auto"/>
              <w:right w:val="none" w:sz="0" w:space="0" w:color="auto"/>
              <w:tl2br w:val="none" w:sz="0" w:space="0" w:color="auto"/>
              <w:tr2bl w:val="none" w:sz="0" w:space="0" w:color="auto"/>
            </w:tcBorders>
            <w:shd w:val="clear" w:color="auto" w:fill="auto"/>
          </w:tcPr>
          <w:p w14:paraId="3B3B0095"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2020</w:t>
            </w:r>
          </w:p>
        </w:tc>
        <w:tc>
          <w:tcPr>
            <w:tcW w:w="497" w:type="pct"/>
            <w:tcBorders>
              <w:left w:val="none" w:sz="0" w:space="0" w:color="auto"/>
              <w:right w:val="none" w:sz="0" w:space="0" w:color="auto"/>
              <w:tl2br w:val="none" w:sz="0" w:space="0" w:color="auto"/>
              <w:tr2bl w:val="none" w:sz="0" w:space="0" w:color="auto"/>
            </w:tcBorders>
            <w:shd w:val="clear" w:color="auto" w:fill="auto"/>
          </w:tcPr>
          <w:p w14:paraId="61923A68"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2021</w:t>
            </w:r>
          </w:p>
        </w:tc>
        <w:tc>
          <w:tcPr>
            <w:tcW w:w="496" w:type="pct"/>
            <w:tcBorders>
              <w:left w:val="none" w:sz="0" w:space="0" w:color="auto"/>
              <w:right w:val="none" w:sz="0" w:space="0" w:color="auto"/>
              <w:tl2br w:val="none" w:sz="0" w:space="0" w:color="auto"/>
              <w:tr2bl w:val="none" w:sz="0" w:space="0" w:color="auto"/>
            </w:tcBorders>
            <w:shd w:val="clear" w:color="auto" w:fill="auto"/>
          </w:tcPr>
          <w:p w14:paraId="41D77F4C"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2022</w:t>
            </w:r>
          </w:p>
        </w:tc>
        <w:tc>
          <w:tcPr>
            <w:tcW w:w="493" w:type="pct"/>
            <w:tcBorders>
              <w:left w:val="none" w:sz="0" w:space="0" w:color="auto"/>
              <w:right w:val="none" w:sz="0" w:space="0" w:color="auto"/>
              <w:tl2br w:val="none" w:sz="0" w:space="0" w:color="auto"/>
              <w:tr2bl w:val="none" w:sz="0" w:space="0" w:color="auto"/>
            </w:tcBorders>
            <w:shd w:val="clear" w:color="auto" w:fill="auto"/>
          </w:tcPr>
          <w:p w14:paraId="56A87E61" w14:textId="155DE435"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2023</w:t>
            </w:r>
          </w:p>
        </w:tc>
      </w:tr>
      <w:tr w:rsidR="00572853" w14:paraId="746880D9" w14:textId="7D0B2FC5" w:rsidTr="001E7240">
        <w:tc>
          <w:tcPr>
            <w:cnfStyle w:val="001000000000" w:firstRow="0" w:lastRow="0" w:firstColumn="1" w:lastColumn="0" w:oddVBand="0" w:evenVBand="0" w:oddHBand="0" w:evenHBand="0" w:firstRowFirstColumn="0" w:firstRowLastColumn="0" w:lastRowFirstColumn="0" w:lastRowLastColumn="0"/>
            <w:tcW w:w="273" w:type="pct"/>
            <w:tcBorders>
              <w:top w:val="single" w:sz="12" w:space="0" w:color="auto"/>
            </w:tcBorders>
          </w:tcPr>
          <w:p w14:paraId="18D5E31B" w14:textId="77777777" w:rsidR="00572853" w:rsidRDefault="00572853" w:rsidP="00755B40">
            <w:pPr>
              <w:pStyle w:val="Tabell"/>
            </w:pPr>
            <w:r>
              <w:t>D1</w:t>
            </w:r>
          </w:p>
        </w:tc>
        <w:tc>
          <w:tcPr>
            <w:tcW w:w="357" w:type="pct"/>
            <w:tcBorders>
              <w:top w:val="single" w:sz="12" w:space="0" w:color="auto"/>
            </w:tcBorders>
          </w:tcPr>
          <w:p w14:paraId="6076456C"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t>UO19</w:t>
            </w:r>
          </w:p>
        </w:tc>
        <w:tc>
          <w:tcPr>
            <w:tcW w:w="2387" w:type="pct"/>
            <w:tcBorders>
              <w:top w:val="single" w:sz="12" w:space="0" w:color="auto"/>
            </w:tcBorders>
          </w:tcPr>
          <w:p w14:paraId="34521D12" w14:textId="77777777" w:rsidR="00572853" w:rsidRPr="00676C2C"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t>Regional nedsättning av egenavgifter</w:t>
            </w:r>
          </w:p>
        </w:tc>
        <w:tc>
          <w:tcPr>
            <w:tcW w:w="497" w:type="pct"/>
            <w:tcBorders>
              <w:top w:val="single" w:sz="12" w:space="0" w:color="auto"/>
            </w:tcBorders>
          </w:tcPr>
          <w:p w14:paraId="15B8986C" w14:textId="14AC131D" w:rsidR="00572853" w:rsidRDefault="00447554" w:rsidP="00755B40">
            <w:pPr>
              <w:pStyle w:val="Tabell"/>
              <w:cnfStyle w:val="000000000000" w:firstRow="0" w:lastRow="0" w:firstColumn="0" w:lastColumn="0" w:oddVBand="0" w:evenVBand="0" w:oddHBand="0" w:evenHBand="0" w:firstRowFirstColumn="0" w:firstRowLastColumn="0" w:lastRowFirstColumn="0" w:lastRowLastColumn="0"/>
            </w:pPr>
            <w:r w:rsidRPr="005F1227">
              <w:t>0,07</w:t>
            </w:r>
          </w:p>
        </w:tc>
        <w:tc>
          <w:tcPr>
            <w:tcW w:w="497" w:type="pct"/>
            <w:tcBorders>
              <w:top w:val="single" w:sz="12" w:space="0" w:color="auto"/>
            </w:tcBorders>
          </w:tcPr>
          <w:p w14:paraId="65BC1E14" w14:textId="6E307D55" w:rsidR="00572853" w:rsidRDefault="00447554" w:rsidP="00755B40">
            <w:pPr>
              <w:pStyle w:val="Tabell"/>
              <w:cnfStyle w:val="000000000000" w:firstRow="0" w:lastRow="0" w:firstColumn="0" w:lastColumn="0" w:oddVBand="0" w:evenVBand="0" w:oddHBand="0" w:evenHBand="0" w:firstRowFirstColumn="0" w:firstRowLastColumn="0" w:lastRowFirstColumn="0" w:lastRowLastColumn="0"/>
            </w:pPr>
            <w:r w:rsidRPr="005F1227">
              <w:t>0,07</w:t>
            </w:r>
          </w:p>
        </w:tc>
        <w:tc>
          <w:tcPr>
            <w:tcW w:w="496" w:type="pct"/>
            <w:tcBorders>
              <w:top w:val="single" w:sz="12" w:space="0" w:color="auto"/>
            </w:tcBorders>
          </w:tcPr>
          <w:p w14:paraId="7CDAE3F7" w14:textId="5582CB73" w:rsidR="00572853" w:rsidRDefault="00447554" w:rsidP="00755B40">
            <w:pPr>
              <w:pStyle w:val="Tabell"/>
              <w:cnfStyle w:val="000000000000" w:firstRow="0" w:lastRow="0" w:firstColumn="0" w:lastColumn="0" w:oddVBand="0" w:evenVBand="0" w:oddHBand="0" w:evenHBand="0" w:firstRowFirstColumn="0" w:firstRowLastColumn="0" w:lastRowFirstColumn="0" w:lastRowLastColumn="0"/>
            </w:pPr>
            <w:r w:rsidRPr="005F1227">
              <w:t>0,07</w:t>
            </w:r>
          </w:p>
        </w:tc>
        <w:tc>
          <w:tcPr>
            <w:tcW w:w="493" w:type="pct"/>
            <w:tcBorders>
              <w:top w:val="single" w:sz="12" w:space="0" w:color="auto"/>
            </w:tcBorders>
          </w:tcPr>
          <w:p w14:paraId="313498EB" w14:textId="50FF1E9D" w:rsidR="00572853" w:rsidRPr="004D654D" w:rsidRDefault="00447554" w:rsidP="00755B40">
            <w:pPr>
              <w:pStyle w:val="Tabell"/>
              <w:cnfStyle w:val="000000000000" w:firstRow="0" w:lastRow="0" w:firstColumn="0" w:lastColumn="0" w:oddVBand="0" w:evenVBand="0" w:oddHBand="0" w:evenHBand="0" w:firstRowFirstColumn="0" w:firstRowLastColumn="0" w:lastRowFirstColumn="0" w:lastRowLastColumn="0"/>
            </w:pPr>
            <w:r w:rsidRPr="005F1227">
              <w:t>0,08</w:t>
            </w:r>
          </w:p>
        </w:tc>
      </w:tr>
      <w:tr w:rsidR="00572853" w14:paraId="0F6FD7C5" w14:textId="7ECC29BE" w:rsidTr="001C6B2C">
        <w:tc>
          <w:tcPr>
            <w:cnfStyle w:val="001000000000" w:firstRow="0" w:lastRow="0" w:firstColumn="1" w:lastColumn="0" w:oddVBand="0" w:evenVBand="0" w:oddHBand="0" w:evenHBand="0" w:firstRowFirstColumn="0" w:firstRowLastColumn="0" w:lastRowFirstColumn="0" w:lastRowLastColumn="0"/>
            <w:tcW w:w="273" w:type="pct"/>
            <w:vAlign w:val="top"/>
          </w:tcPr>
          <w:p w14:paraId="68240A6D" w14:textId="54510CCF" w:rsidR="00572853" w:rsidRDefault="00572853" w:rsidP="00755B40">
            <w:pPr>
              <w:pStyle w:val="Tabell"/>
            </w:pPr>
            <w:r w:rsidRPr="00644D38">
              <w:t>D2</w:t>
            </w:r>
          </w:p>
        </w:tc>
        <w:tc>
          <w:tcPr>
            <w:tcW w:w="357" w:type="pct"/>
            <w:vAlign w:val="top"/>
          </w:tcPr>
          <w:p w14:paraId="49B0F2B4"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UO14</w:t>
            </w:r>
          </w:p>
        </w:tc>
        <w:tc>
          <w:tcPr>
            <w:tcW w:w="2387" w:type="pct"/>
            <w:vAlign w:val="top"/>
          </w:tcPr>
          <w:p w14:paraId="245BCDF1"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Generell nedsättning av egenavgifter</w:t>
            </w:r>
          </w:p>
        </w:tc>
        <w:tc>
          <w:tcPr>
            <w:tcW w:w="497" w:type="pct"/>
          </w:tcPr>
          <w:p w14:paraId="01EBECD2" w14:textId="15C3EE9F" w:rsidR="00572853" w:rsidRDefault="00447554" w:rsidP="00755B40">
            <w:pPr>
              <w:pStyle w:val="Tabell"/>
              <w:cnfStyle w:val="000000000000" w:firstRow="0" w:lastRow="0" w:firstColumn="0" w:lastColumn="0" w:oddVBand="0" w:evenVBand="0" w:oddHBand="0" w:evenHBand="0" w:firstRowFirstColumn="0" w:firstRowLastColumn="0" w:lastRowFirstColumn="0" w:lastRowLastColumn="0"/>
            </w:pPr>
            <w:r w:rsidRPr="005F1227">
              <w:t>1,71</w:t>
            </w:r>
          </w:p>
        </w:tc>
        <w:tc>
          <w:tcPr>
            <w:tcW w:w="497" w:type="pct"/>
          </w:tcPr>
          <w:p w14:paraId="52E8E2F8" w14:textId="18A5F632" w:rsidR="00572853" w:rsidRDefault="00447554" w:rsidP="00755B40">
            <w:pPr>
              <w:pStyle w:val="Tabell"/>
              <w:cnfStyle w:val="000000000000" w:firstRow="0" w:lastRow="0" w:firstColumn="0" w:lastColumn="0" w:oddVBand="0" w:evenVBand="0" w:oddHBand="0" w:evenHBand="0" w:firstRowFirstColumn="0" w:firstRowLastColumn="0" w:lastRowFirstColumn="0" w:lastRowLastColumn="0"/>
            </w:pPr>
            <w:r w:rsidRPr="005F1227">
              <w:t>1,98</w:t>
            </w:r>
          </w:p>
        </w:tc>
        <w:tc>
          <w:tcPr>
            <w:tcW w:w="496" w:type="pct"/>
          </w:tcPr>
          <w:p w14:paraId="4B582427" w14:textId="31E2AAFD" w:rsidR="00572853" w:rsidRDefault="00447554" w:rsidP="00755B40">
            <w:pPr>
              <w:pStyle w:val="Tabell"/>
              <w:cnfStyle w:val="000000000000" w:firstRow="0" w:lastRow="0" w:firstColumn="0" w:lastColumn="0" w:oddVBand="0" w:evenVBand="0" w:oddHBand="0" w:evenHBand="0" w:firstRowFirstColumn="0" w:firstRowLastColumn="0" w:lastRowFirstColumn="0" w:lastRowLastColumn="0"/>
            </w:pPr>
            <w:r w:rsidRPr="005F1227">
              <w:t>2,04</w:t>
            </w:r>
          </w:p>
        </w:tc>
        <w:tc>
          <w:tcPr>
            <w:tcW w:w="493" w:type="pct"/>
          </w:tcPr>
          <w:p w14:paraId="796A498B" w14:textId="52B0664A" w:rsidR="00572853" w:rsidRPr="0065451B" w:rsidRDefault="00447554" w:rsidP="00755B40">
            <w:pPr>
              <w:pStyle w:val="Tabell"/>
              <w:cnfStyle w:val="000000000000" w:firstRow="0" w:lastRow="0" w:firstColumn="0" w:lastColumn="0" w:oddVBand="0" w:evenVBand="0" w:oddHBand="0" w:evenHBand="0" w:firstRowFirstColumn="0" w:firstRowLastColumn="0" w:lastRowFirstColumn="0" w:lastRowLastColumn="0"/>
            </w:pPr>
            <w:r w:rsidRPr="005F1227">
              <w:t>2,12</w:t>
            </w:r>
          </w:p>
        </w:tc>
      </w:tr>
      <w:tr w:rsidR="00572853" w14:paraId="151AB9C5" w14:textId="10AF349C" w:rsidTr="001C6B2C">
        <w:tc>
          <w:tcPr>
            <w:cnfStyle w:val="001000000000" w:firstRow="0" w:lastRow="0" w:firstColumn="1" w:lastColumn="0" w:oddVBand="0" w:evenVBand="0" w:oddHBand="0" w:evenHBand="0" w:firstRowFirstColumn="0" w:firstRowLastColumn="0" w:lastRowFirstColumn="0" w:lastRowLastColumn="0"/>
            <w:tcW w:w="273" w:type="pct"/>
            <w:vAlign w:val="top"/>
          </w:tcPr>
          <w:p w14:paraId="50B54DBF" w14:textId="77777777" w:rsidR="00572853" w:rsidRDefault="00572853" w:rsidP="00755B40">
            <w:pPr>
              <w:pStyle w:val="Tabell"/>
            </w:pPr>
            <w:r w:rsidRPr="00644D38">
              <w:t>D3</w:t>
            </w:r>
          </w:p>
        </w:tc>
        <w:tc>
          <w:tcPr>
            <w:tcW w:w="357" w:type="pct"/>
            <w:vAlign w:val="top"/>
          </w:tcPr>
          <w:p w14:paraId="56748688"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UO19</w:t>
            </w:r>
          </w:p>
        </w:tc>
        <w:tc>
          <w:tcPr>
            <w:tcW w:w="2387" w:type="pct"/>
            <w:vAlign w:val="top"/>
          </w:tcPr>
          <w:p w14:paraId="4F59E9B2"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Regional nedsättning av arbetsgivaravgifter</w:t>
            </w:r>
          </w:p>
        </w:tc>
        <w:tc>
          <w:tcPr>
            <w:tcW w:w="497" w:type="pct"/>
          </w:tcPr>
          <w:p w14:paraId="5B47ADAE" w14:textId="5FC6890B" w:rsidR="00572853" w:rsidRDefault="00447554" w:rsidP="00755B40">
            <w:pPr>
              <w:pStyle w:val="Tabell"/>
              <w:cnfStyle w:val="000000000000" w:firstRow="0" w:lastRow="0" w:firstColumn="0" w:lastColumn="0" w:oddVBand="0" w:evenVBand="0" w:oddHBand="0" w:evenHBand="0" w:firstRowFirstColumn="0" w:firstRowLastColumn="0" w:lastRowFirstColumn="0" w:lastRowLastColumn="0"/>
            </w:pPr>
            <w:r w:rsidRPr="005F1227">
              <w:t>0,45</w:t>
            </w:r>
          </w:p>
        </w:tc>
        <w:tc>
          <w:tcPr>
            <w:tcW w:w="497" w:type="pct"/>
          </w:tcPr>
          <w:p w14:paraId="67DEE30C" w14:textId="5E8462BB" w:rsidR="00572853" w:rsidRDefault="00447554" w:rsidP="00755B40">
            <w:pPr>
              <w:pStyle w:val="Tabell"/>
              <w:cnfStyle w:val="000000000000" w:firstRow="0" w:lastRow="0" w:firstColumn="0" w:lastColumn="0" w:oddVBand="0" w:evenVBand="0" w:oddHBand="0" w:evenHBand="0" w:firstRowFirstColumn="0" w:firstRowLastColumn="0" w:lastRowFirstColumn="0" w:lastRowLastColumn="0"/>
            </w:pPr>
            <w:r w:rsidRPr="005F1227">
              <w:t>0,58</w:t>
            </w:r>
          </w:p>
        </w:tc>
        <w:tc>
          <w:tcPr>
            <w:tcW w:w="496" w:type="pct"/>
          </w:tcPr>
          <w:p w14:paraId="6CB92058" w14:textId="17CC83D1" w:rsidR="00572853" w:rsidRDefault="00447554" w:rsidP="00755B40">
            <w:pPr>
              <w:pStyle w:val="Tabell"/>
              <w:cnfStyle w:val="000000000000" w:firstRow="0" w:lastRow="0" w:firstColumn="0" w:lastColumn="0" w:oddVBand="0" w:evenVBand="0" w:oddHBand="0" w:evenHBand="0" w:firstRowFirstColumn="0" w:firstRowLastColumn="0" w:lastRowFirstColumn="0" w:lastRowLastColumn="0"/>
            </w:pPr>
            <w:r w:rsidRPr="005F1227">
              <w:t>0,60</w:t>
            </w:r>
          </w:p>
        </w:tc>
        <w:tc>
          <w:tcPr>
            <w:tcW w:w="493" w:type="pct"/>
          </w:tcPr>
          <w:p w14:paraId="2C81FA2C" w14:textId="10A4A0CF" w:rsidR="00572853" w:rsidRPr="0065451B" w:rsidRDefault="00447554" w:rsidP="00755B40">
            <w:pPr>
              <w:pStyle w:val="Tabell"/>
              <w:cnfStyle w:val="000000000000" w:firstRow="0" w:lastRow="0" w:firstColumn="0" w:lastColumn="0" w:oddVBand="0" w:evenVBand="0" w:oddHBand="0" w:evenHBand="0" w:firstRowFirstColumn="0" w:firstRowLastColumn="0" w:lastRowFirstColumn="0" w:lastRowLastColumn="0"/>
            </w:pPr>
            <w:r w:rsidRPr="005F1227">
              <w:t>0,63</w:t>
            </w:r>
          </w:p>
        </w:tc>
      </w:tr>
      <w:tr w:rsidR="00572853" w14:paraId="12586AA0" w14:textId="66F339D1" w:rsidTr="009D2774">
        <w:tc>
          <w:tcPr>
            <w:cnfStyle w:val="001000000000" w:firstRow="0" w:lastRow="0" w:firstColumn="1" w:lastColumn="0" w:oddVBand="0" w:evenVBand="0" w:oddHBand="0" w:evenHBand="0" w:firstRowFirstColumn="0" w:firstRowLastColumn="0" w:lastRowFirstColumn="0" w:lastRowLastColumn="0"/>
            <w:tcW w:w="273" w:type="pct"/>
            <w:vAlign w:val="top"/>
          </w:tcPr>
          <w:p w14:paraId="3D558053" w14:textId="77777777" w:rsidR="00572853" w:rsidRDefault="00572853" w:rsidP="00755B40">
            <w:pPr>
              <w:pStyle w:val="Tabell"/>
            </w:pPr>
            <w:r w:rsidRPr="00644D38">
              <w:t>D4</w:t>
            </w:r>
          </w:p>
        </w:tc>
        <w:tc>
          <w:tcPr>
            <w:tcW w:w="357" w:type="pct"/>
            <w:vAlign w:val="top"/>
          </w:tcPr>
          <w:p w14:paraId="1428CE1E"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ST</w:t>
            </w:r>
          </w:p>
        </w:tc>
        <w:tc>
          <w:tcPr>
            <w:tcW w:w="2387" w:type="pct"/>
            <w:vAlign w:val="top"/>
          </w:tcPr>
          <w:p w14:paraId="7C77FFD4"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Förmån av fritt eller delvis fritt drivmedel</w:t>
            </w:r>
          </w:p>
        </w:tc>
        <w:tc>
          <w:tcPr>
            <w:tcW w:w="497" w:type="pct"/>
          </w:tcPr>
          <w:p w14:paraId="3286D8B7"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44D38">
              <w:t>-</w:t>
            </w:r>
          </w:p>
        </w:tc>
        <w:tc>
          <w:tcPr>
            <w:tcW w:w="497" w:type="pct"/>
          </w:tcPr>
          <w:p w14:paraId="7A34AE5B"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44D38">
              <w:t>-</w:t>
            </w:r>
          </w:p>
        </w:tc>
        <w:tc>
          <w:tcPr>
            <w:tcW w:w="496" w:type="pct"/>
          </w:tcPr>
          <w:p w14:paraId="5211DD02"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w:t>
            </w:r>
          </w:p>
        </w:tc>
        <w:tc>
          <w:tcPr>
            <w:tcW w:w="493" w:type="pct"/>
          </w:tcPr>
          <w:p w14:paraId="1BFDE6B0" w14:textId="3851238D" w:rsidR="00572853" w:rsidRDefault="009D2774"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264107F6" w14:textId="2FD47F73" w:rsidTr="009D2774">
        <w:tc>
          <w:tcPr>
            <w:cnfStyle w:val="001000000000" w:firstRow="0" w:lastRow="0" w:firstColumn="1" w:lastColumn="0" w:oddVBand="0" w:evenVBand="0" w:oddHBand="0" w:evenHBand="0" w:firstRowFirstColumn="0" w:firstRowLastColumn="0" w:lastRowFirstColumn="0" w:lastRowLastColumn="0"/>
            <w:tcW w:w="273" w:type="pct"/>
            <w:vAlign w:val="top"/>
          </w:tcPr>
          <w:p w14:paraId="64FF27E2" w14:textId="77777777" w:rsidR="00572853" w:rsidRDefault="00572853" w:rsidP="00755B40">
            <w:pPr>
              <w:pStyle w:val="Tabell"/>
            </w:pPr>
            <w:r w:rsidRPr="00644D38">
              <w:t>D5</w:t>
            </w:r>
          </w:p>
        </w:tc>
        <w:tc>
          <w:tcPr>
            <w:tcW w:w="357" w:type="pct"/>
            <w:vAlign w:val="top"/>
          </w:tcPr>
          <w:p w14:paraId="2BA9E5F0"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UO14</w:t>
            </w:r>
          </w:p>
        </w:tc>
        <w:tc>
          <w:tcPr>
            <w:tcW w:w="2387" w:type="pct"/>
            <w:vAlign w:val="top"/>
          </w:tcPr>
          <w:p w14:paraId="2FE7040D" w14:textId="18043D60"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 xml:space="preserve">Nedsättning av arbetsgivaravgifter för personer som arbetar med </w:t>
            </w:r>
            <w:r w:rsidR="007D1958">
              <w:t>FoU</w:t>
            </w:r>
          </w:p>
        </w:tc>
        <w:tc>
          <w:tcPr>
            <w:tcW w:w="497" w:type="pct"/>
          </w:tcPr>
          <w:p w14:paraId="465A7A6B" w14:textId="57309274"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1,</w:t>
            </w:r>
            <w:r w:rsidR="000D6BED">
              <w:t>41</w:t>
            </w:r>
          </w:p>
        </w:tc>
        <w:tc>
          <w:tcPr>
            <w:tcW w:w="497" w:type="pct"/>
          </w:tcPr>
          <w:p w14:paraId="18173337" w14:textId="04D98E72"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1,</w:t>
            </w:r>
            <w:r w:rsidR="000D6BED">
              <w:t>97</w:t>
            </w:r>
          </w:p>
        </w:tc>
        <w:tc>
          <w:tcPr>
            <w:tcW w:w="496" w:type="pct"/>
          </w:tcPr>
          <w:p w14:paraId="4D147E60" w14:textId="74C72ABC" w:rsidR="00572853" w:rsidRDefault="000D6BED" w:rsidP="00755B40">
            <w:pPr>
              <w:pStyle w:val="Tabell"/>
              <w:cnfStyle w:val="000000000000" w:firstRow="0" w:lastRow="0" w:firstColumn="0" w:lastColumn="0" w:oddVBand="0" w:evenVBand="0" w:oddHBand="0" w:evenHBand="0" w:firstRowFirstColumn="0" w:firstRowLastColumn="0" w:lastRowFirstColumn="0" w:lastRowLastColumn="0"/>
            </w:pPr>
            <w:r>
              <w:t>2,36</w:t>
            </w:r>
          </w:p>
        </w:tc>
        <w:tc>
          <w:tcPr>
            <w:tcW w:w="493" w:type="pct"/>
          </w:tcPr>
          <w:p w14:paraId="062A20DE" w14:textId="525F9D6C" w:rsidR="00572853" w:rsidRDefault="000D6BED" w:rsidP="00755B40">
            <w:pPr>
              <w:pStyle w:val="Tabell"/>
              <w:cnfStyle w:val="000000000000" w:firstRow="0" w:lastRow="0" w:firstColumn="0" w:lastColumn="0" w:oddVBand="0" w:evenVBand="0" w:oddHBand="0" w:evenHBand="0" w:firstRowFirstColumn="0" w:firstRowLastColumn="0" w:lastRowFirstColumn="0" w:lastRowLastColumn="0"/>
            </w:pPr>
            <w:r>
              <w:t>2,44</w:t>
            </w:r>
          </w:p>
        </w:tc>
      </w:tr>
      <w:tr w:rsidR="00572853" w14:paraId="1B3DB75D" w14:textId="6DF67668" w:rsidTr="009D2774">
        <w:tc>
          <w:tcPr>
            <w:cnfStyle w:val="001000000000" w:firstRow="0" w:lastRow="0" w:firstColumn="1" w:lastColumn="0" w:oddVBand="0" w:evenVBand="0" w:oddHBand="0" w:evenHBand="0" w:firstRowFirstColumn="0" w:firstRowLastColumn="0" w:lastRowFirstColumn="0" w:lastRowLastColumn="0"/>
            <w:tcW w:w="273" w:type="pct"/>
            <w:vAlign w:val="top"/>
          </w:tcPr>
          <w:p w14:paraId="27DB2F1A" w14:textId="77777777" w:rsidR="00572853" w:rsidRDefault="00572853" w:rsidP="00755B40">
            <w:pPr>
              <w:pStyle w:val="Tabell"/>
            </w:pPr>
            <w:bookmarkStart w:id="116" w:name="_Hlk67638937"/>
            <w:r w:rsidRPr="00644D38">
              <w:t>D6</w:t>
            </w:r>
          </w:p>
        </w:tc>
        <w:tc>
          <w:tcPr>
            <w:tcW w:w="357" w:type="pct"/>
            <w:vAlign w:val="top"/>
          </w:tcPr>
          <w:p w14:paraId="1EAABDE8"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UO14</w:t>
            </w:r>
          </w:p>
        </w:tc>
        <w:tc>
          <w:tcPr>
            <w:tcW w:w="2387" w:type="pct"/>
            <w:vAlign w:val="top"/>
          </w:tcPr>
          <w:p w14:paraId="17442F5F" w14:textId="62A2B075"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bookmarkStart w:id="117" w:name="_Hlk67638950"/>
            <w:r w:rsidRPr="00644D38">
              <w:t>Nedsättning av arbetsgivaravgifter för den först anställd</w:t>
            </w:r>
            <w:bookmarkEnd w:id="117"/>
            <w:r w:rsidR="007D1958">
              <w:t>a</w:t>
            </w:r>
          </w:p>
        </w:tc>
        <w:tc>
          <w:tcPr>
            <w:tcW w:w="497" w:type="pct"/>
          </w:tcPr>
          <w:p w14:paraId="20E227E0" w14:textId="6FB64D76"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0,</w:t>
            </w:r>
            <w:r w:rsidR="009E63FC">
              <w:t>42</w:t>
            </w:r>
          </w:p>
        </w:tc>
        <w:tc>
          <w:tcPr>
            <w:tcW w:w="497" w:type="pct"/>
          </w:tcPr>
          <w:p w14:paraId="1F2086EE" w14:textId="2806D9F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0,</w:t>
            </w:r>
            <w:r w:rsidR="009E63FC">
              <w:t>44</w:t>
            </w:r>
          </w:p>
        </w:tc>
        <w:tc>
          <w:tcPr>
            <w:tcW w:w="496" w:type="pct"/>
          </w:tcPr>
          <w:p w14:paraId="3DE52809" w14:textId="7DEF7358"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0,</w:t>
            </w:r>
            <w:r w:rsidR="009E63FC">
              <w:t>46</w:t>
            </w:r>
          </w:p>
        </w:tc>
        <w:tc>
          <w:tcPr>
            <w:tcW w:w="493" w:type="pct"/>
          </w:tcPr>
          <w:p w14:paraId="232969B8" w14:textId="66770AF6" w:rsidR="00572853" w:rsidRDefault="009E63FC" w:rsidP="00755B40">
            <w:pPr>
              <w:pStyle w:val="Tabell"/>
              <w:cnfStyle w:val="000000000000" w:firstRow="0" w:lastRow="0" w:firstColumn="0" w:lastColumn="0" w:oddVBand="0" w:evenVBand="0" w:oddHBand="0" w:evenHBand="0" w:firstRowFirstColumn="0" w:firstRowLastColumn="0" w:lastRowFirstColumn="0" w:lastRowLastColumn="0"/>
            </w:pPr>
            <w:r>
              <w:t>0,49</w:t>
            </w:r>
          </w:p>
        </w:tc>
      </w:tr>
      <w:bookmarkEnd w:id="116"/>
      <w:tr w:rsidR="00572853" w14:paraId="45E6E93C" w14:textId="6A034786" w:rsidTr="001C6B2C">
        <w:tc>
          <w:tcPr>
            <w:cnfStyle w:val="001000000000" w:firstRow="0" w:lastRow="0" w:firstColumn="1" w:lastColumn="0" w:oddVBand="0" w:evenVBand="0" w:oddHBand="0" w:evenHBand="0" w:firstRowFirstColumn="0" w:firstRowLastColumn="0" w:lastRowFirstColumn="0" w:lastRowLastColumn="0"/>
            <w:tcW w:w="273" w:type="pct"/>
            <w:vAlign w:val="top"/>
          </w:tcPr>
          <w:p w14:paraId="29B03950" w14:textId="77777777" w:rsidR="00572853" w:rsidRDefault="00572853" w:rsidP="00755B40">
            <w:pPr>
              <w:pStyle w:val="Tabell"/>
            </w:pPr>
            <w:r w:rsidRPr="00644D38">
              <w:t>D7</w:t>
            </w:r>
          </w:p>
        </w:tc>
        <w:tc>
          <w:tcPr>
            <w:tcW w:w="357" w:type="pct"/>
            <w:vAlign w:val="top"/>
          </w:tcPr>
          <w:p w14:paraId="6893735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UO14</w:t>
            </w:r>
          </w:p>
        </w:tc>
        <w:tc>
          <w:tcPr>
            <w:tcW w:w="2387" w:type="pct"/>
            <w:vAlign w:val="top"/>
          </w:tcPr>
          <w:p w14:paraId="7BBC1901"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Nedsättning av arbetsgivaravgifter för unga</w:t>
            </w:r>
          </w:p>
        </w:tc>
        <w:tc>
          <w:tcPr>
            <w:tcW w:w="497" w:type="pct"/>
          </w:tcPr>
          <w:p w14:paraId="0FF9ACAF" w14:textId="1BE9A146" w:rsidR="00572853" w:rsidRDefault="009D2774" w:rsidP="00755B40">
            <w:pPr>
              <w:pStyle w:val="Tabell"/>
              <w:cnfStyle w:val="000000000000" w:firstRow="0" w:lastRow="0" w:firstColumn="0" w:lastColumn="0" w:oddVBand="0" w:evenVBand="0" w:oddHBand="0" w:evenHBand="0" w:firstRowFirstColumn="0" w:firstRowLastColumn="0" w:lastRowFirstColumn="0" w:lastRowLastColumn="0"/>
            </w:pPr>
            <w:r w:rsidRPr="004B3600">
              <w:t>0,77</w:t>
            </w:r>
          </w:p>
        </w:tc>
        <w:tc>
          <w:tcPr>
            <w:tcW w:w="497" w:type="pct"/>
          </w:tcPr>
          <w:p w14:paraId="78626633" w14:textId="6CDCC4AE" w:rsidR="00572853" w:rsidRDefault="009D2774" w:rsidP="00755B40">
            <w:pPr>
              <w:pStyle w:val="Tabell"/>
              <w:cnfStyle w:val="000000000000" w:firstRow="0" w:lastRow="0" w:firstColumn="0" w:lastColumn="0" w:oddVBand="0" w:evenVBand="0" w:oddHBand="0" w:evenHBand="0" w:firstRowFirstColumn="0" w:firstRowLastColumn="0" w:lastRowFirstColumn="0" w:lastRowLastColumn="0"/>
            </w:pPr>
            <w:r w:rsidRPr="004B3600">
              <w:t>0,80</w:t>
            </w:r>
          </w:p>
        </w:tc>
        <w:tc>
          <w:tcPr>
            <w:tcW w:w="496" w:type="pct"/>
          </w:tcPr>
          <w:p w14:paraId="71F7AE4E" w14:textId="6C7247A3" w:rsidR="00572853" w:rsidRDefault="009D2774" w:rsidP="00755B40">
            <w:pPr>
              <w:pStyle w:val="Tabell"/>
              <w:cnfStyle w:val="000000000000" w:firstRow="0" w:lastRow="0" w:firstColumn="0" w:lastColumn="0" w:oddVBand="0" w:evenVBand="0" w:oddHBand="0" w:evenHBand="0" w:firstRowFirstColumn="0" w:firstRowLastColumn="0" w:lastRowFirstColumn="0" w:lastRowLastColumn="0"/>
            </w:pPr>
            <w:r w:rsidRPr="004B3600">
              <w:t>0,83</w:t>
            </w:r>
          </w:p>
        </w:tc>
        <w:tc>
          <w:tcPr>
            <w:tcW w:w="493" w:type="pct"/>
          </w:tcPr>
          <w:p w14:paraId="1ADBC25D" w14:textId="09CBDAE8" w:rsidR="00572853" w:rsidRPr="006C5C6E" w:rsidRDefault="009D2774" w:rsidP="00755B40">
            <w:pPr>
              <w:pStyle w:val="Tabell"/>
              <w:cnfStyle w:val="000000000000" w:firstRow="0" w:lastRow="0" w:firstColumn="0" w:lastColumn="0" w:oddVBand="0" w:evenVBand="0" w:oddHBand="0" w:evenHBand="0" w:firstRowFirstColumn="0" w:firstRowLastColumn="0" w:lastRowFirstColumn="0" w:lastRowLastColumn="0"/>
            </w:pPr>
            <w:r w:rsidRPr="004B3600">
              <w:t>0,86</w:t>
            </w:r>
          </w:p>
        </w:tc>
      </w:tr>
      <w:tr w:rsidR="000E666A" w14:paraId="5215370D" w14:textId="77777777" w:rsidTr="001C6B2C">
        <w:tc>
          <w:tcPr>
            <w:cnfStyle w:val="001000000000" w:firstRow="0" w:lastRow="0" w:firstColumn="1" w:lastColumn="0" w:oddVBand="0" w:evenVBand="0" w:oddHBand="0" w:evenHBand="0" w:firstRowFirstColumn="0" w:firstRowLastColumn="0" w:lastRowFirstColumn="0" w:lastRowLastColumn="0"/>
            <w:tcW w:w="273" w:type="pct"/>
            <w:vAlign w:val="top"/>
          </w:tcPr>
          <w:p w14:paraId="76DA4811" w14:textId="3933BB8A" w:rsidR="000E666A" w:rsidRPr="00644D38" w:rsidRDefault="000E666A" w:rsidP="00755B40">
            <w:pPr>
              <w:pStyle w:val="Tabell"/>
            </w:pPr>
            <w:r>
              <w:t>D8</w:t>
            </w:r>
          </w:p>
        </w:tc>
        <w:tc>
          <w:tcPr>
            <w:tcW w:w="357" w:type="pct"/>
            <w:vAlign w:val="top"/>
          </w:tcPr>
          <w:p w14:paraId="2F0BA3E5" w14:textId="1F64DDBA" w:rsidR="000E666A" w:rsidRPr="00644D38" w:rsidRDefault="000E666A" w:rsidP="00755B40">
            <w:pPr>
              <w:pStyle w:val="Tabell"/>
              <w:cnfStyle w:val="000000000000" w:firstRow="0" w:lastRow="0" w:firstColumn="0" w:lastColumn="0" w:oddVBand="0" w:evenVBand="0" w:oddHBand="0" w:evenHBand="0" w:firstRowFirstColumn="0" w:firstRowLastColumn="0" w:lastRowFirstColumn="0" w:lastRowLastColumn="0"/>
            </w:pPr>
            <w:r>
              <w:t>UO14</w:t>
            </w:r>
          </w:p>
        </w:tc>
        <w:tc>
          <w:tcPr>
            <w:tcW w:w="2387" w:type="pct"/>
            <w:vAlign w:val="top"/>
          </w:tcPr>
          <w:p w14:paraId="6C9B5B6F" w14:textId="04990C61" w:rsidR="000E666A" w:rsidRPr="00644D38" w:rsidRDefault="000E666A" w:rsidP="000E666A">
            <w:pPr>
              <w:pStyle w:val="Tabell"/>
              <w:jc w:val="left"/>
              <w:cnfStyle w:val="000000000000" w:firstRow="0" w:lastRow="0" w:firstColumn="0" w:lastColumn="0" w:oddVBand="0" w:evenVBand="0" w:oddHBand="0" w:evenHBand="0" w:firstRowFirstColumn="0" w:firstRowLastColumn="0" w:lastRowFirstColumn="0" w:lastRowLastColumn="0"/>
            </w:pPr>
            <w:r w:rsidRPr="000E666A">
              <w:t>Tillfälligt nedsatta arbetsgivaravgifter för personer mellan 19 och 23 år</w:t>
            </w:r>
          </w:p>
        </w:tc>
        <w:tc>
          <w:tcPr>
            <w:tcW w:w="497" w:type="pct"/>
          </w:tcPr>
          <w:p w14:paraId="1F0FA9F6" w14:textId="0CB534D9" w:rsidR="000E666A" w:rsidRPr="00644D38" w:rsidRDefault="000E666A" w:rsidP="00755B40">
            <w:pPr>
              <w:pStyle w:val="Tabell"/>
              <w:cnfStyle w:val="000000000000" w:firstRow="0" w:lastRow="0" w:firstColumn="0" w:lastColumn="0" w:oddVBand="0" w:evenVBand="0" w:oddHBand="0" w:evenHBand="0" w:firstRowFirstColumn="0" w:firstRowLastColumn="0" w:lastRowFirstColumn="0" w:lastRowLastColumn="0"/>
            </w:pPr>
          </w:p>
        </w:tc>
        <w:tc>
          <w:tcPr>
            <w:tcW w:w="497" w:type="pct"/>
          </w:tcPr>
          <w:p w14:paraId="36F806ED" w14:textId="1D229FE3" w:rsidR="000E666A" w:rsidRPr="00644D38" w:rsidRDefault="00950DCB" w:rsidP="00755B40">
            <w:pPr>
              <w:pStyle w:val="Tabell"/>
              <w:cnfStyle w:val="000000000000" w:firstRow="0" w:lastRow="0" w:firstColumn="0" w:lastColumn="0" w:oddVBand="0" w:evenVBand="0" w:oddHBand="0" w:evenHBand="0" w:firstRowFirstColumn="0" w:firstRowLastColumn="0" w:lastRowFirstColumn="0" w:lastRowLastColumn="0"/>
            </w:pPr>
            <w:r>
              <w:t>8,74</w:t>
            </w:r>
          </w:p>
        </w:tc>
        <w:tc>
          <w:tcPr>
            <w:tcW w:w="496" w:type="pct"/>
          </w:tcPr>
          <w:p w14:paraId="642E93A7" w14:textId="4D0EF909" w:rsidR="000E666A" w:rsidRDefault="009D2774" w:rsidP="00755B40">
            <w:pPr>
              <w:pStyle w:val="Tabell"/>
              <w:cnfStyle w:val="000000000000" w:firstRow="0" w:lastRow="0" w:firstColumn="0" w:lastColumn="0" w:oddVBand="0" w:evenVBand="0" w:oddHBand="0" w:evenHBand="0" w:firstRowFirstColumn="0" w:firstRowLastColumn="0" w:lastRowFirstColumn="0" w:lastRowLastColumn="0"/>
            </w:pPr>
            <w:r w:rsidRPr="004B3600">
              <w:t>10,41</w:t>
            </w:r>
          </w:p>
        </w:tc>
        <w:tc>
          <w:tcPr>
            <w:tcW w:w="493" w:type="pct"/>
          </w:tcPr>
          <w:p w14:paraId="69E35A89" w14:textId="5274B884" w:rsidR="000E666A" w:rsidRDefault="009D2774" w:rsidP="00755B40">
            <w:pPr>
              <w:pStyle w:val="Tabell"/>
              <w:cnfStyle w:val="000000000000" w:firstRow="0" w:lastRow="0" w:firstColumn="0" w:lastColumn="0" w:oddVBand="0" w:evenVBand="0" w:oddHBand="0" w:evenHBand="0" w:firstRowFirstColumn="0" w:firstRowLastColumn="0" w:lastRowFirstColumn="0" w:lastRowLastColumn="0"/>
            </w:pPr>
            <w:r w:rsidRPr="004B3600">
              <w:t>1,67</w:t>
            </w:r>
          </w:p>
        </w:tc>
      </w:tr>
      <w:tr w:rsidR="00572853" w14:paraId="4AE02EEF" w14:textId="2F33BB33" w:rsidTr="009D2774">
        <w:tc>
          <w:tcPr>
            <w:cnfStyle w:val="001000000000" w:firstRow="0" w:lastRow="0" w:firstColumn="1" w:lastColumn="0" w:oddVBand="0" w:evenVBand="0" w:oddHBand="0" w:evenHBand="0" w:firstRowFirstColumn="0" w:firstRowLastColumn="0" w:lastRowFirstColumn="0" w:lastRowLastColumn="0"/>
            <w:tcW w:w="273" w:type="pct"/>
            <w:vAlign w:val="top"/>
          </w:tcPr>
          <w:p w14:paraId="468E8939" w14:textId="052CA0EF" w:rsidR="00572853" w:rsidRDefault="00572853" w:rsidP="00755B40">
            <w:pPr>
              <w:pStyle w:val="Tabell"/>
            </w:pPr>
            <w:r w:rsidRPr="00644D38">
              <w:t>D</w:t>
            </w:r>
            <w:r w:rsidR="000E666A">
              <w:t>9</w:t>
            </w:r>
          </w:p>
        </w:tc>
        <w:tc>
          <w:tcPr>
            <w:tcW w:w="357" w:type="pct"/>
            <w:vAlign w:val="top"/>
          </w:tcPr>
          <w:p w14:paraId="65333528"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UO24</w:t>
            </w:r>
          </w:p>
        </w:tc>
        <w:tc>
          <w:tcPr>
            <w:tcW w:w="2387" w:type="pct"/>
            <w:vAlign w:val="top"/>
          </w:tcPr>
          <w:p w14:paraId="788B3D7C"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Ersättning skiljemannauppdrag</w:t>
            </w:r>
          </w:p>
        </w:tc>
        <w:tc>
          <w:tcPr>
            <w:tcW w:w="497" w:type="pct"/>
          </w:tcPr>
          <w:p w14:paraId="163AFAC4"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44D38">
              <w:t>-</w:t>
            </w:r>
          </w:p>
        </w:tc>
        <w:tc>
          <w:tcPr>
            <w:tcW w:w="497" w:type="pct"/>
          </w:tcPr>
          <w:p w14:paraId="6FB2F430"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44D38">
              <w:t>-</w:t>
            </w:r>
          </w:p>
        </w:tc>
        <w:tc>
          <w:tcPr>
            <w:tcW w:w="496" w:type="pct"/>
          </w:tcPr>
          <w:p w14:paraId="3F4EBE1D"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w:t>
            </w:r>
          </w:p>
        </w:tc>
        <w:tc>
          <w:tcPr>
            <w:tcW w:w="493" w:type="pct"/>
          </w:tcPr>
          <w:p w14:paraId="6EA16CC4" w14:textId="1EB91F02" w:rsidR="00572853" w:rsidRDefault="009D2774"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70461E45" w14:textId="0EE30C8F" w:rsidTr="009D2774">
        <w:tc>
          <w:tcPr>
            <w:cnfStyle w:val="001000000000" w:firstRow="0" w:lastRow="0" w:firstColumn="1" w:lastColumn="0" w:oddVBand="0" w:evenVBand="0" w:oddHBand="0" w:evenHBand="0" w:firstRowFirstColumn="0" w:firstRowLastColumn="0" w:lastRowFirstColumn="0" w:lastRowLastColumn="0"/>
            <w:tcW w:w="273" w:type="pct"/>
            <w:vAlign w:val="top"/>
          </w:tcPr>
          <w:p w14:paraId="15755CD8" w14:textId="42A1581F" w:rsidR="00572853" w:rsidRDefault="00572853" w:rsidP="00755B40">
            <w:pPr>
              <w:pStyle w:val="Tabell"/>
            </w:pPr>
            <w:r w:rsidRPr="00644D38">
              <w:t>D</w:t>
            </w:r>
            <w:r w:rsidR="000E666A">
              <w:t>10</w:t>
            </w:r>
          </w:p>
        </w:tc>
        <w:tc>
          <w:tcPr>
            <w:tcW w:w="357" w:type="pct"/>
            <w:vAlign w:val="top"/>
          </w:tcPr>
          <w:p w14:paraId="52779206"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UO17</w:t>
            </w:r>
          </w:p>
        </w:tc>
        <w:tc>
          <w:tcPr>
            <w:tcW w:w="2387" w:type="pct"/>
            <w:vAlign w:val="top"/>
          </w:tcPr>
          <w:p w14:paraId="5029DBED"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Ersättning till idrottsutövare</w:t>
            </w:r>
          </w:p>
        </w:tc>
        <w:tc>
          <w:tcPr>
            <w:tcW w:w="497" w:type="pct"/>
          </w:tcPr>
          <w:p w14:paraId="6741B7AB"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44D38">
              <w:t>-</w:t>
            </w:r>
          </w:p>
        </w:tc>
        <w:tc>
          <w:tcPr>
            <w:tcW w:w="497" w:type="pct"/>
          </w:tcPr>
          <w:p w14:paraId="5F2FF628"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644D38">
              <w:t>-</w:t>
            </w:r>
          </w:p>
        </w:tc>
        <w:tc>
          <w:tcPr>
            <w:tcW w:w="496" w:type="pct"/>
          </w:tcPr>
          <w:p w14:paraId="4E0350F8"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w:t>
            </w:r>
          </w:p>
        </w:tc>
        <w:tc>
          <w:tcPr>
            <w:tcW w:w="493" w:type="pct"/>
          </w:tcPr>
          <w:p w14:paraId="37658345" w14:textId="0DC0C872" w:rsidR="00572853" w:rsidRDefault="009D2774"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572853" w14:paraId="2C19D5D6" w14:textId="333D468C" w:rsidTr="001C6B2C">
        <w:tc>
          <w:tcPr>
            <w:cnfStyle w:val="001000000000" w:firstRow="0" w:lastRow="0" w:firstColumn="1" w:lastColumn="0" w:oddVBand="0" w:evenVBand="0" w:oddHBand="0" w:evenHBand="0" w:firstRowFirstColumn="0" w:firstRowLastColumn="0" w:lastRowFirstColumn="0" w:lastRowLastColumn="0"/>
            <w:tcW w:w="273" w:type="pct"/>
            <w:vAlign w:val="top"/>
          </w:tcPr>
          <w:p w14:paraId="4D0437A6" w14:textId="3B7E3D1E" w:rsidR="00572853" w:rsidRDefault="00572853" w:rsidP="00755B40">
            <w:pPr>
              <w:pStyle w:val="Tabell"/>
            </w:pPr>
            <w:r w:rsidRPr="00644D38">
              <w:t>D1</w:t>
            </w:r>
            <w:r w:rsidR="000E666A">
              <w:t>1</w:t>
            </w:r>
          </w:p>
        </w:tc>
        <w:tc>
          <w:tcPr>
            <w:tcW w:w="357" w:type="pct"/>
            <w:vAlign w:val="top"/>
          </w:tcPr>
          <w:p w14:paraId="35D7BB70"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UO24</w:t>
            </w:r>
          </w:p>
        </w:tc>
        <w:tc>
          <w:tcPr>
            <w:tcW w:w="2387" w:type="pct"/>
            <w:vAlign w:val="top"/>
          </w:tcPr>
          <w:p w14:paraId="303E9340" w14:textId="77F837BB"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 xml:space="preserve">Nedsatt särskild löneskatt för egenföretagare som fyllt 65 år </w:t>
            </w:r>
          </w:p>
        </w:tc>
        <w:tc>
          <w:tcPr>
            <w:tcW w:w="497" w:type="pct"/>
            <w:vAlign w:val="top"/>
          </w:tcPr>
          <w:p w14:paraId="0771FE5C" w14:textId="1AC2664F" w:rsidR="00572853" w:rsidRDefault="001C6B2C" w:rsidP="00755B40">
            <w:pPr>
              <w:pStyle w:val="Tabell"/>
              <w:cnfStyle w:val="000000000000" w:firstRow="0" w:lastRow="0" w:firstColumn="0" w:lastColumn="0" w:oddVBand="0" w:evenVBand="0" w:oddHBand="0" w:evenHBand="0" w:firstRowFirstColumn="0" w:firstRowLastColumn="0" w:lastRowFirstColumn="0" w:lastRowLastColumn="0"/>
            </w:pPr>
            <w:r w:rsidRPr="00D22FB7">
              <w:t>1,15</w:t>
            </w:r>
          </w:p>
        </w:tc>
        <w:tc>
          <w:tcPr>
            <w:tcW w:w="497" w:type="pct"/>
            <w:vAlign w:val="top"/>
          </w:tcPr>
          <w:p w14:paraId="3B37BFE7" w14:textId="3AD6D799" w:rsidR="00572853" w:rsidRDefault="001C6B2C" w:rsidP="00755B40">
            <w:pPr>
              <w:pStyle w:val="Tabell"/>
              <w:cnfStyle w:val="000000000000" w:firstRow="0" w:lastRow="0" w:firstColumn="0" w:lastColumn="0" w:oddVBand="0" w:evenVBand="0" w:oddHBand="0" w:evenHBand="0" w:firstRowFirstColumn="0" w:firstRowLastColumn="0" w:lastRowFirstColumn="0" w:lastRowLastColumn="0"/>
            </w:pPr>
            <w:r w:rsidRPr="00D22FB7">
              <w:t>1,19</w:t>
            </w:r>
          </w:p>
        </w:tc>
        <w:tc>
          <w:tcPr>
            <w:tcW w:w="496" w:type="pct"/>
            <w:vAlign w:val="top"/>
          </w:tcPr>
          <w:p w14:paraId="64C9C866" w14:textId="7B4D263A"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2C2555">
              <w:t>1,</w:t>
            </w:r>
            <w:r w:rsidR="001C6B2C" w:rsidRPr="00D22FB7">
              <w:t>23</w:t>
            </w:r>
          </w:p>
        </w:tc>
        <w:tc>
          <w:tcPr>
            <w:tcW w:w="493" w:type="pct"/>
            <w:vAlign w:val="top"/>
          </w:tcPr>
          <w:p w14:paraId="50C82E78" w14:textId="59C07E4C" w:rsidR="00572853" w:rsidRPr="002C2555" w:rsidRDefault="001C6B2C" w:rsidP="00755B40">
            <w:pPr>
              <w:pStyle w:val="Tabell"/>
              <w:cnfStyle w:val="000000000000" w:firstRow="0" w:lastRow="0" w:firstColumn="0" w:lastColumn="0" w:oddVBand="0" w:evenVBand="0" w:oddHBand="0" w:evenHBand="0" w:firstRowFirstColumn="0" w:firstRowLastColumn="0" w:lastRowFirstColumn="0" w:lastRowLastColumn="0"/>
            </w:pPr>
            <w:r w:rsidRPr="00D22FB7">
              <w:t>1,25</w:t>
            </w:r>
          </w:p>
        </w:tc>
      </w:tr>
      <w:tr w:rsidR="00572853" w14:paraId="1650A3DA" w14:textId="413ECA59" w:rsidTr="001E7240">
        <w:tc>
          <w:tcPr>
            <w:cnfStyle w:val="001000000000" w:firstRow="0" w:lastRow="0" w:firstColumn="1" w:lastColumn="0" w:oddVBand="0" w:evenVBand="0" w:oddHBand="0" w:evenHBand="0" w:firstRowFirstColumn="0" w:firstRowLastColumn="0" w:lastRowFirstColumn="0" w:lastRowLastColumn="0"/>
            <w:tcW w:w="273" w:type="pct"/>
            <w:tcBorders>
              <w:bottom w:val="single" w:sz="4" w:space="0" w:color="auto"/>
            </w:tcBorders>
            <w:vAlign w:val="top"/>
          </w:tcPr>
          <w:p w14:paraId="5634BC0E" w14:textId="77777777" w:rsidR="00572853" w:rsidRDefault="00572853" w:rsidP="00755B40">
            <w:pPr>
              <w:pStyle w:val="Tabell"/>
            </w:pPr>
            <w:r w:rsidRPr="00644D38">
              <w:t>D12</w:t>
            </w:r>
          </w:p>
        </w:tc>
        <w:tc>
          <w:tcPr>
            <w:tcW w:w="357" w:type="pct"/>
            <w:tcBorders>
              <w:bottom w:val="single" w:sz="4" w:space="0" w:color="auto"/>
            </w:tcBorders>
            <w:vAlign w:val="top"/>
          </w:tcPr>
          <w:p w14:paraId="401F5195"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UO24</w:t>
            </w:r>
          </w:p>
        </w:tc>
        <w:tc>
          <w:tcPr>
            <w:tcW w:w="2387" w:type="pct"/>
            <w:tcBorders>
              <w:bottom w:val="single" w:sz="4" w:space="0" w:color="auto"/>
            </w:tcBorders>
            <w:vAlign w:val="top"/>
          </w:tcPr>
          <w:p w14:paraId="0C899B92" w14:textId="71FBA7B2"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644D38">
              <w:t>Nedsatt särskild löneskatt för anställda som fyllt 65 år</w:t>
            </w:r>
          </w:p>
        </w:tc>
        <w:tc>
          <w:tcPr>
            <w:tcW w:w="497" w:type="pct"/>
            <w:tcBorders>
              <w:bottom w:val="single" w:sz="4" w:space="0" w:color="auto"/>
            </w:tcBorders>
            <w:vAlign w:val="top"/>
          </w:tcPr>
          <w:p w14:paraId="2E83A0B8" w14:textId="259B8800"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2C2555">
              <w:t>5,</w:t>
            </w:r>
            <w:r w:rsidR="001C6B2C" w:rsidRPr="00D22FB7">
              <w:t>86</w:t>
            </w:r>
          </w:p>
        </w:tc>
        <w:tc>
          <w:tcPr>
            <w:tcW w:w="497" w:type="pct"/>
            <w:tcBorders>
              <w:bottom w:val="single" w:sz="4" w:space="0" w:color="auto"/>
            </w:tcBorders>
            <w:vAlign w:val="top"/>
          </w:tcPr>
          <w:p w14:paraId="0AB98412" w14:textId="25DF1175"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2C2555">
              <w:t>5,</w:t>
            </w:r>
            <w:r w:rsidR="001C6B2C" w:rsidRPr="00D22FB7">
              <w:t>94</w:t>
            </w:r>
          </w:p>
        </w:tc>
        <w:tc>
          <w:tcPr>
            <w:tcW w:w="496" w:type="pct"/>
            <w:tcBorders>
              <w:bottom w:val="single" w:sz="4" w:space="0" w:color="auto"/>
            </w:tcBorders>
            <w:vAlign w:val="top"/>
          </w:tcPr>
          <w:p w14:paraId="0A0C561F"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2C2555">
              <w:t>6,12</w:t>
            </w:r>
          </w:p>
        </w:tc>
        <w:tc>
          <w:tcPr>
            <w:tcW w:w="493" w:type="pct"/>
            <w:tcBorders>
              <w:bottom w:val="single" w:sz="4" w:space="0" w:color="auto"/>
            </w:tcBorders>
            <w:vAlign w:val="top"/>
          </w:tcPr>
          <w:p w14:paraId="20E5A235" w14:textId="1D5EF09C" w:rsidR="00572853" w:rsidRPr="002C2555" w:rsidRDefault="001C6B2C" w:rsidP="00755B40">
            <w:pPr>
              <w:pStyle w:val="Tabell"/>
              <w:cnfStyle w:val="000000000000" w:firstRow="0" w:lastRow="0" w:firstColumn="0" w:lastColumn="0" w:oddVBand="0" w:evenVBand="0" w:oddHBand="0" w:evenHBand="0" w:firstRowFirstColumn="0" w:firstRowLastColumn="0" w:lastRowFirstColumn="0" w:lastRowLastColumn="0"/>
            </w:pPr>
            <w:r w:rsidRPr="00D22FB7">
              <w:t>6,27</w:t>
            </w:r>
          </w:p>
        </w:tc>
      </w:tr>
      <w:tr w:rsidR="00D47E54" w14:paraId="6D48E5A0" w14:textId="77777777" w:rsidTr="001E7240">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3" w:type="pct"/>
            <w:tcBorders>
              <w:top w:val="single" w:sz="4" w:space="0" w:color="auto"/>
            </w:tcBorders>
            <w:shd w:val="clear" w:color="auto" w:fill="auto"/>
            <w:vAlign w:val="top"/>
          </w:tcPr>
          <w:p w14:paraId="0578DD4F" w14:textId="4B3B05E2" w:rsidR="00D47E54" w:rsidRPr="00644D38" w:rsidRDefault="00D47E54" w:rsidP="00D47E54">
            <w:pPr>
              <w:pStyle w:val="Tabell"/>
            </w:pPr>
            <w:r>
              <w:t>D13</w:t>
            </w:r>
          </w:p>
        </w:tc>
        <w:tc>
          <w:tcPr>
            <w:tcW w:w="357" w:type="pct"/>
            <w:tcBorders>
              <w:top w:val="single" w:sz="4" w:space="0" w:color="auto"/>
            </w:tcBorders>
            <w:shd w:val="clear" w:color="auto" w:fill="auto"/>
            <w:vAlign w:val="top"/>
          </w:tcPr>
          <w:p w14:paraId="08CEC28B" w14:textId="12D6BDFB" w:rsidR="00D47E54" w:rsidRPr="00644D38" w:rsidRDefault="00D47E54" w:rsidP="000D0E84">
            <w:pPr>
              <w:pStyle w:val="Tabell"/>
              <w:jc w:val="left"/>
              <w:cnfStyle w:val="010000000000" w:firstRow="0" w:lastRow="1" w:firstColumn="0" w:lastColumn="0" w:oddVBand="0" w:evenVBand="0" w:oddHBand="0" w:evenHBand="0" w:firstRowFirstColumn="0" w:firstRowLastColumn="0" w:lastRowFirstColumn="0" w:lastRowLastColumn="0"/>
            </w:pPr>
            <w:r w:rsidRPr="00D32121">
              <w:t>ST</w:t>
            </w:r>
          </w:p>
        </w:tc>
        <w:tc>
          <w:tcPr>
            <w:tcW w:w="2387" w:type="pct"/>
            <w:tcBorders>
              <w:top w:val="single" w:sz="4" w:space="0" w:color="auto"/>
            </w:tcBorders>
            <w:shd w:val="clear" w:color="auto" w:fill="auto"/>
            <w:vAlign w:val="top"/>
          </w:tcPr>
          <w:p w14:paraId="7F0A13BA" w14:textId="5343080B" w:rsidR="00D47E54" w:rsidRPr="00644D38" w:rsidRDefault="00D47E54" w:rsidP="000D0E84">
            <w:pPr>
              <w:pStyle w:val="Tabell"/>
              <w:jc w:val="left"/>
              <w:cnfStyle w:val="010000000000" w:firstRow="0" w:lastRow="1" w:firstColumn="0" w:lastColumn="0" w:oddVBand="0" w:evenVBand="0" w:oddHBand="0" w:evenHBand="0" w:firstRowFirstColumn="0" w:firstRowLastColumn="0" w:lastRowFirstColumn="0" w:lastRowLastColumn="0"/>
            </w:pPr>
            <w:r w:rsidRPr="00D32121">
              <w:t>Socialavgifter på icke förmånsgrundande ersättningar för arbete</w:t>
            </w:r>
          </w:p>
        </w:tc>
        <w:tc>
          <w:tcPr>
            <w:tcW w:w="497" w:type="pct"/>
            <w:tcBorders>
              <w:top w:val="single" w:sz="4" w:space="0" w:color="auto"/>
            </w:tcBorders>
            <w:shd w:val="clear" w:color="auto" w:fill="auto"/>
            <w:vAlign w:val="top"/>
          </w:tcPr>
          <w:p w14:paraId="40A3C07B" w14:textId="77331EF0" w:rsidR="00D47E54" w:rsidRPr="002C2555" w:rsidRDefault="008E53A6" w:rsidP="00D47E54">
            <w:pPr>
              <w:pStyle w:val="Tabell"/>
              <w:cnfStyle w:val="010000000000" w:firstRow="0" w:lastRow="1" w:firstColumn="0" w:lastColumn="0" w:oddVBand="0" w:evenVBand="0" w:oddHBand="0" w:evenHBand="0" w:firstRowFirstColumn="0" w:firstRowLastColumn="0" w:lastRowFirstColumn="0" w:lastRowLastColumn="0"/>
            </w:pPr>
            <w:r w:rsidRPr="008A7B24">
              <w:t>-19,03</w:t>
            </w:r>
          </w:p>
        </w:tc>
        <w:tc>
          <w:tcPr>
            <w:tcW w:w="497" w:type="pct"/>
            <w:tcBorders>
              <w:top w:val="single" w:sz="4" w:space="0" w:color="auto"/>
            </w:tcBorders>
            <w:shd w:val="clear" w:color="auto" w:fill="auto"/>
            <w:vAlign w:val="top"/>
          </w:tcPr>
          <w:p w14:paraId="651BF68A" w14:textId="7F36DE96" w:rsidR="00D47E54" w:rsidRPr="002C2555" w:rsidRDefault="008E53A6" w:rsidP="00D47E54">
            <w:pPr>
              <w:pStyle w:val="Tabell"/>
              <w:cnfStyle w:val="010000000000" w:firstRow="0" w:lastRow="1" w:firstColumn="0" w:lastColumn="0" w:oddVBand="0" w:evenVBand="0" w:oddHBand="0" w:evenHBand="0" w:firstRowFirstColumn="0" w:firstRowLastColumn="0" w:lastRowFirstColumn="0" w:lastRowLastColumn="0"/>
            </w:pPr>
            <w:r w:rsidRPr="008A7B24">
              <w:t>-21,39</w:t>
            </w:r>
          </w:p>
        </w:tc>
        <w:tc>
          <w:tcPr>
            <w:tcW w:w="496" w:type="pct"/>
            <w:tcBorders>
              <w:top w:val="single" w:sz="4" w:space="0" w:color="auto"/>
            </w:tcBorders>
            <w:shd w:val="clear" w:color="auto" w:fill="auto"/>
            <w:vAlign w:val="top"/>
          </w:tcPr>
          <w:p w14:paraId="7CCDED63" w14:textId="4A4C1AB3" w:rsidR="00D47E54" w:rsidRPr="002C2555" w:rsidRDefault="008E53A6" w:rsidP="00D47E54">
            <w:pPr>
              <w:pStyle w:val="Tabell"/>
              <w:cnfStyle w:val="010000000000" w:firstRow="0" w:lastRow="1" w:firstColumn="0" w:lastColumn="0" w:oddVBand="0" w:evenVBand="0" w:oddHBand="0" w:evenHBand="0" w:firstRowFirstColumn="0" w:firstRowLastColumn="0" w:lastRowFirstColumn="0" w:lastRowLastColumn="0"/>
            </w:pPr>
            <w:r w:rsidRPr="008A7B24">
              <w:t>-23,06</w:t>
            </w:r>
          </w:p>
        </w:tc>
        <w:tc>
          <w:tcPr>
            <w:tcW w:w="493" w:type="pct"/>
            <w:tcBorders>
              <w:top w:val="single" w:sz="4" w:space="0" w:color="auto"/>
            </w:tcBorders>
            <w:shd w:val="clear" w:color="auto" w:fill="auto"/>
            <w:vAlign w:val="top"/>
          </w:tcPr>
          <w:p w14:paraId="0318E654" w14:textId="004D82D4" w:rsidR="00D47E54" w:rsidRPr="002C2555" w:rsidRDefault="008E53A6" w:rsidP="00D47E54">
            <w:pPr>
              <w:pStyle w:val="Tabell"/>
              <w:cnfStyle w:val="010000000000" w:firstRow="0" w:lastRow="1" w:firstColumn="0" w:lastColumn="0" w:oddVBand="0" w:evenVBand="0" w:oddHBand="0" w:evenHBand="0" w:firstRowFirstColumn="0" w:firstRowLastColumn="0" w:lastRowFirstColumn="0" w:lastRowLastColumn="0"/>
            </w:pPr>
            <w:r w:rsidRPr="008A7B24">
              <w:t>-26,93</w:t>
            </w:r>
          </w:p>
        </w:tc>
      </w:tr>
    </w:tbl>
    <w:p w14:paraId="0D17EE2A" w14:textId="32F152D1" w:rsidR="00755B40" w:rsidRDefault="00FE2E36" w:rsidP="00755B40">
      <w:pPr>
        <w:pStyle w:val="TabellFotnot"/>
      </w:pPr>
      <w:r w:rsidRPr="00A74420">
        <w:rPr>
          <w:vertAlign w:val="superscript"/>
        </w:rPr>
        <w:t>1</w:t>
      </w:r>
      <w:r>
        <w:t xml:space="preserve"> </w:t>
      </w:r>
      <w:r w:rsidR="00893720" w:rsidRPr="00893720">
        <w:t xml:space="preserve">De prognostiserade totala skatteintäkterna för den aktuella kategorin är </w:t>
      </w:r>
      <w:r w:rsidR="000C645E">
        <w:t>618</w:t>
      </w:r>
      <w:r w:rsidR="00457BAA">
        <w:t> </w:t>
      </w:r>
      <w:r w:rsidR="000C645E">
        <w:t>mdkr</w:t>
      </w:r>
      <w:r w:rsidR="00893720" w:rsidRPr="00893720">
        <w:t xml:space="preserve"> 2021. Summan av de beräknade skatteutgifterna för den aktuella kategorin är </w:t>
      </w:r>
      <w:r w:rsidR="0083122E">
        <w:t>0,32</w:t>
      </w:r>
      <w:r w:rsidR="00457BAA">
        <w:t> </w:t>
      </w:r>
      <w:r w:rsidR="00893720" w:rsidRPr="00893720">
        <w:t>mdkr inklusive skattesanktioner (</w:t>
      </w:r>
      <w:r w:rsidR="0083122E">
        <w:t>21,71</w:t>
      </w:r>
      <w:r w:rsidR="00457BAA">
        <w:t> </w:t>
      </w:r>
      <w:r w:rsidR="009C0223">
        <w:t xml:space="preserve">mdkr </w:t>
      </w:r>
      <w:r w:rsidR="00893720" w:rsidRPr="00893720">
        <w:t>exklusiv</w:t>
      </w:r>
      <w:r w:rsidR="009C0223">
        <w:t xml:space="preserve">e </w:t>
      </w:r>
      <w:r w:rsidR="009C0223" w:rsidRPr="00893720">
        <w:t>skattesanktioner</w:t>
      </w:r>
      <w:r w:rsidR="00893720" w:rsidRPr="00893720">
        <w:t>). De skattetekniskt motiverade skatteutgifter</w:t>
      </w:r>
      <w:r w:rsidR="009C0223">
        <w:t>na</w:t>
      </w:r>
      <w:r w:rsidR="00893720" w:rsidRPr="00893720">
        <w:t xml:space="preserve"> </w:t>
      </w:r>
      <w:r w:rsidR="00AC3CE5">
        <w:t xml:space="preserve">(exkl sanktioner) </w:t>
      </w:r>
      <w:r w:rsidR="0074345C">
        <w:t>har</w:t>
      </w:r>
      <w:r w:rsidR="008E5AAC">
        <w:t xml:space="preserve"> </w:t>
      </w:r>
      <w:r w:rsidR="0074345C">
        <w:t>inte kunnat</w:t>
      </w:r>
      <w:r w:rsidR="008E5AAC">
        <w:t xml:space="preserve"> siffers</w:t>
      </w:r>
      <w:r w:rsidR="0074345C">
        <w:t>ä</w:t>
      </w:r>
      <w:r w:rsidR="008E5AAC">
        <w:t>tta</w:t>
      </w:r>
      <w:r w:rsidR="0074345C">
        <w:t>s</w:t>
      </w:r>
      <w:r w:rsidR="008E5AAC">
        <w:t xml:space="preserve"> i denna kategori</w:t>
      </w:r>
      <w:r w:rsidR="00893720" w:rsidRPr="00893720">
        <w:t>.</w:t>
      </w:r>
      <w:r w:rsidR="005D520C" w:rsidRPr="005D520C">
        <w:t xml:space="preserve">  </w:t>
      </w:r>
    </w:p>
    <w:p w14:paraId="6A186BD1" w14:textId="77777777" w:rsidR="00755B40" w:rsidRDefault="00FE2E36" w:rsidP="00755B40">
      <w:pPr>
        <w:rPr>
          <w:rFonts w:asciiTheme="majorHAnsi" w:hAnsiTheme="majorHAnsi"/>
          <w:b/>
          <w:sz w:val="18"/>
        </w:rPr>
      </w:pPr>
      <w:r>
        <w:br w:type="page"/>
      </w:r>
    </w:p>
    <w:p w14:paraId="45ED115C" w14:textId="7352F473" w:rsidR="00755B40" w:rsidRDefault="00FE2E36" w:rsidP="00755B40">
      <w:pPr>
        <w:pStyle w:val="TabellRubrik"/>
      </w:pPr>
      <w:bookmarkStart w:id="118" w:name="_Toc37234789"/>
      <w:r>
        <w:lastRenderedPageBreak/>
        <w:t xml:space="preserve">Tabell </w:t>
      </w:r>
      <w:r>
        <w:fldChar w:fldCharType="begin"/>
      </w:r>
      <w:r>
        <w:instrText xml:space="preserve"> STYLEREF  "Rubrik 1" \n</w:instrText>
      </w:r>
      <w:r>
        <w:fldChar w:fldCharType="separate"/>
      </w:r>
      <w:r w:rsidR="00F95061">
        <w:rPr>
          <w:noProof/>
        </w:rPr>
        <w:t>3</w:t>
      </w:r>
      <w:r>
        <w:rPr>
          <w:noProof/>
        </w:rPr>
        <w:fldChar w:fldCharType="end"/>
      </w:r>
      <w:r>
        <w:t>.</w:t>
      </w:r>
      <w:fldSimple w:instr=" SEQ Tabell \* ARABIC \s 1 ">
        <w:r w:rsidR="00F95061">
          <w:rPr>
            <w:noProof/>
          </w:rPr>
          <w:t>6</w:t>
        </w:r>
      </w:fldSimple>
      <w:r>
        <w:tab/>
        <w:t>E. Mervärdesskatt</w:t>
      </w:r>
      <w:r w:rsidRPr="0007722E">
        <w:rPr>
          <w:vertAlign w:val="superscript"/>
        </w:rPr>
        <w:t>1</w:t>
      </w:r>
      <w:bookmarkEnd w:id="118"/>
    </w:p>
    <w:p w14:paraId="32BFC77F" w14:textId="77777777" w:rsidR="00755B40" w:rsidRDefault="00FE2E36" w:rsidP="00755B40">
      <w:pPr>
        <w:pStyle w:val="TabellUnderrubrik"/>
      </w:pPr>
      <w:r>
        <w:t>Skatteutgift (mdkr)</w:t>
      </w:r>
    </w:p>
    <w:tbl>
      <w:tblPr>
        <w:tblStyle w:val="RKBPTabell"/>
        <w:tblW w:w="4999" w:type="pct"/>
        <w:tblLook w:val="06E0" w:firstRow="1" w:lastRow="1" w:firstColumn="1" w:lastColumn="0" w:noHBand="1" w:noVBand="1"/>
      </w:tblPr>
      <w:tblGrid>
        <w:gridCol w:w="449"/>
        <w:gridCol w:w="617"/>
        <w:gridCol w:w="3949"/>
        <w:gridCol w:w="590"/>
        <w:gridCol w:w="590"/>
        <w:gridCol w:w="587"/>
        <w:gridCol w:w="587"/>
      </w:tblGrid>
      <w:tr w:rsidR="00B36E04" w14:paraId="0869D6B4" w14:textId="2D2C6F4C" w:rsidTr="001E7240">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05" w:type="pct"/>
            <w:tcBorders>
              <w:left w:val="none" w:sz="0" w:space="0" w:color="auto"/>
              <w:right w:val="none" w:sz="0" w:space="0" w:color="auto"/>
              <w:tl2br w:val="none" w:sz="0" w:space="0" w:color="auto"/>
              <w:tr2bl w:val="none" w:sz="0" w:space="0" w:color="auto"/>
            </w:tcBorders>
            <w:shd w:val="clear" w:color="auto" w:fill="auto"/>
          </w:tcPr>
          <w:p w14:paraId="02551B26" w14:textId="77777777" w:rsidR="00572853" w:rsidRDefault="00572853" w:rsidP="00755B40">
            <w:pPr>
              <w:pStyle w:val="TabellHuvud"/>
              <w:jc w:val="both"/>
            </w:pPr>
          </w:p>
        </w:tc>
        <w:tc>
          <w:tcPr>
            <w:tcW w:w="419" w:type="pct"/>
            <w:tcBorders>
              <w:left w:val="none" w:sz="0" w:space="0" w:color="auto"/>
              <w:right w:val="none" w:sz="0" w:space="0" w:color="auto"/>
              <w:tl2br w:val="none" w:sz="0" w:space="0" w:color="auto"/>
              <w:tr2bl w:val="none" w:sz="0" w:space="0" w:color="auto"/>
            </w:tcBorders>
            <w:shd w:val="clear" w:color="auto" w:fill="auto"/>
          </w:tcPr>
          <w:p w14:paraId="15FF2346" w14:textId="77777777" w:rsidR="00572853" w:rsidRDefault="00572853" w:rsidP="00755B40">
            <w:pPr>
              <w:pStyle w:val="TabellHuvud"/>
              <w:jc w:val="both"/>
              <w:cnfStyle w:val="100000000000" w:firstRow="1" w:lastRow="0" w:firstColumn="0" w:lastColumn="0" w:oddVBand="0" w:evenVBand="0" w:oddHBand="0" w:evenHBand="0" w:firstRowFirstColumn="0" w:firstRowLastColumn="0" w:lastRowFirstColumn="0" w:lastRowLastColumn="0"/>
            </w:pPr>
          </w:p>
        </w:tc>
        <w:tc>
          <w:tcPr>
            <w:tcW w:w="2679" w:type="pct"/>
            <w:tcBorders>
              <w:left w:val="none" w:sz="0" w:space="0" w:color="auto"/>
              <w:right w:val="none" w:sz="0" w:space="0" w:color="auto"/>
              <w:tl2br w:val="none" w:sz="0" w:space="0" w:color="auto"/>
              <w:tr2bl w:val="none" w:sz="0" w:space="0" w:color="auto"/>
            </w:tcBorders>
            <w:shd w:val="clear" w:color="auto" w:fill="auto"/>
          </w:tcPr>
          <w:p w14:paraId="77F8FD2F" w14:textId="77777777" w:rsidR="00572853" w:rsidRDefault="00572853" w:rsidP="00755B40">
            <w:pPr>
              <w:pStyle w:val="TabellHuvud"/>
              <w:jc w:val="both"/>
              <w:cnfStyle w:val="100000000000" w:firstRow="1" w:lastRow="0" w:firstColumn="0" w:lastColumn="0" w:oddVBand="0" w:evenVBand="0" w:oddHBand="0" w:evenHBand="0" w:firstRowFirstColumn="0" w:firstRowLastColumn="0" w:lastRowFirstColumn="0" w:lastRowLastColumn="0"/>
            </w:pPr>
          </w:p>
        </w:tc>
        <w:tc>
          <w:tcPr>
            <w:tcW w:w="400" w:type="pct"/>
            <w:tcBorders>
              <w:left w:val="none" w:sz="0" w:space="0" w:color="auto"/>
              <w:right w:val="none" w:sz="0" w:space="0" w:color="auto"/>
              <w:tl2br w:val="none" w:sz="0" w:space="0" w:color="auto"/>
              <w:tr2bl w:val="none" w:sz="0" w:space="0" w:color="auto"/>
            </w:tcBorders>
            <w:shd w:val="clear" w:color="auto" w:fill="auto"/>
            <w:vAlign w:val="top"/>
          </w:tcPr>
          <w:p w14:paraId="3320DB5A"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2020</w:t>
            </w:r>
          </w:p>
        </w:tc>
        <w:tc>
          <w:tcPr>
            <w:tcW w:w="400" w:type="pct"/>
            <w:tcBorders>
              <w:left w:val="none" w:sz="0" w:space="0" w:color="auto"/>
              <w:right w:val="none" w:sz="0" w:space="0" w:color="auto"/>
              <w:tl2br w:val="none" w:sz="0" w:space="0" w:color="auto"/>
              <w:tr2bl w:val="none" w:sz="0" w:space="0" w:color="auto"/>
            </w:tcBorders>
            <w:shd w:val="clear" w:color="auto" w:fill="auto"/>
            <w:vAlign w:val="top"/>
          </w:tcPr>
          <w:p w14:paraId="0E8BD906"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2021</w:t>
            </w:r>
          </w:p>
        </w:tc>
        <w:tc>
          <w:tcPr>
            <w:tcW w:w="398" w:type="pct"/>
            <w:tcBorders>
              <w:left w:val="none" w:sz="0" w:space="0" w:color="auto"/>
              <w:right w:val="none" w:sz="0" w:space="0" w:color="auto"/>
              <w:tl2br w:val="none" w:sz="0" w:space="0" w:color="auto"/>
              <w:tr2bl w:val="none" w:sz="0" w:space="0" w:color="auto"/>
            </w:tcBorders>
            <w:shd w:val="clear" w:color="auto" w:fill="auto"/>
            <w:vAlign w:val="top"/>
          </w:tcPr>
          <w:p w14:paraId="2611800A"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2022</w:t>
            </w:r>
          </w:p>
        </w:tc>
        <w:tc>
          <w:tcPr>
            <w:tcW w:w="398" w:type="pct"/>
            <w:tcBorders>
              <w:left w:val="none" w:sz="0" w:space="0" w:color="auto"/>
              <w:right w:val="none" w:sz="0" w:space="0" w:color="auto"/>
              <w:tl2br w:val="none" w:sz="0" w:space="0" w:color="auto"/>
              <w:tr2bl w:val="none" w:sz="0" w:space="0" w:color="auto"/>
            </w:tcBorders>
            <w:shd w:val="clear" w:color="auto" w:fill="auto"/>
          </w:tcPr>
          <w:p w14:paraId="1CB66F1C" w14:textId="124F2B0B"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2023</w:t>
            </w:r>
          </w:p>
        </w:tc>
      </w:tr>
      <w:tr w:rsidR="00B36E04" w14:paraId="44BE6B01" w14:textId="3DB97B9E" w:rsidTr="001E7240">
        <w:tc>
          <w:tcPr>
            <w:cnfStyle w:val="001000000000" w:firstRow="0" w:lastRow="0" w:firstColumn="1" w:lastColumn="0" w:oddVBand="0" w:evenVBand="0" w:oddHBand="0" w:evenHBand="0" w:firstRowFirstColumn="0" w:firstRowLastColumn="0" w:lastRowFirstColumn="0" w:lastRowLastColumn="0"/>
            <w:tcW w:w="305" w:type="pct"/>
            <w:tcBorders>
              <w:top w:val="single" w:sz="12" w:space="0" w:color="auto"/>
            </w:tcBorders>
            <w:vAlign w:val="top"/>
          </w:tcPr>
          <w:p w14:paraId="5F5E6D6A" w14:textId="77777777" w:rsidR="00B36E04" w:rsidRDefault="00B36E04" w:rsidP="00B36E04">
            <w:pPr>
              <w:pStyle w:val="Tabell"/>
            </w:pPr>
            <w:r w:rsidRPr="0098665A">
              <w:t>E1</w:t>
            </w:r>
          </w:p>
        </w:tc>
        <w:tc>
          <w:tcPr>
            <w:tcW w:w="419" w:type="pct"/>
            <w:tcBorders>
              <w:top w:val="single" w:sz="12" w:space="0" w:color="auto"/>
            </w:tcBorders>
            <w:vAlign w:val="top"/>
          </w:tcPr>
          <w:p w14:paraId="449853EC"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UO18</w:t>
            </w:r>
          </w:p>
        </w:tc>
        <w:tc>
          <w:tcPr>
            <w:tcW w:w="2679" w:type="pct"/>
            <w:tcBorders>
              <w:top w:val="single" w:sz="12" w:space="0" w:color="auto"/>
            </w:tcBorders>
            <w:vAlign w:val="top"/>
          </w:tcPr>
          <w:p w14:paraId="22D86B77" w14:textId="5B2C5E99"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Försäljning av tomtmark och byggnader</w:t>
            </w:r>
            <w:r>
              <w:t xml:space="preserve"> (</w:t>
            </w:r>
            <w:r w:rsidRPr="00A74420">
              <w:rPr>
                <w:i/>
                <w:iCs/>
              </w:rPr>
              <w:t>undantag från skatteplikt</w:t>
            </w:r>
            <w:r>
              <w:t>)</w:t>
            </w:r>
            <w:r>
              <w:rPr>
                <w:vertAlign w:val="superscript"/>
              </w:rPr>
              <w:t>2</w:t>
            </w:r>
          </w:p>
        </w:tc>
        <w:tc>
          <w:tcPr>
            <w:tcW w:w="400" w:type="pct"/>
            <w:tcBorders>
              <w:top w:val="single" w:sz="12" w:space="0" w:color="auto"/>
            </w:tcBorders>
            <w:vAlign w:val="top"/>
          </w:tcPr>
          <w:p w14:paraId="75857A7C" w14:textId="7D8E1739"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791669">
              <w:t>2,31</w:t>
            </w:r>
          </w:p>
        </w:tc>
        <w:tc>
          <w:tcPr>
            <w:tcW w:w="400" w:type="pct"/>
            <w:tcBorders>
              <w:top w:val="single" w:sz="12" w:space="0" w:color="auto"/>
            </w:tcBorders>
            <w:vAlign w:val="top"/>
          </w:tcPr>
          <w:p w14:paraId="1CB8CF59" w14:textId="45A5D473"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791669">
              <w:t>2,38</w:t>
            </w:r>
          </w:p>
        </w:tc>
        <w:tc>
          <w:tcPr>
            <w:tcW w:w="398" w:type="pct"/>
            <w:tcBorders>
              <w:top w:val="single" w:sz="12" w:space="0" w:color="auto"/>
            </w:tcBorders>
            <w:vAlign w:val="top"/>
          </w:tcPr>
          <w:p w14:paraId="78F75D2C" w14:textId="32AB8DCF"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791669">
              <w:t>2,53</w:t>
            </w:r>
          </w:p>
        </w:tc>
        <w:tc>
          <w:tcPr>
            <w:tcW w:w="398" w:type="pct"/>
            <w:tcBorders>
              <w:top w:val="single" w:sz="12" w:space="0" w:color="auto"/>
            </w:tcBorders>
            <w:vAlign w:val="top"/>
          </w:tcPr>
          <w:p w14:paraId="0FC82276" w14:textId="7A6BFFAF"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791669">
              <w:t>2,60</w:t>
            </w:r>
          </w:p>
        </w:tc>
      </w:tr>
      <w:tr w:rsidR="00B36E04" w14:paraId="7691CD44" w14:textId="390A3D43"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581BCF51" w14:textId="77777777" w:rsidR="00572853" w:rsidRDefault="00572853" w:rsidP="00755B40">
            <w:pPr>
              <w:pStyle w:val="Tabell"/>
            </w:pPr>
            <w:r w:rsidRPr="0098665A">
              <w:t>E2</w:t>
            </w:r>
          </w:p>
        </w:tc>
        <w:tc>
          <w:tcPr>
            <w:tcW w:w="419" w:type="pct"/>
            <w:vAlign w:val="top"/>
          </w:tcPr>
          <w:p w14:paraId="3DED3AFB"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98665A">
              <w:t>UO17</w:t>
            </w:r>
          </w:p>
        </w:tc>
        <w:tc>
          <w:tcPr>
            <w:tcW w:w="2679" w:type="pct"/>
            <w:vAlign w:val="top"/>
          </w:tcPr>
          <w:p w14:paraId="50FC7FE1" w14:textId="5035F31D"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98665A">
              <w:t>Försäljning av konstverk &lt; 300 000 kr/år</w:t>
            </w:r>
            <w:r>
              <w:t xml:space="preserve"> (</w:t>
            </w:r>
            <w:r w:rsidRPr="00A74420">
              <w:rPr>
                <w:i/>
                <w:iCs/>
              </w:rPr>
              <w:t>undantag från skatteplikt</w:t>
            </w:r>
            <w:r>
              <w:t>)</w:t>
            </w:r>
            <w:r>
              <w:rPr>
                <w:vertAlign w:val="superscript"/>
              </w:rPr>
              <w:t>2</w:t>
            </w:r>
          </w:p>
        </w:tc>
        <w:tc>
          <w:tcPr>
            <w:tcW w:w="400" w:type="pct"/>
          </w:tcPr>
          <w:p w14:paraId="293119ED"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98665A">
              <w:t>-</w:t>
            </w:r>
          </w:p>
        </w:tc>
        <w:tc>
          <w:tcPr>
            <w:tcW w:w="400" w:type="pct"/>
          </w:tcPr>
          <w:p w14:paraId="5BBC5FFB"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98665A">
              <w:t>-</w:t>
            </w:r>
          </w:p>
        </w:tc>
        <w:tc>
          <w:tcPr>
            <w:tcW w:w="398" w:type="pct"/>
          </w:tcPr>
          <w:p w14:paraId="64BB0A94" w14:textId="71ACC318" w:rsidR="00572853" w:rsidRDefault="00B36E04" w:rsidP="00755B40">
            <w:pPr>
              <w:pStyle w:val="Tabell"/>
              <w:cnfStyle w:val="000000000000" w:firstRow="0" w:lastRow="0" w:firstColumn="0" w:lastColumn="0" w:oddVBand="0" w:evenVBand="0" w:oddHBand="0" w:evenHBand="0" w:firstRowFirstColumn="0" w:firstRowLastColumn="0" w:lastRowFirstColumn="0" w:lastRowLastColumn="0"/>
            </w:pPr>
            <w:r>
              <w:t>-</w:t>
            </w:r>
          </w:p>
        </w:tc>
        <w:tc>
          <w:tcPr>
            <w:tcW w:w="398" w:type="pct"/>
          </w:tcPr>
          <w:p w14:paraId="58DD0815" w14:textId="4D125A7B" w:rsidR="00572853" w:rsidRDefault="00B36E04"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B36E04" w14:paraId="6588FEFA" w14:textId="63C874A4"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527CB36C" w14:textId="77777777" w:rsidR="00B36E04" w:rsidRDefault="00B36E04" w:rsidP="00B36E04">
            <w:pPr>
              <w:pStyle w:val="Tabell"/>
            </w:pPr>
            <w:r w:rsidRPr="0098665A">
              <w:t>E3</w:t>
            </w:r>
          </w:p>
        </w:tc>
        <w:tc>
          <w:tcPr>
            <w:tcW w:w="419" w:type="pct"/>
            <w:vAlign w:val="top"/>
          </w:tcPr>
          <w:p w14:paraId="14FC0AAE"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ST</w:t>
            </w:r>
          </w:p>
        </w:tc>
        <w:tc>
          <w:tcPr>
            <w:tcW w:w="2679" w:type="pct"/>
            <w:vAlign w:val="top"/>
          </w:tcPr>
          <w:p w14:paraId="243283E3"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Lotterier</w:t>
            </w:r>
            <w:r>
              <w:t xml:space="preserve"> (</w:t>
            </w:r>
            <w:r w:rsidRPr="00A74420">
              <w:rPr>
                <w:i/>
                <w:iCs/>
              </w:rPr>
              <w:t>undantag från skatteplikt</w:t>
            </w:r>
            <w:r>
              <w:t>)</w:t>
            </w:r>
            <w:r>
              <w:rPr>
                <w:vertAlign w:val="superscript"/>
              </w:rPr>
              <w:t>2</w:t>
            </w:r>
          </w:p>
        </w:tc>
        <w:tc>
          <w:tcPr>
            <w:tcW w:w="400" w:type="pct"/>
            <w:vAlign w:val="top"/>
          </w:tcPr>
          <w:p w14:paraId="61DAD55F" w14:textId="20E0D4C4"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815A3B">
              <w:t>5,96</w:t>
            </w:r>
          </w:p>
        </w:tc>
        <w:tc>
          <w:tcPr>
            <w:tcW w:w="400" w:type="pct"/>
            <w:vAlign w:val="top"/>
          </w:tcPr>
          <w:p w14:paraId="233880A5" w14:textId="30F50515"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815A3B">
              <w:t>6,47</w:t>
            </w:r>
          </w:p>
        </w:tc>
        <w:tc>
          <w:tcPr>
            <w:tcW w:w="398" w:type="pct"/>
            <w:vAlign w:val="top"/>
          </w:tcPr>
          <w:p w14:paraId="49ABF955" w14:textId="5ECC296C"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815A3B">
              <w:t>7,45</w:t>
            </w:r>
          </w:p>
        </w:tc>
        <w:tc>
          <w:tcPr>
            <w:tcW w:w="398" w:type="pct"/>
            <w:vAlign w:val="top"/>
          </w:tcPr>
          <w:p w14:paraId="1C2FAAE5" w14:textId="595DF15E"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815A3B">
              <w:t>7,87</w:t>
            </w:r>
          </w:p>
        </w:tc>
      </w:tr>
      <w:tr w:rsidR="00B36E04" w14:paraId="1BB219B8" w14:textId="4D422FB4"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53AAB980" w14:textId="77777777" w:rsidR="00572853" w:rsidRDefault="00572853" w:rsidP="00755B40">
            <w:pPr>
              <w:pStyle w:val="Tabell"/>
            </w:pPr>
            <w:r w:rsidRPr="0098665A">
              <w:t>E4</w:t>
            </w:r>
          </w:p>
        </w:tc>
        <w:tc>
          <w:tcPr>
            <w:tcW w:w="419" w:type="pct"/>
            <w:vAlign w:val="top"/>
          </w:tcPr>
          <w:p w14:paraId="579B46EE"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98665A">
              <w:t>UO18</w:t>
            </w:r>
          </w:p>
        </w:tc>
        <w:tc>
          <w:tcPr>
            <w:tcW w:w="2679" w:type="pct"/>
            <w:vAlign w:val="top"/>
          </w:tcPr>
          <w:p w14:paraId="7AFCF3B8"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98665A">
              <w:t>Uttagsbeskattning avseende vissa fastighetstjänster</w:t>
            </w:r>
            <w:r>
              <w:t xml:space="preserve"> (</w:t>
            </w:r>
            <w:r w:rsidRPr="00A74420">
              <w:rPr>
                <w:i/>
                <w:iCs/>
              </w:rPr>
              <w:t>undantag från skatteplikt</w:t>
            </w:r>
            <w:r>
              <w:t>)</w:t>
            </w:r>
            <w:r>
              <w:rPr>
                <w:vertAlign w:val="superscript"/>
              </w:rPr>
              <w:t>2</w:t>
            </w:r>
          </w:p>
        </w:tc>
        <w:tc>
          <w:tcPr>
            <w:tcW w:w="400" w:type="pct"/>
          </w:tcPr>
          <w:p w14:paraId="1CFE8055"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98665A">
              <w:t>-</w:t>
            </w:r>
          </w:p>
        </w:tc>
        <w:tc>
          <w:tcPr>
            <w:tcW w:w="400" w:type="pct"/>
          </w:tcPr>
          <w:p w14:paraId="6A8DF2D3"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98665A">
              <w:t>-</w:t>
            </w:r>
          </w:p>
        </w:tc>
        <w:tc>
          <w:tcPr>
            <w:tcW w:w="398" w:type="pct"/>
          </w:tcPr>
          <w:p w14:paraId="62A98076"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w:t>
            </w:r>
          </w:p>
        </w:tc>
        <w:tc>
          <w:tcPr>
            <w:tcW w:w="398" w:type="pct"/>
          </w:tcPr>
          <w:p w14:paraId="7F2CFD61" w14:textId="0807FBAC" w:rsidR="00572853" w:rsidRDefault="00B36E04" w:rsidP="00755B40">
            <w:pPr>
              <w:pStyle w:val="Tabell"/>
              <w:cnfStyle w:val="000000000000" w:firstRow="0" w:lastRow="0" w:firstColumn="0" w:lastColumn="0" w:oddVBand="0" w:evenVBand="0" w:oddHBand="0" w:evenHBand="0" w:firstRowFirstColumn="0" w:firstRowLastColumn="0" w:lastRowFirstColumn="0" w:lastRowLastColumn="0"/>
            </w:pPr>
            <w:r>
              <w:t>-</w:t>
            </w:r>
          </w:p>
        </w:tc>
      </w:tr>
      <w:tr w:rsidR="00B36E04" w14:paraId="1CA7BA71" w14:textId="67AC815A"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1A915C12" w14:textId="77777777" w:rsidR="00B36E04" w:rsidRDefault="00B36E04" w:rsidP="00B36E04">
            <w:pPr>
              <w:pStyle w:val="Tabell"/>
            </w:pPr>
            <w:r w:rsidRPr="0098665A">
              <w:t>E5</w:t>
            </w:r>
          </w:p>
        </w:tc>
        <w:tc>
          <w:tcPr>
            <w:tcW w:w="419" w:type="pct"/>
            <w:vAlign w:val="top"/>
          </w:tcPr>
          <w:p w14:paraId="5585E92B"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ST</w:t>
            </w:r>
          </w:p>
        </w:tc>
        <w:tc>
          <w:tcPr>
            <w:tcW w:w="2679" w:type="pct"/>
            <w:vAlign w:val="top"/>
          </w:tcPr>
          <w:p w14:paraId="0D4EED2B"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Vissa posttjänster och frimärken</w:t>
            </w:r>
            <w:r>
              <w:t xml:space="preserve"> (</w:t>
            </w:r>
            <w:r w:rsidRPr="00A74420">
              <w:rPr>
                <w:i/>
                <w:iCs/>
              </w:rPr>
              <w:t>undantag från skatteplikt</w:t>
            </w:r>
            <w:r>
              <w:t>)</w:t>
            </w:r>
            <w:r>
              <w:rPr>
                <w:vertAlign w:val="superscript"/>
              </w:rPr>
              <w:t>2</w:t>
            </w:r>
          </w:p>
        </w:tc>
        <w:tc>
          <w:tcPr>
            <w:tcW w:w="400" w:type="pct"/>
            <w:vAlign w:val="top"/>
          </w:tcPr>
          <w:p w14:paraId="52464455" w14:textId="32AD36C2"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99206E">
              <w:t>0,20</w:t>
            </w:r>
          </w:p>
        </w:tc>
        <w:tc>
          <w:tcPr>
            <w:tcW w:w="400" w:type="pct"/>
            <w:vAlign w:val="top"/>
          </w:tcPr>
          <w:p w14:paraId="6CB854FB" w14:textId="26811F60"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99206E">
              <w:t>0,21</w:t>
            </w:r>
          </w:p>
        </w:tc>
        <w:tc>
          <w:tcPr>
            <w:tcW w:w="398" w:type="pct"/>
            <w:vAlign w:val="top"/>
          </w:tcPr>
          <w:p w14:paraId="76A114CC" w14:textId="2E702A35"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99206E">
              <w:t>0,22</w:t>
            </w:r>
          </w:p>
        </w:tc>
        <w:tc>
          <w:tcPr>
            <w:tcW w:w="398" w:type="pct"/>
            <w:vAlign w:val="top"/>
          </w:tcPr>
          <w:p w14:paraId="5FEB40A5" w14:textId="200FFA37"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99206E">
              <w:t>0,23</w:t>
            </w:r>
          </w:p>
        </w:tc>
      </w:tr>
      <w:tr w:rsidR="00B36E04" w14:paraId="2CF1841C" w14:textId="1D1E18C3"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69A83CEB" w14:textId="77777777" w:rsidR="00B36E04" w:rsidRDefault="00B36E04" w:rsidP="00B36E04">
            <w:pPr>
              <w:pStyle w:val="Tabell"/>
            </w:pPr>
            <w:r w:rsidRPr="0098665A">
              <w:t>E6</w:t>
            </w:r>
          </w:p>
        </w:tc>
        <w:tc>
          <w:tcPr>
            <w:tcW w:w="419" w:type="pct"/>
            <w:vAlign w:val="top"/>
          </w:tcPr>
          <w:p w14:paraId="7635E23A"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UO09</w:t>
            </w:r>
          </w:p>
        </w:tc>
        <w:tc>
          <w:tcPr>
            <w:tcW w:w="2679" w:type="pct"/>
            <w:vAlign w:val="top"/>
          </w:tcPr>
          <w:p w14:paraId="0C34C9A1"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Läkemedel</w:t>
            </w:r>
            <w:r>
              <w:t xml:space="preserve"> (</w:t>
            </w:r>
            <w:r>
              <w:rPr>
                <w:i/>
                <w:iCs/>
              </w:rPr>
              <w:t xml:space="preserve">kvalificerat </w:t>
            </w:r>
            <w:r w:rsidRPr="00A74420">
              <w:rPr>
                <w:i/>
                <w:iCs/>
              </w:rPr>
              <w:t>undantag från skatteplikt</w:t>
            </w:r>
            <w:r>
              <w:t>)</w:t>
            </w:r>
          </w:p>
        </w:tc>
        <w:tc>
          <w:tcPr>
            <w:tcW w:w="400" w:type="pct"/>
            <w:vAlign w:val="top"/>
          </w:tcPr>
          <w:p w14:paraId="728A9B1C" w14:textId="4BE9E3D7"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0B4A76">
              <w:t>2,98</w:t>
            </w:r>
          </w:p>
        </w:tc>
        <w:tc>
          <w:tcPr>
            <w:tcW w:w="400" w:type="pct"/>
            <w:vAlign w:val="top"/>
          </w:tcPr>
          <w:p w14:paraId="4A6D6966" w14:textId="4FB7F8EE"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0B4A76">
              <w:t>3,08</w:t>
            </w:r>
          </w:p>
        </w:tc>
        <w:tc>
          <w:tcPr>
            <w:tcW w:w="398" w:type="pct"/>
            <w:vAlign w:val="top"/>
          </w:tcPr>
          <w:p w14:paraId="62713B01" w14:textId="218C3FA1"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0B4A76">
              <w:t>3,27</w:t>
            </w:r>
          </w:p>
        </w:tc>
        <w:tc>
          <w:tcPr>
            <w:tcW w:w="398" w:type="pct"/>
            <w:vAlign w:val="top"/>
          </w:tcPr>
          <w:p w14:paraId="26A8BA1F" w14:textId="1C71C38E"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0B4A76">
              <w:t>3,36</w:t>
            </w:r>
          </w:p>
        </w:tc>
      </w:tr>
      <w:tr w:rsidR="00B36E04" w14:paraId="6A0805B8" w14:textId="5259E430"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4865EB7B" w14:textId="77777777" w:rsidR="00B36E04" w:rsidRDefault="00B36E04" w:rsidP="00B36E04">
            <w:pPr>
              <w:pStyle w:val="Tabell"/>
            </w:pPr>
            <w:r w:rsidRPr="0098665A">
              <w:t>E7</w:t>
            </w:r>
          </w:p>
        </w:tc>
        <w:tc>
          <w:tcPr>
            <w:tcW w:w="419" w:type="pct"/>
            <w:vAlign w:val="top"/>
          </w:tcPr>
          <w:p w14:paraId="0907A833"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ST</w:t>
            </w:r>
          </w:p>
        </w:tc>
        <w:tc>
          <w:tcPr>
            <w:tcW w:w="2679" w:type="pct"/>
            <w:vAlign w:val="top"/>
          </w:tcPr>
          <w:p w14:paraId="05CC7031"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Internationell personbefordran</w:t>
            </w:r>
            <w:r>
              <w:t xml:space="preserve"> (</w:t>
            </w:r>
            <w:r>
              <w:rPr>
                <w:i/>
                <w:iCs/>
              </w:rPr>
              <w:t>kvalificerat</w:t>
            </w:r>
            <w:r w:rsidRPr="00A74420">
              <w:rPr>
                <w:i/>
                <w:iCs/>
              </w:rPr>
              <w:t xml:space="preserve"> undantag från skatteplikt</w:t>
            </w:r>
            <w:r>
              <w:t>)</w:t>
            </w:r>
          </w:p>
        </w:tc>
        <w:tc>
          <w:tcPr>
            <w:tcW w:w="400" w:type="pct"/>
            <w:vAlign w:val="top"/>
          </w:tcPr>
          <w:p w14:paraId="7755030A" w14:textId="59AE0C0F"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B231D5">
              <w:t>0,78</w:t>
            </w:r>
          </w:p>
        </w:tc>
        <w:tc>
          <w:tcPr>
            <w:tcW w:w="400" w:type="pct"/>
            <w:vAlign w:val="top"/>
          </w:tcPr>
          <w:p w14:paraId="13628F6C" w14:textId="09886CAA"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B231D5">
              <w:t>0,80</w:t>
            </w:r>
          </w:p>
        </w:tc>
        <w:tc>
          <w:tcPr>
            <w:tcW w:w="398" w:type="pct"/>
            <w:vAlign w:val="top"/>
          </w:tcPr>
          <w:p w14:paraId="4724CE38" w14:textId="67FCD12D"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B231D5">
              <w:t>0,85</w:t>
            </w:r>
          </w:p>
        </w:tc>
        <w:tc>
          <w:tcPr>
            <w:tcW w:w="398" w:type="pct"/>
            <w:vAlign w:val="top"/>
          </w:tcPr>
          <w:p w14:paraId="5D93DC34" w14:textId="68F1A541"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B231D5">
              <w:t>0,88</w:t>
            </w:r>
          </w:p>
        </w:tc>
      </w:tr>
      <w:tr w:rsidR="00A471D3" w14:paraId="33BB48E5" w14:textId="04CC37AD"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50D059B5" w14:textId="77777777" w:rsidR="00A471D3" w:rsidRDefault="00A471D3" w:rsidP="00A471D3">
            <w:pPr>
              <w:pStyle w:val="Tabell"/>
            </w:pPr>
            <w:r w:rsidRPr="0098665A">
              <w:t>E8</w:t>
            </w:r>
          </w:p>
        </w:tc>
        <w:tc>
          <w:tcPr>
            <w:tcW w:w="419" w:type="pct"/>
            <w:vAlign w:val="top"/>
          </w:tcPr>
          <w:p w14:paraId="640E43E0" w14:textId="77777777" w:rsidR="00A471D3" w:rsidRDefault="00A471D3" w:rsidP="00A471D3">
            <w:pPr>
              <w:pStyle w:val="Tabell"/>
              <w:jc w:val="left"/>
              <w:cnfStyle w:val="000000000000" w:firstRow="0" w:lastRow="0" w:firstColumn="0" w:lastColumn="0" w:oddVBand="0" w:evenVBand="0" w:oddHBand="0" w:evenHBand="0" w:firstRowFirstColumn="0" w:firstRowLastColumn="0" w:lastRowFirstColumn="0" w:lastRowLastColumn="0"/>
            </w:pPr>
            <w:r w:rsidRPr="0098665A">
              <w:t>UO22</w:t>
            </w:r>
          </w:p>
        </w:tc>
        <w:tc>
          <w:tcPr>
            <w:tcW w:w="2679" w:type="pct"/>
            <w:vAlign w:val="top"/>
          </w:tcPr>
          <w:p w14:paraId="124EE163" w14:textId="77777777" w:rsidR="00A471D3" w:rsidRDefault="00A471D3" w:rsidP="00A471D3">
            <w:pPr>
              <w:pStyle w:val="Tabell"/>
              <w:jc w:val="left"/>
              <w:cnfStyle w:val="000000000000" w:firstRow="0" w:lastRow="0" w:firstColumn="0" w:lastColumn="0" w:oddVBand="0" w:evenVBand="0" w:oddHBand="0" w:evenHBand="0" w:firstRowFirstColumn="0" w:firstRowLastColumn="0" w:lastRowFirstColumn="0" w:lastRowLastColumn="0"/>
            </w:pPr>
            <w:r w:rsidRPr="0098665A">
              <w:t>Personbefordran</w:t>
            </w:r>
            <w:r>
              <w:t xml:space="preserve"> (</w:t>
            </w:r>
            <w:r w:rsidRPr="00761289">
              <w:rPr>
                <w:i/>
                <w:iCs/>
              </w:rPr>
              <w:t>6%</w:t>
            </w:r>
            <w:r>
              <w:t>)</w:t>
            </w:r>
          </w:p>
        </w:tc>
        <w:tc>
          <w:tcPr>
            <w:tcW w:w="400" w:type="pct"/>
            <w:vAlign w:val="top"/>
          </w:tcPr>
          <w:p w14:paraId="0782B794" w14:textId="5E790AA3"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AC003B">
              <w:t>6,53</w:t>
            </w:r>
          </w:p>
        </w:tc>
        <w:tc>
          <w:tcPr>
            <w:tcW w:w="400" w:type="pct"/>
            <w:vAlign w:val="top"/>
          </w:tcPr>
          <w:p w14:paraId="3CC9531A" w14:textId="04909615"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AC003B">
              <w:t>6,94</w:t>
            </w:r>
          </w:p>
        </w:tc>
        <w:tc>
          <w:tcPr>
            <w:tcW w:w="398" w:type="pct"/>
            <w:vAlign w:val="top"/>
          </w:tcPr>
          <w:p w14:paraId="1285D7FA" w14:textId="08BF7350"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AC003B">
              <w:t>8,04</w:t>
            </w:r>
          </w:p>
        </w:tc>
        <w:tc>
          <w:tcPr>
            <w:tcW w:w="398" w:type="pct"/>
            <w:vAlign w:val="top"/>
          </w:tcPr>
          <w:p w14:paraId="2980AA89" w14:textId="1EAB8F3E"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AC003B">
              <w:t>8,52</w:t>
            </w:r>
          </w:p>
        </w:tc>
      </w:tr>
      <w:tr w:rsidR="00A471D3" w14:paraId="596CDFB8" w14:textId="25F5B562"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32E84013" w14:textId="77777777" w:rsidR="00A471D3" w:rsidRDefault="00A471D3" w:rsidP="00A471D3">
            <w:pPr>
              <w:pStyle w:val="Tabell"/>
            </w:pPr>
            <w:r w:rsidRPr="0098665A">
              <w:t>E9</w:t>
            </w:r>
          </w:p>
        </w:tc>
        <w:tc>
          <w:tcPr>
            <w:tcW w:w="419" w:type="pct"/>
            <w:vAlign w:val="top"/>
          </w:tcPr>
          <w:p w14:paraId="12EEEC4D" w14:textId="77777777" w:rsidR="00A471D3" w:rsidRDefault="00A471D3" w:rsidP="00A471D3">
            <w:pPr>
              <w:pStyle w:val="Tabell"/>
              <w:jc w:val="left"/>
              <w:cnfStyle w:val="000000000000" w:firstRow="0" w:lastRow="0" w:firstColumn="0" w:lastColumn="0" w:oddVBand="0" w:evenVBand="0" w:oddHBand="0" w:evenHBand="0" w:firstRowFirstColumn="0" w:firstRowLastColumn="0" w:lastRowFirstColumn="0" w:lastRowLastColumn="0"/>
            </w:pPr>
            <w:r w:rsidRPr="0098665A">
              <w:t>UO17</w:t>
            </w:r>
          </w:p>
        </w:tc>
        <w:tc>
          <w:tcPr>
            <w:tcW w:w="2679" w:type="pct"/>
            <w:vAlign w:val="top"/>
          </w:tcPr>
          <w:p w14:paraId="72EBFFD1" w14:textId="77777777" w:rsidR="00A471D3" w:rsidRDefault="00A471D3" w:rsidP="00A471D3">
            <w:pPr>
              <w:pStyle w:val="Tabell"/>
              <w:jc w:val="left"/>
              <w:cnfStyle w:val="000000000000" w:firstRow="0" w:lastRow="0" w:firstColumn="0" w:lastColumn="0" w:oddVBand="0" w:evenVBand="0" w:oddHBand="0" w:evenHBand="0" w:firstRowFirstColumn="0" w:firstRowLastColumn="0" w:lastRowFirstColumn="0" w:lastRowLastColumn="0"/>
            </w:pPr>
            <w:r w:rsidRPr="0098665A">
              <w:t>Tidningar och tidskrifter</w:t>
            </w:r>
            <w:r>
              <w:t xml:space="preserve"> (</w:t>
            </w:r>
            <w:r w:rsidRPr="00761289">
              <w:rPr>
                <w:i/>
                <w:iCs/>
              </w:rPr>
              <w:t>6%</w:t>
            </w:r>
            <w:r>
              <w:t>)</w:t>
            </w:r>
          </w:p>
        </w:tc>
        <w:tc>
          <w:tcPr>
            <w:tcW w:w="400" w:type="pct"/>
            <w:vAlign w:val="top"/>
          </w:tcPr>
          <w:p w14:paraId="417377F3" w14:textId="1924CF40"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255BE0">
              <w:t>2,29</w:t>
            </w:r>
          </w:p>
        </w:tc>
        <w:tc>
          <w:tcPr>
            <w:tcW w:w="400" w:type="pct"/>
            <w:vAlign w:val="top"/>
          </w:tcPr>
          <w:p w14:paraId="05CD73F5" w14:textId="1C05A51C"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255BE0">
              <w:t>2,40</w:t>
            </w:r>
          </w:p>
        </w:tc>
        <w:tc>
          <w:tcPr>
            <w:tcW w:w="398" w:type="pct"/>
            <w:vAlign w:val="top"/>
          </w:tcPr>
          <w:p w14:paraId="35E626D7" w14:textId="3897AF34"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255BE0">
              <w:t>2,55</w:t>
            </w:r>
          </w:p>
        </w:tc>
        <w:tc>
          <w:tcPr>
            <w:tcW w:w="398" w:type="pct"/>
            <w:vAlign w:val="top"/>
          </w:tcPr>
          <w:p w14:paraId="5E3C4A5D" w14:textId="7A85FE0E"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255BE0">
              <w:t>2,68</w:t>
            </w:r>
          </w:p>
        </w:tc>
      </w:tr>
      <w:tr w:rsidR="00B36E04" w14:paraId="6F26D177" w14:textId="6B59A79A"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40CF78F9" w14:textId="77777777" w:rsidR="00B36E04" w:rsidRDefault="00B36E04" w:rsidP="00B36E04">
            <w:pPr>
              <w:pStyle w:val="Tabell"/>
            </w:pPr>
            <w:r w:rsidRPr="0098665A">
              <w:t>E10</w:t>
            </w:r>
          </w:p>
        </w:tc>
        <w:tc>
          <w:tcPr>
            <w:tcW w:w="419" w:type="pct"/>
            <w:vAlign w:val="top"/>
          </w:tcPr>
          <w:p w14:paraId="7260CE35"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UO17</w:t>
            </w:r>
          </w:p>
        </w:tc>
        <w:tc>
          <w:tcPr>
            <w:tcW w:w="2679" w:type="pct"/>
            <w:vAlign w:val="top"/>
          </w:tcPr>
          <w:p w14:paraId="06D3BAB9" w14:textId="679CD96B"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Böcker och broschyrer</w:t>
            </w:r>
            <w:r>
              <w:t xml:space="preserve"> </w:t>
            </w:r>
            <w:r w:rsidR="00A05022">
              <w:t xml:space="preserve">m.m. </w:t>
            </w:r>
            <w:r>
              <w:t>(</w:t>
            </w:r>
            <w:r w:rsidRPr="00761289">
              <w:rPr>
                <w:i/>
                <w:iCs/>
              </w:rPr>
              <w:t>6%</w:t>
            </w:r>
            <w:r>
              <w:t>)</w:t>
            </w:r>
          </w:p>
        </w:tc>
        <w:tc>
          <w:tcPr>
            <w:tcW w:w="400" w:type="pct"/>
            <w:vAlign w:val="top"/>
          </w:tcPr>
          <w:p w14:paraId="6AE91731" w14:textId="5AEABCC0"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C85D93">
              <w:t>1,42</w:t>
            </w:r>
          </w:p>
        </w:tc>
        <w:tc>
          <w:tcPr>
            <w:tcW w:w="400" w:type="pct"/>
            <w:vAlign w:val="top"/>
          </w:tcPr>
          <w:p w14:paraId="0B2BB04F" w14:textId="196EB79C"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C85D93">
              <w:t>1,49</w:t>
            </w:r>
          </w:p>
        </w:tc>
        <w:tc>
          <w:tcPr>
            <w:tcW w:w="398" w:type="pct"/>
            <w:vAlign w:val="top"/>
          </w:tcPr>
          <w:p w14:paraId="261783C5" w14:textId="1067F3E5"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C85D93">
              <w:t>1,57</w:t>
            </w:r>
          </w:p>
        </w:tc>
        <w:tc>
          <w:tcPr>
            <w:tcW w:w="398" w:type="pct"/>
            <w:vAlign w:val="top"/>
          </w:tcPr>
          <w:p w14:paraId="697FB495" w14:textId="7F044585"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C85D93">
              <w:t>1,66</w:t>
            </w:r>
          </w:p>
        </w:tc>
      </w:tr>
      <w:tr w:rsidR="00A471D3" w14:paraId="6456856F" w14:textId="12D84E89"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3F3EA536" w14:textId="77777777" w:rsidR="00A471D3" w:rsidRDefault="00A471D3" w:rsidP="00A471D3">
            <w:pPr>
              <w:pStyle w:val="Tabell"/>
            </w:pPr>
            <w:r w:rsidRPr="0098665A">
              <w:t>E11</w:t>
            </w:r>
          </w:p>
        </w:tc>
        <w:tc>
          <w:tcPr>
            <w:tcW w:w="419" w:type="pct"/>
            <w:vAlign w:val="top"/>
          </w:tcPr>
          <w:p w14:paraId="6154E082" w14:textId="77777777" w:rsidR="00A471D3" w:rsidRDefault="00A471D3" w:rsidP="00A471D3">
            <w:pPr>
              <w:pStyle w:val="Tabell"/>
              <w:jc w:val="left"/>
              <w:cnfStyle w:val="000000000000" w:firstRow="0" w:lastRow="0" w:firstColumn="0" w:lastColumn="0" w:oddVBand="0" w:evenVBand="0" w:oddHBand="0" w:evenHBand="0" w:firstRowFirstColumn="0" w:firstRowLastColumn="0" w:lastRowFirstColumn="0" w:lastRowLastColumn="0"/>
            </w:pPr>
            <w:r w:rsidRPr="0098665A">
              <w:t>UO17</w:t>
            </w:r>
          </w:p>
        </w:tc>
        <w:tc>
          <w:tcPr>
            <w:tcW w:w="2679" w:type="pct"/>
            <w:vAlign w:val="top"/>
          </w:tcPr>
          <w:p w14:paraId="1035B78B" w14:textId="77777777" w:rsidR="00A471D3" w:rsidRDefault="00A471D3" w:rsidP="00A471D3">
            <w:pPr>
              <w:pStyle w:val="Tabell"/>
              <w:jc w:val="left"/>
              <w:cnfStyle w:val="000000000000" w:firstRow="0" w:lastRow="0" w:firstColumn="0" w:lastColumn="0" w:oddVBand="0" w:evenVBand="0" w:oddHBand="0" w:evenHBand="0" w:firstRowFirstColumn="0" w:firstRowLastColumn="0" w:lastRowFirstColumn="0" w:lastRowLastColumn="0"/>
            </w:pPr>
            <w:r w:rsidRPr="0098665A">
              <w:t>Entréavgiftsbelagda kulturella föreställningar</w:t>
            </w:r>
            <w:r>
              <w:t xml:space="preserve"> (</w:t>
            </w:r>
            <w:r w:rsidRPr="00761289">
              <w:rPr>
                <w:i/>
                <w:iCs/>
              </w:rPr>
              <w:t>6%</w:t>
            </w:r>
            <w:r>
              <w:t>)</w:t>
            </w:r>
          </w:p>
        </w:tc>
        <w:tc>
          <w:tcPr>
            <w:tcW w:w="400" w:type="pct"/>
            <w:vAlign w:val="top"/>
          </w:tcPr>
          <w:p w14:paraId="5A6FEA9D" w14:textId="61D52531"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F56EC7">
              <w:t>1,13</w:t>
            </w:r>
          </w:p>
        </w:tc>
        <w:tc>
          <w:tcPr>
            <w:tcW w:w="400" w:type="pct"/>
            <w:vAlign w:val="top"/>
          </w:tcPr>
          <w:p w14:paraId="128863C7" w14:textId="3B82BBB0"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F56EC7">
              <w:t>1,22</w:t>
            </w:r>
          </w:p>
        </w:tc>
        <w:tc>
          <w:tcPr>
            <w:tcW w:w="398" w:type="pct"/>
            <w:vAlign w:val="top"/>
          </w:tcPr>
          <w:p w14:paraId="15687B7F" w14:textId="0A66B091"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F56EC7">
              <w:t>1,41</w:t>
            </w:r>
          </w:p>
        </w:tc>
        <w:tc>
          <w:tcPr>
            <w:tcW w:w="398" w:type="pct"/>
            <w:vAlign w:val="top"/>
          </w:tcPr>
          <w:p w14:paraId="0F49A81A" w14:textId="5FB4D61A"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F56EC7">
              <w:t>1,49</w:t>
            </w:r>
          </w:p>
        </w:tc>
      </w:tr>
      <w:tr w:rsidR="00B36E04" w14:paraId="17D6A4CA" w14:textId="34EED7AD"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6649EC68" w14:textId="77777777" w:rsidR="00B36E04" w:rsidRDefault="00B36E04" w:rsidP="00B36E04">
            <w:pPr>
              <w:pStyle w:val="Tabell"/>
            </w:pPr>
            <w:r w:rsidRPr="0098665A">
              <w:t>E12</w:t>
            </w:r>
          </w:p>
        </w:tc>
        <w:tc>
          <w:tcPr>
            <w:tcW w:w="419" w:type="pct"/>
            <w:vAlign w:val="top"/>
          </w:tcPr>
          <w:p w14:paraId="3CFF4000"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UO17</w:t>
            </w:r>
          </w:p>
        </w:tc>
        <w:tc>
          <w:tcPr>
            <w:tcW w:w="2679" w:type="pct"/>
            <w:vAlign w:val="top"/>
          </w:tcPr>
          <w:p w14:paraId="27472142"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Förevisning av naturområden</w:t>
            </w:r>
            <w:r>
              <w:t xml:space="preserve"> (</w:t>
            </w:r>
            <w:r w:rsidRPr="00761289">
              <w:rPr>
                <w:i/>
                <w:iCs/>
              </w:rPr>
              <w:t>6%</w:t>
            </w:r>
            <w:r>
              <w:t>)</w:t>
            </w:r>
          </w:p>
        </w:tc>
        <w:tc>
          <w:tcPr>
            <w:tcW w:w="400" w:type="pct"/>
            <w:vAlign w:val="top"/>
          </w:tcPr>
          <w:p w14:paraId="4A5F84DC" w14:textId="4BB3A945"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F006A0">
              <w:t>0,05</w:t>
            </w:r>
          </w:p>
        </w:tc>
        <w:tc>
          <w:tcPr>
            <w:tcW w:w="400" w:type="pct"/>
            <w:vAlign w:val="top"/>
          </w:tcPr>
          <w:p w14:paraId="4D78B8DF" w14:textId="0E9C3670"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F006A0">
              <w:t>0,05</w:t>
            </w:r>
          </w:p>
        </w:tc>
        <w:tc>
          <w:tcPr>
            <w:tcW w:w="398" w:type="pct"/>
            <w:vAlign w:val="top"/>
          </w:tcPr>
          <w:p w14:paraId="2B5931C2" w14:textId="6EEBA9F1"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F006A0">
              <w:t>0,05</w:t>
            </w:r>
          </w:p>
        </w:tc>
        <w:tc>
          <w:tcPr>
            <w:tcW w:w="398" w:type="pct"/>
            <w:vAlign w:val="top"/>
          </w:tcPr>
          <w:p w14:paraId="49D4D3AD" w14:textId="61E36694"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F006A0">
              <w:t>0,05</w:t>
            </w:r>
          </w:p>
        </w:tc>
      </w:tr>
      <w:tr w:rsidR="00A471D3" w14:paraId="412CB3C3" w14:textId="72F88E1E"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207C8D89" w14:textId="77777777" w:rsidR="00A471D3" w:rsidRDefault="00A471D3" w:rsidP="00A471D3">
            <w:pPr>
              <w:pStyle w:val="Tabell"/>
            </w:pPr>
            <w:r w:rsidRPr="0098665A">
              <w:t>E13</w:t>
            </w:r>
          </w:p>
        </w:tc>
        <w:tc>
          <w:tcPr>
            <w:tcW w:w="419" w:type="pct"/>
            <w:vAlign w:val="top"/>
          </w:tcPr>
          <w:p w14:paraId="654E846E" w14:textId="77777777" w:rsidR="00A471D3" w:rsidRDefault="00A471D3" w:rsidP="00A471D3">
            <w:pPr>
              <w:pStyle w:val="Tabell"/>
              <w:jc w:val="left"/>
              <w:cnfStyle w:val="000000000000" w:firstRow="0" w:lastRow="0" w:firstColumn="0" w:lastColumn="0" w:oddVBand="0" w:evenVBand="0" w:oddHBand="0" w:evenHBand="0" w:firstRowFirstColumn="0" w:firstRowLastColumn="0" w:lastRowFirstColumn="0" w:lastRowLastColumn="0"/>
            </w:pPr>
            <w:r w:rsidRPr="0098665A">
              <w:t>UO17</w:t>
            </w:r>
          </w:p>
        </w:tc>
        <w:tc>
          <w:tcPr>
            <w:tcW w:w="2679" w:type="pct"/>
            <w:vAlign w:val="top"/>
          </w:tcPr>
          <w:p w14:paraId="103B4AA1" w14:textId="77777777" w:rsidR="00A471D3" w:rsidRDefault="00A471D3" w:rsidP="00A471D3">
            <w:pPr>
              <w:pStyle w:val="Tabell"/>
              <w:jc w:val="left"/>
              <w:cnfStyle w:val="000000000000" w:firstRow="0" w:lastRow="0" w:firstColumn="0" w:lastColumn="0" w:oddVBand="0" w:evenVBand="0" w:oddHBand="0" w:evenHBand="0" w:firstRowFirstColumn="0" w:firstRowLastColumn="0" w:lastRowFirstColumn="0" w:lastRowLastColumn="0"/>
            </w:pPr>
            <w:r w:rsidRPr="0098665A">
              <w:t>Kommersiell idrott</w:t>
            </w:r>
            <w:r>
              <w:t xml:space="preserve"> (</w:t>
            </w:r>
            <w:r w:rsidRPr="00761289">
              <w:rPr>
                <w:i/>
                <w:iCs/>
              </w:rPr>
              <w:t>6%</w:t>
            </w:r>
            <w:r>
              <w:t>)</w:t>
            </w:r>
          </w:p>
        </w:tc>
        <w:tc>
          <w:tcPr>
            <w:tcW w:w="400" w:type="pct"/>
            <w:vAlign w:val="top"/>
          </w:tcPr>
          <w:p w14:paraId="27D764A1" w14:textId="69652570"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1157E1">
              <w:t>1,77</w:t>
            </w:r>
          </w:p>
        </w:tc>
        <w:tc>
          <w:tcPr>
            <w:tcW w:w="400" w:type="pct"/>
            <w:vAlign w:val="top"/>
          </w:tcPr>
          <w:p w14:paraId="0D3C46D7" w14:textId="664F49D0"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1157E1">
              <w:t>1,92</w:t>
            </w:r>
          </w:p>
        </w:tc>
        <w:tc>
          <w:tcPr>
            <w:tcW w:w="398" w:type="pct"/>
            <w:vAlign w:val="top"/>
          </w:tcPr>
          <w:p w14:paraId="5C764B1E" w14:textId="580B96EF"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1157E1">
              <w:t>2,42</w:t>
            </w:r>
          </w:p>
        </w:tc>
        <w:tc>
          <w:tcPr>
            <w:tcW w:w="398" w:type="pct"/>
            <w:vAlign w:val="top"/>
          </w:tcPr>
          <w:p w14:paraId="44710D62" w14:textId="4D45DAAC"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1157E1">
              <w:t>2,65</w:t>
            </w:r>
          </w:p>
        </w:tc>
      </w:tr>
      <w:tr w:rsidR="00B36E04" w14:paraId="15917CF4" w14:textId="4D98B039"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6AF90EF6" w14:textId="77777777" w:rsidR="00B36E04" w:rsidRDefault="00B36E04" w:rsidP="00B36E04">
            <w:pPr>
              <w:pStyle w:val="Tabell"/>
            </w:pPr>
            <w:r w:rsidRPr="0098665A">
              <w:t>E14</w:t>
            </w:r>
          </w:p>
        </w:tc>
        <w:tc>
          <w:tcPr>
            <w:tcW w:w="419" w:type="pct"/>
            <w:vAlign w:val="top"/>
          </w:tcPr>
          <w:p w14:paraId="6FBFEC60"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UO24</w:t>
            </w:r>
          </w:p>
        </w:tc>
        <w:tc>
          <w:tcPr>
            <w:tcW w:w="2679" w:type="pct"/>
            <w:vAlign w:val="top"/>
          </w:tcPr>
          <w:p w14:paraId="30DC0634"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Transport i skidliftar</w:t>
            </w:r>
            <w:r>
              <w:t xml:space="preserve"> (</w:t>
            </w:r>
            <w:r w:rsidRPr="00761289">
              <w:rPr>
                <w:i/>
                <w:iCs/>
              </w:rPr>
              <w:t>6%</w:t>
            </w:r>
            <w:r>
              <w:t>)</w:t>
            </w:r>
          </w:p>
        </w:tc>
        <w:tc>
          <w:tcPr>
            <w:tcW w:w="400" w:type="pct"/>
            <w:vAlign w:val="top"/>
          </w:tcPr>
          <w:p w14:paraId="463843BF" w14:textId="58B886FC"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477A5B">
              <w:t>0,27</w:t>
            </w:r>
          </w:p>
        </w:tc>
        <w:tc>
          <w:tcPr>
            <w:tcW w:w="400" w:type="pct"/>
            <w:vAlign w:val="top"/>
          </w:tcPr>
          <w:p w14:paraId="778BDD8F" w14:textId="619B3898"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477A5B">
              <w:t>0,28</w:t>
            </w:r>
          </w:p>
        </w:tc>
        <w:tc>
          <w:tcPr>
            <w:tcW w:w="398" w:type="pct"/>
            <w:vAlign w:val="top"/>
          </w:tcPr>
          <w:p w14:paraId="4BBFBBB9" w14:textId="486794B8"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477A5B">
              <w:t>0,30</w:t>
            </w:r>
          </w:p>
        </w:tc>
        <w:tc>
          <w:tcPr>
            <w:tcW w:w="398" w:type="pct"/>
            <w:vAlign w:val="top"/>
          </w:tcPr>
          <w:p w14:paraId="75AD57FD" w14:textId="48C12EE2"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477A5B">
              <w:t>0,31</w:t>
            </w:r>
          </w:p>
        </w:tc>
      </w:tr>
      <w:tr w:rsidR="00B36E04" w14:paraId="525377A6" w14:textId="63B7ABA9"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097360D4" w14:textId="77777777" w:rsidR="00B36E04" w:rsidRDefault="00B36E04" w:rsidP="00B36E04">
            <w:pPr>
              <w:pStyle w:val="Tabell"/>
            </w:pPr>
            <w:r w:rsidRPr="0098665A">
              <w:t>E15</w:t>
            </w:r>
          </w:p>
        </w:tc>
        <w:tc>
          <w:tcPr>
            <w:tcW w:w="419" w:type="pct"/>
            <w:vAlign w:val="top"/>
          </w:tcPr>
          <w:p w14:paraId="2A5663BB"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UO17</w:t>
            </w:r>
          </w:p>
        </w:tc>
        <w:tc>
          <w:tcPr>
            <w:tcW w:w="2679" w:type="pct"/>
            <w:vAlign w:val="top"/>
          </w:tcPr>
          <w:p w14:paraId="4F3CD80C"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Upphovsrätter</w:t>
            </w:r>
            <w:r>
              <w:t xml:space="preserve"> (</w:t>
            </w:r>
            <w:r w:rsidRPr="00761289">
              <w:rPr>
                <w:i/>
                <w:iCs/>
              </w:rPr>
              <w:t>6%</w:t>
            </w:r>
            <w:r>
              <w:t>)</w:t>
            </w:r>
          </w:p>
        </w:tc>
        <w:tc>
          <w:tcPr>
            <w:tcW w:w="400" w:type="pct"/>
            <w:vAlign w:val="top"/>
          </w:tcPr>
          <w:p w14:paraId="65906479" w14:textId="22136091"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BE41B5">
              <w:t>0,45</w:t>
            </w:r>
          </w:p>
        </w:tc>
        <w:tc>
          <w:tcPr>
            <w:tcW w:w="400" w:type="pct"/>
            <w:vAlign w:val="top"/>
          </w:tcPr>
          <w:p w14:paraId="6F6B7110" w14:textId="42F634B8"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BE41B5">
              <w:t>0,46</w:t>
            </w:r>
          </w:p>
        </w:tc>
        <w:tc>
          <w:tcPr>
            <w:tcW w:w="398" w:type="pct"/>
            <w:vAlign w:val="top"/>
          </w:tcPr>
          <w:p w14:paraId="07DD5D5D" w14:textId="1B212BCD"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BE41B5">
              <w:t>0,49</w:t>
            </w:r>
          </w:p>
        </w:tc>
        <w:tc>
          <w:tcPr>
            <w:tcW w:w="398" w:type="pct"/>
            <w:vAlign w:val="top"/>
          </w:tcPr>
          <w:p w14:paraId="18415BF9" w14:textId="629A276B"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BE41B5">
              <w:t>0,51</w:t>
            </w:r>
          </w:p>
        </w:tc>
      </w:tr>
      <w:tr w:rsidR="00A471D3" w14:paraId="529FE3C6" w14:textId="2D10635B"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6722045A" w14:textId="77777777" w:rsidR="00A471D3" w:rsidRDefault="00A471D3" w:rsidP="00A471D3">
            <w:pPr>
              <w:pStyle w:val="Tabell"/>
            </w:pPr>
            <w:r w:rsidRPr="0098665A">
              <w:t>E16</w:t>
            </w:r>
          </w:p>
        </w:tc>
        <w:tc>
          <w:tcPr>
            <w:tcW w:w="419" w:type="pct"/>
            <w:vAlign w:val="top"/>
          </w:tcPr>
          <w:p w14:paraId="1F0DE3DD" w14:textId="77777777" w:rsidR="00A471D3" w:rsidRDefault="00A471D3" w:rsidP="00A471D3">
            <w:pPr>
              <w:pStyle w:val="Tabell"/>
              <w:jc w:val="left"/>
              <w:cnfStyle w:val="000000000000" w:firstRow="0" w:lastRow="0" w:firstColumn="0" w:lastColumn="0" w:oddVBand="0" w:evenVBand="0" w:oddHBand="0" w:evenHBand="0" w:firstRowFirstColumn="0" w:firstRowLastColumn="0" w:lastRowFirstColumn="0" w:lastRowLastColumn="0"/>
            </w:pPr>
            <w:r w:rsidRPr="0098665A">
              <w:t>UO17</w:t>
            </w:r>
          </w:p>
        </w:tc>
        <w:tc>
          <w:tcPr>
            <w:tcW w:w="2679" w:type="pct"/>
            <w:vAlign w:val="top"/>
          </w:tcPr>
          <w:p w14:paraId="72EB4FBA" w14:textId="22FFB175" w:rsidR="00A471D3" w:rsidRDefault="00A471D3" w:rsidP="00A471D3">
            <w:pPr>
              <w:pStyle w:val="Tabell"/>
              <w:jc w:val="left"/>
              <w:cnfStyle w:val="000000000000" w:firstRow="0" w:lastRow="0" w:firstColumn="0" w:lastColumn="0" w:oddVBand="0" w:evenVBand="0" w:oddHBand="0" w:evenHBand="0" w:firstRowFirstColumn="0" w:firstRowLastColumn="0" w:lastRowFirstColumn="0" w:lastRowLastColumn="0"/>
            </w:pPr>
            <w:r w:rsidRPr="0098665A">
              <w:t xml:space="preserve">Entré </w:t>
            </w:r>
            <w:r w:rsidR="00D806DC">
              <w:t xml:space="preserve">till </w:t>
            </w:r>
            <w:r w:rsidRPr="0098665A">
              <w:t>djurparker</w:t>
            </w:r>
            <w:r>
              <w:t xml:space="preserve"> (</w:t>
            </w:r>
            <w:r w:rsidRPr="00761289">
              <w:rPr>
                <w:i/>
                <w:iCs/>
              </w:rPr>
              <w:t>6%</w:t>
            </w:r>
            <w:r>
              <w:t>)</w:t>
            </w:r>
          </w:p>
        </w:tc>
        <w:tc>
          <w:tcPr>
            <w:tcW w:w="400" w:type="pct"/>
            <w:vAlign w:val="top"/>
          </w:tcPr>
          <w:p w14:paraId="6D5A1CE2" w14:textId="62F83860"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2D6580">
              <w:t>0,04</w:t>
            </w:r>
          </w:p>
        </w:tc>
        <w:tc>
          <w:tcPr>
            <w:tcW w:w="400" w:type="pct"/>
            <w:vAlign w:val="top"/>
          </w:tcPr>
          <w:p w14:paraId="35130223" w14:textId="3DC0BBB0"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2D6580">
              <w:t>0,05</w:t>
            </w:r>
          </w:p>
        </w:tc>
        <w:tc>
          <w:tcPr>
            <w:tcW w:w="398" w:type="pct"/>
            <w:vAlign w:val="top"/>
          </w:tcPr>
          <w:p w14:paraId="3545D241" w14:textId="140EC551"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2D6580">
              <w:t>0,05</w:t>
            </w:r>
          </w:p>
        </w:tc>
        <w:tc>
          <w:tcPr>
            <w:tcW w:w="398" w:type="pct"/>
            <w:vAlign w:val="top"/>
          </w:tcPr>
          <w:p w14:paraId="68C05B2B" w14:textId="454217BF"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2D6580">
              <w:t>0,06</w:t>
            </w:r>
          </w:p>
        </w:tc>
      </w:tr>
      <w:tr w:rsidR="00B36E04" w14:paraId="19ABAC01" w14:textId="4AADCC2E"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5AF20CCD" w14:textId="77777777" w:rsidR="00B36E04" w:rsidRDefault="00B36E04" w:rsidP="00B36E04">
            <w:pPr>
              <w:pStyle w:val="Tabell"/>
            </w:pPr>
            <w:r w:rsidRPr="0098665A">
              <w:t>E17</w:t>
            </w:r>
          </w:p>
        </w:tc>
        <w:tc>
          <w:tcPr>
            <w:tcW w:w="419" w:type="pct"/>
            <w:vAlign w:val="top"/>
          </w:tcPr>
          <w:p w14:paraId="12E20791"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UO20</w:t>
            </w:r>
          </w:p>
        </w:tc>
        <w:tc>
          <w:tcPr>
            <w:tcW w:w="2679" w:type="pct"/>
            <w:vAlign w:val="top"/>
          </w:tcPr>
          <w:p w14:paraId="0448F928"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Sänkt mervärdesskatt på vissa reparationer</w:t>
            </w:r>
            <w:r>
              <w:t xml:space="preserve"> (</w:t>
            </w:r>
            <w:r w:rsidRPr="00A74420">
              <w:rPr>
                <w:i/>
                <w:iCs/>
              </w:rPr>
              <w:t>12%</w:t>
            </w:r>
            <w:r>
              <w:t>)</w:t>
            </w:r>
          </w:p>
        </w:tc>
        <w:tc>
          <w:tcPr>
            <w:tcW w:w="400" w:type="pct"/>
            <w:vAlign w:val="top"/>
          </w:tcPr>
          <w:p w14:paraId="3A2AF77F" w14:textId="406B3F52"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3D7C70">
              <w:t>0,28</w:t>
            </w:r>
          </w:p>
        </w:tc>
        <w:tc>
          <w:tcPr>
            <w:tcW w:w="400" w:type="pct"/>
            <w:vAlign w:val="top"/>
          </w:tcPr>
          <w:p w14:paraId="1D659170" w14:textId="708967A9"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3D7C70">
              <w:t>0,29</w:t>
            </w:r>
          </w:p>
        </w:tc>
        <w:tc>
          <w:tcPr>
            <w:tcW w:w="398" w:type="pct"/>
            <w:vAlign w:val="top"/>
          </w:tcPr>
          <w:p w14:paraId="5C894868" w14:textId="49D0F90F"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3D7C70">
              <w:t>0,31</w:t>
            </w:r>
          </w:p>
        </w:tc>
        <w:tc>
          <w:tcPr>
            <w:tcW w:w="398" w:type="pct"/>
            <w:vAlign w:val="top"/>
          </w:tcPr>
          <w:p w14:paraId="087ED7DB" w14:textId="70EF939B"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3D7C70">
              <w:t>0,32</w:t>
            </w:r>
          </w:p>
        </w:tc>
      </w:tr>
      <w:tr w:rsidR="00B36E04" w14:paraId="34E1504D" w14:textId="62E1610D"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69F25D41" w14:textId="77777777" w:rsidR="00B36E04" w:rsidRDefault="00B36E04" w:rsidP="00B36E04">
            <w:pPr>
              <w:pStyle w:val="Tabell"/>
            </w:pPr>
            <w:r w:rsidRPr="0098665A">
              <w:t>E18</w:t>
            </w:r>
          </w:p>
        </w:tc>
        <w:tc>
          <w:tcPr>
            <w:tcW w:w="419" w:type="pct"/>
            <w:vAlign w:val="top"/>
          </w:tcPr>
          <w:p w14:paraId="11F07DFA"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UO12</w:t>
            </w:r>
          </w:p>
        </w:tc>
        <w:tc>
          <w:tcPr>
            <w:tcW w:w="2679" w:type="pct"/>
            <w:vAlign w:val="top"/>
          </w:tcPr>
          <w:p w14:paraId="521DA0DB"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Livsmedel</w:t>
            </w:r>
            <w:r>
              <w:t xml:space="preserve"> (</w:t>
            </w:r>
            <w:r w:rsidRPr="00A74420">
              <w:rPr>
                <w:i/>
                <w:iCs/>
              </w:rPr>
              <w:t>12%</w:t>
            </w:r>
            <w:r>
              <w:t>)</w:t>
            </w:r>
          </w:p>
        </w:tc>
        <w:tc>
          <w:tcPr>
            <w:tcW w:w="400" w:type="pct"/>
            <w:vAlign w:val="top"/>
          </w:tcPr>
          <w:p w14:paraId="7E492DC1" w14:textId="5887509C"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2B33F7">
              <w:t>33,60</w:t>
            </w:r>
          </w:p>
        </w:tc>
        <w:tc>
          <w:tcPr>
            <w:tcW w:w="400" w:type="pct"/>
            <w:vAlign w:val="top"/>
          </w:tcPr>
          <w:p w14:paraId="586D30C9" w14:textId="708C7140"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2B33F7">
              <w:t>34,72</w:t>
            </w:r>
          </w:p>
        </w:tc>
        <w:tc>
          <w:tcPr>
            <w:tcW w:w="398" w:type="pct"/>
            <w:vAlign w:val="top"/>
          </w:tcPr>
          <w:p w14:paraId="6FF5699B" w14:textId="2777BE72"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2B33F7">
              <w:t>35,64</w:t>
            </w:r>
          </w:p>
        </w:tc>
        <w:tc>
          <w:tcPr>
            <w:tcW w:w="398" w:type="pct"/>
            <w:vAlign w:val="top"/>
          </w:tcPr>
          <w:p w14:paraId="7B552D86" w14:textId="37D1ED16"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2B33F7">
              <w:t>36,82</w:t>
            </w:r>
          </w:p>
        </w:tc>
      </w:tr>
      <w:tr w:rsidR="00A471D3" w14:paraId="183F24DB" w14:textId="7F1B0C7A" w:rsidTr="00B36E04">
        <w:tc>
          <w:tcPr>
            <w:cnfStyle w:val="001000000000" w:firstRow="0" w:lastRow="0" w:firstColumn="1" w:lastColumn="0" w:oddVBand="0" w:evenVBand="0" w:oddHBand="0" w:evenHBand="0" w:firstRowFirstColumn="0" w:firstRowLastColumn="0" w:lastRowFirstColumn="0" w:lastRowLastColumn="0"/>
            <w:tcW w:w="305" w:type="pct"/>
            <w:vAlign w:val="top"/>
          </w:tcPr>
          <w:p w14:paraId="42D27084" w14:textId="77777777" w:rsidR="00A471D3" w:rsidRDefault="00A471D3" w:rsidP="00A471D3">
            <w:pPr>
              <w:pStyle w:val="Tabell"/>
            </w:pPr>
            <w:r w:rsidRPr="0098665A">
              <w:t>E19</w:t>
            </w:r>
          </w:p>
        </w:tc>
        <w:tc>
          <w:tcPr>
            <w:tcW w:w="419" w:type="pct"/>
            <w:vAlign w:val="top"/>
          </w:tcPr>
          <w:p w14:paraId="1E3349ED" w14:textId="77777777" w:rsidR="00A471D3" w:rsidRDefault="00A471D3" w:rsidP="00A471D3">
            <w:pPr>
              <w:pStyle w:val="Tabell"/>
              <w:jc w:val="left"/>
              <w:cnfStyle w:val="000000000000" w:firstRow="0" w:lastRow="0" w:firstColumn="0" w:lastColumn="0" w:oddVBand="0" w:evenVBand="0" w:oddHBand="0" w:evenHBand="0" w:firstRowFirstColumn="0" w:firstRowLastColumn="0" w:lastRowFirstColumn="0" w:lastRowLastColumn="0"/>
            </w:pPr>
            <w:r w:rsidRPr="0098665A">
              <w:t>UO24</w:t>
            </w:r>
          </w:p>
        </w:tc>
        <w:tc>
          <w:tcPr>
            <w:tcW w:w="2679" w:type="pct"/>
            <w:vAlign w:val="top"/>
          </w:tcPr>
          <w:p w14:paraId="30A7D800" w14:textId="77777777" w:rsidR="00A471D3" w:rsidRDefault="00A471D3" w:rsidP="00A471D3">
            <w:pPr>
              <w:pStyle w:val="Tabell"/>
              <w:jc w:val="left"/>
              <w:cnfStyle w:val="000000000000" w:firstRow="0" w:lastRow="0" w:firstColumn="0" w:lastColumn="0" w:oddVBand="0" w:evenVBand="0" w:oddHBand="0" w:evenHBand="0" w:firstRowFirstColumn="0" w:firstRowLastColumn="0" w:lastRowFirstColumn="0" w:lastRowLastColumn="0"/>
            </w:pPr>
            <w:r w:rsidRPr="0098665A">
              <w:t>Restaurang- och cateringtjänster</w:t>
            </w:r>
            <w:r>
              <w:t xml:space="preserve"> (</w:t>
            </w:r>
            <w:r w:rsidRPr="00A74420">
              <w:rPr>
                <w:i/>
                <w:iCs/>
              </w:rPr>
              <w:t>12%</w:t>
            </w:r>
            <w:r>
              <w:t>)</w:t>
            </w:r>
          </w:p>
        </w:tc>
        <w:tc>
          <w:tcPr>
            <w:tcW w:w="400" w:type="pct"/>
            <w:vAlign w:val="top"/>
          </w:tcPr>
          <w:p w14:paraId="19188747" w14:textId="775C8FF7"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406C7E">
              <w:t>9,59</w:t>
            </w:r>
          </w:p>
        </w:tc>
        <w:tc>
          <w:tcPr>
            <w:tcW w:w="400" w:type="pct"/>
            <w:vAlign w:val="top"/>
          </w:tcPr>
          <w:p w14:paraId="5D0A6CAF" w14:textId="244CC055"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406C7E">
              <w:t>10,25</w:t>
            </w:r>
          </w:p>
        </w:tc>
        <w:tc>
          <w:tcPr>
            <w:tcW w:w="398" w:type="pct"/>
            <w:vAlign w:val="top"/>
          </w:tcPr>
          <w:p w14:paraId="73F850C2" w14:textId="27D4D860"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406C7E">
              <w:t>11,85</w:t>
            </w:r>
          </w:p>
        </w:tc>
        <w:tc>
          <w:tcPr>
            <w:tcW w:w="398" w:type="pct"/>
            <w:vAlign w:val="top"/>
          </w:tcPr>
          <w:p w14:paraId="4BBAB229" w14:textId="0B9CBAEE"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406C7E">
              <w:t>12,55</w:t>
            </w:r>
          </w:p>
        </w:tc>
      </w:tr>
      <w:tr w:rsidR="00A471D3" w14:paraId="56066C11" w14:textId="4A549103" w:rsidTr="008D6616">
        <w:tc>
          <w:tcPr>
            <w:cnfStyle w:val="001000000000" w:firstRow="0" w:lastRow="0" w:firstColumn="1" w:lastColumn="0" w:oddVBand="0" w:evenVBand="0" w:oddHBand="0" w:evenHBand="0" w:firstRowFirstColumn="0" w:firstRowLastColumn="0" w:lastRowFirstColumn="0" w:lastRowLastColumn="0"/>
            <w:tcW w:w="305" w:type="pct"/>
            <w:vAlign w:val="top"/>
          </w:tcPr>
          <w:p w14:paraId="49759B22" w14:textId="77777777" w:rsidR="00A471D3" w:rsidRDefault="00A471D3" w:rsidP="00A471D3">
            <w:pPr>
              <w:pStyle w:val="Tabell"/>
            </w:pPr>
            <w:r w:rsidRPr="0098665A">
              <w:t>E20</w:t>
            </w:r>
          </w:p>
        </w:tc>
        <w:tc>
          <w:tcPr>
            <w:tcW w:w="419" w:type="pct"/>
            <w:vAlign w:val="top"/>
          </w:tcPr>
          <w:p w14:paraId="3FCD3C52" w14:textId="77777777" w:rsidR="00A471D3" w:rsidRDefault="00A471D3" w:rsidP="00A471D3">
            <w:pPr>
              <w:pStyle w:val="Tabell"/>
              <w:jc w:val="left"/>
              <w:cnfStyle w:val="000000000000" w:firstRow="0" w:lastRow="0" w:firstColumn="0" w:lastColumn="0" w:oddVBand="0" w:evenVBand="0" w:oddHBand="0" w:evenHBand="0" w:firstRowFirstColumn="0" w:firstRowLastColumn="0" w:lastRowFirstColumn="0" w:lastRowLastColumn="0"/>
            </w:pPr>
            <w:r w:rsidRPr="0098665A">
              <w:t>UO24</w:t>
            </w:r>
          </w:p>
        </w:tc>
        <w:tc>
          <w:tcPr>
            <w:tcW w:w="2679" w:type="pct"/>
            <w:vAlign w:val="top"/>
          </w:tcPr>
          <w:p w14:paraId="3F8FEEE1" w14:textId="77777777" w:rsidR="00A471D3" w:rsidRDefault="00A471D3" w:rsidP="00A471D3">
            <w:pPr>
              <w:pStyle w:val="Tabell"/>
              <w:jc w:val="left"/>
              <w:cnfStyle w:val="000000000000" w:firstRow="0" w:lastRow="0" w:firstColumn="0" w:lastColumn="0" w:oddVBand="0" w:evenVBand="0" w:oddHBand="0" w:evenHBand="0" w:firstRowFirstColumn="0" w:firstRowLastColumn="0" w:lastRowFirstColumn="0" w:lastRowLastColumn="0"/>
            </w:pPr>
            <w:r w:rsidRPr="0098665A">
              <w:t>Rumsuthyrning</w:t>
            </w:r>
            <w:r>
              <w:t xml:space="preserve"> (</w:t>
            </w:r>
            <w:r w:rsidRPr="00A74420">
              <w:rPr>
                <w:i/>
                <w:iCs/>
              </w:rPr>
              <w:t>12%</w:t>
            </w:r>
            <w:r>
              <w:t>)</w:t>
            </w:r>
          </w:p>
        </w:tc>
        <w:tc>
          <w:tcPr>
            <w:tcW w:w="400" w:type="pct"/>
            <w:vAlign w:val="top"/>
          </w:tcPr>
          <w:p w14:paraId="21206C61" w14:textId="5256D7C6"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FA3D7D">
              <w:t>1,67</w:t>
            </w:r>
          </w:p>
        </w:tc>
        <w:tc>
          <w:tcPr>
            <w:tcW w:w="400" w:type="pct"/>
            <w:vAlign w:val="top"/>
          </w:tcPr>
          <w:p w14:paraId="73EA8FB7" w14:textId="73A0CA1E"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FA3D7D">
              <w:t>1,77</w:t>
            </w:r>
          </w:p>
        </w:tc>
        <w:tc>
          <w:tcPr>
            <w:tcW w:w="398" w:type="pct"/>
            <w:vAlign w:val="top"/>
          </w:tcPr>
          <w:p w14:paraId="08984E74" w14:textId="3BC389EB"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FA3D7D">
              <w:t>2,05</w:t>
            </w:r>
          </w:p>
        </w:tc>
        <w:tc>
          <w:tcPr>
            <w:tcW w:w="398" w:type="pct"/>
            <w:vAlign w:val="top"/>
          </w:tcPr>
          <w:p w14:paraId="294BF775" w14:textId="1EFE98CF" w:rsidR="00A471D3" w:rsidRDefault="00A471D3" w:rsidP="00A471D3">
            <w:pPr>
              <w:pStyle w:val="Tabell"/>
              <w:cnfStyle w:val="000000000000" w:firstRow="0" w:lastRow="0" w:firstColumn="0" w:lastColumn="0" w:oddVBand="0" w:evenVBand="0" w:oddHBand="0" w:evenHBand="0" w:firstRowFirstColumn="0" w:firstRowLastColumn="0" w:lastRowFirstColumn="0" w:lastRowLastColumn="0"/>
            </w:pPr>
            <w:r w:rsidRPr="00FA3D7D">
              <w:t>2,17</w:t>
            </w:r>
          </w:p>
        </w:tc>
      </w:tr>
      <w:tr w:rsidR="00B36E04" w14:paraId="10FD25BB" w14:textId="3A3EB68F" w:rsidTr="008D6616">
        <w:tc>
          <w:tcPr>
            <w:cnfStyle w:val="001000000000" w:firstRow="0" w:lastRow="0" w:firstColumn="1" w:lastColumn="0" w:oddVBand="0" w:evenVBand="0" w:oddHBand="0" w:evenHBand="0" w:firstRowFirstColumn="0" w:firstRowLastColumn="0" w:lastRowFirstColumn="0" w:lastRowLastColumn="0"/>
            <w:tcW w:w="305" w:type="pct"/>
            <w:vAlign w:val="top"/>
          </w:tcPr>
          <w:p w14:paraId="4F6C9D4B" w14:textId="77777777" w:rsidR="00B36E04" w:rsidRDefault="00B36E04" w:rsidP="00B36E04">
            <w:pPr>
              <w:pStyle w:val="Tabell"/>
            </w:pPr>
            <w:r w:rsidRPr="0098665A">
              <w:t>E21</w:t>
            </w:r>
          </w:p>
        </w:tc>
        <w:tc>
          <w:tcPr>
            <w:tcW w:w="419" w:type="pct"/>
            <w:vAlign w:val="top"/>
          </w:tcPr>
          <w:p w14:paraId="14DB2D47"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UO17</w:t>
            </w:r>
          </w:p>
        </w:tc>
        <w:tc>
          <w:tcPr>
            <w:tcW w:w="2679" w:type="pct"/>
            <w:vAlign w:val="top"/>
          </w:tcPr>
          <w:p w14:paraId="3764A6E7"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Försäljning av konstverk ≥300 000 kr/år</w:t>
            </w:r>
            <w:r>
              <w:t xml:space="preserve"> (</w:t>
            </w:r>
            <w:r w:rsidRPr="00A74420">
              <w:rPr>
                <w:i/>
                <w:iCs/>
              </w:rPr>
              <w:t>12%</w:t>
            </w:r>
            <w:r>
              <w:t>)</w:t>
            </w:r>
          </w:p>
        </w:tc>
        <w:tc>
          <w:tcPr>
            <w:tcW w:w="400" w:type="pct"/>
            <w:vAlign w:val="top"/>
          </w:tcPr>
          <w:p w14:paraId="2E1F2FB8" w14:textId="14AE6348"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A10AF4">
              <w:t>0,02</w:t>
            </w:r>
          </w:p>
        </w:tc>
        <w:tc>
          <w:tcPr>
            <w:tcW w:w="400" w:type="pct"/>
            <w:vAlign w:val="top"/>
          </w:tcPr>
          <w:p w14:paraId="7D766B99" w14:textId="4A2F8626"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A10AF4">
              <w:t>0,02</w:t>
            </w:r>
          </w:p>
        </w:tc>
        <w:tc>
          <w:tcPr>
            <w:tcW w:w="398" w:type="pct"/>
            <w:vAlign w:val="top"/>
          </w:tcPr>
          <w:p w14:paraId="430AD0E8" w14:textId="03155150"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A10AF4">
              <w:t>0,02</w:t>
            </w:r>
          </w:p>
        </w:tc>
        <w:tc>
          <w:tcPr>
            <w:tcW w:w="398" w:type="pct"/>
            <w:vAlign w:val="top"/>
          </w:tcPr>
          <w:p w14:paraId="12EE58D4" w14:textId="63DD0C01"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A10AF4">
              <w:t>0,02</w:t>
            </w:r>
          </w:p>
        </w:tc>
      </w:tr>
      <w:tr w:rsidR="00B36E04" w14:paraId="609DB4C4" w14:textId="1746D578" w:rsidTr="008D6616">
        <w:tc>
          <w:tcPr>
            <w:cnfStyle w:val="001000000000" w:firstRow="0" w:lastRow="0" w:firstColumn="1" w:lastColumn="0" w:oddVBand="0" w:evenVBand="0" w:oddHBand="0" w:evenHBand="0" w:firstRowFirstColumn="0" w:firstRowLastColumn="0" w:lastRowFirstColumn="0" w:lastRowLastColumn="0"/>
            <w:tcW w:w="305" w:type="pct"/>
            <w:vAlign w:val="top"/>
          </w:tcPr>
          <w:p w14:paraId="5A9D3B6B" w14:textId="77777777" w:rsidR="00B36E04" w:rsidRDefault="00B36E04" w:rsidP="00B36E04">
            <w:pPr>
              <w:pStyle w:val="Tabell"/>
            </w:pPr>
            <w:r w:rsidRPr="0098665A">
              <w:t>E22</w:t>
            </w:r>
          </w:p>
        </w:tc>
        <w:tc>
          <w:tcPr>
            <w:tcW w:w="419" w:type="pct"/>
            <w:vAlign w:val="top"/>
          </w:tcPr>
          <w:p w14:paraId="5CFD5275"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UO17</w:t>
            </w:r>
          </w:p>
        </w:tc>
        <w:tc>
          <w:tcPr>
            <w:tcW w:w="2679" w:type="pct"/>
            <w:vAlign w:val="top"/>
          </w:tcPr>
          <w:p w14:paraId="7D51437E"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Omsättning i ideella föreningar</w:t>
            </w:r>
            <w:r>
              <w:t xml:space="preserve"> (</w:t>
            </w:r>
            <w:r w:rsidRPr="00A76518">
              <w:rPr>
                <w:i/>
                <w:iCs/>
              </w:rPr>
              <w:t>undantag från skattskyldighet</w:t>
            </w:r>
            <w:r>
              <w:t>)</w:t>
            </w:r>
          </w:p>
        </w:tc>
        <w:tc>
          <w:tcPr>
            <w:tcW w:w="400" w:type="pct"/>
            <w:vAlign w:val="top"/>
          </w:tcPr>
          <w:p w14:paraId="10F32643" w14:textId="009BAA33"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BA23B8">
              <w:t>0,46</w:t>
            </w:r>
          </w:p>
        </w:tc>
        <w:tc>
          <w:tcPr>
            <w:tcW w:w="400" w:type="pct"/>
            <w:vAlign w:val="top"/>
          </w:tcPr>
          <w:p w14:paraId="5B0F87D8" w14:textId="30AC0786"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BA23B8">
              <w:t>0,47</w:t>
            </w:r>
          </w:p>
        </w:tc>
        <w:tc>
          <w:tcPr>
            <w:tcW w:w="398" w:type="pct"/>
            <w:vAlign w:val="top"/>
          </w:tcPr>
          <w:p w14:paraId="7DDB4973" w14:textId="4965C379"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BA23B8">
              <w:t>0,50</w:t>
            </w:r>
          </w:p>
        </w:tc>
        <w:tc>
          <w:tcPr>
            <w:tcW w:w="398" w:type="pct"/>
            <w:vAlign w:val="top"/>
          </w:tcPr>
          <w:p w14:paraId="137823C7" w14:textId="6008D38B"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BA23B8">
              <w:t>0,52</w:t>
            </w:r>
          </w:p>
        </w:tc>
      </w:tr>
      <w:tr w:rsidR="00B36E04" w14:paraId="453758FA" w14:textId="7E500147" w:rsidTr="008D6616">
        <w:tc>
          <w:tcPr>
            <w:cnfStyle w:val="001000000000" w:firstRow="0" w:lastRow="0" w:firstColumn="1" w:lastColumn="0" w:oddVBand="0" w:evenVBand="0" w:oddHBand="0" w:evenHBand="0" w:firstRowFirstColumn="0" w:firstRowLastColumn="0" w:lastRowFirstColumn="0" w:lastRowLastColumn="0"/>
            <w:tcW w:w="305" w:type="pct"/>
            <w:vAlign w:val="top"/>
          </w:tcPr>
          <w:p w14:paraId="1D2CA3F0" w14:textId="77777777" w:rsidR="00B36E04" w:rsidRDefault="00B36E04" w:rsidP="00B36E04">
            <w:pPr>
              <w:pStyle w:val="Tabell"/>
            </w:pPr>
            <w:r w:rsidRPr="0098665A">
              <w:t>E23</w:t>
            </w:r>
          </w:p>
        </w:tc>
        <w:tc>
          <w:tcPr>
            <w:tcW w:w="419" w:type="pct"/>
            <w:vAlign w:val="top"/>
          </w:tcPr>
          <w:p w14:paraId="5499F4C5"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UO24</w:t>
            </w:r>
          </w:p>
        </w:tc>
        <w:tc>
          <w:tcPr>
            <w:tcW w:w="2679" w:type="pct"/>
            <w:vAlign w:val="top"/>
          </w:tcPr>
          <w:p w14:paraId="31500774" w14:textId="77777777" w:rsidR="00B36E04" w:rsidRDefault="00B36E04" w:rsidP="00B36E04">
            <w:pPr>
              <w:pStyle w:val="Tabell"/>
              <w:jc w:val="left"/>
              <w:cnfStyle w:val="000000000000" w:firstRow="0" w:lastRow="0" w:firstColumn="0" w:lastColumn="0" w:oddVBand="0" w:evenVBand="0" w:oddHBand="0" w:evenHBand="0" w:firstRowFirstColumn="0" w:firstRowLastColumn="0" w:lastRowFirstColumn="0" w:lastRowLastColumn="0"/>
            </w:pPr>
            <w:r w:rsidRPr="0098665A">
              <w:t>Omsättningsgräns för mervärdesskatt</w:t>
            </w:r>
            <w:r>
              <w:t xml:space="preserve"> (</w:t>
            </w:r>
            <w:r w:rsidRPr="00A76518">
              <w:rPr>
                <w:i/>
                <w:iCs/>
              </w:rPr>
              <w:t>undantag från skattskyldighet</w:t>
            </w:r>
            <w:r>
              <w:t>)</w:t>
            </w:r>
          </w:p>
        </w:tc>
        <w:tc>
          <w:tcPr>
            <w:tcW w:w="400" w:type="pct"/>
            <w:vAlign w:val="top"/>
          </w:tcPr>
          <w:p w14:paraId="759D579F" w14:textId="6AB83BE7"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3109F9">
              <w:t>0,27</w:t>
            </w:r>
          </w:p>
        </w:tc>
        <w:tc>
          <w:tcPr>
            <w:tcW w:w="400" w:type="pct"/>
            <w:vAlign w:val="top"/>
          </w:tcPr>
          <w:p w14:paraId="30377795" w14:textId="5FF8D094"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3109F9">
              <w:t>0,28</w:t>
            </w:r>
          </w:p>
        </w:tc>
        <w:tc>
          <w:tcPr>
            <w:tcW w:w="398" w:type="pct"/>
            <w:vAlign w:val="top"/>
          </w:tcPr>
          <w:p w14:paraId="5AF35CAE" w14:textId="68D82431"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3109F9">
              <w:t>0,30</w:t>
            </w:r>
          </w:p>
        </w:tc>
        <w:tc>
          <w:tcPr>
            <w:tcW w:w="398" w:type="pct"/>
            <w:vAlign w:val="top"/>
          </w:tcPr>
          <w:p w14:paraId="5E4E0471" w14:textId="46F14929" w:rsidR="00B36E04" w:rsidRDefault="00B36E04" w:rsidP="00B36E04">
            <w:pPr>
              <w:pStyle w:val="Tabell"/>
              <w:cnfStyle w:val="000000000000" w:firstRow="0" w:lastRow="0" w:firstColumn="0" w:lastColumn="0" w:oddVBand="0" w:evenVBand="0" w:oddHBand="0" w:evenHBand="0" w:firstRowFirstColumn="0" w:firstRowLastColumn="0" w:lastRowFirstColumn="0" w:lastRowLastColumn="0"/>
            </w:pPr>
            <w:r w:rsidRPr="003109F9">
              <w:t>0,31</w:t>
            </w:r>
          </w:p>
        </w:tc>
      </w:tr>
      <w:tr w:rsidR="00B36E04" w14:paraId="1FBD7836" w14:textId="6AA44BCC" w:rsidTr="00B36E04">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5" w:type="pct"/>
            <w:vAlign w:val="top"/>
          </w:tcPr>
          <w:p w14:paraId="775D3985" w14:textId="77777777" w:rsidR="00572853" w:rsidRPr="00A76518" w:rsidRDefault="00572853" w:rsidP="00755B40">
            <w:pPr>
              <w:pStyle w:val="Tabell"/>
              <w:rPr>
                <w:b/>
                <w:bCs/>
              </w:rPr>
            </w:pPr>
            <w:r w:rsidRPr="00A76518">
              <w:rPr>
                <w:bCs/>
              </w:rPr>
              <w:t>E24</w:t>
            </w:r>
          </w:p>
        </w:tc>
        <w:tc>
          <w:tcPr>
            <w:tcW w:w="419" w:type="pct"/>
            <w:vAlign w:val="top"/>
          </w:tcPr>
          <w:p w14:paraId="4E74A731" w14:textId="77777777" w:rsidR="00572853" w:rsidRPr="00A76518" w:rsidRDefault="00572853" w:rsidP="00755B40">
            <w:pPr>
              <w:pStyle w:val="Tabell"/>
              <w:jc w:val="left"/>
              <w:cnfStyle w:val="010000000000" w:firstRow="0" w:lastRow="1" w:firstColumn="0" w:lastColumn="0" w:oddVBand="0" w:evenVBand="0" w:oddHBand="0" w:evenHBand="0" w:firstRowFirstColumn="0" w:firstRowLastColumn="0" w:lastRowFirstColumn="0" w:lastRowLastColumn="0"/>
              <w:rPr>
                <w:b/>
                <w:bCs/>
              </w:rPr>
            </w:pPr>
            <w:r w:rsidRPr="00A76518">
              <w:rPr>
                <w:bCs/>
              </w:rPr>
              <w:t>ST</w:t>
            </w:r>
          </w:p>
        </w:tc>
        <w:tc>
          <w:tcPr>
            <w:tcW w:w="2679" w:type="pct"/>
            <w:vAlign w:val="top"/>
          </w:tcPr>
          <w:p w14:paraId="6C3ED0A6" w14:textId="77777777" w:rsidR="00572853" w:rsidRPr="00A76518" w:rsidRDefault="00572853" w:rsidP="00755B40">
            <w:pPr>
              <w:pStyle w:val="Tabell"/>
              <w:jc w:val="left"/>
              <w:cnfStyle w:val="010000000000" w:firstRow="0" w:lastRow="1" w:firstColumn="0" w:lastColumn="0" w:oddVBand="0" w:evenVBand="0" w:oddHBand="0" w:evenHBand="0" w:firstRowFirstColumn="0" w:firstRowLastColumn="0" w:lastRowFirstColumn="0" w:lastRowLastColumn="0"/>
              <w:rPr>
                <w:b/>
                <w:bCs/>
              </w:rPr>
            </w:pPr>
            <w:r w:rsidRPr="00A76518">
              <w:rPr>
                <w:bCs/>
              </w:rPr>
              <w:t>Ingående skatt på jordbruksarrende (</w:t>
            </w:r>
            <w:r w:rsidRPr="00A76518">
              <w:rPr>
                <w:bCs/>
                <w:i/>
                <w:iCs/>
              </w:rPr>
              <w:t>Avdrag för ingående skatt</w:t>
            </w:r>
            <w:r w:rsidRPr="00A76518">
              <w:rPr>
                <w:bCs/>
              </w:rPr>
              <w:t>)</w:t>
            </w:r>
          </w:p>
        </w:tc>
        <w:tc>
          <w:tcPr>
            <w:tcW w:w="400" w:type="pct"/>
          </w:tcPr>
          <w:p w14:paraId="226EAF49" w14:textId="77777777" w:rsidR="00572853" w:rsidRPr="00A76518" w:rsidRDefault="00572853" w:rsidP="00755B40">
            <w:pPr>
              <w:pStyle w:val="Tabell"/>
              <w:cnfStyle w:val="010000000000" w:firstRow="0" w:lastRow="1" w:firstColumn="0" w:lastColumn="0" w:oddVBand="0" w:evenVBand="0" w:oddHBand="0" w:evenHBand="0" w:firstRowFirstColumn="0" w:firstRowLastColumn="0" w:lastRowFirstColumn="0" w:lastRowLastColumn="0"/>
              <w:rPr>
                <w:b/>
                <w:bCs/>
              </w:rPr>
            </w:pPr>
            <w:r w:rsidRPr="00A76518">
              <w:rPr>
                <w:bCs/>
              </w:rPr>
              <w:t>-</w:t>
            </w:r>
          </w:p>
        </w:tc>
        <w:tc>
          <w:tcPr>
            <w:tcW w:w="400" w:type="pct"/>
          </w:tcPr>
          <w:p w14:paraId="0B474A1B" w14:textId="77777777" w:rsidR="00572853" w:rsidRPr="00A76518" w:rsidRDefault="00572853" w:rsidP="00755B40">
            <w:pPr>
              <w:pStyle w:val="Tabell"/>
              <w:cnfStyle w:val="010000000000" w:firstRow="0" w:lastRow="1" w:firstColumn="0" w:lastColumn="0" w:oddVBand="0" w:evenVBand="0" w:oddHBand="0" w:evenHBand="0" w:firstRowFirstColumn="0" w:firstRowLastColumn="0" w:lastRowFirstColumn="0" w:lastRowLastColumn="0"/>
              <w:rPr>
                <w:b/>
                <w:bCs/>
              </w:rPr>
            </w:pPr>
            <w:r w:rsidRPr="00A76518">
              <w:rPr>
                <w:bCs/>
              </w:rPr>
              <w:t>-</w:t>
            </w:r>
          </w:p>
        </w:tc>
        <w:tc>
          <w:tcPr>
            <w:tcW w:w="398" w:type="pct"/>
          </w:tcPr>
          <w:p w14:paraId="48F2A555" w14:textId="77777777" w:rsidR="00572853" w:rsidRPr="00A76518" w:rsidRDefault="00572853" w:rsidP="00755B40">
            <w:pPr>
              <w:pStyle w:val="Tabell"/>
              <w:cnfStyle w:val="010000000000" w:firstRow="0" w:lastRow="1" w:firstColumn="0" w:lastColumn="0" w:oddVBand="0" w:evenVBand="0" w:oddHBand="0" w:evenHBand="0" w:firstRowFirstColumn="0" w:firstRowLastColumn="0" w:lastRowFirstColumn="0" w:lastRowLastColumn="0"/>
              <w:rPr>
                <w:b/>
                <w:bCs/>
              </w:rPr>
            </w:pPr>
            <w:r>
              <w:rPr>
                <w:bCs/>
              </w:rPr>
              <w:t>-</w:t>
            </w:r>
          </w:p>
        </w:tc>
        <w:tc>
          <w:tcPr>
            <w:tcW w:w="398" w:type="pct"/>
          </w:tcPr>
          <w:p w14:paraId="3BFCBB10" w14:textId="4258B0E8" w:rsidR="00572853" w:rsidRDefault="00B36E04" w:rsidP="00755B40">
            <w:pPr>
              <w:pStyle w:val="Tabell"/>
              <w:cnfStyle w:val="010000000000" w:firstRow="0" w:lastRow="1" w:firstColumn="0" w:lastColumn="0" w:oddVBand="0" w:evenVBand="0" w:oddHBand="0" w:evenHBand="0" w:firstRowFirstColumn="0" w:firstRowLastColumn="0" w:lastRowFirstColumn="0" w:lastRowLastColumn="0"/>
              <w:rPr>
                <w:bCs/>
              </w:rPr>
            </w:pPr>
            <w:r>
              <w:rPr>
                <w:bCs/>
              </w:rPr>
              <w:t>-</w:t>
            </w:r>
          </w:p>
        </w:tc>
      </w:tr>
    </w:tbl>
    <w:p w14:paraId="42B96A49" w14:textId="03AB74D0" w:rsidR="00755B40" w:rsidRDefault="00FE2E36" w:rsidP="00755B40">
      <w:pPr>
        <w:pStyle w:val="TabellFotnot"/>
      </w:pPr>
      <w:r w:rsidRPr="00A74420">
        <w:rPr>
          <w:vertAlign w:val="superscript"/>
        </w:rPr>
        <w:t>1</w:t>
      </w:r>
      <w:r>
        <w:t xml:space="preserve"> </w:t>
      </w:r>
      <w:r w:rsidR="00893720" w:rsidRPr="00893720">
        <w:t xml:space="preserve">De prognostiserade totala skatteintäkterna för den aktuella kategorin är </w:t>
      </w:r>
      <w:r w:rsidR="000C645E">
        <w:t>489</w:t>
      </w:r>
      <w:r w:rsidR="00457BAA">
        <w:t> </w:t>
      </w:r>
      <w:r w:rsidR="000C645E">
        <w:t>mdkr</w:t>
      </w:r>
      <w:r w:rsidR="00893720" w:rsidRPr="00893720">
        <w:t xml:space="preserve"> 2021. Summan av de beräknade skatteutgifterna för den aktuella kategorin är </w:t>
      </w:r>
      <w:r w:rsidR="009C0223">
        <w:t xml:space="preserve">68,06 </w:t>
      </w:r>
      <w:r w:rsidR="00893720" w:rsidRPr="00893720">
        <w:t>mdkr. De skattetekniskt motiverade skatteutgifter</w:t>
      </w:r>
      <w:r w:rsidR="00D8277F">
        <w:t>na</w:t>
      </w:r>
      <w:r w:rsidR="00893720" w:rsidRPr="00893720">
        <w:t xml:space="preserve"> uppgår till </w:t>
      </w:r>
      <w:r w:rsidR="009C0223">
        <w:t>7,48</w:t>
      </w:r>
      <w:r w:rsidR="00457BAA">
        <w:t> </w:t>
      </w:r>
      <w:r w:rsidR="00893720" w:rsidRPr="00893720">
        <w:t>mdkr.</w:t>
      </w:r>
      <w:r w:rsidR="005D520C">
        <w:t xml:space="preserve"> </w:t>
      </w:r>
      <w:r w:rsidR="005D520C" w:rsidRPr="005D520C">
        <w:t>Inga skattesanktioner finns i denna kategori.</w:t>
      </w:r>
    </w:p>
    <w:p w14:paraId="5E2F54F9" w14:textId="77777777" w:rsidR="00755B40" w:rsidRDefault="00FE2E36" w:rsidP="00755B40">
      <w:pPr>
        <w:pStyle w:val="TabellFotnot"/>
      </w:pPr>
      <w:r>
        <w:rPr>
          <w:vertAlign w:val="superscript"/>
        </w:rPr>
        <w:t>2</w:t>
      </w:r>
      <w:r>
        <w:t xml:space="preserve"> Ingen avdragsrätt.</w:t>
      </w:r>
    </w:p>
    <w:p w14:paraId="58DBC838" w14:textId="77777777" w:rsidR="00755B40" w:rsidRDefault="00FE2E36" w:rsidP="00755B40">
      <w:pPr>
        <w:rPr>
          <w:rFonts w:asciiTheme="majorHAnsi" w:hAnsiTheme="majorHAnsi"/>
          <w:b/>
          <w:sz w:val="18"/>
        </w:rPr>
      </w:pPr>
      <w:r>
        <w:br w:type="page"/>
      </w:r>
    </w:p>
    <w:p w14:paraId="029CFE8A" w14:textId="79B70BFD" w:rsidR="00755B40" w:rsidRDefault="00FE2E36" w:rsidP="00755B40">
      <w:pPr>
        <w:pStyle w:val="TabellRubrik"/>
      </w:pPr>
      <w:bookmarkStart w:id="119" w:name="_Toc37234790"/>
      <w:r>
        <w:lastRenderedPageBreak/>
        <w:t xml:space="preserve">Tabell </w:t>
      </w:r>
      <w:r>
        <w:fldChar w:fldCharType="begin"/>
      </w:r>
      <w:r>
        <w:instrText xml:space="preserve"> STYLEREF  "Rubrik 1" \n</w:instrText>
      </w:r>
      <w:r>
        <w:fldChar w:fldCharType="separate"/>
      </w:r>
      <w:r w:rsidR="00F95061">
        <w:rPr>
          <w:noProof/>
        </w:rPr>
        <w:t>3</w:t>
      </w:r>
      <w:r>
        <w:rPr>
          <w:noProof/>
        </w:rPr>
        <w:fldChar w:fldCharType="end"/>
      </w:r>
      <w:r>
        <w:t>.</w:t>
      </w:r>
      <w:fldSimple w:instr=" SEQ Tabell \* ARABIC \s 1 ">
        <w:r w:rsidR="00F95061">
          <w:rPr>
            <w:noProof/>
          </w:rPr>
          <w:t>7</w:t>
        </w:r>
      </w:fldSimple>
      <w:r>
        <w:tab/>
        <w:t>F. Punktskatter</w:t>
      </w:r>
      <w:r w:rsidRPr="0007722E">
        <w:rPr>
          <w:vertAlign w:val="superscript"/>
        </w:rPr>
        <w:t>1</w:t>
      </w:r>
      <w:bookmarkEnd w:id="119"/>
    </w:p>
    <w:p w14:paraId="5BDDA0B7" w14:textId="77777777" w:rsidR="00755B40" w:rsidRDefault="00FE2E36" w:rsidP="00755B40">
      <w:pPr>
        <w:pStyle w:val="TabellUnderrubrik"/>
      </w:pPr>
      <w:r>
        <w:t>Skatteutgift (mdkr)</w:t>
      </w:r>
    </w:p>
    <w:tbl>
      <w:tblPr>
        <w:tblStyle w:val="RKBPTabell"/>
        <w:tblW w:w="4999" w:type="pct"/>
        <w:tblLayout w:type="fixed"/>
        <w:tblLook w:val="06E0" w:firstRow="1" w:lastRow="1" w:firstColumn="1" w:lastColumn="0" w:noHBand="1" w:noVBand="1"/>
      </w:tblPr>
      <w:tblGrid>
        <w:gridCol w:w="451"/>
        <w:gridCol w:w="623"/>
        <w:gridCol w:w="3941"/>
        <w:gridCol w:w="590"/>
        <w:gridCol w:w="590"/>
        <w:gridCol w:w="587"/>
        <w:gridCol w:w="587"/>
      </w:tblGrid>
      <w:tr w:rsidR="00572853" w14:paraId="3B98A78D" w14:textId="197FE6E2" w:rsidTr="001E7240">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07" w:type="pct"/>
            <w:tcBorders>
              <w:left w:val="none" w:sz="0" w:space="0" w:color="auto"/>
              <w:right w:val="none" w:sz="0" w:space="0" w:color="auto"/>
              <w:tl2br w:val="none" w:sz="0" w:space="0" w:color="auto"/>
              <w:tr2bl w:val="none" w:sz="0" w:space="0" w:color="auto"/>
            </w:tcBorders>
            <w:shd w:val="clear" w:color="auto" w:fill="auto"/>
          </w:tcPr>
          <w:p w14:paraId="606B693E" w14:textId="77777777" w:rsidR="00572853" w:rsidRDefault="00572853" w:rsidP="00755B40">
            <w:pPr>
              <w:pStyle w:val="TabellHuvud"/>
              <w:jc w:val="both"/>
            </w:pPr>
          </w:p>
        </w:tc>
        <w:tc>
          <w:tcPr>
            <w:tcW w:w="423" w:type="pct"/>
            <w:tcBorders>
              <w:left w:val="none" w:sz="0" w:space="0" w:color="auto"/>
              <w:right w:val="none" w:sz="0" w:space="0" w:color="auto"/>
              <w:tl2br w:val="none" w:sz="0" w:space="0" w:color="auto"/>
              <w:tr2bl w:val="none" w:sz="0" w:space="0" w:color="auto"/>
            </w:tcBorders>
            <w:shd w:val="clear" w:color="auto" w:fill="auto"/>
          </w:tcPr>
          <w:p w14:paraId="13B15B6C" w14:textId="77777777" w:rsidR="00572853" w:rsidRDefault="00572853" w:rsidP="00755B40">
            <w:pPr>
              <w:pStyle w:val="TabellHuvud"/>
              <w:jc w:val="both"/>
              <w:cnfStyle w:val="100000000000" w:firstRow="1" w:lastRow="0" w:firstColumn="0" w:lastColumn="0" w:oddVBand="0" w:evenVBand="0" w:oddHBand="0" w:evenHBand="0" w:firstRowFirstColumn="0" w:firstRowLastColumn="0" w:lastRowFirstColumn="0" w:lastRowLastColumn="0"/>
            </w:pPr>
          </w:p>
        </w:tc>
        <w:tc>
          <w:tcPr>
            <w:tcW w:w="2673" w:type="pct"/>
            <w:tcBorders>
              <w:left w:val="none" w:sz="0" w:space="0" w:color="auto"/>
              <w:right w:val="none" w:sz="0" w:space="0" w:color="auto"/>
              <w:tl2br w:val="none" w:sz="0" w:space="0" w:color="auto"/>
              <w:tr2bl w:val="none" w:sz="0" w:space="0" w:color="auto"/>
            </w:tcBorders>
            <w:shd w:val="clear" w:color="auto" w:fill="auto"/>
          </w:tcPr>
          <w:p w14:paraId="160D074B" w14:textId="77777777" w:rsidR="00572853" w:rsidRDefault="00572853" w:rsidP="00755B40">
            <w:pPr>
              <w:pStyle w:val="TabellHuvud"/>
              <w:jc w:val="both"/>
              <w:cnfStyle w:val="100000000000" w:firstRow="1" w:lastRow="0" w:firstColumn="0" w:lastColumn="0" w:oddVBand="0" w:evenVBand="0" w:oddHBand="0" w:evenHBand="0" w:firstRowFirstColumn="0" w:firstRowLastColumn="0" w:lastRowFirstColumn="0" w:lastRowLastColumn="0"/>
            </w:pPr>
          </w:p>
        </w:tc>
        <w:tc>
          <w:tcPr>
            <w:tcW w:w="400" w:type="pct"/>
            <w:tcBorders>
              <w:left w:val="none" w:sz="0" w:space="0" w:color="auto"/>
              <w:right w:val="none" w:sz="0" w:space="0" w:color="auto"/>
              <w:tl2br w:val="none" w:sz="0" w:space="0" w:color="auto"/>
              <w:tr2bl w:val="none" w:sz="0" w:space="0" w:color="auto"/>
            </w:tcBorders>
            <w:shd w:val="clear" w:color="auto" w:fill="auto"/>
          </w:tcPr>
          <w:p w14:paraId="2872D349"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2020</w:t>
            </w:r>
          </w:p>
        </w:tc>
        <w:tc>
          <w:tcPr>
            <w:tcW w:w="400" w:type="pct"/>
            <w:tcBorders>
              <w:left w:val="none" w:sz="0" w:space="0" w:color="auto"/>
              <w:right w:val="none" w:sz="0" w:space="0" w:color="auto"/>
              <w:tl2br w:val="none" w:sz="0" w:space="0" w:color="auto"/>
              <w:tr2bl w:val="none" w:sz="0" w:space="0" w:color="auto"/>
            </w:tcBorders>
            <w:shd w:val="clear" w:color="auto" w:fill="auto"/>
          </w:tcPr>
          <w:p w14:paraId="58205E8D"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2021</w:t>
            </w:r>
          </w:p>
        </w:tc>
        <w:tc>
          <w:tcPr>
            <w:tcW w:w="398" w:type="pct"/>
            <w:tcBorders>
              <w:left w:val="none" w:sz="0" w:space="0" w:color="auto"/>
              <w:right w:val="none" w:sz="0" w:space="0" w:color="auto"/>
              <w:tl2br w:val="none" w:sz="0" w:space="0" w:color="auto"/>
              <w:tr2bl w:val="none" w:sz="0" w:space="0" w:color="auto"/>
            </w:tcBorders>
            <w:shd w:val="clear" w:color="auto" w:fill="auto"/>
          </w:tcPr>
          <w:p w14:paraId="6CD8288D"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2022</w:t>
            </w:r>
          </w:p>
        </w:tc>
        <w:tc>
          <w:tcPr>
            <w:tcW w:w="398" w:type="pct"/>
            <w:tcBorders>
              <w:left w:val="none" w:sz="0" w:space="0" w:color="auto"/>
              <w:right w:val="none" w:sz="0" w:space="0" w:color="auto"/>
              <w:tl2br w:val="none" w:sz="0" w:space="0" w:color="auto"/>
              <w:tr2bl w:val="none" w:sz="0" w:space="0" w:color="auto"/>
            </w:tcBorders>
            <w:shd w:val="clear" w:color="auto" w:fill="auto"/>
          </w:tcPr>
          <w:p w14:paraId="5AC939E0" w14:textId="7D8FFD76"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2023</w:t>
            </w:r>
          </w:p>
        </w:tc>
      </w:tr>
      <w:tr w:rsidR="00572853" w14:paraId="06F8F2B2" w14:textId="396470AA" w:rsidTr="001E7240">
        <w:tc>
          <w:tcPr>
            <w:cnfStyle w:val="001000000000" w:firstRow="0" w:lastRow="0" w:firstColumn="1" w:lastColumn="0" w:oddVBand="0" w:evenVBand="0" w:oddHBand="0" w:evenHBand="0" w:firstRowFirstColumn="0" w:firstRowLastColumn="0" w:lastRowFirstColumn="0" w:lastRowLastColumn="0"/>
            <w:tcW w:w="307" w:type="pct"/>
            <w:tcBorders>
              <w:top w:val="single" w:sz="12" w:space="0" w:color="auto"/>
            </w:tcBorders>
            <w:vAlign w:val="top"/>
          </w:tcPr>
          <w:p w14:paraId="6A60AFA6" w14:textId="77777777" w:rsidR="00572853" w:rsidRDefault="00572853" w:rsidP="00755B40">
            <w:pPr>
              <w:pStyle w:val="Tabell"/>
            </w:pPr>
            <w:r w:rsidRPr="00855CFA">
              <w:t>F1</w:t>
            </w:r>
          </w:p>
        </w:tc>
        <w:tc>
          <w:tcPr>
            <w:tcW w:w="423" w:type="pct"/>
            <w:tcBorders>
              <w:top w:val="single" w:sz="12" w:space="0" w:color="auto"/>
            </w:tcBorders>
            <w:vAlign w:val="top"/>
          </w:tcPr>
          <w:p w14:paraId="1A3F74EF"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UO22</w:t>
            </w:r>
          </w:p>
        </w:tc>
        <w:tc>
          <w:tcPr>
            <w:tcW w:w="2673" w:type="pct"/>
            <w:tcBorders>
              <w:top w:val="single" w:sz="12" w:space="0" w:color="auto"/>
            </w:tcBorders>
            <w:vAlign w:val="top"/>
          </w:tcPr>
          <w:p w14:paraId="0F75B172"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Energiskatt på diesel i motordrivna fordon</w:t>
            </w:r>
          </w:p>
        </w:tc>
        <w:tc>
          <w:tcPr>
            <w:tcW w:w="400" w:type="pct"/>
            <w:tcBorders>
              <w:top w:val="single" w:sz="12" w:space="0" w:color="auto"/>
              <w:left w:val="nil"/>
              <w:bottom w:val="nil"/>
              <w:right w:val="nil"/>
            </w:tcBorders>
            <w:shd w:val="clear" w:color="auto" w:fill="auto"/>
            <w:vAlign w:val="top"/>
          </w:tcPr>
          <w:p w14:paraId="767800FD" w14:textId="03EAE01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4B7278">
              <w:t>12,</w:t>
            </w:r>
            <w:r w:rsidR="005A1F58" w:rsidRPr="004B7278">
              <w:t>32</w:t>
            </w:r>
          </w:p>
        </w:tc>
        <w:tc>
          <w:tcPr>
            <w:tcW w:w="400" w:type="pct"/>
            <w:tcBorders>
              <w:top w:val="single" w:sz="12" w:space="0" w:color="auto"/>
              <w:left w:val="nil"/>
              <w:bottom w:val="nil"/>
              <w:right w:val="nil"/>
            </w:tcBorders>
            <w:shd w:val="clear" w:color="auto" w:fill="auto"/>
            <w:vAlign w:val="top"/>
          </w:tcPr>
          <w:p w14:paraId="74CAE5D7" w14:textId="71EFFB6D"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4B7278">
              <w:t>12,</w:t>
            </w:r>
            <w:r w:rsidR="005A1F58" w:rsidRPr="004B7278">
              <w:t>80</w:t>
            </w:r>
          </w:p>
        </w:tc>
        <w:tc>
          <w:tcPr>
            <w:tcW w:w="398" w:type="pct"/>
            <w:tcBorders>
              <w:top w:val="single" w:sz="12" w:space="0" w:color="auto"/>
              <w:left w:val="nil"/>
              <w:bottom w:val="nil"/>
              <w:right w:val="nil"/>
            </w:tcBorders>
            <w:shd w:val="clear" w:color="auto" w:fill="auto"/>
            <w:vAlign w:val="top"/>
          </w:tcPr>
          <w:p w14:paraId="26E053BB" w14:textId="33695E09"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4B7278">
              <w:t>13,77</w:t>
            </w:r>
          </w:p>
        </w:tc>
        <w:tc>
          <w:tcPr>
            <w:tcW w:w="398" w:type="pct"/>
            <w:tcBorders>
              <w:top w:val="single" w:sz="12" w:space="0" w:color="auto"/>
              <w:left w:val="nil"/>
              <w:bottom w:val="nil"/>
              <w:right w:val="nil"/>
            </w:tcBorders>
            <w:vAlign w:val="top"/>
          </w:tcPr>
          <w:p w14:paraId="5D42ED0B" w14:textId="6C494999"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sidRPr="004B7278">
              <w:t>14,21</w:t>
            </w:r>
          </w:p>
        </w:tc>
      </w:tr>
      <w:tr w:rsidR="00572853" w14:paraId="4540D555" w14:textId="45AC888E" w:rsidTr="005A1F58">
        <w:tc>
          <w:tcPr>
            <w:cnfStyle w:val="001000000000" w:firstRow="0" w:lastRow="0" w:firstColumn="1" w:lastColumn="0" w:oddVBand="0" w:evenVBand="0" w:oddHBand="0" w:evenHBand="0" w:firstRowFirstColumn="0" w:firstRowLastColumn="0" w:lastRowFirstColumn="0" w:lastRowLastColumn="0"/>
            <w:tcW w:w="307" w:type="pct"/>
            <w:vAlign w:val="top"/>
          </w:tcPr>
          <w:p w14:paraId="17834E43" w14:textId="77777777" w:rsidR="00572853" w:rsidRDefault="00572853" w:rsidP="00755B40">
            <w:pPr>
              <w:pStyle w:val="Tabell"/>
            </w:pPr>
            <w:r w:rsidRPr="00855CFA">
              <w:t>F2</w:t>
            </w:r>
          </w:p>
        </w:tc>
        <w:tc>
          <w:tcPr>
            <w:tcW w:w="423" w:type="pct"/>
            <w:vAlign w:val="top"/>
          </w:tcPr>
          <w:p w14:paraId="235E31A4"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UO22</w:t>
            </w:r>
          </w:p>
        </w:tc>
        <w:tc>
          <w:tcPr>
            <w:tcW w:w="2673" w:type="pct"/>
            <w:vAlign w:val="top"/>
          </w:tcPr>
          <w:p w14:paraId="6FA31720"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 xml:space="preserve">Energiskatt </w:t>
            </w:r>
            <w:r>
              <w:t>på</w:t>
            </w:r>
            <w:r w:rsidRPr="00855CFA">
              <w:t xml:space="preserve"> fossil bensin utanför reduktionsplikten</w:t>
            </w:r>
          </w:p>
        </w:tc>
        <w:tc>
          <w:tcPr>
            <w:tcW w:w="400" w:type="pct"/>
            <w:vAlign w:val="top"/>
          </w:tcPr>
          <w:p w14:paraId="48669775"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D2128">
              <w:t>0,00</w:t>
            </w:r>
          </w:p>
        </w:tc>
        <w:tc>
          <w:tcPr>
            <w:tcW w:w="400" w:type="pct"/>
            <w:vAlign w:val="top"/>
          </w:tcPr>
          <w:p w14:paraId="22CD480F"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D2128">
              <w:t>0,00</w:t>
            </w:r>
          </w:p>
        </w:tc>
        <w:tc>
          <w:tcPr>
            <w:tcW w:w="398" w:type="pct"/>
            <w:vAlign w:val="top"/>
          </w:tcPr>
          <w:p w14:paraId="38523826"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D2128">
              <w:t>0,00</w:t>
            </w:r>
          </w:p>
        </w:tc>
        <w:tc>
          <w:tcPr>
            <w:tcW w:w="398" w:type="pct"/>
            <w:vAlign w:val="top"/>
          </w:tcPr>
          <w:p w14:paraId="06FF938B" w14:textId="7F2D9086" w:rsidR="00572853" w:rsidRPr="001D2128"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4B7278">
              <w:t>0,00</w:t>
            </w:r>
          </w:p>
        </w:tc>
      </w:tr>
      <w:tr w:rsidR="00572853" w14:paraId="2DFAB3CF" w14:textId="3A9D5E1A" w:rsidTr="005A1F58">
        <w:tc>
          <w:tcPr>
            <w:cnfStyle w:val="001000000000" w:firstRow="0" w:lastRow="0" w:firstColumn="1" w:lastColumn="0" w:oddVBand="0" w:evenVBand="0" w:oddHBand="0" w:evenHBand="0" w:firstRowFirstColumn="0" w:firstRowLastColumn="0" w:lastRowFirstColumn="0" w:lastRowLastColumn="0"/>
            <w:tcW w:w="307" w:type="pct"/>
            <w:vAlign w:val="top"/>
          </w:tcPr>
          <w:p w14:paraId="6344FB50" w14:textId="77777777" w:rsidR="00572853" w:rsidRDefault="00572853" w:rsidP="00755B40">
            <w:pPr>
              <w:pStyle w:val="Tabell"/>
            </w:pPr>
            <w:r w:rsidRPr="00855CFA">
              <w:t>F3</w:t>
            </w:r>
          </w:p>
        </w:tc>
        <w:tc>
          <w:tcPr>
            <w:tcW w:w="423" w:type="pct"/>
            <w:vAlign w:val="top"/>
          </w:tcPr>
          <w:p w14:paraId="686A194E"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UO22</w:t>
            </w:r>
          </w:p>
        </w:tc>
        <w:tc>
          <w:tcPr>
            <w:tcW w:w="2673" w:type="pct"/>
            <w:vAlign w:val="top"/>
          </w:tcPr>
          <w:p w14:paraId="4959BF18"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Energiskattebefrielse för naturgas och gasol som drivmedel</w:t>
            </w:r>
          </w:p>
        </w:tc>
        <w:tc>
          <w:tcPr>
            <w:tcW w:w="400" w:type="pct"/>
            <w:vAlign w:val="top"/>
          </w:tcPr>
          <w:p w14:paraId="3C75F5A1" w14:textId="4C668DAD"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D2128">
              <w:t>0,</w:t>
            </w:r>
            <w:r w:rsidR="005A1F58" w:rsidRPr="004B7278">
              <w:t>11</w:t>
            </w:r>
          </w:p>
        </w:tc>
        <w:tc>
          <w:tcPr>
            <w:tcW w:w="400" w:type="pct"/>
            <w:vAlign w:val="top"/>
          </w:tcPr>
          <w:p w14:paraId="145CF5DC" w14:textId="212A5E7F"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D2128">
              <w:t>0,</w:t>
            </w:r>
            <w:r w:rsidR="005A1F58" w:rsidRPr="004B7278">
              <w:t>11</w:t>
            </w:r>
          </w:p>
        </w:tc>
        <w:tc>
          <w:tcPr>
            <w:tcW w:w="398" w:type="pct"/>
            <w:vAlign w:val="top"/>
          </w:tcPr>
          <w:p w14:paraId="4D50C0A1" w14:textId="22A64CB6"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D2128">
              <w:t>0,</w:t>
            </w:r>
            <w:r w:rsidR="005A1F58" w:rsidRPr="004B7278">
              <w:t>12</w:t>
            </w:r>
          </w:p>
        </w:tc>
        <w:tc>
          <w:tcPr>
            <w:tcW w:w="398" w:type="pct"/>
            <w:vAlign w:val="top"/>
          </w:tcPr>
          <w:p w14:paraId="422FEE80" w14:textId="60D9B98F" w:rsidR="00572853" w:rsidRPr="001D2128"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4B7278">
              <w:t>0,12</w:t>
            </w:r>
          </w:p>
        </w:tc>
      </w:tr>
      <w:tr w:rsidR="00572853" w14:paraId="50069725" w14:textId="091346F8" w:rsidTr="005A1F58">
        <w:tc>
          <w:tcPr>
            <w:cnfStyle w:val="001000000000" w:firstRow="0" w:lastRow="0" w:firstColumn="1" w:lastColumn="0" w:oddVBand="0" w:evenVBand="0" w:oddHBand="0" w:evenHBand="0" w:firstRowFirstColumn="0" w:firstRowLastColumn="0" w:lastRowFirstColumn="0" w:lastRowLastColumn="0"/>
            <w:tcW w:w="307" w:type="pct"/>
            <w:vAlign w:val="top"/>
          </w:tcPr>
          <w:p w14:paraId="05D0E571" w14:textId="77777777" w:rsidR="00572853" w:rsidRDefault="00572853" w:rsidP="00755B40">
            <w:pPr>
              <w:pStyle w:val="Tabell"/>
            </w:pPr>
            <w:r w:rsidRPr="00855CFA">
              <w:t>F4</w:t>
            </w:r>
          </w:p>
        </w:tc>
        <w:tc>
          <w:tcPr>
            <w:tcW w:w="423" w:type="pct"/>
            <w:vAlign w:val="top"/>
          </w:tcPr>
          <w:p w14:paraId="39FEE057"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UO22</w:t>
            </w:r>
          </w:p>
        </w:tc>
        <w:tc>
          <w:tcPr>
            <w:tcW w:w="2673" w:type="pct"/>
            <w:vAlign w:val="top"/>
          </w:tcPr>
          <w:p w14:paraId="01F13D9B"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Energiskattebefrielse för biodrivmedel utanför reduktionsplikten</w:t>
            </w:r>
          </w:p>
        </w:tc>
        <w:tc>
          <w:tcPr>
            <w:tcW w:w="400" w:type="pct"/>
            <w:tcBorders>
              <w:top w:val="nil"/>
              <w:left w:val="nil"/>
              <w:bottom w:val="single" w:sz="4" w:space="0" w:color="auto"/>
              <w:right w:val="nil"/>
            </w:tcBorders>
            <w:shd w:val="clear" w:color="auto" w:fill="auto"/>
            <w:vAlign w:val="top"/>
          </w:tcPr>
          <w:p w14:paraId="6DA767E9" w14:textId="5C8AC4BC"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4B7278">
              <w:t>1,78</w:t>
            </w:r>
          </w:p>
        </w:tc>
        <w:tc>
          <w:tcPr>
            <w:tcW w:w="400" w:type="pct"/>
            <w:tcBorders>
              <w:top w:val="nil"/>
              <w:left w:val="nil"/>
              <w:bottom w:val="single" w:sz="4" w:space="0" w:color="auto"/>
              <w:right w:val="nil"/>
            </w:tcBorders>
            <w:shd w:val="clear" w:color="auto" w:fill="auto"/>
            <w:vAlign w:val="top"/>
          </w:tcPr>
          <w:p w14:paraId="4A4A4403" w14:textId="69BB68E8"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4B7278">
              <w:t>1,81</w:t>
            </w:r>
          </w:p>
        </w:tc>
        <w:tc>
          <w:tcPr>
            <w:tcW w:w="398" w:type="pct"/>
            <w:tcBorders>
              <w:top w:val="nil"/>
              <w:left w:val="nil"/>
              <w:bottom w:val="single" w:sz="4" w:space="0" w:color="auto"/>
              <w:right w:val="nil"/>
            </w:tcBorders>
            <w:shd w:val="clear" w:color="auto" w:fill="auto"/>
            <w:vAlign w:val="top"/>
          </w:tcPr>
          <w:p w14:paraId="1E20165C" w14:textId="097E6E3B"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4B7278">
              <w:t>1,86</w:t>
            </w:r>
          </w:p>
        </w:tc>
        <w:tc>
          <w:tcPr>
            <w:tcW w:w="398" w:type="pct"/>
            <w:tcBorders>
              <w:top w:val="nil"/>
              <w:left w:val="nil"/>
              <w:bottom w:val="single" w:sz="4" w:space="0" w:color="auto"/>
              <w:right w:val="nil"/>
            </w:tcBorders>
            <w:vAlign w:val="top"/>
          </w:tcPr>
          <w:p w14:paraId="439658AF" w14:textId="525795F7"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sidRPr="004B7278">
              <w:t>1,90</w:t>
            </w:r>
          </w:p>
        </w:tc>
      </w:tr>
      <w:tr w:rsidR="00572853" w14:paraId="2E9488DB" w14:textId="75A798EF" w:rsidTr="005A1F58">
        <w:tc>
          <w:tcPr>
            <w:cnfStyle w:val="001000000000" w:firstRow="0" w:lastRow="0" w:firstColumn="1" w:lastColumn="0" w:oddVBand="0" w:evenVBand="0" w:oddHBand="0" w:evenHBand="0" w:firstRowFirstColumn="0" w:firstRowLastColumn="0" w:lastRowFirstColumn="0" w:lastRowLastColumn="0"/>
            <w:tcW w:w="307" w:type="pct"/>
            <w:vAlign w:val="top"/>
          </w:tcPr>
          <w:p w14:paraId="27E14A79" w14:textId="77777777" w:rsidR="00572853" w:rsidRDefault="00572853" w:rsidP="00755B40">
            <w:pPr>
              <w:pStyle w:val="Tabell"/>
            </w:pPr>
            <w:r w:rsidRPr="00855CFA">
              <w:t>F5</w:t>
            </w:r>
          </w:p>
        </w:tc>
        <w:tc>
          <w:tcPr>
            <w:tcW w:w="423" w:type="pct"/>
            <w:vAlign w:val="top"/>
          </w:tcPr>
          <w:p w14:paraId="08F2CA3E"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UO22</w:t>
            </w:r>
          </w:p>
        </w:tc>
        <w:tc>
          <w:tcPr>
            <w:tcW w:w="2673" w:type="pct"/>
            <w:vAlign w:val="top"/>
          </w:tcPr>
          <w:p w14:paraId="65456E89"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Energiskattebefrielse för elförbrukning vid bandrift</w:t>
            </w:r>
          </w:p>
        </w:tc>
        <w:tc>
          <w:tcPr>
            <w:tcW w:w="400" w:type="pct"/>
            <w:tcBorders>
              <w:top w:val="single" w:sz="4" w:space="0" w:color="auto"/>
              <w:left w:val="nil"/>
              <w:bottom w:val="single" w:sz="4" w:space="0" w:color="auto"/>
              <w:right w:val="nil"/>
            </w:tcBorders>
            <w:shd w:val="clear" w:color="auto" w:fill="auto"/>
            <w:vAlign w:val="top"/>
          </w:tcPr>
          <w:p w14:paraId="42892BAA" w14:textId="5CD6041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4B7278">
              <w:t>1,</w:t>
            </w:r>
            <w:r w:rsidR="005A1F58" w:rsidRPr="004B7278">
              <w:t>14</w:t>
            </w:r>
          </w:p>
        </w:tc>
        <w:tc>
          <w:tcPr>
            <w:tcW w:w="400" w:type="pct"/>
            <w:tcBorders>
              <w:top w:val="single" w:sz="4" w:space="0" w:color="auto"/>
              <w:left w:val="nil"/>
              <w:bottom w:val="single" w:sz="4" w:space="0" w:color="auto"/>
              <w:right w:val="nil"/>
            </w:tcBorders>
            <w:shd w:val="clear" w:color="auto" w:fill="auto"/>
            <w:vAlign w:val="top"/>
          </w:tcPr>
          <w:p w14:paraId="235CE2F0" w14:textId="3ECEB29C"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4B7278">
              <w:t>1,</w:t>
            </w:r>
            <w:r w:rsidR="005A1F58" w:rsidRPr="004B7278">
              <w:t>19</w:t>
            </w:r>
          </w:p>
        </w:tc>
        <w:tc>
          <w:tcPr>
            <w:tcW w:w="398" w:type="pct"/>
            <w:tcBorders>
              <w:top w:val="single" w:sz="4" w:space="0" w:color="auto"/>
              <w:left w:val="nil"/>
              <w:bottom w:val="single" w:sz="4" w:space="0" w:color="auto"/>
              <w:right w:val="nil"/>
            </w:tcBorders>
            <w:shd w:val="clear" w:color="auto" w:fill="auto"/>
            <w:vAlign w:val="top"/>
          </w:tcPr>
          <w:p w14:paraId="3D7AE449" w14:textId="0DEFDA68"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4B7278">
              <w:t>1,</w:t>
            </w:r>
            <w:r w:rsidR="005A1F58" w:rsidRPr="004B7278">
              <w:t>26</w:t>
            </w:r>
          </w:p>
        </w:tc>
        <w:tc>
          <w:tcPr>
            <w:tcW w:w="398" w:type="pct"/>
            <w:tcBorders>
              <w:top w:val="single" w:sz="4" w:space="0" w:color="auto"/>
              <w:left w:val="nil"/>
              <w:bottom w:val="single" w:sz="4" w:space="0" w:color="auto"/>
              <w:right w:val="nil"/>
            </w:tcBorders>
            <w:vAlign w:val="top"/>
          </w:tcPr>
          <w:p w14:paraId="39A2F88B" w14:textId="459A76E9"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sidRPr="004B7278">
              <w:t>1,34</w:t>
            </w:r>
          </w:p>
        </w:tc>
      </w:tr>
      <w:tr w:rsidR="00572853" w14:paraId="0AE383E2" w14:textId="32E05E05" w:rsidTr="005A1F58">
        <w:tc>
          <w:tcPr>
            <w:cnfStyle w:val="001000000000" w:firstRow="0" w:lastRow="0" w:firstColumn="1" w:lastColumn="0" w:oddVBand="0" w:evenVBand="0" w:oddHBand="0" w:evenHBand="0" w:firstRowFirstColumn="0" w:firstRowLastColumn="0" w:lastRowFirstColumn="0" w:lastRowLastColumn="0"/>
            <w:tcW w:w="307" w:type="pct"/>
            <w:vAlign w:val="top"/>
          </w:tcPr>
          <w:p w14:paraId="13530637" w14:textId="77777777" w:rsidR="00572853" w:rsidRDefault="00572853" w:rsidP="00755B40">
            <w:pPr>
              <w:pStyle w:val="Tabell"/>
            </w:pPr>
            <w:r w:rsidRPr="00855CFA">
              <w:t>F6</w:t>
            </w:r>
          </w:p>
        </w:tc>
        <w:tc>
          <w:tcPr>
            <w:tcW w:w="423" w:type="pct"/>
            <w:vAlign w:val="top"/>
          </w:tcPr>
          <w:p w14:paraId="7322187C"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UO22</w:t>
            </w:r>
          </w:p>
        </w:tc>
        <w:tc>
          <w:tcPr>
            <w:tcW w:w="2673" w:type="pct"/>
            <w:vAlign w:val="top"/>
          </w:tcPr>
          <w:p w14:paraId="7E12493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Energiskattebefrielse för bränsleförbrukning vid bandrift</w:t>
            </w:r>
          </w:p>
        </w:tc>
        <w:tc>
          <w:tcPr>
            <w:tcW w:w="400" w:type="pct"/>
            <w:tcBorders>
              <w:top w:val="single" w:sz="4" w:space="0" w:color="auto"/>
            </w:tcBorders>
            <w:vAlign w:val="top"/>
          </w:tcPr>
          <w:p w14:paraId="7523FDF8"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D2128">
              <w:t>0,02</w:t>
            </w:r>
          </w:p>
        </w:tc>
        <w:tc>
          <w:tcPr>
            <w:tcW w:w="400" w:type="pct"/>
            <w:tcBorders>
              <w:top w:val="single" w:sz="4" w:space="0" w:color="auto"/>
            </w:tcBorders>
            <w:vAlign w:val="top"/>
          </w:tcPr>
          <w:p w14:paraId="00D31CAB"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D2128">
              <w:t>0,02</w:t>
            </w:r>
          </w:p>
        </w:tc>
        <w:tc>
          <w:tcPr>
            <w:tcW w:w="398" w:type="pct"/>
            <w:tcBorders>
              <w:top w:val="single" w:sz="4" w:space="0" w:color="auto"/>
            </w:tcBorders>
            <w:vAlign w:val="top"/>
          </w:tcPr>
          <w:p w14:paraId="3DFF6C1E"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D2128">
              <w:t>0,02</w:t>
            </w:r>
          </w:p>
        </w:tc>
        <w:tc>
          <w:tcPr>
            <w:tcW w:w="398" w:type="pct"/>
            <w:tcBorders>
              <w:top w:val="single" w:sz="4" w:space="0" w:color="auto"/>
            </w:tcBorders>
            <w:vAlign w:val="top"/>
          </w:tcPr>
          <w:p w14:paraId="6483B96F" w14:textId="6D187A47" w:rsidR="00572853" w:rsidRPr="001D2128"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4B7278">
              <w:t>0,03</w:t>
            </w:r>
          </w:p>
        </w:tc>
      </w:tr>
      <w:tr w:rsidR="00572853" w14:paraId="581B07E1" w14:textId="0035390E" w:rsidTr="005A1F58">
        <w:tc>
          <w:tcPr>
            <w:cnfStyle w:val="001000000000" w:firstRow="0" w:lastRow="0" w:firstColumn="1" w:lastColumn="0" w:oddVBand="0" w:evenVBand="0" w:oddHBand="0" w:evenHBand="0" w:firstRowFirstColumn="0" w:firstRowLastColumn="0" w:lastRowFirstColumn="0" w:lastRowLastColumn="0"/>
            <w:tcW w:w="307" w:type="pct"/>
            <w:vAlign w:val="top"/>
          </w:tcPr>
          <w:p w14:paraId="554730E5" w14:textId="77777777" w:rsidR="00572853" w:rsidRDefault="00572853" w:rsidP="00755B40">
            <w:pPr>
              <w:pStyle w:val="Tabell"/>
            </w:pPr>
            <w:r w:rsidRPr="00855CFA">
              <w:t>F7</w:t>
            </w:r>
          </w:p>
        </w:tc>
        <w:tc>
          <w:tcPr>
            <w:tcW w:w="423" w:type="pct"/>
            <w:vAlign w:val="top"/>
          </w:tcPr>
          <w:p w14:paraId="272B9916"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ST</w:t>
            </w:r>
          </w:p>
        </w:tc>
        <w:tc>
          <w:tcPr>
            <w:tcW w:w="2673" w:type="pct"/>
            <w:vAlign w:val="top"/>
          </w:tcPr>
          <w:p w14:paraId="4E9C96F1"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Energiskattebefrielse på bränsle för inrikes sjöfart</w:t>
            </w:r>
          </w:p>
        </w:tc>
        <w:tc>
          <w:tcPr>
            <w:tcW w:w="400" w:type="pct"/>
            <w:tcBorders>
              <w:top w:val="nil"/>
              <w:left w:val="nil"/>
              <w:bottom w:val="single" w:sz="4" w:space="0" w:color="auto"/>
              <w:right w:val="nil"/>
            </w:tcBorders>
            <w:shd w:val="clear" w:color="auto" w:fill="auto"/>
            <w:vAlign w:val="top"/>
          </w:tcPr>
          <w:p w14:paraId="7CFD5D7B" w14:textId="33456068"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4B7278">
              <w:t>0,</w:t>
            </w:r>
            <w:r w:rsidR="005A1F58" w:rsidRPr="004B7278">
              <w:t>63</w:t>
            </w:r>
          </w:p>
        </w:tc>
        <w:tc>
          <w:tcPr>
            <w:tcW w:w="400" w:type="pct"/>
            <w:tcBorders>
              <w:top w:val="nil"/>
              <w:left w:val="nil"/>
              <w:bottom w:val="single" w:sz="4" w:space="0" w:color="auto"/>
              <w:right w:val="nil"/>
            </w:tcBorders>
            <w:shd w:val="clear" w:color="auto" w:fill="auto"/>
            <w:vAlign w:val="top"/>
          </w:tcPr>
          <w:p w14:paraId="1EF838A3" w14:textId="4237E761"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4B7278">
              <w:t>0,</w:t>
            </w:r>
            <w:r w:rsidR="005A1F58" w:rsidRPr="004B7278">
              <w:t>63</w:t>
            </w:r>
          </w:p>
        </w:tc>
        <w:tc>
          <w:tcPr>
            <w:tcW w:w="398" w:type="pct"/>
            <w:tcBorders>
              <w:top w:val="nil"/>
              <w:left w:val="nil"/>
              <w:bottom w:val="single" w:sz="4" w:space="0" w:color="auto"/>
              <w:right w:val="nil"/>
            </w:tcBorders>
            <w:shd w:val="clear" w:color="auto" w:fill="auto"/>
            <w:vAlign w:val="top"/>
          </w:tcPr>
          <w:p w14:paraId="33A18FEB" w14:textId="210A481B"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4B7278">
              <w:t>0,</w:t>
            </w:r>
            <w:r w:rsidR="005A1F58" w:rsidRPr="004B7278">
              <w:t>64</w:t>
            </w:r>
          </w:p>
        </w:tc>
        <w:tc>
          <w:tcPr>
            <w:tcW w:w="398" w:type="pct"/>
            <w:tcBorders>
              <w:top w:val="nil"/>
              <w:left w:val="nil"/>
              <w:bottom w:val="single" w:sz="4" w:space="0" w:color="auto"/>
              <w:right w:val="nil"/>
            </w:tcBorders>
            <w:vAlign w:val="top"/>
          </w:tcPr>
          <w:p w14:paraId="14DA8B3B" w14:textId="227CE5A3"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sidRPr="004B7278">
              <w:t>0,66</w:t>
            </w:r>
          </w:p>
        </w:tc>
      </w:tr>
      <w:tr w:rsidR="00572853" w14:paraId="4D23F67B" w14:textId="28F5DCCB" w:rsidTr="005A1F58">
        <w:tc>
          <w:tcPr>
            <w:cnfStyle w:val="001000000000" w:firstRow="0" w:lastRow="0" w:firstColumn="1" w:lastColumn="0" w:oddVBand="0" w:evenVBand="0" w:oddHBand="0" w:evenHBand="0" w:firstRowFirstColumn="0" w:firstRowLastColumn="0" w:lastRowFirstColumn="0" w:lastRowLastColumn="0"/>
            <w:tcW w:w="307" w:type="pct"/>
            <w:vAlign w:val="top"/>
          </w:tcPr>
          <w:p w14:paraId="200A36F4" w14:textId="77777777" w:rsidR="00572853" w:rsidRDefault="00572853" w:rsidP="00755B40">
            <w:pPr>
              <w:pStyle w:val="Tabell"/>
            </w:pPr>
            <w:r w:rsidRPr="00855CFA">
              <w:t>F8</w:t>
            </w:r>
          </w:p>
        </w:tc>
        <w:tc>
          <w:tcPr>
            <w:tcW w:w="423" w:type="pct"/>
            <w:vAlign w:val="top"/>
          </w:tcPr>
          <w:p w14:paraId="42EAFDEA"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UO22</w:t>
            </w:r>
          </w:p>
        </w:tc>
        <w:tc>
          <w:tcPr>
            <w:tcW w:w="2673" w:type="pct"/>
            <w:vAlign w:val="top"/>
          </w:tcPr>
          <w:p w14:paraId="4C1BDA97"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Energiskattebefrielse på bränsle för inrikes luftfart</w:t>
            </w:r>
          </w:p>
        </w:tc>
        <w:tc>
          <w:tcPr>
            <w:tcW w:w="400" w:type="pct"/>
            <w:tcBorders>
              <w:top w:val="single" w:sz="4" w:space="0" w:color="auto"/>
              <w:left w:val="nil"/>
              <w:bottom w:val="single" w:sz="4" w:space="0" w:color="auto"/>
              <w:right w:val="nil"/>
            </w:tcBorders>
            <w:shd w:val="clear" w:color="auto" w:fill="auto"/>
            <w:vAlign w:val="top"/>
          </w:tcPr>
          <w:p w14:paraId="33BD516A" w14:textId="2310F099"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4B7278">
              <w:t>0,</w:t>
            </w:r>
            <w:r w:rsidR="005A1F58" w:rsidRPr="004B7278">
              <w:t>34</w:t>
            </w:r>
          </w:p>
        </w:tc>
        <w:tc>
          <w:tcPr>
            <w:tcW w:w="400" w:type="pct"/>
            <w:tcBorders>
              <w:top w:val="single" w:sz="4" w:space="0" w:color="auto"/>
              <w:left w:val="nil"/>
              <w:bottom w:val="single" w:sz="4" w:space="0" w:color="auto"/>
              <w:right w:val="nil"/>
            </w:tcBorders>
            <w:shd w:val="clear" w:color="auto" w:fill="auto"/>
            <w:vAlign w:val="top"/>
          </w:tcPr>
          <w:p w14:paraId="00E91917" w14:textId="5D28FE2D"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4B7278">
              <w:t>0,53</w:t>
            </w:r>
          </w:p>
        </w:tc>
        <w:tc>
          <w:tcPr>
            <w:tcW w:w="398" w:type="pct"/>
            <w:tcBorders>
              <w:top w:val="single" w:sz="4" w:space="0" w:color="auto"/>
              <w:left w:val="nil"/>
              <w:bottom w:val="single" w:sz="4" w:space="0" w:color="auto"/>
              <w:right w:val="nil"/>
            </w:tcBorders>
            <w:shd w:val="clear" w:color="auto" w:fill="auto"/>
            <w:vAlign w:val="top"/>
          </w:tcPr>
          <w:p w14:paraId="09744912" w14:textId="47156AFA"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4B7278">
              <w:t>0,73</w:t>
            </w:r>
          </w:p>
        </w:tc>
        <w:tc>
          <w:tcPr>
            <w:tcW w:w="398" w:type="pct"/>
            <w:tcBorders>
              <w:top w:val="single" w:sz="4" w:space="0" w:color="auto"/>
              <w:left w:val="nil"/>
              <w:bottom w:val="single" w:sz="4" w:space="0" w:color="auto"/>
              <w:right w:val="nil"/>
            </w:tcBorders>
            <w:vAlign w:val="top"/>
          </w:tcPr>
          <w:p w14:paraId="7B24145C" w14:textId="1BB5D117"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sidRPr="004B7278">
              <w:t>0,84</w:t>
            </w:r>
          </w:p>
        </w:tc>
      </w:tr>
      <w:tr w:rsidR="00572853" w14:paraId="77DC9C7B" w14:textId="165418C7" w:rsidTr="005A1F58">
        <w:tc>
          <w:tcPr>
            <w:cnfStyle w:val="001000000000" w:firstRow="0" w:lastRow="0" w:firstColumn="1" w:lastColumn="0" w:oddVBand="0" w:evenVBand="0" w:oddHBand="0" w:evenHBand="0" w:firstRowFirstColumn="0" w:firstRowLastColumn="0" w:lastRowFirstColumn="0" w:lastRowLastColumn="0"/>
            <w:tcW w:w="307" w:type="pct"/>
            <w:vAlign w:val="top"/>
          </w:tcPr>
          <w:p w14:paraId="5220CB1A" w14:textId="585134A4" w:rsidR="00572853" w:rsidRDefault="00332ACD" w:rsidP="00755B40">
            <w:pPr>
              <w:pStyle w:val="Tabell"/>
            </w:pPr>
            <w:r w:rsidRPr="00855CFA">
              <w:t>F</w:t>
            </w:r>
            <w:r>
              <w:t>9</w:t>
            </w:r>
          </w:p>
        </w:tc>
        <w:tc>
          <w:tcPr>
            <w:tcW w:w="423" w:type="pct"/>
            <w:vAlign w:val="top"/>
          </w:tcPr>
          <w:p w14:paraId="4F1C952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UO21</w:t>
            </w:r>
          </w:p>
        </w:tc>
        <w:tc>
          <w:tcPr>
            <w:tcW w:w="2673" w:type="pct"/>
            <w:vAlign w:val="top"/>
          </w:tcPr>
          <w:p w14:paraId="169240C0"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Energiskattebefrielse för biobränsle m.m. för uppvärmning</w:t>
            </w:r>
          </w:p>
        </w:tc>
        <w:tc>
          <w:tcPr>
            <w:tcW w:w="400" w:type="pct"/>
            <w:tcBorders>
              <w:top w:val="nil"/>
              <w:left w:val="nil"/>
              <w:bottom w:val="nil"/>
              <w:right w:val="nil"/>
            </w:tcBorders>
            <w:shd w:val="clear" w:color="auto" w:fill="auto"/>
            <w:vAlign w:val="top"/>
          </w:tcPr>
          <w:p w14:paraId="147B48DF" w14:textId="18F150DE"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C3514E">
              <w:t>3,81</w:t>
            </w:r>
          </w:p>
        </w:tc>
        <w:tc>
          <w:tcPr>
            <w:tcW w:w="400" w:type="pct"/>
            <w:tcBorders>
              <w:top w:val="nil"/>
              <w:left w:val="nil"/>
              <w:bottom w:val="nil"/>
              <w:right w:val="nil"/>
            </w:tcBorders>
            <w:shd w:val="clear" w:color="auto" w:fill="auto"/>
            <w:vAlign w:val="top"/>
          </w:tcPr>
          <w:p w14:paraId="58A75ED7" w14:textId="3E77FEA1"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3514E">
              <w:t>4,</w:t>
            </w:r>
            <w:r w:rsidR="005A1F58" w:rsidRPr="00C3514E">
              <w:t>06</w:t>
            </w:r>
          </w:p>
        </w:tc>
        <w:tc>
          <w:tcPr>
            <w:tcW w:w="398" w:type="pct"/>
            <w:tcBorders>
              <w:top w:val="nil"/>
              <w:left w:val="nil"/>
              <w:bottom w:val="nil"/>
              <w:right w:val="nil"/>
            </w:tcBorders>
            <w:shd w:val="clear" w:color="auto" w:fill="auto"/>
            <w:vAlign w:val="top"/>
          </w:tcPr>
          <w:p w14:paraId="27EE310E" w14:textId="18A2F0BA"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3514E">
              <w:t>4,</w:t>
            </w:r>
            <w:r w:rsidR="005A1F58" w:rsidRPr="00C3514E">
              <w:t>13</w:t>
            </w:r>
          </w:p>
        </w:tc>
        <w:tc>
          <w:tcPr>
            <w:tcW w:w="398" w:type="pct"/>
            <w:tcBorders>
              <w:top w:val="nil"/>
              <w:left w:val="nil"/>
              <w:bottom w:val="nil"/>
              <w:right w:val="nil"/>
            </w:tcBorders>
            <w:vAlign w:val="top"/>
          </w:tcPr>
          <w:p w14:paraId="33474E7B" w14:textId="3DF9C60B"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sidRPr="00C3514E">
              <w:t>4,19</w:t>
            </w:r>
          </w:p>
        </w:tc>
      </w:tr>
      <w:tr w:rsidR="00572853" w14:paraId="75A49A41" w14:textId="03AC35AB" w:rsidTr="005A1F58">
        <w:tc>
          <w:tcPr>
            <w:cnfStyle w:val="001000000000" w:firstRow="0" w:lastRow="0" w:firstColumn="1" w:lastColumn="0" w:oddVBand="0" w:evenVBand="0" w:oddHBand="0" w:evenHBand="0" w:firstRowFirstColumn="0" w:firstRowLastColumn="0" w:lastRowFirstColumn="0" w:lastRowLastColumn="0"/>
            <w:tcW w:w="307" w:type="pct"/>
            <w:vAlign w:val="top"/>
          </w:tcPr>
          <w:p w14:paraId="656C15F0" w14:textId="259267AE" w:rsidR="00572853" w:rsidRDefault="00332ACD" w:rsidP="00755B40">
            <w:pPr>
              <w:pStyle w:val="Tabell"/>
            </w:pPr>
            <w:r w:rsidRPr="00855CFA">
              <w:t>F</w:t>
            </w:r>
            <w:r>
              <w:t>10</w:t>
            </w:r>
          </w:p>
        </w:tc>
        <w:tc>
          <w:tcPr>
            <w:tcW w:w="423" w:type="pct"/>
            <w:vAlign w:val="top"/>
          </w:tcPr>
          <w:p w14:paraId="7E9290BE"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UO21</w:t>
            </w:r>
          </w:p>
        </w:tc>
        <w:tc>
          <w:tcPr>
            <w:tcW w:w="2673" w:type="pct"/>
            <w:vAlign w:val="top"/>
          </w:tcPr>
          <w:p w14:paraId="57C7D331" w14:textId="7CA0502E"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 xml:space="preserve">El som inte </w:t>
            </w:r>
            <w:r w:rsidR="00C14617">
              <w:t>beskattas</w:t>
            </w:r>
          </w:p>
        </w:tc>
        <w:tc>
          <w:tcPr>
            <w:tcW w:w="400" w:type="pct"/>
            <w:vAlign w:val="top"/>
          </w:tcPr>
          <w:p w14:paraId="501C60DF"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855CFA">
              <w:t>-</w:t>
            </w:r>
          </w:p>
        </w:tc>
        <w:tc>
          <w:tcPr>
            <w:tcW w:w="400" w:type="pct"/>
            <w:vAlign w:val="top"/>
          </w:tcPr>
          <w:p w14:paraId="6BBD24B3"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855CFA">
              <w:t>-</w:t>
            </w:r>
          </w:p>
        </w:tc>
        <w:tc>
          <w:tcPr>
            <w:tcW w:w="398" w:type="pct"/>
            <w:vAlign w:val="top"/>
          </w:tcPr>
          <w:p w14:paraId="5235D120"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w:t>
            </w:r>
          </w:p>
        </w:tc>
        <w:tc>
          <w:tcPr>
            <w:tcW w:w="398" w:type="pct"/>
            <w:vAlign w:val="top"/>
          </w:tcPr>
          <w:p w14:paraId="00939AD2" w14:textId="32835E9D"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C3514E">
              <w:t>-</w:t>
            </w:r>
          </w:p>
        </w:tc>
      </w:tr>
      <w:tr w:rsidR="00572853" w14:paraId="74656925" w14:textId="0A9C5D09" w:rsidTr="005A1F58">
        <w:tc>
          <w:tcPr>
            <w:cnfStyle w:val="001000000000" w:firstRow="0" w:lastRow="0" w:firstColumn="1" w:lastColumn="0" w:oddVBand="0" w:evenVBand="0" w:oddHBand="0" w:evenHBand="0" w:firstRowFirstColumn="0" w:firstRowLastColumn="0" w:lastRowFirstColumn="0" w:lastRowLastColumn="0"/>
            <w:tcW w:w="307" w:type="pct"/>
            <w:vAlign w:val="top"/>
          </w:tcPr>
          <w:p w14:paraId="2137EC13" w14:textId="2D30E9FA" w:rsidR="00572853" w:rsidRDefault="00332ACD" w:rsidP="00755B40">
            <w:pPr>
              <w:pStyle w:val="Tabell"/>
            </w:pPr>
            <w:r w:rsidRPr="00855CFA">
              <w:t>F1</w:t>
            </w:r>
            <w:r>
              <w:t>1</w:t>
            </w:r>
          </w:p>
        </w:tc>
        <w:tc>
          <w:tcPr>
            <w:tcW w:w="423" w:type="pct"/>
            <w:vAlign w:val="top"/>
          </w:tcPr>
          <w:p w14:paraId="796846E0"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UO21</w:t>
            </w:r>
          </w:p>
        </w:tc>
        <w:tc>
          <w:tcPr>
            <w:tcW w:w="2673" w:type="pct"/>
            <w:vAlign w:val="top"/>
          </w:tcPr>
          <w:p w14:paraId="3074057F"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Nedsatt energiskatt för leveranser av värme och kyla till industrin m.m.</w:t>
            </w:r>
          </w:p>
        </w:tc>
        <w:tc>
          <w:tcPr>
            <w:tcW w:w="400" w:type="pct"/>
            <w:vAlign w:val="top"/>
          </w:tcPr>
          <w:p w14:paraId="1FC4E92F"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10226">
              <w:t>0,02</w:t>
            </w:r>
          </w:p>
        </w:tc>
        <w:tc>
          <w:tcPr>
            <w:tcW w:w="400" w:type="pct"/>
            <w:vAlign w:val="top"/>
          </w:tcPr>
          <w:p w14:paraId="60326D70" w14:textId="2D277766"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10226">
              <w:t>0,</w:t>
            </w:r>
            <w:r w:rsidR="005A1F58" w:rsidRPr="009D6620">
              <w:t>01</w:t>
            </w:r>
          </w:p>
        </w:tc>
        <w:tc>
          <w:tcPr>
            <w:tcW w:w="398" w:type="pct"/>
            <w:vAlign w:val="top"/>
          </w:tcPr>
          <w:p w14:paraId="099D58D4" w14:textId="7FB2BE39"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9D6620">
              <w:t>-</w:t>
            </w:r>
          </w:p>
        </w:tc>
        <w:tc>
          <w:tcPr>
            <w:tcW w:w="398" w:type="pct"/>
            <w:vAlign w:val="top"/>
          </w:tcPr>
          <w:p w14:paraId="2BA9DA0E" w14:textId="07389A34" w:rsidR="00572853" w:rsidRPr="00C10226"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9D6620">
              <w:t>-</w:t>
            </w:r>
          </w:p>
        </w:tc>
      </w:tr>
      <w:tr w:rsidR="00572853" w14:paraId="0B651E64" w14:textId="7D8CA3FC" w:rsidTr="005A1F58">
        <w:tc>
          <w:tcPr>
            <w:cnfStyle w:val="001000000000" w:firstRow="0" w:lastRow="0" w:firstColumn="1" w:lastColumn="0" w:oddVBand="0" w:evenVBand="0" w:oddHBand="0" w:evenHBand="0" w:firstRowFirstColumn="0" w:firstRowLastColumn="0" w:lastRowFirstColumn="0" w:lastRowLastColumn="0"/>
            <w:tcW w:w="307" w:type="pct"/>
            <w:vAlign w:val="top"/>
          </w:tcPr>
          <w:p w14:paraId="717FB01E" w14:textId="488CD9A3" w:rsidR="00572853" w:rsidRDefault="00332ACD" w:rsidP="00755B40">
            <w:pPr>
              <w:pStyle w:val="Tabell"/>
            </w:pPr>
            <w:r w:rsidRPr="00855CFA">
              <w:t>F1</w:t>
            </w:r>
            <w:r>
              <w:t>2</w:t>
            </w:r>
          </w:p>
        </w:tc>
        <w:tc>
          <w:tcPr>
            <w:tcW w:w="423" w:type="pct"/>
            <w:vAlign w:val="top"/>
          </w:tcPr>
          <w:p w14:paraId="4A945C85"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UO24</w:t>
            </w:r>
          </w:p>
        </w:tc>
        <w:tc>
          <w:tcPr>
            <w:tcW w:w="2673" w:type="pct"/>
            <w:vAlign w:val="top"/>
          </w:tcPr>
          <w:p w14:paraId="38AE2A44"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Nedsatt energiskatt på uppvärmningsbränslen inom industrin</w:t>
            </w:r>
          </w:p>
        </w:tc>
        <w:tc>
          <w:tcPr>
            <w:tcW w:w="400" w:type="pct"/>
            <w:tcBorders>
              <w:top w:val="nil"/>
              <w:left w:val="nil"/>
              <w:bottom w:val="nil"/>
              <w:right w:val="nil"/>
            </w:tcBorders>
            <w:shd w:val="clear" w:color="auto" w:fill="auto"/>
            <w:vAlign w:val="top"/>
          </w:tcPr>
          <w:p w14:paraId="48A66EB6" w14:textId="592F8320"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9D6620">
              <w:t>0,</w:t>
            </w:r>
            <w:r w:rsidR="005A1F58" w:rsidRPr="009D6620">
              <w:t>61</w:t>
            </w:r>
          </w:p>
        </w:tc>
        <w:tc>
          <w:tcPr>
            <w:tcW w:w="400" w:type="pct"/>
            <w:tcBorders>
              <w:top w:val="nil"/>
              <w:left w:val="nil"/>
              <w:bottom w:val="nil"/>
              <w:right w:val="nil"/>
            </w:tcBorders>
            <w:shd w:val="clear" w:color="auto" w:fill="auto"/>
            <w:vAlign w:val="top"/>
          </w:tcPr>
          <w:p w14:paraId="33F2259E" w14:textId="6AA4FDE0"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9D6620">
              <w:t>0,</w:t>
            </w:r>
            <w:r w:rsidR="005A1F58" w:rsidRPr="009D6620">
              <w:t>46</w:t>
            </w:r>
          </w:p>
        </w:tc>
        <w:tc>
          <w:tcPr>
            <w:tcW w:w="398" w:type="pct"/>
            <w:tcBorders>
              <w:top w:val="nil"/>
              <w:left w:val="nil"/>
              <w:bottom w:val="nil"/>
              <w:right w:val="nil"/>
            </w:tcBorders>
            <w:shd w:val="clear" w:color="auto" w:fill="auto"/>
            <w:vAlign w:val="top"/>
          </w:tcPr>
          <w:p w14:paraId="6B99EEA5" w14:textId="3196D50F"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9D6620">
              <w:t>u</w:t>
            </w:r>
          </w:p>
        </w:tc>
        <w:tc>
          <w:tcPr>
            <w:tcW w:w="398" w:type="pct"/>
            <w:tcBorders>
              <w:top w:val="nil"/>
              <w:left w:val="nil"/>
              <w:bottom w:val="nil"/>
              <w:right w:val="nil"/>
            </w:tcBorders>
            <w:vAlign w:val="top"/>
          </w:tcPr>
          <w:p w14:paraId="177C0864" w14:textId="02787A24"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sidRPr="009D6620">
              <w:t>u</w:t>
            </w:r>
          </w:p>
        </w:tc>
      </w:tr>
      <w:tr w:rsidR="00572853" w14:paraId="3948DF75" w14:textId="1A469026" w:rsidTr="005A1F58">
        <w:tc>
          <w:tcPr>
            <w:cnfStyle w:val="001000000000" w:firstRow="0" w:lastRow="0" w:firstColumn="1" w:lastColumn="0" w:oddVBand="0" w:evenVBand="0" w:oddHBand="0" w:evenHBand="0" w:firstRowFirstColumn="0" w:firstRowLastColumn="0" w:lastRowFirstColumn="0" w:lastRowLastColumn="0"/>
            <w:tcW w:w="307" w:type="pct"/>
            <w:vAlign w:val="top"/>
          </w:tcPr>
          <w:p w14:paraId="414B8BEA" w14:textId="5E86166F" w:rsidR="00572853" w:rsidRDefault="00332ACD" w:rsidP="00755B40">
            <w:pPr>
              <w:pStyle w:val="Tabell"/>
            </w:pPr>
            <w:r w:rsidRPr="00855CFA">
              <w:t>F1</w:t>
            </w:r>
            <w:r>
              <w:t>3</w:t>
            </w:r>
          </w:p>
        </w:tc>
        <w:tc>
          <w:tcPr>
            <w:tcW w:w="423" w:type="pct"/>
            <w:vAlign w:val="top"/>
          </w:tcPr>
          <w:p w14:paraId="0A436295"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UO23</w:t>
            </w:r>
          </w:p>
        </w:tc>
        <w:tc>
          <w:tcPr>
            <w:tcW w:w="2673" w:type="pct"/>
            <w:vAlign w:val="top"/>
          </w:tcPr>
          <w:p w14:paraId="5629A80C"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Nedsatt energiskatt på uppvärmningsbränslen inom jord-, skogs- och vattenbruksnäringarna</w:t>
            </w:r>
          </w:p>
        </w:tc>
        <w:tc>
          <w:tcPr>
            <w:tcW w:w="400" w:type="pct"/>
            <w:vAlign w:val="top"/>
          </w:tcPr>
          <w:p w14:paraId="5E20712B" w14:textId="0B5E5F33"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10226">
              <w:t>0,</w:t>
            </w:r>
            <w:r w:rsidR="005A1F58" w:rsidRPr="009D6620">
              <w:t>02</w:t>
            </w:r>
          </w:p>
        </w:tc>
        <w:tc>
          <w:tcPr>
            <w:tcW w:w="400" w:type="pct"/>
            <w:vAlign w:val="top"/>
          </w:tcPr>
          <w:p w14:paraId="1DA26D11" w14:textId="7254B4AB"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10226">
              <w:t>0,</w:t>
            </w:r>
            <w:r w:rsidR="005A1F58" w:rsidRPr="009D6620">
              <w:t>02</w:t>
            </w:r>
          </w:p>
        </w:tc>
        <w:tc>
          <w:tcPr>
            <w:tcW w:w="398" w:type="pct"/>
            <w:vAlign w:val="top"/>
          </w:tcPr>
          <w:p w14:paraId="7B3EF4F9" w14:textId="4BBFC77D"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9D6620">
              <w:t>u</w:t>
            </w:r>
          </w:p>
        </w:tc>
        <w:tc>
          <w:tcPr>
            <w:tcW w:w="398" w:type="pct"/>
            <w:vAlign w:val="top"/>
          </w:tcPr>
          <w:p w14:paraId="2014B2CF" w14:textId="1754D7C9" w:rsidR="00572853" w:rsidRPr="00C10226"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9D6620">
              <w:t>u</w:t>
            </w:r>
          </w:p>
        </w:tc>
      </w:tr>
      <w:tr w:rsidR="00572853" w14:paraId="1A6A31ED" w14:textId="01B6AF52" w:rsidTr="005A1F58">
        <w:tc>
          <w:tcPr>
            <w:cnfStyle w:val="001000000000" w:firstRow="0" w:lastRow="0" w:firstColumn="1" w:lastColumn="0" w:oddVBand="0" w:evenVBand="0" w:oddHBand="0" w:evenHBand="0" w:firstRowFirstColumn="0" w:firstRowLastColumn="0" w:lastRowFirstColumn="0" w:lastRowLastColumn="0"/>
            <w:tcW w:w="307" w:type="pct"/>
            <w:vAlign w:val="top"/>
          </w:tcPr>
          <w:p w14:paraId="3BB14DAB" w14:textId="59178075" w:rsidR="00572853" w:rsidRDefault="00332ACD" w:rsidP="00755B40">
            <w:pPr>
              <w:pStyle w:val="Tabell"/>
            </w:pPr>
            <w:r w:rsidRPr="00855CFA">
              <w:t>F1</w:t>
            </w:r>
            <w:r>
              <w:t>4</w:t>
            </w:r>
          </w:p>
        </w:tc>
        <w:tc>
          <w:tcPr>
            <w:tcW w:w="423" w:type="pct"/>
            <w:vAlign w:val="top"/>
          </w:tcPr>
          <w:p w14:paraId="1BFD5B8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UO24</w:t>
            </w:r>
          </w:p>
        </w:tc>
        <w:tc>
          <w:tcPr>
            <w:tcW w:w="2673" w:type="pct"/>
            <w:vAlign w:val="top"/>
          </w:tcPr>
          <w:p w14:paraId="61AC6184" w14:textId="4F070EDB"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Nedsatt energiskatt på el inom industrin och i datorhallar</w:t>
            </w:r>
          </w:p>
        </w:tc>
        <w:tc>
          <w:tcPr>
            <w:tcW w:w="400" w:type="pct"/>
            <w:tcBorders>
              <w:top w:val="nil"/>
              <w:left w:val="nil"/>
              <w:bottom w:val="nil"/>
              <w:right w:val="nil"/>
            </w:tcBorders>
            <w:shd w:val="clear" w:color="auto" w:fill="auto"/>
            <w:vAlign w:val="top"/>
          </w:tcPr>
          <w:p w14:paraId="24649AF1" w14:textId="33B3217B"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9D6620">
              <w:t>14,48</w:t>
            </w:r>
          </w:p>
        </w:tc>
        <w:tc>
          <w:tcPr>
            <w:tcW w:w="400" w:type="pct"/>
            <w:tcBorders>
              <w:top w:val="nil"/>
              <w:left w:val="nil"/>
              <w:bottom w:val="nil"/>
              <w:right w:val="nil"/>
            </w:tcBorders>
            <w:shd w:val="clear" w:color="auto" w:fill="auto"/>
            <w:vAlign w:val="top"/>
          </w:tcPr>
          <w:p w14:paraId="4298D10A" w14:textId="0DDA1241"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9D6620">
              <w:t>14,58</w:t>
            </w:r>
          </w:p>
        </w:tc>
        <w:tc>
          <w:tcPr>
            <w:tcW w:w="398" w:type="pct"/>
            <w:tcBorders>
              <w:top w:val="nil"/>
              <w:left w:val="nil"/>
              <w:bottom w:val="nil"/>
              <w:right w:val="nil"/>
            </w:tcBorders>
            <w:shd w:val="clear" w:color="auto" w:fill="auto"/>
            <w:vAlign w:val="top"/>
          </w:tcPr>
          <w:p w14:paraId="7B983D07" w14:textId="166DDCC9"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9D6620">
              <w:t>15,</w:t>
            </w:r>
            <w:r w:rsidR="005A1F58" w:rsidRPr="009D6620">
              <w:t>28</w:t>
            </w:r>
          </w:p>
        </w:tc>
        <w:tc>
          <w:tcPr>
            <w:tcW w:w="398" w:type="pct"/>
            <w:tcBorders>
              <w:top w:val="nil"/>
              <w:left w:val="nil"/>
              <w:bottom w:val="nil"/>
              <w:right w:val="nil"/>
            </w:tcBorders>
            <w:vAlign w:val="top"/>
          </w:tcPr>
          <w:p w14:paraId="5870834D" w14:textId="0FBBD222"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sidRPr="009D6620">
              <w:t>15,53</w:t>
            </w:r>
          </w:p>
        </w:tc>
      </w:tr>
      <w:tr w:rsidR="00572853" w14:paraId="357A1813" w14:textId="62017238" w:rsidTr="005A1F58">
        <w:tc>
          <w:tcPr>
            <w:cnfStyle w:val="001000000000" w:firstRow="0" w:lastRow="0" w:firstColumn="1" w:lastColumn="0" w:oddVBand="0" w:evenVBand="0" w:oddHBand="0" w:evenHBand="0" w:firstRowFirstColumn="0" w:firstRowLastColumn="0" w:lastRowFirstColumn="0" w:lastRowLastColumn="0"/>
            <w:tcW w:w="307" w:type="pct"/>
            <w:vAlign w:val="top"/>
          </w:tcPr>
          <w:p w14:paraId="770A18A7" w14:textId="75A7E410" w:rsidR="00572853" w:rsidRDefault="00332ACD" w:rsidP="00755B40">
            <w:pPr>
              <w:pStyle w:val="Tabell"/>
            </w:pPr>
            <w:r w:rsidRPr="00855CFA">
              <w:t>F1</w:t>
            </w:r>
            <w:r>
              <w:t>5</w:t>
            </w:r>
          </w:p>
        </w:tc>
        <w:tc>
          <w:tcPr>
            <w:tcW w:w="423" w:type="pct"/>
            <w:vAlign w:val="top"/>
          </w:tcPr>
          <w:p w14:paraId="5960AA6A"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UO23</w:t>
            </w:r>
          </w:p>
        </w:tc>
        <w:tc>
          <w:tcPr>
            <w:tcW w:w="2673" w:type="pct"/>
            <w:vAlign w:val="top"/>
          </w:tcPr>
          <w:p w14:paraId="6C768623" w14:textId="56DCAF54"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Nedsatt energiskatt på el inom jord-, skogs- och vattenbruksnäringarna</w:t>
            </w:r>
          </w:p>
        </w:tc>
        <w:tc>
          <w:tcPr>
            <w:tcW w:w="400" w:type="pct"/>
            <w:vAlign w:val="top"/>
          </w:tcPr>
          <w:p w14:paraId="48277A88" w14:textId="4724B93D"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10226">
              <w:t>0,</w:t>
            </w:r>
            <w:r w:rsidR="005A1F58" w:rsidRPr="009D6620">
              <w:t>53</w:t>
            </w:r>
          </w:p>
        </w:tc>
        <w:tc>
          <w:tcPr>
            <w:tcW w:w="400" w:type="pct"/>
            <w:vAlign w:val="top"/>
          </w:tcPr>
          <w:p w14:paraId="2D94902B" w14:textId="36C0864F"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10226">
              <w:t>0,</w:t>
            </w:r>
            <w:r w:rsidR="005A1F58" w:rsidRPr="009D6620">
              <w:t>54</w:t>
            </w:r>
          </w:p>
        </w:tc>
        <w:tc>
          <w:tcPr>
            <w:tcW w:w="398" w:type="pct"/>
            <w:vAlign w:val="top"/>
          </w:tcPr>
          <w:p w14:paraId="376B9684" w14:textId="35C9B765"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10226">
              <w:t>0,</w:t>
            </w:r>
            <w:r w:rsidR="005A1F58" w:rsidRPr="009D6620">
              <w:t>54</w:t>
            </w:r>
          </w:p>
        </w:tc>
        <w:tc>
          <w:tcPr>
            <w:tcW w:w="398" w:type="pct"/>
            <w:vAlign w:val="top"/>
          </w:tcPr>
          <w:p w14:paraId="6C87C3AE" w14:textId="168D6819" w:rsidR="00572853" w:rsidRPr="00C10226"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9D6620">
              <w:t>0,55</w:t>
            </w:r>
          </w:p>
        </w:tc>
      </w:tr>
      <w:tr w:rsidR="00572853" w14:paraId="6FDE95EA" w14:textId="7D5F16CD" w:rsidTr="005A1F58">
        <w:tc>
          <w:tcPr>
            <w:cnfStyle w:val="001000000000" w:firstRow="0" w:lastRow="0" w:firstColumn="1" w:lastColumn="0" w:oddVBand="0" w:evenVBand="0" w:oddHBand="0" w:evenHBand="0" w:firstRowFirstColumn="0" w:firstRowLastColumn="0" w:lastRowFirstColumn="0" w:lastRowLastColumn="0"/>
            <w:tcW w:w="307" w:type="pct"/>
            <w:tcBorders>
              <w:bottom w:val="single" w:sz="4" w:space="0" w:color="auto"/>
            </w:tcBorders>
            <w:vAlign w:val="top"/>
          </w:tcPr>
          <w:p w14:paraId="27FA6DBE" w14:textId="44E538AB" w:rsidR="00572853" w:rsidRDefault="00332ACD" w:rsidP="00755B40">
            <w:pPr>
              <w:pStyle w:val="Tabell"/>
            </w:pPr>
            <w:r w:rsidRPr="00855CFA">
              <w:t>F1</w:t>
            </w:r>
            <w:r>
              <w:t>6</w:t>
            </w:r>
          </w:p>
        </w:tc>
        <w:tc>
          <w:tcPr>
            <w:tcW w:w="423" w:type="pct"/>
            <w:tcBorders>
              <w:bottom w:val="single" w:sz="4" w:space="0" w:color="auto"/>
            </w:tcBorders>
            <w:vAlign w:val="top"/>
          </w:tcPr>
          <w:p w14:paraId="4D50C786"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UO19</w:t>
            </w:r>
          </w:p>
        </w:tc>
        <w:tc>
          <w:tcPr>
            <w:tcW w:w="2673" w:type="pct"/>
            <w:tcBorders>
              <w:bottom w:val="single" w:sz="4" w:space="0" w:color="auto"/>
            </w:tcBorders>
            <w:vAlign w:val="top"/>
          </w:tcPr>
          <w:p w14:paraId="2F032DAE"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855CFA">
              <w:t>Nedsatt energiskatt på el i vissa kommuner</w:t>
            </w:r>
          </w:p>
        </w:tc>
        <w:tc>
          <w:tcPr>
            <w:tcW w:w="400" w:type="pct"/>
            <w:tcBorders>
              <w:bottom w:val="single" w:sz="4" w:space="0" w:color="auto"/>
            </w:tcBorders>
            <w:vAlign w:val="top"/>
          </w:tcPr>
          <w:p w14:paraId="14998C94" w14:textId="15F5992E"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10226">
              <w:t>0,</w:t>
            </w:r>
            <w:r w:rsidR="005A1F58" w:rsidRPr="009D6620">
              <w:t>66</w:t>
            </w:r>
          </w:p>
        </w:tc>
        <w:tc>
          <w:tcPr>
            <w:tcW w:w="400" w:type="pct"/>
            <w:tcBorders>
              <w:bottom w:val="single" w:sz="4" w:space="0" w:color="auto"/>
            </w:tcBorders>
            <w:vAlign w:val="top"/>
          </w:tcPr>
          <w:p w14:paraId="61B2C329" w14:textId="147D4EB8"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10226">
              <w:t>0,</w:t>
            </w:r>
            <w:r w:rsidR="005A1F58" w:rsidRPr="009D6620">
              <w:t>69</w:t>
            </w:r>
          </w:p>
        </w:tc>
        <w:tc>
          <w:tcPr>
            <w:tcW w:w="398" w:type="pct"/>
            <w:tcBorders>
              <w:bottom w:val="single" w:sz="4" w:space="0" w:color="auto"/>
            </w:tcBorders>
            <w:vAlign w:val="top"/>
          </w:tcPr>
          <w:p w14:paraId="21F5DAFB" w14:textId="3FB794B6"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C10226">
              <w:t>0,</w:t>
            </w:r>
            <w:r w:rsidR="005A1F58" w:rsidRPr="009D6620">
              <w:t>69</w:t>
            </w:r>
          </w:p>
        </w:tc>
        <w:tc>
          <w:tcPr>
            <w:tcW w:w="398" w:type="pct"/>
            <w:tcBorders>
              <w:bottom w:val="single" w:sz="4" w:space="0" w:color="auto"/>
            </w:tcBorders>
            <w:vAlign w:val="top"/>
          </w:tcPr>
          <w:p w14:paraId="43FAB062" w14:textId="00D0CD68" w:rsidR="00572853" w:rsidRPr="00C10226"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9D6620">
              <w:t>0,69</w:t>
            </w:r>
          </w:p>
        </w:tc>
      </w:tr>
      <w:tr w:rsidR="00572853" w14:paraId="6893A9A4" w14:textId="0E9D0DD8" w:rsidTr="005A1F58">
        <w:tc>
          <w:tcPr>
            <w:cnfStyle w:val="001000000000" w:firstRow="0" w:lastRow="0" w:firstColumn="1" w:lastColumn="0" w:oddVBand="0" w:evenVBand="0" w:oddHBand="0" w:evenHBand="0" w:firstRowFirstColumn="0" w:firstRowLastColumn="0" w:lastRowFirstColumn="0" w:lastRowLastColumn="0"/>
            <w:tcW w:w="307" w:type="pct"/>
            <w:tcBorders>
              <w:top w:val="single" w:sz="4" w:space="0" w:color="auto"/>
              <w:bottom w:val="single" w:sz="4" w:space="0" w:color="auto"/>
            </w:tcBorders>
            <w:shd w:val="clear" w:color="auto" w:fill="auto"/>
            <w:vAlign w:val="top"/>
          </w:tcPr>
          <w:p w14:paraId="492A1DD4" w14:textId="28BBBF88" w:rsidR="00572853" w:rsidRDefault="00572853" w:rsidP="00755B40">
            <w:pPr>
              <w:pStyle w:val="Tabell"/>
            </w:pPr>
            <w:r w:rsidRPr="00F332CB">
              <w:t>F1</w:t>
            </w:r>
            <w:r w:rsidR="00332ACD">
              <w:t>7</w:t>
            </w:r>
          </w:p>
        </w:tc>
        <w:tc>
          <w:tcPr>
            <w:tcW w:w="423" w:type="pct"/>
            <w:tcBorders>
              <w:top w:val="single" w:sz="4" w:space="0" w:color="auto"/>
              <w:bottom w:val="single" w:sz="4" w:space="0" w:color="auto"/>
            </w:tcBorders>
            <w:shd w:val="clear" w:color="auto" w:fill="auto"/>
            <w:vAlign w:val="top"/>
          </w:tcPr>
          <w:p w14:paraId="6FC7368A"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F332CB">
              <w:t>UO23</w:t>
            </w:r>
          </w:p>
        </w:tc>
        <w:tc>
          <w:tcPr>
            <w:tcW w:w="2673" w:type="pct"/>
            <w:tcBorders>
              <w:top w:val="single" w:sz="4" w:space="0" w:color="auto"/>
              <w:bottom w:val="single" w:sz="4" w:space="0" w:color="auto"/>
            </w:tcBorders>
            <w:shd w:val="clear" w:color="auto" w:fill="auto"/>
            <w:vAlign w:val="top"/>
          </w:tcPr>
          <w:p w14:paraId="488434E2"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F332CB">
              <w:t>Nedsatt koldioxidskatt för diesel till arbetsmaskiner och fartyg inom jord-, skogs</w:t>
            </w:r>
            <w:r>
              <w:t>-</w:t>
            </w:r>
            <w:r w:rsidRPr="00F332CB">
              <w:t xml:space="preserve"> och vattenbruksnäringarna</w:t>
            </w:r>
          </w:p>
        </w:tc>
        <w:tc>
          <w:tcPr>
            <w:tcW w:w="400" w:type="pct"/>
            <w:tcBorders>
              <w:top w:val="single" w:sz="4" w:space="0" w:color="auto"/>
              <w:left w:val="nil"/>
              <w:bottom w:val="single" w:sz="4" w:space="0" w:color="auto"/>
              <w:right w:val="nil"/>
            </w:tcBorders>
            <w:shd w:val="clear" w:color="auto" w:fill="auto"/>
            <w:vAlign w:val="top"/>
          </w:tcPr>
          <w:p w14:paraId="4028425D" w14:textId="327703D1"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43EE3">
              <w:t>0,</w:t>
            </w:r>
            <w:r w:rsidR="005A1F58" w:rsidRPr="00143EE3">
              <w:t>77</w:t>
            </w:r>
          </w:p>
        </w:tc>
        <w:tc>
          <w:tcPr>
            <w:tcW w:w="400" w:type="pct"/>
            <w:tcBorders>
              <w:top w:val="single" w:sz="4" w:space="0" w:color="auto"/>
              <w:left w:val="nil"/>
              <w:bottom w:val="single" w:sz="4" w:space="0" w:color="auto"/>
              <w:right w:val="nil"/>
            </w:tcBorders>
            <w:shd w:val="clear" w:color="auto" w:fill="auto"/>
            <w:vAlign w:val="top"/>
          </w:tcPr>
          <w:p w14:paraId="6386AD98" w14:textId="40D5FB2C"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43EE3">
              <w:t>0,</w:t>
            </w:r>
            <w:r w:rsidR="005A1F58" w:rsidRPr="00143EE3">
              <w:t>77</w:t>
            </w:r>
          </w:p>
        </w:tc>
        <w:tc>
          <w:tcPr>
            <w:tcW w:w="398" w:type="pct"/>
            <w:tcBorders>
              <w:top w:val="single" w:sz="4" w:space="0" w:color="auto"/>
              <w:left w:val="nil"/>
              <w:bottom w:val="single" w:sz="4" w:space="0" w:color="auto"/>
              <w:right w:val="nil"/>
            </w:tcBorders>
            <w:shd w:val="clear" w:color="auto" w:fill="auto"/>
            <w:vAlign w:val="top"/>
          </w:tcPr>
          <w:p w14:paraId="40BE88D2" w14:textId="78962FE0"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43EE3">
              <w:t>0,</w:t>
            </w:r>
            <w:r w:rsidR="005A1F58" w:rsidRPr="00143EE3">
              <w:t>77</w:t>
            </w:r>
          </w:p>
        </w:tc>
        <w:tc>
          <w:tcPr>
            <w:tcW w:w="398" w:type="pct"/>
            <w:tcBorders>
              <w:top w:val="single" w:sz="4" w:space="0" w:color="auto"/>
              <w:left w:val="nil"/>
              <w:bottom w:val="single" w:sz="4" w:space="0" w:color="auto"/>
              <w:right w:val="nil"/>
            </w:tcBorders>
            <w:vAlign w:val="top"/>
          </w:tcPr>
          <w:p w14:paraId="3A28C926" w14:textId="34B7AC5F"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sidRPr="00143EE3">
              <w:t>0,77</w:t>
            </w:r>
          </w:p>
        </w:tc>
      </w:tr>
      <w:tr w:rsidR="00572853" w14:paraId="1CA22FA9" w14:textId="25D4BD76" w:rsidTr="005A1F58">
        <w:tc>
          <w:tcPr>
            <w:cnfStyle w:val="001000000000" w:firstRow="0" w:lastRow="0" w:firstColumn="1" w:lastColumn="0" w:oddVBand="0" w:evenVBand="0" w:oddHBand="0" w:evenHBand="0" w:firstRowFirstColumn="0" w:firstRowLastColumn="0" w:lastRowFirstColumn="0" w:lastRowLastColumn="0"/>
            <w:tcW w:w="307" w:type="pct"/>
            <w:tcBorders>
              <w:top w:val="single" w:sz="4" w:space="0" w:color="auto"/>
              <w:bottom w:val="single" w:sz="4" w:space="0" w:color="auto"/>
            </w:tcBorders>
            <w:shd w:val="clear" w:color="auto" w:fill="auto"/>
            <w:vAlign w:val="top"/>
          </w:tcPr>
          <w:p w14:paraId="03DFF21E" w14:textId="45AF7BDA" w:rsidR="00572853" w:rsidRDefault="00332ACD" w:rsidP="00755B40">
            <w:pPr>
              <w:pStyle w:val="Tabell"/>
            </w:pPr>
            <w:r w:rsidRPr="00482708">
              <w:t>F</w:t>
            </w:r>
            <w:r>
              <w:t>18</w:t>
            </w:r>
          </w:p>
        </w:tc>
        <w:tc>
          <w:tcPr>
            <w:tcW w:w="423" w:type="pct"/>
            <w:tcBorders>
              <w:top w:val="single" w:sz="4" w:space="0" w:color="auto"/>
              <w:bottom w:val="single" w:sz="4" w:space="0" w:color="auto"/>
            </w:tcBorders>
            <w:shd w:val="clear" w:color="auto" w:fill="auto"/>
            <w:vAlign w:val="top"/>
          </w:tcPr>
          <w:p w14:paraId="41580DD7"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482708">
              <w:t>UO22</w:t>
            </w:r>
          </w:p>
        </w:tc>
        <w:tc>
          <w:tcPr>
            <w:tcW w:w="2673" w:type="pct"/>
            <w:tcBorders>
              <w:top w:val="single" w:sz="4" w:space="0" w:color="auto"/>
              <w:bottom w:val="single" w:sz="4" w:space="0" w:color="auto"/>
            </w:tcBorders>
            <w:shd w:val="clear" w:color="auto" w:fill="auto"/>
            <w:vAlign w:val="top"/>
          </w:tcPr>
          <w:p w14:paraId="6A17B9A2"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482708">
              <w:t xml:space="preserve">Koldioxidskattebefrielse </w:t>
            </w:r>
            <w:r>
              <w:t>på</w:t>
            </w:r>
            <w:r w:rsidRPr="00482708">
              <w:t xml:space="preserve"> bränsle vid bandrift</w:t>
            </w:r>
          </w:p>
        </w:tc>
        <w:tc>
          <w:tcPr>
            <w:tcW w:w="400" w:type="pct"/>
            <w:tcBorders>
              <w:top w:val="single" w:sz="4" w:space="0" w:color="auto"/>
              <w:bottom w:val="single" w:sz="4" w:space="0" w:color="auto"/>
            </w:tcBorders>
            <w:shd w:val="clear" w:color="auto" w:fill="auto"/>
            <w:vAlign w:val="top"/>
          </w:tcPr>
          <w:p w14:paraId="565C0223"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482708">
              <w:t>0,02</w:t>
            </w:r>
          </w:p>
        </w:tc>
        <w:tc>
          <w:tcPr>
            <w:tcW w:w="400" w:type="pct"/>
            <w:tcBorders>
              <w:top w:val="single" w:sz="4" w:space="0" w:color="auto"/>
              <w:bottom w:val="single" w:sz="4" w:space="0" w:color="auto"/>
            </w:tcBorders>
            <w:shd w:val="clear" w:color="auto" w:fill="auto"/>
            <w:vAlign w:val="top"/>
          </w:tcPr>
          <w:p w14:paraId="22CAE37D"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482708">
              <w:t>0,02</w:t>
            </w:r>
          </w:p>
        </w:tc>
        <w:tc>
          <w:tcPr>
            <w:tcW w:w="398" w:type="pct"/>
            <w:tcBorders>
              <w:top w:val="single" w:sz="4" w:space="0" w:color="auto"/>
              <w:bottom w:val="single" w:sz="4" w:space="0" w:color="auto"/>
            </w:tcBorders>
            <w:shd w:val="clear" w:color="auto" w:fill="auto"/>
            <w:vAlign w:val="top"/>
          </w:tcPr>
          <w:p w14:paraId="5C860607"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0,02</w:t>
            </w:r>
          </w:p>
        </w:tc>
        <w:tc>
          <w:tcPr>
            <w:tcW w:w="398" w:type="pct"/>
            <w:tcBorders>
              <w:top w:val="single" w:sz="4" w:space="0" w:color="auto"/>
              <w:bottom w:val="single" w:sz="4" w:space="0" w:color="auto"/>
            </w:tcBorders>
            <w:vAlign w:val="top"/>
          </w:tcPr>
          <w:p w14:paraId="6D752B69" w14:textId="50403993"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143EE3">
              <w:t>0,02</w:t>
            </w:r>
          </w:p>
        </w:tc>
      </w:tr>
      <w:tr w:rsidR="00572853" w14:paraId="49550477" w14:textId="67770AD8" w:rsidTr="005A1F58">
        <w:tc>
          <w:tcPr>
            <w:cnfStyle w:val="001000000000" w:firstRow="0" w:lastRow="0" w:firstColumn="1" w:lastColumn="0" w:oddVBand="0" w:evenVBand="0" w:oddHBand="0" w:evenHBand="0" w:firstRowFirstColumn="0" w:firstRowLastColumn="0" w:lastRowFirstColumn="0" w:lastRowLastColumn="0"/>
            <w:tcW w:w="307" w:type="pct"/>
            <w:tcBorders>
              <w:top w:val="single" w:sz="4" w:space="0" w:color="auto"/>
              <w:bottom w:val="single" w:sz="4" w:space="0" w:color="auto"/>
            </w:tcBorders>
            <w:shd w:val="clear" w:color="auto" w:fill="auto"/>
            <w:vAlign w:val="top"/>
          </w:tcPr>
          <w:p w14:paraId="150B1634" w14:textId="782F43EB" w:rsidR="00572853" w:rsidRDefault="00332ACD" w:rsidP="00755B40">
            <w:pPr>
              <w:pStyle w:val="Tabell"/>
            </w:pPr>
            <w:r w:rsidRPr="00482708">
              <w:t>F</w:t>
            </w:r>
            <w:r>
              <w:t>19</w:t>
            </w:r>
          </w:p>
        </w:tc>
        <w:tc>
          <w:tcPr>
            <w:tcW w:w="423" w:type="pct"/>
            <w:tcBorders>
              <w:top w:val="single" w:sz="4" w:space="0" w:color="auto"/>
              <w:bottom w:val="single" w:sz="4" w:space="0" w:color="auto"/>
            </w:tcBorders>
            <w:shd w:val="clear" w:color="auto" w:fill="auto"/>
            <w:vAlign w:val="top"/>
          </w:tcPr>
          <w:p w14:paraId="655F7805"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482708">
              <w:t>ST</w:t>
            </w:r>
          </w:p>
        </w:tc>
        <w:tc>
          <w:tcPr>
            <w:tcW w:w="2673" w:type="pct"/>
            <w:tcBorders>
              <w:top w:val="single" w:sz="4" w:space="0" w:color="auto"/>
              <w:bottom w:val="single" w:sz="4" w:space="0" w:color="auto"/>
            </w:tcBorders>
            <w:shd w:val="clear" w:color="auto" w:fill="auto"/>
            <w:vAlign w:val="top"/>
          </w:tcPr>
          <w:p w14:paraId="1A8C3B5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482708">
              <w:t xml:space="preserve">Koldioxidskattebefrielse </w:t>
            </w:r>
            <w:r>
              <w:t>på</w:t>
            </w:r>
            <w:r w:rsidRPr="00482708">
              <w:t xml:space="preserve"> bränsle för inrikes sjöfart</w:t>
            </w:r>
          </w:p>
        </w:tc>
        <w:tc>
          <w:tcPr>
            <w:tcW w:w="400" w:type="pct"/>
            <w:tcBorders>
              <w:top w:val="nil"/>
              <w:left w:val="nil"/>
              <w:bottom w:val="nil"/>
              <w:right w:val="nil"/>
            </w:tcBorders>
            <w:shd w:val="clear" w:color="auto" w:fill="auto"/>
            <w:vAlign w:val="top"/>
          </w:tcPr>
          <w:p w14:paraId="1463EDAE" w14:textId="17D1D863"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43EE3">
              <w:t>0,</w:t>
            </w:r>
            <w:r w:rsidR="005A1F58" w:rsidRPr="00143EE3">
              <w:t>47</w:t>
            </w:r>
          </w:p>
        </w:tc>
        <w:tc>
          <w:tcPr>
            <w:tcW w:w="400" w:type="pct"/>
            <w:tcBorders>
              <w:top w:val="nil"/>
              <w:left w:val="nil"/>
              <w:bottom w:val="nil"/>
              <w:right w:val="nil"/>
            </w:tcBorders>
            <w:shd w:val="clear" w:color="auto" w:fill="auto"/>
            <w:vAlign w:val="top"/>
          </w:tcPr>
          <w:p w14:paraId="58A1DE09" w14:textId="5577FDA6"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43EE3">
              <w:t>0,</w:t>
            </w:r>
            <w:r w:rsidR="005A1F58" w:rsidRPr="00143EE3">
              <w:t>46</w:t>
            </w:r>
          </w:p>
        </w:tc>
        <w:tc>
          <w:tcPr>
            <w:tcW w:w="398" w:type="pct"/>
            <w:tcBorders>
              <w:top w:val="nil"/>
              <w:left w:val="nil"/>
              <w:bottom w:val="nil"/>
              <w:right w:val="nil"/>
            </w:tcBorders>
            <w:shd w:val="clear" w:color="auto" w:fill="auto"/>
            <w:vAlign w:val="top"/>
          </w:tcPr>
          <w:p w14:paraId="54CFF774" w14:textId="07613D19"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143EE3">
              <w:t>0,</w:t>
            </w:r>
            <w:r w:rsidR="005A1F58" w:rsidRPr="00143EE3">
              <w:t>47</w:t>
            </w:r>
          </w:p>
        </w:tc>
        <w:tc>
          <w:tcPr>
            <w:tcW w:w="398" w:type="pct"/>
            <w:tcBorders>
              <w:top w:val="nil"/>
              <w:left w:val="nil"/>
              <w:bottom w:val="nil"/>
              <w:right w:val="nil"/>
            </w:tcBorders>
            <w:vAlign w:val="top"/>
          </w:tcPr>
          <w:p w14:paraId="5CE7DF40" w14:textId="38719677"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sidRPr="00143EE3">
              <w:t>0,47</w:t>
            </w:r>
          </w:p>
        </w:tc>
      </w:tr>
      <w:tr w:rsidR="00572853" w14:paraId="27847FAB" w14:textId="2DDE0BD0" w:rsidTr="005A1F58">
        <w:tc>
          <w:tcPr>
            <w:cnfStyle w:val="001000000000" w:firstRow="0" w:lastRow="0" w:firstColumn="1" w:lastColumn="0" w:oddVBand="0" w:evenVBand="0" w:oddHBand="0" w:evenHBand="0" w:firstRowFirstColumn="0" w:firstRowLastColumn="0" w:lastRowFirstColumn="0" w:lastRowLastColumn="0"/>
            <w:tcW w:w="307" w:type="pct"/>
            <w:tcBorders>
              <w:top w:val="single" w:sz="4" w:space="0" w:color="auto"/>
              <w:bottom w:val="single" w:sz="4" w:space="0" w:color="auto"/>
            </w:tcBorders>
            <w:shd w:val="clear" w:color="auto" w:fill="auto"/>
            <w:vAlign w:val="top"/>
          </w:tcPr>
          <w:p w14:paraId="61D4BACE" w14:textId="484D7386" w:rsidR="00572853" w:rsidRDefault="00332ACD" w:rsidP="00755B40">
            <w:pPr>
              <w:pStyle w:val="Tabell"/>
            </w:pPr>
            <w:r w:rsidRPr="00482708">
              <w:t>F</w:t>
            </w:r>
            <w:r>
              <w:t>20</w:t>
            </w:r>
          </w:p>
        </w:tc>
        <w:tc>
          <w:tcPr>
            <w:tcW w:w="423" w:type="pct"/>
            <w:tcBorders>
              <w:top w:val="single" w:sz="4" w:space="0" w:color="auto"/>
              <w:bottom w:val="single" w:sz="4" w:space="0" w:color="auto"/>
            </w:tcBorders>
            <w:shd w:val="clear" w:color="auto" w:fill="auto"/>
            <w:vAlign w:val="top"/>
          </w:tcPr>
          <w:p w14:paraId="390F6DE4"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482708">
              <w:t>UO21</w:t>
            </w:r>
          </w:p>
        </w:tc>
        <w:tc>
          <w:tcPr>
            <w:tcW w:w="2673" w:type="pct"/>
            <w:tcBorders>
              <w:top w:val="single" w:sz="4" w:space="0" w:color="auto"/>
              <w:bottom w:val="single" w:sz="4" w:space="0" w:color="auto"/>
            </w:tcBorders>
            <w:shd w:val="clear" w:color="auto" w:fill="auto"/>
            <w:vAlign w:val="top"/>
          </w:tcPr>
          <w:p w14:paraId="1FF7A3BD"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482708">
              <w:t>Koldioxidskatt för fossila drivmedel och biodrivmedel inom reduktionsplikten</w:t>
            </w:r>
          </w:p>
        </w:tc>
        <w:tc>
          <w:tcPr>
            <w:tcW w:w="400" w:type="pct"/>
            <w:tcBorders>
              <w:top w:val="single" w:sz="4" w:space="0" w:color="auto"/>
              <w:bottom w:val="single" w:sz="4" w:space="0" w:color="auto"/>
            </w:tcBorders>
            <w:shd w:val="clear" w:color="auto" w:fill="auto"/>
            <w:vAlign w:val="top"/>
          </w:tcPr>
          <w:p w14:paraId="1C831848"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482708">
              <w:t>-</w:t>
            </w:r>
          </w:p>
        </w:tc>
        <w:tc>
          <w:tcPr>
            <w:tcW w:w="400" w:type="pct"/>
            <w:tcBorders>
              <w:top w:val="single" w:sz="4" w:space="0" w:color="auto"/>
              <w:bottom w:val="single" w:sz="4" w:space="0" w:color="auto"/>
            </w:tcBorders>
            <w:shd w:val="clear" w:color="auto" w:fill="auto"/>
            <w:vAlign w:val="top"/>
          </w:tcPr>
          <w:p w14:paraId="6C474883"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rsidRPr="00482708">
              <w:t>-</w:t>
            </w:r>
          </w:p>
        </w:tc>
        <w:tc>
          <w:tcPr>
            <w:tcW w:w="398" w:type="pct"/>
            <w:tcBorders>
              <w:top w:val="single" w:sz="4" w:space="0" w:color="auto"/>
              <w:bottom w:val="single" w:sz="4" w:space="0" w:color="auto"/>
            </w:tcBorders>
            <w:shd w:val="clear" w:color="auto" w:fill="auto"/>
            <w:vAlign w:val="top"/>
          </w:tcPr>
          <w:p w14:paraId="05B5B8F0" w14:textId="77777777" w:rsidR="00572853" w:rsidRDefault="00572853" w:rsidP="00755B40">
            <w:pPr>
              <w:pStyle w:val="Tabell"/>
              <w:cnfStyle w:val="000000000000" w:firstRow="0" w:lastRow="0" w:firstColumn="0" w:lastColumn="0" w:oddVBand="0" w:evenVBand="0" w:oddHBand="0" w:evenHBand="0" w:firstRowFirstColumn="0" w:firstRowLastColumn="0" w:lastRowFirstColumn="0" w:lastRowLastColumn="0"/>
            </w:pPr>
            <w:r>
              <w:t>-</w:t>
            </w:r>
          </w:p>
        </w:tc>
        <w:tc>
          <w:tcPr>
            <w:tcW w:w="398" w:type="pct"/>
            <w:tcBorders>
              <w:top w:val="single" w:sz="4" w:space="0" w:color="auto"/>
              <w:bottom w:val="single" w:sz="4" w:space="0" w:color="auto"/>
            </w:tcBorders>
            <w:vAlign w:val="top"/>
          </w:tcPr>
          <w:p w14:paraId="3A77F6C4" w14:textId="6F13E202"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pPr>
            <w:r w:rsidRPr="007B3DEE">
              <w:t>-</w:t>
            </w:r>
          </w:p>
        </w:tc>
      </w:tr>
      <w:tr w:rsidR="00572853" w14:paraId="4B39594C" w14:textId="5A99C4B5" w:rsidTr="005A1F58">
        <w:tc>
          <w:tcPr>
            <w:cnfStyle w:val="001000000000" w:firstRow="0" w:lastRow="0" w:firstColumn="1" w:lastColumn="0" w:oddVBand="0" w:evenVBand="0" w:oddHBand="0" w:evenHBand="0" w:firstRowFirstColumn="0" w:firstRowLastColumn="0" w:lastRowFirstColumn="0" w:lastRowLastColumn="0"/>
            <w:tcW w:w="307" w:type="pct"/>
            <w:tcBorders>
              <w:top w:val="single" w:sz="4" w:space="0" w:color="auto"/>
              <w:bottom w:val="single" w:sz="4" w:space="0" w:color="auto"/>
            </w:tcBorders>
            <w:shd w:val="clear" w:color="auto" w:fill="auto"/>
            <w:vAlign w:val="top"/>
          </w:tcPr>
          <w:p w14:paraId="21228A9B" w14:textId="5E55BDE9" w:rsidR="00572853" w:rsidRPr="00A76518" w:rsidRDefault="00332ACD" w:rsidP="00755B40">
            <w:pPr>
              <w:pStyle w:val="Tabell"/>
              <w:rPr>
                <w:b/>
                <w:bCs/>
              </w:rPr>
            </w:pPr>
            <w:r w:rsidRPr="00A76518">
              <w:rPr>
                <w:bCs/>
              </w:rPr>
              <w:t>F</w:t>
            </w:r>
            <w:r>
              <w:rPr>
                <w:bCs/>
              </w:rPr>
              <w:t>21</w:t>
            </w:r>
          </w:p>
        </w:tc>
        <w:tc>
          <w:tcPr>
            <w:tcW w:w="423" w:type="pct"/>
            <w:tcBorders>
              <w:top w:val="single" w:sz="4" w:space="0" w:color="auto"/>
              <w:bottom w:val="single" w:sz="4" w:space="0" w:color="auto"/>
            </w:tcBorders>
            <w:shd w:val="clear" w:color="auto" w:fill="auto"/>
            <w:vAlign w:val="top"/>
          </w:tcPr>
          <w:p w14:paraId="452C1AB9" w14:textId="77777777" w:rsidR="00572853" w:rsidRPr="00A76518"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76518">
              <w:rPr>
                <w:bCs/>
              </w:rPr>
              <w:t>UO22</w:t>
            </w:r>
          </w:p>
        </w:tc>
        <w:tc>
          <w:tcPr>
            <w:tcW w:w="2673" w:type="pct"/>
            <w:tcBorders>
              <w:top w:val="single" w:sz="4" w:space="0" w:color="auto"/>
              <w:bottom w:val="single" w:sz="4" w:space="0" w:color="auto"/>
            </w:tcBorders>
            <w:shd w:val="clear" w:color="auto" w:fill="auto"/>
            <w:vAlign w:val="top"/>
          </w:tcPr>
          <w:p w14:paraId="480A10CF" w14:textId="77777777" w:rsidR="00572853" w:rsidRPr="00A76518"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76518">
              <w:rPr>
                <w:bCs/>
              </w:rPr>
              <w:t>Koldioxidskatt för fossila drivmedel utanför reduktionsplikten</w:t>
            </w:r>
          </w:p>
        </w:tc>
        <w:tc>
          <w:tcPr>
            <w:tcW w:w="400" w:type="pct"/>
            <w:tcBorders>
              <w:top w:val="single" w:sz="4" w:space="0" w:color="auto"/>
              <w:bottom w:val="single" w:sz="4" w:space="0" w:color="auto"/>
            </w:tcBorders>
            <w:shd w:val="clear" w:color="auto" w:fill="auto"/>
            <w:vAlign w:val="top"/>
          </w:tcPr>
          <w:p w14:paraId="6C8F5021" w14:textId="77777777" w:rsidR="00572853" w:rsidRPr="00A76518" w:rsidRDefault="00572853" w:rsidP="00755B40">
            <w:pPr>
              <w:pStyle w:val="Tabell"/>
              <w:cnfStyle w:val="000000000000" w:firstRow="0" w:lastRow="0" w:firstColumn="0" w:lastColumn="0" w:oddVBand="0" w:evenVBand="0" w:oddHBand="0" w:evenHBand="0" w:firstRowFirstColumn="0" w:firstRowLastColumn="0" w:lastRowFirstColumn="0" w:lastRowLastColumn="0"/>
              <w:rPr>
                <w:b/>
                <w:bCs/>
              </w:rPr>
            </w:pPr>
            <w:r w:rsidRPr="00A76518">
              <w:rPr>
                <w:bCs/>
              </w:rPr>
              <w:t>0,00</w:t>
            </w:r>
          </w:p>
        </w:tc>
        <w:tc>
          <w:tcPr>
            <w:tcW w:w="400" w:type="pct"/>
            <w:tcBorders>
              <w:top w:val="single" w:sz="4" w:space="0" w:color="auto"/>
              <w:bottom w:val="single" w:sz="4" w:space="0" w:color="auto"/>
            </w:tcBorders>
            <w:shd w:val="clear" w:color="auto" w:fill="auto"/>
            <w:vAlign w:val="top"/>
          </w:tcPr>
          <w:p w14:paraId="5101E4AB" w14:textId="77777777" w:rsidR="00572853" w:rsidRPr="00A76518" w:rsidRDefault="00572853" w:rsidP="00755B40">
            <w:pPr>
              <w:pStyle w:val="Tabell"/>
              <w:cnfStyle w:val="000000000000" w:firstRow="0" w:lastRow="0" w:firstColumn="0" w:lastColumn="0" w:oddVBand="0" w:evenVBand="0" w:oddHBand="0" w:evenHBand="0" w:firstRowFirstColumn="0" w:firstRowLastColumn="0" w:lastRowFirstColumn="0" w:lastRowLastColumn="0"/>
              <w:rPr>
                <w:b/>
                <w:bCs/>
              </w:rPr>
            </w:pPr>
            <w:r w:rsidRPr="00A76518">
              <w:rPr>
                <w:bCs/>
              </w:rPr>
              <w:t>0,00</w:t>
            </w:r>
          </w:p>
        </w:tc>
        <w:tc>
          <w:tcPr>
            <w:tcW w:w="398" w:type="pct"/>
            <w:tcBorders>
              <w:top w:val="single" w:sz="4" w:space="0" w:color="auto"/>
              <w:bottom w:val="single" w:sz="4" w:space="0" w:color="auto"/>
            </w:tcBorders>
            <w:shd w:val="clear" w:color="auto" w:fill="auto"/>
            <w:vAlign w:val="top"/>
          </w:tcPr>
          <w:p w14:paraId="50AE5680" w14:textId="77777777" w:rsidR="00572853" w:rsidRPr="00A76518" w:rsidRDefault="00572853" w:rsidP="00755B40">
            <w:pPr>
              <w:pStyle w:val="Tabell"/>
              <w:cnfStyle w:val="000000000000" w:firstRow="0" w:lastRow="0" w:firstColumn="0" w:lastColumn="0" w:oddVBand="0" w:evenVBand="0" w:oddHBand="0" w:evenHBand="0" w:firstRowFirstColumn="0" w:firstRowLastColumn="0" w:lastRowFirstColumn="0" w:lastRowLastColumn="0"/>
              <w:rPr>
                <w:b/>
                <w:bCs/>
              </w:rPr>
            </w:pPr>
            <w:r>
              <w:rPr>
                <w:bCs/>
              </w:rPr>
              <w:t>0,00</w:t>
            </w:r>
          </w:p>
        </w:tc>
        <w:tc>
          <w:tcPr>
            <w:tcW w:w="398" w:type="pct"/>
            <w:tcBorders>
              <w:top w:val="single" w:sz="4" w:space="0" w:color="auto"/>
              <w:bottom w:val="single" w:sz="4" w:space="0" w:color="auto"/>
            </w:tcBorders>
            <w:vAlign w:val="top"/>
          </w:tcPr>
          <w:p w14:paraId="581C3AA1" w14:textId="07E35EFB" w:rsidR="00572853" w:rsidRDefault="005A1F58" w:rsidP="00755B40">
            <w:pPr>
              <w:pStyle w:val="Tabell"/>
              <w:cnfStyle w:val="000000000000" w:firstRow="0" w:lastRow="0" w:firstColumn="0" w:lastColumn="0" w:oddVBand="0" w:evenVBand="0" w:oddHBand="0" w:evenHBand="0" w:firstRowFirstColumn="0" w:firstRowLastColumn="0" w:lastRowFirstColumn="0" w:lastRowLastColumn="0"/>
              <w:rPr>
                <w:bCs/>
              </w:rPr>
            </w:pPr>
            <w:r w:rsidRPr="007B3DEE">
              <w:t>0,00</w:t>
            </w:r>
          </w:p>
        </w:tc>
      </w:tr>
      <w:tr w:rsidR="00D47E54" w14:paraId="7F3BB20C" w14:textId="77777777" w:rsidTr="001E7240">
        <w:tc>
          <w:tcPr>
            <w:cnfStyle w:val="001000000000" w:firstRow="0" w:lastRow="0" w:firstColumn="1" w:lastColumn="0" w:oddVBand="0" w:evenVBand="0" w:oddHBand="0" w:evenHBand="0" w:firstRowFirstColumn="0" w:firstRowLastColumn="0" w:lastRowFirstColumn="0" w:lastRowLastColumn="0"/>
            <w:tcW w:w="307" w:type="pct"/>
            <w:tcBorders>
              <w:top w:val="single" w:sz="4" w:space="0" w:color="auto"/>
              <w:bottom w:val="single" w:sz="4" w:space="0" w:color="auto"/>
            </w:tcBorders>
            <w:shd w:val="clear" w:color="auto" w:fill="auto"/>
            <w:vAlign w:val="top"/>
          </w:tcPr>
          <w:p w14:paraId="4D5E1A17" w14:textId="760A3D71" w:rsidR="00D47E54" w:rsidRPr="00A76518" w:rsidRDefault="00D47E54" w:rsidP="00D47E54">
            <w:pPr>
              <w:pStyle w:val="Tabell"/>
              <w:rPr>
                <w:bCs/>
              </w:rPr>
            </w:pPr>
            <w:r>
              <w:t>F2</w:t>
            </w:r>
            <w:r w:rsidR="000B7A0B">
              <w:t>2</w:t>
            </w:r>
          </w:p>
        </w:tc>
        <w:tc>
          <w:tcPr>
            <w:tcW w:w="423" w:type="pct"/>
            <w:tcBorders>
              <w:top w:val="single" w:sz="4" w:space="0" w:color="auto"/>
              <w:bottom w:val="single" w:sz="4" w:space="0" w:color="auto"/>
            </w:tcBorders>
            <w:shd w:val="clear" w:color="auto" w:fill="auto"/>
            <w:vAlign w:val="top"/>
          </w:tcPr>
          <w:p w14:paraId="2E1BB20F" w14:textId="0588B42F" w:rsidR="00D47E54" w:rsidRPr="00A76518" w:rsidRDefault="00D47E54" w:rsidP="00197118">
            <w:pPr>
              <w:pStyle w:val="Tabell"/>
              <w:jc w:val="left"/>
              <w:cnfStyle w:val="000000000000" w:firstRow="0" w:lastRow="0" w:firstColumn="0" w:lastColumn="0" w:oddVBand="0" w:evenVBand="0" w:oddHBand="0" w:evenHBand="0" w:firstRowFirstColumn="0" w:firstRowLastColumn="0" w:lastRowFirstColumn="0" w:lastRowLastColumn="0"/>
              <w:rPr>
                <w:bCs/>
              </w:rPr>
            </w:pPr>
            <w:r w:rsidRPr="007334F1">
              <w:t>UO21</w:t>
            </w:r>
          </w:p>
        </w:tc>
        <w:tc>
          <w:tcPr>
            <w:tcW w:w="2673" w:type="pct"/>
            <w:tcBorders>
              <w:top w:val="single" w:sz="4" w:space="0" w:color="auto"/>
              <w:bottom w:val="single" w:sz="4" w:space="0" w:color="auto"/>
            </w:tcBorders>
            <w:shd w:val="clear" w:color="auto" w:fill="auto"/>
            <w:vAlign w:val="top"/>
          </w:tcPr>
          <w:p w14:paraId="778AAAC9" w14:textId="68753129" w:rsidR="00D47E54" w:rsidRPr="00A76518" w:rsidRDefault="00D47E54" w:rsidP="00197118">
            <w:pPr>
              <w:pStyle w:val="Tabell"/>
              <w:jc w:val="left"/>
              <w:cnfStyle w:val="000000000000" w:firstRow="0" w:lastRow="0" w:firstColumn="0" w:lastColumn="0" w:oddVBand="0" w:evenVBand="0" w:oddHBand="0" w:evenHBand="0" w:firstRowFirstColumn="0" w:firstRowLastColumn="0" w:lastRowFirstColumn="0" w:lastRowLastColumn="0"/>
              <w:rPr>
                <w:bCs/>
              </w:rPr>
            </w:pPr>
            <w:r w:rsidRPr="007334F1">
              <w:t>Koldioxidskatt på fossila bränslen i värmeverk inom EU ETS</w:t>
            </w:r>
          </w:p>
        </w:tc>
        <w:tc>
          <w:tcPr>
            <w:tcW w:w="400" w:type="pct"/>
            <w:tcBorders>
              <w:top w:val="single" w:sz="4" w:space="0" w:color="auto"/>
              <w:bottom w:val="single" w:sz="4" w:space="0" w:color="auto"/>
            </w:tcBorders>
            <w:shd w:val="clear" w:color="auto" w:fill="auto"/>
            <w:vAlign w:val="top"/>
          </w:tcPr>
          <w:p w14:paraId="1DC6C9D9" w14:textId="2F803A11" w:rsidR="00D47E54" w:rsidRPr="00A76518" w:rsidRDefault="00D47E54" w:rsidP="00D47E54">
            <w:pPr>
              <w:pStyle w:val="Tabell"/>
              <w:cnfStyle w:val="000000000000" w:firstRow="0" w:lastRow="0" w:firstColumn="0" w:lastColumn="0" w:oddVBand="0" w:evenVBand="0" w:oddHBand="0" w:evenHBand="0" w:firstRowFirstColumn="0" w:firstRowLastColumn="0" w:lastRowFirstColumn="0" w:lastRowLastColumn="0"/>
              <w:rPr>
                <w:bCs/>
              </w:rPr>
            </w:pPr>
            <w:r w:rsidRPr="007334F1">
              <w:t>-0,</w:t>
            </w:r>
            <w:r w:rsidR="005A1F58" w:rsidRPr="00023614">
              <w:t>05</w:t>
            </w:r>
          </w:p>
        </w:tc>
        <w:tc>
          <w:tcPr>
            <w:tcW w:w="400" w:type="pct"/>
            <w:tcBorders>
              <w:top w:val="single" w:sz="4" w:space="0" w:color="auto"/>
              <w:bottom w:val="single" w:sz="4" w:space="0" w:color="auto"/>
            </w:tcBorders>
            <w:shd w:val="clear" w:color="auto" w:fill="auto"/>
            <w:vAlign w:val="top"/>
          </w:tcPr>
          <w:p w14:paraId="6E3A41CD" w14:textId="75D2FCEA" w:rsidR="00D47E54" w:rsidRPr="00A76518" w:rsidRDefault="00D47E54" w:rsidP="00D47E54">
            <w:pPr>
              <w:pStyle w:val="Tabell"/>
              <w:cnfStyle w:val="000000000000" w:firstRow="0" w:lastRow="0" w:firstColumn="0" w:lastColumn="0" w:oddVBand="0" w:evenVBand="0" w:oddHBand="0" w:evenHBand="0" w:firstRowFirstColumn="0" w:firstRowLastColumn="0" w:lastRowFirstColumn="0" w:lastRowLastColumn="0"/>
              <w:rPr>
                <w:bCs/>
              </w:rPr>
            </w:pPr>
            <w:r w:rsidRPr="007334F1">
              <w:t>-0,</w:t>
            </w:r>
            <w:r w:rsidR="005A1F58" w:rsidRPr="00023614">
              <w:t>05</w:t>
            </w:r>
          </w:p>
        </w:tc>
        <w:tc>
          <w:tcPr>
            <w:tcW w:w="398" w:type="pct"/>
            <w:tcBorders>
              <w:top w:val="single" w:sz="4" w:space="0" w:color="auto"/>
              <w:bottom w:val="single" w:sz="4" w:space="0" w:color="auto"/>
            </w:tcBorders>
            <w:shd w:val="clear" w:color="auto" w:fill="auto"/>
            <w:vAlign w:val="top"/>
          </w:tcPr>
          <w:p w14:paraId="4BFB499C" w14:textId="67CDBD7C" w:rsidR="00D47E54" w:rsidRDefault="00D47E54" w:rsidP="00D47E54">
            <w:pPr>
              <w:pStyle w:val="Tabell"/>
              <w:cnfStyle w:val="000000000000" w:firstRow="0" w:lastRow="0" w:firstColumn="0" w:lastColumn="0" w:oddVBand="0" w:evenVBand="0" w:oddHBand="0" w:evenHBand="0" w:firstRowFirstColumn="0" w:firstRowLastColumn="0" w:lastRowFirstColumn="0" w:lastRowLastColumn="0"/>
              <w:rPr>
                <w:bCs/>
              </w:rPr>
            </w:pPr>
            <w:r w:rsidRPr="007334F1">
              <w:t>-0,</w:t>
            </w:r>
            <w:r w:rsidR="005A1F58" w:rsidRPr="00023614">
              <w:t>05</w:t>
            </w:r>
          </w:p>
        </w:tc>
        <w:tc>
          <w:tcPr>
            <w:tcW w:w="398" w:type="pct"/>
            <w:tcBorders>
              <w:top w:val="single" w:sz="4" w:space="0" w:color="auto"/>
              <w:bottom w:val="single" w:sz="4" w:space="0" w:color="auto"/>
            </w:tcBorders>
            <w:vAlign w:val="top"/>
          </w:tcPr>
          <w:p w14:paraId="0243D47F" w14:textId="5AEB278B" w:rsidR="00D47E54" w:rsidRDefault="005A1F58" w:rsidP="00D47E54">
            <w:pPr>
              <w:pStyle w:val="Tabell"/>
              <w:cnfStyle w:val="000000000000" w:firstRow="0" w:lastRow="0" w:firstColumn="0" w:lastColumn="0" w:oddVBand="0" w:evenVBand="0" w:oddHBand="0" w:evenHBand="0" w:firstRowFirstColumn="0" w:firstRowLastColumn="0" w:lastRowFirstColumn="0" w:lastRowLastColumn="0"/>
              <w:rPr>
                <w:bCs/>
              </w:rPr>
            </w:pPr>
            <w:r w:rsidRPr="00023614">
              <w:t>-0,05</w:t>
            </w:r>
          </w:p>
        </w:tc>
      </w:tr>
      <w:tr w:rsidR="00D47E54" w14:paraId="3662FF71" w14:textId="77777777" w:rsidTr="001E7240">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7" w:type="pct"/>
            <w:tcBorders>
              <w:top w:val="single" w:sz="4" w:space="0" w:color="auto"/>
            </w:tcBorders>
            <w:shd w:val="clear" w:color="auto" w:fill="auto"/>
            <w:vAlign w:val="top"/>
          </w:tcPr>
          <w:p w14:paraId="0BBED1F6" w14:textId="76A78F85" w:rsidR="00D47E54" w:rsidRDefault="00D47E54" w:rsidP="00D47E54">
            <w:pPr>
              <w:pStyle w:val="Tabell"/>
              <w:rPr>
                <w:bCs/>
              </w:rPr>
            </w:pPr>
            <w:r>
              <w:t>F2</w:t>
            </w:r>
            <w:r w:rsidR="000B7A0B">
              <w:t>3</w:t>
            </w:r>
          </w:p>
        </w:tc>
        <w:tc>
          <w:tcPr>
            <w:tcW w:w="423" w:type="pct"/>
            <w:tcBorders>
              <w:top w:val="single" w:sz="4" w:space="0" w:color="auto"/>
            </w:tcBorders>
            <w:shd w:val="clear" w:color="auto" w:fill="auto"/>
            <w:vAlign w:val="top"/>
          </w:tcPr>
          <w:p w14:paraId="328993B9" w14:textId="4A88C8FE" w:rsidR="00D47E54" w:rsidRPr="00A76518" w:rsidRDefault="00D47E54" w:rsidP="00197118">
            <w:pPr>
              <w:pStyle w:val="Tabell"/>
              <w:jc w:val="left"/>
              <w:cnfStyle w:val="010000000000" w:firstRow="0" w:lastRow="1" w:firstColumn="0" w:lastColumn="0" w:oddVBand="0" w:evenVBand="0" w:oddHBand="0" w:evenHBand="0" w:firstRowFirstColumn="0" w:firstRowLastColumn="0" w:lastRowFirstColumn="0" w:lastRowLastColumn="0"/>
              <w:rPr>
                <w:bCs/>
              </w:rPr>
            </w:pPr>
            <w:r w:rsidRPr="00135ABB">
              <w:t>UO21</w:t>
            </w:r>
          </w:p>
        </w:tc>
        <w:tc>
          <w:tcPr>
            <w:tcW w:w="2673" w:type="pct"/>
            <w:tcBorders>
              <w:top w:val="single" w:sz="4" w:space="0" w:color="auto"/>
            </w:tcBorders>
            <w:shd w:val="clear" w:color="auto" w:fill="auto"/>
            <w:vAlign w:val="top"/>
          </w:tcPr>
          <w:p w14:paraId="62F4F360" w14:textId="7C939E19" w:rsidR="00D47E54" w:rsidRPr="00A76518" w:rsidRDefault="00D47E54" w:rsidP="00197118">
            <w:pPr>
              <w:pStyle w:val="Tabell"/>
              <w:jc w:val="left"/>
              <w:cnfStyle w:val="010000000000" w:firstRow="0" w:lastRow="1" w:firstColumn="0" w:lastColumn="0" w:oddVBand="0" w:evenVBand="0" w:oddHBand="0" w:evenHBand="0" w:firstRowFirstColumn="0" w:firstRowLastColumn="0" w:lastRowFirstColumn="0" w:lastRowLastColumn="0"/>
              <w:rPr>
                <w:bCs/>
              </w:rPr>
            </w:pPr>
            <w:r w:rsidRPr="00135ABB">
              <w:t>Koldioxidskatt på fossila bränslen i kraftvärmeverk inom EU ETS</w:t>
            </w:r>
          </w:p>
        </w:tc>
        <w:tc>
          <w:tcPr>
            <w:tcW w:w="400" w:type="pct"/>
            <w:tcBorders>
              <w:top w:val="single" w:sz="4" w:space="0" w:color="auto"/>
            </w:tcBorders>
            <w:shd w:val="clear" w:color="auto" w:fill="auto"/>
            <w:vAlign w:val="top"/>
          </w:tcPr>
          <w:p w14:paraId="6A299B8A" w14:textId="11E65842" w:rsidR="00D47E54" w:rsidRPr="00A76518" w:rsidRDefault="00D47E54" w:rsidP="00D47E54">
            <w:pPr>
              <w:pStyle w:val="Tabell"/>
              <w:cnfStyle w:val="010000000000" w:firstRow="0" w:lastRow="1" w:firstColumn="0" w:lastColumn="0" w:oddVBand="0" w:evenVBand="0" w:oddHBand="0" w:evenHBand="0" w:firstRowFirstColumn="0" w:firstRowLastColumn="0" w:lastRowFirstColumn="0" w:lastRowLastColumn="0"/>
              <w:rPr>
                <w:bCs/>
              </w:rPr>
            </w:pPr>
            <w:r w:rsidRPr="00135ABB">
              <w:t>-0,</w:t>
            </w:r>
            <w:r w:rsidR="005A1F58" w:rsidRPr="00023614">
              <w:t>25</w:t>
            </w:r>
          </w:p>
        </w:tc>
        <w:tc>
          <w:tcPr>
            <w:tcW w:w="400" w:type="pct"/>
            <w:tcBorders>
              <w:top w:val="single" w:sz="4" w:space="0" w:color="auto"/>
            </w:tcBorders>
            <w:shd w:val="clear" w:color="auto" w:fill="auto"/>
            <w:vAlign w:val="top"/>
          </w:tcPr>
          <w:p w14:paraId="5940EC07" w14:textId="100EF825" w:rsidR="00D47E54" w:rsidRPr="00A76518" w:rsidRDefault="00D47E54" w:rsidP="00D47E54">
            <w:pPr>
              <w:pStyle w:val="Tabell"/>
              <w:cnfStyle w:val="010000000000" w:firstRow="0" w:lastRow="1" w:firstColumn="0" w:lastColumn="0" w:oddVBand="0" w:evenVBand="0" w:oddHBand="0" w:evenHBand="0" w:firstRowFirstColumn="0" w:firstRowLastColumn="0" w:lastRowFirstColumn="0" w:lastRowLastColumn="0"/>
              <w:rPr>
                <w:bCs/>
              </w:rPr>
            </w:pPr>
            <w:r w:rsidRPr="00135ABB">
              <w:t>-0,</w:t>
            </w:r>
            <w:r w:rsidR="005A1F58" w:rsidRPr="00023614">
              <w:t>24</w:t>
            </w:r>
          </w:p>
        </w:tc>
        <w:tc>
          <w:tcPr>
            <w:tcW w:w="398" w:type="pct"/>
            <w:tcBorders>
              <w:top w:val="single" w:sz="4" w:space="0" w:color="auto"/>
            </w:tcBorders>
            <w:shd w:val="clear" w:color="auto" w:fill="auto"/>
            <w:vAlign w:val="top"/>
          </w:tcPr>
          <w:p w14:paraId="2AAB9BCA" w14:textId="5910ADB2" w:rsidR="00D47E54" w:rsidRDefault="00D47E54" w:rsidP="00D47E54">
            <w:pPr>
              <w:pStyle w:val="Tabell"/>
              <w:cnfStyle w:val="010000000000" w:firstRow="0" w:lastRow="1" w:firstColumn="0" w:lastColumn="0" w:oddVBand="0" w:evenVBand="0" w:oddHBand="0" w:evenHBand="0" w:firstRowFirstColumn="0" w:firstRowLastColumn="0" w:lastRowFirstColumn="0" w:lastRowLastColumn="0"/>
              <w:rPr>
                <w:bCs/>
              </w:rPr>
            </w:pPr>
            <w:r w:rsidRPr="00135ABB">
              <w:t>-0,</w:t>
            </w:r>
            <w:r w:rsidR="005A1F58" w:rsidRPr="00023614">
              <w:t>23</w:t>
            </w:r>
          </w:p>
        </w:tc>
        <w:tc>
          <w:tcPr>
            <w:tcW w:w="398" w:type="pct"/>
            <w:tcBorders>
              <w:top w:val="single" w:sz="4" w:space="0" w:color="auto"/>
            </w:tcBorders>
            <w:shd w:val="clear" w:color="auto" w:fill="auto"/>
            <w:vAlign w:val="top"/>
          </w:tcPr>
          <w:p w14:paraId="148466A8" w14:textId="6FE45CF4" w:rsidR="00D47E54" w:rsidRDefault="005A1F58" w:rsidP="00D47E54">
            <w:pPr>
              <w:pStyle w:val="Tabell"/>
              <w:cnfStyle w:val="010000000000" w:firstRow="0" w:lastRow="1" w:firstColumn="0" w:lastColumn="0" w:oddVBand="0" w:evenVBand="0" w:oddHBand="0" w:evenHBand="0" w:firstRowFirstColumn="0" w:firstRowLastColumn="0" w:lastRowFirstColumn="0" w:lastRowLastColumn="0"/>
              <w:rPr>
                <w:bCs/>
              </w:rPr>
            </w:pPr>
            <w:r w:rsidRPr="00023614">
              <w:t>-0,21</w:t>
            </w:r>
          </w:p>
        </w:tc>
      </w:tr>
    </w:tbl>
    <w:p w14:paraId="7223888E" w14:textId="313772AB" w:rsidR="00755B40" w:rsidRDefault="00FE2E36" w:rsidP="00755B40">
      <w:pPr>
        <w:pStyle w:val="TabellFotnot"/>
      </w:pPr>
      <w:r w:rsidRPr="00A74420">
        <w:rPr>
          <w:vertAlign w:val="superscript"/>
        </w:rPr>
        <w:t>1</w:t>
      </w:r>
      <w:r>
        <w:t xml:space="preserve"> </w:t>
      </w:r>
      <w:r w:rsidR="00893720" w:rsidRPr="00893720">
        <w:t xml:space="preserve">De prognostiserade totala skatteintäkterna för den aktuella kategorin är </w:t>
      </w:r>
      <w:r w:rsidR="000C645E">
        <w:t>136</w:t>
      </w:r>
      <w:r w:rsidR="00457BAA">
        <w:t> </w:t>
      </w:r>
      <w:r w:rsidR="000C645E">
        <w:t>mdkr</w:t>
      </w:r>
      <w:r w:rsidR="00893720" w:rsidRPr="00893720">
        <w:t xml:space="preserve"> 2021. Summan av de beräknade skatteutgifterna för den aktuella kategorin är </w:t>
      </w:r>
      <w:r w:rsidR="00B4441B">
        <w:t>37,32</w:t>
      </w:r>
      <w:r w:rsidR="00457BAA">
        <w:t> </w:t>
      </w:r>
      <w:r w:rsidR="00893720" w:rsidRPr="00893720">
        <w:t>mdkr inklusive skattesanktioner (</w:t>
      </w:r>
      <w:r w:rsidR="00B4441B">
        <w:t>37,61</w:t>
      </w:r>
      <w:r w:rsidR="00457BAA">
        <w:t> </w:t>
      </w:r>
      <w:r w:rsidR="00B4441B">
        <w:t xml:space="preserve">mdkr </w:t>
      </w:r>
      <w:r w:rsidR="00893720" w:rsidRPr="00893720">
        <w:t>exklusive</w:t>
      </w:r>
      <w:r w:rsidR="00B4441B">
        <w:t xml:space="preserve"> </w:t>
      </w:r>
      <w:r w:rsidR="00B4441B" w:rsidRPr="00893720">
        <w:t>skattesanktioner</w:t>
      </w:r>
      <w:r w:rsidR="00893720" w:rsidRPr="00893720">
        <w:t xml:space="preserve">). De skattetekniskt motiverade </w:t>
      </w:r>
      <w:r w:rsidR="00D257CA" w:rsidRPr="00893720">
        <w:t>skatteutgifter</w:t>
      </w:r>
      <w:r w:rsidR="00D257CA">
        <w:t>na</w:t>
      </w:r>
      <w:r w:rsidR="00893720" w:rsidRPr="00893720">
        <w:t xml:space="preserve"> uppgår till </w:t>
      </w:r>
      <w:r w:rsidR="00D257CA">
        <w:t>1,09</w:t>
      </w:r>
      <w:r w:rsidR="00457BAA">
        <w:t> </w:t>
      </w:r>
      <w:r w:rsidR="00893720" w:rsidRPr="00893720">
        <w:t>mdkr.</w:t>
      </w:r>
    </w:p>
    <w:p w14:paraId="583AA885" w14:textId="77777777" w:rsidR="00755B40" w:rsidRDefault="00FE2E36" w:rsidP="00755B40">
      <w:pPr>
        <w:rPr>
          <w:rFonts w:asciiTheme="majorHAnsi" w:hAnsiTheme="majorHAnsi"/>
          <w:b/>
          <w:sz w:val="18"/>
        </w:rPr>
      </w:pPr>
      <w:r>
        <w:br w:type="page"/>
      </w:r>
    </w:p>
    <w:p w14:paraId="5D5FD6BF" w14:textId="3F8A871F" w:rsidR="00755B40" w:rsidRDefault="00FE2E36" w:rsidP="00755B40">
      <w:pPr>
        <w:pStyle w:val="TabellRubrik"/>
      </w:pPr>
      <w:bookmarkStart w:id="120" w:name="_Toc37234791"/>
      <w:r>
        <w:lastRenderedPageBreak/>
        <w:t xml:space="preserve">Tabell </w:t>
      </w:r>
      <w:r>
        <w:fldChar w:fldCharType="begin"/>
      </w:r>
      <w:r>
        <w:instrText xml:space="preserve"> STYLEREF  "Rubrik 1" \n</w:instrText>
      </w:r>
      <w:r>
        <w:fldChar w:fldCharType="separate"/>
      </w:r>
      <w:r w:rsidR="00F95061">
        <w:rPr>
          <w:noProof/>
        </w:rPr>
        <w:t>3</w:t>
      </w:r>
      <w:r>
        <w:rPr>
          <w:noProof/>
        </w:rPr>
        <w:fldChar w:fldCharType="end"/>
      </w:r>
      <w:r>
        <w:t>.</w:t>
      </w:r>
      <w:fldSimple w:instr=" SEQ Tabell \* ARABIC \s 1 ">
        <w:r w:rsidR="00F95061">
          <w:rPr>
            <w:noProof/>
          </w:rPr>
          <w:t>8</w:t>
        </w:r>
      </w:fldSimple>
      <w:r>
        <w:tab/>
        <w:t>G. Skattereduktioner m.m.</w:t>
      </w:r>
      <w:r w:rsidRPr="0007722E">
        <w:rPr>
          <w:vertAlign w:val="superscript"/>
        </w:rPr>
        <w:t>1</w:t>
      </w:r>
      <w:bookmarkEnd w:id="120"/>
    </w:p>
    <w:p w14:paraId="40BE54D3" w14:textId="77777777" w:rsidR="00755B40" w:rsidRDefault="00FE2E36" w:rsidP="00755B40">
      <w:pPr>
        <w:pStyle w:val="TabellUnderrubrik"/>
      </w:pPr>
      <w:r>
        <w:t>Skatteutgift (mdkr)</w:t>
      </w:r>
    </w:p>
    <w:tbl>
      <w:tblPr>
        <w:tblStyle w:val="RKBPTabell"/>
        <w:tblW w:w="4999" w:type="pct"/>
        <w:tblLook w:val="06E0" w:firstRow="1" w:lastRow="1" w:firstColumn="1" w:lastColumn="0" w:noHBand="1" w:noVBand="1"/>
      </w:tblPr>
      <w:tblGrid>
        <w:gridCol w:w="375"/>
        <w:gridCol w:w="526"/>
        <w:gridCol w:w="4405"/>
        <w:gridCol w:w="522"/>
        <w:gridCol w:w="516"/>
        <w:gridCol w:w="6"/>
        <w:gridCol w:w="510"/>
        <w:gridCol w:w="509"/>
      </w:tblGrid>
      <w:tr w:rsidR="00CE3A27" w14:paraId="74C5020A" w14:textId="258A1079" w:rsidTr="001E7240">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55" w:type="pct"/>
            <w:shd w:val="clear" w:color="auto" w:fill="auto"/>
          </w:tcPr>
          <w:p w14:paraId="60C8EAA8" w14:textId="77777777" w:rsidR="00CE3A27" w:rsidRDefault="00CE3A27" w:rsidP="00755B40">
            <w:pPr>
              <w:pStyle w:val="TabellHuvud"/>
              <w:jc w:val="both"/>
            </w:pPr>
          </w:p>
        </w:tc>
        <w:tc>
          <w:tcPr>
            <w:tcW w:w="357" w:type="pct"/>
            <w:shd w:val="clear" w:color="auto" w:fill="auto"/>
          </w:tcPr>
          <w:p w14:paraId="16DF1E3A" w14:textId="77777777" w:rsidR="00CE3A27" w:rsidRDefault="00CE3A27" w:rsidP="00755B40">
            <w:pPr>
              <w:pStyle w:val="TabellHuvud"/>
              <w:jc w:val="both"/>
              <w:cnfStyle w:val="100000000000" w:firstRow="1" w:lastRow="0" w:firstColumn="0" w:lastColumn="0" w:oddVBand="0" w:evenVBand="0" w:oddHBand="0" w:evenHBand="0" w:firstRowFirstColumn="0" w:firstRowLastColumn="0" w:lastRowFirstColumn="0" w:lastRowLastColumn="0"/>
            </w:pPr>
          </w:p>
        </w:tc>
        <w:tc>
          <w:tcPr>
            <w:tcW w:w="2988" w:type="pct"/>
            <w:shd w:val="clear" w:color="auto" w:fill="auto"/>
          </w:tcPr>
          <w:p w14:paraId="7738E9BE" w14:textId="18A8E38B" w:rsidR="00CE3A27" w:rsidRDefault="00CE3A27" w:rsidP="00755B40">
            <w:pPr>
              <w:pStyle w:val="TabellHuvud"/>
              <w:cnfStyle w:val="100000000000" w:firstRow="1" w:lastRow="0" w:firstColumn="0" w:lastColumn="0" w:oddVBand="0" w:evenVBand="0" w:oddHBand="0" w:evenHBand="0" w:firstRowFirstColumn="0" w:firstRowLastColumn="0" w:lastRowFirstColumn="0" w:lastRowLastColumn="0"/>
            </w:pPr>
          </w:p>
        </w:tc>
        <w:tc>
          <w:tcPr>
            <w:tcW w:w="354" w:type="pct"/>
            <w:shd w:val="clear" w:color="auto" w:fill="auto"/>
          </w:tcPr>
          <w:p w14:paraId="5D6C09EB" w14:textId="0A659148" w:rsidR="00CE3A27" w:rsidRDefault="00CE3A27" w:rsidP="00CE3A27">
            <w:pPr>
              <w:pStyle w:val="TabellHuvud"/>
              <w:cnfStyle w:val="100000000000" w:firstRow="1" w:lastRow="0" w:firstColumn="0" w:lastColumn="0" w:oddVBand="0" w:evenVBand="0" w:oddHBand="0" w:evenHBand="0" w:firstRowFirstColumn="0" w:firstRowLastColumn="0" w:lastRowFirstColumn="0" w:lastRowLastColumn="0"/>
            </w:pPr>
            <w:r>
              <w:t>2020</w:t>
            </w:r>
          </w:p>
        </w:tc>
        <w:tc>
          <w:tcPr>
            <w:tcW w:w="350" w:type="pct"/>
            <w:shd w:val="clear" w:color="auto" w:fill="auto"/>
          </w:tcPr>
          <w:p w14:paraId="14C56BCB" w14:textId="5A52F036" w:rsidR="00CE3A27" w:rsidRDefault="00CE3A27" w:rsidP="00CE3A27">
            <w:pPr>
              <w:pStyle w:val="TabellHuvud"/>
              <w:cnfStyle w:val="100000000000" w:firstRow="1" w:lastRow="0" w:firstColumn="0" w:lastColumn="0" w:oddVBand="0" w:evenVBand="0" w:oddHBand="0" w:evenHBand="0" w:firstRowFirstColumn="0" w:firstRowLastColumn="0" w:lastRowFirstColumn="0" w:lastRowLastColumn="0"/>
            </w:pPr>
            <w:r>
              <w:t>2021</w:t>
            </w:r>
          </w:p>
        </w:tc>
        <w:tc>
          <w:tcPr>
            <w:tcW w:w="350" w:type="pct"/>
            <w:gridSpan w:val="2"/>
            <w:shd w:val="clear" w:color="auto" w:fill="auto"/>
          </w:tcPr>
          <w:p w14:paraId="46BD459E" w14:textId="208A54AF" w:rsidR="00CE3A27" w:rsidRDefault="00CE3A27" w:rsidP="00CE3A27">
            <w:pPr>
              <w:pStyle w:val="TabellHuvud"/>
              <w:cnfStyle w:val="100000000000" w:firstRow="1" w:lastRow="0" w:firstColumn="0" w:lastColumn="0" w:oddVBand="0" w:evenVBand="0" w:oddHBand="0" w:evenHBand="0" w:firstRowFirstColumn="0" w:firstRowLastColumn="0" w:lastRowFirstColumn="0" w:lastRowLastColumn="0"/>
            </w:pPr>
            <w:r>
              <w:t>2022</w:t>
            </w:r>
          </w:p>
        </w:tc>
        <w:tc>
          <w:tcPr>
            <w:tcW w:w="345" w:type="pct"/>
            <w:shd w:val="clear" w:color="auto" w:fill="auto"/>
          </w:tcPr>
          <w:p w14:paraId="3CA6ACED" w14:textId="19BB7D7B" w:rsidR="00CE3A27" w:rsidRDefault="00CE3A27" w:rsidP="00CE3A27">
            <w:pPr>
              <w:pStyle w:val="TabellHuvud"/>
              <w:cnfStyle w:val="100000000000" w:firstRow="1" w:lastRow="0" w:firstColumn="0" w:lastColumn="0" w:oddVBand="0" w:evenVBand="0" w:oddHBand="0" w:evenHBand="0" w:firstRowFirstColumn="0" w:firstRowLastColumn="0" w:lastRowFirstColumn="0" w:lastRowLastColumn="0"/>
            </w:pPr>
            <w:r>
              <w:t>2023</w:t>
            </w:r>
          </w:p>
        </w:tc>
      </w:tr>
      <w:tr w:rsidR="00572853" w14:paraId="32D6461E" w14:textId="0EF9830C" w:rsidTr="001E7240">
        <w:tc>
          <w:tcPr>
            <w:cnfStyle w:val="001000000000" w:firstRow="0" w:lastRow="0" w:firstColumn="1" w:lastColumn="0" w:oddVBand="0" w:evenVBand="0" w:oddHBand="0" w:evenHBand="0" w:firstRowFirstColumn="0" w:firstRowLastColumn="0" w:lastRowFirstColumn="0" w:lastRowLastColumn="0"/>
            <w:tcW w:w="255" w:type="pct"/>
            <w:tcBorders>
              <w:top w:val="single" w:sz="12" w:space="0" w:color="auto"/>
            </w:tcBorders>
            <w:vAlign w:val="top"/>
          </w:tcPr>
          <w:p w14:paraId="44EC3BC9" w14:textId="77777777" w:rsidR="00572853" w:rsidRDefault="00572853" w:rsidP="00755B40">
            <w:pPr>
              <w:pStyle w:val="Tabell"/>
            </w:pPr>
            <w:r w:rsidRPr="00053CFE">
              <w:t>G1</w:t>
            </w:r>
          </w:p>
        </w:tc>
        <w:tc>
          <w:tcPr>
            <w:tcW w:w="357" w:type="pct"/>
            <w:tcBorders>
              <w:top w:val="single" w:sz="12" w:space="0" w:color="auto"/>
            </w:tcBorders>
            <w:vAlign w:val="top"/>
          </w:tcPr>
          <w:p w14:paraId="35BE5521"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053CFE">
              <w:t>UO24</w:t>
            </w:r>
          </w:p>
        </w:tc>
        <w:tc>
          <w:tcPr>
            <w:tcW w:w="2988" w:type="pct"/>
            <w:tcBorders>
              <w:top w:val="single" w:sz="12" w:space="0" w:color="auto"/>
            </w:tcBorders>
            <w:vAlign w:val="top"/>
          </w:tcPr>
          <w:p w14:paraId="61D494EC" w14:textId="77777777" w:rsidR="00572853" w:rsidRPr="00676C2C"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053CFE">
              <w:t>Skattereduktion för sjöinkomst</w:t>
            </w:r>
          </w:p>
        </w:tc>
        <w:tc>
          <w:tcPr>
            <w:tcW w:w="354" w:type="pct"/>
            <w:tcBorders>
              <w:top w:val="single" w:sz="12" w:space="0" w:color="auto"/>
            </w:tcBorders>
          </w:tcPr>
          <w:p w14:paraId="55D6D034" w14:textId="27AA2EAB"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0,05</w:t>
            </w:r>
          </w:p>
        </w:tc>
        <w:tc>
          <w:tcPr>
            <w:tcW w:w="354" w:type="pct"/>
            <w:gridSpan w:val="2"/>
            <w:tcBorders>
              <w:top w:val="single" w:sz="12" w:space="0" w:color="auto"/>
            </w:tcBorders>
          </w:tcPr>
          <w:p w14:paraId="2CFE4B0F" w14:textId="46CD1C67"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0,05</w:t>
            </w:r>
          </w:p>
        </w:tc>
        <w:tc>
          <w:tcPr>
            <w:tcW w:w="346" w:type="pct"/>
            <w:tcBorders>
              <w:top w:val="single" w:sz="12" w:space="0" w:color="auto"/>
            </w:tcBorders>
          </w:tcPr>
          <w:p w14:paraId="32925511" w14:textId="45C783CB"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0,05</w:t>
            </w:r>
          </w:p>
        </w:tc>
        <w:tc>
          <w:tcPr>
            <w:tcW w:w="345" w:type="pct"/>
            <w:tcBorders>
              <w:top w:val="single" w:sz="12" w:space="0" w:color="auto"/>
            </w:tcBorders>
          </w:tcPr>
          <w:p w14:paraId="15252839" w14:textId="0D3112BB" w:rsidR="00572853" w:rsidRPr="00DE0C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0,05</w:t>
            </w:r>
          </w:p>
        </w:tc>
      </w:tr>
      <w:tr w:rsidR="00572853" w14:paraId="3AC2085E" w14:textId="11488CD3" w:rsidTr="00CE3A27">
        <w:tc>
          <w:tcPr>
            <w:cnfStyle w:val="001000000000" w:firstRow="0" w:lastRow="0" w:firstColumn="1" w:lastColumn="0" w:oddVBand="0" w:evenVBand="0" w:oddHBand="0" w:evenHBand="0" w:firstRowFirstColumn="0" w:firstRowLastColumn="0" w:lastRowFirstColumn="0" w:lastRowLastColumn="0"/>
            <w:tcW w:w="255" w:type="pct"/>
            <w:vAlign w:val="top"/>
          </w:tcPr>
          <w:p w14:paraId="614CB7AD" w14:textId="77777777" w:rsidR="00572853" w:rsidRDefault="00572853" w:rsidP="00755B40">
            <w:pPr>
              <w:pStyle w:val="Tabell"/>
            </w:pPr>
            <w:r w:rsidRPr="00053CFE">
              <w:t>G2</w:t>
            </w:r>
          </w:p>
        </w:tc>
        <w:tc>
          <w:tcPr>
            <w:tcW w:w="357" w:type="pct"/>
            <w:vAlign w:val="top"/>
          </w:tcPr>
          <w:p w14:paraId="572F4C5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053CFE">
              <w:t>UO1</w:t>
            </w:r>
            <w:r>
              <w:t>0</w:t>
            </w:r>
          </w:p>
        </w:tc>
        <w:tc>
          <w:tcPr>
            <w:tcW w:w="2988" w:type="pct"/>
            <w:vAlign w:val="top"/>
          </w:tcPr>
          <w:p w14:paraId="4C8FFC3F"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t>Skattereduktion för personer med sjuk- och aktivitetsersättning</w:t>
            </w:r>
          </w:p>
        </w:tc>
        <w:tc>
          <w:tcPr>
            <w:tcW w:w="354" w:type="pct"/>
          </w:tcPr>
          <w:p w14:paraId="2DCF80D5" w14:textId="1217DD90"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w:t>
            </w:r>
            <w:r w:rsidR="00DF3FDA">
              <w:t>71</w:t>
            </w:r>
          </w:p>
        </w:tc>
        <w:tc>
          <w:tcPr>
            <w:tcW w:w="354" w:type="pct"/>
            <w:gridSpan w:val="2"/>
          </w:tcPr>
          <w:p w14:paraId="0C8E35C9" w14:textId="389B967C"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0,42</w:t>
            </w:r>
          </w:p>
        </w:tc>
        <w:tc>
          <w:tcPr>
            <w:tcW w:w="346" w:type="pct"/>
          </w:tcPr>
          <w:p w14:paraId="46B221A8" w14:textId="43E8DD3A"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0,41</w:t>
            </w:r>
          </w:p>
        </w:tc>
        <w:tc>
          <w:tcPr>
            <w:tcW w:w="345" w:type="pct"/>
          </w:tcPr>
          <w:p w14:paraId="274F3B05" w14:textId="7294FB16" w:rsidR="00572853" w:rsidRPr="001D249D"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0,39</w:t>
            </w:r>
          </w:p>
        </w:tc>
      </w:tr>
      <w:tr w:rsidR="00572853" w14:paraId="5A2A1DCB" w14:textId="4AB913A1" w:rsidTr="00CE3A27">
        <w:tc>
          <w:tcPr>
            <w:cnfStyle w:val="001000000000" w:firstRow="0" w:lastRow="0" w:firstColumn="1" w:lastColumn="0" w:oddVBand="0" w:evenVBand="0" w:oddHBand="0" w:evenHBand="0" w:firstRowFirstColumn="0" w:firstRowLastColumn="0" w:lastRowFirstColumn="0" w:lastRowLastColumn="0"/>
            <w:tcW w:w="255" w:type="pct"/>
            <w:vAlign w:val="top"/>
          </w:tcPr>
          <w:p w14:paraId="14AD383E" w14:textId="37C70F16" w:rsidR="00572853" w:rsidRDefault="00572853" w:rsidP="00755B40">
            <w:pPr>
              <w:pStyle w:val="Tabell"/>
            </w:pPr>
            <w:r w:rsidRPr="00053CFE">
              <w:t>G</w:t>
            </w:r>
            <w:r w:rsidR="000548D5">
              <w:t>3</w:t>
            </w:r>
          </w:p>
        </w:tc>
        <w:tc>
          <w:tcPr>
            <w:tcW w:w="357" w:type="pct"/>
            <w:vAlign w:val="top"/>
          </w:tcPr>
          <w:p w14:paraId="54534DFB"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053CFE">
              <w:t>UO14</w:t>
            </w:r>
          </w:p>
        </w:tc>
        <w:tc>
          <w:tcPr>
            <w:tcW w:w="2988" w:type="pct"/>
            <w:vAlign w:val="top"/>
          </w:tcPr>
          <w:p w14:paraId="1AE37D8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053CFE">
              <w:t>Skattereduktion för ruttjänster</w:t>
            </w:r>
          </w:p>
        </w:tc>
        <w:tc>
          <w:tcPr>
            <w:tcW w:w="354" w:type="pct"/>
          </w:tcPr>
          <w:p w14:paraId="181863E8" w14:textId="577BCD2A"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5,98</w:t>
            </w:r>
          </w:p>
        </w:tc>
        <w:tc>
          <w:tcPr>
            <w:tcW w:w="354" w:type="pct"/>
            <w:gridSpan w:val="2"/>
          </w:tcPr>
          <w:p w14:paraId="7ABD8036" w14:textId="437AAEF5"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6,53</w:t>
            </w:r>
          </w:p>
        </w:tc>
        <w:tc>
          <w:tcPr>
            <w:tcW w:w="346" w:type="pct"/>
          </w:tcPr>
          <w:p w14:paraId="52EC9C04" w14:textId="5496B9A8"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6,72</w:t>
            </w:r>
          </w:p>
        </w:tc>
        <w:tc>
          <w:tcPr>
            <w:tcW w:w="345" w:type="pct"/>
          </w:tcPr>
          <w:p w14:paraId="3932D830" w14:textId="2E006AB2" w:rsidR="00572853" w:rsidRPr="001D249D"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6,92</w:t>
            </w:r>
          </w:p>
        </w:tc>
      </w:tr>
      <w:tr w:rsidR="00572853" w14:paraId="3BC3A682" w14:textId="4A130994" w:rsidTr="00CE3A27">
        <w:tc>
          <w:tcPr>
            <w:cnfStyle w:val="001000000000" w:firstRow="0" w:lastRow="0" w:firstColumn="1" w:lastColumn="0" w:oddVBand="0" w:evenVBand="0" w:oddHBand="0" w:evenHBand="0" w:firstRowFirstColumn="0" w:firstRowLastColumn="0" w:lastRowFirstColumn="0" w:lastRowLastColumn="0"/>
            <w:tcW w:w="255" w:type="pct"/>
            <w:vAlign w:val="top"/>
          </w:tcPr>
          <w:p w14:paraId="1CC5D482" w14:textId="69FE8B89" w:rsidR="00572853" w:rsidRDefault="00572853" w:rsidP="00755B40">
            <w:pPr>
              <w:pStyle w:val="Tabell"/>
            </w:pPr>
            <w:r w:rsidRPr="00053CFE">
              <w:t>G</w:t>
            </w:r>
            <w:r w:rsidR="000548D5">
              <w:t>4</w:t>
            </w:r>
          </w:p>
        </w:tc>
        <w:tc>
          <w:tcPr>
            <w:tcW w:w="357" w:type="pct"/>
            <w:vAlign w:val="top"/>
          </w:tcPr>
          <w:p w14:paraId="6C7637F2"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053CFE">
              <w:t>UO14</w:t>
            </w:r>
          </w:p>
        </w:tc>
        <w:tc>
          <w:tcPr>
            <w:tcW w:w="2988" w:type="pct"/>
            <w:vAlign w:val="top"/>
          </w:tcPr>
          <w:p w14:paraId="0E4D2C0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053CFE">
              <w:t>Skattereduktion för rotarbeten</w:t>
            </w:r>
          </w:p>
        </w:tc>
        <w:tc>
          <w:tcPr>
            <w:tcW w:w="354" w:type="pct"/>
          </w:tcPr>
          <w:p w14:paraId="6D52C74F" w14:textId="53C357B6"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9,77</w:t>
            </w:r>
          </w:p>
        </w:tc>
        <w:tc>
          <w:tcPr>
            <w:tcW w:w="354" w:type="pct"/>
            <w:gridSpan w:val="2"/>
          </w:tcPr>
          <w:p w14:paraId="1BB5037C" w14:textId="0808BA23"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11,31</w:t>
            </w:r>
          </w:p>
        </w:tc>
        <w:tc>
          <w:tcPr>
            <w:tcW w:w="346" w:type="pct"/>
          </w:tcPr>
          <w:p w14:paraId="0A53612D" w14:textId="51D97C19"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11,65</w:t>
            </w:r>
          </w:p>
        </w:tc>
        <w:tc>
          <w:tcPr>
            <w:tcW w:w="345" w:type="pct"/>
          </w:tcPr>
          <w:p w14:paraId="57634D21" w14:textId="031694C1" w:rsidR="00572853" w:rsidRPr="001D249D"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12,00</w:t>
            </w:r>
          </w:p>
        </w:tc>
      </w:tr>
      <w:tr w:rsidR="00572853" w14:paraId="6D9E4322" w14:textId="5C3F007B" w:rsidTr="00CE3A27">
        <w:tc>
          <w:tcPr>
            <w:cnfStyle w:val="001000000000" w:firstRow="0" w:lastRow="0" w:firstColumn="1" w:lastColumn="0" w:oddVBand="0" w:evenVBand="0" w:oddHBand="0" w:evenHBand="0" w:firstRowFirstColumn="0" w:firstRowLastColumn="0" w:lastRowFirstColumn="0" w:lastRowLastColumn="0"/>
            <w:tcW w:w="255" w:type="pct"/>
            <w:vAlign w:val="top"/>
          </w:tcPr>
          <w:p w14:paraId="5BD794AE" w14:textId="00ABFC59" w:rsidR="00572853" w:rsidRDefault="00572853" w:rsidP="00755B40">
            <w:pPr>
              <w:pStyle w:val="Tabell"/>
            </w:pPr>
            <w:r w:rsidRPr="00053CFE">
              <w:t>G</w:t>
            </w:r>
            <w:r w:rsidR="000548D5">
              <w:t>5</w:t>
            </w:r>
          </w:p>
        </w:tc>
        <w:tc>
          <w:tcPr>
            <w:tcW w:w="357" w:type="pct"/>
            <w:vAlign w:val="top"/>
          </w:tcPr>
          <w:p w14:paraId="786FADAD"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053CFE">
              <w:t>UO18</w:t>
            </w:r>
          </w:p>
        </w:tc>
        <w:tc>
          <w:tcPr>
            <w:tcW w:w="2988" w:type="pct"/>
            <w:vAlign w:val="top"/>
          </w:tcPr>
          <w:p w14:paraId="6F66B736"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053CFE">
              <w:t>Begränsad fastighetsavgift för pensionärer</w:t>
            </w:r>
          </w:p>
        </w:tc>
        <w:tc>
          <w:tcPr>
            <w:tcW w:w="354" w:type="pct"/>
          </w:tcPr>
          <w:p w14:paraId="67FD9FAC" w14:textId="1F7AAB71"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0,39</w:t>
            </w:r>
          </w:p>
        </w:tc>
        <w:tc>
          <w:tcPr>
            <w:tcW w:w="354" w:type="pct"/>
            <w:gridSpan w:val="2"/>
          </w:tcPr>
          <w:p w14:paraId="07E38379" w14:textId="400FD828"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0,41</w:t>
            </w:r>
          </w:p>
        </w:tc>
        <w:tc>
          <w:tcPr>
            <w:tcW w:w="346" w:type="pct"/>
          </w:tcPr>
          <w:p w14:paraId="3E376158" w14:textId="3AE442A9" w:rsidR="00572853"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0,41</w:t>
            </w:r>
          </w:p>
        </w:tc>
        <w:tc>
          <w:tcPr>
            <w:tcW w:w="345" w:type="pct"/>
          </w:tcPr>
          <w:p w14:paraId="78024838" w14:textId="51340DF4" w:rsidR="00572853" w:rsidRPr="00583D55"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0,42</w:t>
            </w:r>
          </w:p>
        </w:tc>
      </w:tr>
      <w:tr w:rsidR="00572853" w14:paraId="32FDFB94" w14:textId="7827D525" w:rsidTr="00CE3A27">
        <w:tc>
          <w:tcPr>
            <w:cnfStyle w:val="001000000000" w:firstRow="0" w:lastRow="0" w:firstColumn="1" w:lastColumn="0" w:oddVBand="0" w:evenVBand="0" w:oddHBand="0" w:evenHBand="0" w:firstRowFirstColumn="0" w:firstRowLastColumn="0" w:lastRowFirstColumn="0" w:lastRowLastColumn="0"/>
            <w:tcW w:w="255" w:type="pct"/>
            <w:vAlign w:val="top"/>
          </w:tcPr>
          <w:p w14:paraId="6B826B35" w14:textId="0E01F9D1" w:rsidR="00572853" w:rsidRPr="00A76518" w:rsidRDefault="00572853" w:rsidP="00755B40">
            <w:pPr>
              <w:pStyle w:val="Tabell"/>
              <w:rPr>
                <w:bCs/>
              </w:rPr>
            </w:pPr>
            <w:r w:rsidRPr="00A76518">
              <w:rPr>
                <w:bCs/>
              </w:rPr>
              <w:t>G</w:t>
            </w:r>
            <w:r w:rsidR="000548D5">
              <w:rPr>
                <w:bCs/>
              </w:rPr>
              <w:t>6</w:t>
            </w:r>
          </w:p>
        </w:tc>
        <w:tc>
          <w:tcPr>
            <w:tcW w:w="357" w:type="pct"/>
            <w:vAlign w:val="top"/>
          </w:tcPr>
          <w:p w14:paraId="0557B3D6" w14:textId="77777777" w:rsidR="00572853" w:rsidRPr="00A76518"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rPr>
                <w:bCs/>
              </w:rPr>
            </w:pPr>
            <w:r w:rsidRPr="00A76518">
              <w:rPr>
                <w:bCs/>
              </w:rPr>
              <w:t>UO21</w:t>
            </w:r>
          </w:p>
        </w:tc>
        <w:tc>
          <w:tcPr>
            <w:tcW w:w="2988" w:type="pct"/>
            <w:vAlign w:val="top"/>
          </w:tcPr>
          <w:p w14:paraId="109ADBA8" w14:textId="77777777" w:rsidR="00572853" w:rsidRPr="00A76518"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rPr>
                <w:bCs/>
              </w:rPr>
            </w:pPr>
            <w:r w:rsidRPr="00A76518">
              <w:rPr>
                <w:bCs/>
              </w:rPr>
              <w:t>Skattereduktion för mikroproduktion av förnybar el</w:t>
            </w:r>
          </w:p>
        </w:tc>
        <w:tc>
          <w:tcPr>
            <w:tcW w:w="354" w:type="pct"/>
          </w:tcPr>
          <w:p w14:paraId="5A957251" w14:textId="61DE15D9" w:rsidR="00572853" w:rsidRPr="00A76518" w:rsidRDefault="00816D96" w:rsidP="00755B40">
            <w:pPr>
              <w:pStyle w:val="Tabell"/>
              <w:cnfStyle w:val="000000000000" w:firstRow="0" w:lastRow="0" w:firstColumn="0" w:lastColumn="0" w:oddVBand="0" w:evenVBand="0" w:oddHBand="0" w:evenHBand="0" w:firstRowFirstColumn="0" w:firstRowLastColumn="0" w:lastRowFirstColumn="0" w:lastRowLastColumn="0"/>
              <w:rPr>
                <w:bCs/>
              </w:rPr>
            </w:pPr>
            <w:r w:rsidRPr="0035664E">
              <w:t>0,10</w:t>
            </w:r>
          </w:p>
        </w:tc>
        <w:tc>
          <w:tcPr>
            <w:tcW w:w="354" w:type="pct"/>
            <w:gridSpan w:val="2"/>
          </w:tcPr>
          <w:p w14:paraId="324F8277" w14:textId="1FF91879" w:rsidR="00572853" w:rsidRPr="00A76518" w:rsidRDefault="00816D96" w:rsidP="00755B40">
            <w:pPr>
              <w:pStyle w:val="Tabell"/>
              <w:cnfStyle w:val="000000000000" w:firstRow="0" w:lastRow="0" w:firstColumn="0" w:lastColumn="0" w:oddVBand="0" w:evenVBand="0" w:oddHBand="0" w:evenHBand="0" w:firstRowFirstColumn="0" w:firstRowLastColumn="0" w:lastRowFirstColumn="0" w:lastRowLastColumn="0"/>
              <w:rPr>
                <w:bCs/>
              </w:rPr>
            </w:pPr>
            <w:r w:rsidRPr="0035664E">
              <w:t>0,10</w:t>
            </w:r>
          </w:p>
        </w:tc>
        <w:tc>
          <w:tcPr>
            <w:tcW w:w="346" w:type="pct"/>
          </w:tcPr>
          <w:p w14:paraId="2F4CDE6E" w14:textId="322CB05A" w:rsidR="00572853" w:rsidRPr="00A76518" w:rsidRDefault="00816D96" w:rsidP="00755B40">
            <w:pPr>
              <w:pStyle w:val="Tabell"/>
              <w:cnfStyle w:val="000000000000" w:firstRow="0" w:lastRow="0" w:firstColumn="0" w:lastColumn="0" w:oddVBand="0" w:evenVBand="0" w:oddHBand="0" w:evenHBand="0" w:firstRowFirstColumn="0" w:firstRowLastColumn="0" w:lastRowFirstColumn="0" w:lastRowLastColumn="0"/>
              <w:rPr>
                <w:bCs/>
              </w:rPr>
            </w:pPr>
            <w:r w:rsidRPr="0035664E">
              <w:t>0,10</w:t>
            </w:r>
          </w:p>
        </w:tc>
        <w:tc>
          <w:tcPr>
            <w:tcW w:w="345" w:type="pct"/>
          </w:tcPr>
          <w:p w14:paraId="2B28E467" w14:textId="3029D9F2" w:rsidR="00572853" w:rsidRPr="00484C87"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0,10</w:t>
            </w:r>
          </w:p>
        </w:tc>
      </w:tr>
      <w:tr w:rsidR="00572853" w14:paraId="670D1E32" w14:textId="7255B668" w:rsidTr="00CE3A27">
        <w:tc>
          <w:tcPr>
            <w:cnfStyle w:val="001000000000" w:firstRow="0" w:lastRow="0" w:firstColumn="1" w:lastColumn="0" w:oddVBand="0" w:evenVBand="0" w:oddHBand="0" w:evenHBand="0" w:firstRowFirstColumn="0" w:firstRowLastColumn="0" w:lastRowFirstColumn="0" w:lastRowLastColumn="0"/>
            <w:tcW w:w="255" w:type="pct"/>
            <w:vAlign w:val="top"/>
          </w:tcPr>
          <w:p w14:paraId="54A91988" w14:textId="2E96333A" w:rsidR="00572853" w:rsidRPr="0028286D" w:rsidRDefault="00572853" w:rsidP="00755B40">
            <w:pPr>
              <w:pStyle w:val="Tabell"/>
              <w:rPr>
                <w:b/>
              </w:rPr>
            </w:pPr>
            <w:r w:rsidRPr="0028286D">
              <w:t>G</w:t>
            </w:r>
            <w:r w:rsidR="000548D5">
              <w:t>7</w:t>
            </w:r>
          </w:p>
        </w:tc>
        <w:tc>
          <w:tcPr>
            <w:tcW w:w="357" w:type="pct"/>
            <w:vAlign w:val="top"/>
          </w:tcPr>
          <w:p w14:paraId="76455C28" w14:textId="77777777" w:rsidR="00572853" w:rsidRPr="0028286D"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rPr>
                <w:b/>
              </w:rPr>
            </w:pPr>
            <w:r w:rsidRPr="0028286D">
              <w:t>UO17</w:t>
            </w:r>
          </w:p>
        </w:tc>
        <w:tc>
          <w:tcPr>
            <w:tcW w:w="2988" w:type="pct"/>
            <w:vAlign w:val="top"/>
          </w:tcPr>
          <w:p w14:paraId="5DED5DFF" w14:textId="77777777" w:rsidR="00572853" w:rsidRPr="0028286D"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rPr>
                <w:b/>
              </w:rPr>
            </w:pPr>
            <w:r w:rsidRPr="0028286D">
              <w:t>Skattereduktion för gåvor till ideell verksamhet</w:t>
            </w:r>
          </w:p>
        </w:tc>
        <w:tc>
          <w:tcPr>
            <w:tcW w:w="354" w:type="pct"/>
          </w:tcPr>
          <w:p w14:paraId="708EB4F0" w14:textId="777630BA" w:rsidR="00572853" w:rsidRPr="0028286D" w:rsidRDefault="00816D96" w:rsidP="00755B40">
            <w:pPr>
              <w:pStyle w:val="Tabell"/>
              <w:cnfStyle w:val="000000000000" w:firstRow="0" w:lastRow="0" w:firstColumn="0" w:lastColumn="0" w:oddVBand="0" w:evenVBand="0" w:oddHBand="0" w:evenHBand="0" w:firstRowFirstColumn="0" w:firstRowLastColumn="0" w:lastRowFirstColumn="0" w:lastRowLastColumn="0"/>
              <w:rPr>
                <w:b/>
              </w:rPr>
            </w:pPr>
            <w:r w:rsidRPr="0035664E">
              <w:t>0,</w:t>
            </w:r>
            <w:r w:rsidR="00DF3FDA">
              <w:t>08</w:t>
            </w:r>
          </w:p>
        </w:tc>
        <w:tc>
          <w:tcPr>
            <w:tcW w:w="354" w:type="pct"/>
            <w:gridSpan w:val="2"/>
          </w:tcPr>
          <w:p w14:paraId="2DC058B2" w14:textId="0C384D14" w:rsidR="00572853" w:rsidRPr="0028286D" w:rsidRDefault="00816D96" w:rsidP="00755B40">
            <w:pPr>
              <w:pStyle w:val="Tabell"/>
              <w:cnfStyle w:val="000000000000" w:firstRow="0" w:lastRow="0" w:firstColumn="0" w:lastColumn="0" w:oddVBand="0" w:evenVBand="0" w:oddHBand="0" w:evenHBand="0" w:firstRowFirstColumn="0" w:firstRowLastColumn="0" w:lastRowFirstColumn="0" w:lastRowLastColumn="0"/>
              <w:rPr>
                <w:b/>
              </w:rPr>
            </w:pPr>
            <w:r w:rsidRPr="0035664E">
              <w:t>0,10</w:t>
            </w:r>
          </w:p>
        </w:tc>
        <w:tc>
          <w:tcPr>
            <w:tcW w:w="346" w:type="pct"/>
          </w:tcPr>
          <w:p w14:paraId="471761BB" w14:textId="66F1B555" w:rsidR="00572853" w:rsidRPr="0028286D" w:rsidRDefault="00816D96" w:rsidP="00755B40">
            <w:pPr>
              <w:pStyle w:val="Tabell"/>
              <w:cnfStyle w:val="000000000000" w:firstRow="0" w:lastRow="0" w:firstColumn="0" w:lastColumn="0" w:oddVBand="0" w:evenVBand="0" w:oddHBand="0" w:evenHBand="0" w:firstRowFirstColumn="0" w:firstRowLastColumn="0" w:lastRowFirstColumn="0" w:lastRowLastColumn="0"/>
              <w:rPr>
                <w:b/>
              </w:rPr>
            </w:pPr>
            <w:r w:rsidRPr="0035664E">
              <w:t>0,10</w:t>
            </w:r>
          </w:p>
        </w:tc>
        <w:tc>
          <w:tcPr>
            <w:tcW w:w="345" w:type="pct"/>
          </w:tcPr>
          <w:p w14:paraId="5D43AA04" w14:textId="364F8DEC" w:rsidR="00572853" w:rsidRPr="0028286D"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0,10</w:t>
            </w:r>
          </w:p>
        </w:tc>
      </w:tr>
      <w:tr w:rsidR="000548D5" w14:paraId="27E162EF" w14:textId="77777777" w:rsidTr="00CE3A27">
        <w:tc>
          <w:tcPr>
            <w:cnfStyle w:val="001000000000" w:firstRow="0" w:lastRow="0" w:firstColumn="1" w:lastColumn="0" w:oddVBand="0" w:evenVBand="0" w:oddHBand="0" w:evenHBand="0" w:firstRowFirstColumn="0" w:firstRowLastColumn="0" w:lastRowFirstColumn="0" w:lastRowLastColumn="0"/>
            <w:tcW w:w="255" w:type="pct"/>
            <w:vAlign w:val="top"/>
          </w:tcPr>
          <w:p w14:paraId="636B9C96" w14:textId="3FFB9FB1" w:rsidR="000548D5" w:rsidRDefault="000548D5" w:rsidP="00755B40">
            <w:pPr>
              <w:pStyle w:val="Tabell"/>
            </w:pPr>
            <w:r>
              <w:t>G8</w:t>
            </w:r>
          </w:p>
        </w:tc>
        <w:tc>
          <w:tcPr>
            <w:tcW w:w="357" w:type="pct"/>
            <w:vAlign w:val="top"/>
          </w:tcPr>
          <w:p w14:paraId="326320A0" w14:textId="159E99AD" w:rsidR="000548D5" w:rsidRPr="0028286D" w:rsidRDefault="00816D96" w:rsidP="00755B40">
            <w:pPr>
              <w:pStyle w:val="Tabell"/>
              <w:cnfStyle w:val="000000000000" w:firstRow="0" w:lastRow="0" w:firstColumn="0" w:lastColumn="0" w:oddVBand="0" w:evenVBand="0" w:oddHBand="0" w:evenHBand="0" w:firstRowFirstColumn="0" w:firstRowLastColumn="0" w:lastRowFirstColumn="0" w:lastRowLastColumn="0"/>
            </w:pPr>
            <w:r>
              <w:t>UO21</w:t>
            </w:r>
          </w:p>
        </w:tc>
        <w:tc>
          <w:tcPr>
            <w:tcW w:w="2988" w:type="pct"/>
            <w:vAlign w:val="top"/>
          </w:tcPr>
          <w:p w14:paraId="1FE776D0" w14:textId="546367DA" w:rsidR="000548D5" w:rsidRPr="0028286D" w:rsidRDefault="000548D5" w:rsidP="000548D5">
            <w:pPr>
              <w:pStyle w:val="Tabell"/>
              <w:jc w:val="left"/>
              <w:cnfStyle w:val="000000000000" w:firstRow="0" w:lastRow="0" w:firstColumn="0" w:lastColumn="0" w:oddVBand="0" w:evenVBand="0" w:oddHBand="0" w:evenHBand="0" w:firstRowFirstColumn="0" w:firstRowLastColumn="0" w:lastRowFirstColumn="0" w:lastRowLastColumn="0"/>
            </w:pPr>
            <w:r>
              <w:t>Skattereduktion för installation av grön teknik</w:t>
            </w:r>
          </w:p>
        </w:tc>
        <w:tc>
          <w:tcPr>
            <w:tcW w:w="354" w:type="pct"/>
          </w:tcPr>
          <w:p w14:paraId="0DC5D77E" w14:textId="77777777" w:rsidR="000548D5" w:rsidRPr="0028286D" w:rsidRDefault="000548D5" w:rsidP="00755B40">
            <w:pPr>
              <w:pStyle w:val="Tabell"/>
              <w:cnfStyle w:val="000000000000" w:firstRow="0" w:lastRow="0" w:firstColumn="0" w:lastColumn="0" w:oddVBand="0" w:evenVBand="0" w:oddHBand="0" w:evenHBand="0" w:firstRowFirstColumn="0" w:firstRowLastColumn="0" w:lastRowFirstColumn="0" w:lastRowLastColumn="0"/>
            </w:pPr>
          </w:p>
        </w:tc>
        <w:tc>
          <w:tcPr>
            <w:tcW w:w="354" w:type="pct"/>
            <w:gridSpan w:val="2"/>
          </w:tcPr>
          <w:p w14:paraId="79E8ACA6" w14:textId="25046F14" w:rsidR="000548D5" w:rsidRPr="0028286D"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0,20</w:t>
            </w:r>
          </w:p>
        </w:tc>
        <w:tc>
          <w:tcPr>
            <w:tcW w:w="346" w:type="pct"/>
          </w:tcPr>
          <w:p w14:paraId="6E345F21" w14:textId="36260BA9" w:rsidR="000548D5" w:rsidRPr="0028286D"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0,20</w:t>
            </w:r>
          </w:p>
        </w:tc>
        <w:tc>
          <w:tcPr>
            <w:tcW w:w="345" w:type="pct"/>
          </w:tcPr>
          <w:p w14:paraId="6A325485" w14:textId="6C9A317A" w:rsidR="000548D5" w:rsidRPr="0028286D" w:rsidRDefault="00816D96" w:rsidP="00755B40">
            <w:pPr>
              <w:pStyle w:val="Tabell"/>
              <w:cnfStyle w:val="000000000000" w:firstRow="0" w:lastRow="0" w:firstColumn="0" w:lastColumn="0" w:oddVBand="0" w:evenVBand="0" w:oddHBand="0" w:evenHBand="0" w:firstRowFirstColumn="0" w:firstRowLastColumn="0" w:lastRowFirstColumn="0" w:lastRowLastColumn="0"/>
            </w:pPr>
            <w:r w:rsidRPr="0035664E">
              <w:t>0,20</w:t>
            </w:r>
          </w:p>
        </w:tc>
      </w:tr>
      <w:tr w:rsidR="000548D5" w14:paraId="011E72F7" w14:textId="77777777" w:rsidTr="00CE3A2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5" w:type="pct"/>
            <w:vAlign w:val="top"/>
          </w:tcPr>
          <w:p w14:paraId="700F311B" w14:textId="70BB82F5" w:rsidR="000548D5" w:rsidRDefault="000548D5" w:rsidP="00755B40">
            <w:pPr>
              <w:pStyle w:val="Tabell"/>
            </w:pPr>
            <w:r>
              <w:t>G9</w:t>
            </w:r>
          </w:p>
        </w:tc>
        <w:tc>
          <w:tcPr>
            <w:tcW w:w="357" w:type="pct"/>
            <w:vAlign w:val="top"/>
          </w:tcPr>
          <w:p w14:paraId="11DBDD96" w14:textId="7CB598CC" w:rsidR="000548D5" w:rsidRPr="0028286D" w:rsidRDefault="001D3AAF" w:rsidP="00755B40">
            <w:pPr>
              <w:pStyle w:val="Tabell"/>
              <w:cnfStyle w:val="010000000000" w:firstRow="0" w:lastRow="1" w:firstColumn="0" w:lastColumn="0" w:oddVBand="0" w:evenVBand="0" w:oddHBand="0" w:evenHBand="0" w:firstRowFirstColumn="0" w:firstRowLastColumn="0" w:lastRowFirstColumn="0" w:lastRowLastColumn="0"/>
            </w:pPr>
            <w:r>
              <w:t>UO19</w:t>
            </w:r>
          </w:p>
        </w:tc>
        <w:tc>
          <w:tcPr>
            <w:tcW w:w="2988" w:type="pct"/>
            <w:vAlign w:val="top"/>
          </w:tcPr>
          <w:p w14:paraId="3AD071E0" w14:textId="46CA821D" w:rsidR="000548D5" w:rsidRPr="0028286D" w:rsidRDefault="000548D5" w:rsidP="000548D5">
            <w:pPr>
              <w:pStyle w:val="Tabell"/>
              <w:jc w:val="left"/>
              <w:cnfStyle w:val="010000000000" w:firstRow="0" w:lastRow="1" w:firstColumn="0" w:lastColumn="0" w:oddVBand="0" w:evenVBand="0" w:oddHBand="0" w:evenHBand="0" w:firstRowFirstColumn="0" w:firstRowLastColumn="0" w:lastRowFirstColumn="0" w:lastRowLastColumn="0"/>
            </w:pPr>
            <w:r>
              <w:t>Skattereduktion för boende i vissa glest befolkade områden</w:t>
            </w:r>
          </w:p>
        </w:tc>
        <w:tc>
          <w:tcPr>
            <w:tcW w:w="354" w:type="pct"/>
          </w:tcPr>
          <w:p w14:paraId="69AD628F" w14:textId="7269026A" w:rsidR="000548D5" w:rsidRPr="0028286D" w:rsidRDefault="00816D96" w:rsidP="00755B40">
            <w:pPr>
              <w:pStyle w:val="Tabell"/>
              <w:cnfStyle w:val="010000000000" w:firstRow="0" w:lastRow="1" w:firstColumn="0" w:lastColumn="0" w:oddVBand="0" w:evenVBand="0" w:oddHBand="0" w:evenHBand="0" w:firstRowFirstColumn="0" w:firstRowLastColumn="0" w:lastRowFirstColumn="0" w:lastRowLastColumn="0"/>
            </w:pPr>
            <w:r w:rsidRPr="0035664E">
              <w:t>1,35</w:t>
            </w:r>
          </w:p>
        </w:tc>
        <w:tc>
          <w:tcPr>
            <w:tcW w:w="354" w:type="pct"/>
            <w:gridSpan w:val="2"/>
          </w:tcPr>
          <w:p w14:paraId="3BAAED07" w14:textId="418E8854" w:rsidR="000548D5" w:rsidRPr="0028286D" w:rsidRDefault="00816D96" w:rsidP="00755B40">
            <w:pPr>
              <w:pStyle w:val="Tabell"/>
              <w:cnfStyle w:val="010000000000" w:firstRow="0" w:lastRow="1" w:firstColumn="0" w:lastColumn="0" w:oddVBand="0" w:evenVBand="0" w:oddHBand="0" w:evenHBand="0" w:firstRowFirstColumn="0" w:firstRowLastColumn="0" w:lastRowFirstColumn="0" w:lastRowLastColumn="0"/>
            </w:pPr>
            <w:r w:rsidRPr="0035664E">
              <w:t>1,35</w:t>
            </w:r>
          </w:p>
        </w:tc>
        <w:tc>
          <w:tcPr>
            <w:tcW w:w="346" w:type="pct"/>
          </w:tcPr>
          <w:p w14:paraId="275400A8" w14:textId="1410E70B" w:rsidR="000548D5" w:rsidRPr="0028286D" w:rsidRDefault="00816D96" w:rsidP="00755B40">
            <w:pPr>
              <w:pStyle w:val="Tabell"/>
              <w:cnfStyle w:val="010000000000" w:firstRow="0" w:lastRow="1" w:firstColumn="0" w:lastColumn="0" w:oddVBand="0" w:evenVBand="0" w:oddHBand="0" w:evenHBand="0" w:firstRowFirstColumn="0" w:firstRowLastColumn="0" w:lastRowFirstColumn="0" w:lastRowLastColumn="0"/>
            </w:pPr>
            <w:r w:rsidRPr="0035664E">
              <w:t>1,35</w:t>
            </w:r>
          </w:p>
        </w:tc>
        <w:tc>
          <w:tcPr>
            <w:tcW w:w="345" w:type="pct"/>
          </w:tcPr>
          <w:p w14:paraId="5CAA0213" w14:textId="677C5361" w:rsidR="000548D5" w:rsidRDefault="00816D96" w:rsidP="00755B40">
            <w:pPr>
              <w:pStyle w:val="Tabell"/>
              <w:cnfStyle w:val="010000000000" w:firstRow="0" w:lastRow="1" w:firstColumn="0" w:lastColumn="0" w:oddVBand="0" w:evenVBand="0" w:oddHBand="0" w:evenHBand="0" w:firstRowFirstColumn="0" w:firstRowLastColumn="0" w:lastRowFirstColumn="0" w:lastRowLastColumn="0"/>
            </w:pPr>
            <w:r w:rsidRPr="0035664E">
              <w:t>1,34</w:t>
            </w:r>
          </w:p>
        </w:tc>
      </w:tr>
    </w:tbl>
    <w:p w14:paraId="7D4C4724" w14:textId="0AFCB7A1" w:rsidR="00755B40" w:rsidRDefault="00FE2E36" w:rsidP="00755B40">
      <w:pPr>
        <w:pStyle w:val="TabellFotnot"/>
      </w:pPr>
      <w:r w:rsidRPr="00A74420">
        <w:rPr>
          <w:vertAlign w:val="superscript"/>
        </w:rPr>
        <w:t>1</w:t>
      </w:r>
      <w:r w:rsidR="00893720" w:rsidRPr="00893720">
        <w:t xml:space="preserve"> Summan av de beräknade skatteutgifterna för den aktuella kategorin är </w:t>
      </w:r>
      <w:r w:rsidR="00D257CA">
        <w:t>20,46</w:t>
      </w:r>
      <w:r w:rsidR="00457BAA">
        <w:t> </w:t>
      </w:r>
      <w:r w:rsidR="00893720" w:rsidRPr="00893720">
        <w:t>mdkr</w:t>
      </w:r>
      <w:r w:rsidR="00FF2AB2">
        <w:t xml:space="preserve"> 2021</w:t>
      </w:r>
      <w:r w:rsidR="00893720" w:rsidRPr="00D257CA">
        <w:t xml:space="preserve">. I denna kategori finns inga skattetekniskt motiverade skatteutgifter.  </w:t>
      </w:r>
    </w:p>
    <w:p w14:paraId="72522E41" w14:textId="10712BB5" w:rsidR="00755B40" w:rsidRDefault="00FE2E36" w:rsidP="00755B40">
      <w:pPr>
        <w:pStyle w:val="TabellRubrik"/>
      </w:pPr>
      <w:bookmarkStart w:id="121" w:name="_Toc37234792"/>
      <w:r>
        <w:t xml:space="preserve">Tabell </w:t>
      </w:r>
      <w:r>
        <w:fldChar w:fldCharType="begin"/>
      </w:r>
      <w:r>
        <w:instrText xml:space="preserve"> STYLEREF  "Rubrik 1" \n</w:instrText>
      </w:r>
      <w:r>
        <w:fldChar w:fldCharType="separate"/>
      </w:r>
      <w:r w:rsidR="00F95061">
        <w:rPr>
          <w:noProof/>
        </w:rPr>
        <w:t>3</w:t>
      </w:r>
      <w:r>
        <w:rPr>
          <w:noProof/>
        </w:rPr>
        <w:fldChar w:fldCharType="end"/>
      </w:r>
      <w:r>
        <w:t>.</w:t>
      </w:r>
      <w:fldSimple w:instr=" SEQ Tabell \* ARABIC \s 1 ">
        <w:r w:rsidR="00F95061">
          <w:rPr>
            <w:noProof/>
          </w:rPr>
          <w:t>9</w:t>
        </w:r>
      </w:fldSimple>
      <w:r>
        <w:tab/>
        <w:t>H. Skattskyldighet</w:t>
      </w:r>
      <w:bookmarkEnd w:id="121"/>
    </w:p>
    <w:p w14:paraId="55C56F52" w14:textId="77777777" w:rsidR="00755B40" w:rsidRDefault="00FE2E36" w:rsidP="00755B40">
      <w:pPr>
        <w:pStyle w:val="TabellUnderrubrik"/>
      </w:pPr>
      <w:r>
        <w:t>Skatteutgift (mdkr)</w:t>
      </w:r>
    </w:p>
    <w:tbl>
      <w:tblPr>
        <w:tblStyle w:val="RKBPTabell"/>
        <w:tblW w:w="4999" w:type="pct"/>
        <w:tblLayout w:type="fixed"/>
        <w:tblLook w:val="06E0" w:firstRow="1" w:lastRow="1" w:firstColumn="1" w:lastColumn="0" w:noHBand="1" w:noVBand="1"/>
      </w:tblPr>
      <w:tblGrid>
        <w:gridCol w:w="460"/>
        <w:gridCol w:w="629"/>
        <w:gridCol w:w="3926"/>
        <w:gridCol w:w="590"/>
        <w:gridCol w:w="590"/>
        <w:gridCol w:w="587"/>
        <w:gridCol w:w="587"/>
      </w:tblGrid>
      <w:tr w:rsidR="00572853" w14:paraId="20E3C3EC" w14:textId="6C1CCA4A" w:rsidTr="001E7240">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12" w:type="pct"/>
            <w:tcBorders>
              <w:left w:val="none" w:sz="0" w:space="0" w:color="auto"/>
              <w:right w:val="none" w:sz="0" w:space="0" w:color="auto"/>
              <w:tl2br w:val="none" w:sz="0" w:space="0" w:color="auto"/>
              <w:tr2bl w:val="none" w:sz="0" w:space="0" w:color="auto"/>
            </w:tcBorders>
            <w:shd w:val="clear" w:color="auto" w:fill="auto"/>
          </w:tcPr>
          <w:p w14:paraId="124C726F" w14:textId="77777777" w:rsidR="00572853" w:rsidRDefault="00572853" w:rsidP="00755B40">
            <w:pPr>
              <w:pStyle w:val="TabellHuvud"/>
              <w:jc w:val="both"/>
            </w:pPr>
          </w:p>
        </w:tc>
        <w:tc>
          <w:tcPr>
            <w:tcW w:w="427" w:type="pct"/>
            <w:tcBorders>
              <w:left w:val="none" w:sz="0" w:space="0" w:color="auto"/>
              <w:right w:val="none" w:sz="0" w:space="0" w:color="auto"/>
              <w:tl2br w:val="none" w:sz="0" w:space="0" w:color="auto"/>
              <w:tr2bl w:val="none" w:sz="0" w:space="0" w:color="auto"/>
            </w:tcBorders>
            <w:shd w:val="clear" w:color="auto" w:fill="auto"/>
          </w:tcPr>
          <w:p w14:paraId="19CED768" w14:textId="77777777" w:rsidR="00572853" w:rsidRDefault="00572853" w:rsidP="00755B40">
            <w:pPr>
              <w:pStyle w:val="TabellHuvud"/>
              <w:jc w:val="both"/>
              <w:cnfStyle w:val="100000000000" w:firstRow="1" w:lastRow="0" w:firstColumn="0" w:lastColumn="0" w:oddVBand="0" w:evenVBand="0" w:oddHBand="0" w:evenHBand="0" w:firstRowFirstColumn="0" w:firstRowLastColumn="0" w:lastRowFirstColumn="0" w:lastRowLastColumn="0"/>
            </w:pPr>
          </w:p>
        </w:tc>
        <w:tc>
          <w:tcPr>
            <w:tcW w:w="2663" w:type="pct"/>
            <w:tcBorders>
              <w:left w:val="none" w:sz="0" w:space="0" w:color="auto"/>
              <w:right w:val="none" w:sz="0" w:space="0" w:color="auto"/>
              <w:tl2br w:val="none" w:sz="0" w:space="0" w:color="auto"/>
              <w:tr2bl w:val="none" w:sz="0" w:space="0" w:color="auto"/>
            </w:tcBorders>
            <w:shd w:val="clear" w:color="auto" w:fill="auto"/>
          </w:tcPr>
          <w:p w14:paraId="2F2A6468" w14:textId="77777777" w:rsidR="00572853" w:rsidRDefault="00572853" w:rsidP="00755B40">
            <w:pPr>
              <w:pStyle w:val="TabellHuvud"/>
              <w:jc w:val="both"/>
              <w:cnfStyle w:val="100000000000" w:firstRow="1" w:lastRow="0" w:firstColumn="0" w:lastColumn="0" w:oddVBand="0" w:evenVBand="0" w:oddHBand="0" w:evenHBand="0" w:firstRowFirstColumn="0" w:firstRowLastColumn="0" w:lastRowFirstColumn="0" w:lastRowLastColumn="0"/>
            </w:pPr>
          </w:p>
        </w:tc>
        <w:tc>
          <w:tcPr>
            <w:tcW w:w="400" w:type="pct"/>
            <w:tcBorders>
              <w:left w:val="none" w:sz="0" w:space="0" w:color="auto"/>
              <w:right w:val="none" w:sz="0" w:space="0" w:color="auto"/>
              <w:tl2br w:val="none" w:sz="0" w:space="0" w:color="auto"/>
              <w:tr2bl w:val="none" w:sz="0" w:space="0" w:color="auto"/>
            </w:tcBorders>
            <w:shd w:val="clear" w:color="auto" w:fill="auto"/>
          </w:tcPr>
          <w:p w14:paraId="1DECD27A"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2020</w:t>
            </w:r>
          </w:p>
        </w:tc>
        <w:tc>
          <w:tcPr>
            <w:tcW w:w="400" w:type="pct"/>
            <w:tcBorders>
              <w:left w:val="none" w:sz="0" w:space="0" w:color="auto"/>
              <w:right w:val="none" w:sz="0" w:space="0" w:color="auto"/>
              <w:tl2br w:val="none" w:sz="0" w:space="0" w:color="auto"/>
              <w:tr2bl w:val="none" w:sz="0" w:space="0" w:color="auto"/>
            </w:tcBorders>
            <w:shd w:val="clear" w:color="auto" w:fill="auto"/>
          </w:tcPr>
          <w:p w14:paraId="2153614C"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2021</w:t>
            </w:r>
          </w:p>
        </w:tc>
        <w:tc>
          <w:tcPr>
            <w:tcW w:w="398" w:type="pct"/>
            <w:tcBorders>
              <w:left w:val="none" w:sz="0" w:space="0" w:color="auto"/>
              <w:right w:val="none" w:sz="0" w:space="0" w:color="auto"/>
              <w:tl2br w:val="none" w:sz="0" w:space="0" w:color="auto"/>
              <w:tr2bl w:val="none" w:sz="0" w:space="0" w:color="auto"/>
            </w:tcBorders>
            <w:shd w:val="clear" w:color="auto" w:fill="auto"/>
          </w:tcPr>
          <w:p w14:paraId="16C86552"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2022</w:t>
            </w:r>
          </w:p>
        </w:tc>
        <w:tc>
          <w:tcPr>
            <w:tcW w:w="398" w:type="pct"/>
            <w:tcBorders>
              <w:left w:val="none" w:sz="0" w:space="0" w:color="auto"/>
              <w:right w:val="none" w:sz="0" w:space="0" w:color="auto"/>
              <w:tl2br w:val="none" w:sz="0" w:space="0" w:color="auto"/>
              <w:tr2bl w:val="none" w:sz="0" w:space="0" w:color="auto"/>
            </w:tcBorders>
            <w:shd w:val="clear" w:color="auto" w:fill="auto"/>
          </w:tcPr>
          <w:p w14:paraId="27897843" w14:textId="43FBCD86"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2023</w:t>
            </w:r>
          </w:p>
        </w:tc>
      </w:tr>
      <w:tr w:rsidR="00D204A2" w14:paraId="0ACDE882" w14:textId="335056CD" w:rsidTr="001E7240">
        <w:tc>
          <w:tcPr>
            <w:cnfStyle w:val="001000000000" w:firstRow="0" w:lastRow="0" w:firstColumn="1" w:lastColumn="0" w:oddVBand="0" w:evenVBand="0" w:oddHBand="0" w:evenHBand="0" w:firstRowFirstColumn="0" w:firstRowLastColumn="0" w:lastRowFirstColumn="0" w:lastRowLastColumn="0"/>
            <w:tcW w:w="312" w:type="pct"/>
            <w:tcBorders>
              <w:top w:val="single" w:sz="12" w:space="0" w:color="auto"/>
            </w:tcBorders>
            <w:vAlign w:val="top"/>
          </w:tcPr>
          <w:p w14:paraId="5CDFF300" w14:textId="77777777" w:rsidR="00D204A2" w:rsidRDefault="00D204A2" w:rsidP="00D204A2">
            <w:pPr>
              <w:pStyle w:val="Tabell"/>
            </w:pPr>
            <w:r w:rsidRPr="00083410">
              <w:t>H1</w:t>
            </w:r>
          </w:p>
        </w:tc>
        <w:tc>
          <w:tcPr>
            <w:tcW w:w="427" w:type="pct"/>
            <w:tcBorders>
              <w:top w:val="single" w:sz="12" w:space="0" w:color="auto"/>
            </w:tcBorders>
            <w:vAlign w:val="top"/>
          </w:tcPr>
          <w:p w14:paraId="167A1EAB" w14:textId="77777777" w:rsidR="00D204A2" w:rsidRDefault="00D204A2" w:rsidP="00D204A2">
            <w:pPr>
              <w:pStyle w:val="Tabell"/>
              <w:jc w:val="left"/>
              <w:cnfStyle w:val="000000000000" w:firstRow="0" w:lastRow="0" w:firstColumn="0" w:lastColumn="0" w:oddVBand="0" w:evenVBand="0" w:oddHBand="0" w:evenHBand="0" w:firstRowFirstColumn="0" w:firstRowLastColumn="0" w:lastRowFirstColumn="0" w:lastRowLastColumn="0"/>
            </w:pPr>
            <w:r w:rsidRPr="00083410">
              <w:t>ST</w:t>
            </w:r>
          </w:p>
        </w:tc>
        <w:tc>
          <w:tcPr>
            <w:tcW w:w="2663" w:type="pct"/>
            <w:tcBorders>
              <w:top w:val="single" w:sz="12" w:space="0" w:color="auto"/>
            </w:tcBorders>
            <w:vAlign w:val="top"/>
          </w:tcPr>
          <w:p w14:paraId="65F74D87" w14:textId="77777777" w:rsidR="00D204A2" w:rsidRPr="00676C2C" w:rsidRDefault="00D204A2" w:rsidP="00D204A2">
            <w:pPr>
              <w:pStyle w:val="Tabell"/>
              <w:jc w:val="left"/>
              <w:cnfStyle w:val="000000000000" w:firstRow="0" w:lastRow="0" w:firstColumn="0" w:lastColumn="0" w:oddVBand="0" w:evenVBand="0" w:oddHBand="0" w:evenHBand="0" w:firstRowFirstColumn="0" w:firstRowLastColumn="0" w:lastRowFirstColumn="0" w:lastRowLastColumn="0"/>
            </w:pPr>
            <w:r w:rsidRPr="00083410">
              <w:t>Stiftelser, ideella föreningar och registrerade trossamfund</w:t>
            </w:r>
          </w:p>
        </w:tc>
        <w:tc>
          <w:tcPr>
            <w:tcW w:w="400" w:type="pct"/>
            <w:tcBorders>
              <w:top w:val="single" w:sz="12" w:space="0" w:color="auto"/>
            </w:tcBorders>
          </w:tcPr>
          <w:p w14:paraId="75C7C1EB" w14:textId="77777777" w:rsidR="00D204A2" w:rsidRDefault="00D204A2" w:rsidP="00D204A2">
            <w:pPr>
              <w:pStyle w:val="Tabell"/>
              <w:cnfStyle w:val="000000000000" w:firstRow="0" w:lastRow="0" w:firstColumn="0" w:lastColumn="0" w:oddVBand="0" w:evenVBand="0" w:oddHBand="0" w:evenHBand="0" w:firstRowFirstColumn="0" w:firstRowLastColumn="0" w:lastRowFirstColumn="0" w:lastRowLastColumn="0"/>
            </w:pPr>
            <w:r w:rsidRPr="00083410">
              <w:t>-</w:t>
            </w:r>
          </w:p>
        </w:tc>
        <w:tc>
          <w:tcPr>
            <w:tcW w:w="400" w:type="pct"/>
            <w:tcBorders>
              <w:top w:val="single" w:sz="12" w:space="0" w:color="auto"/>
            </w:tcBorders>
          </w:tcPr>
          <w:p w14:paraId="0B673987" w14:textId="77777777" w:rsidR="00D204A2" w:rsidRDefault="00D204A2" w:rsidP="00D204A2">
            <w:pPr>
              <w:pStyle w:val="Tabell"/>
              <w:cnfStyle w:val="000000000000" w:firstRow="0" w:lastRow="0" w:firstColumn="0" w:lastColumn="0" w:oddVBand="0" w:evenVBand="0" w:oddHBand="0" w:evenHBand="0" w:firstRowFirstColumn="0" w:firstRowLastColumn="0" w:lastRowFirstColumn="0" w:lastRowLastColumn="0"/>
            </w:pPr>
            <w:r w:rsidRPr="00083410">
              <w:t>-</w:t>
            </w:r>
          </w:p>
        </w:tc>
        <w:tc>
          <w:tcPr>
            <w:tcW w:w="398" w:type="pct"/>
            <w:tcBorders>
              <w:top w:val="single" w:sz="12" w:space="0" w:color="auto"/>
            </w:tcBorders>
          </w:tcPr>
          <w:p w14:paraId="1216ABEA" w14:textId="77777777" w:rsidR="00D204A2" w:rsidRDefault="00D204A2" w:rsidP="00D204A2">
            <w:pPr>
              <w:pStyle w:val="Tabell"/>
              <w:cnfStyle w:val="000000000000" w:firstRow="0" w:lastRow="0" w:firstColumn="0" w:lastColumn="0" w:oddVBand="0" w:evenVBand="0" w:oddHBand="0" w:evenHBand="0" w:firstRowFirstColumn="0" w:firstRowLastColumn="0" w:lastRowFirstColumn="0" w:lastRowLastColumn="0"/>
            </w:pPr>
            <w:r w:rsidRPr="00083410">
              <w:t>-</w:t>
            </w:r>
          </w:p>
        </w:tc>
        <w:tc>
          <w:tcPr>
            <w:tcW w:w="398" w:type="pct"/>
            <w:tcBorders>
              <w:top w:val="single" w:sz="12" w:space="0" w:color="auto"/>
            </w:tcBorders>
          </w:tcPr>
          <w:p w14:paraId="2C1EC29A" w14:textId="5DDC5478" w:rsidR="00D204A2" w:rsidRPr="00083410" w:rsidRDefault="00D204A2" w:rsidP="00D204A2">
            <w:pPr>
              <w:pStyle w:val="Tabell"/>
              <w:cnfStyle w:val="000000000000" w:firstRow="0" w:lastRow="0" w:firstColumn="0" w:lastColumn="0" w:oddVBand="0" w:evenVBand="0" w:oddHBand="0" w:evenHBand="0" w:firstRowFirstColumn="0" w:firstRowLastColumn="0" w:lastRowFirstColumn="0" w:lastRowLastColumn="0"/>
            </w:pPr>
            <w:r w:rsidRPr="00083410">
              <w:t>-</w:t>
            </w:r>
          </w:p>
        </w:tc>
      </w:tr>
      <w:tr w:rsidR="00D204A2" w14:paraId="6BE399DC" w14:textId="5BE8780E" w:rsidTr="00D204A2">
        <w:tc>
          <w:tcPr>
            <w:cnfStyle w:val="001000000000" w:firstRow="0" w:lastRow="0" w:firstColumn="1" w:lastColumn="0" w:oddVBand="0" w:evenVBand="0" w:oddHBand="0" w:evenHBand="0" w:firstRowFirstColumn="0" w:firstRowLastColumn="0" w:lastRowFirstColumn="0" w:lastRowLastColumn="0"/>
            <w:tcW w:w="312" w:type="pct"/>
            <w:vAlign w:val="top"/>
          </w:tcPr>
          <w:p w14:paraId="185D750E" w14:textId="77777777" w:rsidR="00D204A2" w:rsidRDefault="00D204A2" w:rsidP="00D204A2">
            <w:pPr>
              <w:pStyle w:val="Tabell"/>
            </w:pPr>
            <w:r w:rsidRPr="00083410">
              <w:t>H2</w:t>
            </w:r>
          </w:p>
        </w:tc>
        <w:tc>
          <w:tcPr>
            <w:tcW w:w="427" w:type="pct"/>
            <w:vAlign w:val="top"/>
          </w:tcPr>
          <w:p w14:paraId="54606BE8" w14:textId="77777777" w:rsidR="00D204A2" w:rsidRDefault="00D204A2" w:rsidP="00D204A2">
            <w:pPr>
              <w:pStyle w:val="Tabell"/>
              <w:jc w:val="left"/>
              <w:cnfStyle w:val="000000000000" w:firstRow="0" w:lastRow="0" w:firstColumn="0" w:lastColumn="0" w:oddVBand="0" w:evenVBand="0" w:oddHBand="0" w:evenHBand="0" w:firstRowFirstColumn="0" w:firstRowLastColumn="0" w:lastRowFirstColumn="0" w:lastRowLastColumn="0"/>
            </w:pPr>
            <w:r w:rsidRPr="00083410">
              <w:t>ST</w:t>
            </w:r>
          </w:p>
        </w:tc>
        <w:tc>
          <w:tcPr>
            <w:tcW w:w="2663" w:type="pct"/>
            <w:vAlign w:val="top"/>
          </w:tcPr>
          <w:p w14:paraId="12188A9C" w14:textId="77777777" w:rsidR="00D204A2" w:rsidRDefault="00D204A2" w:rsidP="00D204A2">
            <w:pPr>
              <w:pStyle w:val="Tabell"/>
              <w:jc w:val="left"/>
              <w:cnfStyle w:val="000000000000" w:firstRow="0" w:lastRow="0" w:firstColumn="0" w:lastColumn="0" w:oddVBand="0" w:evenVBand="0" w:oddHBand="0" w:evenHBand="0" w:firstRowFirstColumn="0" w:firstRowLastColumn="0" w:lastRowFirstColumn="0" w:lastRowLastColumn="0"/>
            </w:pPr>
            <w:r w:rsidRPr="00083410">
              <w:t>Vissa kyrkor, hushållningssällskap, sjukvårds- och barmhärtighetsinrättningar</w:t>
            </w:r>
          </w:p>
        </w:tc>
        <w:tc>
          <w:tcPr>
            <w:tcW w:w="400" w:type="pct"/>
          </w:tcPr>
          <w:p w14:paraId="1E122189" w14:textId="77777777" w:rsidR="00D204A2" w:rsidRDefault="00D204A2" w:rsidP="00D204A2">
            <w:pPr>
              <w:pStyle w:val="Tabell"/>
              <w:cnfStyle w:val="000000000000" w:firstRow="0" w:lastRow="0" w:firstColumn="0" w:lastColumn="0" w:oddVBand="0" w:evenVBand="0" w:oddHBand="0" w:evenHBand="0" w:firstRowFirstColumn="0" w:firstRowLastColumn="0" w:lastRowFirstColumn="0" w:lastRowLastColumn="0"/>
            </w:pPr>
            <w:r w:rsidRPr="00083410">
              <w:t>-</w:t>
            </w:r>
          </w:p>
        </w:tc>
        <w:tc>
          <w:tcPr>
            <w:tcW w:w="400" w:type="pct"/>
          </w:tcPr>
          <w:p w14:paraId="389D49B4" w14:textId="77777777" w:rsidR="00D204A2" w:rsidRDefault="00D204A2" w:rsidP="00D204A2">
            <w:pPr>
              <w:pStyle w:val="Tabell"/>
              <w:cnfStyle w:val="000000000000" w:firstRow="0" w:lastRow="0" w:firstColumn="0" w:lastColumn="0" w:oddVBand="0" w:evenVBand="0" w:oddHBand="0" w:evenHBand="0" w:firstRowFirstColumn="0" w:firstRowLastColumn="0" w:lastRowFirstColumn="0" w:lastRowLastColumn="0"/>
            </w:pPr>
            <w:r w:rsidRPr="00083410">
              <w:t>-</w:t>
            </w:r>
          </w:p>
        </w:tc>
        <w:tc>
          <w:tcPr>
            <w:tcW w:w="398" w:type="pct"/>
          </w:tcPr>
          <w:p w14:paraId="05215C6E" w14:textId="77777777" w:rsidR="00D204A2" w:rsidRDefault="00D204A2" w:rsidP="00D204A2">
            <w:pPr>
              <w:pStyle w:val="Tabell"/>
              <w:cnfStyle w:val="000000000000" w:firstRow="0" w:lastRow="0" w:firstColumn="0" w:lastColumn="0" w:oddVBand="0" w:evenVBand="0" w:oddHBand="0" w:evenHBand="0" w:firstRowFirstColumn="0" w:firstRowLastColumn="0" w:lastRowFirstColumn="0" w:lastRowLastColumn="0"/>
            </w:pPr>
            <w:r w:rsidRPr="00083410">
              <w:t>-</w:t>
            </w:r>
          </w:p>
        </w:tc>
        <w:tc>
          <w:tcPr>
            <w:tcW w:w="398" w:type="pct"/>
          </w:tcPr>
          <w:p w14:paraId="00529B7D" w14:textId="68A163EC" w:rsidR="00D204A2" w:rsidRPr="00083410" w:rsidRDefault="00D204A2" w:rsidP="00D204A2">
            <w:pPr>
              <w:pStyle w:val="Tabell"/>
              <w:cnfStyle w:val="000000000000" w:firstRow="0" w:lastRow="0" w:firstColumn="0" w:lastColumn="0" w:oddVBand="0" w:evenVBand="0" w:oddHBand="0" w:evenHBand="0" w:firstRowFirstColumn="0" w:firstRowLastColumn="0" w:lastRowFirstColumn="0" w:lastRowLastColumn="0"/>
            </w:pPr>
            <w:r w:rsidRPr="00083410">
              <w:t>-</w:t>
            </w:r>
          </w:p>
        </w:tc>
      </w:tr>
      <w:tr w:rsidR="00D204A2" w14:paraId="68BBEC42" w14:textId="4A8B656D" w:rsidTr="001E7240">
        <w:tc>
          <w:tcPr>
            <w:cnfStyle w:val="001000000000" w:firstRow="0" w:lastRow="0" w:firstColumn="1" w:lastColumn="0" w:oddVBand="0" w:evenVBand="0" w:oddHBand="0" w:evenHBand="0" w:firstRowFirstColumn="0" w:firstRowLastColumn="0" w:lastRowFirstColumn="0" w:lastRowLastColumn="0"/>
            <w:tcW w:w="312" w:type="pct"/>
            <w:tcBorders>
              <w:bottom w:val="single" w:sz="4" w:space="0" w:color="auto"/>
            </w:tcBorders>
            <w:vAlign w:val="top"/>
          </w:tcPr>
          <w:p w14:paraId="15928C14" w14:textId="77777777" w:rsidR="00D204A2" w:rsidRDefault="00D204A2" w:rsidP="00D204A2">
            <w:pPr>
              <w:pStyle w:val="Tabell"/>
            </w:pPr>
            <w:r w:rsidRPr="00083410">
              <w:t>H3</w:t>
            </w:r>
          </w:p>
        </w:tc>
        <w:tc>
          <w:tcPr>
            <w:tcW w:w="427" w:type="pct"/>
            <w:tcBorders>
              <w:bottom w:val="single" w:sz="4" w:space="0" w:color="auto"/>
            </w:tcBorders>
            <w:vAlign w:val="top"/>
          </w:tcPr>
          <w:p w14:paraId="3214982F" w14:textId="77777777" w:rsidR="00D204A2" w:rsidRDefault="00D204A2" w:rsidP="00D204A2">
            <w:pPr>
              <w:pStyle w:val="Tabell"/>
              <w:jc w:val="left"/>
              <w:cnfStyle w:val="000000000000" w:firstRow="0" w:lastRow="0" w:firstColumn="0" w:lastColumn="0" w:oddVBand="0" w:evenVBand="0" w:oddHBand="0" w:evenHBand="0" w:firstRowFirstColumn="0" w:firstRowLastColumn="0" w:lastRowFirstColumn="0" w:lastRowLastColumn="0"/>
            </w:pPr>
            <w:r w:rsidRPr="00083410">
              <w:t>ST</w:t>
            </w:r>
          </w:p>
        </w:tc>
        <w:tc>
          <w:tcPr>
            <w:tcW w:w="2663" w:type="pct"/>
            <w:tcBorders>
              <w:bottom w:val="single" w:sz="4" w:space="0" w:color="auto"/>
            </w:tcBorders>
            <w:vAlign w:val="top"/>
          </w:tcPr>
          <w:p w14:paraId="5B1F1066" w14:textId="77777777" w:rsidR="00D204A2" w:rsidRDefault="00D204A2" w:rsidP="00D204A2">
            <w:pPr>
              <w:pStyle w:val="Tabell"/>
              <w:jc w:val="left"/>
              <w:cnfStyle w:val="000000000000" w:firstRow="0" w:lastRow="0" w:firstColumn="0" w:lastColumn="0" w:oddVBand="0" w:evenVBand="0" w:oddHBand="0" w:evenHBand="0" w:firstRowFirstColumn="0" w:firstRowLastColumn="0" w:lastRowFirstColumn="0" w:lastRowLastColumn="0"/>
            </w:pPr>
            <w:r w:rsidRPr="00083410">
              <w:t>Akademier, arbetslöshetskassor, vissa stiftelser m.m.</w:t>
            </w:r>
          </w:p>
        </w:tc>
        <w:tc>
          <w:tcPr>
            <w:tcW w:w="400" w:type="pct"/>
            <w:tcBorders>
              <w:bottom w:val="single" w:sz="4" w:space="0" w:color="auto"/>
            </w:tcBorders>
          </w:tcPr>
          <w:p w14:paraId="0E41EEDD" w14:textId="77777777" w:rsidR="00D204A2" w:rsidRDefault="00D204A2" w:rsidP="00D204A2">
            <w:pPr>
              <w:pStyle w:val="Tabell"/>
              <w:cnfStyle w:val="000000000000" w:firstRow="0" w:lastRow="0" w:firstColumn="0" w:lastColumn="0" w:oddVBand="0" w:evenVBand="0" w:oddHBand="0" w:evenHBand="0" w:firstRowFirstColumn="0" w:firstRowLastColumn="0" w:lastRowFirstColumn="0" w:lastRowLastColumn="0"/>
            </w:pPr>
            <w:r w:rsidRPr="00083410">
              <w:t>-</w:t>
            </w:r>
          </w:p>
        </w:tc>
        <w:tc>
          <w:tcPr>
            <w:tcW w:w="400" w:type="pct"/>
            <w:tcBorders>
              <w:bottom w:val="single" w:sz="4" w:space="0" w:color="auto"/>
            </w:tcBorders>
          </w:tcPr>
          <w:p w14:paraId="12754A50" w14:textId="77777777" w:rsidR="00D204A2" w:rsidRDefault="00D204A2" w:rsidP="00D204A2">
            <w:pPr>
              <w:pStyle w:val="Tabell"/>
              <w:cnfStyle w:val="000000000000" w:firstRow="0" w:lastRow="0" w:firstColumn="0" w:lastColumn="0" w:oddVBand="0" w:evenVBand="0" w:oddHBand="0" w:evenHBand="0" w:firstRowFirstColumn="0" w:firstRowLastColumn="0" w:lastRowFirstColumn="0" w:lastRowLastColumn="0"/>
            </w:pPr>
            <w:r w:rsidRPr="00083410">
              <w:t>-</w:t>
            </w:r>
          </w:p>
        </w:tc>
        <w:tc>
          <w:tcPr>
            <w:tcW w:w="398" w:type="pct"/>
            <w:tcBorders>
              <w:bottom w:val="single" w:sz="4" w:space="0" w:color="auto"/>
            </w:tcBorders>
          </w:tcPr>
          <w:p w14:paraId="38B0911E" w14:textId="77777777" w:rsidR="00D204A2" w:rsidRDefault="00D204A2" w:rsidP="00D204A2">
            <w:pPr>
              <w:pStyle w:val="Tabell"/>
              <w:cnfStyle w:val="000000000000" w:firstRow="0" w:lastRow="0" w:firstColumn="0" w:lastColumn="0" w:oddVBand="0" w:evenVBand="0" w:oddHBand="0" w:evenHBand="0" w:firstRowFirstColumn="0" w:firstRowLastColumn="0" w:lastRowFirstColumn="0" w:lastRowLastColumn="0"/>
            </w:pPr>
            <w:r w:rsidRPr="00083410">
              <w:t>-</w:t>
            </w:r>
          </w:p>
        </w:tc>
        <w:tc>
          <w:tcPr>
            <w:tcW w:w="398" w:type="pct"/>
            <w:tcBorders>
              <w:bottom w:val="single" w:sz="4" w:space="0" w:color="auto"/>
            </w:tcBorders>
          </w:tcPr>
          <w:p w14:paraId="60BEE8E7" w14:textId="128336E5" w:rsidR="00D204A2" w:rsidRPr="00083410" w:rsidRDefault="00D204A2" w:rsidP="00D204A2">
            <w:pPr>
              <w:pStyle w:val="Tabell"/>
              <w:cnfStyle w:val="000000000000" w:firstRow="0" w:lastRow="0" w:firstColumn="0" w:lastColumn="0" w:oddVBand="0" w:evenVBand="0" w:oddHBand="0" w:evenHBand="0" w:firstRowFirstColumn="0" w:firstRowLastColumn="0" w:lastRowFirstColumn="0" w:lastRowLastColumn="0"/>
            </w:pPr>
            <w:r w:rsidRPr="00083410">
              <w:t>-</w:t>
            </w:r>
          </w:p>
        </w:tc>
      </w:tr>
      <w:tr w:rsidR="00D204A2" w14:paraId="7AC1F53A" w14:textId="48AF8122" w:rsidTr="001E7240">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2" w:type="pct"/>
            <w:tcBorders>
              <w:top w:val="single" w:sz="4" w:space="0" w:color="auto"/>
            </w:tcBorders>
            <w:shd w:val="clear" w:color="auto" w:fill="auto"/>
            <w:vAlign w:val="top"/>
          </w:tcPr>
          <w:p w14:paraId="0C63A14E" w14:textId="77777777" w:rsidR="00D204A2" w:rsidRPr="00067A44" w:rsidRDefault="00D204A2" w:rsidP="00D204A2">
            <w:pPr>
              <w:pStyle w:val="Tabell"/>
              <w:rPr>
                <w:b/>
                <w:bCs/>
              </w:rPr>
            </w:pPr>
            <w:r w:rsidRPr="00067A44">
              <w:rPr>
                <w:bCs/>
              </w:rPr>
              <w:t>H4</w:t>
            </w:r>
          </w:p>
        </w:tc>
        <w:tc>
          <w:tcPr>
            <w:tcW w:w="427" w:type="pct"/>
            <w:tcBorders>
              <w:top w:val="single" w:sz="4" w:space="0" w:color="auto"/>
            </w:tcBorders>
            <w:shd w:val="clear" w:color="auto" w:fill="auto"/>
            <w:vAlign w:val="top"/>
          </w:tcPr>
          <w:p w14:paraId="652FF471" w14:textId="77777777" w:rsidR="00D204A2" w:rsidRPr="00067A44" w:rsidRDefault="00D204A2" w:rsidP="00D204A2">
            <w:pPr>
              <w:pStyle w:val="Tabell"/>
              <w:jc w:val="left"/>
              <w:cnfStyle w:val="010000000000" w:firstRow="0" w:lastRow="1" w:firstColumn="0" w:lastColumn="0" w:oddVBand="0" w:evenVBand="0" w:oddHBand="0" w:evenHBand="0" w:firstRowFirstColumn="0" w:firstRowLastColumn="0" w:lastRowFirstColumn="0" w:lastRowLastColumn="0"/>
              <w:rPr>
                <w:b/>
                <w:bCs/>
              </w:rPr>
            </w:pPr>
            <w:r w:rsidRPr="00067A44">
              <w:rPr>
                <w:bCs/>
              </w:rPr>
              <w:t>ST</w:t>
            </w:r>
          </w:p>
        </w:tc>
        <w:tc>
          <w:tcPr>
            <w:tcW w:w="2663" w:type="pct"/>
            <w:tcBorders>
              <w:top w:val="single" w:sz="4" w:space="0" w:color="auto"/>
            </w:tcBorders>
            <w:shd w:val="clear" w:color="auto" w:fill="auto"/>
            <w:vAlign w:val="top"/>
          </w:tcPr>
          <w:p w14:paraId="7BC17B59" w14:textId="77777777" w:rsidR="00D204A2" w:rsidRPr="00067A44" w:rsidRDefault="00D204A2" w:rsidP="00D204A2">
            <w:pPr>
              <w:pStyle w:val="Tabell"/>
              <w:jc w:val="left"/>
              <w:cnfStyle w:val="010000000000" w:firstRow="0" w:lastRow="1" w:firstColumn="0" w:lastColumn="0" w:oddVBand="0" w:evenVBand="0" w:oddHBand="0" w:evenHBand="0" w:firstRowFirstColumn="0" w:firstRowLastColumn="0" w:lastRowFirstColumn="0" w:lastRowLastColumn="0"/>
              <w:rPr>
                <w:b/>
                <w:bCs/>
              </w:rPr>
            </w:pPr>
            <w:r w:rsidRPr="00067A44">
              <w:rPr>
                <w:bCs/>
              </w:rPr>
              <w:t>Ägare av vissa fastigheter</w:t>
            </w:r>
          </w:p>
        </w:tc>
        <w:tc>
          <w:tcPr>
            <w:tcW w:w="400" w:type="pct"/>
            <w:tcBorders>
              <w:top w:val="single" w:sz="4" w:space="0" w:color="auto"/>
            </w:tcBorders>
            <w:shd w:val="clear" w:color="auto" w:fill="auto"/>
          </w:tcPr>
          <w:p w14:paraId="234934DD" w14:textId="77777777" w:rsidR="00D204A2" w:rsidRPr="00067A44" w:rsidRDefault="00D204A2" w:rsidP="00D204A2">
            <w:pPr>
              <w:pStyle w:val="Tabell"/>
              <w:cnfStyle w:val="010000000000" w:firstRow="0" w:lastRow="1" w:firstColumn="0" w:lastColumn="0" w:oddVBand="0" w:evenVBand="0" w:oddHBand="0" w:evenHBand="0" w:firstRowFirstColumn="0" w:firstRowLastColumn="0" w:lastRowFirstColumn="0" w:lastRowLastColumn="0"/>
              <w:rPr>
                <w:b/>
                <w:bCs/>
              </w:rPr>
            </w:pPr>
            <w:r w:rsidRPr="00067A44">
              <w:rPr>
                <w:bCs/>
              </w:rPr>
              <w:t>-</w:t>
            </w:r>
          </w:p>
        </w:tc>
        <w:tc>
          <w:tcPr>
            <w:tcW w:w="400" w:type="pct"/>
            <w:tcBorders>
              <w:top w:val="single" w:sz="4" w:space="0" w:color="auto"/>
            </w:tcBorders>
            <w:shd w:val="clear" w:color="auto" w:fill="auto"/>
          </w:tcPr>
          <w:p w14:paraId="4A7DD30F" w14:textId="77777777" w:rsidR="00D204A2" w:rsidRPr="00067A44" w:rsidRDefault="00D204A2" w:rsidP="00D204A2">
            <w:pPr>
              <w:pStyle w:val="Tabell"/>
              <w:cnfStyle w:val="010000000000" w:firstRow="0" w:lastRow="1" w:firstColumn="0" w:lastColumn="0" w:oddVBand="0" w:evenVBand="0" w:oddHBand="0" w:evenHBand="0" w:firstRowFirstColumn="0" w:firstRowLastColumn="0" w:lastRowFirstColumn="0" w:lastRowLastColumn="0"/>
              <w:rPr>
                <w:b/>
                <w:bCs/>
              </w:rPr>
            </w:pPr>
            <w:r w:rsidRPr="00067A44">
              <w:rPr>
                <w:bCs/>
              </w:rPr>
              <w:t>-</w:t>
            </w:r>
          </w:p>
        </w:tc>
        <w:tc>
          <w:tcPr>
            <w:tcW w:w="398" w:type="pct"/>
            <w:tcBorders>
              <w:top w:val="single" w:sz="4" w:space="0" w:color="auto"/>
            </w:tcBorders>
            <w:shd w:val="clear" w:color="auto" w:fill="auto"/>
          </w:tcPr>
          <w:p w14:paraId="5816B8F2" w14:textId="77777777" w:rsidR="00D204A2" w:rsidRPr="00067A44" w:rsidRDefault="00D204A2" w:rsidP="00D204A2">
            <w:pPr>
              <w:pStyle w:val="Tabell"/>
              <w:cnfStyle w:val="010000000000" w:firstRow="0" w:lastRow="1" w:firstColumn="0" w:lastColumn="0" w:oddVBand="0" w:evenVBand="0" w:oddHBand="0" w:evenHBand="0" w:firstRowFirstColumn="0" w:firstRowLastColumn="0" w:lastRowFirstColumn="0" w:lastRowLastColumn="0"/>
              <w:rPr>
                <w:b/>
                <w:bCs/>
              </w:rPr>
            </w:pPr>
            <w:r w:rsidRPr="00067A44">
              <w:rPr>
                <w:bCs/>
              </w:rPr>
              <w:t>-</w:t>
            </w:r>
          </w:p>
        </w:tc>
        <w:tc>
          <w:tcPr>
            <w:tcW w:w="398" w:type="pct"/>
            <w:tcBorders>
              <w:top w:val="single" w:sz="4" w:space="0" w:color="auto"/>
            </w:tcBorders>
            <w:shd w:val="clear" w:color="auto" w:fill="auto"/>
          </w:tcPr>
          <w:p w14:paraId="0FF9D916" w14:textId="4EDDA0B8" w:rsidR="00D204A2" w:rsidRPr="00067A44" w:rsidRDefault="00D204A2" w:rsidP="00D204A2">
            <w:pPr>
              <w:pStyle w:val="Tabell"/>
              <w:cnfStyle w:val="010000000000" w:firstRow="0" w:lastRow="1" w:firstColumn="0" w:lastColumn="0" w:oddVBand="0" w:evenVBand="0" w:oddHBand="0" w:evenHBand="0" w:firstRowFirstColumn="0" w:firstRowLastColumn="0" w:lastRowFirstColumn="0" w:lastRowLastColumn="0"/>
              <w:rPr>
                <w:bCs/>
              </w:rPr>
            </w:pPr>
            <w:r w:rsidRPr="00067A44">
              <w:rPr>
                <w:bCs/>
              </w:rPr>
              <w:t>-</w:t>
            </w:r>
          </w:p>
        </w:tc>
      </w:tr>
    </w:tbl>
    <w:p w14:paraId="7DE99FB0" w14:textId="77777777" w:rsidR="00755B40" w:rsidRDefault="00755B40" w:rsidP="00457BAA">
      <w:pPr>
        <w:pStyle w:val="Brdtext"/>
      </w:pPr>
    </w:p>
    <w:p w14:paraId="06A01941" w14:textId="77777777" w:rsidR="00755B40" w:rsidRDefault="00FE2E36" w:rsidP="00755B40">
      <w:pPr>
        <w:pStyle w:val="TabellUnderrubrik"/>
        <w:rPr>
          <w:sz w:val="18"/>
        </w:rPr>
      </w:pPr>
      <w:r>
        <w:br w:type="page"/>
      </w:r>
    </w:p>
    <w:p w14:paraId="125B0BFC" w14:textId="5ECB56D7" w:rsidR="00755B40" w:rsidRDefault="00FE2E36" w:rsidP="00755B40">
      <w:pPr>
        <w:pStyle w:val="TabellRubrik"/>
      </w:pPr>
      <w:bookmarkStart w:id="122" w:name="_Toc37234794"/>
      <w:r>
        <w:lastRenderedPageBreak/>
        <w:t xml:space="preserve">Tabell </w:t>
      </w:r>
      <w:r>
        <w:fldChar w:fldCharType="begin"/>
      </w:r>
      <w:r>
        <w:instrText xml:space="preserve"> STYLEREF  "Rubrik 1" \n</w:instrText>
      </w:r>
      <w:r>
        <w:fldChar w:fldCharType="separate"/>
      </w:r>
      <w:r w:rsidR="00F95061">
        <w:rPr>
          <w:noProof/>
        </w:rPr>
        <w:t>3</w:t>
      </w:r>
      <w:r>
        <w:rPr>
          <w:noProof/>
        </w:rPr>
        <w:fldChar w:fldCharType="end"/>
      </w:r>
      <w:r>
        <w:t>.</w:t>
      </w:r>
      <w:fldSimple w:instr=" SEQ Tabell \* ARABIC \s 1 ">
        <w:r w:rsidR="00F95061">
          <w:rPr>
            <w:noProof/>
          </w:rPr>
          <w:t>10</w:t>
        </w:r>
      </w:fldSimple>
      <w:r>
        <w:tab/>
      </w:r>
      <w:r w:rsidR="00D31F77">
        <w:t>I</w:t>
      </w:r>
      <w:r>
        <w:t>. Ej saldopåverkande skatteutgifter: Skattefria transfereringar</w:t>
      </w:r>
      <w:bookmarkEnd w:id="122"/>
      <w:r>
        <w:t xml:space="preserve"> </w:t>
      </w:r>
    </w:p>
    <w:p w14:paraId="49E772E0" w14:textId="77777777" w:rsidR="00755B40" w:rsidRDefault="00FE2E36" w:rsidP="00755B40">
      <w:pPr>
        <w:pStyle w:val="TabellUnderrubrik"/>
      </w:pPr>
      <w:r>
        <w:t>Skatteutgift (mdkr)</w:t>
      </w:r>
    </w:p>
    <w:tbl>
      <w:tblPr>
        <w:tblStyle w:val="RKBPTabell"/>
        <w:tblW w:w="5000" w:type="pct"/>
        <w:tblLook w:val="06E0" w:firstRow="1" w:lastRow="1" w:firstColumn="1" w:lastColumn="0" w:noHBand="1" w:noVBand="1"/>
      </w:tblPr>
      <w:tblGrid>
        <w:gridCol w:w="532"/>
        <w:gridCol w:w="703"/>
        <w:gridCol w:w="3835"/>
        <w:gridCol w:w="575"/>
        <w:gridCol w:w="575"/>
        <w:gridCol w:w="575"/>
        <w:gridCol w:w="575"/>
      </w:tblGrid>
      <w:tr w:rsidR="00572853" w14:paraId="77095AB0" w14:textId="440C9E90" w:rsidTr="001E7240">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61" w:type="pct"/>
            <w:tcBorders>
              <w:left w:val="none" w:sz="0" w:space="0" w:color="auto"/>
              <w:right w:val="none" w:sz="0" w:space="0" w:color="auto"/>
              <w:tl2br w:val="none" w:sz="0" w:space="0" w:color="auto"/>
              <w:tr2bl w:val="none" w:sz="0" w:space="0" w:color="auto"/>
            </w:tcBorders>
            <w:shd w:val="clear" w:color="auto" w:fill="auto"/>
          </w:tcPr>
          <w:p w14:paraId="4F2EDB48" w14:textId="77777777" w:rsidR="00572853" w:rsidRDefault="00572853" w:rsidP="00755B40">
            <w:pPr>
              <w:pStyle w:val="TabellHuvud"/>
              <w:jc w:val="both"/>
            </w:pPr>
          </w:p>
        </w:tc>
        <w:tc>
          <w:tcPr>
            <w:tcW w:w="477" w:type="pct"/>
            <w:tcBorders>
              <w:left w:val="none" w:sz="0" w:space="0" w:color="auto"/>
              <w:right w:val="none" w:sz="0" w:space="0" w:color="auto"/>
              <w:tl2br w:val="none" w:sz="0" w:space="0" w:color="auto"/>
              <w:tr2bl w:val="none" w:sz="0" w:space="0" w:color="auto"/>
            </w:tcBorders>
            <w:shd w:val="clear" w:color="auto" w:fill="auto"/>
          </w:tcPr>
          <w:p w14:paraId="539F462D" w14:textId="77777777" w:rsidR="00572853" w:rsidRDefault="00572853" w:rsidP="00755B40">
            <w:pPr>
              <w:pStyle w:val="TabellHuvud"/>
              <w:jc w:val="both"/>
              <w:cnfStyle w:val="100000000000" w:firstRow="1" w:lastRow="0" w:firstColumn="0" w:lastColumn="0" w:oddVBand="0" w:evenVBand="0" w:oddHBand="0" w:evenHBand="0" w:firstRowFirstColumn="0" w:firstRowLastColumn="0" w:lastRowFirstColumn="0" w:lastRowLastColumn="0"/>
            </w:pPr>
          </w:p>
        </w:tc>
        <w:tc>
          <w:tcPr>
            <w:tcW w:w="2602" w:type="pct"/>
            <w:tcBorders>
              <w:left w:val="none" w:sz="0" w:space="0" w:color="auto"/>
              <w:right w:val="none" w:sz="0" w:space="0" w:color="auto"/>
              <w:tl2br w:val="none" w:sz="0" w:space="0" w:color="auto"/>
              <w:tr2bl w:val="none" w:sz="0" w:space="0" w:color="auto"/>
            </w:tcBorders>
            <w:shd w:val="clear" w:color="auto" w:fill="auto"/>
          </w:tcPr>
          <w:p w14:paraId="20541134" w14:textId="77777777" w:rsidR="00572853" w:rsidRDefault="00572853" w:rsidP="00755B40">
            <w:pPr>
              <w:pStyle w:val="TabellHuvud"/>
              <w:jc w:val="both"/>
              <w:cnfStyle w:val="100000000000" w:firstRow="1" w:lastRow="0" w:firstColumn="0" w:lastColumn="0" w:oddVBand="0" w:evenVBand="0" w:oddHBand="0" w:evenHBand="0" w:firstRowFirstColumn="0" w:firstRowLastColumn="0" w:lastRowFirstColumn="0" w:lastRowLastColumn="0"/>
            </w:pPr>
          </w:p>
        </w:tc>
        <w:tc>
          <w:tcPr>
            <w:tcW w:w="390" w:type="pct"/>
            <w:tcBorders>
              <w:left w:val="none" w:sz="0" w:space="0" w:color="auto"/>
              <w:right w:val="none" w:sz="0" w:space="0" w:color="auto"/>
              <w:tl2br w:val="none" w:sz="0" w:space="0" w:color="auto"/>
              <w:tr2bl w:val="none" w:sz="0" w:space="0" w:color="auto"/>
            </w:tcBorders>
            <w:shd w:val="clear" w:color="auto" w:fill="auto"/>
          </w:tcPr>
          <w:p w14:paraId="209DA67E"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2020</w:t>
            </w:r>
          </w:p>
        </w:tc>
        <w:tc>
          <w:tcPr>
            <w:tcW w:w="390" w:type="pct"/>
            <w:tcBorders>
              <w:left w:val="none" w:sz="0" w:space="0" w:color="auto"/>
              <w:right w:val="none" w:sz="0" w:space="0" w:color="auto"/>
              <w:tl2br w:val="none" w:sz="0" w:space="0" w:color="auto"/>
              <w:tr2bl w:val="none" w:sz="0" w:space="0" w:color="auto"/>
            </w:tcBorders>
            <w:shd w:val="clear" w:color="auto" w:fill="auto"/>
          </w:tcPr>
          <w:p w14:paraId="5B08E858"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2021</w:t>
            </w:r>
          </w:p>
        </w:tc>
        <w:tc>
          <w:tcPr>
            <w:tcW w:w="390" w:type="pct"/>
            <w:tcBorders>
              <w:left w:val="none" w:sz="0" w:space="0" w:color="auto"/>
              <w:right w:val="none" w:sz="0" w:space="0" w:color="auto"/>
              <w:tl2br w:val="none" w:sz="0" w:space="0" w:color="auto"/>
              <w:tr2bl w:val="none" w:sz="0" w:space="0" w:color="auto"/>
            </w:tcBorders>
            <w:shd w:val="clear" w:color="auto" w:fill="auto"/>
          </w:tcPr>
          <w:p w14:paraId="7FC65720" w14:textId="77777777"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2022</w:t>
            </w:r>
          </w:p>
        </w:tc>
        <w:tc>
          <w:tcPr>
            <w:tcW w:w="390" w:type="pct"/>
            <w:tcBorders>
              <w:left w:val="none" w:sz="0" w:space="0" w:color="auto"/>
              <w:right w:val="none" w:sz="0" w:space="0" w:color="auto"/>
              <w:tl2br w:val="none" w:sz="0" w:space="0" w:color="auto"/>
              <w:tr2bl w:val="none" w:sz="0" w:space="0" w:color="auto"/>
            </w:tcBorders>
            <w:shd w:val="clear" w:color="auto" w:fill="auto"/>
          </w:tcPr>
          <w:p w14:paraId="332BD74D" w14:textId="68D99C95" w:rsidR="00572853" w:rsidRDefault="00572853" w:rsidP="00755B40">
            <w:pPr>
              <w:pStyle w:val="TabellHuvud"/>
              <w:cnfStyle w:val="100000000000" w:firstRow="1" w:lastRow="0" w:firstColumn="0" w:lastColumn="0" w:oddVBand="0" w:evenVBand="0" w:oddHBand="0" w:evenHBand="0" w:firstRowFirstColumn="0" w:firstRowLastColumn="0" w:lastRowFirstColumn="0" w:lastRowLastColumn="0"/>
            </w:pPr>
            <w:r>
              <w:t>2023</w:t>
            </w:r>
          </w:p>
        </w:tc>
      </w:tr>
      <w:tr w:rsidR="00572853" w14:paraId="5D53255D" w14:textId="4E7100E1" w:rsidTr="001E7240">
        <w:tc>
          <w:tcPr>
            <w:cnfStyle w:val="001000000000" w:firstRow="0" w:lastRow="0" w:firstColumn="1" w:lastColumn="0" w:oddVBand="0" w:evenVBand="0" w:oddHBand="0" w:evenHBand="0" w:firstRowFirstColumn="0" w:firstRowLastColumn="0" w:lastRowFirstColumn="0" w:lastRowLastColumn="0"/>
            <w:tcW w:w="361" w:type="pct"/>
            <w:tcBorders>
              <w:top w:val="single" w:sz="12" w:space="0" w:color="auto"/>
            </w:tcBorders>
            <w:vAlign w:val="top"/>
          </w:tcPr>
          <w:p w14:paraId="3CE8F9B7" w14:textId="73759DA4" w:rsidR="00572853" w:rsidRDefault="00D31F77" w:rsidP="00755B40">
            <w:pPr>
              <w:pStyle w:val="Tabell"/>
            </w:pPr>
            <w:r>
              <w:t>I</w:t>
            </w:r>
            <w:r w:rsidR="00572853" w:rsidRPr="00BF5C6C">
              <w:t>1</w:t>
            </w:r>
          </w:p>
        </w:tc>
        <w:tc>
          <w:tcPr>
            <w:tcW w:w="477" w:type="pct"/>
            <w:tcBorders>
              <w:top w:val="single" w:sz="12" w:space="0" w:color="auto"/>
            </w:tcBorders>
            <w:vAlign w:val="top"/>
          </w:tcPr>
          <w:p w14:paraId="50C0AAFC"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tcBorders>
              <w:top w:val="single" w:sz="12" w:space="0" w:color="auto"/>
            </w:tcBorders>
            <w:vAlign w:val="top"/>
          </w:tcPr>
          <w:p w14:paraId="0A6C66A8" w14:textId="77777777" w:rsidR="00572853" w:rsidRPr="00676C2C"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5C6C">
              <w:t>Näringsbidrag</w:t>
            </w:r>
          </w:p>
        </w:tc>
        <w:tc>
          <w:tcPr>
            <w:tcW w:w="390" w:type="pct"/>
            <w:tcBorders>
              <w:top w:val="single" w:sz="12" w:space="0" w:color="auto"/>
            </w:tcBorders>
          </w:tcPr>
          <w:p w14:paraId="69E2A7FF" w14:textId="499E7ED3"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Borders>
              <w:top w:val="single" w:sz="12" w:space="0" w:color="auto"/>
            </w:tcBorders>
          </w:tcPr>
          <w:p w14:paraId="3753D45A" w14:textId="607448E8"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Borders>
              <w:top w:val="single" w:sz="12" w:space="0" w:color="auto"/>
            </w:tcBorders>
          </w:tcPr>
          <w:p w14:paraId="26065E0F" w14:textId="681DC778"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Borders>
              <w:top w:val="single" w:sz="12" w:space="0" w:color="auto"/>
            </w:tcBorders>
          </w:tcPr>
          <w:p w14:paraId="603B8909" w14:textId="62978786" w:rsidR="00572853" w:rsidRPr="00BF5C6C"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r>
      <w:tr w:rsidR="00572853" w14:paraId="65F76C10" w14:textId="7483F8CE" w:rsidTr="00E27EB9">
        <w:tc>
          <w:tcPr>
            <w:cnfStyle w:val="001000000000" w:firstRow="0" w:lastRow="0" w:firstColumn="1" w:lastColumn="0" w:oddVBand="0" w:evenVBand="0" w:oddHBand="0" w:evenHBand="0" w:firstRowFirstColumn="0" w:firstRowLastColumn="0" w:lastRowFirstColumn="0" w:lastRowLastColumn="0"/>
            <w:tcW w:w="361" w:type="pct"/>
            <w:vAlign w:val="top"/>
          </w:tcPr>
          <w:p w14:paraId="59CD384D" w14:textId="50E9B49D" w:rsidR="00572853" w:rsidRDefault="00D31F77" w:rsidP="00755B40">
            <w:pPr>
              <w:pStyle w:val="Tabell"/>
            </w:pPr>
            <w:r>
              <w:t>I</w:t>
            </w:r>
            <w:r w:rsidR="00572853" w:rsidRPr="00BF5C6C">
              <w:t>2</w:t>
            </w:r>
          </w:p>
        </w:tc>
        <w:tc>
          <w:tcPr>
            <w:tcW w:w="477" w:type="pct"/>
            <w:vAlign w:val="top"/>
          </w:tcPr>
          <w:p w14:paraId="30F5C1CF"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vAlign w:val="top"/>
          </w:tcPr>
          <w:p w14:paraId="5F18E1E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5C6C">
              <w:t>Avgångsvederlag till jordbrukare</w:t>
            </w:r>
          </w:p>
        </w:tc>
        <w:tc>
          <w:tcPr>
            <w:tcW w:w="390" w:type="pct"/>
          </w:tcPr>
          <w:p w14:paraId="59FD76E2" w14:textId="597A229B"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Pr>
          <w:p w14:paraId="6BC6A107" w14:textId="3D8E703F"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Pr>
          <w:p w14:paraId="3E1C7D15" w14:textId="1C74F5DC"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Pr>
          <w:p w14:paraId="05ECFAB7" w14:textId="40AC02E7" w:rsidR="00572853" w:rsidRPr="00BF5C6C"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r>
      <w:tr w:rsidR="00572853" w14:paraId="3D3829E5" w14:textId="4BA738E1" w:rsidTr="00E27EB9">
        <w:tc>
          <w:tcPr>
            <w:cnfStyle w:val="001000000000" w:firstRow="0" w:lastRow="0" w:firstColumn="1" w:lastColumn="0" w:oddVBand="0" w:evenVBand="0" w:oddHBand="0" w:evenHBand="0" w:firstRowFirstColumn="0" w:firstRowLastColumn="0" w:lastRowFirstColumn="0" w:lastRowLastColumn="0"/>
            <w:tcW w:w="361" w:type="pct"/>
            <w:vAlign w:val="top"/>
          </w:tcPr>
          <w:p w14:paraId="5FF98F0E" w14:textId="1A1B0A3F" w:rsidR="00572853" w:rsidRDefault="00D31F77" w:rsidP="00755B40">
            <w:pPr>
              <w:pStyle w:val="Tabell"/>
            </w:pPr>
            <w:r>
              <w:t>I</w:t>
            </w:r>
            <w:r w:rsidR="00572853" w:rsidRPr="00BF5C6C">
              <w:t>3</w:t>
            </w:r>
          </w:p>
        </w:tc>
        <w:tc>
          <w:tcPr>
            <w:tcW w:w="477" w:type="pct"/>
            <w:vAlign w:val="top"/>
          </w:tcPr>
          <w:p w14:paraId="03F205D9"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vAlign w:val="top"/>
          </w:tcPr>
          <w:p w14:paraId="76D70FAC"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5C6C">
              <w:t>Bidrag från Sveriges författarfond och Konstnärsnämnden</w:t>
            </w:r>
          </w:p>
        </w:tc>
        <w:tc>
          <w:tcPr>
            <w:tcW w:w="390" w:type="pct"/>
          </w:tcPr>
          <w:p w14:paraId="00DC57B0" w14:textId="4E08ABA6"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Pr>
          <w:p w14:paraId="201CA340" w14:textId="3DADD805"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Pr>
          <w:p w14:paraId="05AF9D74" w14:textId="5145140D"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Pr>
          <w:p w14:paraId="693DFCAF" w14:textId="07A9A488" w:rsidR="00572853" w:rsidRPr="00BF5C6C"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r>
      <w:tr w:rsidR="00572853" w14:paraId="1F40CE85" w14:textId="00DE4F33" w:rsidTr="00E27EB9">
        <w:tc>
          <w:tcPr>
            <w:cnfStyle w:val="001000000000" w:firstRow="0" w:lastRow="0" w:firstColumn="1" w:lastColumn="0" w:oddVBand="0" w:evenVBand="0" w:oddHBand="0" w:evenHBand="0" w:firstRowFirstColumn="0" w:firstRowLastColumn="0" w:lastRowFirstColumn="0" w:lastRowLastColumn="0"/>
            <w:tcW w:w="361" w:type="pct"/>
            <w:vAlign w:val="top"/>
          </w:tcPr>
          <w:p w14:paraId="2EAC019C" w14:textId="335BEA07" w:rsidR="00572853" w:rsidRDefault="00D31F77" w:rsidP="00755B40">
            <w:pPr>
              <w:pStyle w:val="Tabell"/>
            </w:pPr>
            <w:r>
              <w:t>I</w:t>
            </w:r>
            <w:r w:rsidR="00572853" w:rsidRPr="00BF5C6C">
              <w:t>4</w:t>
            </w:r>
          </w:p>
        </w:tc>
        <w:tc>
          <w:tcPr>
            <w:tcW w:w="477" w:type="pct"/>
            <w:vAlign w:val="top"/>
          </w:tcPr>
          <w:p w14:paraId="17C67D8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vAlign w:val="top"/>
          </w:tcPr>
          <w:p w14:paraId="34C9DB24"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5C6C">
              <w:t>Flyttningsersättningar av allmänna medel</w:t>
            </w:r>
          </w:p>
        </w:tc>
        <w:tc>
          <w:tcPr>
            <w:tcW w:w="390" w:type="pct"/>
          </w:tcPr>
          <w:p w14:paraId="7FF4D2CC" w14:textId="621F2790"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Pr>
          <w:p w14:paraId="6E47C89A" w14:textId="603DAE48"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Pr>
          <w:p w14:paraId="52E7BCBF" w14:textId="3953DA5F"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Pr>
          <w:p w14:paraId="6B91139E" w14:textId="185072D0" w:rsidR="00572853" w:rsidRPr="00BF5C6C"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r>
      <w:tr w:rsidR="00572853" w14:paraId="23A55D09" w14:textId="5B73CDE4" w:rsidTr="00E27EB9">
        <w:tc>
          <w:tcPr>
            <w:cnfStyle w:val="001000000000" w:firstRow="0" w:lastRow="0" w:firstColumn="1" w:lastColumn="0" w:oddVBand="0" w:evenVBand="0" w:oddHBand="0" w:evenHBand="0" w:firstRowFirstColumn="0" w:firstRowLastColumn="0" w:lastRowFirstColumn="0" w:lastRowLastColumn="0"/>
            <w:tcW w:w="361" w:type="pct"/>
            <w:vAlign w:val="top"/>
          </w:tcPr>
          <w:p w14:paraId="143F83B5" w14:textId="6C023ECD" w:rsidR="00572853" w:rsidRDefault="00D31F77" w:rsidP="00755B40">
            <w:pPr>
              <w:pStyle w:val="Tabell"/>
            </w:pPr>
            <w:r>
              <w:t>I</w:t>
            </w:r>
            <w:r w:rsidR="00572853" w:rsidRPr="00BF5C6C">
              <w:t>5</w:t>
            </w:r>
          </w:p>
        </w:tc>
        <w:tc>
          <w:tcPr>
            <w:tcW w:w="477" w:type="pct"/>
            <w:vAlign w:val="top"/>
          </w:tcPr>
          <w:p w14:paraId="63AC83DA"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vAlign w:val="top"/>
          </w:tcPr>
          <w:p w14:paraId="6C4B3EE0"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5C6C">
              <w:t>Totalförsvarspliktigas och rekryters ersättningar och förmåner</w:t>
            </w:r>
          </w:p>
        </w:tc>
        <w:tc>
          <w:tcPr>
            <w:tcW w:w="390" w:type="pct"/>
          </w:tcPr>
          <w:p w14:paraId="361D8C2D" w14:textId="60ED3CA9"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0,22</w:t>
            </w:r>
          </w:p>
        </w:tc>
        <w:tc>
          <w:tcPr>
            <w:tcW w:w="390" w:type="pct"/>
          </w:tcPr>
          <w:p w14:paraId="26975DEF" w14:textId="083D0A8C"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0,22</w:t>
            </w:r>
          </w:p>
        </w:tc>
        <w:tc>
          <w:tcPr>
            <w:tcW w:w="390" w:type="pct"/>
          </w:tcPr>
          <w:p w14:paraId="17FB6D86" w14:textId="28CA4699"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0,22</w:t>
            </w:r>
          </w:p>
        </w:tc>
        <w:tc>
          <w:tcPr>
            <w:tcW w:w="390" w:type="pct"/>
          </w:tcPr>
          <w:p w14:paraId="04AE8E01" w14:textId="68E30850" w:rsidR="00572853" w:rsidRPr="005E6500"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0,22</w:t>
            </w:r>
          </w:p>
        </w:tc>
      </w:tr>
      <w:tr w:rsidR="00572853" w14:paraId="4FE66745" w14:textId="26B09425" w:rsidTr="00E27EB9">
        <w:tc>
          <w:tcPr>
            <w:cnfStyle w:val="001000000000" w:firstRow="0" w:lastRow="0" w:firstColumn="1" w:lastColumn="0" w:oddVBand="0" w:evenVBand="0" w:oddHBand="0" w:evenHBand="0" w:firstRowFirstColumn="0" w:firstRowLastColumn="0" w:lastRowFirstColumn="0" w:lastRowLastColumn="0"/>
            <w:tcW w:w="361" w:type="pct"/>
            <w:vAlign w:val="top"/>
          </w:tcPr>
          <w:p w14:paraId="19EEF452" w14:textId="0AD53DF4" w:rsidR="00572853" w:rsidRDefault="00D31F77" w:rsidP="00755B40">
            <w:pPr>
              <w:pStyle w:val="Tabell"/>
            </w:pPr>
            <w:r>
              <w:t>I</w:t>
            </w:r>
            <w:r w:rsidR="00572853" w:rsidRPr="00BF5C6C">
              <w:t>6</w:t>
            </w:r>
          </w:p>
        </w:tc>
        <w:tc>
          <w:tcPr>
            <w:tcW w:w="477" w:type="pct"/>
            <w:vAlign w:val="top"/>
          </w:tcPr>
          <w:p w14:paraId="7F1F9D4A"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vAlign w:val="top"/>
          </w:tcPr>
          <w:p w14:paraId="7AE2263A"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5C6C">
              <w:t>Barnbidrag</w:t>
            </w:r>
          </w:p>
        </w:tc>
        <w:tc>
          <w:tcPr>
            <w:tcW w:w="390" w:type="pct"/>
          </w:tcPr>
          <w:p w14:paraId="740AC720" w14:textId="730315B9"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19,74</w:t>
            </w:r>
          </w:p>
        </w:tc>
        <w:tc>
          <w:tcPr>
            <w:tcW w:w="390" w:type="pct"/>
          </w:tcPr>
          <w:p w14:paraId="5C86066B" w14:textId="5865589C"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19,88</w:t>
            </w:r>
          </w:p>
        </w:tc>
        <w:tc>
          <w:tcPr>
            <w:tcW w:w="390" w:type="pct"/>
          </w:tcPr>
          <w:p w14:paraId="1CB11103" w14:textId="430542FF"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19,96</w:t>
            </w:r>
          </w:p>
        </w:tc>
        <w:tc>
          <w:tcPr>
            <w:tcW w:w="390" w:type="pct"/>
          </w:tcPr>
          <w:p w14:paraId="5F301ABE" w14:textId="7378CF74" w:rsidR="00572853" w:rsidRPr="005E6500"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19,96</w:t>
            </w:r>
          </w:p>
        </w:tc>
      </w:tr>
      <w:tr w:rsidR="00572853" w14:paraId="2840BF72" w14:textId="38E182AC" w:rsidTr="00E27EB9">
        <w:tc>
          <w:tcPr>
            <w:cnfStyle w:val="001000000000" w:firstRow="0" w:lastRow="0" w:firstColumn="1" w:lastColumn="0" w:oddVBand="0" w:evenVBand="0" w:oddHBand="0" w:evenHBand="0" w:firstRowFirstColumn="0" w:firstRowLastColumn="0" w:lastRowFirstColumn="0" w:lastRowLastColumn="0"/>
            <w:tcW w:w="361" w:type="pct"/>
            <w:vAlign w:val="top"/>
          </w:tcPr>
          <w:p w14:paraId="5514B155" w14:textId="121FBC23" w:rsidR="00572853" w:rsidRDefault="00D31F77" w:rsidP="00755B40">
            <w:pPr>
              <w:pStyle w:val="Tabell"/>
            </w:pPr>
            <w:r>
              <w:t>I</w:t>
            </w:r>
            <w:r w:rsidR="00572853" w:rsidRPr="00BF5C6C">
              <w:t>7</w:t>
            </w:r>
          </w:p>
        </w:tc>
        <w:tc>
          <w:tcPr>
            <w:tcW w:w="477" w:type="pct"/>
            <w:vAlign w:val="top"/>
          </w:tcPr>
          <w:p w14:paraId="15E3FFF8"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vAlign w:val="top"/>
          </w:tcPr>
          <w:p w14:paraId="66DF8AC2"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5C6C">
              <w:t>Särskilt pensionstillägg</w:t>
            </w:r>
          </w:p>
        </w:tc>
        <w:tc>
          <w:tcPr>
            <w:tcW w:w="390" w:type="pct"/>
          </w:tcPr>
          <w:p w14:paraId="79928AA2" w14:textId="3BE800D0"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0,00</w:t>
            </w:r>
          </w:p>
        </w:tc>
        <w:tc>
          <w:tcPr>
            <w:tcW w:w="390" w:type="pct"/>
          </w:tcPr>
          <w:p w14:paraId="05DD6A08" w14:textId="4E73ECAD"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0,00</w:t>
            </w:r>
          </w:p>
        </w:tc>
        <w:tc>
          <w:tcPr>
            <w:tcW w:w="390" w:type="pct"/>
          </w:tcPr>
          <w:p w14:paraId="1A396E14" w14:textId="504B7CC4"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0,00</w:t>
            </w:r>
          </w:p>
        </w:tc>
        <w:tc>
          <w:tcPr>
            <w:tcW w:w="390" w:type="pct"/>
          </w:tcPr>
          <w:p w14:paraId="3E5EC4E5" w14:textId="508090DB" w:rsidR="00572853" w:rsidRPr="005E6500"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0,00</w:t>
            </w:r>
          </w:p>
        </w:tc>
      </w:tr>
      <w:tr w:rsidR="00572853" w14:paraId="4F1730A8" w14:textId="4FBFBD3B" w:rsidTr="00E27EB9">
        <w:tc>
          <w:tcPr>
            <w:cnfStyle w:val="001000000000" w:firstRow="0" w:lastRow="0" w:firstColumn="1" w:lastColumn="0" w:oddVBand="0" w:evenVBand="0" w:oddHBand="0" w:evenHBand="0" w:firstRowFirstColumn="0" w:firstRowLastColumn="0" w:lastRowFirstColumn="0" w:lastRowLastColumn="0"/>
            <w:tcW w:w="361" w:type="pct"/>
            <w:vAlign w:val="top"/>
          </w:tcPr>
          <w:p w14:paraId="56FD4B82" w14:textId="4B984867" w:rsidR="00572853" w:rsidRDefault="00D31F77" w:rsidP="00755B40">
            <w:pPr>
              <w:pStyle w:val="Tabell"/>
            </w:pPr>
            <w:r>
              <w:t>I</w:t>
            </w:r>
            <w:r w:rsidR="00572853" w:rsidRPr="00BF5C6C">
              <w:t>8</w:t>
            </w:r>
          </w:p>
        </w:tc>
        <w:tc>
          <w:tcPr>
            <w:tcW w:w="477" w:type="pct"/>
            <w:vAlign w:val="top"/>
          </w:tcPr>
          <w:p w14:paraId="4E46A4ED"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vAlign w:val="top"/>
          </w:tcPr>
          <w:p w14:paraId="0731E4C1"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5C6C">
              <w:t>Handikappersättning m.m.</w:t>
            </w:r>
          </w:p>
        </w:tc>
        <w:tc>
          <w:tcPr>
            <w:tcW w:w="390" w:type="pct"/>
          </w:tcPr>
          <w:p w14:paraId="3D50E58E" w14:textId="7AFE55D3"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0,63</w:t>
            </w:r>
          </w:p>
        </w:tc>
        <w:tc>
          <w:tcPr>
            <w:tcW w:w="390" w:type="pct"/>
          </w:tcPr>
          <w:p w14:paraId="63835199" w14:textId="0A2F6BB4"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0,61</w:t>
            </w:r>
          </w:p>
        </w:tc>
        <w:tc>
          <w:tcPr>
            <w:tcW w:w="390" w:type="pct"/>
          </w:tcPr>
          <w:p w14:paraId="3FDE52B1" w14:textId="5843892B"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0,60</w:t>
            </w:r>
          </w:p>
        </w:tc>
        <w:tc>
          <w:tcPr>
            <w:tcW w:w="390" w:type="pct"/>
          </w:tcPr>
          <w:p w14:paraId="09CB55EE" w14:textId="45B876F2" w:rsidR="00572853" w:rsidRPr="005E6500"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0,60</w:t>
            </w:r>
          </w:p>
        </w:tc>
      </w:tr>
      <w:tr w:rsidR="00572853" w14:paraId="6F8A073C" w14:textId="56148335" w:rsidTr="00E27EB9">
        <w:tc>
          <w:tcPr>
            <w:cnfStyle w:val="001000000000" w:firstRow="0" w:lastRow="0" w:firstColumn="1" w:lastColumn="0" w:oddVBand="0" w:evenVBand="0" w:oddHBand="0" w:evenHBand="0" w:firstRowFirstColumn="0" w:firstRowLastColumn="0" w:lastRowFirstColumn="0" w:lastRowLastColumn="0"/>
            <w:tcW w:w="361" w:type="pct"/>
            <w:vAlign w:val="top"/>
          </w:tcPr>
          <w:p w14:paraId="47B28D80" w14:textId="0734BC2E" w:rsidR="00572853" w:rsidRDefault="00D31F77" w:rsidP="00755B40">
            <w:pPr>
              <w:pStyle w:val="Tabell"/>
            </w:pPr>
            <w:r>
              <w:t>I</w:t>
            </w:r>
            <w:r w:rsidR="00572853" w:rsidRPr="00BF5C6C">
              <w:t>9</w:t>
            </w:r>
          </w:p>
        </w:tc>
        <w:tc>
          <w:tcPr>
            <w:tcW w:w="477" w:type="pct"/>
            <w:vAlign w:val="top"/>
          </w:tcPr>
          <w:p w14:paraId="27EB33A1"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vAlign w:val="top"/>
          </w:tcPr>
          <w:p w14:paraId="05286FF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5C6C">
              <w:t>Bistånd</w:t>
            </w:r>
          </w:p>
        </w:tc>
        <w:tc>
          <w:tcPr>
            <w:tcW w:w="390" w:type="pct"/>
          </w:tcPr>
          <w:p w14:paraId="7BF92531" w14:textId="31F219FA"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4,37</w:t>
            </w:r>
          </w:p>
        </w:tc>
        <w:tc>
          <w:tcPr>
            <w:tcW w:w="390" w:type="pct"/>
          </w:tcPr>
          <w:p w14:paraId="2014B347" w14:textId="2FDB601E"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4,41</w:t>
            </w:r>
          </w:p>
        </w:tc>
        <w:tc>
          <w:tcPr>
            <w:tcW w:w="390" w:type="pct"/>
          </w:tcPr>
          <w:p w14:paraId="552E629D" w14:textId="0E031FA4"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4,40</w:t>
            </w:r>
          </w:p>
        </w:tc>
        <w:tc>
          <w:tcPr>
            <w:tcW w:w="390" w:type="pct"/>
          </w:tcPr>
          <w:p w14:paraId="6BFA6071" w14:textId="2763CE11" w:rsidR="00572853" w:rsidRPr="005E6500"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4,40</w:t>
            </w:r>
          </w:p>
        </w:tc>
      </w:tr>
      <w:tr w:rsidR="00572853" w14:paraId="06536819" w14:textId="3FED01AF" w:rsidTr="00E27EB9">
        <w:tc>
          <w:tcPr>
            <w:cnfStyle w:val="001000000000" w:firstRow="0" w:lastRow="0" w:firstColumn="1" w:lastColumn="0" w:oddVBand="0" w:evenVBand="0" w:oddHBand="0" w:evenHBand="0" w:firstRowFirstColumn="0" w:firstRowLastColumn="0" w:lastRowFirstColumn="0" w:lastRowLastColumn="0"/>
            <w:tcW w:w="361" w:type="pct"/>
            <w:vAlign w:val="top"/>
          </w:tcPr>
          <w:p w14:paraId="1D447FB6" w14:textId="06FF3220" w:rsidR="00572853" w:rsidRDefault="00D31F77" w:rsidP="00755B40">
            <w:pPr>
              <w:pStyle w:val="Tabell"/>
            </w:pPr>
            <w:r>
              <w:t>I</w:t>
            </w:r>
            <w:r w:rsidR="00572853" w:rsidRPr="00BF5C6C">
              <w:t>10</w:t>
            </w:r>
          </w:p>
        </w:tc>
        <w:tc>
          <w:tcPr>
            <w:tcW w:w="477" w:type="pct"/>
            <w:vAlign w:val="top"/>
          </w:tcPr>
          <w:p w14:paraId="67E426C8"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vAlign w:val="top"/>
          </w:tcPr>
          <w:p w14:paraId="36B0B34E"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5C6C">
              <w:t>Underhållsstöd</w:t>
            </w:r>
          </w:p>
        </w:tc>
        <w:tc>
          <w:tcPr>
            <w:tcW w:w="390" w:type="pct"/>
          </w:tcPr>
          <w:p w14:paraId="05CB2626" w14:textId="28E187A8"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1,74</w:t>
            </w:r>
          </w:p>
        </w:tc>
        <w:tc>
          <w:tcPr>
            <w:tcW w:w="390" w:type="pct"/>
          </w:tcPr>
          <w:p w14:paraId="5D8338F9" w14:textId="6F1E10E5"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1,76</w:t>
            </w:r>
          </w:p>
        </w:tc>
        <w:tc>
          <w:tcPr>
            <w:tcW w:w="390" w:type="pct"/>
          </w:tcPr>
          <w:p w14:paraId="0E2D9901" w14:textId="6F7B0B5D"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1,76</w:t>
            </w:r>
          </w:p>
        </w:tc>
        <w:tc>
          <w:tcPr>
            <w:tcW w:w="390" w:type="pct"/>
          </w:tcPr>
          <w:p w14:paraId="02666A0C" w14:textId="00E418E7" w:rsidR="00572853" w:rsidRPr="005E6500"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1,76</w:t>
            </w:r>
          </w:p>
        </w:tc>
      </w:tr>
      <w:tr w:rsidR="00572853" w14:paraId="40B4B1CD" w14:textId="7107B370" w:rsidTr="00E27EB9">
        <w:tc>
          <w:tcPr>
            <w:cnfStyle w:val="001000000000" w:firstRow="0" w:lastRow="0" w:firstColumn="1" w:lastColumn="0" w:oddVBand="0" w:evenVBand="0" w:oddHBand="0" w:evenHBand="0" w:firstRowFirstColumn="0" w:firstRowLastColumn="0" w:lastRowFirstColumn="0" w:lastRowLastColumn="0"/>
            <w:tcW w:w="361" w:type="pct"/>
            <w:vAlign w:val="top"/>
          </w:tcPr>
          <w:p w14:paraId="48CD4B6B" w14:textId="4E1D62E1" w:rsidR="00572853" w:rsidRDefault="00D31F77" w:rsidP="00755B40">
            <w:pPr>
              <w:pStyle w:val="Tabell"/>
            </w:pPr>
            <w:r>
              <w:t>I</w:t>
            </w:r>
            <w:r w:rsidR="00572853" w:rsidRPr="00BF5C6C">
              <w:t>11</w:t>
            </w:r>
          </w:p>
        </w:tc>
        <w:tc>
          <w:tcPr>
            <w:tcW w:w="477" w:type="pct"/>
            <w:vAlign w:val="top"/>
          </w:tcPr>
          <w:p w14:paraId="06D31487"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vAlign w:val="top"/>
          </w:tcPr>
          <w:p w14:paraId="6AC72B8C"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5C6C">
              <w:t>Bidrag till adoption</w:t>
            </w:r>
          </w:p>
        </w:tc>
        <w:tc>
          <w:tcPr>
            <w:tcW w:w="390" w:type="pct"/>
          </w:tcPr>
          <w:p w14:paraId="772DF08A" w14:textId="5E6FD775"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Pr>
          <w:p w14:paraId="3871DD49" w14:textId="03A99A45"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Pr>
          <w:p w14:paraId="03431CCE" w14:textId="1C8FF8B9"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c>
          <w:tcPr>
            <w:tcW w:w="390" w:type="pct"/>
          </w:tcPr>
          <w:p w14:paraId="4F7BB12B" w14:textId="63C86F58" w:rsidR="00572853" w:rsidRPr="005E6500"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w:t>
            </w:r>
          </w:p>
        </w:tc>
      </w:tr>
      <w:tr w:rsidR="00572853" w14:paraId="77C8BED2" w14:textId="4CFC61CF" w:rsidTr="00E27EB9">
        <w:tc>
          <w:tcPr>
            <w:cnfStyle w:val="001000000000" w:firstRow="0" w:lastRow="0" w:firstColumn="1" w:lastColumn="0" w:oddVBand="0" w:evenVBand="0" w:oddHBand="0" w:evenHBand="0" w:firstRowFirstColumn="0" w:firstRowLastColumn="0" w:lastRowFirstColumn="0" w:lastRowLastColumn="0"/>
            <w:tcW w:w="361" w:type="pct"/>
            <w:vAlign w:val="top"/>
          </w:tcPr>
          <w:p w14:paraId="6F15CA55" w14:textId="30E438B3" w:rsidR="00572853" w:rsidRDefault="00D31F77" w:rsidP="00755B40">
            <w:pPr>
              <w:pStyle w:val="Tabell"/>
            </w:pPr>
            <w:r>
              <w:t>I</w:t>
            </w:r>
            <w:r w:rsidR="00572853" w:rsidRPr="00BF5C6C">
              <w:t>12</w:t>
            </w:r>
          </w:p>
        </w:tc>
        <w:tc>
          <w:tcPr>
            <w:tcW w:w="477" w:type="pct"/>
            <w:vAlign w:val="top"/>
          </w:tcPr>
          <w:p w14:paraId="32000CF3"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vAlign w:val="top"/>
          </w:tcPr>
          <w:p w14:paraId="46FD99AC"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5C6C">
              <w:t>Bostadstillägg</w:t>
            </w:r>
          </w:p>
        </w:tc>
        <w:tc>
          <w:tcPr>
            <w:tcW w:w="390" w:type="pct"/>
          </w:tcPr>
          <w:p w14:paraId="52E7D7D5" w14:textId="5A4598C3"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5,98</w:t>
            </w:r>
          </w:p>
        </w:tc>
        <w:tc>
          <w:tcPr>
            <w:tcW w:w="390" w:type="pct"/>
          </w:tcPr>
          <w:p w14:paraId="234FDAC0" w14:textId="3B025C96"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5,89</w:t>
            </w:r>
          </w:p>
        </w:tc>
        <w:tc>
          <w:tcPr>
            <w:tcW w:w="390" w:type="pct"/>
          </w:tcPr>
          <w:p w14:paraId="4987BF75" w14:textId="64A6C7F9"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5,87</w:t>
            </w:r>
          </w:p>
        </w:tc>
        <w:tc>
          <w:tcPr>
            <w:tcW w:w="390" w:type="pct"/>
          </w:tcPr>
          <w:p w14:paraId="094126C2" w14:textId="309A1FD8" w:rsidR="00572853" w:rsidRPr="005E6500"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5,87</w:t>
            </w:r>
          </w:p>
        </w:tc>
      </w:tr>
      <w:tr w:rsidR="00572853" w14:paraId="5798754F" w14:textId="4E3964CA" w:rsidTr="00E27EB9">
        <w:tc>
          <w:tcPr>
            <w:cnfStyle w:val="001000000000" w:firstRow="0" w:lastRow="0" w:firstColumn="1" w:lastColumn="0" w:oddVBand="0" w:evenVBand="0" w:oddHBand="0" w:evenHBand="0" w:firstRowFirstColumn="0" w:firstRowLastColumn="0" w:lastRowFirstColumn="0" w:lastRowLastColumn="0"/>
            <w:tcW w:w="361" w:type="pct"/>
            <w:vAlign w:val="top"/>
          </w:tcPr>
          <w:p w14:paraId="6B4D7DE4" w14:textId="4C278178" w:rsidR="00572853" w:rsidRDefault="00D31F77" w:rsidP="00755B40">
            <w:pPr>
              <w:pStyle w:val="Tabell"/>
            </w:pPr>
            <w:r>
              <w:t>I</w:t>
            </w:r>
            <w:r w:rsidR="00572853" w:rsidRPr="00BF5C6C">
              <w:t>13</w:t>
            </w:r>
          </w:p>
        </w:tc>
        <w:tc>
          <w:tcPr>
            <w:tcW w:w="477" w:type="pct"/>
            <w:vAlign w:val="top"/>
          </w:tcPr>
          <w:p w14:paraId="16E37A8F"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vAlign w:val="top"/>
          </w:tcPr>
          <w:p w14:paraId="2FE174A0"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5C6C">
              <w:t>Bostadsbidrag</w:t>
            </w:r>
          </w:p>
        </w:tc>
        <w:tc>
          <w:tcPr>
            <w:tcW w:w="390" w:type="pct"/>
          </w:tcPr>
          <w:p w14:paraId="03C944B6" w14:textId="6D52815B"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2,11</w:t>
            </w:r>
          </w:p>
        </w:tc>
        <w:tc>
          <w:tcPr>
            <w:tcW w:w="390" w:type="pct"/>
          </w:tcPr>
          <w:p w14:paraId="5B5DA80C" w14:textId="11398177"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1,84</w:t>
            </w:r>
          </w:p>
        </w:tc>
        <w:tc>
          <w:tcPr>
            <w:tcW w:w="390" w:type="pct"/>
          </w:tcPr>
          <w:p w14:paraId="3304BB76" w14:textId="66285A04"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1,72</w:t>
            </w:r>
          </w:p>
        </w:tc>
        <w:tc>
          <w:tcPr>
            <w:tcW w:w="390" w:type="pct"/>
          </w:tcPr>
          <w:p w14:paraId="0ADC86A2" w14:textId="3D26326B" w:rsidR="00572853" w:rsidRPr="005E6500"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1,72</w:t>
            </w:r>
          </w:p>
        </w:tc>
      </w:tr>
      <w:tr w:rsidR="00572853" w14:paraId="03CBDF83" w14:textId="40B0283B" w:rsidTr="00E27EB9">
        <w:tc>
          <w:tcPr>
            <w:cnfStyle w:val="001000000000" w:firstRow="0" w:lastRow="0" w:firstColumn="1" w:lastColumn="0" w:oddVBand="0" w:evenVBand="0" w:oddHBand="0" w:evenHBand="0" w:firstRowFirstColumn="0" w:firstRowLastColumn="0" w:lastRowFirstColumn="0" w:lastRowLastColumn="0"/>
            <w:tcW w:w="361" w:type="pct"/>
            <w:vAlign w:val="top"/>
          </w:tcPr>
          <w:p w14:paraId="0ED93091" w14:textId="35B8BF24" w:rsidR="00572853" w:rsidRDefault="00D31F77" w:rsidP="00755B40">
            <w:pPr>
              <w:pStyle w:val="Tabell"/>
            </w:pPr>
            <w:r>
              <w:t>I</w:t>
            </w:r>
            <w:r w:rsidR="00572853" w:rsidRPr="00BF5C6C">
              <w:t>14</w:t>
            </w:r>
          </w:p>
        </w:tc>
        <w:tc>
          <w:tcPr>
            <w:tcW w:w="477" w:type="pct"/>
            <w:vAlign w:val="top"/>
          </w:tcPr>
          <w:p w14:paraId="3D28EE7D"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vAlign w:val="top"/>
          </w:tcPr>
          <w:p w14:paraId="6651F3A5"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rsidRPr="00BF5C6C">
              <w:t>Studiestöd m.m.</w:t>
            </w:r>
          </w:p>
        </w:tc>
        <w:tc>
          <w:tcPr>
            <w:tcW w:w="390" w:type="pct"/>
          </w:tcPr>
          <w:p w14:paraId="32A95691" w14:textId="3512369A"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5,75</w:t>
            </w:r>
          </w:p>
        </w:tc>
        <w:tc>
          <w:tcPr>
            <w:tcW w:w="390" w:type="pct"/>
          </w:tcPr>
          <w:p w14:paraId="256AC421" w14:textId="321AC081"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5,77</w:t>
            </w:r>
          </w:p>
        </w:tc>
        <w:tc>
          <w:tcPr>
            <w:tcW w:w="390" w:type="pct"/>
          </w:tcPr>
          <w:p w14:paraId="0BF2FC76" w14:textId="4757ECE7"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5,79</w:t>
            </w:r>
          </w:p>
        </w:tc>
        <w:tc>
          <w:tcPr>
            <w:tcW w:w="390" w:type="pct"/>
          </w:tcPr>
          <w:p w14:paraId="410433CE" w14:textId="7367B937" w:rsidR="00572853" w:rsidRPr="005E6500"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5,79</w:t>
            </w:r>
          </w:p>
        </w:tc>
      </w:tr>
      <w:tr w:rsidR="00572853" w14:paraId="0F270DBF" w14:textId="73F02B2A" w:rsidTr="00E27EB9">
        <w:tc>
          <w:tcPr>
            <w:cnfStyle w:val="001000000000" w:firstRow="0" w:lastRow="0" w:firstColumn="1" w:lastColumn="0" w:oddVBand="0" w:evenVBand="0" w:oddHBand="0" w:evenHBand="0" w:firstRowFirstColumn="0" w:firstRowLastColumn="0" w:lastRowFirstColumn="0" w:lastRowLastColumn="0"/>
            <w:tcW w:w="361" w:type="pct"/>
            <w:vAlign w:val="top"/>
          </w:tcPr>
          <w:p w14:paraId="3F4A513F" w14:textId="1D7FADD2" w:rsidR="00572853" w:rsidRDefault="00D31F77" w:rsidP="00755B40">
            <w:pPr>
              <w:pStyle w:val="Tabell"/>
            </w:pPr>
            <w:r>
              <w:t>I</w:t>
            </w:r>
            <w:r w:rsidR="00572853">
              <w:t xml:space="preserve">15 </w:t>
            </w:r>
          </w:p>
        </w:tc>
        <w:tc>
          <w:tcPr>
            <w:tcW w:w="477" w:type="pct"/>
            <w:vAlign w:val="top"/>
          </w:tcPr>
          <w:p w14:paraId="211BC19E"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vAlign w:val="top"/>
          </w:tcPr>
          <w:p w14:paraId="40DF9B2C"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t>Skattefria pensioner</w:t>
            </w:r>
          </w:p>
        </w:tc>
        <w:tc>
          <w:tcPr>
            <w:tcW w:w="390" w:type="pct"/>
          </w:tcPr>
          <w:p w14:paraId="7CE87CFF" w14:textId="1328442B"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0,04</w:t>
            </w:r>
          </w:p>
        </w:tc>
        <w:tc>
          <w:tcPr>
            <w:tcW w:w="390" w:type="pct"/>
          </w:tcPr>
          <w:p w14:paraId="7E103041" w14:textId="0ACBEED4"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0,04</w:t>
            </w:r>
          </w:p>
        </w:tc>
        <w:tc>
          <w:tcPr>
            <w:tcW w:w="390" w:type="pct"/>
          </w:tcPr>
          <w:p w14:paraId="4E1823ED" w14:textId="4C960040"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0,04</w:t>
            </w:r>
          </w:p>
        </w:tc>
        <w:tc>
          <w:tcPr>
            <w:tcW w:w="390" w:type="pct"/>
          </w:tcPr>
          <w:p w14:paraId="5FB4D0E8" w14:textId="301FDE7F" w:rsidR="00572853" w:rsidRPr="005E6500"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0,04</w:t>
            </w:r>
          </w:p>
        </w:tc>
      </w:tr>
      <w:tr w:rsidR="00572853" w14:paraId="272F92FA" w14:textId="4B09FE8B" w:rsidTr="001E7240">
        <w:tc>
          <w:tcPr>
            <w:cnfStyle w:val="001000000000" w:firstRow="0" w:lastRow="0" w:firstColumn="1" w:lastColumn="0" w:oddVBand="0" w:evenVBand="0" w:oddHBand="0" w:evenHBand="0" w:firstRowFirstColumn="0" w:firstRowLastColumn="0" w:lastRowFirstColumn="0" w:lastRowLastColumn="0"/>
            <w:tcW w:w="361" w:type="pct"/>
            <w:tcBorders>
              <w:bottom w:val="single" w:sz="4" w:space="0" w:color="auto"/>
            </w:tcBorders>
            <w:vAlign w:val="top"/>
          </w:tcPr>
          <w:p w14:paraId="68471946" w14:textId="3D3C2B26" w:rsidR="00572853" w:rsidRDefault="00D31F77" w:rsidP="00755B40">
            <w:pPr>
              <w:pStyle w:val="Tabell"/>
            </w:pPr>
            <w:r>
              <w:t>I</w:t>
            </w:r>
            <w:r w:rsidR="00572853">
              <w:t>16</w:t>
            </w:r>
          </w:p>
        </w:tc>
        <w:tc>
          <w:tcPr>
            <w:tcW w:w="477" w:type="pct"/>
            <w:tcBorders>
              <w:bottom w:val="single" w:sz="4" w:space="0" w:color="auto"/>
            </w:tcBorders>
            <w:vAlign w:val="top"/>
          </w:tcPr>
          <w:p w14:paraId="0AA177D0"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p>
        </w:tc>
        <w:tc>
          <w:tcPr>
            <w:tcW w:w="2602" w:type="pct"/>
            <w:tcBorders>
              <w:bottom w:val="single" w:sz="4" w:space="0" w:color="auto"/>
            </w:tcBorders>
            <w:vAlign w:val="top"/>
          </w:tcPr>
          <w:p w14:paraId="6F7E10D2" w14:textId="77777777" w:rsidR="00572853" w:rsidRDefault="00572853" w:rsidP="00755B40">
            <w:pPr>
              <w:pStyle w:val="Tabell"/>
              <w:jc w:val="left"/>
              <w:cnfStyle w:val="000000000000" w:firstRow="0" w:lastRow="0" w:firstColumn="0" w:lastColumn="0" w:oddVBand="0" w:evenVBand="0" w:oddHBand="0" w:evenHBand="0" w:firstRowFirstColumn="0" w:firstRowLastColumn="0" w:lastRowFirstColumn="0" w:lastRowLastColumn="0"/>
            </w:pPr>
            <w:r>
              <w:t>Äldreförsörjningsstöd</w:t>
            </w:r>
          </w:p>
        </w:tc>
        <w:tc>
          <w:tcPr>
            <w:tcW w:w="390" w:type="pct"/>
            <w:tcBorders>
              <w:bottom w:val="single" w:sz="4" w:space="0" w:color="auto"/>
            </w:tcBorders>
          </w:tcPr>
          <w:p w14:paraId="1CB18040" w14:textId="31946ACC"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0,20</w:t>
            </w:r>
          </w:p>
        </w:tc>
        <w:tc>
          <w:tcPr>
            <w:tcW w:w="390" w:type="pct"/>
            <w:tcBorders>
              <w:bottom w:val="single" w:sz="4" w:space="0" w:color="auto"/>
            </w:tcBorders>
          </w:tcPr>
          <w:p w14:paraId="6091E4B9" w14:textId="25D1DBE5"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0,21</w:t>
            </w:r>
          </w:p>
        </w:tc>
        <w:tc>
          <w:tcPr>
            <w:tcW w:w="390" w:type="pct"/>
            <w:tcBorders>
              <w:bottom w:val="single" w:sz="4" w:space="0" w:color="auto"/>
            </w:tcBorders>
          </w:tcPr>
          <w:p w14:paraId="5800865D" w14:textId="7EED941D" w:rsidR="00572853"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0,22</w:t>
            </w:r>
          </w:p>
        </w:tc>
        <w:tc>
          <w:tcPr>
            <w:tcW w:w="390" w:type="pct"/>
            <w:tcBorders>
              <w:bottom w:val="single" w:sz="4" w:space="0" w:color="auto"/>
            </w:tcBorders>
          </w:tcPr>
          <w:p w14:paraId="5976F29C" w14:textId="5A8045A5" w:rsidR="00572853" w:rsidRPr="005E6500" w:rsidRDefault="001A5B10" w:rsidP="00755B40">
            <w:pPr>
              <w:pStyle w:val="Tabell"/>
              <w:cnfStyle w:val="000000000000" w:firstRow="0" w:lastRow="0" w:firstColumn="0" w:lastColumn="0" w:oddVBand="0" w:evenVBand="0" w:oddHBand="0" w:evenHBand="0" w:firstRowFirstColumn="0" w:firstRowLastColumn="0" w:lastRowFirstColumn="0" w:lastRowLastColumn="0"/>
            </w:pPr>
            <w:r w:rsidRPr="00A120E9">
              <w:t>0,22</w:t>
            </w:r>
          </w:p>
        </w:tc>
      </w:tr>
      <w:tr w:rsidR="00572853" w14:paraId="412E0E26" w14:textId="2369FC9E" w:rsidTr="001E7240">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1" w:type="pct"/>
            <w:tcBorders>
              <w:top w:val="single" w:sz="4" w:space="0" w:color="auto"/>
            </w:tcBorders>
            <w:shd w:val="clear" w:color="auto" w:fill="auto"/>
            <w:vAlign w:val="top"/>
          </w:tcPr>
          <w:p w14:paraId="67263797" w14:textId="28D6AFDE" w:rsidR="00572853" w:rsidRPr="005467F1" w:rsidRDefault="00D31F77" w:rsidP="00755B40">
            <w:pPr>
              <w:pStyle w:val="Tabell"/>
              <w:rPr>
                <w:b/>
                <w:bCs/>
              </w:rPr>
            </w:pPr>
            <w:r>
              <w:rPr>
                <w:bCs/>
              </w:rPr>
              <w:t>I</w:t>
            </w:r>
            <w:r w:rsidR="00572853" w:rsidRPr="005467F1">
              <w:rPr>
                <w:bCs/>
              </w:rPr>
              <w:t>17</w:t>
            </w:r>
          </w:p>
        </w:tc>
        <w:tc>
          <w:tcPr>
            <w:tcW w:w="477" w:type="pct"/>
            <w:tcBorders>
              <w:top w:val="single" w:sz="4" w:space="0" w:color="auto"/>
            </w:tcBorders>
            <w:shd w:val="clear" w:color="auto" w:fill="auto"/>
            <w:vAlign w:val="top"/>
          </w:tcPr>
          <w:p w14:paraId="402F9397" w14:textId="77777777" w:rsidR="00572853" w:rsidRPr="00472287" w:rsidRDefault="00572853" w:rsidP="00755B40">
            <w:pPr>
              <w:pStyle w:val="Tabell"/>
              <w:jc w:val="left"/>
              <w:cnfStyle w:val="010000000000" w:firstRow="0" w:lastRow="1" w:firstColumn="0" w:lastColumn="0" w:oddVBand="0" w:evenVBand="0" w:oddHBand="0" w:evenHBand="0" w:firstRowFirstColumn="0" w:firstRowLastColumn="0" w:lastRowFirstColumn="0" w:lastRowLastColumn="0"/>
            </w:pPr>
          </w:p>
        </w:tc>
        <w:tc>
          <w:tcPr>
            <w:tcW w:w="2602" w:type="pct"/>
            <w:tcBorders>
              <w:top w:val="single" w:sz="4" w:space="0" w:color="auto"/>
            </w:tcBorders>
            <w:shd w:val="clear" w:color="auto" w:fill="auto"/>
            <w:vAlign w:val="top"/>
          </w:tcPr>
          <w:p w14:paraId="7C3DEBBB" w14:textId="77777777" w:rsidR="00572853" w:rsidRPr="005467F1" w:rsidRDefault="00572853" w:rsidP="00755B40">
            <w:pPr>
              <w:pStyle w:val="Tabell"/>
              <w:jc w:val="left"/>
              <w:cnfStyle w:val="010000000000" w:firstRow="0" w:lastRow="1" w:firstColumn="0" w:lastColumn="0" w:oddVBand="0" w:evenVBand="0" w:oddHBand="0" w:evenHBand="0" w:firstRowFirstColumn="0" w:firstRowLastColumn="0" w:lastRowFirstColumn="0" w:lastRowLastColumn="0"/>
              <w:rPr>
                <w:b/>
                <w:bCs/>
              </w:rPr>
            </w:pPr>
            <w:r w:rsidRPr="005467F1">
              <w:rPr>
                <w:bCs/>
              </w:rPr>
              <w:t>Ersättningar till nyanlända invandrare</w:t>
            </w:r>
          </w:p>
        </w:tc>
        <w:tc>
          <w:tcPr>
            <w:tcW w:w="390" w:type="pct"/>
            <w:tcBorders>
              <w:top w:val="single" w:sz="4" w:space="0" w:color="auto"/>
            </w:tcBorders>
            <w:shd w:val="clear" w:color="auto" w:fill="auto"/>
          </w:tcPr>
          <w:p w14:paraId="28B498FB" w14:textId="7B581804" w:rsidR="00572853" w:rsidRPr="005467F1" w:rsidRDefault="001A5B10" w:rsidP="00755B40">
            <w:pPr>
              <w:pStyle w:val="Tabell"/>
              <w:cnfStyle w:val="010000000000" w:firstRow="0" w:lastRow="1" w:firstColumn="0" w:lastColumn="0" w:oddVBand="0" w:evenVBand="0" w:oddHBand="0" w:evenHBand="0" w:firstRowFirstColumn="0" w:firstRowLastColumn="0" w:lastRowFirstColumn="0" w:lastRowLastColumn="0"/>
              <w:rPr>
                <w:b/>
                <w:bCs/>
              </w:rPr>
            </w:pPr>
            <w:r w:rsidRPr="00A120E9">
              <w:t>0,73</w:t>
            </w:r>
          </w:p>
        </w:tc>
        <w:tc>
          <w:tcPr>
            <w:tcW w:w="390" w:type="pct"/>
            <w:tcBorders>
              <w:top w:val="single" w:sz="4" w:space="0" w:color="auto"/>
            </w:tcBorders>
            <w:shd w:val="clear" w:color="auto" w:fill="auto"/>
          </w:tcPr>
          <w:p w14:paraId="335DAF53" w14:textId="7D9E387A" w:rsidR="00572853" w:rsidRPr="005467F1" w:rsidRDefault="001A5B10" w:rsidP="00755B40">
            <w:pPr>
              <w:pStyle w:val="Tabell"/>
              <w:cnfStyle w:val="010000000000" w:firstRow="0" w:lastRow="1" w:firstColumn="0" w:lastColumn="0" w:oddVBand="0" w:evenVBand="0" w:oddHBand="0" w:evenHBand="0" w:firstRowFirstColumn="0" w:firstRowLastColumn="0" w:lastRowFirstColumn="0" w:lastRowLastColumn="0"/>
              <w:rPr>
                <w:b/>
                <w:bCs/>
              </w:rPr>
            </w:pPr>
            <w:r w:rsidRPr="00A120E9">
              <w:t>0,46</w:t>
            </w:r>
          </w:p>
        </w:tc>
        <w:tc>
          <w:tcPr>
            <w:tcW w:w="390" w:type="pct"/>
            <w:tcBorders>
              <w:top w:val="single" w:sz="4" w:space="0" w:color="auto"/>
            </w:tcBorders>
            <w:shd w:val="clear" w:color="auto" w:fill="auto"/>
          </w:tcPr>
          <w:p w14:paraId="2C1BCA56" w14:textId="39E9973B" w:rsidR="00572853" w:rsidRPr="005467F1" w:rsidRDefault="001A5B10" w:rsidP="00755B40">
            <w:pPr>
              <w:pStyle w:val="Tabell"/>
              <w:cnfStyle w:val="010000000000" w:firstRow="0" w:lastRow="1" w:firstColumn="0" w:lastColumn="0" w:oddVBand="0" w:evenVBand="0" w:oddHBand="0" w:evenHBand="0" w:firstRowFirstColumn="0" w:firstRowLastColumn="0" w:lastRowFirstColumn="0" w:lastRowLastColumn="0"/>
              <w:rPr>
                <w:b/>
                <w:bCs/>
              </w:rPr>
            </w:pPr>
            <w:r w:rsidRPr="00A120E9">
              <w:t>0,40</w:t>
            </w:r>
          </w:p>
        </w:tc>
        <w:tc>
          <w:tcPr>
            <w:tcW w:w="390" w:type="pct"/>
            <w:tcBorders>
              <w:top w:val="single" w:sz="4" w:space="0" w:color="auto"/>
            </w:tcBorders>
            <w:shd w:val="clear" w:color="auto" w:fill="auto"/>
          </w:tcPr>
          <w:p w14:paraId="340D097F" w14:textId="0EA157B2" w:rsidR="00572853" w:rsidRPr="00472287" w:rsidRDefault="001A5B10" w:rsidP="00755B40">
            <w:pPr>
              <w:pStyle w:val="Tabell"/>
              <w:cnfStyle w:val="010000000000" w:firstRow="0" w:lastRow="1" w:firstColumn="0" w:lastColumn="0" w:oddVBand="0" w:evenVBand="0" w:oddHBand="0" w:evenHBand="0" w:firstRowFirstColumn="0" w:firstRowLastColumn="0" w:lastRowFirstColumn="0" w:lastRowLastColumn="0"/>
            </w:pPr>
            <w:r w:rsidRPr="00A120E9">
              <w:t>0,40</w:t>
            </w:r>
          </w:p>
        </w:tc>
      </w:tr>
    </w:tbl>
    <w:p w14:paraId="1EE19788" w14:textId="77777777" w:rsidR="00DC45AE" w:rsidRDefault="00DC45AE" w:rsidP="008D4386">
      <w:pPr>
        <w:pStyle w:val="Brdtext"/>
        <w:sectPr w:rsidR="00DC45AE" w:rsidSect="00C55A97">
          <w:type w:val="oddPage"/>
          <w:pgSz w:w="11906" w:h="16838" w:code="9"/>
          <w:pgMar w:top="1304" w:right="2268" w:bottom="1247" w:left="2268" w:header="567" w:footer="624" w:gutter="0"/>
          <w:cols w:space="708"/>
          <w:docGrid w:linePitch="360"/>
        </w:sectPr>
      </w:pPr>
    </w:p>
    <w:p w14:paraId="326E4BCB" w14:textId="77777777" w:rsidR="00755B40" w:rsidRDefault="00FE2E36" w:rsidP="00755B40">
      <w:pPr>
        <w:pStyle w:val="Rubrik1"/>
      </w:pPr>
      <w:bookmarkStart w:id="123" w:name="_Toc68773987"/>
      <w:bookmarkStart w:id="124" w:name="_Toc37157633"/>
      <w:bookmarkStart w:id="125" w:name="_Toc37234780"/>
      <w:r w:rsidRPr="007059B2">
        <w:lastRenderedPageBreak/>
        <w:t>Beskrivning av enskilda skatteutgifter</w:t>
      </w:r>
      <w:bookmarkEnd w:id="123"/>
    </w:p>
    <w:bookmarkEnd w:id="124"/>
    <w:bookmarkEnd w:id="125"/>
    <w:p w14:paraId="0CFB035D" w14:textId="79E3554D" w:rsidR="00755B40" w:rsidRDefault="00FE2E36" w:rsidP="00755B40">
      <w:pPr>
        <w:pStyle w:val="Brdtext"/>
      </w:pPr>
      <w:r w:rsidRPr="000C4366">
        <w:t xml:space="preserve">I denna del ges en beskrivning av samtliga skatteutgifter och skattesanktioner. Beskrivningarna innehåller även hänvisningar till aktuella </w:t>
      </w:r>
      <w:r>
        <w:t>paragrafer</w:t>
      </w:r>
      <w:r w:rsidRPr="000C4366">
        <w:t>.</w:t>
      </w:r>
      <w:bookmarkStart w:id="126" w:name="_Toc37157634"/>
      <w:bookmarkStart w:id="127" w:name="_Toc37234781"/>
      <w:r w:rsidR="00342C42">
        <w:t xml:space="preserve"> </w:t>
      </w:r>
      <w:bookmarkEnd w:id="126"/>
      <w:bookmarkEnd w:id="127"/>
      <w:r>
        <w:t>I beskrivningarna används följande förkortningar:</w:t>
      </w:r>
    </w:p>
    <w:p w14:paraId="14BCBACA" w14:textId="77777777" w:rsidR="00755B40" w:rsidRDefault="00FE2E36" w:rsidP="00755B40">
      <w:pPr>
        <w:pStyle w:val="Brdtext"/>
      </w:pPr>
      <w:r>
        <w:t>EES</w:t>
      </w:r>
      <w:r>
        <w:tab/>
        <w:t>Europeiska ekonomiska samarbetsområdet</w:t>
      </w:r>
    </w:p>
    <w:p w14:paraId="27568D1C" w14:textId="77777777" w:rsidR="00755B40" w:rsidRDefault="00FE2E36" w:rsidP="00755B40">
      <w:pPr>
        <w:pStyle w:val="Brdtext"/>
      </w:pPr>
      <w:r>
        <w:t>IL</w:t>
      </w:r>
      <w:r>
        <w:tab/>
        <w:t>inkomstskattelagen (1999:1229)</w:t>
      </w:r>
    </w:p>
    <w:p w14:paraId="3E7027B7" w14:textId="77777777" w:rsidR="00755B40" w:rsidRDefault="00FE2E36" w:rsidP="00755B40">
      <w:pPr>
        <w:pStyle w:val="Brdtext"/>
      </w:pPr>
      <w:r>
        <w:t>LSE</w:t>
      </w:r>
      <w:r>
        <w:tab/>
        <w:t xml:space="preserve">lagen (1994:1776) om skatt på energi </w:t>
      </w:r>
    </w:p>
    <w:p w14:paraId="6FB06853" w14:textId="77777777" w:rsidR="00755B40" w:rsidRDefault="00FE2E36" w:rsidP="00755B40">
      <w:pPr>
        <w:pStyle w:val="Brdtext"/>
      </w:pPr>
      <w:r>
        <w:t>ML</w:t>
      </w:r>
      <w:r>
        <w:tab/>
        <w:t>mervärdesskattelagen (1994:200)</w:t>
      </w:r>
    </w:p>
    <w:p w14:paraId="5D9F37FB" w14:textId="77777777" w:rsidR="00755B40" w:rsidRDefault="00FE2E36" w:rsidP="00755B40">
      <w:pPr>
        <w:pStyle w:val="Brdtext"/>
      </w:pPr>
      <w:r>
        <w:t>SFS</w:t>
      </w:r>
      <w:r>
        <w:tab/>
        <w:t>Svensk författningssamling</w:t>
      </w:r>
    </w:p>
    <w:p w14:paraId="0FFDA99D" w14:textId="6103EF34" w:rsidR="00755B40" w:rsidRDefault="00FE2E36" w:rsidP="00755B40">
      <w:pPr>
        <w:pStyle w:val="Rubrikbokstav3"/>
      </w:pPr>
      <w:r>
        <w:t>Inkomst av tjänst och allmänna avdrag</w:t>
      </w:r>
    </w:p>
    <w:p w14:paraId="1160B026" w14:textId="4E799533" w:rsidR="00755B40" w:rsidRDefault="00FE2E36" w:rsidP="00C34762">
      <w:pPr>
        <w:pStyle w:val="Rubrikbokstav4"/>
        <w:spacing w:before="0"/>
      </w:pPr>
      <w:r>
        <w:t>Schablonberäknad kapitalavkastning i fåmansföretag</w:t>
      </w:r>
    </w:p>
    <w:p w14:paraId="4552598D" w14:textId="77777777" w:rsidR="00755B40" w:rsidRDefault="00FE2E36" w:rsidP="00755B40">
      <w:pPr>
        <w:pStyle w:val="Brdtext"/>
      </w:pPr>
      <w:r>
        <w:t xml:space="preserve">I 57 kap. IL finns särskilda regler för utdelning och kapitalvinst på kvalificerade andelar i fåmansföretag, de s.k. 3:12-reglerna. Syftet med reglerna är att dels på ett schablonmässigt sätt dela upp inkomsten mellan inkomstslagen tjänst och kapital, dels förhindra att högre beskattade förvärvsinkomster omvandlas till lägre beskattade kapitalinkomster. </w:t>
      </w:r>
    </w:p>
    <w:p w14:paraId="03425576" w14:textId="64DE52D6" w:rsidR="00755B40" w:rsidRDefault="00FE2E36" w:rsidP="00755B40">
      <w:pPr>
        <w:pStyle w:val="Brdtext"/>
      </w:pPr>
      <w:r>
        <w:t>Det kapitalbeskattade utrymmet bestäms genom att ett gränsbelopp beräknas. Gräns</w:t>
      </w:r>
      <w:r>
        <w:softHyphen/>
        <w:t>beloppet är summan av årets gränsbelopp och sparat utdelningsutrymme uppräknat med statslåneräntan ökad med viss procentenhet. Årets gränsbelopp beräknas enligt antingen huvudregeln eller förenklingsregeln. Vid tillämpning av huvudregeln beräk</w:t>
      </w:r>
      <w:r w:rsidR="00457BAA">
        <w:softHyphen/>
      </w:r>
      <w:r>
        <w:t xml:space="preserve">nas utrymmet genom att det omkostnadsbelopp som skulle ha använts om andelen hade avyttrats vid årets ingång multipliceras med statslåneräntan ökad med </w:t>
      </w:r>
      <w:r w:rsidR="00457809">
        <w:t>nio</w:t>
      </w:r>
      <w:r>
        <w:t xml:space="preserve"> procentenheter (57 kap. 11 § 2 IL). I vissa fall tillkommer ett lönebaserat utrymme, se skatteutgift A2. Enligt förenklingsregeln beräknas årets gränsbelopp till 2,75 inkomst</w:t>
      </w:r>
      <w:r w:rsidR="007D72AE">
        <w:softHyphen/>
      </w:r>
      <w:r>
        <w:t>basbelopp fördelat med lika belopp på andelarna i företaget (57 kap. 11 § 1 IL). Om utdelningen understiger gränsbeloppet utgör skillnaden sparat utdelningsutrymme som förs vidare till nästa år (57 kap. 13 § IL).</w:t>
      </w:r>
    </w:p>
    <w:p w14:paraId="22D53E2D" w14:textId="77777777" w:rsidR="00755B40" w:rsidRDefault="00FE2E36" w:rsidP="00755B40">
      <w:pPr>
        <w:pStyle w:val="Brdtext"/>
      </w:pPr>
      <w:r>
        <w:t>För vissa delägare medför reglerna att en del av kapitalinkomsten beskattas som tjänsteinkomst. För andra delägare beskattas i stället en del av tjänsteinkomsten som kapitalinkomst. I den mån den senare gruppen dominerar, medför detta en skatte</w:t>
      </w:r>
      <w:r>
        <w:softHyphen/>
        <w:t>utgift. Skatteutgiften avser skatt på inkomst av tjänst och särskild löneskatt och består av skillnaden i skattesats mellan tjänstebeskattad utdelning och kapitalbeskattad utdelning. Denna skillnad ökar till följd av att endast 2/3 av utdelningen i inkomst</w:t>
      </w:r>
      <w:r>
        <w:softHyphen/>
        <w:t>slaget kapital tas upp till beskattning (se skatteutgift D4) medan tjänsteinkomsten tas upp i sin helhet.</w:t>
      </w:r>
    </w:p>
    <w:p w14:paraId="69BF0190" w14:textId="0A94CB87" w:rsidR="00755B40" w:rsidRDefault="00FE2E36" w:rsidP="00755B40">
      <w:pPr>
        <w:pStyle w:val="Rubrikbokstav4"/>
      </w:pPr>
      <w:r>
        <w:t>Lönebaserat utrymme i fåmansföretag</w:t>
      </w:r>
    </w:p>
    <w:p w14:paraId="5FABF183" w14:textId="77777777" w:rsidR="00755B40" w:rsidRDefault="00FE2E36" w:rsidP="00755B40">
      <w:pPr>
        <w:pStyle w:val="Brdtext"/>
      </w:pPr>
      <w:r>
        <w:t>Enligt 57 kap. 11 § jämfört med 16–19 a §§ IL tillkommer vid tillämpning av huvud</w:t>
      </w:r>
      <w:r>
        <w:softHyphen/>
        <w:t xml:space="preserve">regeln enligt ovan ett utdelningsutrymme baserat på företagets lönesumma. Detta gäller endast om det s.k. löneuttagskravet är uppfyllt och bara om delägaren äger en </w:t>
      </w:r>
      <w:r>
        <w:lastRenderedPageBreak/>
        <w:t>andel som motsvarar minst 4 procent av kapitalet. Det lönebaserade utrymmet är 50 procent av löneunderlaget och fördelas med lika belopp på andelarna i företaget.</w:t>
      </w:r>
    </w:p>
    <w:p w14:paraId="625D26A0" w14:textId="77777777" w:rsidR="00755B40" w:rsidRDefault="00FE2E36" w:rsidP="00755B40">
      <w:pPr>
        <w:pStyle w:val="Brdtext"/>
      </w:pPr>
      <w:r>
        <w:t>En skatteutgift uppkommer i den mån huvudregeln tillämpas och löneuttagskravet och ägarkravet är uppfyllt, såvida det lönebaserade utrymmet resulterar i att viss del av avkastningen som baseras på löner till anställda beskattas i inkomstslaget kapital. Skatteutgiften avser skatt på inkomst av tjänst och särskild löneskatt och består i skillnaden i skattesats mellan tjänstebeskattad utdelning och kapitalbeskattad utdelning. Det lönebaserade utrymmet ingår i det s.k. gränsbeloppet, se också skatteutgift D4.</w:t>
      </w:r>
    </w:p>
    <w:p w14:paraId="2A9FA184" w14:textId="59237579" w:rsidR="00755B40" w:rsidRDefault="00FE2E36" w:rsidP="00755B40">
      <w:pPr>
        <w:pStyle w:val="Rubrikbokstav4"/>
      </w:pPr>
      <w:r>
        <w:t>Kapitalvinst på kvalificerade andelar</w:t>
      </w:r>
    </w:p>
    <w:p w14:paraId="4904132E" w14:textId="77777777" w:rsidR="00755B40" w:rsidRDefault="00FE2E36" w:rsidP="00755B40">
      <w:pPr>
        <w:pStyle w:val="Brdtext"/>
      </w:pPr>
      <w:r>
        <w:t>Enligt 57 kap. 21 och 22 §§ IL ska kapitalvinst på kvalificerade andelar som överstiger gränsbeloppet tas upp till beskattning i inkomstslaget tjänst. Den kapitalvinst som ska redovisas som inkomst av tjänst är maximerad till 100 inkomstbasbelopp under en femårsperiod. Kapitalvinst utöver 100 inkomstbasbelopp beskattas som kapital</w:t>
      </w:r>
      <w:r>
        <w:softHyphen/>
        <w:t>inkomst till 30 procent. Den del av kapitalvinsten som överstiger gränsbeloppet men som på grund av basbeloppsregeln ändå beskattas som kapitalinkomst medför en skatteutgift som avser skatt på inkomst av tjänst. Skatteutgiften består i skillnaden i skattesats mellan tjänstebeskattad kapitalvinst och kapitalbeskattad kapitalvinst.</w:t>
      </w:r>
    </w:p>
    <w:p w14:paraId="3C609777" w14:textId="405E7E4C" w:rsidR="00755B40" w:rsidRDefault="00FE2E36" w:rsidP="00755B40">
      <w:pPr>
        <w:pStyle w:val="Rubrikbokstav4"/>
      </w:pPr>
      <w:r>
        <w:t>Utdelning på kvalificerade andelar</w:t>
      </w:r>
    </w:p>
    <w:p w14:paraId="609F7C35" w14:textId="77777777" w:rsidR="00755B40" w:rsidRDefault="00FE2E36" w:rsidP="00755B40">
      <w:pPr>
        <w:pStyle w:val="Brdtext"/>
      </w:pPr>
      <w:r>
        <w:t>Enligt 57 kap. 20 och 20 a §§ IL ska utdelning på kvalificerade andelar som överstiger gränsbeloppet tas upp till beskattning i inkomstslaget tjänst. Under ett och samma beskattningsår ska dock högst 90 inkomstbasbelopp beskattas som tjänsteinkomst. Ytterligare utdelning beskattas som kapitalinkomst. Den del av utdelningen som överstiger gränsbeloppet men som på grund av begränsningsregeln ändå beskattas som kapitalinkomst medför en skatteutgift som avser skatt på inkomst av tjänst. Skatteutgiften består i skillnaden i skattesats mellan tjänstebeskattad utdelning och kapitalbeskattad utdelning.</w:t>
      </w:r>
    </w:p>
    <w:p w14:paraId="616CDE22" w14:textId="396CE09A" w:rsidR="00755B40" w:rsidRDefault="00FE2E36" w:rsidP="00755B40">
      <w:pPr>
        <w:pStyle w:val="Rubrikbokstav4"/>
      </w:pPr>
      <w:r>
        <w:t>Arbetsgivares kostnader för arbetstagares pension</w:t>
      </w:r>
    </w:p>
    <w:p w14:paraId="2892B93C" w14:textId="51BB4600" w:rsidR="00755B40" w:rsidRDefault="00FE2E36" w:rsidP="00755B40">
      <w:pPr>
        <w:pStyle w:val="Brdtext"/>
      </w:pPr>
      <w:r>
        <w:t>Arbetsgivarens kostnader ska inte tas upp till beskattning hos arbetstagaren om kost</w:t>
      </w:r>
      <w:r w:rsidR="00151AEB">
        <w:softHyphen/>
      </w:r>
      <w:r>
        <w:t>naderna avser tryggande av utfästelse om pension genom t.ex. betalning av premie för pensionsförsäkring på visst sätt och inom vissa ramar (11 kap. 6 § IL). Utfästelsen utgör en ersättning för utfört arbete som inte är förmånsgrundande i socialförsäkrings</w:t>
      </w:r>
      <w:r>
        <w:softHyphen/>
        <w:t>systemen och ligger därför till grund för särskild löneskatt. Skatteutgiften för skatt på inkomst av tjänst är beroende av skillnaden i marginalskatt vid avsättning och utbetalning av pensionen.</w:t>
      </w:r>
    </w:p>
    <w:p w14:paraId="1FD90871" w14:textId="37C09B2E" w:rsidR="00755B40" w:rsidRDefault="00FE2E36" w:rsidP="00755B40">
      <w:pPr>
        <w:pStyle w:val="Rubrikbokstav4"/>
      </w:pPr>
      <w:r w:rsidRPr="00C64EB3">
        <w:t>Underskott</w:t>
      </w:r>
      <w:r>
        <w:t xml:space="preserve"> i aktiv näringsverksamhet m.m.</w:t>
      </w:r>
    </w:p>
    <w:p w14:paraId="6425A221" w14:textId="57A68E60" w:rsidR="00755B40" w:rsidRDefault="00FE2E36" w:rsidP="00755B40">
      <w:pPr>
        <w:pStyle w:val="Brdtext"/>
      </w:pPr>
      <w:r>
        <w:t>Underskott av aktiv näringsverksamhet får dras av som allmänt avdrag under vissa förutsättningar (maximalt under 5 års tid med högst 100 000 kronor per år</w:t>
      </w:r>
      <w:r w:rsidR="00C6400A">
        <w:t xml:space="preserve">, </w:t>
      </w:r>
      <w:r w:rsidR="00572EC3">
        <w:t xml:space="preserve">med undantag för </w:t>
      </w:r>
      <w:r>
        <w:t>litterär, konstnärlig eller liknande verksamhet som omfattas av andra krav), se 62 kap. 2–4 §§ IL. Normen är annars att underskottet får sparas och kvittas mot senare överskott i den aktiva näringsverksamheten. Den tidigarelagda kvittningen är en skattekredit. Skatteutgiften utgörs av räntan på skattekrediten och avser skatt på inkomst av tjänst.</w:t>
      </w:r>
    </w:p>
    <w:p w14:paraId="2BB0EEF7" w14:textId="77777777" w:rsidR="00E27EB9" w:rsidRDefault="00E27EB9" w:rsidP="00755B40">
      <w:pPr>
        <w:pStyle w:val="Brdtext"/>
      </w:pPr>
    </w:p>
    <w:p w14:paraId="12C9A5FB" w14:textId="51602DDB" w:rsidR="00755B40" w:rsidRDefault="00FE2E36" w:rsidP="00755B40">
      <w:pPr>
        <w:pStyle w:val="Rubrikbokstav4"/>
      </w:pPr>
      <w:r>
        <w:lastRenderedPageBreak/>
        <w:t>Avdrag för pensionspremier</w:t>
      </w:r>
    </w:p>
    <w:p w14:paraId="5CF1476D" w14:textId="77777777" w:rsidR="00755B40" w:rsidRDefault="00FE2E36" w:rsidP="00755B40">
      <w:pPr>
        <w:pStyle w:val="Brdtext"/>
      </w:pPr>
      <w:r>
        <w:t>Enligt 59 kap. 1–2 §§ IL får obegränsat skattskyldiga som har inkomst av anställning och helt saknar pensionsrätt i anställning, eller som har inkomst från aktiv närings</w:t>
      </w:r>
      <w:r>
        <w:softHyphen/>
        <w:t>verksamhet göra avdrag för erlagda premier för pensionsförsäkringar och inbetal</w:t>
      </w:r>
      <w:r>
        <w:softHyphen/>
        <w:t>ningar på pensionssparkonton. Avdragsrätten är begränsad till 35 procent av inkomsten, dock högst 10 prisbasbelopp (59 kap. 5 § IL). Om marginalskatten vid utbetalningen av pensionen är lägre än vid inbetalningen av premien uppstår en skatteutgift. Skatteutgiften avser skatt på inkomst av tjänst.</w:t>
      </w:r>
    </w:p>
    <w:p w14:paraId="2F4E181C" w14:textId="5B795208" w:rsidR="00755B40" w:rsidRDefault="00FE2E36" w:rsidP="00755B40">
      <w:pPr>
        <w:pStyle w:val="Rubrikbokstav4"/>
      </w:pPr>
      <w:r>
        <w:t>Sjöinkomstavdrag</w:t>
      </w:r>
    </w:p>
    <w:p w14:paraId="61FFB925" w14:textId="77777777" w:rsidR="00755B40" w:rsidRDefault="00FE2E36" w:rsidP="00755B40">
      <w:pPr>
        <w:pStyle w:val="Brdtext"/>
      </w:pPr>
      <w:r>
        <w:t>Skattskyldiga som har sjöinkomst under hela beskattningsåret ges sjöinkomstavdrag med 36 000 kronor om fartyget till övervägande del går i fjärrfart och 35 000 kronor om det går i närfart (64 kap. 2 § IL). Om den skattskyldige inte har arbetat ombord hela året ges avdrag för varje dag som sjöinkomst uppbärs. Skatteutgiften avser skatt på inkomst av tjänst.</w:t>
      </w:r>
    </w:p>
    <w:p w14:paraId="2A6EAB84" w14:textId="03F0939A" w:rsidR="00755B40" w:rsidRDefault="00FE2E36" w:rsidP="00755B40">
      <w:pPr>
        <w:pStyle w:val="Rubrikbokstav4"/>
      </w:pPr>
      <w:r>
        <w:t>Personaloptioner</w:t>
      </w:r>
    </w:p>
    <w:p w14:paraId="72B6B015" w14:textId="77777777" w:rsidR="00755B40" w:rsidRDefault="00FE2E36" w:rsidP="00755B40">
      <w:pPr>
        <w:pStyle w:val="Brdtext"/>
      </w:pPr>
      <w:r>
        <w:t>Beskattning av förmån av personaloption sker först när en personaloption utnyttjas eller överlåts (10 kap. 11 § andra stycket IL). Det innebär att beskattningen skjuts upp och i princip att en räntefri skattekredit uppstår. Räntan på denna skattekredit är en skatteutgift. Skatteutgiften avser skatt på inkomst av tjänst.</w:t>
      </w:r>
    </w:p>
    <w:p w14:paraId="658DFA41" w14:textId="72A57864" w:rsidR="00755B40" w:rsidRDefault="00FE2E36" w:rsidP="00755B40">
      <w:pPr>
        <w:pStyle w:val="Rubrikbokstav4"/>
      </w:pPr>
      <w:r>
        <w:t xml:space="preserve">Avdrag för ökade levnadskostnader vid tillfälligt arbete, </w:t>
      </w:r>
      <w:r>
        <w:br/>
        <w:t>dubbel bosättning och hemresor</w:t>
      </w:r>
    </w:p>
    <w:p w14:paraId="12C68DB8" w14:textId="77777777" w:rsidR="00755B40" w:rsidRDefault="00FE2E36" w:rsidP="00755B40">
      <w:pPr>
        <w:pStyle w:val="Brdtext"/>
      </w:pPr>
      <w:r>
        <w:t>Den som har tillfälligt arbete på annan ort än hemorten eller har flyttat till annan ort på grund av arbete men har kvar den tidigare bostaden kan under vissa förutsättningar få avdrag för den ökning av levnadskostnaderna som därigenom uppkommer (12 kap. 18–22 §§ IL). Om den skattskyldige på grund av sitt arbete vistas på annan ort än hemorten kan denne, under vissa förutsättningar, göra avdrag för utgifter för en hemresa per vecka (12 kap. 24 § IL). Skatteutgiften avser skatt på inkomst av tjänst.</w:t>
      </w:r>
    </w:p>
    <w:p w14:paraId="66379A37" w14:textId="0843A051" w:rsidR="00755B40" w:rsidRDefault="00FE2E36" w:rsidP="00755B40">
      <w:pPr>
        <w:pStyle w:val="Rubrikbokstav4"/>
      </w:pPr>
      <w:r>
        <w:t>Avdrag för resor till och från arbetet</w:t>
      </w:r>
    </w:p>
    <w:p w14:paraId="4D538D01" w14:textId="77574449" w:rsidR="00755B40" w:rsidRDefault="00FE2E36" w:rsidP="00755B40">
      <w:pPr>
        <w:pStyle w:val="Brdtext"/>
      </w:pPr>
      <w:r>
        <w:t>Skäliga utgifter för arbetsresor ska dras av vid inkomstbeskattningen, om arbetsplatsen ligger på ett sådant avstånd från den skattskyldiges bostad att denne behöver använda något transportmedel (12 kap. 26 § IL). Om arbetsresorna görs med bil ska vissa förutsättningar vara uppfyllda (12 kap. 27–30 §§ IL). Avdraget utgör en skatteutgift eftersom kostnader för arbetsresor skatterättsligt generellt anses vara privata levnads</w:t>
      </w:r>
      <w:r>
        <w:softHyphen/>
        <w:t>kostnader och inte en kostnad för intäkternas förvärvande då den skattskyldige själv anses kunna välja sin bostadsort. Kostnaderna får till den del de överstiger ett gräns</w:t>
      </w:r>
      <w:r>
        <w:softHyphen/>
        <w:t>belopp dras av vid inkomstbeskattningen. Från och med 2017 är gränsbeloppet 11 000 kronor (12 kap. 2 § IL). Skatteutgiften avser skatt på inkomst av tjänst.</w:t>
      </w:r>
    </w:p>
    <w:p w14:paraId="195540FF" w14:textId="03A8737B" w:rsidR="00755B40" w:rsidRDefault="00FE2E36" w:rsidP="00755B40">
      <w:pPr>
        <w:pStyle w:val="Rubrikbokstav4"/>
      </w:pPr>
      <w:r>
        <w:t>Avdrag för utbildningsresor vid omstrukturering</w:t>
      </w:r>
    </w:p>
    <w:p w14:paraId="76AB441C" w14:textId="1AC5CDA9" w:rsidR="00755B40" w:rsidRDefault="00FE2E36" w:rsidP="00755B40">
      <w:pPr>
        <w:pStyle w:val="Brdtext"/>
      </w:pPr>
      <w:r>
        <w:t>Skattskyldiga som har skattefri förmån av utbildning eller annan åtgärd enligt 11 kap. 17 § IL ska göra avdrag enligt 12 kap. 26–30 §§ IL för utgifter för resor mellan bostaden och platsen för utbildningen eller åtgärden (12 kap. 31 § IL). Skatteutgiften avser skatt på inkomst av tjänst.</w:t>
      </w:r>
    </w:p>
    <w:p w14:paraId="316F9DD8" w14:textId="77777777" w:rsidR="000A2BC9" w:rsidRDefault="000A2BC9" w:rsidP="00755B40">
      <w:pPr>
        <w:pStyle w:val="Brdtext"/>
      </w:pPr>
    </w:p>
    <w:p w14:paraId="2360DF55" w14:textId="4189CF3A" w:rsidR="00755B40" w:rsidRDefault="00FE2E36" w:rsidP="00755B40">
      <w:pPr>
        <w:pStyle w:val="Rubrikbokstav4"/>
      </w:pPr>
      <w:r>
        <w:lastRenderedPageBreak/>
        <w:t>Avdrag för inställelseresor</w:t>
      </w:r>
    </w:p>
    <w:p w14:paraId="56648EC7" w14:textId="77777777" w:rsidR="00755B40" w:rsidRDefault="00FE2E36" w:rsidP="00755B40">
      <w:pPr>
        <w:pStyle w:val="Brdtext"/>
      </w:pPr>
      <w:r>
        <w:t>Om den skattskyldige har haft utgifter för resa mellan två platser inom EES i samband med tillträdande eller frånträdande av tjänst, s.k. inställelseresa, får kostnader till den del de överstiger ett gränsbelopp, som fr.o.m. 2017 är 11 000 kronor, dras av vid inkomstbeskattningen (12 kap. 2 och 25 §§ IL). Skatteutgiften avser skatt på inkomst av tjänst.</w:t>
      </w:r>
    </w:p>
    <w:p w14:paraId="6AC64C65" w14:textId="6D741984" w:rsidR="00755B40" w:rsidRDefault="00FE2E36" w:rsidP="00755B40">
      <w:pPr>
        <w:pStyle w:val="Rubrikbokstav4"/>
      </w:pPr>
      <w:r>
        <w:t>Sänkt skatt för utländska nyckelpersoner</w:t>
      </w:r>
    </w:p>
    <w:p w14:paraId="546DB24E" w14:textId="4794C024" w:rsidR="00755B40" w:rsidRDefault="00FE2E36" w:rsidP="00755B40">
      <w:pPr>
        <w:pStyle w:val="Brdtext"/>
      </w:pPr>
      <w:r>
        <w:t>Vissa förmåner och ersättningar till utländska experter, forskare och andra nyckel</w:t>
      </w:r>
      <w:r>
        <w:softHyphen/>
        <w:t xml:space="preserve">personer kan under vissa förutsättningar undantas från beskattning (11 kap. 22 och 23 §§ IL). Bland annat undantas 25 procent av lönen och vissa ersättningar för utgifter, t.ex. avgifter för barns skolgång i grund- och gymnasieskola, från beskattning. </w:t>
      </w:r>
      <w:r w:rsidR="009C1721">
        <w:t>Den 1 januari 2021 trädde nya regler i kraft som innebär att s</w:t>
      </w:r>
      <w:r w:rsidR="009C1721" w:rsidRPr="009C1721">
        <w:t xml:space="preserve">kattelättnaden </w:t>
      </w:r>
      <w:r w:rsidR="009C1721">
        <w:t xml:space="preserve">gäller </w:t>
      </w:r>
      <w:r w:rsidR="009C1721" w:rsidRPr="009C1721">
        <w:t xml:space="preserve">under högst fem år räknat från den dag vistelsen i Sverige påbörjades. </w:t>
      </w:r>
      <w:r>
        <w:t>Skatteutgiften avser skatt på inkomst av tjänst och särskild löneskatt.</w:t>
      </w:r>
    </w:p>
    <w:p w14:paraId="0F5E3EAB" w14:textId="7F93A4A6" w:rsidR="00755B40" w:rsidRDefault="00FE2E36" w:rsidP="00755B40">
      <w:pPr>
        <w:pStyle w:val="Rubrikbokstav4"/>
      </w:pPr>
      <w:r>
        <w:t>Förmån av resa vid anställningsintervju</w:t>
      </w:r>
    </w:p>
    <w:p w14:paraId="2D96E1EA" w14:textId="77777777" w:rsidR="00755B40" w:rsidRDefault="00FE2E36" w:rsidP="00755B40">
      <w:pPr>
        <w:pStyle w:val="Brdtext"/>
      </w:pPr>
      <w:r>
        <w:t>Förmån av resa till eller från anställningsintervju mellan två platser inom EES och ersättning för sådan resa som inte överstiger kostnaden för resan är inte skattepliktig (11 kap. 26 § IL). Skatteutgiften avser skatt på inkomst av tjänst och särskild löneskatt.</w:t>
      </w:r>
    </w:p>
    <w:p w14:paraId="1065A5E7" w14:textId="0C579F61" w:rsidR="00755B40" w:rsidRDefault="00FE2E36" w:rsidP="00755B40">
      <w:pPr>
        <w:pStyle w:val="Rubrikbokstav4"/>
      </w:pPr>
      <w:r>
        <w:t>Förmån av utbildning vid omstrukturering m.m.</w:t>
      </w:r>
    </w:p>
    <w:p w14:paraId="269A44DE" w14:textId="514AA525" w:rsidR="00755B40" w:rsidRDefault="00FE2E36" w:rsidP="00755B40">
      <w:pPr>
        <w:pStyle w:val="Brdtext"/>
      </w:pPr>
      <w:r>
        <w:t>Förmån i form av utbildning eller annan åtgärd som är av betydelse för att den skatt</w:t>
      </w:r>
      <w:r w:rsidR="00151AEB">
        <w:softHyphen/>
      </w:r>
      <w:r>
        <w:t>skyldige ska kunna fortsätta att förvärvsarbeta, ska inte tas upp till beskattning hos den som blivit eller löper risk att inom fem år bli arbetslös på grund av omstrukturering, personalavveckling eller liknande i arbetsgivarens verksamhet. Det gäller också om avsikten är att den skattskyldige ska få annat arbete hos arbetsgivaren (11 kap. 17 § IL). Skatteutgiften avser skatt på inkomst av tjänst och särskild löneskatt.</w:t>
      </w:r>
    </w:p>
    <w:p w14:paraId="0750CA19" w14:textId="403EA611" w:rsidR="00755B40" w:rsidRDefault="00FE2E36" w:rsidP="00755B40">
      <w:pPr>
        <w:pStyle w:val="Rubrikbokstav4"/>
      </w:pPr>
      <w:r>
        <w:t>Förmån av miljöanpassade bilar</w:t>
      </w:r>
    </w:p>
    <w:p w14:paraId="4165E591" w14:textId="7414F71B" w:rsidR="00755B40" w:rsidRDefault="00FE2E36" w:rsidP="00755B40">
      <w:pPr>
        <w:pStyle w:val="Brdtext"/>
      </w:pPr>
      <w:r>
        <w:t>När en bil är utrustad med teknik för drift helt eller delvis med elektricitet eller med andra mer miljöanpassade drivmedel än bensin och dieselolja och bilens nybilspris därför är högre än nybilspriset för närmast jämförbara bil utan sådan teknik ska nybils</w:t>
      </w:r>
      <w:r>
        <w:softHyphen/>
        <w:t>priset, vid beräkning av värdet av bilförmån, sättas ned till en nivå som motsvarar nybilspriset för den jämförbara bilen (61 kap. 8 a § IL). Skatteutgiften uppstår till följd av det nedsatta förmånsvärdet och avser inkomst av tjänst och särskild löneskatt.</w:t>
      </w:r>
    </w:p>
    <w:p w14:paraId="7D24C643" w14:textId="78065E0E" w:rsidR="00755B40" w:rsidRDefault="00FE2E36" w:rsidP="00755B40">
      <w:pPr>
        <w:pStyle w:val="Rubrikbokstav4"/>
      </w:pPr>
      <w:r>
        <w:t>Lättnader i beskattningen av personaloptioner i vissa fall</w:t>
      </w:r>
    </w:p>
    <w:p w14:paraId="06D6E956" w14:textId="553C09ED" w:rsidR="00755B40" w:rsidRDefault="00FE2E36" w:rsidP="00755B40">
      <w:pPr>
        <w:pStyle w:val="Brdtext"/>
      </w:pPr>
      <w:r>
        <w:t>Förmån av personaloption ska inte tas upp till beskattning i inkomstslaget tjänst om vissa villkor är uppfyllda för såväl det företag från vilket personaloptionen förvärvas, som personaloptionen och optionsinnehavaren (11 a kap. IL). Arbetsgivaren ska där</w:t>
      </w:r>
      <w:r w:rsidR="00151AEB">
        <w:softHyphen/>
      </w:r>
      <w:r>
        <w:t>med inte heller betala arbetsgivaravgifter. Skatteutgiften består i att beskattningen i stället, som huvudregel, sker i inkomstslaget kapital och det först när den skattskyldige avyttrar den andel som har förvärvats genom utnyttjande av personaloptionen.</w:t>
      </w:r>
    </w:p>
    <w:p w14:paraId="7DC2386B" w14:textId="07EE303E" w:rsidR="00755B40" w:rsidRDefault="00FE2E36" w:rsidP="00755B40">
      <w:pPr>
        <w:pStyle w:val="Rubrikbokstav4"/>
      </w:pPr>
      <w:r>
        <w:t>Stipendier</w:t>
      </w:r>
    </w:p>
    <w:p w14:paraId="1EFB5935" w14:textId="77777777" w:rsidR="00755B40" w:rsidRDefault="00FE2E36" w:rsidP="00755B40">
      <w:pPr>
        <w:pStyle w:val="Brdtext"/>
      </w:pPr>
      <w:r>
        <w:t>Enligt 8 kap. 5 § IL är stipendier som är avsedda för mottagarens utbildning undan</w:t>
      </w:r>
      <w:r>
        <w:softHyphen/>
        <w:t xml:space="preserve">tagna från inkomstbeskattning. Stipendier som är avsedda för andra ändamål är undantagna från inkomstbeskattning om de inte utgör ersättning för arbete för </w:t>
      </w:r>
      <w:r>
        <w:lastRenderedPageBreak/>
        <w:t>utbetalarens räkning och inte betalas ut periodiskt. Skatteutgiften avser skatt på inkomst av tjänst och särskild löneskatt.</w:t>
      </w:r>
    </w:p>
    <w:p w14:paraId="2B9A154E" w14:textId="01F56757" w:rsidR="00755B40" w:rsidRDefault="00FE2E36" w:rsidP="00755B40">
      <w:pPr>
        <w:pStyle w:val="Rubrikbokstav4"/>
      </w:pPr>
      <w:r>
        <w:t xml:space="preserve">Personalrabatter och reseförmåner </w:t>
      </w:r>
    </w:p>
    <w:p w14:paraId="51301D03" w14:textId="77777777" w:rsidR="00755B40" w:rsidRDefault="00FE2E36" w:rsidP="00755B40">
      <w:pPr>
        <w:pStyle w:val="Brdtext"/>
      </w:pPr>
      <w:r>
        <w:t>Personalrabatter beskattas normalt inte (11 kap. 13 § IL). Reseförmåner med inskränkande villkor som tillhandahålls anställda inom t.ex. flyg eller järnväg beskattas enligt en schablon (61 kap. 12–14 §§ IL). Skatteutgiften avser skatt på inkomst av tjänst och särskild löneskatt.</w:t>
      </w:r>
    </w:p>
    <w:p w14:paraId="3DD5E776" w14:textId="071D1CF9" w:rsidR="00755B40" w:rsidRDefault="00FE2E36" w:rsidP="00755B40">
      <w:pPr>
        <w:pStyle w:val="Rubrikbokstav4"/>
      </w:pPr>
      <w:r>
        <w:t>Vissa ersättningar och förmåner till EU-parlamentariker</w:t>
      </w:r>
    </w:p>
    <w:p w14:paraId="521D7EDF" w14:textId="77777777" w:rsidR="00755B40" w:rsidRDefault="00FE2E36" w:rsidP="00755B40">
      <w:pPr>
        <w:pStyle w:val="Brdtext"/>
      </w:pPr>
      <w:r>
        <w:t>De resekostnadsersättningar, ersättningar för utgifter i samband med sjukdom, graviditet eller barnafödande och kostnadsersättningar för utövande av uppdraget som Europaparlamentet betalar ut till sina ledamöter är enligt 11 kap. 28 § IL inte skatte</w:t>
      </w:r>
      <w:r>
        <w:softHyphen/>
        <w:t>pliktiga. Detsamma gäller de försäkringsförmåner som ges ut av Europaparlamentet och de inbetalningar som görs till den frivilliga pensionsfonden. Det senare gäller också inbetalningar som görs av före detta ledamöter som förvärvat rättigheter i fonden. Ersättningar för utgifter i samband med sjukdom, graviditet eller barna</w:t>
      </w:r>
      <w:r>
        <w:softHyphen/>
        <w:t>födande som ges till före detta ledamöter som har pension eller efterlevandepension från Europaparlamentet ska inte heller beskattas. Skatteutgiften avser skatt på inkomst av tjänst och särskild löneskatt.</w:t>
      </w:r>
    </w:p>
    <w:p w14:paraId="50990528" w14:textId="75E53A53" w:rsidR="00755B40" w:rsidRDefault="00FE2E36" w:rsidP="00755B40">
      <w:pPr>
        <w:pStyle w:val="Rubrikbokstav4"/>
      </w:pPr>
      <w:r>
        <w:t>Ersättningar och förmåner till personal vid Europaskolor</w:t>
      </w:r>
    </w:p>
    <w:p w14:paraId="1967A8B3" w14:textId="7345EA27" w:rsidR="00755B40" w:rsidRDefault="00FE2E36" w:rsidP="00755B40">
      <w:pPr>
        <w:pStyle w:val="Brdtext"/>
      </w:pPr>
      <w:r>
        <w:t>Ersättningar och förmåner som Europaskolorna ger ut till personal som är eller varit utstationerade vid dessa skolor tas inte upp till beskattning (11 kap. 21 a § IL). Det</w:t>
      </w:r>
      <w:r w:rsidR="00151AEB">
        <w:softHyphen/>
      </w:r>
      <w:r>
        <w:t>samma gäller efterlevande till sådan personal. Skatteutgiften avser skatt på inkomst av tjänst och särskild löneskatt.</w:t>
      </w:r>
    </w:p>
    <w:p w14:paraId="38BF9459" w14:textId="6DD6D962" w:rsidR="00755B40" w:rsidRDefault="00FE2E36" w:rsidP="00755B40">
      <w:pPr>
        <w:pStyle w:val="Rubrikbokstav4"/>
      </w:pPr>
      <w:r>
        <w:t xml:space="preserve">Hittelön m.m. </w:t>
      </w:r>
    </w:p>
    <w:p w14:paraId="28AAF273" w14:textId="77777777" w:rsidR="00755B40" w:rsidRDefault="00FE2E36" w:rsidP="00755B40">
      <w:pPr>
        <w:pStyle w:val="Brdtext"/>
      </w:pPr>
      <w:r>
        <w:t>Enligt 8 kap. 30 § IL är hittelön, ersättningar till den som har räddat personer eller tillgångar i fara och ersättningar till den som har bidragit till eller avsett att bidra till att bl.a. förebygga brott skattefria om inte ersättningarna hänför sig till anställning eller uppdrag. Eftersom ersättningarna i princip är ersättning för prestation utgör skattebefrielsen en skatteutgift avseende skatt på inkomst av tjänst och särskild löneskatt.</w:t>
      </w:r>
    </w:p>
    <w:p w14:paraId="4123F0A2" w14:textId="7D3D84C4" w:rsidR="00755B40" w:rsidRDefault="00FE2E36" w:rsidP="00755B40">
      <w:pPr>
        <w:pStyle w:val="Rubrikbokstav4"/>
      </w:pPr>
      <w:r>
        <w:t>Ersättning för blod m.m.</w:t>
      </w:r>
    </w:p>
    <w:p w14:paraId="1AD33BF0" w14:textId="2DC4A162" w:rsidR="00755B40" w:rsidRDefault="00FE2E36" w:rsidP="00755B40">
      <w:pPr>
        <w:pStyle w:val="Brdtext"/>
      </w:pPr>
      <w:r>
        <w:t>Sedvanliga ersättningar till den som har lämnat organ, blod eller modersmjölk är skattefria (8 kap. 29 § IL). Eftersom ersättningarna i princip är ersättning för prestation utgör skattebefrielsen en skatteutgift avseende skatt på inkomst av tjänst och särskild löneskatt.</w:t>
      </w:r>
    </w:p>
    <w:p w14:paraId="34AF2BCC" w14:textId="2AD9C7C6" w:rsidR="00755B40" w:rsidRDefault="00FE2E36" w:rsidP="00755B40">
      <w:pPr>
        <w:pStyle w:val="Rubrikbokstav4"/>
      </w:pPr>
      <w:r>
        <w:t>Inkomst från försäljning av vilt växande bär</w:t>
      </w:r>
    </w:p>
    <w:p w14:paraId="3F300122" w14:textId="77777777" w:rsidR="00755B40" w:rsidRDefault="00FE2E36" w:rsidP="00755B40">
      <w:pPr>
        <w:pStyle w:val="Brdtext"/>
      </w:pPr>
      <w:r>
        <w:t>Inkomster vid försäljning av vilt växande bär, svamp och kottar som den skattskyldige har plockat själv är skattefria upp till 12 500 kronor (8 kap. 28 § IL). Detta gäller inte om plockningsverksamheten utgör näringsverksamhet eller om ersättningen utgör lön eller liknande förmån. Eftersom inkomsterna är ersättning för utfört arbete utgör skattebefrielsen en skatteutgift. Skatteutgiften avser skatt på inkomst av tjänst och särskild löneskatt.</w:t>
      </w:r>
    </w:p>
    <w:p w14:paraId="2FA84EE4" w14:textId="397499AF" w:rsidR="00755B40" w:rsidRDefault="00FE2E36" w:rsidP="00755B40">
      <w:pPr>
        <w:pStyle w:val="Rubrikbokstav4"/>
      </w:pPr>
      <w:r>
        <w:lastRenderedPageBreak/>
        <w:t xml:space="preserve">Ersättningar till statligt anställda stationerade utomlands </w:t>
      </w:r>
    </w:p>
    <w:p w14:paraId="66E75CFD" w14:textId="77777777" w:rsidR="00755B40" w:rsidRDefault="00FE2E36" w:rsidP="00755B40">
      <w:pPr>
        <w:pStyle w:val="Brdtext"/>
      </w:pPr>
      <w:r>
        <w:t>Ersättningar och förmåner till utomlands stationerad personal vid statlig myndighet ska inte tas upp till beskattning, om ersättningen eller förmånen är föranledd av stationeringen och avser vissa förmåner och ersättningar, t.ex. bostad på stationerings</w:t>
      </w:r>
      <w:r>
        <w:softHyphen/>
        <w:t>orten och medföljandetillägg för make, maka eller sambo som på grund av statione</w:t>
      </w:r>
      <w:r>
        <w:softHyphen/>
        <w:t>ringen går miste om egen förvärvsinkomst (11 kap. 21 § IL). Skatteutgiften avser skatt på inkomst av tjänst och särskild löneskatt.</w:t>
      </w:r>
    </w:p>
    <w:p w14:paraId="54E73FC8" w14:textId="3C3AE507" w:rsidR="00755B40" w:rsidRDefault="00FE2E36" w:rsidP="00755B40">
      <w:pPr>
        <w:pStyle w:val="Rubrikbokstav4"/>
      </w:pPr>
      <w:r>
        <w:t>Kostnadsersättning till viss personal på Sipri</w:t>
      </w:r>
    </w:p>
    <w:p w14:paraId="4686CEBF" w14:textId="77777777" w:rsidR="00755B40" w:rsidRDefault="00FE2E36" w:rsidP="00755B40">
      <w:pPr>
        <w:pStyle w:val="Brdtext"/>
      </w:pPr>
      <w:r>
        <w:t>Ersättningar för ökade levnadskostnader eller för skolavgifter för barn och förmån av bostad är inte skattepliktig när ersättningen anvisats av styrelsen för Stockholms internationella fredsforskningsinstitut (Sipri) till forskare vid Sipri som är utländska medborgare, kontraktsanställda på bestämd tid och vid tidpunkten för anställningen inte bosatta i Sverige (11 kap. 21 § 2 st.  IL). Skatteutgiften avser skatt på inkomst av tjänst och särskild löneskatt.</w:t>
      </w:r>
    </w:p>
    <w:p w14:paraId="3CB64F3A" w14:textId="51B2F37B" w:rsidR="00755B40" w:rsidRDefault="00FE2E36" w:rsidP="00755B40">
      <w:pPr>
        <w:pStyle w:val="Rubrikbokstav4"/>
      </w:pPr>
      <w:r>
        <w:t>Tjänsteinkomster förvärvade vid vistelse utomlands</w:t>
      </w:r>
    </w:p>
    <w:p w14:paraId="390A35BE" w14:textId="77777777" w:rsidR="00755B40" w:rsidRDefault="00FE2E36" w:rsidP="00755B40">
      <w:pPr>
        <w:pStyle w:val="Brdtext"/>
      </w:pPr>
      <w:r>
        <w:t>Den s.k. ettårsregeln ger skattefrihet i Sverige för tjänsteinkomster förvärvade vid vistelse utomlands i minst ett år i samma land. Detta gäller även om ingen beskattning skett i verksamhetslandet beroende på lagstiftning eller administrativ praxis i det landet eller annat avtal än skatteavtal (3 kap. 9 § IL). Detta gäller inte för anställningar hos staten, regioner, kommuner eller församlingar inom Svenska kyrkan annat än vid tjänsteexport. Inte heller gäller ettårsregeln för Europaparlamentariker. Skatteutgiften avser skatt på inkomst av tjänst och särskild löneskatt.</w:t>
      </w:r>
    </w:p>
    <w:p w14:paraId="57BC9369" w14:textId="2D000498" w:rsidR="00755B40" w:rsidRDefault="00FE2E36" w:rsidP="00755B40">
      <w:pPr>
        <w:pStyle w:val="Rubrikbokstav4"/>
      </w:pPr>
      <w:r>
        <w:t>Tjänsteinkomster förvärvade på vissa utländska fartyg</w:t>
      </w:r>
    </w:p>
    <w:p w14:paraId="787017BB" w14:textId="00BACF88" w:rsidR="00755B40" w:rsidRDefault="00FE2E36" w:rsidP="00755B40">
      <w:pPr>
        <w:pStyle w:val="Brdtext"/>
      </w:pPr>
      <w:r>
        <w:t>Skattefrihet gäller för anställning ombord på utländskt fartyg som huvudsakligen går i oceanfart om vistelsen utomlands varat i minst 183 dagar sammanlagt under en tolv</w:t>
      </w:r>
      <w:r w:rsidR="00151AEB">
        <w:softHyphen/>
      </w:r>
      <w:r>
        <w:t>månadersperiod och arbetsgivaren hör hemma i en stat inom EES (3 kap. 12 § IL). Skatteutgiften avser skatt på inkomst av tjänst och särskild löneskatt.</w:t>
      </w:r>
    </w:p>
    <w:p w14:paraId="7F4B530C" w14:textId="62BC5DE3" w:rsidR="00755B40" w:rsidRDefault="00FE2E36" w:rsidP="00755B40">
      <w:pPr>
        <w:pStyle w:val="Rubrikbokstav4"/>
      </w:pPr>
      <w:r>
        <w:t>Personalvård</w:t>
      </w:r>
    </w:p>
    <w:p w14:paraId="07BDE5C7" w14:textId="77777777" w:rsidR="00755B40" w:rsidRDefault="00FE2E36" w:rsidP="00755B40">
      <w:pPr>
        <w:pStyle w:val="Brdtext"/>
      </w:pPr>
      <w:r>
        <w:t>Enligt 11 kap. 11 § IL är personalvårdsförmåner skattefria. Med personalvårds</w:t>
      </w:r>
      <w:r>
        <w:softHyphen/>
        <w:t>förmåner avses förmåner av mindre värde som inte är en direkt ersättning för utfört arbete. Som personalvårdsförmåner räknas inte rabatter, förmåner som den anställde får byta ut mot kontant ersättning, förmåner som inte riktar sig till hela personalen, eller andra förmåner som den anställde får utanför arbetsgivarens arbetsplatser genom kuponger eller något motsvarande betalningssystem. Som personalvårdsförmån räknas bl.a. sådana förfriskningar och enklare förtäring i samband med arbete som inte kan anses som måltid samt möjlighet till enklare slag av motion och annan friskvård (11 kap. 12 § IL). Skatteutgiften avser skatt på inkomst av tjänst och särskild löneskatt.</w:t>
      </w:r>
    </w:p>
    <w:p w14:paraId="1B24C4DC" w14:textId="08DBCE68" w:rsidR="00755B40" w:rsidRDefault="00FE2E36" w:rsidP="00755B40">
      <w:pPr>
        <w:pStyle w:val="Rubrikbokstav4"/>
      </w:pPr>
      <w:r>
        <w:t>Förmån av hälso- och sjukvård</w:t>
      </w:r>
    </w:p>
    <w:p w14:paraId="6CA0DCEC" w14:textId="3E7F1265" w:rsidR="00755B40" w:rsidRDefault="00FE2E36" w:rsidP="00755B40">
      <w:pPr>
        <w:pStyle w:val="Brdtext"/>
      </w:pPr>
      <w:r>
        <w:t>Fram till och med den 30 juni 2018 var förmån av hälso- och sjukvård i Sverige som inte är offentligfinansierad och vård och läkemedel utomlands skattefritt (11 kap. 18 § IL). Arbetsgivaren hade å andra sidan som huvudregel ingen avdragsrätt för kostnaden (16 kap. 22 § IL). Den 1 juli 2018 slopades skattefriheten för den anställde och avdragsförbudet för arbetsgivaren. För förmån av vård och läkemedel utomlands vid insjuknande i samband med tjänstgöring utomlands består dock skattefriheten. Skatte</w:t>
      </w:r>
      <w:r>
        <w:softHyphen/>
      </w:r>
      <w:r>
        <w:lastRenderedPageBreak/>
        <w:t>friheten för vård och läkemedel utomlands består även för statligt anställda statione</w:t>
      </w:r>
      <w:r w:rsidR="00151AEB">
        <w:softHyphen/>
      </w:r>
      <w:r>
        <w:t>rade utomlands och för deras medföljande familjemedlemmar.  Skatteutgiften avser skatt på inkomst av tjänst och särskild löneskatt.</w:t>
      </w:r>
    </w:p>
    <w:p w14:paraId="724841FE" w14:textId="5BA87111" w:rsidR="00755B40" w:rsidRDefault="00FE2E36" w:rsidP="00755B40">
      <w:pPr>
        <w:pStyle w:val="Rubrikbokstav4"/>
      </w:pPr>
      <w:r>
        <w:t xml:space="preserve">Utjämning av </w:t>
      </w:r>
      <w:r w:rsidR="007E6072">
        <w:t>förvärvs</w:t>
      </w:r>
      <w:r>
        <w:t>inkomst</w:t>
      </w:r>
      <w:r w:rsidR="007E6072">
        <w:t xml:space="preserve"> över tiden</w:t>
      </w:r>
      <w:r w:rsidR="0087028D">
        <w:t xml:space="preserve"> </w:t>
      </w:r>
    </w:p>
    <w:p w14:paraId="59189BA4" w14:textId="34766D55" w:rsidR="00755B40" w:rsidRDefault="00FE2E36" w:rsidP="00755B40">
      <w:pPr>
        <w:pStyle w:val="Brdtext"/>
      </w:pPr>
      <w:r>
        <w:t xml:space="preserve">Inkomstutjämnande åtgärder i </w:t>
      </w:r>
      <w:r w:rsidR="007E6072">
        <w:t xml:space="preserve">t.ex. </w:t>
      </w:r>
      <w:r>
        <w:t>små företag</w:t>
      </w:r>
      <w:r w:rsidR="00CA7B35">
        <w:t xml:space="preserve"> </w:t>
      </w:r>
      <w:r w:rsidR="007E6072">
        <w:t>såsom</w:t>
      </w:r>
      <w:r>
        <w:t xml:space="preserve"> avsättningar till skogskonto (21 kap. IL) och periodiseringsfond (30 kap. IL) </w:t>
      </w:r>
      <w:r w:rsidR="007E6072">
        <w:t xml:space="preserve">eller </w:t>
      </w:r>
      <w:r>
        <w:t xml:space="preserve">överavskrivningar (18 kap. IL), leder till en skatteutgift när åtgärderna medför att ägarens marginalskatt blir olika vid avsättning och uttag. Skatteutgiften avser skatt på </w:t>
      </w:r>
      <w:r w:rsidR="007E6072">
        <w:t>förvärvs</w:t>
      </w:r>
      <w:r>
        <w:t>inkomst</w:t>
      </w:r>
      <w:r w:rsidR="007E6072">
        <w:t>er</w:t>
      </w:r>
      <w:r>
        <w:t>.</w:t>
      </w:r>
    </w:p>
    <w:p w14:paraId="2017D1D9" w14:textId="63CD4FDE" w:rsidR="00755B40" w:rsidRDefault="00FE2E36" w:rsidP="00755B40">
      <w:pPr>
        <w:pStyle w:val="Rubrikbokstav4"/>
      </w:pPr>
      <w:r>
        <w:t>Flyttningsersättningar från arbetsgivare</w:t>
      </w:r>
    </w:p>
    <w:p w14:paraId="4CDA418E" w14:textId="77777777" w:rsidR="00755B40" w:rsidRDefault="00FE2E36" w:rsidP="00755B40">
      <w:pPr>
        <w:pStyle w:val="Brdtext"/>
      </w:pPr>
      <w:r>
        <w:t>Ersättning för utgifter för flyttning när en skattskyldig på grund av byte av verksamhetsort flyttar till en ny bostadsort är skattefri, om ersättningen betalas av allmänna medel eller av arbetsgivaren (11 kap. 27 § IL). Om ersättningen för utgifter för flyttning också omfattar ersättning för körning med egen bil, ska denna ersättning dock tas upp till beskattning till den del den överstiger avdragsbeloppet enligt 12 kap. 27 § IL. Skatteutgiften avser skatt på inkomst av tjänst och särskild löneskatt i de fall där ersättningen betalas av arbetsgivaren.</w:t>
      </w:r>
    </w:p>
    <w:p w14:paraId="6C11C89D" w14:textId="2DF68804" w:rsidR="00755B40" w:rsidRDefault="00FE2E36" w:rsidP="00755B40">
      <w:pPr>
        <w:pStyle w:val="Rubrikbokstav4"/>
      </w:pPr>
      <w:r>
        <w:t>Nedsatt förmånsvärde alkolås</w:t>
      </w:r>
    </w:p>
    <w:p w14:paraId="014A1BAF" w14:textId="77777777" w:rsidR="00755B40" w:rsidRDefault="00FE2E36" w:rsidP="00755B40">
      <w:pPr>
        <w:pStyle w:val="Brdtext"/>
      </w:pPr>
      <w:r>
        <w:t>Enligt 11 kap. 1 § IL ska förmåner som fås på grund av tjänst tas upp till beskattning i inkomstslaget tjänst. Bilförmån är en sådan förmån som ska tas upp till beskattning. Extrautrustning i bilen höjer förmånsvärdet. För att få till stånd en ökad användning av alkolås i fordon undantas alkolås från den extrautrustning som höjer förmånsvärdet (61 kap. 8 § IL). Skatteutgiften utgörs av skatt på inkomst av tjänst och särskild löneskatt.</w:t>
      </w:r>
    </w:p>
    <w:p w14:paraId="1314CABD" w14:textId="5320406F" w:rsidR="00755B40" w:rsidRDefault="00FE2E36" w:rsidP="00755B40">
      <w:pPr>
        <w:pStyle w:val="Rubrikbokstav4"/>
      </w:pPr>
      <w:r>
        <w:t>Kostförmån vid tjänsteresa och vid representation</w:t>
      </w:r>
    </w:p>
    <w:p w14:paraId="1FB2770D" w14:textId="77777777" w:rsidR="00755B40" w:rsidRDefault="00FE2E36" w:rsidP="00755B40">
      <w:pPr>
        <w:pStyle w:val="Brdtext"/>
      </w:pPr>
      <w:r>
        <w:t>Förmån av kost på allmänna transportmedel vid tjänsteresa och frukost på hotell eller liknande i samband med övernattning under tjänsteresa ska inte tas upp till beskatt</w:t>
      </w:r>
      <w:r>
        <w:softHyphen/>
        <w:t>ning, om kosten obligatoriskt ingår i priset för transporten eller övernattningen (11 kap. 2 § IL). Förmån av kost vid representation ska inte heller tas upp. För intern representation gäller detta enbart vid sammankomster som är tillfälliga och kortvariga. Skatteutgiften avser inkomst av tjänst och särskild löneskatt.</w:t>
      </w:r>
    </w:p>
    <w:p w14:paraId="1C8DEA28" w14:textId="36135B3E" w:rsidR="00755B40" w:rsidRDefault="00FE2E36" w:rsidP="00755B40">
      <w:pPr>
        <w:pStyle w:val="Rubrikbokstav4"/>
      </w:pPr>
      <w:r>
        <w:t>Förmåner i samband med fredsbevarande tjänst</w:t>
      </w:r>
    </w:p>
    <w:p w14:paraId="7E6872D9" w14:textId="20A7C131" w:rsidR="00755B40" w:rsidRDefault="00FE2E36" w:rsidP="00755B40">
      <w:pPr>
        <w:pStyle w:val="Brdtext"/>
      </w:pPr>
      <w:r>
        <w:t>Förmån av kost och av hemresa för sådan personal som tjänstgör i väpnad tjänst för fredsbevarande verksamhet utomlands ska inte tas upp till beskattning (11 kap. 3 § IL). Skatteutgiften avser inkomst av tjänst och särskild löneskatt.</w:t>
      </w:r>
    </w:p>
    <w:p w14:paraId="080AE9D5" w14:textId="2D45FB0E" w:rsidR="00755B40" w:rsidRDefault="00FE2E36" w:rsidP="00755B40">
      <w:pPr>
        <w:pStyle w:val="Rubrikbokstav4"/>
      </w:pPr>
      <w:r>
        <w:t>Gåvor till anställda</w:t>
      </w:r>
    </w:p>
    <w:p w14:paraId="25B936F8" w14:textId="25A79594" w:rsidR="00755B40" w:rsidRDefault="00FE2E36" w:rsidP="00755B40">
      <w:pPr>
        <w:pStyle w:val="Brdtext"/>
      </w:pPr>
      <w:r>
        <w:t>Förmån i form av gåva ska inte tas upp till beskattning om det rör sig om julgåvor av mindre värde till anställda, sedvanliga jubileumsgåvor till anställda, eller minnesgåvor till varaktigt anställda, om gåvans värde inte överstiger 15 000 kronor och den ges i samband med att den anställde uppnår en viss ålder eller efter viss anställningstid eller när en anställning upphör, dock vid högst ett tillfälle förutom när anställningen upp</w:t>
      </w:r>
      <w:r w:rsidR="00151AEB">
        <w:softHyphen/>
      </w:r>
      <w:r>
        <w:t>hör (11 kap. 14 § IL). Skattefriheten gäller inte om gåva lämnas i pengar. Skatte</w:t>
      </w:r>
      <w:r w:rsidR="00151AEB">
        <w:softHyphen/>
      </w:r>
      <w:r>
        <w:t>utgiften avser inkomst av tjänst och särskild löneskatt.</w:t>
      </w:r>
    </w:p>
    <w:p w14:paraId="08C7B936" w14:textId="24F60A77" w:rsidR="00D41627" w:rsidRDefault="00D41627" w:rsidP="00D41627">
      <w:pPr>
        <w:pStyle w:val="Rubrikbokstav4"/>
      </w:pPr>
      <w:bookmarkStart w:id="128" w:name="OLE_LINK11"/>
      <w:r>
        <w:lastRenderedPageBreak/>
        <w:t xml:space="preserve">Skattefri </w:t>
      </w:r>
      <w:r w:rsidRPr="00D41627">
        <w:t>för</w:t>
      </w:r>
      <w:r>
        <w:t>mån av</w:t>
      </w:r>
      <w:r w:rsidRPr="00D41627">
        <w:t xml:space="preserve"> kost i särskilda fall</w:t>
      </w:r>
    </w:p>
    <w:bookmarkEnd w:id="128"/>
    <w:p w14:paraId="74E45DBC" w14:textId="47230FE2" w:rsidR="004767A8" w:rsidRPr="004767A8" w:rsidRDefault="004767A8" w:rsidP="004767A8">
      <w:pPr>
        <w:pStyle w:val="Brdtext"/>
      </w:pPr>
      <w:r>
        <w:t xml:space="preserve">Förmån av fri kost i situationer där matgåvor lämnas av allmänheten i syfte att visa anställda uppskattning och stöd i särskilda fall, såsom exempelvis under spridningen av sjukdomen covid-19 eller </w:t>
      </w:r>
      <w:r w:rsidRPr="004767A8">
        <w:t>vid bekämpningen av skogsbränderna 2018</w:t>
      </w:r>
      <w:r w:rsidR="00593D25">
        <w:t>,</w:t>
      </w:r>
      <w:r>
        <w:t xml:space="preserve"> ska inte tas upp till beskattning. Skattefriheten gäller under förutsättning att måltiden kommer från någon som saknar samband med arbetsgivaren och att måltiden lämnas utan krav på motprestation</w:t>
      </w:r>
      <w:r w:rsidR="000A6A46">
        <w:t xml:space="preserve"> (</w:t>
      </w:r>
      <w:r w:rsidR="00593D25">
        <w:t>11</w:t>
      </w:r>
      <w:r w:rsidR="000A6A46">
        <w:t xml:space="preserve"> kap. </w:t>
      </w:r>
      <w:r w:rsidR="00593D25">
        <w:t>2 a </w:t>
      </w:r>
      <w:r w:rsidR="000A6A46">
        <w:t>§ IL)</w:t>
      </w:r>
      <w:r>
        <w:t>. Skatteutgiften avser inkomst av tjänst och särskild löneskatt.</w:t>
      </w:r>
    </w:p>
    <w:p w14:paraId="4D7E9079" w14:textId="77777777" w:rsidR="00755B40" w:rsidRDefault="00FE2E36" w:rsidP="00755B40">
      <w:pPr>
        <w:pStyle w:val="Rubrikbokstav3"/>
      </w:pPr>
      <w:r>
        <w:t>Intäkter och kostnader i näringsverksamhet</w:t>
      </w:r>
    </w:p>
    <w:p w14:paraId="0B795DA2" w14:textId="2811EDA0" w:rsidR="00755B40" w:rsidRDefault="00FE2E36" w:rsidP="00C34762">
      <w:pPr>
        <w:pStyle w:val="Rubrikbokstav4"/>
        <w:spacing w:before="0"/>
      </w:pPr>
      <w:r>
        <w:t xml:space="preserve">Uttag av bränsle </w:t>
      </w:r>
    </w:p>
    <w:p w14:paraId="4A09C400" w14:textId="77777777" w:rsidR="00755B40" w:rsidRDefault="00FE2E36" w:rsidP="00755B40">
      <w:pPr>
        <w:pStyle w:val="Brdtext"/>
      </w:pPr>
      <w:r>
        <w:t>Enligt huvudregeln är uttag ur näringsverksamhet skattepliktigt. Uttag av bränsle från en fastighet i Sverige som är taxerad som lantbruksenhet ska dock inte uttagsbeskattas, om bränslet används för uppvärmning av den skattskyldiges privatbostad på fastig</w:t>
      </w:r>
      <w:r>
        <w:softHyphen/>
        <w:t>heten (22 kap. 9 § IL). Skatteutgiften avser skatt på inkomst av näringsverksamhet och särskild löneskatt.</w:t>
      </w:r>
    </w:p>
    <w:p w14:paraId="73B11E05" w14:textId="3AF6622D" w:rsidR="00755B40" w:rsidRDefault="00FE2E36" w:rsidP="00755B40">
      <w:pPr>
        <w:pStyle w:val="Rubrikbokstav4"/>
      </w:pPr>
      <w:r>
        <w:t xml:space="preserve">Avverkningsrätt till skog </w:t>
      </w:r>
    </w:p>
    <w:p w14:paraId="6CD9A6D7" w14:textId="77777777" w:rsidR="00755B40" w:rsidRDefault="00FE2E36" w:rsidP="00755B40">
      <w:pPr>
        <w:pStyle w:val="Brdtext"/>
      </w:pPr>
      <w:r>
        <w:t>Enligt god redovisningssed uppkommer intäkten när bindande avtal träffats. Enligt gällande lagstiftning tillämpas dock ett undantag då ersättning för avverkningsrätt till skog betalas under flera år. Innebörden är att ersättning för en sådan avverkningsrätt ska tas upp till beskattning på respektive år som den betalas (21 kap. 2 § IL). Detta innebär att beskattningen skjuts upp och att en räntefri kredit uppstår i närings</w:t>
      </w:r>
      <w:r>
        <w:softHyphen/>
        <w:t>verksamheten. I princip borde räntan på krediten utgöra underlag för skatt på inkomst av näringsverksamhet och särskild löneskatt.</w:t>
      </w:r>
    </w:p>
    <w:p w14:paraId="74E27E36" w14:textId="77777777" w:rsidR="00755B40" w:rsidRDefault="00FE2E36" w:rsidP="00755B40">
      <w:pPr>
        <w:pStyle w:val="Rubrikbokstav4"/>
      </w:pPr>
      <w:r>
        <w:t>Kapitalvinst på näringsfastigheter och näringsbostadsrätter</w:t>
      </w:r>
    </w:p>
    <w:p w14:paraId="3010E46A" w14:textId="2A4DAA76" w:rsidR="00755B40" w:rsidRDefault="00FE2E36" w:rsidP="00755B40">
      <w:pPr>
        <w:pStyle w:val="Brdtext"/>
      </w:pPr>
      <w:r>
        <w:t>Kapitalvinst på enskildas näringsfastigheter och näringsbostadsrätter beskattas som kapitalinkomst (13 kap. 6 § IL). Skatteutgiften avser att en större del av närings</w:t>
      </w:r>
      <w:r>
        <w:softHyphen/>
        <w:t>inkomsten beskattas som kapitalinkomst än vad som är förenligt med normen. Skatte</w:t>
      </w:r>
      <w:r w:rsidR="00151AEB">
        <w:softHyphen/>
      </w:r>
      <w:r>
        <w:t>utgiften utgörs av skillnaden mellan skattesatsen för näringsinkomst (inklusive särskild löneskatt) och skattesatsen på kapitalinkomst.</w:t>
      </w:r>
    </w:p>
    <w:p w14:paraId="131787A9" w14:textId="1C5977F2" w:rsidR="00755B40" w:rsidRDefault="00FE2E36" w:rsidP="00755B40">
      <w:pPr>
        <w:pStyle w:val="Rubrikbokstav4"/>
      </w:pPr>
      <w:r>
        <w:t>Tonnagebeskattning</w:t>
      </w:r>
    </w:p>
    <w:p w14:paraId="08BC0702" w14:textId="77777777" w:rsidR="00755B40" w:rsidRDefault="00FE2E36" w:rsidP="00755B40">
      <w:pPr>
        <w:pStyle w:val="Brdtext"/>
      </w:pPr>
      <w:r>
        <w:t>Inkomster från sjöfartsverksamhet kan, om näringsidkaren ansöker om det, beskattas schablonmässigt baserat på storleken på tonnaget (39 b kap. IL). Den schablonmässiga inkomsten beskattas med bolagsskatt. I de fall den schablonmässiga inkomsten under</w:t>
      </w:r>
      <w:r>
        <w:softHyphen/>
        <w:t>stiger den beskattningsbara inkomsten, beräknad enligt vanliga regler, uppstår en skatteutgift. Om den schablonmässiga inkomsten i stället är större än den beräknade uppstår en skattesanktion.</w:t>
      </w:r>
    </w:p>
    <w:p w14:paraId="30659C70" w14:textId="77777777" w:rsidR="00755B40" w:rsidRDefault="00FE2E36" w:rsidP="00755B40">
      <w:pPr>
        <w:pStyle w:val="Rubrikbokstav4"/>
      </w:pPr>
      <w:r>
        <w:t>Avdrag för resor till och från arbetet</w:t>
      </w:r>
    </w:p>
    <w:p w14:paraId="452F3DD1" w14:textId="77777777" w:rsidR="00755B40" w:rsidRDefault="00FE2E36" w:rsidP="00755B40">
      <w:pPr>
        <w:pStyle w:val="Brdtext"/>
      </w:pPr>
      <w:r>
        <w:t>Skäliga utgifter för arbetsresor ska dras av vid inkomstbeskattningen, om arbetsplatsen ligger på ett sådant avstånd från den skattskyldiges bostad att denne behöver använda något transportmedel. Om arbetsresorna görs med bil ska motsvarande förutsätt</w:t>
      </w:r>
      <w:r>
        <w:softHyphen/>
        <w:t>ningar som gäller för inkomst av tjänst vara uppfyllda (16 kap. 27 och 28 §§ IL), se skatteutgift A11 ovan. Avdraget utgör en skatteutgift avseende skatt på inkomst av näringsverksamhet.</w:t>
      </w:r>
    </w:p>
    <w:p w14:paraId="40635F8E" w14:textId="77777777" w:rsidR="00755B40" w:rsidRDefault="00FE2E36" w:rsidP="00755B40">
      <w:pPr>
        <w:pStyle w:val="Rubrikbokstav4"/>
      </w:pPr>
      <w:r>
        <w:lastRenderedPageBreak/>
        <w:t xml:space="preserve">Matching-credit-klausuler i olika dubbelbeskattningsavtal </w:t>
      </w:r>
    </w:p>
    <w:p w14:paraId="3F55A241" w14:textId="77777777" w:rsidR="00755B40" w:rsidRDefault="00FE2E36" w:rsidP="00755B40">
      <w:pPr>
        <w:pStyle w:val="Brdtext"/>
      </w:pPr>
      <w:r>
        <w:t>I vissa fall kan en skattskyldig få avräkning för den skatt som skulle ha tagits ut i det andra avtalslandet även om sådan skatt inte har betalats. Skatteutgiften avser skatt på inkomst av näringsverksamhet.</w:t>
      </w:r>
    </w:p>
    <w:p w14:paraId="533E5F05" w14:textId="43F06CD0" w:rsidR="00755B40" w:rsidRDefault="00FE2E36" w:rsidP="00755B40">
      <w:pPr>
        <w:pStyle w:val="Rubrikbokstav4"/>
      </w:pPr>
      <w:r>
        <w:t xml:space="preserve">Koncernbidragsdispens </w:t>
      </w:r>
    </w:p>
    <w:p w14:paraId="1AD020A1" w14:textId="2544528F" w:rsidR="00755B40" w:rsidRDefault="00FE2E36" w:rsidP="00755B40">
      <w:pPr>
        <w:pStyle w:val="Brdtext"/>
      </w:pPr>
      <w:r>
        <w:t>Regeringen kan i vissa fall medge att avdrag får göras enligt reglerna för koncernbidrag trots att alla förutsättningar inte är uppfyllda (35 kap. 8 § IL). Detta förutsätter bl.a. att bidraget lämnas för en näringsverksamhet som är av väsentlig betydelse från samhälls</w:t>
      </w:r>
      <w:r w:rsidR="00151AEB">
        <w:softHyphen/>
      </w:r>
      <w:r>
        <w:t>ekonomisk synpunkt. Skatteutgiften avser skatt på inkomst av näringsverksamhet.</w:t>
      </w:r>
    </w:p>
    <w:p w14:paraId="3D8083D9" w14:textId="7AA73284" w:rsidR="00755B40" w:rsidRDefault="00FE2E36" w:rsidP="00755B40">
      <w:pPr>
        <w:pStyle w:val="Rubrikbokstav4"/>
      </w:pPr>
      <w:r>
        <w:t>Förenklingsregel ränteavdragsbegränsning</w:t>
      </w:r>
    </w:p>
    <w:p w14:paraId="064F00FD" w14:textId="46322B09" w:rsidR="00755B40" w:rsidRDefault="00CA7B35" w:rsidP="00755B40">
      <w:pPr>
        <w:pStyle w:val="Brdtext"/>
      </w:pPr>
      <w:r w:rsidRPr="00CA7B35">
        <w:t>Avdragsbegränsningen för negativa räntenetton i 24</w:t>
      </w:r>
      <w:r w:rsidR="00151AEB">
        <w:t> </w:t>
      </w:r>
      <w:r w:rsidRPr="00CA7B35">
        <w:t>kap. 21–29</w:t>
      </w:r>
      <w:r w:rsidR="00151AEB">
        <w:t> </w:t>
      </w:r>
      <w:r w:rsidRPr="00CA7B35">
        <w:t>§§ innehåller i 24</w:t>
      </w:r>
      <w:r w:rsidR="00151AEB">
        <w:t> </w:t>
      </w:r>
      <w:r w:rsidRPr="00CA7B35">
        <w:t>§ den s.k. EBITDA-regeln.</w:t>
      </w:r>
      <w:r w:rsidR="00FE2E36">
        <w:t xml:space="preserve"> Med detta avses en regel som är baserad på resultatmåttet EBITDA (”Earnings Before Interest and Tax, Depreciation and Amortization”). Avdragsutrymmet uppgår till 30 procent av EBITDA. För att minska den administra</w:t>
      </w:r>
      <w:r w:rsidR="00151AEB">
        <w:softHyphen/>
      </w:r>
      <w:r w:rsidR="00FE2E36">
        <w:t>tiva bördan för små och medelstora företag kan dock negativa räntenetton upp till 5 miljoner kronor alltid dras av, oavsett förhållande till EBITDA. För företag som är i intressegemenskap gäller detta belopp för gruppen gemensamt. I de fall avdraget enligt förenklingsregeln överstiger utrymmet 30 procent av EBITDA utgör den över</w:t>
      </w:r>
      <w:r w:rsidR="00151AEB">
        <w:softHyphen/>
      </w:r>
      <w:r w:rsidR="00FE2E36">
        <w:t>skjutande delen en skatteutgift i inkomstslaget näringsverksamhet.</w:t>
      </w:r>
    </w:p>
    <w:p w14:paraId="1FE5A5A1" w14:textId="29C0BCBB" w:rsidR="00755B40" w:rsidRDefault="00FE2E36" w:rsidP="00755B40">
      <w:pPr>
        <w:pStyle w:val="Rubrikbokstav4"/>
      </w:pPr>
      <w:r>
        <w:t>Förenklingsregel finansiell leasing</w:t>
      </w:r>
    </w:p>
    <w:p w14:paraId="480FE269" w14:textId="77777777" w:rsidR="00755B40" w:rsidRDefault="00FE2E36" w:rsidP="00755B40">
      <w:pPr>
        <w:pStyle w:val="Brdtext"/>
      </w:pPr>
      <w:r>
        <w:t>Sammanlagda leasingavgifter för finansiella leasar som är mindre än en miljon kronor behöver inte delas upp i räntedel som sedan behandlas enligt ränteavdragsbegräns</w:t>
      </w:r>
      <w:r>
        <w:softHyphen/>
        <w:t>ningsreglerna. Kostnader kan i stället dras av. Skatteutgift avser skatt på inkomst av näringsverksamhet.</w:t>
      </w:r>
    </w:p>
    <w:p w14:paraId="246DB694" w14:textId="3A256FC7" w:rsidR="00755B40" w:rsidRDefault="00FE2E36" w:rsidP="00755B40">
      <w:pPr>
        <w:pStyle w:val="Rubrikbokstav4"/>
      </w:pPr>
      <w:r>
        <w:t xml:space="preserve">Anläggning av ny skog m.m. </w:t>
      </w:r>
    </w:p>
    <w:p w14:paraId="20021CD7" w14:textId="0F2C09D0" w:rsidR="00755B40" w:rsidRDefault="00FE2E36" w:rsidP="00755B40">
      <w:pPr>
        <w:pStyle w:val="Brdtext"/>
      </w:pPr>
      <w:r>
        <w:t>Utgifter för anläggning av ny skog och dikning som främjar skogsbruk ska kostnads</w:t>
      </w:r>
      <w:r w:rsidR="00414663">
        <w:softHyphen/>
      </w:r>
      <w:r>
        <w:t xml:space="preserve">föras direkt (21 kap. 3 §). Utgifter för inköp samt plantering av träd och buskar för frukt- eller bärodling får dras av direkt eller genom årliga värdeminskningsavdrag (20 kap. 17 § IL). Skatteutgiften utgörs av ränteeffekten på det omedelbara avdraget och avser skatt på inkomst av näringsverksamhet och särskild löneskatt. </w:t>
      </w:r>
    </w:p>
    <w:p w14:paraId="0C192C1D" w14:textId="5A29942F" w:rsidR="00755B40" w:rsidRDefault="00FE2E36" w:rsidP="00755B40">
      <w:pPr>
        <w:pStyle w:val="Rubrikbokstav4"/>
      </w:pPr>
      <w:r>
        <w:t>Överavskrivningar avseende inventarier</w:t>
      </w:r>
    </w:p>
    <w:p w14:paraId="3CBE1D5E" w14:textId="78638706" w:rsidR="00755B40" w:rsidRDefault="00FE2E36" w:rsidP="00755B40">
      <w:pPr>
        <w:pStyle w:val="Brdtext"/>
      </w:pPr>
      <w:r>
        <w:t xml:space="preserve">Den ekonomiskt motiverade avskrivningstiden bestäms av tillgångens </w:t>
      </w:r>
      <w:r w:rsidR="00966D16">
        <w:t>nyttjandeperiod</w:t>
      </w:r>
      <w:r>
        <w:t>, medan den skattemässiga avskrivningstiden bestäms enligt lag (18 kap. IL). Detta innebär att planmässiga och skattemässiga avskrivningar endast undantagsvis överensstämmer. Lagstiftningen tillåter att en tillgång skrivs av snabbare än vad som är ekonomiskt motiverat. Genom överavskrivningarna uppstår en skattekredit: skatten på inkomst av näringsverksamhet multiplicerad med den ackumulerade överavskriv</w:t>
      </w:r>
      <w:r>
        <w:softHyphen/>
        <w:t>ningen. Skatteutgiften utgörs av räntan på skattekrediten och avser inkomst av näringsverksamhet och särskild löneskatt.</w:t>
      </w:r>
    </w:p>
    <w:p w14:paraId="1D3FF368" w14:textId="278128FC" w:rsidR="00E27EB9" w:rsidRDefault="00E27EB9" w:rsidP="00755B40">
      <w:pPr>
        <w:pStyle w:val="Brdtext"/>
      </w:pPr>
    </w:p>
    <w:p w14:paraId="210E1CC5" w14:textId="77777777" w:rsidR="00414663" w:rsidRDefault="00414663" w:rsidP="00755B40">
      <w:pPr>
        <w:pStyle w:val="Brdtext"/>
      </w:pPr>
    </w:p>
    <w:p w14:paraId="2093F112" w14:textId="1F4C1C27" w:rsidR="00755B40" w:rsidRDefault="002941F7" w:rsidP="00755B40">
      <w:pPr>
        <w:pStyle w:val="Rubrikbokstav4"/>
      </w:pPr>
      <w:r w:rsidRPr="002941F7">
        <w:lastRenderedPageBreak/>
        <w:t>Avsättning till periodiseringsfond för enskilda näringsidkare och för fysiska personer</w:t>
      </w:r>
    </w:p>
    <w:p w14:paraId="57A1D24F" w14:textId="3A65037F" w:rsidR="00755B40" w:rsidRDefault="00FE2E36" w:rsidP="00755B40">
      <w:pPr>
        <w:pStyle w:val="Brdtext"/>
      </w:pPr>
      <w:bookmarkStart w:id="129" w:name="_Hlk64289259"/>
      <w:r>
        <w:t>Periodiseringsfonden är en vinstanknuten reserveringsmöjlighet, där medel kan reserveras under högst sex år (30 kap. IL). Reserveringsmöjligheten innebär att inkomstbeskattningen skjuts upp. För enskilda näringsidkare och för fysiska personer som är delägare i handelsbolag är avsättningarna inte räntebelagda och skatteutgiften utgörs av räntan på skattekrediten. Skatteutgiften avser inkomst av näringsverksamhet och särskild löneskatt.</w:t>
      </w:r>
    </w:p>
    <w:p w14:paraId="6562074D" w14:textId="77777777" w:rsidR="00197118" w:rsidRDefault="00197118" w:rsidP="00197118">
      <w:pPr>
        <w:pStyle w:val="Rubrikbokstav4"/>
      </w:pPr>
      <w:r>
        <w:t>Avsättning till periodiseringsfond för juridiska personer</w:t>
      </w:r>
    </w:p>
    <w:p w14:paraId="7CBF08E2" w14:textId="77777777" w:rsidR="00197118" w:rsidRDefault="00197118" w:rsidP="00197118">
      <w:pPr>
        <w:pStyle w:val="Brdtext"/>
      </w:pPr>
      <w:r>
        <w:t>Periodiseringsfonden är en vinstanknuten reserveringsmöjlighet i företaget, där medel kan reserveras under högst sex år (30 kap. IL). Reserveringsmöjligheten innebär att inkomstbeskattningen skjuts upp. För juridiska personer är periodiseringsfonderna räntebelagda. Den del av räntan som överstiger värdet av den skattekredit som avsättningen utgör innebär att en skattesanktion som avser skatt på inkomst av näringsverksamhet uppstår, se B12. Avsättning till periodiseringsfond för juridiska personer.</w:t>
      </w:r>
    </w:p>
    <w:bookmarkEnd w:id="129"/>
    <w:p w14:paraId="760E101D" w14:textId="40A1DEFC" w:rsidR="00755B40" w:rsidRDefault="00FE2E36" w:rsidP="00755B40">
      <w:pPr>
        <w:pStyle w:val="Rubrikbokstav4"/>
      </w:pPr>
      <w:r>
        <w:t>Substansminskning</w:t>
      </w:r>
    </w:p>
    <w:p w14:paraId="148D2C90" w14:textId="75B8851B" w:rsidR="00755B40" w:rsidRDefault="00FE2E36" w:rsidP="00755B40">
      <w:pPr>
        <w:pStyle w:val="Brdtext"/>
      </w:pPr>
      <w:r>
        <w:t>Huvudregeln när det gäller avdrag för substansminskningar innebär inte att en skatte</w:t>
      </w:r>
      <w:r w:rsidR="00414663">
        <w:softHyphen/>
      </w:r>
      <w:r>
        <w:t>utgift uppstår.  Avdraget beräknas med utgångspunkt i anskaffningsvärdet. Enligt en alternativregel får anskaffningsvärdet uppgå till högst 75 procent av täktmarkens marknadsvärde då utvinningen påbörjades (20 kap. 20–28 §§ IL). Skatteutgiften utgörs av ränteeffekten på den snabbare avskrivningen enligt alternativregeln och avser skatt på inkomst av näringsverksamhet och särskild löneskatt.</w:t>
      </w:r>
    </w:p>
    <w:p w14:paraId="06F345E4" w14:textId="152622E0" w:rsidR="00755B40" w:rsidRDefault="00FE2E36" w:rsidP="00755B40">
      <w:pPr>
        <w:pStyle w:val="Rubrikbokstav4"/>
      </w:pPr>
      <w:r>
        <w:t>Skogsavdrag</w:t>
      </w:r>
    </w:p>
    <w:p w14:paraId="3DCCEA6F" w14:textId="77777777" w:rsidR="00755B40" w:rsidRDefault="00FE2E36" w:rsidP="00755B40">
      <w:pPr>
        <w:pStyle w:val="Brdtext"/>
      </w:pPr>
      <w:r>
        <w:t>Vid avyttring av skog får en fysisk person under innehavstiden göra avdrag med högst 50 procent av anskaffningsvärdet, medan avdraget för juridiska personer är begränsat till 25 procent. För ett visst beskattningsår får avdrag göras med högst halva den avdragsgrundande skogsintäkten (21 kap. 4–19 §§ IL). Syftet med avdragsrätten är att undanta rena kapitaluttag från beskattning. Däremot saknas anledning att ge avdrag när värdeökningen på skogstillväxten överstiger gjorda uttag. Skatteutgiften upp</w:t>
      </w:r>
      <w:r>
        <w:softHyphen/>
        <w:t>kommer genom den schablon som är vald för beräkning av avdragets storlek och avser skatt på inkomst av näringsverksamhet och särskild löneskatt.</w:t>
      </w:r>
    </w:p>
    <w:p w14:paraId="794A7D69" w14:textId="09AC2B5C" w:rsidR="00755B40" w:rsidRDefault="00FE2E36" w:rsidP="00755B40">
      <w:pPr>
        <w:pStyle w:val="Rubrikbokstav4"/>
      </w:pPr>
      <w:r>
        <w:t>Bidrag till regionala utvecklingsbolag</w:t>
      </w:r>
    </w:p>
    <w:p w14:paraId="39BA2439" w14:textId="77777777" w:rsidR="00755B40" w:rsidRDefault="00FE2E36" w:rsidP="00755B40">
      <w:pPr>
        <w:pStyle w:val="Brdtext"/>
      </w:pPr>
      <w:r>
        <w:t>Avdrag ska göras för bidrag som lämnas utan villkor till vissa regionala utvecklings</w:t>
      </w:r>
      <w:r>
        <w:softHyphen/>
        <w:t>bolag (16 kap. 12 § IL). Skatteutgiften avser skatt på inkomst av näringsverksamhet och särskild löneskatt.</w:t>
      </w:r>
    </w:p>
    <w:p w14:paraId="350C7AF2" w14:textId="273AA60C" w:rsidR="00755B40" w:rsidRDefault="00FE2E36" w:rsidP="00755B40">
      <w:pPr>
        <w:pStyle w:val="Rubrikbokstav4"/>
      </w:pPr>
      <w:r>
        <w:t>Bidrag till Tekniska museet</w:t>
      </w:r>
    </w:p>
    <w:p w14:paraId="3AD56065" w14:textId="60C2B3B8" w:rsidR="00755B40" w:rsidRDefault="00FE2E36" w:rsidP="00755B40">
      <w:pPr>
        <w:pStyle w:val="Brdtext"/>
      </w:pPr>
      <w:r>
        <w:t>Avdrag ska göras för bidrag som lämnas till Tekniska museet (16 kap. 10 § IL). Skatteutgiften avser skatt på inkomst av näringsverksamhet och särskild löneskatt.</w:t>
      </w:r>
    </w:p>
    <w:p w14:paraId="26DFCB4C" w14:textId="230F81CE" w:rsidR="00755B40" w:rsidRDefault="00FE2E36" w:rsidP="00755B40">
      <w:pPr>
        <w:pStyle w:val="Rubrikbokstav4"/>
      </w:pPr>
      <w:r>
        <w:t>Nedskrivning av lager och pågående arbeten</w:t>
      </w:r>
    </w:p>
    <w:p w14:paraId="7286FCD2" w14:textId="77777777" w:rsidR="00755B40" w:rsidRDefault="00FE2E36" w:rsidP="00755B40">
      <w:pPr>
        <w:pStyle w:val="Brdtext"/>
      </w:pPr>
      <w:r>
        <w:t xml:space="preserve">Enligt en alternativregel kan lager (gäller inte fastigheter och värdepapper) tas upp till 97 procent av det sammanlagda anskaffningsvärdet (17 kap. 4 § IL). Byggnads-, hantverks- och anläggningsföretag kan tillämpa motsvarande alternativregel på </w:t>
      </w:r>
      <w:r>
        <w:lastRenderedPageBreak/>
        <w:t>pågående arbeten om arbetet utförs till ett fast pris och inte har slutredovisats (17 kap. 27 § IL). Nedskrivningen ger en skattekredit. Skatteutgiften utgörs av räntan på krediten och avser skatt på inkomst av näringsverksamhet och särskild löneskatt.</w:t>
      </w:r>
    </w:p>
    <w:p w14:paraId="3F9DF8CE" w14:textId="684A250B" w:rsidR="00755B40" w:rsidRDefault="00FE2E36" w:rsidP="00755B40">
      <w:pPr>
        <w:pStyle w:val="Rubrikbokstav4"/>
      </w:pPr>
      <w:r>
        <w:t xml:space="preserve">Undantag från ränteavdragsbegränsningen för enskilda näringsidkare och </w:t>
      </w:r>
      <w:r w:rsidR="00DA2E66">
        <w:t xml:space="preserve">handelsbolag vars delägare uteslutande är </w:t>
      </w:r>
      <w:r>
        <w:t xml:space="preserve">fysiska personer </w:t>
      </w:r>
    </w:p>
    <w:p w14:paraId="2A5EBBB2" w14:textId="7DFED42B" w:rsidR="00755B40" w:rsidRDefault="00FE2E36" w:rsidP="00755B40">
      <w:pPr>
        <w:pStyle w:val="Brdtext"/>
      </w:pPr>
      <w:r>
        <w:t>Enskilda näringsidkare och handelsbolag</w:t>
      </w:r>
      <w:r w:rsidR="00AA4DE1">
        <w:t xml:space="preserve"> vars delägare uteslutande består av fysiska personer</w:t>
      </w:r>
      <w:r>
        <w:t xml:space="preserve"> omfattas inte av den generella ränteavdragsbegränsningen som utgörs av 30 procent av EBITDA om det negativa räntenettot överstiger 5 miljoner kronor (24 kap. 21 § IL och 24 kap. 24 § IL). I de delar som enskilda näringsidkare och handelsbolag </w:t>
      </w:r>
      <w:r w:rsidR="00AA4DE1">
        <w:t xml:space="preserve">vars delägare uteslutande är fysiska personer </w:t>
      </w:r>
      <w:r>
        <w:t>gör ränteavdrag som är större än 30 procent av EBITDA kan sådana avdrag anses utgöra en skatteutgift. Skatteutgiften avser skatt på inkomst av näringsverksamhet och särskild löneskatt.</w:t>
      </w:r>
    </w:p>
    <w:p w14:paraId="0F5372BC" w14:textId="5EB77D04" w:rsidR="00755B40" w:rsidRDefault="00FE2E36" w:rsidP="00755B40">
      <w:pPr>
        <w:pStyle w:val="Rubrikbokstav4"/>
      </w:pPr>
      <w:r>
        <w:t>Skogs-, skogsskade- och upphovsmannakonto</w:t>
      </w:r>
    </w:p>
    <w:p w14:paraId="0F654C53" w14:textId="77777777" w:rsidR="00755B40" w:rsidRDefault="00FE2E36" w:rsidP="00755B40">
      <w:pPr>
        <w:pStyle w:val="Brdtext"/>
      </w:pPr>
      <w:r>
        <w:t>En enskild näringsidkare som har intäkt av skogsbruk, skogsintäkt, har ofta oregel</w:t>
      </w:r>
      <w:r>
        <w:softHyphen/>
        <w:t>bundna inkomster. Detsamma gäller för en enskild näringsidkare som har intäkt i egenskap av upphovsman enligt lagen (1960:729) om upphovsrätt till litterära och konstnärliga verk. För att möjliggöra en resultatutjämning mellan beskattningsår tillåts dessa näringsidkare göra avdrag för belopp som sätts in på ett särskilt konto i ett kreditinstitut, skogskonto eller skogsskadekonto i det första fallet och upphovs</w:t>
      </w:r>
      <w:r>
        <w:softHyphen/>
        <w:t>mannakonto i det senare fallet (21 kap. 21–41 §§ och 32 kap. IL). Insättningen begränsas i tid till 10 år på skogskonto, 20 år på skogsskadekonto och 6 år på upphovsmannakonto. Kontoinsättningen medför att egenavgiften där skattedelen utgörs av särskild löneskatt, skjuts upp, samt att skatten på inkomst av närings</w:t>
      </w:r>
      <w:r>
        <w:softHyphen/>
        <w:t>verksamhet skjuts upp. Skatteutgiften utgörs av den räntefria skattekrediten.</w:t>
      </w:r>
    </w:p>
    <w:p w14:paraId="3C2DBE34" w14:textId="77777777" w:rsidR="00755B40" w:rsidRDefault="00FE2E36" w:rsidP="00755B40">
      <w:pPr>
        <w:pStyle w:val="Rubrikbokstav4"/>
      </w:pPr>
      <w:r>
        <w:t>Räntefördelning vid generationsskiften</w:t>
      </w:r>
    </w:p>
    <w:p w14:paraId="41E6B79E" w14:textId="741E573A" w:rsidR="00755B40" w:rsidRDefault="00FE2E36" w:rsidP="00755B40">
      <w:pPr>
        <w:pStyle w:val="Brdtext"/>
      </w:pPr>
      <w:r>
        <w:t>Förvärvas en näringsfastighet genom arv, testamente eller gåva eller genom bodelning med anledning av makes död eller äktenskapsskillnad kan förvärvaren undvika negativ räntefördelning till den del det negativa kapitalunderlaget är hänförligt till förvärvet (33 kap. 15–17 §§ IL). Skatteutgiften avser skatt på inkomst av näringsverksamhet och särskild löneskatt.</w:t>
      </w:r>
    </w:p>
    <w:p w14:paraId="603F846A" w14:textId="2E0FD70C" w:rsidR="00C72451" w:rsidRDefault="00C72451" w:rsidP="00E50574">
      <w:pPr>
        <w:pStyle w:val="Rubrikbokstav4"/>
      </w:pPr>
      <w:r>
        <w:t>Avdragsrätt för representationsmåltider</w:t>
      </w:r>
    </w:p>
    <w:p w14:paraId="4B054AC6" w14:textId="2A55B8A6" w:rsidR="00C72451" w:rsidRDefault="00C72451" w:rsidP="00C72451">
      <w:pPr>
        <w:pStyle w:val="Brdtext"/>
      </w:pPr>
      <w:r>
        <w:t>Från och med 1</w:t>
      </w:r>
      <w:r w:rsidR="00414663">
        <w:t> </w:t>
      </w:r>
      <w:r>
        <w:t>januari 2017 medges inte längre avdrag för representationsutgifter som avser lunch, middag, supé eller annan förtäring, utom för enklare förtäring av mindre värde (16</w:t>
      </w:r>
      <w:r w:rsidR="00414663">
        <w:t> </w:t>
      </w:r>
      <w:r>
        <w:t>kap. 2</w:t>
      </w:r>
      <w:r w:rsidR="00414663">
        <w:t> </w:t>
      </w:r>
      <w:r>
        <w:t>§ IL). Tidigare har kostnader upp till 90</w:t>
      </w:r>
      <w:r w:rsidR="00414663">
        <w:t> </w:t>
      </w:r>
      <w:r>
        <w:t>kronor per person och tillfälle varit avdragsgilla. Skattesanktionen består i att kostnader i näringsverksam</w:t>
      </w:r>
      <w:r w:rsidR="00414663">
        <w:softHyphen/>
      </w:r>
      <w:r>
        <w:t>heten normalt är avdragsgilla.</w:t>
      </w:r>
    </w:p>
    <w:p w14:paraId="74F751CB" w14:textId="2001D0CA" w:rsidR="00C72451" w:rsidDel="002941F7" w:rsidRDefault="00197118" w:rsidP="00E50574">
      <w:pPr>
        <w:pStyle w:val="Rubrikbokstav4"/>
      </w:pPr>
      <w:r>
        <w:t>Avsättning till säkerhetsreserv</w:t>
      </w:r>
    </w:p>
    <w:p w14:paraId="04FC3904" w14:textId="35998615" w:rsidR="00C72451" w:rsidDel="002941F7" w:rsidRDefault="00C72451" w:rsidP="00C72451">
      <w:pPr>
        <w:pStyle w:val="Brdtext"/>
      </w:pPr>
      <w:r w:rsidDel="002941F7">
        <w:t>I vissa fall har skadeförsäkringsföretag möjlighet att göra avsättning till s.k. säkerhets</w:t>
      </w:r>
      <w:r w:rsidR="00414663">
        <w:softHyphen/>
      </w:r>
      <w:r w:rsidDel="002941F7">
        <w:t>reserv. Avsättningar till säkerhetsreserven är räntebelagda där räntan tas upp till beskattning som inkomst av näringsverksamhet. Den del av räntan som överstiger värdet av den skattekredit som avsättningen utgör innebär att en skattesanktion som avser skatt på inkomst av näringsverksamhet uppstår.</w:t>
      </w:r>
    </w:p>
    <w:p w14:paraId="03D392D4" w14:textId="2960D9DB" w:rsidR="005D38E0" w:rsidRDefault="005D38E0" w:rsidP="00E50574">
      <w:pPr>
        <w:pStyle w:val="Rubrikbokstav4"/>
      </w:pPr>
      <w:r>
        <w:lastRenderedPageBreak/>
        <w:t>Fastighetsskatt respektive fastighetsavgift på hyreshus, ägarlägenheter och småhus</w:t>
      </w:r>
    </w:p>
    <w:p w14:paraId="66B472D4" w14:textId="023AC9DC" w:rsidR="005D38E0" w:rsidRDefault="005D38E0" w:rsidP="005D38E0">
      <w:pPr>
        <w:pStyle w:val="Brdtext"/>
      </w:pPr>
      <w:r>
        <w:t>Enligt 3</w:t>
      </w:r>
      <w:r w:rsidR="00306A2D">
        <w:t> </w:t>
      </w:r>
      <w:r>
        <w:t>§ lagen (1984:1052) om statlig fastighetsskatt samt 3</w:t>
      </w:r>
      <w:r w:rsidR="00306A2D">
        <w:t> </w:t>
      </w:r>
      <w:r>
        <w:t>§ lagen (2007:1398) om kommunal fastighetsavgift ska statlig fastighetsskatt respektive kommunal fastighets</w:t>
      </w:r>
      <w:r w:rsidR="00306A2D">
        <w:softHyphen/>
      </w:r>
      <w:r>
        <w:t>avgift betalas för vissa hyreshus, ägarlägenheter och småhus. I inkomstslaget närings</w:t>
      </w:r>
      <w:r w:rsidR="00306A2D">
        <w:softHyphen/>
      </w:r>
      <w:r>
        <w:t>verksamhet är skatten på dessa fastigheter en objektskatt som enbart träffar fastighets</w:t>
      </w:r>
      <w:r w:rsidR="00306A2D">
        <w:softHyphen/>
      </w:r>
      <w:r>
        <w:t>kapital. Eftersom intäkterna beskattas som inkomst av näringsverksamhet utgör fastighetsskatten respektive fastighetsavgiften (som är avdragsgill mot intäkterna), till den del den inte reducerar inkomstskatten, en skattesanktion.</w:t>
      </w:r>
    </w:p>
    <w:p w14:paraId="33A6287A" w14:textId="79D71611" w:rsidR="005D38E0" w:rsidRDefault="005D38E0" w:rsidP="00E50574">
      <w:pPr>
        <w:pStyle w:val="Rubrikbokstav4"/>
      </w:pPr>
      <w:r>
        <w:t>Fastighetsskatt på lokaler</w:t>
      </w:r>
    </w:p>
    <w:p w14:paraId="086B94A9" w14:textId="7BDDD9F6" w:rsidR="005D38E0" w:rsidRDefault="005D38E0" w:rsidP="005D38E0">
      <w:pPr>
        <w:pStyle w:val="Brdtext"/>
      </w:pPr>
      <w:r>
        <w:t>Enligt 3</w:t>
      </w:r>
      <w:r w:rsidR="00306A2D">
        <w:t> </w:t>
      </w:r>
      <w:r>
        <w:t xml:space="preserve">§ lagen </w:t>
      </w:r>
      <w:r w:rsidR="00197118" w:rsidRPr="00197118">
        <w:t>(1984:1052)</w:t>
      </w:r>
      <w:r w:rsidR="00197118">
        <w:t xml:space="preserve"> </w:t>
      </w:r>
      <w:r>
        <w:t>om statlig fastighetsskatt ska statlig fastighetsskatt betalas för lokaler i hyreshus. Fastighetsskatten på lokaler är en objektskatt som enbart träffar fastighetskapital. Eftersom intäkterna beskattas som inkomst av näringsverksamhet utgör fastighetsskatten (som är avdragsgill mot intäkterna), till den del den inte reducerar inkomstskatten, en skattesanktion.</w:t>
      </w:r>
    </w:p>
    <w:p w14:paraId="2232BDAF" w14:textId="1F456A5D" w:rsidR="005D38E0" w:rsidRDefault="005D38E0" w:rsidP="00E50574">
      <w:pPr>
        <w:pStyle w:val="Rubrikbokstav4"/>
      </w:pPr>
      <w:r>
        <w:t>Fastighetsskatt på industrienheter</w:t>
      </w:r>
    </w:p>
    <w:p w14:paraId="0FA3B573" w14:textId="4366FD3B" w:rsidR="005D38E0" w:rsidRDefault="005D38E0" w:rsidP="005D38E0">
      <w:pPr>
        <w:pStyle w:val="Brdtext"/>
      </w:pPr>
      <w:r>
        <w:t>Enligt 3</w:t>
      </w:r>
      <w:r w:rsidR="00306A2D">
        <w:t> </w:t>
      </w:r>
      <w:r>
        <w:t xml:space="preserve">§ lagen </w:t>
      </w:r>
      <w:r w:rsidR="00197118" w:rsidRPr="00197118">
        <w:t>(1984:1052)</w:t>
      </w:r>
      <w:r w:rsidR="00197118">
        <w:t xml:space="preserve"> </w:t>
      </w:r>
      <w:r>
        <w:t>om statlig fastighetsskatt ska statlig fastighetsskatt betalas på industrienheter. Fastighetsskatten på industrienheter är en objektskatt som enbart träffar fastighetskapital. Eftersom intäkterna beskattas som inkomst av näringsverk</w:t>
      </w:r>
      <w:r w:rsidR="00306A2D">
        <w:softHyphen/>
      </w:r>
      <w:r>
        <w:t>samhet utgör fastighetsskatten (som är avdragsgill mot intäkterna), till den del den inte reducerar inkomstskatten, en skattesanktion.</w:t>
      </w:r>
    </w:p>
    <w:p w14:paraId="1674AC36" w14:textId="0CC37B73" w:rsidR="005D38E0" w:rsidRDefault="005D38E0" w:rsidP="00E50574">
      <w:pPr>
        <w:pStyle w:val="Rubrikbokstav4"/>
      </w:pPr>
      <w:r>
        <w:t>Fastighetsskatt på elproduktionsenheter</w:t>
      </w:r>
    </w:p>
    <w:p w14:paraId="1FDBF2FF" w14:textId="5EFED0F0" w:rsidR="0058174A" w:rsidRDefault="005D38E0" w:rsidP="005D38E0">
      <w:pPr>
        <w:pStyle w:val="Brdtext"/>
      </w:pPr>
      <w:r>
        <w:t>Enligt 3</w:t>
      </w:r>
      <w:r w:rsidR="00306A2D">
        <w:t> </w:t>
      </w:r>
      <w:r>
        <w:t xml:space="preserve">§ lagen </w:t>
      </w:r>
      <w:r w:rsidR="00197118" w:rsidRPr="00197118">
        <w:t>(1984:1052)</w:t>
      </w:r>
      <w:r w:rsidR="00197118">
        <w:t xml:space="preserve"> </w:t>
      </w:r>
      <w:r>
        <w:t>om statlig fastighetsskatt ska statlig fastighetsskatt betalas på elproduktionsenheter. Fastighetsskatten på elproduktionsenheter är en objektskatt som enbart träffar fastighetskapital. Eftersom intäkterna beskattas som inkomst av näringsverksamhet utgör fastighetsskatten (som är avdragsgill mot intäkterna), till den del den inte reducerar inkomstskatten, en skattesanktion</w:t>
      </w:r>
    </w:p>
    <w:p w14:paraId="4B1F035C" w14:textId="77777777" w:rsidR="00755B40" w:rsidRDefault="00FE2E36" w:rsidP="00755B40">
      <w:pPr>
        <w:pStyle w:val="Rubrikbokstav3"/>
      </w:pPr>
      <w:r>
        <w:t>Intäkter och kostnader i kapital</w:t>
      </w:r>
    </w:p>
    <w:p w14:paraId="7FD0CDE3" w14:textId="06F1FCFC" w:rsidR="00755B40" w:rsidRDefault="00FE2E36" w:rsidP="00C34762">
      <w:pPr>
        <w:pStyle w:val="Rubrikbokstav4"/>
        <w:spacing w:before="0"/>
      </w:pPr>
      <w:r>
        <w:t xml:space="preserve">Avkastning eget hem </w:t>
      </w:r>
    </w:p>
    <w:p w14:paraId="08778C22" w14:textId="7D7E5415" w:rsidR="00755B40" w:rsidRDefault="00FE2E36" w:rsidP="00755B40">
      <w:pPr>
        <w:pStyle w:val="Brdtext"/>
      </w:pPr>
      <w:r>
        <w:t xml:space="preserve">Med eget hem avses ett småhus som inte upplåts med hyresrätt eller bostadsrätt. Den direkta avkastningen i form av boendet i eget hem beskattas inte som inkomst av kapital (42 kap. 28 § IL). Däremot tas kommunal fastighetsavgift ut på bostäder enligt lagen (2007:1398) om kommunal fastighetsavgift. Fastighetsavgiften för nybyggda byggnader som innehåller bostäder är nedsatt under de första 15 åren, se skatteutgifter </w:t>
      </w:r>
      <w:r w:rsidR="00127FD1">
        <w:t>C</w:t>
      </w:r>
      <w:r>
        <w:t>15–</w:t>
      </w:r>
      <w:r w:rsidR="00127FD1">
        <w:t>C</w:t>
      </w:r>
      <w:r>
        <w:t xml:space="preserve">17. Direktavkastningen antas schablonmässigt motsvara marknadsvärdet på egnahemsfastigheten multiplicerat med </w:t>
      </w:r>
      <w:r w:rsidR="00457809">
        <w:t>två</w:t>
      </w:r>
      <w:r>
        <w:t xml:space="preserve"> procentenheter. Skatteutgiften utgörs av skillnaden mellan kapitalskatt på fastighetens reala direktavkastning och fastighets</w:t>
      </w:r>
      <w:r>
        <w:softHyphen/>
        <w:t>avgift utan nedsättningar.</w:t>
      </w:r>
    </w:p>
    <w:p w14:paraId="6D47A1D5" w14:textId="586B1AA3" w:rsidR="00755B40" w:rsidRDefault="00FE2E36" w:rsidP="00755B40">
      <w:pPr>
        <w:pStyle w:val="Rubrikbokstav4"/>
      </w:pPr>
      <w:r>
        <w:t>Avkastning bostadsrättsfastighet</w:t>
      </w:r>
    </w:p>
    <w:p w14:paraId="70184C08" w14:textId="0553CC07" w:rsidR="00755B40" w:rsidRDefault="00FE2E36" w:rsidP="00755B40">
      <w:pPr>
        <w:pStyle w:val="Brdtext"/>
      </w:pPr>
      <w:r>
        <w:t>Den direkta avkastningen i form av boendet i privatbostadsföretag (äkta bostadsrätts</w:t>
      </w:r>
      <w:r>
        <w:softHyphen/>
        <w:t xml:space="preserve">förening) beskattas inte som inkomst av kapital (42 kap. 28 § IL). Däremot tas kommunal fastighetsavgift ut på bostäder enligt lagen (2007:1398) om kommunal fastighetsavgift. Fastighetsavgiften för nybyggda byggnader som innehåller bostäder är nedsatt under de första 15 åren, se skatteutgifter </w:t>
      </w:r>
      <w:r w:rsidR="00127FD1">
        <w:t>C</w:t>
      </w:r>
      <w:r>
        <w:t>15–</w:t>
      </w:r>
      <w:r w:rsidR="00127FD1">
        <w:t>C</w:t>
      </w:r>
      <w:r>
        <w:t xml:space="preserve">17. Direktavkastningen antas </w:t>
      </w:r>
      <w:r>
        <w:lastRenderedPageBreak/>
        <w:t>schablonmässigt motsvara det sammanlagda marknadsvärdet på privatbostads</w:t>
      </w:r>
      <w:r>
        <w:softHyphen/>
        <w:t xml:space="preserve">företagets bostadsrättslägenheter multiplicerat med </w:t>
      </w:r>
      <w:r w:rsidR="00457809">
        <w:t>två</w:t>
      </w:r>
      <w:r>
        <w:t xml:space="preserve"> procentenheter. Skatteutgiften utgörs av skillnaden mellan kapitalskatt på fastighetens reala direktavkastning och fastighetsavgift utan nedsättningar.</w:t>
      </w:r>
    </w:p>
    <w:p w14:paraId="6F29BF39" w14:textId="63CAB213" w:rsidR="00755B40" w:rsidRDefault="00FE2E36" w:rsidP="00755B40">
      <w:pPr>
        <w:pStyle w:val="Rubrikbokstav4"/>
      </w:pPr>
      <w:r>
        <w:t>Utdelning och kapitalvinst på andelar i onoterade bolag</w:t>
      </w:r>
    </w:p>
    <w:p w14:paraId="2F99D256" w14:textId="77777777" w:rsidR="00755B40" w:rsidRDefault="00FE2E36" w:rsidP="00755B40">
      <w:pPr>
        <w:pStyle w:val="Brdtext"/>
      </w:pPr>
      <w:r>
        <w:t>Enligt 42 kap. 15 a § IL tas endast 5/6 av kapitalinkomster för delägare i onoterade bolag upp till beskattning i inkomstslaget kapital. Den effektiva skatten på kapital</w:t>
      </w:r>
      <w:r>
        <w:softHyphen/>
        <w:t>avkastningen blir således 25 procent, vilket är lägre än normen för kapitalinkomster. Den lägre skattesatsen ger upphov till en skatteutgift som avser skatt på inkomst av kapital.</w:t>
      </w:r>
    </w:p>
    <w:p w14:paraId="3B2704FC" w14:textId="38991516" w:rsidR="00755B40" w:rsidRDefault="00FE2E36" w:rsidP="00755B40">
      <w:pPr>
        <w:pStyle w:val="Rubrikbokstav4"/>
      </w:pPr>
      <w:r>
        <w:t xml:space="preserve">Utdelning och kapitalvinst på kvalificerade andelar </w:t>
      </w:r>
    </w:p>
    <w:p w14:paraId="62F705EC" w14:textId="77777777" w:rsidR="00755B40" w:rsidRDefault="00FE2E36" w:rsidP="00755B40">
      <w:pPr>
        <w:pStyle w:val="Brdtext"/>
      </w:pPr>
      <w:r>
        <w:t>För den del av utdelning och kapitalvinst på kvalificerade andelar i fåmansföretag som understiger gränsbeloppet tas endast 2/3 upp till beskattning enligt 57 kap. 20 och 21 §§ IL. Den effektiva skatten på kapitalavkastningen blir således 20 procent, vilket är lägre än normen för kapitalinkomster. Skatteutgiften avser skatt på inkomst av kapital.</w:t>
      </w:r>
    </w:p>
    <w:p w14:paraId="39AB086D" w14:textId="6E2FE864" w:rsidR="00755B40" w:rsidRDefault="00FE2E36" w:rsidP="00755B40">
      <w:pPr>
        <w:pStyle w:val="Rubrikbokstav4"/>
      </w:pPr>
      <w:r>
        <w:t>Utdelning av andelar i dotterföretag</w:t>
      </w:r>
    </w:p>
    <w:p w14:paraId="716F0155" w14:textId="77777777" w:rsidR="00755B40" w:rsidRDefault="00FE2E36" w:rsidP="00755B40">
      <w:pPr>
        <w:pStyle w:val="Brdtext"/>
      </w:pPr>
      <w:r>
        <w:t>Beskattning av aktieutdelning i form av andelar skjuts i det fall ett antal villkor är uppfyllda upp till dess att mottagaren säljer andelarna, se den s.k. lex Asea, 42 kap. 16 § IL. Räntan på denna skattekredit är en skatteutgift. Skatteutgiften avser skatt på inkomst av kapital.</w:t>
      </w:r>
    </w:p>
    <w:p w14:paraId="4A92FB83" w14:textId="3EF32BA8" w:rsidR="00755B40" w:rsidRDefault="00FE2E36" w:rsidP="00755B40">
      <w:pPr>
        <w:pStyle w:val="Rubrikbokstav4"/>
      </w:pPr>
      <w:bookmarkStart w:id="130" w:name="_Hlk63169602"/>
      <w:r>
        <w:t>Värdeförändring på eget hem och bostadsrätt</w:t>
      </w:r>
    </w:p>
    <w:p w14:paraId="5F62BD2C" w14:textId="1584E226" w:rsidR="00755B40" w:rsidRDefault="00FE2E36" w:rsidP="00755B40">
      <w:pPr>
        <w:pStyle w:val="Brdtext"/>
      </w:pPr>
      <w:r>
        <w:t>Enligt normen ska värdeförändringar beskattas löpande på årsbasis (om värde</w:t>
      </w:r>
      <w:r>
        <w:softHyphen/>
        <w:t>förändringen är negativ ska skatterestitution medges), och inte när de realiseras, vilket är fallet i dag. Enligt 47 kap. IL ges dessutom möjlighet till uppskov med beskattning av kapital</w:t>
      </w:r>
      <w:r>
        <w:softHyphen/>
        <w:t>vinsten vid försäljning av en privatbostad, även då vinsten har realiserats. Uppskovs</w:t>
      </w:r>
      <w:r>
        <w:softHyphen/>
        <w:t>möjligheten ger upphov till en skattekredit. Beskattningen av värde</w:t>
      </w:r>
      <w:r w:rsidR="00306A2D">
        <w:softHyphen/>
      </w:r>
      <w:r>
        <w:t xml:space="preserve">förändringarna vid realisationstillfället och möjligheten till uppskov med beskattningen utgör en skatteutgift som avser skatt på inkomst av kapital. </w:t>
      </w:r>
    </w:p>
    <w:bookmarkEnd w:id="130"/>
    <w:p w14:paraId="6A001E7E" w14:textId="1D684928" w:rsidR="00755B40" w:rsidRDefault="00FE2E36" w:rsidP="00755B40">
      <w:pPr>
        <w:pStyle w:val="Rubrikbokstav4"/>
      </w:pPr>
      <w:r>
        <w:t>Värdeförändring på aktier m.m.</w:t>
      </w:r>
    </w:p>
    <w:p w14:paraId="219EBBFD" w14:textId="77777777" w:rsidR="00755B40" w:rsidRDefault="00FE2E36" w:rsidP="00755B40">
      <w:pPr>
        <w:pStyle w:val="Brdtext"/>
      </w:pPr>
      <w:r>
        <w:t xml:space="preserve">Enligt normen ska värdeförändringar beskattas (alternativt ska skatterestitution ges) när de uppkommer och inte, som fallet är i dag, när de realiseras. Uppskovet ger upphov till en skattekredit. Räntan på denna skattekredit är en skatteutgift som avser skatt på inkomst av kapital. </w:t>
      </w:r>
    </w:p>
    <w:p w14:paraId="619EA82F" w14:textId="00DC36AF" w:rsidR="00755B40" w:rsidRDefault="00FE2E36" w:rsidP="00755B40">
      <w:pPr>
        <w:pStyle w:val="Rubrikbokstav4"/>
      </w:pPr>
      <w:r>
        <w:t>Nedsatt kapitalvinstskatt vid försäljning av eget hem och bostadsrätt</w:t>
      </w:r>
    </w:p>
    <w:p w14:paraId="1EA6F3A9" w14:textId="5ED33814" w:rsidR="00755B40" w:rsidRDefault="00FE2E36" w:rsidP="00755B40">
      <w:pPr>
        <w:pStyle w:val="Brdtext"/>
      </w:pPr>
      <w:r>
        <w:t>Enligt 45 kap. 33 § och 46 kap. 18 § IL tas en andel på 22/30 av den kapitalvinst som realiseras vid försäljning av eget hem och bostadsrätt upp till beskattning i inkomstslaget kapital. Den återstående del som inte beskattas ger upphov till en skatteutgift som avser skatt på inkomst av kapital.</w:t>
      </w:r>
    </w:p>
    <w:p w14:paraId="681B363C" w14:textId="3FECC333" w:rsidR="001E7240" w:rsidRDefault="001E7240">
      <w:r>
        <w:br w:type="page"/>
      </w:r>
    </w:p>
    <w:p w14:paraId="05DE530B" w14:textId="4E1BEE78" w:rsidR="00755B40" w:rsidRDefault="00FE2E36" w:rsidP="00755B40">
      <w:pPr>
        <w:pStyle w:val="Rubrikbokstav4"/>
      </w:pPr>
      <w:r>
        <w:lastRenderedPageBreak/>
        <w:t>Nedsatt avkastningsskatt på pensionsmedel</w:t>
      </w:r>
    </w:p>
    <w:p w14:paraId="3D248CC3" w14:textId="608AC448" w:rsidR="00755B40" w:rsidRDefault="00FE2E36" w:rsidP="00755B40">
      <w:pPr>
        <w:pStyle w:val="Brdtext"/>
      </w:pPr>
      <w:r>
        <w:t>Avkastningen på medel reserverade för pensionsändamål beskattas lägre än normen för kapitalinkomster. Avkastningsskatt tas enligt 9 § lagen (1990:661) om avkastnings</w:t>
      </w:r>
      <w:r>
        <w:softHyphen/>
        <w:t>skatt på pensionsmedel ut med 15 procent på en schablonmässigt beräknad avkast</w:t>
      </w:r>
      <w:r>
        <w:softHyphen/>
        <w:t xml:space="preserve">ning. Den lägre skattesatsen ger upphov till en skatteutgift som avser skatt på inkomst av kapital. Avkastningen som tas upp till beskattning beräknas schablonmässigt, se skatteutgift </w:t>
      </w:r>
      <w:r w:rsidR="000A612B">
        <w:t>C</w:t>
      </w:r>
      <w:r>
        <w:t>10.</w:t>
      </w:r>
    </w:p>
    <w:p w14:paraId="1FA04F62" w14:textId="7653AAA0" w:rsidR="00964364" w:rsidRPr="00964364" w:rsidRDefault="00FE2E36" w:rsidP="00964364">
      <w:pPr>
        <w:pStyle w:val="Rubrikbokstav4"/>
      </w:pPr>
      <w:r>
        <w:t>Schablonmässigt underlag för avkastningsskatt</w:t>
      </w:r>
    </w:p>
    <w:p w14:paraId="38E0A738" w14:textId="6531EAFF" w:rsidR="00755B40" w:rsidRDefault="00FE2E36" w:rsidP="00755B40">
      <w:pPr>
        <w:pStyle w:val="Brdtext"/>
      </w:pPr>
      <w:r>
        <w:t>Underlaget för avkastningsskatt på pensionsförsäkringar utgörs enligt 3 a–3 d §§ lagen (1990:661) om avkastningsskatt på pensionsmedel av kapitalunderlaget multiplicerat med den genomsnittliga statslåneräntan året före beskattningsåret. Skatteunderlaget är dock lägst 0,5 procent av kapitalunderlaget.</w:t>
      </w:r>
      <w:r w:rsidR="000A612B">
        <w:t xml:space="preserve"> </w:t>
      </w:r>
      <w:r>
        <w:t>Underlaget för avkastningsskatt på kapital</w:t>
      </w:r>
      <w:r w:rsidR="00306A2D">
        <w:softHyphen/>
      </w:r>
      <w:r>
        <w:t>försäkringar utgörs enligt samma bestäm</w:t>
      </w:r>
      <w:r>
        <w:softHyphen/>
        <w:t xml:space="preserve">melser av kapitalunderlaget multiplicerat med statslåneräntan vid utgången av november året före beskattningsåret ökad med </w:t>
      </w:r>
      <w:r w:rsidR="00F95061">
        <w:t>en</w:t>
      </w:r>
      <w:r w:rsidR="00306A2D">
        <w:t> </w:t>
      </w:r>
      <w:r>
        <w:t>procentenhet. Skatteunderlaget är dock lägst 1,25 procent av kapitalunderlaget. För skattskyldiga försäkringsbolag utgörs kapitalunderlaget av värdet av bolagets tillgångar med avdrag för finansiella skulder vid beskattningsårets ingång. Om den faktiska avkastningen på försäkringskapital över- eller understiger den schablonmässigt framräknade avkastningen uppstår en skatte</w:t>
      </w:r>
      <w:r>
        <w:softHyphen/>
        <w:t>utgift respektive en skattesanktion avseende skatt på inkomst av kapital.</w:t>
      </w:r>
    </w:p>
    <w:p w14:paraId="1D7BD900" w14:textId="02C5AC86" w:rsidR="00755B40" w:rsidRDefault="00FE2E36" w:rsidP="00755B40">
      <w:pPr>
        <w:pStyle w:val="Rubrikbokstav4"/>
      </w:pPr>
      <w:r>
        <w:t>Schablonmässigt underlag för skatt på kapitalinkomster (på investeringssparkonto)</w:t>
      </w:r>
    </w:p>
    <w:p w14:paraId="33409DAE" w14:textId="0ACFA947" w:rsidR="00755B40" w:rsidRDefault="00FE2E36" w:rsidP="00755B40">
      <w:pPr>
        <w:pStyle w:val="Brdtext"/>
      </w:pPr>
      <w:r>
        <w:t>Underlaget för kapitalinkomstskatt på investeringssparkonto utgörs enligt 42 kap. 36–41 §§ IL av ett kapitalunderlag som multipliceras med statslåneräntan den 30 novem</w:t>
      </w:r>
      <w:r w:rsidR="00306A2D">
        <w:softHyphen/>
      </w:r>
      <w:r>
        <w:t xml:space="preserve">ber året före beskattningsåret ökad med </w:t>
      </w:r>
      <w:r w:rsidR="00F95061">
        <w:t>en</w:t>
      </w:r>
      <w:r>
        <w:t xml:space="preserve"> procentenhet. Schablonintäkten ska dock beräknas till lägst 1,25 procent av kapitalunderlaget. Om den faktiska avkastningen över- eller understiger den schablonmässigt framräknade avkastningen, uppstår en skatteutgift respektive en skattesanktion avseende skatt på inkomst av kapital.</w:t>
      </w:r>
    </w:p>
    <w:p w14:paraId="50EDFD64" w14:textId="6780CA4F" w:rsidR="00755B40" w:rsidRDefault="00FE2E36" w:rsidP="00755B40">
      <w:pPr>
        <w:pStyle w:val="Rubrikbokstav4"/>
      </w:pPr>
      <w:r>
        <w:t>Framskjuten beskattning vid andelsbyte</w:t>
      </w:r>
    </w:p>
    <w:p w14:paraId="551ED5B8" w14:textId="77777777" w:rsidR="00755B40" w:rsidRDefault="00FE2E36" w:rsidP="00755B40">
      <w:pPr>
        <w:pStyle w:val="Brdtext"/>
      </w:pPr>
      <w:r>
        <w:t>Reglerna om framskjuten beskattning vid andelsbyten tillämpas när fysiska personer gör andelsbyten om vissa villkor är uppfyllda (48 a kap. 5–8 §§ IL). Reglerna innebär att det inte fastställs någon kapitalvinst vid andelsbytet utan beskattning sker när de mottagna andelarna avyttras. Skatteutgiften utgörs av räntan på den kredit som den framskjutna beskattningen innebär och avser skatt på inkomst av kapital eller tjänst (bestäms av fåmansföretagsreglerna, 57 kap. IL).</w:t>
      </w:r>
    </w:p>
    <w:p w14:paraId="1AF9DF5E" w14:textId="158395B8" w:rsidR="00755B40" w:rsidRDefault="00FE2E36" w:rsidP="00755B40">
      <w:pPr>
        <w:pStyle w:val="Rubrikbokstav4"/>
      </w:pPr>
      <w:r>
        <w:t>Investeraravdrag</w:t>
      </w:r>
    </w:p>
    <w:p w14:paraId="7EFAE5B9" w14:textId="6C79D85B" w:rsidR="00755B40" w:rsidRDefault="00FE2E36" w:rsidP="00755B40">
      <w:pPr>
        <w:pStyle w:val="Brdtext"/>
      </w:pPr>
      <w:r>
        <w:t>Enligt 43 kap. IL får investeraravdrag göras av fysiska personer. Avdraget motsvarar hälften av betalningen för förvärvade andelar och får göras med högst 650 000 kronor per person och år. Investeraravdraget ger upphov till en skatteutgift som avser skatt på inkomst av kapital. För den som inte har tillräcklig inkomst av kapital för att nyttja hela avdraget medför avdraget ett underskott av kapital. Underskottet minskar skatten på tjänsteinkomster genom en skattereduktion.</w:t>
      </w:r>
    </w:p>
    <w:p w14:paraId="196E0922" w14:textId="13014539" w:rsidR="00306A2D" w:rsidRDefault="00306A2D">
      <w:r>
        <w:br w:type="page"/>
      </w:r>
    </w:p>
    <w:p w14:paraId="7A4BDC78" w14:textId="3A9D573E" w:rsidR="00755B40" w:rsidRDefault="00FE2E36" w:rsidP="00755B40">
      <w:pPr>
        <w:pStyle w:val="Rubrikbokstav4"/>
      </w:pPr>
      <w:r>
        <w:lastRenderedPageBreak/>
        <w:t>Skogs-, skogsskade- och upphovsmannakonto</w:t>
      </w:r>
    </w:p>
    <w:p w14:paraId="4B55E7F2" w14:textId="77777777" w:rsidR="00755B40" w:rsidRDefault="00FE2E36" w:rsidP="00755B40">
      <w:pPr>
        <w:pStyle w:val="Brdtext"/>
      </w:pPr>
      <w:r>
        <w:t>Skogsägare och författare m.fl. som bedriver enskild firma har ofta oregelbundna inkomster. Tillsammans med en progressiv beskattning av inkomst av tjänst kan detta leda till att de missgynnas relativt personer med jämna inkomster. För att möjliggöra en resultatutjämning tillåts dessa göra avdrag för belopp som sätts in på skogskonto, skogsskadekonto eller upphovsmannakonto. Insättningen begränsas i tid till 10 år på skogskonto, 20 år på skogsskadekonto och 6 år på upphovsmannakonto (21 kap. 21–41 §§ och 32 kap. IL). Räntan på kontona beskattas med den lägre skattesatsen 15 procent i stället för 30 procent, vilket är normen för kapitalinkomster (3 § lagen [1990:676] om skatt på ränta på skogskontomedel m.m.). Den lägre skattesatsen ger upphov till en skatteutgift som avser skatt på inkomst av kapital.</w:t>
      </w:r>
    </w:p>
    <w:p w14:paraId="39B00E99" w14:textId="4D036C95" w:rsidR="00755B40" w:rsidRDefault="00FE2E36" w:rsidP="00755B40">
      <w:pPr>
        <w:pStyle w:val="Rubrikbokstav4"/>
      </w:pPr>
      <w:r>
        <w:t>Nedsatt fastighetsavgift småhus</w:t>
      </w:r>
    </w:p>
    <w:p w14:paraId="322CDBB3" w14:textId="04775199" w:rsidR="00755B40" w:rsidRDefault="00FE2E36" w:rsidP="00755B40">
      <w:pPr>
        <w:pStyle w:val="Brdtext"/>
      </w:pPr>
      <w:r>
        <w:t>Kommunal fastighetsavgift på bostäder tas ut enligt lagen (2007:1398) om kommunal fastighetsavgift. Fastighetsavgiften för nybyggda byggnader som innehåller bostäder är nedsatt under de första 15 åren. Varje byggnad tilldelas ett särskilt värdeår (som kan förändras genom till- och ombyggnader). Nedsättningen av fastighetsavgiften innebär att för de 15 första inkomståren efter värdeåret tas ingen fastighetsavgift ut för små</w:t>
      </w:r>
      <w:r>
        <w:softHyphen/>
        <w:t xml:space="preserve">husenheter med värdeår 2012 eller senare. För småhusenheter med värdeår tidigare än 2012 tas ingen fastighetsavgift ut för de fem första inkomståren efter värdeåret och för de därpå följande fem åren är avgiften nedsatt till hälften. Skatteutgiften utgörs av nedsättningen av fastighetsavgift på småhusenheter med värdeår </w:t>
      </w:r>
      <w:r w:rsidR="003D2E0E">
        <w:t>2010</w:t>
      </w:r>
      <w:r>
        <w:t xml:space="preserve"> eller senare.</w:t>
      </w:r>
    </w:p>
    <w:p w14:paraId="7DF52CE1" w14:textId="0E42CB39" w:rsidR="00755B40" w:rsidRDefault="00FE2E36" w:rsidP="00755B40">
      <w:pPr>
        <w:pStyle w:val="Rubrikbokstav4"/>
      </w:pPr>
      <w:r>
        <w:t>Nedsatt fastighetsavgift hyreshus</w:t>
      </w:r>
    </w:p>
    <w:p w14:paraId="41C79F30" w14:textId="764E856A" w:rsidR="00755B40" w:rsidRDefault="00FE2E36" w:rsidP="00755B40">
      <w:pPr>
        <w:pStyle w:val="Brdtext"/>
      </w:pPr>
      <w:r>
        <w:t xml:space="preserve">Kommunal fastighetsavgift på bostäder tas ut enligt lagen (2007:1398) om kommunal fastighetsavgift. Fastighetsavgiften för nybyggda byggnader som innehåller bostäder är nedsatt under de första 15 åren. Varje byggnad tilldelas ett särskilt värdeår (som kan förändras genom till- och ombyggnader). Nedsättningen av fastighetsavgiften innebär att för de 15 första inkomståren efter värdeåret </w:t>
      </w:r>
      <w:r w:rsidR="00F20BE7">
        <w:t xml:space="preserve">tas </w:t>
      </w:r>
      <w:r>
        <w:t xml:space="preserve">ingen fastighetsavgift </w:t>
      </w:r>
      <w:r w:rsidR="00F20BE7">
        <w:t>ut</w:t>
      </w:r>
      <w:r>
        <w:t xml:space="preserve"> för hyres</w:t>
      </w:r>
      <w:r w:rsidR="00306A2D">
        <w:softHyphen/>
      </w:r>
      <w:r>
        <w:t xml:space="preserve">husenheter med värdeår 2012 eller senare. För hyreshusenheter med värdeår tidigare än 2012 </w:t>
      </w:r>
      <w:r w:rsidR="00F20BE7">
        <w:t>tas</w:t>
      </w:r>
      <w:r>
        <w:t xml:space="preserve"> ingen fastighetsavgift </w:t>
      </w:r>
      <w:r w:rsidR="00F20BE7">
        <w:t xml:space="preserve">ut </w:t>
      </w:r>
      <w:r>
        <w:t>för de fem första inkomståren efter värdeåret och för de därpå följande fem åren är avgiften nedsatt till hälften. Skatte</w:t>
      </w:r>
      <w:r>
        <w:softHyphen/>
        <w:t xml:space="preserve">utgiften utgörs av nedsättningen av fastighetsavgift på hyreshusenheter med värdeår </w:t>
      </w:r>
      <w:r w:rsidR="00521100">
        <w:t>2010</w:t>
      </w:r>
      <w:r>
        <w:t xml:space="preserve"> eller senare.</w:t>
      </w:r>
    </w:p>
    <w:p w14:paraId="2232BA33" w14:textId="65770C80" w:rsidR="00755B40" w:rsidRDefault="00FE2E36" w:rsidP="00755B40">
      <w:pPr>
        <w:pStyle w:val="Rubrikbokstav4"/>
      </w:pPr>
      <w:r>
        <w:t>Nedsatt fastighetsavgift ägarlägenheter</w:t>
      </w:r>
    </w:p>
    <w:p w14:paraId="0A4512ED" w14:textId="30EE8A8E" w:rsidR="00755B40" w:rsidRDefault="00FE2E36" w:rsidP="00755B40">
      <w:pPr>
        <w:pStyle w:val="Brdtext"/>
      </w:pPr>
      <w:r>
        <w:t>Kommunal fastighetsavgift på bostäder tas ut enligt lagen (2007:1398) om kommunal fastighetsavgift. Fastighetsavgiften för nybyggda byggnader som innehåller bostäder är nedsatt under de första 15 åren. Varje byggnad tilldelas ett särskilt värdeår (som kan förändras genom till- och ombyggnader). Nedsättningen av fastighetsavgiften innebär att för de 15 första inkomståren efter värdeåret tas ingen fastighetsavgift ut för ägar</w:t>
      </w:r>
      <w:r>
        <w:softHyphen/>
        <w:t xml:space="preserve">lägenheter med värdeår 2012 eller senare. För ägarlägenheter med värdeår tidigare än 2012 tas ingen fastighetsavgift ut för de fem första inkomståren efter värdeåret och för de därpå följande fem åren är avgiften nedsatt till hälften. Skatteutgiften utgörs av nedsättningen av fastighetsavgift på ägarlägenheter med värdeår </w:t>
      </w:r>
      <w:r w:rsidR="00805D28">
        <w:t xml:space="preserve">2010 </w:t>
      </w:r>
      <w:r>
        <w:t>eller senare.</w:t>
      </w:r>
    </w:p>
    <w:p w14:paraId="16F3C4A6" w14:textId="78538646" w:rsidR="00755B40" w:rsidRDefault="00FE2E36" w:rsidP="00755B40">
      <w:pPr>
        <w:pStyle w:val="Rubrikbokstav4"/>
      </w:pPr>
      <w:r>
        <w:t xml:space="preserve">Ränteutgifter för </w:t>
      </w:r>
      <w:r w:rsidR="001139A6">
        <w:t xml:space="preserve">eget hem </w:t>
      </w:r>
    </w:p>
    <w:p w14:paraId="20CBD0C6" w14:textId="0A877127" w:rsidR="00755B40" w:rsidRDefault="00FE2E36" w:rsidP="00755B40">
      <w:pPr>
        <w:pStyle w:val="Brdtext"/>
      </w:pPr>
      <w:r>
        <w:t xml:space="preserve">Enligt 42 kap. 1 § IL ska samtliga ränteutgifter dras av. Enligt normen ska endast ränteutgifter för lån till investeringar där avkastningen är skattepliktig få dras av. Detta innebär att ränteutgifter för </w:t>
      </w:r>
      <w:r w:rsidR="001139A6">
        <w:t xml:space="preserve">eget hem </w:t>
      </w:r>
      <w:r>
        <w:t xml:space="preserve">är en skatteutgift i den mån fastighetsavgiften </w:t>
      </w:r>
      <w:r>
        <w:lastRenderedPageBreak/>
        <w:t xml:space="preserve">understiger avkastningen från </w:t>
      </w:r>
      <w:r w:rsidR="001139A6">
        <w:t xml:space="preserve">eget hem </w:t>
      </w:r>
      <w:r>
        <w:t>multiplicerat med en skattesats på 30 procent. Skatteutgiften avser skatt på inkomst av kapital.</w:t>
      </w:r>
    </w:p>
    <w:p w14:paraId="461505CF" w14:textId="14AD08F0" w:rsidR="00755B40" w:rsidRDefault="00FE2E36" w:rsidP="00755B40">
      <w:pPr>
        <w:pStyle w:val="Rubrikbokstav4"/>
      </w:pPr>
      <w:r>
        <w:t xml:space="preserve">Konsumtionskrediter </w:t>
      </w:r>
    </w:p>
    <w:p w14:paraId="2F8CB3C9" w14:textId="77777777" w:rsidR="00755B40" w:rsidRDefault="00FE2E36" w:rsidP="00755B40">
      <w:pPr>
        <w:pStyle w:val="Brdtext"/>
      </w:pPr>
      <w:r>
        <w:t>Enligt 42 kap. 1 § IL ska samtliga ränteutgifter dras av. Enligt normen ska endast ränteutgifter för lån till investeringar där avkastningen är skattepliktig få dras av. Detta innebär att ränteutgifter för lån till konsumtion är en skatteutgift. Skatteutgiften avser skatt på inkomst av kapital.</w:t>
      </w:r>
    </w:p>
    <w:p w14:paraId="43D9FAD7" w14:textId="7FC27F73" w:rsidR="00755B40" w:rsidRDefault="00FE2E36" w:rsidP="00755B40">
      <w:pPr>
        <w:pStyle w:val="Rubrikbokstav4"/>
      </w:pPr>
      <w:r>
        <w:t>Kapitalförluster på marknadsnoterade delägarrätter m.m.</w:t>
      </w:r>
    </w:p>
    <w:p w14:paraId="1C78D543" w14:textId="256C76D4" w:rsidR="00755B40" w:rsidRDefault="00FE2E36" w:rsidP="00755B40">
      <w:pPr>
        <w:pStyle w:val="Brdtext"/>
      </w:pPr>
      <w:r>
        <w:t xml:space="preserve">Enligt 48 kap. 20 § </w:t>
      </w:r>
      <w:r w:rsidR="00F20BE7">
        <w:t>IL</w:t>
      </w:r>
      <w:r>
        <w:t xml:space="preserve"> ska kapitalförluster på andra marknadsnoterade delägarrätter än sådana som avses i 48 kap. 21 § IL dras av i sin helhet och kapitalförluster på sådana andelar i svenska aktiebolag och utländska juridiska personer som inte är marknads</w:t>
      </w:r>
      <w:r>
        <w:softHyphen/>
        <w:t>noterade dras av till 5/6 mot skattepliktiga kapitalvinster på sådana tillgångar. För kvalificerade andelar gäller dock att kapitalförluster ska dras av till 2/3. Till den del förluster inte kan dras av mot kapitalvinster på sådana tillgångar ska 70 procent, 5/6 av 70 procent respektive 2/3 av 70 procent dras av (48 kap. 20 a § IL). Skatteutgiften avser inkomst av kapital.</w:t>
      </w:r>
    </w:p>
    <w:p w14:paraId="2917A435" w14:textId="63A04FB1" w:rsidR="004C765A" w:rsidRDefault="004C765A" w:rsidP="00E50574">
      <w:pPr>
        <w:pStyle w:val="Rubrikbokstav4"/>
      </w:pPr>
      <w:r>
        <w:t>Begränsning i avdragsgilla ränteutgifter</w:t>
      </w:r>
    </w:p>
    <w:p w14:paraId="3F21F02E" w14:textId="442F784C" w:rsidR="004C765A" w:rsidRDefault="004C765A" w:rsidP="004C765A">
      <w:pPr>
        <w:pStyle w:val="Brdtext"/>
      </w:pPr>
      <w:r>
        <w:t>Enligt normen ska samtliga ränteutgifter vara avdragsgilla om lånet avser investeringar för vilka avkastningen är skattepliktig. Enligt 67</w:t>
      </w:r>
      <w:r w:rsidR="00306A2D">
        <w:t> </w:t>
      </w:r>
      <w:r>
        <w:t>kap. 10</w:t>
      </w:r>
      <w:r w:rsidR="00306A2D">
        <w:t> </w:t>
      </w:r>
      <w:r>
        <w:t>§ IL reduceras avdraget till 21</w:t>
      </w:r>
      <w:r w:rsidR="00306A2D">
        <w:t> </w:t>
      </w:r>
      <w:r>
        <w:t>procent i stället för 30 procent till den del nettoränteutgiften (efter beaktande av andra skattepliktiga kapitalinkomster och avdragsgilla kapitalutgifter) överstiger 100</w:t>
      </w:r>
      <w:r w:rsidR="00306A2D">
        <w:t> </w:t>
      </w:r>
      <w:r>
        <w:t>000</w:t>
      </w:r>
      <w:r w:rsidR="00306A2D">
        <w:t> </w:t>
      </w:r>
      <w:r>
        <w:t>kronor. Detta ger en skattesanktion på inkomst av kapital.</w:t>
      </w:r>
    </w:p>
    <w:p w14:paraId="4F80BBE5" w14:textId="5909ED1F" w:rsidR="00F42A1C" w:rsidRDefault="00F42A1C" w:rsidP="00E50574">
      <w:pPr>
        <w:pStyle w:val="Rubrikbokstav4"/>
      </w:pPr>
      <w:r>
        <w:t>Begränsning av skattereduktion</w:t>
      </w:r>
    </w:p>
    <w:p w14:paraId="6458A908" w14:textId="259F6911" w:rsidR="00E07F86" w:rsidRDefault="00F42A1C" w:rsidP="00F42A1C">
      <w:pPr>
        <w:pStyle w:val="Brdtext"/>
      </w:pPr>
      <w:r>
        <w:t>Skattereduktioner begränsas till summan av andra skatter (67</w:t>
      </w:r>
      <w:r w:rsidR="00306A2D">
        <w:t> </w:t>
      </w:r>
      <w:r>
        <w:t>kap. 2</w:t>
      </w:r>
      <w:r w:rsidR="00306A2D">
        <w:t> </w:t>
      </w:r>
      <w:r>
        <w:t xml:space="preserve">§ IL). När det gäller t.ex. skattereduktion för hushållsarbete innebär detta att i de fall där summan av andra skatter inte är tillräcklig stor uppstår ingen skatteutgift enligt </w:t>
      </w:r>
      <w:r w:rsidR="00C654BC">
        <w:t>G3</w:t>
      </w:r>
      <w:r>
        <w:t>. För skatte</w:t>
      </w:r>
      <w:r w:rsidR="00306A2D">
        <w:softHyphen/>
      </w:r>
      <w:r>
        <w:t>reduktion för underskott av kapital (67</w:t>
      </w:r>
      <w:r w:rsidR="00306A2D">
        <w:t> </w:t>
      </w:r>
      <w:r>
        <w:t>kap. 10</w:t>
      </w:r>
      <w:r w:rsidR="00306A2D">
        <w:t> </w:t>
      </w:r>
      <w:r>
        <w:t>§ IL) innebär detta emellertid en skattesanktion. Skattesanktionen avser skatt på kapitalinkomst.</w:t>
      </w:r>
    </w:p>
    <w:p w14:paraId="629A25EF" w14:textId="77777777" w:rsidR="00755B40" w:rsidRDefault="00FE2E36" w:rsidP="00755B40">
      <w:pPr>
        <w:pStyle w:val="Rubrikbokstav3"/>
      </w:pPr>
      <w:r>
        <w:t>Socialavgifter och särskild löneskatt</w:t>
      </w:r>
    </w:p>
    <w:p w14:paraId="4EAE1D50" w14:textId="56D0C9D0" w:rsidR="00755B40" w:rsidRDefault="00FE2E36" w:rsidP="00C34762">
      <w:pPr>
        <w:pStyle w:val="Rubrikbokstav4"/>
        <w:spacing w:before="0"/>
      </w:pPr>
      <w:r>
        <w:t xml:space="preserve">Regional nedsättning av egenavgifter </w:t>
      </w:r>
    </w:p>
    <w:p w14:paraId="08A75797" w14:textId="61436C56" w:rsidR="00755B40" w:rsidRDefault="00FE2E36" w:rsidP="00755B40">
      <w:pPr>
        <w:pStyle w:val="Brdtext"/>
      </w:pPr>
      <w:r>
        <w:t>Enligt lagen (2001:1170) om särskilda avdrag i vissa fall vid avgiftsberäkningen enligt lagen (1994:1920) om allmän löneavgift och socialavgiftslagen (2000:980) ska enskilda näringsidkare och delägare i handelsbolag med fast driftställe i stödområdet vid beräkning av egenavgifter göra ett avdrag från egenavgifterna med 10 procent av avgiftsunderlaget upp till 180 000 kronor, dvs. högst 18 000 kronor per år. Fiskeri-, vattenbruks-, jordbruks- och transportverksamhet är undantagna från nedsättning. Skatteutgiften avser egenavgifter.</w:t>
      </w:r>
    </w:p>
    <w:p w14:paraId="16D7E0F3" w14:textId="4F50D364" w:rsidR="00755B40" w:rsidRDefault="00FE2E36" w:rsidP="00755B40">
      <w:pPr>
        <w:pStyle w:val="Rubrikbokstav4"/>
      </w:pPr>
      <w:r>
        <w:t xml:space="preserve">Generell nedsättning av egenavgifter </w:t>
      </w:r>
    </w:p>
    <w:p w14:paraId="72DD7A61" w14:textId="196ADF61" w:rsidR="00755B40" w:rsidRDefault="00FE2E36" w:rsidP="00755B40">
      <w:pPr>
        <w:pStyle w:val="Brdtext"/>
      </w:pPr>
      <w:r>
        <w:t>Från egenavgifterna ska, under vissa förutsättningar, ett avdrag göras med 7,5 procent av avgiftsunderlaget. Nedsättningen kan som mest uppgå till 15 000 kronor per år (3 kap. 18 § socialavgiftslagen [2000:980]).</w:t>
      </w:r>
      <w:r w:rsidR="00DC0CF9">
        <w:t xml:space="preserve"> </w:t>
      </w:r>
      <w:r>
        <w:t>Skatteutgiften avser egenavgifter.</w:t>
      </w:r>
    </w:p>
    <w:p w14:paraId="35ACCC9B" w14:textId="6ACA7F56" w:rsidR="00755B40" w:rsidRDefault="00FE2E36" w:rsidP="00755B40">
      <w:pPr>
        <w:pStyle w:val="Rubrikbokstav4"/>
      </w:pPr>
      <w:r>
        <w:lastRenderedPageBreak/>
        <w:t xml:space="preserve">Regional nedsättning av arbetsgivaravgifter </w:t>
      </w:r>
    </w:p>
    <w:p w14:paraId="41322968" w14:textId="5B7D2183" w:rsidR="00755B40" w:rsidRDefault="00FE2E36" w:rsidP="00755B40">
      <w:pPr>
        <w:pStyle w:val="Brdtext"/>
      </w:pPr>
      <w:r>
        <w:t xml:space="preserve">Enligt lagen </w:t>
      </w:r>
      <w:r w:rsidR="00757AD6" w:rsidRPr="00757AD6">
        <w:t xml:space="preserve">(2001:1170) </w:t>
      </w:r>
      <w:r>
        <w:t>om särskilda avdrag i vissa fall vid avgiftsberäkning enligt lagen (1994:1920) om allmän löneavgift och socialavgiftslagen (2000:980) får arbets</w:t>
      </w:r>
      <w:r w:rsidR="00306A2D">
        <w:softHyphen/>
      </w:r>
      <w:r>
        <w:t>givare med fast driftställe i stödområdet göra ett avdrag från arbetsgivaravgifterna med 10 procent av avgiftsunderlaget, dock högst med 7 100 kronor per kalendermånad. Nedsättningen gäller inte för kommuner, regioner, statliga myndigheter, statliga affärsdrivande verk eller registrerade trossamfund. Vidare är fiskeri-, vattenbruks-, jordbruks- och transportverksamhet undantagna från nedsättningen. Skatteutgiften avser arbetsgivaravgifter och allmän löneavgift.</w:t>
      </w:r>
    </w:p>
    <w:p w14:paraId="3C6B3F1E" w14:textId="65EA1D7E" w:rsidR="00755B40" w:rsidRDefault="00FE2E36" w:rsidP="00755B40">
      <w:pPr>
        <w:pStyle w:val="Rubrikbokstav4"/>
      </w:pPr>
      <w:r>
        <w:t>Förmån av fritt eller delvis fritt drivmedel</w:t>
      </w:r>
    </w:p>
    <w:p w14:paraId="79612E8C" w14:textId="77777777" w:rsidR="00755B40" w:rsidRDefault="00FE2E36" w:rsidP="00755B40">
      <w:pPr>
        <w:pStyle w:val="Brdtext"/>
      </w:pPr>
      <w:r>
        <w:t>Enligt 61 kap. 10 § IL ska förmån av fritt eller delvis fritt drivmedel värderas till marknadsvärdet multiplicerat med faktorn 1,2. Hela förmånsvärdet, dvs. även den del av förmånsvärdet som överstiger marknadsvärdet, är pensionsgrundande och förmånsgrundande i flertalet övriga socialförsäkringar. Underlaget för arbetsgivar</w:t>
      </w:r>
      <w:r>
        <w:softHyphen/>
        <w:t>avgifter uppgår däremot endast till drivmedlets marknadsvärde (2 kap. 10 a § socialavgiftslagen [2001:980]). Skatteutgiften avser arbetsgivaravgifter och allmän löneavgift.</w:t>
      </w:r>
    </w:p>
    <w:p w14:paraId="2043AA18" w14:textId="41461A5F" w:rsidR="00755B40" w:rsidRDefault="00FE2E36" w:rsidP="00755B40">
      <w:pPr>
        <w:pStyle w:val="Rubrikbokstav4"/>
      </w:pPr>
      <w:r>
        <w:t>Nedsättning av arbetsgivaravgifter för personer som arbetar med FoU</w:t>
      </w:r>
    </w:p>
    <w:p w14:paraId="5EE130A9" w14:textId="6C4C3CAC" w:rsidR="00755B40" w:rsidRDefault="00FE2E36" w:rsidP="00755B40">
      <w:pPr>
        <w:pStyle w:val="Brdtext"/>
      </w:pPr>
      <w:r>
        <w:t xml:space="preserve">Vid beräkningen av arbetsgivaravgifterna på avgiftspliktig ersättning till en person som arbetar med forskning eller utveckling (FoU) ska avdrag göras med 10 procent av avgiftsunderlaget för denna person (2 kap. 29–31 §§ socialavgiftslagen [2000:980]). Avdraget får inte medföra att avgifterna understiger ålderspensionsavgiften. </w:t>
      </w:r>
      <w:r w:rsidR="00492477" w:rsidRPr="00466A0B">
        <w:t>Det samman</w:t>
      </w:r>
      <w:r w:rsidR="00492477">
        <w:softHyphen/>
      </w:r>
      <w:r w:rsidR="00492477" w:rsidRPr="00466A0B">
        <w:t>lagda avdraget för samtliga personer som arbetar med forskning eller utveckling hos den avgiftsskyldige får</w:t>
      </w:r>
      <w:r w:rsidR="00492477">
        <w:t xml:space="preserve"> från och med den 1 april 2020 </w:t>
      </w:r>
      <w:r w:rsidR="00492477" w:rsidRPr="00466A0B">
        <w:t>inte överstiga 450</w:t>
      </w:r>
      <w:r w:rsidR="00492477">
        <w:t> </w:t>
      </w:r>
      <w:r w:rsidR="00492477" w:rsidRPr="00466A0B">
        <w:t>000 kronor per månad.</w:t>
      </w:r>
      <w:r w:rsidR="00492477">
        <w:t xml:space="preserve"> Dessförinnan uppgick belopps</w:t>
      </w:r>
      <w:r w:rsidR="00492477">
        <w:softHyphen/>
        <w:t>gränsen till 230 000 kronor per månad.</w:t>
      </w:r>
      <w:r w:rsidR="00762CBA">
        <w:t xml:space="preserve"> Från och med den 1 april 2020 gäller att för </w:t>
      </w:r>
      <w:r>
        <w:t xml:space="preserve">den del av underlaget som avdrag beräknas på ska skattesatsen för den allmänna löneavgiften sättas ned med </w:t>
      </w:r>
      <w:r w:rsidR="00457809">
        <w:t>tio</w:t>
      </w:r>
      <w:r>
        <w:t xml:space="preserve"> procentenheter. </w:t>
      </w:r>
      <w:r w:rsidR="00762CBA" w:rsidRPr="00762CBA">
        <w:t>Den allmänna löneavgiften ska dock som lägst anses vara 0 procent.</w:t>
      </w:r>
      <w:r w:rsidR="00762CBA">
        <w:t xml:space="preserve"> </w:t>
      </w:r>
      <w:r>
        <w:t>Den sammanlagda reduceringen av arbetsgivaravgifterna och den allmänna löne</w:t>
      </w:r>
      <w:r w:rsidR="00306A2D">
        <w:softHyphen/>
      </w:r>
      <w:r>
        <w:t xml:space="preserve">avgiften </w:t>
      </w:r>
      <w:r w:rsidR="00762CBA">
        <w:t xml:space="preserve">uppgår </w:t>
      </w:r>
      <w:r>
        <w:t>således till som mest 900 000 kronor per kalendermånad. Skatte</w:t>
      </w:r>
      <w:r w:rsidR="00306A2D">
        <w:softHyphen/>
      </w:r>
      <w:r>
        <w:t>utgiften avser arbetsgivaravgifter och allmän löneavgift.</w:t>
      </w:r>
    </w:p>
    <w:p w14:paraId="0014AA5A" w14:textId="36B8B45F" w:rsidR="00755B40" w:rsidRDefault="00FE2E36" w:rsidP="00755B40">
      <w:pPr>
        <w:pStyle w:val="Rubrikbokstav4"/>
      </w:pPr>
      <w:r>
        <w:t xml:space="preserve">Nedsättning av arbetsgivaravgifter för den först </w:t>
      </w:r>
      <w:r w:rsidR="00F20BE7">
        <w:t>anställda</w:t>
      </w:r>
      <w:r>
        <w:t xml:space="preserve"> </w:t>
      </w:r>
    </w:p>
    <w:p w14:paraId="6D0750EB" w14:textId="1EACF692" w:rsidR="007D13C7" w:rsidRDefault="00FE2E36" w:rsidP="00755B40">
      <w:pPr>
        <w:pStyle w:val="Brdtext"/>
      </w:pPr>
      <w:r>
        <w:t xml:space="preserve">Enmansföretag som anställer en första person är berättigade till en nedsättning av arbetsgivaravgifterna, den allmänna löneavgiften och den särskilda löneskatten så att bara ålderspensionsavgift ska betalas under längst 24 kalendermånader i följd (lagen [2016:1053] om särskild beräkning av vissa avgifter för enmansföretag). Nedsättningen omfattar enskilda näringsidkare, aktiebolag som inte har någon anställd eller endast en anställd som också är delägare samt handelsbolag utan anställda och med högst två delägare. Skatteutgiften avser arbetsgivaravgifter, allmän löneavgift och särskild </w:t>
      </w:r>
      <w:r w:rsidRPr="003E22C6">
        <w:t>löneskatt.</w:t>
      </w:r>
      <w:r w:rsidR="007D13C7" w:rsidRPr="003E22C6">
        <w:t xml:space="preserve"> </w:t>
      </w:r>
    </w:p>
    <w:p w14:paraId="7BFFAFD9" w14:textId="2FBCA0C7" w:rsidR="00755B40" w:rsidRDefault="00FE2E36" w:rsidP="00755B40">
      <w:pPr>
        <w:pStyle w:val="Rubrikbokstav4"/>
      </w:pPr>
      <w:r>
        <w:t>Nedsättning av arbetsgivaravgifter för unga</w:t>
      </w:r>
    </w:p>
    <w:p w14:paraId="1B0A0EE5" w14:textId="4430226B" w:rsidR="00755B40" w:rsidRDefault="00B400BC" w:rsidP="00755B40">
      <w:pPr>
        <w:pStyle w:val="Brdtext"/>
      </w:pPr>
      <w:r>
        <w:t>D</w:t>
      </w:r>
      <w:r w:rsidR="00FE2E36">
        <w:t>et samlade uttaget av arbetsgivaravgifter och allmän löneavgift</w:t>
      </w:r>
      <w:r>
        <w:t xml:space="preserve"> är</w:t>
      </w:r>
      <w:r w:rsidR="00FE2E36">
        <w:t xml:space="preserve"> nedsatt för ersättning som </w:t>
      </w:r>
      <w:r>
        <w:t>utges</w:t>
      </w:r>
      <w:r w:rsidR="008E165E">
        <w:t xml:space="preserve"> </w:t>
      </w:r>
      <w:r w:rsidR="00FE2E36">
        <w:t xml:space="preserve">till ungdomar som vid årets ingång har fyllt 15 men inte 18 år </w:t>
      </w:r>
      <w:bookmarkStart w:id="131" w:name="_Hlk64484310"/>
      <w:r w:rsidR="00FE2E36">
        <w:t>(2 kap. 28 § socialavgiftslagen [2000:980] och 1 § lagen om allmän löneavgift [1994:1920])</w:t>
      </w:r>
      <w:bookmarkEnd w:id="131"/>
      <w:r w:rsidR="00FE2E36">
        <w:t>. Nedsättningen innebär att endast ålderspensions</w:t>
      </w:r>
      <w:r w:rsidR="00FE2E36">
        <w:softHyphen/>
        <w:t xml:space="preserve">avgiften ska betalas för </w:t>
      </w:r>
      <w:r w:rsidR="00FE2E36">
        <w:lastRenderedPageBreak/>
        <w:t>den del av ersättningen som uppgår till högst 25 000 kronor per kalendermånad. Skatteutgiften avser arbetsgivaravgifter och allmän löneavgift.</w:t>
      </w:r>
    </w:p>
    <w:p w14:paraId="0D3091B6" w14:textId="6D67C38F" w:rsidR="00493EA0" w:rsidRDefault="00493EA0" w:rsidP="00493EA0">
      <w:pPr>
        <w:pStyle w:val="Rubrikbokstav4"/>
      </w:pPr>
      <w:r>
        <w:t>Tillfälligt nedsatta arbetsgivaravgifter för personer mellan 19</w:t>
      </w:r>
      <w:r w:rsidR="00202D7B">
        <w:t> </w:t>
      </w:r>
      <w:r>
        <w:t>och 23 år</w:t>
      </w:r>
    </w:p>
    <w:p w14:paraId="7378CEE2" w14:textId="27A9F0E1" w:rsidR="00493EA0" w:rsidRPr="00493EA0" w:rsidRDefault="00493EA0" w:rsidP="00493EA0">
      <w:pPr>
        <w:pStyle w:val="Brdtext"/>
      </w:pPr>
      <w:bookmarkStart w:id="132" w:name="_Hlk63339951"/>
      <w:r>
        <w:t xml:space="preserve">Från den </w:t>
      </w:r>
      <w:r w:rsidRPr="00493EA0">
        <w:t>1</w:t>
      </w:r>
      <w:r w:rsidR="00202D7B">
        <w:t> </w:t>
      </w:r>
      <w:r w:rsidRPr="00493EA0">
        <w:t>januari 2021 till</w:t>
      </w:r>
      <w:r>
        <w:t xml:space="preserve"> och med</w:t>
      </w:r>
      <w:r w:rsidRPr="00493EA0">
        <w:t xml:space="preserve"> den 31</w:t>
      </w:r>
      <w:r w:rsidR="00202D7B">
        <w:t> </w:t>
      </w:r>
      <w:r w:rsidRPr="00493EA0">
        <w:t xml:space="preserve">mars 2023 är det samlade uttaget av arbetsgivaravgifter och allmän löneavgift nedsatt för ersättning som </w:t>
      </w:r>
      <w:r w:rsidR="00D26A9F">
        <w:t>utges</w:t>
      </w:r>
      <w:r w:rsidRPr="00E50574">
        <w:t xml:space="preserve"> till personer som vid årets ingång har fyllt 18 men inte 23 år (2</w:t>
      </w:r>
      <w:r w:rsidR="00202D7B">
        <w:t> </w:t>
      </w:r>
      <w:r w:rsidRPr="00E50574">
        <w:t>kap. 28</w:t>
      </w:r>
      <w:r w:rsidR="00202D7B">
        <w:t> </w:t>
      </w:r>
      <w:r w:rsidRPr="00E50574">
        <w:t>§ socialavgiftslagen [2000:980] och 1 § lagen om allmän lön</w:t>
      </w:r>
      <w:r w:rsidRPr="000B4FEF">
        <w:t>eavgift [1994:1920]).</w:t>
      </w:r>
      <w:r w:rsidRPr="00493EA0">
        <w:t xml:space="preserve"> </w:t>
      </w:r>
      <w:bookmarkStart w:id="133" w:name="_Hlk63340044"/>
      <w:bookmarkEnd w:id="132"/>
      <w:r w:rsidRPr="00493EA0">
        <w:t>Nedsättningen innebär att endast ålderspensionsavgiften och 9/20 av de övriga avgifterna ska betalas för den del av ersättningen som uppgår till högst 25</w:t>
      </w:r>
      <w:r w:rsidR="00202D7B">
        <w:t> </w:t>
      </w:r>
      <w:r w:rsidRPr="00493EA0">
        <w:t>000</w:t>
      </w:r>
      <w:r w:rsidR="00202D7B">
        <w:t> </w:t>
      </w:r>
      <w:r w:rsidRPr="00493EA0">
        <w:t>kronor per kalendermånad. Skatte</w:t>
      </w:r>
      <w:r w:rsidR="00202D7B">
        <w:softHyphen/>
      </w:r>
      <w:r w:rsidRPr="00493EA0">
        <w:t>utgiften avser arbetsgivaravgifter och allmän löneavgift.</w:t>
      </w:r>
      <w:bookmarkEnd w:id="133"/>
    </w:p>
    <w:p w14:paraId="6BEA32CB" w14:textId="77777777" w:rsidR="00755B40" w:rsidRDefault="00FE2E36" w:rsidP="00755B40">
      <w:pPr>
        <w:pStyle w:val="Rubrikbokstav4"/>
      </w:pPr>
      <w:r>
        <w:t xml:space="preserve">Ersättning skiljemannauppdrag </w:t>
      </w:r>
    </w:p>
    <w:p w14:paraId="5779ECEE" w14:textId="68AFB8E9" w:rsidR="00755B40" w:rsidRDefault="00FE2E36" w:rsidP="00755B40">
      <w:pPr>
        <w:pStyle w:val="Brdtext"/>
      </w:pPr>
      <w:r>
        <w:t>Ersättning för skiljemannauppdrag ingår inte i underlaget för socialavgifter om parterna är av utländsk nationalitet enligt 2 kap. 20 § socialavgiftslagen (2000:980). Skatteutgiften avser särskild löneskatt.</w:t>
      </w:r>
    </w:p>
    <w:p w14:paraId="7B833A3A" w14:textId="1232AFD6" w:rsidR="00755B40" w:rsidRDefault="00FE2E36" w:rsidP="00755B40">
      <w:pPr>
        <w:pStyle w:val="Rubrikbokstav4"/>
      </w:pPr>
      <w:r>
        <w:t xml:space="preserve">Ersättning till idrottsutövare </w:t>
      </w:r>
    </w:p>
    <w:p w14:paraId="745DC61E" w14:textId="7A492B5A" w:rsidR="00755B40" w:rsidRDefault="00FE2E36" w:rsidP="00755B40">
      <w:pPr>
        <w:pStyle w:val="Brdtext"/>
      </w:pPr>
      <w:r>
        <w:t>Ersättning som en idrottsutövare får från en skattebefriad ideell förening som har till ändamål att främja idrott och som under året inte uppgår till ett halvt prisbasbelopp är enligt 2 kap. 19 § socialavgiftslagen (2000:980) undantagen från socialavgifter. Ersättningen är inte förmånsgrundande. Skatteutgiften avser därför särskild löneskatt.</w:t>
      </w:r>
    </w:p>
    <w:p w14:paraId="4C866143" w14:textId="4A00B8F4" w:rsidR="00755B40" w:rsidRDefault="00FE2E36" w:rsidP="00755B40">
      <w:pPr>
        <w:pStyle w:val="Rubrikbokstav4"/>
      </w:pPr>
      <w:bookmarkStart w:id="134" w:name="_Hlk64884554"/>
      <w:r>
        <w:t>Nedsatt särskild löneskatt för egenföretagare som fyllt 65 år</w:t>
      </w:r>
    </w:p>
    <w:p w14:paraId="5A4E24A0" w14:textId="6F864BF8" w:rsidR="00755B40" w:rsidRDefault="00FE2E36" w:rsidP="00755B40">
      <w:pPr>
        <w:pStyle w:val="Brdtext"/>
      </w:pPr>
      <w:r>
        <w:t>För egenföretagare som fyllt 65</w:t>
      </w:r>
      <w:r w:rsidR="00480706" w:rsidRPr="00480706">
        <w:t xml:space="preserve"> </w:t>
      </w:r>
      <w:r>
        <w:t xml:space="preserve">år och är födda 1938 eller senare, dvs. </w:t>
      </w:r>
      <w:r w:rsidR="00480706" w:rsidRPr="00480706">
        <w:t>de som om</w:t>
      </w:r>
      <w:r w:rsidR="00202D7B">
        <w:softHyphen/>
      </w:r>
      <w:r w:rsidR="00480706" w:rsidRPr="00480706">
        <w:t>fattas av det reformerade ålderspensionssystemet, betalas enbart ålderspensions</w:t>
      </w:r>
      <w:r w:rsidR="00202D7B">
        <w:softHyphen/>
      </w:r>
      <w:r w:rsidR="00480706" w:rsidRPr="00480706">
        <w:t>avgiften (3</w:t>
      </w:r>
      <w:r w:rsidR="001E7240">
        <w:t> </w:t>
      </w:r>
      <w:r w:rsidR="00480706" w:rsidRPr="00480706">
        <w:t>kap. 15</w:t>
      </w:r>
      <w:r w:rsidR="001E7240">
        <w:t> </w:t>
      </w:r>
      <w:r w:rsidR="00480706" w:rsidRPr="00480706">
        <w:t>§ socialavgiftslagen [2000:980]). För egenföretagare som är födda 1937 eller tidigare, dvs. de som omfattas av det gamla ålderspensionssystemet, betalas varken särskild löneskatt eller ålderspensionsavgift. Skatteutgiften för de som är födda 1938 eller senare avser skillnaden mellan särskild löneskatt och ålderspensionsavgiften. För de som är födda 1937 eller tidigare avser skatteutgiften särskild löneskatt</w:t>
      </w:r>
      <w:r>
        <w:t xml:space="preserve">. </w:t>
      </w:r>
    </w:p>
    <w:p w14:paraId="3C403AD4" w14:textId="5115100E" w:rsidR="00755B40" w:rsidRDefault="00FE2E36" w:rsidP="00755B40">
      <w:pPr>
        <w:pStyle w:val="Rubrikbokstav4"/>
      </w:pPr>
      <w:r>
        <w:t>Nedsatt särskild löneskatt för anställda som fyllt 65 år</w:t>
      </w:r>
    </w:p>
    <w:p w14:paraId="64288F14" w14:textId="0D852E56" w:rsidR="00E27EB9" w:rsidRDefault="00FE2E36" w:rsidP="00755B40">
      <w:pPr>
        <w:pStyle w:val="Brdtext"/>
      </w:pPr>
      <w:r>
        <w:t>För anställda som fyllt 65</w:t>
      </w:r>
      <w:r w:rsidR="00480706" w:rsidRPr="00480706">
        <w:t xml:space="preserve"> </w:t>
      </w:r>
      <w:r>
        <w:t xml:space="preserve">år och är födda 1938 eller senare, dvs. </w:t>
      </w:r>
      <w:r w:rsidR="00480706" w:rsidRPr="00480706">
        <w:t>de som omfattas av det reformerade ålderspensionssystemet, betalas enbart ålderspensionsavgiften (2</w:t>
      </w:r>
      <w:r w:rsidR="001E7240">
        <w:t> </w:t>
      </w:r>
      <w:r w:rsidR="00480706" w:rsidRPr="00480706">
        <w:t>kap. 27</w:t>
      </w:r>
      <w:r w:rsidR="001E7240">
        <w:t> </w:t>
      </w:r>
      <w:r w:rsidR="00480706" w:rsidRPr="00480706">
        <w:t>§ socialavgiftslagen [2000:980]). För anställda som är födda 1937 eller tidigare, dvs. de som omfattas av det gamla ålderspensionssystemet betalas ingen särskild löneskatt. Skatteutgiften för de som är födda 1938 eller senare avser skillnaden mellan särskild löneskatt och ålderspensionsavgiften. För de som är födda 1937 eller tidigare avser skatteutgiften särskild löneskatt</w:t>
      </w:r>
      <w:r>
        <w:t>.</w:t>
      </w:r>
    </w:p>
    <w:bookmarkEnd w:id="134"/>
    <w:p w14:paraId="20D8507C" w14:textId="5065F3E5" w:rsidR="004C76BF" w:rsidRDefault="004C76BF" w:rsidP="000B4FEF">
      <w:pPr>
        <w:pStyle w:val="Rubrikbokstav4"/>
      </w:pPr>
      <w:r>
        <w:t xml:space="preserve">Socialavgifter på icke förmånsgrundande ersättningar för arbete </w:t>
      </w:r>
    </w:p>
    <w:p w14:paraId="5513ACC6" w14:textId="1CD72DB7" w:rsidR="004C76BF" w:rsidRDefault="004C76BF" w:rsidP="004C76BF">
      <w:pPr>
        <w:pStyle w:val="Brdtext"/>
      </w:pPr>
      <w:r>
        <w:t>Inom socialförsäkringssystemet finns förmånstak som begränsar den ersättning som kan fås. På ersättning för arbete som ligger över förmånstaken tas dock socialavgifter och allmän löneavgift ut trots att denna ersättning inte är förmånsgrundande (2</w:t>
      </w:r>
      <w:r w:rsidR="001E7240">
        <w:t> </w:t>
      </w:r>
      <w:r>
        <w:t>kap. 10–11</w:t>
      </w:r>
      <w:r w:rsidR="001E7240">
        <w:t> </w:t>
      </w:r>
      <w:r>
        <w:t>§§ och 3</w:t>
      </w:r>
      <w:r w:rsidR="001E7240">
        <w:t> </w:t>
      </w:r>
      <w:r>
        <w:t>kap. 3–8</w:t>
      </w:r>
      <w:r w:rsidR="001E7240">
        <w:t> </w:t>
      </w:r>
      <w:r>
        <w:t xml:space="preserve">§§ socialavgiftslagen och lagen om allmän löneavgift). På andra förvärvsinkomster som inte är förmånsgrundande tas särskild löneskatt ut (lagen [1990:659] om särskild löneskatt på vissa förvärvsinkomster). Socialavgifterna på </w:t>
      </w:r>
      <w:r>
        <w:lastRenderedPageBreak/>
        <w:t>ersättningar över förmånstaken utgör en skattesanktion. Storleken på skattesanktionen är skillnaden mellan nivån på den särskilda löneskatten och nivån på socialavgifterna.</w:t>
      </w:r>
    </w:p>
    <w:p w14:paraId="44EB58E4" w14:textId="77777777" w:rsidR="00755B40" w:rsidRDefault="00FE2E36" w:rsidP="00755B40">
      <w:pPr>
        <w:pStyle w:val="Rubrikbokstav3"/>
      </w:pPr>
      <w:r>
        <w:t>Mervärdesskatt</w:t>
      </w:r>
    </w:p>
    <w:p w14:paraId="13BE0357" w14:textId="77777777" w:rsidR="00755B40" w:rsidRDefault="00FE2E36" w:rsidP="00C34762">
      <w:pPr>
        <w:pStyle w:val="Rubrikbokstav4"/>
        <w:spacing w:before="0"/>
      </w:pPr>
      <w:r>
        <w:t>Försäljning av tomtmark och byggnader</w:t>
      </w:r>
    </w:p>
    <w:p w14:paraId="7B92D248" w14:textId="213AC95C" w:rsidR="00755B40" w:rsidRDefault="00FE2E36" w:rsidP="00755B40">
      <w:pPr>
        <w:pStyle w:val="Brdtext"/>
      </w:pPr>
      <w:r>
        <w:t>Försäljning av fastigheter är enligt 3 kap. 2 § ML undantaget från mervärdesskatte</w:t>
      </w:r>
      <w:r w:rsidR="00202D7B">
        <w:softHyphen/>
      </w:r>
      <w:r>
        <w:t>plikt. Vid försäljning av nybyggda en- och flerbostadshus är det förädlingsvärde som uppstår vid försäljningen undantaget från mervärdesskatt, trots att det enligt normen borde beskattas. Undantaget ger upphov till en skatteutgift avseende mervärdesskatt.</w:t>
      </w:r>
    </w:p>
    <w:p w14:paraId="4A99FE67" w14:textId="77777777" w:rsidR="00755B40" w:rsidRDefault="00FE2E36" w:rsidP="00755B40">
      <w:pPr>
        <w:pStyle w:val="Rubrikbokstav4"/>
      </w:pPr>
      <w:r>
        <w:t>Försäljning av konstverk för mindre än 300 000 kr per år</w:t>
      </w:r>
    </w:p>
    <w:p w14:paraId="10C1A524" w14:textId="77777777" w:rsidR="00755B40" w:rsidRDefault="00FE2E36" w:rsidP="00755B40">
      <w:pPr>
        <w:pStyle w:val="Brdtext"/>
      </w:pPr>
      <w:r>
        <w:t>Vid försäljning av konstverk för under 300 000 kronor per år är enligt 1 kap. 2 a § ML försäljningsbeloppet undantaget från mervärdesskatt under förutsättning att upphovs</w:t>
      </w:r>
      <w:r>
        <w:softHyphen/>
        <w:t>mannen eller dennes dödsbo vid försäljningen äger konstverket. Undantaget ger upphov till en skatteutgift avseende mervärdesskatt.</w:t>
      </w:r>
    </w:p>
    <w:p w14:paraId="6FE902E2" w14:textId="77777777" w:rsidR="00755B40" w:rsidRDefault="00FE2E36" w:rsidP="00755B40">
      <w:pPr>
        <w:pStyle w:val="Rubrikbokstav4"/>
      </w:pPr>
      <w:r>
        <w:t>Lotterier</w:t>
      </w:r>
    </w:p>
    <w:p w14:paraId="592089C4" w14:textId="77777777" w:rsidR="00755B40" w:rsidRDefault="00FE2E36" w:rsidP="00755B40">
      <w:pPr>
        <w:pStyle w:val="Brdtext"/>
      </w:pPr>
      <w:r>
        <w:t>Lotterier får inte mervärdesbeskattas vilket framgår av i 3 kap. 23 § ML. Beskattning sker i förekommande fall genom punktskatt på spel. Undantaget ger upphov till en skatteutgift avseende mervärdesskatt.</w:t>
      </w:r>
    </w:p>
    <w:p w14:paraId="5052132C" w14:textId="77777777" w:rsidR="00755B40" w:rsidRDefault="00FE2E36" w:rsidP="00755B40">
      <w:pPr>
        <w:pStyle w:val="Rubrikbokstav4"/>
      </w:pPr>
      <w:r>
        <w:t>Uttagsbeskattning avseende vissa fastighetstjänster</w:t>
      </w:r>
    </w:p>
    <w:p w14:paraId="77B65932" w14:textId="77777777" w:rsidR="00755B40" w:rsidRDefault="00FE2E36" w:rsidP="00755B40">
      <w:pPr>
        <w:pStyle w:val="Brdtext"/>
      </w:pPr>
      <w:r>
        <w:t>Vissa fastighetstjänster som utförs av en ägare till en näringsfastighet (t.ex. ett hyres</w:t>
      </w:r>
      <w:r>
        <w:softHyphen/>
        <w:t>hus) som inte är skattskyldig till mervärdesskatt för fastigheten och där lönekostnaden för dessa tjänster inte överstiger 300 000 kronor (inklusive avgifter som grundas på lönen) under ett år, är mervärdesskattebefriade. Enligt 2 kap. 8 § ML görs det en så kallad uttagsbeskattning, en mervärdesbeskattning om 25 procent, för tjänster som fastighetsägaren utför åt sig själv på den egna fastigheten där lönekostnaden överstiger 300 000 kronor per år. Skatteutgiften avser den mervärdesskattebefriade kostnaden för tjänster under detta belopp.</w:t>
      </w:r>
    </w:p>
    <w:p w14:paraId="2988C7AE" w14:textId="77777777" w:rsidR="00755B40" w:rsidRDefault="00FE2E36" w:rsidP="00755B40">
      <w:pPr>
        <w:pStyle w:val="Rubrikbokstav4"/>
      </w:pPr>
      <w:r>
        <w:t>Vissa posttjänster och frimärken</w:t>
      </w:r>
    </w:p>
    <w:p w14:paraId="7F612311" w14:textId="77777777" w:rsidR="00755B40" w:rsidRDefault="00FE2E36" w:rsidP="00755B40">
      <w:pPr>
        <w:pStyle w:val="Brdtext"/>
      </w:pPr>
      <w:r>
        <w:t>Vissa samhällsomfattande posttjänster och frimärken undantas enligt 3 kap. 20 a och 30 g §§ ML från skatteplikt. Undantaget ger upphov till en skatteutgift avseende mervärdesskatt.</w:t>
      </w:r>
    </w:p>
    <w:p w14:paraId="4C8B409B" w14:textId="77777777" w:rsidR="00755B40" w:rsidRDefault="00FE2E36" w:rsidP="00755B40">
      <w:pPr>
        <w:pStyle w:val="Rubrikbokstav4"/>
      </w:pPr>
      <w:r>
        <w:t>Läkemedel</w:t>
      </w:r>
    </w:p>
    <w:p w14:paraId="153A56D9" w14:textId="06017E48" w:rsidR="00755B40" w:rsidRDefault="00FE2E36" w:rsidP="00755B40">
      <w:pPr>
        <w:pStyle w:val="Brdtext"/>
      </w:pPr>
      <w:r>
        <w:t>För läkemedel som utlämnas enligt recept eller säljs till sjukhus gäller kvalificerat undantag från mervärdesskatt enligt 3 kap. 23 § och 10 kap. 11 § ML. Det innebär att försäljningen är undantagen från mervärdesskatt men att ingående mervärdesskatt är avdragsgill. (Icke receptbelagda läkemedel beskattas med normalskattesats.) Skatte</w:t>
      </w:r>
      <w:r>
        <w:softHyphen/>
        <w:t>befrielsen ger upphov till en skatteutgift avseende mervärdesskatt.</w:t>
      </w:r>
    </w:p>
    <w:p w14:paraId="7A2282D1" w14:textId="77777777" w:rsidR="00755B40" w:rsidRDefault="00FE2E36" w:rsidP="00755B40">
      <w:pPr>
        <w:pStyle w:val="Rubrikbokstav4"/>
      </w:pPr>
      <w:r>
        <w:t>Internationell personbefordran</w:t>
      </w:r>
    </w:p>
    <w:p w14:paraId="190190C7" w14:textId="77777777" w:rsidR="00755B40" w:rsidRDefault="00FE2E36" w:rsidP="00755B40">
      <w:pPr>
        <w:pStyle w:val="Brdtext"/>
      </w:pPr>
      <w:r>
        <w:t xml:space="preserve">Transport till eller från utlandet ska enligt 5 kap. 9 § i ML inte beskattas i Sverige. En resa från en ort i Sverige till en ort i utlandet är därför i sin helhet undantagen från beskattning i Sverige. Bestämmelsen omfattar luft-, vatten- och landtransporter. Detta </w:t>
      </w:r>
      <w:r>
        <w:lastRenderedPageBreak/>
        <w:t>ger upphov till en skatteutgift avseende mervärdesskatt för den andel av resan som sker inom Sverige.</w:t>
      </w:r>
    </w:p>
    <w:p w14:paraId="6C1BD7B7" w14:textId="77777777" w:rsidR="00755B40" w:rsidRDefault="00FE2E36" w:rsidP="00755B40">
      <w:pPr>
        <w:pStyle w:val="Rubrikbokstav4"/>
      </w:pPr>
      <w:r>
        <w:t>Personbefordran</w:t>
      </w:r>
    </w:p>
    <w:p w14:paraId="032F74E1" w14:textId="77777777" w:rsidR="00755B40" w:rsidRDefault="00FE2E36" w:rsidP="00755B40">
      <w:pPr>
        <w:pStyle w:val="Brdtext"/>
      </w:pPr>
      <w:r>
        <w:t>Enligt 7 kap. 1 § ML är mervärdesskatten för personbefordran nedsatt till 6 procent. Skattesatsen gäller för resor i kollektivtrafik och taxiresor, samt turist- och charter</w:t>
      </w:r>
      <w:r>
        <w:softHyphen/>
        <w:t>resor, sightseeingturer och liknande, oavsett vilket transportmedel som används. Mervärdesskattenivån gäller dock inte om resemomentet är av underordnad betydelse. Den nedsatta skattesatsen ger upphov till en skatteutgift avseende mervärdesskatt.</w:t>
      </w:r>
    </w:p>
    <w:p w14:paraId="4EA396B5" w14:textId="77777777" w:rsidR="00755B40" w:rsidRDefault="00FE2E36" w:rsidP="00755B40">
      <w:pPr>
        <w:pStyle w:val="Rubrikbokstav4"/>
      </w:pPr>
      <w:r>
        <w:t>Tidningar och tidskrifter</w:t>
      </w:r>
    </w:p>
    <w:p w14:paraId="74D975B8" w14:textId="2017CA54" w:rsidR="00755B40" w:rsidRDefault="00FE2E36" w:rsidP="00755B40">
      <w:pPr>
        <w:pStyle w:val="Brdtext"/>
      </w:pPr>
      <w:r>
        <w:t xml:space="preserve">Enligt 7 kap. 1 § ML är mervärdesskatten för tidningar och tidskrifter nedsatt till 6 procent. Skattesatsen gäller även radiotidningar, kassettidningar och andra varor som gör skrift tillgänglig för </w:t>
      </w:r>
      <w:r w:rsidR="00F42D9C">
        <w:t>personer med läsnedsättning</w:t>
      </w:r>
      <w:r>
        <w:t>. Den nedsatta skattesatsen gäller även för motsvarande produkter som tillhandahålls på elektronisk väg. Den nedsatta skattesatsen ger upphov till en skatteutgift avseende mervärdesskatt.</w:t>
      </w:r>
    </w:p>
    <w:p w14:paraId="55860E20" w14:textId="77777777" w:rsidR="00755B40" w:rsidRDefault="00FE2E36" w:rsidP="00755B40">
      <w:pPr>
        <w:pStyle w:val="Rubrikbokstav4"/>
      </w:pPr>
      <w:r>
        <w:t>Böcker och broschyrer m.m.</w:t>
      </w:r>
    </w:p>
    <w:p w14:paraId="12D8CC40" w14:textId="175EE8FB" w:rsidR="00755B40" w:rsidRDefault="00FE2E36" w:rsidP="00755B40">
      <w:pPr>
        <w:pStyle w:val="Brdtext"/>
      </w:pPr>
      <w:r>
        <w:t>Enligt 7 kap. 1 § ML är mervärdesskatten för böcker, broschyrer, häften, musiknoter, kartor och liknande alster nedsatt till 6 procent. Detta gäller även bilderböcker, ritböcker och målarböcker för barn. Den nedsatta skattesatsen gäller även för motsvarande produkter som tillhandahålls på elektronisk väg. Den nedsatta skattesatsen ger upphov till en skatteutgift avseende mervärdesskatt</w:t>
      </w:r>
      <w:r w:rsidR="0058174A">
        <w:t>.</w:t>
      </w:r>
    </w:p>
    <w:p w14:paraId="222078EF" w14:textId="77777777" w:rsidR="00755B40" w:rsidRDefault="00FE2E36" w:rsidP="00755B40">
      <w:pPr>
        <w:pStyle w:val="Rubrikbokstav4"/>
      </w:pPr>
      <w:r>
        <w:t>Entréavgiftsbelagda kulturella föreställningar</w:t>
      </w:r>
    </w:p>
    <w:p w14:paraId="52CC3FD1" w14:textId="77777777" w:rsidR="00755B40" w:rsidRDefault="00FE2E36" w:rsidP="00755B40">
      <w:pPr>
        <w:pStyle w:val="Brdtext"/>
      </w:pPr>
      <w:r>
        <w:t>Enligt 7 kap. 1 § ML är mervärdesskatten för entréavgift till konserter, cirkus-, teater-, opera- och balettföreställningar eller liknande föreställningar nedsatt till 6 procent. Den nedsatta skattesatsen ger upphov till en skatteutgift avseende mervärdesskatt.</w:t>
      </w:r>
    </w:p>
    <w:p w14:paraId="00B90A59" w14:textId="77777777" w:rsidR="00755B40" w:rsidRDefault="00FE2E36" w:rsidP="00755B40">
      <w:pPr>
        <w:pStyle w:val="Rubrikbokstav4"/>
      </w:pPr>
      <w:r>
        <w:t>Förevisning av naturområden</w:t>
      </w:r>
    </w:p>
    <w:p w14:paraId="55CEAE81" w14:textId="77777777" w:rsidR="00755B40" w:rsidRDefault="00FE2E36" w:rsidP="00755B40">
      <w:pPr>
        <w:pStyle w:val="Brdtext"/>
      </w:pPr>
      <w:r>
        <w:t>Enligt 7 kap. 1 § ML är mervärdesskatten på förevisning av naturområden utanför tätort samt av nationalparker, naturreservat, nationalstadsparker och Natura 2000-områden nedsatt till 6 procent. Den nedsatta skattesatsen ger upphov till en skatte</w:t>
      </w:r>
      <w:r>
        <w:softHyphen/>
        <w:t>utgift avseende mervärdesskatt.</w:t>
      </w:r>
    </w:p>
    <w:p w14:paraId="75097137" w14:textId="77777777" w:rsidR="00755B40" w:rsidRDefault="00FE2E36" w:rsidP="00755B40">
      <w:pPr>
        <w:pStyle w:val="Rubrikbokstav4"/>
      </w:pPr>
      <w:r>
        <w:t>Kommersiell idrott</w:t>
      </w:r>
    </w:p>
    <w:p w14:paraId="064934EF" w14:textId="77777777" w:rsidR="00755B40" w:rsidRDefault="00FE2E36" w:rsidP="00755B40">
      <w:pPr>
        <w:pStyle w:val="Brdtext"/>
      </w:pPr>
      <w:r>
        <w:t>Enligt 7 kap. 1 § ML är mervärdesskatten för omsättning av tjänster inom idrotts</w:t>
      </w:r>
      <w:r>
        <w:softHyphen/>
        <w:t>området där verksamheten bedrivs kommersiellt, t.ex. i bolagsform, nedsatt till 6 procent. Den nedsatta skattesatsen ger upphov till en skatteutgift avseende mervärdesskatt.</w:t>
      </w:r>
    </w:p>
    <w:p w14:paraId="4180624E" w14:textId="77777777" w:rsidR="00755B40" w:rsidRDefault="00FE2E36" w:rsidP="00755B40">
      <w:pPr>
        <w:pStyle w:val="Rubrikbokstav4"/>
      </w:pPr>
      <w:r>
        <w:t>Transport i skidliftar</w:t>
      </w:r>
    </w:p>
    <w:p w14:paraId="75482DFD" w14:textId="77777777" w:rsidR="00755B40" w:rsidRDefault="00FE2E36" w:rsidP="00755B40">
      <w:pPr>
        <w:pStyle w:val="Brdtext"/>
      </w:pPr>
      <w:r>
        <w:t>Av 7 kap. 1 § ML följer att mervärdesskatten för transport i skidlift är nedsatt till 6 procent. Transport i skidlift räknas som antingen idrottstjänst eller personbefordran. Transport i skidlift sker normalt med syfte att nyttja nedfarterna i skidanläggningen och därmed som utnyttjande av idrottsanläggning. I de fall den som köper en transport i skidlift inte utnyttjar nedfarterna i anläggningen, kan transportmomentet anses vara det dominerande, och transporten faller därför under kategorin person</w:t>
      </w:r>
      <w:r>
        <w:softHyphen/>
      </w:r>
      <w:r>
        <w:lastRenderedPageBreak/>
        <w:t>befordran. Den nedsatta skattesatsen ger upphov till en skatteutgift avseende mervärdesskatt.</w:t>
      </w:r>
    </w:p>
    <w:p w14:paraId="6D193313" w14:textId="77777777" w:rsidR="00755B40" w:rsidRDefault="00FE2E36" w:rsidP="00755B40">
      <w:pPr>
        <w:pStyle w:val="Rubrikbokstav4"/>
      </w:pPr>
      <w:r>
        <w:t>Upphovsrätter</w:t>
      </w:r>
    </w:p>
    <w:p w14:paraId="7AC95CF4" w14:textId="5ACC4109" w:rsidR="00755B40" w:rsidRDefault="00FE2E36" w:rsidP="00755B40">
      <w:pPr>
        <w:pStyle w:val="Brdtext"/>
      </w:pPr>
      <w:r>
        <w:t>Enligt 7 kap. 1 § ML är mervärdesskatten för upphovsrätter nedsatt till 6 procent. Skattesatsen gäller för upplåtelse eller överlåtelse av vissa upphovsrättsligt skyddade litterära eller konstnärliga verk. Nedsättningen gäller inte för upplåtelse eller över</w:t>
      </w:r>
      <w:r w:rsidR="00202D7B">
        <w:softHyphen/>
      </w:r>
      <w:r>
        <w:t>låtelse av fotografier, reklamprodukter, system och program för automatisk data</w:t>
      </w:r>
      <w:r w:rsidR="00202D7B">
        <w:softHyphen/>
      </w:r>
      <w:r>
        <w:t>behandling eller film eller liknande upptagning av information. Den nedsatta skatte</w:t>
      </w:r>
      <w:r w:rsidR="00202D7B">
        <w:softHyphen/>
      </w:r>
      <w:r>
        <w:t>satsen ger upphov till en skatteutgift avseende mervärdesskatt.</w:t>
      </w:r>
    </w:p>
    <w:p w14:paraId="1A0002FD" w14:textId="77777777" w:rsidR="00755B40" w:rsidRDefault="00FE2E36" w:rsidP="00755B40">
      <w:pPr>
        <w:pStyle w:val="Rubrikbokstav4"/>
      </w:pPr>
      <w:r>
        <w:t>Entré till djurparker</w:t>
      </w:r>
    </w:p>
    <w:p w14:paraId="0D7F719D" w14:textId="77777777" w:rsidR="00755B40" w:rsidRDefault="00FE2E36" w:rsidP="00755B40">
      <w:pPr>
        <w:pStyle w:val="Brdtext"/>
      </w:pPr>
      <w:r>
        <w:t>Enligt 7 kap. 1 § ML är mervärdesskatten för entréavgift till djurparker nedsatt till 6 procent. Nedsättningen gäller även för guidning i djurparker. Den nedsatta skatte</w:t>
      </w:r>
      <w:r>
        <w:softHyphen/>
        <w:t>satsen ger upphov till en skatteutgift avseende mervärdesskatt.</w:t>
      </w:r>
    </w:p>
    <w:p w14:paraId="6D36555F" w14:textId="77777777" w:rsidR="00755B40" w:rsidRDefault="00FE2E36" w:rsidP="00755B40">
      <w:pPr>
        <w:pStyle w:val="Rubrikbokstav4"/>
      </w:pPr>
      <w:r>
        <w:t>Sänkt mervärdesskatt på vissa reparationer</w:t>
      </w:r>
    </w:p>
    <w:p w14:paraId="58760656" w14:textId="77777777" w:rsidR="00755B40" w:rsidRDefault="00FE2E36" w:rsidP="00755B40">
      <w:pPr>
        <w:pStyle w:val="Brdtext"/>
      </w:pPr>
      <w:r>
        <w:t>Enligt 7 kap. 1 § ML är mervärdesskatten för reparationer av cyklar med tramp- eller vevanordning, skor, lädervaror, kläder och hushållslinne nedsatt till 12 procent. Den nedsatta skattesatsen ger upphov till en skatteutgift avseende mervärdesskatt.</w:t>
      </w:r>
    </w:p>
    <w:p w14:paraId="42DDEF94" w14:textId="77777777" w:rsidR="00755B40" w:rsidRDefault="00FE2E36" w:rsidP="00755B40">
      <w:pPr>
        <w:pStyle w:val="Rubrikbokstav4"/>
      </w:pPr>
      <w:r>
        <w:t>Livsmedel</w:t>
      </w:r>
    </w:p>
    <w:p w14:paraId="573CCE8A" w14:textId="77777777" w:rsidR="00755B40" w:rsidRDefault="00FE2E36" w:rsidP="00755B40">
      <w:pPr>
        <w:pStyle w:val="Brdtext"/>
      </w:pPr>
      <w:r>
        <w:t>Enligt 7 kap. 1 § ML är skattesatsen för livsmedel nedsatt till 12 procent. Till kategorin räknas även alkoholfria drycker och öl med en alkoholhalt som inte överstiger 3,5 volymprocent alkohol. Vatten från vattenverk, starköl, vin och spritdrycker beskattas med normalskattesats. Den nedsatta skattesatsen ger upphov till en skatteutgift avseende mervärdesskatt.</w:t>
      </w:r>
    </w:p>
    <w:p w14:paraId="52CC72CD" w14:textId="77777777" w:rsidR="00755B40" w:rsidRDefault="00FE2E36" w:rsidP="00755B40">
      <w:pPr>
        <w:pStyle w:val="Rubrikbokstav4"/>
      </w:pPr>
      <w:r>
        <w:t>Restaurang- och cateringtjänster</w:t>
      </w:r>
    </w:p>
    <w:p w14:paraId="085D072E" w14:textId="77777777" w:rsidR="00755B40" w:rsidRDefault="00FE2E36" w:rsidP="00755B40">
      <w:pPr>
        <w:pStyle w:val="Brdtext"/>
      </w:pPr>
      <w:r>
        <w:t>För restaurang- och cateringtjänster gäller nedsatt mervärdesskatt till 12 procent enligt 7 kap. 1 § ML. Så kallad hämtmat inkluderas i denna post och i livsmedel. Nedsätt</w:t>
      </w:r>
      <w:r>
        <w:softHyphen/>
        <w:t>ningen gäller för omsättning med undantag för den del som avser spritdrycker, vin och starköl. Den nedsatta skattesatsen ger upphov till en skatteutgift avseende mervärdesskatt.</w:t>
      </w:r>
    </w:p>
    <w:p w14:paraId="73E927FB" w14:textId="77777777" w:rsidR="00755B40" w:rsidRDefault="00FE2E36" w:rsidP="00755B40">
      <w:pPr>
        <w:pStyle w:val="Rubrikbokstav4"/>
      </w:pPr>
      <w:r>
        <w:t xml:space="preserve">Rumsuthyrning </w:t>
      </w:r>
    </w:p>
    <w:p w14:paraId="52AFB1D5" w14:textId="77777777" w:rsidR="00755B40" w:rsidRDefault="00FE2E36" w:rsidP="00755B40">
      <w:pPr>
        <w:pStyle w:val="Brdtext"/>
      </w:pPr>
      <w:r>
        <w:t>Enligt 7 kap. 1 § ML är skattesatsen för rumsuthyrning nedsatt till 12 procent. Ned</w:t>
      </w:r>
      <w:r>
        <w:softHyphen/>
        <w:t>sättningen gäller rumsuthyrning inom ramen för hotellrörelse eller liknande verksam</w:t>
      </w:r>
      <w:r>
        <w:softHyphen/>
        <w:t>het samt upplåtelse av campingplatser. Den nedsatta skattesatsen ger upphov till en skatteutgift avseende mervärdesskatt.</w:t>
      </w:r>
    </w:p>
    <w:p w14:paraId="394616B7" w14:textId="77777777" w:rsidR="00755B40" w:rsidRDefault="00FE2E36" w:rsidP="00755B40">
      <w:pPr>
        <w:pStyle w:val="Rubrikbokstav4"/>
      </w:pPr>
      <w:r>
        <w:t>Försäljning av konstverk för minst 300 000 kr per år</w:t>
      </w:r>
    </w:p>
    <w:p w14:paraId="50E23841" w14:textId="00E72823" w:rsidR="00755B40" w:rsidRDefault="00FE2E36" w:rsidP="00755B40">
      <w:pPr>
        <w:pStyle w:val="Brdtext"/>
      </w:pPr>
      <w:r>
        <w:t>Enligt 7 kap. 1 § ML är skattesatsen för försäljning av konstverk nedsatt till 12 procent. Detta gäller om omsättningen medför skattskyldighet och konstverket ägs av upphovsmannen eller dennes dödsbo. Den nedsatta skattesatsen ger upphov till en skatteutgift avseende mervärdesskatt.</w:t>
      </w:r>
    </w:p>
    <w:p w14:paraId="5908B0BD" w14:textId="77777777" w:rsidR="00202D7B" w:rsidRDefault="00202D7B">
      <w:r>
        <w:br w:type="page"/>
      </w:r>
    </w:p>
    <w:p w14:paraId="11950449" w14:textId="77777777" w:rsidR="00755B40" w:rsidRDefault="00FE2E36" w:rsidP="00755B40">
      <w:pPr>
        <w:pStyle w:val="Rubrikbokstav4"/>
      </w:pPr>
      <w:r>
        <w:lastRenderedPageBreak/>
        <w:t>Omsättning i ideella föreningar</w:t>
      </w:r>
    </w:p>
    <w:p w14:paraId="4490308E" w14:textId="10363C4C" w:rsidR="00755B40" w:rsidRDefault="00FE2E36" w:rsidP="00755B40">
      <w:pPr>
        <w:pStyle w:val="Brdtext"/>
      </w:pPr>
      <w:r>
        <w:t>Av 4 kap. 8 § ML följer att omsättning av vara eller tjänst i en ideell förening inte räknas som ekonomisk verksamhet om föreningen är befriad från inkomstskatt för inkomsten av verksamheten. Det innebär att föreningen inte är skattskyldig för denna omsättning. Detta ger upphov till en skatteutgift avseende mervärdesskatt.</w:t>
      </w:r>
    </w:p>
    <w:p w14:paraId="6AA3A13C" w14:textId="77777777" w:rsidR="00755B40" w:rsidRDefault="00FE2E36" w:rsidP="00755B40">
      <w:pPr>
        <w:pStyle w:val="Rubrikbokstav4"/>
      </w:pPr>
      <w:r>
        <w:t>Omsättningsgräns för mervärdesskatt</w:t>
      </w:r>
    </w:p>
    <w:p w14:paraId="226D58FC" w14:textId="35071CE6" w:rsidR="00755B40" w:rsidRDefault="00FE2E36" w:rsidP="00755B40">
      <w:pPr>
        <w:pStyle w:val="Brdtext"/>
      </w:pPr>
      <w:r>
        <w:t>Enligt 9 d kap. 1 § ML undantas en beskattningsbar person från mervärdesskatt om den beskattningsbara personen har en omsättning som understiger 30 000 kronor under beskattningsåret och inte har överstigit 30 000 kronor för något av de två närmast föregående beskattningsåren. Denna skattebefrielse ger upphov till en skatte</w:t>
      </w:r>
      <w:r w:rsidR="00202D7B">
        <w:softHyphen/>
      </w:r>
      <w:r>
        <w:t>utgift avseende mervärdesskatt.</w:t>
      </w:r>
    </w:p>
    <w:p w14:paraId="57FB7B62" w14:textId="77777777" w:rsidR="00755B40" w:rsidRDefault="00FE2E36" w:rsidP="00755B40">
      <w:pPr>
        <w:pStyle w:val="Rubrikbokstav4"/>
      </w:pPr>
      <w:r>
        <w:t>Ingående skatt på jordbruksarrende</w:t>
      </w:r>
    </w:p>
    <w:p w14:paraId="65B95583" w14:textId="77777777" w:rsidR="00755B40" w:rsidRDefault="00FE2E36" w:rsidP="00755B40">
      <w:pPr>
        <w:pStyle w:val="Brdtext"/>
      </w:pPr>
      <w:r>
        <w:t>Avdragsrätt gäller för hela den ingående skatten på jordbruksarrende, även om värdet av bostad ingår i arrendet, enligt 8 kap. 10 § ML. Detta ger upphov till en skatteutgift avseende mervärdesskatt.</w:t>
      </w:r>
    </w:p>
    <w:p w14:paraId="1212668C" w14:textId="77777777" w:rsidR="00755B40" w:rsidRDefault="00FE2E36" w:rsidP="00755B40">
      <w:pPr>
        <w:pStyle w:val="Rubrikbokstav3"/>
      </w:pPr>
      <w:r>
        <w:t>Punktskatter</w:t>
      </w:r>
    </w:p>
    <w:p w14:paraId="66F4C82C" w14:textId="77777777" w:rsidR="00755B40" w:rsidRDefault="00FE2E36" w:rsidP="00C34762">
      <w:pPr>
        <w:pStyle w:val="Rubrikbokstav4"/>
        <w:spacing w:before="0"/>
      </w:pPr>
      <w:r>
        <w:t>Energiskatt på diesel i motordrivna fordon</w:t>
      </w:r>
    </w:p>
    <w:p w14:paraId="57B02C7B" w14:textId="7E1324E0" w:rsidR="00755B40" w:rsidRDefault="00FE2E36" w:rsidP="00755B40">
      <w:pPr>
        <w:pStyle w:val="Brdtext"/>
      </w:pPr>
      <w:r>
        <w:t>I 2 kap. 1 § LSE anges energiskattesatserna på bränslen. I praktiken utgörs nästan all bensin- och dieselanvändning av miljöklass 1. För drivmedel inom reduktionsplikten tas skatt ut enhetligt per liter bränsle, dvs. ingen skattemässig uppdelning sker längre av beståndsdelar som framställts av biomassa och komponenter som har fossilt ursprung. Med samma skatt per liter har det statliga stödet avskaffats till drivmedel som framställts av biomassa när det gäller de bränslen som omfattas av reduktions</w:t>
      </w:r>
      <w:r>
        <w:softHyphen/>
        <w:t>plikten. Normen beräknas baserat på energiskatteuttaget per energienhet för bensin inklusive beståndsdelar som framställs av biomassa. Normen i hela transportsektorn motsvarar därmed skatteuttaget per energienhet för bensin miljöklass 1. För lätta dieselfordon är fordonsskatten högre än för jämförbara bensinfordon bl.a. för att beakta energiskatteskillnaden mellan bensin och diesel. Detta högre fordonsskatte</w:t>
      </w:r>
      <w:r w:rsidR="00202D7B">
        <w:softHyphen/>
      </w:r>
      <w:r>
        <w:t xml:space="preserve">uttag, uppgår till 3–4 miljarder kronor av en sammanlagd skatteutgift på ca 12 miljarder kronor 2020 för energiskatt på diesel i motordrivna fordon.  </w:t>
      </w:r>
    </w:p>
    <w:p w14:paraId="1CA74520" w14:textId="77777777" w:rsidR="00755B40" w:rsidRDefault="00FE2E36" w:rsidP="00755B40">
      <w:pPr>
        <w:pStyle w:val="Rubrikbokstav4"/>
      </w:pPr>
      <w:r>
        <w:t>Energiskatt på fossil bensin utanför reduktionsplikten</w:t>
      </w:r>
    </w:p>
    <w:p w14:paraId="58139951" w14:textId="22A5725F" w:rsidR="00755B40" w:rsidRDefault="00FE2E36" w:rsidP="00755B40">
      <w:pPr>
        <w:pStyle w:val="Brdtext"/>
      </w:pPr>
      <w:r>
        <w:t>Inom reduktionsplikten tas energiskatt ut enhetligt per liter bensin inklusive biodrivmedel. Energiskattenormen beräknas baserat på energiskatteuttaget per energienhet för hela bensinblandningen inklusive biodrivmedel. Bensin miljöklass 1 inom reduktionsplikten innehåller en andel biodrivmedel</w:t>
      </w:r>
      <w:r w:rsidRPr="002D7851">
        <w:t xml:space="preserve"> i form av etanol och biobensin</w:t>
      </w:r>
      <w:r>
        <w:t>. Etanol har ett lägre energiinnehåll än fossil bensin. Den låginblandade bensinen får då ett totalt lägre energiinnehåll per liter inom reduktionsplikten jämfört med ren fossil bensin utanför reduktionsplikten. Skattenormen, som är utryckt i kronor per energienhet inom reduktionsplikten, blir då högre jämfört med skatte</w:t>
      </w:r>
      <w:r w:rsidR="00202D7B">
        <w:softHyphen/>
      </w:r>
      <w:r>
        <w:t>uttaget per energienhet för ren fossil bensin. Därmed uppkommer en skatteutgift för fossil bensin i E85.</w:t>
      </w:r>
    </w:p>
    <w:p w14:paraId="6B479AB6" w14:textId="77777777" w:rsidR="00202D7B" w:rsidRDefault="00202D7B">
      <w:r>
        <w:br w:type="page"/>
      </w:r>
    </w:p>
    <w:p w14:paraId="02ED9737" w14:textId="77777777" w:rsidR="00755B40" w:rsidRDefault="00FE2E36" w:rsidP="00755B40">
      <w:pPr>
        <w:pStyle w:val="Rubrikbokstav4"/>
      </w:pPr>
      <w:r>
        <w:lastRenderedPageBreak/>
        <w:t>Energiskattebefrielse för naturgas och gasol som drivmedel</w:t>
      </w:r>
    </w:p>
    <w:p w14:paraId="6FCEC3D6" w14:textId="5E5E549F" w:rsidR="00755B40" w:rsidRDefault="00FE2E36" w:rsidP="00755B40">
      <w:pPr>
        <w:pStyle w:val="Brdtext"/>
      </w:pPr>
      <w:r>
        <w:t>Enligt 2 kap. 1 § första stycket 4 a och 5 a LSE betalas ingen energiskatt för naturgas och gasol som drivmedel. Normen i hela transportsektor utgörs av energiskatt för bensin miljöklass 1.</w:t>
      </w:r>
    </w:p>
    <w:p w14:paraId="6A3BE50C" w14:textId="77777777" w:rsidR="00755B40" w:rsidRDefault="00FE2E36" w:rsidP="00755B40">
      <w:pPr>
        <w:pStyle w:val="Rubrikbokstav4"/>
      </w:pPr>
      <w:r>
        <w:t>Energiskattebefrielse för biodrivmedel utanför reduktionsplikten</w:t>
      </w:r>
    </w:p>
    <w:p w14:paraId="16CEFB51" w14:textId="77777777" w:rsidR="00755B40" w:rsidRDefault="00FE2E36" w:rsidP="00755B40">
      <w:pPr>
        <w:pStyle w:val="Brdtext"/>
      </w:pPr>
      <w:r>
        <w:t>Energiskattebefrielse för biodrivmedel regleras i 7 kap. 3 a, 3 b och 4 §§ LSE. Energi</w:t>
      </w:r>
      <w:r>
        <w:softHyphen/>
        <w:t xml:space="preserve">skattebefrielse gäller för biogas, höginblandad Fame, etanol i E85 och för bränslen som har samma KN-nummer som fossil bensin eller fossil diesel men som framställts av biomassa. Det kan röra sig om. hydrerade vegetabiliska oljor och fetter, s.k. HVO, eller syntetiska motorbränslen. Andra höginblandade biodrivmedel samt biodrivmedel utan fossilt innehåll ges också full energiskattebefrielse. Ingen energiskattebefrielse ges till etanol, HVO, Fame eller andra biodrivmedel inom reduktionsplikten. Normen utgörs av energiskatt för bensin miljöklass 1. </w:t>
      </w:r>
    </w:p>
    <w:p w14:paraId="1D8C12DE" w14:textId="77777777" w:rsidR="00755B40" w:rsidRDefault="00FE2E36" w:rsidP="00755B40">
      <w:pPr>
        <w:pStyle w:val="Rubrikbokstav4"/>
      </w:pPr>
      <w:r>
        <w:t>Energiskattebefrielse för elförbrukning vid bandrift</w:t>
      </w:r>
    </w:p>
    <w:p w14:paraId="21BC8A38" w14:textId="77777777" w:rsidR="00755B40" w:rsidRDefault="00FE2E36" w:rsidP="00755B40">
      <w:pPr>
        <w:pStyle w:val="Brdtext"/>
      </w:pPr>
      <w:r>
        <w:t>Enligt 11 kap. 9 § första stycket 1 och 13 a § första stycket 1 LSE gäller energiskatte</w:t>
      </w:r>
      <w:r>
        <w:softHyphen/>
        <w:t xml:space="preserve">befrielse för elförbrukning för bandrift (t.ex. järnväg och tunnelbana). Beräkningen utgår från energiskatt för bensin miljöklass 1. </w:t>
      </w:r>
    </w:p>
    <w:p w14:paraId="590F4954" w14:textId="77777777" w:rsidR="00755B40" w:rsidRDefault="00FE2E36" w:rsidP="00755B40">
      <w:pPr>
        <w:pStyle w:val="Rubrikbokstav4"/>
      </w:pPr>
      <w:r>
        <w:t>Energiskattebefrielse för bränsleförbrukning vid bandrift</w:t>
      </w:r>
    </w:p>
    <w:p w14:paraId="3A7D0431" w14:textId="2F3641DF" w:rsidR="00755B40" w:rsidRDefault="00FE2E36" w:rsidP="00755B40">
      <w:pPr>
        <w:pStyle w:val="Brdtext"/>
      </w:pPr>
      <w:r>
        <w:t xml:space="preserve">Enligt 6 a kap. 1 § 2 LSE gäller energiskattebefrielse för bränsle för bandrift (t.ex. dieseldrivna järnvägsfordon). Beräkningen utgår från energiskatt för bensin miljöklass 1. </w:t>
      </w:r>
    </w:p>
    <w:p w14:paraId="69169C1F" w14:textId="77777777" w:rsidR="00755B40" w:rsidRDefault="00FE2E36" w:rsidP="00755B40">
      <w:pPr>
        <w:pStyle w:val="Rubrikbokstav4"/>
      </w:pPr>
      <w:r>
        <w:t>Energiskattebefrielse på bränsle för inrikes sjöfart</w:t>
      </w:r>
    </w:p>
    <w:p w14:paraId="237046AD" w14:textId="77777777" w:rsidR="00755B40" w:rsidRDefault="00FE2E36" w:rsidP="00755B40">
      <w:pPr>
        <w:pStyle w:val="Brdtext"/>
      </w:pPr>
      <w:r>
        <w:t>Energiskattebefrielse för bränsle som används vid yrkesmässig sjöfart följer av 6 a kap. 1 § 3 och 4 samt 9 kap. 3 § 1–3 LSE. Bränsle som förbrukas i fartyg beskattas dock när fartyget används för privat ändamål. Normen utgörs av energiskatt för bensin miljöklass 1.</w:t>
      </w:r>
    </w:p>
    <w:p w14:paraId="25542687" w14:textId="77777777" w:rsidR="00755B40" w:rsidRDefault="00FE2E36" w:rsidP="00755B40">
      <w:pPr>
        <w:pStyle w:val="Rubrikbokstav4"/>
      </w:pPr>
      <w:r>
        <w:t>Energiskattebefrielse på bränsle för inrikes luftfart</w:t>
      </w:r>
    </w:p>
    <w:p w14:paraId="2856CE0E" w14:textId="77777777" w:rsidR="00755B40" w:rsidRDefault="00FE2E36" w:rsidP="00755B40">
      <w:pPr>
        <w:pStyle w:val="Brdtext"/>
      </w:pPr>
      <w:r>
        <w:t>Energiskattebefrielse för flygfotogen, flygbensin och andra bränslen än bensin vid yrkesmässig luftfart följer av 6 a kap. 1 § 5 samt 9 kap. 3 § 4 LSE. Flygbränsle som förbrukas i luftfartyg beskattas dock när luftfartyget används för privat ändamål. Normen utgörs av energiskatt för bensin miljöklass 1.</w:t>
      </w:r>
    </w:p>
    <w:p w14:paraId="048721A6" w14:textId="77777777" w:rsidR="00755B40" w:rsidRDefault="00FE2E36" w:rsidP="00755B40">
      <w:pPr>
        <w:pStyle w:val="Rubrikbokstav4"/>
      </w:pPr>
      <w:r>
        <w:t>Energiskattebefrielse för biobränsle m.m. för uppvärmning</w:t>
      </w:r>
    </w:p>
    <w:p w14:paraId="4F2296A0" w14:textId="0A600D40" w:rsidR="00755B40" w:rsidRDefault="00FE2E36" w:rsidP="00755B40">
      <w:pPr>
        <w:pStyle w:val="Brdtext"/>
      </w:pPr>
      <w:r>
        <w:t xml:space="preserve">Ingen skatt tas ut på </w:t>
      </w:r>
      <w:r w:rsidR="00927087">
        <w:t xml:space="preserve">ej skattepliktiga </w:t>
      </w:r>
      <w:r>
        <w:t>biobränsle</w:t>
      </w:r>
      <w:r w:rsidR="00927087">
        <w:t>n</w:t>
      </w:r>
      <w:r>
        <w:t xml:space="preserve"> m.m. som används för uppvärmning. Energiskattebefrielse för biogas</w:t>
      </w:r>
      <w:r w:rsidR="008B7997">
        <w:t xml:space="preserve"> och biogasol</w:t>
      </w:r>
      <w:r w:rsidR="008B7997" w:rsidRPr="008B7997">
        <w:t xml:space="preserve"> </w:t>
      </w:r>
      <w:r w:rsidR="008B7997">
        <w:t>s</w:t>
      </w:r>
      <w:r w:rsidR="008B7997" w:rsidRPr="008B7997">
        <w:t>om inte är framställda av livsmedels- eller fodergrödo</w:t>
      </w:r>
      <w:r w:rsidR="008B7997">
        <w:t xml:space="preserve">r </w:t>
      </w:r>
      <w:r>
        <w:t xml:space="preserve">gäller </w:t>
      </w:r>
      <w:r w:rsidRPr="00D3585A">
        <w:t>enligt 6 a kap. 2 </w:t>
      </w:r>
      <w:r w:rsidR="009C466E">
        <w:t>c</w:t>
      </w:r>
      <w:r w:rsidR="009C466E" w:rsidRPr="00D3585A">
        <w:t xml:space="preserve"> </w:t>
      </w:r>
      <w:r w:rsidRPr="00D3585A">
        <w:t>§ LSE</w:t>
      </w:r>
      <w:r>
        <w:t xml:space="preserve">. </w:t>
      </w:r>
      <w:r w:rsidR="00927087">
        <w:t xml:space="preserve">Sedan den 1 januari 2021 är inte längre skattepliktiga </w:t>
      </w:r>
      <w:r w:rsidR="00927087" w:rsidRPr="00927087">
        <w:t xml:space="preserve">vegetabiliska och animaliska oljor och fetter m.m. </w:t>
      </w:r>
      <w:r w:rsidR="00927087">
        <w:t>skatteb</w:t>
      </w:r>
      <w:r w:rsidR="008B7997">
        <w:t>e</w:t>
      </w:r>
      <w:r w:rsidR="00927087">
        <w:t>friade.</w:t>
      </w:r>
      <w:r w:rsidR="00927087" w:rsidRPr="00927087">
        <w:t xml:space="preserve"> </w:t>
      </w:r>
      <w:r>
        <w:t>Normen utgörs av full energiskatt för uppvärm</w:t>
      </w:r>
      <w:r>
        <w:softHyphen/>
        <w:t xml:space="preserve">ningsbränslen. </w:t>
      </w:r>
    </w:p>
    <w:p w14:paraId="7CF9503D" w14:textId="058CD527" w:rsidR="00755B40" w:rsidRDefault="00FE2E36" w:rsidP="00755B40">
      <w:pPr>
        <w:pStyle w:val="Rubrikbokstav4"/>
      </w:pPr>
      <w:bookmarkStart w:id="135" w:name="_Hlk65597782"/>
      <w:bookmarkStart w:id="136" w:name="_Hlk65596856"/>
      <w:bookmarkStart w:id="137" w:name="_Hlk65598828"/>
      <w:r>
        <w:t xml:space="preserve">El som inte </w:t>
      </w:r>
      <w:bookmarkEnd w:id="135"/>
      <w:r w:rsidR="00843858">
        <w:t>beskattas</w:t>
      </w:r>
    </w:p>
    <w:p w14:paraId="03882561" w14:textId="7660A598" w:rsidR="00755B40" w:rsidRDefault="00FE2E36" w:rsidP="00755B40">
      <w:pPr>
        <w:pStyle w:val="Brdtext"/>
      </w:pPr>
      <w:r>
        <w:t>Enligt 11 kap. 2 §</w:t>
      </w:r>
      <w:r w:rsidR="006F5F19">
        <w:t xml:space="preserve"> och 10 §</w:t>
      </w:r>
      <w:r>
        <w:t xml:space="preserve"> LSE är el under vissa förutsättningar</w:t>
      </w:r>
      <w:r w:rsidR="006F5F19">
        <w:t xml:space="preserve"> undantagen eller befriad från skatt</w:t>
      </w:r>
      <w:r>
        <w:t>, t.ex. el producerad i mindre produktionsanläggningar</w:t>
      </w:r>
      <w:r w:rsidR="009F1AA8">
        <w:t xml:space="preserve"> </w:t>
      </w:r>
      <w:r>
        <w:t xml:space="preserve">utan att </w:t>
      </w:r>
      <w:r>
        <w:lastRenderedPageBreak/>
        <w:t>överföras till ett koncessionspliktigt nät. Normen utgörs av den energiskattesats på el som följer av 11 kap. 3 § LSE.</w:t>
      </w:r>
    </w:p>
    <w:p w14:paraId="300DAAC1" w14:textId="3D9053BE" w:rsidR="00755B40" w:rsidRDefault="00FE2E36" w:rsidP="00755B40">
      <w:pPr>
        <w:pStyle w:val="Rubrikbokstav4"/>
      </w:pPr>
      <w:bookmarkStart w:id="138" w:name="_Hlk67402672"/>
      <w:bookmarkStart w:id="139" w:name="_Hlk65654087"/>
      <w:bookmarkEnd w:id="136"/>
      <w:r>
        <w:t>Nedsatt energiskatt för leveranser av värme och kyla till industrin m.m.</w:t>
      </w:r>
      <w:bookmarkEnd w:id="138"/>
    </w:p>
    <w:p w14:paraId="64E97058" w14:textId="5F30FA49" w:rsidR="00DB5371" w:rsidRPr="00DB5371" w:rsidRDefault="00DB5371" w:rsidP="00DB5371">
      <w:pPr>
        <w:pStyle w:val="Brdtext"/>
      </w:pPr>
      <w:r w:rsidRPr="00DB5371">
        <w:t>För tid fram till den 30</w:t>
      </w:r>
      <w:r w:rsidR="00F5379D">
        <w:t> </w:t>
      </w:r>
      <w:r w:rsidRPr="00DB5371">
        <w:t>juni 2021 gäller enligt 9</w:t>
      </w:r>
      <w:r w:rsidR="00F5379D">
        <w:t> </w:t>
      </w:r>
      <w:r w:rsidRPr="00DB5371">
        <w:t>kap. 5</w:t>
      </w:r>
      <w:r w:rsidR="00F5379D">
        <w:t> </w:t>
      </w:r>
      <w:r w:rsidRPr="00DB5371">
        <w:t>§ LSE att bränslen som används för att framställa värme och kyla som levereras för förbrukning i industrins tillverkningsprocess samt jord-, skogs- och vattenbruksnäringarna medges befrielse från 70 procent av energiskatten på bränslen. Därutöver är energiskatten på el som används för dessa ändamål nedsatt till 0,6 öre/kWh. Den nedsatta energiskatten på el gäller också för el som används för att framställa värme och el som levereras för förbrukning i datorhallar (se 9</w:t>
      </w:r>
      <w:r w:rsidR="00F5379D">
        <w:t> </w:t>
      </w:r>
      <w:r w:rsidRPr="00DB5371">
        <w:t>kap. 5</w:t>
      </w:r>
      <w:r w:rsidR="00F5379D">
        <w:t> </w:t>
      </w:r>
      <w:r w:rsidRPr="00DB5371">
        <w:t>a</w:t>
      </w:r>
      <w:r w:rsidR="00F5379D">
        <w:t> </w:t>
      </w:r>
      <w:r w:rsidRPr="00DB5371">
        <w:t>§ LSE). Normen utgörs av full energiskatt för uppvärmningsbränslen och den energiskattesats på el som följer av 11</w:t>
      </w:r>
      <w:r w:rsidR="00F5379D">
        <w:t> </w:t>
      </w:r>
      <w:r w:rsidRPr="00DB5371">
        <w:t>kap. 3</w:t>
      </w:r>
      <w:r w:rsidR="00F5379D">
        <w:t> </w:t>
      </w:r>
      <w:r w:rsidRPr="00DB5371">
        <w:t>§ LSE. Från den 1</w:t>
      </w:r>
      <w:r w:rsidR="00F5379D">
        <w:t> </w:t>
      </w:r>
      <w:r w:rsidRPr="00DB5371">
        <w:t>juli 2021 medges befrielse från energiskatten för bränslen med 35 procent och från den 1</w:t>
      </w:r>
      <w:r w:rsidR="00F5379D">
        <w:t> </w:t>
      </w:r>
      <w:r w:rsidRPr="00DB5371">
        <w:t>januari 2022 slopas nedsättningen för bränslen.</w:t>
      </w:r>
    </w:p>
    <w:bookmarkEnd w:id="139"/>
    <w:p w14:paraId="53DB4D2F" w14:textId="18242446" w:rsidR="00755B40" w:rsidRDefault="00FE2E36" w:rsidP="00755B40">
      <w:pPr>
        <w:pStyle w:val="Rubrikbokstav4"/>
      </w:pPr>
      <w:r>
        <w:t>Nedsatt energiskatt på uppvärmningsbränslen inom industrin</w:t>
      </w:r>
    </w:p>
    <w:p w14:paraId="1F2CD958" w14:textId="21510838" w:rsidR="00755B40" w:rsidRDefault="002B299E" w:rsidP="00E00569">
      <w:pPr>
        <w:pStyle w:val="Brdtext"/>
      </w:pPr>
      <w:r>
        <w:t xml:space="preserve">För tid fram till </w:t>
      </w:r>
      <w:r w:rsidR="00BC7D11">
        <w:t>den</w:t>
      </w:r>
      <w:r>
        <w:t xml:space="preserve"> 30</w:t>
      </w:r>
      <w:r w:rsidR="00202D7B">
        <w:t> </w:t>
      </w:r>
      <w:r>
        <w:t>juni 2021 gäller enligt 6 a kap. 1 § 9 LSE energiskattebefrielse med 70 procent för användning av fossila bränslen i tillverkningsprocessen f</w:t>
      </w:r>
      <w:r w:rsidR="00FE2E36">
        <w:t>ör industrin inom och utanför EU:s system för handel med utsläppsrätter. Normen utgörs av full energiskatt för uppvärmningsbränslen.</w:t>
      </w:r>
      <w:r w:rsidRPr="002B299E">
        <w:t xml:space="preserve"> Från den 1</w:t>
      </w:r>
      <w:r w:rsidR="00F5379D">
        <w:t> </w:t>
      </w:r>
      <w:r w:rsidRPr="002B299E">
        <w:t xml:space="preserve">juli 2021 medges befrielse från </w:t>
      </w:r>
      <w:r w:rsidR="00007036" w:rsidRPr="002B299E">
        <w:t>energiskatt</w:t>
      </w:r>
      <w:r w:rsidR="00007036">
        <w:t>en</w:t>
      </w:r>
      <w:r w:rsidR="00007036" w:rsidRPr="002B299E">
        <w:t xml:space="preserve"> </w:t>
      </w:r>
      <w:r w:rsidR="00007036">
        <w:t>för bränslen</w:t>
      </w:r>
      <w:r w:rsidRPr="002B299E">
        <w:t xml:space="preserve"> med 35 procent och från den 1</w:t>
      </w:r>
      <w:r w:rsidR="00F5379D">
        <w:t> </w:t>
      </w:r>
      <w:r w:rsidRPr="002B299E">
        <w:t xml:space="preserve">januari 2022 </w:t>
      </w:r>
      <w:r w:rsidR="00007036">
        <w:t>slopas</w:t>
      </w:r>
      <w:r w:rsidR="00007036" w:rsidRPr="002B299E">
        <w:t xml:space="preserve"> </w:t>
      </w:r>
      <w:r w:rsidR="00007036">
        <w:t>nedsättningen</w:t>
      </w:r>
      <w:r w:rsidR="00007036" w:rsidRPr="002B299E">
        <w:t>.</w:t>
      </w:r>
      <w:r w:rsidRPr="002B299E">
        <w:t xml:space="preserve"> Därmed upphör skatteutgiften 2022.</w:t>
      </w:r>
    </w:p>
    <w:p w14:paraId="169AD392" w14:textId="77777777" w:rsidR="00755B40" w:rsidRDefault="00FE2E36" w:rsidP="00755B40">
      <w:pPr>
        <w:pStyle w:val="Rubrikbokstav4"/>
      </w:pPr>
      <w:r>
        <w:t>Nedsatt energiskatt på uppvärmningsbränslen inom jord-, skogs- och vattenbruksnäringarna</w:t>
      </w:r>
    </w:p>
    <w:p w14:paraId="4CB35045" w14:textId="6032E647" w:rsidR="00755B40" w:rsidRDefault="00C039F5" w:rsidP="00755B40">
      <w:pPr>
        <w:pStyle w:val="Brdtext"/>
      </w:pPr>
      <w:r w:rsidRPr="00C039F5">
        <w:t xml:space="preserve">För tid fram till </w:t>
      </w:r>
      <w:r w:rsidR="00BC7D11">
        <w:t>den</w:t>
      </w:r>
      <w:r w:rsidRPr="00C039F5">
        <w:t xml:space="preserve"> 30</w:t>
      </w:r>
      <w:r w:rsidR="00F5379D">
        <w:t> </w:t>
      </w:r>
      <w:r w:rsidRPr="00C039F5">
        <w:t xml:space="preserve">juni 2021 gäller </w:t>
      </w:r>
      <w:r>
        <w:t>e</w:t>
      </w:r>
      <w:r w:rsidR="00FE2E36">
        <w:t>nligt 6 a kap. 1 § 10 och 11 LSE energi</w:t>
      </w:r>
      <w:r w:rsidR="00202D7B">
        <w:softHyphen/>
      </w:r>
      <w:r w:rsidR="00FE2E36">
        <w:t>skattebefrielse med 70 procent för användning av fossila bränslen för annat ändamål än drift av motordrivna fordon vid yrkesmässig jord-, skogs- eller vattenbruks</w:t>
      </w:r>
      <w:r w:rsidR="00202D7B">
        <w:softHyphen/>
      </w:r>
      <w:r w:rsidR="00FE2E36">
        <w:t>verksamhet</w:t>
      </w:r>
      <w:r>
        <w:t xml:space="preserve">. </w:t>
      </w:r>
      <w:r w:rsidR="00FE2E36">
        <w:t>Normen utgörs av full energiskatt för uppvärmningsbränslen.</w:t>
      </w:r>
      <w:r>
        <w:t xml:space="preserve"> </w:t>
      </w:r>
      <w:r w:rsidRPr="002B299E">
        <w:t>Från den 1</w:t>
      </w:r>
      <w:r w:rsidR="00F5379D">
        <w:t> </w:t>
      </w:r>
      <w:r w:rsidRPr="002B299E">
        <w:t xml:space="preserve">juli 2021 medges befrielse från </w:t>
      </w:r>
      <w:r w:rsidR="00007036" w:rsidRPr="002B299E">
        <w:t>energiskatt</w:t>
      </w:r>
      <w:r w:rsidR="00007036">
        <w:t>en</w:t>
      </w:r>
      <w:r w:rsidR="00007036" w:rsidRPr="002B299E">
        <w:t xml:space="preserve"> </w:t>
      </w:r>
      <w:r w:rsidR="00007036">
        <w:t>för bränslen</w:t>
      </w:r>
      <w:r w:rsidRPr="002B299E">
        <w:t xml:space="preserve"> med 35 procent och från den 1 januari 2022 </w:t>
      </w:r>
      <w:r w:rsidR="00007036">
        <w:t>slopas</w:t>
      </w:r>
      <w:r w:rsidR="00007036" w:rsidRPr="002B299E">
        <w:t xml:space="preserve"> </w:t>
      </w:r>
      <w:r w:rsidR="00007036">
        <w:t>nedsättningen</w:t>
      </w:r>
      <w:r w:rsidR="00007036" w:rsidRPr="002B299E">
        <w:t>.</w:t>
      </w:r>
      <w:r w:rsidRPr="002B299E">
        <w:t xml:space="preserve"> Därmed upphör skatteutgiften 2022.</w:t>
      </w:r>
    </w:p>
    <w:p w14:paraId="161B44CE" w14:textId="77777777" w:rsidR="00755B40" w:rsidRDefault="00FE2E36" w:rsidP="00755B40">
      <w:pPr>
        <w:pStyle w:val="Rubrikbokstav4"/>
      </w:pPr>
      <w:bookmarkStart w:id="140" w:name="_Hlk65656011"/>
      <w:bookmarkEnd w:id="137"/>
      <w:r>
        <w:t>Nedsatt energiskatt på el inom industrin och i datorhallar</w:t>
      </w:r>
      <w:bookmarkEnd w:id="140"/>
    </w:p>
    <w:p w14:paraId="2F2B4F3B" w14:textId="5F0377EF" w:rsidR="00755B40" w:rsidRDefault="00FE2E36" w:rsidP="00755B40">
      <w:pPr>
        <w:pStyle w:val="Brdtext"/>
      </w:pPr>
      <w:r>
        <w:t>El som används i tillverkningsprocessen i industriell verksamhet och i datorhallar beskattas med 0,</w:t>
      </w:r>
      <w:r w:rsidR="00AA2F9D">
        <w:t>6 </w:t>
      </w:r>
      <w:r>
        <w:t>öre/kWh, se 11 kap. 9 § första stycket 6 och 7 samt 14 och 15 §§ LSE. Normen utgörs av den energiskattesats på el som följer av 11 kap. 3 § LSE.</w:t>
      </w:r>
    </w:p>
    <w:p w14:paraId="2B8B4D59" w14:textId="77777777" w:rsidR="00755B40" w:rsidRDefault="00FE2E36" w:rsidP="00755B40">
      <w:pPr>
        <w:pStyle w:val="Rubrikbokstav4"/>
      </w:pPr>
      <w:r>
        <w:t>Nedsatt energiskatt på el inom jord-, skogs- och vattenbruksnäringarna</w:t>
      </w:r>
    </w:p>
    <w:p w14:paraId="1A230AAE" w14:textId="66878A2C" w:rsidR="00755B40" w:rsidRDefault="00FE2E36" w:rsidP="00755B40">
      <w:pPr>
        <w:pStyle w:val="Brdtext"/>
      </w:pPr>
      <w:r>
        <w:t>El som används i jord-, skogs- eller vattenbruksverksamhet beskattas med 0,</w:t>
      </w:r>
      <w:r w:rsidR="00AA2F9D">
        <w:t>6 </w:t>
      </w:r>
      <w:r>
        <w:t>öre/kWh (11 kap. 12 och 12 a §§ LSE). Normen utgörs av den energiskattesats på el som följer av 11 kap. 3 § LSE.</w:t>
      </w:r>
    </w:p>
    <w:p w14:paraId="12B702ED" w14:textId="77777777" w:rsidR="00755B40" w:rsidRDefault="00FE2E36" w:rsidP="00755B40">
      <w:pPr>
        <w:pStyle w:val="Rubrikbokstav4"/>
      </w:pPr>
      <w:r>
        <w:t>Nedsatt energiskatt på el i vissa kommuner</w:t>
      </w:r>
    </w:p>
    <w:p w14:paraId="11F7E6F0" w14:textId="77777777" w:rsidR="00755B40" w:rsidRDefault="00FE2E36" w:rsidP="00755B40">
      <w:pPr>
        <w:pStyle w:val="Brdtext"/>
      </w:pPr>
      <w:r>
        <w:t xml:space="preserve">Enligt 11 kap. 9 § första stycket 8 LSE gäller en lägre energiskattenivå för el som används av hushåll och tjänstesektorn i vissa kommuner med undantag för el som används som landström eller i datorhallar. Nedsättningen gäller el som används i samtliga kommuner i Västerbottens, Norrbottens och Jämtlands län, Sollefteå, Ånge </w:t>
      </w:r>
      <w:r>
        <w:lastRenderedPageBreak/>
        <w:t>och Örnsköldsvik i Västernorrlands län, Ljusdal i Gävleborgs län, Torsby i Värmlands län, och Malung-Sälen, Mora, Orsa och Älvdalen i Dalarnas län. Nedsättningen och därmed även skatteutgiften uppgår till 9,6 öre/kWh. Normen utgörs av den energi</w:t>
      </w:r>
      <w:r>
        <w:softHyphen/>
        <w:t>skattesats på el som följer av 11 kap. 3 § LSE.</w:t>
      </w:r>
    </w:p>
    <w:p w14:paraId="6E633870" w14:textId="77777777" w:rsidR="00755B40" w:rsidRDefault="00FE2E36" w:rsidP="00755B40">
      <w:pPr>
        <w:pStyle w:val="Rubrikbokstav4"/>
      </w:pPr>
      <w:r>
        <w:t>Nedsatt koldioxidskatt för diesel till arbetsmaskiner och fartyg inom jord-, skogs- och vattenbruksnäringarna</w:t>
      </w:r>
    </w:p>
    <w:p w14:paraId="6F7903D1" w14:textId="77777777" w:rsidR="00755B40" w:rsidRDefault="00FE2E36" w:rsidP="00755B40">
      <w:pPr>
        <w:pStyle w:val="Brdtext"/>
      </w:pPr>
      <w:r>
        <w:t>Enligt 6 a kap. 2 a § 1 och 2 LSE gäller nedsatt koldioxidskatt för diesel som förbrukas i arbetsmaskiner i yrkesmässig jords-, skogs- eller vattenbruksverksamhet. Från och med den 1 januari 2017 gäller skattenedsättningen även för fartyg som används inom dessa näringar. Från och med den 1 januari 2020 motsvarar nedsättningen 1,93 kronor/liter. Normen utgörs av full koldioxidskatt.</w:t>
      </w:r>
    </w:p>
    <w:p w14:paraId="10944EC2" w14:textId="77777777" w:rsidR="00755B40" w:rsidRDefault="00FE2E36" w:rsidP="00755B40">
      <w:pPr>
        <w:pStyle w:val="Rubrikbokstav4"/>
      </w:pPr>
      <w:r>
        <w:t>Koldioxidskattebefrielse på bränsle vid bandrift</w:t>
      </w:r>
    </w:p>
    <w:p w14:paraId="249E1642" w14:textId="77777777" w:rsidR="00755B40" w:rsidRDefault="00FE2E36" w:rsidP="00755B40">
      <w:pPr>
        <w:pStyle w:val="Brdtext"/>
      </w:pPr>
      <w:r>
        <w:t>Enligt 6 a kap. 1 § 2 LSE gäller koldioxidskattebefrielse för bränsle för bandrift (t.ex. dieseldrivna järnvägsfordon). Normen utgörs av full koldioxidskatt.</w:t>
      </w:r>
    </w:p>
    <w:p w14:paraId="5FC8BB24" w14:textId="77777777" w:rsidR="00755B40" w:rsidRDefault="00FE2E36" w:rsidP="00755B40">
      <w:pPr>
        <w:pStyle w:val="Rubrikbokstav4"/>
      </w:pPr>
      <w:r>
        <w:t>Koldioxidskattebefrielse på bränsle för inrikes sjöfart</w:t>
      </w:r>
    </w:p>
    <w:p w14:paraId="32C033C3" w14:textId="77777777" w:rsidR="00755B40" w:rsidRDefault="00FE2E36" w:rsidP="00755B40">
      <w:pPr>
        <w:pStyle w:val="Brdtext"/>
      </w:pPr>
      <w:r>
        <w:t xml:space="preserve">Koldioxidskattebefrielse för bränsle som används vid yrkesmässig sjöfart följer av 6 a kap. 1 § 3 och 4 samt 9 kap. 3 § 1–3 LSE. Bränsle i fartyg som används för privata ändamål beskattas dock. Normen utgörs av full koldioxidskatt. </w:t>
      </w:r>
    </w:p>
    <w:p w14:paraId="55BF2901" w14:textId="1C76C237" w:rsidR="00755B40" w:rsidRDefault="00FE2E36" w:rsidP="00755B40">
      <w:pPr>
        <w:pStyle w:val="Rubrikbokstav4"/>
      </w:pPr>
      <w:r>
        <w:t>Koldioxidskatt för fossila drivmedel och biodrivmedel inom reduktionsplikten</w:t>
      </w:r>
    </w:p>
    <w:p w14:paraId="2194F756" w14:textId="77777777" w:rsidR="00755B40" w:rsidRDefault="00FE2E36" w:rsidP="00755B40">
      <w:pPr>
        <w:pStyle w:val="Brdtext"/>
      </w:pPr>
      <w:r>
        <w:t>För drivmedel inom reduktionsplikten tas skatt ut enhetligt per liter bränsle, dvs. ingen skattemässig uppdelning sker sedan den 1 juli 2018 av beståndsdelar som framställts av biomassa och komponenter som har fossilt ursprung. Koldioxidskattesatserna har omräknats utifrån prognostiserad andel av biodrivmedel utifrån reduktionsplikten (beräknat med full koldioxidskatt för den fossila delen och noll koldioxidskatt för bio</w:t>
      </w:r>
      <w:r>
        <w:softHyphen/>
        <w:t>drivmedelsdelen). För delen fossil bensin som omfattas av reduktionsplikten är uttaget av koldioxidskatt reducerat med ca 8 procent jämfört med normen. För delen fossil diesel som omfattas av reduktionsplikten är uttaget av koldioxidskatt reducerat med ca 26 procent jämfört med normen. Då hela blandningen inklusive biodrivmedel kol</w:t>
      </w:r>
      <w:r>
        <w:softHyphen/>
        <w:t>dioxidbeskattas lika per volymenhet bensin respektive diesel uppkommer en skatte</w:t>
      </w:r>
      <w:r>
        <w:softHyphen/>
        <w:t>utgift avseende den fossila delen och en skattesanktion avseende biodrivmedelsdelen. Normen utgörs av skatteuttaget per kg koldioxid utanför reduktionsplikten för den fossila delen och noll koldioxidskatt för biodrivmedelsdelen. Den schabloniserade omräkningen enligt inblandade nivåer av biodrivmedel i bensin och diesel medför att skattesanktionen för biodrivmedel och skatteutgiften för den fossila delen ungefär tar ut varandra på kort sikt och sätts därmed till noll i redovisningen.</w:t>
      </w:r>
    </w:p>
    <w:p w14:paraId="6AE16E43" w14:textId="77777777" w:rsidR="00755B40" w:rsidRDefault="00FE2E36" w:rsidP="00755B40">
      <w:pPr>
        <w:pStyle w:val="Rubrikbokstav4"/>
      </w:pPr>
      <w:r>
        <w:t>Koldioxidskatt för fossila drivmedel utanför reduktionsplikten</w:t>
      </w:r>
    </w:p>
    <w:p w14:paraId="6550003E" w14:textId="7A86D6C2" w:rsidR="00755B40" w:rsidRDefault="00FE2E36" w:rsidP="00755B40">
      <w:pPr>
        <w:pStyle w:val="Brdtext"/>
      </w:pPr>
      <w:r>
        <w:t xml:space="preserve">För den andel av E85 som består av fossil bensin tas koldioxidskatt per liter ut på samma nivå som bensin inom reduktionsplikten. För koldioxidskatten uttryckt i kronor per liter på bensin inom reduktionsplikten har hänsyn tagits till att den till ungefär 8 volymprocent utgörs av biodrivmedel och koldioxidskattesatsen har räknats ned motsvarande. För fossil bensin i E85 som inte omfattas av reduktionsplikten är även uttaget av skatt reducerat med ca 8 procent jämfört med normen. Normen utgörs av skatteuttaget per kg koldioxid inom reduktionsplikten. </w:t>
      </w:r>
    </w:p>
    <w:p w14:paraId="46AE70A8" w14:textId="6AE6E25A" w:rsidR="00564984" w:rsidRDefault="00564984" w:rsidP="000B4FEF">
      <w:pPr>
        <w:pStyle w:val="Rubrikbokstav4"/>
      </w:pPr>
      <w:r>
        <w:lastRenderedPageBreak/>
        <w:t>Koldioxidskatt på fossila bränslen i värmeverk inom EU ETS</w:t>
      </w:r>
    </w:p>
    <w:p w14:paraId="2D24B8E5" w14:textId="23CF605C" w:rsidR="00564984" w:rsidRDefault="00564984" w:rsidP="00564984">
      <w:pPr>
        <w:pStyle w:val="Brdtext"/>
      </w:pPr>
      <w:r>
        <w:t>Enligt 6</w:t>
      </w:r>
      <w:r w:rsidR="00F5379D">
        <w:t> </w:t>
      </w:r>
      <w:r>
        <w:t>a</w:t>
      </w:r>
      <w:r w:rsidR="00F5379D">
        <w:t> </w:t>
      </w:r>
      <w:r>
        <w:t>kap. 1</w:t>
      </w:r>
      <w:r w:rsidR="00F5379D">
        <w:t> </w:t>
      </w:r>
      <w:r>
        <w:t>§ 17</w:t>
      </w:r>
      <w:r w:rsidR="00F5379D">
        <w:t> </w:t>
      </w:r>
      <w:r>
        <w:t>b LSE gäller, för fossila bränslen som förbrukas i annan värmeproduktion inom EU:s system för handel med utsläppsrätter (EU ETS) än kraftvärmeproduktion eller framställning av värme i en industrianläggning, att koldioxidskatt betalas med 91 procent av koldioxidskatten. Inom handelssystemet utgörs normen av noll koldioxidskatt.</w:t>
      </w:r>
    </w:p>
    <w:p w14:paraId="4F78F003" w14:textId="4700B433" w:rsidR="00564984" w:rsidRDefault="00564984" w:rsidP="000B4FEF">
      <w:pPr>
        <w:pStyle w:val="Rubrikbokstav4"/>
      </w:pPr>
      <w:r>
        <w:t>Koldioxidskatt på fossila bränslen i kraftvärmeverk inom EU ETS</w:t>
      </w:r>
    </w:p>
    <w:p w14:paraId="21E9CDAF" w14:textId="3AECE3CA" w:rsidR="00564984" w:rsidRDefault="00564984" w:rsidP="00564984">
      <w:pPr>
        <w:pStyle w:val="Brdtext"/>
      </w:pPr>
      <w:r>
        <w:t>Enligt 6</w:t>
      </w:r>
      <w:r w:rsidR="00F5379D">
        <w:t> </w:t>
      </w:r>
      <w:r>
        <w:t>a</w:t>
      </w:r>
      <w:r w:rsidR="00F5379D">
        <w:t> </w:t>
      </w:r>
      <w:r>
        <w:t>kap. 1</w:t>
      </w:r>
      <w:r w:rsidR="00F5379D">
        <w:t> </w:t>
      </w:r>
      <w:r>
        <w:t>§ 17</w:t>
      </w:r>
      <w:r w:rsidR="00F5379D">
        <w:t> </w:t>
      </w:r>
      <w:r>
        <w:t>a LSE gäller, för fossila bränslen som förbrukas vid samtidig produktion av värme och el i kraftvärmeverk inom EU ETS, att koldioxidskatt betalas med 91 procent av koldioxidskatten. Koldioxidskattebefrielse på den del av bränslet som motsvarar elproduktionen enligt 6</w:t>
      </w:r>
      <w:r w:rsidR="00F5379D">
        <w:t> </w:t>
      </w:r>
      <w:r>
        <w:t>a</w:t>
      </w:r>
      <w:r w:rsidR="00F5379D">
        <w:t> </w:t>
      </w:r>
      <w:r>
        <w:t>kap. 1</w:t>
      </w:r>
      <w:r w:rsidR="00F5379D">
        <w:t> </w:t>
      </w:r>
      <w:r>
        <w:t>§</w:t>
      </w:r>
      <w:r w:rsidR="00F5379D">
        <w:t> </w:t>
      </w:r>
      <w:r>
        <w:t>7 LSE, grundar sig på tvingande unionsrätt (artikel 14.1 a i rådets direktiv 2003/96/EG). Skatteutgiften beräknas enbart på värmeproduktionen. Inom handelssystemet utgörs normen av noll koldioxidskatt.</w:t>
      </w:r>
    </w:p>
    <w:p w14:paraId="492626C3" w14:textId="77777777" w:rsidR="00755B40" w:rsidRDefault="00FE2E36" w:rsidP="00755B40">
      <w:pPr>
        <w:pStyle w:val="Rubrikbokstav3"/>
      </w:pPr>
      <w:r>
        <w:t>Skattereduktioner</w:t>
      </w:r>
    </w:p>
    <w:p w14:paraId="57A9D151" w14:textId="2D222D49" w:rsidR="00755B40" w:rsidRDefault="00FE2E36" w:rsidP="00C34762">
      <w:pPr>
        <w:pStyle w:val="Rubrikbokstav4"/>
        <w:spacing w:before="0"/>
      </w:pPr>
      <w:r>
        <w:t>Skattereduktion för sjöinkomst</w:t>
      </w:r>
    </w:p>
    <w:p w14:paraId="28CFFF65" w14:textId="77777777" w:rsidR="00755B40" w:rsidRDefault="00FE2E36" w:rsidP="00755B40">
      <w:pPr>
        <w:pStyle w:val="Brdtext"/>
      </w:pPr>
      <w:r>
        <w:t>Skattskyldiga med sjöinkomst under hela beskattningsåret har enligt 67 kap. 3 § IL rätt till skattereduktion med 14 000 kronor per år om fartyget till övervägande del gått i fjärrfart och med 9 000 kronor per år om det gått i närfart. Om den skatteskyldige haft sjöinkomst under endast en del av året, ska reduktion medges för varje dag som sjö</w:t>
      </w:r>
      <w:r>
        <w:softHyphen/>
        <w:t>inkomst uppbärs.</w:t>
      </w:r>
    </w:p>
    <w:p w14:paraId="4E859FE8" w14:textId="2BBF7F67" w:rsidR="00755B40" w:rsidRDefault="00FE2E36" w:rsidP="00755B40">
      <w:pPr>
        <w:pStyle w:val="Rubrikbokstav4"/>
      </w:pPr>
      <w:r>
        <w:t xml:space="preserve">Skattereduktion för personer med sjuk- och aktivitetsersättning </w:t>
      </w:r>
    </w:p>
    <w:p w14:paraId="7754556E" w14:textId="77777777" w:rsidR="00755B40" w:rsidRDefault="00FE2E36" w:rsidP="00755B40">
      <w:pPr>
        <w:pStyle w:val="Brdtext"/>
      </w:pPr>
      <w:r>
        <w:t>Från och med 1 januari 2018 finns en skattereduktion för personer med sjuk- och aktivitetsersättning (67 kap. 9 a–9 d §§ IL). Skattereduktionen är 4,5 procent av inkomsten som understiger 2,53 prisbasbelopp, multiplicerat med kommunalskatte</w:t>
      </w:r>
      <w:r>
        <w:softHyphen/>
        <w:t>satsen, och 2,5 procent av inkomsten som överstiger 2,53 prisbasbelopp, multiplicerat med kommunalskattesatsen.</w:t>
      </w:r>
    </w:p>
    <w:p w14:paraId="14C53965" w14:textId="7E8218B6" w:rsidR="00755B40" w:rsidRDefault="00FE2E36" w:rsidP="00755B40">
      <w:pPr>
        <w:pStyle w:val="Rubrikbokstav4"/>
      </w:pPr>
      <w:r>
        <w:t>Skattereduktion för ruttjänster</w:t>
      </w:r>
    </w:p>
    <w:p w14:paraId="1AFD9B32" w14:textId="4C386BD8" w:rsidR="00755B40" w:rsidRDefault="00FE2E36" w:rsidP="00755B40">
      <w:pPr>
        <w:pStyle w:val="Brdtext"/>
      </w:pPr>
      <w:r>
        <w:t>Fysiska personer som köper s.k. ruttjänster eller får dessa som löneförmån har, under vissa förutsättningar, rätt till skattereduktion enligt 67 kap. 11–19 §§ IL. Skattereduk</w:t>
      </w:r>
      <w:r>
        <w:softHyphen/>
        <w:t xml:space="preserve">tionen uppgår till 50 procent av arbetskostnaden inklusive mervärdesskatt för det utförda arbetet och 50 procent av värdet av ruttjänsten om den tillhandahållits som löneförmån. För att reduktionen ska ges ska den som utför tjänsten vara godkänd för F-skatt. Reduktion kan även medges om utföraren är en privatperson som har en A-skattsedel och motsvarar då arbetsgivaravgifterna. Skattereduktionen får tillsammans med skattereduktionen för rotarbeten (se </w:t>
      </w:r>
      <w:r w:rsidR="009A316C">
        <w:t>G</w:t>
      </w:r>
      <w:r>
        <w:t xml:space="preserve">5) uppgå till högst </w:t>
      </w:r>
      <w:r w:rsidR="009A316C">
        <w:t>75</w:t>
      </w:r>
      <w:r>
        <w:t xml:space="preserve"> 000 kronor per person och år. </w:t>
      </w:r>
    </w:p>
    <w:p w14:paraId="0E379300" w14:textId="60F1A9CF" w:rsidR="00755B40" w:rsidRDefault="00FE2E36" w:rsidP="00755B40">
      <w:pPr>
        <w:pStyle w:val="Rubrikbokstav4"/>
      </w:pPr>
      <w:r>
        <w:t>Skattereduktion för rotarbeten</w:t>
      </w:r>
    </w:p>
    <w:p w14:paraId="050F2592" w14:textId="2C966A46" w:rsidR="00755B40" w:rsidRDefault="00FE2E36" w:rsidP="00755B40">
      <w:pPr>
        <w:pStyle w:val="Brdtext"/>
      </w:pPr>
      <w:r>
        <w:t>Fysiska personer som köper s.k. rotarbeten (reparation, underhåll samt om- och tillbyggnad) av småhus, bostadsrätter och ägarlägenheter har, under vissa förut</w:t>
      </w:r>
      <w:r>
        <w:softHyphen/>
        <w:t>sättningar, rätt till skattereduktion enligt 67 kap. 11–19 §§ IL. Skattereduktionen uppgår till 30 procent av arbetskostnaden och 30 procent av värdet av arbetet om det tillhandahållits som löneförmån</w:t>
      </w:r>
      <w:r w:rsidR="00DE4668">
        <w:t>.</w:t>
      </w:r>
      <w:r>
        <w:t xml:space="preserve"> För att reduktionen ska ges ska den som utför arbetet </w:t>
      </w:r>
      <w:r>
        <w:lastRenderedPageBreak/>
        <w:t xml:space="preserve">vara godkänd för F-skatt. Reduktion kan även medges för rotarbete om utföraren är en privatperson som har en A-skattsedel och motsvarar då arbetsgivaravgifterna. Skattereduktionen </w:t>
      </w:r>
      <w:r w:rsidR="009A316C">
        <w:t xml:space="preserve">för rotarbeten och </w:t>
      </w:r>
      <w:r>
        <w:t xml:space="preserve">skattereduktionen för ruttjänster (se </w:t>
      </w:r>
      <w:r w:rsidR="009A316C">
        <w:t>G</w:t>
      </w:r>
      <w:r>
        <w:t xml:space="preserve">4) </w:t>
      </w:r>
      <w:r w:rsidR="009A316C">
        <w:t>får till</w:t>
      </w:r>
      <w:r w:rsidR="002D2358">
        <w:softHyphen/>
      </w:r>
      <w:r w:rsidR="009A316C">
        <w:t xml:space="preserve">sammans </w:t>
      </w:r>
      <w:r>
        <w:t xml:space="preserve">uppgå till högst </w:t>
      </w:r>
      <w:r w:rsidR="009A316C">
        <w:t>7</w:t>
      </w:r>
      <w:r w:rsidR="004D4F5B">
        <w:t>5</w:t>
      </w:r>
      <w:r>
        <w:t> 000 kronor per person och år</w:t>
      </w:r>
      <w:r w:rsidR="009A316C">
        <w:t>, varav skattereduktionen för rotarbeten får utgöra maximalt 50 000 kronor per person och år</w:t>
      </w:r>
      <w:r>
        <w:t>.</w:t>
      </w:r>
    </w:p>
    <w:p w14:paraId="3120F8DA" w14:textId="35072518" w:rsidR="00755B40" w:rsidRDefault="00FE2E36" w:rsidP="00755B40">
      <w:pPr>
        <w:pStyle w:val="Rubrikbokstav4"/>
      </w:pPr>
      <w:r>
        <w:t>Begränsad fastighetsavgift för pensionärer</w:t>
      </w:r>
    </w:p>
    <w:p w14:paraId="58F7A07B" w14:textId="77777777" w:rsidR="00755B40" w:rsidRDefault="00FE2E36" w:rsidP="00755B40">
      <w:pPr>
        <w:pStyle w:val="Brdtext"/>
      </w:pPr>
      <w:r>
        <w:t>Från och med 2008 är fastighetsavgiften på småhus som används som permanent</w:t>
      </w:r>
      <w:r>
        <w:softHyphen/>
        <w:t>bostad begränsad för pensionärer. Personer som vid ingången av året har fyllt 65 år eller som under året uppbär sjuk- eller aktivitetsersättning ska maximalt behöva betala 4 procent av sin inkomst i fastighetsavgift (lagen [2008:826] om skattereduktion för kommunal fastighetsavgift). Reglerna omfattar även personer som fått ersättning enligt lagstiftning om social trygghet i annan stat inom EES om den kan jämställas med sjuk- eller aktivitetsersättning. Fastighetsavgiften kan som mest reduceras till ett med prisbasbeloppet indexerat spärrbelopp. Begränsningen, som görs genom en skattereduktion, utgör en skatteutgift. Skatteutgiften avser skatt på inkomst av kapital.</w:t>
      </w:r>
    </w:p>
    <w:p w14:paraId="2ED46DFE" w14:textId="76121243" w:rsidR="00755B40" w:rsidRDefault="00FE2E36" w:rsidP="00755B40">
      <w:pPr>
        <w:pStyle w:val="Rubrikbokstav4"/>
      </w:pPr>
      <w:r>
        <w:t>Skattereduktion för mikroproduktion av förnybar el</w:t>
      </w:r>
    </w:p>
    <w:p w14:paraId="268C84EA" w14:textId="439F6A15" w:rsidR="00755B40" w:rsidRDefault="00615855" w:rsidP="00755B40">
      <w:pPr>
        <w:pStyle w:val="Brdtext"/>
      </w:pPr>
      <w:r>
        <w:t>F</w:t>
      </w:r>
      <w:r w:rsidR="00FE2E36">
        <w:t xml:space="preserve">ysiska och juridiska personer, dödsbon och svenska handelsbolag </w:t>
      </w:r>
      <w:r>
        <w:t xml:space="preserve">kan </w:t>
      </w:r>
      <w:r w:rsidR="00FE2E36">
        <w:t>få skattereduktion för mikroproduktion av förnybar el (67 kap. 27–33 §§ IL). Skattereduktionen gäller den som framställer förnybar el och i en och samma anslutningspunkt matar in förnybar el och tar ut el, har en säkring om högst 100 ampere i anslutningspunkten samt har anmält sin produktion till elnätsföretaget. Underlaget för skattereduktionen består av de kilowattimmar förnybar el som har matats in i anslutningspunkten under kalenderåret, dock högst så många kilo</w:t>
      </w:r>
      <w:r w:rsidR="00FE2E36">
        <w:softHyphen/>
        <w:t>wattimmar el som tagits ut i anslutningspunkten under året. Underlaget för skatte</w:t>
      </w:r>
      <w:r w:rsidR="00FE2E36">
        <w:softHyphen/>
        <w:t>reduktionen får inte överstiga 30 000 kilowattimmar, vare sig per person eller per anslutningspunkt. Skattereduktionen uppgår till underlaget multiplicerat med 60 öre, dvs. maximalt 18 000 kronor. Företag får skattereduktion bara om villkoren i kommissionens regelverk för stöd av mindre betydelse är uppfyllda.</w:t>
      </w:r>
    </w:p>
    <w:p w14:paraId="77D3BE1A" w14:textId="083A398D" w:rsidR="00755B40" w:rsidRDefault="00FE2E36" w:rsidP="00755B40">
      <w:pPr>
        <w:pStyle w:val="Rubrikbokstav4"/>
      </w:pPr>
      <w:r>
        <w:t>Skattereduktion för gåvor till ideell verksamhet</w:t>
      </w:r>
    </w:p>
    <w:p w14:paraId="1130D506" w14:textId="2144FAAA" w:rsidR="00755B40" w:rsidRDefault="00FE2E36" w:rsidP="00755B40">
      <w:pPr>
        <w:pStyle w:val="Brdtext"/>
      </w:pPr>
      <w:r>
        <w:t>Fysiska personer som ger gåvor till vissa stiftelser, ideella föreningar och registrerade trossamfund som godkänts av Skatteverket kan få en skattereduktion motsvarande 25 procent av gåvans värde som dras av mot slutgiltig skatt. Gåvounderlaget som berättigar till skattereduktion får uppgå till högst 6 000 kronor per person och år, vilket innebär att skattereduktionen får uppgå till högst 1 500 kronor per person och år. Bestämmelserna om skattereduktion för gåvor till godkända gåvomottagare finns intagna i lagen (2019:453) om godkännande av gåvomottagare vid skattereduktion för gåva, förordningen (2019:456) om godkännande av gåvomottagare vid skattereduktion för gåva samt i 67 kap. 20–26 §§ IL.</w:t>
      </w:r>
    </w:p>
    <w:p w14:paraId="1503DAE9" w14:textId="1922B177" w:rsidR="009D17C7" w:rsidRDefault="00BD1BC4" w:rsidP="00BD1BC4">
      <w:pPr>
        <w:pStyle w:val="Rubrikbokstav4"/>
      </w:pPr>
      <w:r>
        <w:t>S</w:t>
      </w:r>
      <w:r w:rsidRPr="00BD1BC4">
        <w:t>kattereduktion för installation av grön teknik</w:t>
      </w:r>
    </w:p>
    <w:p w14:paraId="47BD35E2" w14:textId="7B2AA75F" w:rsidR="00BD1BC4" w:rsidRDefault="00BD1BC4" w:rsidP="00BD1BC4">
      <w:pPr>
        <w:pStyle w:val="Brdtext"/>
      </w:pPr>
      <w:r w:rsidRPr="00BD1BC4">
        <w:t>En ny skattereduktion för installation av grön teknik trädde i kraft 1</w:t>
      </w:r>
      <w:r w:rsidR="00F5379D">
        <w:t> </w:t>
      </w:r>
      <w:r w:rsidRPr="00BD1BC4">
        <w:t>januari 2021 och ersätter de tidigare stöden till fysiska personer för solceller, lagring av egenproducerad elenergi och installation av laddningspunkt till elfordon. Skattereduktionen ges för både arbets- och materialkostnader. Skattereduktion ges med 15</w:t>
      </w:r>
      <w:r>
        <w:t> </w:t>
      </w:r>
      <w:r w:rsidRPr="00BD1BC4">
        <w:t>procent av de debiterade arbets- och materialkostnaderna för installation av solceller. För installation av lagring av egenproducerad elenergi och installation av laddningspunkt till elfordon är motsvarande subventionsgrad 50 procent. Skattereduktionen får för ett beskatt</w:t>
      </w:r>
      <w:r w:rsidR="002D2358">
        <w:softHyphen/>
      </w:r>
      <w:r w:rsidRPr="00BD1BC4">
        <w:t>ningsår uppgå till högst 50</w:t>
      </w:r>
      <w:r w:rsidR="00F5379D">
        <w:t> </w:t>
      </w:r>
      <w:r w:rsidRPr="00BD1BC4">
        <w:t>000</w:t>
      </w:r>
      <w:r w:rsidR="00F5379D">
        <w:t> </w:t>
      </w:r>
      <w:r w:rsidRPr="00BD1BC4">
        <w:t xml:space="preserve">kronor. Ordningsmässigt räknas skattereduktionen av </w:t>
      </w:r>
      <w:r w:rsidRPr="00BD1BC4">
        <w:lastRenderedPageBreak/>
        <w:t>direkt efter skattereduktionen för hushållsarbete och direkt före skattereduktionen för gåva.</w:t>
      </w:r>
    </w:p>
    <w:p w14:paraId="0CA45F35" w14:textId="66401BAC" w:rsidR="003217F5" w:rsidRDefault="003217F5" w:rsidP="003217F5">
      <w:pPr>
        <w:pStyle w:val="Rubrikbokstav4"/>
      </w:pPr>
      <w:bookmarkStart w:id="141" w:name="_Hlk64960071"/>
      <w:r>
        <w:t>Skattereduktion för boende i vissa glest befolkade områden (regional skattereduktion)</w:t>
      </w:r>
    </w:p>
    <w:p w14:paraId="447294CA" w14:textId="3CBABF6C" w:rsidR="003217F5" w:rsidRPr="003217F5" w:rsidRDefault="00190D1E" w:rsidP="00793967">
      <w:pPr>
        <w:pStyle w:val="Brdtext"/>
      </w:pPr>
      <w:r>
        <w:t>Fysiska personer</w:t>
      </w:r>
      <w:r w:rsidR="0049383A">
        <w:t xml:space="preserve"> boende i vissa </w:t>
      </w:r>
      <w:r>
        <w:t>glest befolkade områden, främst i Norrland och nordvästra Svealand, har</w:t>
      </w:r>
      <w:r w:rsidR="0049383A">
        <w:t xml:space="preserve"> </w:t>
      </w:r>
      <w:r w:rsidR="003217F5">
        <w:t>rätt till en skattereduktion med 1</w:t>
      </w:r>
      <w:r w:rsidR="00F5379D">
        <w:t> </w:t>
      </w:r>
      <w:r w:rsidR="003217F5">
        <w:t>675</w:t>
      </w:r>
      <w:r w:rsidR="00F5379D">
        <w:t> </w:t>
      </w:r>
      <w:r w:rsidR="003217F5">
        <w:t>kronor per år att räkna av mot kommunal inkomstskatt</w:t>
      </w:r>
      <w:r>
        <w:t xml:space="preserve"> (67</w:t>
      </w:r>
      <w:r w:rsidR="00F5379D">
        <w:t> </w:t>
      </w:r>
      <w:r>
        <w:t>kap. 34 och 35</w:t>
      </w:r>
      <w:r w:rsidR="00F5379D">
        <w:t> </w:t>
      </w:r>
      <w:r>
        <w:t>§§</w:t>
      </w:r>
      <w:r w:rsidR="008D29DC">
        <w:t xml:space="preserve"> IL</w:t>
      </w:r>
      <w:r>
        <w:t>)</w:t>
      </w:r>
      <w:r w:rsidR="003217F5">
        <w:t xml:space="preserve">. </w:t>
      </w:r>
      <w:r w:rsidR="00793967">
        <w:t>Fysiska personer som har företag vars resultat de själva beskattas för, t.ex. enskilda näringsidkare och delägare i handelsbolag, har också rätt till skattereduktion under förutsättning att reduktionen uppfyller villkoren för att utgöra ett stöd av mindre betydelse enligt EU:s regelverk om sådant stöd.</w:t>
      </w:r>
      <w:r w:rsidR="0049383A">
        <w:t xml:space="preserve"> Skattereduktionen infördes den 1</w:t>
      </w:r>
      <w:r w:rsidR="00F5379D">
        <w:t> </w:t>
      </w:r>
      <w:r w:rsidR="0049383A">
        <w:t>december 2020 och tillämpas från och med</w:t>
      </w:r>
      <w:r w:rsidR="00847FF2">
        <w:t xml:space="preserve"> det beskattningsår som infaller efter den 31</w:t>
      </w:r>
      <w:r w:rsidR="00F5379D">
        <w:t> </w:t>
      </w:r>
      <w:r w:rsidR="00847FF2">
        <w:t>december 2019</w:t>
      </w:r>
      <w:r w:rsidR="0049383A">
        <w:t xml:space="preserve">. </w:t>
      </w:r>
    </w:p>
    <w:bookmarkEnd w:id="141"/>
    <w:p w14:paraId="6B031519" w14:textId="77777777" w:rsidR="00755B40" w:rsidRDefault="00FE2E36" w:rsidP="00755B40">
      <w:pPr>
        <w:pStyle w:val="Rubrikbokstav3"/>
      </w:pPr>
      <w:r>
        <w:t>Skattskyldighet</w:t>
      </w:r>
    </w:p>
    <w:p w14:paraId="704D527F" w14:textId="77777777" w:rsidR="00755B40" w:rsidRDefault="00FE2E36" w:rsidP="00C34762">
      <w:pPr>
        <w:pStyle w:val="Rubrikbokstav4"/>
        <w:spacing w:before="0"/>
      </w:pPr>
      <w:r>
        <w:t>Stiftelser, ideella föreningar och registrerade trossamfund</w:t>
      </w:r>
    </w:p>
    <w:p w14:paraId="2388CF42" w14:textId="7D9910B3" w:rsidR="00755B40" w:rsidRDefault="00FE2E36" w:rsidP="00755B40">
      <w:pPr>
        <w:pStyle w:val="Brdtext"/>
      </w:pPr>
      <w:r>
        <w:t>Stiftelser, ideella föreningar och registrerade trossamfund är, om bestämmelserna i 7 kap. 3–11 §§ IL är uppfyllda, befriade från skattskyldighet för all inkomst utom vissa rörelseinkomster.</w:t>
      </w:r>
    </w:p>
    <w:p w14:paraId="5283C97A" w14:textId="77777777" w:rsidR="00755B40" w:rsidRDefault="00FE2E36" w:rsidP="00755B40">
      <w:pPr>
        <w:pStyle w:val="Rubrikbokstav4"/>
      </w:pPr>
      <w:r>
        <w:t>Vissa kyrkor, hushållningssällskap, sjukvårds- och barmhärtighetsinrättningar</w:t>
      </w:r>
    </w:p>
    <w:p w14:paraId="24D5377F" w14:textId="03CC9C35" w:rsidR="00755B40" w:rsidRDefault="00FE2E36" w:rsidP="00755B40">
      <w:pPr>
        <w:pStyle w:val="Brdtext"/>
      </w:pPr>
      <w:r>
        <w:t>Vissa juridiska personer är enligt 7</w:t>
      </w:r>
      <w:r w:rsidR="00F5379D">
        <w:t> </w:t>
      </w:r>
      <w:r>
        <w:t>kap. 15</w:t>
      </w:r>
      <w:r w:rsidR="00F5379D">
        <w:t> </w:t>
      </w:r>
      <w:r>
        <w:t>§ IL befriade från skattskyldighet för all inkomst utom vissa rörelseinkomster.</w:t>
      </w:r>
    </w:p>
    <w:p w14:paraId="22BEC560" w14:textId="77777777" w:rsidR="00755B40" w:rsidRDefault="00FE2E36" w:rsidP="00755B40">
      <w:pPr>
        <w:pStyle w:val="Rubrikbokstav4"/>
      </w:pPr>
      <w:r>
        <w:t>Akademier, arbetslöshetskassor, vissa stiftelser m.m.</w:t>
      </w:r>
    </w:p>
    <w:p w14:paraId="0BA6BD3C" w14:textId="77777777" w:rsidR="00755B40" w:rsidRDefault="00FE2E36" w:rsidP="00755B40">
      <w:pPr>
        <w:pStyle w:val="Brdtext"/>
      </w:pPr>
      <w:r>
        <w:t>Juridiska personer som anges i 7 kap. 16 och 17 §§ IL är skattskyldiga bara för inkomst på grund av innehav av fastigheter. Sådana juridiska personer är exempelvis akademier, allmänna undervisningsverk, arbetslöshetskassor och Nobelstiftelsen.</w:t>
      </w:r>
    </w:p>
    <w:p w14:paraId="16B6539B" w14:textId="77777777" w:rsidR="00755B40" w:rsidRDefault="00FE2E36" w:rsidP="00755B40">
      <w:pPr>
        <w:pStyle w:val="Rubrikbokstav4"/>
      </w:pPr>
      <w:r>
        <w:t>Ägare av vissa fastigheter</w:t>
      </w:r>
    </w:p>
    <w:p w14:paraId="6BB22C9C" w14:textId="56B55AEE" w:rsidR="00755B40" w:rsidRDefault="00FE2E36" w:rsidP="00755B40">
      <w:pPr>
        <w:pStyle w:val="Brdtext"/>
      </w:pPr>
      <w:r>
        <w:t>Ägare av fastigheter som avses i 3 kap. 4 § fastighetstaxeringslagen (1979:1152) är enligt 7 kap. 21 § IL befriade från skattskyldighet för vissa typer av inkomster från fastigheterna.</w:t>
      </w:r>
    </w:p>
    <w:p w14:paraId="6F26333C" w14:textId="1E782A5F" w:rsidR="00755B40" w:rsidRDefault="00FE2E36" w:rsidP="00755B40">
      <w:pPr>
        <w:pStyle w:val="Rubrikbokstav3"/>
      </w:pPr>
      <w:r>
        <w:t>Skattefria transfereringar</w:t>
      </w:r>
    </w:p>
    <w:p w14:paraId="278882AE" w14:textId="77777777" w:rsidR="00755B40" w:rsidRDefault="00FE2E36" w:rsidP="00C34762">
      <w:pPr>
        <w:pStyle w:val="Rubrikbokstav4"/>
        <w:spacing w:before="0"/>
      </w:pPr>
      <w:r>
        <w:t xml:space="preserve">Näringsbidrag </w:t>
      </w:r>
    </w:p>
    <w:p w14:paraId="3B0A06AE" w14:textId="71306CA1" w:rsidR="00755B40" w:rsidRDefault="00FE2E36" w:rsidP="00755B40">
      <w:pPr>
        <w:pStyle w:val="Brdtext"/>
      </w:pPr>
      <w:r>
        <w:t>Med näringsbidrag avses stöd utan återbetalningskrav som lämnas till näringsidkare för näringsverksamheten av bl.a. staten, Europeiska unionen, regioner och kommuner (29 kap. 2 § IL). Om bidraget används för finansiering av en icke avdragsgill utgift är bidraget i sin helhet att betrakta som en skatteutgift då sådana bidrag inte ska tas upp till beskattning (29 kap. 4 § IL). Om bidraget däremot används för finansiering av en tillgång som får skrivas av med årliga värdeminskningsavdrag är skatteutgiften enbart en skattekredit. Bidraget fungerar i dessa fall som en direktavskrivning. Skatteutgiften avser skatt på inkomst av näringsverksamhet.</w:t>
      </w:r>
    </w:p>
    <w:p w14:paraId="1ACE0C81" w14:textId="77777777" w:rsidR="002D2358" w:rsidRDefault="002D2358">
      <w:r>
        <w:br w:type="page"/>
      </w:r>
    </w:p>
    <w:p w14:paraId="0AAF2744" w14:textId="77777777" w:rsidR="00755B40" w:rsidRDefault="00FE2E36" w:rsidP="00755B40">
      <w:pPr>
        <w:pStyle w:val="Rubrikbokstav4"/>
      </w:pPr>
      <w:r>
        <w:lastRenderedPageBreak/>
        <w:t>Avgångsvederlag till jordbrukare</w:t>
      </w:r>
    </w:p>
    <w:p w14:paraId="7C821E50" w14:textId="77777777" w:rsidR="00755B40" w:rsidRDefault="00FE2E36" w:rsidP="00755B40">
      <w:pPr>
        <w:pStyle w:val="Brdtext"/>
      </w:pPr>
      <w:r>
        <w:t>Statliga avgångsvederlag till jordbrukare som upphör med sitt jordbruk ska inte tas upp till beskattning om jordbrukaren har fått särskilt övergångsbidrag av statsmedel till jordbruket, eller hade varit berättigad till att få sådant bidrag, om denne inte upphört med jordbruket (29 kap. 15 § IL). Skatteutgiften avser skatt på inkomst av närings</w:t>
      </w:r>
      <w:r>
        <w:softHyphen/>
        <w:t>verksamhet.</w:t>
      </w:r>
    </w:p>
    <w:p w14:paraId="26D1CF43" w14:textId="77777777" w:rsidR="00755B40" w:rsidRDefault="00FE2E36" w:rsidP="00755B40">
      <w:pPr>
        <w:pStyle w:val="Rubrikbokstav4"/>
      </w:pPr>
      <w:r>
        <w:t>Bidrag från Sveriges författarfond och Konstnärsnämnden</w:t>
      </w:r>
    </w:p>
    <w:p w14:paraId="5A08FBE7" w14:textId="77777777" w:rsidR="00755B40" w:rsidRDefault="00FE2E36" w:rsidP="00755B40">
      <w:pPr>
        <w:pStyle w:val="Brdtext"/>
      </w:pPr>
      <w:r>
        <w:t>Vissa bidrag från Sveriges författarfond och Konstnärsnämnden är pensions</w:t>
      </w:r>
      <w:r>
        <w:softHyphen/>
        <w:t>grundande enligt förordningen (1983:190) om pensionsgrundande konstnärsbidrag m.m. Eftersom bidraget är pensionsgrundande bör den betraktas som ersättning för utfört arbete. Från och med inkomståret 1999 beläggs bidragen med statlig ålders</w:t>
      </w:r>
      <w:r>
        <w:softHyphen/>
        <w:t>pensionsavgift (2 § 16 lagen [1998:676] om statlig ålderspensionsavgift). Skatteutgiften utgörs av särskild löneskatt med avdrag för den delen av pensionsavgiften som inte grundar förmån.</w:t>
      </w:r>
    </w:p>
    <w:p w14:paraId="25B4C076" w14:textId="77777777" w:rsidR="00755B40" w:rsidRDefault="00FE2E36" w:rsidP="00755B40">
      <w:pPr>
        <w:pStyle w:val="Rubrikbokstav4"/>
      </w:pPr>
      <w:r>
        <w:t>Flyttningsersättningar av allmänna medel</w:t>
      </w:r>
    </w:p>
    <w:p w14:paraId="224825CB" w14:textId="77777777" w:rsidR="00755B40" w:rsidRDefault="00FE2E36" w:rsidP="00755B40">
      <w:pPr>
        <w:pStyle w:val="Brdtext"/>
      </w:pPr>
      <w:r>
        <w:t>Ersättning för utgifter för flyttning när en skattskyldig på grund av byte av verksamhetsort flyttar till en ny bostadsort är skattefri, om ersättningen betalas av allmänna medel eller av arbetsgivaren (11 kap. 27 § IL). Om ersättningen för utgifter för flyttning också omfattar ersättning för körning med egen bil, ska denna ersättning dock tas upp till beskattning till den del den överstiger avdragsbeloppet enligt 12 kap. 27 § IL. Flyttningsbidrag som lämnas av arbetsmarknadsmyndigheter är skattefria. I de fall som ersättningen betalas av allmänna medel är den att betrakta som en skattefri transferering. Skatteutgiften avser skatt på inkomst av tjänst.</w:t>
      </w:r>
    </w:p>
    <w:p w14:paraId="44DE95B1" w14:textId="77777777" w:rsidR="00755B40" w:rsidRDefault="00FE2E36" w:rsidP="00755B40">
      <w:pPr>
        <w:pStyle w:val="Rubrikbokstav4"/>
      </w:pPr>
      <w:r>
        <w:t>Totalförsvarspliktigas och rekryters ersättningar och förmåner</w:t>
      </w:r>
    </w:p>
    <w:p w14:paraId="2A2182F1" w14:textId="4A96479F" w:rsidR="00755B40" w:rsidRDefault="00FE2E36" w:rsidP="00755B40">
      <w:pPr>
        <w:pStyle w:val="Brdtext"/>
      </w:pPr>
      <w:r>
        <w:t>Enligt 11 kap. 25 § IL är dagersättningar och tillägg till sådana ersättningar, månads</w:t>
      </w:r>
      <w:r>
        <w:softHyphen/>
        <w:t>ersättningar, naturaförmåner, fälttraktamenten, befattningspenningar, utbildnings</w:t>
      </w:r>
      <w:r>
        <w:softHyphen/>
        <w:t>premier, utryckningsbidrag samt avgångsvederlag till totalförsvarspliktiga eller till de som genomgår militär utbildning inom Försvarsmakten som rekryter skattefria. Familjebidrag till totalförsvarspliktiga eller till rekryter är skattepliktigt endast om bidraget betalas ut i form av näringsbidrag. Även annan personal inom det svenska totalförsvaret som avlönas enligt ovan beskrivna grunder är skattebefriade. Skatte</w:t>
      </w:r>
      <w:r w:rsidR="002D2358">
        <w:softHyphen/>
      </w:r>
      <w:r>
        <w:t>utgiften avser skatt på inkomst av tjänst.</w:t>
      </w:r>
    </w:p>
    <w:p w14:paraId="62A910A5" w14:textId="77777777" w:rsidR="00755B40" w:rsidRDefault="00FE2E36" w:rsidP="00755B40">
      <w:pPr>
        <w:pStyle w:val="Rubrikbokstav4"/>
      </w:pPr>
      <w:r>
        <w:t>Barnbidrag</w:t>
      </w:r>
    </w:p>
    <w:p w14:paraId="0AF07385" w14:textId="77777777" w:rsidR="00755B40" w:rsidRDefault="00FE2E36" w:rsidP="00755B40">
      <w:pPr>
        <w:pStyle w:val="Brdtext"/>
      </w:pPr>
      <w:r>
        <w:t>Enligt 8 kap. 9 § IL är barnbidrag och förlängt barnbidrag inte skattepliktiga. Skatte</w:t>
      </w:r>
      <w:r>
        <w:softHyphen/>
        <w:t>utgiften avser skatt på inkomst av tjänst.</w:t>
      </w:r>
    </w:p>
    <w:p w14:paraId="458C662B" w14:textId="77777777" w:rsidR="00755B40" w:rsidRDefault="00FE2E36" w:rsidP="00755B40">
      <w:pPr>
        <w:pStyle w:val="Rubrikbokstav4"/>
      </w:pPr>
      <w:r>
        <w:t>Särskilt pensionstillägg</w:t>
      </w:r>
    </w:p>
    <w:p w14:paraId="363869F2" w14:textId="77777777" w:rsidR="00755B40" w:rsidRDefault="00FE2E36" w:rsidP="00755B40">
      <w:pPr>
        <w:pStyle w:val="Brdtext"/>
      </w:pPr>
      <w:r>
        <w:t>Särskilt pensionstillägg enligt 73 kap. socialförsäkringsbalken är enligt 11 kap. 32 § IL skattefritt. Skatteutgiften avser skatt på inkomst av tjänst.</w:t>
      </w:r>
    </w:p>
    <w:p w14:paraId="2D453917" w14:textId="77777777" w:rsidR="00755B40" w:rsidRDefault="00FE2E36" w:rsidP="00755B40">
      <w:pPr>
        <w:pStyle w:val="Rubrikbokstav4"/>
      </w:pPr>
      <w:r>
        <w:t>Handikappersättning m.m.</w:t>
      </w:r>
    </w:p>
    <w:p w14:paraId="53ABE878" w14:textId="77777777" w:rsidR="00755B40" w:rsidRDefault="00FE2E36" w:rsidP="00755B40">
      <w:pPr>
        <w:pStyle w:val="Brdtext"/>
      </w:pPr>
      <w:r>
        <w:t>Ersättningar förknippade med nedsatt funktionsförmåga är, i enlighet med 8 kap. 15</w:t>
      </w:r>
      <w:r>
        <w:softHyphen/>
        <w:t>20 §§ IL, skattefria. Dessa innefattar bl.a. handikappersättning, vissa försäkrings</w:t>
      </w:r>
      <w:r>
        <w:softHyphen/>
        <w:t xml:space="preserve">ersättningar, bidrag till handikappade för att skaffa eller anpassa motorfordon, </w:t>
      </w:r>
      <w:r>
        <w:lastRenderedPageBreak/>
        <w:t>hemsjukvårdsbidrag och hemvårdsbidrag som betalas ut av kommunala eller landstingsmedel till en vårdbehövande. Skatteutgiften avser skatt på inkomst av tjänst.</w:t>
      </w:r>
    </w:p>
    <w:p w14:paraId="05021784" w14:textId="77777777" w:rsidR="00755B40" w:rsidRDefault="00FE2E36" w:rsidP="00755B40">
      <w:pPr>
        <w:pStyle w:val="Rubrikbokstav4"/>
      </w:pPr>
      <w:r>
        <w:t>Bistånd</w:t>
      </w:r>
    </w:p>
    <w:p w14:paraId="3C4CE737" w14:textId="77777777" w:rsidR="00755B40" w:rsidRDefault="00FE2E36" w:rsidP="00755B40">
      <w:pPr>
        <w:pStyle w:val="Brdtext"/>
      </w:pPr>
      <w:r>
        <w:t>Bistånd enligt socialtjänstlagen (2001:453) och liknande ersättningar är skattefria (8 kap. 11 § IL). Detta gäller också bistånd enligt lagen (1994:137) om mottagande av asylsökande m.fl. Skatteutgiften avser skatt på inkomst av tjänst.</w:t>
      </w:r>
    </w:p>
    <w:p w14:paraId="6D4EEEA9" w14:textId="77777777" w:rsidR="00755B40" w:rsidRDefault="00FE2E36" w:rsidP="00755B40">
      <w:pPr>
        <w:pStyle w:val="Rubrikbokstav4"/>
      </w:pPr>
      <w:r>
        <w:t>Underhållsstöd</w:t>
      </w:r>
    </w:p>
    <w:p w14:paraId="52A3893E" w14:textId="7E5295EE" w:rsidR="00755B40" w:rsidRDefault="00FE2E36" w:rsidP="00755B40">
      <w:pPr>
        <w:pStyle w:val="Brdtext"/>
      </w:pPr>
      <w:r>
        <w:t>Underhållsstöd enligt 18</w:t>
      </w:r>
      <w:r w:rsidR="00D31E34">
        <w:t> </w:t>
      </w:r>
      <w:r>
        <w:t>kap. socialförsäkringsbalken är skattefritt (8 kap. 9 § IL). Skatteutgiften avser skatt på inkomst av tjänst.</w:t>
      </w:r>
    </w:p>
    <w:p w14:paraId="66D4F307" w14:textId="77777777" w:rsidR="00755B40" w:rsidRDefault="00FE2E36" w:rsidP="00755B40">
      <w:pPr>
        <w:pStyle w:val="Rubrikbokstav4"/>
      </w:pPr>
      <w:r>
        <w:t>Bidrag till adoption</w:t>
      </w:r>
    </w:p>
    <w:p w14:paraId="127C35C7" w14:textId="77777777" w:rsidR="00755B40" w:rsidRDefault="00FE2E36" w:rsidP="00755B40">
      <w:pPr>
        <w:pStyle w:val="Brdtext"/>
      </w:pPr>
      <w:r>
        <w:t>Bidrag till adoption är enligt 8 kap. 9 § IL skattefritt. Skatteutgiften avser skatt på inkomst av tjänst.</w:t>
      </w:r>
    </w:p>
    <w:p w14:paraId="4227CBCA" w14:textId="77777777" w:rsidR="00755B40" w:rsidRDefault="00FE2E36" w:rsidP="00755B40">
      <w:pPr>
        <w:pStyle w:val="Rubrikbokstav4"/>
      </w:pPr>
      <w:r>
        <w:t xml:space="preserve">Bostadstillägg </w:t>
      </w:r>
    </w:p>
    <w:p w14:paraId="0BC1DC94" w14:textId="77777777" w:rsidR="00755B40" w:rsidRDefault="00FE2E36" w:rsidP="00755B40">
      <w:pPr>
        <w:pStyle w:val="Brdtext"/>
      </w:pPr>
      <w:r>
        <w:t xml:space="preserve">Bostadstillägg och boendetillägg enligt socialförsäkringsbalken samt kommunalt bostadstillägg till handikappade är enligt 8 kap. 10 § IL skattefria. Skatteutgiften avser skatt på inkomst av tjänst. </w:t>
      </w:r>
    </w:p>
    <w:p w14:paraId="2737C53A" w14:textId="77777777" w:rsidR="00755B40" w:rsidRDefault="00FE2E36" w:rsidP="00755B40">
      <w:pPr>
        <w:pStyle w:val="Rubrikbokstav4"/>
      </w:pPr>
      <w:r>
        <w:t>Bostadsbidrag</w:t>
      </w:r>
    </w:p>
    <w:p w14:paraId="21960309" w14:textId="77777777" w:rsidR="00755B40" w:rsidRDefault="00FE2E36" w:rsidP="00755B40">
      <w:pPr>
        <w:pStyle w:val="Brdtext"/>
      </w:pPr>
      <w:r>
        <w:t>Enligt 8 kap. 10 § IL är bostadsbidrag enligt socialförsäkringsbalken skattefria. Skatte</w:t>
      </w:r>
      <w:r>
        <w:softHyphen/>
        <w:t>utgiften avser skatt på inkomst av tjänst.</w:t>
      </w:r>
    </w:p>
    <w:p w14:paraId="12FF3641" w14:textId="77777777" w:rsidR="00755B40" w:rsidRDefault="00FE2E36" w:rsidP="00755B40">
      <w:pPr>
        <w:pStyle w:val="Rubrikbokstav4"/>
      </w:pPr>
      <w:r>
        <w:t>Studiestöd m.m.</w:t>
      </w:r>
    </w:p>
    <w:p w14:paraId="28420387" w14:textId="6E65D48A" w:rsidR="00E27EB9" w:rsidRDefault="00FE2E36" w:rsidP="00755B40">
      <w:pPr>
        <w:pStyle w:val="Brdtext"/>
      </w:pPr>
      <w:r>
        <w:t>Enligt 11 kap. 34 § IL är vissa ersättningar i samband med studier skattefria. Detta gäller t.ex. studiestöd enligt studiestödslagen (1999:1395). Enligt 11 kap. 35 § IL är vissa ersättningar som lämnas till deltagare i arbetslivsinriktad rehabilitering och arbetsmarknadspolitiska program skattefria. Skatteutgiften avser skatt på inkomst av tjänst.</w:t>
      </w:r>
    </w:p>
    <w:p w14:paraId="69FCCBD5" w14:textId="77777777" w:rsidR="00755B40" w:rsidRDefault="00FE2E36" w:rsidP="00755B40">
      <w:pPr>
        <w:pStyle w:val="Rubrikbokstav4"/>
        <w:tabs>
          <w:tab w:val="left" w:pos="284"/>
        </w:tabs>
      </w:pPr>
      <w:r>
        <w:t>Skattefria pensioner</w:t>
      </w:r>
    </w:p>
    <w:p w14:paraId="2224886B" w14:textId="77777777" w:rsidR="00755B40" w:rsidRDefault="00FE2E36" w:rsidP="00755B40">
      <w:pPr>
        <w:pStyle w:val="Brdtext"/>
      </w:pPr>
      <w:r>
        <w:t>En andel av barnpension och en andel av livränta är skattefria (11 kap. 37–40 §§ IL). Skatteutgiften avser skatt på inkomst av tjänst.</w:t>
      </w:r>
    </w:p>
    <w:p w14:paraId="6E9222C5" w14:textId="77777777" w:rsidR="00755B40" w:rsidRDefault="00FE2E36" w:rsidP="00755B40">
      <w:pPr>
        <w:pStyle w:val="Rubrikbokstav4"/>
        <w:tabs>
          <w:tab w:val="left" w:pos="284"/>
        </w:tabs>
      </w:pPr>
      <w:r>
        <w:t>Äldreförsörjningsstöd</w:t>
      </w:r>
    </w:p>
    <w:p w14:paraId="774CDEB7" w14:textId="77777777" w:rsidR="00755B40" w:rsidRDefault="00FE2E36" w:rsidP="00755B40">
      <w:pPr>
        <w:pStyle w:val="Brdtext"/>
      </w:pPr>
      <w:r>
        <w:t>Äldreförsörjningsstöd enligt 74 kap. socialförsäkringsbalken och liknande ersättningar är skattefria (8 kap. 11 § IL). Skatteutgiften avser skatt på inkomst av tjänst.</w:t>
      </w:r>
    </w:p>
    <w:p w14:paraId="5B091C1F" w14:textId="77777777" w:rsidR="00755B40" w:rsidRDefault="00FE2E36" w:rsidP="00755B40">
      <w:pPr>
        <w:pStyle w:val="Rubrikbokstav4"/>
        <w:tabs>
          <w:tab w:val="left" w:pos="284"/>
        </w:tabs>
      </w:pPr>
      <w:r>
        <w:t>Ersättningar till nyanlända invandrare</w:t>
      </w:r>
    </w:p>
    <w:p w14:paraId="0788C508" w14:textId="77777777" w:rsidR="00DC45AE" w:rsidRDefault="00FE2E36" w:rsidP="00755B40">
      <w:pPr>
        <w:pStyle w:val="Brdtext"/>
        <w:sectPr w:rsidR="00DC45AE" w:rsidSect="00C55A97">
          <w:headerReference w:type="even" r:id="rId26"/>
          <w:headerReference w:type="default" r:id="rId27"/>
          <w:footerReference w:type="even" r:id="rId28"/>
          <w:footerReference w:type="default" r:id="rId29"/>
          <w:headerReference w:type="first" r:id="rId30"/>
          <w:footerReference w:type="first" r:id="rId31"/>
          <w:type w:val="oddPage"/>
          <w:pgSz w:w="11906" w:h="16838" w:code="9"/>
          <w:pgMar w:top="1304" w:right="2268" w:bottom="1247" w:left="2268" w:header="567" w:footer="624" w:gutter="0"/>
          <w:cols w:space="708"/>
          <w:docGrid w:linePitch="360"/>
        </w:sectPr>
      </w:pPr>
      <w:r>
        <w:t>Ersättningar enligt lagen (2010:197) om etableringsinsatser för vissa nyanlända invandrare är skattefria (8 kap. 13 § IL). Skatteutgiften avser skatt på inkomst av tjänst.</w:t>
      </w:r>
    </w:p>
    <w:p w14:paraId="19A29BB2" w14:textId="1201C920" w:rsidR="00755B40" w:rsidRDefault="005230DF" w:rsidP="00755B40">
      <w:pPr>
        <w:pStyle w:val="Rubrik4utannumrering"/>
      </w:pPr>
      <w:sdt>
        <w:sdtPr>
          <w:alias w:val="departementsnamn"/>
          <w:tag w:val="departementsnamn"/>
          <w:id w:val="-677269766"/>
          <w:lock w:val="sdtContentLocked"/>
          <w:dataBinding w:prefixMappings="xmlns:ns0='http://rkdhs/mallar/budget/SKUT/SKUT.xsd'" w:xpath="/ns0:dokumentvärden[1]/ns0:departementsnamn[1]" w:storeItemID="{E4A92E87-CD46-4139-BA79-F73ACCF787C5}"/>
          <w:text/>
        </w:sdtPr>
        <w:sdtEndPr/>
        <w:sdtContent>
          <w:r w:rsidR="00FE2E36">
            <w:t>Finansdepartementet</w:t>
          </w:r>
        </w:sdtContent>
      </w:sdt>
    </w:p>
    <w:p w14:paraId="0E3BCE50" w14:textId="75BE49EE" w:rsidR="00755B40" w:rsidRDefault="00FE2E36" w:rsidP="00755B40">
      <w:pPr>
        <w:pStyle w:val="Brdtext"/>
      </w:pPr>
      <w:r w:rsidRPr="00D34E5A">
        <w:t>Utdrag ur protokoll vid regeringssammanträde</w:t>
      </w:r>
      <w:r>
        <w:t xml:space="preserve"> </w:t>
      </w:r>
      <w:sdt>
        <w:sdtPr>
          <w:id w:val="341206642"/>
          <w:date w:fullDate="2021-04-08T00:00:00Z">
            <w:dateFormat w:val="'den' d MMMM yyyy"/>
            <w:lid w:val="sv-SE"/>
            <w:storeMappedDataAs w:val="dateTime"/>
            <w:calendar w:val="gregorian"/>
          </w:date>
        </w:sdtPr>
        <w:sdtEndPr/>
        <w:sdtContent>
          <w:r w:rsidR="00D31E34">
            <w:t>den 8 april 2021</w:t>
          </w:r>
        </w:sdtContent>
      </w:sdt>
    </w:p>
    <w:p w14:paraId="276693F4" w14:textId="7DAFAEF8" w:rsidR="00755B40" w:rsidRDefault="00FE2E36" w:rsidP="00755B40">
      <w:pPr>
        <w:pStyle w:val="Brdtext"/>
      </w:pPr>
      <w:r>
        <w:t xml:space="preserve">Närvarande: </w:t>
      </w:r>
      <w:sdt>
        <w:sdtPr>
          <w:alias w:val="Narvarande"/>
          <w:tag w:val="Narvarande"/>
          <w:id w:val="-403605704"/>
          <w:lock w:val="sdtLocked"/>
          <w:dataBinding w:prefixMappings="xmlns:ns0='http://rkdhs/mallar/budget/SKUT/SKUT.xsd'" w:xpath="/ns0:dokumentvärden[1]/ns0:närvarande[1]" w:storeItemID="{E4A92E87-CD46-4139-BA79-F73ACCF787C5}"/>
          <w:text/>
        </w:sdtPr>
        <w:sdtEndPr/>
        <w:sdtContent>
          <w:r w:rsidR="00AC14C3" w:rsidRPr="00AC14C3">
            <w:t xml:space="preserve">statsminister Löfven, ordförande, och statsråden Bolund, Johansson, Hultqvist, Andersson, Damberg, Shekarabi, Ygeman, Linde, Ekström, Eneroth, Dahlgren, Ernkrans, Lindhagen, </w:t>
          </w:r>
          <w:r w:rsidR="00AC14C3">
            <w:t>Stenevi, Olsson Fridh</w:t>
          </w:r>
        </w:sdtContent>
      </w:sdt>
    </w:p>
    <w:p w14:paraId="2546B6A8" w14:textId="2BCEFAF1" w:rsidR="00755B40" w:rsidRDefault="00FE2E36" w:rsidP="00755B40">
      <w:pPr>
        <w:pStyle w:val="Brdtext"/>
      </w:pPr>
      <w:r>
        <w:t xml:space="preserve">Föredragande: </w:t>
      </w:r>
      <w:sdt>
        <w:sdtPr>
          <w:alias w:val="Foredragande"/>
          <w:tag w:val="Foredragande"/>
          <w:id w:val="-970672913"/>
          <w:lock w:val="sdtLocked"/>
          <w:dataBinding w:prefixMappings="xmlns:ns0='http://rkdhs/mallar/budget/SKUT/SKUT.xsd'" w:xpath="/ns0:dokumentvärden[1]/ns0:föredragande[1]" w:storeItemID="{E4A92E87-CD46-4139-BA79-F73ACCF787C5}"/>
          <w:text/>
        </w:sdtPr>
        <w:sdtEndPr/>
        <w:sdtContent>
          <w:r w:rsidR="0042688D" w:rsidRPr="0042688D">
            <w:t>statsrådet Andersson</w:t>
          </w:r>
        </w:sdtContent>
      </w:sdt>
    </w:p>
    <w:p w14:paraId="24DA1BA8" w14:textId="77777777" w:rsidR="00755B40" w:rsidRDefault="00FE2E36" w:rsidP="000826E7">
      <w:pPr>
        <w:pStyle w:val="Slutstreck"/>
      </w:pPr>
      <w:r w:rsidRPr="00C84115">
        <w:t>                              </w:t>
      </w:r>
    </w:p>
    <w:p w14:paraId="5E63C097" w14:textId="49855AFC" w:rsidR="00755B40" w:rsidRDefault="00FE2E36" w:rsidP="00755B40">
      <w:pPr>
        <w:pStyle w:val="Brdtext"/>
      </w:pPr>
      <w:r>
        <w:t xml:space="preserve">Regeringen beslutar skrivelsen </w:t>
      </w:r>
      <w:sdt>
        <w:sdtPr>
          <w:alias w:val="Nummer"/>
          <w:tag w:val="Nummer"/>
          <w:id w:val="-2006665630"/>
          <w:lock w:val="sdtContentLocked"/>
          <w:dataBinding w:prefixMappings="xmlns:ns0='http://rkdhs/mallar/budget/SKUT/SKUT.xsd'" w:xpath="/ns0:dokumentvärden[1]/ns0:dokumentnummer[1]" w:storeItemID="{E4A92E87-CD46-4139-BA79-F73ACCF787C5}"/>
          <w:text/>
        </w:sdtPr>
        <w:sdtEndPr/>
        <w:sdtContent>
          <w:r>
            <w:t>2020/21:98</w:t>
          </w:r>
        </w:sdtContent>
      </w:sdt>
      <w:r>
        <w:br/>
        <w:t xml:space="preserve">Redovisning av skatteutgifter </w:t>
      </w:r>
      <w:sdt>
        <w:sdtPr>
          <w:alias w:val="Årtal"/>
          <w:tag w:val="Årtal"/>
          <w:id w:val="1379047040"/>
          <w:lock w:val="sdtContentLocked"/>
          <w:dataBinding w:prefixMappings="xmlns:ns0='http://rkdhs/mallar/budget/SKUT/SKUT.xsd'" w:xpath="/ns0:dokumentvärden[1]/ns0:årtal[1]" w:storeItemID="{E4A92E87-CD46-4139-BA79-F73ACCF787C5}"/>
          <w:text/>
        </w:sdtPr>
        <w:sdtEndPr/>
        <w:sdtContent>
          <w:r>
            <w:t>2021</w:t>
          </w:r>
        </w:sdtContent>
      </w:sdt>
    </w:p>
    <w:p w14:paraId="33E0426A" w14:textId="77777777" w:rsidR="00DC45AE" w:rsidRDefault="00DC45AE" w:rsidP="008D4386">
      <w:pPr>
        <w:pStyle w:val="Brdtext"/>
      </w:pPr>
    </w:p>
    <w:sectPr w:rsidR="00DC45AE" w:rsidSect="00C55A97">
      <w:headerReference w:type="even" r:id="rId32"/>
      <w:headerReference w:type="default" r:id="rId33"/>
      <w:footerReference w:type="even" r:id="rId34"/>
      <w:footerReference w:type="default" r:id="rId35"/>
      <w:headerReference w:type="first" r:id="rId36"/>
      <w:footerReference w:type="first" r:id="rId37"/>
      <w:type w:val="oddPage"/>
      <w:pgSz w:w="11906" w:h="16838" w:code="9"/>
      <w:pgMar w:top="1304" w:right="2268" w:bottom="1247" w:left="2268" w:header="567" w:footer="62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62F30BD5" w14:textId="77777777" w:rsidR="006E1499" w:rsidRDefault="006E1499" w:rsidP="006A6340">
      <w:pPr>
        <w:spacing w:after="0" w:line="240" w:lineRule="auto"/>
      </w:pPr>
      <w:r>
        <w:separator/>
      </w:r>
    </w:p>
  </w:endnote>
  <w:endnote w:type="continuationSeparator" w:id="0">
    <w:p w14:paraId="76AE7150" w14:textId="77777777" w:rsidR="006E1499" w:rsidRDefault="006E1499" w:rsidP="006A6340">
      <w:pPr>
        <w:spacing w:after="0" w:line="240" w:lineRule="auto"/>
      </w:pPr>
      <w:r>
        <w:continuationSeparator/>
      </w:r>
    </w:p>
  </w:endnote>
  <w:endnote w:type="continuationNotice" w:id="1">
    <w:p w14:paraId="6D11A76B" w14:textId="77777777" w:rsidR="006E1499" w:rsidRDefault="006E149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MT">
    <w:altName w:val="Arial"/>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7F2629" w14:textId="7066B9CC" w:rsidR="006E1499" w:rsidRPr="00B55039" w:rsidRDefault="006E1499" w:rsidP="00B55039">
    <w:pPr>
      <w:pStyle w:val="Sidfot"/>
    </w:pPr>
    <w:r>
      <w:fldChar w:fldCharType="begin"/>
    </w:r>
    <w:r>
      <w:instrText>PAGE   \* MERGEFORMAT</w:instrText>
    </w:r>
    <w:r>
      <w:fldChar w:fldCharType="separate"/>
    </w:r>
    <w:r>
      <w:t>3</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1E6CE2" w14:textId="50DAA7A5" w:rsidR="006E1499" w:rsidRDefault="006E1499">
    <w:pPr>
      <w:pStyle w:val="Sidfot"/>
    </w:pPr>
    <w:r>
      <w:fldChar w:fldCharType="begin"/>
    </w:r>
    <w:r>
      <w:instrText>PAGE   \* MERGEFORMAT</w:instrText>
    </w:r>
    <w:r>
      <w:fldChar w:fldCharType="separate"/>
    </w:r>
    <w: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2ADD80" w14:textId="77777777" w:rsidR="006E1499" w:rsidRPr="00B55039" w:rsidRDefault="006E1499" w:rsidP="00755B40">
    <w:pPr>
      <w:pStyle w:val="Sidfot"/>
    </w:pPr>
    <w:r>
      <w:fldChar w:fldCharType="begin"/>
    </w:r>
    <w:r>
      <w:instrText>PAGE   \* MERGEFORMAT</w:instrText>
    </w:r>
    <w:r>
      <w:fldChar w:fldCharType="separate"/>
    </w:r>
    <w:r>
      <w:t>2</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DD988D" w14:textId="77777777" w:rsidR="006E1499" w:rsidRPr="00B55039" w:rsidRDefault="006E1499" w:rsidP="00B55039">
    <w:pPr>
      <w:pStyle w:val="Sidfot"/>
    </w:pPr>
    <w:r>
      <w:fldChar w:fldCharType="begin"/>
    </w:r>
    <w:r>
      <w:instrText>PAGE   \* MERGEFORMAT</w:instrText>
    </w:r>
    <w:r>
      <w:fldChar w:fldCharType="separate"/>
    </w:r>
    <w:r>
      <w:t>3</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034851" w14:textId="77777777" w:rsidR="006E1499" w:rsidRDefault="006E1499">
    <w:pPr>
      <w:pStyle w:val="Sidfot"/>
    </w:pPr>
    <w:r>
      <w:fldChar w:fldCharType="begin"/>
    </w:r>
    <w:r>
      <w:instrText>PAGE   \* MERGEFORMAT</w:instrText>
    </w:r>
    <w:r>
      <w:fldChar w:fldCharType="separate"/>
    </w:r>
    <w:r>
      <w:t>1</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54A841" w14:textId="77777777" w:rsidR="006E1499" w:rsidRPr="00B55039" w:rsidRDefault="006E1499" w:rsidP="00755B40">
    <w:pPr>
      <w:pStyle w:val="Sidfot"/>
    </w:pPr>
    <w:r>
      <w:fldChar w:fldCharType="begin"/>
    </w:r>
    <w:r>
      <w:instrText>PAGE   \* MERGEFORMAT</w:instrText>
    </w:r>
    <w:r>
      <w:fldChar w:fldCharType="separate"/>
    </w:r>
    <w:r>
      <w:t>2</w:t>
    </w:r>
    <w: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029417C" w14:textId="77777777" w:rsidR="006E1499" w:rsidRPr="00B55039" w:rsidRDefault="006E1499" w:rsidP="00B55039">
    <w:pPr>
      <w:pStyle w:val="Sidfot"/>
    </w:pPr>
    <w:r>
      <w:fldChar w:fldCharType="begin"/>
    </w:r>
    <w:r>
      <w:instrText>PAGE   \* MERGEFORMAT</w:instrText>
    </w:r>
    <w:r>
      <w:fldChar w:fldCharType="separate"/>
    </w:r>
    <w:r>
      <w:t>3</w:t>
    </w:r>
    <w: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A117E55" w14:textId="77777777" w:rsidR="006E1499" w:rsidRDefault="006E1499">
    <w:pPr>
      <w:pStyle w:val="Sidfot"/>
    </w:pPr>
    <w:r>
      <w:fldChar w:fldCharType="begin"/>
    </w:r>
    <w:r>
      <w:instrText>PAGE   \* MERGEFORMAT</w:instrText>
    </w:r>
    <w:r>
      <w:fldChar w:fldCharType="separate"/>
    </w:r>
    <w:r>
      <w:t>1</w:t>
    </w:r>
    <w: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264E42" w14:textId="77777777" w:rsidR="006E1499" w:rsidRPr="00B55039" w:rsidRDefault="006E1499" w:rsidP="00755B40">
    <w:pPr>
      <w:pStyle w:val="Sidfot"/>
    </w:pPr>
    <w:r>
      <w:fldChar w:fldCharType="begin"/>
    </w:r>
    <w:r>
      <w:instrText>PAGE   \* MERGEFORMAT</w:instrText>
    </w:r>
    <w:r>
      <w:fldChar w:fldCharType="separate"/>
    </w:r>
    <w:r>
      <w:t>2</w:t>
    </w:r>
    <w: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F77BE2" w14:textId="77777777" w:rsidR="006E1499" w:rsidRPr="00B55039" w:rsidRDefault="006E1499" w:rsidP="00B55039">
    <w:pPr>
      <w:pStyle w:val="Sidfot"/>
    </w:pPr>
    <w:r>
      <w:fldChar w:fldCharType="begin"/>
    </w:r>
    <w:r>
      <w:instrText>PAGE   \* MERGEFORMAT</w:instrText>
    </w:r>
    <w:r>
      <w:fldChar w:fldCharType="separate"/>
    </w:r>
    <w:r>
      <w:t>3</w:t>
    </w:r>
    <w: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05702E" w14:textId="77777777" w:rsidR="006E1499" w:rsidRDefault="006E1499">
    <w:pPr>
      <w:pStyle w:val="Sidfot"/>
    </w:pPr>
    <w:r>
      <w:fldChar w:fldCharType="begin"/>
    </w:r>
    <w:r>
      <w:instrText>PAGE   \* MERGEFORMAT</w:instrText>
    </w:r>
    <w:r>
      <w:fldChar w:fldCharType="separate"/>
    </w:r>
    <w:r>
      <w:t>1</w:t>
    </w:r>
    <w:r>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29379F" w14:textId="77777777" w:rsidR="006E1499" w:rsidRDefault="006E1499">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3F0641B3" w14:textId="77777777" w:rsidR="006E1499" w:rsidRDefault="006E1499" w:rsidP="006A6340">
      <w:pPr>
        <w:spacing w:after="0" w:line="240" w:lineRule="auto"/>
      </w:pPr>
    </w:p>
  </w:footnote>
  <w:footnote w:type="continuationSeparator" w:id="0">
    <w:p w14:paraId="76E2C5D9" w14:textId="77777777" w:rsidR="006E1499" w:rsidRDefault="006E1499" w:rsidP="006A6340">
      <w:pPr>
        <w:spacing w:after="0" w:line="240" w:lineRule="auto"/>
      </w:pPr>
    </w:p>
  </w:footnote>
  <w:footnote w:type="continuationNotice" w:id="1">
    <w:p w14:paraId="7BB91EAB" w14:textId="77777777" w:rsidR="006E1499" w:rsidRDefault="006E1499">
      <w:pPr>
        <w:spacing w:after="0" w:line="240" w:lineRule="auto"/>
      </w:pPr>
    </w:p>
  </w:footnote>
  <w:footnote w:id="2">
    <w:p w14:paraId="4F47D6AF" w14:textId="7DAFF225" w:rsidR="006E1499" w:rsidRDefault="006E1499">
      <w:pPr>
        <w:pStyle w:val="Fotnotstext"/>
      </w:pPr>
      <w:r>
        <w:rPr>
          <w:rStyle w:val="Fotnotsreferens"/>
        </w:rPr>
        <w:footnoteRef/>
      </w:r>
      <w:r>
        <w:t xml:space="preserve"> Övergången från arbete till pension 2012”, Statistiska centralbyrån, AM 110 SM 1404 och ”Pensionsbeslutet – blev det bra? Undersökning 2018 bland nyblivna pensionärer”, Pensionsmyndigheten 2019.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EA7087" w14:textId="42842491" w:rsidR="006E1499" w:rsidRPr="00DA2538" w:rsidRDefault="005230DF" w:rsidP="00DA2538">
    <w:pPr>
      <w:pStyle w:val="Sidhuvud"/>
    </w:pPr>
    <w:sdt>
      <w:sdtPr>
        <w:alias w:val="NummerEtikett"/>
        <w:tag w:val="NummerEtikett"/>
        <w:id w:val="-705483963"/>
        <w:lock w:val="contentLocked"/>
        <w:dataBinding w:prefixMappings="xmlns:ns0='http://rkdhs/mallar/budget/SKUT/SKUT.xsd'" w:xpath="/ns0:dokumentvärden[1]/ns0:dokumentnummer[1]/@etikett" w:storeItemID="{E4A92E87-CD46-4139-BA79-F73ACCF787C5}"/>
        <w:text/>
      </w:sdtPr>
      <w:sdtEndPr/>
      <w:sdtContent>
        <w:r w:rsidR="006E1499">
          <w:t>Skr.</w:t>
        </w:r>
      </w:sdtContent>
    </w:sdt>
    <w:r w:rsidR="006E1499">
      <w:t xml:space="preserve"> </w:t>
    </w:r>
    <w:sdt>
      <w:sdtPr>
        <w:alias w:val="Nummer"/>
        <w:tag w:val="Nummer"/>
        <w:id w:val="1270969268"/>
        <w:lock w:val="contentLocked"/>
        <w:dataBinding w:prefixMappings="xmlns:ns0='http://rkdhs/mallar/budget/SKUT/SKUT.xsd'" w:xpath="/ns0:dokumentvärden[1]/ns0:dokumentnummer[1]" w:storeItemID="{E4A92E87-CD46-4139-BA79-F73ACCF787C5}"/>
        <w:text/>
      </w:sdtPr>
      <w:sdtEndPr/>
      <w:sdtContent>
        <w:r w:rsidR="006E1499">
          <w:t>2020/21:98</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BFF3A3" w14:textId="3E587312" w:rsidR="006E1499" w:rsidRDefault="005230DF" w:rsidP="00DA2538">
    <w:pPr>
      <w:pStyle w:val="Sidhuvud"/>
    </w:pPr>
    <w:sdt>
      <w:sdtPr>
        <w:alias w:val="NummerEtikett"/>
        <w:tag w:val="NummerEtikett"/>
        <w:id w:val="-1382945323"/>
        <w:lock w:val="sdtContentLocked"/>
        <w:dataBinding w:prefixMappings="xmlns:ns0='http://rkdhs/mallar/budget/SKUT/SKUT.xsd'" w:xpath="/ns0:dokumentvärden[1]/ns0:dokumentnummer[1]/@etikett" w:storeItemID="{E4A92E87-CD46-4139-BA79-F73ACCF787C5}"/>
        <w:text/>
      </w:sdtPr>
      <w:sdtEndPr/>
      <w:sdtContent>
        <w:r w:rsidR="006E1499">
          <w:t>Skr.</w:t>
        </w:r>
      </w:sdtContent>
    </w:sdt>
    <w:r w:rsidR="006E1499">
      <w:t xml:space="preserve"> </w:t>
    </w:r>
    <w:sdt>
      <w:sdtPr>
        <w:alias w:val="Nummer"/>
        <w:tag w:val="Nummer"/>
        <w:id w:val="732272643"/>
        <w:lock w:val="sdtContentLocked"/>
        <w:dataBinding w:prefixMappings="xmlns:ns0='http://rkdhs/mallar/budget/SKUT/SKUT.xsd'" w:xpath="/ns0:dokumentvärden[1]/ns0:dokumentnummer[1]" w:storeItemID="{E4A92E87-CD46-4139-BA79-F73ACCF787C5}"/>
        <w:text/>
      </w:sdtPr>
      <w:sdtEndPr/>
      <w:sdtContent>
        <w:r w:rsidR="006E1499">
          <w:t>2020/21:98</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90323A" w14:textId="4B844EEE" w:rsidR="006E1499" w:rsidRPr="00DA2538" w:rsidRDefault="005230DF" w:rsidP="00DA2538">
    <w:pPr>
      <w:pStyle w:val="Sidhuvud"/>
    </w:pPr>
    <w:sdt>
      <w:sdtPr>
        <w:alias w:val="NummerEtikett"/>
        <w:tag w:val="NummerEtikett"/>
        <w:id w:val="-37354551"/>
        <w:lock w:val="contentLocked"/>
        <w:dataBinding w:prefixMappings="xmlns:ns0='http://rkdhs/mallar/budget/SKUT/SKUT.xsd'" w:xpath="/ns0:dokumentvärden[1]/ns0:dokumentnummer[1]/@etikett" w:storeItemID="{E4A92E87-CD46-4139-BA79-F73ACCF787C5}"/>
        <w:text/>
      </w:sdtPr>
      <w:sdtEndPr/>
      <w:sdtContent>
        <w:r w:rsidR="006E1499">
          <w:t>Skr.</w:t>
        </w:r>
      </w:sdtContent>
    </w:sdt>
    <w:r w:rsidR="006E1499">
      <w:t xml:space="preserve"> </w:t>
    </w:r>
    <w:sdt>
      <w:sdtPr>
        <w:alias w:val="Nummer"/>
        <w:tag w:val="Nummer"/>
        <w:id w:val="-1909299867"/>
        <w:lock w:val="contentLocked"/>
        <w:dataBinding w:prefixMappings="xmlns:ns0='http://rkdhs/mallar/budget/SKUT/SKUT.xsd'" w:xpath="/ns0:dokumentvärden[1]/ns0:dokumentnummer[1]" w:storeItemID="{E4A92E87-CD46-4139-BA79-F73ACCF787C5}"/>
        <w:text/>
      </w:sdtPr>
      <w:sdtEndPr/>
      <w:sdtContent>
        <w:r w:rsidR="006E1499">
          <w:t>2020/21:98</w:t>
        </w:r>
      </w:sdtContent>
    </w:sdt>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43DA24" w14:textId="67262BC8" w:rsidR="006E1499" w:rsidRDefault="005230DF" w:rsidP="00DA2538">
    <w:pPr>
      <w:pStyle w:val="Sidhuvud"/>
    </w:pPr>
    <w:sdt>
      <w:sdtPr>
        <w:alias w:val="NummerEtikett"/>
        <w:tag w:val="NummerEtikett"/>
        <w:id w:val="-634876061"/>
        <w:lock w:val="sdtContentLocked"/>
        <w:dataBinding w:prefixMappings="xmlns:ns0='http://rkdhs/mallar/budget/SKUT/SKUT.xsd'" w:xpath="/ns0:dokumentvärden[1]/ns0:dokumentnummer[1]/@etikett" w:storeItemID="{E4A92E87-CD46-4139-BA79-F73ACCF787C5}"/>
        <w:text/>
      </w:sdtPr>
      <w:sdtEndPr/>
      <w:sdtContent>
        <w:r w:rsidR="006E1499">
          <w:t>Skr.</w:t>
        </w:r>
      </w:sdtContent>
    </w:sdt>
    <w:r w:rsidR="006E1499">
      <w:t xml:space="preserve"> </w:t>
    </w:r>
    <w:sdt>
      <w:sdtPr>
        <w:alias w:val="Nummer"/>
        <w:tag w:val="Nummer"/>
        <w:id w:val="714537635"/>
        <w:lock w:val="sdtContentLocked"/>
        <w:dataBinding w:prefixMappings="xmlns:ns0='http://rkdhs/mallar/budget/SKUT/SKUT.xsd'" w:xpath="/ns0:dokumentvärden[1]/ns0:dokumentnummer[1]" w:storeItemID="{E4A92E87-CD46-4139-BA79-F73ACCF787C5}"/>
        <w:text/>
      </w:sdtPr>
      <w:sdtEndPr/>
      <w:sdtContent>
        <w:r w:rsidR="006E1499">
          <w:t>2020/21:98</w:t>
        </w:r>
      </w:sdtContent>
    </w:sdt>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EA5183" w14:textId="77777777" w:rsidR="006E1499" w:rsidRDefault="006E1499">
    <w:r>
      <w:cr/>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90B87A" w14:textId="4BF74C9B" w:rsidR="006E1499" w:rsidRPr="00DA2538" w:rsidRDefault="005230DF" w:rsidP="00DA2538">
    <w:pPr>
      <w:pStyle w:val="Sidhuvud"/>
    </w:pPr>
    <w:sdt>
      <w:sdtPr>
        <w:alias w:val="NummerEtikett"/>
        <w:tag w:val="NummerEtikett"/>
        <w:id w:val="134458790"/>
        <w:lock w:val="contentLocked"/>
        <w:dataBinding w:prefixMappings="xmlns:ns0='http://rkdhs/mallar/budget/SKUT/SKUT.xsd'" w:xpath="/ns0:dokumentvärden[1]/ns0:dokumentnummer[1]/@etikett" w:storeItemID="{E4A92E87-CD46-4139-BA79-F73ACCF787C5}"/>
        <w:text/>
      </w:sdtPr>
      <w:sdtEndPr/>
      <w:sdtContent>
        <w:r w:rsidR="006E1499">
          <w:t>Skr.</w:t>
        </w:r>
      </w:sdtContent>
    </w:sdt>
    <w:r w:rsidR="006E1499">
      <w:t xml:space="preserve"> </w:t>
    </w:r>
    <w:sdt>
      <w:sdtPr>
        <w:alias w:val="Nummer"/>
        <w:tag w:val="Nummer"/>
        <w:id w:val="161663096"/>
        <w:lock w:val="contentLocked"/>
        <w:dataBinding w:prefixMappings="xmlns:ns0='http://rkdhs/mallar/budget/SKUT/SKUT.xsd'" w:xpath="/ns0:dokumentvärden[1]/ns0:dokumentnummer[1]" w:storeItemID="{E4A92E87-CD46-4139-BA79-F73ACCF787C5}"/>
        <w:text/>
      </w:sdtPr>
      <w:sdtEndPr/>
      <w:sdtContent>
        <w:r w:rsidR="006E1499">
          <w:t>2020/21:98</w:t>
        </w:r>
      </w:sdtContent>
    </w:sdt>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94EB82" w14:textId="466C15E3" w:rsidR="006E1499" w:rsidRDefault="005230DF" w:rsidP="00DA2538">
    <w:pPr>
      <w:pStyle w:val="Sidhuvud"/>
    </w:pPr>
    <w:sdt>
      <w:sdtPr>
        <w:alias w:val="NummerEtikett"/>
        <w:tag w:val="NummerEtikett"/>
        <w:id w:val="-667489359"/>
        <w:lock w:val="sdtContentLocked"/>
        <w:dataBinding w:prefixMappings="xmlns:ns0='http://rkdhs/mallar/budget/SKUT/SKUT.xsd'" w:xpath="/ns0:dokumentvärden[1]/ns0:dokumentnummer[1]/@etikett" w:storeItemID="{E4A92E87-CD46-4139-BA79-F73ACCF787C5}"/>
        <w:text/>
      </w:sdtPr>
      <w:sdtEndPr/>
      <w:sdtContent>
        <w:r w:rsidR="006E1499">
          <w:t>Skr.</w:t>
        </w:r>
      </w:sdtContent>
    </w:sdt>
    <w:r w:rsidR="006E1499">
      <w:t xml:space="preserve"> </w:t>
    </w:r>
    <w:sdt>
      <w:sdtPr>
        <w:alias w:val="Nummer"/>
        <w:tag w:val="Nummer"/>
        <w:id w:val="1253787079"/>
        <w:lock w:val="sdtContentLocked"/>
        <w:dataBinding w:prefixMappings="xmlns:ns0='http://rkdhs/mallar/budget/SKUT/SKUT.xsd'" w:xpath="/ns0:dokumentvärden[1]/ns0:dokumentnummer[1]" w:storeItemID="{E4A92E87-CD46-4139-BA79-F73ACCF787C5}"/>
        <w:text/>
      </w:sdtPr>
      <w:sdtEndPr/>
      <w:sdtContent>
        <w:r w:rsidR="006E1499">
          <w:t>2020/21:98</w:t>
        </w:r>
      </w:sdtContent>
    </w:sdt>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26A639" w14:textId="77777777" w:rsidR="006E1499" w:rsidRDefault="006E1499">
    <w:r>
      <w:cr/>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C5A7A0" w14:textId="5B125E34" w:rsidR="006E1499" w:rsidRPr="00DA2538" w:rsidRDefault="005230DF" w:rsidP="00DA2538">
    <w:pPr>
      <w:pStyle w:val="Sidhuvud"/>
    </w:pPr>
    <w:sdt>
      <w:sdtPr>
        <w:alias w:val="NummerEtikett"/>
        <w:tag w:val="NummerEtikett"/>
        <w:id w:val="91827493"/>
        <w:lock w:val="contentLocked"/>
        <w:dataBinding w:prefixMappings="xmlns:ns0='http://rkdhs/mallar/budget/SKUT/SKUT.xsd'" w:xpath="/ns0:dokumentvärden[1]/ns0:dokumentnummer[1]/@etikett" w:storeItemID="{E4A92E87-CD46-4139-BA79-F73ACCF787C5}"/>
        <w:text/>
      </w:sdtPr>
      <w:sdtEndPr/>
      <w:sdtContent>
        <w:r w:rsidR="006E1499">
          <w:t>Skr.</w:t>
        </w:r>
      </w:sdtContent>
    </w:sdt>
    <w:r w:rsidR="006E1499">
      <w:t xml:space="preserve"> </w:t>
    </w:r>
    <w:sdt>
      <w:sdtPr>
        <w:alias w:val="Nummer"/>
        <w:tag w:val="Nummer"/>
        <w:id w:val="1099288093"/>
        <w:lock w:val="contentLocked"/>
        <w:dataBinding w:prefixMappings="xmlns:ns0='http://rkdhs/mallar/budget/SKUT/SKUT.xsd'" w:xpath="/ns0:dokumentvärden[1]/ns0:dokumentnummer[1]" w:storeItemID="{E4A92E87-CD46-4139-BA79-F73ACCF787C5}"/>
        <w:text/>
      </w:sdtPr>
      <w:sdtEndPr/>
      <w:sdtContent>
        <w:r w:rsidR="006E1499">
          <w:t>2020/21:98</w:t>
        </w:r>
      </w:sdtContent>
    </w:sdt>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2A51A16" w14:textId="2DB88F10" w:rsidR="006E1499" w:rsidRDefault="005230DF" w:rsidP="00DA2538">
    <w:pPr>
      <w:pStyle w:val="Sidhuvud"/>
    </w:pPr>
    <w:sdt>
      <w:sdtPr>
        <w:alias w:val="NummerEtikett"/>
        <w:tag w:val="NummerEtikett"/>
        <w:id w:val="97371646"/>
        <w:lock w:val="sdtContentLocked"/>
        <w:dataBinding w:prefixMappings="xmlns:ns0='http://rkdhs/mallar/budget/SKUT/SKUT.xsd'" w:xpath="/ns0:dokumentvärden[1]/ns0:dokumentnummer[1]/@etikett" w:storeItemID="{E4A92E87-CD46-4139-BA79-F73ACCF787C5}"/>
        <w:text/>
      </w:sdtPr>
      <w:sdtEndPr/>
      <w:sdtContent>
        <w:r w:rsidR="006E1499">
          <w:t>Skr.</w:t>
        </w:r>
      </w:sdtContent>
    </w:sdt>
    <w:r w:rsidR="006E1499">
      <w:t xml:space="preserve"> </w:t>
    </w:r>
    <w:sdt>
      <w:sdtPr>
        <w:alias w:val="Nummer"/>
        <w:tag w:val="Nummer"/>
        <w:id w:val="103777442"/>
        <w:lock w:val="sdtContentLocked"/>
        <w:dataBinding w:prefixMappings="xmlns:ns0='http://rkdhs/mallar/budget/SKUT/SKUT.xsd'" w:xpath="/ns0:dokumentvärden[1]/ns0:dokumentnummer[1]" w:storeItemID="{E4A92E87-CD46-4139-BA79-F73ACCF787C5}"/>
        <w:text/>
      </w:sdtPr>
      <w:sdtEndPr/>
      <w:sdtContent>
        <w:r w:rsidR="006E1499">
          <w:t>2020/21:98</w:t>
        </w:r>
      </w:sdtContent>
    </w:sdt>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95E358" w14:textId="0AE5388F" w:rsidR="006E1499" w:rsidRPr="00DA2538" w:rsidRDefault="005230DF" w:rsidP="00DA2538">
    <w:pPr>
      <w:pStyle w:val="Sidhuvud"/>
    </w:pPr>
    <w:sdt>
      <w:sdtPr>
        <w:alias w:val="NummerEtikett"/>
        <w:tag w:val="NummerEtikett"/>
        <w:id w:val="-2104176008"/>
        <w:lock w:val="contentLocked"/>
        <w:dataBinding w:prefixMappings="xmlns:ns0='http://rkdhs/mallar/budget/SKUT/SKUT.xsd'" w:xpath="/ns0:dokumentvärden[1]/ns0:dokumentnummer[1]/@etikett" w:storeItemID="{E4A92E87-CD46-4139-BA79-F73ACCF787C5}"/>
        <w:text/>
      </w:sdtPr>
      <w:sdtEndPr/>
      <w:sdtContent>
        <w:r w:rsidR="006E1499">
          <w:t>Skr.</w:t>
        </w:r>
      </w:sdtContent>
    </w:sdt>
    <w:r w:rsidR="006E1499">
      <w:t xml:space="preserve"> </w:t>
    </w:r>
    <w:sdt>
      <w:sdtPr>
        <w:alias w:val="Nummer"/>
        <w:tag w:val="Nummer"/>
        <w:id w:val="-1095634750"/>
        <w:lock w:val="contentLocked"/>
        <w:dataBinding w:prefixMappings="xmlns:ns0='http://rkdhs/mallar/budget/SKUT/SKUT.xsd'" w:xpath="/ns0:dokumentvärden[1]/ns0:dokumentnummer[1]" w:storeItemID="{E4A92E87-CD46-4139-BA79-F73ACCF787C5}"/>
        <w:text/>
      </w:sdtPr>
      <w:sdtEndPr/>
      <w:sdtContent>
        <w:r w:rsidR="006E1499">
          <w:t>2020/21:98</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C"/>
    <w:multiLevelType w:val="singleLevel"/>
    <w:tmpl w:val="D11A65EA"/>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D172B4F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B614C868"/>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8CB207D4"/>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82AA83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E92AF26"/>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AD45B6C"/>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D548FC6"/>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9"/>
    <w:multiLevelType w:val="singleLevel"/>
    <w:tmpl w:val="FA7889D2"/>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08CC1A8A"/>
    <w:multiLevelType w:val="multilevel"/>
    <w:tmpl w:val="D44AD752"/>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454" w:hanging="454"/>
      </w:pPr>
      <w:rPr>
        <w:rFonts w:ascii="OrigGarmnd BT" w:hAnsi="OrigGarmnd BT"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09B638A0"/>
    <w:multiLevelType w:val="multilevel"/>
    <w:tmpl w:val="24C4FE86"/>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1" w15:restartNumberingAfterBreak="0">
    <w:nsid w:val="170853DF"/>
    <w:multiLevelType w:val="multilevel"/>
    <w:tmpl w:val="8F485D44"/>
    <w:numStyleLink w:val="RKbilagarubrik1-5"/>
  </w:abstractNum>
  <w:abstractNum w:abstractNumId="12" w15:restartNumberingAfterBreak="0">
    <w:nsid w:val="18733437"/>
    <w:multiLevelType w:val="multilevel"/>
    <w:tmpl w:val="F4E6C62A"/>
    <w:name w:val="RK strecklista"/>
    <w:lvl w:ilvl="0">
      <w:start w:val="1"/>
      <w:numFmt w:val="none"/>
      <w:suff w:val="nothing"/>
      <w:lvlText w:val=""/>
      <w:lvlJc w:val="left"/>
      <w:pPr>
        <w:ind w:left="0" w:firstLine="0"/>
      </w:pPr>
      <w:rPr>
        <w:rFonts w:hint="default"/>
      </w:rPr>
    </w:lvl>
    <w:lvl w:ilvl="1">
      <w:start w:val="1"/>
      <w:numFmt w:val="bullet"/>
      <w:lvlText w:val="–"/>
      <w:lvlJc w:val="left"/>
      <w:pPr>
        <w:ind w:left="454" w:hanging="454"/>
      </w:pPr>
      <w:rPr>
        <w:rFonts w:ascii="OrigGarmnd BT" w:hAnsi="OrigGarmnd BT"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1CA50E1B"/>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4" w15:restartNumberingAfterBreak="0">
    <w:nsid w:val="2248608F"/>
    <w:multiLevelType w:val="multilevel"/>
    <w:tmpl w:val="8F485D44"/>
    <w:styleLink w:val="RKbilagarubrik1-5"/>
    <w:lvl w:ilvl="0">
      <w:start w:val="1"/>
      <w:numFmt w:val="decimal"/>
      <w:pStyle w:val="Bilagarubrik1"/>
      <w:lvlText w:val="%1"/>
      <w:lvlJc w:val="left"/>
      <w:pPr>
        <w:ind w:left="1134" w:hanging="1134"/>
      </w:pPr>
      <w:rPr>
        <w:rFonts w:hint="default"/>
      </w:rPr>
    </w:lvl>
    <w:lvl w:ilvl="1">
      <w:start w:val="1"/>
      <w:numFmt w:val="decimal"/>
      <w:pStyle w:val="Bilagarubrik2"/>
      <w:lvlText w:val="%1.%2"/>
      <w:lvlJc w:val="left"/>
      <w:pPr>
        <w:ind w:left="1134" w:hanging="1134"/>
      </w:pPr>
      <w:rPr>
        <w:rFonts w:hint="default"/>
      </w:rPr>
    </w:lvl>
    <w:lvl w:ilvl="2">
      <w:start w:val="1"/>
      <w:numFmt w:val="decimal"/>
      <w:pStyle w:val="Bilagarubrik3"/>
      <w:lvlText w:val="%1.%2.%3"/>
      <w:lvlJc w:val="left"/>
      <w:pPr>
        <w:ind w:left="1134" w:hanging="1134"/>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 w15:restartNumberingAfterBreak="0">
    <w:nsid w:val="23E131EF"/>
    <w:multiLevelType w:val="multilevel"/>
    <w:tmpl w:val="8E909846"/>
    <w:numStyleLink w:val="RKrubrik1-5"/>
  </w:abstractNum>
  <w:abstractNum w:abstractNumId="16" w15:restartNumberingAfterBreak="0">
    <w:nsid w:val="2A372E41"/>
    <w:multiLevelType w:val="hybridMultilevel"/>
    <w:tmpl w:val="3DF0904E"/>
    <w:lvl w:ilvl="0" w:tplc="041D000F">
      <w:start w:val="1"/>
      <w:numFmt w:val="decimal"/>
      <w:lvlText w:val="%1."/>
      <w:lvlJc w:val="left"/>
      <w:pPr>
        <w:ind w:left="720" w:hanging="360"/>
      </w:p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7" w15:restartNumberingAfterBreak="0">
    <w:nsid w:val="2EDB3977"/>
    <w:multiLevelType w:val="multilevel"/>
    <w:tmpl w:val="8E909846"/>
    <w:styleLink w:val="RKrubrik1-5"/>
    <w:lvl w:ilvl="0">
      <w:start w:val="1"/>
      <w:numFmt w:val="decimal"/>
      <w:pStyle w:val="Rubrik1"/>
      <w:lvlText w:val="%1"/>
      <w:lvlJc w:val="left"/>
      <w:pPr>
        <w:ind w:left="1134" w:hanging="1134"/>
      </w:pPr>
      <w:rPr>
        <w:rFonts w:hint="default"/>
      </w:rPr>
    </w:lvl>
    <w:lvl w:ilvl="1">
      <w:start w:val="1"/>
      <w:numFmt w:val="decimal"/>
      <w:pStyle w:val="Rubrik2"/>
      <w:lvlText w:val="%1.%2"/>
      <w:lvlJc w:val="left"/>
      <w:pPr>
        <w:ind w:left="1134" w:hanging="1134"/>
      </w:pPr>
      <w:rPr>
        <w:rFonts w:hint="default"/>
      </w:rPr>
    </w:lvl>
    <w:lvl w:ilvl="2">
      <w:start w:val="1"/>
      <w:numFmt w:val="decimal"/>
      <w:pStyle w:val="Rubrik3"/>
      <w:lvlText w:val="%1.%2.%3"/>
      <w:lvlJc w:val="left"/>
      <w:pPr>
        <w:ind w:left="1134" w:hanging="1134"/>
      </w:pPr>
      <w:rPr>
        <w:rFonts w:hint="default"/>
      </w:rPr>
    </w:lvl>
    <w:lvl w:ilvl="3">
      <w:start w:val="1"/>
      <w:numFmt w:val="decimal"/>
      <w:pStyle w:val="Rubrik4"/>
      <w:lvlText w:val="%1.%2.%3.%4"/>
      <w:lvlJc w:val="left"/>
      <w:pPr>
        <w:ind w:left="1134" w:hanging="1134"/>
      </w:pPr>
      <w:rPr>
        <w:rFonts w:hint="default"/>
      </w:rPr>
    </w:lvl>
    <w:lvl w:ilvl="4">
      <w:start w:val="1"/>
      <w:numFmt w:val="decimal"/>
      <w:pStyle w:val="Rubrik5"/>
      <w:lvlText w:val="%1.%2.%3.%4.%5"/>
      <w:lvlJc w:val="left"/>
      <w:pPr>
        <w:ind w:left="1134" w:hanging="1134"/>
      </w:pPr>
      <w:rPr>
        <w:rFonts w:hint="default"/>
      </w:rPr>
    </w:lvl>
    <w:lvl w:ilvl="5">
      <w:start w:val="1"/>
      <w:numFmt w:val="none"/>
      <w:lvlRestart w:val="1"/>
      <w:lvlText w:val=""/>
      <w:lvlJc w:val="left"/>
      <w:pPr>
        <w:ind w:left="1134" w:hanging="1134"/>
      </w:pPr>
      <w:rPr>
        <w:rFonts w:hint="default"/>
      </w:rPr>
    </w:lvl>
    <w:lvl w:ilvl="6">
      <w:start w:val="1"/>
      <w:numFmt w:val="none"/>
      <w:lvlRestart w:val="1"/>
      <w:lvlText w:val=""/>
      <w:lvlJc w:val="left"/>
      <w:pPr>
        <w:ind w:left="1134" w:hanging="1134"/>
      </w:pPr>
      <w:rPr>
        <w:rFonts w:hint="default"/>
      </w:rPr>
    </w:lvl>
    <w:lvl w:ilvl="7">
      <w:start w:val="1"/>
      <w:numFmt w:val="none"/>
      <w:lvlRestart w:val="1"/>
      <w:lvlText w:val=""/>
      <w:lvlJc w:val="left"/>
      <w:pPr>
        <w:ind w:left="2041" w:hanging="2041"/>
      </w:pPr>
      <w:rPr>
        <w:rFonts w:hint="default"/>
      </w:rPr>
    </w:lvl>
    <w:lvl w:ilvl="8">
      <w:start w:val="1"/>
      <w:numFmt w:val="none"/>
      <w:lvlText w:val=""/>
      <w:lvlJc w:val="left"/>
      <w:pPr>
        <w:ind w:left="1134" w:hanging="1134"/>
      </w:pPr>
      <w:rPr>
        <w:rFonts w:hint="default"/>
      </w:rPr>
    </w:lvl>
  </w:abstractNum>
  <w:abstractNum w:abstractNumId="18" w15:restartNumberingAfterBreak="0">
    <w:nsid w:val="303B7DAF"/>
    <w:multiLevelType w:val="multilevel"/>
    <w:tmpl w:val="BEB84B42"/>
    <w:name w:val="RK bokstav"/>
    <w:styleLink w:val="RKrubrikbokstav3-4"/>
    <w:lvl w:ilvl="0">
      <w:start w:val="1"/>
      <w:numFmt w:val="upperLetter"/>
      <w:pStyle w:val="Rubrikbokstav3"/>
      <w:lvlText w:val="%1"/>
      <w:lvlJc w:val="left"/>
      <w:pPr>
        <w:ind w:left="1134" w:hanging="1134"/>
      </w:pPr>
      <w:rPr>
        <w:rFonts w:hint="default"/>
      </w:rPr>
    </w:lvl>
    <w:lvl w:ilvl="1">
      <w:start w:val="1"/>
      <w:numFmt w:val="decimal"/>
      <w:pStyle w:val="Rubrikbokstav4"/>
      <w:lvlText w:val="%1.%2"/>
      <w:lvlJc w:val="left"/>
      <w:pPr>
        <w:ind w:left="1134" w:hanging="1134"/>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9" w15:restartNumberingAfterBreak="0">
    <w:nsid w:val="40E843FD"/>
    <w:multiLevelType w:val="multilevel"/>
    <w:tmpl w:val="0594385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0" w15:restartNumberingAfterBreak="0">
    <w:nsid w:val="5EFE034A"/>
    <w:multiLevelType w:val="multilevel"/>
    <w:tmpl w:val="29ACFE14"/>
    <w:name w:val="RKnummerlista"/>
    <w:styleLink w:val="RKnummerlista"/>
    <w:lvl w:ilvl="0">
      <w:start w:val="1"/>
      <w:numFmt w:val="none"/>
      <w:pStyle w:val="Brdtextefternumreradlista"/>
      <w:suff w:val="nothing"/>
      <w:lvlText w:val="%1"/>
      <w:lvlJc w:val="left"/>
      <w:pPr>
        <w:ind w:left="0" w:firstLine="0"/>
      </w:pPr>
      <w:rPr>
        <w:rFonts w:hint="default"/>
      </w:rPr>
    </w:lvl>
    <w:lvl w:ilvl="1">
      <w:start w:val="1"/>
      <w:numFmt w:val="decimal"/>
      <w:pStyle w:val="Numreradlista"/>
      <w:lvlText w:val="%2."/>
      <w:lvlJc w:val="left"/>
      <w:pPr>
        <w:ind w:left="454" w:hanging="454"/>
      </w:pPr>
      <w:rPr>
        <w:rFonts w:hint="default"/>
      </w:rPr>
    </w:lvl>
    <w:lvl w:ilvl="2">
      <w:start w:val="1"/>
      <w:numFmt w:val="none"/>
      <w:suff w:val="nothing"/>
      <w:lvlText w:val="%3"/>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7"/>
      <w:lvlJc w:val="left"/>
      <w:pPr>
        <w:ind w:left="0" w:firstLine="0"/>
      </w:pPr>
      <w:rPr>
        <w:rFonts w:hint="default"/>
      </w:rPr>
    </w:lvl>
    <w:lvl w:ilvl="7">
      <w:start w:val="1"/>
      <w:numFmt w:val="none"/>
      <w:suff w:val="nothing"/>
      <w:lvlText w:val="%8"/>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1" w15:restartNumberingAfterBreak="0">
    <w:nsid w:val="6A952B91"/>
    <w:multiLevelType w:val="hybridMultilevel"/>
    <w:tmpl w:val="F1DABD00"/>
    <w:lvl w:ilvl="0" w:tplc="CD6C4888">
      <w:start w:val="2021"/>
      <w:numFmt w:val="bullet"/>
      <w:lvlText w:val=""/>
      <w:lvlJc w:val="left"/>
      <w:pPr>
        <w:ind w:left="720" w:hanging="360"/>
      </w:pPr>
      <w:rPr>
        <w:rFonts w:ascii="Symbol" w:eastAsiaTheme="minorHAnsi" w:hAnsi="Symbol"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2" w15:restartNumberingAfterBreak="0">
    <w:nsid w:val="73E44DBD"/>
    <w:multiLevelType w:val="multilevel"/>
    <w:tmpl w:val="8E909846"/>
    <w:numStyleLink w:val="RKrubrik1-5"/>
  </w:abstractNum>
  <w:num w:numId="1">
    <w:abstractNumId w:val="17"/>
  </w:num>
  <w:num w:numId="2">
    <w:abstractNumId w:val="18"/>
  </w:num>
  <w:num w:numId="3">
    <w:abstractNumId w:val="20"/>
  </w:num>
  <w:num w:numId="4">
    <w:abstractNumId w:val="9"/>
  </w:num>
  <w:num w:numId="5">
    <w:abstractNumId w:val="22"/>
  </w:num>
  <w:num w:numId="6">
    <w:abstractNumId w:val="17"/>
  </w:num>
  <w:num w:numId="7">
    <w:abstractNumId w:val="22"/>
  </w:num>
  <w:num w:numId="8">
    <w:abstractNumId w:val="22"/>
  </w:num>
  <w:num w:numId="9">
    <w:abstractNumId w:val="22"/>
  </w:num>
  <w:num w:numId="10">
    <w:abstractNumId w:val="22"/>
  </w:num>
  <w:num w:numId="11">
    <w:abstractNumId w:val="22"/>
  </w:num>
  <w:num w:numId="12">
    <w:abstractNumId w:val="22"/>
  </w:num>
  <w:num w:numId="13">
    <w:abstractNumId w:val="22"/>
  </w:num>
  <w:num w:numId="14">
    <w:abstractNumId w:val="22"/>
  </w:num>
  <w:num w:numId="15">
    <w:abstractNumId w:val="17"/>
  </w:num>
  <w:num w:numId="16">
    <w:abstractNumId w:val="22"/>
  </w:num>
  <w:num w:numId="17">
    <w:abstractNumId w:val="22"/>
  </w:num>
  <w:num w:numId="18">
    <w:abstractNumId w:val="22"/>
  </w:num>
  <w:num w:numId="19">
    <w:abstractNumId w:val="22"/>
  </w:num>
  <w:num w:numId="20">
    <w:abstractNumId w:val="22"/>
  </w:num>
  <w:num w:numId="21">
    <w:abstractNumId w:val="22"/>
  </w:num>
  <w:num w:numId="22">
    <w:abstractNumId w:val="22"/>
  </w:num>
  <w:num w:numId="23">
    <w:abstractNumId w:val="22"/>
  </w:num>
  <w:num w:numId="24">
    <w:abstractNumId w:val="17"/>
  </w:num>
  <w:num w:numId="25">
    <w:abstractNumId w:val="22"/>
  </w:num>
  <w:num w:numId="26">
    <w:abstractNumId w:val="22"/>
  </w:num>
  <w:num w:numId="27">
    <w:abstractNumId w:val="22"/>
  </w:num>
  <w:num w:numId="28">
    <w:abstractNumId w:val="22"/>
  </w:num>
  <w:num w:numId="29">
    <w:abstractNumId w:val="22"/>
  </w:num>
  <w:num w:numId="30">
    <w:abstractNumId w:val="22"/>
  </w:num>
  <w:num w:numId="31">
    <w:abstractNumId w:val="22"/>
  </w:num>
  <w:num w:numId="32">
    <w:abstractNumId w:val="15"/>
  </w:num>
  <w:num w:numId="33">
    <w:abstractNumId w:val="10"/>
  </w:num>
  <w:num w:numId="34">
    <w:abstractNumId w:val="10"/>
  </w:num>
  <w:num w:numId="35">
    <w:abstractNumId w:val="13"/>
  </w:num>
  <w:num w:numId="36">
    <w:abstractNumId w:val="14"/>
  </w:num>
  <w:num w:numId="37">
    <w:abstractNumId w:val="11"/>
  </w:num>
  <w:num w:numId="38">
    <w:abstractNumId w:val="3"/>
  </w:num>
  <w:num w:numId="39">
    <w:abstractNumId w:val="2"/>
  </w:num>
  <w:num w:numId="40">
    <w:abstractNumId w:val="1"/>
  </w:num>
  <w:num w:numId="41">
    <w:abstractNumId w:val="0"/>
  </w:num>
  <w:num w:numId="42">
    <w:abstractNumId w:val="8"/>
  </w:num>
  <w:num w:numId="43">
    <w:abstractNumId w:val="7"/>
  </w:num>
  <w:num w:numId="44">
    <w:abstractNumId w:val="6"/>
  </w:num>
  <w:num w:numId="45">
    <w:abstractNumId w:val="5"/>
  </w:num>
  <w:num w:numId="46">
    <w:abstractNumId w:val="4"/>
  </w:num>
  <w:num w:numId="47">
    <w:abstractNumId w:val="19"/>
  </w:num>
  <w:num w:numId="48">
    <w:abstractNumId w:val="18"/>
  </w:num>
  <w:num w:numId="49">
    <w:abstractNumId w:val="16"/>
  </w:num>
  <w:num w:numId="50">
    <w:abstractNumId w:val="21"/>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228"/>
  <w:hideSpellingErrors/>
  <w:hideGrammaticalErrors/>
  <w:defaultTabStop w:val="1304"/>
  <w:hyphenationZone w:val="425"/>
  <w:evenAndOddHeaders/>
  <w:characterSpacingControl w:val="doNotCompress"/>
  <w:hdrShapeDefaults>
    <o:shapedefaults v:ext="edit" spidmax="1556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64B81"/>
    <w:rsid w:val="00000E24"/>
    <w:rsid w:val="00000E6B"/>
    <w:rsid w:val="0000119D"/>
    <w:rsid w:val="000047BD"/>
    <w:rsid w:val="00007036"/>
    <w:rsid w:val="00010A4F"/>
    <w:rsid w:val="000111EB"/>
    <w:rsid w:val="00012333"/>
    <w:rsid w:val="0001350E"/>
    <w:rsid w:val="00013DE8"/>
    <w:rsid w:val="00015DE9"/>
    <w:rsid w:val="0001647F"/>
    <w:rsid w:val="00017EC5"/>
    <w:rsid w:val="00020642"/>
    <w:rsid w:val="00020D7B"/>
    <w:rsid w:val="0002242C"/>
    <w:rsid w:val="00024B0E"/>
    <w:rsid w:val="00025AE0"/>
    <w:rsid w:val="00030430"/>
    <w:rsid w:val="00031790"/>
    <w:rsid w:val="00031CD5"/>
    <w:rsid w:val="00031ED4"/>
    <w:rsid w:val="00033255"/>
    <w:rsid w:val="00033DAA"/>
    <w:rsid w:val="00033EE9"/>
    <w:rsid w:val="00034773"/>
    <w:rsid w:val="00036D0E"/>
    <w:rsid w:val="00037280"/>
    <w:rsid w:val="00037746"/>
    <w:rsid w:val="000377F6"/>
    <w:rsid w:val="000419AE"/>
    <w:rsid w:val="00041B1A"/>
    <w:rsid w:val="00042E4F"/>
    <w:rsid w:val="00043F4E"/>
    <w:rsid w:val="0004488D"/>
    <w:rsid w:val="00046C2A"/>
    <w:rsid w:val="00047976"/>
    <w:rsid w:val="00050796"/>
    <w:rsid w:val="00050943"/>
    <w:rsid w:val="00052162"/>
    <w:rsid w:val="00052CB3"/>
    <w:rsid w:val="0005427B"/>
    <w:rsid w:val="000548D5"/>
    <w:rsid w:val="000548E9"/>
    <w:rsid w:val="00054F64"/>
    <w:rsid w:val="00056D5A"/>
    <w:rsid w:val="00057E76"/>
    <w:rsid w:val="0006153E"/>
    <w:rsid w:val="00061927"/>
    <w:rsid w:val="00063F14"/>
    <w:rsid w:val="00065674"/>
    <w:rsid w:val="00066497"/>
    <w:rsid w:val="00066E16"/>
    <w:rsid w:val="00071A4A"/>
    <w:rsid w:val="000729FA"/>
    <w:rsid w:val="00076C48"/>
    <w:rsid w:val="00077287"/>
    <w:rsid w:val="00077C33"/>
    <w:rsid w:val="00077EC4"/>
    <w:rsid w:val="00080ED7"/>
    <w:rsid w:val="00082155"/>
    <w:rsid w:val="000826E7"/>
    <w:rsid w:val="0008361D"/>
    <w:rsid w:val="00084F67"/>
    <w:rsid w:val="00087682"/>
    <w:rsid w:val="00090F0C"/>
    <w:rsid w:val="00090FC3"/>
    <w:rsid w:val="00092F05"/>
    <w:rsid w:val="00093F45"/>
    <w:rsid w:val="0009467E"/>
    <w:rsid w:val="000A1F16"/>
    <w:rsid w:val="000A2B3C"/>
    <w:rsid w:val="000A2BC9"/>
    <w:rsid w:val="000A3624"/>
    <w:rsid w:val="000A4893"/>
    <w:rsid w:val="000A4A69"/>
    <w:rsid w:val="000A5F9E"/>
    <w:rsid w:val="000A612B"/>
    <w:rsid w:val="000A6A46"/>
    <w:rsid w:val="000A6AF0"/>
    <w:rsid w:val="000B1043"/>
    <w:rsid w:val="000B22C4"/>
    <w:rsid w:val="000B261D"/>
    <w:rsid w:val="000B2C39"/>
    <w:rsid w:val="000B386D"/>
    <w:rsid w:val="000B4FEF"/>
    <w:rsid w:val="000B564B"/>
    <w:rsid w:val="000B6869"/>
    <w:rsid w:val="000B7A0B"/>
    <w:rsid w:val="000B7A9F"/>
    <w:rsid w:val="000B7E7F"/>
    <w:rsid w:val="000C078D"/>
    <w:rsid w:val="000C0DDF"/>
    <w:rsid w:val="000C1208"/>
    <w:rsid w:val="000C1BB6"/>
    <w:rsid w:val="000C2833"/>
    <w:rsid w:val="000C528A"/>
    <w:rsid w:val="000C62B6"/>
    <w:rsid w:val="000C645E"/>
    <w:rsid w:val="000C7599"/>
    <w:rsid w:val="000D002B"/>
    <w:rsid w:val="000D0E84"/>
    <w:rsid w:val="000D14C7"/>
    <w:rsid w:val="000D237F"/>
    <w:rsid w:val="000D3408"/>
    <w:rsid w:val="000D5127"/>
    <w:rsid w:val="000D59FA"/>
    <w:rsid w:val="000D6BED"/>
    <w:rsid w:val="000D7187"/>
    <w:rsid w:val="000E0126"/>
    <w:rsid w:val="000E1499"/>
    <w:rsid w:val="000E24FF"/>
    <w:rsid w:val="000E2CA2"/>
    <w:rsid w:val="000E34BC"/>
    <w:rsid w:val="000E666A"/>
    <w:rsid w:val="000E7B98"/>
    <w:rsid w:val="000F222D"/>
    <w:rsid w:val="000F24E2"/>
    <w:rsid w:val="000F2E86"/>
    <w:rsid w:val="00101B96"/>
    <w:rsid w:val="00103CE6"/>
    <w:rsid w:val="0010480A"/>
    <w:rsid w:val="00105632"/>
    <w:rsid w:val="0010765E"/>
    <w:rsid w:val="001139A6"/>
    <w:rsid w:val="00114F48"/>
    <w:rsid w:val="00116095"/>
    <w:rsid w:val="00116226"/>
    <w:rsid w:val="001167D6"/>
    <w:rsid w:val="001173D4"/>
    <w:rsid w:val="00117488"/>
    <w:rsid w:val="001176D7"/>
    <w:rsid w:val="001209BB"/>
    <w:rsid w:val="00120B94"/>
    <w:rsid w:val="0012324C"/>
    <w:rsid w:val="00124D3E"/>
    <w:rsid w:val="00125305"/>
    <w:rsid w:val="00125340"/>
    <w:rsid w:val="00125C36"/>
    <w:rsid w:val="00127FD1"/>
    <w:rsid w:val="00130323"/>
    <w:rsid w:val="00132EB7"/>
    <w:rsid w:val="00133BEF"/>
    <w:rsid w:val="00136F58"/>
    <w:rsid w:val="0014077C"/>
    <w:rsid w:val="001447FF"/>
    <w:rsid w:val="00145E01"/>
    <w:rsid w:val="00151AEB"/>
    <w:rsid w:val="001533F8"/>
    <w:rsid w:val="00154CE6"/>
    <w:rsid w:val="001564B9"/>
    <w:rsid w:val="0015654B"/>
    <w:rsid w:val="00161623"/>
    <w:rsid w:val="00161741"/>
    <w:rsid w:val="0016276F"/>
    <w:rsid w:val="00165064"/>
    <w:rsid w:val="00166394"/>
    <w:rsid w:val="00172065"/>
    <w:rsid w:val="0017233B"/>
    <w:rsid w:val="0017411B"/>
    <w:rsid w:val="00174213"/>
    <w:rsid w:val="00174AFC"/>
    <w:rsid w:val="0017511E"/>
    <w:rsid w:val="001820F2"/>
    <w:rsid w:val="001823CA"/>
    <w:rsid w:val="00183E74"/>
    <w:rsid w:val="00185D41"/>
    <w:rsid w:val="00186BD6"/>
    <w:rsid w:val="00187003"/>
    <w:rsid w:val="00190D1E"/>
    <w:rsid w:val="00191158"/>
    <w:rsid w:val="00191256"/>
    <w:rsid w:val="00191C1E"/>
    <w:rsid w:val="00193388"/>
    <w:rsid w:val="001937AA"/>
    <w:rsid w:val="00193C17"/>
    <w:rsid w:val="00197118"/>
    <w:rsid w:val="001978D9"/>
    <w:rsid w:val="001A15CB"/>
    <w:rsid w:val="001A15D6"/>
    <w:rsid w:val="001A5B10"/>
    <w:rsid w:val="001A65BB"/>
    <w:rsid w:val="001A65C0"/>
    <w:rsid w:val="001A6BBC"/>
    <w:rsid w:val="001A78AD"/>
    <w:rsid w:val="001B22DB"/>
    <w:rsid w:val="001B52D6"/>
    <w:rsid w:val="001B60AB"/>
    <w:rsid w:val="001B6EAD"/>
    <w:rsid w:val="001C177B"/>
    <w:rsid w:val="001C4ED3"/>
    <w:rsid w:val="001C5641"/>
    <w:rsid w:val="001C5698"/>
    <w:rsid w:val="001C5E39"/>
    <w:rsid w:val="001C6B2C"/>
    <w:rsid w:val="001C7EA0"/>
    <w:rsid w:val="001D3AAF"/>
    <w:rsid w:val="001D61A9"/>
    <w:rsid w:val="001D6566"/>
    <w:rsid w:val="001E2127"/>
    <w:rsid w:val="001E23F3"/>
    <w:rsid w:val="001E2404"/>
    <w:rsid w:val="001E2A53"/>
    <w:rsid w:val="001E392E"/>
    <w:rsid w:val="001E520F"/>
    <w:rsid w:val="001E7240"/>
    <w:rsid w:val="001F0DFC"/>
    <w:rsid w:val="001F2002"/>
    <w:rsid w:val="001F22F3"/>
    <w:rsid w:val="001F4D6B"/>
    <w:rsid w:val="001F5BD3"/>
    <w:rsid w:val="001F7427"/>
    <w:rsid w:val="00201276"/>
    <w:rsid w:val="00201D64"/>
    <w:rsid w:val="00202D7B"/>
    <w:rsid w:val="00204126"/>
    <w:rsid w:val="002041BF"/>
    <w:rsid w:val="00204E62"/>
    <w:rsid w:val="00205E0F"/>
    <w:rsid w:val="00207CEC"/>
    <w:rsid w:val="0021249A"/>
    <w:rsid w:val="00212E71"/>
    <w:rsid w:val="00213B5E"/>
    <w:rsid w:val="00217387"/>
    <w:rsid w:val="00217573"/>
    <w:rsid w:val="00217951"/>
    <w:rsid w:val="002221A1"/>
    <w:rsid w:val="00223EBB"/>
    <w:rsid w:val="002243B1"/>
    <w:rsid w:val="002250F1"/>
    <w:rsid w:val="00232925"/>
    <w:rsid w:val="0023439E"/>
    <w:rsid w:val="00234776"/>
    <w:rsid w:val="00235F39"/>
    <w:rsid w:val="0023776B"/>
    <w:rsid w:val="00242C10"/>
    <w:rsid w:val="00244BDC"/>
    <w:rsid w:val="00245844"/>
    <w:rsid w:val="00245E8B"/>
    <w:rsid w:val="00246123"/>
    <w:rsid w:val="00246EA8"/>
    <w:rsid w:val="002504C1"/>
    <w:rsid w:val="002513A8"/>
    <w:rsid w:val="00252184"/>
    <w:rsid w:val="00253475"/>
    <w:rsid w:val="002536C5"/>
    <w:rsid w:val="00254A18"/>
    <w:rsid w:val="00256916"/>
    <w:rsid w:val="00256EF0"/>
    <w:rsid w:val="00261EE7"/>
    <w:rsid w:val="0026332F"/>
    <w:rsid w:val="00264E87"/>
    <w:rsid w:val="002660A9"/>
    <w:rsid w:val="00270BC6"/>
    <w:rsid w:val="002715A7"/>
    <w:rsid w:val="002750AB"/>
    <w:rsid w:val="00275233"/>
    <w:rsid w:val="00277BAC"/>
    <w:rsid w:val="00280741"/>
    <w:rsid w:val="002811B0"/>
    <w:rsid w:val="0028278A"/>
    <w:rsid w:val="00282AE5"/>
    <w:rsid w:val="00283531"/>
    <w:rsid w:val="002847AE"/>
    <w:rsid w:val="00284FBA"/>
    <w:rsid w:val="00286D57"/>
    <w:rsid w:val="00287728"/>
    <w:rsid w:val="00291710"/>
    <w:rsid w:val="00292003"/>
    <w:rsid w:val="00292075"/>
    <w:rsid w:val="00292E14"/>
    <w:rsid w:val="002941F7"/>
    <w:rsid w:val="002A0799"/>
    <w:rsid w:val="002A0C9A"/>
    <w:rsid w:val="002A159E"/>
    <w:rsid w:val="002A26D4"/>
    <w:rsid w:val="002A2F6F"/>
    <w:rsid w:val="002A37CF"/>
    <w:rsid w:val="002A4D31"/>
    <w:rsid w:val="002A66BC"/>
    <w:rsid w:val="002A6DB2"/>
    <w:rsid w:val="002A701C"/>
    <w:rsid w:val="002A7B84"/>
    <w:rsid w:val="002B1C33"/>
    <w:rsid w:val="002B2992"/>
    <w:rsid w:val="002B299E"/>
    <w:rsid w:val="002B3011"/>
    <w:rsid w:val="002B3080"/>
    <w:rsid w:val="002B37B1"/>
    <w:rsid w:val="002B3FED"/>
    <w:rsid w:val="002B5B7A"/>
    <w:rsid w:val="002B6D5E"/>
    <w:rsid w:val="002B790E"/>
    <w:rsid w:val="002C03E1"/>
    <w:rsid w:val="002C1FFA"/>
    <w:rsid w:val="002C238C"/>
    <w:rsid w:val="002C2BBD"/>
    <w:rsid w:val="002C4B98"/>
    <w:rsid w:val="002C4C9E"/>
    <w:rsid w:val="002D104E"/>
    <w:rsid w:val="002D12C1"/>
    <w:rsid w:val="002D2358"/>
    <w:rsid w:val="002D244A"/>
    <w:rsid w:val="002D291D"/>
    <w:rsid w:val="002D3723"/>
    <w:rsid w:val="002D3B62"/>
    <w:rsid w:val="002D6213"/>
    <w:rsid w:val="002E0BAB"/>
    <w:rsid w:val="002E0D1B"/>
    <w:rsid w:val="002E13FB"/>
    <w:rsid w:val="002E3711"/>
    <w:rsid w:val="002E3F79"/>
    <w:rsid w:val="002E5168"/>
    <w:rsid w:val="002E587A"/>
    <w:rsid w:val="002E65D7"/>
    <w:rsid w:val="002E6634"/>
    <w:rsid w:val="002E7ED6"/>
    <w:rsid w:val="002E7EE1"/>
    <w:rsid w:val="002F4372"/>
    <w:rsid w:val="002F4802"/>
    <w:rsid w:val="002F7A06"/>
    <w:rsid w:val="002F7C76"/>
    <w:rsid w:val="00302E26"/>
    <w:rsid w:val="00304874"/>
    <w:rsid w:val="00304C23"/>
    <w:rsid w:val="00306462"/>
    <w:rsid w:val="00306A2D"/>
    <w:rsid w:val="00306C9A"/>
    <w:rsid w:val="00306DEC"/>
    <w:rsid w:val="00310B34"/>
    <w:rsid w:val="00315877"/>
    <w:rsid w:val="003217F5"/>
    <w:rsid w:val="00322302"/>
    <w:rsid w:val="00324D07"/>
    <w:rsid w:val="00325681"/>
    <w:rsid w:val="00327C94"/>
    <w:rsid w:val="00330718"/>
    <w:rsid w:val="00331AD2"/>
    <w:rsid w:val="00332ACD"/>
    <w:rsid w:val="00333154"/>
    <w:rsid w:val="00335F51"/>
    <w:rsid w:val="00335FE5"/>
    <w:rsid w:val="00336DD8"/>
    <w:rsid w:val="00340026"/>
    <w:rsid w:val="00340496"/>
    <w:rsid w:val="0034079D"/>
    <w:rsid w:val="00342B83"/>
    <w:rsid w:val="00342C42"/>
    <w:rsid w:val="00350D02"/>
    <w:rsid w:val="00350D47"/>
    <w:rsid w:val="00352FD2"/>
    <w:rsid w:val="003532ED"/>
    <w:rsid w:val="00353A2E"/>
    <w:rsid w:val="00355579"/>
    <w:rsid w:val="00355FC0"/>
    <w:rsid w:val="00357873"/>
    <w:rsid w:val="00360AD6"/>
    <w:rsid w:val="00362249"/>
    <w:rsid w:val="0036242A"/>
    <w:rsid w:val="00364C0D"/>
    <w:rsid w:val="00364F99"/>
    <w:rsid w:val="00366DB6"/>
    <w:rsid w:val="0036799C"/>
    <w:rsid w:val="00367A4F"/>
    <w:rsid w:val="00367FE3"/>
    <w:rsid w:val="00373113"/>
    <w:rsid w:val="0037394F"/>
    <w:rsid w:val="00373B52"/>
    <w:rsid w:val="003779FC"/>
    <w:rsid w:val="00380732"/>
    <w:rsid w:val="00381EF1"/>
    <w:rsid w:val="00385023"/>
    <w:rsid w:val="00386572"/>
    <w:rsid w:val="003868EF"/>
    <w:rsid w:val="00387B3E"/>
    <w:rsid w:val="003930B7"/>
    <w:rsid w:val="00393D75"/>
    <w:rsid w:val="003949C8"/>
    <w:rsid w:val="00397037"/>
    <w:rsid w:val="003A0D8B"/>
    <w:rsid w:val="003A0E91"/>
    <w:rsid w:val="003A1BB3"/>
    <w:rsid w:val="003A1D29"/>
    <w:rsid w:val="003A4EBC"/>
    <w:rsid w:val="003A5367"/>
    <w:rsid w:val="003A5415"/>
    <w:rsid w:val="003A5711"/>
    <w:rsid w:val="003A5F51"/>
    <w:rsid w:val="003A73F6"/>
    <w:rsid w:val="003A7D28"/>
    <w:rsid w:val="003B0642"/>
    <w:rsid w:val="003B06BE"/>
    <w:rsid w:val="003B0DEA"/>
    <w:rsid w:val="003B3109"/>
    <w:rsid w:val="003B32E1"/>
    <w:rsid w:val="003B38C5"/>
    <w:rsid w:val="003B3B7C"/>
    <w:rsid w:val="003B4E1E"/>
    <w:rsid w:val="003B5A8F"/>
    <w:rsid w:val="003B7271"/>
    <w:rsid w:val="003B7EC0"/>
    <w:rsid w:val="003C0176"/>
    <w:rsid w:val="003C13DB"/>
    <w:rsid w:val="003C353B"/>
    <w:rsid w:val="003C3F2A"/>
    <w:rsid w:val="003C4480"/>
    <w:rsid w:val="003C4EC8"/>
    <w:rsid w:val="003C4F9D"/>
    <w:rsid w:val="003D0BDD"/>
    <w:rsid w:val="003D2447"/>
    <w:rsid w:val="003D2B4A"/>
    <w:rsid w:val="003D2DE2"/>
    <w:rsid w:val="003D2E0E"/>
    <w:rsid w:val="003D4726"/>
    <w:rsid w:val="003D5869"/>
    <w:rsid w:val="003E115A"/>
    <w:rsid w:val="003E22C6"/>
    <w:rsid w:val="003E268B"/>
    <w:rsid w:val="003E2F4F"/>
    <w:rsid w:val="003E4D8B"/>
    <w:rsid w:val="003F0815"/>
    <w:rsid w:val="003F0827"/>
    <w:rsid w:val="003F0C11"/>
    <w:rsid w:val="003F10CE"/>
    <w:rsid w:val="003F1501"/>
    <w:rsid w:val="003F35EC"/>
    <w:rsid w:val="003F35FD"/>
    <w:rsid w:val="003F387B"/>
    <w:rsid w:val="003F3D5E"/>
    <w:rsid w:val="003F3EBF"/>
    <w:rsid w:val="003F4FCB"/>
    <w:rsid w:val="003F580C"/>
    <w:rsid w:val="004023A9"/>
    <w:rsid w:val="0040269D"/>
    <w:rsid w:val="0040428F"/>
    <w:rsid w:val="0040482F"/>
    <w:rsid w:val="0040759B"/>
    <w:rsid w:val="00410044"/>
    <w:rsid w:val="00410AB6"/>
    <w:rsid w:val="00411479"/>
    <w:rsid w:val="0041274C"/>
    <w:rsid w:val="00414663"/>
    <w:rsid w:val="004152DE"/>
    <w:rsid w:val="004177E8"/>
    <w:rsid w:val="00417D3C"/>
    <w:rsid w:val="00417EA4"/>
    <w:rsid w:val="00421C6C"/>
    <w:rsid w:val="0042443D"/>
    <w:rsid w:val="004248AA"/>
    <w:rsid w:val="00425397"/>
    <w:rsid w:val="0042682F"/>
    <w:rsid w:val="0042688D"/>
    <w:rsid w:val="00430B54"/>
    <w:rsid w:val="00431C08"/>
    <w:rsid w:val="00431DA1"/>
    <w:rsid w:val="00431DF2"/>
    <w:rsid w:val="004328A3"/>
    <w:rsid w:val="004341F3"/>
    <w:rsid w:val="00435165"/>
    <w:rsid w:val="0043576C"/>
    <w:rsid w:val="0044194A"/>
    <w:rsid w:val="0044482C"/>
    <w:rsid w:val="00445EDE"/>
    <w:rsid w:val="00447554"/>
    <w:rsid w:val="00450153"/>
    <w:rsid w:val="00450306"/>
    <w:rsid w:val="00450EED"/>
    <w:rsid w:val="00451ED9"/>
    <w:rsid w:val="004542DE"/>
    <w:rsid w:val="00456985"/>
    <w:rsid w:val="00457809"/>
    <w:rsid w:val="00457976"/>
    <w:rsid w:val="00457BAA"/>
    <w:rsid w:val="00460496"/>
    <w:rsid w:val="004614F4"/>
    <w:rsid w:val="004616DB"/>
    <w:rsid w:val="004625A1"/>
    <w:rsid w:val="004631C5"/>
    <w:rsid w:val="00463A84"/>
    <w:rsid w:val="00465DBE"/>
    <w:rsid w:val="00467439"/>
    <w:rsid w:val="0046744E"/>
    <w:rsid w:val="004701AA"/>
    <w:rsid w:val="00470D91"/>
    <w:rsid w:val="0047158D"/>
    <w:rsid w:val="00471D48"/>
    <w:rsid w:val="004723EC"/>
    <w:rsid w:val="00473230"/>
    <w:rsid w:val="0047473B"/>
    <w:rsid w:val="00475A18"/>
    <w:rsid w:val="00475E74"/>
    <w:rsid w:val="004767A8"/>
    <w:rsid w:val="00476C0F"/>
    <w:rsid w:val="00476E6E"/>
    <w:rsid w:val="00477788"/>
    <w:rsid w:val="004801B5"/>
    <w:rsid w:val="00480706"/>
    <w:rsid w:val="00482813"/>
    <w:rsid w:val="00483D0C"/>
    <w:rsid w:val="0048509D"/>
    <w:rsid w:val="004875AC"/>
    <w:rsid w:val="00492477"/>
    <w:rsid w:val="0049383A"/>
    <w:rsid w:val="00493BCB"/>
    <w:rsid w:val="00493EA0"/>
    <w:rsid w:val="0049416F"/>
    <w:rsid w:val="00494EFD"/>
    <w:rsid w:val="004969D9"/>
    <w:rsid w:val="004A0724"/>
    <w:rsid w:val="004A14CD"/>
    <w:rsid w:val="004A1F03"/>
    <w:rsid w:val="004A38EB"/>
    <w:rsid w:val="004A39E3"/>
    <w:rsid w:val="004A79EB"/>
    <w:rsid w:val="004B04F8"/>
    <w:rsid w:val="004B0B3A"/>
    <w:rsid w:val="004B17AA"/>
    <w:rsid w:val="004B1822"/>
    <w:rsid w:val="004B1F07"/>
    <w:rsid w:val="004B266B"/>
    <w:rsid w:val="004B2EE7"/>
    <w:rsid w:val="004B3491"/>
    <w:rsid w:val="004B3608"/>
    <w:rsid w:val="004B37F8"/>
    <w:rsid w:val="004B3D76"/>
    <w:rsid w:val="004B3F83"/>
    <w:rsid w:val="004B432D"/>
    <w:rsid w:val="004C0ECE"/>
    <w:rsid w:val="004C14C3"/>
    <w:rsid w:val="004C14E2"/>
    <w:rsid w:val="004C150A"/>
    <w:rsid w:val="004C4288"/>
    <w:rsid w:val="004C5DAB"/>
    <w:rsid w:val="004C63A2"/>
    <w:rsid w:val="004C6814"/>
    <w:rsid w:val="004C6BB1"/>
    <w:rsid w:val="004C765A"/>
    <w:rsid w:val="004C76BF"/>
    <w:rsid w:val="004D0386"/>
    <w:rsid w:val="004D0A8A"/>
    <w:rsid w:val="004D2EE6"/>
    <w:rsid w:val="004D37A3"/>
    <w:rsid w:val="004D473F"/>
    <w:rsid w:val="004D4F5B"/>
    <w:rsid w:val="004E001C"/>
    <w:rsid w:val="004E2895"/>
    <w:rsid w:val="004E31C0"/>
    <w:rsid w:val="004E345E"/>
    <w:rsid w:val="004E555D"/>
    <w:rsid w:val="004E5704"/>
    <w:rsid w:val="004E5AFA"/>
    <w:rsid w:val="004E5C91"/>
    <w:rsid w:val="004E5F47"/>
    <w:rsid w:val="004E6724"/>
    <w:rsid w:val="004F2491"/>
    <w:rsid w:val="004F29D7"/>
    <w:rsid w:val="004F5493"/>
    <w:rsid w:val="004F5B9B"/>
    <w:rsid w:val="005021E3"/>
    <w:rsid w:val="00507610"/>
    <w:rsid w:val="00511F6D"/>
    <w:rsid w:val="00512056"/>
    <w:rsid w:val="00513850"/>
    <w:rsid w:val="005153F4"/>
    <w:rsid w:val="0051562E"/>
    <w:rsid w:val="00520E24"/>
    <w:rsid w:val="00521100"/>
    <w:rsid w:val="00522B15"/>
    <w:rsid w:val="005230DF"/>
    <w:rsid w:val="00523167"/>
    <w:rsid w:val="005240DE"/>
    <w:rsid w:val="005255C6"/>
    <w:rsid w:val="00526E31"/>
    <w:rsid w:val="00526FAF"/>
    <w:rsid w:val="00535579"/>
    <w:rsid w:val="005360E1"/>
    <w:rsid w:val="00537A67"/>
    <w:rsid w:val="005418D3"/>
    <w:rsid w:val="00541D7E"/>
    <w:rsid w:val="00542723"/>
    <w:rsid w:val="00543116"/>
    <w:rsid w:val="00543588"/>
    <w:rsid w:val="005442E3"/>
    <w:rsid w:val="00544A45"/>
    <w:rsid w:val="00544CCA"/>
    <w:rsid w:val="005465C4"/>
    <w:rsid w:val="00546B55"/>
    <w:rsid w:val="00550507"/>
    <w:rsid w:val="00551817"/>
    <w:rsid w:val="0055182B"/>
    <w:rsid w:val="00551992"/>
    <w:rsid w:val="005535B8"/>
    <w:rsid w:val="00553744"/>
    <w:rsid w:val="005568C4"/>
    <w:rsid w:val="00557223"/>
    <w:rsid w:val="00560373"/>
    <w:rsid w:val="005632FD"/>
    <w:rsid w:val="00564984"/>
    <w:rsid w:val="00564B81"/>
    <w:rsid w:val="00565DAF"/>
    <w:rsid w:val="00566ADE"/>
    <w:rsid w:val="00567621"/>
    <w:rsid w:val="00570F37"/>
    <w:rsid w:val="00571F8C"/>
    <w:rsid w:val="00572853"/>
    <w:rsid w:val="00572CDC"/>
    <w:rsid w:val="00572EC3"/>
    <w:rsid w:val="005749D1"/>
    <w:rsid w:val="005760FA"/>
    <w:rsid w:val="0057759C"/>
    <w:rsid w:val="0058174A"/>
    <w:rsid w:val="0058183B"/>
    <w:rsid w:val="005820BB"/>
    <w:rsid w:val="00582361"/>
    <w:rsid w:val="00585E7B"/>
    <w:rsid w:val="0058637A"/>
    <w:rsid w:val="005871FE"/>
    <w:rsid w:val="00590D74"/>
    <w:rsid w:val="00591440"/>
    <w:rsid w:val="00591D00"/>
    <w:rsid w:val="00592DBF"/>
    <w:rsid w:val="00592E8C"/>
    <w:rsid w:val="00593021"/>
    <w:rsid w:val="00593D25"/>
    <w:rsid w:val="005955E2"/>
    <w:rsid w:val="005964CE"/>
    <w:rsid w:val="00596F23"/>
    <w:rsid w:val="005970D6"/>
    <w:rsid w:val="00597802"/>
    <w:rsid w:val="005A05CF"/>
    <w:rsid w:val="005A0C6E"/>
    <w:rsid w:val="005A0EA6"/>
    <w:rsid w:val="005A1F58"/>
    <w:rsid w:val="005A59DB"/>
    <w:rsid w:val="005A663C"/>
    <w:rsid w:val="005A6BB1"/>
    <w:rsid w:val="005B3114"/>
    <w:rsid w:val="005B34DB"/>
    <w:rsid w:val="005B565C"/>
    <w:rsid w:val="005B5AFA"/>
    <w:rsid w:val="005B7ADE"/>
    <w:rsid w:val="005C3707"/>
    <w:rsid w:val="005C3F8F"/>
    <w:rsid w:val="005C44ED"/>
    <w:rsid w:val="005C5D3D"/>
    <w:rsid w:val="005C62F7"/>
    <w:rsid w:val="005C651C"/>
    <w:rsid w:val="005C7218"/>
    <w:rsid w:val="005C76FD"/>
    <w:rsid w:val="005D0815"/>
    <w:rsid w:val="005D1C52"/>
    <w:rsid w:val="005D38E0"/>
    <w:rsid w:val="005D3A1B"/>
    <w:rsid w:val="005D4CCC"/>
    <w:rsid w:val="005D520C"/>
    <w:rsid w:val="005D5C10"/>
    <w:rsid w:val="005D6AE5"/>
    <w:rsid w:val="005D73C7"/>
    <w:rsid w:val="005E05DE"/>
    <w:rsid w:val="005E36E9"/>
    <w:rsid w:val="005E5B82"/>
    <w:rsid w:val="005E6F71"/>
    <w:rsid w:val="005E7028"/>
    <w:rsid w:val="005F1395"/>
    <w:rsid w:val="005F28C3"/>
    <w:rsid w:val="005F37A7"/>
    <w:rsid w:val="005F3DC6"/>
    <w:rsid w:val="005F454C"/>
    <w:rsid w:val="005F62CF"/>
    <w:rsid w:val="005F6B89"/>
    <w:rsid w:val="005F7E30"/>
    <w:rsid w:val="005F7FDB"/>
    <w:rsid w:val="006010C2"/>
    <w:rsid w:val="006011AC"/>
    <w:rsid w:val="006018A2"/>
    <w:rsid w:val="00601FFB"/>
    <w:rsid w:val="00602443"/>
    <w:rsid w:val="00603A4A"/>
    <w:rsid w:val="00603DD1"/>
    <w:rsid w:val="00611FB0"/>
    <w:rsid w:val="00612594"/>
    <w:rsid w:val="00612BCB"/>
    <w:rsid w:val="006146D5"/>
    <w:rsid w:val="00614B2C"/>
    <w:rsid w:val="006153D7"/>
    <w:rsid w:val="00615855"/>
    <w:rsid w:val="00615A69"/>
    <w:rsid w:val="00615A77"/>
    <w:rsid w:val="00615C9D"/>
    <w:rsid w:val="006165D6"/>
    <w:rsid w:val="006200F1"/>
    <w:rsid w:val="006235BF"/>
    <w:rsid w:val="00631F4A"/>
    <w:rsid w:val="006330E0"/>
    <w:rsid w:val="00635949"/>
    <w:rsid w:val="006360EA"/>
    <w:rsid w:val="006410FA"/>
    <w:rsid w:val="00642138"/>
    <w:rsid w:val="006432F5"/>
    <w:rsid w:val="00644629"/>
    <w:rsid w:val="00644F3B"/>
    <w:rsid w:val="006476F4"/>
    <w:rsid w:val="00647FF9"/>
    <w:rsid w:val="006527FC"/>
    <w:rsid w:val="0065382D"/>
    <w:rsid w:val="00656525"/>
    <w:rsid w:val="00656F19"/>
    <w:rsid w:val="006606EA"/>
    <w:rsid w:val="00661A18"/>
    <w:rsid w:val="00662C2F"/>
    <w:rsid w:val="00665C40"/>
    <w:rsid w:val="00666764"/>
    <w:rsid w:val="006707F9"/>
    <w:rsid w:val="00671734"/>
    <w:rsid w:val="00672303"/>
    <w:rsid w:val="00672311"/>
    <w:rsid w:val="00672373"/>
    <w:rsid w:val="00672736"/>
    <w:rsid w:val="00672972"/>
    <w:rsid w:val="00672CEA"/>
    <w:rsid w:val="00673147"/>
    <w:rsid w:val="00675AB2"/>
    <w:rsid w:val="0067602F"/>
    <w:rsid w:val="006769B3"/>
    <w:rsid w:val="006805C4"/>
    <w:rsid w:val="00681384"/>
    <w:rsid w:val="00681FE7"/>
    <w:rsid w:val="0068213D"/>
    <w:rsid w:val="00682A29"/>
    <w:rsid w:val="0068339F"/>
    <w:rsid w:val="00683B58"/>
    <w:rsid w:val="006848C3"/>
    <w:rsid w:val="006860D4"/>
    <w:rsid w:val="00690694"/>
    <w:rsid w:val="00692167"/>
    <w:rsid w:val="0069316F"/>
    <w:rsid w:val="0069363E"/>
    <w:rsid w:val="00694552"/>
    <w:rsid w:val="00694700"/>
    <w:rsid w:val="006954A4"/>
    <w:rsid w:val="006967A0"/>
    <w:rsid w:val="006977C9"/>
    <w:rsid w:val="006A17AE"/>
    <w:rsid w:val="006A30E2"/>
    <w:rsid w:val="006A373E"/>
    <w:rsid w:val="006A3774"/>
    <w:rsid w:val="006A6340"/>
    <w:rsid w:val="006B0347"/>
    <w:rsid w:val="006B1607"/>
    <w:rsid w:val="006B1682"/>
    <w:rsid w:val="006B22B0"/>
    <w:rsid w:val="006B3CD6"/>
    <w:rsid w:val="006B4044"/>
    <w:rsid w:val="006B6F2C"/>
    <w:rsid w:val="006B7D09"/>
    <w:rsid w:val="006C0E94"/>
    <w:rsid w:val="006C1F1F"/>
    <w:rsid w:val="006C2855"/>
    <w:rsid w:val="006C39FD"/>
    <w:rsid w:val="006C4020"/>
    <w:rsid w:val="006C5D63"/>
    <w:rsid w:val="006C63B4"/>
    <w:rsid w:val="006C7276"/>
    <w:rsid w:val="006D004D"/>
    <w:rsid w:val="006D148E"/>
    <w:rsid w:val="006D6EAA"/>
    <w:rsid w:val="006E00D0"/>
    <w:rsid w:val="006E1499"/>
    <w:rsid w:val="006E2EA7"/>
    <w:rsid w:val="006E4AFF"/>
    <w:rsid w:val="006E5049"/>
    <w:rsid w:val="006E5085"/>
    <w:rsid w:val="006E57AA"/>
    <w:rsid w:val="006E5EB4"/>
    <w:rsid w:val="006E5F92"/>
    <w:rsid w:val="006E6451"/>
    <w:rsid w:val="006E677A"/>
    <w:rsid w:val="006E699C"/>
    <w:rsid w:val="006E794F"/>
    <w:rsid w:val="006E795F"/>
    <w:rsid w:val="006F091C"/>
    <w:rsid w:val="006F15BF"/>
    <w:rsid w:val="006F2387"/>
    <w:rsid w:val="006F35AF"/>
    <w:rsid w:val="006F38B6"/>
    <w:rsid w:val="006F5F19"/>
    <w:rsid w:val="0070106B"/>
    <w:rsid w:val="007024CB"/>
    <w:rsid w:val="00704813"/>
    <w:rsid w:val="00704D89"/>
    <w:rsid w:val="00706160"/>
    <w:rsid w:val="007065C0"/>
    <w:rsid w:val="00707B7C"/>
    <w:rsid w:val="00707D0C"/>
    <w:rsid w:val="0071127B"/>
    <w:rsid w:val="00711CDB"/>
    <w:rsid w:val="00712524"/>
    <w:rsid w:val="007133F0"/>
    <w:rsid w:val="00713726"/>
    <w:rsid w:val="00713A76"/>
    <w:rsid w:val="00714607"/>
    <w:rsid w:val="007165A6"/>
    <w:rsid w:val="00716FED"/>
    <w:rsid w:val="0072114C"/>
    <w:rsid w:val="00723242"/>
    <w:rsid w:val="00724C74"/>
    <w:rsid w:val="00724E6D"/>
    <w:rsid w:val="007315A9"/>
    <w:rsid w:val="00731873"/>
    <w:rsid w:val="00732C83"/>
    <w:rsid w:val="00733092"/>
    <w:rsid w:val="00733B7E"/>
    <w:rsid w:val="00734852"/>
    <w:rsid w:val="00735642"/>
    <w:rsid w:val="00737B10"/>
    <w:rsid w:val="00740392"/>
    <w:rsid w:val="007406D9"/>
    <w:rsid w:val="007432AB"/>
    <w:rsid w:val="0074345C"/>
    <w:rsid w:val="00743CA1"/>
    <w:rsid w:val="007459E5"/>
    <w:rsid w:val="00746C74"/>
    <w:rsid w:val="00750F47"/>
    <w:rsid w:val="00750FB9"/>
    <w:rsid w:val="00751F38"/>
    <w:rsid w:val="007533D6"/>
    <w:rsid w:val="00753FF9"/>
    <w:rsid w:val="00755B40"/>
    <w:rsid w:val="00755CEA"/>
    <w:rsid w:val="00756362"/>
    <w:rsid w:val="0075760B"/>
    <w:rsid w:val="00757AD6"/>
    <w:rsid w:val="00762CBA"/>
    <w:rsid w:val="007643E5"/>
    <w:rsid w:val="00764845"/>
    <w:rsid w:val="00764E49"/>
    <w:rsid w:val="00764FD5"/>
    <w:rsid w:val="007656DB"/>
    <w:rsid w:val="007662CD"/>
    <w:rsid w:val="007664DE"/>
    <w:rsid w:val="00766AE2"/>
    <w:rsid w:val="007673B4"/>
    <w:rsid w:val="007700B9"/>
    <w:rsid w:val="0077099E"/>
    <w:rsid w:val="00770B1D"/>
    <w:rsid w:val="00770E5F"/>
    <w:rsid w:val="00772B4B"/>
    <w:rsid w:val="0077361D"/>
    <w:rsid w:val="00774819"/>
    <w:rsid w:val="00774BC0"/>
    <w:rsid w:val="00775DBE"/>
    <w:rsid w:val="007779D6"/>
    <w:rsid w:val="007807B2"/>
    <w:rsid w:val="0078270C"/>
    <w:rsid w:val="00783470"/>
    <w:rsid w:val="00786FA8"/>
    <w:rsid w:val="00787196"/>
    <w:rsid w:val="00793967"/>
    <w:rsid w:val="00796975"/>
    <w:rsid w:val="007A04A0"/>
    <w:rsid w:val="007A0CF2"/>
    <w:rsid w:val="007A0D98"/>
    <w:rsid w:val="007A11A0"/>
    <w:rsid w:val="007A13D4"/>
    <w:rsid w:val="007A35A1"/>
    <w:rsid w:val="007A38AB"/>
    <w:rsid w:val="007A5367"/>
    <w:rsid w:val="007A5BD1"/>
    <w:rsid w:val="007A7462"/>
    <w:rsid w:val="007A76B6"/>
    <w:rsid w:val="007B09C7"/>
    <w:rsid w:val="007B0F12"/>
    <w:rsid w:val="007B4BE0"/>
    <w:rsid w:val="007B5FE5"/>
    <w:rsid w:val="007B6DE6"/>
    <w:rsid w:val="007C0CDD"/>
    <w:rsid w:val="007C1286"/>
    <w:rsid w:val="007C281A"/>
    <w:rsid w:val="007C419E"/>
    <w:rsid w:val="007C4593"/>
    <w:rsid w:val="007C4BC7"/>
    <w:rsid w:val="007C4CC2"/>
    <w:rsid w:val="007C5F76"/>
    <w:rsid w:val="007C64B1"/>
    <w:rsid w:val="007D1099"/>
    <w:rsid w:val="007D13C7"/>
    <w:rsid w:val="007D1892"/>
    <w:rsid w:val="007D1958"/>
    <w:rsid w:val="007D211A"/>
    <w:rsid w:val="007D340B"/>
    <w:rsid w:val="007D42A4"/>
    <w:rsid w:val="007D62B7"/>
    <w:rsid w:val="007D69C1"/>
    <w:rsid w:val="007D72AE"/>
    <w:rsid w:val="007E0931"/>
    <w:rsid w:val="007E26E3"/>
    <w:rsid w:val="007E6072"/>
    <w:rsid w:val="007E66AE"/>
    <w:rsid w:val="007E733B"/>
    <w:rsid w:val="007E7C28"/>
    <w:rsid w:val="007F3532"/>
    <w:rsid w:val="007F5257"/>
    <w:rsid w:val="007F5891"/>
    <w:rsid w:val="007F5C16"/>
    <w:rsid w:val="008004AB"/>
    <w:rsid w:val="00802722"/>
    <w:rsid w:val="00804C40"/>
    <w:rsid w:val="00805D28"/>
    <w:rsid w:val="00806371"/>
    <w:rsid w:val="00806564"/>
    <w:rsid w:val="00806BF1"/>
    <w:rsid w:val="00807D39"/>
    <w:rsid w:val="00810E35"/>
    <w:rsid w:val="008135B1"/>
    <w:rsid w:val="0081394E"/>
    <w:rsid w:val="00813E10"/>
    <w:rsid w:val="008149E4"/>
    <w:rsid w:val="008157CC"/>
    <w:rsid w:val="00816D96"/>
    <w:rsid w:val="00816DC1"/>
    <w:rsid w:val="00817833"/>
    <w:rsid w:val="00820F10"/>
    <w:rsid w:val="008229D9"/>
    <w:rsid w:val="00822A1B"/>
    <w:rsid w:val="0082391C"/>
    <w:rsid w:val="00824D00"/>
    <w:rsid w:val="00825CC4"/>
    <w:rsid w:val="008260CE"/>
    <w:rsid w:val="00826CB5"/>
    <w:rsid w:val="00827A60"/>
    <w:rsid w:val="0083074B"/>
    <w:rsid w:val="0083122E"/>
    <w:rsid w:val="00832D6C"/>
    <w:rsid w:val="008333CA"/>
    <w:rsid w:val="00834EC2"/>
    <w:rsid w:val="0083571C"/>
    <w:rsid w:val="00837604"/>
    <w:rsid w:val="008400BB"/>
    <w:rsid w:val="00841271"/>
    <w:rsid w:val="008428AD"/>
    <w:rsid w:val="00843858"/>
    <w:rsid w:val="00843CCC"/>
    <w:rsid w:val="00847DA4"/>
    <w:rsid w:val="00847FF2"/>
    <w:rsid w:val="00850161"/>
    <w:rsid w:val="00853C78"/>
    <w:rsid w:val="00854E09"/>
    <w:rsid w:val="008553F0"/>
    <w:rsid w:val="00855B47"/>
    <w:rsid w:val="00855FE4"/>
    <w:rsid w:val="00867FDF"/>
    <w:rsid w:val="0087028D"/>
    <w:rsid w:val="008709E8"/>
    <w:rsid w:val="00872053"/>
    <w:rsid w:val="0087308C"/>
    <w:rsid w:val="00880850"/>
    <w:rsid w:val="00881076"/>
    <w:rsid w:val="00883360"/>
    <w:rsid w:val="0088635C"/>
    <w:rsid w:val="0088674D"/>
    <w:rsid w:val="00886CFC"/>
    <w:rsid w:val="00887DEB"/>
    <w:rsid w:val="00891AE9"/>
    <w:rsid w:val="0089291E"/>
    <w:rsid w:val="00893720"/>
    <w:rsid w:val="0089417F"/>
    <w:rsid w:val="008946C8"/>
    <w:rsid w:val="008A06AC"/>
    <w:rsid w:val="008A679F"/>
    <w:rsid w:val="008B0628"/>
    <w:rsid w:val="008B33CB"/>
    <w:rsid w:val="008B36E8"/>
    <w:rsid w:val="008B3CFC"/>
    <w:rsid w:val="008B4CEE"/>
    <w:rsid w:val="008B7997"/>
    <w:rsid w:val="008B7B00"/>
    <w:rsid w:val="008B7CF0"/>
    <w:rsid w:val="008C0F06"/>
    <w:rsid w:val="008C5B15"/>
    <w:rsid w:val="008C5D11"/>
    <w:rsid w:val="008C66A5"/>
    <w:rsid w:val="008C7051"/>
    <w:rsid w:val="008C7135"/>
    <w:rsid w:val="008C7D25"/>
    <w:rsid w:val="008D0D99"/>
    <w:rsid w:val="008D14EC"/>
    <w:rsid w:val="008D29DC"/>
    <w:rsid w:val="008D2E20"/>
    <w:rsid w:val="008D34BB"/>
    <w:rsid w:val="008D4201"/>
    <w:rsid w:val="008D4386"/>
    <w:rsid w:val="008D48BF"/>
    <w:rsid w:val="008D4FDE"/>
    <w:rsid w:val="008D61DC"/>
    <w:rsid w:val="008D6616"/>
    <w:rsid w:val="008D762B"/>
    <w:rsid w:val="008E0612"/>
    <w:rsid w:val="008E165E"/>
    <w:rsid w:val="008E1767"/>
    <w:rsid w:val="008E2EE5"/>
    <w:rsid w:val="008E4127"/>
    <w:rsid w:val="008E4B64"/>
    <w:rsid w:val="008E53A6"/>
    <w:rsid w:val="008E5AAC"/>
    <w:rsid w:val="008E6529"/>
    <w:rsid w:val="008F00F4"/>
    <w:rsid w:val="008F243F"/>
    <w:rsid w:val="008F28B7"/>
    <w:rsid w:val="008F2EB8"/>
    <w:rsid w:val="008F6370"/>
    <w:rsid w:val="008F6807"/>
    <w:rsid w:val="008F6D97"/>
    <w:rsid w:val="008F7A91"/>
    <w:rsid w:val="009000C3"/>
    <w:rsid w:val="009003F8"/>
    <w:rsid w:val="009009A9"/>
    <w:rsid w:val="0090353D"/>
    <w:rsid w:val="00903A44"/>
    <w:rsid w:val="00903AA0"/>
    <w:rsid w:val="0090431A"/>
    <w:rsid w:val="00906055"/>
    <w:rsid w:val="00906B65"/>
    <w:rsid w:val="009108EE"/>
    <w:rsid w:val="00910C45"/>
    <w:rsid w:val="00910FCD"/>
    <w:rsid w:val="00911D39"/>
    <w:rsid w:val="00916916"/>
    <w:rsid w:val="009210D8"/>
    <w:rsid w:val="0092143E"/>
    <w:rsid w:val="00921485"/>
    <w:rsid w:val="00922C47"/>
    <w:rsid w:val="0092359E"/>
    <w:rsid w:val="009240DB"/>
    <w:rsid w:val="0092427C"/>
    <w:rsid w:val="00926DB6"/>
    <w:rsid w:val="00927087"/>
    <w:rsid w:val="00930000"/>
    <w:rsid w:val="00930836"/>
    <w:rsid w:val="00930A7F"/>
    <w:rsid w:val="00932458"/>
    <w:rsid w:val="009431A3"/>
    <w:rsid w:val="00943623"/>
    <w:rsid w:val="009447F9"/>
    <w:rsid w:val="00945A21"/>
    <w:rsid w:val="0095016C"/>
    <w:rsid w:val="00950B46"/>
    <w:rsid w:val="00950DCB"/>
    <w:rsid w:val="00953363"/>
    <w:rsid w:val="009541C0"/>
    <w:rsid w:val="00954B19"/>
    <w:rsid w:val="00955CD8"/>
    <w:rsid w:val="009609B0"/>
    <w:rsid w:val="00961AE3"/>
    <w:rsid w:val="00964364"/>
    <w:rsid w:val="00965207"/>
    <w:rsid w:val="00966D16"/>
    <w:rsid w:val="00971401"/>
    <w:rsid w:val="00971695"/>
    <w:rsid w:val="0097196E"/>
    <w:rsid w:val="00972A8F"/>
    <w:rsid w:val="00972B7D"/>
    <w:rsid w:val="00972C14"/>
    <w:rsid w:val="00973878"/>
    <w:rsid w:val="00973EB8"/>
    <w:rsid w:val="0097506E"/>
    <w:rsid w:val="009753F1"/>
    <w:rsid w:val="0097647C"/>
    <w:rsid w:val="0097768F"/>
    <w:rsid w:val="009801C5"/>
    <w:rsid w:val="00980444"/>
    <w:rsid w:val="00981473"/>
    <w:rsid w:val="00981DF1"/>
    <w:rsid w:val="00982E4F"/>
    <w:rsid w:val="009835DB"/>
    <w:rsid w:val="00984470"/>
    <w:rsid w:val="00984B23"/>
    <w:rsid w:val="0098677C"/>
    <w:rsid w:val="00986B92"/>
    <w:rsid w:val="009903FF"/>
    <w:rsid w:val="009916C0"/>
    <w:rsid w:val="00994DE9"/>
    <w:rsid w:val="009969A0"/>
    <w:rsid w:val="009972EF"/>
    <w:rsid w:val="009A2E95"/>
    <w:rsid w:val="009A316C"/>
    <w:rsid w:val="009A3546"/>
    <w:rsid w:val="009A4086"/>
    <w:rsid w:val="009A47B2"/>
    <w:rsid w:val="009A4A5E"/>
    <w:rsid w:val="009B0CDA"/>
    <w:rsid w:val="009B5947"/>
    <w:rsid w:val="009B6D3E"/>
    <w:rsid w:val="009C0223"/>
    <w:rsid w:val="009C04D8"/>
    <w:rsid w:val="009C1721"/>
    <w:rsid w:val="009C3C03"/>
    <w:rsid w:val="009C4006"/>
    <w:rsid w:val="009C443D"/>
    <w:rsid w:val="009C466E"/>
    <w:rsid w:val="009C7091"/>
    <w:rsid w:val="009C7B34"/>
    <w:rsid w:val="009D0D3D"/>
    <w:rsid w:val="009D17C7"/>
    <w:rsid w:val="009D24F1"/>
    <w:rsid w:val="009D2774"/>
    <w:rsid w:val="009D3156"/>
    <w:rsid w:val="009D3167"/>
    <w:rsid w:val="009D4681"/>
    <w:rsid w:val="009D49F7"/>
    <w:rsid w:val="009D4F64"/>
    <w:rsid w:val="009D5141"/>
    <w:rsid w:val="009D6663"/>
    <w:rsid w:val="009D7F84"/>
    <w:rsid w:val="009E06AC"/>
    <w:rsid w:val="009E4025"/>
    <w:rsid w:val="009E4C0D"/>
    <w:rsid w:val="009E5253"/>
    <w:rsid w:val="009E5842"/>
    <w:rsid w:val="009E63FC"/>
    <w:rsid w:val="009F008D"/>
    <w:rsid w:val="009F1AA8"/>
    <w:rsid w:val="009F4374"/>
    <w:rsid w:val="009F772C"/>
    <w:rsid w:val="00A00942"/>
    <w:rsid w:val="00A02169"/>
    <w:rsid w:val="00A04F55"/>
    <w:rsid w:val="00A05022"/>
    <w:rsid w:val="00A103D4"/>
    <w:rsid w:val="00A11516"/>
    <w:rsid w:val="00A13EDA"/>
    <w:rsid w:val="00A145C6"/>
    <w:rsid w:val="00A14FBF"/>
    <w:rsid w:val="00A16B2C"/>
    <w:rsid w:val="00A174AF"/>
    <w:rsid w:val="00A17D2D"/>
    <w:rsid w:val="00A20EBC"/>
    <w:rsid w:val="00A215DD"/>
    <w:rsid w:val="00A216D5"/>
    <w:rsid w:val="00A21BB0"/>
    <w:rsid w:val="00A2283D"/>
    <w:rsid w:val="00A2284A"/>
    <w:rsid w:val="00A23CE8"/>
    <w:rsid w:val="00A242EC"/>
    <w:rsid w:val="00A25939"/>
    <w:rsid w:val="00A26BD2"/>
    <w:rsid w:val="00A30D7E"/>
    <w:rsid w:val="00A328DC"/>
    <w:rsid w:val="00A36DB8"/>
    <w:rsid w:val="00A373B6"/>
    <w:rsid w:val="00A374B3"/>
    <w:rsid w:val="00A411CF"/>
    <w:rsid w:val="00A422F3"/>
    <w:rsid w:val="00A45244"/>
    <w:rsid w:val="00A454AA"/>
    <w:rsid w:val="00A46AFD"/>
    <w:rsid w:val="00A471D3"/>
    <w:rsid w:val="00A510BD"/>
    <w:rsid w:val="00A57F3C"/>
    <w:rsid w:val="00A61291"/>
    <w:rsid w:val="00A62119"/>
    <w:rsid w:val="00A624FB"/>
    <w:rsid w:val="00A62725"/>
    <w:rsid w:val="00A63F1E"/>
    <w:rsid w:val="00A725D6"/>
    <w:rsid w:val="00A72D8F"/>
    <w:rsid w:val="00A73800"/>
    <w:rsid w:val="00A738BC"/>
    <w:rsid w:val="00A74BD4"/>
    <w:rsid w:val="00A74CDE"/>
    <w:rsid w:val="00A7609B"/>
    <w:rsid w:val="00A76AC8"/>
    <w:rsid w:val="00A770A3"/>
    <w:rsid w:val="00A8323B"/>
    <w:rsid w:val="00A83C1C"/>
    <w:rsid w:val="00A83FD3"/>
    <w:rsid w:val="00A84C28"/>
    <w:rsid w:val="00A84FCA"/>
    <w:rsid w:val="00A854AE"/>
    <w:rsid w:val="00A855A9"/>
    <w:rsid w:val="00A85991"/>
    <w:rsid w:val="00A87CDF"/>
    <w:rsid w:val="00A90C3E"/>
    <w:rsid w:val="00A9118E"/>
    <w:rsid w:val="00A91653"/>
    <w:rsid w:val="00A91ADE"/>
    <w:rsid w:val="00A92350"/>
    <w:rsid w:val="00A92B2C"/>
    <w:rsid w:val="00A936BE"/>
    <w:rsid w:val="00A9520D"/>
    <w:rsid w:val="00A960F5"/>
    <w:rsid w:val="00A975A3"/>
    <w:rsid w:val="00A97A3F"/>
    <w:rsid w:val="00A97C2C"/>
    <w:rsid w:val="00AA016E"/>
    <w:rsid w:val="00AA07A9"/>
    <w:rsid w:val="00AA0844"/>
    <w:rsid w:val="00AA0D74"/>
    <w:rsid w:val="00AA14C4"/>
    <w:rsid w:val="00AA2F9D"/>
    <w:rsid w:val="00AA30BF"/>
    <w:rsid w:val="00AA3DE0"/>
    <w:rsid w:val="00AA4DE1"/>
    <w:rsid w:val="00AA56DB"/>
    <w:rsid w:val="00AB09C5"/>
    <w:rsid w:val="00AB147F"/>
    <w:rsid w:val="00AB1903"/>
    <w:rsid w:val="00AB2AA8"/>
    <w:rsid w:val="00AB3443"/>
    <w:rsid w:val="00AB3A96"/>
    <w:rsid w:val="00AB5737"/>
    <w:rsid w:val="00AB70DC"/>
    <w:rsid w:val="00AC0BC2"/>
    <w:rsid w:val="00AC14C3"/>
    <w:rsid w:val="00AC3098"/>
    <w:rsid w:val="00AC3CE5"/>
    <w:rsid w:val="00AC439A"/>
    <w:rsid w:val="00AC5E6E"/>
    <w:rsid w:val="00AC70CB"/>
    <w:rsid w:val="00AC7B8D"/>
    <w:rsid w:val="00AD0301"/>
    <w:rsid w:val="00AD09D9"/>
    <w:rsid w:val="00AD1F79"/>
    <w:rsid w:val="00AD517D"/>
    <w:rsid w:val="00AD6C7F"/>
    <w:rsid w:val="00AE057C"/>
    <w:rsid w:val="00AE1E11"/>
    <w:rsid w:val="00AE2195"/>
    <w:rsid w:val="00AE590B"/>
    <w:rsid w:val="00AE6EBD"/>
    <w:rsid w:val="00AE7D5A"/>
    <w:rsid w:val="00AF1193"/>
    <w:rsid w:val="00AF21F9"/>
    <w:rsid w:val="00AF2407"/>
    <w:rsid w:val="00AF3873"/>
    <w:rsid w:val="00AF60F9"/>
    <w:rsid w:val="00AF6B2D"/>
    <w:rsid w:val="00AF757D"/>
    <w:rsid w:val="00AF7BE0"/>
    <w:rsid w:val="00B00A9B"/>
    <w:rsid w:val="00B018BD"/>
    <w:rsid w:val="00B043A0"/>
    <w:rsid w:val="00B04983"/>
    <w:rsid w:val="00B06844"/>
    <w:rsid w:val="00B06C0E"/>
    <w:rsid w:val="00B1107A"/>
    <w:rsid w:val="00B11525"/>
    <w:rsid w:val="00B129C3"/>
    <w:rsid w:val="00B14B5D"/>
    <w:rsid w:val="00B15C8C"/>
    <w:rsid w:val="00B15CA8"/>
    <w:rsid w:val="00B16A8F"/>
    <w:rsid w:val="00B20D69"/>
    <w:rsid w:val="00B25A56"/>
    <w:rsid w:val="00B2759C"/>
    <w:rsid w:val="00B3557F"/>
    <w:rsid w:val="00B3643B"/>
    <w:rsid w:val="00B364AC"/>
    <w:rsid w:val="00B36E02"/>
    <w:rsid w:val="00B36E04"/>
    <w:rsid w:val="00B400BC"/>
    <w:rsid w:val="00B415CB"/>
    <w:rsid w:val="00B419A4"/>
    <w:rsid w:val="00B41BDD"/>
    <w:rsid w:val="00B43381"/>
    <w:rsid w:val="00B4441B"/>
    <w:rsid w:val="00B463B8"/>
    <w:rsid w:val="00B464CE"/>
    <w:rsid w:val="00B50941"/>
    <w:rsid w:val="00B521EF"/>
    <w:rsid w:val="00B55039"/>
    <w:rsid w:val="00B55259"/>
    <w:rsid w:val="00B5541D"/>
    <w:rsid w:val="00B55AB4"/>
    <w:rsid w:val="00B55DA9"/>
    <w:rsid w:val="00B565EF"/>
    <w:rsid w:val="00B56B88"/>
    <w:rsid w:val="00B63CB9"/>
    <w:rsid w:val="00B63F5F"/>
    <w:rsid w:val="00B660D9"/>
    <w:rsid w:val="00B6749F"/>
    <w:rsid w:val="00B7116E"/>
    <w:rsid w:val="00B72F71"/>
    <w:rsid w:val="00B74FB1"/>
    <w:rsid w:val="00B75492"/>
    <w:rsid w:val="00B757AF"/>
    <w:rsid w:val="00B76A20"/>
    <w:rsid w:val="00B77D6D"/>
    <w:rsid w:val="00B80A8D"/>
    <w:rsid w:val="00B83721"/>
    <w:rsid w:val="00B84615"/>
    <w:rsid w:val="00B85E13"/>
    <w:rsid w:val="00B86943"/>
    <w:rsid w:val="00B86F95"/>
    <w:rsid w:val="00B878BB"/>
    <w:rsid w:val="00B90243"/>
    <w:rsid w:val="00B911C0"/>
    <w:rsid w:val="00B914C7"/>
    <w:rsid w:val="00B91C49"/>
    <w:rsid w:val="00B93498"/>
    <w:rsid w:val="00B939D3"/>
    <w:rsid w:val="00B94583"/>
    <w:rsid w:val="00B94725"/>
    <w:rsid w:val="00B94AA6"/>
    <w:rsid w:val="00B95CF2"/>
    <w:rsid w:val="00BA2F1E"/>
    <w:rsid w:val="00BA4DF2"/>
    <w:rsid w:val="00BA504A"/>
    <w:rsid w:val="00BA6B07"/>
    <w:rsid w:val="00BA6F50"/>
    <w:rsid w:val="00BA771A"/>
    <w:rsid w:val="00BB0053"/>
    <w:rsid w:val="00BB0158"/>
    <w:rsid w:val="00BB13FB"/>
    <w:rsid w:val="00BB26DC"/>
    <w:rsid w:val="00BB2B62"/>
    <w:rsid w:val="00BB3571"/>
    <w:rsid w:val="00BB64D4"/>
    <w:rsid w:val="00BC2B4E"/>
    <w:rsid w:val="00BC6804"/>
    <w:rsid w:val="00BC6E04"/>
    <w:rsid w:val="00BC7906"/>
    <w:rsid w:val="00BC7A71"/>
    <w:rsid w:val="00BC7D11"/>
    <w:rsid w:val="00BC7DCF"/>
    <w:rsid w:val="00BD0FDD"/>
    <w:rsid w:val="00BD1BC4"/>
    <w:rsid w:val="00BD2651"/>
    <w:rsid w:val="00BD61C0"/>
    <w:rsid w:val="00BD7E80"/>
    <w:rsid w:val="00BE3376"/>
    <w:rsid w:val="00BE50AA"/>
    <w:rsid w:val="00BE70CC"/>
    <w:rsid w:val="00BE70E4"/>
    <w:rsid w:val="00BF01CC"/>
    <w:rsid w:val="00BF1DEB"/>
    <w:rsid w:val="00BF2440"/>
    <w:rsid w:val="00BF2FA8"/>
    <w:rsid w:val="00BF3679"/>
    <w:rsid w:val="00BF7600"/>
    <w:rsid w:val="00BF7FC1"/>
    <w:rsid w:val="00C00D76"/>
    <w:rsid w:val="00C00EEC"/>
    <w:rsid w:val="00C0284C"/>
    <w:rsid w:val="00C02B51"/>
    <w:rsid w:val="00C039F5"/>
    <w:rsid w:val="00C051D0"/>
    <w:rsid w:val="00C05EA6"/>
    <w:rsid w:val="00C06D73"/>
    <w:rsid w:val="00C07B0A"/>
    <w:rsid w:val="00C11843"/>
    <w:rsid w:val="00C11844"/>
    <w:rsid w:val="00C11C1D"/>
    <w:rsid w:val="00C12EBC"/>
    <w:rsid w:val="00C13115"/>
    <w:rsid w:val="00C14617"/>
    <w:rsid w:val="00C16B16"/>
    <w:rsid w:val="00C16C9B"/>
    <w:rsid w:val="00C2183C"/>
    <w:rsid w:val="00C22058"/>
    <w:rsid w:val="00C228D5"/>
    <w:rsid w:val="00C2364A"/>
    <w:rsid w:val="00C2372D"/>
    <w:rsid w:val="00C2472D"/>
    <w:rsid w:val="00C25775"/>
    <w:rsid w:val="00C26F96"/>
    <w:rsid w:val="00C27A20"/>
    <w:rsid w:val="00C308CB"/>
    <w:rsid w:val="00C321C8"/>
    <w:rsid w:val="00C34762"/>
    <w:rsid w:val="00C361A4"/>
    <w:rsid w:val="00C404A2"/>
    <w:rsid w:val="00C406DD"/>
    <w:rsid w:val="00C41413"/>
    <w:rsid w:val="00C43BB4"/>
    <w:rsid w:val="00C50EA5"/>
    <w:rsid w:val="00C526FC"/>
    <w:rsid w:val="00C528CB"/>
    <w:rsid w:val="00C533C7"/>
    <w:rsid w:val="00C55A97"/>
    <w:rsid w:val="00C5678E"/>
    <w:rsid w:val="00C576A7"/>
    <w:rsid w:val="00C6050D"/>
    <w:rsid w:val="00C6319B"/>
    <w:rsid w:val="00C63405"/>
    <w:rsid w:val="00C6400A"/>
    <w:rsid w:val="00C6437C"/>
    <w:rsid w:val="00C654BC"/>
    <w:rsid w:val="00C66EA3"/>
    <w:rsid w:val="00C67762"/>
    <w:rsid w:val="00C67B2C"/>
    <w:rsid w:val="00C72451"/>
    <w:rsid w:val="00C72E5E"/>
    <w:rsid w:val="00C8134F"/>
    <w:rsid w:val="00C83716"/>
    <w:rsid w:val="00C84732"/>
    <w:rsid w:val="00C8500D"/>
    <w:rsid w:val="00C861AB"/>
    <w:rsid w:val="00C866BE"/>
    <w:rsid w:val="00C86A7F"/>
    <w:rsid w:val="00C87582"/>
    <w:rsid w:val="00C90224"/>
    <w:rsid w:val="00C93FC1"/>
    <w:rsid w:val="00C95DDD"/>
    <w:rsid w:val="00C96E65"/>
    <w:rsid w:val="00C9701B"/>
    <w:rsid w:val="00C97481"/>
    <w:rsid w:val="00CA0791"/>
    <w:rsid w:val="00CA657E"/>
    <w:rsid w:val="00CA68F7"/>
    <w:rsid w:val="00CA7B35"/>
    <w:rsid w:val="00CB23C3"/>
    <w:rsid w:val="00CB2A7E"/>
    <w:rsid w:val="00CB337E"/>
    <w:rsid w:val="00CC0062"/>
    <w:rsid w:val="00CC075D"/>
    <w:rsid w:val="00CC1BC7"/>
    <w:rsid w:val="00CC258F"/>
    <w:rsid w:val="00CC346E"/>
    <w:rsid w:val="00CC3566"/>
    <w:rsid w:val="00CC4197"/>
    <w:rsid w:val="00CC4946"/>
    <w:rsid w:val="00CC6591"/>
    <w:rsid w:val="00CD23E7"/>
    <w:rsid w:val="00CD2F24"/>
    <w:rsid w:val="00CD3C53"/>
    <w:rsid w:val="00CD667F"/>
    <w:rsid w:val="00CD6DAD"/>
    <w:rsid w:val="00CD79C0"/>
    <w:rsid w:val="00CD7D86"/>
    <w:rsid w:val="00CE072C"/>
    <w:rsid w:val="00CE0A45"/>
    <w:rsid w:val="00CE19C3"/>
    <w:rsid w:val="00CE1B02"/>
    <w:rsid w:val="00CE2065"/>
    <w:rsid w:val="00CE21D0"/>
    <w:rsid w:val="00CE22A2"/>
    <w:rsid w:val="00CE2821"/>
    <w:rsid w:val="00CE3A27"/>
    <w:rsid w:val="00CE7BB6"/>
    <w:rsid w:val="00CF0C53"/>
    <w:rsid w:val="00CF11D1"/>
    <w:rsid w:val="00CF13A8"/>
    <w:rsid w:val="00CF42D2"/>
    <w:rsid w:val="00CF5684"/>
    <w:rsid w:val="00CF6B3A"/>
    <w:rsid w:val="00D00B65"/>
    <w:rsid w:val="00D01F64"/>
    <w:rsid w:val="00D02727"/>
    <w:rsid w:val="00D052C7"/>
    <w:rsid w:val="00D05FA7"/>
    <w:rsid w:val="00D06BAC"/>
    <w:rsid w:val="00D10057"/>
    <w:rsid w:val="00D10B8F"/>
    <w:rsid w:val="00D10C9E"/>
    <w:rsid w:val="00D10F69"/>
    <w:rsid w:val="00D11898"/>
    <w:rsid w:val="00D1327B"/>
    <w:rsid w:val="00D13631"/>
    <w:rsid w:val="00D15A04"/>
    <w:rsid w:val="00D16DE0"/>
    <w:rsid w:val="00D1763D"/>
    <w:rsid w:val="00D204A2"/>
    <w:rsid w:val="00D21470"/>
    <w:rsid w:val="00D22681"/>
    <w:rsid w:val="00D232FD"/>
    <w:rsid w:val="00D244D9"/>
    <w:rsid w:val="00D257CA"/>
    <w:rsid w:val="00D25C87"/>
    <w:rsid w:val="00D2684D"/>
    <w:rsid w:val="00D26A9F"/>
    <w:rsid w:val="00D30623"/>
    <w:rsid w:val="00D30C16"/>
    <w:rsid w:val="00D31634"/>
    <w:rsid w:val="00D31E34"/>
    <w:rsid w:val="00D31F77"/>
    <w:rsid w:val="00D32F59"/>
    <w:rsid w:val="00D34AD1"/>
    <w:rsid w:val="00D34B03"/>
    <w:rsid w:val="00D3585A"/>
    <w:rsid w:val="00D3634B"/>
    <w:rsid w:val="00D366C3"/>
    <w:rsid w:val="00D3769C"/>
    <w:rsid w:val="00D41627"/>
    <w:rsid w:val="00D42668"/>
    <w:rsid w:val="00D42964"/>
    <w:rsid w:val="00D42F5F"/>
    <w:rsid w:val="00D42F84"/>
    <w:rsid w:val="00D4475F"/>
    <w:rsid w:val="00D44FAD"/>
    <w:rsid w:val="00D45B62"/>
    <w:rsid w:val="00D47E54"/>
    <w:rsid w:val="00D5197D"/>
    <w:rsid w:val="00D51B92"/>
    <w:rsid w:val="00D53B7F"/>
    <w:rsid w:val="00D55C5F"/>
    <w:rsid w:val="00D56A04"/>
    <w:rsid w:val="00D571D0"/>
    <w:rsid w:val="00D57679"/>
    <w:rsid w:val="00D57864"/>
    <w:rsid w:val="00D61399"/>
    <w:rsid w:val="00D62EE9"/>
    <w:rsid w:val="00D63D68"/>
    <w:rsid w:val="00D6549F"/>
    <w:rsid w:val="00D65793"/>
    <w:rsid w:val="00D749C5"/>
    <w:rsid w:val="00D7574F"/>
    <w:rsid w:val="00D767C5"/>
    <w:rsid w:val="00D76ADB"/>
    <w:rsid w:val="00D80418"/>
    <w:rsid w:val="00D806DC"/>
    <w:rsid w:val="00D820BD"/>
    <w:rsid w:val="00D822C6"/>
    <w:rsid w:val="00D8277F"/>
    <w:rsid w:val="00D835F9"/>
    <w:rsid w:val="00D83FF4"/>
    <w:rsid w:val="00D840B2"/>
    <w:rsid w:val="00D8493A"/>
    <w:rsid w:val="00D8738A"/>
    <w:rsid w:val="00D90C7F"/>
    <w:rsid w:val="00D911AB"/>
    <w:rsid w:val="00D91CF7"/>
    <w:rsid w:val="00D938CF"/>
    <w:rsid w:val="00D950E2"/>
    <w:rsid w:val="00D9703B"/>
    <w:rsid w:val="00DA1975"/>
    <w:rsid w:val="00DA1D65"/>
    <w:rsid w:val="00DA2538"/>
    <w:rsid w:val="00DA2E66"/>
    <w:rsid w:val="00DA3180"/>
    <w:rsid w:val="00DA32A3"/>
    <w:rsid w:val="00DA4C01"/>
    <w:rsid w:val="00DB3C67"/>
    <w:rsid w:val="00DB5371"/>
    <w:rsid w:val="00DB679C"/>
    <w:rsid w:val="00DB7C0A"/>
    <w:rsid w:val="00DC0CF9"/>
    <w:rsid w:val="00DC1756"/>
    <w:rsid w:val="00DC2312"/>
    <w:rsid w:val="00DC282E"/>
    <w:rsid w:val="00DC45AE"/>
    <w:rsid w:val="00DC4892"/>
    <w:rsid w:val="00DC4E7B"/>
    <w:rsid w:val="00DC6AA2"/>
    <w:rsid w:val="00DC7C36"/>
    <w:rsid w:val="00DD1A82"/>
    <w:rsid w:val="00DD344F"/>
    <w:rsid w:val="00DD5FA2"/>
    <w:rsid w:val="00DD6AA7"/>
    <w:rsid w:val="00DE0FB2"/>
    <w:rsid w:val="00DE1D6B"/>
    <w:rsid w:val="00DE4668"/>
    <w:rsid w:val="00DE4832"/>
    <w:rsid w:val="00DE5B21"/>
    <w:rsid w:val="00DF2288"/>
    <w:rsid w:val="00DF3FDA"/>
    <w:rsid w:val="00DF44BA"/>
    <w:rsid w:val="00DF55A9"/>
    <w:rsid w:val="00DF7D95"/>
    <w:rsid w:val="00E00569"/>
    <w:rsid w:val="00E0103A"/>
    <w:rsid w:val="00E02F7E"/>
    <w:rsid w:val="00E04C9B"/>
    <w:rsid w:val="00E04CFD"/>
    <w:rsid w:val="00E04F18"/>
    <w:rsid w:val="00E0599B"/>
    <w:rsid w:val="00E07C5D"/>
    <w:rsid w:val="00E07D37"/>
    <w:rsid w:val="00E07F86"/>
    <w:rsid w:val="00E10FE2"/>
    <w:rsid w:val="00E14C87"/>
    <w:rsid w:val="00E15546"/>
    <w:rsid w:val="00E15838"/>
    <w:rsid w:val="00E1739F"/>
    <w:rsid w:val="00E177B0"/>
    <w:rsid w:val="00E17C0D"/>
    <w:rsid w:val="00E2102B"/>
    <w:rsid w:val="00E2146C"/>
    <w:rsid w:val="00E215F7"/>
    <w:rsid w:val="00E22671"/>
    <w:rsid w:val="00E22707"/>
    <w:rsid w:val="00E24569"/>
    <w:rsid w:val="00E2532D"/>
    <w:rsid w:val="00E26533"/>
    <w:rsid w:val="00E26B05"/>
    <w:rsid w:val="00E27731"/>
    <w:rsid w:val="00E27EB9"/>
    <w:rsid w:val="00E301BA"/>
    <w:rsid w:val="00E30931"/>
    <w:rsid w:val="00E31147"/>
    <w:rsid w:val="00E312F4"/>
    <w:rsid w:val="00E313F1"/>
    <w:rsid w:val="00E33AD6"/>
    <w:rsid w:val="00E353DD"/>
    <w:rsid w:val="00E361B5"/>
    <w:rsid w:val="00E374B8"/>
    <w:rsid w:val="00E37CFE"/>
    <w:rsid w:val="00E37DEE"/>
    <w:rsid w:val="00E405EC"/>
    <w:rsid w:val="00E408E2"/>
    <w:rsid w:val="00E415F0"/>
    <w:rsid w:val="00E42013"/>
    <w:rsid w:val="00E438AB"/>
    <w:rsid w:val="00E4645A"/>
    <w:rsid w:val="00E50520"/>
    <w:rsid w:val="00E50574"/>
    <w:rsid w:val="00E5125B"/>
    <w:rsid w:val="00E516ED"/>
    <w:rsid w:val="00E520FF"/>
    <w:rsid w:val="00E53256"/>
    <w:rsid w:val="00E56F36"/>
    <w:rsid w:val="00E60662"/>
    <w:rsid w:val="00E609C6"/>
    <w:rsid w:val="00E60A2C"/>
    <w:rsid w:val="00E6283E"/>
    <w:rsid w:val="00E646E1"/>
    <w:rsid w:val="00E652EB"/>
    <w:rsid w:val="00E6793E"/>
    <w:rsid w:val="00E71E10"/>
    <w:rsid w:val="00E7265E"/>
    <w:rsid w:val="00E72C34"/>
    <w:rsid w:val="00E73A17"/>
    <w:rsid w:val="00E74329"/>
    <w:rsid w:val="00E76990"/>
    <w:rsid w:val="00E77E3F"/>
    <w:rsid w:val="00E8027D"/>
    <w:rsid w:val="00E81506"/>
    <w:rsid w:val="00E84EE8"/>
    <w:rsid w:val="00E84F93"/>
    <w:rsid w:val="00E905B2"/>
    <w:rsid w:val="00E913F3"/>
    <w:rsid w:val="00E91BAC"/>
    <w:rsid w:val="00E920DC"/>
    <w:rsid w:val="00E92AA9"/>
    <w:rsid w:val="00E93522"/>
    <w:rsid w:val="00E93A7D"/>
    <w:rsid w:val="00E94994"/>
    <w:rsid w:val="00E968EA"/>
    <w:rsid w:val="00E9766C"/>
    <w:rsid w:val="00EA1054"/>
    <w:rsid w:val="00EA65E9"/>
    <w:rsid w:val="00EA6AFD"/>
    <w:rsid w:val="00EA6C08"/>
    <w:rsid w:val="00EB475D"/>
    <w:rsid w:val="00EB55FE"/>
    <w:rsid w:val="00EB5C5F"/>
    <w:rsid w:val="00EB6DB8"/>
    <w:rsid w:val="00EB7DBC"/>
    <w:rsid w:val="00EC2617"/>
    <w:rsid w:val="00EC274A"/>
    <w:rsid w:val="00EC4E42"/>
    <w:rsid w:val="00ED1914"/>
    <w:rsid w:val="00ED37D2"/>
    <w:rsid w:val="00ED6827"/>
    <w:rsid w:val="00ED6D06"/>
    <w:rsid w:val="00ED6E2E"/>
    <w:rsid w:val="00ED7401"/>
    <w:rsid w:val="00EE0879"/>
    <w:rsid w:val="00EE1AE4"/>
    <w:rsid w:val="00EE251F"/>
    <w:rsid w:val="00EE2DCB"/>
    <w:rsid w:val="00EE320F"/>
    <w:rsid w:val="00EE3E52"/>
    <w:rsid w:val="00EE4F95"/>
    <w:rsid w:val="00EF0E62"/>
    <w:rsid w:val="00EF14FF"/>
    <w:rsid w:val="00EF239B"/>
    <w:rsid w:val="00EF51D3"/>
    <w:rsid w:val="00EF6139"/>
    <w:rsid w:val="00F007D6"/>
    <w:rsid w:val="00F031B2"/>
    <w:rsid w:val="00F03AC1"/>
    <w:rsid w:val="00F03DE3"/>
    <w:rsid w:val="00F04761"/>
    <w:rsid w:val="00F04784"/>
    <w:rsid w:val="00F060D7"/>
    <w:rsid w:val="00F06706"/>
    <w:rsid w:val="00F13F14"/>
    <w:rsid w:val="00F15C90"/>
    <w:rsid w:val="00F20873"/>
    <w:rsid w:val="00F20BE7"/>
    <w:rsid w:val="00F23D52"/>
    <w:rsid w:val="00F25829"/>
    <w:rsid w:val="00F30399"/>
    <w:rsid w:val="00F31110"/>
    <w:rsid w:val="00F330D0"/>
    <w:rsid w:val="00F33196"/>
    <w:rsid w:val="00F33A61"/>
    <w:rsid w:val="00F36C5A"/>
    <w:rsid w:val="00F40716"/>
    <w:rsid w:val="00F42A1C"/>
    <w:rsid w:val="00F42A8C"/>
    <w:rsid w:val="00F42D9C"/>
    <w:rsid w:val="00F442FC"/>
    <w:rsid w:val="00F44A3B"/>
    <w:rsid w:val="00F455C3"/>
    <w:rsid w:val="00F4765A"/>
    <w:rsid w:val="00F50970"/>
    <w:rsid w:val="00F525B2"/>
    <w:rsid w:val="00F5379D"/>
    <w:rsid w:val="00F548E7"/>
    <w:rsid w:val="00F54CB5"/>
    <w:rsid w:val="00F55056"/>
    <w:rsid w:val="00F55391"/>
    <w:rsid w:val="00F5715A"/>
    <w:rsid w:val="00F57318"/>
    <w:rsid w:val="00F57964"/>
    <w:rsid w:val="00F60975"/>
    <w:rsid w:val="00F62BD2"/>
    <w:rsid w:val="00F62C01"/>
    <w:rsid w:val="00F63D96"/>
    <w:rsid w:val="00F6601D"/>
    <w:rsid w:val="00F66476"/>
    <w:rsid w:val="00F66706"/>
    <w:rsid w:val="00F66C16"/>
    <w:rsid w:val="00F673C0"/>
    <w:rsid w:val="00F673E6"/>
    <w:rsid w:val="00F70EC8"/>
    <w:rsid w:val="00F73490"/>
    <w:rsid w:val="00F73921"/>
    <w:rsid w:val="00F74517"/>
    <w:rsid w:val="00F758FF"/>
    <w:rsid w:val="00F75F1F"/>
    <w:rsid w:val="00F77FC6"/>
    <w:rsid w:val="00F829E8"/>
    <w:rsid w:val="00F82F44"/>
    <w:rsid w:val="00F83337"/>
    <w:rsid w:val="00F833AE"/>
    <w:rsid w:val="00F84F2B"/>
    <w:rsid w:val="00F870AB"/>
    <w:rsid w:val="00F87E71"/>
    <w:rsid w:val="00F9224D"/>
    <w:rsid w:val="00F92B7C"/>
    <w:rsid w:val="00F93F87"/>
    <w:rsid w:val="00F94DF7"/>
    <w:rsid w:val="00F95061"/>
    <w:rsid w:val="00F95A95"/>
    <w:rsid w:val="00F95CB4"/>
    <w:rsid w:val="00F95D69"/>
    <w:rsid w:val="00F96391"/>
    <w:rsid w:val="00F96CE5"/>
    <w:rsid w:val="00F97447"/>
    <w:rsid w:val="00FA0003"/>
    <w:rsid w:val="00FA1B84"/>
    <w:rsid w:val="00FA1B93"/>
    <w:rsid w:val="00FA4588"/>
    <w:rsid w:val="00FA4CD5"/>
    <w:rsid w:val="00FA7340"/>
    <w:rsid w:val="00FB0514"/>
    <w:rsid w:val="00FB22E9"/>
    <w:rsid w:val="00FC009E"/>
    <w:rsid w:val="00FC0771"/>
    <w:rsid w:val="00FC2428"/>
    <w:rsid w:val="00FC3648"/>
    <w:rsid w:val="00FC43D8"/>
    <w:rsid w:val="00FC43DF"/>
    <w:rsid w:val="00FC5820"/>
    <w:rsid w:val="00FC61E5"/>
    <w:rsid w:val="00FC669F"/>
    <w:rsid w:val="00FC7097"/>
    <w:rsid w:val="00FD2F4B"/>
    <w:rsid w:val="00FD3412"/>
    <w:rsid w:val="00FD4AC6"/>
    <w:rsid w:val="00FD5D25"/>
    <w:rsid w:val="00FD7CE4"/>
    <w:rsid w:val="00FE25FA"/>
    <w:rsid w:val="00FE2E36"/>
    <w:rsid w:val="00FE3420"/>
    <w:rsid w:val="00FE3B46"/>
    <w:rsid w:val="00FE727C"/>
    <w:rsid w:val="00FE7582"/>
    <w:rsid w:val="00FF02CF"/>
    <w:rsid w:val="00FF08B0"/>
    <w:rsid w:val="00FF19A7"/>
    <w:rsid w:val="00FF2291"/>
    <w:rsid w:val="00FF2AB2"/>
    <w:rsid w:val="00FF633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55649"/>
    <o:shapelayout v:ext="edit">
      <o:idmap v:ext="edit" data="1"/>
    </o:shapelayout>
  </w:shapeDefaults>
  <w:decimalSymbol w:val=","/>
  <w:listSeparator w:val=";"/>
  <w14:docId w14:val="6D620647"/>
  <w15:chartTrackingRefBased/>
  <w15:docId w15:val="{059D9AE0-46B9-46AA-B009-FB04965D43C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160" w:line="264" w:lineRule="atLeast"/>
      </w:pPr>
    </w:pPrDefault>
  </w:docDefaults>
  <w:latentStyles w:defLockedState="0" w:defUIPriority="99" w:defSemiHidden="0" w:defUnhideWhenUsed="0" w:defQFormat="0" w:count="376">
    <w:lsdException w:name="Normal" w:semiHidden="1" w:qFormat="1"/>
    <w:lsdException w:name="heading 1" w:semiHidden="1" w:uiPriority="6" w:qFormat="1"/>
    <w:lsdException w:name="heading 2" w:semiHidden="1" w:uiPriority="6" w:qFormat="1"/>
    <w:lsdException w:name="heading 3" w:semiHidden="1" w:uiPriority="6" w:qFormat="1"/>
    <w:lsdException w:name="heading 4" w:semiHidden="1" w:uiPriority="6" w:qFormat="1"/>
    <w:lsdException w:name="heading 5" w:semiHidden="1" w:uiPriority="6"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uiPriority="49"/>
    <w:lsdException w:name="annotation text" w:semiHidden="1"/>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9"/>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uiPriority="2"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uiPriority="2"/>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39"/>
    <w:lsdException w:name="Table Theme" w:semiHidden="1" w:unhideWhenUsed="1"/>
    <w:lsdException w:name="Placeholder Text" w:semiHidden="1"/>
    <w:lsdException w:name="No Spacing"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8"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99"/>
    <w:semiHidden/>
    <w:qFormat/>
    <w:rsid w:val="00270BC6"/>
  </w:style>
  <w:style w:type="paragraph" w:styleId="Rubrik1">
    <w:name w:val="heading 1"/>
    <w:basedOn w:val="Normal"/>
    <w:next w:val="Brdtext"/>
    <w:link w:val="Rubrik1Char"/>
    <w:uiPriority w:val="6"/>
    <w:qFormat/>
    <w:rsid w:val="00F4765A"/>
    <w:pPr>
      <w:keepNext/>
      <w:keepLines/>
      <w:numPr>
        <w:numId w:val="32"/>
      </w:numPr>
      <w:spacing w:before="480" w:after="480" w:line="240" w:lineRule="auto"/>
      <w:outlineLvl w:val="0"/>
    </w:pPr>
    <w:rPr>
      <w:rFonts w:asciiTheme="majorHAnsi" w:eastAsiaTheme="majorEastAsia" w:hAnsiTheme="majorHAnsi" w:cstheme="majorBidi"/>
      <w:color w:val="000000" w:themeColor="text1"/>
      <w:sz w:val="44"/>
      <w:szCs w:val="32"/>
    </w:rPr>
  </w:style>
  <w:style w:type="paragraph" w:styleId="Rubrik2">
    <w:name w:val="heading 2"/>
    <w:basedOn w:val="Normal"/>
    <w:next w:val="Brdtext"/>
    <w:link w:val="Rubrik2Char"/>
    <w:uiPriority w:val="6"/>
    <w:qFormat/>
    <w:rsid w:val="00F4765A"/>
    <w:pPr>
      <w:keepNext/>
      <w:keepLines/>
      <w:numPr>
        <w:ilvl w:val="1"/>
        <w:numId w:val="32"/>
      </w:numPr>
      <w:spacing w:before="400" w:after="120" w:line="240" w:lineRule="auto"/>
      <w:outlineLvl w:val="1"/>
    </w:pPr>
    <w:rPr>
      <w:rFonts w:asciiTheme="majorHAnsi" w:eastAsiaTheme="majorEastAsia" w:hAnsiTheme="majorHAnsi" w:cstheme="majorBidi"/>
      <w:b/>
      <w:color w:val="000000" w:themeColor="text1"/>
      <w:sz w:val="28"/>
      <w:szCs w:val="26"/>
    </w:rPr>
  </w:style>
  <w:style w:type="paragraph" w:styleId="Rubrik3">
    <w:name w:val="heading 3"/>
    <w:basedOn w:val="Normal"/>
    <w:next w:val="Brdtext"/>
    <w:link w:val="Rubrik3Char"/>
    <w:uiPriority w:val="6"/>
    <w:qFormat/>
    <w:rsid w:val="00F4765A"/>
    <w:pPr>
      <w:keepNext/>
      <w:keepLines/>
      <w:numPr>
        <w:ilvl w:val="2"/>
        <w:numId w:val="32"/>
      </w:numPr>
      <w:spacing w:before="320" w:after="60" w:line="240" w:lineRule="auto"/>
      <w:outlineLvl w:val="2"/>
    </w:pPr>
    <w:rPr>
      <w:rFonts w:asciiTheme="majorHAnsi" w:eastAsiaTheme="majorEastAsia" w:hAnsiTheme="majorHAnsi" w:cstheme="majorBidi"/>
      <w:color w:val="000000" w:themeColor="text1"/>
      <w:sz w:val="25"/>
      <w:szCs w:val="24"/>
    </w:rPr>
  </w:style>
  <w:style w:type="paragraph" w:styleId="Rubrik4">
    <w:name w:val="heading 4"/>
    <w:basedOn w:val="Normal"/>
    <w:next w:val="Brdtext"/>
    <w:link w:val="Rubrik4Char"/>
    <w:uiPriority w:val="6"/>
    <w:semiHidden/>
    <w:qFormat/>
    <w:rsid w:val="00F4765A"/>
    <w:pPr>
      <w:keepNext/>
      <w:keepLines/>
      <w:numPr>
        <w:ilvl w:val="3"/>
        <w:numId w:val="32"/>
      </w:numPr>
      <w:spacing w:before="360" w:after="80" w:line="240" w:lineRule="auto"/>
      <w:outlineLvl w:val="3"/>
    </w:pPr>
    <w:rPr>
      <w:rFonts w:asciiTheme="majorHAnsi" w:eastAsiaTheme="majorEastAsia" w:hAnsiTheme="majorHAnsi" w:cstheme="majorBidi"/>
      <w:b/>
      <w:iCs/>
      <w:color w:val="000000" w:themeColor="text1"/>
      <w:sz w:val="21"/>
    </w:rPr>
  </w:style>
  <w:style w:type="paragraph" w:styleId="Rubrik5">
    <w:name w:val="heading 5"/>
    <w:basedOn w:val="Normal"/>
    <w:next w:val="Brdtext"/>
    <w:link w:val="Rubrik5Char"/>
    <w:uiPriority w:val="6"/>
    <w:semiHidden/>
    <w:qFormat/>
    <w:rsid w:val="000E24FF"/>
    <w:pPr>
      <w:keepNext/>
      <w:keepLines/>
      <w:numPr>
        <w:ilvl w:val="4"/>
        <w:numId w:val="32"/>
      </w:numPr>
      <w:spacing w:before="240" w:after="60" w:line="230" w:lineRule="atLeast"/>
      <w:outlineLvl w:val="4"/>
    </w:pPr>
    <w:rPr>
      <w:rFonts w:asciiTheme="majorHAnsi" w:eastAsiaTheme="majorEastAsia" w:hAnsiTheme="majorHAnsi" w:cstheme="majorBidi"/>
      <w:color w:val="000000" w:themeColor="text1"/>
      <w:sz w:val="19"/>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7B6DE6"/>
  </w:style>
  <w:style w:type="character" w:customStyle="1" w:styleId="BrdtextChar">
    <w:name w:val="Brödtext Char"/>
    <w:basedOn w:val="Standardstycketeckensnitt"/>
    <w:link w:val="Brdtext"/>
    <w:rsid w:val="00694700"/>
  </w:style>
  <w:style w:type="character" w:customStyle="1" w:styleId="Rubrik1Char">
    <w:name w:val="Rubrik 1 Char"/>
    <w:basedOn w:val="Standardstycketeckensnitt"/>
    <w:link w:val="Rubrik1"/>
    <w:uiPriority w:val="6"/>
    <w:rsid w:val="00F4765A"/>
    <w:rPr>
      <w:rFonts w:asciiTheme="majorHAnsi" w:eastAsiaTheme="majorEastAsia" w:hAnsiTheme="majorHAnsi" w:cstheme="majorBidi"/>
      <w:color w:val="000000" w:themeColor="text1"/>
      <w:sz w:val="44"/>
      <w:szCs w:val="32"/>
    </w:rPr>
  </w:style>
  <w:style w:type="character" w:customStyle="1" w:styleId="Rubrik2Char">
    <w:name w:val="Rubrik 2 Char"/>
    <w:basedOn w:val="Standardstycketeckensnitt"/>
    <w:link w:val="Rubrik2"/>
    <w:uiPriority w:val="6"/>
    <w:rsid w:val="00F4765A"/>
    <w:rPr>
      <w:rFonts w:asciiTheme="majorHAnsi" w:eastAsiaTheme="majorEastAsia" w:hAnsiTheme="majorHAnsi" w:cstheme="majorBidi"/>
      <w:b/>
      <w:color w:val="000000" w:themeColor="text1"/>
      <w:sz w:val="28"/>
      <w:szCs w:val="26"/>
    </w:rPr>
  </w:style>
  <w:style w:type="character" w:customStyle="1" w:styleId="Rubrik3Char">
    <w:name w:val="Rubrik 3 Char"/>
    <w:basedOn w:val="Standardstycketeckensnitt"/>
    <w:link w:val="Rubrik3"/>
    <w:uiPriority w:val="6"/>
    <w:rsid w:val="00F4765A"/>
    <w:rPr>
      <w:rFonts w:asciiTheme="majorHAnsi" w:eastAsiaTheme="majorEastAsia" w:hAnsiTheme="majorHAnsi" w:cstheme="majorBidi"/>
      <w:color w:val="000000" w:themeColor="text1"/>
      <w:sz w:val="25"/>
      <w:szCs w:val="24"/>
    </w:rPr>
  </w:style>
  <w:style w:type="character" w:customStyle="1" w:styleId="Rubrik4Char">
    <w:name w:val="Rubrik 4 Char"/>
    <w:basedOn w:val="Standardstycketeckensnitt"/>
    <w:link w:val="Rubrik4"/>
    <w:uiPriority w:val="6"/>
    <w:semiHidden/>
    <w:rsid w:val="00F4765A"/>
    <w:rPr>
      <w:rFonts w:asciiTheme="majorHAnsi" w:eastAsiaTheme="majorEastAsia" w:hAnsiTheme="majorHAnsi" w:cstheme="majorBidi"/>
      <w:b/>
      <w:iCs/>
      <w:color w:val="000000" w:themeColor="text1"/>
      <w:sz w:val="21"/>
    </w:rPr>
  </w:style>
  <w:style w:type="character" w:customStyle="1" w:styleId="Rubrik5Char">
    <w:name w:val="Rubrik 5 Char"/>
    <w:basedOn w:val="Standardstycketeckensnitt"/>
    <w:link w:val="Rubrik5"/>
    <w:uiPriority w:val="6"/>
    <w:semiHidden/>
    <w:rsid w:val="003D2447"/>
    <w:rPr>
      <w:rFonts w:asciiTheme="majorHAnsi" w:eastAsiaTheme="majorEastAsia" w:hAnsiTheme="majorHAnsi" w:cstheme="majorBidi"/>
      <w:color w:val="000000" w:themeColor="text1"/>
      <w:sz w:val="19"/>
    </w:rPr>
  </w:style>
  <w:style w:type="paragraph" w:customStyle="1" w:styleId="Rubrik1utannumrering">
    <w:name w:val="Rubrik 1 utan numrering"/>
    <w:basedOn w:val="Rubrik1"/>
    <w:next w:val="Brdtext"/>
    <w:uiPriority w:val="7"/>
    <w:semiHidden/>
    <w:qFormat/>
    <w:rsid w:val="00292E14"/>
    <w:pPr>
      <w:numPr>
        <w:numId w:val="0"/>
      </w:numPr>
    </w:pPr>
  </w:style>
  <w:style w:type="paragraph" w:customStyle="1" w:styleId="Rubrik2utannumrering">
    <w:name w:val="Rubrik 2 utan numrering"/>
    <w:basedOn w:val="Rubrik2"/>
    <w:next w:val="Brdtext"/>
    <w:link w:val="Rubrik2utannumreringChar"/>
    <w:uiPriority w:val="7"/>
    <w:qFormat/>
    <w:rsid w:val="00292E14"/>
    <w:pPr>
      <w:numPr>
        <w:ilvl w:val="0"/>
        <w:numId w:val="0"/>
      </w:numPr>
    </w:pPr>
  </w:style>
  <w:style w:type="paragraph" w:customStyle="1" w:styleId="Rubrik3utannumrering">
    <w:name w:val="Rubrik 3 utan numrering"/>
    <w:basedOn w:val="Rubrik3"/>
    <w:next w:val="Brdtext"/>
    <w:link w:val="Rubrik3utannumreringChar"/>
    <w:uiPriority w:val="7"/>
    <w:qFormat/>
    <w:rsid w:val="00292E14"/>
    <w:pPr>
      <w:numPr>
        <w:ilvl w:val="0"/>
        <w:numId w:val="0"/>
      </w:numPr>
    </w:pPr>
  </w:style>
  <w:style w:type="paragraph" w:customStyle="1" w:styleId="Rubrik4utannumrering">
    <w:name w:val="Rubrik 4 utan numrering"/>
    <w:basedOn w:val="Rubrik4"/>
    <w:next w:val="Brdtext"/>
    <w:link w:val="Rubrik4utannumreringChar"/>
    <w:uiPriority w:val="7"/>
    <w:qFormat/>
    <w:rsid w:val="00292E14"/>
    <w:pPr>
      <w:numPr>
        <w:ilvl w:val="0"/>
        <w:numId w:val="0"/>
      </w:numPr>
    </w:pPr>
  </w:style>
  <w:style w:type="paragraph" w:customStyle="1" w:styleId="Rubrik5utannumrering">
    <w:name w:val="Rubrik 5 utan numrering"/>
    <w:basedOn w:val="Rubrik5"/>
    <w:next w:val="Brdtext"/>
    <w:link w:val="Rubrik5utannumreringChar"/>
    <w:uiPriority w:val="7"/>
    <w:qFormat/>
    <w:rsid w:val="00292E14"/>
    <w:pPr>
      <w:numPr>
        <w:ilvl w:val="0"/>
        <w:numId w:val="0"/>
      </w:numPr>
    </w:pPr>
  </w:style>
  <w:style w:type="paragraph" w:customStyle="1" w:styleId="TabellRubrik">
    <w:name w:val="Tabell Rubrik"/>
    <w:basedOn w:val="Brdtext"/>
    <w:next w:val="TabellUnderrubrik"/>
    <w:link w:val="TabellRubrikChar"/>
    <w:uiPriority w:val="16"/>
    <w:qFormat/>
    <w:rsid w:val="00DC282E"/>
    <w:pPr>
      <w:keepNext/>
      <w:keepLines/>
      <w:tabs>
        <w:tab w:val="left" w:pos="1134"/>
      </w:tabs>
      <w:spacing w:before="240" w:after="40" w:line="200" w:lineRule="atLeast"/>
      <w:ind w:left="1134" w:hanging="1134"/>
      <w:outlineLvl w:val="3"/>
    </w:pPr>
    <w:rPr>
      <w:rFonts w:asciiTheme="majorHAnsi" w:hAnsiTheme="majorHAnsi"/>
      <w:b/>
      <w:sz w:val="18"/>
    </w:rPr>
  </w:style>
  <w:style w:type="paragraph" w:customStyle="1" w:styleId="DiagramRubrik">
    <w:name w:val="Diagram Rubrik"/>
    <w:basedOn w:val="Brdtext"/>
    <w:next w:val="Ballongtext"/>
    <w:uiPriority w:val="29"/>
    <w:qFormat/>
    <w:rsid w:val="00DC282E"/>
    <w:pPr>
      <w:keepNext/>
      <w:keepLines/>
      <w:tabs>
        <w:tab w:val="left" w:pos="1418"/>
      </w:tabs>
      <w:spacing w:before="240" w:after="40" w:line="200" w:lineRule="atLeast"/>
      <w:ind w:left="1418" w:hanging="1418"/>
      <w:outlineLvl w:val="3"/>
    </w:pPr>
    <w:rPr>
      <w:rFonts w:asciiTheme="majorHAnsi" w:hAnsiTheme="majorHAnsi"/>
      <w:b/>
      <w:sz w:val="18"/>
    </w:rPr>
  </w:style>
  <w:style w:type="paragraph" w:customStyle="1" w:styleId="RubrikRuta">
    <w:name w:val="Rubrik Ruta"/>
    <w:basedOn w:val="Normal"/>
    <w:next w:val="Brdtext"/>
    <w:uiPriority w:val="9"/>
    <w:qFormat/>
    <w:rsid w:val="00C67B2C"/>
    <w:pPr>
      <w:tabs>
        <w:tab w:val="left" w:pos="2041"/>
      </w:tabs>
      <w:spacing w:before="240" w:after="120" w:line="230" w:lineRule="atLeast"/>
      <w:ind w:left="2041" w:hanging="2041"/>
      <w:outlineLvl w:val="3"/>
    </w:pPr>
    <w:rPr>
      <w:b/>
      <w:sz w:val="25"/>
    </w:rPr>
  </w:style>
  <w:style w:type="paragraph" w:styleId="Ballongtext">
    <w:name w:val="Balloon Text"/>
    <w:basedOn w:val="Normal"/>
    <w:link w:val="BallongtextChar"/>
    <w:uiPriority w:val="99"/>
    <w:semiHidden/>
    <w:unhideWhenUsed/>
    <w:rsid w:val="00ED6827"/>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ED6827"/>
    <w:rPr>
      <w:rFonts w:ascii="Segoe UI" w:hAnsi="Segoe UI" w:cs="Segoe UI"/>
      <w:sz w:val="18"/>
      <w:szCs w:val="18"/>
    </w:rPr>
  </w:style>
  <w:style w:type="numbering" w:customStyle="1" w:styleId="RKrubrik1-5">
    <w:name w:val="RK rubrik 1-5"/>
    <w:uiPriority w:val="99"/>
    <w:semiHidden/>
    <w:rsid w:val="000E24FF"/>
    <w:pPr>
      <w:numPr>
        <w:numId w:val="1"/>
      </w:numPr>
    </w:pPr>
  </w:style>
  <w:style w:type="paragraph" w:customStyle="1" w:styleId="Brdtextefterstrecklista">
    <w:name w:val="Brödtext efter strecklista"/>
    <w:basedOn w:val="Brdtext"/>
    <w:next w:val="Brdtext"/>
    <w:uiPriority w:val="3"/>
    <w:qFormat/>
    <w:rsid w:val="00292003"/>
    <w:pPr>
      <w:numPr>
        <w:numId w:val="4"/>
      </w:numPr>
    </w:pPr>
  </w:style>
  <w:style w:type="paragraph" w:customStyle="1" w:styleId="Strecklista">
    <w:name w:val="Strecklista"/>
    <w:basedOn w:val="Brdtext"/>
    <w:link w:val="StrecklistaChar"/>
    <w:uiPriority w:val="1"/>
    <w:qFormat/>
    <w:rsid w:val="000E0126"/>
    <w:pPr>
      <w:numPr>
        <w:ilvl w:val="1"/>
        <w:numId w:val="4"/>
      </w:numPr>
      <w:spacing w:before="84" w:after="240"/>
      <w:contextualSpacing/>
    </w:pPr>
  </w:style>
  <w:style w:type="paragraph" w:customStyle="1" w:styleId="Tabell">
    <w:name w:val="Tabell"/>
    <w:basedOn w:val="Normal"/>
    <w:uiPriority w:val="16"/>
    <w:qFormat/>
    <w:rsid w:val="009D6663"/>
    <w:pPr>
      <w:spacing w:before="60" w:after="20" w:line="200" w:lineRule="exact"/>
    </w:pPr>
    <w:rPr>
      <w:rFonts w:asciiTheme="majorHAnsi" w:hAnsiTheme="majorHAnsi"/>
      <w:sz w:val="16"/>
    </w:rPr>
  </w:style>
  <w:style w:type="paragraph" w:customStyle="1" w:styleId="TabellRader">
    <w:name w:val="Tabell Rader"/>
    <w:basedOn w:val="Tabell"/>
    <w:link w:val="TabellRaderChar"/>
    <w:uiPriority w:val="21"/>
    <w:semiHidden/>
    <w:qFormat/>
    <w:rsid w:val="000C7599"/>
    <w:pPr>
      <w:jc w:val="right"/>
    </w:pPr>
  </w:style>
  <w:style w:type="paragraph" w:customStyle="1" w:styleId="TabellHuvud">
    <w:name w:val="Tabell Huvud"/>
    <w:basedOn w:val="Tabell"/>
    <w:link w:val="TabellHuvudChar"/>
    <w:uiPriority w:val="20"/>
    <w:qFormat/>
    <w:rsid w:val="000C7599"/>
    <w:pPr>
      <w:spacing w:line="160" w:lineRule="atLeast"/>
    </w:pPr>
    <w:rPr>
      <w:sz w:val="14"/>
    </w:rPr>
  </w:style>
  <w:style w:type="paragraph" w:customStyle="1" w:styleId="TabellSummatext">
    <w:name w:val="Tabell Summatext"/>
    <w:basedOn w:val="TabellSumma"/>
    <w:uiPriority w:val="19"/>
    <w:semiHidden/>
    <w:qFormat/>
    <w:rsid w:val="00A61291"/>
    <w:pPr>
      <w:jc w:val="left"/>
    </w:pPr>
  </w:style>
  <w:style w:type="table" w:styleId="Tabellrutnt">
    <w:name w:val="Table Grid"/>
    <w:basedOn w:val="Normaltabell"/>
    <w:uiPriority w:val="39"/>
    <w:semiHidden/>
    <w:rsid w:val="000C759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rdtextefternumreradlista">
    <w:name w:val="Brödtext efter numrerad lista"/>
    <w:basedOn w:val="Brdtext"/>
    <w:next w:val="Brdtext"/>
    <w:uiPriority w:val="3"/>
    <w:qFormat/>
    <w:rsid w:val="002B3080"/>
    <w:pPr>
      <w:numPr>
        <w:numId w:val="3"/>
      </w:numPr>
      <w:tabs>
        <w:tab w:val="num" w:pos="720"/>
      </w:tabs>
    </w:pPr>
  </w:style>
  <w:style w:type="paragraph" w:styleId="Fotnotstext">
    <w:name w:val="footnote text"/>
    <w:basedOn w:val="Normal"/>
    <w:link w:val="FotnotstextChar"/>
    <w:uiPriority w:val="49"/>
    <w:rsid w:val="00694700"/>
    <w:pPr>
      <w:spacing w:before="60" w:after="20" w:line="240" w:lineRule="auto"/>
    </w:pPr>
    <w:rPr>
      <w:rFonts w:asciiTheme="majorHAnsi" w:hAnsiTheme="majorHAnsi"/>
      <w:sz w:val="14"/>
      <w:szCs w:val="20"/>
    </w:rPr>
  </w:style>
  <w:style w:type="character" w:customStyle="1" w:styleId="FotnotstextChar">
    <w:name w:val="Fotnotstext Char"/>
    <w:basedOn w:val="Standardstycketeckensnitt"/>
    <w:link w:val="Fotnotstext"/>
    <w:uiPriority w:val="49"/>
    <w:rsid w:val="003B0DEA"/>
    <w:rPr>
      <w:rFonts w:asciiTheme="majorHAnsi" w:hAnsiTheme="majorHAnsi"/>
      <w:sz w:val="14"/>
      <w:szCs w:val="20"/>
    </w:rPr>
  </w:style>
  <w:style w:type="paragraph" w:customStyle="1" w:styleId="DiagramFotnot">
    <w:name w:val="Diagram Fotnot"/>
    <w:basedOn w:val="Fotnotstext"/>
    <w:uiPriority w:val="30"/>
    <w:qFormat/>
    <w:rsid w:val="00C86A7F"/>
    <w:pPr>
      <w:keepNext/>
      <w:keepLines/>
    </w:pPr>
  </w:style>
  <w:style w:type="paragraph" w:customStyle="1" w:styleId="DiagramUnderrubrik">
    <w:name w:val="Diagram Underrubrik"/>
    <w:basedOn w:val="Brdtext"/>
    <w:uiPriority w:val="29"/>
    <w:qFormat/>
    <w:rsid w:val="00817833"/>
    <w:pPr>
      <w:keepNext/>
      <w:keepLines/>
      <w:tabs>
        <w:tab w:val="right" w:pos="7370"/>
      </w:tabs>
      <w:spacing w:before="60" w:after="40" w:line="200" w:lineRule="atLeast"/>
    </w:pPr>
    <w:rPr>
      <w:rFonts w:asciiTheme="majorHAnsi" w:hAnsiTheme="majorHAnsi"/>
      <w:sz w:val="15"/>
    </w:rPr>
  </w:style>
  <w:style w:type="character" w:styleId="Hyperlnk">
    <w:name w:val="Hyperlink"/>
    <w:basedOn w:val="Standardstycketeckensnitt"/>
    <w:uiPriority w:val="99"/>
    <w:unhideWhenUsed/>
    <w:rsid w:val="0069363E"/>
    <w:rPr>
      <w:color w:val="0563C1" w:themeColor="hyperlink"/>
      <w:u w:val="single"/>
    </w:rPr>
  </w:style>
  <w:style w:type="paragraph" w:styleId="Innehll1">
    <w:name w:val="toc 1"/>
    <w:basedOn w:val="Normal"/>
    <w:next w:val="Normal"/>
    <w:uiPriority w:val="39"/>
    <w:rsid w:val="00A87CDF"/>
    <w:pPr>
      <w:tabs>
        <w:tab w:val="right" w:leader="dot" w:pos="7371"/>
      </w:tabs>
      <w:spacing w:before="240" w:after="0" w:line="240" w:lineRule="atLeast"/>
      <w:ind w:left="397" w:hanging="397"/>
    </w:pPr>
  </w:style>
  <w:style w:type="paragraph" w:styleId="Innehll2">
    <w:name w:val="toc 2"/>
    <w:basedOn w:val="Normal"/>
    <w:next w:val="Normal"/>
    <w:uiPriority w:val="39"/>
    <w:rsid w:val="00A87CDF"/>
    <w:pPr>
      <w:tabs>
        <w:tab w:val="right" w:leader="dot" w:pos="7371"/>
      </w:tabs>
      <w:spacing w:after="0" w:line="240" w:lineRule="atLeast"/>
      <w:ind w:left="964" w:hanging="567"/>
    </w:pPr>
  </w:style>
  <w:style w:type="paragraph" w:styleId="Innehll3">
    <w:name w:val="toc 3"/>
    <w:basedOn w:val="Normal"/>
    <w:next w:val="Normal"/>
    <w:uiPriority w:val="39"/>
    <w:rsid w:val="00A87CDF"/>
    <w:pPr>
      <w:tabs>
        <w:tab w:val="right" w:leader="dot" w:pos="7371"/>
      </w:tabs>
      <w:spacing w:after="0" w:line="240" w:lineRule="atLeast"/>
      <w:ind w:left="1644" w:hanging="680"/>
    </w:pPr>
  </w:style>
  <w:style w:type="paragraph" w:styleId="Innehll4">
    <w:name w:val="toc 4"/>
    <w:basedOn w:val="Normal"/>
    <w:next w:val="Normal"/>
    <w:uiPriority w:val="39"/>
    <w:semiHidden/>
    <w:rsid w:val="00671734"/>
    <w:pPr>
      <w:tabs>
        <w:tab w:val="left" w:pos="1644"/>
        <w:tab w:val="right" w:leader="dot" w:pos="7360"/>
      </w:tabs>
      <w:spacing w:after="0" w:line="240" w:lineRule="atLeast"/>
      <w:ind w:left="1644" w:hanging="1644"/>
    </w:pPr>
  </w:style>
  <w:style w:type="paragraph" w:styleId="Innehll5">
    <w:name w:val="toc 5"/>
    <w:basedOn w:val="Normal"/>
    <w:next w:val="Normal"/>
    <w:uiPriority w:val="39"/>
    <w:semiHidden/>
    <w:rsid w:val="00671734"/>
    <w:pPr>
      <w:tabs>
        <w:tab w:val="left" w:pos="1644"/>
        <w:tab w:val="right" w:leader="dot" w:pos="7360"/>
      </w:tabs>
      <w:spacing w:after="0" w:line="240" w:lineRule="atLeast"/>
      <w:ind w:left="1644" w:hanging="1644"/>
    </w:pPr>
  </w:style>
  <w:style w:type="paragraph" w:styleId="Innehll6">
    <w:name w:val="toc 6"/>
    <w:basedOn w:val="Normal"/>
    <w:next w:val="Normal"/>
    <w:uiPriority w:val="39"/>
    <w:semiHidden/>
    <w:rsid w:val="009D24F1"/>
    <w:pPr>
      <w:tabs>
        <w:tab w:val="right" w:leader="dot" w:pos="7371"/>
      </w:tabs>
      <w:spacing w:after="0" w:line="240" w:lineRule="atLeast"/>
      <w:ind w:left="397"/>
    </w:pPr>
    <w:rPr>
      <w:smallCaps/>
    </w:rPr>
  </w:style>
  <w:style w:type="paragraph" w:customStyle="1" w:styleId="LagRubrik2">
    <w:name w:val="Lag Rubrik 2"/>
    <w:basedOn w:val="Brdtext"/>
    <w:next w:val="Brdtext"/>
    <w:link w:val="LagRubrik2Char"/>
    <w:uiPriority w:val="10"/>
    <w:qFormat/>
    <w:rsid w:val="001A15CB"/>
    <w:pPr>
      <w:spacing w:after="0" w:line="240" w:lineRule="atLeast"/>
      <w:outlineLvl w:val="1"/>
    </w:pPr>
    <w:rPr>
      <w:i/>
    </w:rPr>
  </w:style>
  <w:style w:type="paragraph" w:styleId="Innehll7">
    <w:name w:val="toc 7"/>
    <w:basedOn w:val="Normal"/>
    <w:next w:val="Normal"/>
    <w:uiPriority w:val="39"/>
    <w:semiHidden/>
    <w:rsid w:val="009D24F1"/>
    <w:pPr>
      <w:spacing w:after="0" w:line="240" w:lineRule="atLeast"/>
    </w:pPr>
  </w:style>
  <w:style w:type="numbering" w:customStyle="1" w:styleId="RKrubrikbokstav3-4">
    <w:name w:val="RK rubrik bokstav 3-4"/>
    <w:uiPriority w:val="99"/>
    <w:semiHidden/>
    <w:rsid w:val="00A738BC"/>
    <w:pPr>
      <w:numPr>
        <w:numId w:val="2"/>
      </w:numPr>
    </w:pPr>
  </w:style>
  <w:style w:type="paragraph" w:styleId="Numreradlista">
    <w:name w:val="List Number"/>
    <w:basedOn w:val="Normal"/>
    <w:uiPriority w:val="2"/>
    <w:qFormat/>
    <w:rsid w:val="00FE25FA"/>
    <w:pPr>
      <w:numPr>
        <w:ilvl w:val="1"/>
        <w:numId w:val="3"/>
      </w:numPr>
      <w:spacing w:before="84" w:after="240"/>
      <w:contextualSpacing/>
    </w:pPr>
  </w:style>
  <w:style w:type="paragraph" w:customStyle="1" w:styleId="Rubrikovaninnehllsfrteckning">
    <w:name w:val="Rubrik ovan innehållsförteckning"/>
    <w:basedOn w:val="Brdtext"/>
    <w:next w:val="Brdtext"/>
    <w:uiPriority w:val="99"/>
    <w:semiHidden/>
    <w:qFormat/>
    <w:rsid w:val="00183E74"/>
    <w:pPr>
      <w:spacing w:before="360" w:after="120"/>
    </w:pPr>
    <w:rPr>
      <w:rFonts w:asciiTheme="majorHAnsi" w:hAnsiTheme="majorHAnsi"/>
      <w:sz w:val="32"/>
    </w:rPr>
  </w:style>
  <w:style w:type="paragraph" w:customStyle="1" w:styleId="Rubrikbokstav3">
    <w:name w:val="Rubrik bokstav 3"/>
    <w:basedOn w:val="Brdtext"/>
    <w:next w:val="Brdtext"/>
    <w:uiPriority w:val="9"/>
    <w:qFormat/>
    <w:rsid w:val="00F4765A"/>
    <w:pPr>
      <w:numPr>
        <w:numId w:val="2"/>
      </w:numPr>
      <w:spacing w:before="360" w:after="120" w:line="240" w:lineRule="auto"/>
      <w:outlineLvl w:val="2"/>
    </w:pPr>
    <w:rPr>
      <w:rFonts w:asciiTheme="majorHAnsi" w:hAnsiTheme="majorHAnsi"/>
      <w:sz w:val="28"/>
    </w:rPr>
  </w:style>
  <w:style w:type="paragraph" w:customStyle="1" w:styleId="Rubrikbokstav4">
    <w:name w:val="Rubrik bokstav 4"/>
    <w:basedOn w:val="Brdtext"/>
    <w:next w:val="Brdtext"/>
    <w:uiPriority w:val="9"/>
    <w:qFormat/>
    <w:rsid w:val="00F4765A"/>
    <w:pPr>
      <w:numPr>
        <w:ilvl w:val="1"/>
        <w:numId w:val="2"/>
      </w:numPr>
      <w:spacing w:before="360" w:after="120" w:line="240" w:lineRule="auto"/>
      <w:outlineLvl w:val="3"/>
    </w:pPr>
    <w:rPr>
      <w:rFonts w:asciiTheme="majorHAnsi" w:hAnsiTheme="majorHAnsi"/>
    </w:rPr>
  </w:style>
  <w:style w:type="paragraph" w:customStyle="1" w:styleId="RubrikOmrde">
    <w:name w:val="Rubrik Område"/>
    <w:basedOn w:val="Brdtext"/>
    <w:next w:val="Brdtext"/>
    <w:uiPriority w:val="9"/>
    <w:semiHidden/>
    <w:qFormat/>
    <w:rsid w:val="001A15CB"/>
    <w:pPr>
      <w:spacing w:before="400" w:after="120"/>
      <w:outlineLvl w:val="1"/>
    </w:pPr>
    <w:rPr>
      <w:rFonts w:asciiTheme="majorHAnsi" w:hAnsiTheme="majorHAnsi"/>
      <w:sz w:val="32"/>
    </w:rPr>
  </w:style>
  <w:style w:type="paragraph" w:customStyle="1" w:styleId="Rubrikprotokollsutdrag">
    <w:name w:val="Rubrik protokollsutdrag"/>
    <w:basedOn w:val="Brdtext"/>
    <w:next w:val="Brdtext"/>
    <w:uiPriority w:val="9"/>
    <w:semiHidden/>
    <w:qFormat/>
    <w:rsid w:val="00025AE0"/>
    <w:pPr>
      <w:spacing w:line="276" w:lineRule="atLeast"/>
    </w:pPr>
    <w:rPr>
      <w:sz w:val="23"/>
    </w:rPr>
  </w:style>
  <w:style w:type="paragraph" w:styleId="Sidhuvud">
    <w:name w:val="header"/>
    <w:basedOn w:val="Normal"/>
    <w:link w:val="SidhuvudChar"/>
    <w:uiPriority w:val="99"/>
    <w:semiHidden/>
    <w:rsid w:val="00D6549F"/>
    <w:pPr>
      <w:tabs>
        <w:tab w:val="center" w:pos="4536"/>
        <w:tab w:val="right" w:pos="9072"/>
      </w:tabs>
      <w:spacing w:after="0" w:line="240" w:lineRule="atLeast"/>
      <w:jc w:val="center"/>
    </w:pPr>
    <w:rPr>
      <w:sz w:val="16"/>
    </w:rPr>
  </w:style>
  <w:style w:type="character" w:customStyle="1" w:styleId="SidhuvudChar">
    <w:name w:val="Sidhuvud Char"/>
    <w:basedOn w:val="Standardstycketeckensnitt"/>
    <w:link w:val="Sidhuvud"/>
    <w:uiPriority w:val="99"/>
    <w:semiHidden/>
    <w:rsid w:val="000C0DDF"/>
    <w:rPr>
      <w:sz w:val="16"/>
    </w:rPr>
  </w:style>
  <w:style w:type="paragraph" w:customStyle="1" w:styleId="Skatterubrik4">
    <w:name w:val="Skatterubrik 4"/>
    <w:basedOn w:val="Rubrik4"/>
    <w:uiPriority w:val="8"/>
    <w:qFormat/>
    <w:rsid w:val="003D2447"/>
  </w:style>
  <w:style w:type="paragraph" w:customStyle="1" w:styleId="Tabellanslag">
    <w:name w:val="Tabell anslag"/>
    <w:basedOn w:val="Tabell"/>
    <w:uiPriority w:val="89"/>
    <w:semiHidden/>
    <w:rsid w:val="00F23D52"/>
  </w:style>
  <w:style w:type="paragraph" w:customStyle="1" w:styleId="TabellAnslagHuvud">
    <w:name w:val="Tabell Anslag Huvud"/>
    <w:basedOn w:val="Tabell"/>
    <w:uiPriority w:val="89"/>
    <w:semiHidden/>
    <w:rsid w:val="00F23D52"/>
  </w:style>
  <w:style w:type="paragraph" w:customStyle="1" w:styleId="TabellAnslagsumma">
    <w:name w:val="Tabell Anslag summa"/>
    <w:basedOn w:val="Tabell"/>
    <w:uiPriority w:val="89"/>
    <w:semiHidden/>
    <w:rsid w:val="00F23D52"/>
  </w:style>
  <w:style w:type="paragraph" w:customStyle="1" w:styleId="TabellRubrikutannumrering">
    <w:name w:val="Tabell Rubrik utan numrering"/>
    <w:basedOn w:val="TabellRubrik"/>
    <w:next w:val="Brdtext"/>
    <w:uiPriority w:val="16"/>
    <w:semiHidden/>
    <w:qFormat/>
    <w:rsid w:val="00824D00"/>
  </w:style>
  <w:style w:type="paragraph" w:customStyle="1" w:styleId="TabellSumma">
    <w:name w:val="Tabell Summa"/>
    <w:basedOn w:val="Tabell"/>
    <w:uiPriority w:val="19"/>
    <w:semiHidden/>
    <w:qFormat/>
    <w:rsid w:val="00A61291"/>
    <w:pPr>
      <w:jc w:val="right"/>
    </w:pPr>
    <w:rPr>
      <w:b/>
    </w:rPr>
  </w:style>
  <w:style w:type="paragraph" w:customStyle="1" w:styleId="TabellSlutsumma">
    <w:name w:val="Tabell Slutsumma"/>
    <w:basedOn w:val="Tabell"/>
    <w:next w:val="Tabell"/>
    <w:uiPriority w:val="89"/>
    <w:semiHidden/>
    <w:qFormat/>
    <w:rsid w:val="00A61291"/>
    <w:pPr>
      <w:jc w:val="right"/>
    </w:pPr>
    <w:rPr>
      <w:b/>
    </w:rPr>
  </w:style>
  <w:style w:type="paragraph" w:customStyle="1" w:styleId="TabellUnderrubrik">
    <w:name w:val="Tabell Underrubrik"/>
    <w:basedOn w:val="Brdtext"/>
    <w:next w:val="Brdtext"/>
    <w:link w:val="TabellUnderrubrikChar"/>
    <w:uiPriority w:val="17"/>
    <w:qFormat/>
    <w:rsid w:val="008946C8"/>
    <w:pPr>
      <w:keepNext/>
      <w:spacing w:before="60" w:after="40" w:line="200" w:lineRule="exact"/>
    </w:pPr>
    <w:rPr>
      <w:rFonts w:asciiTheme="majorHAnsi" w:hAnsiTheme="majorHAnsi"/>
      <w:sz w:val="15"/>
    </w:rPr>
  </w:style>
  <w:style w:type="paragraph" w:customStyle="1" w:styleId="Klla">
    <w:name w:val="Källa"/>
    <w:basedOn w:val="Brdtext"/>
    <w:next w:val="Brdtext"/>
    <w:uiPriority w:val="19"/>
    <w:qFormat/>
    <w:rsid w:val="00EB6DB8"/>
    <w:pPr>
      <w:spacing w:before="60" w:after="240" w:line="240" w:lineRule="auto"/>
    </w:pPr>
    <w:rPr>
      <w:rFonts w:asciiTheme="majorHAnsi" w:hAnsiTheme="majorHAnsi"/>
      <w:sz w:val="14"/>
    </w:rPr>
  </w:style>
  <w:style w:type="paragraph" w:customStyle="1" w:styleId="TabellDiagramfrteckning">
    <w:name w:val="Tabell Diagramförteckning"/>
    <w:basedOn w:val="Brdtext"/>
    <w:uiPriority w:val="89"/>
    <w:semiHidden/>
    <w:qFormat/>
    <w:rsid w:val="00EB6DB8"/>
    <w:rPr>
      <w:rFonts w:asciiTheme="majorHAnsi" w:hAnsiTheme="majorHAnsi"/>
    </w:rPr>
  </w:style>
  <w:style w:type="table" w:customStyle="1" w:styleId="RKBPTabell">
    <w:name w:val="RK BPTabell"/>
    <w:basedOn w:val="Normaltabell"/>
    <w:uiPriority w:val="99"/>
    <w:rsid w:val="00DC45AE"/>
    <w:pPr>
      <w:spacing w:before="60" w:after="20" w:line="200" w:lineRule="exact"/>
      <w:jc w:val="right"/>
    </w:pPr>
    <w:rPr>
      <w:rFonts w:asciiTheme="majorHAnsi" w:hAnsiTheme="majorHAnsi"/>
      <w:sz w:val="16"/>
    </w:rPr>
    <w:tblPr>
      <w:tblBorders>
        <w:bottom w:val="single" w:sz="4" w:space="0" w:color="auto"/>
        <w:insideH w:val="single" w:sz="4" w:space="0" w:color="auto"/>
      </w:tblBorders>
      <w:tblCellMar>
        <w:left w:w="0" w:type="dxa"/>
      </w:tblCellMar>
    </w:tblPr>
    <w:trPr>
      <w:cantSplit/>
    </w:trPr>
    <w:tcPr>
      <w:vAlign w:val="bottom"/>
    </w:tcPr>
    <w:tblStylePr w:type="firstRow">
      <w:rPr>
        <w:b w:val="0"/>
        <w:sz w:val="14"/>
      </w:rPr>
      <w:tblPr/>
      <w:trPr>
        <w:tblHeader/>
      </w:trPr>
      <w:tcPr>
        <w:tcBorders>
          <w:top w:val="nil"/>
          <w:left w:val="nil"/>
          <w:bottom w:val="single" w:sz="12" w:space="0" w:color="auto"/>
          <w:right w:val="nil"/>
          <w:insideH w:val="nil"/>
          <w:insideV w:val="nil"/>
          <w:tl2br w:val="nil"/>
          <w:tr2bl w:val="nil"/>
        </w:tcBorders>
      </w:tcPr>
    </w:tblStylePr>
    <w:tblStylePr w:type="lastRow">
      <w:rPr>
        <w:b w:val="0"/>
      </w:rPr>
      <w:tblPr/>
      <w:tcPr>
        <w:tcBorders>
          <w:top w:val="nil"/>
          <w:bottom w:val="single" w:sz="12" w:space="0" w:color="auto"/>
        </w:tcBorders>
      </w:tcPr>
    </w:tblStylePr>
    <w:tblStylePr w:type="firstCol">
      <w:pPr>
        <w:wordWrap/>
        <w:jc w:val="left"/>
      </w:pPr>
    </w:tblStylePr>
  </w:style>
  <w:style w:type="paragraph" w:customStyle="1" w:styleId="Bilagarubrik1">
    <w:name w:val="Bilaga rubrik1"/>
    <w:basedOn w:val="Brdtext"/>
    <w:next w:val="Brdtext"/>
    <w:uiPriority w:val="8"/>
    <w:semiHidden/>
    <w:qFormat/>
    <w:rsid w:val="00A510BD"/>
    <w:pPr>
      <w:keepNext/>
      <w:keepLines/>
      <w:numPr>
        <w:numId w:val="37"/>
      </w:numPr>
      <w:spacing w:before="480" w:after="480" w:line="320" w:lineRule="atLeast"/>
      <w:outlineLvl w:val="0"/>
    </w:pPr>
    <w:rPr>
      <w:rFonts w:asciiTheme="majorHAnsi" w:hAnsiTheme="majorHAnsi"/>
      <w:sz w:val="36"/>
    </w:rPr>
  </w:style>
  <w:style w:type="paragraph" w:customStyle="1" w:styleId="Bilagarubrik2">
    <w:name w:val="Bilaga rubrik2"/>
    <w:basedOn w:val="Brdtext"/>
    <w:next w:val="Brdtext"/>
    <w:uiPriority w:val="8"/>
    <w:semiHidden/>
    <w:qFormat/>
    <w:rsid w:val="00133BEF"/>
    <w:pPr>
      <w:keepNext/>
      <w:keepLines/>
      <w:numPr>
        <w:ilvl w:val="1"/>
        <w:numId w:val="37"/>
      </w:numPr>
      <w:spacing w:before="360" w:after="120" w:line="240" w:lineRule="atLeast"/>
      <w:outlineLvl w:val="1"/>
    </w:pPr>
    <w:rPr>
      <w:rFonts w:asciiTheme="majorHAnsi" w:hAnsiTheme="majorHAnsi"/>
      <w:b/>
      <w:sz w:val="28"/>
    </w:rPr>
  </w:style>
  <w:style w:type="paragraph" w:customStyle="1" w:styleId="Bilagarubrik3">
    <w:name w:val="Bilaga rubrik3"/>
    <w:basedOn w:val="Brdtext"/>
    <w:next w:val="Brdtext"/>
    <w:uiPriority w:val="8"/>
    <w:semiHidden/>
    <w:qFormat/>
    <w:rsid w:val="00A510BD"/>
    <w:pPr>
      <w:keepNext/>
      <w:keepLines/>
      <w:numPr>
        <w:ilvl w:val="2"/>
        <w:numId w:val="37"/>
      </w:numPr>
      <w:spacing w:before="360" w:after="120" w:line="230" w:lineRule="atLeast"/>
      <w:outlineLvl w:val="2"/>
    </w:pPr>
    <w:rPr>
      <w:rFonts w:asciiTheme="majorHAnsi" w:hAnsiTheme="majorHAnsi"/>
      <w:sz w:val="25"/>
    </w:rPr>
  </w:style>
  <w:style w:type="paragraph" w:customStyle="1" w:styleId="Bilagarubrik1utannumrering">
    <w:name w:val="Bilaga rubrik1 utan numrering"/>
    <w:basedOn w:val="Bilagarubrik1"/>
    <w:next w:val="Brdtext"/>
    <w:uiPriority w:val="8"/>
    <w:semiHidden/>
    <w:qFormat/>
    <w:rsid w:val="00E438AB"/>
    <w:pPr>
      <w:numPr>
        <w:numId w:val="0"/>
      </w:numPr>
    </w:pPr>
  </w:style>
  <w:style w:type="paragraph" w:customStyle="1" w:styleId="Bilagarubrik2utannumrering">
    <w:name w:val="Bilaga rubrik2 utan numrering"/>
    <w:basedOn w:val="Bilagarubrik2"/>
    <w:next w:val="Brdtext"/>
    <w:uiPriority w:val="8"/>
    <w:semiHidden/>
    <w:qFormat/>
    <w:rsid w:val="00E438AB"/>
    <w:pPr>
      <w:numPr>
        <w:ilvl w:val="0"/>
        <w:numId w:val="0"/>
      </w:numPr>
    </w:pPr>
  </w:style>
  <w:style w:type="paragraph" w:customStyle="1" w:styleId="Bilagarubrik3utannumrering">
    <w:name w:val="Bilaga rubrik3 utan numrering"/>
    <w:basedOn w:val="Bilagarubrik3"/>
    <w:next w:val="Brdtext"/>
    <w:uiPriority w:val="8"/>
    <w:semiHidden/>
    <w:qFormat/>
    <w:rsid w:val="00364F99"/>
    <w:pPr>
      <w:numPr>
        <w:ilvl w:val="0"/>
        <w:numId w:val="0"/>
      </w:numPr>
    </w:pPr>
  </w:style>
  <w:style w:type="paragraph" w:styleId="Sidfot">
    <w:name w:val="footer"/>
    <w:basedOn w:val="Normal"/>
    <w:link w:val="SidfotChar"/>
    <w:uiPriority w:val="99"/>
    <w:semiHidden/>
    <w:rsid w:val="00E04C9B"/>
    <w:pPr>
      <w:tabs>
        <w:tab w:val="center" w:pos="4536"/>
        <w:tab w:val="right" w:pos="9072"/>
      </w:tabs>
      <w:spacing w:after="0" w:line="240" w:lineRule="auto"/>
      <w:jc w:val="center"/>
    </w:pPr>
  </w:style>
  <w:style w:type="character" w:customStyle="1" w:styleId="SidfotChar">
    <w:name w:val="Sidfot Char"/>
    <w:basedOn w:val="Standardstycketeckensnitt"/>
    <w:link w:val="Sidfot"/>
    <w:uiPriority w:val="99"/>
    <w:semiHidden/>
    <w:rsid w:val="000C0DDF"/>
  </w:style>
  <w:style w:type="paragraph" w:customStyle="1" w:styleId="Slutstreck">
    <w:name w:val="Slutstreck"/>
    <w:basedOn w:val="Brdtext"/>
    <w:link w:val="SlutstreckChar"/>
    <w:uiPriority w:val="40"/>
    <w:qFormat/>
    <w:rsid w:val="000826E7"/>
    <w:pPr>
      <w:spacing w:after="120" w:line="240" w:lineRule="auto"/>
    </w:pPr>
    <w:rPr>
      <w:u w:val="single"/>
    </w:rPr>
  </w:style>
  <w:style w:type="character" w:customStyle="1" w:styleId="SlutstreckChar">
    <w:name w:val="Slutstreck Char"/>
    <w:basedOn w:val="BrdtextChar"/>
    <w:link w:val="Slutstreck"/>
    <w:uiPriority w:val="40"/>
    <w:rsid w:val="000826E7"/>
    <w:rPr>
      <w:u w:val="single"/>
    </w:rPr>
  </w:style>
  <w:style w:type="paragraph" w:styleId="Brdtextmedindrag">
    <w:name w:val="Body Text Indent"/>
    <w:basedOn w:val="Normal"/>
    <w:link w:val="BrdtextmedindragChar"/>
    <w:qFormat/>
    <w:rsid w:val="00A90C3E"/>
    <w:pPr>
      <w:spacing w:after="0"/>
      <w:ind w:firstLine="284"/>
      <w:jc w:val="both"/>
    </w:pPr>
  </w:style>
  <w:style w:type="character" w:customStyle="1" w:styleId="BrdtextmedindragChar">
    <w:name w:val="Brödtext med indrag Char"/>
    <w:basedOn w:val="Standardstycketeckensnitt"/>
    <w:link w:val="Brdtextmedindrag"/>
    <w:rsid w:val="00A90C3E"/>
  </w:style>
  <w:style w:type="character" w:styleId="Platshllartext">
    <w:name w:val="Placeholder Text"/>
    <w:basedOn w:val="Standardstycketeckensnitt"/>
    <w:uiPriority w:val="99"/>
    <w:semiHidden/>
    <w:rsid w:val="000826E7"/>
    <w:rPr>
      <w:color w:val="808080"/>
    </w:rPr>
  </w:style>
  <w:style w:type="table" w:customStyle="1" w:styleId="Lagspaltstabell">
    <w:name w:val="Lagspaltstabell"/>
    <w:basedOn w:val="Normaltabell"/>
    <w:uiPriority w:val="99"/>
    <w:rsid w:val="00482813"/>
    <w:pPr>
      <w:spacing w:after="0" w:line="240" w:lineRule="auto"/>
    </w:pPr>
    <w:tblPr>
      <w:tblCellMar>
        <w:left w:w="0" w:type="dxa"/>
        <w:right w:w="0" w:type="dxa"/>
      </w:tblCellMar>
    </w:tblPr>
  </w:style>
  <w:style w:type="character" w:customStyle="1" w:styleId="LagRubrik2Char">
    <w:name w:val="Lag Rubrik 2 Char"/>
    <w:basedOn w:val="Standardstycketeckensnitt"/>
    <w:link w:val="LagRubrik2"/>
    <w:uiPriority w:val="10"/>
    <w:rsid w:val="00244BDC"/>
    <w:rPr>
      <w:i/>
    </w:rPr>
  </w:style>
  <w:style w:type="character" w:customStyle="1" w:styleId="TabellHuvudChar">
    <w:name w:val="Tabell Huvud Char"/>
    <w:basedOn w:val="Standardstycketeckensnitt"/>
    <w:link w:val="TabellHuvud"/>
    <w:uiPriority w:val="20"/>
    <w:rsid w:val="005C5D3D"/>
    <w:rPr>
      <w:rFonts w:asciiTheme="majorHAnsi" w:hAnsiTheme="majorHAnsi"/>
      <w:sz w:val="14"/>
    </w:rPr>
  </w:style>
  <w:style w:type="character" w:customStyle="1" w:styleId="TabellRaderChar">
    <w:name w:val="Tabell Rader Char"/>
    <w:basedOn w:val="Standardstycketeckensnitt"/>
    <w:link w:val="TabellRader"/>
    <w:uiPriority w:val="21"/>
    <w:semiHidden/>
    <w:rsid w:val="003B5A8F"/>
    <w:rPr>
      <w:rFonts w:asciiTheme="majorHAnsi" w:hAnsiTheme="majorHAnsi"/>
      <w:sz w:val="16"/>
    </w:rPr>
  </w:style>
  <w:style w:type="paragraph" w:customStyle="1" w:styleId="Bilaga">
    <w:name w:val="Bilaga"/>
    <w:basedOn w:val="Brdtext"/>
    <w:uiPriority w:val="8"/>
    <w:semiHidden/>
    <w:qFormat/>
    <w:rsid w:val="009E06AC"/>
    <w:pPr>
      <w:spacing w:before="480" w:after="480" w:line="240" w:lineRule="auto"/>
      <w:outlineLvl w:val="0"/>
    </w:pPr>
    <w:rPr>
      <w:rFonts w:ascii="Arial" w:hAnsi="Arial"/>
      <w:sz w:val="44"/>
    </w:rPr>
  </w:style>
  <w:style w:type="paragraph" w:customStyle="1" w:styleId="InnehllBilaga">
    <w:name w:val="Innehåll Bilaga"/>
    <w:basedOn w:val="Brdtext"/>
    <w:uiPriority w:val="99"/>
    <w:semiHidden/>
    <w:rsid w:val="0058637A"/>
    <w:pPr>
      <w:tabs>
        <w:tab w:val="left" w:pos="1304"/>
      </w:tabs>
      <w:spacing w:after="0"/>
      <w:ind w:left="1304" w:hanging="1304"/>
    </w:pPr>
  </w:style>
  <w:style w:type="paragraph" w:customStyle="1" w:styleId="BilagaDiagramrubrik">
    <w:name w:val="Bilaga Diagram rubrik"/>
    <w:basedOn w:val="Brdtext"/>
    <w:next w:val="Brdtext"/>
    <w:uiPriority w:val="30"/>
    <w:semiHidden/>
    <w:qFormat/>
    <w:rsid w:val="00CE22A2"/>
    <w:pPr>
      <w:keepNext/>
      <w:keepLines/>
      <w:tabs>
        <w:tab w:val="left" w:pos="1418"/>
      </w:tabs>
      <w:spacing w:before="240" w:after="40" w:line="200" w:lineRule="atLeast"/>
      <w:ind w:left="1418" w:hanging="1418"/>
      <w:outlineLvl w:val="3"/>
    </w:pPr>
    <w:rPr>
      <w:rFonts w:asciiTheme="majorHAnsi" w:hAnsiTheme="majorHAnsi"/>
      <w:b/>
      <w:sz w:val="18"/>
    </w:rPr>
  </w:style>
  <w:style w:type="paragraph" w:customStyle="1" w:styleId="BilagaTabellrubrik">
    <w:name w:val="Bilaga Tabell rubrik"/>
    <w:basedOn w:val="Brdtext"/>
    <w:next w:val="Brdtext"/>
    <w:uiPriority w:val="18"/>
    <w:semiHidden/>
    <w:qFormat/>
    <w:rsid w:val="00672303"/>
    <w:pPr>
      <w:keepNext/>
      <w:keepLines/>
      <w:tabs>
        <w:tab w:val="left" w:pos="1134"/>
      </w:tabs>
      <w:spacing w:before="240" w:after="40" w:line="200" w:lineRule="atLeast"/>
      <w:ind w:left="1134" w:hanging="1134"/>
      <w:outlineLvl w:val="3"/>
    </w:pPr>
    <w:rPr>
      <w:rFonts w:asciiTheme="majorHAnsi" w:hAnsiTheme="majorHAnsi"/>
      <w:b/>
      <w:sz w:val="18"/>
    </w:rPr>
  </w:style>
  <w:style w:type="paragraph" w:customStyle="1" w:styleId="Brdtextmedram">
    <w:name w:val="Brödtext med ram"/>
    <w:basedOn w:val="Brdtext"/>
    <w:uiPriority w:val="99"/>
    <w:semiHidden/>
    <w:qFormat/>
    <w:rsid w:val="007065C0"/>
    <w:pPr>
      <w:pBdr>
        <w:top w:val="single" w:sz="8" w:space="3" w:color="auto"/>
        <w:left w:val="single" w:sz="8" w:space="4" w:color="auto"/>
        <w:bottom w:val="single" w:sz="8" w:space="3" w:color="auto"/>
        <w:right w:val="single" w:sz="8" w:space="4" w:color="auto"/>
      </w:pBdr>
    </w:pPr>
  </w:style>
  <w:style w:type="paragraph" w:styleId="Citat">
    <w:name w:val="Quote"/>
    <w:basedOn w:val="Normal"/>
    <w:next w:val="Normal"/>
    <w:link w:val="CitatChar"/>
    <w:uiPriority w:val="29"/>
    <w:semiHidden/>
    <w:qFormat/>
    <w:rsid w:val="00BD0FDD"/>
    <w:pPr>
      <w:spacing w:before="20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BD0FDD"/>
    <w:rPr>
      <w:i/>
      <w:iCs/>
      <w:color w:val="404040" w:themeColor="text1" w:themeTint="BF"/>
    </w:rPr>
  </w:style>
  <w:style w:type="paragraph" w:styleId="Innehllsfrteckningsrubrik">
    <w:name w:val="TOC Heading"/>
    <w:basedOn w:val="Rubrik1"/>
    <w:next w:val="Normal"/>
    <w:uiPriority w:val="38"/>
    <w:semiHidden/>
    <w:qFormat/>
    <w:rsid w:val="00232925"/>
    <w:pPr>
      <w:numPr>
        <w:numId w:val="0"/>
      </w:numPr>
      <w:spacing w:before="240" w:after="0" w:line="264" w:lineRule="atLeast"/>
      <w:outlineLvl w:val="9"/>
    </w:pPr>
    <w:rPr>
      <w:sz w:val="32"/>
    </w:rPr>
  </w:style>
  <w:style w:type="character" w:customStyle="1" w:styleId="Rubrik5utannumreringChar">
    <w:name w:val="Rubrik 5 utan numrering Char"/>
    <w:basedOn w:val="BrdtextChar"/>
    <w:link w:val="Rubrik5utannumrering"/>
    <w:uiPriority w:val="7"/>
    <w:locked/>
    <w:rsid w:val="003B0DEA"/>
    <w:rPr>
      <w:rFonts w:asciiTheme="majorHAnsi" w:eastAsiaTheme="majorEastAsia" w:hAnsiTheme="majorHAnsi" w:cstheme="majorBidi"/>
      <w:color w:val="000000" w:themeColor="text1"/>
      <w:sz w:val="19"/>
    </w:rPr>
  </w:style>
  <w:style w:type="character" w:customStyle="1" w:styleId="Rubrik3utannumreringChar">
    <w:name w:val="Rubrik 3 utan numrering Char"/>
    <w:basedOn w:val="Standardstycketeckensnitt"/>
    <w:link w:val="Rubrik3utannumrering"/>
    <w:uiPriority w:val="7"/>
    <w:locked/>
    <w:rsid w:val="003B0DEA"/>
    <w:rPr>
      <w:rFonts w:asciiTheme="majorHAnsi" w:eastAsiaTheme="majorEastAsia" w:hAnsiTheme="majorHAnsi" w:cstheme="majorBidi"/>
      <w:color w:val="000000" w:themeColor="text1"/>
      <w:sz w:val="25"/>
      <w:szCs w:val="24"/>
    </w:rPr>
  </w:style>
  <w:style w:type="numbering" w:customStyle="1" w:styleId="RKnummerlista">
    <w:name w:val="RK nummerlista"/>
    <w:uiPriority w:val="99"/>
    <w:semiHidden/>
    <w:rsid w:val="00A738BC"/>
    <w:pPr>
      <w:numPr>
        <w:numId w:val="3"/>
      </w:numPr>
    </w:pPr>
  </w:style>
  <w:style w:type="character" w:customStyle="1" w:styleId="Rubrik4utannumreringChar">
    <w:name w:val="Rubrik 4 utan numrering Char"/>
    <w:basedOn w:val="Rubrik4Char"/>
    <w:link w:val="Rubrik4utannumrering"/>
    <w:uiPriority w:val="7"/>
    <w:rsid w:val="003B0DEA"/>
    <w:rPr>
      <w:rFonts w:asciiTheme="majorHAnsi" w:eastAsiaTheme="majorEastAsia" w:hAnsiTheme="majorHAnsi" w:cstheme="majorBidi"/>
      <w:b/>
      <w:iCs/>
      <w:color w:val="000000" w:themeColor="text1"/>
      <w:sz w:val="21"/>
    </w:rPr>
  </w:style>
  <w:style w:type="character" w:customStyle="1" w:styleId="TabellRubrikChar">
    <w:name w:val="Tabell Rubrik Char"/>
    <w:basedOn w:val="Standardstycketeckensnitt"/>
    <w:link w:val="TabellRubrik"/>
    <w:uiPriority w:val="16"/>
    <w:rsid w:val="00DC282E"/>
    <w:rPr>
      <w:rFonts w:asciiTheme="majorHAnsi" w:hAnsiTheme="majorHAnsi"/>
      <w:b/>
      <w:sz w:val="18"/>
    </w:rPr>
  </w:style>
  <w:style w:type="paragraph" w:customStyle="1" w:styleId="TabellFotnot">
    <w:name w:val="Tabell Fotnot"/>
    <w:basedOn w:val="DiagramFotnot"/>
    <w:uiPriority w:val="18"/>
    <w:qFormat/>
    <w:rsid w:val="00C86A7F"/>
  </w:style>
  <w:style w:type="character" w:customStyle="1" w:styleId="TabellUnderrubrikChar">
    <w:name w:val="Tabell Underrubrik Char"/>
    <w:basedOn w:val="TabellRubrikChar"/>
    <w:link w:val="TabellUnderrubrik"/>
    <w:uiPriority w:val="17"/>
    <w:rsid w:val="008946C8"/>
    <w:rPr>
      <w:rFonts w:asciiTheme="majorHAnsi" w:hAnsiTheme="majorHAnsi"/>
      <w:b w:val="0"/>
      <w:sz w:val="15"/>
    </w:rPr>
  </w:style>
  <w:style w:type="table" w:customStyle="1" w:styleId="RKBPTabellutanlinjer">
    <w:name w:val="RK BPTabell utan linjer"/>
    <w:basedOn w:val="Normaltabell"/>
    <w:uiPriority w:val="99"/>
    <w:semiHidden/>
    <w:rsid w:val="005C5D3D"/>
    <w:pPr>
      <w:spacing w:before="60" w:after="20" w:line="200" w:lineRule="atLeast"/>
    </w:pPr>
    <w:rPr>
      <w:rFonts w:asciiTheme="majorHAnsi" w:hAnsiTheme="majorHAnsi"/>
      <w:sz w:val="16"/>
    </w:rPr>
    <w:tblPr>
      <w:tblCellMar>
        <w:left w:w="0" w:type="dxa"/>
        <w:right w:w="125" w:type="dxa"/>
      </w:tblCellMar>
    </w:tblPr>
  </w:style>
  <w:style w:type="paragraph" w:customStyle="1" w:styleId="Tabellstrretext">
    <w:name w:val="Tabell större text"/>
    <w:basedOn w:val="Tabell"/>
    <w:uiPriority w:val="19"/>
    <w:semiHidden/>
    <w:qFormat/>
    <w:rsid w:val="00BA4DF2"/>
    <w:pPr>
      <w:tabs>
        <w:tab w:val="left" w:pos="1463"/>
        <w:tab w:val="left" w:pos="1868"/>
      </w:tabs>
      <w:spacing w:after="0" w:line="240" w:lineRule="auto"/>
    </w:pPr>
    <w:rPr>
      <w:sz w:val="20"/>
    </w:rPr>
  </w:style>
  <w:style w:type="paragraph" w:customStyle="1" w:styleId="Innehllingetavstndefter">
    <w:name w:val="Innehåll inget avstånd efter"/>
    <w:basedOn w:val="Normal"/>
    <w:uiPriority w:val="99"/>
    <w:semiHidden/>
    <w:rsid w:val="007A35A1"/>
    <w:pPr>
      <w:spacing w:after="0" w:line="240" w:lineRule="auto"/>
    </w:pPr>
  </w:style>
  <w:style w:type="paragraph" w:customStyle="1" w:styleId="Innehllingetavstnd">
    <w:name w:val="Innehåll inget avstånd"/>
    <w:basedOn w:val="Innehllingetavstndefter"/>
    <w:uiPriority w:val="99"/>
    <w:semiHidden/>
    <w:rsid w:val="007A35A1"/>
    <w:rPr>
      <w:sz w:val="2"/>
    </w:rPr>
  </w:style>
  <w:style w:type="character" w:customStyle="1" w:styleId="Rubrik2utannumreringChar">
    <w:name w:val="Rubrik 2 utan numrering Char"/>
    <w:basedOn w:val="Standardstycketeckensnitt"/>
    <w:link w:val="Rubrik2utannumrering"/>
    <w:uiPriority w:val="7"/>
    <w:locked/>
    <w:rsid w:val="00981473"/>
    <w:rPr>
      <w:rFonts w:asciiTheme="majorHAnsi" w:eastAsiaTheme="majorEastAsia" w:hAnsiTheme="majorHAnsi" w:cstheme="majorBidi"/>
      <w:b/>
      <w:color w:val="000000" w:themeColor="text1"/>
      <w:sz w:val="28"/>
      <w:szCs w:val="26"/>
    </w:rPr>
  </w:style>
  <w:style w:type="character" w:customStyle="1" w:styleId="StrecklistaChar">
    <w:name w:val="Strecklista Char"/>
    <w:basedOn w:val="BrdtextChar"/>
    <w:link w:val="Strecklista"/>
    <w:uiPriority w:val="1"/>
    <w:rsid w:val="000E0126"/>
  </w:style>
  <w:style w:type="paragraph" w:styleId="Rubrik">
    <w:name w:val="Title"/>
    <w:basedOn w:val="Rubrik1utannumrering"/>
    <w:next w:val="Normal"/>
    <w:link w:val="RubrikChar"/>
    <w:uiPriority w:val="10"/>
    <w:semiHidden/>
    <w:qFormat/>
    <w:rsid w:val="001C5641"/>
  </w:style>
  <w:style w:type="character" w:customStyle="1" w:styleId="RubrikChar">
    <w:name w:val="Rubrik Char"/>
    <w:basedOn w:val="Standardstycketeckensnitt"/>
    <w:link w:val="Rubrik"/>
    <w:uiPriority w:val="10"/>
    <w:semiHidden/>
    <w:rsid w:val="001C5641"/>
    <w:rPr>
      <w:rFonts w:asciiTheme="majorHAnsi" w:eastAsiaTheme="majorEastAsia" w:hAnsiTheme="majorHAnsi" w:cstheme="majorBidi"/>
      <w:color w:val="000000" w:themeColor="text1"/>
      <w:sz w:val="44"/>
      <w:szCs w:val="32"/>
    </w:rPr>
  </w:style>
  <w:style w:type="numbering" w:customStyle="1" w:styleId="BilagaTabell">
    <w:name w:val="BilagaTabell"/>
    <w:uiPriority w:val="99"/>
    <w:semiHidden/>
    <w:rsid w:val="00CC075D"/>
  </w:style>
  <w:style w:type="paragraph" w:customStyle="1" w:styleId="RubrikRutaBilaga">
    <w:name w:val="Rubrik Ruta Bilaga"/>
    <w:basedOn w:val="RubrikRuta"/>
    <w:uiPriority w:val="30"/>
    <w:semiHidden/>
    <w:qFormat/>
    <w:rsid w:val="00825CC4"/>
  </w:style>
  <w:style w:type="numbering" w:customStyle="1" w:styleId="RKstrecklista">
    <w:name w:val="RK strecklista"/>
    <w:uiPriority w:val="99"/>
    <w:semiHidden/>
    <w:rsid w:val="00B16A8F"/>
    <w:pPr>
      <w:numPr>
        <w:numId w:val="4"/>
      </w:numPr>
    </w:pPr>
  </w:style>
  <w:style w:type="numbering" w:customStyle="1" w:styleId="RKbilagarubrik1-5">
    <w:name w:val="RK bilaga rubrik 1-5"/>
    <w:uiPriority w:val="99"/>
    <w:semiHidden/>
    <w:rsid w:val="005240DE"/>
    <w:pPr>
      <w:numPr>
        <w:numId w:val="36"/>
      </w:numPr>
    </w:pPr>
  </w:style>
  <w:style w:type="table" w:customStyle="1" w:styleId="Lagtabell">
    <w:name w:val="Lagtabell"/>
    <w:basedOn w:val="Normaltabell"/>
    <w:uiPriority w:val="99"/>
    <w:rsid w:val="00041B1A"/>
    <w:pPr>
      <w:spacing w:after="0" w:line="240" w:lineRule="auto"/>
    </w:pPr>
    <w:tblPr/>
    <w:tblStylePr w:type="firstRow">
      <w:tblPr/>
      <w:trPr>
        <w:tblHeader/>
      </w:trPr>
      <w:tcPr>
        <w:tcBorders>
          <w:top w:val="single" w:sz="4" w:space="0" w:color="auto"/>
          <w:bottom w:val="single" w:sz="4" w:space="0" w:color="auto"/>
        </w:tcBorders>
      </w:tcPr>
    </w:tblStylePr>
    <w:tblStylePr w:type="lastRow">
      <w:tblPr/>
      <w:tcPr>
        <w:tcBorders>
          <w:bottom w:val="single" w:sz="4" w:space="0" w:color="auto"/>
        </w:tcBorders>
      </w:tcPr>
    </w:tblStylePr>
  </w:style>
  <w:style w:type="paragraph" w:customStyle="1" w:styleId="Bild">
    <w:name w:val="Bild"/>
    <w:basedOn w:val="Brdtext"/>
    <w:next w:val="Brdtext"/>
    <w:uiPriority w:val="99"/>
    <w:semiHidden/>
    <w:qFormat/>
    <w:rsid w:val="00C361A4"/>
    <w:pPr>
      <w:keepNext/>
      <w:spacing w:after="0" w:line="240" w:lineRule="auto"/>
    </w:pPr>
  </w:style>
  <w:style w:type="paragraph" w:styleId="Beskrivning">
    <w:name w:val="caption"/>
    <w:basedOn w:val="Normal"/>
    <w:next w:val="Normal"/>
    <w:uiPriority w:val="35"/>
    <w:semiHidden/>
    <w:unhideWhenUsed/>
    <w:qFormat/>
    <w:rsid w:val="00C361A4"/>
    <w:pPr>
      <w:spacing w:before="240" w:after="40" w:line="200" w:lineRule="atLeast"/>
    </w:pPr>
    <w:rPr>
      <w:rFonts w:asciiTheme="majorHAnsi" w:hAnsiTheme="majorHAnsi"/>
      <w:b/>
      <w:iCs/>
      <w:color w:val="000000" w:themeColor="text1"/>
      <w:sz w:val="18"/>
      <w:szCs w:val="18"/>
    </w:rPr>
  </w:style>
  <w:style w:type="paragraph" w:customStyle="1" w:styleId="BrdtextLag">
    <w:name w:val="Brödtext Lag"/>
    <w:basedOn w:val="Brdtext"/>
    <w:uiPriority w:val="1"/>
    <w:qFormat/>
    <w:rsid w:val="003D2447"/>
    <w:pPr>
      <w:spacing w:after="0"/>
      <w:jc w:val="both"/>
    </w:pPr>
  </w:style>
  <w:style w:type="paragraph" w:customStyle="1" w:styleId="Brdtextmedavstndfre">
    <w:name w:val="Brödtext med avstånd före"/>
    <w:basedOn w:val="Brdtext"/>
    <w:next w:val="Brdtext"/>
    <w:uiPriority w:val="1"/>
    <w:semiHidden/>
    <w:qFormat/>
    <w:rsid w:val="00270BC6"/>
    <w:pPr>
      <w:spacing w:before="160"/>
    </w:pPr>
  </w:style>
  <w:style w:type="character" w:styleId="Fotnotsreferens">
    <w:name w:val="footnote reference"/>
    <w:basedOn w:val="Standardstycketeckensnitt"/>
    <w:uiPriority w:val="49"/>
    <w:rsid w:val="00C66EA3"/>
    <w:rPr>
      <w:vertAlign w:val="superscript"/>
    </w:rPr>
  </w:style>
  <w:style w:type="character" w:styleId="Kommentarsreferens">
    <w:name w:val="annotation reference"/>
    <w:basedOn w:val="Standardstycketeckensnitt"/>
    <w:uiPriority w:val="99"/>
    <w:semiHidden/>
    <w:rsid w:val="000F24E2"/>
    <w:rPr>
      <w:sz w:val="16"/>
      <w:szCs w:val="16"/>
    </w:rPr>
  </w:style>
  <w:style w:type="paragraph" w:styleId="Kommentarer">
    <w:name w:val="annotation text"/>
    <w:basedOn w:val="Normal"/>
    <w:link w:val="KommentarerChar"/>
    <w:uiPriority w:val="99"/>
    <w:semiHidden/>
    <w:rsid w:val="000F24E2"/>
    <w:pPr>
      <w:spacing w:line="240" w:lineRule="auto"/>
    </w:pPr>
    <w:rPr>
      <w:sz w:val="20"/>
      <w:szCs w:val="20"/>
    </w:rPr>
  </w:style>
  <w:style w:type="character" w:customStyle="1" w:styleId="KommentarerChar">
    <w:name w:val="Kommentarer Char"/>
    <w:basedOn w:val="Standardstycketeckensnitt"/>
    <w:link w:val="Kommentarer"/>
    <w:uiPriority w:val="99"/>
    <w:semiHidden/>
    <w:rsid w:val="000F24E2"/>
    <w:rPr>
      <w:sz w:val="20"/>
      <w:szCs w:val="20"/>
    </w:rPr>
  </w:style>
  <w:style w:type="paragraph" w:styleId="Kommentarsmne">
    <w:name w:val="annotation subject"/>
    <w:basedOn w:val="Kommentarer"/>
    <w:next w:val="Kommentarer"/>
    <w:link w:val="KommentarsmneChar"/>
    <w:uiPriority w:val="99"/>
    <w:semiHidden/>
    <w:rsid w:val="000F24E2"/>
    <w:rPr>
      <w:b/>
      <w:bCs/>
    </w:rPr>
  </w:style>
  <w:style w:type="character" w:customStyle="1" w:styleId="KommentarsmneChar">
    <w:name w:val="Kommentarsämne Char"/>
    <w:basedOn w:val="KommentarerChar"/>
    <w:link w:val="Kommentarsmne"/>
    <w:uiPriority w:val="99"/>
    <w:semiHidden/>
    <w:rsid w:val="000F24E2"/>
    <w:rPr>
      <w:b/>
      <w:bCs/>
      <w:sz w:val="20"/>
      <w:szCs w:val="20"/>
    </w:rPr>
  </w:style>
  <w:style w:type="paragraph" w:styleId="Revision">
    <w:name w:val="Revision"/>
    <w:hidden/>
    <w:uiPriority w:val="99"/>
    <w:semiHidden/>
    <w:rsid w:val="000C1208"/>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2347718">
      <w:bodyDiv w:val="1"/>
      <w:marLeft w:val="0"/>
      <w:marRight w:val="0"/>
      <w:marTop w:val="0"/>
      <w:marBottom w:val="0"/>
      <w:divBdr>
        <w:top w:val="none" w:sz="0" w:space="0" w:color="auto"/>
        <w:left w:val="none" w:sz="0" w:space="0" w:color="auto"/>
        <w:bottom w:val="none" w:sz="0" w:space="0" w:color="auto"/>
        <w:right w:val="none" w:sz="0" w:space="0" w:color="auto"/>
      </w:divBdr>
    </w:div>
    <w:div w:id="136647119">
      <w:bodyDiv w:val="1"/>
      <w:marLeft w:val="0"/>
      <w:marRight w:val="0"/>
      <w:marTop w:val="0"/>
      <w:marBottom w:val="0"/>
      <w:divBdr>
        <w:top w:val="none" w:sz="0" w:space="0" w:color="auto"/>
        <w:left w:val="none" w:sz="0" w:space="0" w:color="auto"/>
        <w:bottom w:val="none" w:sz="0" w:space="0" w:color="auto"/>
        <w:right w:val="none" w:sz="0" w:space="0" w:color="auto"/>
      </w:divBdr>
    </w:div>
    <w:div w:id="341013846">
      <w:bodyDiv w:val="1"/>
      <w:marLeft w:val="0"/>
      <w:marRight w:val="0"/>
      <w:marTop w:val="0"/>
      <w:marBottom w:val="0"/>
      <w:divBdr>
        <w:top w:val="none" w:sz="0" w:space="0" w:color="auto"/>
        <w:left w:val="none" w:sz="0" w:space="0" w:color="auto"/>
        <w:bottom w:val="none" w:sz="0" w:space="0" w:color="auto"/>
        <w:right w:val="none" w:sz="0" w:space="0" w:color="auto"/>
      </w:divBdr>
    </w:div>
    <w:div w:id="685792081">
      <w:bodyDiv w:val="1"/>
      <w:marLeft w:val="0"/>
      <w:marRight w:val="0"/>
      <w:marTop w:val="0"/>
      <w:marBottom w:val="0"/>
      <w:divBdr>
        <w:top w:val="none" w:sz="0" w:space="0" w:color="auto"/>
        <w:left w:val="none" w:sz="0" w:space="0" w:color="auto"/>
        <w:bottom w:val="none" w:sz="0" w:space="0" w:color="auto"/>
        <w:right w:val="none" w:sz="0" w:space="0" w:color="auto"/>
      </w:divBdr>
    </w:div>
    <w:div w:id="1679035560">
      <w:bodyDiv w:val="1"/>
      <w:marLeft w:val="0"/>
      <w:marRight w:val="0"/>
      <w:marTop w:val="0"/>
      <w:marBottom w:val="0"/>
      <w:divBdr>
        <w:top w:val="none" w:sz="0" w:space="0" w:color="auto"/>
        <w:left w:val="none" w:sz="0" w:space="0" w:color="auto"/>
        <w:bottom w:val="none" w:sz="0" w:space="0" w:color="auto"/>
        <w:right w:val="none" w:sz="0" w:space="0" w:color="auto"/>
      </w:divBdr>
    </w:div>
    <w:div w:id="1924561835">
      <w:bodyDiv w:val="1"/>
      <w:marLeft w:val="0"/>
      <w:marRight w:val="0"/>
      <w:marTop w:val="0"/>
      <w:marBottom w:val="0"/>
      <w:divBdr>
        <w:top w:val="none" w:sz="0" w:space="0" w:color="auto"/>
        <w:left w:val="none" w:sz="0" w:space="0" w:color="auto"/>
        <w:bottom w:val="none" w:sz="0" w:space="0" w:color="auto"/>
        <w:right w:val="none" w:sz="0" w:space="0" w:color="auto"/>
      </w:divBdr>
    </w:div>
    <w:div w:id="207326204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2.xml"/><Relationship Id="rId26" Type="http://schemas.openxmlformats.org/officeDocument/2006/relationships/header" Target="header6.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footer" Target="footer10.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footer" Target="footer6.xml"/><Relationship Id="rId33" Type="http://schemas.openxmlformats.org/officeDocument/2006/relationships/header" Target="header10.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eader" Target="header3.xml"/><Relationship Id="rId29"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header" Target="header9.xml"/><Relationship Id="rId37" Type="http://schemas.openxmlformats.org/officeDocument/2006/relationships/footer" Target="footer12.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5.xml"/><Relationship Id="rId28" Type="http://schemas.openxmlformats.org/officeDocument/2006/relationships/footer" Target="footer7.xml"/><Relationship Id="rId36" Type="http://schemas.openxmlformats.org/officeDocument/2006/relationships/header" Target="header11.xml"/><Relationship Id="rId10" Type="http://schemas.openxmlformats.org/officeDocument/2006/relationships/styles" Target="styles.xml"/><Relationship Id="rId19" Type="http://schemas.openxmlformats.org/officeDocument/2006/relationships/footer" Target="footer3.xml"/><Relationship Id="rId31" Type="http://schemas.openxmlformats.org/officeDocument/2006/relationships/footer" Target="footer9.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4.xml"/><Relationship Id="rId27" Type="http://schemas.openxmlformats.org/officeDocument/2006/relationships/header" Target="header7.xml"/><Relationship Id="rId30" Type="http://schemas.openxmlformats.org/officeDocument/2006/relationships/header" Target="header8.xml"/><Relationship Id="rId35" Type="http://schemas.openxmlformats.org/officeDocument/2006/relationships/footer" Target="footer11.xml"/></Relationships>
</file>

<file path=word/theme/theme1.xml><?xml version="1.0" encoding="utf-8"?>
<a:theme xmlns:a="http://schemas.openxmlformats.org/drawingml/2006/main" name="RK2">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7" ma:contentTypeDescription="Skapa nytt dokument med möjlighet att välja RK-mall" ma:contentTypeScope="" ma:versionID="629f4aa104c56e7c3935937c5c5bf663">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6VV7YVCVAJZ7-373442560-9717</_dlc_DocId>
    <_dlc_DocIdUrl xmlns="4f5ca95d-8798-43a8-9b50-3b2f8b9416bf">
      <Url>https://dhs.sp.regeringskansliet.se/yta/sb-gransk/_layouts/15/DocIdRedir.aspx?ID=6VV7YVCVAJZ7-373442560-9717</Url>
      <Description>6VV7YVCVAJZ7-373442560-9717</Description>
    </_dlc_DocIdUrl>
  </documentManagement>
</p:properties>
</file>

<file path=customXml/item3.xml><?xml version="1.0" encoding="utf-8"?>
<?mso-contentType ?>
<SharedContentType xmlns="Microsoft.SharePoint.Taxonomy.ContentTypeSync" SourceId="d07acfae-4dfa-4949-99a8-259efd31a6ae" ContentTypeId="0x010100BBA312BF02777149882D207184EC35C032" PreviousValue="false"/>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dokumentvärden xmlns="http://rkdhs/mallar/budget/SKUT/SKUT.xsd">
  <departementsnamn>Finansdepartementet</departementsnamn>
  <logos>
    <logo id="28">AQAAAHQAAAB5AAAAdQAAAPwAAADXAAAAxQ4AAEgOAADDHgAAPxoAACBFTUYAAAEAoAgAACMAAAADAAAADQAAAFgAAAAAAAAAAAQAAAADAABAAQAA8AAAAEEAZABvAGIAZQAgAFMAeQBzAHQAZQBtAHMAAAARAAAADAAAAAgAAAASAAAADAAAAAEAAAAKAAAAEAAAAAAAAAAAAAAADAAAABAAAAAAAAAAAAAAAAkAAAAQAAAAmwQAAG8DAAALAAAAEAAAAIkBAAAlAQAAEwAAAAwAAAACAAAAJwAAABgAAAABAAAAAAAAAAAAAAAAAAAAJQAAAAwAAAABAAAAXwAAADQAAAACAAAALAAAAAAAAAAsAAAAAAAAAAUAAAAAAAAAAAAAAAAAAAAAAAAAAAAAACUAAAAMAAAAAgAAADsAAAAIAAAAGwAAABAAAADFAQAA4QEAAFgAAAAgAgAAeAAAAHQAAAC2AAAAoQAAAIEAAABxAeEBcQHhAXEB4QFxAbwBcQG8AXEBvAFqAWUBagFlAWoBZQFsAWQBcAFjAXMBYwF8AWMBhAFqAYQBcwGEAXgBggF8AX8BfwGIAX8BkAGHAZABkAGQAZkBiAGgAX8BoAF8AaABegGgAXgBnwF4AaIBeAGiAXgBogF4AasBfwGyAYkBsgGSAbIBmgGrAZoBogGgAaIBoAGiAaABogGgAasBpwGyAbEBsgG6AbIBwgGrAcIBogHCAaABwgGgAcIBoAHCAaABwgGgAcIBoAG/AaIBvAGiAbgBogGuAaIBpgGaAaYBkAGmAYYBrgF+AbgBfgG1AXoBswF2AbMBcQGzAWcBuwFfAcUBXwHPAV8B2AFnAdgBcQHYAXYB1gF6AdMBfgHdAX4B5AGGAeQBkAHkAZoB3AGiAdIBogHPAaIBzAGiAckBoAHJAaAByQGgAckBoAHJAaIByQGiAckBogHJAasB0AGyAdoBsgHjAbIB6wGrAesBogHxAaIB8QGiAfEBogHxAasB+AGyAQICsgELArIBEgKrARICogESAp8BEgKfARICnwEQAqABDgKgAQwCoAECAqAB+wGZAfsBkAH7AYcBAgJ/AQsCfwEIAnwBBwJ4AQcCcwEHAmoBDgJjARcCYwEbAmMBHgJkASECZQEZArwBGQK8ARkCvAEZAuEBGQLhARkC4QE9AAAACAAAADwAAAAIAAAAPgAAABgAAACfhgEAn4YBAGF5/v9hef7/EwAAAAwAAAACAAAAOwAAAAgAAAAbAAAAEAAAAJcCAADhAQAAWAAAACACAAC+AAAAdAAAAPwAAAChAAAAgQAAAEMC4QFDAuEBQwLhAUMCvAFDArwBQwK8ATwCZQE8AmUBPAJlAT4CZAFBAmMBRQJjAU4CYwFWAmoBVgJzAVYCeAFUAnwBUQJ/AVoCfwFhAocBYQKQAWECmQFaAqABUQKgAU4CoAFMAqABSgKfAUoCogFKAqIBSgKiAUoCqwFRArIBWwKyAWQCsgFsAqsBbAKiAXICogFyAqIBcgKiAXICqwF5ArIBgwKyAYwCsgGTAqsBkwKiAZMCoAGTAqABkwKgAZMCoAGTAqABkwKgAZECogGOAqIBigKiAYACogF4ApoBeAKQAXgChgGAAn4BigJ+AYcCegGFAnYBhQJxAYUCZwGNAl8BlwJfAaECXwGqAmcBqgJxAaoCdgGoAnoBpQJ+Aa4CfgG2AoYBtgKQAbYCmgGuAqIBpAKiAaECogGeAqIBmwKgAZsCoAGbAqABmwKgAZsCogGbAqIBmwKiAZsCqwGiArIBrAKyAbUCsgG8AqsBvAKiAcMCogHDAqIBwwKiAcMCqwHKArIB1AKyAd0CsgHkAqsB5AKiAeQCnwHkAp8B5AKfAeICoAHgAqAB3gKgAdQCoAHNApkBzQKQAc0ChwHUAn8B3QJ/AdoCfAHZAngB2QJzAdkCagHgAmMB6QJjAe0CYwHwAmQB8wJlAesCvAHrArwB6wK8AesC4QHrAuEB6wLhAT0AAAAIAAAAPAAAAAgAAAA+AAAAGAAAAJ+GAQCfhgEAYXn+/2F5/v8TAAAADAAAAAIAAAA7AAAACAAAABsAAAAQAAAALgIAAIQCAABYAAAAIAIAAJkAAACpAAAA2wAAANcAAACBAAAA1gGEAtYBhALWAYQC1gFeAtYBXgLWAV4CzgEDAs4BAwLOAQMC0QEBAtQBAALYAQAC4gEAAuoBCALqARIC6gEWAugBGwLlAR4C7gEeAvYBJgL2AS8C9gE5Au4BQQLkAUEC4gFBAt8BQALdAUAC3QFCAt0BQgLdAUIC3QFMAuUBVALvAVQC+QFUAgACTAIAAkICBwJCAgcCQgIHAkICBwJMAg8CVAIZAlQCIgJUAioCTAIqAkICKgJAAioCQAIqAkACKgJAAioCQAIqAkACKAJCAiQCQwIhAkMCFgJDAg0COgINAjACDQIlAhYCHQIgAhwCHQIZAhsCFAIbAg8CGwIFAiQC/AEuAvwBOQL8AUICBQJCAg8CQgIUAkACGQI8AhwCRwIdAk8CJQJPAjACTwI6AkYCQwI8AkMCOAJDAjUCQgIyAkACMgJAAjICQAIyAkACMgJCAjICQgIyAkICMgJMAjoCVAJEAlQCTgJUAlUCTAJVAkICXAJCAlwCQgJcAkICXAJMAmQCVAJuAlQCdwJUAn8CTAJ/AkICfwJAAn8CQAJ/AkACfQJAAnsCQQJ4AkECbwJBAmcCOQJnAi8CZwImAm4CHgJ4Ah4CdQIbAnMCFgJzAhICcwIIAnsCAAKFAgACiAIAAowCAQKOAgMChgJeAoYCXgKGAl4ChgKEAoYChAKGAoQCPQAAAAgAAAA8AAAACAAAAD4AAAAYAAAAn4YBAJ+GAQBhef7/YXn+/ygAAAAMAAAAAQAAACgAAAAMAAAAAgAAAA4AAAAUAAAAAAAAABAAAAAUAAAA</logo>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Johansson, Hultqvist, Andersson, Damberg, Shekarabi, Ygeman, Linde, Ekström, Eneroth, Dahlgren, Ernkrans, Lindhagen, Stenevi, Olsson Fridh</närvarande>
  <föredragande>statsrådet Andersson</föredragande>
  <departementsenhet id="Finansdepartementet"/>
  <årtal>2021</årtal>
  <dokumentnummer etikett="Skr.">2020/21:98</dokumentnummer>
  <prognosår>
    <år-10 xmlns:p3="http://rkdhs/mallar/budget/SKUT/SKUT/användarval.xsd" p3:kort="09">2009</år-10>
    <år-9 xmlns:p3="http://rkdhs/mallar/budget/SKUT/SKUT/användarval.xsd" p3:kort="10">2010</år-9>
    <år-8 xmlns:p3="http://rkdhs/mallar/budget/SKUT/SKUT/användarval.xsd" p3:kort="11">2011</år-8>
    <år-7 xmlns:p3="http://rkdhs/mallar/budget/SKUT/SKUT/användarval.xsd" p3:kort="12">2012</år-7>
    <år-6 xmlns:p3="http://rkdhs/mallar/budget/SKUT/SKUT/användarval.xsd" p3:kort="13">2013</år-6>
    <år-5 xmlns:p3="http://rkdhs/mallar/budget/SKUT/SKUT/användarval.xsd" p3:kort="14">2014</år-5>
    <år-4 xmlns:p3="http://rkdhs/mallar/budget/SKUT/SKUT/användarval.xsd" p3:kort="15">2015</år-4>
    <år-3 xmlns:p3="http://rkdhs/mallar/budget/SKUT/SKUT/användarval.xsd" p3:kort="16">2016</år-3>
    <år-2 xmlns:p3="http://rkdhs/mallar/budget/SKUT/SKUT/användarval.xsd" p3:kort="17">2017</år-2>
    <år-1 xmlns:p3="http://rkdhs/mallar/budget/SKUT/SKUT/användarval.xsd" p3:kort="18">2018</år-1>
    <år0 xmlns:p3="http://rkdhs/mallar/budget/SKUT/SKUT/användarval.xsd" p3:kort="19">2019</år0>
    <år1 xmlns:p3="http://rkdhs/mallar/budget/SKUT/SKUT/användarval.xsd" p3:kort="20">2020</år1>
    <år2 xmlns:p3="http://rkdhs/mallar/budget/SKUT/SKUT/användarval.xsd" p3:kort="21">2021</år2>
    <år3 xmlns:p3="http://rkdhs/mallar/budget/SKUT/SKUT/användarval.xsd" p3:kort="22">2022</år3>
    <år4 xmlns:p3="http://rkdhs/mallar/budget/SKUT/SKUT/användarval.xsd" p3:kort="23">2023</år4>
    <år5 xmlns:p3="http://rkdhs/mallar/budget/SKUT/SKUT/användarval.xsd" p3:kort="24">2024</år5>
    <år6 xmlns:p3="http://rkdhs/mallar/budget/SKUT/SKUT/användarval.xsd" p3:kort="25">2025</år6>
    <år7 xmlns:p3="http://rkdhs/mallar/budget/SKUT/SKUT/användarval.xsd" p3:kort="26">2026</år7>
    <år8 xmlns:p3="http://rkdhs/mallar/budget/SKUT/SKUT/användarval.xsd" p3:kort="27">2027</år8>
    <år9 xmlns:p3="http://rkdhs/mallar/budget/SKUT/SKUT/användarval.xsd" p3:kort="28">2028</år9>
    <år10 xmlns:p3="http://rkdhs/mallar/budget/SKUT/SKUT/användarval.xsd" p3:kort="29">2029</år10>
  </prognosår>
  <template id="126"/>
  <kapitel/>
  <avsnitt>
    <avsnitt avsnittsnummer="0" avsnittsrubrik=""/>
    <avsnitt avsnittsnummer="1" avsnittsrubrik=""/>
    <avsnitt avsnittsnummer="2" avsnittsrubrik=""/>
    <avsnitt avsnittsnummer="3" avsnittsrubrik=""/>
    <avsnitt avsnittsnummer="4" avsnittsrubrik=""/>
  </avsnitt>
  <fastaavsnitt>
    <avsnitt id="lagförslag" avsnittsrubrik="Lagförslag"/>
    <avsnitt id="riksdagsbeslut" avsnittsrubrik="Förslag till riksdagsbeslut"/>
    <avsnitt id="sammanställning" avsnittsrubrik="Sammanställning av förslag till statens budget för ÅÅÅÅ"/>
    <avsnitt id="sammanfattning" avsnittsrubrik="Sammanfattning"/>
    <avsnitt id="årsredovisning" avsnittsrubrik="Årsredovisning för staten ÅÅÅÅ"/>
  </fastaavsnitt>
  <bilagor/>
</dokumentvärden>
</file>

<file path=customXml/item8.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A753C224-2E62-4DA8-A1CF-ED554619AE36}"/>
</file>

<file path=customXml/itemProps2.xml><?xml version="1.0" encoding="utf-8"?>
<ds:datastoreItem xmlns:ds="http://schemas.openxmlformats.org/officeDocument/2006/customXml" ds:itemID="{A5F2FBD8-EDD7-4804-8506-BE5D8D0826A3}">
  <ds:schemaRefs>
    <ds:schemaRef ds:uri="http://purl.org/dc/elements/1.1/"/>
    <ds:schemaRef ds:uri="http://schemas.openxmlformats.org/package/2006/metadata/core-properties"/>
    <ds:schemaRef ds:uri="http://schemas.microsoft.com/office/infopath/2007/PartnerControls"/>
    <ds:schemaRef ds:uri="http://www.w3.org/XML/1998/namespace"/>
    <ds:schemaRef ds:uri="84a146bb-e433-4be7-93e4-049a36845c6a"/>
    <ds:schemaRef ds:uri="http://purl.org/dc/terms/"/>
    <ds:schemaRef ds:uri="4e9c2f0c-7bf8-49af-8356-cbf363fc78a7"/>
    <ds:schemaRef ds:uri="http://schemas.microsoft.com/office/2006/metadata/properties"/>
    <ds:schemaRef ds:uri="http://schemas.microsoft.com/office/2006/documentManagement/types"/>
    <ds:schemaRef ds:uri="18f3d968-6251-40b0-9f11-012b293496c2"/>
    <ds:schemaRef ds:uri="cc625d36-bb37-4650-91b9-0c96159295ba"/>
    <ds:schemaRef ds:uri="http://purl.org/dc/dcmitype/"/>
  </ds:schemaRefs>
</ds:datastoreItem>
</file>

<file path=customXml/itemProps3.xml><?xml version="1.0" encoding="utf-8"?>
<ds:datastoreItem xmlns:ds="http://schemas.openxmlformats.org/officeDocument/2006/customXml" ds:itemID="{8BE63976-0AFE-4F86-9762-911F7300AD0E}"/>
</file>

<file path=customXml/itemProps4.xml><?xml version="1.0" encoding="utf-8"?>
<ds:datastoreItem xmlns:ds="http://schemas.openxmlformats.org/officeDocument/2006/customXml" ds:itemID="{82673727-F472-4051-BE3F-E6262C6C3579}">
  <ds:schemaRefs>
    <ds:schemaRef ds:uri="http://schemas.openxmlformats.org/officeDocument/2006/bibliography"/>
  </ds:schemaRefs>
</ds:datastoreItem>
</file>

<file path=customXml/itemProps5.xml><?xml version="1.0" encoding="utf-8"?>
<ds:datastoreItem xmlns:ds="http://schemas.openxmlformats.org/officeDocument/2006/customXml" ds:itemID="{3BD49BDA-F788-4EF9-B2E7-FD2D4A5004C8}">
  <ds:schemaRefs>
    <ds:schemaRef ds:uri="http://schemas.microsoft.com/sharepoint/events"/>
  </ds:schemaRefs>
</ds:datastoreItem>
</file>

<file path=customXml/itemProps6.xml><?xml version="1.0" encoding="utf-8"?>
<ds:datastoreItem xmlns:ds="http://schemas.openxmlformats.org/officeDocument/2006/customXml" ds:itemID="{6C9FA5A4-5D2C-46EA-BC08-A439D2549926}">
  <ds:schemaRefs>
    <ds:schemaRef ds:uri="http://schemas.microsoft.com/sharepoint/v3/contenttype/forms"/>
  </ds:schemaRefs>
</ds:datastoreItem>
</file>

<file path=customXml/itemProps7.xml><?xml version="1.0" encoding="utf-8"?>
<ds:datastoreItem xmlns:ds="http://schemas.openxmlformats.org/officeDocument/2006/customXml" ds:itemID="{E4A92E87-CD46-4139-BA79-F73ACCF787C5}">
  <ds:schemaRefs>
    <ds:schemaRef ds:uri="http://rkdhs/mallar/budget/SKUT/SKUT-avsnitt.xsd"/>
    <ds:schemaRef ds:uri="http://rkdhs/mallar/budget/SKUT/SKUT.xsd"/>
    <ds:schemaRef ds:uri="http://rkdhs/mallar/budget/SKUT/SKUT/användarval.xsd"/>
  </ds:schemaRefs>
</ds:datastoreItem>
</file>

<file path=customXml/itemProps8.xml><?xml version="1.0" encoding="utf-8"?>
<ds:datastoreItem xmlns:ds="http://schemas.openxmlformats.org/officeDocument/2006/customXml" ds:itemID="{A85D409D-4172-4192-A112-A887FC8CE4F2}">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61</Pages>
  <Words>24710</Words>
  <Characters>130969</Characters>
  <Application>Microsoft Office Word</Application>
  <DocSecurity>0</DocSecurity>
  <Lines>1091</Lines>
  <Paragraphs>310</Paragraphs>
  <ScaleCrop>false</ScaleCrop>
  <HeadingPairs>
    <vt:vector size="2" baseType="variant">
      <vt:variant>
        <vt:lpstr>Rubrik</vt:lpstr>
      </vt:variant>
      <vt:variant>
        <vt:i4>1</vt:i4>
      </vt:variant>
    </vt:vector>
  </HeadingPairs>
  <TitlesOfParts>
    <vt:vector size="1" baseType="lpstr">
      <vt:lpstr>Redovisning av skatteutgifter 2021</vt:lpstr>
    </vt:vector>
  </TitlesOfParts>
  <Company/>
  <LinksUpToDate>false</LinksUpToDate>
  <CharactersWithSpaces>155369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Redovisning av skatteutgifter 2021</dc:title>
  <dc:subject/>
  <dc:creator>Susanne Eriksson</dc:creator>
  <cp:keywords/>
  <dc:description/>
  <cp:lastModifiedBy>Susanne Eriksson</cp:lastModifiedBy>
  <cp:revision>6</cp:revision>
  <cp:lastPrinted>2021-04-08T11:43:00Z</cp:lastPrinted>
  <dcterms:created xsi:type="dcterms:W3CDTF">2021-04-08T09:38:00Z</dcterms:created>
  <dcterms:modified xsi:type="dcterms:W3CDTF">2021-04-08T11:48:00Z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Organisation">
    <vt:lpwstr>25;#Finansdepartementet|0b2f41b1-db50-472c-80a1-d21b0254fb2b</vt:lpwstr>
  </property>
  <property fmtid="{D5CDD505-2E9C-101B-9397-08002B2CF9AE}" pid="4" name="ActivityCategory">
    <vt:lpwstr/>
  </property>
  <property fmtid="{D5CDD505-2E9C-101B-9397-08002B2CF9AE}" pid="5" name="_dlc_DocIdItemGuid">
    <vt:lpwstr>799f0c1b-e311-4d5e-bfbd-073b0fa056a7</vt:lpwstr>
  </property>
</Properties>
</file>