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footer4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0.xml" ContentType="application/vnd.openxmlformats-officedocument.wordprocessingml.header+xml"/>
  <Override PartName="/word/footer51.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53.xml" ContentType="application/vnd.openxmlformats-officedocument.wordprocessingml.header+xml"/>
  <Override PartName="/word/footer54.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6.xml" ContentType="application/vnd.openxmlformats-officedocument.wordprocessingml.header+xml"/>
  <Override PartName="/word/footer57.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9.xml" ContentType="application/vnd.openxmlformats-officedocument.wordprocessingml.header+xml"/>
  <Override PartName="/word/footer6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8890150" w14:textId="77777777" w:rsidR="00D26462" w:rsidRDefault="009C1B8A" w:rsidP="004C0735">
      <w:pPr>
        <w:pStyle w:val="Prophuvudrubrik"/>
      </w:pPr>
      <w:sdt>
        <w:sdtPr>
          <w:alias w:val="Publikation"/>
          <w:tag w:val="Publikation"/>
          <w:id w:val="-33422728"/>
          <w:lock w:val="sdtContentLocked"/>
          <w:text/>
        </w:sdtPr>
        <w:sdtEndPr/>
        <w:sdtContent>
          <w:r w:rsidR="00D26462">
            <w:t>Regeringens proposition</w:t>
          </w:r>
        </w:sdtContent>
      </w:sdt>
      <w:r w:rsidR="00D26462">
        <w:rPr>
          <w:noProof/>
          <w:lang w:eastAsia="sv-SE"/>
        </w:rPr>
        <mc:AlternateContent>
          <mc:Choice Requires="wps">
            <w:drawing>
              <wp:anchor distT="0" distB="0" distL="114300" distR="114300" simplePos="0" relativeHeight="251659264" behindDoc="1" locked="0" layoutInCell="1" allowOverlap="1" wp14:anchorId="786BC7D1" wp14:editId="59DD9D9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7FA59717" w14:textId="77777777" w:rsidR="00284316" w:rsidRPr="00811BB8" w:rsidRDefault="00284316" w:rsidP="004C0735">
                                <w:pPr>
                                  <w:pStyle w:val="Brdtext"/>
                                </w:pPr>
                                <w:r>
                                  <w:rPr>
                                    <w:noProof/>
                                    <w:lang w:eastAsia="sv-SE"/>
                                  </w:rPr>
                                  <w:drawing>
                                    <wp:inline distT="0" distB="0" distL="0" distR="0" wp14:anchorId="6B4FBB32" wp14:editId="6CCD6952">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86BC7D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7FA59717" w14:textId="77777777" w:rsidR="00284316" w:rsidRPr="00811BB8" w:rsidRDefault="00284316" w:rsidP="004C0735">
                          <w:pPr>
                            <w:pStyle w:val="Brdtext"/>
                          </w:pPr>
                          <w:r>
                            <w:rPr>
                              <w:noProof/>
                              <w:lang w:eastAsia="sv-SE"/>
                            </w:rPr>
                            <w:drawing>
                              <wp:inline distT="0" distB="0" distL="0" distR="0" wp14:anchorId="6B4FBB32" wp14:editId="6CCD6952">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0B041A81" w14:textId="1108840C" w:rsidR="00D26462" w:rsidRDefault="00346F92" w:rsidP="004C0735">
          <w:pPr>
            <w:pStyle w:val="Prophuvudrubrik"/>
          </w:pPr>
          <w:r>
            <w:t>2018/19:165</w:t>
          </w:r>
        </w:p>
      </w:sdtContent>
    </w:sdt>
    <w:p w14:paraId="3779826F" w14:textId="77777777" w:rsidR="00D26462" w:rsidRPr="005F407A" w:rsidRDefault="00D26462" w:rsidP="004C073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24B48" w14:paraId="575FA53E" w14:textId="77777777">
        <w:tc>
          <w:tcPr>
            <w:tcW w:w="5834" w:type="dxa"/>
            <w:tcMar>
              <w:left w:w="0" w:type="dxa"/>
            </w:tcMar>
          </w:tcPr>
          <w:p w14:paraId="4B8D9F4F" w14:textId="37761FB7" w:rsidR="00D26462" w:rsidRDefault="000F7560" w:rsidP="00166139">
            <w:pPr>
              <w:pStyle w:val="Proprubrik"/>
              <w:spacing w:after="20"/>
            </w:pPr>
            <w:r>
              <w:t>Etikprövning av forskning – tydligare regler</w:t>
            </w:r>
            <w:r w:rsidR="0091174F">
              <w:br/>
            </w:r>
            <w:r>
              <w:t>och skärpta straff</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13258261" w14:textId="2AC6A5AF" w:rsidR="00D26462" w:rsidRDefault="00C013B6" w:rsidP="004C0735">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21076D33" w14:textId="31CC75CE" w:rsidR="00D26462" w:rsidRPr="00141F91" w:rsidRDefault="00346F92" w:rsidP="004C0735">
                <w:pPr>
                  <w:pStyle w:val="Proprubrik"/>
                  <w:rPr>
                    <w:szCs w:val="26"/>
                  </w:rPr>
                </w:pPr>
                <w:r>
                  <w:rPr>
                    <w:szCs w:val="26"/>
                  </w:rPr>
                  <w:t>2018/19:165</w:t>
                </w:r>
              </w:p>
            </w:sdtContent>
          </w:sdt>
        </w:tc>
      </w:tr>
    </w:tbl>
    <w:p w14:paraId="37F05572" w14:textId="77777777" w:rsidR="00D26462" w:rsidRDefault="00D26462" w:rsidP="00166139">
      <w:pPr>
        <w:pStyle w:val="Brdtext"/>
        <w:spacing w:before="60"/>
      </w:pPr>
    </w:p>
    <w:p w14:paraId="1A0ABB6D" w14:textId="77777777" w:rsidR="00D26462" w:rsidRDefault="00D26462" w:rsidP="004C0735">
      <w:pPr>
        <w:pStyle w:val="Brdtext"/>
      </w:pPr>
      <w:r>
        <w:t>Regeringen överlämnar denna proposition till riksdagen.</w:t>
      </w:r>
    </w:p>
    <w:p w14:paraId="28C5033D" w14:textId="77777777" w:rsidR="00D26462" w:rsidRDefault="00D26462" w:rsidP="004C0735">
      <w:pPr>
        <w:pStyle w:val="Brdtext"/>
      </w:pPr>
    </w:p>
    <w:p w14:paraId="291A0F4E" w14:textId="12C02000" w:rsidR="00D26462" w:rsidRDefault="00D26462" w:rsidP="004C0735">
      <w:pPr>
        <w:pStyle w:val="Brdtext"/>
      </w:pPr>
      <w:r>
        <w:t xml:space="preserve">Stockholm </w:t>
      </w:r>
      <w:sdt>
        <w:sdtPr>
          <w:alias w:val="Datum"/>
          <w:tag w:val="Datum"/>
          <w:id w:val="-1894106154"/>
          <w:date w:fullDate="2019-09-05T00:00:00Z">
            <w:dateFormat w:val="'den' d MMMM yyyy"/>
            <w:lid w:val="sv-SE"/>
            <w:storeMappedDataAs w:val="dateTime"/>
            <w:calendar w:val="gregorian"/>
          </w:date>
        </w:sdtPr>
        <w:sdtEndPr/>
        <w:sdtContent>
          <w:r w:rsidR="00E924A6">
            <w:t xml:space="preserve">den </w:t>
          </w:r>
          <w:r w:rsidR="000F7560">
            <w:t>5</w:t>
          </w:r>
          <w:r w:rsidR="00E924A6">
            <w:t xml:space="preserve"> september 2019</w:t>
          </w:r>
        </w:sdtContent>
      </w:sdt>
    </w:p>
    <w:p w14:paraId="67C9FC80" w14:textId="77777777" w:rsidR="00D26462" w:rsidRDefault="00D26462" w:rsidP="004C0735">
      <w:pPr>
        <w:pStyle w:val="Brdtextmedindrag"/>
      </w:pPr>
    </w:p>
    <w:p w14:paraId="4AE89A2F" w14:textId="77777777" w:rsidR="00D26462" w:rsidRDefault="00D26462" w:rsidP="004C0735">
      <w:pPr>
        <w:pStyle w:val="Propnamnunderskrift1"/>
      </w:pPr>
      <w:r>
        <w:t xml:space="preserve">Stefan </w:t>
      </w:r>
      <w:proofErr w:type="spellStart"/>
      <w:r>
        <w:t>Löfven</w:t>
      </w:r>
      <w:proofErr w:type="spellEnd"/>
    </w:p>
    <w:p w14:paraId="586FD530" w14:textId="77777777" w:rsidR="00D26462" w:rsidRDefault="00D26462" w:rsidP="004C0735">
      <w:pPr>
        <w:pStyle w:val="Propnamnunderskrift2"/>
        <w:tabs>
          <w:tab w:val="clear" w:pos="2693"/>
          <w:tab w:val="clear" w:pos="7474"/>
          <w:tab w:val="left" w:pos="2126"/>
        </w:tabs>
      </w:pPr>
      <w:r>
        <w:tab/>
        <w:t>Matilda Ernkrans</w:t>
      </w:r>
    </w:p>
    <w:p w14:paraId="555283A7" w14:textId="3C41DBC7" w:rsidR="00D26462" w:rsidRPr="008624B2" w:rsidRDefault="00D26462" w:rsidP="004C073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C013B6">
            <w:rPr>
              <w:i w:val="0"/>
            </w:rPr>
            <w:t>Utbildningsdepartementet</w:t>
          </w:r>
        </w:sdtContent>
      </w:sdt>
      <w:r w:rsidRPr="008624B2">
        <w:rPr>
          <w:i w:val="0"/>
        </w:rPr>
        <w:t>)</w:t>
      </w:r>
    </w:p>
    <w:p w14:paraId="5991891D" w14:textId="77777777" w:rsidR="00D26462" w:rsidRDefault="00D26462" w:rsidP="004C0735">
      <w:pPr>
        <w:pStyle w:val="Brdtextmedindrag"/>
      </w:pPr>
    </w:p>
    <w:p w14:paraId="3F460982" w14:textId="77777777" w:rsidR="00D26462" w:rsidRDefault="00D26462" w:rsidP="004C0735">
      <w:pPr>
        <w:pStyle w:val="Brdtextmedindrag"/>
      </w:pPr>
    </w:p>
    <w:p w14:paraId="7CE7903F" w14:textId="77777777" w:rsidR="00D26462" w:rsidRDefault="00D26462" w:rsidP="004C0735">
      <w:pPr>
        <w:pStyle w:val="Brdtextmedindrag"/>
      </w:pPr>
    </w:p>
    <w:p w14:paraId="5A95C0CA" w14:textId="77777777" w:rsidR="00D26462" w:rsidRDefault="00D26462" w:rsidP="004C0735">
      <w:pPr>
        <w:pStyle w:val="Proprubrik"/>
        <w:spacing w:before="80" w:after="400"/>
      </w:pPr>
      <w:r>
        <w:t>Propositionens huvudsakliga innehåll</w:t>
      </w:r>
    </w:p>
    <w:p w14:paraId="3E11E19F" w14:textId="77777777" w:rsidR="00D26462" w:rsidRDefault="00D26462" w:rsidP="00D26462">
      <w:pPr>
        <w:pStyle w:val="Brdtext"/>
      </w:pPr>
      <w:r>
        <w:t>I propositionen föreslås ändringar i lagen om etikprövning av forskning som avser människor (</w:t>
      </w:r>
      <w:proofErr w:type="spellStart"/>
      <w:r>
        <w:t>etikprövningslagen</w:t>
      </w:r>
      <w:proofErr w:type="spellEnd"/>
      <w:r>
        <w:t xml:space="preserve">). </w:t>
      </w:r>
    </w:p>
    <w:p w14:paraId="4F095B3D" w14:textId="0EF18B2C" w:rsidR="00D26462" w:rsidRDefault="00D26462" w:rsidP="00D26462">
      <w:pPr>
        <w:pStyle w:val="Brdtextmedindrag"/>
      </w:pPr>
      <w:r>
        <w:t>Det föreslås att lagens definition av forskning, utöver vetenskapligt ex</w:t>
      </w:r>
      <w:r>
        <w:softHyphen/>
        <w:t>peri</w:t>
      </w:r>
      <w:r>
        <w:softHyphen/>
        <w:t>men</w:t>
      </w:r>
      <w:r>
        <w:softHyphen/>
        <w:t xml:space="preserve">tellt eller teoretiskt arbete, ska innefatta </w:t>
      </w:r>
      <w:r w:rsidRPr="00C454BF">
        <w:t>vetenskapliga studier ge</w:t>
      </w:r>
      <w:r>
        <w:softHyphen/>
      </w:r>
      <w:r w:rsidRPr="00C454BF">
        <w:t>nom observation</w:t>
      </w:r>
      <w:r>
        <w:t>. Det ska vidare regleras att e</w:t>
      </w:r>
      <w:r w:rsidRPr="006F659E">
        <w:t>n forsknings</w:t>
      </w:r>
      <w:r>
        <w:softHyphen/>
      </w:r>
      <w:r w:rsidRPr="006F659E">
        <w:t>huvudman ska vidta åtgärder för att förebygga att forskning inom den egna verk</w:t>
      </w:r>
      <w:r>
        <w:softHyphen/>
      </w:r>
      <w:r w:rsidRPr="006F659E">
        <w:t xml:space="preserve">samheten utförs utan </w:t>
      </w:r>
      <w:r>
        <w:t xml:space="preserve">ett </w:t>
      </w:r>
      <w:r w:rsidRPr="006F659E">
        <w:t xml:space="preserve">godkännande </w:t>
      </w:r>
      <w:r>
        <w:t xml:space="preserve">vid en etikprövning </w:t>
      </w:r>
      <w:r w:rsidRPr="006F659E">
        <w:t>eller i strid med villkor som har</w:t>
      </w:r>
      <w:r>
        <w:t xml:space="preserve"> med</w:t>
      </w:r>
      <w:r>
        <w:softHyphen/>
        <w:t>delats i samband med ett sådant godkän</w:t>
      </w:r>
      <w:r w:rsidRPr="006F659E">
        <w:t xml:space="preserve">nande. </w:t>
      </w:r>
      <w:r>
        <w:t>N</w:t>
      </w:r>
      <w:r w:rsidRPr="00C454BF">
        <w:t>är flera forsk</w:t>
      </w:r>
      <w:r>
        <w:softHyphen/>
      </w:r>
      <w:r w:rsidRPr="00C454BF">
        <w:t>nings</w:t>
      </w:r>
      <w:r>
        <w:softHyphen/>
      </w:r>
      <w:r w:rsidRPr="00C454BF">
        <w:t>huvud</w:t>
      </w:r>
      <w:r>
        <w:softHyphen/>
      </w:r>
      <w:r w:rsidRPr="00C454BF">
        <w:t>män med</w:t>
      </w:r>
      <w:r>
        <w:softHyphen/>
      </w:r>
      <w:r w:rsidRPr="00C454BF">
        <w:t>verkar i ett och samma forsknings</w:t>
      </w:r>
      <w:r>
        <w:softHyphen/>
      </w:r>
      <w:r w:rsidRPr="00C454BF">
        <w:t>projekt ska de ge</w:t>
      </w:r>
      <w:r>
        <w:softHyphen/>
      </w:r>
      <w:r w:rsidRPr="00C454BF">
        <w:t xml:space="preserve">mensamt </w:t>
      </w:r>
      <w:r>
        <w:t>uppdra åt en av dem</w:t>
      </w:r>
      <w:r w:rsidRPr="00C454BF">
        <w:t xml:space="preserve"> </w:t>
      </w:r>
      <w:r>
        <w:t>att</w:t>
      </w:r>
      <w:r w:rsidRPr="00C454BF">
        <w:t xml:space="preserve"> ansöka om etikpröv</w:t>
      </w:r>
      <w:r>
        <w:softHyphen/>
      </w:r>
      <w:r w:rsidRPr="00C454BF">
        <w:t>ning av projektet</w:t>
      </w:r>
      <w:r>
        <w:t xml:space="preserve"> för allas räkning och</w:t>
      </w:r>
      <w:r w:rsidR="000F7560">
        <w:t xml:space="preserve"> att</w:t>
      </w:r>
      <w:r>
        <w:t xml:space="preserve"> informera </w:t>
      </w:r>
      <w:r w:rsidRPr="00C454BF">
        <w:t>de övriga om Etik</w:t>
      </w:r>
      <w:r>
        <w:softHyphen/>
      </w:r>
      <w:r w:rsidRPr="00C454BF">
        <w:t>pröv</w:t>
      </w:r>
      <w:r>
        <w:softHyphen/>
      </w:r>
      <w:r w:rsidRPr="00C454BF">
        <w:t>ningsmyndig</w:t>
      </w:r>
      <w:r>
        <w:softHyphen/>
        <w:t>hetens be</w:t>
      </w:r>
      <w:r>
        <w:softHyphen/>
        <w:t xml:space="preserve">slut. </w:t>
      </w:r>
    </w:p>
    <w:p w14:paraId="34FE2221" w14:textId="77777777" w:rsidR="00D26462" w:rsidRDefault="00D26462" w:rsidP="00D26462">
      <w:pPr>
        <w:pStyle w:val="Brdtextmedindrag"/>
      </w:pPr>
      <w:r>
        <w:t>Ö</w:t>
      </w:r>
      <w:r w:rsidRPr="00C454BF">
        <w:t xml:space="preserve">verklagandenämnden för etikprövning </w:t>
      </w:r>
      <w:r>
        <w:t>ska ha</w:t>
      </w:r>
      <w:r w:rsidRPr="00C454BF">
        <w:t xml:space="preserve"> tillsyn över att </w:t>
      </w:r>
      <w:r>
        <w:t>lagen</w:t>
      </w:r>
      <w:r w:rsidRPr="00C454BF">
        <w:t>, fö</w:t>
      </w:r>
      <w:r>
        <w:softHyphen/>
      </w:r>
      <w:r w:rsidRPr="00C454BF">
        <w:t>reskrifter som har meddelats med stöd av lagen och villkor som har med</w:t>
      </w:r>
      <w:r>
        <w:softHyphen/>
      </w:r>
      <w:r w:rsidRPr="00C454BF">
        <w:t xml:space="preserve">delats i samband med </w:t>
      </w:r>
      <w:r>
        <w:t>ett etik</w:t>
      </w:r>
      <w:r w:rsidRPr="00C454BF">
        <w:t>godkännande följs</w:t>
      </w:r>
      <w:r>
        <w:t>. Straff</w:t>
      </w:r>
      <w:r>
        <w:softHyphen/>
        <w:t xml:space="preserve">maximum för den som uppsåtligen </w:t>
      </w:r>
      <w:r w:rsidRPr="006F659E">
        <w:t>utför</w:t>
      </w:r>
      <w:r>
        <w:t xml:space="preserve"> forskning utan ett etikgodkännande ska höjas från fängelse i sex månader till fängelse i två år. Samma</w:t>
      </w:r>
      <w:r w:rsidRPr="006F659E">
        <w:t xml:space="preserve"> straff</w:t>
      </w:r>
      <w:r>
        <w:t>skala</w:t>
      </w:r>
      <w:r w:rsidRPr="006F659E">
        <w:t xml:space="preserve"> ska införas för en forsk</w:t>
      </w:r>
      <w:r>
        <w:softHyphen/>
      </w:r>
      <w:r w:rsidRPr="006F659E">
        <w:t>nings</w:t>
      </w:r>
      <w:r>
        <w:softHyphen/>
      </w:r>
      <w:r w:rsidRPr="006F659E">
        <w:t>huvud</w:t>
      </w:r>
      <w:r>
        <w:softHyphen/>
      </w:r>
      <w:r w:rsidRPr="006F659E">
        <w:t>man som uppsåt</w:t>
      </w:r>
      <w:r>
        <w:softHyphen/>
      </w:r>
      <w:r w:rsidRPr="006F659E">
        <w:t xml:space="preserve">ligen </w:t>
      </w:r>
      <w:r>
        <w:t xml:space="preserve">låter bli att </w:t>
      </w:r>
      <w:r w:rsidRPr="006F659E">
        <w:t>vidta före</w:t>
      </w:r>
      <w:r>
        <w:softHyphen/>
      </w:r>
      <w:r w:rsidRPr="006F659E">
        <w:t>byg</w:t>
      </w:r>
      <w:r>
        <w:softHyphen/>
      </w:r>
      <w:r w:rsidRPr="006F659E">
        <w:t>ga</w:t>
      </w:r>
      <w:r>
        <w:t>nde åtgärder, om forsk</w:t>
      </w:r>
      <w:r>
        <w:softHyphen/>
        <w:t>ning utförs utan ett etikgodkännande eller i strid med ett villkor som meddelats i samband med ett sådant god</w:t>
      </w:r>
      <w:r>
        <w:softHyphen/>
        <w:t>kän</w:t>
      </w:r>
      <w:r>
        <w:softHyphen/>
        <w:t>nande</w:t>
      </w:r>
      <w:r w:rsidRPr="006F659E">
        <w:t xml:space="preserve">. </w:t>
      </w:r>
      <w:bookmarkStart w:id="0" w:name="_Hlk2950229"/>
      <w:r>
        <w:t xml:space="preserve">Straffansvar föreslås även för sådana brott mot </w:t>
      </w:r>
      <w:proofErr w:type="spellStart"/>
      <w:r>
        <w:t>etikpröv</w:t>
      </w:r>
      <w:r>
        <w:softHyphen/>
        <w:t>nings</w:t>
      </w:r>
      <w:r>
        <w:softHyphen/>
        <w:t>lagen</w:t>
      </w:r>
      <w:proofErr w:type="spellEnd"/>
      <w:r>
        <w:t xml:space="preserve"> som begås av </w:t>
      </w:r>
      <w:r w:rsidRPr="00071254">
        <w:t>grov oaktsamhet</w:t>
      </w:r>
      <w:bookmarkEnd w:id="0"/>
      <w:r>
        <w:t>. Straffbestämmelserna ska gälla även om gär</w:t>
      </w:r>
      <w:r>
        <w:softHyphen/>
        <w:t>ningen är straffbar enligt någon annan författning.</w:t>
      </w:r>
    </w:p>
    <w:p w14:paraId="14702634" w14:textId="77777777" w:rsidR="00D26462" w:rsidRDefault="00D26462" w:rsidP="000F7560">
      <w:pPr>
        <w:pStyle w:val="Brdtextmedindrag"/>
      </w:pPr>
      <w:r>
        <w:t>Lagändringarna föreslås träda i kraft den 1 januari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2D76670B" w14:textId="77777777" w:rsidR="00D26462" w:rsidRPr="00773619" w:rsidRDefault="00D26462" w:rsidP="005F28CA">
          <w:pPr>
            <w:pStyle w:val="Innehllsfrteckning"/>
            <w:pageBreakBefore/>
            <w:spacing w:before="0"/>
            <w:rPr>
              <w:sz w:val="30"/>
              <w:szCs w:val="30"/>
            </w:rPr>
          </w:pPr>
          <w:r w:rsidRPr="00773619">
            <w:rPr>
              <w:rFonts w:eastAsiaTheme="minorHAnsi"/>
              <w:noProof/>
              <w:sz w:val="30"/>
              <w:szCs w:val="30"/>
            </w:rPr>
            <w:t>Innehållsförteckning</w:t>
          </w:r>
        </w:p>
        <w:p w14:paraId="0BE0530A" w14:textId="3AB87BA1" w:rsidR="0088523E" w:rsidRDefault="00D2646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bookmarkStart w:id="1" w:name="_GoBack"/>
          <w:bookmarkEnd w:id="1"/>
          <w:r w:rsidR="0088523E" w:rsidRPr="009C309E">
            <w:rPr>
              <w:rStyle w:val="Hyperlnk"/>
            </w:rPr>
            <w:fldChar w:fldCharType="begin"/>
          </w:r>
          <w:r w:rsidR="0088523E" w:rsidRPr="009C309E">
            <w:rPr>
              <w:rStyle w:val="Hyperlnk"/>
            </w:rPr>
            <w:instrText xml:space="preserve"> </w:instrText>
          </w:r>
          <w:r w:rsidR="0088523E">
            <w:instrText>HYPERLINK \l "_Toc18571593"</w:instrText>
          </w:r>
          <w:r w:rsidR="0088523E" w:rsidRPr="009C309E">
            <w:rPr>
              <w:rStyle w:val="Hyperlnk"/>
            </w:rPr>
            <w:instrText xml:space="preserve"> </w:instrText>
          </w:r>
          <w:r w:rsidR="0088523E" w:rsidRPr="009C309E">
            <w:rPr>
              <w:rStyle w:val="Hyperlnk"/>
            </w:rPr>
          </w:r>
          <w:r w:rsidR="0088523E" w:rsidRPr="009C309E">
            <w:rPr>
              <w:rStyle w:val="Hyperlnk"/>
            </w:rPr>
            <w:fldChar w:fldCharType="separate"/>
          </w:r>
          <w:r w:rsidR="0088523E" w:rsidRPr="009C309E">
            <w:rPr>
              <w:rStyle w:val="Hyperlnk"/>
            </w:rPr>
            <w:t>1</w:t>
          </w:r>
          <w:r w:rsidR="0088523E">
            <w:rPr>
              <w:rFonts w:asciiTheme="minorHAnsi" w:eastAsiaTheme="minorEastAsia" w:hAnsiTheme="minorHAnsi"/>
              <w:sz w:val="22"/>
              <w:lang w:eastAsia="sv-SE"/>
            </w:rPr>
            <w:tab/>
          </w:r>
          <w:r w:rsidR="0088523E" w:rsidRPr="009C309E">
            <w:rPr>
              <w:rStyle w:val="Hyperlnk"/>
            </w:rPr>
            <w:t>Förslag till riksdagsbeslut</w:t>
          </w:r>
          <w:r w:rsidR="0088523E">
            <w:rPr>
              <w:webHidden/>
            </w:rPr>
            <w:tab/>
          </w:r>
          <w:r w:rsidR="0088523E">
            <w:rPr>
              <w:webHidden/>
            </w:rPr>
            <w:fldChar w:fldCharType="begin"/>
          </w:r>
          <w:r w:rsidR="0088523E">
            <w:rPr>
              <w:webHidden/>
            </w:rPr>
            <w:instrText xml:space="preserve"> PAGEREF _Toc18571593 \h </w:instrText>
          </w:r>
          <w:r w:rsidR="0088523E">
            <w:rPr>
              <w:webHidden/>
            </w:rPr>
          </w:r>
          <w:r w:rsidR="0088523E">
            <w:rPr>
              <w:webHidden/>
            </w:rPr>
            <w:fldChar w:fldCharType="separate"/>
          </w:r>
          <w:r w:rsidR="0088523E">
            <w:rPr>
              <w:webHidden/>
            </w:rPr>
            <w:t>4</w:t>
          </w:r>
          <w:r w:rsidR="0088523E">
            <w:rPr>
              <w:webHidden/>
            </w:rPr>
            <w:fldChar w:fldCharType="end"/>
          </w:r>
          <w:r w:rsidR="0088523E" w:rsidRPr="009C309E">
            <w:rPr>
              <w:rStyle w:val="Hyperlnk"/>
            </w:rPr>
            <w:fldChar w:fldCharType="end"/>
          </w:r>
        </w:p>
        <w:p w14:paraId="37DE4DBF" w14:textId="746B2BA7" w:rsidR="0088523E" w:rsidRDefault="0088523E">
          <w:pPr>
            <w:pStyle w:val="Innehll1"/>
            <w:rPr>
              <w:rFonts w:asciiTheme="minorHAnsi" w:eastAsiaTheme="minorEastAsia" w:hAnsiTheme="minorHAnsi"/>
              <w:sz w:val="22"/>
              <w:lang w:eastAsia="sv-SE"/>
            </w:rPr>
          </w:pPr>
          <w:hyperlink w:anchor="_Toc18571594" w:history="1">
            <w:r w:rsidRPr="009C309E">
              <w:rPr>
                <w:rStyle w:val="Hyperlnk"/>
              </w:rPr>
              <w:t>2</w:t>
            </w:r>
            <w:r>
              <w:rPr>
                <w:rFonts w:asciiTheme="minorHAnsi" w:eastAsiaTheme="minorEastAsia" w:hAnsiTheme="minorHAnsi"/>
                <w:sz w:val="22"/>
                <w:lang w:eastAsia="sv-SE"/>
              </w:rPr>
              <w:tab/>
            </w:r>
            <w:r w:rsidRPr="009C309E">
              <w:rPr>
                <w:rStyle w:val="Hyperlnk"/>
              </w:rPr>
              <w:t>Förslag till lag om ändring i lagen (2003:460) om etikprövning av forskning som avser människor</w:t>
            </w:r>
            <w:r>
              <w:rPr>
                <w:webHidden/>
              </w:rPr>
              <w:tab/>
            </w:r>
            <w:r>
              <w:rPr>
                <w:webHidden/>
              </w:rPr>
              <w:fldChar w:fldCharType="begin"/>
            </w:r>
            <w:r>
              <w:rPr>
                <w:webHidden/>
              </w:rPr>
              <w:instrText xml:space="preserve"> PAGEREF _Toc18571594 \h </w:instrText>
            </w:r>
            <w:r>
              <w:rPr>
                <w:webHidden/>
              </w:rPr>
            </w:r>
            <w:r>
              <w:rPr>
                <w:webHidden/>
              </w:rPr>
              <w:fldChar w:fldCharType="separate"/>
            </w:r>
            <w:r>
              <w:rPr>
                <w:webHidden/>
              </w:rPr>
              <w:t>5</w:t>
            </w:r>
            <w:r>
              <w:rPr>
                <w:webHidden/>
              </w:rPr>
              <w:fldChar w:fldCharType="end"/>
            </w:r>
          </w:hyperlink>
        </w:p>
        <w:p w14:paraId="66596B2E" w14:textId="269A7C9B" w:rsidR="0088523E" w:rsidRDefault="0088523E">
          <w:pPr>
            <w:pStyle w:val="Innehll1"/>
            <w:rPr>
              <w:rFonts w:asciiTheme="minorHAnsi" w:eastAsiaTheme="minorEastAsia" w:hAnsiTheme="minorHAnsi"/>
              <w:sz w:val="22"/>
              <w:lang w:eastAsia="sv-SE"/>
            </w:rPr>
          </w:pPr>
          <w:hyperlink w:anchor="_Toc18571595" w:history="1">
            <w:r w:rsidRPr="009C309E">
              <w:rPr>
                <w:rStyle w:val="Hyperlnk"/>
              </w:rPr>
              <w:t>3</w:t>
            </w:r>
            <w:r>
              <w:rPr>
                <w:rFonts w:asciiTheme="minorHAnsi" w:eastAsiaTheme="minorEastAsia" w:hAnsiTheme="minorHAnsi"/>
                <w:sz w:val="22"/>
                <w:lang w:eastAsia="sv-SE"/>
              </w:rPr>
              <w:tab/>
            </w:r>
            <w:r w:rsidRPr="009C309E">
              <w:rPr>
                <w:rStyle w:val="Hyperlnk"/>
              </w:rPr>
              <w:t>Ärendet och dess beredning</w:t>
            </w:r>
            <w:r>
              <w:rPr>
                <w:webHidden/>
              </w:rPr>
              <w:tab/>
            </w:r>
            <w:r>
              <w:rPr>
                <w:webHidden/>
              </w:rPr>
              <w:fldChar w:fldCharType="begin"/>
            </w:r>
            <w:r>
              <w:rPr>
                <w:webHidden/>
              </w:rPr>
              <w:instrText xml:space="preserve"> PAGEREF _Toc18571595 \h </w:instrText>
            </w:r>
            <w:r>
              <w:rPr>
                <w:webHidden/>
              </w:rPr>
            </w:r>
            <w:r>
              <w:rPr>
                <w:webHidden/>
              </w:rPr>
              <w:fldChar w:fldCharType="separate"/>
            </w:r>
            <w:r>
              <w:rPr>
                <w:webHidden/>
              </w:rPr>
              <w:t>8</w:t>
            </w:r>
            <w:r>
              <w:rPr>
                <w:webHidden/>
              </w:rPr>
              <w:fldChar w:fldCharType="end"/>
            </w:r>
          </w:hyperlink>
        </w:p>
        <w:p w14:paraId="0F71B8E7" w14:textId="639730F6" w:rsidR="0088523E" w:rsidRDefault="0088523E">
          <w:pPr>
            <w:pStyle w:val="Innehll1"/>
            <w:rPr>
              <w:rFonts w:asciiTheme="minorHAnsi" w:eastAsiaTheme="minorEastAsia" w:hAnsiTheme="minorHAnsi"/>
              <w:sz w:val="22"/>
              <w:lang w:eastAsia="sv-SE"/>
            </w:rPr>
          </w:pPr>
          <w:hyperlink w:anchor="_Toc18571596" w:history="1">
            <w:r w:rsidRPr="009C309E">
              <w:rPr>
                <w:rStyle w:val="Hyperlnk"/>
              </w:rPr>
              <w:t>4</w:t>
            </w:r>
            <w:r>
              <w:rPr>
                <w:rFonts w:asciiTheme="minorHAnsi" w:eastAsiaTheme="minorEastAsia" w:hAnsiTheme="minorHAnsi"/>
                <w:sz w:val="22"/>
                <w:lang w:eastAsia="sv-SE"/>
              </w:rPr>
              <w:tab/>
            </w:r>
            <w:r w:rsidRPr="009C309E">
              <w:rPr>
                <w:rStyle w:val="Hyperlnk"/>
              </w:rPr>
              <w:t>Etikprövningslagen behöver förtydligas och skärpas</w:t>
            </w:r>
            <w:r>
              <w:rPr>
                <w:webHidden/>
              </w:rPr>
              <w:tab/>
            </w:r>
            <w:r>
              <w:rPr>
                <w:webHidden/>
              </w:rPr>
              <w:fldChar w:fldCharType="begin"/>
            </w:r>
            <w:r>
              <w:rPr>
                <w:webHidden/>
              </w:rPr>
              <w:instrText xml:space="preserve"> PAGEREF _Toc18571596 \h </w:instrText>
            </w:r>
            <w:r>
              <w:rPr>
                <w:webHidden/>
              </w:rPr>
            </w:r>
            <w:r>
              <w:rPr>
                <w:webHidden/>
              </w:rPr>
              <w:fldChar w:fldCharType="separate"/>
            </w:r>
            <w:r>
              <w:rPr>
                <w:webHidden/>
              </w:rPr>
              <w:t>8</w:t>
            </w:r>
            <w:r>
              <w:rPr>
                <w:webHidden/>
              </w:rPr>
              <w:fldChar w:fldCharType="end"/>
            </w:r>
          </w:hyperlink>
        </w:p>
        <w:p w14:paraId="18CF2CB1" w14:textId="498DA437" w:rsidR="0088523E" w:rsidRDefault="0088523E">
          <w:pPr>
            <w:pStyle w:val="Innehll1"/>
            <w:rPr>
              <w:rFonts w:asciiTheme="minorHAnsi" w:eastAsiaTheme="minorEastAsia" w:hAnsiTheme="minorHAnsi"/>
              <w:sz w:val="22"/>
              <w:lang w:eastAsia="sv-SE"/>
            </w:rPr>
          </w:pPr>
          <w:hyperlink w:anchor="_Toc18571597" w:history="1">
            <w:r w:rsidRPr="009C309E">
              <w:rPr>
                <w:rStyle w:val="Hyperlnk"/>
              </w:rPr>
              <w:t>5</w:t>
            </w:r>
            <w:r>
              <w:rPr>
                <w:rFonts w:asciiTheme="minorHAnsi" w:eastAsiaTheme="minorEastAsia" w:hAnsiTheme="minorHAnsi"/>
                <w:sz w:val="22"/>
                <w:lang w:eastAsia="sv-SE"/>
              </w:rPr>
              <w:tab/>
            </w:r>
            <w:r w:rsidRPr="009C309E">
              <w:rPr>
                <w:rStyle w:val="Hyperlnk"/>
              </w:rPr>
              <w:t>Nuvarande reglering</w:t>
            </w:r>
            <w:r>
              <w:rPr>
                <w:webHidden/>
              </w:rPr>
              <w:tab/>
            </w:r>
            <w:r>
              <w:rPr>
                <w:webHidden/>
              </w:rPr>
              <w:fldChar w:fldCharType="begin"/>
            </w:r>
            <w:r>
              <w:rPr>
                <w:webHidden/>
              </w:rPr>
              <w:instrText xml:space="preserve"> PAGEREF _Toc18571597 \h </w:instrText>
            </w:r>
            <w:r>
              <w:rPr>
                <w:webHidden/>
              </w:rPr>
            </w:r>
            <w:r>
              <w:rPr>
                <w:webHidden/>
              </w:rPr>
              <w:fldChar w:fldCharType="separate"/>
            </w:r>
            <w:r>
              <w:rPr>
                <w:webHidden/>
              </w:rPr>
              <w:t>9</w:t>
            </w:r>
            <w:r>
              <w:rPr>
                <w:webHidden/>
              </w:rPr>
              <w:fldChar w:fldCharType="end"/>
            </w:r>
          </w:hyperlink>
        </w:p>
        <w:p w14:paraId="5EF253AC" w14:textId="3CDD4382" w:rsidR="0088523E" w:rsidRDefault="0088523E">
          <w:pPr>
            <w:pStyle w:val="Innehll2"/>
            <w:rPr>
              <w:rFonts w:asciiTheme="minorHAnsi" w:eastAsiaTheme="minorEastAsia" w:hAnsiTheme="minorHAnsi" w:cstheme="minorBidi"/>
              <w:sz w:val="22"/>
              <w:szCs w:val="22"/>
              <w:lang w:eastAsia="sv-SE"/>
            </w:rPr>
          </w:pPr>
          <w:hyperlink w:anchor="_Toc18571598" w:history="1">
            <w:r w:rsidRPr="009C309E">
              <w:rPr>
                <w:rStyle w:val="Hyperlnk"/>
                <w:rFonts w:eastAsiaTheme="majorEastAsia"/>
              </w:rPr>
              <w:t>5.1</w:t>
            </w:r>
            <w:r>
              <w:rPr>
                <w:rFonts w:asciiTheme="minorHAnsi" w:eastAsiaTheme="minorEastAsia" w:hAnsiTheme="minorHAnsi" w:cstheme="minorBidi"/>
                <w:sz w:val="22"/>
                <w:szCs w:val="22"/>
                <w:lang w:eastAsia="sv-SE"/>
              </w:rPr>
              <w:tab/>
            </w:r>
            <w:r w:rsidRPr="009C309E">
              <w:rPr>
                <w:rStyle w:val="Hyperlnk"/>
                <w:rFonts w:eastAsiaTheme="majorEastAsia"/>
              </w:rPr>
              <w:t>Etikprövningslagens syfte och tillämpningsområde</w:t>
            </w:r>
            <w:r>
              <w:rPr>
                <w:webHidden/>
              </w:rPr>
              <w:tab/>
            </w:r>
            <w:r>
              <w:rPr>
                <w:webHidden/>
              </w:rPr>
              <w:fldChar w:fldCharType="begin"/>
            </w:r>
            <w:r>
              <w:rPr>
                <w:webHidden/>
              </w:rPr>
              <w:instrText xml:space="preserve"> PAGEREF _Toc18571598 \h </w:instrText>
            </w:r>
            <w:r>
              <w:rPr>
                <w:webHidden/>
              </w:rPr>
            </w:r>
            <w:r>
              <w:rPr>
                <w:webHidden/>
              </w:rPr>
              <w:fldChar w:fldCharType="separate"/>
            </w:r>
            <w:r>
              <w:rPr>
                <w:webHidden/>
              </w:rPr>
              <w:t>9</w:t>
            </w:r>
            <w:r>
              <w:rPr>
                <w:webHidden/>
              </w:rPr>
              <w:fldChar w:fldCharType="end"/>
            </w:r>
          </w:hyperlink>
        </w:p>
        <w:p w14:paraId="1180D15E" w14:textId="474671B9" w:rsidR="0088523E" w:rsidRDefault="0088523E">
          <w:pPr>
            <w:pStyle w:val="Innehll2"/>
            <w:rPr>
              <w:rFonts w:asciiTheme="minorHAnsi" w:eastAsiaTheme="minorEastAsia" w:hAnsiTheme="minorHAnsi" w:cstheme="minorBidi"/>
              <w:sz w:val="22"/>
              <w:szCs w:val="22"/>
              <w:lang w:eastAsia="sv-SE"/>
            </w:rPr>
          </w:pPr>
          <w:hyperlink w:anchor="_Toc18571599" w:history="1">
            <w:r w:rsidRPr="009C309E">
              <w:rPr>
                <w:rStyle w:val="Hyperlnk"/>
                <w:rFonts w:eastAsiaTheme="majorEastAsia"/>
              </w:rPr>
              <w:t>5.2</w:t>
            </w:r>
            <w:r>
              <w:rPr>
                <w:rFonts w:asciiTheme="minorHAnsi" w:eastAsiaTheme="minorEastAsia" w:hAnsiTheme="minorHAnsi" w:cstheme="minorBidi"/>
                <w:sz w:val="22"/>
                <w:szCs w:val="22"/>
                <w:lang w:eastAsia="sv-SE"/>
              </w:rPr>
              <w:tab/>
            </w:r>
            <w:r w:rsidRPr="009C309E">
              <w:rPr>
                <w:rStyle w:val="Hyperlnk"/>
                <w:rFonts w:eastAsiaTheme="majorEastAsia"/>
              </w:rPr>
              <w:t>Forskning som omfattas av etikprövningslagen måste ha godkänts innan den får utföras</w:t>
            </w:r>
            <w:r>
              <w:rPr>
                <w:webHidden/>
              </w:rPr>
              <w:tab/>
            </w:r>
            <w:r>
              <w:rPr>
                <w:webHidden/>
              </w:rPr>
              <w:fldChar w:fldCharType="begin"/>
            </w:r>
            <w:r>
              <w:rPr>
                <w:webHidden/>
              </w:rPr>
              <w:instrText xml:space="preserve"> PAGEREF _Toc18571599 \h </w:instrText>
            </w:r>
            <w:r>
              <w:rPr>
                <w:webHidden/>
              </w:rPr>
            </w:r>
            <w:r>
              <w:rPr>
                <w:webHidden/>
              </w:rPr>
              <w:fldChar w:fldCharType="separate"/>
            </w:r>
            <w:r>
              <w:rPr>
                <w:webHidden/>
              </w:rPr>
              <w:t>10</w:t>
            </w:r>
            <w:r>
              <w:rPr>
                <w:webHidden/>
              </w:rPr>
              <w:fldChar w:fldCharType="end"/>
            </w:r>
          </w:hyperlink>
        </w:p>
        <w:p w14:paraId="15ECBB7F" w14:textId="25242B5C" w:rsidR="0088523E" w:rsidRDefault="0088523E">
          <w:pPr>
            <w:pStyle w:val="Innehll2"/>
            <w:rPr>
              <w:rFonts w:asciiTheme="minorHAnsi" w:eastAsiaTheme="minorEastAsia" w:hAnsiTheme="minorHAnsi" w:cstheme="minorBidi"/>
              <w:sz w:val="22"/>
              <w:szCs w:val="22"/>
              <w:lang w:eastAsia="sv-SE"/>
            </w:rPr>
          </w:pPr>
          <w:hyperlink w:anchor="_Toc18571600" w:history="1">
            <w:r w:rsidRPr="009C309E">
              <w:rPr>
                <w:rStyle w:val="Hyperlnk"/>
                <w:rFonts w:eastAsiaTheme="majorEastAsia"/>
              </w:rPr>
              <w:t>5.3</w:t>
            </w:r>
            <w:r>
              <w:rPr>
                <w:rFonts w:asciiTheme="minorHAnsi" w:eastAsiaTheme="minorEastAsia" w:hAnsiTheme="minorHAnsi" w:cstheme="minorBidi"/>
                <w:sz w:val="22"/>
                <w:szCs w:val="22"/>
                <w:lang w:eastAsia="sv-SE"/>
              </w:rPr>
              <w:tab/>
            </w:r>
            <w:r w:rsidRPr="009C309E">
              <w:rPr>
                <w:rStyle w:val="Hyperlnk"/>
                <w:rFonts w:eastAsiaTheme="majorEastAsia"/>
              </w:rPr>
              <w:t>Det är forskningshuvudmannen som ska ansöka om etikprövning av forskning</w:t>
            </w:r>
            <w:r>
              <w:rPr>
                <w:webHidden/>
              </w:rPr>
              <w:tab/>
            </w:r>
            <w:r>
              <w:rPr>
                <w:webHidden/>
              </w:rPr>
              <w:fldChar w:fldCharType="begin"/>
            </w:r>
            <w:r>
              <w:rPr>
                <w:webHidden/>
              </w:rPr>
              <w:instrText xml:space="preserve"> PAGEREF _Toc18571600 \h </w:instrText>
            </w:r>
            <w:r>
              <w:rPr>
                <w:webHidden/>
              </w:rPr>
            </w:r>
            <w:r>
              <w:rPr>
                <w:webHidden/>
              </w:rPr>
              <w:fldChar w:fldCharType="separate"/>
            </w:r>
            <w:r>
              <w:rPr>
                <w:webHidden/>
              </w:rPr>
              <w:t>11</w:t>
            </w:r>
            <w:r>
              <w:rPr>
                <w:webHidden/>
              </w:rPr>
              <w:fldChar w:fldCharType="end"/>
            </w:r>
          </w:hyperlink>
        </w:p>
        <w:p w14:paraId="35E1C164" w14:textId="12EEDE79" w:rsidR="0088523E" w:rsidRDefault="0088523E">
          <w:pPr>
            <w:pStyle w:val="Innehll2"/>
            <w:rPr>
              <w:rFonts w:asciiTheme="minorHAnsi" w:eastAsiaTheme="minorEastAsia" w:hAnsiTheme="minorHAnsi" w:cstheme="minorBidi"/>
              <w:sz w:val="22"/>
              <w:szCs w:val="22"/>
              <w:lang w:eastAsia="sv-SE"/>
            </w:rPr>
          </w:pPr>
          <w:hyperlink w:anchor="_Toc18571601" w:history="1">
            <w:r w:rsidRPr="009C309E">
              <w:rPr>
                <w:rStyle w:val="Hyperlnk"/>
                <w:rFonts w:eastAsiaTheme="majorEastAsia"/>
              </w:rPr>
              <w:t>5.4</w:t>
            </w:r>
            <w:r>
              <w:rPr>
                <w:rFonts w:asciiTheme="minorHAnsi" w:eastAsiaTheme="minorEastAsia" w:hAnsiTheme="minorHAnsi" w:cstheme="minorBidi"/>
                <w:sz w:val="22"/>
                <w:szCs w:val="22"/>
                <w:lang w:eastAsia="sv-SE"/>
              </w:rPr>
              <w:tab/>
            </w:r>
            <w:r w:rsidRPr="009C309E">
              <w:rPr>
                <w:rStyle w:val="Hyperlnk"/>
                <w:rFonts w:eastAsiaTheme="majorEastAsia"/>
              </w:rPr>
              <w:t>Flera olika myndigheter utövar tillsyn över verksamhet där det bedrivs forskning</w:t>
            </w:r>
            <w:r>
              <w:rPr>
                <w:webHidden/>
              </w:rPr>
              <w:tab/>
            </w:r>
            <w:r>
              <w:rPr>
                <w:webHidden/>
              </w:rPr>
              <w:fldChar w:fldCharType="begin"/>
            </w:r>
            <w:r>
              <w:rPr>
                <w:webHidden/>
              </w:rPr>
              <w:instrText xml:space="preserve"> PAGEREF _Toc18571601 \h </w:instrText>
            </w:r>
            <w:r>
              <w:rPr>
                <w:webHidden/>
              </w:rPr>
            </w:r>
            <w:r>
              <w:rPr>
                <w:webHidden/>
              </w:rPr>
              <w:fldChar w:fldCharType="separate"/>
            </w:r>
            <w:r>
              <w:rPr>
                <w:webHidden/>
              </w:rPr>
              <w:t>11</w:t>
            </w:r>
            <w:r>
              <w:rPr>
                <w:webHidden/>
              </w:rPr>
              <w:fldChar w:fldCharType="end"/>
            </w:r>
          </w:hyperlink>
        </w:p>
        <w:p w14:paraId="30C4F365" w14:textId="61BE3F6F" w:rsidR="0088523E" w:rsidRDefault="0088523E">
          <w:pPr>
            <w:pStyle w:val="Innehll2"/>
            <w:rPr>
              <w:rFonts w:asciiTheme="minorHAnsi" w:eastAsiaTheme="minorEastAsia" w:hAnsiTheme="minorHAnsi" w:cstheme="minorBidi"/>
              <w:sz w:val="22"/>
              <w:szCs w:val="22"/>
              <w:lang w:eastAsia="sv-SE"/>
            </w:rPr>
          </w:pPr>
          <w:hyperlink w:anchor="_Toc18571602" w:history="1">
            <w:r w:rsidRPr="009C309E">
              <w:rPr>
                <w:rStyle w:val="Hyperlnk"/>
                <w:rFonts w:eastAsiaTheme="majorEastAsia"/>
              </w:rPr>
              <w:t>5.5</w:t>
            </w:r>
            <w:r>
              <w:rPr>
                <w:rFonts w:asciiTheme="minorHAnsi" w:eastAsiaTheme="minorEastAsia" w:hAnsiTheme="minorHAnsi" w:cstheme="minorBidi"/>
                <w:sz w:val="22"/>
                <w:szCs w:val="22"/>
                <w:lang w:eastAsia="sv-SE"/>
              </w:rPr>
              <w:tab/>
            </w:r>
            <w:r w:rsidRPr="009C309E">
              <w:rPr>
                <w:rStyle w:val="Hyperlnk"/>
                <w:rFonts w:eastAsiaTheme="majorEastAsia"/>
              </w:rPr>
              <w:t>Att forska utan etikprövningstillstånd är straffbart</w:t>
            </w:r>
            <w:r>
              <w:rPr>
                <w:webHidden/>
              </w:rPr>
              <w:tab/>
            </w:r>
            <w:r>
              <w:rPr>
                <w:webHidden/>
              </w:rPr>
              <w:fldChar w:fldCharType="begin"/>
            </w:r>
            <w:r>
              <w:rPr>
                <w:webHidden/>
              </w:rPr>
              <w:instrText xml:space="preserve"> PAGEREF _Toc18571602 \h </w:instrText>
            </w:r>
            <w:r>
              <w:rPr>
                <w:webHidden/>
              </w:rPr>
            </w:r>
            <w:r>
              <w:rPr>
                <w:webHidden/>
              </w:rPr>
              <w:fldChar w:fldCharType="separate"/>
            </w:r>
            <w:r>
              <w:rPr>
                <w:webHidden/>
              </w:rPr>
              <w:t>12</w:t>
            </w:r>
            <w:r>
              <w:rPr>
                <w:webHidden/>
              </w:rPr>
              <w:fldChar w:fldCharType="end"/>
            </w:r>
          </w:hyperlink>
        </w:p>
        <w:p w14:paraId="0EBA29E9" w14:textId="16821456" w:rsidR="0088523E" w:rsidRDefault="0088523E">
          <w:pPr>
            <w:pStyle w:val="Innehll2"/>
            <w:rPr>
              <w:rFonts w:asciiTheme="minorHAnsi" w:eastAsiaTheme="minorEastAsia" w:hAnsiTheme="minorHAnsi" w:cstheme="minorBidi"/>
              <w:sz w:val="22"/>
              <w:szCs w:val="22"/>
              <w:lang w:eastAsia="sv-SE"/>
            </w:rPr>
          </w:pPr>
          <w:hyperlink w:anchor="_Toc18571603" w:history="1">
            <w:r w:rsidRPr="009C309E">
              <w:rPr>
                <w:rStyle w:val="Hyperlnk"/>
                <w:rFonts w:eastAsiaTheme="majorEastAsia"/>
              </w:rPr>
              <w:t>5.6</w:t>
            </w:r>
            <w:r>
              <w:rPr>
                <w:rFonts w:asciiTheme="minorHAnsi" w:eastAsiaTheme="minorEastAsia" w:hAnsiTheme="minorHAnsi" w:cstheme="minorBidi"/>
                <w:sz w:val="22"/>
                <w:szCs w:val="22"/>
                <w:lang w:eastAsia="sv-SE"/>
              </w:rPr>
              <w:tab/>
            </w:r>
            <w:r w:rsidRPr="009C309E">
              <w:rPr>
                <w:rStyle w:val="Hyperlnk"/>
                <w:rFonts w:eastAsiaTheme="majorEastAsia"/>
              </w:rPr>
              <w:t>Ett nytt regelverk om kliniska läkemedelsprövningar</w:t>
            </w:r>
            <w:r>
              <w:rPr>
                <w:webHidden/>
              </w:rPr>
              <w:tab/>
            </w:r>
            <w:r>
              <w:rPr>
                <w:webHidden/>
              </w:rPr>
              <w:fldChar w:fldCharType="begin"/>
            </w:r>
            <w:r>
              <w:rPr>
                <w:webHidden/>
              </w:rPr>
              <w:instrText xml:space="preserve"> PAGEREF _Toc18571603 \h </w:instrText>
            </w:r>
            <w:r>
              <w:rPr>
                <w:webHidden/>
              </w:rPr>
            </w:r>
            <w:r>
              <w:rPr>
                <w:webHidden/>
              </w:rPr>
              <w:fldChar w:fldCharType="separate"/>
            </w:r>
            <w:r>
              <w:rPr>
                <w:webHidden/>
              </w:rPr>
              <w:t>12</w:t>
            </w:r>
            <w:r>
              <w:rPr>
                <w:webHidden/>
              </w:rPr>
              <w:fldChar w:fldCharType="end"/>
            </w:r>
          </w:hyperlink>
        </w:p>
        <w:p w14:paraId="16E6764F" w14:textId="49D70055" w:rsidR="0088523E" w:rsidRDefault="0088523E">
          <w:pPr>
            <w:pStyle w:val="Innehll2"/>
            <w:rPr>
              <w:rFonts w:asciiTheme="minorHAnsi" w:eastAsiaTheme="minorEastAsia" w:hAnsiTheme="minorHAnsi" w:cstheme="minorBidi"/>
              <w:sz w:val="22"/>
              <w:szCs w:val="22"/>
              <w:lang w:eastAsia="sv-SE"/>
            </w:rPr>
          </w:pPr>
          <w:hyperlink w:anchor="_Toc18571604" w:history="1">
            <w:r w:rsidRPr="009C309E">
              <w:rPr>
                <w:rStyle w:val="Hyperlnk"/>
                <w:rFonts w:eastAsiaTheme="majorEastAsia"/>
              </w:rPr>
              <w:t>5.7</w:t>
            </w:r>
            <w:r>
              <w:rPr>
                <w:rFonts w:asciiTheme="minorHAnsi" w:eastAsiaTheme="minorEastAsia" w:hAnsiTheme="minorHAnsi" w:cstheme="minorBidi"/>
                <w:sz w:val="22"/>
                <w:szCs w:val="22"/>
                <w:lang w:eastAsia="sv-SE"/>
              </w:rPr>
              <w:tab/>
            </w:r>
            <w:r w:rsidRPr="009C309E">
              <w:rPr>
                <w:rStyle w:val="Hyperlnk"/>
                <w:rFonts w:eastAsiaTheme="majorEastAsia"/>
              </w:rPr>
              <w:t>Forskare är privilegierade när det gäller att få tillgång till sekretessbelagd information</w:t>
            </w:r>
            <w:r>
              <w:rPr>
                <w:webHidden/>
              </w:rPr>
              <w:tab/>
            </w:r>
            <w:r>
              <w:rPr>
                <w:webHidden/>
              </w:rPr>
              <w:fldChar w:fldCharType="begin"/>
            </w:r>
            <w:r>
              <w:rPr>
                <w:webHidden/>
              </w:rPr>
              <w:instrText xml:space="preserve"> PAGEREF _Toc18571604 \h </w:instrText>
            </w:r>
            <w:r>
              <w:rPr>
                <w:webHidden/>
              </w:rPr>
            </w:r>
            <w:r>
              <w:rPr>
                <w:webHidden/>
              </w:rPr>
              <w:fldChar w:fldCharType="separate"/>
            </w:r>
            <w:r>
              <w:rPr>
                <w:webHidden/>
              </w:rPr>
              <w:t>13</w:t>
            </w:r>
            <w:r>
              <w:rPr>
                <w:webHidden/>
              </w:rPr>
              <w:fldChar w:fldCharType="end"/>
            </w:r>
          </w:hyperlink>
        </w:p>
        <w:p w14:paraId="2255840D" w14:textId="26033E08" w:rsidR="0088523E" w:rsidRDefault="0088523E">
          <w:pPr>
            <w:pStyle w:val="Innehll1"/>
            <w:rPr>
              <w:rFonts w:asciiTheme="minorHAnsi" w:eastAsiaTheme="minorEastAsia" w:hAnsiTheme="minorHAnsi"/>
              <w:sz w:val="22"/>
              <w:lang w:eastAsia="sv-SE"/>
            </w:rPr>
          </w:pPr>
          <w:hyperlink w:anchor="_Toc18571605" w:history="1">
            <w:r w:rsidRPr="009C309E">
              <w:rPr>
                <w:rStyle w:val="Hyperlnk"/>
              </w:rPr>
              <w:t>6</w:t>
            </w:r>
            <w:r>
              <w:rPr>
                <w:rFonts w:asciiTheme="minorHAnsi" w:eastAsiaTheme="minorEastAsia" w:hAnsiTheme="minorHAnsi"/>
                <w:sz w:val="22"/>
                <w:lang w:eastAsia="sv-SE"/>
              </w:rPr>
              <w:tab/>
            </w:r>
            <w:r w:rsidRPr="009C309E">
              <w:rPr>
                <w:rStyle w:val="Hyperlnk"/>
              </w:rPr>
              <w:t>Definitionen av forskning ska förtydligas</w:t>
            </w:r>
            <w:r>
              <w:rPr>
                <w:webHidden/>
              </w:rPr>
              <w:tab/>
            </w:r>
            <w:r>
              <w:rPr>
                <w:webHidden/>
              </w:rPr>
              <w:fldChar w:fldCharType="begin"/>
            </w:r>
            <w:r>
              <w:rPr>
                <w:webHidden/>
              </w:rPr>
              <w:instrText xml:space="preserve"> PAGEREF _Toc18571605 \h </w:instrText>
            </w:r>
            <w:r>
              <w:rPr>
                <w:webHidden/>
              </w:rPr>
            </w:r>
            <w:r>
              <w:rPr>
                <w:webHidden/>
              </w:rPr>
              <w:fldChar w:fldCharType="separate"/>
            </w:r>
            <w:r>
              <w:rPr>
                <w:webHidden/>
              </w:rPr>
              <w:t>13</w:t>
            </w:r>
            <w:r>
              <w:rPr>
                <w:webHidden/>
              </w:rPr>
              <w:fldChar w:fldCharType="end"/>
            </w:r>
          </w:hyperlink>
        </w:p>
        <w:p w14:paraId="45B7A7E9" w14:textId="29EA089F" w:rsidR="0088523E" w:rsidRDefault="0088523E">
          <w:pPr>
            <w:pStyle w:val="Innehll2"/>
            <w:rPr>
              <w:rFonts w:asciiTheme="minorHAnsi" w:eastAsiaTheme="minorEastAsia" w:hAnsiTheme="minorHAnsi" w:cstheme="minorBidi"/>
              <w:sz w:val="22"/>
              <w:szCs w:val="22"/>
              <w:lang w:eastAsia="sv-SE"/>
            </w:rPr>
          </w:pPr>
          <w:hyperlink w:anchor="_Toc18571606" w:history="1">
            <w:r w:rsidRPr="009C309E">
              <w:rPr>
                <w:rStyle w:val="Hyperlnk"/>
                <w:rFonts w:eastAsiaTheme="majorEastAsia"/>
              </w:rPr>
              <w:t>6.1</w:t>
            </w:r>
            <w:r>
              <w:rPr>
                <w:rFonts w:asciiTheme="minorHAnsi" w:eastAsiaTheme="minorEastAsia" w:hAnsiTheme="minorHAnsi" w:cstheme="minorBidi"/>
                <w:sz w:val="22"/>
                <w:szCs w:val="22"/>
                <w:lang w:eastAsia="sv-SE"/>
              </w:rPr>
              <w:tab/>
            </w:r>
            <w:r w:rsidRPr="009C309E">
              <w:rPr>
                <w:rStyle w:val="Hyperlnk"/>
                <w:rFonts w:eastAsiaTheme="majorEastAsia"/>
              </w:rPr>
              <w:t>Definitionen av forskning ska innefatta vetenskapliga studier genom observation</w:t>
            </w:r>
            <w:r>
              <w:rPr>
                <w:webHidden/>
              </w:rPr>
              <w:tab/>
            </w:r>
            <w:r>
              <w:rPr>
                <w:webHidden/>
              </w:rPr>
              <w:fldChar w:fldCharType="begin"/>
            </w:r>
            <w:r>
              <w:rPr>
                <w:webHidden/>
              </w:rPr>
              <w:instrText xml:space="preserve"> PAGEREF _Toc18571606 \h </w:instrText>
            </w:r>
            <w:r>
              <w:rPr>
                <w:webHidden/>
              </w:rPr>
            </w:r>
            <w:r>
              <w:rPr>
                <w:webHidden/>
              </w:rPr>
              <w:fldChar w:fldCharType="separate"/>
            </w:r>
            <w:r>
              <w:rPr>
                <w:webHidden/>
              </w:rPr>
              <w:t>13</w:t>
            </w:r>
            <w:r>
              <w:rPr>
                <w:webHidden/>
              </w:rPr>
              <w:fldChar w:fldCharType="end"/>
            </w:r>
          </w:hyperlink>
        </w:p>
        <w:p w14:paraId="31B17089" w14:textId="41EBE4D0" w:rsidR="0088523E" w:rsidRDefault="0088523E">
          <w:pPr>
            <w:pStyle w:val="Innehll2"/>
            <w:rPr>
              <w:rFonts w:asciiTheme="minorHAnsi" w:eastAsiaTheme="minorEastAsia" w:hAnsiTheme="minorHAnsi" w:cstheme="minorBidi"/>
              <w:sz w:val="22"/>
              <w:szCs w:val="22"/>
              <w:lang w:eastAsia="sv-SE"/>
            </w:rPr>
          </w:pPr>
          <w:hyperlink w:anchor="_Toc18571607" w:history="1">
            <w:r w:rsidRPr="009C309E">
              <w:rPr>
                <w:rStyle w:val="Hyperlnk"/>
                <w:rFonts w:eastAsiaTheme="majorEastAsia"/>
              </w:rPr>
              <w:t>6.2</w:t>
            </w:r>
            <w:r>
              <w:rPr>
                <w:rFonts w:asciiTheme="minorHAnsi" w:eastAsiaTheme="minorEastAsia" w:hAnsiTheme="minorHAnsi" w:cstheme="minorBidi"/>
                <w:sz w:val="22"/>
                <w:szCs w:val="22"/>
                <w:lang w:eastAsia="sv-SE"/>
              </w:rPr>
              <w:tab/>
            </w:r>
            <w:r w:rsidRPr="009C309E">
              <w:rPr>
                <w:rStyle w:val="Hyperlnk"/>
                <w:rFonts w:eastAsiaTheme="majorEastAsia"/>
              </w:rPr>
              <w:t>Studentundantaget ska behållas</w:t>
            </w:r>
            <w:r>
              <w:rPr>
                <w:webHidden/>
              </w:rPr>
              <w:tab/>
            </w:r>
            <w:r>
              <w:rPr>
                <w:webHidden/>
              </w:rPr>
              <w:fldChar w:fldCharType="begin"/>
            </w:r>
            <w:r>
              <w:rPr>
                <w:webHidden/>
              </w:rPr>
              <w:instrText xml:space="preserve"> PAGEREF _Toc18571607 \h </w:instrText>
            </w:r>
            <w:r>
              <w:rPr>
                <w:webHidden/>
              </w:rPr>
            </w:r>
            <w:r>
              <w:rPr>
                <w:webHidden/>
              </w:rPr>
              <w:fldChar w:fldCharType="separate"/>
            </w:r>
            <w:r>
              <w:rPr>
                <w:webHidden/>
              </w:rPr>
              <w:t>20</w:t>
            </w:r>
            <w:r>
              <w:rPr>
                <w:webHidden/>
              </w:rPr>
              <w:fldChar w:fldCharType="end"/>
            </w:r>
          </w:hyperlink>
        </w:p>
        <w:p w14:paraId="7F36F7E8" w14:textId="04BB9A84" w:rsidR="0088523E" w:rsidRDefault="0088523E">
          <w:pPr>
            <w:pStyle w:val="Innehll2"/>
            <w:rPr>
              <w:rFonts w:asciiTheme="minorHAnsi" w:eastAsiaTheme="minorEastAsia" w:hAnsiTheme="minorHAnsi" w:cstheme="minorBidi"/>
              <w:sz w:val="22"/>
              <w:szCs w:val="22"/>
              <w:lang w:eastAsia="sv-SE"/>
            </w:rPr>
          </w:pPr>
          <w:hyperlink w:anchor="_Toc18571608" w:history="1">
            <w:r w:rsidRPr="009C309E">
              <w:rPr>
                <w:rStyle w:val="Hyperlnk"/>
                <w:rFonts w:eastAsiaTheme="majorEastAsia"/>
              </w:rPr>
              <w:t>6.3</w:t>
            </w:r>
            <w:r>
              <w:rPr>
                <w:rFonts w:asciiTheme="minorHAnsi" w:eastAsiaTheme="minorEastAsia" w:hAnsiTheme="minorHAnsi" w:cstheme="minorBidi"/>
                <w:sz w:val="22"/>
                <w:szCs w:val="22"/>
                <w:lang w:eastAsia="sv-SE"/>
              </w:rPr>
              <w:tab/>
            </w:r>
            <w:r w:rsidRPr="009C309E">
              <w:rPr>
                <w:rStyle w:val="Hyperlnk"/>
                <w:rFonts w:eastAsiaTheme="majorEastAsia"/>
              </w:rPr>
              <w:t>Undantag från etikprövningslagen för forskning som inte innebär någon beaktansvärd risk</w:t>
            </w:r>
            <w:r>
              <w:rPr>
                <w:webHidden/>
              </w:rPr>
              <w:tab/>
            </w:r>
            <w:r>
              <w:rPr>
                <w:webHidden/>
              </w:rPr>
              <w:fldChar w:fldCharType="begin"/>
            </w:r>
            <w:r>
              <w:rPr>
                <w:webHidden/>
              </w:rPr>
              <w:instrText xml:space="preserve"> PAGEREF _Toc18571608 \h </w:instrText>
            </w:r>
            <w:r>
              <w:rPr>
                <w:webHidden/>
              </w:rPr>
            </w:r>
            <w:r>
              <w:rPr>
                <w:webHidden/>
              </w:rPr>
              <w:fldChar w:fldCharType="separate"/>
            </w:r>
            <w:r>
              <w:rPr>
                <w:webHidden/>
              </w:rPr>
              <w:t>27</w:t>
            </w:r>
            <w:r>
              <w:rPr>
                <w:webHidden/>
              </w:rPr>
              <w:fldChar w:fldCharType="end"/>
            </w:r>
          </w:hyperlink>
        </w:p>
        <w:p w14:paraId="7AD16BB3" w14:textId="033227D3" w:rsidR="0088523E" w:rsidRDefault="0088523E">
          <w:pPr>
            <w:pStyle w:val="Innehll1"/>
            <w:rPr>
              <w:rFonts w:asciiTheme="minorHAnsi" w:eastAsiaTheme="minorEastAsia" w:hAnsiTheme="minorHAnsi"/>
              <w:sz w:val="22"/>
              <w:lang w:eastAsia="sv-SE"/>
            </w:rPr>
          </w:pPr>
          <w:hyperlink w:anchor="_Toc18571609" w:history="1">
            <w:r w:rsidRPr="009C309E">
              <w:rPr>
                <w:rStyle w:val="Hyperlnk"/>
              </w:rPr>
              <w:t>7</w:t>
            </w:r>
            <w:r>
              <w:rPr>
                <w:rFonts w:asciiTheme="minorHAnsi" w:eastAsiaTheme="minorEastAsia" w:hAnsiTheme="minorHAnsi"/>
                <w:sz w:val="22"/>
                <w:lang w:eastAsia="sv-SE"/>
              </w:rPr>
              <w:tab/>
            </w:r>
            <w:r w:rsidRPr="009C309E">
              <w:rPr>
                <w:rStyle w:val="Hyperlnk"/>
              </w:rPr>
              <w:t>Verksamhet i gränsområdet mellan klinisk forskning och hälso- och sjukvård</w:t>
            </w:r>
            <w:r>
              <w:rPr>
                <w:webHidden/>
              </w:rPr>
              <w:tab/>
            </w:r>
            <w:r>
              <w:rPr>
                <w:webHidden/>
              </w:rPr>
              <w:fldChar w:fldCharType="begin"/>
            </w:r>
            <w:r>
              <w:rPr>
                <w:webHidden/>
              </w:rPr>
              <w:instrText xml:space="preserve"> PAGEREF _Toc18571609 \h </w:instrText>
            </w:r>
            <w:r>
              <w:rPr>
                <w:webHidden/>
              </w:rPr>
            </w:r>
            <w:r>
              <w:rPr>
                <w:webHidden/>
              </w:rPr>
              <w:fldChar w:fldCharType="separate"/>
            </w:r>
            <w:r>
              <w:rPr>
                <w:webHidden/>
              </w:rPr>
              <w:t>28</w:t>
            </w:r>
            <w:r>
              <w:rPr>
                <w:webHidden/>
              </w:rPr>
              <w:fldChar w:fldCharType="end"/>
            </w:r>
          </w:hyperlink>
        </w:p>
        <w:p w14:paraId="4F1DABEF" w14:textId="5EDBBAA4" w:rsidR="0088523E" w:rsidRDefault="0088523E">
          <w:pPr>
            <w:pStyle w:val="Innehll1"/>
            <w:rPr>
              <w:rFonts w:asciiTheme="minorHAnsi" w:eastAsiaTheme="minorEastAsia" w:hAnsiTheme="minorHAnsi"/>
              <w:sz w:val="22"/>
              <w:lang w:eastAsia="sv-SE"/>
            </w:rPr>
          </w:pPr>
          <w:hyperlink w:anchor="_Toc18571610" w:history="1">
            <w:r w:rsidRPr="009C309E">
              <w:rPr>
                <w:rStyle w:val="Hyperlnk"/>
              </w:rPr>
              <w:t>8</w:t>
            </w:r>
            <w:r>
              <w:rPr>
                <w:rFonts w:asciiTheme="minorHAnsi" w:eastAsiaTheme="minorEastAsia" w:hAnsiTheme="minorHAnsi"/>
                <w:sz w:val="22"/>
                <w:lang w:eastAsia="sv-SE"/>
              </w:rPr>
              <w:tab/>
            </w:r>
            <w:r w:rsidRPr="009C309E">
              <w:rPr>
                <w:rStyle w:val="Hyperlnk"/>
              </w:rPr>
              <w:t>Ny reglering ska införas om ansökan om etikprövning och forskningshuvudmännens ansvar</w:t>
            </w:r>
            <w:r>
              <w:rPr>
                <w:webHidden/>
              </w:rPr>
              <w:tab/>
            </w:r>
            <w:r>
              <w:rPr>
                <w:webHidden/>
              </w:rPr>
              <w:fldChar w:fldCharType="begin"/>
            </w:r>
            <w:r>
              <w:rPr>
                <w:webHidden/>
              </w:rPr>
              <w:instrText xml:space="preserve"> PAGEREF _Toc18571610 \h </w:instrText>
            </w:r>
            <w:r>
              <w:rPr>
                <w:webHidden/>
              </w:rPr>
            </w:r>
            <w:r>
              <w:rPr>
                <w:webHidden/>
              </w:rPr>
              <w:fldChar w:fldCharType="separate"/>
            </w:r>
            <w:r>
              <w:rPr>
                <w:webHidden/>
              </w:rPr>
              <w:t>35</w:t>
            </w:r>
            <w:r>
              <w:rPr>
                <w:webHidden/>
              </w:rPr>
              <w:fldChar w:fldCharType="end"/>
            </w:r>
          </w:hyperlink>
        </w:p>
        <w:p w14:paraId="4059DE0B" w14:textId="41AF0BBB" w:rsidR="0088523E" w:rsidRDefault="0088523E">
          <w:pPr>
            <w:pStyle w:val="Innehll1"/>
            <w:rPr>
              <w:rFonts w:asciiTheme="minorHAnsi" w:eastAsiaTheme="minorEastAsia" w:hAnsiTheme="minorHAnsi"/>
              <w:sz w:val="22"/>
              <w:lang w:eastAsia="sv-SE"/>
            </w:rPr>
          </w:pPr>
          <w:hyperlink w:anchor="_Toc18571611" w:history="1">
            <w:r w:rsidRPr="009C309E">
              <w:rPr>
                <w:rStyle w:val="Hyperlnk"/>
              </w:rPr>
              <w:t>9</w:t>
            </w:r>
            <w:r>
              <w:rPr>
                <w:rFonts w:asciiTheme="minorHAnsi" w:eastAsiaTheme="minorEastAsia" w:hAnsiTheme="minorHAnsi"/>
                <w:sz w:val="22"/>
                <w:lang w:eastAsia="sv-SE"/>
              </w:rPr>
              <w:tab/>
            </w:r>
            <w:r w:rsidRPr="009C309E">
              <w:rPr>
                <w:rStyle w:val="Hyperlnk"/>
              </w:rPr>
              <w:t>Tillsynen över etikprövningslagen ska förtydligas</w:t>
            </w:r>
            <w:r>
              <w:rPr>
                <w:webHidden/>
              </w:rPr>
              <w:tab/>
            </w:r>
            <w:r>
              <w:rPr>
                <w:webHidden/>
              </w:rPr>
              <w:fldChar w:fldCharType="begin"/>
            </w:r>
            <w:r>
              <w:rPr>
                <w:webHidden/>
              </w:rPr>
              <w:instrText xml:space="preserve"> PAGEREF _Toc18571611 \h </w:instrText>
            </w:r>
            <w:r>
              <w:rPr>
                <w:webHidden/>
              </w:rPr>
            </w:r>
            <w:r>
              <w:rPr>
                <w:webHidden/>
              </w:rPr>
              <w:fldChar w:fldCharType="separate"/>
            </w:r>
            <w:r>
              <w:rPr>
                <w:webHidden/>
              </w:rPr>
              <w:t>45</w:t>
            </w:r>
            <w:r>
              <w:rPr>
                <w:webHidden/>
              </w:rPr>
              <w:fldChar w:fldCharType="end"/>
            </w:r>
          </w:hyperlink>
        </w:p>
        <w:p w14:paraId="52A82D41" w14:textId="58B962EF" w:rsidR="0088523E" w:rsidRDefault="0088523E">
          <w:pPr>
            <w:pStyle w:val="Innehll1"/>
            <w:rPr>
              <w:rFonts w:asciiTheme="minorHAnsi" w:eastAsiaTheme="minorEastAsia" w:hAnsiTheme="minorHAnsi"/>
              <w:sz w:val="22"/>
              <w:lang w:eastAsia="sv-SE"/>
            </w:rPr>
          </w:pPr>
          <w:hyperlink w:anchor="_Toc18571612" w:history="1">
            <w:r w:rsidRPr="009C309E">
              <w:rPr>
                <w:rStyle w:val="Hyperlnk"/>
              </w:rPr>
              <w:t>10</w:t>
            </w:r>
            <w:r>
              <w:rPr>
                <w:rFonts w:asciiTheme="minorHAnsi" w:eastAsiaTheme="minorEastAsia" w:hAnsiTheme="minorHAnsi"/>
                <w:sz w:val="22"/>
                <w:lang w:eastAsia="sv-SE"/>
              </w:rPr>
              <w:tab/>
            </w:r>
            <w:r w:rsidRPr="009C309E">
              <w:rPr>
                <w:rStyle w:val="Hyperlnk"/>
              </w:rPr>
              <w:t>Straffansvaret ska utökas och straffen för brott mot etikprövningslagen ska skärpas</w:t>
            </w:r>
            <w:r>
              <w:rPr>
                <w:webHidden/>
              </w:rPr>
              <w:tab/>
            </w:r>
            <w:r>
              <w:rPr>
                <w:webHidden/>
              </w:rPr>
              <w:fldChar w:fldCharType="begin"/>
            </w:r>
            <w:r>
              <w:rPr>
                <w:webHidden/>
              </w:rPr>
              <w:instrText xml:space="preserve"> PAGEREF _Toc18571612 \h </w:instrText>
            </w:r>
            <w:r>
              <w:rPr>
                <w:webHidden/>
              </w:rPr>
            </w:r>
            <w:r>
              <w:rPr>
                <w:webHidden/>
              </w:rPr>
              <w:fldChar w:fldCharType="separate"/>
            </w:r>
            <w:r>
              <w:rPr>
                <w:webHidden/>
              </w:rPr>
              <w:t>52</w:t>
            </w:r>
            <w:r>
              <w:rPr>
                <w:webHidden/>
              </w:rPr>
              <w:fldChar w:fldCharType="end"/>
            </w:r>
          </w:hyperlink>
        </w:p>
        <w:p w14:paraId="18DCE79D" w14:textId="46A187A7" w:rsidR="0088523E" w:rsidRDefault="0088523E">
          <w:pPr>
            <w:pStyle w:val="Innehll1"/>
            <w:rPr>
              <w:rFonts w:asciiTheme="minorHAnsi" w:eastAsiaTheme="minorEastAsia" w:hAnsiTheme="minorHAnsi"/>
              <w:sz w:val="22"/>
              <w:lang w:eastAsia="sv-SE"/>
            </w:rPr>
          </w:pPr>
          <w:hyperlink w:anchor="_Toc18571613" w:history="1">
            <w:r w:rsidRPr="009C309E">
              <w:rPr>
                <w:rStyle w:val="Hyperlnk"/>
              </w:rPr>
              <w:t>11</w:t>
            </w:r>
            <w:r>
              <w:rPr>
                <w:rFonts w:asciiTheme="minorHAnsi" w:eastAsiaTheme="minorEastAsia" w:hAnsiTheme="minorHAnsi"/>
                <w:sz w:val="22"/>
                <w:lang w:eastAsia="sv-SE"/>
              </w:rPr>
              <w:tab/>
            </w:r>
            <w:r w:rsidRPr="009C309E">
              <w:rPr>
                <w:rStyle w:val="Hyperlnk"/>
              </w:rPr>
              <w:t>Ikraftträdande- och övergångsbestämmelser</w:t>
            </w:r>
            <w:r>
              <w:rPr>
                <w:webHidden/>
              </w:rPr>
              <w:tab/>
            </w:r>
            <w:r>
              <w:rPr>
                <w:webHidden/>
              </w:rPr>
              <w:fldChar w:fldCharType="begin"/>
            </w:r>
            <w:r>
              <w:rPr>
                <w:webHidden/>
              </w:rPr>
              <w:instrText xml:space="preserve"> PAGEREF _Toc18571613 \h </w:instrText>
            </w:r>
            <w:r>
              <w:rPr>
                <w:webHidden/>
              </w:rPr>
            </w:r>
            <w:r>
              <w:rPr>
                <w:webHidden/>
              </w:rPr>
              <w:fldChar w:fldCharType="separate"/>
            </w:r>
            <w:r>
              <w:rPr>
                <w:webHidden/>
              </w:rPr>
              <w:t>61</w:t>
            </w:r>
            <w:r>
              <w:rPr>
                <w:webHidden/>
              </w:rPr>
              <w:fldChar w:fldCharType="end"/>
            </w:r>
          </w:hyperlink>
        </w:p>
        <w:p w14:paraId="6DAE3312" w14:textId="00C6862E" w:rsidR="0088523E" w:rsidRDefault="0088523E">
          <w:pPr>
            <w:pStyle w:val="Innehll1"/>
            <w:rPr>
              <w:rFonts w:asciiTheme="minorHAnsi" w:eastAsiaTheme="minorEastAsia" w:hAnsiTheme="minorHAnsi"/>
              <w:sz w:val="22"/>
              <w:lang w:eastAsia="sv-SE"/>
            </w:rPr>
          </w:pPr>
          <w:hyperlink w:anchor="_Toc18571614" w:history="1">
            <w:r w:rsidRPr="009C309E">
              <w:rPr>
                <w:rStyle w:val="Hyperlnk"/>
              </w:rPr>
              <w:t>12</w:t>
            </w:r>
            <w:r>
              <w:rPr>
                <w:rFonts w:asciiTheme="minorHAnsi" w:eastAsiaTheme="minorEastAsia" w:hAnsiTheme="minorHAnsi"/>
                <w:sz w:val="22"/>
                <w:lang w:eastAsia="sv-SE"/>
              </w:rPr>
              <w:tab/>
            </w:r>
            <w:r w:rsidRPr="009C309E">
              <w:rPr>
                <w:rStyle w:val="Hyperlnk"/>
              </w:rPr>
              <w:t>Konsekvenser</w:t>
            </w:r>
            <w:r>
              <w:rPr>
                <w:webHidden/>
              </w:rPr>
              <w:tab/>
            </w:r>
            <w:r>
              <w:rPr>
                <w:webHidden/>
              </w:rPr>
              <w:fldChar w:fldCharType="begin"/>
            </w:r>
            <w:r>
              <w:rPr>
                <w:webHidden/>
              </w:rPr>
              <w:instrText xml:space="preserve"> PAGEREF _Toc18571614 \h </w:instrText>
            </w:r>
            <w:r>
              <w:rPr>
                <w:webHidden/>
              </w:rPr>
            </w:r>
            <w:r>
              <w:rPr>
                <w:webHidden/>
              </w:rPr>
              <w:fldChar w:fldCharType="separate"/>
            </w:r>
            <w:r>
              <w:rPr>
                <w:webHidden/>
              </w:rPr>
              <w:t>62</w:t>
            </w:r>
            <w:r>
              <w:rPr>
                <w:webHidden/>
              </w:rPr>
              <w:fldChar w:fldCharType="end"/>
            </w:r>
          </w:hyperlink>
        </w:p>
        <w:p w14:paraId="4EEA2CDA" w14:textId="4E0B5163" w:rsidR="0088523E" w:rsidRDefault="0088523E">
          <w:pPr>
            <w:pStyle w:val="Innehll2"/>
            <w:tabs>
              <w:tab w:val="left" w:pos="1134"/>
            </w:tabs>
            <w:rPr>
              <w:rFonts w:asciiTheme="minorHAnsi" w:eastAsiaTheme="minorEastAsia" w:hAnsiTheme="minorHAnsi" w:cstheme="minorBidi"/>
              <w:sz w:val="22"/>
              <w:szCs w:val="22"/>
              <w:lang w:eastAsia="sv-SE"/>
            </w:rPr>
          </w:pPr>
          <w:hyperlink w:anchor="_Toc18571615" w:history="1">
            <w:r w:rsidRPr="009C309E">
              <w:rPr>
                <w:rStyle w:val="Hyperlnk"/>
                <w:rFonts w:eastAsiaTheme="majorEastAsia"/>
              </w:rPr>
              <w:t>12.1</w:t>
            </w:r>
            <w:r>
              <w:rPr>
                <w:rFonts w:asciiTheme="minorHAnsi" w:eastAsiaTheme="minorEastAsia" w:hAnsiTheme="minorHAnsi" w:cstheme="minorBidi"/>
                <w:sz w:val="22"/>
                <w:szCs w:val="22"/>
                <w:lang w:eastAsia="sv-SE"/>
              </w:rPr>
              <w:tab/>
            </w:r>
            <w:r w:rsidRPr="009C309E">
              <w:rPr>
                <w:rStyle w:val="Hyperlnk"/>
                <w:rFonts w:eastAsiaTheme="majorEastAsia"/>
              </w:rPr>
              <w:t>Ekonomiska konsekvenser</w:t>
            </w:r>
            <w:r>
              <w:rPr>
                <w:webHidden/>
              </w:rPr>
              <w:tab/>
            </w:r>
            <w:r>
              <w:rPr>
                <w:webHidden/>
              </w:rPr>
              <w:fldChar w:fldCharType="begin"/>
            </w:r>
            <w:r>
              <w:rPr>
                <w:webHidden/>
              </w:rPr>
              <w:instrText xml:space="preserve"> PAGEREF _Toc18571615 \h </w:instrText>
            </w:r>
            <w:r>
              <w:rPr>
                <w:webHidden/>
              </w:rPr>
            </w:r>
            <w:r>
              <w:rPr>
                <w:webHidden/>
              </w:rPr>
              <w:fldChar w:fldCharType="separate"/>
            </w:r>
            <w:r>
              <w:rPr>
                <w:webHidden/>
              </w:rPr>
              <w:t>62</w:t>
            </w:r>
            <w:r>
              <w:rPr>
                <w:webHidden/>
              </w:rPr>
              <w:fldChar w:fldCharType="end"/>
            </w:r>
          </w:hyperlink>
        </w:p>
        <w:p w14:paraId="08C79605" w14:textId="5C968C7E" w:rsidR="0088523E" w:rsidRDefault="0088523E">
          <w:pPr>
            <w:pStyle w:val="Innehll3"/>
            <w:tabs>
              <w:tab w:val="left" w:pos="1985"/>
            </w:tabs>
            <w:rPr>
              <w:rFonts w:asciiTheme="minorHAnsi" w:eastAsiaTheme="minorEastAsia" w:hAnsiTheme="minorHAnsi" w:cstheme="minorBidi"/>
              <w:sz w:val="22"/>
              <w:szCs w:val="22"/>
              <w:lang w:eastAsia="sv-SE"/>
            </w:rPr>
          </w:pPr>
          <w:hyperlink w:anchor="_Toc18571616" w:history="1">
            <w:r w:rsidRPr="009C309E">
              <w:rPr>
                <w:rStyle w:val="Hyperlnk"/>
                <w:rFonts w:eastAsiaTheme="majorEastAsia"/>
              </w:rPr>
              <w:t>12.1.1</w:t>
            </w:r>
            <w:r>
              <w:rPr>
                <w:rFonts w:asciiTheme="minorHAnsi" w:eastAsiaTheme="minorEastAsia" w:hAnsiTheme="minorHAnsi" w:cstheme="minorBidi"/>
                <w:sz w:val="22"/>
                <w:szCs w:val="22"/>
                <w:lang w:eastAsia="sv-SE"/>
              </w:rPr>
              <w:tab/>
            </w:r>
            <w:r w:rsidRPr="009C309E">
              <w:rPr>
                <w:rStyle w:val="Hyperlnk"/>
                <w:rFonts w:eastAsiaTheme="majorEastAsia"/>
              </w:rPr>
              <w:t>Forskningshuvudmän</w:t>
            </w:r>
            <w:r>
              <w:rPr>
                <w:webHidden/>
              </w:rPr>
              <w:tab/>
            </w:r>
            <w:r>
              <w:rPr>
                <w:webHidden/>
              </w:rPr>
              <w:fldChar w:fldCharType="begin"/>
            </w:r>
            <w:r>
              <w:rPr>
                <w:webHidden/>
              </w:rPr>
              <w:instrText xml:space="preserve"> PAGEREF _Toc18571616 \h </w:instrText>
            </w:r>
            <w:r>
              <w:rPr>
                <w:webHidden/>
              </w:rPr>
            </w:r>
            <w:r>
              <w:rPr>
                <w:webHidden/>
              </w:rPr>
              <w:fldChar w:fldCharType="separate"/>
            </w:r>
            <w:r>
              <w:rPr>
                <w:webHidden/>
              </w:rPr>
              <w:t>62</w:t>
            </w:r>
            <w:r>
              <w:rPr>
                <w:webHidden/>
              </w:rPr>
              <w:fldChar w:fldCharType="end"/>
            </w:r>
          </w:hyperlink>
        </w:p>
        <w:p w14:paraId="6BD2E3BA" w14:textId="70D9D3AF" w:rsidR="0088523E" w:rsidRDefault="0088523E">
          <w:pPr>
            <w:pStyle w:val="Innehll3"/>
            <w:tabs>
              <w:tab w:val="left" w:pos="1985"/>
            </w:tabs>
            <w:rPr>
              <w:rFonts w:asciiTheme="minorHAnsi" w:eastAsiaTheme="minorEastAsia" w:hAnsiTheme="minorHAnsi" w:cstheme="minorBidi"/>
              <w:sz w:val="22"/>
              <w:szCs w:val="22"/>
              <w:lang w:eastAsia="sv-SE"/>
            </w:rPr>
          </w:pPr>
          <w:hyperlink w:anchor="_Toc18571617" w:history="1">
            <w:r w:rsidRPr="009C309E">
              <w:rPr>
                <w:rStyle w:val="Hyperlnk"/>
                <w:rFonts w:eastAsiaTheme="majorEastAsia"/>
              </w:rPr>
              <w:t>12.1.2</w:t>
            </w:r>
            <w:r>
              <w:rPr>
                <w:rFonts w:asciiTheme="minorHAnsi" w:eastAsiaTheme="minorEastAsia" w:hAnsiTheme="minorHAnsi" w:cstheme="minorBidi"/>
                <w:sz w:val="22"/>
                <w:szCs w:val="22"/>
                <w:lang w:eastAsia="sv-SE"/>
              </w:rPr>
              <w:tab/>
            </w:r>
            <w:r w:rsidRPr="009C309E">
              <w:rPr>
                <w:rStyle w:val="Hyperlnk"/>
                <w:rFonts w:eastAsiaTheme="majorEastAsia"/>
              </w:rPr>
              <w:t>Övriga statliga myndigheter</w:t>
            </w:r>
            <w:r>
              <w:rPr>
                <w:webHidden/>
              </w:rPr>
              <w:tab/>
            </w:r>
            <w:r>
              <w:rPr>
                <w:webHidden/>
              </w:rPr>
              <w:fldChar w:fldCharType="begin"/>
            </w:r>
            <w:r>
              <w:rPr>
                <w:webHidden/>
              </w:rPr>
              <w:instrText xml:space="preserve"> PAGEREF _Toc18571617 \h </w:instrText>
            </w:r>
            <w:r>
              <w:rPr>
                <w:webHidden/>
              </w:rPr>
            </w:r>
            <w:r>
              <w:rPr>
                <w:webHidden/>
              </w:rPr>
              <w:fldChar w:fldCharType="separate"/>
            </w:r>
            <w:r>
              <w:rPr>
                <w:webHidden/>
              </w:rPr>
              <w:t>63</w:t>
            </w:r>
            <w:r>
              <w:rPr>
                <w:webHidden/>
              </w:rPr>
              <w:fldChar w:fldCharType="end"/>
            </w:r>
          </w:hyperlink>
        </w:p>
        <w:p w14:paraId="14775354" w14:textId="59A0229C" w:rsidR="0088523E" w:rsidRDefault="0088523E">
          <w:pPr>
            <w:pStyle w:val="Innehll2"/>
            <w:tabs>
              <w:tab w:val="left" w:pos="1134"/>
            </w:tabs>
            <w:rPr>
              <w:rFonts w:asciiTheme="minorHAnsi" w:eastAsiaTheme="minorEastAsia" w:hAnsiTheme="minorHAnsi" w:cstheme="minorBidi"/>
              <w:sz w:val="22"/>
              <w:szCs w:val="22"/>
              <w:lang w:eastAsia="sv-SE"/>
            </w:rPr>
          </w:pPr>
          <w:hyperlink w:anchor="_Toc18571618" w:history="1">
            <w:r w:rsidRPr="009C309E">
              <w:rPr>
                <w:rStyle w:val="Hyperlnk"/>
                <w:rFonts w:eastAsiaTheme="majorEastAsia"/>
              </w:rPr>
              <w:t>12.2</w:t>
            </w:r>
            <w:r>
              <w:rPr>
                <w:rFonts w:asciiTheme="minorHAnsi" w:eastAsiaTheme="minorEastAsia" w:hAnsiTheme="minorHAnsi" w:cstheme="minorBidi"/>
                <w:sz w:val="22"/>
                <w:szCs w:val="22"/>
                <w:lang w:eastAsia="sv-SE"/>
              </w:rPr>
              <w:tab/>
            </w:r>
            <w:r w:rsidRPr="009C309E">
              <w:rPr>
                <w:rStyle w:val="Hyperlnk"/>
                <w:rFonts w:eastAsiaTheme="majorEastAsia"/>
              </w:rPr>
              <w:t>Konsekvenser för den kommunala självstyrelsen</w:t>
            </w:r>
            <w:r>
              <w:rPr>
                <w:webHidden/>
              </w:rPr>
              <w:tab/>
            </w:r>
            <w:r>
              <w:rPr>
                <w:webHidden/>
              </w:rPr>
              <w:fldChar w:fldCharType="begin"/>
            </w:r>
            <w:r>
              <w:rPr>
                <w:webHidden/>
              </w:rPr>
              <w:instrText xml:space="preserve"> PAGEREF _Toc18571618 \h </w:instrText>
            </w:r>
            <w:r>
              <w:rPr>
                <w:webHidden/>
              </w:rPr>
            </w:r>
            <w:r>
              <w:rPr>
                <w:webHidden/>
              </w:rPr>
              <w:fldChar w:fldCharType="separate"/>
            </w:r>
            <w:r>
              <w:rPr>
                <w:webHidden/>
              </w:rPr>
              <w:t>63</w:t>
            </w:r>
            <w:r>
              <w:rPr>
                <w:webHidden/>
              </w:rPr>
              <w:fldChar w:fldCharType="end"/>
            </w:r>
          </w:hyperlink>
        </w:p>
        <w:p w14:paraId="40C481A0" w14:textId="3F5EF1D5" w:rsidR="0088523E" w:rsidRDefault="0088523E">
          <w:pPr>
            <w:pStyle w:val="Innehll2"/>
            <w:tabs>
              <w:tab w:val="left" w:pos="1134"/>
            </w:tabs>
            <w:rPr>
              <w:rFonts w:asciiTheme="minorHAnsi" w:eastAsiaTheme="minorEastAsia" w:hAnsiTheme="minorHAnsi" w:cstheme="minorBidi"/>
              <w:sz w:val="22"/>
              <w:szCs w:val="22"/>
              <w:lang w:eastAsia="sv-SE"/>
            </w:rPr>
          </w:pPr>
          <w:hyperlink w:anchor="_Toc18571619" w:history="1">
            <w:r w:rsidRPr="009C309E">
              <w:rPr>
                <w:rStyle w:val="Hyperlnk"/>
                <w:rFonts w:eastAsiaTheme="majorEastAsia"/>
              </w:rPr>
              <w:t>12.3</w:t>
            </w:r>
            <w:r>
              <w:rPr>
                <w:rFonts w:asciiTheme="minorHAnsi" w:eastAsiaTheme="minorEastAsia" w:hAnsiTheme="minorHAnsi" w:cstheme="minorBidi"/>
                <w:sz w:val="22"/>
                <w:szCs w:val="22"/>
                <w:lang w:eastAsia="sv-SE"/>
              </w:rPr>
              <w:tab/>
            </w:r>
            <w:r w:rsidRPr="009C309E">
              <w:rPr>
                <w:rStyle w:val="Hyperlnk"/>
                <w:rFonts w:eastAsiaTheme="majorEastAsia"/>
              </w:rPr>
              <w:t>Övriga konsekvenser</w:t>
            </w:r>
            <w:r>
              <w:rPr>
                <w:webHidden/>
              </w:rPr>
              <w:tab/>
            </w:r>
            <w:r>
              <w:rPr>
                <w:webHidden/>
              </w:rPr>
              <w:fldChar w:fldCharType="begin"/>
            </w:r>
            <w:r>
              <w:rPr>
                <w:webHidden/>
              </w:rPr>
              <w:instrText xml:space="preserve"> PAGEREF _Toc18571619 \h </w:instrText>
            </w:r>
            <w:r>
              <w:rPr>
                <w:webHidden/>
              </w:rPr>
            </w:r>
            <w:r>
              <w:rPr>
                <w:webHidden/>
              </w:rPr>
              <w:fldChar w:fldCharType="separate"/>
            </w:r>
            <w:r>
              <w:rPr>
                <w:webHidden/>
              </w:rPr>
              <w:t>63</w:t>
            </w:r>
            <w:r>
              <w:rPr>
                <w:webHidden/>
              </w:rPr>
              <w:fldChar w:fldCharType="end"/>
            </w:r>
          </w:hyperlink>
        </w:p>
        <w:p w14:paraId="4DADB53C" w14:textId="74AA3BB5" w:rsidR="0088523E" w:rsidRDefault="0088523E">
          <w:pPr>
            <w:pStyle w:val="Innehll1"/>
            <w:rPr>
              <w:rFonts w:asciiTheme="minorHAnsi" w:eastAsiaTheme="minorEastAsia" w:hAnsiTheme="minorHAnsi"/>
              <w:sz w:val="22"/>
              <w:lang w:eastAsia="sv-SE"/>
            </w:rPr>
          </w:pPr>
          <w:hyperlink w:anchor="_Toc18571620" w:history="1">
            <w:r w:rsidRPr="009C309E">
              <w:rPr>
                <w:rStyle w:val="Hyperlnk"/>
              </w:rPr>
              <w:t>13</w:t>
            </w:r>
            <w:r>
              <w:rPr>
                <w:rFonts w:asciiTheme="minorHAnsi" w:eastAsiaTheme="minorEastAsia" w:hAnsiTheme="minorHAnsi"/>
                <w:sz w:val="22"/>
                <w:lang w:eastAsia="sv-SE"/>
              </w:rPr>
              <w:tab/>
            </w:r>
            <w:r w:rsidRPr="009C309E">
              <w:rPr>
                <w:rStyle w:val="Hyperlnk"/>
              </w:rPr>
              <w:t>Författningskommentar</w:t>
            </w:r>
            <w:r>
              <w:rPr>
                <w:webHidden/>
              </w:rPr>
              <w:tab/>
            </w:r>
            <w:r>
              <w:rPr>
                <w:webHidden/>
              </w:rPr>
              <w:fldChar w:fldCharType="begin"/>
            </w:r>
            <w:r>
              <w:rPr>
                <w:webHidden/>
              </w:rPr>
              <w:instrText xml:space="preserve"> PAGEREF _Toc18571620 \h </w:instrText>
            </w:r>
            <w:r>
              <w:rPr>
                <w:webHidden/>
              </w:rPr>
            </w:r>
            <w:r>
              <w:rPr>
                <w:webHidden/>
              </w:rPr>
              <w:fldChar w:fldCharType="separate"/>
            </w:r>
            <w:r>
              <w:rPr>
                <w:webHidden/>
              </w:rPr>
              <w:t>64</w:t>
            </w:r>
            <w:r>
              <w:rPr>
                <w:webHidden/>
              </w:rPr>
              <w:fldChar w:fldCharType="end"/>
            </w:r>
          </w:hyperlink>
        </w:p>
        <w:p w14:paraId="1C0E9E09" w14:textId="4FB4F85F" w:rsidR="0088523E" w:rsidRDefault="0088523E">
          <w:pPr>
            <w:pStyle w:val="Innehll4"/>
            <w:rPr>
              <w:rFonts w:asciiTheme="minorHAnsi" w:eastAsiaTheme="minorEastAsia" w:hAnsiTheme="minorHAnsi"/>
              <w:noProof/>
              <w:sz w:val="22"/>
              <w:lang w:eastAsia="sv-SE"/>
            </w:rPr>
          </w:pPr>
          <w:hyperlink w:anchor="_Toc18571621" w:history="1">
            <w:r w:rsidRPr="009C309E">
              <w:rPr>
                <w:rStyle w:val="Hyperlnk"/>
                <w:noProof/>
              </w:rPr>
              <w:t>Utdrag ur sammanfattningen av betänkandet Etikprövning – en översyn av reglerna om forskning och hälso- och sjukvård (SOU 2017:104)</w:t>
            </w:r>
            <w:r>
              <w:rPr>
                <w:noProof/>
                <w:webHidden/>
              </w:rPr>
              <w:tab/>
            </w:r>
            <w:r>
              <w:rPr>
                <w:noProof/>
                <w:webHidden/>
              </w:rPr>
              <w:fldChar w:fldCharType="begin"/>
            </w:r>
            <w:r>
              <w:rPr>
                <w:noProof/>
                <w:webHidden/>
              </w:rPr>
              <w:instrText xml:space="preserve"> PAGEREF _Toc18571621 \h </w:instrText>
            </w:r>
            <w:r>
              <w:rPr>
                <w:noProof/>
                <w:webHidden/>
              </w:rPr>
            </w:r>
            <w:r>
              <w:rPr>
                <w:noProof/>
                <w:webHidden/>
              </w:rPr>
              <w:fldChar w:fldCharType="separate"/>
            </w:r>
            <w:r>
              <w:rPr>
                <w:noProof/>
                <w:webHidden/>
              </w:rPr>
              <w:t>70</w:t>
            </w:r>
            <w:r>
              <w:rPr>
                <w:noProof/>
                <w:webHidden/>
              </w:rPr>
              <w:fldChar w:fldCharType="end"/>
            </w:r>
          </w:hyperlink>
        </w:p>
        <w:p w14:paraId="77D16D92" w14:textId="39146FE0" w:rsidR="0088523E" w:rsidRDefault="0088523E">
          <w:pPr>
            <w:pStyle w:val="Innehll4"/>
            <w:rPr>
              <w:rFonts w:asciiTheme="minorHAnsi" w:eastAsiaTheme="minorEastAsia" w:hAnsiTheme="minorHAnsi"/>
              <w:noProof/>
              <w:sz w:val="22"/>
              <w:lang w:eastAsia="sv-SE"/>
            </w:rPr>
          </w:pPr>
          <w:hyperlink w:anchor="_Toc18571622" w:history="1">
            <w:r w:rsidRPr="009C309E">
              <w:rPr>
                <w:rStyle w:val="Hyperlnk"/>
                <w:noProof/>
              </w:rPr>
              <w:t>Utdrag ur betänkandets lagförslag</w:t>
            </w:r>
            <w:r>
              <w:rPr>
                <w:noProof/>
                <w:webHidden/>
              </w:rPr>
              <w:tab/>
            </w:r>
            <w:r>
              <w:rPr>
                <w:noProof/>
                <w:webHidden/>
              </w:rPr>
              <w:fldChar w:fldCharType="begin"/>
            </w:r>
            <w:r>
              <w:rPr>
                <w:noProof/>
                <w:webHidden/>
              </w:rPr>
              <w:instrText xml:space="preserve"> PAGEREF _Toc18571622 \h </w:instrText>
            </w:r>
            <w:r>
              <w:rPr>
                <w:noProof/>
                <w:webHidden/>
              </w:rPr>
            </w:r>
            <w:r>
              <w:rPr>
                <w:noProof/>
                <w:webHidden/>
              </w:rPr>
              <w:fldChar w:fldCharType="separate"/>
            </w:r>
            <w:r>
              <w:rPr>
                <w:noProof/>
                <w:webHidden/>
              </w:rPr>
              <w:t>77</w:t>
            </w:r>
            <w:r>
              <w:rPr>
                <w:noProof/>
                <w:webHidden/>
              </w:rPr>
              <w:fldChar w:fldCharType="end"/>
            </w:r>
          </w:hyperlink>
        </w:p>
        <w:p w14:paraId="386583FC" w14:textId="59F53381" w:rsidR="0088523E" w:rsidRDefault="0088523E">
          <w:pPr>
            <w:pStyle w:val="Innehll4"/>
            <w:rPr>
              <w:rFonts w:asciiTheme="minorHAnsi" w:eastAsiaTheme="minorEastAsia" w:hAnsiTheme="minorHAnsi"/>
              <w:noProof/>
              <w:sz w:val="22"/>
              <w:lang w:eastAsia="sv-SE"/>
            </w:rPr>
          </w:pPr>
          <w:hyperlink w:anchor="_Toc18571623" w:history="1">
            <w:r w:rsidRPr="009C309E">
              <w:rPr>
                <w:rStyle w:val="Hyperlnk"/>
                <w:noProof/>
              </w:rPr>
              <w:t>Förteckning över remissinstanserna</w:t>
            </w:r>
            <w:r>
              <w:rPr>
                <w:noProof/>
                <w:webHidden/>
              </w:rPr>
              <w:tab/>
            </w:r>
            <w:r>
              <w:rPr>
                <w:noProof/>
                <w:webHidden/>
              </w:rPr>
              <w:fldChar w:fldCharType="begin"/>
            </w:r>
            <w:r>
              <w:rPr>
                <w:noProof/>
                <w:webHidden/>
              </w:rPr>
              <w:instrText xml:space="preserve"> PAGEREF _Toc18571623 \h </w:instrText>
            </w:r>
            <w:r>
              <w:rPr>
                <w:noProof/>
                <w:webHidden/>
              </w:rPr>
            </w:r>
            <w:r>
              <w:rPr>
                <w:noProof/>
                <w:webHidden/>
              </w:rPr>
              <w:fldChar w:fldCharType="separate"/>
            </w:r>
            <w:r>
              <w:rPr>
                <w:noProof/>
                <w:webHidden/>
              </w:rPr>
              <w:t>83</w:t>
            </w:r>
            <w:r>
              <w:rPr>
                <w:noProof/>
                <w:webHidden/>
              </w:rPr>
              <w:fldChar w:fldCharType="end"/>
            </w:r>
          </w:hyperlink>
        </w:p>
        <w:p w14:paraId="29851D76" w14:textId="45DF102C" w:rsidR="0088523E" w:rsidRDefault="0088523E">
          <w:pPr>
            <w:pStyle w:val="Innehll4"/>
            <w:rPr>
              <w:rFonts w:asciiTheme="minorHAnsi" w:eastAsiaTheme="minorEastAsia" w:hAnsiTheme="minorHAnsi"/>
              <w:noProof/>
              <w:sz w:val="22"/>
              <w:lang w:eastAsia="sv-SE"/>
            </w:rPr>
          </w:pPr>
          <w:hyperlink w:anchor="_Toc18571624" w:history="1">
            <w:r w:rsidRPr="009C309E">
              <w:rPr>
                <w:rStyle w:val="Hyperlnk"/>
                <w:noProof/>
              </w:rPr>
              <w:t>Lagrådsremissens lagförslag</w:t>
            </w:r>
            <w:r>
              <w:rPr>
                <w:noProof/>
                <w:webHidden/>
              </w:rPr>
              <w:tab/>
            </w:r>
            <w:r>
              <w:rPr>
                <w:noProof/>
                <w:webHidden/>
              </w:rPr>
              <w:fldChar w:fldCharType="begin"/>
            </w:r>
            <w:r>
              <w:rPr>
                <w:noProof/>
                <w:webHidden/>
              </w:rPr>
              <w:instrText xml:space="preserve"> PAGEREF _Toc18571624 \h </w:instrText>
            </w:r>
            <w:r>
              <w:rPr>
                <w:noProof/>
                <w:webHidden/>
              </w:rPr>
            </w:r>
            <w:r>
              <w:rPr>
                <w:noProof/>
                <w:webHidden/>
              </w:rPr>
              <w:fldChar w:fldCharType="separate"/>
            </w:r>
            <w:r>
              <w:rPr>
                <w:noProof/>
                <w:webHidden/>
              </w:rPr>
              <w:t>85</w:t>
            </w:r>
            <w:r>
              <w:rPr>
                <w:noProof/>
                <w:webHidden/>
              </w:rPr>
              <w:fldChar w:fldCharType="end"/>
            </w:r>
          </w:hyperlink>
        </w:p>
        <w:p w14:paraId="72C7F335" w14:textId="31CDB026" w:rsidR="0088523E" w:rsidRDefault="0088523E">
          <w:pPr>
            <w:pStyle w:val="Innehll4"/>
            <w:rPr>
              <w:rFonts w:asciiTheme="minorHAnsi" w:eastAsiaTheme="minorEastAsia" w:hAnsiTheme="minorHAnsi"/>
              <w:noProof/>
              <w:sz w:val="22"/>
              <w:lang w:eastAsia="sv-SE"/>
            </w:rPr>
          </w:pPr>
          <w:hyperlink w:anchor="_Toc18571625" w:history="1">
            <w:r w:rsidRPr="009C309E">
              <w:rPr>
                <w:rStyle w:val="Hyperlnk"/>
                <w:noProof/>
              </w:rPr>
              <w:t>Lagrådets yttrande</w:t>
            </w:r>
            <w:r>
              <w:rPr>
                <w:noProof/>
                <w:webHidden/>
              </w:rPr>
              <w:tab/>
            </w:r>
            <w:r>
              <w:rPr>
                <w:noProof/>
                <w:webHidden/>
              </w:rPr>
              <w:fldChar w:fldCharType="begin"/>
            </w:r>
            <w:r>
              <w:rPr>
                <w:noProof/>
                <w:webHidden/>
              </w:rPr>
              <w:instrText xml:space="preserve"> PAGEREF _Toc18571625 \h </w:instrText>
            </w:r>
            <w:r>
              <w:rPr>
                <w:noProof/>
                <w:webHidden/>
              </w:rPr>
            </w:r>
            <w:r>
              <w:rPr>
                <w:noProof/>
                <w:webHidden/>
              </w:rPr>
              <w:fldChar w:fldCharType="separate"/>
            </w:r>
            <w:r>
              <w:rPr>
                <w:noProof/>
                <w:webHidden/>
              </w:rPr>
              <w:t>88</w:t>
            </w:r>
            <w:r>
              <w:rPr>
                <w:noProof/>
                <w:webHidden/>
              </w:rPr>
              <w:fldChar w:fldCharType="end"/>
            </w:r>
          </w:hyperlink>
        </w:p>
        <w:p w14:paraId="7BCA330F" w14:textId="5CD6496C" w:rsidR="0088523E" w:rsidRDefault="0088523E">
          <w:pPr>
            <w:pStyle w:val="Innehll5"/>
            <w:rPr>
              <w:rFonts w:asciiTheme="minorHAnsi" w:eastAsiaTheme="minorEastAsia" w:hAnsiTheme="minorHAnsi"/>
              <w:noProof/>
              <w:sz w:val="22"/>
              <w:lang w:eastAsia="sv-SE"/>
            </w:rPr>
          </w:pPr>
          <w:hyperlink w:anchor="_Toc18571626" w:history="1">
            <w:r w:rsidRPr="009C309E">
              <w:rPr>
                <w:rStyle w:val="Hyperlnk"/>
                <w:noProof/>
              </w:rPr>
              <w:t>Utdrag ur protokoll vid regeringssammanträde den 5 september 2019</w:t>
            </w:r>
            <w:r>
              <w:rPr>
                <w:noProof/>
                <w:webHidden/>
              </w:rPr>
              <w:tab/>
            </w:r>
            <w:r>
              <w:rPr>
                <w:noProof/>
                <w:webHidden/>
              </w:rPr>
              <w:fldChar w:fldCharType="begin"/>
            </w:r>
            <w:r>
              <w:rPr>
                <w:noProof/>
                <w:webHidden/>
              </w:rPr>
              <w:instrText xml:space="preserve"> PAGEREF _Toc18571626 \h </w:instrText>
            </w:r>
            <w:r>
              <w:rPr>
                <w:noProof/>
                <w:webHidden/>
              </w:rPr>
            </w:r>
            <w:r>
              <w:rPr>
                <w:noProof/>
                <w:webHidden/>
              </w:rPr>
              <w:fldChar w:fldCharType="separate"/>
            </w:r>
            <w:r>
              <w:rPr>
                <w:noProof/>
                <w:webHidden/>
              </w:rPr>
              <w:t>89</w:t>
            </w:r>
            <w:r>
              <w:rPr>
                <w:noProof/>
                <w:webHidden/>
              </w:rPr>
              <w:fldChar w:fldCharType="end"/>
            </w:r>
          </w:hyperlink>
        </w:p>
        <w:p w14:paraId="082529C2" w14:textId="13C87294" w:rsidR="00D26462" w:rsidRPr="009A4FDE" w:rsidRDefault="00D26462" w:rsidP="004C0735">
          <w:pPr>
            <w:pStyle w:val="Innehll1"/>
            <w:spacing w:after="280"/>
            <w:rPr>
              <w:sz w:val="27"/>
              <w:szCs w:val="27"/>
            </w:rPr>
          </w:pPr>
          <w:r>
            <w:rPr>
              <w:b/>
              <w:sz w:val="25"/>
              <w:szCs w:val="25"/>
            </w:rPr>
            <w:fldChar w:fldCharType="end"/>
          </w:r>
        </w:p>
      </w:sdtContent>
    </w:sdt>
    <w:p w14:paraId="14BFB1A0" w14:textId="77777777" w:rsidR="00D26462" w:rsidRPr="005A72C8" w:rsidRDefault="00D26462" w:rsidP="008C1D84">
      <w:pPr>
        <w:pStyle w:val="Rubrik1"/>
        <w:spacing w:before="0"/>
      </w:pPr>
      <w:r>
        <w:br w:type="page"/>
      </w:r>
      <w:bookmarkStart w:id="2" w:name="_Toc337112318"/>
      <w:bookmarkStart w:id="3" w:name="_Toc18571593"/>
      <w:r w:rsidRPr="005A72C8">
        <w:lastRenderedPageBreak/>
        <w:t>Förslag till riksdagsbeslut</w:t>
      </w:r>
      <w:bookmarkEnd w:id="2"/>
      <w:bookmarkEnd w:id="3"/>
    </w:p>
    <w:p w14:paraId="190DF8CE" w14:textId="360BA817" w:rsidR="00D26462" w:rsidRDefault="00D26462" w:rsidP="00A9138D">
      <w:pPr>
        <w:pStyle w:val="Brdtext"/>
      </w:pPr>
      <w:r w:rsidRPr="009831A0">
        <w:t>Regeringens förslag:</w:t>
      </w:r>
    </w:p>
    <w:p w14:paraId="480EBAB9" w14:textId="064F66A1" w:rsidR="00D26462" w:rsidRPr="00D26462" w:rsidRDefault="00D26462" w:rsidP="00016BDA">
      <w:pPr>
        <w:pStyle w:val="Brdtextmedindrag"/>
      </w:pPr>
      <w:r w:rsidRPr="00D26462">
        <w:t>Riksdagen antar regeringens förslag till lag om ändring</w:t>
      </w:r>
      <w:r>
        <w:t xml:space="preserve"> i lagen (2003:460) om etikprövning av forskning som avser människor. </w:t>
      </w:r>
    </w:p>
    <w:p w14:paraId="781E1469" w14:textId="77777777" w:rsidR="00D26462" w:rsidRPr="00144361" w:rsidRDefault="00D26462" w:rsidP="009C61A6">
      <w:pPr>
        <w:pStyle w:val="Brdtextmedindrag"/>
      </w:pPr>
    </w:p>
    <w:p w14:paraId="3501EBBE" w14:textId="77777777" w:rsidR="00D26462" w:rsidRDefault="00D26462">
      <w:pPr>
        <w:rPr>
          <w:sz w:val="20"/>
        </w:rPr>
      </w:pPr>
      <w:r>
        <w:br w:type="page"/>
      </w:r>
    </w:p>
    <w:p w14:paraId="25BDAB92"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4B3F5037" w14:textId="77777777" w:rsidR="004C0735" w:rsidRPr="00F47B51" w:rsidRDefault="00C013B6" w:rsidP="004C0735">
      <w:pPr>
        <w:pStyle w:val="Rubrik1"/>
        <w:spacing w:before="0"/>
      </w:pPr>
      <w:bookmarkStart w:id="4" w:name="_Toc18571594"/>
      <w:r w:rsidRPr="00F47B51">
        <w:lastRenderedPageBreak/>
        <w:t>Förslag till lag om ändring i lagen (2003:460) om etikprövning av forskning som avser människor</w:t>
      </w:r>
      <w:bookmarkEnd w:id="4"/>
    </w:p>
    <w:p w14:paraId="56F51A68" w14:textId="77777777" w:rsidR="004C0735" w:rsidRPr="00F47B51" w:rsidRDefault="00C013B6" w:rsidP="004C0735">
      <w:pPr>
        <w:pStyle w:val="Brdtext"/>
      </w:pPr>
      <w:r w:rsidRPr="00F47B51">
        <w:t xml:space="preserve">Härigenom föreskrivs att 2, 6, 23, 34 och 38 §§ </w:t>
      </w:r>
      <w:r>
        <w:t>lagen (2003:460) om etik</w:t>
      </w:r>
      <w:r>
        <w:softHyphen/>
        <w:t xml:space="preserve">prövning av forskning som avser människor </w:t>
      </w:r>
      <w:r w:rsidRPr="00F47B51">
        <w:t xml:space="preserve">ska ha följande lydelse. </w:t>
      </w:r>
    </w:p>
    <w:p w14:paraId="1402EC1D" w14:textId="77777777" w:rsidR="004C0735" w:rsidRPr="00F47B51" w:rsidRDefault="004C0735" w:rsidP="004C073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4B48" w14:paraId="086DAB85" w14:textId="77777777">
        <w:tc>
          <w:tcPr>
            <w:tcW w:w="2500" w:type="pct"/>
            <w:shd w:val="clear" w:color="auto" w:fill="auto"/>
            <w:tcMar>
              <w:left w:w="0" w:type="dxa"/>
            </w:tcMar>
          </w:tcPr>
          <w:p w14:paraId="4F28D054" w14:textId="77777777" w:rsidR="004C0735" w:rsidRPr="00F47B51" w:rsidRDefault="00C013B6" w:rsidP="004C0735">
            <w:pPr>
              <w:pStyle w:val="Brdtext"/>
              <w:rPr>
                <w:i/>
              </w:rPr>
            </w:pPr>
            <w:r w:rsidRPr="00F47B51">
              <w:rPr>
                <w:i/>
              </w:rPr>
              <w:t>Nuvarande lydelse</w:t>
            </w:r>
          </w:p>
        </w:tc>
        <w:tc>
          <w:tcPr>
            <w:tcW w:w="2500" w:type="pct"/>
            <w:shd w:val="clear" w:color="auto" w:fill="auto"/>
            <w:tcMar>
              <w:right w:w="0" w:type="dxa"/>
            </w:tcMar>
          </w:tcPr>
          <w:p w14:paraId="6BCCFE67" w14:textId="77777777" w:rsidR="004C0735" w:rsidRPr="00F47B51" w:rsidRDefault="00C013B6" w:rsidP="004C0735">
            <w:pPr>
              <w:pStyle w:val="Brdtext"/>
              <w:rPr>
                <w:i/>
              </w:rPr>
            </w:pPr>
            <w:r w:rsidRPr="00F47B51">
              <w:rPr>
                <w:i/>
              </w:rPr>
              <w:t>Föreslagen lydelse</w:t>
            </w:r>
          </w:p>
        </w:tc>
      </w:tr>
    </w:tbl>
    <w:p w14:paraId="2ACB422B" w14:textId="77777777" w:rsidR="004C0735" w:rsidRPr="00F47B51" w:rsidRDefault="00C013B6" w:rsidP="004C0735">
      <w:pPr>
        <w:pStyle w:val="Brdtext"/>
        <w:spacing w:before="270"/>
        <w:jc w:val="center"/>
      </w:pPr>
      <w:r w:rsidRPr="00F47B51">
        <w:t>2 §</w:t>
      </w:r>
      <w:r w:rsidRPr="00F47B51">
        <w:rPr>
          <w:rStyle w:val="Fotnotsreferens"/>
        </w:rPr>
        <w:footnoteReference w:id="2"/>
      </w:r>
    </w:p>
    <w:p w14:paraId="52B6301B" w14:textId="77777777" w:rsidR="004C0735" w:rsidRPr="00F47B51" w:rsidRDefault="00C013B6" w:rsidP="004C0735">
      <w:pPr>
        <w:pStyle w:val="Brdtextmedindrag"/>
      </w:pPr>
      <w:r w:rsidRPr="00F47B51">
        <w:t>I denna lag avses med</w:t>
      </w:r>
    </w:p>
    <w:tbl>
      <w:tblPr>
        <w:tblW w:w="5000" w:type="pct"/>
        <w:tblLook w:val="0000" w:firstRow="0" w:lastRow="0" w:firstColumn="0" w:lastColumn="0" w:noHBand="0" w:noVBand="0"/>
      </w:tblPr>
      <w:tblGrid>
        <w:gridCol w:w="2948"/>
        <w:gridCol w:w="2949"/>
      </w:tblGrid>
      <w:tr w:rsidR="00A24B48" w14:paraId="011C29A1" w14:textId="77777777">
        <w:tc>
          <w:tcPr>
            <w:tcW w:w="2500" w:type="pct"/>
            <w:shd w:val="clear" w:color="auto" w:fill="auto"/>
            <w:tcMar>
              <w:left w:w="0" w:type="dxa"/>
            </w:tcMar>
          </w:tcPr>
          <w:p w14:paraId="32605666" w14:textId="77777777" w:rsidR="004C0735" w:rsidRPr="00F47B51" w:rsidRDefault="00C013B6" w:rsidP="004C0735">
            <w:pPr>
              <w:pStyle w:val="Brdtextmedindrag"/>
            </w:pPr>
            <w:r w:rsidRPr="00F47B51">
              <w:t>forskning</w:t>
            </w:r>
            <w:r w:rsidRPr="0024000F">
              <w:t>:</w:t>
            </w:r>
            <w:r w:rsidRPr="00F47B51">
              <w:t xml:space="preserve"> vetenskapligt experi</w:t>
            </w:r>
            <w:r w:rsidRPr="00F47B51">
              <w:softHyphen/>
              <w:t xml:space="preserve">mentellt eller teoretiskt arbete för att </w:t>
            </w:r>
            <w:r w:rsidRPr="00F47B51">
              <w:rPr>
                <w:i/>
              </w:rPr>
              <w:t>inhämta</w:t>
            </w:r>
            <w:r w:rsidRPr="00F47B51">
              <w:t xml:space="preserve"> ny kunskap </w:t>
            </w:r>
            <w:r w:rsidRPr="00A4334D">
              <w:t>och</w:t>
            </w:r>
            <w:r w:rsidRPr="00F47B51">
              <w:t xml:space="preserve"> ut</w:t>
            </w:r>
            <w:r w:rsidRPr="00F47B51">
              <w:softHyphen/>
              <w:t>vecklingsarbete på vetenskaplig grund, dock inte sådant arbete som utförs inom ramen för högskole</w:t>
            </w:r>
            <w:r w:rsidRPr="00F47B51">
              <w:softHyphen/>
              <w:t>ut</w:t>
            </w:r>
            <w:r w:rsidRPr="00F47B51">
              <w:softHyphen/>
              <w:t xml:space="preserve">bildning på grundnivå eller på avancerad nivå, </w:t>
            </w:r>
          </w:p>
          <w:p w14:paraId="34DF51AF" w14:textId="77777777" w:rsidR="004C0735" w:rsidRPr="00F47B51" w:rsidRDefault="004C0735" w:rsidP="004C0735">
            <w:pPr>
              <w:pStyle w:val="Brdtext"/>
            </w:pPr>
          </w:p>
        </w:tc>
        <w:tc>
          <w:tcPr>
            <w:tcW w:w="2500" w:type="pct"/>
            <w:shd w:val="clear" w:color="auto" w:fill="auto"/>
            <w:tcMar>
              <w:right w:w="0" w:type="dxa"/>
            </w:tcMar>
          </w:tcPr>
          <w:p w14:paraId="764D7D1D" w14:textId="77777777" w:rsidR="004C0735" w:rsidRPr="00F47B51" w:rsidRDefault="00C013B6" w:rsidP="004C0735">
            <w:pPr>
              <w:pStyle w:val="Brdtext"/>
            </w:pPr>
            <w:r w:rsidRPr="00F47B51">
              <w:t>forskning</w:t>
            </w:r>
            <w:r w:rsidRPr="0024000F">
              <w:t>:</w:t>
            </w:r>
            <w:r w:rsidRPr="00F47B51">
              <w:t xml:space="preserve"> vetenskapligt experi</w:t>
            </w:r>
            <w:r w:rsidRPr="00F47B51">
              <w:softHyphen/>
              <w:t xml:space="preserve">mentellt eller teoretiskt arbete </w:t>
            </w:r>
            <w:r w:rsidRPr="00F47B51">
              <w:rPr>
                <w:i/>
              </w:rPr>
              <w:t>eller vetenskapliga studier genom ob</w:t>
            </w:r>
            <w:r w:rsidRPr="00F47B51">
              <w:rPr>
                <w:i/>
              </w:rPr>
              <w:softHyphen/>
              <w:t>ser</w:t>
            </w:r>
            <w:r>
              <w:rPr>
                <w:i/>
              </w:rPr>
              <w:softHyphen/>
            </w:r>
            <w:r w:rsidRPr="00F47B51">
              <w:rPr>
                <w:i/>
              </w:rPr>
              <w:t>vation, om arbetet eller stu</w:t>
            </w:r>
            <w:r w:rsidRPr="00F47B51">
              <w:rPr>
                <w:i/>
              </w:rPr>
              <w:softHyphen/>
              <w:t xml:space="preserve">dierna </w:t>
            </w:r>
            <w:r>
              <w:rPr>
                <w:i/>
              </w:rPr>
              <w:t>görs</w:t>
            </w:r>
            <w:r w:rsidRPr="00F47B51">
              <w:t xml:space="preserve"> för att </w:t>
            </w:r>
            <w:r w:rsidRPr="00F47B51">
              <w:rPr>
                <w:i/>
              </w:rPr>
              <w:t>hämta in</w:t>
            </w:r>
            <w:r w:rsidRPr="00F47B51">
              <w:t xml:space="preserve"> ny kunskap</w:t>
            </w:r>
            <w:r w:rsidRPr="0024000F">
              <w:rPr>
                <w:i/>
              </w:rPr>
              <w:t>,</w:t>
            </w:r>
            <w:r w:rsidRPr="00F47B51">
              <w:t xml:space="preserve"> </w:t>
            </w:r>
            <w:r w:rsidRPr="00A4334D">
              <w:t>och</w:t>
            </w:r>
            <w:r w:rsidRPr="00F47B51">
              <w:t xml:space="preserve"> utvecklingsarbete på veten</w:t>
            </w:r>
            <w:r>
              <w:softHyphen/>
            </w:r>
            <w:r w:rsidRPr="00F47B51">
              <w:t>skaplig grund, dock inte sådant ar</w:t>
            </w:r>
            <w:r>
              <w:softHyphen/>
            </w:r>
            <w:r w:rsidRPr="00F47B51">
              <w:t xml:space="preserve">bete </w:t>
            </w:r>
            <w:r w:rsidRPr="00F47B51">
              <w:rPr>
                <w:i/>
              </w:rPr>
              <w:t>eller sådana studier</w:t>
            </w:r>
            <w:r w:rsidRPr="00F47B51">
              <w:t xml:space="preserve"> som utförs </w:t>
            </w:r>
            <w:r w:rsidRPr="00900336">
              <w:rPr>
                <w:i/>
              </w:rPr>
              <w:t>endast</w:t>
            </w:r>
            <w:r>
              <w:t xml:space="preserve"> </w:t>
            </w:r>
            <w:r w:rsidRPr="00F47B51">
              <w:t>inom ra</w:t>
            </w:r>
            <w:r w:rsidRPr="00F47B51">
              <w:softHyphen/>
              <w:t>men för hög</w:t>
            </w:r>
            <w:r>
              <w:softHyphen/>
            </w:r>
            <w:r w:rsidRPr="00F47B51">
              <w:t>skole</w:t>
            </w:r>
            <w:r>
              <w:softHyphen/>
            </w:r>
            <w:r w:rsidRPr="00F47B51">
              <w:t>ut</w:t>
            </w:r>
            <w:r>
              <w:softHyphen/>
            </w:r>
            <w:r w:rsidRPr="00F47B51">
              <w:t>bildning på grundnivå eller på avancerad nivå,</w:t>
            </w:r>
          </w:p>
        </w:tc>
      </w:tr>
    </w:tbl>
    <w:p w14:paraId="5D786F0F" w14:textId="77777777" w:rsidR="004C0735" w:rsidRPr="00F47B51" w:rsidRDefault="00C013B6" w:rsidP="004C0735">
      <w:pPr>
        <w:pStyle w:val="Brdtextmedindrag"/>
      </w:pPr>
      <w:r w:rsidRPr="00F47B51">
        <w:t>forskningshuvudman</w:t>
      </w:r>
      <w:r w:rsidRPr="0024000F">
        <w:t xml:space="preserve">: </w:t>
      </w:r>
      <w:r w:rsidRPr="00F47B51">
        <w:t>en statlig myndighet eller en fysisk eller juridisk person i vars verksamhet forskningen utförs,</w:t>
      </w:r>
    </w:p>
    <w:p w14:paraId="7049847D" w14:textId="77777777" w:rsidR="004C0735" w:rsidRPr="00F47B51" w:rsidRDefault="00C013B6" w:rsidP="004C0735">
      <w:pPr>
        <w:pStyle w:val="Brdtextmedindrag"/>
      </w:pPr>
      <w:r w:rsidRPr="00F47B51">
        <w:t>forskningsperson</w:t>
      </w:r>
      <w:r w:rsidRPr="0024000F">
        <w:t xml:space="preserve">: </w:t>
      </w:r>
      <w:r w:rsidRPr="00F47B51">
        <w:t xml:space="preserve">en levande människa som forskningen avser, och </w:t>
      </w:r>
    </w:p>
    <w:p w14:paraId="4F6C9AC8" w14:textId="77777777" w:rsidR="004C0735" w:rsidRPr="00F47B51" w:rsidRDefault="00C013B6" w:rsidP="004C0735">
      <w:pPr>
        <w:pStyle w:val="Brdtextmedindrag"/>
      </w:pPr>
      <w:r w:rsidRPr="00F47B51">
        <w:t>behandling av personuppgifter</w:t>
      </w:r>
      <w:r w:rsidRPr="00F47B51">
        <w:rPr>
          <w:i/>
        </w:rPr>
        <w:t>:</w:t>
      </w:r>
      <w:r w:rsidRPr="00F47B51">
        <w:t xml:space="preserve"> sådan behandling som anges i artikel 4.2 i Europaparlamentets och rådets förordning (EU) 2016/679 av den 27 april 2016 om skydd för fysiska personer med avseende på behandling av per</w:t>
      </w:r>
      <w:r>
        <w:softHyphen/>
      </w:r>
      <w:r w:rsidRPr="00F47B51">
        <w:t>sonuppgifter och om det fria flödet av sådana uppgifter och om upphä</w:t>
      </w:r>
      <w:r>
        <w:softHyphen/>
      </w:r>
      <w:r w:rsidRPr="00F47B51">
        <w:t xml:space="preserve">vande av direktiv 95/46/EG (allmän dataskyddsförordning), här benämnd EU:s dataskyddsförordning. </w:t>
      </w:r>
    </w:p>
    <w:p w14:paraId="147ACFBD" w14:textId="77777777" w:rsidR="004C0735" w:rsidRPr="00F47B51" w:rsidRDefault="00C013B6" w:rsidP="004C0735">
      <w:pPr>
        <w:pStyle w:val="Brdtext"/>
        <w:spacing w:before="270"/>
        <w:jc w:val="center"/>
      </w:pPr>
      <w:r w:rsidRPr="00F47B51">
        <w:t>6 §</w:t>
      </w:r>
    </w:p>
    <w:tbl>
      <w:tblPr>
        <w:tblW w:w="5000" w:type="pct"/>
        <w:tblLook w:val="0000" w:firstRow="0" w:lastRow="0" w:firstColumn="0" w:lastColumn="0" w:noHBand="0" w:noVBand="0"/>
      </w:tblPr>
      <w:tblGrid>
        <w:gridCol w:w="2948"/>
        <w:gridCol w:w="2949"/>
      </w:tblGrid>
      <w:tr w:rsidR="00A24B48" w14:paraId="3075C94D" w14:textId="77777777" w:rsidTr="0024000F">
        <w:tc>
          <w:tcPr>
            <w:tcW w:w="2500" w:type="pct"/>
            <w:shd w:val="clear" w:color="auto" w:fill="auto"/>
            <w:tcMar>
              <w:left w:w="0" w:type="dxa"/>
            </w:tcMar>
          </w:tcPr>
          <w:p w14:paraId="46803A69" w14:textId="77777777" w:rsidR="004C0735" w:rsidRPr="00F47B51" w:rsidRDefault="00C013B6" w:rsidP="004C0735">
            <w:pPr>
              <w:pStyle w:val="Brdtextmedindrag"/>
            </w:pPr>
            <w:r w:rsidRPr="00F47B51">
              <w:t>Forskning som avses i 3–5 §§ får utföras bara om den har god</w:t>
            </w:r>
            <w:r w:rsidRPr="00F47B51">
              <w:softHyphen/>
              <w:t>känts vid en etikprövning. Ett god</w:t>
            </w:r>
            <w:r w:rsidRPr="00F47B51">
              <w:softHyphen/>
              <w:t>kän</w:t>
            </w:r>
            <w:r>
              <w:softHyphen/>
            </w:r>
            <w:r w:rsidRPr="00F47B51">
              <w:t xml:space="preserve">nande får förenas med villkor. Ett godkännande </w:t>
            </w:r>
            <w:r w:rsidRPr="00F47B51">
              <w:rPr>
                <w:i/>
              </w:rPr>
              <w:t>skall</w:t>
            </w:r>
            <w:r w:rsidRPr="00F47B51">
              <w:t xml:space="preserve"> avse ett visst projekt eller en del av ett pro</w:t>
            </w:r>
            <w:r w:rsidRPr="00F47B51">
              <w:softHyphen/>
              <w:t>jekt eller en på något liknande sätt be</w:t>
            </w:r>
            <w:r>
              <w:softHyphen/>
            </w:r>
            <w:r w:rsidRPr="00F47B51">
              <w:t>stämd forskning. Forskningen får innefatta behandling av sådana per</w:t>
            </w:r>
            <w:r>
              <w:softHyphen/>
            </w:r>
            <w:r w:rsidRPr="00F47B51">
              <w:t>son</w:t>
            </w:r>
            <w:r>
              <w:softHyphen/>
            </w:r>
            <w:r w:rsidRPr="00F47B51">
              <w:t>uppgifter som avses i 3 § bara om behandlingen har god</w:t>
            </w:r>
            <w:r w:rsidRPr="00F47B51">
              <w:softHyphen/>
              <w:t>känts vid etikprövningen.</w:t>
            </w:r>
          </w:p>
        </w:tc>
        <w:tc>
          <w:tcPr>
            <w:tcW w:w="2500" w:type="pct"/>
            <w:shd w:val="clear" w:color="auto" w:fill="auto"/>
            <w:tcMar>
              <w:right w:w="0" w:type="dxa"/>
            </w:tcMar>
          </w:tcPr>
          <w:p w14:paraId="404DA330" w14:textId="77777777" w:rsidR="004C0735" w:rsidRPr="00F47B51" w:rsidRDefault="00C013B6" w:rsidP="004C0735">
            <w:pPr>
              <w:pStyle w:val="Brdtextmedindrag"/>
            </w:pPr>
            <w:r w:rsidRPr="00F47B51">
              <w:t>Forskning som avses i 3–5 §§ får utföras bara om den har god</w:t>
            </w:r>
            <w:r w:rsidRPr="00F47B51">
              <w:softHyphen/>
              <w:t>känts vid en etikprövning. Ett god</w:t>
            </w:r>
            <w:r w:rsidRPr="00F47B51">
              <w:softHyphen/>
              <w:t>kän</w:t>
            </w:r>
            <w:r>
              <w:softHyphen/>
            </w:r>
            <w:r w:rsidRPr="00F47B51">
              <w:t xml:space="preserve">nande får förenas med villkor. Ett godkännande </w:t>
            </w:r>
            <w:r w:rsidRPr="00F47B51">
              <w:rPr>
                <w:i/>
              </w:rPr>
              <w:t>ska</w:t>
            </w:r>
            <w:r w:rsidRPr="00F47B51">
              <w:t xml:space="preserve"> avse ett visst pro</w:t>
            </w:r>
            <w:r>
              <w:softHyphen/>
            </w:r>
            <w:r w:rsidRPr="00F47B51">
              <w:t>jekt eller en del av ett projekt eller en på något liknande sätt be</w:t>
            </w:r>
            <w:r w:rsidRPr="00F47B51">
              <w:softHyphen/>
              <w:t>stämd forskning. Forskningen får inne</w:t>
            </w:r>
            <w:r>
              <w:softHyphen/>
            </w:r>
            <w:r w:rsidRPr="00F47B51">
              <w:t>fatta behandling av sådana per</w:t>
            </w:r>
            <w:r>
              <w:softHyphen/>
            </w:r>
            <w:r w:rsidRPr="00F47B51">
              <w:t>son</w:t>
            </w:r>
            <w:r>
              <w:softHyphen/>
            </w:r>
            <w:r w:rsidRPr="00F47B51">
              <w:t>uppgifter som avses i 3 § bara om behandlingen har god</w:t>
            </w:r>
            <w:r w:rsidRPr="00F47B51">
              <w:softHyphen/>
              <w:t>känts vid etik</w:t>
            </w:r>
            <w:r>
              <w:softHyphen/>
            </w:r>
            <w:r w:rsidRPr="00F47B51">
              <w:t>prövningen.</w:t>
            </w:r>
          </w:p>
          <w:p w14:paraId="7D7A487E" w14:textId="223CCE8F" w:rsidR="004C0735" w:rsidRPr="00F47B51" w:rsidRDefault="00C013B6" w:rsidP="004C0735">
            <w:pPr>
              <w:pStyle w:val="Brdtextmedindrag"/>
            </w:pPr>
            <w:r w:rsidRPr="00F47B51">
              <w:rPr>
                <w:i/>
              </w:rPr>
              <w:lastRenderedPageBreak/>
              <w:t>En forskningshuvudman ska vidta</w:t>
            </w:r>
            <w:r>
              <w:rPr>
                <w:i/>
              </w:rPr>
              <w:t xml:space="preserve"> </w:t>
            </w:r>
            <w:r w:rsidRPr="00F47B51">
              <w:rPr>
                <w:i/>
              </w:rPr>
              <w:t>åtgärder för att förebygga att forsk</w:t>
            </w:r>
            <w:r>
              <w:rPr>
                <w:i/>
              </w:rPr>
              <w:softHyphen/>
            </w:r>
            <w:r w:rsidRPr="00F47B51">
              <w:rPr>
                <w:i/>
              </w:rPr>
              <w:t>ning i den egna verk</w:t>
            </w:r>
            <w:r>
              <w:rPr>
                <w:i/>
              </w:rPr>
              <w:softHyphen/>
            </w:r>
            <w:r w:rsidRPr="00F47B51">
              <w:rPr>
                <w:i/>
              </w:rPr>
              <w:t xml:space="preserve">samheten </w:t>
            </w:r>
            <w:r>
              <w:rPr>
                <w:i/>
              </w:rPr>
              <w:t>ut</w:t>
            </w:r>
            <w:r>
              <w:rPr>
                <w:i/>
              </w:rPr>
              <w:softHyphen/>
              <w:t xml:space="preserve">förs </w:t>
            </w:r>
            <w:r w:rsidRPr="00F47B51">
              <w:rPr>
                <w:i/>
              </w:rPr>
              <w:t xml:space="preserve">i strid med </w:t>
            </w:r>
            <w:r>
              <w:rPr>
                <w:i/>
              </w:rPr>
              <w:t>första stycket eller i strid med ett villkor som har med</w:t>
            </w:r>
            <w:r w:rsidR="00D74564">
              <w:rPr>
                <w:i/>
              </w:rPr>
              <w:softHyphen/>
            </w:r>
            <w:r>
              <w:rPr>
                <w:i/>
              </w:rPr>
              <w:t>delats med stöd av första stycket</w:t>
            </w:r>
            <w:r w:rsidRPr="00F47B51">
              <w:rPr>
                <w:i/>
              </w:rPr>
              <w:t>.</w:t>
            </w:r>
            <w:r w:rsidRPr="00F47B51">
              <w:t xml:space="preserve"> </w:t>
            </w:r>
          </w:p>
        </w:tc>
      </w:tr>
    </w:tbl>
    <w:p w14:paraId="348E569F" w14:textId="77777777" w:rsidR="004C0735" w:rsidRPr="00F47B51" w:rsidRDefault="00C013B6" w:rsidP="004C0735">
      <w:pPr>
        <w:pStyle w:val="Brdtextmedindrag"/>
      </w:pPr>
      <w:r w:rsidRPr="00F47B51">
        <w:lastRenderedPageBreak/>
        <w:t>Ett godkännande upphör att gälla, om inte forskningen har börjat utföras senast två år efter det att beslutet om godkännande vann laga kraft.</w:t>
      </w:r>
    </w:p>
    <w:p w14:paraId="539DDFB0" w14:textId="77777777" w:rsidR="004C0735" w:rsidRPr="00F47B51" w:rsidRDefault="00C013B6" w:rsidP="004C0735">
      <w:pPr>
        <w:pStyle w:val="Brdtextmedindrag"/>
      </w:pPr>
      <w:r w:rsidRPr="00F47B51">
        <w:t>Ett godkännande enligt denna lag medför inte att forskningen får utföras, om den strider mot någon annan författning.</w:t>
      </w:r>
    </w:p>
    <w:p w14:paraId="6A9B392D" w14:textId="77777777" w:rsidR="004C0735" w:rsidRPr="00F47B51" w:rsidRDefault="00C013B6" w:rsidP="004C0735">
      <w:pPr>
        <w:pStyle w:val="Brdtext"/>
        <w:spacing w:before="270"/>
        <w:jc w:val="center"/>
      </w:pPr>
      <w:r w:rsidRPr="00F47B51">
        <w:t>23 §</w:t>
      </w:r>
    </w:p>
    <w:tbl>
      <w:tblPr>
        <w:tblW w:w="5000" w:type="pct"/>
        <w:tblBorders>
          <w:left w:val="single" w:sz="4" w:space="0" w:color="000000"/>
        </w:tblBorders>
        <w:tblLook w:val="0000" w:firstRow="0" w:lastRow="0" w:firstColumn="0" w:lastColumn="0" w:noHBand="0" w:noVBand="0"/>
      </w:tblPr>
      <w:tblGrid>
        <w:gridCol w:w="2948"/>
        <w:gridCol w:w="2949"/>
      </w:tblGrid>
      <w:tr w:rsidR="00A24B48" w14:paraId="31B85136" w14:textId="77777777" w:rsidTr="00D74564">
        <w:tc>
          <w:tcPr>
            <w:tcW w:w="2500" w:type="pct"/>
            <w:tcBorders>
              <w:left w:val="nil"/>
            </w:tcBorders>
            <w:shd w:val="clear" w:color="auto" w:fill="auto"/>
            <w:tcMar>
              <w:left w:w="0" w:type="dxa"/>
            </w:tcMar>
          </w:tcPr>
          <w:p w14:paraId="5FED762C" w14:textId="77777777" w:rsidR="004C0735" w:rsidRPr="00F47B51" w:rsidRDefault="00C013B6" w:rsidP="004C0735">
            <w:pPr>
              <w:pStyle w:val="Brdtextmedindrag"/>
            </w:pPr>
            <w:r w:rsidRPr="00F47B51">
              <w:t>Ansökan om etikprövning av forsk</w:t>
            </w:r>
            <w:r>
              <w:softHyphen/>
            </w:r>
            <w:r w:rsidRPr="00F47B51">
              <w:t xml:space="preserve">ning </w:t>
            </w:r>
            <w:r w:rsidRPr="00F47B51">
              <w:rPr>
                <w:i/>
              </w:rPr>
              <w:t>skall</w:t>
            </w:r>
            <w:r w:rsidRPr="00F47B51">
              <w:t xml:space="preserve"> göras av forsk</w:t>
            </w:r>
            <w:r w:rsidRPr="00F47B51">
              <w:softHyphen/>
              <w:t>nings</w:t>
            </w:r>
            <w:r>
              <w:softHyphen/>
            </w:r>
            <w:r w:rsidRPr="00F47B51">
              <w:t>huvudmannen.</w:t>
            </w:r>
          </w:p>
        </w:tc>
        <w:tc>
          <w:tcPr>
            <w:tcW w:w="2500" w:type="pct"/>
            <w:shd w:val="clear" w:color="auto" w:fill="auto"/>
            <w:tcMar>
              <w:right w:w="0" w:type="dxa"/>
            </w:tcMar>
          </w:tcPr>
          <w:p w14:paraId="33DB555F" w14:textId="77777777" w:rsidR="004C0735" w:rsidRPr="00F47B51" w:rsidRDefault="00C013B6" w:rsidP="004C0735">
            <w:pPr>
              <w:pStyle w:val="Brdtextmedindrag"/>
            </w:pPr>
            <w:r w:rsidRPr="00F47B51">
              <w:t>Ansökan om etikprövning av forsk</w:t>
            </w:r>
            <w:r>
              <w:softHyphen/>
            </w:r>
            <w:r w:rsidRPr="00F47B51">
              <w:t xml:space="preserve">ning </w:t>
            </w:r>
            <w:r w:rsidRPr="00F47B51">
              <w:rPr>
                <w:i/>
              </w:rPr>
              <w:t>ska</w:t>
            </w:r>
            <w:r w:rsidRPr="00F47B51">
              <w:t xml:space="preserve"> göras av forsknings</w:t>
            </w:r>
            <w:r w:rsidRPr="00F47B51">
              <w:softHyphen/>
              <w:t>huvudman</w:t>
            </w:r>
            <w:r>
              <w:softHyphen/>
            </w:r>
            <w:r w:rsidRPr="00F47B51">
              <w:t>nen.</w:t>
            </w:r>
          </w:p>
          <w:p w14:paraId="0066D9C2" w14:textId="5D0F68BE" w:rsidR="004C0735" w:rsidRPr="00F47B51" w:rsidRDefault="00C013B6" w:rsidP="004C0735">
            <w:pPr>
              <w:pStyle w:val="Brdtextmedindrag"/>
              <w:rPr>
                <w:i/>
              </w:rPr>
            </w:pPr>
            <w:r w:rsidRPr="00F47B51">
              <w:rPr>
                <w:i/>
              </w:rPr>
              <w:t>När flera forskningshuvudmän med</w:t>
            </w:r>
            <w:r>
              <w:rPr>
                <w:i/>
              </w:rPr>
              <w:softHyphen/>
            </w:r>
            <w:r w:rsidRPr="00F47B51">
              <w:rPr>
                <w:i/>
              </w:rPr>
              <w:t>verkar i ett och samma forsk</w:t>
            </w:r>
            <w:r w:rsidRPr="00F47B51">
              <w:rPr>
                <w:i/>
              </w:rPr>
              <w:softHyphen/>
              <w:t>ningspro</w:t>
            </w:r>
            <w:r>
              <w:rPr>
                <w:i/>
              </w:rPr>
              <w:softHyphen/>
            </w:r>
            <w:r w:rsidRPr="00F47B51">
              <w:rPr>
                <w:i/>
              </w:rPr>
              <w:t>jekt ska de gemensamt upp</w:t>
            </w:r>
            <w:r w:rsidR="001223D1">
              <w:rPr>
                <w:i/>
              </w:rPr>
              <w:softHyphen/>
            </w:r>
            <w:r w:rsidRPr="00F47B51">
              <w:rPr>
                <w:i/>
              </w:rPr>
              <w:t xml:space="preserve">dra åt en </w:t>
            </w:r>
            <w:r>
              <w:rPr>
                <w:i/>
              </w:rPr>
              <w:t>av dem</w:t>
            </w:r>
            <w:r w:rsidRPr="00F47B51">
              <w:rPr>
                <w:i/>
              </w:rPr>
              <w:t xml:space="preserve"> att ansöka om etikpröv</w:t>
            </w:r>
            <w:r w:rsidRPr="00F47B51">
              <w:rPr>
                <w:i/>
              </w:rPr>
              <w:softHyphen/>
              <w:t>ning av pro</w:t>
            </w:r>
            <w:r>
              <w:rPr>
                <w:i/>
              </w:rPr>
              <w:softHyphen/>
            </w:r>
            <w:r w:rsidRPr="00F47B51">
              <w:rPr>
                <w:i/>
              </w:rPr>
              <w:t>jektet</w:t>
            </w:r>
            <w:r>
              <w:rPr>
                <w:i/>
              </w:rPr>
              <w:t xml:space="preserve"> för allas räkning och att </w:t>
            </w:r>
            <w:r w:rsidRPr="00F47B51">
              <w:rPr>
                <w:i/>
              </w:rPr>
              <w:t>informera de övriga om</w:t>
            </w:r>
            <w:r>
              <w:rPr>
                <w:i/>
              </w:rPr>
              <w:t xml:space="preserve"> Etik</w:t>
            </w:r>
            <w:r>
              <w:rPr>
                <w:i/>
              </w:rPr>
              <w:softHyphen/>
              <w:t>pröv</w:t>
            </w:r>
            <w:r>
              <w:rPr>
                <w:i/>
              </w:rPr>
              <w:softHyphen/>
              <w:t>nings</w:t>
            </w:r>
            <w:r>
              <w:rPr>
                <w:i/>
              </w:rPr>
              <w:softHyphen/>
              <w:t>myndighetens</w:t>
            </w:r>
            <w:r w:rsidRPr="00F47B51">
              <w:rPr>
                <w:i/>
              </w:rPr>
              <w:t xml:space="preserve"> be</w:t>
            </w:r>
            <w:r>
              <w:rPr>
                <w:i/>
              </w:rPr>
              <w:softHyphen/>
            </w:r>
            <w:r w:rsidRPr="00F47B51">
              <w:rPr>
                <w:i/>
              </w:rPr>
              <w:t xml:space="preserve">slut. </w:t>
            </w:r>
          </w:p>
        </w:tc>
      </w:tr>
    </w:tbl>
    <w:p w14:paraId="52CAD1BA" w14:textId="77777777" w:rsidR="004C0735" w:rsidRPr="00F47B51" w:rsidRDefault="00C013B6" w:rsidP="004C0735">
      <w:pPr>
        <w:pStyle w:val="Brdtext"/>
        <w:spacing w:before="270"/>
        <w:jc w:val="center"/>
      </w:pPr>
      <w:r w:rsidRPr="00F47B51">
        <w:t>34 §</w:t>
      </w:r>
      <w:r w:rsidRPr="00F47B51">
        <w:rPr>
          <w:rStyle w:val="Fotnotsreferens"/>
        </w:rPr>
        <w:footnoteReference w:id="3"/>
      </w:r>
    </w:p>
    <w:tbl>
      <w:tblPr>
        <w:tblW w:w="5000" w:type="pct"/>
        <w:tblLook w:val="0000" w:firstRow="0" w:lastRow="0" w:firstColumn="0" w:lastColumn="0" w:noHBand="0" w:noVBand="0"/>
      </w:tblPr>
      <w:tblGrid>
        <w:gridCol w:w="2948"/>
        <w:gridCol w:w="2949"/>
      </w:tblGrid>
      <w:tr w:rsidR="00A24B48" w14:paraId="194558C7" w14:textId="77777777">
        <w:tc>
          <w:tcPr>
            <w:tcW w:w="2500" w:type="pct"/>
            <w:shd w:val="clear" w:color="auto" w:fill="auto"/>
            <w:tcMar>
              <w:left w:w="0" w:type="dxa"/>
            </w:tcMar>
          </w:tcPr>
          <w:p w14:paraId="49DCAEA3" w14:textId="77777777" w:rsidR="004C0735" w:rsidRPr="00F47B51" w:rsidRDefault="00C013B6" w:rsidP="004C0735">
            <w:pPr>
              <w:pStyle w:val="Brdtextmedindrag"/>
              <w:rPr>
                <w:i/>
              </w:rPr>
            </w:pPr>
            <w:r w:rsidRPr="00F47B51">
              <w:t>Överklagandenämnden för etik</w:t>
            </w:r>
            <w:r w:rsidRPr="00F47B51">
              <w:softHyphen/>
              <w:t xml:space="preserve">prövning har tillsyn över att denna lag </w:t>
            </w:r>
            <w:r w:rsidRPr="00F47B51">
              <w:rPr>
                <w:i/>
              </w:rPr>
              <w:t xml:space="preserve">och </w:t>
            </w:r>
            <w:r w:rsidRPr="00F47B51">
              <w:t>föreskrifter som har med</w:t>
            </w:r>
            <w:r w:rsidRPr="00F47B51">
              <w:softHyphen/>
              <w:t>de</w:t>
            </w:r>
            <w:r>
              <w:softHyphen/>
            </w:r>
            <w:r w:rsidRPr="00F47B51">
              <w:t xml:space="preserve">lats med stöd av lagen följs. </w:t>
            </w:r>
            <w:r w:rsidRPr="00F47B51">
              <w:rPr>
                <w:i/>
              </w:rPr>
              <w:t>Detta gäller dock inte i den ut</w:t>
            </w:r>
            <w:r w:rsidRPr="00F47B51">
              <w:rPr>
                <w:i/>
              </w:rPr>
              <w:softHyphen/>
              <w:t>sträck</w:t>
            </w:r>
            <w:r>
              <w:rPr>
                <w:i/>
              </w:rPr>
              <w:softHyphen/>
            </w:r>
            <w:r w:rsidRPr="00F47B51">
              <w:rPr>
                <w:i/>
              </w:rPr>
              <w:t>ning tillsynen faller inom någon annan myndighets ansvars</w:t>
            </w:r>
            <w:r w:rsidRPr="00F47B51">
              <w:rPr>
                <w:i/>
              </w:rPr>
              <w:softHyphen/>
              <w:t>område.</w:t>
            </w:r>
            <w:r w:rsidRPr="00F47B51">
              <w:t xml:space="preserve"> </w:t>
            </w:r>
            <w:r w:rsidRPr="00F47B51">
              <w:rPr>
                <w:i/>
              </w:rPr>
              <w:t xml:space="preserve">  </w:t>
            </w:r>
          </w:p>
        </w:tc>
        <w:tc>
          <w:tcPr>
            <w:tcW w:w="2500" w:type="pct"/>
            <w:shd w:val="clear" w:color="auto" w:fill="auto"/>
            <w:tcMar>
              <w:right w:w="0" w:type="dxa"/>
            </w:tcMar>
          </w:tcPr>
          <w:p w14:paraId="322483A6" w14:textId="77777777" w:rsidR="004C0735" w:rsidRPr="00F47B51" w:rsidRDefault="00C013B6" w:rsidP="004C0735">
            <w:pPr>
              <w:pStyle w:val="Brdtextmedindrag"/>
            </w:pPr>
            <w:r w:rsidRPr="00F47B51">
              <w:t>Överklagandenämnden för etik</w:t>
            </w:r>
            <w:r w:rsidRPr="00F47B51">
              <w:softHyphen/>
              <w:t>prövning har tillsyn över att denna lag</w:t>
            </w:r>
            <w:r w:rsidRPr="00F47B51">
              <w:rPr>
                <w:i/>
              </w:rPr>
              <w:t>,</w:t>
            </w:r>
            <w:r w:rsidRPr="00F47B51">
              <w:t xml:space="preserve"> föreskrifter som har medde</w:t>
            </w:r>
            <w:r w:rsidRPr="00F47B51">
              <w:softHyphen/>
              <w:t xml:space="preserve">lats med stöd av lagen </w:t>
            </w:r>
            <w:r w:rsidRPr="00F47B51">
              <w:rPr>
                <w:i/>
              </w:rPr>
              <w:t>och villkor som har meddelats i samband med god</w:t>
            </w:r>
            <w:r>
              <w:rPr>
                <w:i/>
              </w:rPr>
              <w:softHyphen/>
            </w:r>
            <w:r w:rsidRPr="00F47B51">
              <w:rPr>
                <w:i/>
              </w:rPr>
              <w:t>kännande vid etikprövning</w:t>
            </w:r>
            <w:r w:rsidRPr="00F47B51">
              <w:t xml:space="preserve"> följs.   </w:t>
            </w:r>
          </w:p>
        </w:tc>
      </w:tr>
    </w:tbl>
    <w:p w14:paraId="2074793F" w14:textId="77777777" w:rsidR="004C0735" w:rsidRDefault="00C013B6" w:rsidP="004C0735">
      <w:pPr>
        <w:pStyle w:val="Brdtextmedindrag"/>
      </w:pPr>
      <w:r w:rsidRPr="00F47B51">
        <w:t>Överklagandenämnden för etikprövning får bestämma att ett tillsyns</w:t>
      </w:r>
      <w:r w:rsidRPr="00F47B51">
        <w:softHyphen/>
        <w:t>be</w:t>
      </w:r>
      <w:r w:rsidRPr="00F47B51">
        <w:softHyphen/>
        <w:t xml:space="preserve">slut ska gälla omedelbart. </w:t>
      </w:r>
    </w:p>
    <w:p w14:paraId="2F5C2EB8" w14:textId="77777777" w:rsidR="004C0735" w:rsidRPr="00F47B51" w:rsidRDefault="00C013B6" w:rsidP="004C0735">
      <w:pPr>
        <w:pStyle w:val="Brdtext"/>
        <w:spacing w:before="270"/>
        <w:jc w:val="center"/>
      </w:pPr>
      <w:r w:rsidRPr="00F47B51">
        <w:t>38 §</w:t>
      </w:r>
    </w:p>
    <w:tbl>
      <w:tblPr>
        <w:tblW w:w="5000" w:type="pct"/>
        <w:tblLook w:val="0000" w:firstRow="0" w:lastRow="0" w:firstColumn="0" w:lastColumn="0" w:noHBand="0" w:noVBand="0"/>
      </w:tblPr>
      <w:tblGrid>
        <w:gridCol w:w="2948"/>
        <w:gridCol w:w="2949"/>
      </w:tblGrid>
      <w:tr w:rsidR="00A24B48" w14:paraId="146B9603" w14:textId="77777777" w:rsidTr="00D74564">
        <w:tc>
          <w:tcPr>
            <w:tcW w:w="2500" w:type="pct"/>
            <w:shd w:val="clear" w:color="auto" w:fill="auto"/>
            <w:tcMar>
              <w:left w:w="0" w:type="dxa"/>
            </w:tcMar>
          </w:tcPr>
          <w:p w14:paraId="7E791198" w14:textId="77777777" w:rsidR="004C0735" w:rsidRDefault="00C013B6" w:rsidP="004C0735">
            <w:pPr>
              <w:pStyle w:val="Brdtextmedindrag"/>
            </w:pPr>
            <w:r w:rsidRPr="00F47B51">
              <w:t xml:space="preserve">Den som </w:t>
            </w:r>
            <w:r w:rsidRPr="004F2FD4">
              <w:rPr>
                <w:i/>
              </w:rPr>
              <w:t>uppsåtligen</w:t>
            </w:r>
            <w:r w:rsidRPr="00F47B51">
              <w:t xml:space="preserve"> bryter mot 6</w:t>
            </w:r>
            <w:r>
              <w:t> </w:t>
            </w:r>
            <w:r w:rsidRPr="00F47B51">
              <w:t>§ första stycket eller mot ett vill</w:t>
            </w:r>
            <w:r w:rsidRPr="00F47B51">
              <w:softHyphen/>
              <w:t xml:space="preserve">kor som har meddelats med stöd av </w:t>
            </w:r>
          </w:p>
          <w:p w14:paraId="05A502BC" w14:textId="77777777" w:rsidR="004C0735" w:rsidRPr="00F47B51" w:rsidRDefault="00C013B6" w:rsidP="004C0735">
            <w:pPr>
              <w:pStyle w:val="Brdtext"/>
            </w:pPr>
            <w:r w:rsidRPr="00F47B51">
              <w:t xml:space="preserve">6 § första stycket </w:t>
            </w:r>
            <w:r w:rsidRPr="00F47B51">
              <w:rPr>
                <w:i/>
              </w:rPr>
              <w:t xml:space="preserve">skall dömas </w:t>
            </w:r>
            <w:r w:rsidRPr="00F47B51">
              <w:t xml:space="preserve">till böter eller fängelse i högst </w:t>
            </w:r>
            <w:r w:rsidRPr="00F47B51">
              <w:rPr>
                <w:i/>
              </w:rPr>
              <w:t>sex må</w:t>
            </w:r>
            <w:r>
              <w:rPr>
                <w:i/>
              </w:rPr>
              <w:softHyphen/>
            </w:r>
            <w:r w:rsidRPr="00F47B51">
              <w:rPr>
                <w:i/>
              </w:rPr>
              <w:t>nader</w:t>
            </w:r>
            <w:r w:rsidRPr="00F47B51">
              <w:t>. I ringa fall döms inte till an</w:t>
            </w:r>
            <w:r>
              <w:softHyphen/>
            </w:r>
            <w:r w:rsidRPr="00F47B51">
              <w:t xml:space="preserve">svar. </w:t>
            </w:r>
          </w:p>
          <w:p w14:paraId="2666AC5B" w14:textId="77777777" w:rsidR="004C0735" w:rsidRPr="00F47B51" w:rsidRDefault="00C013B6" w:rsidP="004C0735">
            <w:pPr>
              <w:pStyle w:val="Brdtextmedindrag"/>
              <w:rPr>
                <w:i/>
              </w:rPr>
            </w:pPr>
            <w:r w:rsidRPr="00F47B51">
              <w:rPr>
                <w:i/>
              </w:rPr>
              <w:t>Till ansvar enligt första stycket döms inte om gärningen är belagd med straff enligt bestämmelse i nå</w:t>
            </w:r>
            <w:r>
              <w:rPr>
                <w:i/>
              </w:rPr>
              <w:softHyphen/>
            </w:r>
            <w:r w:rsidRPr="00F47B51">
              <w:rPr>
                <w:i/>
              </w:rPr>
              <w:t xml:space="preserve">gon annan författning.   </w:t>
            </w:r>
          </w:p>
        </w:tc>
        <w:tc>
          <w:tcPr>
            <w:tcW w:w="2500" w:type="pct"/>
            <w:shd w:val="clear" w:color="auto" w:fill="auto"/>
            <w:tcMar>
              <w:right w:w="0" w:type="dxa"/>
            </w:tcMar>
          </w:tcPr>
          <w:p w14:paraId="4BEEF287" w14:textId="77777777" w:rsidR="004C0735" w:rsidRPr="002F3A4B" w:rsidRDefault="00C013B6" w:rsidP="004C0735">
            <w:pPr>
              <w:pStyle w:val="Brdtextmedindrag"/>
            </w:pPr>
            <w:r w:rsidRPr="002F3A4B">
              <w:t xml:space="preserve">Den som </w:t>
            </w:r>
            <w:r w:rsidRPr="004F2FD4">
              <w:rPr>
                <w:i/>
              </w:rPr>
              <w:t>med</w:t>
            </w:r>
            <w:r>
              <w:t xml:space="preserve"> </w:t>
            </w:r>
            <w:r w:rsidRPr="004F2FD4">
              <w:rPr>
                <w:i/>
              </w:rPr>
              <w:t>uppsåt</w:t>
            </w:r>
            <w:r w:rsidRPr="002F3A4B">
              <w:t xml:space="preserve"> bryter mot 6 § första stycket eller mot ett vill</w:t>
            </w:r>
            <w:r w:rsidRPr="002F3A4B">
              <w:softHyphen/>
              <w:t xml:space="preserve">kor som har meddelats med stöd av 6 § första stycket </w:t>
            </w:r>
            <w:r w:rsidRPr="009C5843">
              <w:rPr>
                <w:i/>
              </w:rPr>
              <w:t>döms</w:t>
            </w:r>
            <w:r w:rsidRPr="002F3A4B">
              <w:t xml:space="preserve"> till böter eller fängelse i högst </w:t>
            </w:r>
            <w:r w:rsidRPr="009C5843">
              <w:rPr>
                <w:i/>
              </w:rPr>
              <w:t>två år</w:t>
            </w:r>
            <w:r w:rsidRPr="002F3A4B">
              <w:t xml:space="preserve">. </w:t>
            </w:r>
          </w:p>
          <w:p w14:paraId="28DB0C39" w14:textId="70CD3C06" w:rsidR="004C0735" w:rsidRPr="002F3A4B" w:rsidRDefault="00C013B6" w:rsidP="004C0735">
            <w:pPr>
              <w:pStyle w:val="Brdtextmedindrag"/>
              <w:rPr>
                <w:i/>
              </w:rPr>
            </w:pPr>
            <w:r>
              <w:rPr>
                <w:i/>
              </w:rPr>
              <w:t xml:space="preserve">Detsamma gäller den </w:t>
            </w:r>
            <w:r w:rsidRPr="002F3A4B">
              <w:rPr>
                <w:i/>
              </w:rPr>
              <w:t xml:space="preserve">som </w:t>
            </w:r>
            <w:r>
              <w:rPr>
                <w:i/>
              </w:rPr>
              <w:t xml:space="preserve">med </w:t>
            </w:r>
            <w:r w:rsidRPr="002F3A4B">
              <w:rPr>
                <w:i/>
              </w:rPr>
              <w:t>upp</w:t>
            </w:r>
            <w:r w:rsidRPr="002F3A4B">
              <w:rPr>
                <w:i/>
              </w:rPr>
              <w:softHyphen/>
              <w:t xml:space="preserve">såt </w:t>
            </w:r>
            <w:r>
              <w:rPr>
                <w:i/>
              </w:rPr>
              <w:t xml:space="preserve">låter bli </w:t>
            </w:r>
            <w:r w:rsidRPr="002F3A4B">
              <w:rPr>
                <w:i/>
              </w:rPr>
              <w:t xml:space="preserve">att vidta </w:t>
            </w:r>
            <w:r>
              <w:rPr>
                <w:i/>
              </w:rPr>
              <w:t xml:space="preserve">de </w:t>
            </w:r>
            <w:r w:rsidRPr="002F3A4B">
              <w:rPr>
                <w:i/>
              </w:rPr>
              <w:t>åt</w:t>
            </w:r>
            <w:r w:rsidRPr="002F3A4B">
              <w:rPr>
                <w:i/>
              </w:rPr>
              <w:softHyphen/>
              <w:t>gär</w:t>
            </w:r>
            <w:r>
              <w:rPr>
                <w:i/>
              </w:rPr>
              <w:softHyphen/>
            </w:r>
            <w:r w:rsidRPr="002F3A4B">
              <w:rPr>
                <w:i/>
              </w:rPr>
              <w:t xml:space="preserve">der </w:t>
            </w:r>
            <w:r>
              <w:rPr>
                <w:i/>
              </w:rPr>
              <w:t xml:space="preserve">som skäligen kunnat krävas </w:t>
            </w:r>
            <w:r w:rsidRPr="002F3A4B">
              <w:rPr>
                <w:i/>
              </w:rPr>
              <w:t>en</w:t>
            </w:r>
            <w:r>
              <w:rPr>
                <w:i/>
              </w:rPr>
              <w:softHyphen/>
            </w:r>
            <w:r w:rsidRPr="002F3A4B">
              <w:rPr>
                <w:i/>
              </w:rPr>
              <w:t>ligt</w:t>
            </w:r>
            <w:r>
              <w:rPr>
                <w:i/>
              </w:rPr>
              <w:t xml:space="preserve"> 6 § </w:t>
            </w:r>
            <w:r w:rsidRPr="002F3A4B">
              <w:rPr>
                <w:i/>
              </w:rPr>
              <w:t>andra stycket, om forsk</w:t>
            </w:r>
            <w:r w:rsidRPr="002F3A4B">
              <w:rPr>
                <w:i/>
              </w:rPr>
              <w:softHyphen/>
              <w:t>ning i den egna verksamheten ut</w:t>
            </w:r>
            <w:r>
              <w:rPr>
                <w:i/>
              </w:rPr>
              <w:softHyphen/>
            </w:r>
            <w:r w:rsidRPr="002F3A4B">
              <w:rPr>
                <w:i/>
              </w:rPr>
              <w:t xml:space="preserve">förs i strid med 6 § första stycket eller ett </w:t>
            </w:r>
            <w:r w:rsidRPr="002F3A4B">
              <w:rPr>
                <w:i/>
              </w:rPr>
              <w:lastRenderedPageBreak/>
              <w:t>vill</w:t>
            </w:r>
            <w:r w:rsidRPr="002F3A4B">
              <w:rPr>
                <w:i/>
              </w:rPr>
              <w:softHyphen/>
              <w:t>kor som har meddelats med stöd av 6 § första stycket.</w:t>
            </w:r>
          </w:p>
          <w:p w14:paraId="76709EC0" w14:textId="77777777" w:rsidR="004C0735" w:rsidRPr="002F3A4B" w:rsidRDefault="00C013B6" w:rsidP="004C0735">
            <w:pPr>
              <w:pStyle w:val="Brdtextmedindrag"/>
              <w:rPr>
                <w:i/>
              </w:rPr>
            </w:pPr>
            <w:r w:rsidRPr="002F3A4B">
              <w:rPr>
                <w:i/>
              </w:rPr>
              <w:t>Om gärningen enligt första eller andra stycket begås av grov oakt</w:t>
            </w:r>
            <w:r w:rsidRPr="002F3A4B">
              <w:rPr>
                <w:i/>
              </w:rPr>
              <w:softHyphen/>
              <w:t>samhet döms till böter eller fän</w:t>
            </w:r>
            <w:r w:rsidRPr="002F3A4B">
              <w:rPr>
                <w:i/>
              </w:rPr>
              <w:softHyphen/>
              <w:t>g</w:t>
            </w:r>
            <w:r>
              <w:rPr>
                <w:i/>
              </w:rPr>
              <w:softHyphen/>
            </w:r>
            <w:r w:rsidRPr="002F3A4B">
              <w:rPr>
                <w:i/>
              </w:rPr>
              <w:t>else i högst sex månader.</w:t>
            </w:r>
          </w:p>
          <w:p w14:paraId="598726DB" w14:textId="77777777" w:rsidR="004C0735" w:rsidRPr="00F47B51" w:rsidRDefault="00C013B6" w:rsidP="004C0735">
            <w:pPr>
              <w:pStyle w:val="Brdtextmedindrag"/>
            </w:pPr>
            <w:r w:rsidRPr="00F47B51">
              <w:t xml:space="preserve">I ringa fall döms </w:t>
            </w:r>
            <w:r w:rsidRPr="00E75ABB">
              <w:rPr>
                <w:i/>
              </w:rPr>
              <w:t xml:space="preserve">det </w:t>
            </w:r>
            <w:r w:rsidRPr="00F47B51">
              <w:t>inte till an</w:t>
            </w:r>
            <w:r w:rsidRPr="00F47B51">
              <w:softHyphen/>
              <w:t xml:space="preserve">svar.   </w:t>
            </w:r>
          </w:p>
        </w:tc>
      </w:tr>
    </w:tbl>
    <w:p w14:paraId="30C3F2C2" w14:textId="77777777" w:rsidR="004C0735" w:rsidRPr="00F47B51" w:rsidRDefault="00C013B6" w:rsidP="004C0735">
      <w:pPr>
        <w:pStyle w:val="Brdtextmedindrag"/>
      </w:pPr>
      <w:r w:rsidRPr="00F47B51">
        <w:lastRenderedPageBreak/>
        <w:t xml:space="preserve">Den som har överträtt ett vitesföreläggande enligt 35 § får inte dömas till ansvar för en gärning som omfattas av föreläggandet. </w:t>
      </w:r>
    </w:p>
    <w:p w14:paraId="6844D377" w14:textId="77777777" w:rsidR="004C0735" w:rsidRPr="00F47B51" w:rsidRDefault="00C013B6" w:rsidP="004C0735">
      <w:pPr>
        <w:pStyle w:val="Slutstreck"/>
        <w:spacing w:after="0"/>
      </w:pPr>
      <w:r w:rsidRPr="00F47B51">
        <w:t>                      </w:t>
      </w:r>
    </w:p>
    <w:p w14:paraId="33717803" w14:textId="77777777" w:rsidR="004C0735" w:rsidRDefault="00C013B6" w:rsidP="004C0735">
      <w:pPr>
        <w:pStyle w:val="Brdtextmedindrag"/>
      </w:pPr>
      <w:r>
        <w:t>1. </w:t>
      </w:r>
      <w:r w:rsidRPr="00F47B51">
        <w:t xml:space="preserve">Denna lag träder i kraft den 1 januari 2020. </w:t>
      </w:r>
    </w:p>
    <w:p w14:paraId="2315E7A1" w14:textId="77777777" w:rsidR="00110C85" w:rsidRDefault="00C013B6" w:rsidP="004C0735">
      <w:pPr>
        <w:pStyle w:val="Brdtextmedindrag"/>
      </w:pPr>
      <w:r>
        <w:t>2. </w:t>
      </w:r>
      <w:r w:rsidRPr="00F47B51">
        <w:t>Lagen tilläm</w:t>
      </w:r>
      <w:r w:rsidRPr="00F47B51">
        <w:softHyphen/>
        <w:t xml:space="preserve">pas </w:t>
      </w:r>
      <w:r>
        <w:t xml:space="preserve">inte </w:t>
      </w:r>
      <w:r w:rsidRPr="00F47B51">
        <w:t xml:space="preserve">på forskning som </w:t>
      </w:r>
      <w:r>
        <w:t xml:space="preserve">har </w:t>
      </w:r>
      <w:r w:rsidRPr="00F47B51">
        <w:t>utför</w:t>
      </w:r>
      <w:r>
        <w:t>t</w:t>
      </w:r>
      <w:r w:rsidRPr="00F47B51">
        <w:t>s före ikraftträdandet</w:t>
      </w:r>
      <w:r>
        <w:t>.</w:t>
      </w:r>
    </w:p>
    <w:p w14:paraId="1A63CB7B" w14:textId="77777777" w:rsidR="004C0735" w:rsidRPr="00025171" w:rsidRDefault="004C0735" w:rsidP="004C0735">
      <w:pPr>
        <w:pStyle w:val="Brdtextmedindrag"/>
        <w:sectPr w:rsidR="004C0735" w:rsidRPr="0002517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7552765" w14:textId="77777777" w:rsidR="00016BDA" w:rsidRDefault="00016BDA">
      <w:pPr>
        <w:spacing w:line="2" w:lineRule="auto"/>
        <w:rPr>
          <w:rFonts w:ascii="Times New Roman" w:eastAsiaTheme="minorHAnsi" w:hAnsi="Times New Roman" w:cstheme="minorBidi"/>
          <w:kern w:val="28"/>
          <w:sz w:val="30"/>
          <w:szCs w:val="22"/>
        </w:rPr>
      </w:pPr>
      <w:bookmarkStart w:id="5" w:name="_Toc13566194"/>
      <w:r>
        <w:br w:type="page"/>
      </w:r>
    </w:p>
    <w:p w14:paraId="1FDDE2B0" w14:textId="66E9EDD0" w:rsidR="004C0735" w:rsidRDefault="00C013B6" w:rsidP="00016BDA">
      <w:pPr>
        <w:pStyle w:val="Rubrik1"/>
        <w:spacing w:before="0"/>
      </w:pPr>
      <w:bookmarkStart w:id="6" w:name="_Toc18571595"/>
      <w:r>
        <w:lastRenderedPageBreak/>
        <w:t>Ärendet och dess beredning</w:t>
      </w:r>
      <w:bookmarkEnd w:id="5"/>
      <w:bookmarkEnd w:id="6"/>
    </w:p>
    <w:p w14:paraId="1E4E3B34" w14:textId="77777777" w:rsidR="004C0735" w:rsidRDefault="00C013B6" w:rsidP="004C0735">
      <w:pPr>
        <w:pStyle w:val="Brdtext"/>
      </w:pPr>
      <w:r>
        <w:t>Regeringen beslutade den 2 juni 2016 att ge en särskild utredare i uppdrag att</w:t>
      </w:r>
      <w:r w:rsidRPr="0092137E">
        <w:t xml:space="preserve"> se över lagen (2003:460) om etikprövning av forskning som avser män</w:t>
      </w:r>
      <w:r>
        <w:softHyphen/>
      </w:r>
      <w:r w:rsidRPr="0092137E">
        <w:t>niskor (</w:t>
      </w:r>
      <w:proofErr w:type="spellStart"/>
      <w:r w:rsidRPr="0092137E">
        <w:t>etikprövningslagen</w:t>
      </w:r>
      <w:proofErr w:type="spellEnd"/>
      <w:r w:rsidRPr="0092137E">
        <w:t>) och regleringen för verksamhet i gränsområ</w:t>
      </w:r>
      <w:r>
        <w:softHyphen/>
      </w:r>
      <w:r w:rsidRPr="0092137E">
        <w:t xml:space="preserve">det mellan klinisk forskning och hälso- och sjukvård samt </w:t>
      </w:r>
      <w:r>
        <w:t>föreslå hur</w:t>
      </w:r>
      <w:r w:rsidRPr="0092137E">
        <w:t xml:space="preserve"> be</w:t>
      </w:r>
      <w:r>
        <w:softHyphen/>
      </w:r>
      <w:r w:rsidRPr="0092137E">
        <w:t>stämmelse</w:t>
      </w:r>
      <w:r>
        <w:t>n</w:t>
      </w:r>
      <w:r w:rsidRPr="0092137E">
        <w:t xml:space="preserve"> </w:t>
      </w:r>
      <w:r>
        <w:t xml:space="preserve">i hälso- och sjukvårdslagen (1982:763) </w:t>
      </w:r>
      <w:r w:rsidRPr="0092137E">
        <w:t>om etiska bedöm</w:t>
      </w:r>
      <w:r>
        <w:softHyphen/>
      </w:r>
      <w:r w:rsidRPr="0092137E">
        <w:t>ningar</w:t>
      </w:r>
      <w:r>
        <w:t xml:space="preserve"> vid introduktion av nya metoder kan förtydligas (dir. 2016:45)</w:t>
      </w:r>
      <w:r w:rsidRPr="0092137E">
        <w:t xml:space="preserve">. </w:t>
      </w:r>
      <w:r>
        <w:t>Syf</w:t>
      </w:r>
      <w:r>
        <w:softHyphen/>
        <w:t>tet med uppdraget var</w:t>
      </w:r>
      <w:r w:rsidRPr="0092137E">
        <w:t xml:space="preserve"> att regelverket ska vara rättssäkert och ge ett till</w:t>
      </w:r>
      <w:r>
        <w:softHyphen/>
      </w:r>
      <w:r w:rsidRPr="0092137E">
        <w:t>fredställande skydd för personer som deltar i forskning eller får hälso- och sjukvård.</w:t>
      </w:r>
    </w:p>
    <w:p w14:paraId="3A41F562" w14:textId="77777777" w:rsidR="004C0735" w:rsidRDefault="00C013B6" w:rsidP="004C0735">
      <w:pPr>
        <w:pStyle w:val="Brdtextmedindrag"/>
      </w:pPr>
      <w:r>
        <w:t xml:space="preserve">Genom tilläggsdirektiv den 11 maj 2017 vidgades utredarens uppdrag till att </w:t>
      </w:r>
      <w:r w:rsidRPr="00107545">
        <w:t>göra en översyn av straffskalan fö</w:t>
      </w:r>
      <w:r>
        <w:t xml:space="preserve">r brott mot </w:t>
      </w:r>
      <w:proofErr w:type="spellStart"/>
      <w:r>
        <w:t>etikprövningslagen</w:t>
      </w:r>
      <w:proofErr w:type="spellEnd"/>
      <w:r>
        <w:t xml:space="preserve"> och att </w:t>
      </w:r>
      <w:r w:rsidRPr="00107545">
        <w:t xml:space="preserve">lämna förslag som innebär att Centrala etikprövningsnämndens ansvar för tillsyn över </w:t>
      </w:r>
      <w:proofErr w:type="spellStart"/>
      <w:r w:rsidRPr="00107545">
        <w:t>etikprövningslagen</w:t>
      </w:r>
      <w:proofErr w:type="spellEnd"/>
      <w:r w:rsidRPr="00107545">
        <w:t xml:space="preserve"> förtydligas</w:t>
      </w:r>
      <w:r>
        <w:t xml:space="preserve"> (dir. 2017:52).</w:t>
      </w:r>
    </w:p>
    <w:p w14:paraId="0F6F92FC" w14:textId="51E0B905" w:rsidR="004C0735" w:rsidRDefault="00C013B6" w:rsidP="004C0735">
      <w:pPr>
        <w:pStyle w:val="Brdtextmedindrag"/>
      </w:pPr>
      <w:r>
        <w:t xml:space="preserve">Utredningen, som antog namnet </w:t>
      </w:r>
      <w:r w:rsidRPr="00014ED6">
        <w:t>Utredningen om översyn av etikpröv</w:t>
      </w:r>
      <w:r>
        <w:softHyphen/>
      </w:r>
      <w:r w:rsidRPr="00014ED6">
        <w:t>ningen</w:t>
      </w:r>
      <w:r>
        <w:t xml:space="preserve"> </w:t>
      </w:r>
      <w:r w:rsidRPr="00014ED6">
        <w:t>(U 2016:02)</w:t>
      </w:r>
      <w:r>
        <w:t>, överlämnade i december 2017 betänkandet Etikpröv</w:t>
      </w:r>
      <w:r>
        <w:softHyphen/>
        <w:t xml:space="preserve">ning – en översyn av reglerna om forskning och hälso- och sjukvård (SOU 2017:104). </w:t>
      </w:r>
      <w:r w:rsidRPr="00A44544">
        <w:t>Betänkandet har remissbehandlats.</w:t>
      </w:r>
      <w:r>
        <w:t xml:space="preserve"> </w:t>
      </w:r>
      <w:r w:rsidRPr="00A44544">
        <w:t xml:space="preserve">I denna </w:t>
      </w:r>
      <w:r>
        <w:t>proposition</w:t>
      </w:r>
      <w:r w:rsidRPr="00A44544">
        <w:t xml:space="preserve"> be</w:t>
      </w:r>
      <w:r>
        <w:softHyphen/>
      </w:r>
      <w:r w:rsidRPr="00A44544">
        <w:t xml:space="preserve">handlar regeringen alla utredningens lagförslag utom förslaget om lag om ändring i hälso- och sjukvårdslagen (2017:30). </w:t>
      </w:r>
      <w:r>
        <w:t>En sammanfattning av betänkandet och dess lagförslag</w:t>
      </w:r>
      <w:r w:rsidRPr="00BB3CE8">
        <w:t xml:space="preserve">, i nu relevanta delar, finns i </w:t>
      </w:r>
      <w:r w:rsidRPr="00BB3CE8">
        <w:rPr>
          <w:i/>
        </w:rPr>
        <w:t>bilaga 1</w:t>
      </w:r>
      <w:r w:rsidRPr="00BB3CE8">
        <w:t xml:space="preserve"> respektive </w:t>
      </w:r>
      <w:r w:rsidRPr="00BB3CE8">
        <w:rPr>
          <w:i/>
        </w:rPr>
        <w:t>bilaga 2</w:t>
      </w:r>
      <w:r w:rsidRPr="00BB3CE8">
        <w:t xml:space="preserve">. En förteckning över remissinstanserna finns i </w:t>
      </w:r>
      <w:r w:rsidRPr="00BB3CE8">
        <w:rPr>
          <w:i/>
        </w:rPr>
        <w:t>bilaga 3</w:t>
      </w:r>
      <w:r w:rsidRPr="00BB3CE8">
        <w:t>. Remissyttrandena finns tillgängliga i Utbildningsdepartementet (U2017/05010/F).</w:t>
      </w:r>
    </w:p>
    <w:p w14:paraId="466693FB" w14:textId="6AB8764B" w:rsidR="00110C85" w:rsidRDefault="00C013B6" w:rsidP="00D74564">
      <w:pPr>
        <w:pStyle w:val="Brdtextmedindrag"/>
      </w:pPr>
      <w:r>
        <w:t>Under den fortsatta beredningen har Etikprövningsmyndigheten, Läke</w:t>
      </w:r>
      <w:r>
        <w:softHyphen/>
        <w:t>medelsverket och Överklagandenämnden för etikprövning getts till</w:t>
      </w:r>
      <w:r>
        <w:softHyphen/>
        <w:t>fälle att yttra sig över ett utkast till lagrådsremiss. Yttranden över utkastet har inkom</w:t>
      </w:r>
      <w:r>
        <w:softHyphen/>
        <w:t>mit från samt</w:t>
      </w:r>
      <w:r>
        <w:softHyphen/>
        <w:t xml:space="preserve">liga. Synpunkterna behandlas i avsnitt </w:t>
      </w:r>
      <w:r w:rsidRPr="009F520B">
        <w:t>6.1, 6.2 och 9</w:t>
      </w:r>
      <w:r>
        <w:t>. In</w:t>
      </w:r>
      <w:r>
        <w:softHyphen/>
        <w:t>komna yttranden finns tillgängliga i Utbildningsdeparte</w:t>
      </w:r>
      <w:r>
        <w:softHyphen/>
        <w:t>mentet (</w:t>
      </w:r>
      <w:r w:rsidRPr="00BB3CE8">
        <w:t>U2017/05010/F</w:t>
      </w:r>
      <w:r>
        <w:t>).</w:t>
      </w:r>
      <w:r w:rsidRPr="00A63A2E">
        <w:t xml:space="preserve"> </w:t>
      </w:r>
      <w:r>
        <w:t xml:space="preserve">I lagrådsremissen, vars lagförslag finns i </w:t>
      </w:r>
      <w:r w:rsidRPr="00A63A2E">
        <w:rPr>
          <w:i/>
        </w:rPr>
        <w:t>bilaga 4</w:t>
      </w:r>
      <w:r>
        <w:t>, har ett mindre tillägg i forskningsdefinitionen samt vissa språk</w:t>
      </w:r>
      <w:r w:rsidR="00D74564">
        <w:t>l</w:t>
      </w:r>
      <w:r>
        <w:t>iga och redaktionella änd</w:t>
      </w:r>
      <w:r>
        <w:softHyphen/>
        <w:t>ringar gjorts i förhållande till utkastet.</w:t>
      </w:r>
    </w:p>
    <w:p w14:paraId="7B16FD5D" w14:textId="77777777" w:rsidR="004C0735" w:rsidRDefault="00C013B6" w:rsidP="00D74564">
      <w:pPr>
        <w:pStyle w:val="Rubrik5utannumrering"/>
      </w:pPr>
      <w:r>
        <w:t>Lagrådet</w:t>
      </w:r>
    </w:p>
    <w:p w14:paraId="4ABE90BC" w14:textId="5A27B470" w:rsidR="004C0735" w:rsidRDefault="00C013B6" w:rsidP="00D74564">
      <w:pPr>
        <w:pStyle w:val="Brdtext"/>
      </w:pPr>
      <w:r>
        <w:t xml:space="preserve">Regeringen beslutade den 18 juli 2019 att inhämta Lagrådets yttrande över lagförslaget i lagrådsremissen. Lagrådets yttrande finns i </w:t>
      </w:r>
      <w:r w:rsidRPr="0014564E">
        <w:rPr>
          <w:i/>
        </w:rPr>
        <w:t>bilaga 5</w:t>
      </w:r>
      <w:r>
        <w:t>. Lag</w:t>
      </w:r>
      <w:r>
        <w:softHyphen/>
        <w:t xml:space="preserve">rådet har lämnat förslagen utan erinran. I förhållande till lagrådsremissens lagförslag har några språkliga ändringar gjorts.  </w:t>
      </w:r>
    </w:p>
    <w:p w14:paraId="6847D421" w14:textId="77777777" w:rsidR="004C0735" w:rsidRPr="00025171" w:rsidRDefault="004C0735" w:rsidP="004C0735">
      <w:pPr>
        <w:pStyle w:val="Brdtextmedindrag"/>
        <w:sectPr w:rsidR="004C0735" w:rsidRPr="00025171"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7716D760" w14:textId="77777777" w:rsidR="004C0735" w:rsidRDefault="00C013B6" w:rsidP="004C0735">
      <w:pPr>
        <w:pStyle w:val="Rubrik1"/>
      </w:pPr>
      <w:bookmarkStart w:id="7" w:name="_Toc13566196"/>
      <w:bookmarkStart w:id="8" w:name="_Toc18571596"/>
      <w:proofErr w:type="spellStart"/>
      <w:r>
        <w:t>Etikprövningslagen</w:t>
      </w:r>
      <w:proofErr w:type="spellEnd"/>
      <w:r>
        <w:t xml:space="preserve"> behöver förtydligas och skärpas</w:t>
      </w:r>
      <w:bookmarkEnd w:id="7"/>
      <w:bookmarkEnd w:id="8"/>
    </w:p>
    <w:p w14:paraId="42517815" w14:textId="77777777" w:rsidR="004C0735" w:rsidRDefault="00C013B6" w:rsidP="004C0735">
      <w:pPr>
        <w:pStyle w:val="Brdtext"/>
      </w:pPr>
      <w:r>
        <w:t xml:space="preserve">Målet för forskningspolitiken är att </w:t>
      </w:r>
      <w:r w:rsidRPr="00E85B13">
        <w:t>Sverige ska vara ett av världens främsta forsknings- och innovationsländer och en ledande kunskapsnation, där högkvalit</w:t>
      </w:r>
      <w:r>
        <w:t>ativ forskning, högre utbild</w:t>
      </w:r>
      <w:r>
        <w:softHyphen/>
      </w:r>
      <w:r w:rsidRPr="00E85B13">
        <w:t xml:space="preserve">ning och innovation leder till samhällets utveckling och välfärd och näringslivets konkurrenskraft. </w:t>
      </w:r>
      <w:r w:rsidRPr="00E85B13">
        <w:lastRenderedPageBreak/>
        <w:t>Svensk forskning och innovation ska svara mot de samhällsutmaningar vi står inför, både i Sverige och globalt</w:t>
      </w:r>
      <w:r>
        <w:t xml:space="preserve"> </w:t>
      </w:r>
      <w:r w:rsidRPr="002F106D">
        <w:t>(prop. 2016/17:50</w:t>
      </w:r>
      <w:r>
        <w:t>)</w:t>
      </w:r>
      <w:r w:rsidRPr="00E85B13">
        <w:t xml:space="preserve">. </w:t>
      </w:r>
    </w:p>
    <w:p w14:paraId="4A78A15C" w14:textId="77777777" w:rsidR="004C0735" w:rsidRDefault="00C013B6" w:rsidP="004C0735">
      <w:pPr>
        <w:pStyle w:val="Brdtextmedindrag"/>
      </w:pPr>
      <w:r>
        <w:t>Forskningen är fri i bemärkelsen att forskningsproblem får väljas fritt, att forskningsmetoder får utvecklas fritt och att forskningsresultat får pub</w:t>
      </w:r>
      <w:r>
        <w:softHyphen/>
        <w:t>liceras fritt. Samtidigt är forskningen underställd en mängd etiska regler. Inom viss forskning finns risk för att verksamheten skadar människor, djur eller miljö. Då kan intresset av ny kunskap komma att stå i motsatsställ</w:t>
      </w:r>
      <w:r>
        <w:softHyphen/>
        <w:t>ning till intresset av att skydda forskningspersoner, försöksdjur eller mil</w:t>
      </w:r>
      <w:r>
        <w:softHyphen/>
        <w:t>jön. Forskningsetiska överväganden handlar ofta om att finna avvägningar mellan intressen som alla är legitima men som ibland står i strid med varandra. Många forskningsetiska regler finns fastslagna i kodexar som inte har ställning som lag men som är moraliskt bindande. Andra är fast</w:t>
      </w:r>
      <w:r>
        <w:softHyphen/>
        <w:t xml:space="preserve">ställda i lag. </w:t>
      </w:r>
    </w:p>
    <w:p w14:paraId="10D31733" w14:textId="77777777" w:rsidR="004C0735" w:rsidRDefault="00C013B6" w:rsidP="004C0735">
      <w:pPr>
        <w:pStyle w:val="Brdtextmedindrag"/>
      </w:pPr>
      <w:proofErr w:type="spellStart"/>
      <w:r>
        <w:t>Etikprövningslagen</w:t>
      </w:r>
      <w:proofErr w:type="spellEnd"/>
      <w:r>
        <w:t xml:space="preserve"> syftar till att skydda den enskilda människan och re</w:t>
      </w:r>
      <w:r>
        <w:softHyphen/>
        <w:t>spekten för människovärdet vid forskning. Lagen ställer krav på att viss forskning som avser människor måste ha godkänts vid en etikprövning in</w:t>
      </w:r>
      <w:r>
        <w:softHyphen/>
        <w:t>nan den får utföras. Att forska på männi</w:t>
      </w:r>
      <w:r>
        <w:softHyphen/>
        <w:t>skor utan etikprövningstillstånd eller i strid med ett sådant tillstånd kan innefatta forskningsmetoder som medför risk för att en forskningsperson kommer till skada eller att någons personliga integritet kränks. Särskilt sårbara patienter kan utsättas för mycket stora hälsorisker. Sådana felak</w:t>
      </w:r>
      <w:r>
        <w:softHyphen/>
        <w:t>tigheter drabbar inte bara de perso</w:t>
      </w:r>
      <w:r>
        <w:softHyphen/>
        <w:t>ner som deltar i det aktuella forsknings</w:t>
      </w:r>
      <w:r>
        <w:softHyphen/>
        <w:t xml:space="preserve">projektet, utan riskerar att allvarligt skada allmänhetens förtroende för all forskning. </w:t>
      </w:r>
    </w:p>
    <w:p w14:paraId="0D2DABAA" w14:textId="77777777" w:rsidR="004C0735" w:rsidRDefault="00C013B6" w:rsidP="004C0735">
      <w:pPr>
        <w:pStyle w:val="Brdtextmedindrag"/>
      </w:pPr>
      <w:r w:rsidRPr="00580CE3">
        <w:t xml:space="preserve">Det är alltså av yttersta vikt att </w:t>
      </w:r>
      <w:r>
        <w:t>regelverket för etikprövning</w:t>
      </w:r>
      <w:r w:rsidRPr="00580CE3">
        <w:t xml:space="preserve"> följs. Det har </w:t>
      </w:r>
      <w:r>
        <w:t xml:space="preserve">dock </w:t>
      </w:r>
      <w:r w:rsidRPr="00580CE3">
        <w:t xml:space="preserve">kommit till regeringens kännedom att det finns vissa </w:t>
      </w:r>
      <w:r>
        <w:t>otydligheter</w:t>
      </w:r>
      <w:r w:rsidRPr="00580CE3">
        <w:t xml:space="preserve"> i regelver</w:t>
      </w:r>
      <w:r>
        <w:softHyphen/>
      </w:r>
      <w:r w:rsidRPr="00580CE3">
        <w:t xml:space="preserve">ket. Det </w:t>
      </w:r>
      <w:r>
        <w:t>uppfattas</w:t>
      </w:r>
      <w:r w:rsidRPr="00580CE3">
        <w:t xml:space="preserve"> </w:t>
      </w:r>
      <w:r>
        <w:t xml:space="preserve">bl.a. </w:t>
      </w:r>
      <w:r w:rsidRPr="00580CE3">
        <w:t>inte</w:t>
      </w:r>
      <w:r>
        <w:t xml:space="preserve"> som</w:t>
      </w:r>
      <w:r w:rsidRPr="00580CE3">
        <w:t xml:space="preserve"> helt tydligt vilken forskning som omfattas av </w:t>
      </w:r>
      <w:proofErr w:type="spellStart"/>
      <w:r>
        <w:t>etikprövnings</w:t>
      </w:r>
      <w:r w:rsidRPr="00580CE3">
        <w:t>lagen</w:t>
      </w:r>
      <w:proofErr w:type="spellEnd"/>
      <w:r>
        <w:t xml:space="preserve"> och vilket </w:t>
      </w:r>
      <w:r w:rsidRPr="00580CE3">
        <w:t>ansvar forskningshuvud</w:t>
      </w:r>
      <w:r>
        <w:softHyphen/>
      </w:r>
      <w:r w:rsidRPr="00580CE3">
        <w:t>män</w:t>
      </w:r>
      <w:r>
        <w:softHyphen/>
        <w:t>nen</w:t>
      </w:r>
      <w:r w:rsidRPr="00580CE3">
        <w:t xml:space="preserve"> </w:t>
      </w:r>
      <w:r>
        <w:t>har när det gäller lagens efterlevnad</w:t>
      </w:r>
      <w:r w:rsidRPr="00580CE3">
        <w:t>. Flera olika myndigheter bedriver till</w:t>
      </w:r>
      <w:r>
        <w:softHyphen/>
      </w:r>
      <w:r w:rsidRPr="00580CE3">
        <w:t>syn över forsknings</w:t>
      </w:r>
      <w:r>
        <w:softHyphen/>
      </w:r>
      <w:r w:rsidRPr="00580CE3">
        <w:t xml:space="preserve">verksamhet och det förekommer att viss tillsyn hamnar mellan stolarna eftersom det är oklart vem som har ansvar för tillsynen över </w:t>
      </w:r>
      <w:proofErr w:type="spellStart"/>
      <w:r w:rsidRPr="00580CE3">
        <w:t>etikprövnings</w:t>
      </w:r>
      <w:r>
        <w:softHyphen/>
      </w:r>
      <w:r w:rsidRPr="00580CE3">
        <w:t>lagen</w:t>
      </w:r>
      <w:proofErr w:type="spellEnd"/>
      <w:r w:rsidRPr="00580CE3">
        <w:t>.</w:t>
      </w:r>
      <w:r>
        <w:t xml:space="preserve"> Vidare kan brott mot </w:t>
      </w:r>
      <w:proofErr w:type="spellStart"/>
      <w:r>
        <w:t>etikpröv</w:t>
      </w:r>
      <w:r>
        <w:softHyphen/>
        <w:t>nings</w:t>
      </w:r>
      <w:r>
        <w:softHyphen/>
        <w:t>lagen</w:t>
      </w:r>
      <w:proofErr w:type="spellEnd"/>
      <w:r>
        <w:t xml:space="preserve"> i värsta fall få mycket allvarliga konsekvenser för människors liv och hälsa. S</w:t>
      </w:r>
      <w:r w:rsidRPr="00580CE3">
        <w:t>traff</w:t>
      </w:r>
      <w:r>
        <w:softHyphen/>
      </w:r>
      <w:r w:rsidRPr="00580CE3">
        <w:t xml:space="preserve">skalan för brott mot </w:t>
      </w:r>
      <w:proofErr w:type="spellStart"/>
      <w:r w:rsidRPr="00580CE3">
        <w:t>etikpröv</w:t>
      </w:r>
      <w:r>
        <w:softHyphen/>
      </w:r>
      <w:r w:rsidRPr="00580CE3">
        <w:t>ningslagen</w:t>
      </w:r>
      <w:proofErr w:type="spellEnd"/>
      <w:r w:rsidRPr="00580CE3">
        <w:t xml:space="preserve"> ge</w:t>
      </w:r>
      <w:r>
        <w:t>r i dag inte så stort</w:t>
      </w:r>
      <w:r w:rsidRPr="00580CE3">
        <w:t xml:space="preserve"> utrymme för att på ett nyanserat sätt beakta allvaret i de mest klander</w:t>
      </w:r>
      <w:r>
        <w:softHyphen/>
      </w:r>
      <w:r w:rsidRPr="00580CE3">
        <w:t xml:space="preserve">värda gärningarna. </w:t>
      </w:r>
      <w:r>
        <w:t xml:space="preserve"> </w:t>
      </w:r>
    </w:p>
    <w:p w14:paraId="2C1F4BB6" w14:textId="77777777" w:rsidR="00110C85" w:rsidRPr="00025171" w:rsidRDefault="00C013B6" w:rsidP="004C0735">
      <w:pPr>
        <w:pStyle w:val="Brdtextmedindrag"/>
        <w:sectPr w:rsidR="00110C85" w:rsidRPr="00025171"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Förtydliganden och skärpningar på dessa områden föreslås därför i denna proposition.</w:t>
      </w:r>
    </w:p>
    <w:p w14:paraId="62B48E3A" w14:textId="77777777" w:rsidR="004C0735" w:rsidRDefault="00C013B6" w:rsidP="004C0735">
      <w:pPr>
        <w:pStyle w:val="Rubrik1"/>
      </w:pPr>
      <w:bookmarkStart w:id="9" w:name="_Toc13566197"/>
      <w:bookmarkStart w:id="10" w:name="_Toc18571597"/>
      <w:r>
        <w:t>Nuvarande reglering</w:t>
      </w:r>
      <w:bookmarkEnd w:id="9"/>
      <w:bookmarkEnd w:id="10"/>
    </w:p>
    <w:p w14:paraId="43C13511" w14:textId="77777777" w:rsidR="004C0735" w:rsidRPr="00F71888" w:rsidRDefault="00C013B6" w:rsidP="004C0735">
      <w:pPr>
        <w:pStyle w:val="Rubrik2"/>
        <w:spacing w:before="0"/>
      </w:pPr>
      <w:bookmarkStart w:id="11" w:name="_Toc13566198"/>
      <w:bookmarkStart w:id="12" w:name="_Toc18571598"/>
      <w:proofErr w:type="spellStart"/>
      <w:r w:rsidRPr="00F71888">
        <w:t>Etikprövningslagens</w:t>
      </w:r>
      <w:proofErr w:type="spellEnd"/>
      <w:r w:rsidRPr="00F71888">
        <w:t xml:space="preserve"> syfte och tillämpningsområde</w:t>
      </w:r>
      <w:bookmarkEnd w:id="11"/>
      <w:bookmarkEnd w:id="12"/>
    </w:p>
    <w:p w14:paraId="661D9987" w14:textId="77777777" w:rsidR="004C0735" w:rsidRDefault="00C013B6" w:rsidP="004C0735">
      <w:pPr>
        <w:pStyle w:val="Brdtext"/>
      </w:pPr>
      <w:r w:rsidRPr="007E510B">
        <w:t>Lag</w:t>
      </w:r>
      <w:r>
        <w:t>en</w:t>
      </w:r>
      <w:r w:rsidRPr="007E510B">
        <w:t xml:space="preserve"> (2003:460) om etikprövning av forskning som avser människor </w:t>
      </w:r>
      <w:r>
        <w:t>(</w:t>
      </w:r>
      <w:proofErr w:type="spellStart"/>
      <w:r>
        <w:t>e</w:t>
      </w:r>
      <w:r w:rsidRPr="00F71888">
        <w:t>tikprövningslagen</w:t>
      </w:r>
      <w:proofErr w:type="spellEnd"/>
      <w:r>
        <w:t>)</w:t>
      </w:r>
      <w:r w:rsidRPr="00F71888">
        <w:t xml:space="preserve"> innehåller bestämmelser om etikprövning av forsk</w:t>
      </w:r>
      <w:r>
        <w:softHyphen/>
      </w:r>
      <w:r w:rsidRPr="00F71888">
        <w:t>ning som avser människor och biologiskt material från människor och om samtycke till sådan forskning. Syftet med lagen är att skydda den enskilda människan och respekten för människovärdet vid forskning.</w:t>
      </w:r>
    </w:p>
    <w:p w14:paraId="1897AD68" w14:textId="77777777" w:rsidR="004C0735" w:rsidRPr="00F71888" w:rsidRDefault="00C013B6" w:rsidP="004C0735">
      <w:pPr>
        <w:pStyle w:val="Brdtextmedindrag"/>
      </w:pPr>
      <w:r>
        <w:lastRenderedPageBreak/>
        <w:t xml:space="preserve">I </w:t>
      </w:r>
      <w:proofErr w:type="spellStart"/>
      <w:r>
        <w:t>etikprövningslagen</w:t>
      </w:r>
      <w:proofErr w:type="spellEnd"/>
      <w:r>
        <w:t xml:space="preserve"> definieras forskning som ”</w:t>
      </w:r>
      <w:r w:rsidRPr="00F27F4B">
        <w:t>vetenskapligt experi</w:t>
      </w:r>
      <w:r>
        <w:softHyphen/>
      </w:r>
      <w:r w:rsidRPr="00F27F4B">
        <w:t>mentellt eller teoretiskt arbete för att inhämta ny kunskap och utvecklings</w:t>
      </w:r>
      <w:r>
        <w:softHyphen/>
      </w:r>
      <w:r w:rsidRPr="00F27F4B">
        <w:t>arbete på vetenskaplig grund, dock inte sådant arbete som utförs inom ra</w:t>
      </w:r>
      <w:r>
        <w:softHyphen/>
      </w:r>
      <w:r w:rsidRPr="00F27F4B">
        <w:t>men för högskoleutbildning på grundnivå eller på avancerad nivå</w:t>
      </w:r>
      <w:r>
        <w:t>” (2 §). Lagen tillämpas på forskning som innefattar behandling av känsliga per</w:t>
      </w:r>
      <w:r>
        <w:softHyphen/>
        <w:t>sonuppgifter eller personuppgifter om lagöverträdelser som innefattar brott, domar i brottmål, straffprocessuella tvångsmedel eller administra</w:t>
      </w:r>
      <w:r>
        <w:softHyphen/>
        <w:t>tiva frihetsberövanden. Lagen tillämpas också på fo</w:t>
      </w:r>
      <w:r w:rsidRPr="00F71888">
        <w:t xml:space="preserve">rskning som innebär ett fysiskt ingrepp på en forskningsperson, </w:t>
      </w:r>
      <w:r>
        <w:t>utförs enligt en metod som syf</w:t>
      </w:r>
      <w:r>
        <w:softHyphen/>
        <w:t>tar till att påverka forskningspersonen fysiskt eller psykiskt eller som in</w:t>
      </w:r>
      <w:r>
        <w:softHyphen/>
        <w:t>nebär en uppenbar risk att skada forskningspersonen fysiskt eller psy</w:t>
      </w:r>
      <w:r>
        <w:softHyphen/>
        <w:t>kiskt, avser studier på biologiskt material som har tagits från en levande männi</w:t>
      </w:r>
      <w:r>
        <w:softHyphen/>
        <w:t>ska och kan härledas till denna människa, innebär ett fysiskt ingrepp på en avliden människa eller avser studier på biologiskt material som har tagits för medicinskt ändamål från en avliden människa och kan härledas till denna människa</w:t>
      </w:r>
      <w:r w:rsidRPr="00F71888">
        <w:t>. Lagen tillämpas på forskning som ska utföras i Sve</w:t>
      </w:r>
      <w:r>
        <w:softHyphen/>
      </w:r>
      <w:r w:rsidRPr="00F71888">
        <w:t xml:space="preserve">rige (1, </w:t>
      </w:r>
      <w:r>
        <w:t xml:space="preserve">3, </w:t>
      </w:r>
      <w:r w:rsidRPr="00F71888">
        <w:t xml:space="preserve">4 och 5 §§). </w:t>
      </w:r>
    </w:p>
    <w:p w14:paraId="0DE42EB3" w14:textId="77777777" w:rsidR="004C0735" w:rsidRPr="00F71888" w:rsidRDefault="00C013B6" w:rsidP="004C0735">
      <w:pPr>
        <w:pStyle w:val="Rubrik2"/>
      </w:pPr>
      <w:bookmarkStart w:id="13" w:name="_Toc13566199"/>
      <w:bookmarkStart w:id="14" w:name="_Toc18571599"/>
      <w:r>
        <w:t xml:space="preserve">Forskning som omfattas av </w:t>
      </w:r>
      <w:proofErr w:type="spellStart"/>
      <w:r>
        <w:t>etikprövningslagen</w:t>
      </w:r>
      <w:proofErr w:type="spellEnd"/>
      <w:r>
        <w:t xml:space="preserve"> måste ha godkänts innan den får utföras</w:t>
      </w:r>
      <w:bookmarkEnd w:id="13"/>
      <w:bookmarkEnd w:id="14"/>
    </w:p>
    <w:p w14:paraId="05E03A2F" w14:textId="77777777" w:rsidR="004C0735" w:rsidRDefault="00C013B6" w:rsidP="004C0735">
      <w:pPr>
        <w:pStyle w:val="Brdtext"/>
      </w:pPr>
      <w:r w:rsidRPr="00F71888">
        <w:t>Den forskning som lagen omfattar ska ha godkänts vid en etikprövning innan den får utföras. Ett godkännande får förenas med villkor. Även om forskningen har godkänts vid en etikprövning</w:t>
      </w:r>
      <w:r>
        <w:t xml:space="preserve"> får forskningen inte utfö</w:t>
      </w:r>
      <w:r w:rsidRPr="00F71888">
        <w:t>ras, om den strider mot någon anna</w:t>
      </w:r>
      <w:r>
        <w:t>n författning (6 §). Ett godkän</w:t>
      </w:r>
      <w:r w:rsidRPr="00F71888">
        <w:t>nande vid etikprövning är alltså en nödvändig förutsättning men långt ifrån alltid en tillräcklig sådan. Det kan behövas ytterligare tillstånd från t.ex. Läke</w:t>
      </w:r>
      <w:r>
        <w:softHyphen/>
      </w:r>
      <w:r w:rsidRPr="00F71888">
        <w:t>me</w:t>
      </w:r>
      <w:r>
        <w:softHyphen/>
      </w:r>
      <w:r w:rsidRPr="00F71888">
        <w:t xml:space="preserve">delsverket innan forskning får utföras.   </w:t>
      </w:r>
    </w:p>
    <w:p w14:paraId="0624D68C" w14:textId="77777777" w:rsidR="004C0735" w:rsidRDefault="00C013B6" w:rsidP="004C0735">
      <w:pPr>
        <w:pStyle w:val="Brdtextmedindrag"/>
      </w:pPr>
      <w:r>
        <w:t>Ansökningar om etikprövning av forskning prövas av Etikprövnings</w:t>
      </w:r>
      <w:r>
        <w:softHyphen/>
        <w:t>myndighetens avdelningar (24 och 25 §§)</w:t>
      </w:r>
      <w:r w:rsidRPr="00F71888">
        <w:t>.</w:t>
      </w:r>
      <w:r>
        <w:t xml:space="preserve"> Om en avdelning är oenig om utgången av etikprövningen, ska myndigheten lämna över ärendet för av</w:t>
      </w:r>
      <w:r>
        <w:softHyphen/>
        <w:t>görande av Överklagandenämnden för etikprövning (29 §). Överkla</w:t>
      </w:r>
      <w:r>
        <w:softHyphen/>
        <w:t>gan</w:t>
      </w:r>
      <w:r>
        <w:softHyphen/>
        <w:t>de</w:t>
      </w:r>
      <w:r>
        <w:softHyphen/>
        <w:t xml:space="preserve">nämnden för etikprövning prövar </w:t>
      </w:r>
      <w:r w:rsidRPr="00F71888">
        <w:t>över</w:t>
      </w:r>
      <w:r>
        <w:softHyphen/>
      </w:r>
      <w:r w:rsidRPr="00F71888">
        <w:t xml:space="preserve">klaganden av </w:t>
      </w:r>
      <w:r>
        <w:t>Etikprövnings</w:t>
      </w:r>
      <w:r>
        <w:softHyphen/>
        <w:t>myn</w:t>
      </w:r>
      <w:r>
        <w:softHyphen/>
        <w:t>dighetens</w:t>
      </w:r>
      <w:r w:rsidRPr="00F71888">
        <w:t xml:space="preserve"> beslut och ärenden som </w:t>
      </w:r>
      <w:r>
        <w:t>myndig</w:t>
      </w:r>
      <w:r>
        <w:softHyphen/>
        <w:t>heten har</w:t>
      </w:r>
      <w:r w:rsidRPr="00F71888">
        <w:t xml:space="preserve"> lämnat över (31</w:t>
      </w:r>
      <w:r>
        <w:t> </w:t>
      </w:r>
      <w:r w:rsidRPr="00F71888">
        <w:t xml:space="preserve">§). </w:t>
      </w:r>
    </w:p>
    <w:p w14:paraId="4E47788C" w14:textId="5B6692C2" w:rsidR="004C0735" w:rsidRDefault="00C013B6" w:rsidP="004C0735">
      <w:pPr>
        <w:pStyle w:val="Brdtextmedindrag"/>
      </w:pPr>
      <w:r>
        <w:t xml:space="preserve">Etikprövning hanterades till utgången av december 2018 i första hand av sex regionala etikprövningsnämnder. Dessa ersattes dock den 1 januari av den ovan nämnda Etikprövningsmyndigheten, som är indelad i sex verksamhetsregioner och tio avdelningar. </w:t>
      </w:r>
      <w:r w:rsidRPr="009A6C56">
        <w:t>Vid samma tidpunkt bytte Cen</w:t>
      </w:r>
      <w:r>
        <w:softHyphen/>
      </w:r>
      <w:r w:rsidRPr="009A6C56">
        <w:t>trala etikprövningsnämnden namn till Överklagande</w:t>
      </w:r>
      <w:r>
        <w:softHyphen/>
      </w:r>
      <w:r w:rsidRPr="009A6C56">
        <w:t>nämnden för etik</w:t>
      </w:r>
      <w:r>
        <w:softHyphen/>
      </w:r>
      <w:r w:rsidRPr="009A6C56">
        <w:t>pröv</w:t>
      </w:r>
      <w:r>
        <w:softHyphen/>
      </w:r>
      <w:r w:rsidRPr="009A6C56">
        <w:t xml:space="preserve">ning. I denna </w:t>
      </w:r>
      <w:r>
        <w:t>proposition</w:t>
      </w:r>
      <w:r w:rsidRPr="009A6C56">
        <w:t xml:space="preserve"> använder regeringen de nu gällande </w:t>
      </w:r>
      <w:proofErr w:type="spellStart"/>
      <w:r w:rsidRPr="009A6C56">
        <w:t>myn</w:t>
      </w:r>
      <w:r>
        <w:softHyphen/>
      </w:r>
      <w:r w:rsidRPr="009A6C56">
        <w:t>dig</w:t>
      </w:r>
      <w:r>
        <w:softHyphen/>
      </w:r>
      <w:r w:rsidRPr="009A6C56">
        <w:t>hets</w:t>
      </w:r>
      <w:r>
        <w:softHyphen/>
      </w:r>
      <w:r>
        <w:softHyphen/>
      </w:r>
      <w:r w:rsidRPr="009A6C56">
        <w:t>namnen</w:t>
      </w:r>
      <w:proofErr w:type="spellEnd"/>
      <w:r w:rsidRPr="009A6C56">
        <w:t>. Utredningen och remissinstanserna har dock använt de ti</w:t>
      </w:r>
      <w:r>
        <w:softHyphen/>
      </w:r>
      <w:r w:rsidRPr="009A6C56">
        <w:t>di</w:t>
      </w:r>
      <w:r>
        <w:softHyphen/>
      </w:r>
      <w:r w:rsidRPr="009A6C56">
        <w:t xml:space="preserve">gare namnen. När regeringen i </w:t>
      </w:r>
      <w:r>
        <w:t>proposition</w:t>
      </w:r>
      <w:r w:rsidRPr="009A6C56">
        <w:t>en redogör för utred</w:t>
      </w:r>
      <w:r>
        <w:softHyphen/>
      </w:r>
      <w:r w:rsidRPr="009A6C56">
        <w:t>ningens förslag och remissinstansernas yttran</w:t>
      </w:r>
      <w:r>
        <w:softHyphen/>
      </w:r>
      <w:r w:rsidRPr="009A6C56">
        <w:t>den kan de tidigare namnen därför förekomma.</w:t>
      </w:r>
    </w:p>
    <w:p w14:paraId="26E87BD6" w14:textId="77777777" w:rsidR="004C0735" w:rsidRDefault="00C013B6" w:rsidP="004C0735">
      <w:pPr>
        <w:pStyle w:val="Brdtextmedindrag"/>
      </w:pPr>
      <w:proofErr w:type="spellStart"/>
      <w:r w:rsidRPr="00F71888">
        <w:t>Etikprövningslagen</w:t>
      </w:r>
      <w:proofErr w:type="spellEnd"/>
      <w:r w:rsidRPr="00F71888">
        <w:t xml:space="preserve"> anger allmänna utgångspunkter för etikprövningen. Forskning får godkännas endast om den kan utföras med respekt för män</w:t>
      </w:r>
      <w:r>
        <w:softHyphen/>
      </w:r>
      <w:r w:rsidRPr="00F71888">
        <w:t xml:space="preserve">niskovärdet. Mänskliga rättigheter och grundläggande friheter ska alltid beaktas vid etikprövningen samtidigt som hänsyn ska tas till intresset av att ny kunskap kan utvecklas genom forskning. Vidare ska människors </w:t>
      </w:r>
      <w:r w:rsidRPr="00F71888">
        <w:lastRenderedPageBreak/>
        <w:t>välfärd ges företräde framför samhällets och vetenskapens behov. Forsk</w:t>
      </w:r>
      <w:r>
        <w:softHyphen/>
      </w:r>
      <w:r w:rsidRPr="00F71888">
        <w:t>ning får godkännas bara om de risker som den kan medföra för forsknings</w:t>
      </w:r>
      <w:r>
        <w:softHyphen/>
      </w:r>
      <w:r w:rsidRPr="00F71888">
        <w:t>personers hälsa, säkerhet och personliga integritet uppvägs av dess veten</w:t>
      </w:r>
      <w:r>
        <w:softHyphen/>
      </w:r>
      <w:r w:rsidRPr="00F71888">
        <w:t>skapliga värde. Forskning får däremot inte godkännas, om det förväntade resultatet kan uppnås på ett annat sätt som innebär mindre risker för forsk</w:t>
      </w:r>
      <w:r>
        <w:softHyphen/>
      </w:r>
      <w:r w:rsidRPr="00F71888">
        <w:t>ningspersoners hälsa, säkerhet och personliga integritet. Vidare får forsk</w:t>
      </w:r>
      <w:r>
        <w:softHyphen/>
      </w:r>
      <w:r w:rsidRPr="00F71888">
        <w:t xml:space="preserve">ning bara godkännas om den ska utföras av eller under överinseende av en forskare som har den vetenskapliga kompetens som behövs (7–11 §§). </w:t>
      </w:r>
      <w:r>
        <w:t>F</w:t>
      </w:r>
      <w:r w:rsidRPr="00F71888">
        <w:t xml:space="preserve">orskning som bl.a. </w:t>
      </w:r>
      <w:r>
        <w:t>innebär</w:t>
      </w:r>
      <w:r w:rsidRPr="00F71888">
        <w:t xml:space="preserve"> </w:t>
      </w:r>
      <w:r>
        <w:t xml:space="preserve">ett </w:t>
      </w:r>
      <w:r w:rsidRPr="00F71888">
        <w:t>fysi</w:t>
      </w:r>
      <w:r>
        <w:t>skt ingrepp på en forskningsper</w:t>
      </w:r>
      <w:r w:rsidRPr="00F71888">
        <w:t xml:space="preserve">son och forskning som bedrivs enligt en metod som syftar till fysisk eller psykisk påverkan av en forskningsperson </w:t>
      </w:r>
      <w:r>
        <w:t xml:space="preserve">får </w:t>
      </w:r>
      <w:r w:rsidRPr="00F71888">
        <w:t>godkännas bara om det kan förutsät</w:t>
      </w:r>
      <w:r>
        <w:softHyphen/>
      </w:r>
      <w:r w:rsidRPr="00F71888">
        <w:t>tas att ti</w:t>
      </w:r>
      <w:r>
        <w:t>llämpliga bestämmelser om infor</w:t>
      </w:r>
      <w:r w:rsidRPr="00F71888">
        <w:t>mation och samtycke kommer att följas eller om särskilda förutsättningar för forskning utan samtycke är uppfyllda (14 §</w:t>
      </w:r>
      <w:r>
        <w:t xml:space="preserve">). </w:t>
      </w:r>
    </w:p>
    <w:p w14:paraId="3FE38693" w14:textId="65B6595B" w:rsidR="004C0735" w:rsidRPr="00F71888" w:rsidRDefault="00C013B6" w:rsidP="004C0735">
      <w:pPr>
        <w:pStyle w:val="Brdtextmedindrag"/>
      </w:pPr>
      <w:r>
        <w:t>Etikprövningsmyndigheten får lämna rådgivande yttranden över forsk</w:t>
      </w:r>
      <w:r>
        <w:softHyphen/>
        <w:t xml:space="preserve">ning som avser människor i de fall forskningen inte omfattas av </w:t>
      </w:r>
      <w:proofErr w:type="spellStart"/>
      <w:r>
        <w:t>etikpröv</w:t>
      </w:r>
      <w:r>
        <w:softHyphen/>
        <w:t>ningslagen</w:t>
      </w:r>
      <w:proofErr w:type="spellEnd"/>
      <w:r>
        <w:t>. Myndigheten får även lämna rådgivande yttranden över arbe</w:t>
      </w:r>
      <w:r>
        <w:softHyphen/>
        <w:t>ten som utförs inom ramen för högskoleutbildning på grundnivå eller på avancerad nivå. En begäran om ett rådgivande yttrande ska lämnas till Etikprövningsmyndigheten (4 a och 4 b §§ f</w:t>
      </w:r>
      <w:r w:rsidRPr="0000355F">
        <w:t>örordning</w:t>
      </w:r>
      <w:r>
        <w:t>en</w:t>
      </w:r>
      <w:r w:rsidRPr="0000355F">
        <w:t xml:space="preserve"> </w:t>
      </w:r>
      <w:r>
        <w:t>[</w:t>
      </w:r>
      <w:r w:rsidRPr="0000355F">
        <w:t>2003:615</w:t>
      </w:r>
      <w:r>
        <w:t>]</w:t>
      </w:r>
      <w:r w:rsidRPr="0000355F">
        <w:t xml:space="preserve"> om etikprövning av forskning som avser människor</w:t>
      </w:r>
      <w:r>
        <w:t xml:space="preserve">, </w:t>
      </w:r>
      <w:r w:rsidR="00757110">
        <w:t xml:space="preserve">kallad </w:t>
      </w:r>
      <w:proofErr w:type="spellStart"/>
      <w:r>
        <w:t>etikprövnings</w:t>
      </w:r>
      <w:r>
        <w:softHyphen/>
        <w:t>förordningen</w:t>
      </w:r>
      <w:proofErr w:type="spellEnd"/>
      <w:r>
        <w:t>).</w:t>
      </w:r>
    </w:p>
    <w:p w14:paraId="16AE9A55" w14:textId="77777777" w:rsidR="004C0735" w:rsidRPr="00F71888" w:rsidRDefault="00C013B6" w:rsidP="004C0735">
      <w:pPr>
        <w:pStyle w:val="Rubrik2"/>
      </w:pPr>
      <w:bookmarkStart w:id="15" w:name="_Toc13566200"/>
      <w:bookmarkStart w:id="16" w:name="_Toc18571600"/>
      <w:r>
        <w:t>Det är f</w:t>
      </w:r>
      <w:r w:rsidRPr="00F71888">
        <w:t xml:space="preserve">orskningshuvudmannen </w:t>
      </w:r>
      <w:r>
        <w:t xml:space="preserve">som </w:t>
      </w:r>
      <w:r w:rsidRPr="00F71888">
        <w:t>ska ansöka om etikprövning av forskning</w:t>
      </w:r>
      <w:bookmarkEnd w:id="15"/>
      <w:bookmarkEnd w:id="16"/>
      <w:r w:rsidRPr="00F71888">
        <w:t xml:space="preserve"> </w:t>
      </w:r>
    </w:p>
    <w:p w14:paraId="43637C0E" w14:textId="77777777" w:rsidR="004C0735" w:rsidRDefault="00C013B6" w:rsidP="004C0735">
      <w:pPr>
        <w:pStyle w:val="Brdtext"/>
      </w:pPr>
      <w:r w:rsidRPr="00F71888">
        <w:t xml:space="preserve">Ansökan om etikprövning av forskning ska göras av forskningshuvud-mannen. Med forskningshuvudman avses i </w:t>
      </w:r>
      <w:proofErr w:type="spellStart"/>
      <w:r>
        <w:t>etikprövnings</w:t>
      </w:r>
      <w:r w:rsidRPr="00F71888">
        <w:t>lagen</w:t>
      </w:r>
      <w:proofErr w:type="spellEnd"/>
      <w:r w:rsidRPr="00F71888">
        <w:t xml:space="preserve"> en statlig myndighet eller en fysisk eller juridisk person i vars verksamhet forsk</w:t>
      </w:r>
      <w:r>
        <w:softHyphen/>
      </w:r>
      <w:r w:rsidRPr="00F71888">
        <w:t>ningen utförs (2 och 23 §§).</w:t>
      </w:r>
    </w:p>
    <w:p w14:paraId="5A9B025F" w14:textId="77777777" w:rsidR="004C0735" w:rsidRPr="0000355F" w:rsidRDefault="00C013B6" w:rsidP="004C0735">
      <w:pPr>
        <w:pStyle w:val="Brdtextmedindrag"/>
      </w:pPr>
      <w:r w:rsidRPr="0000355F">
        <w:t>När flera forskningshuvudmän medverkar i ett och samma forsknings</w:t>
      </w:r>
      <w:r>
        <w:softHyphen/>
      </w:r>
      <w:r w:rsidRPr="0000355F">
        <w:t>projekt ska endast en forskningshuvudman ansöka om etikprövning. An</w:t>
      </w:r>
      <w:r>
        <w:softHyphen/>
      </w:r>
      <w:r w:rsidRPr="0000355F">
        <w:t>sökan ska lämnas in av den forskningshuvudman som är huvudansvarig för forskning</w:t>
      </w:r>
      <w:r>
        <w:t xml:space="preserve">sprojektet (2 § </w:t>
      </w:r>
      <w:proofErr w:type="spellStart"/>
      <w:r>
        <w:t>etikprövningsf</w:t>
      </w:r>
      <w:r w:rsidRPr="0000355F">
        <w:t>örordning</w:t>
      </w:r>
      <w:r>
        <w:t>en</w:t>
      </w:r>
      <w:proofErr w:type="spellEnd"/>
      <w:r>
        <w:t>).</w:t>
      </w:r>
    </w:p>
    <w:p w14:paraId="07B6D5D3" w14:textId="77777777" w:rsidR="004C0735" w:rsidRDefault="00C013B6" w:rsidP="004C0735">
      <w:pPr>
        <w:pStyle w:val="Rubrik2"/>
      </w:pPr>
      <w:bookmarkStart w:id="17" w:name="_Toc13566201"/>
      <w:bookmarkStart w:id="18" w:name="_Toc18571601"/>
      <w:r>
        <w:t>Flera olika myndigheter</w:t>
      </w:r>
      <w:r w:rsidRPr="007E510B">
        <w:t xml:space="preserve"> </w:t>
      </w:r>
      <w:r>
        <w:t>utövar</w:t>
      </w:r>
      <w:r w:rsidRPr="007E510B">
        <w:t xml:space="preserve"> tillsyn</w:t>
      </w:r>
      <w:r>
        <w:t xml:space="preserve"> över verksamhet där det bedrivs forskning</w:t>
      </w:r>
      <w:bookmarkEnd w:id="17"/>
      <w:bookmarkEnd w:id="18"/>
    </w:p>
    <w:p w14:paraId="0C35B4EE" w14:textId="77777777" w:rsidR="004C0735" w:rsidRDefault="00C013B6" w:rsidP="004C0735">
      <w:pPr>
        <w:pStyle w:val="Brdtext"/>
      </w:pPr>
      <w:r>
        <w:t xml:space="preserve">Överklagandenämnden för etikprövning har tillsyn över att </w:t>
      </w:r>
      <w:proofErr w:type="spellStart"/>
      <w:r>
        <w:t>etikprövnings</w:t>
      </w:r>
      <w:r>
        <w:softHyphen/>
        <w:t>lagen</w:t>
      </w:r>
      <w:proofErr w:type="spellEnd"/>
      <w:r>
        <w:t xml:space="preserve"> och föreskrifter som har meddelats med stöd av lagen följs. Detta gäller dock inte i den utsträckning tillsynen faller inom någon annan myn</w:t>
      </w:r>
      <w:r>
        <w:softHyphen/>
        <w:t xml:space="preserve">dighets ansvarsområde (34 § </w:t>
      </w:r>
      <w:proofErr w:type="spellStart"/>
      <w:r>
        <w:t>etikprövningslagen</w:t>
      </w:r>
      <w:proofErr w:type="spellEnd"/>
      <w:r>
        <w:t>).</w:t>
      </w:r>
    </w:p>
    <w:p w14:paraId="036AC78F" w14:textId="77777777" w:rsidR="004C0735" w:rsidDel="00F33DDF" w:rsidRDefault="00C013B6" w:rsidP="004C0735">
      <w:pPr>
        <w:pStyle w:val="Brdtextmedindrag"/>
      </w:pPr>
      <w:r>
        <w:t>Viss forskning utförs på patienter inom ramen för hälso- och sjukvård. Inspektionen för vård och omsorg</w:t>
      </w:r>
      <w:r w:rsidRPr="00D85AA1">
        <w:t xml:space="preserve"> </w:t>
      </w:r>
      <w:r>
        <w:t>(</w:t>
      </w:r>
      <w:r w:rsidRPr="00D85AA1">
        <w:t>IVO</w:t>
      </w:r>
      <w:r>
        <w:t>)</w:t>
      </w:r>
      <w:r w:rsidRPr="00D85AA1">
        <w:t xml:space="preserve"> </w:t>
      </w:r>
      <w:r>
        <w:t xml:space="preserve">har enligt </w:t>
      </w:r>
      <w:r w:rsidRPr="00D85AA1">
        <w:t>7 kap. patient</w:t>
      </w:r>
      <w:r>
        <w:softHyphen/>
      </w:r>
      <w:r w:rsidRPr="00D85AA1">
        <w:t>säkerhets</w:t>
      </w:r>
      <w:r>
        <w:softHyphen/>
      </w:r>
      <w:r w:rsidRPr="00D85AA1">
        <w:t>lagen</w:t>
      </w:r>
      <w:r>
        <w:t xml:space="preserve"> </w:t>
      </w:r>
      <w:r w:rsidRPr="00E82F80">
        <w:t>(2010:659)</w:t>
      </w:r>
      <w:r>
        <w:t xml:space="preserve"> </w:t>
      </w:r>
      <w:r w:rsidRPr="00D85AA1">
        <w:t>tillsyn över hälso- och sjuk</w:t>
      </w:r>
      <w:r>
        <w:softHyphen/>
      </w:r>
      <w:r w:rsidRPr="00D85AA1">
        <w:t>vården och dess per</w:t>
      </w:r>
      <w:r>
        <w:softHyphen/>
      </w:r>
      <w:r w:rsidRPr="00D85AA1">
        <w:t>sonal. IVO har även tillsyn över den som, utan att bedriva hälso- och sjuk</w:t>
      </w:r>
      <w:r>
        <w:softHyphen/>
      </w:r>
      <w:r w:rsidRPr="00D85AA1">
        <w:t xml:space="preserve">vård, tar emot uppdrag från hälso- och sjukvården </w:t>
      </w:r>
      <w:r>
        <w:t>som avser</w:t>
      </w:r>
      <w:r w:rsidRPr="00D85AA1">
        <w:t xml:space="preserve"> provtag</w:t>
      </w:r>
      <w:r>
        <w:softHyphen/>
      </w:r>
      <w:r w:rsidRPr="00D85AA1">
        <w:t>ning, ana</w:t>
      </w:r>
      <w:r>
        <w:softHyphen/>
      </w:r>
      <w:r w:rsidRPr="00D85AA1">
        <w:t>lys eller annan utredning och säkerheten vid sjukvårdsinrätt</w:t>
      </w:r>
      <w:r>
        <w:softHyphen/>
      </w:r>
      <w:r w:rsidRPr="00D85AA1">
        <w:t xml:space="preserve">ningar där det </w:t>
      </w:r>
      <w:r w:rsidRPr="00D85AA1">
        <w:lastRenderedPageBreak/>
        <w:t xml:space="preserve">får ges vård enligt lagen </w:t>
      </w:r>
      <w:r>
        <w:t>(1</w:t>
      </w:r>
      <w:r w:rsidRPr="00DC3DA3">
        <w:t>991:1128</w:t>
      </w:r>
      <w:r>
        <w:t xml:space="preserve">) </w:t>
      </w:r>
      <w:r w:rsidRPr="00D85AA1">
        <w:t xml:space="preserve">om psykiatrisk tvångsvård och lagen </w:t>
      </w:r>
      <w:r>
        <w:t>(1</w:t>
      </w:r>
      <w:r w:rsidRPr="00DC3DA3">
        <w:t>991:112</w:t>
      </w:r>
      <w:r>
        <w:t xml:space="preserve">9) </w:t>
      </w:r>
      <w:r w:rsidRPr="00D85AA1">
        <w:t>om rätts</w:t>
      </w:r>
      <w:r>
        <w:softHyphen/>
      </w:r>
      <w:r w:rsidRPr="00D85AA1">
        <w:t xml:space="preserve">psykiatrisk vård. </w:t>
      </w:r>
      <w:proofErr w:type="spellStart"/>
      <w:r w:rsidRPr="00D85AA1">
        <w:t>IVO:s</w:t>
      </w:r>
      <w:proofErr w:type="spellEnd"/>
      <w:r w:rsidRPr="00D85AA1">
        <w:t xml:space="preserve"> tillsyn enligt 7 kap. patient</w:t>
      </w:r>
      <w:r>
        <w:softHyphen/>
      </w:r>
      <w:r w:rsidRPr="00D85AA1">
        <w:t>säkerhets</w:t>
      </w:r>
      <w:r>
        <w:softHyphen/>
      </w:r>
      <w:r w:rsidRPr="00D85AA1">
        <w:t>lagen innebär granskning av att verksamheten och personalen uppfyller krav och mål enligt lagar och andra föreskrifter samt beslut som har med</w:t>
      </w:r>
      <w:r>
        <w:softHyphen/>
      </w:r>
      <w:r w:rsidRPr="00D85AA1">
        <w:t>delats med stöd av sådana föreskrifter. Tillsynen ska främst inrik</w:t>
      </w:r>
      <w:r>
        <w:softHyphen/>
      </w:r>
      <w:r w:rsidRPr="00D85AA1">
        <w:t>tas på granskning av att vårdgivaren fullgör sina skyldigheter att bedriva ett sys</w:t>
      </w:r>
      <w:r>
        <w:softHyphen/>
      </w:r>
      <w:r w:rsidRPr="00D85AA1">
        <w:t>tematiskt patient</w:t>
      </w:r>
      <w:r>
        <w:softHyphen/>
      </w:r>
      <w:r w:rsidRPr="00D85AA1">
        <w:t>säkerhets</w:t>
      </w:r>
      <w:r>
        <w:softHyphen/>
      </w:r>
      <w:r w:rsidRPr="00D85AA1">
        <w:t xml:space="preserve">arbete. </w:t>
      </w:r>
      <w:r w:rsidRPr="00DB3A33">
        <w:t xml:space="preserve">Det kan </w:t>
      </w:r>
      <w:r>
        <w:t>i</w:t>
      </w:r>
      <w:r w:rsidRPr="00DB3A33">
        <w:t xml:space="preserve">nte anses tydligt framgå att IVO ska utöva tillsyn över forskning, varken av patientsäkerhetslagen eller av någon annan lag. </w:t>
      </w:r>
    </w:p>
    <w:p w14:paraId="32767C29" w14:textId="77777777" w:rsidR="004C0735" w:rsidRDefault="00C013B6" w:rsidP="004C0735">
      <w:pPr>
        <w:pStyle w:val="Brdtextmedindrag"/>
      </w:pPr>
      <w:r w:rsidRPr="00EA4EDF">
        <w:t>Läkemedelsverket utövar tillsyn över läkemedelslagen</w:t>
      </w:r>
      <w:r>
        <w:t xml:space="preserve"> (2015:315)</w:t>
      </w:r>
      <w:r w:rsidRPr="00EA4EDF">
        <w:t xml:space="preserve"> och i det avseendet</w:t>
      </w:r>
      <w:r>
        <w:t xml:space="preserve"> den forskning som består i</w:t>
      </w:r>
      <w:r w:rsidRPr="00EA4EDF">
        <w:t xml:space="preserve"> kliniska läkemedelsprövningar</w:t>
      </w:r>
      <w:r>
        <w:t xml:space="preserve"> (</w:t>
      </w:r>
      <w:r w:rsidRPr="00EA4EDF">
        <w:t>14 kap. 1 § läkemedelsla</w:t>
      </w:r>
      <w:r>
        <w:softHyphen/>
      </w:r>
      <w:r w:rsidRPr="00EA4EDF">
        <w:t>gen</w:t>
      </w:r>
      <w:r>
        <w:t>)</w:t>
      </w:r>
      <w:r w:rsidRPr="00EA4EDF">
        <w:t xml:space="preserve">. </w:t>
      </w:r>
      <w:r>
        <w:t>En klinisk läkemedelsprövning är en k</w:t>
      </w:r>
      <w:r w:rsidRPr="00007781">
        <w:t>li</w:t>
      </w:r>
      <w:r>
        <w:softHyphen/>
      </w:r>
      <w:r w:rsidRPr="00007781">
        <w:t>nisk undersökning på människor el</w:t>
      </w:r>
      <w:r>
        <w:t xml:space="preserve">ler djur av ett läkemedels </w:t>
      </w:r>
      <w:r w:rsidRPr="00007781">
        <w:t>egenska</w:t>
      </w:r>
      <w:r>
        <w:softHyphen/>
      </w:r>
      <w:r w:rsidRPr="00007781">
        <w:t>per</w:t>
      </w:r>
      <w:r>
        <w:t>.</w:t>
      </w:r>
      <w:r w:rsidRPr="00007781">
        <w:t xml:space="preserve"> </w:t>
      </w:r>
    </w:p>
    <w:p w14:paraId="0686081D" w14:textId="77777777" w:rsidR="004C0735" w:rsidRDefault="00C013B6" w:rsidP="004C0735">
      <w:pPr>
        <w:pStyle w:val="Brdtextmedindrag"/>
      </w:pPr>
      <w:r>
        <w:t>Datainspektionen är enligt f</w:t>
      </w:r>
      <w:r w:rsidRPr="0050041B">
        <w:t>örordning</w:t>
      </w:r>
      <w:r>
        <w:t>en</w:t>
      </w:r>
      <w:r w:rsidRPr="0050041B">
        <w:t xml:space="preserve"> (2007:975) med instruktion för Datainspektionen </w:t>
      </w:r>
      <w:r>
        <w:t>tillsynsmyndighet för bl.a. EU:s dataskyddsförordning (förordning EU nr 2016/679) och lagen (2018:218) med kompletterande bestämmelser till EU:s dataskyddsförordning och andra föreskrifter som kompletterar Europaparlamentets och rådets förordning (EU) 2016/679 (dataskyddslagen). Datainspektionen har således tillsyn över att bestäm</w:t>
      </w:r>
      <w:r>
        <w:softHyphen/>
        <w:t>melserna i EU:s dataskyddsförordning följs vid behandling av personupp</w:t>
      </w:r>
      <w:r>
        <w:softHyphen/>
        <w:t xml:space="preserve">gifter inom forskning. </w:t>
      </w:r>
    </w:p>
    <w:p w14:paraId="5EF2047E" w14:textId="77777777" w:rsidR="004C0735" w:rsidRDefault="00C013B6" w:rsidP="004C0735">
      <w:pPr>
        <w:pStyle w:val="Rubrik2"/>
      </w:pPr>
      <w:bookmarkStart w:id="19" w:name="_Toc13566202"/>
      <w:bookmarkStart w:id="20" w:name="_Toc18571602"/>
      <w:r>
        <w:t>Att forska utan etikprövningstillstånd är straffbart</w:t>
      </w:r>
      <w:bookmarkEnd w:id="19"/>
      <w:bookmarkEnd w:id="20"/>
      <w:r>
        <w:t xml:space="preserve"> </w:t>
      </w:r>
    </w:p>
    <w:p w14:paraId="05A34C50" w14:textId="77777777" w:rsidR="004C0735" w:rsidRDefault="00C013B6" w:rsidP="004C0735">
      <w:pPr>
        <w:pStyle w:val="Brdtext"/>
      </w:pPr>
      <w:r w:rsidRPr="00F71888">
        <w:t xml:space="preserve">Den som uppsåtligen utan godkännande utför forskning som ska </w:t>
      </w:r>
      <w:r>
        <w:t xml:space="preserve">ha </w:t>
      </w:r>
      <w:r w:rsidRPr="00F71888">
        <w:t>god</w:t>
      </w:r>
      <w:r>
        <w:softHyphen/>
      </w:r>
      <w:r w:rsidRPr="00F71888">
        <w:t>kän</w:t>
      </w:r>
      <w:r>
        <w:softHyphen/>
        <w:t>t</w:t>
      </w:r>
      <w:r w:rsidRPr="00F71888">
        <w:t xml:space="preserve">s enligt </w:t>
      </w:r>
      <w:proofErr w:type="spellStart"/>
      <w:r w:rsidRPr="00F71888">
        <w:t>etikprövningslagen</w:t>
      </w:r>
      <w:proofErr w:type="spellEnd"/>
      <w:r w:rsidRPr="00F71888">
        <w:t xml:space="preserve"> eller bryter mot ett villkor som har med</w:t>
      </w:r>
      <w:r>
        <w:softHyphen/>
      </w:r>
      <w:r w:rsidRPr="00F71888">
        <w:t>de</w:t>
      </w:r>
      <w:r>
        <w:softHyphen/>
      </w:r>
      <w:r w:rsidRPr="00F71888">
        <w:t>lats med stöd av 6 § ska dömas till böter eller fängelse i högst sex må</w:t>
      </w:r>
      <w:r>
        <w:softHyphen/>
      </w:r>
      <w:r w:rsidRPr="00F71888">
        <w:t>na</w:t>
      </w:r>
      <w:r>
        <w:softHyphen/>
      </w:r>
      <w:r w:rsidRPr="00F71888">
        <w:t>der. I ringa fall döms dock inte till ansvar</w:t>
      </w:r>
      <w:r>
        <w:t>. Till ansvar döms inte heller om gärningen är belagd med straff enligt bestämmelse i någon annan för</w:t>
      </w:r>
      <w:r>
        <w:softHyphen/>
        <w:t>fatt</w:t>
      </w:r>
      <w:r>
        <w:softHyphen/>
        <w:t>ning</w:t>
      </w:r>
      <w:r w:rsidRPr="00F71888">
        <w:t xml:space="preserve"> (38 §). </w:t>
      </w:r>
    </w:p>
    <w:p w14:paraId="64B35A2C" w14:textId="77777777" w:rsidR="004C0735" w:rsidRPr="00E22609" w:rsidRDefault="00C013B6" w:rsidP="00E22609">
      <w:pPr>
        <w:pStyle w:val="Rubrik2"/>
      </w:pPr>
      <w:bookmarkStart w:id="21" w:name="_Toc13566203"/>
      <w:bookmarkStart w:id="22" w:name="_Toc18571603"/>
      <w:r w:rsidRPr="00E22609">
        <w:t>Ett nytt regelverk om kliniska läkemedelsprövningar</w:t>
      </w:r>
      <w:bookmarkEnd w:id="21"/>
      <w:bookmarkEnd w:id="22"/>
    </w:p>
    <w:p w14:paraId="4F974444" w14:textId="6EBC133A" w:rsidR="004C0735" w:rsidRDefault="00C013B6" w:rsidP="004C0735">
      <w:pPr>
        <w:pStyle w:val="Brdtext"/>
      </w:pPr>
      <w:r>
        <w:t>För forskning som består i klinisk läkemedelsprövning på människor kom</w:t>
      </w:r>
      <w:r>
        <w:softHyphen/>
        <w:t>mer ett nytt regelverk att börja gälla, bl.a. Europaparlamentets och rådets förordning (EU) nr 536/2014 av den 16 april 2014 om kliniska prövningar av humanläkemedel och om upphävande av direktiv 2001/20/EG, se vi</w:t>
      </w:r>
      <w:r>
        <w:softHyphen/>
        <w:t xml:space="preserve">dare prop. </w:t>
      </w:r>
      <w:r w:rsidRPr="00723FA2">
        <w:t>2017/18:193, bet. 2017/</w:t>
      </w:r>
      <w:proofErr w:type="gramStart"/>
      <w:r w:rsidRPr="00723FA2">
        <w:t>18:UbU</w:t>
      </w:r>
      <w:proofErr w:type="gramEnd"/>
      <w:r w:rsidRPr="00723FA2">
        <w:t>26, rskr. 2017/18:332</w:t>
      </w:r>
      <w:r>
        <w:t xml:space="preserve"> och prop. 2017/18:196</w:t>
      </w:r>
      <w:r w:rsidR="00D74564">
        <w:t>,</w:t>
      </w:r>
      <w:r w:rsidRPr="00723FA2">
        <w:t xml:space="preserve"> </w:t>
      </w:r>
      <w:r>
        <w:t>bet. 2017/</w:t>
      </w:r>
      <w:proofErr w:type="gramStart"/>
      <w:r>
        <w:t>18:</w:t>
      </w:r>
      <w:r w:rsidRPr="0038047C">
        <w:t>SoU</w:t>
      </w:r>
      <w:proofErr w:type="gramEnd"/>
      <w:r w:rsidRPr="0038047C">
        <w:t>29</w:t>
      </w:r>
      <w:r>
        <w:t>, rskr. 2017/18:417. I dag gäller att sådan forskning måste ha såväl tillstånd från Läkemedelverket som god</w:t>
      </w:r>
      <w:r>
        <w:softHyphen/>
        <w:t>kännande av Etikprövningsmyndigheten för att den ska få utföras. Enligt det nya re</w:t>
      </w:r>
      <w:r>
        <w:softHyphen/>
        <w:t>gelverket ska en sponsor för en klinisk läkemedels</w:t>
      </w:r>
      <w:r>
        <w:softHyphen/>
        <w:t>prövning lämna in an</w:t>
      </w:r>
      <w:r>
        <w:softHyphen/>
        <w:t>sökan till en särskild webbportal på EU-nivå. Enligt lagen (2018:1091) med kompletterande bestämmelser om etisk granskning till EU:s förord</w:t>
      </w:r>
      <w:r>
        <w:softHyphen/>
        <w:t>ning om kliniska prövningar av humanläkemedel ska Etik</w:t>
      </w:r>
      <w:r>
        <w:softHyphen/>
        <w:t>prövnings</w:t>
      </w:r>
      <w:r>
        <w:softHyphen/>
        <w:t>myn</w:t>
      </w:r>
      <w:r>
        <w:softHyphen/>
        <w:t xml:space="preserve">digheten göra en etisk granskning av en sådan ansökan och </w:t>
      </w:r>
      <w:r>
        <w:lastRenderedPageBreak/>
        <w:t>redovisa resul</w:t>
      </w:r>
      <w:r>
        <w:softHyphen/>
        <w:t>tatet i ett yttrande till Läkemedelsverket, som fattar beslut om tillstånd en</w:t>
      </w:r>
      <w:r>
        <w:softHyphen/>
        <w:t>ligt läkemedelslagen. Läkemedelsverket ska också, enligt läkemedels</w:t>
      </w:r>
      <w:r>
        <w:softHyphen/>
        <w:t>la</w:t>
      </w:r>
      <w:r>
        <w:softHyphen/>
        <w:t>gen, utöva tillsyn över kliniska läkemedelsprövningar. När det nya regel</w:t>
      </w:r>
      <w:r>
        <w:softHyphen/>
        <w:t xml:space="preserve">verket träder i kraft kommer </w:t>
      </w:r>
      <w:proofErr w:type="spellStart"/>
      <w:r>
        <w:t>etikprövnings</w:t>
      </w:r>
      <w:r>
        <w:softHyphen/>
        <w:t>lagen</w:t>
      </w:r>
      <w:proofErr w:type="spellEnd"/>
      <w:r>
        <w:t xml:space="preserve"> inte att tillämpas på kli</w:t>
      </w:r>
      <w:r>
        <w:softHyphen/>
        <w:t>nisk läke</w:t>
      </w:r>
      <w:r>
        <w:softHyphen/>
        <w:t>medels</w:t>
      </w:r>
      <w:r>
        <w:softHyphen/>
        <w:t>prövning, och Överklagande</w:t>
      </w:r>
      <w:r>
        <w:softHyphen/>
        <w:t>nämnden för etikprövning kommer inte att utöva tillsyn över sådan forskning. EU-förordningen om kliniska läke</w:t>
      </w:r>
      <w:r>
        <w:softHyphen/>
        <w:t>me</w:t>
      </w:r>
      <w:r>
        <w:softHyphen/>
        <w:t>dels</w:t>
      </w:r>
      <w:r>
        <w:softHyphen/>
        <w:t>pröv</w:t>
      </w:r>
      <w:r>
        <w:softHyphen/>
        <w:t xml:space="preserve">ningar, lagen om </w:t>
      </w:r>
      <w:r w:rsidRPr="00AC6230">
        <w:t>med kompletterande bestäm</w:t>
      </w:r>
      <w:r>
        <w:softHyphen/>
      </w:r>
      <w:r w:rsidRPr="00AC6230">
        <w:t>mel</w:t>
      </w:r>
      <w:r>
        <w:softHyphen/>
      </w:r>
      <w:r w:rsidRPr="00AC6230">
        <w:t>ser om etisk granskning till EU:s förordning om kliniska prövningar av humanläke</w:t>
      </w:r>
      <w:r>
        <w:softHyphen/>
      </w:r>
      <w:r w:rsidRPr="00AC6230">
        <w:t>me</w:t>
      </w:r>
      <w:r>
        <w:softHyphen/>
      </w:r>
      <w:r w:rsidRPr="00AC6230">
        <w:t xml:space="preserve">del </w:t>
      </w:r>
      <w:r>
        <w:t>och ändringarna i läkemedelslagen ska börja tilläm</w:t>
      </w:r>
      <w:r>
        <w:softHyphen/>
        <w:t>pas efter det att webbportalen och en vidhängande databas är fullt funk</w:t>
      </w:r>
      <w:r>
        <w:softHyphen/>
        <w:t>tions</w:t>
      </w:r>
      <w:r>
        <w:softHyphen/>
      </w:r>
      <w:r>
        <w:softHyphen/>
        <w:t xml:space="preserve">dugliga. Det är för närvarande inte känt när det blir. </w:t>
      </w:r>
    </w:p>
    <w:p w14:paraId="47788F33" w14:textId="77777777" w:rsidR="004C0735" w:rsidRDefault="00C013B6" w:rsidP="004C0735">
      <w:pPr>
        <w:pStyle w:val="Rubrik2"/>
      </w:pPr>
      <w:bookmarkStart w:id="23" w:name="_Toc13566204"/>
      <w:bookmarkStart w:id="24" w:name="_Toc18571604"/>
      <w:r>
        <w:t>Forskare är privilegierade när det gäller att få tillgång till sekretessbelagd information</w:t>
      </w:r>
      <w:bookmarkEnd w:id="23"/>
      <w:bookmarkEnd w:id="24"/>
      <w:r>
        <w:t xml:space="preserve"> </w:t>
      </w:r>
    </w:p>
    <w:p w14:paraId="771A6EAA" w14:textId="77777777" w:rsidR="004C0735" w:rsidRDefault="00C013B6" w:rsidP="004C0735">
      <w:pPr>
        <w:pStyle w:val="Brdtext"/>
      </w:pPr>
      <w:r>
        <w:t>Regleringen i offentlighets- och sekretesslagen (2009:400), förkortad OSL, innebär att upp</w:t>
      </w:r>
      <w:r>
        <w:softHyphen/>
        <w:t>gifter som omfattas av sekretess i vissa fall lämnas ut för forsk</w:t>
      </w:r>
      <w:r>
        <w:softHyphen/>
        <w:t>ningsändamål i större utsträckning än för andra syften (se t.ex. 24 kap. 8 §). Uppgifter kan också lämnas ut med stöd av vissa sekretess</w:t>
      </w:r>
      <w:r>
        <w:softHyphen/>
        <w:t>brytande bestämmelser som den s.k. generalklausulen i 10 kap. 27 §. Med sekre</w:t>
      </w:r>
      <w:r>
        <w:softHyphen/>
        <w:t>tessbrytande bestämmelse menas en bestämmelse som innebär att en sekretessbelagd uppgift får lämnas ut under vissa förutsättningar (3 kap. 1 §). Det finns vidare bestämmelser om överföring av sekretess, såsom 11 kap. 3 § första stycket som anger att om en myndighet i sin forsk</w:t>
      </w:r>
      <w:r>
        <w:softHyphen/>
        <w:t>nings</w:t>
      </w:r>
      <w:r>
        <w:softHyphen/>
        <w:t>verksamhet från en annan myndighet får en sekretessreglerad upp</w:t>
      </w:r>
      <w:r>
        <w:softHyphen/>
        <w:t>gift, blir sekretessbestämmelsen tillämplig på uppgiften även hos den mot</w:t>
      </w:r>
      <w:r>
        <w:softHyphen/>
        <w:t xml:space="preserve">tagande myndigheten. </w:t>
      </w:r>
    </w:p>
    <w:p w14:paraId="4C14797A" w14:textId="77777777" w:rsidR="00110C85" w:rsidRPr="00025171" w:rsidRDefault="00C013B6" w:rsidP="004C0735">
      <w:pPr>
        <w:pStyle w:val="Brdtextmedindrag"/>
        <w:sectPr w:rsidR="00110C85" w:rsidRPr="00025171"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t xml:space="preserve">Nämnda bestämmelser gäller inte bara sådan forskning som omfattas av </w:t>
      </w:r>
      <w:proofErr w:type="spellStart"/>
      <w:r>
        <w:t>etikprövningslagens</w:t>
      </w:r>
      <w:proofErr w:type="spellEnd"/>
      <w:r>
        <w:t xml:space="preserve"> tillämpningsområde utan alla former av forskning. </w:t>
      </w:r>
    </w:p>
    <w:p w14:paraId="452D910E" w14:textId="77777777" w:rsidR="004C0735" w:rsidRDefault="00C013B6" w:rsidP="00346F92">
      <w:pPr>
        <w:pStyle w:val="Rubrik1"/>
      </w:pPr>
      <w:bookmarkStart w:id="25" w:name="_Toc13566205"/>
      <w:bookmarkStart w:id="26" w:name="_Toc18571605"/>
      <w:r>
        <w:t>Definitionen av forskning ska förtydligas</w:t>
      </w:r>
      <w:bookmarkEnd w:id="25"/>
      <w:bookmarkEnd w:id="26"/>
    </w:p>
    <w:p w14:paraId="0022A925" w14:textId="77777777" w:rsidR="004C0735" w:rsidRDefault="00C013B6" w:rsidP="004C0735">
      <w:pPr>
        <w:pStyle w:val="Rubrik2"/>
        <w:spacing w:before="0"/>
      </w:pPr>
      <w:bookmarkStart w:id="27" w:name="_Toc13566206"/>
      <w:bookmarkStart w:id="28" w:name="_Toc18571606"/>
      <w:r>
        <w:t xml:space="preserve">Definitionen av forskning ska innefatta </w:t>
      </w:r>
      <w:r w:rsidRPr="00AF63FD">
        <w:t>vetenskapliga studier genom observation</w:t>
      </w:r>
      <w:bookmarkEnd w:id="27"/>
      <w:bookmarkEnd w:id="28"/>
    </w:p>
    <w:p w14:paraId="4CBFA8DD" w14:textId="77777777" w:rsidR="004C0735" w:rsidRPr="00A76360" w:rsidRDefault="00C013B6" w:rsidP="004C0735">
      <w:pPr>
        <w:pStyle w:val="Brdtextram"/>
        <w:rPr>
          <w:sz w:val="8"/>
          <w:szCs w:val="8"/>
        </w:rPr>
      </w:pPr>
      <w:r w:rsidRPr="00420062">
        <w:rPr>
          <w:b/>
        </w:rPr>
        <w:t>Regeringens förslag:</w:t>
      </w:r>
      <w:r>
        <w:t xml:space="preserve"> </w:t>
      </w:r>
      <w:r w:rsidRPr="00E54DAE">
        <w:t xml:space="preserve">I </w:t>
      </w:r>
      <w:proofErr w:type="spellStart"/>
      <w:r w:rsidRPr="00E54DAE">
        <w:t>etikprövningslagen</w:t>
      </w:r>
      <w:proofErr w:type="spellEnd"/>
      <w:r w:rsidRPr="00E54DAE">
        <w:t xml:space="preserve"> ska </w:t>
      </w:r>
      <w:r>
        <w:t>huvudregeln i defini</w:t>
      </w:r>
      <w:r>
        <w:softHyphen/>
        <w:t xml:space="preserve">tionen av </w:t>
      </w:r>
      <w:r w:rsidRPr="00E54DAE">
        <w:t xml:space="preserve">forskning </w:t>
      </w:r>
      <w:r>
        <w:t>vara att forskning definieras som</w:t>
      </w:r>
      <w:r w:rsidRPr="00E54DAE">
        <w:t xml:space="preserve"> vetenskapligt ex</w:t>
      </w:r>
      <w:r>
        <w:softHyphen/>
      </w:r>
      <w:r w:rsidRPr="00E54DAE">
        <w:t xml:space="preserve">perimentellt eller teoretiskt arbete </w:t>
      </w:r>
      <w:r>
        <w:t>eller</w:t>
      </w:r>
      <w:r w:rsidRPr="00E54DAE">
        <w:t xml:space="preserve"> vetenskap</w:t>
      </w:r>
      <w:r>
        <w:softHyphen/>
      </w:r>
      <w:r w:rsidRPr="00E54DAE">
        <w:t>liga studier genom ob</w:t>
      </w:r>
      <w:r>
        <w:softHyphen/>
      </w:r>
      <w:r w:rsidRPr="00E54DAE">
        <w:t xml:space="preserve">servation, om arbetet eller studierna </w:t>
      </w:r>
      <w:r>
        <w:t>görs</w:t>
      </w:r>
      <w:r w:rsidRPr="00E54DAE">
        <w:t xml:space="preserve"> för att hämta in ny kunskap, </w:t>
      </w:r>
      <w:r>
        <w:t>och</w:t>
      </w:r>
      <w:r w:rsidRPr="00E54DAE">
        <w:t xml:space="preserve"> utvecklingsarbete på vetenskaplig grund</w:t>
      </w:r>
      <w:r>
        <w:t>.</w:t>
      </w:r>
    </w:p>
    <w:p w14:paraId="6FBDF782" w14:textId="77777777" w:rsidR="004C0735" w:rsidRPr="00E06102" w:rsidRDefault="004C0735" w:rsidP="004C0735">
      <w:pPr>
        <w:pStyle w:val="Brdtextmedindrag"/>
        <w:rPr>
          <w:b/>
          <w:sz w:val="8"/>
          <w:szCs w:val="8"/>
        </w:rPr>
      </w:pPr>
    </w:p>
    <w:p w14:paraId="65CD1A8E" w14:textId="77777777" w:rsidR="004C0735" w:rsidRDefault="00C013B6" w:rsidP="004C0735">
      <w:pPr>
        <w:pStyle w:val="Brdtextmedindrag"/>
      </w:pPr>
      <w:r w:rsidRPr="0006285B">
        <w:rPr>
          <w:b/>
        </w:rPr>
        <w:t>Utredningens förslag:</w:t>
      </w:r>
      <w:r>
        <w:t xml:space="preserve"> Överensstämmer i huvudsak med regeringens förslag. Utredningen föreslår att ordet ”vetenskapligt” ska anges även fram</w:t>
      </w:r>
      <w:r>
        <w:softHyphen/>
        <w:t xml:space="preserve">för teoretiskt arbete och att ordet ”sker” används i stället för ”görs”. </w:t>
      </w:r>
    </w:p>
    <w:p w14:paraId="08809BD2" w14:textId="77777777" w:rsidR="004C0735" w:rsidRDefault="00C013B6" w:rsidP="004C0735">
      <w:pPr>
        <w:pStyle w:val="Brdtextmedindrag"/>
      </w:pPr>
      <w:r w:rsidRPr="00B31FBB">
        <w:rPr>
          <w:b/>
        </w:rPr>
        <w:lastRenderedPageBreak/>
        <w:t>Remissinstanserna:</w:t>
      </w:r>
      <w:r>
        <w:t xml:space="preserve"> </w:t>
      </w:r>
      <w:r w:rsidRPr="00FE3606">
        <w:t>Majoriteten av de remissinstanser som har yttrat sig tillstyrker eller har inget att invända mot utredningens förslag</w:t>
      </w:r>
      <w:r>
        <w:t xml:space="preserve"> om att lägga till observationsstudier i definitionen</w:t>
      </w:r>
      <w:r w:rsidRPr="00FE3606">
        <w:t>. Detta gäller bl.a.</w:t>
      </w:r>
      <w:r>
        <w:t xml:space="preserve"> </w:t>
      </w:r>
      <w:r w:rsidRPr="00D90F03">
        <w:rPr>
          <w:i/>
        </w:rPr>
        <w:t>Karlstads universitet</w:t>
      </w:r>
      <w:r>
        <w:t xml:space="preserve">, </w:t>
      </w:r>
      <w:r w:rsidRPr="00D90F03">
        <w:rPr>
          <w:i/>
        </w:rPr>
        <w:t>Karolinska institutet</w:t>
      </w:r>
      <w:r>
        <w:t xml:space="preserve">, </w:t>
      </w:r>
      <w:r w:rsidRPr="00D90F03">
        <w:rPr>
          <w:i/>
        </w:rPr>
        <w:t>Linköpings universitet</w:t>
      </w:r>
      <w:r>
        <w:rPr>
          <w:i/>
        </w:rPr>
        <w:t>,</w:t>
      </w:r>
      <w:r w:rsidRPr="00D90F03">
        <w:rPr>
          <w:i/>
        </w:rPr>
        <w:t xml:space="preserve"> Linné</w:t>
      </w:r>
      <w:r>
        <w:rPr>
          <w:i/>
        </w:rPr>
        <w:softHyphen/>
      </w:r>
      <w:r w:rsidRPr="00D90F03">
        <w:rPr>
          <w:i/>
        </w:rPr>
        <w:t>univer</w:t>
      </w:r>
      <w:r>
        <w:rPr>
          <w:i/>
        </w:rPr>
        <w:softHyphen/>
      </w:r>
      <w:r w:rsidRPr="00D90F03">
        <w:rPr>
          <w:i/>
        </w:rPr>
        <w:t>site</w:t>
      </w:r>
      <w:r>
        <w:rPr>
          <w:i/>
        </w:rPr>
        <w:softHyphen/>
      </w:r>
      <w:r w:rsidRPr="00D90F03">
        <w:rPr>
          <w:i/>
        </w:rPr>
        <w:t>tet</w:t>
      </w:r>
      <w:r>
        <w:rPr>
          <w:i/>
        </w:rPr>
        <w:t>,</w:t>
      </w:r>
      <w:r w:rsidRPr="00D90F03">
        <w:rPr>
          <w:i/>
        </w:rPr>
        <w:t xml:space="preserve"> Mälardalens högskola</w:t>
      </w:r>
      <w:r>
        <w:rPr>
          <w:i/>
        </w:rPr>
        <w:t>,</w:t>
      </w:r>
      <w:r w:rsidRPr="00D90F03">
        <w:rPr>
          <w:i/>
        </w:rPr>
        <w:t xml:space="preserve"> Sveriges lantbruksuniversitet</w:t>
      </w:r>
      <w:r>
        <w:rPr>
          <w:i/>
        </w:rPr>
        <w:t>,</w:t>
      </w:r>
      <w:r w:rsidRPr="00D90F03">
        <w:rPr>
          <w:i/>
        </w:rPr>
        <w:t xml:space="preserve"> Sveri</w:t>
      </w:r>
      <w:r>
        <w:rPr>
          <w:i/>
        </w:rPr>
        <w:softHyphen/>
      </w:r>
      <w:r w:rsidRPr="00D90F03">
        <w:rPr>
          <w:i/>
        </w:rPr>
        <w:t>ges Univer</w:t>
      </w:r>
      <w:r>
        <w:rPr>
          <w:i/>
        </w:rPr>
        <w:softHyphen/>
      </w:r>
      <w:r w:rsidRPr="00D90F03">
        <w:rPr>
          <w:i/>
        </w:rPr>
        <w:t>sitets- och högskole</w:t>
      </w:r>
      <w:r>
        <w:rPr>
          <w:i/>
        </w:rPr>
        <w:softHyphen/>
      </w:r>
      <w:r w:rsidRPr="00D90F03">
        <w:rPr>
          <w:i/>
        </w:rPr>
        <w:t>förbund</w:t>
      </w:r>
      <w:r>
        <w:t xml:space="preserve">, </w:t>
      </w:r>
      <w:r w:rsidRPr="00D90F03">
        <w:rPr>
          <w:i/>
        </w:rPr>
        <w:t>Vetenskaps</w:t>
      </w:r>
      <w:r>
        <w:rPr>
          <w:i/>
        </w:rPr>
        <w:softHyphen/>
      </w:r>
      <w:r w:rsidRPr="00D90F03">
        <w:rPr>
          <w:i/>
        </w:rPr>
        <w:t>rådet</w:t>
      </w:r>
      <w:r>
        <w:rPr>
          <w:i/>
        </w:rPr>
        <w:t>,</w:t>
      </w:r>
      <w:r w:rsidRPr="00D90F03">
        <w:rPr>
          <w:i/>
        </w:rPr>
        <w:t xml:space="preserve"> Kungl. Vetenskaps</w:t>
      </w:r>
      <w:r>
        <w:rPr>
          <w:i/>
        </w:rPr>
        <w:softHyphen/>
      </w:r>
      <w:r w:rsidRPr="00D90F03">
        <w:rPr>
          <w:i/>
        </w:rPr>
        <w:t>akade</w:t>
      </w:r>
      <w:r>
        <w:rPr>
          <w:i/>
        </w:rPr>
        <w:softHyphen/>
      </w:r>
      <w:r w:rsidRPr="00D90F03">
        <w:rPr>
          <w:i/>
        </w:rPr>
        <w:t>mien</w:t>
      </w:r>
      <w:r>
        <w:rPr>
          <w:i/>
        </w:rPr>
        <w:t>,</w:t>
      </w:r>
      <w:r w:rsidRPr="00D90F03">
        <w:rPr>
          <w:i/>
        </w:rPr>
        <w:t xml:space="preserve"> </w:t>
      </w:r>
      <w:r>
        <w:rPr>
          <w:i/>
        </w:rPr>
        <w:t>de r</w:t>
      </w:r>
      <w:r w:rsidRPr="00D90F03">
        <w:rPr>
          <w:i/>
        </w:rPr>
        <w:t>egionala etikprövnings</w:t>
      </w:r>
      <w:r>
        <w:rPr>
          <w:i/>
        </w:rPr>
        <w:softHyphen/>
      </w:r>
      <w:r w:rsidRPr="00D90F03">
        <w:rPr>
          <w:i/>
        </w:rPr>
        <w:t>nämnde</w:t>
      </w:r>
      <w:r>
        <w:rPr>
          <w:i/>
        </w:rPr>
        <w:t>r</w:t>
      </w:r>
      <w:r w:rsidRPr="00D90F03">
        <w:rPr>
          <w:i/>
        </w:rPr>
        <w:t>n</w:t>
      </w:r>
      <w:r>
        <w:rPr>
          <w:i/>
        </w:rPr>
        <w:t>a</w:t>
      </w:r>
      <w:r w:rsidRPr="00D90F03">
        <w:rPr>
          <w:i/>
        </w:rPr>
        <w:t xml:space="preserve"> i Göteborg</w:t>
      </w:r>
      <w:r>
        <w:rPr>
          <w:i/>
        </w:rPr>
        <w:t>,</w:t>
      </w:r>
      <w:r w:rsidRPr="00D90F03">
        <w:rPr>
          <w:i/>
        </w:rPr>
        <w:t xml:space="preserve"> Linköping</w:t>
      </w:r>
      <w:r>
        <w:rPr>
          <w:i/>
        </w:rPr>
        <w:t>,</w:t>
      </w:r>
      <w:r w:rsidRPr="00D90F03">
        <w:rPr>
          <w:i/>
        </w:rPr>
        <w:t xml:space="preserve"> </w:t>
      </w:r>
      <w:r>
        <w:rPr>
          <w:i/>
        </w:rPr>
        <w:t xml:space="preserve">Umeå </w:t>
      </w:r>
      <w:r w:rsidRPr="006D7FC7">
        <w:t>och</w:t>
      </w:r>
      <w:r w:rsidRPr="00D90F03">
        <w:rPr>
          <w:i/>
        </w:rPr>
        <w:t xml:space="preserve"> Uppsala</w:t>
      </w:r>
      <w:r>
        <w:rPr>
          <w:i/>
        </w:rPr>
        <w:t>,</w:t>
      </w:r>
      <w:r w:rsidRPr="00D90F03">
        <w:rPr>
          <w:i/>
        </w:rPr>
        <w:t xml:space="preserve"> Centrala etikpröv</w:t>
      </w:r>
      <w:r>
        <w:rPr>
          <w:i/>
        </w:rPr>
        <w:softHyphen/>
      </w:r>
      <w:r w:rsidRPr="00D90F03">
        <w:rPr>
          <w:i/>
        </w:rPr>
        <w:t>ningsnämnden</w:t>
      </w:r>
      <w:r>
        <w:rPr>
          <w:i/>
        </w:rPr>
        <w:t>,</w:t>
      </w:r>
      <w:r w:rsidRPr="00D90F03">
        <w:rPr>
          <w:i/>
        </w:rPr>
        <w:t xml:space="preserve"> Verket för inno</w:t>
      </w:r>
      <w:r>
        <w:rPr>
          <w:i/>
        </w:rPr>
        <w:softHyphen/>
      </w:r>
      <w:r w:rsidRPr="00D90F03">
        <w:rPr>
          <w:i/>
        </w:rPr>
        <w:t>vations</w:t>
      </w:r>
      <w:r>
        <w:rPr>
          <w:i/>
        </w:rPr>
        <w:softHyphen/>
      </w:r>
      <w:r w:rsidRPr="00D90F03">
        <w:rPr>
          <w:i/>
        </w:rPr>
        <w:t>sy</w:t>
      </w:r>
      <w:r>
        <w:rPr>
          <w:i/>
        </w:rPr>
        <w:softHyphen/>
      </w:r>
      <w:r w:rsidRPr="00D90F03">
        <w:rPr>
          <w:i/>
        </w:rPr>
        <w:t>stem</w:t>
      </w:r>
      <w:r>
        <w:rPr>
          <w:i/>
        </w:rPr>
        <w:t>,</w:t>
      </w:r>
      <w:r w:rsidRPr="00D90F03">
        <w:rPr>
          <w:i/>
        </w:rPr>
        <w:t xml:space="preserve"> Genteknik</w:t>
      </w:r>
      <w:r>
        <w:rPr>
          <w:i/>
        </w:rPr>
        <w:softHyphen/>
      </w:r>
      <w:r w:rsidRPr="00D90F03">
        <w:rPr>
          <w:i/>
        </w:rPr>
        <w:t>nämnden</w:t>
      </w:r>
      <w:r>
        <w:t xml:space="preserve">, </w:t>
      </w:r>
      <w:r w:rsidRPr="00D90F03">
        <w:rPr>
          <w:i/>
        </w:rPr>
        <w:t>Datain</w:t>
      </w:r>
      <w:r>
        <w:rPr>
          <w:i/>
        </w:rPr>
        <w:softHyphen/>
      </w:r>
      <w:r w:rsidRPr="00D90F03">
        <w:rPr>
          <w:i/>
        </w:rPr>
        <w:t>spek</w:t>
      </w:r>
      <w:r>
        <w:rPr>
          <w:i/>
        </w:rPr>
        <w:softHyphen/>
      </w:r>
      <w:r w:rsidRPr="00D90F03">
        <w:rPr>
          <w:i/>
        </w:rPr>
        <w:t>tionen</w:t>
      </w:r>
      <w:r>
        <w:t xml:space="preserve">, </w:t>
      </w:r>
      <w:r w:rsidRPr="00D90F03">
        <w:rPr>
          <w:i/>
        </w:rPr>
        <w:t>Uppsala läns landsting</w:t>
      </w:r>
      <w:r>
        <w:rPr>
          <w:i/>
        </w:rPr>
        <w:t>,</w:t>
      </w:r>
      <w:r w:rsidRPr="00D90F03">
        <w:rPr>
          <w:i/>
        </w:rPr>
        <w:t xml:space="preserve"> Sö</w:t>
      </w:r>
      <w:r>
        <w:rPr>
          <w:i/>
        </w:rPr>
        <w:softHyphen/>
      </w:r>
      <w:r w:rsidRPr="00D90F03">
        <w:rPr>
          <w:i/>
        </w:rPr>
        <w:t>dermanlands läns landsting</w:t>
      </w:r>
      <w:r>
        <w:rPr>
          <w:i/>
        </w:rPr>
        <w:t>,</w:t>
      </w:r>
      <w:r w:rsidRPr="00D90F03">
        <w:rPr>
          <w:i/>
        </w:rPr>
        <w:t xml:space="preserve"> Öster</w:t>
      </w:r>
      <w:r>
        <w:rPr>
          <w:i/>
        </w:rPr>
        <w:softHyphen/>
      </w:r>
      <w:r w:rsidRPr="00D90F03">
        <w:rPr>
          <w:i/>
        </w:rPr>
        <w:t>götlands läns landsting</w:t>
      </w:r>
      <w:r>
        <w:rPr>
          <w:i/>
        </w:rPr>
        <w:t>,</w:t>
      </w:r>
      <w:r w:rsidRPr="00D90F03">
        <w:rPr>
          <w:i/>
        </w:rPr>
        <w:t xml:space="preserve"> Skåne läns landsting</w:t>
      </w:r>
      <w:r>
        <w:rPr>
          <w:i/>
        </w:rPr>
        <w:t>,</w:t>
      </w:r>
      <w:r w:rsidRPr="00D90F03">
        <w:rPr>
          <w:i/>
        </w:rPr>
        <w:t xml:space="preserve"> Hallands läns landsting</w:t>
      </w:r>
      <w:r>
        <w:rPr>
          <w:i/>
        </w:rPr>
        <w:t>,</w:t>
      </w:r>
      <w:r w:rsidRPr="00D90F03">
        <w:rPr>
          <w:i/>
        </w:rPr>
        <w:t xml:space="preserve"> Värmlands läns landsting</w:t>
      </w:r>
      <w:r>
        <w:rPr>
          <w:i/>
        </w:rPr>
        <w:t>,</w:t>
      </w:r>
      <w:r w:rsidRPr="00D90F03">
        <w:rPr>
          <w:i/>
        </w:rPr>
        <w:t xml:space="preserve"> Örebro läns landsting</w:t>
      </w:r>
      <w:r>
        <w:rPr>
          <w:i/>
        </w:rPr>
        <w:t>,</w:t>
      </w:r>
      <w:r w:rsidRPr="00D90F03">
        <w:rPr>
          <w:i/>
        </w:rPr>
        <w:t xml:space="preserve"> Västmanlands läns lands</w:t>
      </w:r>
      <w:r>
        <w:rPr>
          <w:i/>
        </w:rPr>
        <w:softHyphen/>
      </w:r>
      <w:r w:rsidRPr="00D90F03">
        <w:rPr>
          <w:i/>
        </w:rPr>
        <w:t>ting</w:t>
      </w:r>
      <w:r>
        <w:rPr>
          <w:i/>
        </w:rPr>
        <w:t>,</w:t>
      </w:r>
      <w:r w:rsidRPr="00D90F03">
        <w:rPr>
          <w:i/>
        </w:rPr>
        <w:t xml:space="preserve"> Dalarnas läns landsting</w:t>
      </w:r>
      <w:r>
        <w:rPr>
          <w:i/>
        </w:rPr>
        <w:t>,</w:t>
      </w:r>
      <w:r w:rsidRPr="00D90F03">
        <w:rPr>
          <w:i/>
        </w:rPr>
        <w:t xml:space="preserve"> Gävle</w:t>
      </w:r>
      <w:r>
        <w:rPr>
          <w:i/>
        </w:rPr>
        <w:softHyphen/>
      </w:r>
      <w:r w:rsidRPr="00D90F03">
        <w:rPr>
          <w:i/>
        </w:rPr>
        <w:t>borgs läns landsting</w:t>
      </w:r>
      <w:r>
        <w:rPr>
          <w:i/>
        </w:rPr>
        <w:t>,</w:t>
      </w:r>
      <w:r w:rsidRPr="00D90F03">
        <w:rPr>
          <w:i/>
        </w:rPr>
        <w:t xml:space="preserve"> Jämtlands läns landsting</w:t>
      </w:r>
      <w:r>
        <w:rPr>
          <w:i/>
        </w:rPr>
        <w:t>,</w:t>
      </w:r>
      <w:r w:rsidRPr="00D90F03">
        <w:rPr>
          <w:i/>
        </w:rPr>
        <w:t xml:space="preserve"> Apotekar</w:t>
      </w:r>
      <w:r>
        <w:rPr>
          <w:i/>
        </w:rPr>
        <w:softHyphen/>
      </w:r>
      <w:r w:rsidRPr="00D90F03">
        <w:rPr>
          <w:i/>
        </w:rPr>
        <w:t>societeten</w:t>
      </w:r>
      <w:r>
        <w:rPr>
          <w:i/>
        </w:rPr>
        <w:t>,</w:t>
      </w:r>
      <w:r w:rsidRPr="00D90F03">
        <w:rPr>
          <w:i/>
        </w:rPr>
        <w:t xml:space="preserve"> Läke</w:t>
      </w:r>
      <w:r>
        <w:rPr>
          <w:i/>
        </w:rPr>
        <w:softHyphen/>
      </w:r>
      <w:r w:rsidRPr="00D90F03">
        <w:rPr>
          <w:i/>
        </w:rPr>
        <w:t>medelsindustri</w:t>
      </w:r>
      <w:r>
        <w:rPr>
          <w:i/>
        </w:rPr>
        <w:softHyphen/>
      </w:r>
      <w:r w:rsidRPr="00D90F03">
        <w:rPr>
          <w:i/>
        </w:rPr>
        <w:t>före</w:t>
      </w:r>
      <w:r>
        <w:rPr>
          <w:i/>
        </w:rPr>
        <w:softHyphen/>
      </w:r>
      <w:r w:rsidRPr="00D90F03">
        <w:rPr>
          <w:i/>
        </w:rPr>
        <w:t>ningen</w:t>
      </w:r>
      <w:r>
        <w:rPr>
          <w:i/>
        </w:rPr>
        <w:t>,</w:t>
      </w:r>
      <w:r w:rsidRPr="00D90F03">
        <w:rPr>
          <w:i/>
        </w:rPr>
        <w:t xml:space="preserve"> RISE Research </w:t>
      </w:r>
      <w:proofErr w:type="spellStart"/>
      <w:r w:rsidRPr="00D90F03">
        <w:rPr>
          <w:i/>
        </w:rPr>
        <w:t>Institutes</w:t>
      </w:r>
      <w:proofErr w:type="spellEnd"/>
      <w:r w:rsidRPr="00D90F03">
        <w:rPr>
          <w:i/>
        </w:rPr>
        <w:t xml:space="preserve"> </w:t>
      </w:r>
      <w:proofErr w:type="spellStart"/>
      <w:r w:rsidRPr="00D90F03">
        <w:rPr>
          <w:i/>
        </w:rPr>
        <w:t>of</w:t>
      </w:r>
      <w:proofErr w:type="spellEnd"/>
      <w:r w:rsidRPr="00D90F03">
        <w:rPr>
          <w:i/>
        </w:rPr>
        <w:t xml:space="preserve"> Sweden AB</w:t>
      </w:r>
      <w:r>
        <w:rPr>
          <w:i/>
        </w:rPr>
        <w:t>,</w:t>
      </w:r>
      <w:r w:rsidRPr="00D90F03">
        <w:rPr>
          <w:i/>
        </w:rPr>
        <w:t xml:space="preserve"> Sophia</w:t>
      </w:r>
      <w:r>
        <w:rPr>
          <w:i/>
        </w:rPr>
        <w:softHyphen/>
      </w:r>
      <w:r w:rsidRPr="00D90F03">
        <w:rPr>
          <w:i/>
        </w:rPr>
        <w:t>hemmet</w:t>
      </w:r>
      <w:r>
        <w:rPr>
          <w:i/>
        </w:rPr>
        <w:t>,</w:t>
      </w:r>
      <w:r w:rsidRPr="00D90F03">
        <w:rPr>
          <w:i/>
        </w:rPr>
        <w:t xml:space="preserve"> Ideell för</w:t>
      </w:r>
      <w:r>
        <w:rPr>
          <w:i/>
        </w:rPr>
        <w:softHyphen/>
      </w:r>
      <w:r w:rsidRPr="00D90F03">
        <w:rPr>
          <w:i/>
        </w:rPr>
        <w:t>ening</w:t>
      </w:r>
      <w:r>
        <w:t xml:space="preserve"> och </w:t>
      </w:r>
      <w:r w:rsidRPr="00D90F03">
        <w:rPr>
          <w:i/>
        </w:rPr>
        <w:t>Sveriges läkarförbund</w:t>
      </w:r>
      <w:r>
        <w:t>.</w:t>
      </w:r>
    </w:p>
    <w:p w14:paraId="48E67FC9" w14:textId="77777777" w:rsidR="004C0735" w:rsidRDefault="00C013B6" w:rsidP="004C0735">
      <w:pPr>
        <w:pStyle w:val="Brdtextmedindrag"/>
      </w:pPr>
      <w:r w:rsidRPr="00D90F03">
        <w:rPr>
          <w:i/>
        </w:rPr>
        <w:t>Regionala etikprövningsnämnden i Stock</w:t>
      </w:r>
      <w:r>
        <w:rPr>
          <w:i/>
        </w:rPr>
        <w:softHyphen/>
      </w:r>
      <w:r w:rsidRPr="00D90F03">
        <w:rPr>
          <w:i/>
        </w:rPr>
        <w:t>holm</w:t>
      </w:r>
      <w:r>
        <w:rPr>
          <w:i/>
        </w:rPr>
        <w:t xml:space="preserve"> </w:t>
      </w:r>
      <w:r>
        <w:t xml:space="preserve">och </w:t>
      </w:r>
      <w:r w:rsidRPr="00AA0E2F">
        <w:rPr>
          <w:i/>
        </w:rPr>
        <w:t>Forskningsrådet för hälsa, arbetsliv och välfärd</w:t>
      </w:r>
      <w:r>
        <w:t xml:space="preserve"> påpekar att praxis redan är att observations</w:t>
      </w:r>
      <w:r>
        <w:softHyphen/>
        <w:t xml:space="preserve">studier anses omfattas av </w:t>
      </w:r>
      <w:proofErr w:type="spellStart"/>
      <w:r>
        <w:t>etikprövningslagen</w:t>
      </w:r>
      <w:proofErr w:type="spellEnd"/>
      <w:r>
        <w:t>.</w:t>
      </w:r>
    </w:p>
    <w:p w14:paraId="4DC11A36" w14:textId="77777777" w:rsidR="004C0735" w:rsidRPr="00DF348B" w:rsidRDefault="00C013B6" w:rsidP="004C0735">
      <w:pPr>
        <w:pStyle w:val="Brdtextmedindrag"/>
      </w:pPr>
      <w:r w:rsidRPr="00D90F03">
        <w:rPr>
          <w:i/>
        </w:rPr>
        <w:t>Örebro universitet</w:t>
      </w:r>
      <w:r w:rsidRPr="00DF348B">
        <w:t xml:space="preserve"> </w:t>
      </w:r>
      <w:r>
        <w:t>anser att den</w:t>
      </w:r>
      <w:r w:rsidRPr="00DF348B">
        <w:t xml:space="preserve"> föreslagna formuleringen är otymplig eftersom ordet ”vetenskaplig” används fyra gånger</w:t>
      </w:r>
      <w:r>
        <w:t>,</w:t>
      </w:r>
      <w:r w:rsidRPr="00DF348B">
        <w:t xml:space="preserve"> och bör kunna omfor</w:t>
      </w:r>
      <w:r>
        <w:softHyphen/>
      </w:r>
      <w:r w:rsidRPr="00DF348B">
        <w:t>muleras.</w:t>
      </w:r>
    </w:p>
    <w:p w14:paraId="04175B71" w14:textId="77777777" w:rsidR="004C0735" w:rsidRDefault="00C013B6" w:rsidP="004C0735">
      <w:pPr>
        <w:pStyle w:val="Brdtextmedindrag"/>
      </w:pPr>
      <w:r w:rsidRPr="00D90F03">
        <w:rPr>
          <w:i/>
        </w:rPr>
        <w:t>Verket för innovationssystem</w:t>
      </w:r>
      <w:r>
        <w:t xml:space="preserve"> anser att förtydligande behöver ske avse</w:t>
      </w:r>
      <w:r>
        <w:softHyphen/>
        <w:t>ende definition av observationsstudier samt empirisk forskning för att und</w:t>
      </w:r>
      <w:r>
        <w:softHyphen/>
        <w:t xml:space="preserve">vika ytterligare gränsdragningsproblematik gällande forskningsbegreppet. </w:t>
      </w:r>
      <w:r w:rsidRPr="00D90F03">
        <w:rPr>
          <w:i/>
        </w:rPr>
        <w:t xml:space="preserve">RISE Research </w:t>
      </w:r>
      <w:proofErr w:type="spellStart"/>
      <w:r w:rsidRPr="00D90F03">
        <w:rPr>
          <w:i/>
        </w:rPr>
        <w:t>Institutes</w:t>
      </w:r>
      <w:proofErr w:type="spellEnd"/>
      <w:r w:rsidRPr="00D90F03">
        <w:rPr>
          <w:i/>
        </w:rPr>
        <w:t xml:space="preserve"> </w:t>
      </w:r>
      <w:proofErr w:type="spellStart"/>
      <w:r w:rsidRPr="00D90F03">
        <w:rPr>
          <w:i/>
        </w:rPr>
        <w:t>of</w:t>
      </w:r>
      <w:proofErr w:type="spellEnd"/>
      <w:r w:rsidRPr="00D90F03">
        <w:rPr>
          <w:i/>
        </w:rPr>
        <w:t xml:space="preserve"> Sweden AB</w:t>
      </w:r>
      <w:r>
        <w:t xml:space="preserve"> anser att i det fall observationer och observationsstudier inkluderas i forskningsbegreppet är det av avse</w:t>
      </w:r>
      <w:r>
        <w:softHyphen/>
        <w:t xml:space="preserve">värd vikt att man tydliggör i vilka </w:t>
      </w:r>
      <w:proofErr w:type="gramStart"/>
      <w:r>
        <w:t>sammanhang forskningsstudier</w:t>
      </w:r>
      <w:proofErr w:type="gramEnd"/>
      <w:r>
        <w:t xml:space="preserve"> på män</w:t>
      </w:r>
      <w:r>
        <w:softHyphen/>
        <w:t xml:space="preserve">niskor genom observation kräver respektive inte kräver etikprövning. Även </w:t>
      </w:r>
      <w:r w:rsidRPr="00D90F03">
        <w:rPr>
          <w:i/>
        </w:rPr>
        <w:t>Myndigheten för vård- och omsorgsanalys</w:t>
      </w:r>
      <w:r w:rsidRPr="00DF348B">
        <w:t xml:space="preserve"> anser att ytterligare tyd</w:t>
      </w:r>
      <w:r>
        <w:softHyphen/>
      </w:r>
      <w:r w:rsidRPr="00DF348B">
        <w:t>lighet behövs</w:t>
      </w:r>
      <w:r>
        <w:t xml:space="preserve">. </w:t>
      </w:r>
      <w:r w:rsidRPr="00D90F03">
        <w:rPr>
          <w:i/>
        </w:rPr>
        <w:t>Svenska Läkaresällskapet</w:t>
      </w:r>
      <w:r>
        <w:t xml:space="preserve"> ställer sig bakom den föreslagna definitionen men anser att definitionen, när det gäller det område där </w:t>
      </w:r>
      <w:proofErr w:type="spellStart"/>
      <w:r>
        <w:t>etik</w:t>
      </w:r>
      <w:r>
        <w:softHyphen/>
        <w:t>prövningslagen</w:t>
      </w:r>
      <w:proofErr w:type="spellEnd"/>
      <w:r>
        <w:t xml:space="preserve"> ska vara tillämplig, skulle kunna förtydligas ytterligare ge</w:t>
      </w:r>
      <w:r>
        <w:softHyphen/>
        <w:t xml:space="preserve">nom ett tillägg att arbetet ska ”direkt eller indirekt beröra en eller flera forskningspersoner”. </w:t>
      </w:r>
      <w:r w:rsidRPr="00D90F03">
        <w:rPr>
          <w:i/>
        </w:rPr>
        <w:t>Regionala etikprövnings</w:t>
      </w:r>
      <w:r>
        <w:rPr>
          <w:i/>
        </w:rPr>
        <w:softHyphen/>
      </w:r>
      <w:r w:rsidRPr="00D90F03">
        <w:rPr>
          <w:i/>
        </w:rPr>
        <w:t xml:space="preserve">nämnden i Lund </w:t>
      </w:r>
      <w:r>
        <w:t>önskar</w:t>
      </w:r>
      <w:r w:rsidRPr="00363EEC">
        <w:t xml:space="preserve"> att det av förarbetena tydligare framgår att de föreslagna ändringarna även omfattar övrig forskning.</w:t>
      </w:r>
    </w:p>
    <w:p w14:paraId="0F1BBF04" w14:textId="77777777" w:rsidR="004C0735" w:rsidRDefault="00C013B6" w:rsidP="004C0735">
      <w:pPr>
        <w:pStyle w:val="Brdtextmedindrag"/>
      </w:pPr>
      <w:r w:rsidRPr="00D90F03">
        <w:rPr>
          <w:i/>
        </w:rPr>
        <w:t>Läkemedelsindustriföreningen</w:t>
      </w:r>
      <w:r>
        <w:t xml:space="preserve"> anser att eventuella skillnader i den etiska granskningen mellan observationsstudier som kan baseras på både </w:t>
      </w:r>
      <w:proofErr w:type="spellStart"/>
      <w:r>
        <w:t>prospektivt</w:t>
      </w:r>
      <w:proofErr w:type="spellEnd"/>
      <w:r>
        <w:t xml:space="preserve"> insamlade data, där man följer individer framåt i tiden, och redan registrerade uppgifter bör tydliggöras liksom gränsdragningen mel</w:t>
      </w:r>
      <w:r>
        <w:softHyphen/>
        <w:t>lan etikprövning och EU:s dataskyddsförord</w:t>
      </w:r>
      <w:r>
        <w:softHyphen/>
        <w:t xml:space="preserve">ning. </w:t>
      </w:r>
      <w:r w:rsidRPr="00552935">
        <w:rPr>
          <w:i/>
        </w:rPr>
        <w:t>Myndigheten för vård- och omsorgsanalys</w:t>
      </w:r>
      <w:r w:rsidRPr="00A33341">
        <w:t xml:space="preserve"> </w:t>
      </w:r>
      <w:r>
        <w:t xml:space="preserve">och </w:t>
      </w:r>
      <w:r w:rsidRPr="00552935">
        <w:rPr>
          <w:i/>
        </w:rPr>
        <w:t>Stockholms universitet</w:t>
      </w:r>
      <w:r>
        <w:t xml:space="preserve"> påpekar att definitionen bör harmonisera med forskningsdefinitioner i annan lagstiftning.</w:t>
      </w:r>
    </w:p>
    <w:p w14:paraId="367BC270" w14:textId="77777777" w:rsidR="004C0735" w:rsidRDefault="00C013B6" w:rsidP="004C0735">
      <w:pPr>
        <w:pStyle w:val="Brdtextmedindrag"/>
      </w:pPr>
      <w:r w:rsidRPr="00D90F03">
        <w:rPr>
          <w:i/>
        </w:rPr>
        <w:t>Forskningsrådet för hälsa, arbetsliv och välfärd</w:t>
      </w:r>
      <w:r>
        <w:t xml:space="preserve"> anser att det föreslagna tillägget i lagtexten är onödigt och kan öppna för uppfattningen att statis</w:t>
      </w:r>
      <w:r>
        <w:softHyphen/>
        <w:t>tiska sammanställningar är att betrakta som forskning. Rådet anser att ut</w:t>
      </w:r>
      <w:r>
        <w:softHyphen/>
        <w:t>redningens syfte enklare skulle uppnås genom att ”experimentellt och teoretiskt” stryks i nuvarande lagtext, i stället för det föreslagna tillägget om observationsstudier.</w:t>
      </w:r>
      <w:r w:rsidRPr="00E7616F">
        <w:t xml:space="preserve"> </w:t>
      </w:r>
      <w:r w:rsidRPr="00D90F03">
        <w:rPr>
          <w:i/>
        </w:rPr>
        <w:t>Stiftelsen Högskolan i Jönköping</w:t>
      </w:r>
      <w:r w:rsidRPr="00945E94">
        <w:t xml:space="preserve"> anser att </w:t>
      </w:r>
      <w:r>
        <w:t>”</w:t>
      </w:r>
      <w:r w:rsidRPr="00945E94">
        <w:t>expe</w:t>
      </w:r>
      <w:r>
        <w:softHyphen/>
      </w:r>
      <w:r w:rsidRPr="00945E94">
        <w:t>ri</w:t>
      </w:r>
      <w:r>
        <w:softHyphen/>
      </w:r>
      <w:r w:rsidRPr="00945E94">
        <w:t xml:space="preserve">mentellt” bör bytas ut mot det mer </w:t>
      </w:r>
      <w:r w:rsidRPr="00E7616F">
        <w:t>heltäckande ”empiriskt”.</w:t>
      </w:r>
      <w:r>
        <w:t xml:space="preserve"> </w:t>
      </w:r>
      <w:r w:rsidRPr="00D90F03">
        <w:rPr>
          <w:i/>
        </w:rPr>
        <w:t>Stockholms universitet</w:t>
      </w:r>
      <w:r>
        <w:t xml:space="preserve"> anser att det är </w:t>
      </w:r>
      <w:r w:rsidRPr="003F1346">
        <w:t xml:space="preserve">oklart hur en större förekomst av i olika grad </w:t>
      </w:r>
      <w:r w:rsidRPr="003F1346">
        <w:lastRenderedPageBreak/>
        <w:t>svårtolkade begrepp kan bidra till ökad tydlighet</w:t>
      </w:r>
      <w:r>
        <w:t xml:space="preserve"> och </w:t>
      </w:r>
      <w:r w:rsidRPr="003F1346">
        <w:t>föreslår att specifi</w:t>
      </w:r>
      <w:r>
        <w:softHyphen/>
      </w:r>
      <w:r w:rsidRPr="003F1346">
        <w:t>kationerna av olika typer av vetenskapligt arbete helt tas bort ur defini</w:t>
      </w:r>
      <w:r>
        <w:softHyphen/>
      </w:r>
      <w:r w:rsidRPr="003F1346">
        <w:t>tionen.</w:t>
      </w:r>
    </w:p>
    <w:p w14:paraId="44DF0F30" w14:textId="77777777" w:rsidR="004C0735" w:rsidRDefault="00C013B6" w:rsidP="004C0735">
      <w:pPr>
        <w:pStyle w:val="Brdtextmedindrag"/>
      </w:pPr>
      <w:r w:rsidRPr="00D90F03">
        <w:rPr>
          <w:i/>
        </w:rPr>
        <w:t>Folkhälsomyndigheten</w:t>
      </w:r>
      <w:r>
        <w:t xml:space="preserve"> föreslår att det i definitionen ska läggas till att arbetet eller studierna ”</w:t>
      </w:r>
      <w:r w:rsidRPr="00D90F03">
        <w:t>är hypotesdrivna</w:t>
      </w:r>
      <w:r>
        <w:t>” och sker för att hämta in ny kun</w:t>
      </w:r>
      <w:r>
        <w:softHyphen/>
        <w:t xml:space="preserve">skap. </w:t>
      </w:r>
      <w:r w:rsidRPr="00D90F03">
        <w:rPr>
          <w:i/>
        </w:rPr>
        <w:t>Statens medicinsk-etiska råd</w:t>
      </w:r>
      <w:r>
        <w:t xml:space="preserve"> anser att det är mer adekvat att tala om att ”utveckla” ny kunskap än att ”hämta in” den. </w:t>
      </w:r>
      <w:r w:rsidRPr="00D90F03">
        <w:rPr>
          <w:i/>
        </w:rPr>
        <w:t>Chalmers tekniska hög</w:t>
      </w:r>
      <w:r>
        <w:rPr>
          <w:i/>
        </w:rPr>
        <w:softHyphen/>
      </w:r>
      <w:r w:rsidRPr="00D90F03">
        <w:rPr>
          <w:i/>
        </w:rPr>
        <w:t xml:space="preserve">skola AB </w:t>
      </w:r>
      <w:r>
        <w:t>föreslår att formuleringen ”</w:t>
      </w:r>
      <w:r w:rsidRPr="00E7616F">
        <w:t>om arbetet eller studierna sker för att hämta in ny kunskap</w:t>
      </w:r>
      <w:r>
        <w:t xml:space="preserve">” stryks. </w:t>
      </w:r>
    </w:p>
    <w:p w14:paraId="3C568FBC" w14:textId="77777777" w:rsidR="004C0735" w:rsidRDefault="00C013B6" w:rsidP="004C0735">
      <w:pPr>
        <w:pStyle w:val="Brdtextmedindrag"/>
      </w:pPr>
      <w:r w:rsidRPr="00D90F03">
        <w:rPr>
          <w:i/>
        </w:rPr>
        <w:t>Stockholms läns landsting</w:t>
      </w:r>
      <w:r w:rsidRPr="006D4109">
        <w:t xml:space="preserve"> föreslår att utredningens definition av forsk</w:t>
      </w:r>
      <w:r>
        <w:softHyphen/>
      </w:r>
      <w:r w:rsidRPr="006D4109">
        <w:t>ning kompletteras med en definition av klinisk forskning.</w:t>
      </w:r>
      <w:r w:rsidRPr="00B421DB">
        <w:t xml:space="preserve"> </w:t>
      </w:r>
      <w:r w:rsidRPr="00D90F03">
        <w:rPr>
          <w:i/>
        </w:rPr>
        <w:t>Linnéuniversi</w:t>
      </w:r>
      <w:r>
        <w:rPr>
          <w:i/>
        </w:rPr>
        <w:softHyphen/>
      </w:r>
      <w:r w:rsidRPr="00D90F03">
        <w:rPr>
          <w:i/>
        </w:rPr>
        <w:t>tetet</w:t>
      </w:r>
      <w:r>
        <w:t xml:space="preserve"> anser att det </w:t>
      </w:r>
      <w:r w:rsidRPr="00004C68">
        <w:t>bör övervägas om inte konstnärlig forskning ska innefat</w:t>
      </w:r>
      <w:r>
        <w:softHyphen/>
      </w:r>
      <w:r w:rsidRPr="00004C68">
        <w:t xml:space="preserve">tas av lagen. </w:t>
      </w:r>
    </w:p>
    <w:p w14:paraId="5FD4FD55" w14:textId="77777777" w:rsidR="004C0735" w:rsidRDefault="00C013B6" w:rsidP="004C0735">
      <w:pPr>
        <w:pStyle w:val="Brdtextmedindrag"/>
      </w:pPr>
      <w:r>
        <w:t xml:space="preserve">Några remissinstanser, bl.a. </w:t>
      </w:r>
      <w:r w:rsidRPr="00D90F03">
        <w:rPr>
          <w:i/>
        </w:rPr>
        <w:t>Socialstyrelsen</w:t>
      </w:r>
      <w:r>
        <w:t xml:space="preserve">, </w:t>
      </w:r>
      <w:r w:rsidRPr="00D90F03">
        <w:rPr>
          <w:i/>
        </w:rPr>
        <w:t>Region Östergötland</w:t>
      </w:r>
      <w:r>
        <w:t xml:space="preserve"> och </w:t>
      </w:r>
      <w:r w:rsidRPr="00D90F03">
        <w:rPr>
          <w:i/>
        </w:rPr>
        <w:t>Hallands läns landsting</w:t>
      </w:r>
      <w:r w:rsidRPr="00D47129">
        <w:t>,</w:t>
      </w:r>
      <w:r>
        <w:t xml:space="preserve"> påpekar att det är svårt att dra gränsen mellan forskning och kvalitetsarbete, utvärdering och resultatuppföljning, i syn</w:t>
      </w:r>
      <w:r>
        <w:softHyphen/>
        <w:t xml:space="preserve">nerhet inom vården. </w:t>
      </w:r>
      <w:r w:rsidRPr="00D90F03">
        <w:rPr>
          <w:i/>
        </w:rPr>
        <w:t>Svenska Läkaresällskapet</w:t>
      </w:r>
      <w:r w:rsidRPr="00B421DB">
        <w:t xml:space="preserve"> påpekar att hälso- och sjuk</w:t>
      </w:r>
      <w:r>
        <w:softHyphen/>
      </w:r>
      <w:r w:rsidRPr="00B421DB">
        <w:t>vård visserligen bygger på ”vetenskap och beprövad erfarenhet”, vilket dock inte betyder att det arbete som utförs i vården är att betrakta som ”utvecklingsarbete på vetenskaplig grund” även om man i ett senare skede utvärderar utfall och resultat.</w:t>
      </w:r>
    </w:p>
    <w:p w14:paraId="09077E26" w14:textId="77777777" w:rsidR="004C0735" w:rsidRDefault="00C013B6" w:rsidP="004C0735">
      <w:pPr>
        <w:pStyle w:val="Brdtextmedindrag"/>
      </w:pPr>
      <w:r w:rsidRPr="00D90F03">
        <w:rPr>
          <w:i/>
        </w:rPr>
        <w:t>Juridiska fakultetsstyrelsen vid Lunds universitet</w:t>
      </w:r>
      <w:r w:rsidRPr="003F1346">
        <w:t xml:space="preserve"> vill betona betydelsen av att kravet på etikprövning nyanseras mer än i den nuvarande regleringen</w:t>
      </w:r>
      <w:r>
        <w:t xml:space="preserve"> och anför att e</w:t>
      </w:r>
      <w:r w:rsidRPr="003F1346">
        <w:t xml:space="preserve">n reglering som </w:t>
      </w:r>
      <w:r>
        <w:t>tillåter</w:t>
      </w:r>
      <w:r w:rsidRPr="003F1346">
        <w:t xml:space="preserve"> användning av domar där uppgifter som direkt kan hänföras till en fysisk person har tagits bort eller maskerats exempelvis skulle vara betydligt mer ändamålsenlig</w:t>
      </w:r>
      <w:r>
        <w:t xml:space="preserve">. En liknande åsikt framförs </w:t>
      </w:r>
      <w:r w:rsidRPr="00154896">
        <w:t>av</w:t>
      </w:r>
      <w:r w:rsidRPr="00552935">
        <w:rPr>
          <w:i/>
        </w:rPr>
        <w:t xml:space="preserve"> Stockholms universitet</w:t>
      </w:r>
      <w:r>
        <w:t xml:space="preserve">. </w:t>
      </w:r>
    </w:p>
    <w:p w14:paraId="7F7F2A3A" w14:textId="77777777" w:rsidR="004C0735" w:rsidRDefault="00C013B6" w:rsidP="004C0735">
      <w:pPr>
        <w:pStyle w:val="Brdtextmedindrag"/>
      </w:pPr>
      <w:r>
        <w:t xml:space="preserve">Som nämnts i avsnitt 3 har ett antal instanser getts tillfälle att yttra sig över ett utkast till lagrådsremiss. Utkastets förslag överensstämmer med förslaget i rutan ovan. </w:t>
      </w:r>
      <w:r w:rsidRPr="002D3406">
        <w:rPr>
          <w:i/>
        </w:rPr>
        <w:t>Etikprövningsmyndigheten</w:t>
      </w:r>
      <w:r>
        <w:t xml:space="preserve"> framför, när det gäller studier som är sammanställningar av registeruppgifter, att formuleringen generera ny kunskap kanske är bättre än formuleringen inhämta ny kun</w:t>
      </w:r>
      <w:r>
        <w:softHyphen/>
        <w:t>skap. De två formuleringarna kan enligt myndigheten möjligen ha samma innebörd. Det kan dock finnas anledning att överväga tydligare skrivningar i detta avseende.</w:t>
      </w:r>
    </w:p>
    <w:p w14:paraId="4C83FCA3" w14:textId="77777777" w:rsidR="004C0735" w:rsidRPr="00AF63FD" w:rsidRDefault="00C013B6" w:rsidP="004C0735">
      <w:pPr>
        <w:pStyle w:val="Rubrik4utannumrering"/>
      </w:pPr>
      <w:r w:rsidRPr="00AF63FD">
        <w:t>Skälen för regeringens förslag</w:t>
      </w:r>
    </w:p>
    <w:p w14:paraId="7E7FE5EF" w14:textId="77777777" w:rsidR="004C0735" w:rsidRDefault="00C013B6" w:rsidP="004C0735">
      <w:pPr>
        <w:pStyle w:val="Rubrik5utannumrering"/>
        <w:spacing w:before="0"/>
      </w:pPr>
      <w:r>
        <w:t>Nuvarande definition</w:t>
      </w:r>
    </w:p>
    <w:p w14:paraId="0BA4F12C" w14:textId="77777777" w:rsidR="004C0735" w:rsidRDefault="00C013B6" w:rsidP="004C0735">
      <w:pPr>
        <w:pStyle w:val="Brdtext"/>
      </w:pPr>
      <w:r>
        <w:t>En godkänd etikprövning är en förutsättning för att den forskning som fal</w:t>
      </w:r>
      <w:r>
        <w:softHyphen/>
        <w:t xml:space="preserve">ler inom </w:t>
      </w:r>
      <w:proofErr w:type="spellStart"/>
      <w:r>
        <w:t>etikprövningslagens</w:t>
      </w:r>
      <w:proofErr w:type="spellEnd"/>
      <w:r>
        <w:t xml:space="preserve"> tillämpningsområde ska få utföras. Lagens tillämpningsområde definieras i två steg. Först anges vad forsk</w:t>
      </w:r>
      <w:r>
        <w:softHyphen/>
        <w:t>ning är och sedan vilken typ av forskning som ska godkännas innan den får börja ut</w:t>
      </w:r>
      <w:r>
        <w:softHyphen/>
        <w:t xml:space="preserve">föras. </w:t>
      </w:r>
    </w:p>
    <w:p w14:paraId="51C4D576" w14:textId="77777777" w:rsidR="004C0735" w:rsidRDefault="00C013B6" w:rsidP="004C0735">
      <w:pPr>
        <w:pStyle w:val="Brdtextmedindrag"/>
      </w:pPr>
      <w:r>
        <w:t>Forskning definieras i dag som ”</w:t>
      </w:r>
      <w:r w:rsidRPr="00320D52">
        <w:t>vetenskapligt experimentellt eller teo</w:t>
      </w:r>
      <w:r>
        <w:softHyphen/>
      </w:r>
      <w:r w:rsidRPr="00320D52">
        <w:t>retiskt arbete för att inhämta ny kunskap och utvecklingsarbete på veten</w:t>
      </w:r>
      <w:r>
        <w:softHyphen/>
      </w:r>
      <w:r w:rsidRPr="00320D52">
        <w:t>skaplig grund, dock inte sådant arbete som utförs inom ramen för högsko</w:t>
      </w:r>
      <w:r>
        <w:softHyphen/>
      </w:r>
      <w:r w:rsidRPr="00320D52">
        <w:t>leutbildning på grundnivå eller på avancerad nivå</w:t>
      </w:r>
      <w:r>
        <w:t xml:space="preserve">” (2 § </w:t>
      </w:r>
      <w:proofErr w:type="spellStart"/>
      <w:r>
        <w:t>etikpröv</w:t>
      </w:r>
      <w:r>
        <w:softHyphen/>
        <w:t>nings</w:t>
      </w:r>
      <w:r>
        <w:softHyphen/>
        <w:t>la</w:t>
      </w:r>
      <w:r>
        <w:softHyphen/>
        <w:t>gen</w:t>
      </w:r>
      <w:proofErr w:type="spellEnd"/>
      <w:r>
        <w:t>). Denna definition före</w:t>
      </w:r>
      <w:r>
        <w:softHyphen/>
        <w:t xml:space="preserve">slogs i </w:t>
      </w:r>
      <w:r w:rsidRPr="00072D1F">
        <w:t xml:space="preserve">propositionen </w:t>
      </w:r>
      <w:r>
        <w:t>Vissa etik</w:t>
      </w:r>
      <w:r>
        <w:softHyphen/>
        <w:t>pröv</w:t>
      </w:r>
      <w:r>
        <w:softHyphen/>
        <w:t>nings</w:t>
      </w:r>
      <w:r>
        <w:softHyphen/>
        <w:t>frågor m.m. (prop. 2007/08:44). I propositionen hänvisas</w:t>
      </w:r>
      <w:r w:rsidRPr="00072D1F">
        <w:t xml:space="preserve"> till </w:t>
      </w:r>
      <w:r>
        <w:t xml:space="preserve">OECD:s s.k. </w:t>
      </w:r>
      <w:proofErr w:type="spellStart"/>
      <w:r w:rsidRPr="00072D1F">
        <w:t>Frascati</w:t>
      </w:r>
      <w:r>
        <w:softHyphen/>
      </w:r>
      <w:r w:rsidRPr="00072D1F">
        <w:t>manual</w:t>
      </w:r>
      <w:proofErr w:type="spellEnd"/>
      <w:r w:rsidRPr="00072D1F">
        <w:t xml:space="preserve"> och dess defini</w:t>
      </w:r>
      <w:r>
        <w:softHyphen/>
      </w:r>
      <w:r w:rsidRPr="00072D1F">
        <w:t>tion av forskningsbegreppet</w:t>
      </w:r>
      <w:r>
        <w:t xml:space="preserve">. </w:t>
      </w:r>
      <w:proofErr w:type="spellStart"/>
      <w:r>
        <w:t>Frascati</w:t>
      </w:r>
      <w:r>
        <w:softHyphen/>
        <w:t>manu</w:t>
      </w:r>
      <w:r>
        <w:softHyphen/>
      </w:r>
      <w:r>
        <w:lastRenderedPageBreak/>
        <w:t>a</w:t>
      </w:r>
      <w:r>
        <w:softHyphen/>
        <w:t>len</w:t>
      </w:r>
      <w:proofErr w:type="spellEnd"/>
      <w:r>
        <w:t xml:space="preserve"> delar upp forskning </w:t>
      </w:r>
      <w:r w:rsidRPr="00072D1F">
        <w:t>i tre huvudgrupper av forsknings</w:t>
      </w:r>
      <w:r>
        <w:softHyphen/>
      </w:r>
      <w:r w:rsidRPr="00072D1F">
        <w:t>relaterat</w:t>
      </w:r>
      <w:r>
        <w:t xml:space="preserve"> arbete:</w:t>
      </w:r>
      <w:r w:rsidRPr="00072D1F">
        <w:t xml:space="preserve"> grundforskning, tillämpad forskning och experimentellt utveck</w:t>
      </w:r>
      <w:r>
        <w:softHyphen/>
      </w:r>
      <w:r w:rsidRPr="00072D1F">
        <w:t>lingsar</w:t>
      </w:r>
      <w:r>
        <w:softHyphen/>
      </w:r>
      <w:r w:rsidRPr="00072D1F">
        <w:t>bete. Att införa en sådan upp</w:t>
      </w:r>
      <w:r>
        <w:softHyphen/>
      </w:r>
      <w:r w:rsidRPr="00072D1F">
        <w:t xml:space="preserve">delning av forskningsbegreppet ansågs inte relevant i </w:t>
      </w:r>
      <w:proofErr w:type="spellStart"/>
      <w:r w:rsidRPr="00072D1F">
        <w:t>etikprövningssam</w:t>
      </w:r>
      <w:r>
        <w:softHyphen/>
      </w:r>
      <w:r w:rsidRPr="00072D1F">
        <w:t>manhang</w:t>
      </w:r>
      <w:proofErr w:type="spellEnd"/>
      <w:r w:rsidRPr="00072D1F">
        <w:t>. I stället krävdes en defi</w:t>
      </w:r>
      <w:r>
        <w:softHyphen/>
      </w:r>
      <w:r w:rsidRPr="00072D1F">
        <w:t>nition som tydligt fångade in all sådan forskningsverksamhet där det finns ett behov av etikprövning för att säkerställa skydd för de forsknings</w:t>
      </w:r>
      <w:r>
        <w:softHyphen/>
      </w:r>
      <w:r w:rsidRPr="00072D1F">
        <w:t xml:space="preserve">personer som medverkar. </w:t>
      </w:r>
      <w:proofErr w:type="spellStart"/>
      <w:r w:rsidRPr="00072D1F">
        <w:t>Frascatima</w:t>
      </w:r>
      <w:r>
        <w:softHyphen/>
      </w:r>
      <w:r w:rsidRPr="00072D1F">
        <w:t>nualens</w:t>
      </w:r>
      <w:proofErr w:type="spellEnd"/>
      <w:r w:rsidRPr="00072D1F">
        <w:t xml:space="preserve"> beskrivning av forskning</w:t>
      </w:r>
      <w:r>
        <w:t xml:space="preserve"> som</w:t>
      </w:r>
      <w:r w:rsidRPr="00072D1F">
        <w:t xml:space="preserve"> ”experi</w:t>
      </w:r>
      <w:r>
        <w:softHyphen/>
      </w:r>
      <w:r w:rsidRPr="00072D1F">
        <w:t>men</w:t>
      </w:r>
      <w:r>
        <w:softHyphen/>
      </w:r>
      <w:r w:rsidRPr="00072D1F">
        <w:t>tellt eller teoretiskt arbete” ansågs inbegripa såväl grund</w:t>
      </w:r>
      <w:r>
        <w:softHyphen/>
      </w:r>
      <w:r w:rsidRPr="00072D1F">
        <w:t>forskning som til</w:t>
      </w:r>
      <w:r>
        <w:softHyphen/>
      </w:r>
      <w:r w:rsidRPr="00072D1F">
        <w:t>lämpad forskning. I båda fallen ansågs syftet vara att inhämta ny kunskap</w:t>
      </w:r>
      <w:r>
        <w:t xml:space="preserve"> </w:t>
      </w:r>
      <w:r w:rsidRPr="00072D1F">
        <w:t>(prop. 2007/08:44 s. 19 och 50).</w:t>
      </w:r>
      <w:r>
        <w:t xml:space="preserve"> </w:t>
      </w:r>
    </w:p>
    <w:p w14:paraId="073DFDB7" w14:textId="77777777" w:rsidR="004C0735" w:rsidRDefault="00C013B6" w:rsidP="004C0735">
      <w:pPr>
        <w:pStyle w:val="Brdtextmedindrag"/>
      </w:pPr>
      <w:proofErr w:type="spellStart"/>
      <w:r>
        <w:t>Etikprövningslagen</w:t>
      </w:r>
      <w:proofErr w:type="spellEnd"/>
      <w:r>
        <w:t xml:space="preserve"> tillämpas på </w:t>
      </w:r>
      <w:r w:rsidRPr="00F97A20">
        <w:t>forskning som innefattar behandling av känsliga personuppgifter eller personuppgifter om lagöverträdelser som innefattar brott, domar i brottmål, straffprocessuella tvångsmedel eller ad</w:t>
      </w:r>
      <w:r>
        <w:softHyphen/>
      </w:r>
      <w:r w:rsidRPr="00F97A20">
        <w:t>ministrativa frihetsberövanden</w:t>
      </w:r>
      <w:r>
        <w:t xml:space="preserve"> (3 § </w:t>
      </w:r>
      <w:proofErr w:type="spellStart"/>
      <w:r>
        <w:t>etikprövningslagen</w:t>
      </w:r>
      <w:proofErr w:type="spellEnd"/>
      <w:r>
        <w:t>)</w:t>
      </w:r>
      <w:r w:rsidRPr="00F97A20">
        <w:t>. Lagen tilläm</w:t>
      </w:r>
      <w:r>
        <w:softHyphen/>
      </w:r>
      <w:r w:rsidRPr="00F97A20">
        <w:t>pas också på forskning som innebär ett fysiskt ingrepp på en forsknings</w:t>
      </w:r>
      <w:r>
        <w:softHyphen/>
      </w:r>
      <w:r w:rsidRPr="00F97A20">
        <w:t>person, utförs enligt en metod som syftar till att påverka forsknings</w:t>
      </w:r>
      <w:r>
        <w:softHyphen/>
      </w:r>
      <w:r w:rsidRPr="00F97A20">
        <w:t>personen fy</w:t>
      </w:r>
      <w:r>
        <w:softHyphen/>
      </w:r>
      <w:r w:rsidRPr="00F97A20">
        <w:t>siskt eller psykiskt eller som innebär en uppenbar risk att skada forsknings</w:t>
      </w:r>
      <w:r>
        <w:softHyphen/>
      </w:r>
      <w:r w:rsidRPr="00F97A20">
        <w:t>personen fysiskt eller psykiskt, avser studier på biologiskt material som har tagits från en levande människa och kan härledas till denna människa, innebär ett fysiskt ingrepp på en avliden människa, eller avser studier på biologiskt material som har tagits för medicinskt ändamål från en avliden människa och kan härledas till denna människa</w:t>
      </w:r>
      <w:r>
        <w:t xml:space="preserve"> (4 § </w:t>
      </w:r>
      <w:proofErr w:type="spellStart"/>
      <w:r>
        <w:t>etik</w:t>
      </w:r>
      <w:r>
        <w:softHyphen/>
        <w:t>prövningslagen</w:t>
      </w:r>
      <w:proofErr w:type="spellEnd"/>
      <w:r>
        <w:t>)</w:t>
      </w:r>
      <w:r w:rsidRPr="00F97A20">
        <w:t>.</w:t>
      </w:r>
    </w:p>
    <w:p w14:paraId="703B13E5" w14:textId="77777777" w:rsidR="004C0735" w:rsidRDefault="00C013B6" w:rsidP="004C0735">
      <w:pPr>
        <w:pStyle w:val="Brdtextmedindrag"/>
      </w:pPr>
      <w:r w:rsidRPr="007014F5">
        <w:t xml:space="preserve">I detta avsnitt </w:t>
      </w:r>
      <w:r>
        <w:t xml:space="preserve">behandlas frågan om huruvida huvudregeln i </w:t>
      </w:r>
      <w:proofErr w:type="spellStart"/>
      <w:r>
        <w:t>etikpröv</w:t>
      </w:r>
      <w:r>
        <w:softHyphen/>
        <w:t>ninglagens</w:t>
      </w:r>
      <w:proofErr w:type="spellEnd"/>
      <w:r>
        <w:t xml:space="preserve"> definition av forskning ska utvidgas, dvs. om formuleringen ”</w:t>
      </w:r>
      <w:r w:rsidRPr="0007477E">
        <w:t>veten</w:t>
      </w:r>
      <w:r>
        <w:softHyphen/>
      </w:r>
      <w:r w:rsidRPr="0007477E">
        <w:t>skap</w:t>
      </w:r>
      <w:r>
        <w:softHyphen/>
      </w:r>
      <w:r w:rsidRPr="0007477E">
        <w:t>ligt experimentellt eller teoretiskt arbete för att inhämta ny kun</w:t>
      </w:r>
      <w:r>
        <w:softHyphen/>
      </w:r>
      <w:r w:rsidRPr="0007477E">
        <w:t>skap och utvecklingsarbete på vetenskaplig grund</w:t>
      </w:r>
      <w:r>
        <w:t xml:space="preserve">” bör kompletteras. </w:t>
      </w:r>
      <w:r w:rsidRPr="007014F5">
        <w:t>Un</w:t>
      </w:r>
      <w:r>
        <w:softHyphen/>
      </w:r>
      <w:r w:rsidRPr="007014F5">
        <w:t>dan</w:t>
      </w:r>
      <w:r>
        <w:softHyphen/>
      </w:r>
      <w:r w:rsidRPr="007014F5">
        <w:t>taget i definitionen för arbete som utförs inom ramen för högskole</w:t>
      </w:r>
      <w:r>
        <w:softHyphen/>
      </w:r>
      <w:r w:rsidRPr="007014F5">
        <w:t>ut</w:t>
      </w:r>
      <w:r>
        <w:softHyphen/>
      </w:r>
      <w:r w:rsidRPr="007014F5">
        <w:t>bildning på grundnivå eller på avancerad nivå, det s.k. student</w:t>
      </w:r>
      <w:r>
        <w:softHyphen/>
      </w:r>
      <w:r w:rsidRPr="007014F5">
        <w:t>undan</w:t>
      </w:r>
      <w:r>
        <w:softHyphen/>
      </w:r>
      <w:r w:rsidRPr="007014F5">
        <w:t xml:space="preserve">taget, behandlas </w:t>
      </w:r>
      <w:r>
        <w:t>i avsnitt 6.2.</w:t>
      </w:r>
    </w:p>
    <w:p w14:paraId="25771DCC" w14:textId="77777777" w:rsidR="004C0735" w:rsidRDefault="00C013B6" w:rsidP="004C0735">
      <w:pPr>
        <w:pStyle w:val="Rubrik5utannumrering"/>
      </w:pPr>
      <w:r>
        <w:t xml:space="preserve">Vilken typ av forskning bör omfattas av huvudregeln i definitionen? </w:t>
      </w:r>
    </w:p>
    <w:p w14:paraId="65BEDA46" w14:textId="77777777" w:rsidR="004C0735" w:rsidRDefault="00C013B6" w:rsidP="004C0735">
      <w:pPr>
        <w:pStyle w:val="Brdtext"/>
      </w:pPr>
      <w:r>
        <w:t>Den nuvarande huvudregeln i definitionen specificerar genom begreppen ”experimentell och teoretisk” vilken typ av forskning som avses. Utred</w:t>
      </w:r>
      <w:r>
        <w:softHyphen/>
        <w:t>ningen pekar på att begreppen ”experimentell” respektive ”teoretisk” inte är entydiga och att lagens tillämpningsområde därmed är oklart. I synner</w:t>
      </w:r>
      <w:r>
        <w:softHyphen/>
        <w:t>het har det uppstått en diskussion om huruvida forskning genom obser</w:t>
      </w:r>
      <w:r>
        <w:softHyphen/>
        <w:t>vations</w:t>
      </w:r>
      <w:r>
        <w:softHyphen/>
      </w:r>
      <w:r>
        <w:softHyphen/>
        <w:t xml:space="preserve">studier kan inrymmas i definitionen. </w:t>
      </w:r>
      <w:r w:rsidRPr="00511A48">
        <w:t>Inom forskningen avses med experimentellt arbete vanligtvis studier som syftar till att påvisa effekten av en interven</w:t>
      </w:r>
      <w:r>
        <w:softHyphen/>
      </w:r>
      <w:r w:rsidRPr="00511A48">
        <w:t>tion och där undersökningsbetingelserna kontrol</w:t>
      </w:r>
      <w:r>
        <w:softHyphen/>
      </w:r>
      <w:r w:rsidRPr="00511A48">
        <w:t>leras av forskaren. Med teoretisk forskning avses vanligtvis logiskt argu</w:t>
      </w:r>
      <w:r>
        <w:softHyphen/>
      </w:r>
      <w:r w:rsidRPr="00511A48">
        <w:t>men</w:t>
      </w:r>
      <w:r>
        <w:softHyphen/>
      </w:r>
      <w:r w:rsidRPr="00511A48">
        <w:t>te</w:t>
      </w:r>
      <w:r>
        <w:softHyphen/>
      </w:r>
      <w:r w:rsidRPr="00511A48">
        <w:t>rande arbete t.ex. forskning inom filosofi och matematik. Sådan forsk</w:t>
      </w:r>
      <w:r>
        <w:softHyphen/>
      </w:r>
      <w:r w:rsidRPr="00511A48">
        <w:t>ning inkluderar bara undantagsvis forskningspersoner.</w:t>
      </w:r>
      <w:r>
        <w:t xml:space="preserve"> </w:t>
      </w:r>
    </w:p>
    <w:p w14:paraId="65C88DFD" w14:textId="77777777" w:rsidR="004C0735" w:rsidRDefault="00C013B6" w:rsidP="004C0735">
      <w:pPr>
        <w:pStyle w:val="Brdtextmedindrag"/>
      </w:pPr>
      <w:r>
        <w:t>Observationsstudier är</w:t>
      </w:r>
      <w:r w:rsidRPr="0016435C">
        <w:t xml:space="preserve"> </w:t>
      </w:r>
      <w:r>
        <w:t>studier</w:t>
      </w:r>
      <w:r w:rsidRPr="0016435C">
        <w:t xml:space="preserve"> </w:t>
      </w:r>
      <w:r w:rsidRPr="00511572">
        <w:t>där relationer mellan olika variabler stu</w:t>
      </w:r>
      <w:r>
        <w:softHyphen/>
      </w:r>
      <w:r w:rsidRPr="00511572">
        <w:t>deras utan att forskaren påverkar förloppet</w:t>
      </w:r>
      <w:r w:rsidRPr="0016435C">
        <w:t xml:space="preserve">. </w:t>
      </w:r>
      <w:r>
        <w:t xml:space="preserve">Sådan metod används i t.ex. </w:t>
      </w:r>
      <w:r w:rsidRPr="0016435C">
        <w:t xml:space="preserve">epidemiologisk forskning </w:t>
      </w:r>
      <w:r>
        <w:t>och</w:t>
      </w:r>
      <w:r w:rsidRPr="0016435C">
        <w:t xml:space="preserve"> behandlingsforskning som genomförs med hjälp av register, intervjuer och enkäter. </w:t>
      </w:r>
      <w:r>
        <w:t xml:space="preserve">Detsamma </w:t>
      </w:r>
      <w:r w:rsidRPr="0016435C">
        <w:t>gäller stora delar av beteendevetenskaplig och samhällsvetenskaplig forskning som avser män</w:t>
      </w:r>
      <w:r>
        <w:softHyphen/>
      </w:r>
      <w:r w:rsidRPr="0016435C">
        <w:t xml:space="preserve">niskor. Denna </w:t>
      </w:r>
      <w:r>
        <w:t xml:space="preserve">typ av </w:t>
      </w:r>
      <w:r w:rsidRPr="0016435C">
        <w:t xml:space="preserve">forskning är alltså inte experimentell, men den kan inte heller med </w:t>
      </w:r>
      <w:r>
        <w:t>den vanliga</w:t>
      </w:r>
      <w:r w:rsidRPr="0016435C">
        <w:t xml:space="preserve"> användning</w:t>
      </w:r>
      <w:r>
        <w:t>en</w:t>
      </w:r>
      <w:r w:rsidRPr="0016435C">
        <w:t xml:space="preserve"> av begreppet betecknas som teoretisk. </w:t>
      </w:r>
      <w:r>
        <w:t>Överklagandenämnden för etikprövning har dock i sin praxis ut</w:t>
      </w:r>
      <w:r>
        <w:softHyphen/>
      </w:r>
      <w:r>
        <w:lastRenderedPageBreak/>
        <w:t xml:space="preserve">gått från att </w:t>
      </w:r>
      <w:proofErr w:type="spellStart"/>
      <w:r>
        <w:t>etikprövningsla</w:t>
      </w:r>
      <w:r>
        <w:softHyphen/>
        <w:t>gens</w:t>
      </w:r>
      <w:proofErr w:type="spellEnd"/>
      <w:r>
        <w:t xml:space="preserve"> forskningsdefinition måste vara avsedd att inbegripa icke-experimen</w:t>
      </w:r>
      <w:r>
        <w:softHyphen/>
        <w:t>tell observationsforskning av olika slag. Nämnden har följaktligen enligt egen utsago utgått från att empirisk forsk</w:t>
      </w:r>
      <w:r>
        <w:softHyphen/>
        <w:t>ning av observationstyp är avsedd att inrymmas under begreppet teoretiskt arbete, trots att detta inte överensstämmer med vare sig vedertagen an</w:t>
      </w:r>
      <w:r>
        <w:softHyphen/>
        <w:t>vändning av begreppet eller allmänt språkbruk (U2009/4528/F).</w:t>
      </w:r>
      <w:r w:rsidRPr="005D5340">
        <w:t xml:space="preserve"> </w:t>
      </w:r>
    </w:p>
    <w:p w14:paraId="59FC0597" w14:textId="77777777" w:rsidR="004C0735" w:rsidRDefault="00C013B6" w:rsidP="004C0735">
      <w:pPr>
        <w:pStyle w:val="Brdtextmedindrag"/>
      </w:pPr>
      <w:r w:rsidRPr="00511572">
        <w:t xml:space="preserve">Lagens definition bör </w:t>
      </w:r>
      <w:r>
        <w:t>självfallet</w:t>
      </w:r>
      <w:r w:rsidRPr="00511572">
        <w:t xml:space="preserve"> vara en korrekt beskrivning av den verksamhet som avses falla inom lagens ram. </w:t>
      </w:r>
      <w:proofErr w:type="spellStart"/>
      <w:r>
        <w:t>Etikprövningslagens</w:t>
      </w:r>
      <w:proofErr w:type="spellEnd"/>
      <w:r>
        <w:t xml:space="preserve"> syfte är att skydda den enskilda människan och respekten för människovärdet vid forskning. Om det råder osäkerhet kring detta är det också osäkert om </w:t>
      </w:r>
      <w:r w:rsidRPr="0016435C">
        <w:t>straff</w:t>
      </w:r>
      <w:r>
        <w:softHyphen/>
      </w:r>
      <w:r>
        <w:softHyphen/>
      </w:r>
      <w:r w:rsidRPr="0016435C">
        <w:t xml:space="preserve">sanktionen i </w:t>
      </w:r>
      <w:r>
        <w:t>lagens</w:t>
      </w:r>
      <w:r w:rsidRPr="0016435C">
        <w:t xml:space="preserve"> 38 § </w:t>
      </w:r>
      <w:r>
        <w:t xml:space="preserve">och </w:t>
      </w:r>
      <w:r w:rsidRPr="0016435C">
        <w:t xml:space="preserve">vitesföreläggande </w:t>
      </w:r>
      <w:r>
        <w:t xml:space="preserve">enligt </w:t>
      </w:r>
      <w:r w:rsidRPr="0016435C">
        <w:t>35 §</w:t>
      </w:r>
      <w:r>
        <w:t xml:space="preserve"> </w:t>
      </w:r>
      <w:r w:rsidRPr="0016435C">
        <w:t>kan an</w:t>
      </w:r>
      <w:r>
        <w:softHyphen/>
      </w:r>
      <w:r w:rsidRPr="0016435C">
        <w:t xml:space="preserve">vändas avseende </w:t>
      </w:r>
      <w:r>
        <w:t>den</w:t>
      </w:r>
      <w:r w:rsidRPr="0016435C">
        <w:t xml:space="preserve"> </w:t>
      </w:r>
      <w:r>
        <w:t xml:space="preserve">typen av </w:t>
      </w:r>
      <w:r w:rsidRPr="0016435C">
        <w:t>forskning</w:t>
      </w:r>
      <w:r>
        <w:t>.</w:t>
      </w:r>
      <w:r w:rsidRPr="0016435C">
        <w:t xml:space="preserve"> </w:t>
      </w:r>
      <w:r>
        <w:t>Regeringen delar utredningens uppfattning att forskningsdefinitionen bör förtydli</w:t>
      </w:r>
      <w:r>
        <w:softHyphen/>
        <w:t>gas på denna punkt</w:t>
      </w:r>
      <w:r w:rsidRPr="00511572">
        <w:t>.</w:t>
      </w:r>
    </w:p>
    <w:p w14:paraId="346F542A" w14:textId="619FBA0D" w:rsidR="004C0735" w:rsidRDefault="00C013B6" w:rsidP="004C0735">
      <w:pPr>
        <w:pStyle w:val="Brdtextmedindrag"/>
      </w:pPr>
      <w:r>
        <w:t xml:space="preserve">Utredningen föreslår ett förtydligande </w:t>
      </w:r>
      <w:r w:rsidRPr="00511572">
        <w:t>genom följande formulering</w:t>
      </w:r>
      <w:r>
        <w:t>: ”</w:t>
      </w:r>
      <w:r w:rsidRPr="007530B4">
        <w:t>ve</w:t>
      </w:r>
      <w:r>
        <w:softHyphen/>
      </w:r>
      <w:r w:rsidRPr="007530B4">
        <w:t>tenskapligt experimentellt eller vetenskapligt teoretiskt arbete och veten</w:t>
      </w:r>
      <w:r>
        <w:softHyphen/>
      </w:r>
      <w:r w:rsidRPr="007530B4">
        <w:t>skapliga studier genom observation, om arbetet eller studierna sker för att hämta in ny kunskap, samt utvecklingsarbete på vetenskaplig grund</w:t>
      </w:r>
      <w:r>
        <w:t>”</w:t>
      </w:r>
      <w:r w:rsidRPr="00511572">
        <w:t>.</w:t>
      </w:r>
      <w:r>
        <w:t xml:space="preserve"> De flesta remissinstanser tillstyrker eller har inget </w:t>
      </w:r>
      <w:r w:rsidRPr="00B51F64">
        <w:t xml:space="preserve">att </w:t>
      </w:r>
      <w:r w:rsidRPr="003D3A93">
        <w:t xml:space="preserve">invända mot </w:t>
      </w:r>
      <w:r>
        <w:t>formule</w:t>
      </w:r>
      <w:r>
        <w:softHyphen/>
        <w:t>ringen</w:t>
      </w:r>
      <w:r w:rsidRPr="003D3A93">
        <w:t>.</w:t>
      </w:r>
      <w:r w:rsidRPr="00AA0E2F">
        <w:rPr>
          <w:i/>
        </w:rPr>
        <w:t xml:space="preserve"> Regionala etik</w:t>
      </w:r>
      <w:r>
        <w:rPr>
          <w:i/>
        </w:rPr>
        <w:softHyphen/>
      </w:r>
      <w:r w:rsidRPr="00AA0E2F">
        <w:rPr>
          <w:i/>
        </w:rPr>
        <w:t>prövningsnämnden i Stockholm</w:t>
      </w:r>
      <w:r>
        <w:t xml:space="preserve"> och </w:t>
      </w:r>
      <w:r w:rsidRPr="00AA0E2F">
        <w:rPr>
          <w:i/>
        </w:rPr>
        <w:t>Forsk</w:t>
      </w:r>
      <w:r>
        <w:rPr>
          <w:i/>
        </w:rPr>
        <w:softHyphen/>
      </w:r>
      <w:r w:rsidRPr="00AA0E2F">
        <w:rPr>
          <w:i/>
        </w:rPr>
        <w:t>ningsrå</w:t>
      </w:r>
      <w:r>
        <w:rPr>
          <w:i/>
        </w:rPr>
        <w:softHyphen/>
      </w:r>
      <w:r w:rsidRPr="00AA0E2F">
        <w:rPr>
          <w:i/>
        </w:rPr>
        <w:t>det för hälsa, arbetsliv och välfärd</w:t>
      </w:r>
      <w:r w:rsidRPr="00037DF4">
        <w:t xml:space="preserve"> </w:t>
      </w:r>
      <w:r>
        <w:t>påpekar att förslaget bara kodifierar det som redan är praxis.</w:t>
      </w:r>
    </w:p>
    <w:p w14:paraId="2DFC8EB9" w14:textId="77777777" w:rsidR="004C0735" w:rsidRDefault="00C013B6" w:rsidP="004C0735">
      <w:pPr>
        <w:pStyle w:val="Brdtextmedindrag"/>
      </w:pPr>
      <w:r>
        <w:t>Flera remissinstanser önskar ytterligare förtydliganden av vad det före</w:t>
      </w:r>
      <w:r>
        <w:softHyphen/>
        <w:t xml:space="preserve">slagna tillägget innebär och vilken forskning som omfattas av lagen. </w:t>
      </w:r>
      <w:r w:rsidRPr="00D90F03">
        <w:rPr>
          <w:i/>
        </w:rPr>
        <w:t>Ver</w:t>
      </w:r>
      <w:r>
        <w:rPr>
          <w:i/>
        </w:rPr>
        <w:softHyphen/>
      </w:r>
      <w:r w:rsidRPr="00D90F03">
        <w:rPr>
          <w:i/>
        </w:rPr>
        <w:t>ket för innovationssystem</w:t>
      </w:r>
      <w:r>
        <w:t xml:space="preserve"> anser att förtydligande behöver ske avse</w:t>
      </w:r>
      <w:r>
        <w:softHyphen/>
        <w:t>ende de</w:t>
      </w:r>
      <w:r>
        <w:softHyphen/>
        <w:t>finition av observationsstudier samt empirisk forskning för att und</w:t>
      </w:r>
      <w:r>
        <w:softHyphen/>
        <w:t>vika yt</w:t>
      </w:r>
      <w:r>
        <w:softHyphen/>
        <w:t xml:space="preserve">terligare gränsdragningsproblematik gällande forskningsbegreppet. </w:t>
      </w:r>
      <w:r w:rsidRPr="00D90F03">
        <w:rPr>
          <w:i/>
        </w:rPr>
        <w:t>Re</w:t>
      </w:r>
      <w:r>
        <w:rPr>
          <w:i/>
        </w:rPr>
        <w:softHyphen/>
      </w:r>
      <w:r w:rsidRPr="00D90F03">
        <w:rPr>
          <w:i/>
        </w:rPr>
        <w:t>gio</w:t>
      </w:r>
      <w:r>
        <w:rPr>
          <w:i/>
        </w:rPr>
        <w:softHyphen/>
      </w:r>
      <w:r w:rsidRPr="00D90F03">
        <w:rPr>
          <w:i/>
        </w:rPr>
        <w:t xml:space="preserve">nala etikprövningsnämnden i Lund </w:t>
      </w:r>
      <w:r>
        <w:t>önskar</w:t>
      </w:r>
      <w:r w:rsidRPr="00363EEC">
        <w:t xml:space="preserve"> att det av förarbetena tydli</w:t>
      </w:r>
      <w:r>
        <w:softHyphen/>
      </w:r>
      <w:r w:rsidRPr="00363EEC">
        <w:t>gare framgår att de föreslagna ändringarna även omfattar övrig forskning.</w:t>
      </w:r>
      <w:r>
        <w:t xml:space="preserve"> </w:t>
      </w:r>
      <w:r w:rsidRPr="00497780">
        <w:rPr>
          <w:i/>
        </w:rPr>
        <w:t>Läkemedelsindustriföreningen</w:t>
      </w:r>
      <w:r w:rsidRPr="00497780">
        <w:t xml:space="preserve"> anser att eventuella skillnader i den etiska granskningen mellan observationsstudier som kan baseras på både </w:t>
      </w:r>
      <w:proofErr w:type="spellStart"/>
      <w:r w:rsidRPr="00497780">
        <w:t>pro</w:t>
      </w:r>
      <w:r>
        <w:softHyphen/>
      </w:r>
      <w:r w:rsidRPr="00497780">
        <w:t>spektivt</w:t>
      </w:r>
      <w:proofErr w:type="spellEnd"/>
      <w:r w:rsidRPr="00497780">
        <w:t xml:space="preserve"> insamlad</w:t>
      </w:r>
      <w:r>
        <w:t>e</w:t>
      </w:r>
      <w:r w:rsidRPr="00497780">
        <w:t xml:space="preserve"> data, där man följer individer framåt i tiden, och redan registrerade uppgifter bör tydliggöras</w:t>
      </w:r>
      <w:r>
        <w:t xml:space="preserve">. Som beskrivits ovan är </w:t>
      </w:r>
      <w:r w:rsidRPr="00511572">
        <w:t xml:space="preserve">observationsstudier </w:t>
      </w:r>
      <w:r>
        <w:t>s</w:t>
      </w:r>
      <w:r w:rsidRPr="00511572">
        <w:t>tudier där relationer mellan olika variabler studeras utan att forskaren påverkar förloppet. Sådan forskning kan utföras med olika typer av metoder, såsom observation</w:t>
      </w:r>
      <w:r>
        <w:t>er</w:t>
      </w:r>
      <w:r w:rsidRPr="00511572">
        <w:t>, intervjuer, enkäter eller sam</w:t>
      </w:r>
      <w:r>
        <w:softHyphen/>
      </w:r>
      <w:r w:rsidRPr="00511572">
        <w:t>man</w:t>
      </w:r>
      <w:r>
        <w:softHyphen/>
      </w:r>
      <w:r w:rsidRPr="00511572">
        <w:t>ställning</w:t>
      </w:r>
      <w:r>
        <w:t>ar</w:t>
      </w:r>
      <w:r w:rsidRPr="00511572">
        <w:t xml:space="preserve"> av personuppgifter från olika register. </w:t>
      </w:r>
      <w:r>
        <w:t>Stu</w:t>
      </w:r>
      <w:r>
        <w:softHyphen/>
        <w:t>dier genom ob</w:t>
      </w:r>
      <w:r>
        <w:softHyphen/>
        <w:t>ser</w:t>
      </w:r>
      <w:r>
        <w:softHyphen/>
        <w:t>vation kan förekomma i både medicinsk och annan forsk</w:t>
      </w:r>
      <w:r>
        <w:softHyphen/>
        <w:t>ning. Rege</w:t>
      </w:r>
      <w:r>
        <w:softHyphen/>
        <w:t>ringen anser att någon mer detaljerad definition av vad som menas med veten</w:t>
      </w:r>
      <w:r>
        <w:softHyphen/>
        <w:t>skapliga studier genom observation inte behövs i lagtex</w:t>
      </w:r>
      <w:r>
        <w:softHyphen/>
        <w:t>ten. Att stu</w:t>
      </w:r>
      <w:r>
        <w:softHyphen/>
        <w:t>dierna ska vara vetenskapliga markerar en avgränsning mot t.ex. rent sta</w:t>
      </w:r>
      <w:r>
        <w:softHyphen/>
        <w:t>tistiska sammanställningar.</w:t>
      </w:r>
    </w:p>
    <w:p w14:paraId="4CFC2347" w14:textId="77777777" w:rsidR="004C0735" w:rsidRDefault="00C013B6" w:rsidP="004C0735">
      <w:pPr>
        <w:pStyle w:val="Brdtextmedindrag"/>
      </w:pPr>
      <w:r w:rsidRPr="00D90F03">
        <w:rPr>
          <w:i/>
        </w:rPr>
        <w:t xml:space="preserve">RISE Research </w:t>
      </w:r>
      <w:proofErr w:type="spellStart"/>
      <w:r w:rsidRPr="00D90F03">
        <w:rPr>
          <w:i/>
        </w:rPr>
        <w:t>Institutes</w:t>
      </w:r>
      <w:proofErr w:type="spellEnd"/>
      <w:r w:rsidRPr="00D90F03">
        <w:rPr>
          <w:i/>
        </w:rPr>
        <w:t xml:space="preserve"> </w:t>
      </w:r>
      <w:proofErr w:type="spellStart"/>
      <w:r w:rsidRPr="00D90F03">
        <w:rPr>
          <w:i/>
        </w:rPr>
        <w:t>of</w:t>
      </w:r>
      <w:proofErr w:type="spellEnd"/>
      <w:r w:rsidRPr="00D90F03">
        <w:rPr>
          <w:i/>
        </w:rPr>
        <w:t xml:space="preserve"> Sweden AB</w:t>
      </w:r>
      <w:r>
        <w:t xml:space="preserve"> anser att i det fall observationer och observationsstudier inkluderas i forskningsbegreppet är det av avse</w:t>
      </w:r>
      <w:r>
        <w:softHyphen/>
        <w:t xml:space="preserve">värd vikt att man tydliggör i vilka </w:t>
      </w:r>
      <w:proofErr w:type="gramStart"/>
      <w:r>
        <w:t>sammanhang forskningsstudier</w:t>
      </w:r>
      <w:proofErr w:type="gramEnd"/>
      <w:r>
        <w:t xml:space="preserve"> på män</w:t>
      </w:r>
      <w:r>
        <w:softHyphen/>
        <w:t xml:space="preserve">niska genom observation kräver respektive inte kräver etikprövning. Även </w:t>
      </w:r>
      <w:r w:rsidRPr="00D90F03">
        <w:rPr>
          <w:i/>
        </w:rPr>
        <w:t>Myndigheten för vård- och omsorgsanalys</w:t>
      </w:r>
      <w:r w:rsidRPr="00DF348B">
        <w:t xml:space="preserve"> anser att ytterligare tydlighet behövs</w:t>
      </w:r>
      <w:r>
        <w:t xml:space="preserve">. </w:t>
      </w:r>
      <w:r w:rsidRPr="00D90F03">
        <w:rPr>
          <w:i/>
        </w:rPr>
        <w:t>Svenska Läkaresällskapet</w:t>
      </w:r>
      <w:r>
        <w:t xml:space="preserve"> ställer sig bakom den föreslagna defi</w:t>
      </w:r>
      <w:r>
        <w:softHyphen/>
        <w:t xml:space="preserve">nitionen men anser att definitionen, när det gäller det område där </w:t>
      </w:r>
      <w:proofErr w:type="spellStart"/>
      <w:r>
        <w:t>etik</w:t>
      </w:r>
      <w:r>
        <w:softHyphen/>
        <w:t>pröv</w:t>
      </w:r>
      <w:r>
        <w:softHyphen/>
        <w:t>ningslagen</w:t>
      </w:r>
      <w:proofErr w:type="spellEnd"/>
      <w:r>
        <w:t xml:space="preserve"> ska vara tillämplig, skulle kunna förtydligas ytterligare genom ett tillägg att arbetet ska ”direkt eller indirekt beröra en eller flera forsk</w:t>
      </w:r>
      <w:r>
        <w:softHyphen/>
        <w:t xml:space="preserve">ningspersoner”. Här vill regeringen påminna om att </w:t>
      </w:r>
      <w:proofErr w:type="spellStart"/>
      <w:r>
        <w:t>etikprövnings</w:t>
      </w:r>
      <w:r>
        <w:softHyphen/>
        <w:t>lagens</w:t>
      </w:r>
      <w:proofErr w:type="spellEnd"/>
      <w:r>
        <w:t xml:space="preserve"> </w:t>
      </w:r>
      <w:r>
        <w:lastRenderedPageBreak/>
        <w:t>tillämpningsområde ytterligare avgränsas genom 3 och 4 §§ som handlar om vilken forskning som omfattas av lagen. Där framgår att lagen bl.a. ska tillämpas på forskning som innebär ett fysiskt ingrepp på en forsknings</w:t>
      </w:r>
      <w:r>
        <w:softHyphen/>
        <w:t>person eller som utförs enligt en metod som syftar till att påverka forsk</w:t>
      </w:r>
      <w:r>
        <w:softHyphen/>
        <w:t xml:space="preserve">ningspersonen fysiskt eller psykiskt eller som innebär en uppenbar risk att skada forskningspersonen fysiskt eller psykiskt. En särskild definition av klinisk forskning i </w:t>
      </w:r>
      <w:proofErr w:type="spellStart"/>
      <w:r>
        <w:t>etikprövningslagen</w:t>
      </w:r>
      <w:proofErr w:type="spellEnd"/>
      <w:r>
        <w:t xml:space="preserve">, som föreslås av </w:t>
      </w:r>
      <w:r w:rsidRPr="00D90F03">
        <w:rPr>
          <w:i/>
        </w:rPr>
        <w:t>Stockholms läns landsting</w:t>
      </w:r>
      <w:r>
        <w:t>, anser rege</w:t>
      </w:r>
      <w:r>
        <w:softHyphen/>
        <w:t xml:space="preserve">ringen inte skulle tillföra något. </w:t>
      </w:r>
    </w:p>
    <w:p w14:paraId="7FE22CFC" w14:textId="18874CF9" w:rsidR="004C0735" w:rsidRDefault="00C013B6" w:rsidP="004C0735">
      <w:pPr>
        <w:pStyle w:val="Brdtextmedindrag"/>
      </w:pPr>
      <w:r>
        <w:t xml:space="preserve">Några remissinstanser har invändningar mot antingen det föreslagna </w:t>
      </w:r>
      <w:proofErr w:type="spellStart"/>
      <w:r>
        <w:t>till</w:t>
      </w:r>
      <w:r>
        <w:softHyphen/>
        <w:t>lägget</w:t>
      </w:r>
      <w:proofErr w:type="spellEnd"/>
      <w:r>
        <w:t xml:space="preserve"> eller de redan existerande delarna av definitionen. Regeringen har övervägt att ändra något av begreppen ”experimentell” och ”teoretisk” eller att, i enlighet med </w:t>
      </w:r>
      <w:r w:rsidRPr="00A7210E">
        <w:rPr>
          <w:i/>
        </w:rPr>
        <w:t>Forskningsrådet för hälsa, arbetsliv och välfärds</w:t>
      </w:r>
      <w:r>
        <w:t xml:space="preserve"> och </w:t>
      </w:r>
      <w:r w:rsidRPr="00A7210E">
        <w:rPr>
          <w:i/>
        </w:rPr>
        <w:t>Stockholms universitets</w:t>
      </w:r>
      <w:r>
        <w:t xml:space="preserve"> påpekande, stryka dem helt. En så stor föränd</w:t>
      </w:r>
      <w:r>
        <w:softHyphen/>
        <w:t>ring skulle dock, liksom utredningen påpekar, medföra frågor om hur re</w:t>
      </w:r>
      <w:r>
        <w:softHyphen/>
        <w:t>dan etablerad praxis förhåller sig till den nya definitionen. Om defini</w:t>
      </w:r>
      <w:r>
        <w:softHyphen/>
        <w:t>tionen skulle ändras på ett mer genomgripande sätt, bör kravet vara att defini</w:t>
      </w:r>
      <w:r>
        <w:softHyphen/>
        <w:t>tionen är väsentligt bättre på längre sikt för att uppväga de över</w:t>
      </w:r>
      <w:r>
        <w:softHyphen/>
        <w:t>gångs</w:t>
      </w:r>
      <w:r>
        <w:softHyphen/>
        <w:t xml:space="preserve">problem som kan uppstå. Någon sådan vinst av att förändra den delen av definitionen har regeringen inte funnit. Regeringen bedömer också att det inte finns tillräckligt beredningsunderlag för att inkludera konstnärlig forskning, som skiljer sig från vetenskaplig forskning genom att den utgår från konstnärlig praktik. Regeringen delar dock </w:t>
      </w:r>
      <w:r w:rsidRPr="00A7210E">
        <w:rPr>
          <w:i/>
        </w:rPr>
        <w:t>Örebro universitet</w:t>
      </w:r>
      <w:r>
        <w:rPr>
          <w:i/>
        </w:rPr>
        <w:t>s</w:t>
      </w:r>
      <w:r w:rsidRPr="00DF348B">
        <w:t xml:space="preserve"> </w:t>
      </w:r>
      <w:r>
        <w:t>upp</w:t>
      </w:r>
      <w:r>
        <w:softHyphen/>
        <w:t>fattning att den</w:t>
      </w:r>
      <w:r w:rsidRPr="00DF348B">
        <w:t xml:space="preserve"> </w:t>
      </w:r>
      <w:r>
        <w:t xml:space="preserve">av utredningen </w:t>
      </w:r>
      <w:r w:rsidRPr="00DF348B">
        <w:t>föreslagna formu</w:t>
      </w:r>
      <w:r>
        <w:softHyphen/>
      </w:r>
      <w:r w:rsidRPr="00DF348B">
        <w:t>leringen är otymplig ef</w:t>
      </w:r>
      <w:r>
        <w:softHyphen/>
      </w:r>
      <w:r w:rsidRPr="00DF348B">
        <w:t>tersom ordet ”vetenskaplig” används fyra gånge</w:t>
      </w:r>
      <w:r>
        <w:t>r. Regeringen anser också att det är mer språkligt korrekt att i definitionen ange att arbetet och studi</w:t>
      </w:r>
      <w:r>
        <w:softHyphen/>
        <w:t xml:space="preserve">erna ”görs” i stället för ”sker” för att hämta in ny kunskap. Med anledning av </w:t>
      </w:r>
      <w:r w:rsidRPr="002A50F7">
        <w:rPr>
          <w:i/>
        </w:rPr>
        <w:t>Etikprövningsmyndighetens</w:t>
      </w:r>
      <w:r>
        <w:t xml:space="preserve"> synpunkt vill regeringen framhålla att ut</w:t>
      </w:r>
      <w:r>
        <w:softHyphen/>
        <w:t>trycket ”hämta in” ny kunskap är avsett att omfatta även det kunskapsin</w:t>
      </w:r>
      <w:r>
        <w:softHyphen/>
        <w:t>hämtande som görs genom studier i form av sammanställningar av regis</w:t>
      </w:r>
      <w:r>
        <w:softHyphen/>
        <w:t>teruppgifter.</w:t>
      </w:r>
    </w:p>
    <w:p w14:paraId="22E4C9B7" w14:textId="119D7BB6" w:rsidR="004C0735" w:rsidRDefault="00C013B6" w:rsidP="004C0735">
      <w:pPr>
        <w:pStyle w:val="Brdtextmedindrag"/>
      </w:pPr>
      <w:r w:rsidRPr="00B37055">
        <w:rPr>
          <w:i/>
        </w:rPr>
        <w:t>Stockholms universitet</w:t>
      </w:r>
      <w:r>
        <w:t xml:space="preserve"> och </w:t>
      </w:r>
      <w:r w:rsidRPr="00A7210E">
        <w:rPr>
          <w:i/>
        </w:rPr>
        <w:t>Juridiska fakultetsstyrelsen vid Lunds uni</w:t>
      </w:r>
      <w:r>
        <w:rPr>
          <w:i/>
        </w:rPr>
        <w:softHyphen/>
      </w:r>
      <w:r w:rsidRPr="00A7210E">
        <w:rPr>
          <w:i/>
        </w:rPr>
        <w:t>versitet</w:t>
      </w:r>
      <w:r w:rsidRPr="003F1346">
        <w:t xml:space="preserve"> </w:t>
      </w:r>
      <w:r>
        <w:t>förordar</w:t>
      </w:r>
      <w:r w:rsidRPr="003F1346">
        <w:t xml:space="preserve"> att kravet på etikprövning nyanseras mer än i den nuva</w:t>
      </w:r>
      <w:r>
        <w:softHyphen/>
      </w:r>
      <w:r w:rsidRPr="003F1346">
        <w:t>rande regle</w:t>
      </w:r>
      <w:r>
        <w:softHyphen/>
      </w:r>
      <w:r w:rsidRPr="003F1346">
        <w:t>ringen</w:t>
      </w:r>
      <w:r>
        <w:t xml:space="preserve"> när det gäller </w:t>
      </w:r>
      <w:r w:rsidRPr="005D5340">
        <w:t>domar där uppgifter som direkt kan hän</w:t>
      </w:r>
      <w:r>
        <w:softHyphen/>
      </w:r>
      <w:r w:rsidRPr="005D5340">
        <w:t>föras till en fysisk person har tagits bort eller maskerats</w:t>
      </w:r>
      <w:r w:rsidRPr="003F1346">
        <w:t>.</w:t>
      </w:r>
      <w:r>
        <w:t xml:space="preserve"> Frågan behand</w:t>
      </w:r>
      <w:r>
        <w:softHyphen/>
        <w:t>las i avsnitt 6.2 och 6.3 nedan.</w:t>
      </w:r>
    </w:p>
    <w:p w14:paraId="3E1B4939" w14:textId="77777777" w:rsidR="004C0735" w:rsidRDefault="00C013B6" w:rsidP="004C0735">
      <w:pPr>
        <w:pStyle w:val="Rubrik5utannumrering"/>
      </w:pPr>
      <w:r>
        <w:t>Förhållande till annan lagstiftning</w:t>
      </w:r>
    </w:p>
    <w:p w14:paraId="37D4DE15" w14:textId="5FCB031D" w:rsidR="004C0735" w:rsidRDefault="00C013B6" w:rsidP="004C0735">
      <w:pPr>
        <w:pStyle w:val="Brdtext"/>
      </w:pPr>
      <w:r w:rsidRPr="00552935">
        <w:rPr>
          <w:i/>
        </w:rPr>
        <w:t>Myndigheten för vård- och omsorgsanalys</w:t>
      </w:r>
      <w:r w:rsidRPr="00A33341">
        <w:t xml:space="preserve"> </w:t>
      </w:r>
      <w:r>
        <w:t>anser att definitionen bör har</w:t>
      </w:r>
      <w:r>
        <w:softHyphen/>
        <w:t>monisera med forskningsdefinitioner i annan lagstiftning, t.ex. OSL, lagen (2016:1145) om offentlig upphandling (</w:t>
      </w:r>
      <w:r w:rsidR="00757110">
        <w:t xml:space="preserve">förkortad </w:t>
      </w:r>
      <w:r>
        <w:t>LOU) och person</w:t>
      </w:r>
      <w:r w:rsidR="00723111">
        <w:softHyphen/>
      </w:r>
      <w:r>
        <w:t>upp</w:t>
      </w:r>
      <w:r w:rsidR="00E22609">
        <w:softHyphen/>
      </w:r>
      <w:r>
        <w:t>gifts</w:t>
      </w:r>
      <w:r w:rsidR="00723111">
        <w:softHyphen/>
      </w:r>
      <w:r w:rsidR="00E22609">
        <w:softHyphen/>
      </w:r>
      <w:r>
        <w:t>lag</w:t>
      </w:r>
      <w:r>
        <w:softHyphen/>
        <w:t>stift</w:t>
      </w:r>
      <w:r>
        <w:softHyphen/>
        <w:t>ningen.</w:t>
      </w:r>
      <w:r w:rsidRPr="00390614">
        <w:t xml:space="preserve"> </w:t>
      </w:r>
      <w:r w:rsidRPr="00505459">
        <w:rPr>
          <w:i/>
        </w:rPr>
        <w:t>Stock</w:t>
      </w:r>
      <w:r>
        <w:rPr>
          <w:i/>
        </w:rPr>
        <w:softHyphen/>
      </w:r>
      <w:r w:rsidRPr="00505459">
        <w:rPr>
          <w:i/>
        </w:rPr>
        <w:t>holms uni</w:t>
      </w:r>
      <w:r w:rsidRPr="00505459">
        <w:rPr>
          <w:i/>
        </w:rPr>
        <w:softHyphen/>
        <w:t xml:space="preserve">versitet </w:t>
      </w:r>
      <w:r w:rsidRPr="006D6977">
        <w:t>anser att det</w:t>
      </w:r>
      <w:r>
        <w:t xml:space="preserve"> är</w:t>
      </w:r>
      <w:r w:rsidRPr="003F1346">
        <w:t xml:space="preserve"> viktigt att </w:t>
      </w:r>
      <w:proofErr w:type="spellStart"/>
      <w:r w:rsidRPr="003F1346">
        <w:t>etik</w:t>
      </w:r>
      <w:r w:rsidR="00E22609">
        <w:softHyphen/>
      </w:r>
      <w:r w:rsidRPr="003F1346">
        <w:t>pröv</w:t>
      </w:r>
      <w:r w:rsidR="00E22609">
        <w:softHyphen/>
      </w:r>
      <w:r w:rsidRPr="003F1346">
        <w:t>nings</w:t>
      </w:r>
      <w:r>
        <w:softHyphen/>
      </w:r>
      <w:r w:rsidR="00E22609">
        <w:softHyphen/>
      </w:r>
      <w:r w:rsidRPr="003F1346">
        <w:t>la</w:t>
      </w:r>
      <w:r>
        <w:softHyphen/>
      </w:r>
      <w:r w:rsidRPr="003F1346">
        <w:t>gens</w:t>
      </w:r>
      <w:proofErr w:type="spellEnd"/>
      <w:r w:rsidRPr="003F1346">
        <w:t xml:space="preserve"> definition av forsk</w:t>
      </w:r>
      <w:r>
        <w:softHyphen/>
      </w:r>
      <w:r w:rsidRPr="003F1346">
        <w:t>ning inte leder till ett snävare forsk</w:t>
      </w:r>
      <w:r w:rsidR="00E22609">
        <w:softHyphen/>
      </w:r>
      <w:r w:rsidRPr="003F1346">
        <w:t xml:space="preserve">ningsbegrepp än det som följer av </w:t>
      </w:r>
      <w:r w:rsidRPr="00390614">
        <w:t>EU:s dataskydds</w:t>
      </w:r>
      <w:r>
        <w:softHyphen/>
      </w:r>
      <w:r w:rsidRPr="00390614">
        <w:t>förordning</w:t>
      </w:r>
      <w:r>
        <w:t>.</w:t>
      </w:r>
    </w:p>
    <w:p w14:paraId="7C58A551" w14:textId="77777777" w:rsidR="004C0735" w:rsidRDefault="00C013B6" w:rsidP="004C0735">
      <w:pPr>
        <w:pStyle w:val="Brdtextmedindrag"/>
      </w:pPr>
      <w:r>
        <w:t>Ett begrepp som förekommer i allmänt språkbruk kan ges en specifik innebörd i en viss lag, medan det förekommer utan närmare definition i andra lagar. Forskning är ett sådant begrepp. I t.ex. OSL och LOU före</w:t>
      </w:r>
      <w:r>
        <w:softHyphen/>
        <w:t>kommer begreppen forskning och forskningsändamål men de är inte när</w:t>
      </w:r>
      <w:r>
        <w:softHyphen/>
        <w:t xml:space="preserve">mare definierade. Det är upp till rättstillämpningen att i varje enskilt fall pröva vad som utgör forskning i dessa lagars bemärkelse.       </w:t>
      </w:r>
    </w:p>
    <w:p w14:paraId="6FCAFE86" w14:textId="77777777" w:rsidR="004C0735" w:rsidRDefault="00C013B6" w:rsidP="004C0735">
      <w:pPr>
        <w:pStyle w:val="Brdtextmedindrag"/>
      </w:pPr>
      <w:r>
        <w:lastRenderedPageBreak/>
        <w:t>Inte heller i EU:s dataskyddsförordning definieras begreppet forskning. I förordningen används beteckningen ”vetenskapliga och historiska forsk</w:t>
      </w:r>
      <w:r>
        <w:softHyphen/>
        <w:t xml:space="preserve">ningsändamål”. </w:t>
      </w:r>
      <w:r w:rsidRPr="00211C19">
        <w:t xml:space="preserve">Till ledning för tolkningen av detta begrepp anges det </w:t>
      </w:r>
      <w:r>
        <w:t xml:space="preserve">i skäl 159 i förordningen </w:t>
      </w:r>
      <w:r w:rsidRPr="00211C19">
        <w:t>att begreppet vetenskapliga forskningsändamål bör ges en vid tolkning och omfatta t.ex. teknisk utveckling och demon</w:t>
      </w:r>
      <w:r>
        <w:softHyphen/>
      </w:r>
      <w:r w:rsidRPr="00211C19">
        <w:t>stration, grund</w:t>
      </w:r>
      <w:r>
        <w:softHyphen/>
      </w:r>
      <w:r w:rsidRPr="00211C19">
        <w:t>forskning, tillämpad forskning och privatfinansierad forsk</w:t>
      </w:r>
      <w:r>
        <w:softHyphen/>
      </w:r>
      <w:r w:rsidRPr="00211C19">
        <w:t>ning. Även stu</w:t>
      </w:r>
      <w:r>
        <w:softHyphen/>
      </w:r>
      <w:r w:rsidRPr="00211C19">
        <w:t>dier som utförs av ett allmänt intresse inom folkhälso</w:t>
      </w:r>
      <w:r>
        <w:softHyphen/>
      </w:r>
      <w:r w:rsidRPr="00211C19">
        <w:t>om</w:t>
      </w:r>
      <w:r>
        <w:softHyphen/>
      </w:r>
      <w:r w:rsidRPr="00211C19">
        <w:t>rå</w:t>
      </w:r>
      <w:r>
        <w:softHyphen/>
      </w:r>
      <w:r w:rsidRPr="00211C19">
        <w:t xml:space="preserve">det bör omfattas av begreppet. </w:t>
      </w:r>
      <w:r>
        <w:t>Enligt skäl 160 omfat</w:t>
      </w:r>
      <w:r>
        <w:softHyphen/>
        <w:t>tar h</w:t>
      </w:r>
      <w:r w:rsidRPr="00211C19">
        <w:t>istoriska forsk</w:t>
      </w:r>
      <w:r>
        <w:softHyphen/>
      </w:r>
      <w:r w:rsidRPr="00211C19">
        <w:t xml:space="preserve">ningsändamål historiska och genealogiska ändamål. </w:t>
      </w:r>
      <w:r>
        <w:t>Regeringen gör be</w:t>
      </w:r>
      <w:r>
        <w:softHyphen/>
        <w:t xml:space="preserve">dömningen att forskning enligt </w:t>
      </w:r>
      <w:proofErr w:type="spellStart"/>
      <w:r>
        <w:t>etikprövningslagen</w:t>
      </w:r>
      <w:proofErr w:type="spellEnd"/>
      <w:r>
        <w:t xml:space="preserve"> omfattas av data</w:t>
      </w:r>
      <w:r>
        <w:softHyphen/>
        <w:t>skydds</w:t>
      </w:r>
      <w:r>
        <w:softHyphen/>
        <w:t>förordningens begrepp forsk</w:t>
      </w:r>
      <w:r>
        <w:softHyphen/>
        <w:t xml:space="preserve">ningsändamål. Detta gäller även med den utvidgning av </w:t>
      </w:r>
      <w:proofErr w:type="spellStart"/>
      <w:r>
        <w:t>etikprövningslagens</w:t>
      </w:r>
      <w:proofErr w:type="spellEnd"/>
      <w:r>
        <w:t xml:space="preserve"> forsknings</w:t>
      </w:r>
      <w:r>
        <w:softHyphen/>
        <w:t xml:space="preserve">definition som föreslås i detta avsnitt.  </w:t>
      </w:r>
    </w:p>
    <w:p w14:paraId="59933C4F" w14:textId="77777777" w:rsidR="004C0735" w:rsidRDefault="00C013B6" w:rsidP="004C0735">
      <w:pPr>
        <w:pStyle w:val="Rubrik5utannumrering"/>
      </w:pPr>
      <w:r>
        <w:t>Avgränsningar av forskning mot liknande verksamheter</w:t>
      </w:r>
    </w:p>
    <w:p w14:paraId="007D969E" w14:textId="77777777" w:rsidR="004C0735" w:rsidRDefault="00C013B6" w:rsidP="004C0735">
      <w:pPr>
        <w:pStyle w:val="Brdtext"/>
      </w:pPr>
      <w:r>
        <w:t>En definition avgränsar ett begrepp mot närliggande begrepp. Flera</w:t>
      </w:r>
      <w:r w:rsidRPr="00FE14CC">
        <w:t xml:space="preserve"> re</w:t>
      </w:r>
      <w:r>
        <w:softHyphen/>
      </w:r>
      <w:r w:rsidRPr="00FE14CC">
        <w:t>miss</w:t>
      </w:r>
      <w:r>
        <w:softHyphen/>
      </w:r>
      <w:r w:rsidRPr="00FE14CC">
        <w:t xml:space="preserve">instanser, bl.a. </w:t>
      </w:r>
      <w:r w:rsidRPr="000736D7">
        <w:rPr>
          <w:i/>
        </w:rPr>
        <w:t>Socialstyrelsen</w:t>
      </w:r>
      <w:r w:rsidRPr="00FE14CC">
        <w:t xml:space="preserve">, </w:t>
      </w:r>
      <w:r w:rsidRPr="000736D7">
        <w:rPr>
          <w:i/>
        </w:rPr>
        <w:t>Region Östergötland</w:t>
      </w:r>
      <w:r w:rsidRPr="00FE14CC">
        <w:t xml:space="preserve"> och </w:t>
      </w:r>
      <w:r w:rsidRPr="000736D7">
        <w:rPr>
          <w:i/>
        </w:rPr>
        <w:t>Hallands läns landsting</w:t>
      </w:r>
      <w:r>
        <w:t>,</w:t>
      </w:r>
      <w:r w:rsidRPr="000736D7">
        <w:rPr>
          <w:i/>
        </w:rPr>
        <w:t xml:space="preserve"> </w:t>
      </w:r>
      <w:r w:rsidRPr="00FE14CC">
        <w:t>påpekar att det är svårt att dra gränsen mellan forskning och kvalitetsarbete, utvärdering och resultatuppföljning, i synnerhet inom vår</w:t>
      </w:r>
      <w:r>
        <w:softHyphen/>
      </w:r>
      <w:r w:rsidRPr="00FE14CC">
        <w:t>den. Eftersom forskningsdefinitionen omfattar utvecklingsarbete på ve</w:t>
      </w:r>
      <w:r>
        <w:softHyphen/>
      </w:r>
      <w:r w:rsidRPr="00FE14CC">
        <w:t>ten</w:t>
      </w:r>
      <w:r>
        <w:softHyphen/>
      </w:r>
      <w:r>
        <w:softHyphen/>
      </w:r>
      <w:r w:rsidRPr="00FE14CC">
        <w:t>skaplig grund reses frågor kring vad som är att betrakta som f</w:t>
      </w:r>
      <w:r>
        <w:t>orsk</w:t>
      </w:r>
      <w:r>
        <w:softHyphen/>
        <w:t xml:space="preserve">ning respektive uppföljning och </w:t>
      </w:r>
      <w:r w:rsidRPr="00FE14CC">
        <w:t>utveckling av hälso- och sjukvård.</w:t>
      </w:r>
      <w:r w:rsidRPr="00EA5149">
        <w:t xml:space="preserve"> </w:t>
      </w:r>
    </w:p>
    <w:p w14:paraId="6D07DECC" w14:textId="77777777" w:rsidR="004C0735" w:rsidRDefault="00C013B6" w:rsidP="004C0735">
      <w:pPr>
        <w:pStyle w:val="Brdtextmedindrag"/>
      </w:pPr>
      <w:r>
        <w:t xml:space="preserve">Denna typ av gränsdragningsfrågor har behandlats i tidigare förarbeten till </w:t>
      </w:r>
      <w:proofErr w:type="spellStart"/>
      <w:r>
        <w:t>etikprövningslagen</w:t>
      </w:r>
      <w:proofErr w:type="spellEnd"/>
      <w:r>
        <w:t xml:space="preserve">. I propositionen Etikprövning av forskning (prop. 2002/03:50) anges att </w:t>
      </w:r>
      <w:r w:rsidRPr="00FE5B5F">
        <w:t>utveckling och kvalitetssäkring av hälso- och sjuk</w:t>
      </w:r>
      <w:r>
        <w:softHyphen/>
      </w:r>
      <w:r w:rsidRPr="00FE5B5F">
        <w:t xml:space="preserve">vården i enlighet med </w:t>
      </w:r>
      <w:r>
        <w:t xml:space="preserve">den tidigare </w:t>
      </w:r>
      <w:r w:rsidRPr="00FE5B5F">
        <w:t>31 § hälso- och sjukvårdslagen (1982:763), vilken motsvarar 5 kap. 4 § nuvarande hälso- och sjukvårds</w:t>
      </w:r>
      <w:r>
        <w:softHyphen/>
      </w:r>
      <w:r w:rsidRPr="00FE5B5F">
        <w:t>lagen (2017:30) och liknande typer av verksamheter, inte omfattas av</w:t>
      </w:r>
      <w:r>
        <w:t xml:space="preserve"> kra</w:t>
      </w:r>
      <w:r>
        <w:softHyphen/>
        <w:t>vet på</w:t>
      </w:r>
      <w:r w:rsidRPr="00FE5B5F">
        <w:t xml:space="preserve"> etik</w:t>
      </w:r>
      <w:r>
        <w:softHyphen/>
      </w:r>
      <w:r w:rsidRPr="00FE5B5F">
        <w:t>pröv</w:t>
      </w:r>
      <w:r>
        <w:softHyphen/>
      </w:r>
      <w:r>
        <w:softHyphen/>
      </w:r>
      <w:r w:rsidRPr="00FE5B5F">
        <w:t xml:space="preserve">ning. I propositionen </w:t>
      </w:r>
      <w:r>
        <w:t>anges</w:t>
      </w:r>
      <w:r w:rsidRPr="00FE5B5F">
        <w:t xml:space="preserve"> också att vetenskapligt utveck</w:t>
      </w:r>
      <w:r>
        <w:softHyphen/>
      </w:r>
      <w:r w:rsidRPr="00FE5B5F">
        <w:t>lingsarbete ibland ingår i myndigheternas arbete med uppföljning osv. Om syftet med det</w:t>
      </w:r>
      <w:r>
        <w:t xml:space="preserve"> vetenskapliga utvecklingsarbetet är myndighets</w:t>
      </w:r>
      <w:r>
        <w:softHyphen/>
        <w:t>internt ut</w:t>
      </w:r>
      <w:r>
        <w:softHyphen/>
        <w:t>värderings</w:t>
      </w:r>
      <w:r>
        <w:softHyphen/>
        <w:t xml:space="preserve">arbete, bör sådant utvecklingsarbete inte omfattas av kravet på etikprövning enligt </w:t>
      </w:r>
      <w:proofErr w:type="spellStart"/>
      <w:r>
        <w:t>etikpröv</w:t>
      </w:r>
      <w:r>
        <w:softHyphen/>
        <w:t>ningslagen</w:t>
      </w:r>
      <w:proofErr w:type="spellEnd"/>
      <w:r>
        <w:t>. Avgörandet av vilken karaktär ett pro</w:t>
      </w:r>
      <w:r>
        <w:softHyphen/>
        <w:t xml:space="preserve">jekt har måste enligt propositionen ske från fall till fall (s. 91). Enligt propositionen Vissa etikprövningsfrågor m.m. </w:t>
      </w:r>
      <w:r w:rsidRPr="00072D1F">
        <w:t>(prop. 2007/08:44</w:t>
      </w:r>
      <w:r>
        <w:t>)</w:t>
      </w:r>
      <w:r w:rsidRPr="00072D1F">
        <w:t xml:space="preserve"> sär</w:t>
      </w:r>
      <w:r>
        <w:softHyphen/>
      </w:r>
      <w:r w:rsidRPr="00072D1F">
        <w:t>skil</w:t>
      </w:r>
      <w:r>
        <w:softHyphen/>
      </w:r>
      <w:r w:rsidRPr="00072D1F">
        <w:t xml:space="preserve">jer sig </w:t>
      </w:r>
      <w:r>
        <w:t xml:space="preserve">forskning </w:t>
      </w:r>
      <w:r w:rsidRPr="00072D1F">
        <w:t>från andra, närliggande aktiviteter genom att forsk</w:t>
      </w:r>
      <w:r>
        <w:softHyphen/>
      </w:r>
      <w:r w:rsidRPr="00072D1F">
        <w:t>nings</w:t>
      </w:r>
      <w:r>
        <w:softHyphen/>
      </w:r>
      <w:r w:rsidRPr="00072D1F">
        <w:t>verksamhet bedrivs utifrån ett vetenskap</w:t>
      </w:r>
      <w:r>
        <w:softHyphen/>
      </w:r>
      <w:r w:rsidRPr="00072D1F">
        <w:t>ligt förhållningssätt. Med veten</w:t>
      </w:r>
      <w:r>
        <w:softHyphen/>
      </w:r>
      <w:r w:rsidRPr="00072D1F">
        <w:t>skap avses en process där kunskap syste</w:t>
      </w:r>
      <w:r>
        <w:softHyphen/>
      </w:r>
      <w:r w:rsidRPr="00072D1F">
        <w:t>matiseras och struktureras genom teoriutveckling och tillämpning av metodiska arbetsredskap. Genom att betona det veten</w:t>
      </w:r>
      <w:r>
        <w:softHyphen/>
      </w:r>
      <w:r w:rsidRPr="00072D1F">
        <w:t>skapliga förhåll</w:t>
      </w:r>
      <w:r>
        <w:softHyphen/>
      </w:r>
      <w:r w:rsidRPr="00072D1F">
        <w:t>ningssättet såväl i inhämtande av ny kun</w:t>
      </w:r>
      <w:r>
        <w:softHyphen/>
      </w:r>
      <w:r w:rsidRPr="00072D1F">
        <w:t>skap som i utveck</w:t>
      </w:r>
      <w:r>
        <w:softHyphen/>
      </w:r>
      <w:r w:rsidRPr="00072D1F">
        <w:t>lings</w:t>
      </w:r>
      <w:r>
        <w:softHyphen/>
      </w:r>
      <w:r w:rsidRPr="00072D1F">
        <w:t>arbete sär</w:t>
      </w:r>
      <w:r>
        <w:softHyphen/>
      </w:r>
      <w:r w:rsidRPr="00072D1F">
        <w:t>skiljs forskning från annan verk</w:t>
      </w:r>
      <w:r>
        <w:softHyphen/>
      </w:r>
      <w:r w:rsidRPr="00072D1F">
        <w:t>sam</w:t>
      </w:r>
      <w:r>
        <w:softHyphen/>
      </w:r>
      <w:r w:rsidRPr="00072D1F">
        <w:t>het som kan ha liknande karaktär, såsom kvalitetssäkring, resultat</w:t>
      </w:r>
      <w:r>
        <w:softHyphen/>
      </w:r>
      <w:r w:rsidRPr="00072D1F">
        <w:t>upp</w:t>
      </w:r>
      <w:r>
        <w:softHyphen/>
      </w:r>
      <w:r w:rsidRPr="00072D1F">
        <w:t>följning eller journalistiskt arbete</w:t>
      </w:r>
      <w:r>
        <w:t xml:space="preserve"> (</w:t>
      </w:r>
      <w:r w:rsidRPr="00072D1F">
        <w:t xml:space="preserve">s. 19 och 50). </w:t>
      </w:r>
      <w:r>
        <w:t xml:space="preserve">Regeringen delar </w:t>
      </w:r>
      <w:r w:rsidRPr="00511C3C">
        <w:rPr>
          <w:i/>
        </w:rPr>
        <w:t>Svenska Läka</w:t>
      </w:r>
      <w:r>
        <w:rPr>
          <w:i/>
        </w:rPr>
        <w:softHyphen/>
      </w:r>
      <w:r w:rsidRPr="00511C3C">
        <w:rPr>
          <w:i/>
        </w:rPr>
        <w:t>resällskapet</w:t>
      </w:r>
      <w:r>
        <w:rPr>
          <w:i/>
        </w:rPr>
        <w:t>s</w:t>
      </w:r>
      <w:r w:rsidRPr="00511C3C">
        <w:rPr>
          <w:i/>
        </w:rPr>
        <w:t xml:space="preserve"> </w:t>
      </w:r>
      <w:r>
        <w:t xml:space="preserve">uppfattning att den </w:t>
      </w:r>
      <w:r w:rsidRPr="00F02F7C">
        <w:t>upp</w:t>
      </w:r>
      <w:r>
        <w:softHyphen/>
      </w:r>
      <w:r w:rsidRPr="00F02F7C">
        <w:t>följning och kvalitets</w:t>
      </w:r>
      <w:r>
        <w:softHyphen/>
      </w:r>
      <w:r w:rsidRPr="00F02F7C">
        <w:t>kontroll</w:t>
      </w:r>
      <w:r>
        <w:t xml:space="preserve"> som</w:t>
      </w:r>
      <w:r w:rsidRPr="00F02F7C">
        <w:t xml:space="preserve"> </w:t>
      </w:r>
      <w:r>
        <w:t>ut</w:t>
      </w:r>
      <w:r>
        <w:softHyphen/>
        <w:t>förs för att</w:t>
      </w:r>
      <w:r w:rsidRPr="00F02F7C">
        <w:t xml:space="preserve"> vidmakthålla och öka kva</w:t>
      </w:r>
      <w:r>
        <w:softHyphen/>
      </w:r>
      <w:r w:rsidRPr="00F02F7C">
        <w:t>litet och effektivitet i hälso- och sjuk</w:t>
      </w:r>
      <w:r>
        <w:softHyphen/>
      </w:r>
      <w:r w:rsidRPr="00F02F7C">
        <w:t>vården inte</w:t>
      </w:r>
      <w:r>
        <w:t xml:space="preserve"> ska</w:t>
      </w:r>
      <w:r w:rsidRPr="00F02F7C">
        <w:t xml:space="preserve"> betraktas som forsk</w:t>
      </w:r>
      <w:r>
        <w:softHyphen/>
      </w:r>
      <w:r w:rsidRPr="00F02F7C">
        <w:t xml:space="preserve">ning som ska </w:t>
      </w:r>
      <w:proofErr w:type="spellStart"/>
      <w:r w:rsidRPr="00F02F7C">
        <w:t>etik</w:t>
      </w:r>
      <w:r>
        <w:softHyphen/>
      </w:r>
      <w:r w:rsidRPr="00F02F7C">
        <w:t>prövas</w:t>
      </w:r>
      <w:proofErr w:type="spellEnd"/>
      <w:r w:rsidRPr="00F02F7C">
        <w:t>.</w:t>
      </w:r>
      <w:r w:rsidRPr="00072D1F">
        <w:t xml:space="preserve"> </w:t>
      </w:r>
    </w:p>
    <w:p w14:paraId="61FB292D" w14:textId="77777777" w:rsidR="004C0735" w:rsidRDefault="00C013B6" w:rsidP="004C0735">
      <w:pPr>
        <w:pStyle w:val="Brdtextmedindrag"/>
      </w:pPr>
      <w:r>
        <w:t>Enligt regeringens mening är d</w:t>
      </w:r>
      <w:r w:rsidRPr="00964DB2">
        <w:t>et viktigt med en klar och tydlig defin</w:t>
      </w:r>
      <w:r>
        <w:softHyphen/>
      </w:r>
      <w:r w:rsidRPr="00964DB2">
        <w:t>i</w:t>
      </w:r>
      <w:r>
        <w:softHyphen/>
      </w:r>
      <w:r w:rsidRPr="00964DB2">
        <w:t>tion, men oavsett hur definitionen formuleras kommer det</w:t>
      </w:r>
      <w:r>
        <w:t>, som påpekats ovan,</w:t>
      </w:r>
      <w:r w:rsidRPr="00964DB2">
        <w:t xml:space="preserve"> alltid krävas någon form av bedömning och egna avväganden av den </w:t>
      </w:r>
      <w:r w:rsidRPr="00964DB2">
        <w:lastRenderedPageBreak/>
        <w:t xml:space="preserve">som ska tillämpa lagen. En bedömning i det enskilda fallet </w:t>
      </w:r>
      <w:r>
        <w:t>av t.ex. av</w:t>
      </w:r>
      <w:r>
        <w:softHyphen/>
        <w:t>gräns</w:t>
      </w:r>
      <w:r>
        <w:softHyphen/>
        <w:t xml:space="preserve">ningen mot liknande begrepp </w:t>
      </w:r>
      <w:r w:rsidRPr="00964DB2">
        <w:t>kommer alltid att behöva göras.</w:t>
      </w:r>
      <w:r w:rsidRPr="00EA5149">
        <w:t xml:space="preserve"> </w:t>
      </w:r>
    </w:p>
    <w:p w14:paraId="7B678C78" w14:textId="77777777" w:rsidR="004C0735" w:rsidRDefault="00C013B6" w:rsidP="004C0735">
      <w:pPr>
        <w:pStyle w:val="Brdtextmedindrag"/>
      </w:pPr>
      <w:r>
        <w:t>Gränsområdet mellan klinisk forskning och hälso- och sjukvård behand</w:t>
      </w:r>
      <w:r>
        <w:softHyphen/>
        <w:t xml:space="preserve">las särskilt i avsnitt 7.     </w:t>
      </w:r>
    </w:p>
    <w:p w14:paraId="4E84D1BA" w14:textId="77777777" w:rsidR="004C0735" w:rsidRDefault="00C013B6" w:rsidP="004C0735">
      <w:pPr>
        <w:pStyle w:val="Rubrik5utannumrering"/>
      </w:pPr>
      <w:r>
        <w:t xml:space="preserve">Forskningsdefinitionen ska förtydligas </w:t>
      </w:r>
    </w:p>
    <w:p w14:paraId="586EA968" w14:textId="77777777" w:rsidR="004C0735" w:rsidRDefault="00C013B6" w:rsidP="004C0735">
      <w:pPr>
        <w:pStyle w:val="Brdtext"/>
      </w:pPr>
      <w:r>
        <w:t xml:space="preserve">Mot bakgrund av ovanstående föreslår regeringen att forskning i </w:t>
      </w:r>
      <w:proofErr w:type="spellStart"/>
      <w:r>
        <w:t>etikpröv</w:t>
      </w:r>
      <w:r>
        <w:softHyphen/>
        <w:t>nings</w:t>
      </w:r>
      <w:r>
        <w:softHyphen/>
        <w:t>lagen</w:t>
      </w:r>
      <w:proofErr w:type="spellEnd"/>
      <w:r>
        <w:t xml:space="preserve"> ska definieras som </w:t>
      </w:r>
      <w:r w:rsidRPr="00E54DAE">
        <w:t xml:space="preserve">vetenskapligt experimentellt eller teoretiskt arbete </w:t>
      </w:r>
      <w:r>
        <w:t>eller</w:t>
      </w:r>
      <w:r w:rsidRPr="00E54DAE">
        <w:t xml:space="preserve"> vetenskap</w:t>
      </w:r>
      <w:r>
        <w:softHyphen/>
      </w:r>
      <w:r w:rsidRPr="00E54DAE">
        <w:t>liga studier genom observation, om arbetet eller stu</w:t>
      </w:r>
      <w:r>
        <w:softHyphen/>
      </w:r>
      <w:r w:rsidRPr="00E54DAE">
        <w:t>di</w:t>
      </w:r>
      <w:r>
        <w:softHyphen/>
      </w:r>
      <w:r w:rsidRPr="00E54DAE">
        <w:t xml:space="preserve">erna </w:t>
      </w:r>
      <w:r>
        <w:t>görs för att hämta in ny kunskap, och utvecklingsarbete på veten</w:t>
      </w:r>
      <w:r>
        <w:softHyphen/>
        <w:t>skap</w:t>
      </w:r>
      <w:r>
        <w:softHyphen/>
        <w:t xml:space="preserve">lig grund. </w:t>
      </w:r>
      <w:r w:rsidRPr="00B32B3A">
        <w:t xml:space="preserve">Regeringen bedömer </w:t>
      </w:r>
      <w:r>
        <w:t xml:space="preserve">att förslaget </w:t>
      </w:r>
      <w:r w:rsidRPr="00B32B3A">
        <w:t>inte innebär några nya avgörande gränsdragningsproblem</w:t>
      </w:r>
      <w:r>
        <w:t xml:space="preserve"> då det, s</w:t>
      </w:r>
      <w:r w:rsidRPr="0031711F">
        <w:t xml:space="preserve">om bl.a. </w:t>
      </w:r>
      <w:r w:rsidRPr="00F1058C">
        <w:rPr>
          <w:i/>
        </w:rPr>
        <w:t>Regionala etik</w:t>
      </w:r>
      <w:r>
        <w:rPr>
          <w:i/>
        </w:rPr>
        <w:softHyphen/>
      </w:r>
      <w:r w:rsidRPr="00F1058C">
        <w:rPr>
          <w:i/>
        </w:rPr>
        <w:t>pröv</w:t>
      </w:r>
      <w:r>
        <w:rPr>
          <w:i/>
        </w:rPr>
        <w:softHyphen/>
      </w:r>
      <w:r w:rsidRPr="00F1058C">
        <w:rPr>
          <w:i/>
        </w:rPr>
        <w:t>ningsnämnden i Stockholm</w:t>
      </w:r>
      <w:r w:rsidRPr="0031711F">
        <w:t xml:space="preserve"> och </w:t>
      </w:r>
      <w:r w:rsidRPr="00F1058C">
        <w:rPr>
          <w:i/>
        </w:rPr>
        <w:t>Forskningsrådet för hälsa, arbetsliv och välfärd</w:t>
      </w:r>
      <w:r w:rsidRPr="0031711F">
        <w:t xml:space="preserve"> </w:t>
      </w:r>
      <w:r>
        <w:t xml:space="preserve">har påpekat, är fråga om ett förtydligande av den praxis som redan finns. </w:t>
      </w:r>
    </w:p>
    <w:p w14:paraId="2865D6A5" w14:textId="77777777" w:rsidR="004C0735" w:rsidRDefault="00C013B6" w:rsidP="004C0735">
      <w:pPr>
        <w:pStyle w:val="Rubrik2"/>
      </w:pPr>
      <w:bookmarkStart w:id="29" w:name="_Toc13566207"/>
      <w:bookmarkStart w:id="30" w:name="_Toc18571607"/>
      <w:r>
        <w:t>Studentundantaget ska behållas</w:t>
      </w:r>
      <w:bookmarkEnd w:id="29"/>
      <w:bookmarkEnd w:id="30"/>
    </w:p>
    <w:p w14:paraId="65E845F1" w14:textId="77777777" w:rsidR="004C0735" w:rsidRDefault="00C013B6" w:rsidP="004C0735">
      <w:pPr>
        <w:pStyle w:val="Brdtextram"/>
      </w:pPr>
      <w:r>
        <w:rPr>
          <w:b/>
        </w:rPr>
        <w:t>Regeringens förslag</w:t>
      </w:r>
      <w:r w:rsidRPr="00420062">
        <w:rPr>
          <w:b/>
        </w:rPr>
        <w:t>:</w:t>
      </w:r>
      <w:r>
        <w:t xml:space="preserve"> Arbete och studier som utförs endast inom ramen för hög</w:t>
      </w:r>
      <w:r>
        <w:softHyphen/>
        <w:t>skole</w:t>
      </w:r>
      <w:r>
        <w:softHyphen/>
        <w:t>utbildning på grundnivå eller på avan</w:t>
      </w:r>
      <w:r>
        <w:softHyphen/>
        <w:t>cerad nivå</w:t>
      </w:r>
      <w:r w:rsidRPr="00E54DAE">
        <w:t xml:space="preserve"> </w:t>
      </w:r>
      <w:r>
        <w:t xml:space="preserve">ska inte utgöra </w:t>
      </w:r>
      <w:r w:rsidRPr="00E54DAE">
        <w:t>forskning</w:t>
      </w:r>
      <w:r>
        <w:t xml:space="preserve"> enligt </w:t>
      </w:r>
      <w:proofErr w:type="spellStart"/>
      <w:r>
        <w:t>etikprövningslagens</w:t>
      </w:r>
      <w:proofErr w:type="spellEnd"/>
      <w:r>
        <w:t xml:space="preserve"> forskningsdefinition. </w:t>
      </w:r>
    </w:p>
    <w:p w14:paraId="1AD00BC4" w14:textId="77777777" w:rsidR="004C0735" w:rsidRPr="00153E7E" w:rsidRDefault="004C0735" w:rsidP="004C0735">
      <w:pPr>
        <w:pStyle w:val="Brdtextmedindrag"/>
        <w:ind w:firstLine="0"/>
        <w:rPr>
          <w:b/>
          <w:sz w:val="8"/>
          <w:szCs w:val="8"/>
        </w:rPr>
      </w:pPr>
    </w:p>
    <w:p w14:paraId="3A60102E" w14:textId="77777777" w:rsidR="004C0735" w:rsidRDefault="00C013B6" w:rsidP="004C0735">
      <w:pPr>
        <w:pStyle w:val="Brdtextmedindrag"/>
      </w:pPr>
      <w:r w:rsidRPr="0006285B">
        <w:rPr>
          <w:b/>
        </w:rPr>
        <w:t>Utredningens förslag:</w:t>
      </w:r>
      <w:r>
        <w:t xml:space="preserve"> Överensstämmer inte med regeringens förslag. </w:t>
      </w:r>
      <w:r w:rsidRPr="00FE3606">
        <w:t>U</w:t>
      </w:r>
      <w:r>
        <w:t>tredningen föreslår att gällande u</w:t>
      </w:r>
      <w:r w:rsidRPr="00FE3606">
        <w:t>ndantag för arbete som utförs inom ra</w:t>
      </w:r>
      <w:r>
        <w:softHyphen/>
      </w:r>
      <w:r w:rsidRPr="00FE3606">
        <w:t>men för högskoleutbildning på grundnivå eller på avancerad nivå tas bort</w:t>
      </w:r>
      <w:r>
        <w:t xml:space="preserve"> och att sådant </w:t>
      </w:r>
      <w:r w:rsidRPr="00A4211F">
        <w:t>arbete</w:t>
      </w:r>
      <w:r>
        <w:t xml:space="preserve"> ska</w:t>
      </w:r>
      <w:r w:rsidRPr="00A4211F">
        <w:t xml:space="preserve"> bedömas ur ett forskningsetiskt perspektiv av ett särskilt organ hos lärosätet innan etikprövning söks.</w:t>
      </w:r>
    </w:p>
    <w:p w14:paraId="12599479" w14:textId="77777777" w:rsidR="004C0735" w:rsidRDefault="00C013B6" w:rsidP="004C0735">
      <w:pPr>
        <w:pStyle w:val="Brdtextmedindrag"/>
      </w:pPr>
      <w:r w:rsidRPr="00B31FBB">
        <w:rPr>
          <w:b/>
        </w:rPr>
        <w:t>Remissinstanserna:</w:t>
      </w:r>
      <w:r>
        <w:t xml:space="preserve"> </w:t>
      </w:r>
      <w:r w:rsidRPr="00FE3606">
        <w:t>Majoriteten av de remissinstanser som har yttrat sig tillstyrker eller har inget att invända mot utredningens förslag</w:t>
      </w:r>
      <w:r>
        <w:t xml:space="preserve"> om att ta bort studentundantaget, bl.a. </w:t>
      </w:r>
      <w:r w:rsidRPr="00390614">
        <w:rPr>
          <w:i/>
        </w:rPr>
        <w:t>Högskolan Väst</w:t>
      </w:r>
      <w:r>
        <w:rPr>
          <w:i/>
        </w:rPr>
        <w:t>,</w:t>
      </w:r>
      <w:r w:rsidRPr="00390614">
        <w:rPr>
          <w:i/>
        </w:rPr>
        <w:t xml:space="preserve"> Karlstads univer</w:t>
      </w:r>
      <w:r>
        <w:rPr>
          <w:i/>
        </w:rPr>
        <w:softHyphen/>
      </w:r>
      <w:r w:rsidRPr="00390614">
        <w:rPr>
          <w:i/>
        </w:rPr>
        <w:t>sitet</w:t>
      </w:r>
      <w:r>
        <w:rPr>
          <w:i/>
        </w:rPr>
        <w:t>,</w:t>
      </w:r>
      <w:r w:rsidRPr="00390614">
        <w:rPr>
          <w:i/>
        </w:rPr>
        <w:t xml:space="preserve"> Karo</w:t>
      </w:r>
      <w:r>
        <w:rPr>
          <w:i/>
        </w:rPr>
        <w:softHyphen/>
      </w:r>
      <w:r w:rsidRPr="00390614">
        <w:rPr>
          <w:i/>
        </w:rPr>
        <w:t>linska institutet</w:t>
      </w:r>
      <w:r>
        <w:rPr>
          <w:i/>
        </w:rPr>
        <w:t>,</w:t>
      </w:r>
      <w:r w:rsidRPr="00390614">
        <w:rPr>
          <w:i/>
        </w:rPr>
        <w:t xml:space="preserve"> Linnéuniversitetet</w:t>
      </w:r>
      <w:r>
        <w:rPr>
          <w:i/>
        </w:rPr>
        <w:t>,</w:t>
      </w:r>
      <w:r w:rsidRPr="00390614">
        <w:rPr>
          <w:i/>
        </w:rPr>
        <w:t xml:space="preserve"> Sveriges lantbruksuniversitet</w:t>
      </w:r>
      <w:r>
        <w:rPr>
          <w:i/>
        </w:rPr>
        <w:t>,</w:t>
      </w:r>
      <w:r w:rsidRPr="00390614">
        <w:rPr>
          <w:i/>
        </w:rPr>
        <w:t xml:space="preserve"> Sveri</w:t>
      </w:r>
      <w:r>
        <w:rPr>
          <w:i/>
        </w:rPr>
        <w:softHyphen/>
      </w:r>
      <w:r w:rsidRPr="00390614">
        <w:rPr>
          <w:i/>
        </w:rPr>
        <w:t>ges Universitets- och högskoleförbund</w:t>
      </w:r>
      <w:r>
        <w:rPr>
          <w:i/>
        </w:rPr>
        <w:t>,</w:t>
      </w:r>
      <w:r w:rsidRPr="00390614">
        <w:rPr>
          <w:i/>
        </w:rPr>
        <w:t xml:space="preserve"> </w:t>
      </w:r>
      <w:r>
        <w:rPr>
          <w:i/>
        </w:rPr>
        <w:t>de r</w:t>
      </w:r>
      <w:r w:rsidRPr="00390614">
        <w:rPr>
          <w:i/>
        </w:rPr>
        <w:t>egionala etikprövnings</w:t>
      </w:r>
      <w:r>
        <w:rPr>
          <w:i/>
        </w:rPr>
        <w:softHyphen/>
      </w:r>
      <w:r w:rsidRPr="00390614">
        <w:rPr>
          <w:i/>
        </w:rPr>
        <w:t>nämn</w:t>
      </w:r>
      <w:r>
        <w:rPr>
          <w:i/>
        </w:rPr>
        <w:softHyphen/>
      </w:r>
      <w:r w:rsidRPr="00390614">
        <w:rPr>
          <w:i/>
        </w:rPr>
        <w:t>de</w:t>
      </w:r>
      <w:r>
        <w:rPr>
          <w:i/>
        </w:rPr>
        <w:t>r</w:t>
      </w:r>
      <w:r w:rsidRPr="00390614">
        <w:rPr>
          <w:i/>
        </w:rPr>
        <w:t>n</w:t>
      </w:r>
      <w:r>
        <w:rPr>
          <w:i/>
        </w:rPr>
        <w:t>a</w:t>
      </w:r>
      <w:r w:rsidRPr="00390614">
        <w:rPr>
          <w:i/>
        </w:rPr>
        <w:t xml:space="preserve"> i Lund</w:t>
      </w:r>
      <w:r>
        <w:t>,</w:t>
      </w:r>
      <w:r>
        <w:rPr>
          <w:i/>
        </w:rPr>
        <w:t xml:space="preserve"> </w:t>
      </w:r>
      <w:r w:rsidRPr="00390614">
        <w:rPr>
          <w:i/>
        </w:rPr>
        <w:t xml:space="preserve">Stockholm </w:t>
      </w:r>
      <w:r w:rsidRPr="006D7FC7">
        <w:t>och</w:t>
      </w:r>
      <w:r w:rsidRPr="00390614">
        <w:rPr>
          <w:i/>
        </w:rPr>
        <w:t xml:space="preserve"> Uppsala</w:t>
      </w:r>
      <w:r>
        <w:rPr>
          <w:i/>
        </w:rPr>
        <w:t>,</w:t>
      </w:r>
      <w:r w:rsidRPr="00390614">
        <w:rPr>
          <w:i/>
        </w:rPr>
        <w:t xml:space="preserve"> Centrala etikprövnings</w:t>
      </w:r>
      <w:r>
        <w:rPr>
          <w:i/>
        </w:rPr>
        <w:softHyphen/>
      </w:r>
      <w:r w:rsidRPr="00390614">
        <w:rPr>
          <w:i/>
        </w:rPr>
        <w:t>nämnden</w:t>
      </w:r>
      <w:r>
        <w:rPr>
          <w:i/>
        </w:rPr>
        <w:t>,</w:t>
      </w:r>
      <w:r w:rsidRPr="00390614">
        <w:rPr>
          <w:i/>
        </w:rPr>
        <w:t xml:space="preserve"> Stockholms läns landsting</w:t>
      </w:r>
      <w:r>
        <w:rPr>
          <w:i/>
        </w:rPr>
        <w:t>,</w:t>
      </w:r>
      <w:r w:rsidRPr="00390614">
        <w:rPr>
          <w:i/>
        </w:rPr>
        <w:t xml:space="preserve"> Öster</w:t>
      </w:r>
      <w:r>
        <w:rPr>
          <w:i/>
        </w:rPr>
        <w:softHyphen/>
      </w:r>
      <w:r w:rsidRPr="00390614">
        <w:rPr>
          <w:i/>
        </w:rPr>
        <w:t>götlands läns landsting</w:t>
      </w:r>
      <w:r>
        <w:rPr>
          <w:i/>
        </w:rPr>
        <w:t>,</w:t>
      </w:r>
      <w:r w:rsidRPr="00390614">
        <w:rPr>
          <w:i/>
        </w:rPr>
        <w:t xml:space="preserve"> Blekinge läns landsting</w:t>
      </w:r>
      <w:r>
        <w:rPr>
          <w:i/>
        </w:rPr>
        <w:t>,</w:t>
      </w:r>
      <w:r w:rsidRPr="00390614">
        <w:rPr>
          <w:i/>
        </w:rPr>
        <w:t xml:space="preserve"> Skåne läns landsting</w:t>
      </w:r>
      <w:r>
        <w:rPr>
          <w:i/>
        </w:rPr>
        <w:t>,</w:t>
      </w:r>
      <w:r w:rsidRPr="00390614">
        <w:rPr>
          <w:i/>
        </w:rPr>
        <w:t xml:space="preserve"> Västerbottens läns landsting</w:t>
      </w:r>
      <w:r>
        <w:rPr>
          <w:i/>
        </w:rPr>
        <w:t>,</w:t>
      </w:r>
      <w:r w:rsidRPr="00390614">
        <w:rPr>
          <w:i/>
        </w:rPr>
        <w:t xml:space="preserve"> Kungl. Ve</w:t>
      </w:r>
      <w:r>
        <w:rPr>
          <w:i/>
        </w:rPr>
        <w:softHyphen/>
      </w:r>
      <w:r w:rsidRPr="00390614">
        <w:rPr>
          <w:i/>
        </w:rPr>
        <w:t>tenskapsakademien</w:t>
      </w:r>
      <w:r>
        <w:rPr>
          <w:i/>
        </w:rPr>
        <w:t>,</w:t>
      </w:r>
      <w:r w:rsidRPr="00390614">
        <w:rPr>
          <w:i/>
        </w:rPr>
        <w:t xml:space="preserve"> Stiftelsen Hög</w:t>
      </w:r>
      <w:r>
        <w:rPr>
          <w:i/>
        </w:rPr>
        <w:softHyphen/>
      </w:r>
      <w:r w:rsidRPr="00390614">
        <w:rPr>
          <w:i/>
        </w:rPr>
        <w:t>skolan i Jönkö</w:t>
      </w:r>
      <w:r>
        <w:rPr>
          <w:i/>
        </w:rPr>
        <w:softHyphen/>
      </w:r>
      <w:r w:rsidRPr="00390614">
        <w:rPr>
          <w:i/>
        </w:rPr>
        <w:t>ping</w:t>
      </w:r>
      <w:r>
        <w:rPr>
          <w:i/>
        </w:rPr>
        <w:t>,</w:t>
      </w:r>
      <w:r w:rsidRPr="00390614">
        <w:rPr>
          <w:i/>
        </w:rPr>
        <w:t xml:space="preserve"> Sveriges läkarför</w:t>
      </w:r>
      <w:r>
        <w:rPr>
          <w:i/>
        </w:rPr>
        <w:softHyphen/>
      </w:r>
      <w:r w:rsidRPr="00390614">
        <w:rPr>
          <w:i/>
        </w:rPr>
        <w:t xml:space="preserve">bund </w:t>
      </w:r>
      <w:r w:rsidRPr="00390614">
        <w:t>och</w:t>
      </w:r>
      <w:r w:rsidRPr="00390614">
        <w:rPr>
          <w:i/>
        </w:rPr>
        <w:t xml:space="preserve"> Sveriges universitetslärare och forskare (SULF)</w:t>
      </w:r>
      <w:r>
        <w:t xml:space="preserve">. </w:t>
      </w:r>
    </w:p>
    <w:p w14:paraId="11A19EAE" w14:textId="77777777" w:rsidR="004C0735" w:rsidRDefault="00C013B6" w:rsidP="004C0735">
      <w:pPr>
        <w:pStyle w:val="Brdtextmedindrag"/>
      </w:pPr>
      <w:r w:rsidRPr="00390614">
        <w:rPr>
          <w:i/>
        </w:rPr>
        <w:t>Högskolan Kristianstad</w:t>
      </w:r>
      <w:r w:rsidRPr="001B51A7">
        <w:t xml:space="preserve"> </w:t>
      </w:r>
      <w:r>
        <w:t xml:space="preserve">anser att förslaget </w:t>
      </w:r>
      <w:r w:rsidRPr="001B51A7">
        <w:t>endast</w:t>
      </w:r>
      <w:r>
        <w:t xml:space="preserve"> ska</w:t>
      </w:r>
      <w:r w:rsidRPr="001B51A7">
        <w:t xml:space="preserve"> omfatta uppsatser på avancerad nivå</w:t>
      </w:r>
      <w:r>
        <w:t>.</w:t>
      </w:r>
    </w:p>
    <w:p w14:paraId="00513FF3" w14:textId="77777777" w:rsidR="004C0735" w:rsidRDefault="00C013B6" w:rsidP="004C0735">
      <w:pPr>
        <w:pStyle w:val="Brdtextmedindrag"/>
      </w:pPr>
      <w:r>
        <w:t>Många av de remissinstanser som tillstyrker att u</w:t>
      </w:r>
      <w:r w:rsidRPr="00DB0E9D">
        <w:t>tgångspunkten bör vara att upprätthålla skyddet för forskningspersonerna, oavsett vem som utför arbetet</w:t>
      </w:r>
      <w:r>
        <w:t>, pekar samtidigt på negativa konsekvenser av att ta bort stu</w:t>
      </w:r>
      <w:r>
        <w:softHyphen/>
        <w:t>dent</w:t>
      </w:r>
      <w:r>
        <w:softHyphen/>
        <w:t>un</w:t>
      </w:r>
      <w:r>
        <w:softHyphen/>
        <w:t>dantaget. Ytterligare diskussion eller utredning av konsekvenserna efter</w:t>
      </w:r>
      <w:r>
        <w:softHyphen/>
        <w:t xml:space="preserve">lyses av bl.a. </w:t>
      </w:r>
      <w:proofErr w:type="gramStart"/>
      <w:r w:rsidRPr="00390614">
        <w:rPr>
          <w:i/>
        </w:rPr>
        <w:t>Malmö universitet</w:t>
      </w:r>
      <w:proofErr w:type="gramEnd"/>
      <w:r>
        <w:t>,</w:t>
      </w:r>
      <w:r w:rsidRPr="003F1346">
        <w:t xml:space="preserve"> </w:t>
      </w:r>
      <w:r w:rsidRPr="00390614">
        <w:rPr>
          <w:i/>
        </w:rPr>
        <w:t>Örebro universitet</w:t>
      </w:r>
      <w:r>
        <w:t>,</w:t>
      </w:r>
      <w:r w:rsidRPr="00363EEC">
        <w:t xml:space="preserve"> </w:t>
      </w:r>
      <w:r w:rsidRPr="00390614">
        <w:rPr>
          <w:i/>
        </w:rPr>
        <w:t>Uppsala läns lands</w:t>
      </w:r>
      <w:r>
        <w:rPr>
          <w:i/>
        </w:rPr>
        <w:softHyphen/>
      </w:r>
      <w:r w:rsidRPr="00390614">
        <w:rPr>
          <w:i/>
        </w:rPr>
        <w:t>ting</w:t>
      </w:r>
      <w:r>
        <w:rPr>
          <w:i/>
        </w:rPr>
        <w:t>,</w:t>
      </w:r>
      <w:r w:rsidRPr="00390614">
        <w:rPr>
          <w:i/>
        </w:rPr>
        <w:t xml:space="preserve"> Södermanlands läns landsting</w:t>
      </w:r>
      <w:r>
        <w:rPr>
          <w:i/>
        </w:rPr>
        <w:t>,</w:t>
      </w:r>
      <w:r w:rsidRPr="00390614">
        <w:rPr>
          <w:i/>
        </w:rPr>
        <w:t xml:space="preserve"> Värmlands läns landsting</w:t>
      </w:r>
      <w:r>
        <w:rPr>
          <w:i/>
        </w:rPr>
        <w:t>,</w:t>
      </w:r>
      <w:r w:rsidRPr="00390614">
        <w:rPr>
          <w:i/>
        </w:rPr>
        <w:t xml:space="preserve"> Öre</w:t>
      </w:r>
      <w:r>
        <w:rPr>
          <w:i/>
        </w:rPr>
        <w:softHyphen/>
      </w:r>
      <w:r w:rsidRPr="00390614">
        <w:rPr>
          <w:i/>
        </w:rPr>
        <w:t>bro läns landsting</w:t>
      </w:r>
      <w:r>
        <w:rPr>
          <w:i/>
        </w:rPr>
        <w:t>,</w:t>
      </w:r>
      <w:r w:rsidRPr="00390614">
        <w:rPr>
          <w:i/>
        </w:rPr>
        <w:t xml:space="preserve"> Västmanlands läns landsting</w:t>
      </w:r>
      <w:r>
        <w:rPr>
          <w:i/>
        </w:rPr>
        <w:t>,</w:t>
      </w:r>
      <w:r w:rsidRPr="00390614">
        <w:rPr>
          <w:i/>
        </w:rPr>
        <w:t xml:space="preserve"> Dalarnas läns landsting</w:t>
      </w:r>
      <w:r>
        <w:rPr>
          <w:i/>
        </w:rPr>
        <w:t>,</w:t>
      </w:r>
      <w:r w:rsidRPr="00390614">
        <w:rPr>
          <w:i/>
        </w:rPr>
        <w:t xml:space="preserve"> Gävleborgs läns landsting</w:t>
      </w:r>
      <w:r>
        <w:rPr>
          <w:i/>
        </w:rPr>
        <w:t>,</w:t>
      </w:r>
      <w:r w:rsidRPr="00390614">
        <w:rPr>
          <w:i/>
        </w:rPr>
        <w:t xml:space="preserve"> Biobank Sverige </w:t>
      </w:r>
      <w:r w:rsidRPr="00390614">
        <w:t>och</w:t>
      </w:r>
      <w:r w:rsidRPr="00390614">
        <w:rPr>
          <w:i/>
        </w:rPr>
        <w:t xml:space="preserve"> Apotekarsocieteten</w:t>
      </w:r>
      <w:r>
        <w:t xml:space="preserve">. </w:t>
      </w:r>
      <w:r w:rsidRPr="00390614">
        <w:t>Bland andra</w:t>
      </w:r>
      <w:r w:rsidRPr="00390614">
        <w:rPr>
          <w:i/>
        </w:rPr>
        <w:t xml:space="preserve"> Linköpings universitet</w:t>
      </w:r>
      <w:r>
        <w:rPr>
          <w:i/>
        </w:rPr>
        <w:t>,</w:t>
      </w:r>
      <w:r w:rsidRPr="00390614">
        <w:rPr>
          <w:i/>
        </w:rPr>
        <w:t xml:space="preserve"> </w:t>
      </w:r>
      <w:r>
        <w:rPr>
          <w:i/>
        </w:rPr>
        <w:t>de r</w:t>
      </w:r>
      <w:r w:rsidRPr="00390614">
        <w:rPr>
          <w:i/>
        </w:rPr>
        <w:t>egionala etikprövningsnämnde</w:t>
      </w:r>
      <w:r>
        <w:rPr>
          <w:i/>
        </w:rPr>
        <w:t>r</w:t>
      </w:r>
      <w:r w:rsidRPr="00390614">
        <w:rPr>
          <w:i/>
        </w:rPr>
        <w:t>n</w:t>
      </w:r>
      <w:r>
        <w:rPr>
          <w:i/>
        </w:rPr>
        <w:t>a</w:t>
      </w:r>
      <w:r w:rsidRPr="00390614">
        <w:rPr>
          <w:i/>
        </w:rPr>
        <w:t xml:space="preserve"> i Göteborg</w:t>
      </w:r>
      <w:r>
        <w:rPr>
          <w:i/>
        </w:rPr>
        <w:t xml:space="preserve"> </w:t>
      </w:r>
      <w:r w:rsidRPr="007A67C2">
        <w:t>och</w:t>
      </w:r>
      <w:r w:rsidRPr="00390614">
        <w:rPr>
          <w:i/>
        </w:rPr>
        <w:t xml:space="preserve"> Umeå</w:t>
      </w:r>
      <w:r>
        <w:rPr>
          <w:i/>
        </w:rPr>
        <w:t xml:space="preserve"> </w:t>
      </w:r>
      <w:r w:rsidRPr="00390614">
        <w:t>och</w:t>
      </w:r>
      <w:r w:rsidRPr="00390614">
        <w:rPr>
          <w:i/>
        </w:rPr>
        <w:t xml:space="preserve"> Svenska Läkare</w:t>
      </w:r>
      <w:r>
        <w:rPr>
          <w:i/>
        </w:rPr>
        <w:softHyphen/>
      </w:r>
      <w:r w:rsidRPr="00390614">
        <w:rPr>
          <w:i/>
        </w:rPr>
        <w:t>sällskapet</w:t>
      </w:r>
      <w:r>
        <w:t xml:space="preserve"> tillstyrker att student</w:t>
      </w:r>
      <w:r>
        <w:softHyphen/>
      </w:r>
      <w:r>
        <w:lastRenderedPageBreak/>
        <w:t xml:space="preserve">undantaget tas bort men är tveksamma till inrättandet av särskilda organ vid lärosätena. </w:t>
      </w:r>
      <w:r w:rsidRPr="00004C68">
        <w:t xml:space="preserve"> </w:t>
      </w:r>
    </w:p>
    <w:p w14:paraId="480EEC5F" w14:textId="77777777" w:rsidR="004C0735" w:rsidRDefault="00C013B6" w:rsidP="004C0735">
      <w:pPr>
        <w:pStyle w:val="Brdtextmedindrag"/>
      </w:pPr>
      <w:r>
        <w:t>De konsekvenser som flera olika remissinstanser pekar på är bl.a. att förslagen kan komma att innebära en ökad ärendemängd till de regionala etikprövningsnämnderna och att hanteringen får betydande ekonomiska konsekvenser för dessa och lärosätena och landstingen. En annan konse</w:t>
      </w:r>
      <w:r>
        <w:softHyphen/>
        <w:t xml:space="preserve">kvens som framhålls är att </w:t>
      </w:r>
      <w:r w:rsidRPr="00DB0E9D">
        <w:t>studenter</w:t>
      </w:r>
      <w:r>
        <w:t xml:space="preserve"> skulle</w:t>
      </w:r>
      <w:r w:rsidRPr="00DB0E9D">
        <w:t xml:space="preserve"> behöva planera sitt arbete långt före examenskursens start</w:t>
      </w:r>
      <w:r>
        <w:t xml:space="preserve"> för att prövning i både lärosätets organ och etik</w:t>
      </w:r>
      <w:r>
        <w:softHyphen/>
        <w:t xml:space="preserve">prövningsnämnd skulle hinnas med och att </w:t>
      </w:r>
      <w:r w:rsidRPr="00DB0E9D">
        <w:t>studenter i</w:t>
      </w:r>
      <w:r>
        <w:t xml:space="preserve"> </w:t>
      </w:r>
      <w:r w:rsidRPr="00DB0E9D">
        <w:t>stället kommer att välja</w:t>
      </w:r>
      <w:r>
        <w:t>, eller lärosätena uppmuntra,</w:t>
      </w:r>
      <w:r w:rsidRPr="00DB0E9D">
        <w:t xml:space="preserve"> enklare och möjligen ytligare fråge</w:t>
      </w:r>
      <w:r>
        <w:softHyphen/>
      </w:r>
      <w:r w:rsidRPr="00DB0E9D">
        <w:t>ställ</w:t>
      </w:r>
      <w:r>
        <w:softHyphen/>
      </w:r>
      <w:r w:rsidRPr="00DB0E9D">
        <w:t>ningar för att undvika en lång prövnings</w:t>
      </w:r>
      <w:r>
        <w:softHyphen/>
      </w:r>
      <w:r w:rsidRPr="00DB0E9D">
        <w:t>process.</w:t>
      </w:r>
      <w:r>
        <w:t xml:space="preserve"> Studenter skulle också få betala ansökningsavgift till Etikpröv</w:t>
      </w:r>
      <w:r>
        <w:softHyphen/>
        <w:t>ningsmyndigheten om inte avgifts</w:t>
      </w:r>
      <w:r>
        <w:softHyphen/>
        <w:t xml:space="preserve">systemet ändras. Några remissinstanser, t.ex. </w:t>
      </w:r>
      <w:r w:rsidRPr="00552935">
        <w:rPr>
          <w:i/>
        </w:rPr>
        <w:t>Göteborgs universitet</w:t>
      </w:r>
      <w:r>
        <w:t xml:space="preserve">, </w:t>
      </w:r>
      <w:r w:rsidRPr="00552935">
        <w:rPr>
          <w:i/>
        </w:rPr>
        <w:t>Hög</w:t>
      </w:r>
      <w:r>
        <w:rPr>
          <w:i/>
        </w:rPr>
        <w:softHyphen/>
      </w:r>
      <w:r w:rsidRPr="00552935">
        <w:rPr>
          <w:i/>
        </w:rPr>
        <w:t>skolan Dalarna</w:t>
      </w:r>
      <w:r>
        <w:t xml:space="preserve"> och </w:t>
      </w:r>
      <w:r w:rsidRPr="00552935">
        <w:rPr>
          <w:i/>
        </w:rPr>
        <w:t>Luleå tekniska universitet</w:t>
      </w:r>
      <w:r>
        <w:t xml:space="preserve">, påpekar att </w:t>
      </w:r>
      <w:r w:rsidRPr="00DB0E9D">
        <w:t>betän</w:t>
      </w:r>
      <w:r>
        <w:softHyphen/>
      </w:r>
      <w:r w:rsidRPr="00DB0E9D">
        <w:t xml:space="preserve">kandet </w:t>
      </w:r>
      <w:r>
        <w:t xml:space="preserve">har </w:t>
      </w:r>
      <w:r w:rsidRPr="00DB0E9D">
        <w:t>lämnat obesvarade frågor gällande de före</w:t>
      </w:r>
      <w:r>
        <w:softHyphen/>
      </w:r>
      <w:r w:rsidRPr="00DB0E9D">
        <w:t>slagna organens upp</w:t>
      </w:r>
      <w:r>
        <w:softHyphen/>
      </w:r>
      <w:r w:rsidRPr="00DB0E9D">
        <w:t>byggnad, uppdrag och relation till den regionala etik</w:t>
      </w:r>
      <w:r>
        <w:softHyphen/>
      </w:r>
      <w:r w:rsidRPr="00DB0E9D">
        <w:t xml:space="preserve">prövningsnämnden. </w:t>
      </w:r>
      <w:r>
        <w:t xml:space="preserve">De påpekar att det finns </w:t>
      </w:r>
      <w:r w:rsidRPr="00DB0E9D">
        <w:t>risk för att lärosäten över tid utvecklar olika praxis för bedöm</w:t>
      </w:r>
      <w:r>
        <w:softHyphen/>
      </w:r>
      <w:r w:rsidRPr="00DB0E9D">
        <w:t>ning av studentarbeten</w:t>
      </w:r>
      <w:r>
        <w:t>, och att d</w:t>
      </w:r>
      <w:r w:rsidRPr="00DB0E9D">
        <w:t>et</w:t>
      </w:r>
      <w:r>
        <w:t xml:space="preserve"> är otyd</w:t>
      </w:r>
      <w:r>
        <w:softHyphen/>
        <w:t>ligt</w:t>
      </w:r>
      <w:r w:rsidRPr="00DB0E9D">
        <w:t xml:space="preserve"> vilka konse</w:t>
      </w:r>
      <w:r>
        <w:softHyphen/>
      </w:r>
      <w:r w:rsidRPr="00DB0E9D">
        <w:t>kvenser det skulle innebära om det lokala organet vid ett lärosäte bryter mot lagen om etik</w:t>
      </w:r>
      <w:r>
        <w:softHyphen/>
      </w:r>
      <w:r w:rsidRPr="00DB0E9D">
        <w:t>prövning, genom att undanta studentar</w:t>
      </w:r>
      <w:r>
        <w:softHyphen/>
      </w:r>
      <w:r w:rsidRPr="00DB0E9D">
        <w:t>beten som borde ha etikprövats från etikprövning.</w:t>
      </w:r>
    </w:p>
    <w:p w14:paraId="7F8EE0F6" w14:textId="77777777" w:rsidR="004C0735" w:rsidRDefault="00C013B6" w:rsidP="004C0735">
      <w:pPr>
        <w:pStyle w:val="Brdtextmedindrag"/>
      </w:pPr>
      <w:r w:rsidRPr="00390614">
        <w:rPr>
          <w:i/>
        </w:rPr>
        <w:t>Riksdagens ombudsmän (JO)</w:t>
      </w:r>
      <w:r>
        <w:t xml:space="preserve"> och </w:t>
      </w:r>
      <w:r w:rsidRPr="00390614">
        <w:rPr>
          <w:i/>
        </w:rPr>
        <w:t>Centrala etikprövning</w:t>
      </w:r>
      <w:r>
        <w:rPr>
          <w:i/>
        </w:rPr>
        <w:t>s</w:t>
      </w:r>
      <w:r w:rsidRPr="00390614">
        <w:rPr>
          <w:i/>
        </w:rPr>
        <w:t>nämnden</w:t>
      </w:r>
      <w:r>
        <w:t xml:space="preserve"> på</w:t>
      </w:r>
      <w:r>
        <w:softHyphen/>
        <w:t xml:space="preserve">pekar att förslaget måste vara förenligt med 11 § </w:t>
      </w:r>
      <w:proofErr w:type="spellStart"/>
      <w:r>
        <w:t>etikprövningslagen</w:t>
      </w:r>
      <w:proofErr w:type="spellEnd"/>
      <w:r>
        <w:t xml:space="preserve">, där det stadgas att forskning får godkännas bara om den ska utföras av eller under överinseende av en forskare som har den vetenskapliga kompetens som behövs. </w:t>
      </w:r>
    </w:p>
    <w:p w14:paraId="27592D89" w14:textId="77777777" w:rsidR="004C0735" w:rsidRDefault="00C013B6" w:rsidP="004C0735">
      <w:pPr>
        <w:pStyle w:val="Brdtextmedindrag"/>
      </w:pPr>
      <w:r w:rsidRPr="00390614">
        <w:rPr>
          <w:i/>
        </w:rPr>
        <w:t>Statistiska centralbyrån</w:t>
      </w:r>
      <w:r>
        <w:t xml:space="preserve"> </w:t>
      </w:r>
      <w:r w:rsidRPr="00B31FBB">
        <w:t xml:space="preserve">saknar en avvägning mellan nyttan med att </w:t>
      </w:r>
      <w:proofErr w:type="spellStart"/>
      <w:r w:rsidRPr="00B31FBB">
        <w:t>til</w:t>
      </w:r>
      <w:r>
        <w:t>l</w:t>
      </w:r>
      <w:r>
        <w:softHyphen/>
      </w:r>
      <w:r w:rsidRPr="00B31FBB">
        <w:t>låta</w:t>
      </w:r>
      <w:proofErr w:type="spellEnd"/>
      <w:r w:rsidRPr="00B31FBB">
        <w:t xml:space="preserve"> projekt som i</w:t>
      </w:r>
      <w:r>
        <w:t xml:space="preserve"> </w:t>
      </w:r>
      <w:r w:rsidRPr="00B31FBB">
        <w:t>dag inte har stöd att behandla uppgifter för forsknings</w:t>
      </w:r>
      <w:r>
        <w:softHyphen/>
      </w:r>
      <w:r w:rsidRPr="00B31FBB">
        <w:t>än</w:t>
      </w:r>
      <w:r>
        <w:softHyphen/>
      </w:r>
      <w:r w:rsidRPr="00B31FBB">
        <w:t>damål och det ökade integritetsintrånget</w:t>
      </w:r>
      <w:r>
        <w:t>.</w:t>
      </w:r>
    </w:p>
    <w:p w14:paraId="2334B777" w14:textId="77777777" w:rsidR="004C0735" w:rsidRDefault="00C013B6" w:rsidP="004C0735">
      <w:pPr>
        <w:pStyle w:val="Brdtextmedindrag"/>
      </w:pPr>
      <w:r w:rsidRPr="00390614">
        <w:rPr>
          <w:i/>
        </w:rPr>
        <w:t>Lunds universitet</w:t>
      </w:r>
      <w:r>
        <w:t xml:space="preserve"> anser att det </w:t>
      </w:r>
      <w:r w:rsidRPr="00663B61">
        <w:t xml:space="preserve">är oklart </w:t>
      </w:r>
      <w:r>
        <w:t>om</w:t>
      </w:r>
      <w:r w:rsidRPr="00663B61">
        <w:t xml:space="preserve"> utredningen </w:t>
      </w:r>
      <w:r>
        <w:t>avser</w:t>
      </w:r>
      <w:r w:rsidRPr="00663B61">
        <w:t xml:space="preserve"> att </w:t>
      </w:r>
      <w:r>
        <w:t>stu</w:t>
      </w:r>
      <w:r>
        <w:softHyphen/>
        <w:t>dent</w:t>
      </w:r>
      <w:r w:rsidRPr="00663B61">
        <w:t xml:space="preserve">arbeten </w:t>
      </w:r>
      <w:r>
        <w:t xml:space="preserve">som </w:t>
      </w:r>
      <w:r w:rsidRPr="00663B61">
        <w:t>samtidigt utgör kvalitetsarbeten inom hälso- och sjukvår</w:t>
      </w:r>
      <w:r>
        <w:softHyphen/>
      </w:r>
      <w:r w:rsidRPr="00663B61">
        <w:t xml:space="preserve">den och </w:t>
      </w:r>
      <w:r>
        <w:t xml:space="preserve">som </w:t>
      </w:r>
      <w:r w:rsidRPr="00663B61">
        <w:t xml:space="preserve">inte </w:t>
      </w:r>
      <w:r>
        <w:t>avses</w:t>
      </w:r>
      <w:r w:rsidRPr="00663B61">
        <w:t xml:space="preserve"> </w:t>
      </w:r>
      <w:r>
        <w:t xml:space="preserve">att </w:t>
      </w:r>
      <w:r w:rsidRPr="00663B61">
        <w:t>publicera</w:t>
      </w:r>
      <w:r>
        <w:t>s</w:t>
      </w:r>
      <w:r w:rsidRPr="00663B61">
        <w:t xml:space="preserve"> i vetenskapliga </w:t>
      </w:r>
      <w:r>
        <w:t>forum</w:t>
      </w:r>
      <w:r w:rsidRPr="00663B61">
        <w:t xml:space="preserve"> ska bedömas som</w:t>
      </w:r>
      <w:r>
        <w:t xml:space="preserve"> </w:t>
      </w:r>
      <w:r w:rsidRPr="00663B61">
        <w:t>forskning</w:t>
      </w:r>
      <w:r>
        <w:t xml:space="preserve"> eller som icke tillståndspliktigt </w:t>
      </w:r>
      <w:r w:rsidRPr="00663B61">
        <w:t>myndighetsinternt kvali</w:t>
      </w:r>
      <w:r>
        <w:t>tets</w:t>
      </w:r>
      <w:r>
        <w:softHyphen/>
        <w:t>arbete.</w:t>
      </w:r>
    </w:p>
    <w:p w14:paraId="386F09C7" w14:textId="77777777" w:rsidR="004C0735" w:rsidRDefault="00C013B6" w:rsidP="004C0735">
      <w:pPr>
        <w:pStyle w:val="Brdtextmedindrag"/>
      </w:pPr>
      <w:r w:rsidRPr="00390614">
        <w:rPr>
          <w:i/>
        </w:rPr>
        <w:t>Kalmar läns landsting</w:t>
      </w:r>
      <w:r w:rsidRPr="008B0C9E">
        <w:t xml:space="preserve"> delar utredarens slutsats att </w:t>
      </w:r>
      <w:r>
        <w:t>studenters</w:t>
      </w:r>
      <w:r w:rsidRPr="008B0C9E">
        <w:t xml:space="preserve"> vetenskap</w:t>
      </w:r>
      <w:r>
        <w:softHyphen/>
      </w:r>
      <w:r w:rsidRPr="008B0C9E">
        <w:t xml:space="preserve">liga arbeten </w:t>
      </w:r>
      <w:r>
        <w:t>ska</w:t>
      </w:r>
      <w:r w:rsidRPr="008B0C9E">
        <w:t xml:space="preserve"> granskas ur ett etiskt perspektiv men delar inte slutsatsen att denna prövning nödvändigtvis måste ske via etikprövningsnäm</w:t>
      </w:r>
      <w:r>
        <w:t>n</w:t>
      </w:r>
      <w:r w:rsidRPr="008B0C9E">
        <w:t>derna.</w:t>
      </w:r>
      <w:r>
        <w:t xml:space="preserve"> </w:t>
      </w:r>
      <w:r w:rsidRPr="00390614">
        <w:rPr>
          <w:i/>
        </w:rPr>
        <w:t>Sveriges Universitets- och högskoleförbund</w:t>
      </w:r>
      <w:r>
        <w:t xml:space="preserve"> anser</w:t>
      </w:r>
      <w:r w:rsidRPr="00D16641">
        <w:t xml:space="preserve"> att det k</w:t>
      </w:r>
      <w:r>
        <w:t>an</w:t>
      </w:r>
      <w:r w:rsidRPr="00D16641">
        <w:t xml:space="preserve"> </w:t>
      </w:r>
      <w:r>
        <w:t>finnas</w:t>
      </w:r>
      <w:r w:rsidRPr="00D16641">
        <w:t xml:space="preserve"> fog att överväga ett annat system, exempelvis inrättandet av</w:t>
      </w:r>
      <w:r>
        <w:t xml:space="preserve"> s.k.</w:t>
      </w:r>
      <w:r w:rsidRPr="00D16641">
        <w:t xml:space="preserve"> </w:t>
      </w:r>
      <w:proofErr w:type="spellStart"/>
      <w:r w:rsidRPr="00D16641">
        <w:t>institutional</w:t>
      </w:r>
      <w:proofErr w:type="spellEnd"/>
      <w:r w:rsidRPr="00D16641">
        <w:t xml:space="preserve"> </w:t>
      </w:r>
      <w:proofErr w:type="spellStart"/>
      <w:r w:rsidRPr="00D16641">
        <w:t>re</w:t>
      </w:r>
      <w:r>
        <w:softHyphen/>
      </w:r>
      <w:r w:rsidRPr="00D16641">
        <w:t>view</w:t>
      </w:r>
      <w:proofErr w:type="spellEnd"/>
      <w:r w:rsidRPr="00D16641">
        <w:t xml:space="preserve"> boards vid lärosätena med uppgift att pröva studentarbeten. En sådan ordning skulle vara mer ändamålsenlig och inte medföra ett tids- och kost</w:t>
      </w:r>
      <w:r>
        <w:softHyphen/>
      </w:r>
      <w:r w:rsidRPr="00D16641">
        <w:t>nadskrävande system med två skilda organ som båda ska utföra pröv</w:t>
      </w:r>
      <w:r>
        <w:softHyphen/>
      </w:r>
      <w:r w:rsidRPr="00D16641">
        <w:t xml:space="preserve">ning. Ett annat alternativ kunde </w:t>
      </w:r>
      <w:r>
        <w:t xml:space="preserve">enligt </w:t>
      </w:r>
      <w:r w:rsidRPr="00390614">
        <w:t>förbund</w:t>
      </w:r>
      <w:r>
        <w:t>et</w:t>
      </w:r>
      <w:r w:rsidRPr="00390614">
        <w:t xml:space="preserve"> </w:t>
      </w:r>
      <w:r w:rsidRPr="00D16641">
        <w:t>vara att skicka alla student</w:t>
      </w:r>
      <w:r>
        <w:softHyphen/>
      </w:r>
      <w:r w:rsidRPr="00D16641">
        <w:t>ar</w:t>
      </w:r>
      <w:r>
        <w:softHyphen/>
      </w:r>
      <w:r w:rsidRPr="00D16641">
        <w:t xml:space="preserve">beten direkt till nämnderna, men att som </w:t>
      </w:r>
      <w:r>
        <w:t>ut</w:t>
      </w:r>
      <w:r w:rsidRPr="00D16641">
        <w:t>redningen föreslagit, en diffe</w:t>
      </w:r>
      <w:r>
        <w:softHyphen/>
      </w:r>
      <w:r w:rsidRPr="00D16641">
        <w:t>rentiering mellan olika slags studier kunde införas, så att mer rutinmässiga studentarbeten som endast faller under lagen utifrån om</w:t>
      </w:r>
      <w:r>
        <w:softHyphen/>
      </w:r>
      <w:r w:rsidRPr="00D16641">
        <w:t>ständigheten att de behandlar känsliga personupp</w:t>
      </w:r>
      <w:r>
        <w:softHyphen/>
      </w:r>
      <w:r w:rsidRPr="00D16641">
        <w:t>gifter kunde ges en snabbare bedömning.</w:t>
      </w:r>
      <w:r>
        <w:t xml:space="preserve"> </w:t>
      </w:r>
      <w:r w:rsidRPr="00390614">
        <w:rPr>
          <w:i/>
        </w:rPr>
        <w:t>Stockholms universitet</w:t>
      </w:r>
      <w:r w:rsidRPr="00AF7FEE">
        <w:t xml:space="preserve"> anser att studentundantaget inte under några om</w:t>
      </w:r>
      <w:r>
        <w:softHyphen/>
      </w:r>
      <w:r w:rsidRPr="00AF7FEE">
        <w:t>ständigheter kan tas bort innan det införts antingen ett generellt undantag för forskning med låg eller obefint</w:t>
      </w:r>
      <w:r>
        <w:softHyphen/>
      </w:r>
      <w:r w:rsidRPr="00AF7FEE">
        <w:t>lig risk, eller ett avsevärt enklare och billigare</w:t>
      </w:r>
      <w:r>
        <w:t>,</w:t>
      </w:r>
      <w:r w:rsidRPr="00AF7FEE">
        <w:t xml:space="preserve"> möjligen kostnadsfritt</w:t>
      </w:r>
      <w:r>
        <w:t>,</w:t>
      </w:r>
      <w:r w:rsidRPr="00AF7FEE">
        <w:t xml:space="preserve"> prövningsförfarande för sådan forskning.</w:t>
      </w:r>
    </w:p>
    <w:p w14:paraId="16D6DDF4" w14:textId="77777777" w:rsidR="004C0735" w:rsidRDefault="00C013B6" w:rsidP="004C0735">
      <w:pPr>
        <w:pStyle w:val="Brdtextmedindrag"/>
      </w:pPr>
      <w:r w:rsidRPr="003F4B4D">
        <w:rPr>
          <w:i/>
        </w:rPr>
        <w:lastRenderedPageBreak/>
        <w:t>Linnéuniversitetet</w:t>
      </w:r>
      <w:r>
        <w:t xml:space="preserve"> påpekar att d</w:t>
      </w:r>
      <w:r w:rsidRPr="003F4B4D">
        <w:t>et ställs stora krav på de</w:t>
      </w:r>
      <w:r>
        <w:t>m</w:t>
      </w:r>
      <w:r w:rsidRPr="003F4B4D">
        <w:t xml:space="preserve"> som genomför vetenskapliga studier och då går det rimligtvis inte att förvänta sig att stu</w:t>
      </w:r>
      <w:r>
        <w:softHyphen/>
      </w:r>
      <w:r w:rsidRPr="003F4B4D">
        <w:t>denter på grund</w:t>
      </w:r>
      <w:r>
        <w:t>nivå</w:t>
      </w:r>
      <w:r w:rsidRPr="003F4B4D">
        <w:t xml:space="preserve"> och avancerad nivå (med ingen eller begränsad erfa</w:t>
      </w:r>
      <w:r>
        <w:softHyphen/>
      </w:r>
      <w:r w:rsidRPr="003F4B4D">
        <w:t>renhet) ska kunna genomföra t.ex. intervjustudier på ett etiskt riktigt sätt</w:t>
      </w:r>
      <w:r>
        <w:t xml:space="preserve">. </w:t>
      </w:r>
    </w:p>
    <w:p w14:paraId="4C0D9821" w14:textId="77777777" w:rsidR="004C0735" w:rsidRDefault="00C013B6" w:rsidP="004C0735">
      <w:pPr>
        <w:pStyle w:val="Brdtextmedindrag"/>
      </w:pPr>
      <w:r w:rsidRPr="00390614">
        <w:rPr>
          <w:i/>
        </w:rPr>
        <w:t>Uppsala universitet</w:t>
      </w:r>
      <w:r w:rsidRPr="00AF7FEE">
        <w:t xml:space="preserve"> är av uppfattningen att det är ytterst tveksamt om utredningens förslag alls kan genomföras. </w:t>
      </w:r>
      <w:r w:rsidRPr="00390614">
        <w:rPr>
          <w:i/>
        </w:rPr>
        <w:t>Gymnastik- och idrottshögsko</w:t>
      </w:r>
      <w:r>
        <w:rPr>
          <w:i/>
        </w:rPr>
        <w:softHyphen/>
      </w:r>
      <w:r w:rsidRPr="00390614">
        <w:rPr>
          <w:i/>
        </w:rPr>
        <w:t>lan</w:t>
      </w:r>
      <w:r>
        <w:t xml:space="preserve">, </w:t>
      </w:r>
      <w:r w:rsidRPr="00390614">
        <w:rPr>
          <w:i/>
        </w:rPr>
        <w:t>Lunds universitet</w:t>
      </w:r>
      <w:r>
        <w:t xml:space="preserve">, </w:t>
      </w:r>
      <w:r w:rsidRPr="00390614">
        <w:rPr>
          <w:i/>
        </w:rPr>
        <w:t>Mälardalens högskola</w:t>
      </w:r>
      <w:r>
        <w:t xml:space="preserve"> och </w:t>
      </w:r>
      <w:r w:rsidRPr="00390614">
        <w:rPr>
          <w:i/>
        </w:rPr>
        <w:t>Sveriges förenade stu</w:t>
      </w:r>
      <w:r>
        <w:rPr>
          <w:i/>
        </w:rPr>
        <w:softHyphen/>
      </w:r>
      <w:r w:rsidRPr="00390614">
        <w:rPr>
          <w:i/>
        </w:rPr>
        <w:t>dentkårer</w:t>
      </w:r>
      <w:r>
        <w:t xml:space="preserve"> avstyrker utredningens förslag. </w:t>
      </w:r>
    </w:p>
    <w:p w14:paraId="4092168F" w14:textId="77777777" w:rsidR="004C0735" w:rsidRDefault="00C013B6" w:rsidP="004C0735">
      <w:pPr>
        <w:pStyle w:val="Brdtextmedindrag"/>
      </w:pPr>
      <w:r>
        <w:t xml:space="preserve">Som nämnts i avsnitt 3 har ett antal instanser getts tillfälle att yttra sig över ett utkast till lagrådsremiss. I utkastet gjordes en bedömning och ett   förslag som överensstämmer med förslaget i rutan ovan förutom att ordet ”endast” inte var med. </w:t>
      </w:r>
      <w:r w:rsidRPr="00900336">
        <w:rPr>
          <w:i/>
        </w:rPr>
        <w:t>Överklagandenämnden för etikprövning</w:t>
      </w:r>
      <w:r>
        <w:t xml:space="preserve"> förordar att ”endast” läggs in i texten, i syfte att </w:t>
      </w:r>
      <w:r w:rsidRPr="00316E04">
        <w:t>undvika att studenter används som bulvaner för att därigenom slippa krav på tillstånd.</w:t>
      </w:r>
      <w:r>
        <w:t xml:space="preserve"> </w:t>
      </w:r>
      <w:r w:rsidRPr="00900336">
        <w:rPr>
          <w:i/>
        </w:rPr>
        <w:t>Etikprövningsmyndig</w:t>
      </w:r>
      <w:r>
        <w:rPr>
          <w:i/>
        </w:rPr>
        <w:softHyphen/>
      </w:r>
      <w:r w:rsidRPr="00900336">
        <w:rPr>
          <w:i/>
        </w:rPr>
        <w:t>heten</w:t>
      </w:r>
      <w:r>
        <w:t xml:space="preserve"> </w:t>
      </w:r>
      <w:r w:rsidRPr="00900336">
        <w:t xml:space="preserve">delar bedömningen att </w:t>
      </w:r>
      <w:r>
        <w:t>förslaget i betänkandet inte bör genomföras i av utredningen föreslagen utformning. Myndigheten vill dock med viss styrka framhålla behovet av fortsatta utrednings- och lagstiftningsåtgärder när det gäller etisk granskning av studentarbeten.</w:t>
      </w:r>
    </w:p>
    <w:p w14:paraId="3F784D5B" w14:textId="77777777" w:rsidR="004C0735" w:rsidRDefault="00C013B6" w:rsidP="004C0735">
      <w:pPr>
        <w:pStyle w:val="Rubrik4utannumrering"/>
      </w:pPr>
      <w:r w:rsidRPr="0060791C">
        <w:t xml:space="preserve">Skälen för regeringens </w:t>
      </w:r>
      <w:r>
        <w:t xml:space="preserve">förslag </w:t>
      </w:r>
    </w:p>
    <w:p w14:paraId="053C7AFF" w14:textId="77777777" w:rsidR="004C0735" w:rsidRDefault="00C013B6" w:rsidP="004C0735">
      <w:pPr>
        <w:pStyle w:val="Rubrik5utannumrering"/>
        <w:spacing w:before="0"/>
      </w:pPr>
      <w:r>
        <w:t xml:space="preserve">Nuvarande system </w:t>
      </w:r>
    </w:p>
    <w:p w14:paraId="7C47416E" w14:textId="77777777" w:rsidR="004C0735" w:rsidRDefault="00C013B6" w:rsidP="004C0735">
      <w:pPr>
        <w:pStyle w:val="Brdtext"/>
      </w:pPr>
      <w:r>
        <w:t xml:space="preserve">Efter förslag i </w:t>
      </w:r>
      <w:r w:rsidRPr="00D351F4">
        <w:t>propositionen</w:t>
      </w:r>
      <w:r>
        <w:t xml:space="preserve"> Etikpröv</w:t>
      </w:r>
      <w:r>
        <w:softHyphen/>
        <w:t>ning av forskning (prop. 2002/03:50) defini</w:t>
      </w:r>
      <w:r>
        <w:softHyphen/>
        <w:t>e</w:t>
      </w:r>
      <w:r>
        <w:softHyphen/>
      </w:r>
      <w:r>
        <w:softHyphen/>
        <w:t xml:space="preserve">rades forskning i </w:t>
      </w:r>
      <w:proofErr w:type="spellStart"/>
      <w:r>
        <w:t>etikprövnings</w:t>
      </w:r>
      <w:r>
        <w:softHyphen/>
        <w:t>lagen</w:t>
      </w:r>
      <w:proofErr w:type="spellEnd"/>
      <w:r>
        <w:t xml:space="preserve"> ursprungligen som ”veten</w:t>
      </w:r>
      <w:r>
        <w:softHyphen/>
        <w:t>skaplig forskning samt utvecklingsarbete på vetenskaplig grund”. I propo</w:t>
      </w:r>
      <w:r>
        <w:softHyphen/>
        <w:t>sitionen gjordes bedömningen att studentarbeten under grund</w:t>
      </w:r>
      <w:r>
        <w:softHyphen/>
        <w:t>ut</w:t>
      </w:r>
      <w:r>
        <w:softHyphen/>
        <w:t>bildning i normalfallet inte ska omfattas av lagen och att handledarna bör ha ett an</w:t>
      </w:r>
      <w:r>
        <w:softHyphen/>
        <w:t xml:space="preserve">svar att tillse att studentarbeten i grundutbildningen </w:t>
      </w:r>
      <w:proofErr w:type="spellStart"/>
      <w:r>
        <w:t>etikprövas</w:t>
      </w:r>
      <w:proofErr w:type="spellEnd"/>
      <w:r>
        <w:t xml:space="preserve"> i de fall det krävs. Att studentarbeten under grundutbildning i övrigt bedrivs under etiskt godtagbara former är enligt propositionen ett ansvar för institutionen i fråga. </w:t>
      </w:r>
    </w:p>
    <w:p w14:paraId="54A60D06" w14:textId="77777777" w:rsidR="004C0735" w:rsidRDefault="00C013B6" w:rsidP="004C0735">
      <w:pPr>
        <w:pStyle w:val="Brdtextmedindrag"/>
      </w:pPr>
      <w:r w:rsidRPr="00C5596F">
        <w:t>I</w:t>
      </w:r>
      <w:r w:rsidRPr="00C742A8">
        <w:t xml:space="preserve"> propositionen </w:t>
      </w:r>
      <w:bookmarkStart w:id="31" w:name="_Hlk5603836"/>
      <w:r w:rsidRPr="00C742A8">
        <w:t>Vissa etikprövnings</w:t>
      </w:r>
      <w:r>
        <w:softHyphen/>
      </w:r>
      <w:r w:rsidRPr="00C742A8">
        <w:t xml:space="preserve">frågor m.m. </w:t>
      </w:r>
      <w:bookmarkEnd w:id="31"/>
      <w:r w:rsidRPr="00C742A8">
        <w:t>(prop. 200</w:t>
      </w:r>
      <w:r>
        <w:t>7</w:t>
      </w:r>
      <w:r w:rsidRPr="00C742A8">
        <w:t>/0</w:t>
      </w:r>
      <w:r>
        <w:t>8</w:t>
      </w:r>
      <w:r w:rsidRPr="00C742A8">
        <w:t>:</w:t>
      </w:r>
      <w:r>
        <w:t>44</w:t>
      </w:r>
      <w:r w:rsidRPr="00C742A8">
        <w:t>)</w:t>
      </w:r>
      <w:r>
        <w:t xml:space="preserve"> an</w:t>
      </w:r>
      <w:r>
        <w:softHyphen/>
        <w:t xml:space="preserve">såg regeringen att det fanns anledning att förtydliga vad som gäller för arbeten som utförs av studenter på högskoleutbildning på grundnivå och på avancerad nivå och föreslog att det skulle tydliggöras i </w:t>
      </w:r>
      <w:proofErr w:type="spellStart"/>
      <w:r>
        <w:t>etikpröv</w:t>
      </w:r>
      <w:r>
        <w:softHyphen/>
        <w:t>nings</w:t>
      </w:r>
      <w:r>
        <w:softHyphen/>
        <w:t>lagen</w:t>
      </w:r>
      <w:proofErr w:type="spellEnd"/>
      <w:r>
        <w:t xml:space="preserve"> att student</w:t>
      </w:r>
      <w:r>
        <w:softHyphen/>
        <w:t xml:space="preserve">arbeten inte faller inom lagens tillämpningsområde. Detta kommer nu till uttryck i 2 § </w:t>
      </w:r>
      <w:proofErr w:type="spellStart"/>
      <w:r>
        <w:t>etikprövningslagen</w:t>
      </w:r>
      <w:proofErr w:type="spellEnd"/>
      <w:r>
        <w:t xml:space="preserve"> där det framgår att </w:t>
      </w:r>
      <w:r w:rsidRPr="00105B56">
        <w:t>sådant arbete som utförs inom ramen för högskoleutbildning på grundnivå eller på avancerad nivå</w:t>
      </w:r>
      <w:r>
        <w:t xml:space="preserve"> inte omfattas av forskningsdefinitionen. Regeringen </w:t>
      </w:r>
      <w:r w:rsidRPr="00C742A8">
        <w:t>an</w:t>
      </w:r>
      <w:r>
        <w:softHyphen/>
      </w:r>
      <w:r w:rsidRPr="00C742A8">
        <w:t>för</w:t>
      </w:r>
      <w:r>
        <w:t>de</w:t>
      </w:r>
      <w:r w:rsidRPr="00C742A8">
        <w:t xml:space="preserve"> </w:t>
      </w:r>
      <w:r>
        <w:t>som skäl</w:t>
      </w:r>
      <w:r w:rsidRPr="00C742A8">
        <w:t xml:space="preserve"> att studenter inte bör åläggas det ansvar som det innebär att bedriva verksamhet där människor medverkar och där det finns risk att skada dessa människor fysiskt, psy</w:t>
      </w:r>
      <w:r>
        <w:softHyphen/>
      </w:r>
      <w:r w:rsidRPr="00C742A8">
        <w:t xml:space="preserve">kiskt eller integritetsmässigt. Enligt </w:t>
      </w:r>
      <w:r>
        <w:t>propositionen</w:t>
      </w:r>
      <w:r w:rsidRPr="00C742A8">
        <w:t xml:space="preserve"> ställer forskning, till skill</w:t>
      </w:r>
      <w:r>
        <w:softHyphen/>
      </w:r>
      <w:r w:rsidRPr="00C742A8">
        <w:t>nad från arbeten under utbild</w:t>
      </w:r>
      <w:r>
        <w:softHyphen/>
      </w:r>
      <w:r w:rsidRPr="00C742A8">
        <w:t>ningen, krav på ingående kunskap om hur sekretess och person</w:t>
      </w:r>
      <w:r>
        <w:softHyphen/>
      </w:r>
      <w:r w:rsidRPr="00C742A8">
        <w:t>uppgifter ska hanteras. Den som bedriver forskning har, under vissa förut</w:t>
      </w:r>
      <w:r>
        <w:softHyphen/>
      </w:r>
      <w:r w:rsidRPr="00C742A8">
        <w:t>sättningar, rätt att ta del av uppgifter som ska använ</w:t>
      </w:r>
      <w:r>
        <w:softHyphen/>
      </w:r>
      <w:r w:rsidRPr="00C742A8">
        <w:t>das inom ramen för forsk</w:t>
      </w:r>
      <w:r>
        <w:softHyphen/>
      </w:r>
      <w:r w:rsidRPr="00C742A8">
        <w:t>nings</w:t>
      </w:r>
      <w:r>
        <w:softHyphen/>
      </w:r>
      <w:r w:rsidRPr="00C742A8">
        <w:t>projektet.</w:t>
      </w:r>
      <w:r>
        <w:t xml:space="preserve"> </w:t>
      </w:r>
      <w:r w:rsidRPr="00C742A8">
        <w:t>Definitionen av forskningsbe</w:t>
      </w:r>
      <w:r>
        <w:softHyphen/>
      </w:r>
      <w:r w:rsidRPr="00C742A8">
        <w:t>greppet får därmed konse</w:t>
      </w:r>
      <w:r>
        <w:softHyphen/>
      </w:r>
      <w:r w:rsidRPr="00C742A8">
        <w:t>kvenser för vilka projekt som kan få del av många gånger integritets</w:t>
      </w:r>
      <w:r>
        <w:softHyphen/>
      </w:r>
      <w:r w:rsidRPr="00C742A8">
        <w:t>mässigt käns</w:t>
      </w:r>
      <w:r>
        <w:softHyphen/>
      </w:r>
      <w:r w:rsidRPr="00C742A8">
        <w:t>liga personuppgifter från myndig</w:t>
      </w:r>
      <w:r>
        <w:softHyphen/>
      </w:r>
      <w:r w:rsidRPr="00C742A8">
        <w:t>heter som har ett ansvar för att samla upp</w:t>
      </w:r>
      <w:r>
        <w:softHyphen/>
      </w:r>
      <w:r w:rsidRPr="00C742A8">
        <w:t>gifter, t.ex. till grund för den nationella statistiken</w:t>
      </w:r>
      <w:r>
        <w:t xml:space="preserve">. </w:t>
      </w:r>
      <w:r w:rsidRPr="00C742A8">
        <w:t>För att hantera potenti</w:t>
      </w:r>
      <w:r>
        <w:softHyphen/>
      </w:r>
      <w:r w:rsidRPr="00C742A8">
        <w:t>ellt integritetskänsliga uppgif</w:t>
      </w:r>
      <w:r>
        <w:softHyphen/>
      </w:r>
      <w:r w:rsidRPr="00C742A8">
        <w:t xml:space="preserve">ter krävs </w:t>
      </w:r>
      <w:r>
        <w:t xml:space="preserve">enligt propositionen </w:t>
      </w:r>
      <w:r w:rsidRPr="00C742A8">
        <w:t>om</w:t>
      </w:r>
      <w:r>
        <w:softHyphen/>
      </w:r>
      <w:r w:rsidRPr="00C742A8">
        <w:t xml:space="preserve">döme och </w:t>
      </w:r>
      <w:r w:rsidRPr="00C742A8">
        <w:lastRenderedPageBreak/>
        <w:t>insikt i vad det innebär att hantera uppgifterna</w:t>
      </w:r>
      <w:r>
        <w:t>, och det är</w:t>
      </w:r>
      <w:r w:rsidRPr="00C742A8">
        <w:t xml:space="preserve"> inte rimligt att förvänta sig att studenter som genomgår utbild</w:t>
      </w:r>
      <w:r>
        <w:softHyphen/>
      </w:r>
      <w:r w:rsidRPr="00C742A8">
        <w:t>ning på grund</w:t>
      </w:r>
      <w:r>
        <w:softHyphen/>
      </w:r>
      <w:r w:rsidRPr="00C742A8">
        <w:t>nivå eller på avancerad nivå med säkerhet har hunnit tillägna sig kunskaper och insikter i den omfattning som krävs för att säkerställa skydd för de per</w:t>
      </w:r>
      <w:r>
        <w:softHyphen/>
      </w:r>
      <w:r w:rsidRPr="00C742A8">
        <w:t>soner som medverkar i forskning</w:t>
      </w:r>
      <w:r>
        <w:t xml:space="preserve"> (s. 20)</w:t>
      </w:r>
      <w:r w:rsidRPr="00C742A8">
        <w:t>.</w:t>
      </w:r>
      <w:r>
        <w:t xml:space="preserve"> </w:t>
      </w:r>
    </w:p>
    <w:p w14:paraId="014E86F6" w14:textId="77777777" w:rsidR="004C0735" w:rsidRDefault="00C013B6" w:rsidP="004C0735">
      <w:pPr>
        <w:pStyle w:val="Brdtextmedindrag"/>
      </w:pPr>
      <w:r w:rsidRPr="00C742A8">
        <w:t>Rege</w:t>
      </w:r>
      <w:r>
        <w:softHyphen/>
      </w:r>
      <w:r w:rsidRPr="00C742A8">
        <w:t>ringen föruts</w:t>
      </w:r>
      <w:r>
        <w:t>a</w:t>
      </w:r>
      <w:r w:rsidRPr="00C742A8">
        <w:t xml:space="preserve">tte </w:t>
      </w:r>
      <w:r>
        <w:t xml:space="preserve">i den nämnda propositionen </w:t>
      </w:r>
      <w:r w:rsidRPr="00C742A8">
        <w:t xml:space="preserve">att arbeten som utförs av studenter inom ramen för </w:t>
      </w:r>
      <w:r w:rsidRPr="00A36972">
        <w:t>högskoleutbildning på grundnivå eller på avan</w:t>
      </w:r>
      <w:r>
        <w:softHyphen/>
      </w:r>
      <w:r w:rsidRPr="00A36972">
        <w:t>cerad nivå bedrivs under etiskt säkerställda och trygga former</w:t>
      </w:r>
      <w:r>
        <w:t xml:space="preserve"> och på</w:t>
      </w:r>
      <w:r>
        <w:softHyphen/>
        <w:t>pekade att</w:t>
      </w:r>
      <w:r w:rsidRPr="00A36972">
        <w:t xml:space="preserve"> </w:t>
      </w:r>
      <w:r>
        <w:t>d</w:t>
      </w:r>
      <w:r w:rsidRPr="00A36972">
        <w:t xml:space="preserve">etta ansvar </w:t>
      </w:r>
      <w:r>
        <w:t xml:space="preserve">ligger </w:t>
      </w:r>
      <w:r w:rsidRPr="00A36972">
        <w:t>på utbildnings</w:t>
      </w:r>
      <w:r>
        <w:softHyphen/>
      </w:r>
      <w:r w:rsidRPr="00A36972">
        <w:t>anordnaren. För universitet och hög</w:t>
      </w:r>
      <w:r>
        <w:softHyphen/>
      </w:r>
      <w:r w:rsidRPr="00A36972">
        <w:t>skolor tydliggörs detta i 1 kap. 3 a § högskolelagen (1992:1434)</w:t>
      </w:r>
      <w:r>
        <w:t>,</w:t>
      </w:r>
      <w:r w:rsidRPr="00A36972">
        <w:t xml:space="preserve"> där det sägs att högskolorna i sin verksamhet ska värna vetenskapens tro</w:t>
      </w:r>
      <w:r>
        <w:softHyphen/>
      </w:r>
      <w:r w:rsidRPr="00A36972">
        <w:t>värdig</w:t>
      </w:r>
      <w:r>
        <w:softHyphen/>
      </w:r>
      <w:r w:rsidRPr="00A36972">
        <w:t>het och god forsknings</w:t>
      </w:r>
      <w:r>
        <w:softHyphen/>
      </w:r>
      <w:r w:rsidRPr="00A36972">
        <w:t xml:space="preserve">sed. Regeringen </w:t>
      </w:r>
      <w:r>
        <w:t xml:space="preserve">anförde vidare </w:t>
      </w:r>
      <w:r w:rsidRPr="00A36972">
        <w:t>att den inte s</w:t>
      </w:r>
      <w:r>
        <w:t>åg</w:t>
      </w:r>
      <w:r w:rsidRPr="00A36972">
        <w:t xml:space="preserve"> något hin</w:t>
      </w:r>
      <w:r>
        <w:softHyphen/>
      </w:r>
      <w:r w:rsidRPr="00A36972">
        <w:t>der mot att man för arbeten som utförs av stu</w:t>
      </w:r>
      <w:r>
        <w:softHyphen/>
      </w:r>
      <w:r w:rsidRPr="00A36972">
        <w:t>den</w:t>
      </w:r>
      <w:r>
        <w:softHyphen/>
      </w:r>
      <w:r w:rsidRPr="00A36972">
        <w:t>ter inom ramen för högskole</w:t>
      </w:r>
      <w:r>
        <w:softHyphen/>
      </w:r>
      <w:r w:rsidRPr="00A36972">
        <w:t>utbildning på grundnivå eller på avan</w:t>
      </w:r>
      <w:r>
        <w:softHyphen/>
      </w:r>
      <w:r w:rsidRPr="00A36972">
        <w:t>ce</w:t>
      </w:r>
      <w:r>
        <w:softHyphen/>
      </w:r>
      <w:r w:rsidRPr="00A36972">
        <w:t>rad nivå begär ett råd</w:t>
      </w:r>
      <w:r>
        <w:softHyphen/>
      </w:r>
      <w:r w:rsidRPr="00A36972">
        <w:t>givande yttrande från en etikprövningsnämnd (s.</w:t>
      </w:r>
      <w:r>
        <w:t> </w:t>
      </w:r>
      <w:r w:rsidRPr="007C6351">
        <w:t>20</w:t>
      </w:r>
      <w:r w:rsidRPr="00A36972">
        <w:t xml:space="preserve"> f</w:t>
      </w:r>
      <w:r>
        <w:t>.</w:t>
      </w:r>
      <w:r w:rsidRPr="00A36972">
        <w:t>). Etik</w:t>
      </w:r>
      <w:r>
        <w:softHyphen/>
      </w:r>
      <w:r w:rsidRPr="00A36972">
        <w:t>pröv</w:t>
      </w:r>
      <w:r>
        <w:softHyphen/>
      </w:r>
      <w:r w:rsidRPr="00A36972">
        <w:t>nings</w:t>
      </w:r>
      <w:r>
        <w:softHyphen/>
      </w:r>
      <w:r w:rsidRPr="00A36972">
        <w:t xml:space="preserve">myndigheten </w:t>
      </w:r>
      <w:r>
        <w:t xml:space="preserve">får </w:t>
      </w:r>
      <w:r w:rsidRPr="00A36972">
        <w:t xml:space="preserve">enligt 4 a § </w:t>
      </w:r>
      <w:proofErr w:type="spellStart"/>
      <w:r>
        <w:t>etikprövnings</w:t>
      </w:r>
      <w:r w:rsidRPr="00A36972">
        <w:t>för</w:t>
      </w:r>
      <w:r>
        <w:softHyphen/>
      </w:r>
      <w:r w:rsidRPr="00A36972">
        <w:t>ord</w:t>
      </w:r>
      <w:r>
        <w:softHyphen/>
      </w:r>
      <w:r w:rsidRPr="00A36972">
        <w:t>ningen</w:t>
      </w:r>
      <w:proofErr w:type="spellEnd"/>
      <w:r w:rsidRPr="004E3F9F">
        <w:t xml:space="preserve"> </w:t>
      </w:r>
      <w:r w:rsidRPr="00193EC9">
        <w:t>lämna råd</w:t>
      </w:r>
      <w:r>
        <w:softHyphen/>
      </w:r>
      <w:r w:rsidRPr="00193EC9">
        <w:t xml:space="preserve">givande </w:t>
      </w:r>
      <w:r>
        <w:t xml:space="preserve">yttranden över </w:t>
      </w:r>
      <w:r w:rsidRPr="00193EC9">
        <w:t>arbeten som utförs inom ramen för hög</w:t>
      </w:r>
      <w:r>
        <w:softHyphen/>
      </w:r>
      <w:r w:rsidRPr="00193EC9">
        <w:t>skoleutbild</w:t>
      </w:r>
      <w:r>
        <w:softHyphen/>
      </w:r>
      <w:r w:rsidRPr="00193EC9">
        <w:t>ning på grundnivå eller på avancerad nivå.</w:t>
      </w:r>
      <w:r>
        <w:t xml:space="preserve"> </w:t>
      </w:r>
    </w:p>
    <w:p w14:paraId="3C9C2E6F" w14:textId="77777777" w:rsidR="004C0735" w:rsidRPr="006919BD" w:rsidRDefault="00C013B6" w:rsidP="004C0735">
      <w:pPr>
        <w:pStyle w:val="Rubrik5utannumrering"/>
      </w:pPr>
      <w:r>
        <w:t>Utredningens uppdrag och förslag</w:t>
      </w:r>
    </w:p>
    <w:p w14:paraId="4EAE3277" w14:textId="77777777" w:rsidR="004C0735" w:rsidRDefault="00C013B6" w:rsidP="004C0735">
      <w:pPr>
        <w:pStyle w:val="Brdtext"/>
      </w:pPr>
      <w:r>
        <w:t>Det har tidigare kommit till regeringens kännedom att det förekommer stu</w:t>
      </w:r>
      <w:r>
        <w:softHyphen/>
        <w:t>dent</w:t>
      </w:r>
      <w:r>
        <w:softHyphen/>
        <w:t>arbeten på grundnivå och avancerad nivå som har ett tydligt veten</w:t>
      </w:r>
      <w:r>
        <w:softHyphen/>
        <w:t>skap</w:t>
      </w:r>
      <w:r>
        <w:softHyphen/>
        <w:t>ligt innehåll och som omfattar forskning som i normalfallet skulle in</w:t>
      </w:r>
      <w:r>
        <w:softHyphen/>
        <w:t>ne</w:t>
      </w:r>
      <w:r>
        <w:softHyphen/>
        <w:t>bära att en ansökan om etikprövning ska göras. Utöver detta finns stu</w:t>
      </w:r>
      <w:r>
        <w:softHyphen/>
        <w:t>dent</w:t>
      </w:r>
      <w:r>
        <w:softHyphen/>
        <w:t>arbeten som utgår från tidigare etikprövade projekt, men där en ändrad inriktning inne</w:t>
      </w:r>
      <w:r>
        <w:softHyphen/>
        <w:t xml:space="preserve">bär att en ny prövning borde göras. Utredningen har därför haft i uppdrag att bedöma om </w:t>
      </w:r>
      <w:proofErr w:type="spellStart"/>
      <w:r>
        <w:t>etikprövningslagens</w:t>
      </w:r>
      <w:proofErr w:type="spellEnd"/>
      <w:r>
        <w:t xml:space="preserve"> forsknings</w:t>
      </w:r>
      <w:r>
        <w:softHyphen/>
        <w:t>definition även ska omfatta arbeten som utförs inom ramen för hög</w:t>
      </w:r>
      <w:r>
        <w:softHyphen/>
        <w:t>skole</w:t>
      </w:r>
      <w:r>
        <w:softHyphen/>
        <w:t xml:space="preserve">utbildning på grundnivå eller avancerad nivå. </w:t>
      </w:r>
    </w:p>
    <w:p w14:paraId="0BD2D1E1" w14:textId="77777777" w:rsidR="004C0735" w:rsidRDefault="00C013B6" w:rsidP="004C0735">
      <w:pPr>
        <w:pStyle w:val="Brdtextmedindrag"/>
      </w:pPr>
      <w:r>
        <w:t>Utredningen föreslår att studentundantaget i forskningsdefinitionen ska tas bort och att sådana student</w:t>
      </w:r>
      <w:r>
        <w:softHyphen/>
        <w:t>arbeten ska omfattas av forskningsdefini</w:t>
      </w:r>
      <w:r>
        <w:softHyphen/>
        <w:t>tionen och därmed av kravet på godkännande vid en etik</w:t>
      </w:r>
      <w:r>
        <w:softHyphen/>
        <w:t xml:space="preserve">prövning. Som skäl anför utredningen att syftet med </w:t>
      </w:r>
      <w:proofErr w:type="spellStart"/>
      <w:r>
        <w:t>etikprövningslagen</w:t>
      </w:r>
      <w:proofErr w:type="spellEnd"/>
      <w:r>
        <w:t xml:space="preserve"> är att skydda den enskilda människan och respekten för människovärdet vid forskning.</w:t>
      </w:r>
      <w:r w:rsidRPr="003D6FF7">
        <w:t xml:space="preserve"> </w:t>
      </w:r>
      <w:r>
        <w:t>Det avgö</w:t>
      </w:r>
      <w:r>
        <w:softHyphen/>
        <w:t>rande bör inte vara vem som utför projektet utan vad det avser och huruvida det medför risker för forsknings</w:t>
      </w:r>
      <w:r>
        <w:softHyphen/>
        <w:t>personerna. Etikprövning kan en</w:t>
      </w:r>
      <w:r>
        <w:softHyphen/>
        <w:t>ligt utredningen också krävas för att t.ex. läkarstudenter ska få tillgång till patientdata som behövs i deras studentarbeten. Vidare kräver de flesta etablerade vetenskapliga tidskrifter att arbeten där forskningsper</w:t>
      </w:r>
      <w:r>
        <w:softHyphen/>
        <w:t>soner medverkat måste ha fått forskningsetiskt godkännande för att kunna pub</w:t>
      </w:r>
      <w:r>
        <w:softHyphen/>
        <w:t>li</w:t>
      </w:r>
      <w:r>
        <w:softHyphen/>
        <w:t>ceras. Det innebär enligt utredningen att etiskt godkännande bör sökas även för studentarbeten om resultaten avses publiceras i vetenskap</w:t>
      </w:r>
      <w:r>
        <w:softHyphen/>
        <w:t>lig tid</w:t>
      </w:r>
      <w:r>
        <w:softHyphen/>
        <w:t xml:space="preserve">skrift. </w:t>
      </w:r>
      <w:r w:rsidRPr="007C2479">
        <w:t>Utredningen anför emellertid att utgångspunkten fort</w:t>
      </w:r>
      <w:r>
        <w:softHyphen/>
      </w:r>
      <w:r w:rsidRPr="007C2479">
        <w:t>farande ska vara att studenter som genomgår utbildning på grundnivå eller på avan</w:t>
      </w:r>
      <w:r>
        <w:softHyphen/>
      </w:r>
      <w:r w:rsidRPr="007C2479">
        <w:t>ce</w:t>
      </w:r>
      <w:r>
        <w:softHyphen/>
      </w:r>
      <w:r w:rsidRPr="007C2479">
        <w:t>rad nivå inte bör åläggas det ansvar som det innebär att bedriva forsk</w:t>
      </w:r>
      <w:r>
        <w:softHyphen/>
      </w:r>
      <w:r w:rsidRPr="007C2479">
        <w:t>nings</w:t>
      </w:r>
      <w:r>
        <w:softHyphen/>
      </w:r>
      <w:r w:rsidRPr="007C2479">
        <w:t xml:space="preserve">verksamhet där människor medverkar och där det finns risk att skada dessa människor fysiskt, psykiskt eller integritetsmässigt eller där känsligt material </w:t>
      </w:r>
      <w:r>
        <w:t>som rör</w:t>
      </w:r>
      <w:r w:rsidRPr="007C2479">
        <w:t xml:space="preserve"> människor används.</w:t>
      </w:r>
    </w:p>
    <w:p w14:paraId="31CA65A1" w14:textId="77777777" w:rsidR="004C0735" w:rsidRDefault="00C013B6" w:rsidP="004C0735">
      <w:pPr>
        <w:pStyle w:val="Brdtextmedindrag"/>
      </w:pPr>
      <w:r>
        <w:t>Utredningen antar att en följd av förslaget att undantaget för student</w:t>
      </w:r>
      <w:r>
        <w:softHyphen/>
        <w:t>ar</w:t>
      </w:r>
      <w:r>
        <w:softHyphen/>
        <w:t xml:space="preserve">beten ska tas bort är att antalet ärenden hos etikprövningsnämnderna ökar </w:t>
      </w:r>
      <w:r>
        <w:lastRenderedPageBreak/>
        <w:t>markant, och konstaterar att det inte är möjligt att behandla frågan om stu</w:t>
      </w:r>
      <w:r>
        <w:softHyphen/>
        <w:t>dentundantaget utan att till viss del behandla frågan om hur det ökade an</w:t>
      </w:r>
      <w:r>
        <w:softHyphen/>
        <w:t>talet ärenden ska hanteras. Utredningen konstaterar att en kraftigt ökad måltillströmning kan nödvändiggöra en förändring av organisationen för etikprövning och att en ny eller kompletterande ordning för etikprövning behöver övervägas, men bedömer att det ligger utanför utredningens upp</w:t>
      </w:r>
      <w:r>
        <w:softHyphen/>
        <w:t>drag att föreslå sådana åtgärder. För att möta de krav som förslaget ställer före</w:t>
      </w:r>
      <w:r>
        <w:softHyphen/>
        <w:t>slår utredningen i stället att projekt som utförs enbart av studen</w:t>
      </w:r>
      <w:r>
        <w:softHyphen/>
        <w:t>ter inom ramen för högskole</w:t>
      </w:r>
      <w:r>
        <w:softHyphen/>
        <w:t>ut</w:t>
      </w:r>
      <w:r>
        <w:softHyphen/>
        <w:t>bild</w:t>
      </w:r>
      <w:r>
        <w:softHyphen/>
        <w:t xml:space="preserve">ning på grundnivå eller avancerad nivå, och som faller inom </w:t>
      </w:r>
      <w:proofErr w:type="spellStart"/>
      <w:r>
        <w:t>etik</w:t>
      </w:r>
      <w:r>
        <w:softHyphen/>
        <w:t>pröv</w:t>
      </w:r>
      <w:r>
        <w:softHyphen/>
        <w:t>ningslagens</w:t>
      </w:r>
      <w:proofErr w:type="spellEnd"/>
      <w:r>
        <w:t xml:space="preserve"> tillämpningsområde, ska bedö</w:t>
      </w:r>
      <w:r>
        <w:softHyphen/>
        <w:t>mas av ett rådgivande organ inom lärosätet innan ansökan om etikprövning görs. Organet bör bedöma om det är lämpligt att en student utför den forskning som ansökan avser, och bör då ha en återhållande funktion för att förhindra att studenter åläggs forskningsuppgifter som medför risk för att enskilda kan komma till skada. I vissa fall kan det enligt utredningen vara mer lämpligt att vissa delar av projektet tas bort eller utförs på ett annat sätt så att arbetet inte längre är av sådan karaktär att etikprövning krävs. Ett yt</w:t>
      </w:r>
      <w:r>
        <w:softHyphen/>
        <w:t>terligare alternativ är att forskningen kopplas till ett större projekt, där stu</w:t>
      </w:r>
      <w:r>
        <w:softHyphen/>
        <w:t>denten kan ingå tillsammans med andra än studenter.</w:t>
      </w:r>
    </w:p>
    <w:p w14:paraId="3CA99081" w14:textId="77777777" w:rsidR="004C0735" w:rsidRDefault="00C013B6" w:rsidP="004C0735">
      <w:pPr>
        <w:pStyle w:val="Brdtextmedindrag"/>
      </w:pPr>
      <w:r>
        <w:t>Många remissinstanser tillstyrker förslaget om att ta bort studentundan</w:t>
      </w:r>
      <w:r>
        <w:softHyphen/>
        <w:t>taget med hänvisning till att skyddet för forskningspersonerna bör upp</w:t>
      </w:r>
      <w:r>
        <w:softHyphen/>
        <w:t>rätt</w:t>
      </w:r>
      <w:r>
        <w:softHyphen/>
        <w:t>hållas oavsett vem som utför arbetet. Samti</w:t>
      </w:r>
      <w:r>
        <w:softHyphen/>
        <w:t>digt pekar flera av dessa re</w:t>
      </w:r>
      <w:r>
        <w:softHyphen/>
        <w:t>missinstanser på att ett borttagande kan få negativa konsekvenser. De in</w:t>
      </w:r>
      <w:r>
        <w:softHyphen/>
        <w:t>vändningar som framförs är bl.a. att förslagen kan komma att innebära en ökad ärendemängd till Etikprövningsmyndigheten och att hanteringen även får betydande ekonomiska konsekvenser för lärosätena och lands</w:t>
      </w:r>
      <w:r>
        <w:softHyphen/>
        <w:t xml:space="preserve">tingen. En annan konsekvens är att </w:t>
      </w:r>
      <w:r w:rsidRPr="00DB0E9D">
        <w:t>studenter</w:t>
      </w:r>
      <w:r>
        <w:t xml:space="preserve"> skulle</w:t>
      </w:r>
      <w:r w:rsidRPr="00DB0E9D">
        <w:t xml:space="preserve"> behöva planera sitt arbete långt före examenskursens start</w:t>
      </w:r>
      <w:r>
        <w:t xml:space="preserve"> för att prövning i både lärosätets organ och Etikprövningsmyndigheten skulle hinnas med och att </w:t>
      </w:r>
      <w:r w:rsidRPr="00DB0E9D">
        <w:t>studenter i</w:t>
      </w:r>
      <w:r>
        <w:t xml:space="preserve"> </w:t>
      </w:r>
      <w:r w:rsidRPr="00DB0E9D">
        <w:t>stället kommer att välja</w:t>
      </w:r>
      <w:r>
        <w:t>, eller lärosätena uppmuntra,</w:t>
      </w:r>
      <w:r w:rsidRPr="00DB0E9D">
        <w:t xml:space="preserve"> enklare och möjligen ytligare frågeställningar för att undvika en lång prövningsprocess.</w:t>
      </w:r>
      <w:r>
        <w:t xml:space="preserve"> Studen</w:t>
      </w:r>
      <w:r>
        <w:softHyphen/>
        <w:t xml:space="preserve">ter skulle också få betala ansökningsavgift till Etikprövningsmyndigheten om inte avgiftssystemet ändras. Vissa remissinstanser påpekar att </w:t>
      </w:r>
      <w:r w:rsidRPr="00DB0E9D">
        <w:t>betän</w:t>
      </w:r>
      <w:r>
        <w:softHyphen/>
      </w:r>
      <w:r w:rsidRPr="00DB0E9D">
        <w:t xml:space="preserve">kandet </w:t>
      </w:r>
      <w:r>
        <w:t xml:space="preserve">har </w:t>
      </w:r>
      <w:r w:rsidRPr="00DB0E9D">
        <w:t xml:space="preserve">lämnat obesvarade frågor </w:t>
      </w:r>
      <w:r>
        <w:t>om</w:t>
      </w:r>
      <w:r w:rsidRPr="00DB0E9D">
        <w:t xml:space="preserve"> de föreslagna organens upp</w:t>
      </w:r>
      <w:r>
        <w:softHyphen/>
      </w:r>
      <w:r w:rsidRPr="00DB0E9D">
        <w:t>bygg</w:t>
      </w:r>
      <w:r>
        <w:softHyphen/>
      </w:r>
      <w:r w:rsidRPr="00DB0E9D">
        <w:t xml:space="preserve">nad, uppdrag och relation till </w:t>
      </w:r>
      <w:r>
        <w:t>Etikprövningsmyndigheten</w:t>
      </w:r>
      <w:r w:rsidRPr="00DB0E9D">
        <w:t xml:space="preserve">. </w:t>
      </w:r>
      <w:r>
        <w:t xml:space="preserve">De påpekar att det finns </w:t>
      </w:r>
      <w:r w:rsidRPr="00DB0E9D">
        <w:t>risk för att lärosäten över tid utvecklar olika praxis för bedöm</w:t>
      </w:r>
      <w:r>
        <w:softHyphen/>
      </w:r>
      <w:r w:rsidRPr="00DB0E9D">
        <w:t>ning av studentarbeten</w:t>
      </w:r>
      <w:r>
        <w:t>, och att d</w:t>
      </w:r>
      <w:r w:rsidRPr="00DB0E9D">
        <w:t>et</w:t>
      </w:r>
      <w:r>
        <w:t xml:space="preserve"> är otydligt</w:t>
      </w:r>
      <w:r w:rsidRPr="00DB0E9D">
        <w:t xml:space="preserve"> vilka konsekvenser det skulle in</w:t>
      </w:r>
      <w:r>
        <w:softHyphen/>
      </w:r>
      <w:r w:rsidRPr="00DB0E9D">
        <w:t xml:space="preserve">nebära om det lokala organet vid ett lärosäte bryter mot </w:t>
      </w:r>
      <w:proofErr w:type="spellStart"/>
      <w:r w:rsidRPr="00DB0E9D">
        <w:t>etikprövning</w:t>
      </w:r>
      <w:r>
        <w:t>s</w:t>
      </w:r>
      <w:r>
        <w:softHyphen/>
        <w:t>la</w:t>
      </w:r>
      <w:r>
        <w:softHyphen/>
        <w:t>gen</w:t>
      </w:r>
      <w:proofErr w:type="spellEnd"/>
      <w:r w:rsidRPr="00DB0E9D">
        <w:t>, genom att undanta studentarbeten som borde ha etikprövats från etik</w:t>
      </w:r>
      <w:r>
        <w:softHyphen/>
      </w:r>
      <w:r w:rsidRPr="00DB0E9D">
        <w:t>prövning.</w:t>
      </w:r>
      <w:r>
        <w:t xml:space="preserve"> Andra remissinstanser påtalar samma konsekven</w:t>
      </w:r>
      <w:r>
        <w:softHyphen/>
        <w:t>ser och anser att förslagen på grund av konsekvenserna inte bör genomföras alls eller åt</w:t>
      </w:r>
      <w:r>
        <w:softHyphen/>
        <w:t xml:space="preserve">minstone inte innan en tydligare konsekvensutredning är genomförd. Några remissinstanser anför att studenter </w:t>
      </w:r>
      <w:r w:rsidRPr="00936080">
        <w:t xml:space="preserve">inte </w:t>
      </w:r>
      <w:r>
        <w:t>alls bör</w:t>
      </w:r>
      <w:r w:rsidRPr="00936080">
        <w:t xml:space="preserve"> bedriva verksamhet där det finns risk att skada medverkande människor, eftersom de inte bör åläggas det ansvar som detta innebär</w:t>
      </w:r>
      <w:r>
        <w:t>.</w:t>
      </w:r>
    </w:p>
    <w:p w14:paraId="5019757C" w14:textId="77777777" w:rsidR="004C0735" w:rsidRDefault="00C013B6" w:rsidP="004C0735">
      <w:pPr>
        <w:pStyle w:val="Rubrik5utannumrering"/>
      </w:pPr>
      <w:r>
        <w:t>Konsekvenser av att ta bort respektive behålla studentundantaget</w:t>
      </w:r>
    </w:p>
    <w:p w14:paraId="7BBD00F7" w14:textId="32793571" w:rsidR="004C0735" w:rsidRDefault="00C013B6" w:rsidP="004C0735">
      <w:pPr>
        <w:pStyle w:val="Brdtext"/>
      </w:pPr>
      <w:r>
        <w:t>Inom forskningen uppstår ibland</w:t>
      </w:r>
      <w:r w:rsidRPr="00EC50BD">
        <w:t xml:space="preserve"> risk</w:t>
      </w:r>
      <w:r>
        <w:t>er för att</w:t>
      </w:r>
      <w:r w:rsidRPr="00EC50BD">
        <w:t xml:space="preserve"> människor</w:t>
      </w:r>
      <w:r>
        <w:t xml:space="preserve"> skadas</w:t>
      </w:r>
      <w:r w:rsidRPr="00EC50BD">
        <w:t xml:space="preserve"> fysiskt, ps</w:t>
      </w:r>
      <w:r>
        <w:t>ykiskt eller integritetsmässigt.</w:t>
      </w:r>
      <w:r w:rsidRPr="00EC50BD">
        <w:t xml:space="preserve"> </w:t>
      </w:r>
      <w:proofErr w:type="spellStart"/>
      <w:r>
        <w:t>Etikprövningslagens</w:t>
      </w:r>
      <w:proofErr w:type="spellEnd"/>
      <w:r>
        <w:t xml:space="preserve"> syfte är att skydda den enskilda människan och respekten för människovärdet vid forskning. </w:t>
      </w:r>
      <w:r>
        <w:lastRenderedPageBreak/>
        <w:t>Det skydd som lagen ger gäller inom den verksamhet som i lagen definie</w:t>
      </w:r>
      <w:r>
        <w:softHyphen/>
        <w:t>ras som forskning. Undantaget från krav på etikprövning av studentarbeten bör självfallet inte tolkas som att det därmed är fritt fram för studenter att utsätta forskningspersoner för risker. Om människor i annan verksamhet än forskning utsätts för motsva</w:t>
      </w:r>
      <w:r>
        <w:softHyphen/>
        <w:t>rande risk att skadas</w:t>
      </w:r>
      <w:r w:rsidRPr="00EC50BD">
        <w:t xml:space="preserve"> fysiskt, psykiskt eller integritetsmässigt eller</w:t>
      </w:r>
      <w:r>
        <w:t xml:space="preserve"> om</w:t>
      </w:r>
      <w:r w:rsidRPr="00EC50BD">
        <w:t xml:space="preserve"> känsligt material </w:t>
      </w:r>
      <w:r>
        <w:t>som rör</w:t>
      </w:r>
      <w:r w:rsidRPr="00EC50BD">
        <w:t xml:space="preserve"> människor används</w:t>
      </w:r>
      <w:r>
        <w:t xml:space="preserve"> så bör motsva</w:t>
      </w:r>
      <w:r>
        <w:softHyphen/>
        <w:t>rande skydd av de enskilda människorna ges även där.</w:t>
      </w:r>
      <w:r w:rsidRPr="000F1321">
        <w:t xml:space="preserve"> </w:t>
      </w:r>
      <w:r>
        <w:t>Frå</w:t>
      </w:r>
      <w:r>
        <w:softHyphen/>
        <w:t>gan är således om det finns en lucka i regelverket som gör att studenter inom ramen för sina arbeten på grundnivå och avancerad nivå inom hög</w:t>
      </w:r>
      <w:r>
        <w:softHyphen/>
        <w:t xml:space="preserve">skolan, i en verksamhet som skulle fallit under huvudregeln i </w:t>
      </w:r>
      <w:proofErr w:type="spellStart"/>
      <w:r>
        <w:t>etikpröv</w:t>
      </w:r>
      <w:r>
        <w:softHyphen/>
        <w:t>nings</w:t>
      </w:r>
      <w:r>
        <w:softHyphen/>
        <w:t>lagens</w:t>
      </w:r>
      <w:proofErr w:type="spellEnd"/>
      <w:r>
        <w:t xml:space="preserve"> forskningsdefinition om studentundantaget inte fanns</w:t>
      </w:r>
      <w:r w:rsidR="00D74564">
        <w:t>,</w:t>
      </w:r>
      <w:r>
        <w:t xml:space="preserve"> utsätter människor för risker att skadas</w:t>
      </w:r>
      <w:r w:rsidRPr="00EC50BD">
        <w:t xml:space="preserve"> fysiskt, psykiskt eller integritets</w:t>
      </w:r>
      <w:r>
        <w:softHyphen/>
      </w:r>
      <w:r w:rsidRPr="00EC50BD">
        <w:t>mässigt</w:t>
      </w:r>
      <w:r>
        <w:t xml:space="preserve"> utan skydd eller kontroll. Tidigare förarbeten till </w:t>
      </w:r>
      <w:proofErr w:type="spellStart"/>
      <w:r>
        <w:t>etikpröv</w:t>
      </w:r>
      <w:r>
        <w:softHyphen/>
        <w:t>nings</w:t>
      </w:r>
      <w:r>
        <w:softHyphen/>
        <w:t>lagen</w:t>
      </w:r>
      <w:proofErr w:type="spellEnd"/>
      <w:r>
        <w:t xml:space="preserve"> ger uttryck för synen att studenter inte kan förväntas ta det fulla ansvaret för studier som innebär risker för forsk</w:t>
      </w:r>
      <w:r>
        <w:softHyphen/>
        <w:t>ningspersoner och att de därmed inte ska genom</w:t>
      </w:r>
      <w:r>
        <w:softHyphen/>
        <w:t>föra sådana studier. Om det emellertid stod helt klart att stu</w:t>
      </w:r>
      <w:r>
        <w:softHyphen/>
        <w:t>den</w:t>
      </w:r>
      <w:r>
        <w:softHyphen/>
        <w:t>ter inte får genomföra sådana studier, skulle det kunna hävdas att student</w:t>
      </w:r>
      <w:r>
        <w:softHyphen/>
        <w:t xml:space="preserve">undantaget inte behövs eftersom inga studentarbeten då skulle utföras på ett sådant sätt att de faller in under huvudregeln i </w:t>
      </w:r>
      <w:proofErr w:type="spellStart"/>
      <w:r>
        <w:t>etik</w:t>
      </w:r>
      <w:r>
        <w:softHyphen/>
        <w:t>pröv</w:t>
      </w:r>
      <w:r>
        <w:softHyphen/>
        <w:t>ningslagens</w:t>
      </w:r>
      <w:proofErr w:type="spellEnd"/>
      <w:r>
        <w:t xml:space="preserve"> forsknings</w:t>
      </w:r>
      <w:r>
        <w:softHyphen/>
        <w:t>definition.</w:t>
      </w:r>
      <w:r w:rsidRPr="000F1321">
        <w:t xml:space="preserve"> </w:t>
      </w:r>
    </w:p>
    <w:p w14:paraId="1CDB0BA7" w14:textId="77777777" w:rsidR="004C0735" w:rsidRDefault="00C013B6" w:rsidP="004C0735">
      <w:pPr>
        <w:pStyle w:val="Brdtextmedindrag"/>
      </w:pPr>
      <w:r>
        <w:t xml:space="preserve">Den forskningsdefinition som föreslås i avsnitt 6.1 innebär att </w:t>
      </w:r>
      <w:r w:rsidRPr="0098057C">
        <w:t>veten</w:t>
      </w:r>
      <w:r>
        <w:softHyphen/>
      </w:r>
      <w:r w:rsidRPr="0098057C">
        <w:t xml:space="preserve">skapligt experimentellt eller teoretiskt arbete eller vetenskapliga studier genom observation, </w:t>
      </w:r>
      <w:r>
        <w:t>s</w:t>
      </w:r>
      <w:r w:rsidRPr="0098057C">
        <w:t>om sker för att hämta in ny kunskap, och utveck</w:t>
      </w:r>
      <w:r>
        <w:softHyphen/>
      </w:r>
      <w:r w:rsidRPr="0098057C">
        <w:t>lingsarbete på vetenskaplig grund</w:t>
      </w:r>
      <w:r>
        <w:t>, måste god</w:t>
      </w:r>
      <w:r>
        <w:softHyphen/>
        <w:t>kän</w:t>
      </w:r>
      <w:r>
        <w:softHyphen/>
        <w:t>nas vid en etikprövning, om arbetet eller studierna även i övrigt faller inom lagens tillämp</w:t>
      </w:r>
      <w:r>
        <w:softHyphen/>
        <w:t>ningsom</w:t>
      </w:r>
      <w:r>
        <w:softHyphen/>
        <w:t>råde enligt 3 och 4 §§. Undantaget från kravet på godkännande vid en etik</w:t>
      </w:r>
      <w:r>
        <w:softHyphen/>
        <w:t xml:space="preserve">prövning för sådant arbete </w:t>
      </w:r>
      <w:r w:rsidRPr="004D4E41">
        <w:t>som utförs inom ramen för hög</w:t>
      </w:r>
      <w:r>
        <w:softHyphen/>
      </w:r>
      <w:r w:rsidRPr="004D4E41">
        <w:t xml:space="preserve">skoleutbildning på grundnivå eller på avancerad nivå </w:t>
      </w:r>
      <w:r>
        <w:t>ger dock vid handen att åtminstone vissa studentarbeten har ett innehåll som gör att de faller in under forsk</w:t>
      </w:r>
      <w:r>
        <w:softHyphen/>
        <w:t>ningsdefinitionens krav på vetenskap</w:t>
      </w:r>
      <w:r>
        <w:softHyphen/>
        <w:t>lighet och inhämtande av ny kun</w:t>
      </w:r>
      <w:r>
        <w:softHyphen/>
        <w:t>skap. Att sådana studentarbeten utförs bekräftas också av utred</w:t>
      </w:r>
      <w:r>
        <w:softHyphen/>
        <w:t>ningen och remissinstan</w:t>
      </w:r>
      <w:r>
        <w:softHyphen/>
        <w:t xml:space="preserve">serna. </w:t>
      </w:r>
    </w:p>
    <w:p w14:paraId="1A5ACC54" w14:textId="77777777" w:rsidR="004C0735" w:rsidRDefault="00C013B6" w:rsidP="004C0735">
      <w:pPr>
        <w:pStyle w:val="Brdtextmedindrag"/>
      </w:pPr>
      <w:r>
        <w:t>För att upprätthålla skyddet för de enskilda människorna och människo</w:t>
      </w:r>
      <w:r>
        <w:softHyphen/>
        <w:t>värdet måste ställning först tas till om det överhuvudtaget är lämpligt att studenter genomför arbete med sådant innehåll inom ramen för utbildning på grundnivå och avancerad nivå. Om det uppfattas som lämpligt så måste ställning tas till hur skyddet för de enskilda människorna och människo</w:t>
      </w:r>
      <w:r>
        <w:softHyphen/>
        <w:t xml:space="preserve">värdet ska upprätthållas inom ramen för den verksamheten.   </w:t>
      </w:r>
    </w:p>
    <w:p w14:paraId="285D7102" w14:textId="77777777" w:rsidR="004C0735" w:rsidRDefault="00C013B6" w:rsidP="004C0735">
      <w:pPr>
        <w:pStyle w:val="Brdtextmedindrag"/>
      </w:pPr>
      <w:r>
        <w:t xml:space="preserve">Regeringen anser, i likhet med tidigare regeringar, </w:t>
      </w:r>
      <w:r w:rsidRPr="00C573D1">
        <w:t>att studenter som ge</w:t>
      </w:r>
      <w:r>
        <w:softHyphen/>
      </w:r>
      <w:r w:rsidRPr="00C573D1">
        <w:t xml:space="preserve">nomgår utbildning på grundnivå eller på avancerad nivå </w:t>
      </w:r>
      <w:r>
        <w:t xml:space="preserve">som huvudregel </w:t>
      </w:r>
      <w:r w:rsidRPr="00C573D1">
        <w:t>inte bör åläggas det ansvar som det innebär att bedriva forsk</w:t>
      </w:r>
      <w:r>
        <w:softHyphen/>
      </w:r>
      <w:r w:rsidRPr="00C573D1">
        <w:t>ningsverk</w:t>
      </w:r>
      <w:r>
        <w:softHyphen/>
      </w:r>
      <w:r w:rsidRPr="00C573D1">
        <w:t>sam</w:t>
      </w:r>
      <w:r>
        <w:softHyphen/>
      </w:r>
      <w:r w:rsidRPr="00C573D1">
        <w:t>het där människor medverkar och där det finns risk att skada dessa männi</w:t>
      </w:r>
      <w:r>
        <w:softHyphen/>
      </w:r>
      <w:r w:rsidRPr="00C573D1">
        <w:t>skor fysiskt, psykiskt eller integritetsmässigt</w:t>
      </w:r>
      <w:r>
        <w:t>,</w:t>
      </w:r>
      <w:r w:rsidRPr="00C573D1">
        <w:t xml:space="preserve"> eller där känsligt material </w:t>
      </w:r>
      <w:r>
        <w:t>som rör</w:t>
      </w:r>
      <w:r w:rsidRPr="00C573D1">
        <w:t xml:space="preserve"> människor används.</w:t>
      </w:r>
      <w:r>
        <w:t xml:space="preserve"> E</w:t>
      </w:r>
      <w:r w:rsidRPr="00272CF3">
        <w:t xml:space="preserve">n proportionalitetsbedömning </w:t>
      </w:r>
      <w:r>
        <w:t>bör alltid gö</w:t>
      </w:r>
      <w:r>
        <w:softHyphen/>
        <w:t xml:space="preserve">ras vid lärosätet </w:t>
      </w:r>
      <w:r w:rsidRPr="00272CF3">
        <w:t xml:space="preserve">där man avväger om utbildningens mål kan nås utan att </w:t>
      </w:r>
      <w:r>
        <w:t>student</w:t>
      </w:r>
      <w:r w:rsidRPr="00272CF3">
        <w:t xml:space="preserve">arbetet innebär någon risk </w:t>
      </w:r>
      <w:r>
        <w:t>att skada</w:t>
      </w:r>
      <w:r w:rsidRPr="00272CF3">
        <w:t xml:space="preserve"> försökspersoner. Om det finns alternativa sätt att uppnå samma mål för utbildningen som innebär mindre eller inga risker för skada, ska dessa användas i</w:t>
      </w:r>
      <w:r>
        <w:t xml:space="preserve"> </w:t>
      </w:r>
      <w:r w:rsidRPr="00272CF3">
        <w:t xml:space="preserve">stället. </w:t>
      </w:r>
      <w:r>
        <w:t>Samtidigt vill re</w:t>
      </w:r>
      <w:r>
        <w:softHyphen/>
        <w:t>geringen inte att regelverket ska hindra studenter från att inom ramen för sin utbildning på grundnivå och avancerad nivå genomföra arbeten som inbegriper t.ex. bio</w:t>
      </w:r>
      <w:r>
        <w:softHyphen/>
        <w:t>lo</w:t>
      </w:r>
      <w:r>
        <w:softHyphen/>
        <w:t xml:space="preserve">giskt material från människor eller som behandlar </w:t>
      </w:r>
      <w:r>
        <w:lastRenderedPageBreak/>
        <w:t>känsliga personupp</w:t>
      </w:r>
      <w:r>
        <w:softHyphen/>
        <w:t>gifter eller uppgifter om lagöverträdelser, t.ex. i offent</w:t>
      </w:r>
      <w:r>
        <w:softHyphen/>
        <w:t>liga domar, om det kan säkerställas att projektet genomförs under etiskt godtagbara former. Sådant innehåll är viktigt eller t.o.m. nöd</w:t>
      </w:r>
      <w:r>
        <w:softHyphen/>
        <w:t>vändigt inom flera utbild</w:t>
      </w:r>
      <w:r>
        <w:softHyphen/>
        <w:t>ningar. Det bör därmed enligt rege</w:t>
      </w:r>
      <w:r>
        <w:softHyphen/>
        <w:t>ringen även fortsättningsvis finnas ut</w:t>
      </w:r>
      <w:r>
        <w:softHyphen/>
        <w:t>rymme för studen</w:t>
      </w:r>
      <w:r>
        <w:softHyphen/>
        <w:t>ter att inom ramen för sin utbild</w:t>
      </w:r>
      <w:r>
        <w:softHyphen/>
        <w:t>ning på grund</w:t>
      </w:r>
      <w:r>
        <w:softHyphen/>
        <w:t>nivå och avancerad nivå utföra projekt som, om student</w:t>
      </w:r>
      <w:r>
        <w:softHyphen/>
        <w:t xml:space="preserve">undantaget inte fanns, skulle ha krävt etikprövning. </w:t>
      </w:r>
    </w:p>
    <w:p w14:paraId="23C51FF0" w14:textId="77777777" w:rsidR="004C0735" w:rsidRDefault="00C013B6" w:rsidP="004C0735">
      <w:pPr>
        <w:pStyle w:val="Brdtextmedindrag"/>
      </w:pPr>
      <w:r>
        <w:t>Om studentundantaget tas bort skulle visserligen skyddet för forsk</w:t>
      </w:r>
      <w:r>
        <w:softHyphen/>
        <w:t>nings</w:t>
      </w:r>
      <w:r>
        <w:softHyphen/>
        <w:t>personerna</w:t>
      </w:r>
      <w:r w:rsidRPr="00272CF3">
        <w:t xml:space="preserve"> </w:t>
      </w:r>
      <w:r>
        <w:t>säkerställas genom en sådan etikprövning, och även lagens öv</w:t>
      </w:r>
      <w:r>
        <w:softHyphen/>
        <w:t>riga krav på t.ex. information och samtycke gälla, men samtidigt skulle det få ett antal ekonomiska och organisatoriska k</w:t>
      </w:r>
      <w:r w:rsidRPr="00A80021">
        <w:t xml:space="preserve">onsekvenser för lärosäten, studenter och Etikprövningsmyndigheten </w:t>
      </w:r>
      <w:r>
        <w:t>som enligt flera remissinstansers uppfattning</w:t>
      </w:r>
      <w:r w:rsidRPr="00510922">
        <w:t xml:space="preserve"> </w:t>
      </w:r>
      <w:r w:rsidRPr="00A80021">
        <w:t>inte är tillräckligt genom</w:t>
      </w:r>
      <w:r>
        <w:softHyphen/>
      </w:r>
      <w:r w:rsidRPr="00A80021">
        <w:t>lysta</w:t>
      </w:r>
      <w:r>
        <w:t xml:space="preserve"> i utredningen. </w:t>
      </w:r>
      <w:r w:rsidRPr="00AD353F">
        <w:t>Flera remiss</w:t>
      </w:r>
      <w:r>
        <w:softHyphen/>
      </w:r>
      <w:r w:rsidRPr="00AD353F">
        <w:t>in</w:t>
      </w:r>
      <w:r>
        <w:softHyphen/>
      </w:r>
      <w:r w:rsidRPr="00AD353F">
        <w:t>stanser hävdar att antalet studentarbeten per år som skulle komma i fråga för etikprövning om undantaget tas bort skulle bli väldigt stort</w:t>
      </w:r>
      <w:r w:rsidRPr="001A0833">
        <w:t xml:space="preserve">. </w:t>
      </w:r>
      <w:r w:rsidRPr="001A0833">
        <w:rPr>
          <w:i/>
        </w:rPr>
        <w:t>Stockholms universitet</w:t>
      </w:r>
      <w:r w:rsidRPr="001A0833">
        <w:t xml:space="preserve">, </w:t>
      </w:r>
      <w:r w:rsidRPr="001A0833">
        <w:rPr>
          <w:i/>
        </w:rPr>
        <w:t>Uppsala universitet</w:t>
      </w:r>
      <w:r w:rsidRPr="001A0833">
        <w:t xml:space="preserve">, </w:t>
      </w:r>
      <w:r w:rsidRPr="001A0833">
        <w:rPr>
          <w:i/>
        </w:rPr>
        <w:t>Juridiska fakultets</w:t>
      </w:r>
      <w:r>
        <w:rPr>
          <w:i/>
        </w:rPr>
        <w:softHyphen/>
      </w:r>
      <w:r w:rsidRPr="001A0833">
        <w:rPr>
          <w:i/>
        </w:rPr>
        <w:t>styrelsen vid Lunds universitet</w:t>
      </w:r>
      <w:r w:rsidRPr="001A0833">
        <w:t xml:space="preserve"> och </w:t>
      </w:r>
      <w:r w:rsidRPr="001A0833">
        <w:rPr>
          <w:i/>
        </w:rPr>
        <w:t>Örebro universitet</w:t>
      </w:r>
      <w:r w:rsidRPr="001A0833">
        <w:t xml:space="preserve"> gör bedömningen att de flesta examens</w:t>
      </w:r>
      <w:r>
        <w:softHyphen/>
      </w:r>
      <w:r w:rsidRPr="001A0833">
        <w:t xml:space="preserve">arbeten på juristprogrammen skulle omfattas. </w:t>
      </w:r>
      <w:r w:rsidRPr="00272CF3">
        <w:t>Även arbeten inom vårdut</w:t>
      </w:r>
      <w:r>
        <w:softHyphen/>
      </w:r>
      <w:r w:rsidRPr="00272CF3">
        <w:t>bild</w:t>
      </w:r>
      <w:r>
        <w:softHyphen/>
      </w:r>
      <w:r w:rsidRPr="00272CF3">
        <w:t>ningar, farmaci och biomedicin nämns i remissvaren.</w:t>
      </w:r>
      <w:r>
        <w:t xml:space="preserve"> Samman</w:t>
      </w:r>
      <w:r>
        <w:softHyphen/>
        <w:t xml:space="preserve">taget rör det sig om tusentals arbeten per år. Det har inte blivit utrett </w:t>
      </w:r>
      <w:r w:rsidRPr="00AD353F">
        <w:t>hur hårt belas</w:t>
      </w:r>
      <w:r>
        <w:softHyphen/>
      </w:r>
      <w:r w:rsidRPr="00AD353F">
        <w:t>tad Etikprövningsmyndigheten skulle bli, vilka förutsättningar lärosätena skulle ha att bekosta ansökningar om etikprövning av student</w:t>
      </w:r>
      <w:r>
        <w:softHyphen/>
      </w:r>
      <w:r w:rsidRPr="00AD353F">
        <w:t>arbeten eller vilka förutsättningar det finns att få godkännande inom den tidsram stu</w:t>
      </w:r>
      <w:r>
        <w:softHyphen/>
      </w:r>
      <w:r w:rsidRPr="00AD353F">
        <w:t xml:space="preserve">denterna har på sig </w:t>
      </w:r>
      <w:r>
        <w:t xml:space="preserve">för </w:t>
      </w:r>
      <w:r w:rsidRPr="00AD353F">
        <w:t xml:space="preserve">att genomföra sitt arbete. </w:t>
      </w:r>
    </w:p>
    <w:p w14:paraId="5C66F53B" w14:textId="77777777" w:rsidR="004C0735" w:rsidRDefault="00C013B6" w:rsidP="004C0735">
      <w:pPr>
        <w:pStyle w:val="Brdtextmedindrag"/>
      </w:pPr>
      <w:r w:rsidRPr="00AD353F">
        <w:t>Regeringen delar uppfattning</w:t>
      </w:r>
      <w:r>
        <w:t xml:space="preserve">en att </w:t>
      </w:r>
      <w:r w:rsidRPr="00D32439">
        <w:t>en utvidgning av kravet på etik</w:t>
      </w:r>
      <w:r>
        <w:softHyphen/>
      </w:r>
      <w:r w:rsidRPr="00D32439">
        <w:t>pröv</w:t>
      </w:r>
      <w:r>
        <w:softHyphen/>
      </w:r>
      <w:r w:rsidRPr="00D32439">
        <w:t xml:space="preserve">ning </w:t>
      </w:r>
      <w:r>
        <w:t xml:space="preserve">skulle </w:t>
      </w:r>
      <w:r w:rsidRPr="00D32439">
        <w:t>medföra betydande praktiska problem</w:t>
      </w:r>
      <w:r>
        <w:t>, vilka även utred</w:t>
      </w:r>
      <w:r>
        <w:softHyphen/>
        <w:t>ningen redovisar</w:t>
      </w:r>
      <w:r w:rsidRPr="00D32439">
        <w:t>.</w:t>
      </w:r>
      <w:r>
        <w:t xml:space="preserve"> Påpekandet att examensarbeten på jurist</w:t>
      </w:r>
      <w:r>
        <w:softHyphen/>
        <w:t>pro</w:t>
      </w:r>
      <w:r>
        <w:softHyphen/>
        <w:t>gram</w:t>
      </w:r>
      <w:r>
        <w:softHyphen/>
        <w:t>men skulle om</w:t>
      </w:r>
      <w:r>
        <w:softHyphen/>
        <w:t xml:space="preserve">fattas av </w:t>
      </w:r>
      <w:proofErr w:type="spellStart"/>
      <w:r>
        <w:t>etikprövnings</w:t>
      </w:r>
      <w:r>
        <w:softHyphen/>
        <w:t>lagen</w:t>
      </w:r>
      <w:proofErr w:type="spellEnd"/>
      <w:r>
        <w:t xml:space="preserve"> om studentundantaget tas bort be</w:t>
      </w:r>
      <w:r>
        <w:softHyphen/>
        <w:t>hand</w:t>
      </w:r>
      <w:r>
        <w:softHyphen/>
        <w:t>las vi</w:t>
      </w:r>
      <w:r>
        <w:softHyphen/>
        <w:t xml:space="preserve">dare i avsnitt 6.3. </w:t>
      </w:r>
    </w:p>
    <w:p w14:paraId="74DAB75D" w14:textId="77777777" w:rsidR="004C0735" w:rsidRDefault="00C013B6" w:rsidP="004C0735">
      <w:pPr>
        <w:pStyle w:val="Brdtextmedindrag"/>
      </w:pPr>
      <w:r w:rsidRPr="00F756FD">
        <w:t xml:space="preserve">En annan konsekvens av att studentarbeten skulle omfattas av </w:t>
      </w:r>
      <w:proofErr w:type="spellStart"/>
      <w:r w:rsidRPr="00F756FD">
        <w:t>etikpröv</w:t>
      </w:r>
      <w:r>
        <w:softHyphen/>
      </w:r>
      <w:r w:rsidRPr="00F756FD">
        <w:t>nings</w:t>
      </w:r>
      <w:r>
        <w:softHyphen/>
      </w:r>
      <w:r w:rsidRPr="00F756FD">
        <w:t>lagen</w:t>
      </w:r>
      <w:proofErr w:type="spellEnd"/>
      <w:r w:rsidRPr="00F756FD">
        <w:t xml:space="preserve"> är att studenter som inom</w:t>
      </w:r>
      <w:r>
        <w:t xml:space="preserve"> ramen för sin utbildning genomför ett arbete som faller in under forskningsdefinitionens krav på vetenskap</w:t>
      </w:r>
      <w:r>
        <w:softHyphen/>
        <w:t>lighet och inhämtande av ny kunskap men som inte har ansökt om och fått god</w:t>
      </w:r>
      <w:r>
        <w:softHyphen/>
        <w:t xml:space="preserve">kännande vid en etikprövning skulle bli straffansvariga enligt 38 § </w:t>
      </w:r>
      <w:proofErr w:type="spellStart"/>
      <w:r>
        <w:t>etik</w:t>
      </w:r>
      <w:r>
        <w:softHyphen/>
        <w:t>prövningslagen</w:t>
      </w:r>
      <w:proofErr w:type="spellEnd"/>
      <w:r>
        <w:t>. Det är enligt regeringen en konsekvens av ett bort</w:t>
      </w:r>
      <w:r>
        <w:softHyphen/>
        <w:t>ta</w:t>
      </w:r>
      <w:r>
        <w:softHyphen/>
        <w:t>gande av studentundantaget som skulle behöva övervägas ytter</w:t>
      </w:r>
      <w:r>
        <w:softHyphen/>
        <w:t>ligare. Yt</w:t>
      </w:r>
      <w:r>
        <w:softHyphen/>
        <w:t>terligare en konsekvens är att tillsynsansvaret för Överklagande</w:t>
      </w:r>
      <w:r>
        <w:softHyphen/>
        <w:t>nämn</w:t>
      </w:r>
      <w:r>
        <w:softHyphen/>
        <w:t xml:space="preserve">den för etikprövning skulle utsträckas till att omfatta även studentarbeten på grundnivå och avancerad nivå.  </w:t>
      </w:r>
    </w:p>
    <w:p w14:paraId="05B97050" w14:textId="77777777" w:rsidR="004C0735" w:rsidRDefault="00C013B6" w:rsidP="004C0735">
      <w:pPr>
        <w:pStyle w:val="Brdtextmedindrag"/>
      </w:pPr>
      <w:r>
        <w:t>Om studentundantaget behålls måste f</w:t>
      </w:r>
      <w:r w:rsidRPr="001A0833">
        <w:t xml:space="preserve">ormerna för </w:t>
      </w:r>
      <w:r>
        <w:t>studentarbetena på</w:t>
      </w:r>
      <w:r w:rsidRPr="001A0833">
        <w:t xml:space="preserve"> grundnivå och avancerad nivå </w:t>
      </w:r>
      <w:r w:rsidRPr="006C65E0">
        <w:t>fortsatt övervägas noga på varje lärosäte så att skyddet för de per</w:t>
      </w:r>
      <w:r w:rsidRPr="006C65E0">
        <w:softHyphen/>
        <w:t>soner som deltar upprätthålls. Det är läro</w:t>
      </w:r>
      <w:r w:rsidRPr="006C65E0">
        <w:softHyphen/>
        <w:t>sätets ansvar att se till att arbete</w:t>
      </w:r>
      <w:r>
        <w:t>na</w:t>
      </w:r>
      <w:r w:rsidRPr="006C65E0">
        <w:t xml:space="preserve"> bedrivs under etiskt säkerställda och trygga former. I de fall det anses lämpligt för en student att genomföra ett arbete där t.ex. känsliga personuppgifter eller biologiska material från människor används finns, som </w:t>
      </w:r>
      <w:r w:rsidRPr="006C65E0">
        <w:rPr>
          <w:i/>
        </w:rPr>
        <w:t>Stockholms universitet</w:t>
      </w:r>
      <w:r w:rsidRPr="006C65E0">
        <w:t xml:space="preserve"> påpekar, möjlighet att låta studenten i fråga utföra en del av ett etikgodkänt forskningsprojekt som leds av en </w:t>
      </w:r>
      <w:r>
        <w:t>ansvarig</w:t>
      </w:r>
      <w:r w:rsidRPr="006C65E0">
        <w:t xml:space="preserve"> forskare. Ett sådant upplägg är också möjligt för nya projekt. </w:t>
      </w:r>
      <w:r w:rsidRPr="001A0833">
        <w:t xml:space="preserve">I andra fall finns </w:t>
      </w:r>
      <w:r>
        <w:t xml:space="preserve">det </w:t>
      </w:r>
      <w:r w:rsidRPr="001A0833">
        <w:t>möjlighet att begära ett rådgivande yttrande från Etik</w:t>
      </w:r>
      <w:r>
        <w:softHyphen/>
      </w:r>
      <w:r w:rsidRPr="001A0833">
        <w:t>prövnings</w:t>
      </w:r>
      <w:r>
        <w:softHyphen/>
      </w:r>
      <w:r w:rsidRPr="001A0833">
        <w:t>myndigheten. Ett alternativ till Etik</w:t>
      </w:r>
      <w:r w:rsidRPr="001A0833">
        <w:softHyphen/>
        <w:t>pröv</w:t>
      </w:r>
      <w:r w:rsidRPr="001A0833">
        <w:softHyphen/>
        <w:t>nings</w:t>
      </w:r>
      <w:r w:rsidRPr="001A0833">
        <w:softHyphen/>
      </w:r>
      <w:r w:rsidRPr="001A0833">
        <w:softHyphen/>
      </w:r>
      <w:r w:rsidRPr="001A0833">
        <w:softHyphen/>
        <w:t>myndig</w:t>
      </w:r>
      <w:r>
        <w:softHyphen/>
      </w:r>
      <w:r w:rsidRPr="001A0833">
        <w:t>hetens prövning kan vara en motsvarande prövning inom läro</w:t>
      </w:r>
      <w:r w:rsidRPr="001A0833">
        <w:softHyphen/>
        <w:t>sätet. Flera lärosä</w:t>
      </w:r>
      <w:r>
        <w:softHyphen/>
      </w:r>
      <w:r w:rsidRPr="001A0833">
        <w:lastRenderedPageBreak/>
        <w:t>ten har etable</w:t>
      </w:r>
      <w:r>
        <w:softHyphen/>
      </w:r>
      <w:r w:rsidRPr="001A0833">
        <w:t>rade ordningar för att granska student</w:t>
      </w:r>
      <w:r w:rsidRPr="001A0833">
        <w:softHyphen/>
        <w:t>arbeten ur ett etiskt per</w:t>
      </w:r>
      <w:r>
        <w:softHyphen/>
      </w:r>
      <w:r w:rsidRPr="001A0833">
        <w:t>spektiv.</w:t>
      </w:r>
      <w:r>
        <w:t xml:space="preserve"> </w:t>
      </w:r>
    </w:p>
    <w:p w14:paraId="3616548D" w14:textId="77777777" w:rsidR="004C0735" w:rsidRDefault="00C013B6" w:rsidP="004C0735">
      <w:pPr>
        <w:pStyle w:val="Rubrik5utannumrering"/>
      </w:pPr>
      <w:r>
        <w:t>Studentundantaget bör behållas</w:t>
      </w:r>
    </w:p>
    <w:p w14:paraId="11B67480" w14:textId="77777777" w:rsidR="004C0735" w:rsidRDefault="00C013B6" w:rsidP="004C0735">
      <w:pPr>
        <w:pStyle w:val="Brdtext"/>
      </w:pPr>
      <w:r>
        <w:t>De ovan diskuterade problemen och konsekvenserna är enligt regeringen inte tillräckligt utredda för att student</w:t>
      </w:r>
      <w:r>
        <w:softHyphen/>
        <w:t>undantaget för närvarande ska kunna tas bort. Regeringen gör därför bedömningen att studentundantaget bör be</w:t>
      </w:r>
      <w:r>
        <w:softHyphen/>
        <w:t xml:space="preserve">hållas. </w:t>
      </w:r>
    </w:p>
    <w:p w14:paraId="1FA00CB9" w14:textId="77777777" w:rsidR="004C0735" w:rsidRDefault="00C013B6" w:rsidP="004C0735">
      <w:pPr>
        <w:pStyle w:val="Brdtextmedindrag"/>
      </w:pPr>
      <w:r>
        <w:t xml:space="preserve">Då det i avsnitt 6.1 föreslås att </w:t>
      </w:r>
      <w:r w:rsidRPr="002C2A87">
        <w:t xml:space="preserve">vetenskapliga studier genom observation </w:t>
      </w:r>
      <w:r>
        <w:t>ska</w:t>
      </w:r>
      <w:r w:rsidRPr="002C2A87">
        <w:t xml:space="preserve"> läggas till </w:t>
      </w:r>
      <w:r>
        <w:t xml:space="preserve">huvudregeln i </w:t>
      </w:r>
      <w:r w:rsidRPr="002C2A87">
        <w:t xml:space="preserve">forskningsdefinitionen </w:t>
      </w:r>
      <w:r>
        <w:t xml:space="preserve">föreslår regeringen att undantaget ska formuleras så att det gäller sådant </w:t>
      </w:r>
      <w:r w:rsidRPr="00A80021">
        <w:t xml:space="preserve">arbete </w:t>
      </w:r>
      <w:r>
        <w:t>eller sådana stu</w:t>
      </w:r>
      <w:r>
        <w:softHyphen/>
        <w:t xml:space="preserve">dier </w:t>
      </w:r>
      <w:r w:rsidRPr="00A80021">
        <w:t>som utförs inom ramen för högsko</w:t>
      </w:r>
      <w:r>
        <w:softHyphen/>
      </w:r>
      <w:r w:rsidRPr="00A80021">
        <w:t>leutbildning på grundnivå eller på avancerad nivå</w:t>
      </w:r>
      <w:r>
        <w:t xml:space="preserve">. </w:t>
      </w:r>
    </w:p>
    <w:p w14:paraId="5A14CDDA" w14:textId="77777777" w:rsidR="004C0735" w:rsidRDefault="00C013B6" w:rsidP="004C0735">
      <w:pPr>
        <w:pStyle w:val="Brdtextmedindrag"/>
      </w:pPr>
      <w:r>
        <w:t xml:space="preserve">Lagtexten bör även kompletteras med anledning av den synpunkt som framförs av </w:t>
      </w:r>
      <w:r w:rsidRPr="005322D7">
        <w:rPr>
          <w:i/>
        </w:rPr>
        <w:t>Överklagande</w:t>
      </w:r>
      <w:r>
        <w:rPr>
          <w:i/>
        </w:rPr>
        <w:softHyphen/>
      </w:r>
      <w:r w:rsidRPr="005322D7">
        <w:rPr>
          <w:i/>
        </w:rPr>
        <w:t>nämnden för etikprövning</w:t>
      </w:r>
      <w:r>
        <w:t xml:space="preserve"> i yttrandet över ut</w:t>
      </w:r>
      <w:r>
        <w:softHyphen/>
        <w:t>kastet till lagrådsremiss. Nämnden anför där att man bör undvika en regle</w:t>
      </w:r>
      <w:r>
        <w:softHyphen/>
        <w:t xml:space="preserve">ring som öppnar för att </w:t>
      </w:r>
      <w:r w:rsidRPr="005322D7">
        <w:t xml:space="preserve">studenter </w:t>
      </w:r>
      <w:r>
        <w:t xml:space="preserve">används som bulvaner för att därigenom </w:t>
      </w:r>
      <w:r w:rsidRPr="005322D7">
        <w:t xml:space="preserve">slippa </w:t>
      </w:r>
      <w:r>
        <w:t xml:space="preserve">krav på </w:t>
      </w:r>
      <w:r w:rsidRPr="005322D7">
        <w:t>tillstånd.</w:t>
      </w:r>
      <w:r>
        <w:t xml:space="preserve"> Nämnden </w:t>
      </w:r>
      <w:r w:rsidRPr="005322D7">
        <w:t xml:space="preserve">förordar </w:t>
      </w:r>
      <w:r>
        <w:t>därför att ordet endast infogas i lagtexten, så att det där förtydligas att det är arbeten och studier som ut</w:t>
      </w:r>
      <w:r>
        <w:softHyphen/>
        <w:t xml:space="preserve">förs </w:t>
      </w:r>
      <w:r w:rsidRPr="0082654D">
        <w:t>endast</w:t>
      </w:r>
      <w:r w:rsidRPr="00630386">
        <w:rPr>
          <w:i/>
        </w:rPr>
        <w:t xml:space="preserve"> </w:t>
      </w:r>
      <w:r>
        <w:t xml:space="preserve">inom ramen för </w:t>
      </w:r>
      <w:r w:rsidRPr="005322D7">
        <w:t>högskoleutbild</w:t>
      </w:r>
      <w:r>
        <w:softHyphen/>
      </w:r>
      <w:r w:rsidRPr="005322D7">
        <w:t>ning på grundnivå eller på avan</w:t>
      </w:r>
      <w:r>
        <w:softHyphen/>
      </w:r>
      <w:r w:rsidRPr="005322D7">
        <w:t xml:space="preserve">cerad nivå </w:t>
      </w:r>
      <w:r>
        <w:t>som ska undan</w:t>
      </w:r>
      <w:r>
        <w:softHyphen/>
        <w:t>tas.</w:t>
      </w:r>
      <w:r w:rsidRPr="005322D7">
        <w:t xml:space="preserve"> </w:t>
      </w:r>
      <w:r>
        <w:t>Regeringen föreslår att lagtexten komplette</w:t>
      </w:r>
      <w:r>
        <w:softHyphen/>
        <w:t xml:space="preserve">ras i enlighet med </w:t>
      </w:r>
      <w:r w:rsidRPr="00D327F4">
        <w:t>nämndens</w:t>
      </w:r>
      <w:r w:rsidRPr="005322D7">
        <w:t xml:space="preserve"> </w:t>
      </w:r>
      <w:r>
        <w:t>förslag.</w:t>
      </w:r>
      <w:r w:rsidRPr="00452946">
        <w:t xml:space="preserve"> </w:t>
      </w:r>
    </w:p>
    <w:p w14:paraId="6B2A0A52" w14:textId="77777777" w:rsidR="004C0735" w:rsidRDefault="00C013B6" w:rsidP="004C0735">
      <w:pPr>
        <w:pStyle w:val="Rubrik2"/>
      </w:pPr>
      <w:bookmarkStart w:id="32" w:name="_Toc13566208"/>
      <w:bookmarkStart w:id="33" w:name="_Toc18571608"/>
      <w:r>
        <w:t xml:space="preserve">Undantag från </w:t>
      </w:r>
      <w:proofErr w:type="spellStart"/>
      <w:r>
        <w:t>etikprövningslagen</w:t>
      </w:r>
      <w:proofErr w:type="spellEnd"/>
      <w:r>
        <w:t xml:space="preserve"> för forskning som inte innebär någon beaktansvärd risk</w:t>
      </w:r>
      <w:bookmarkEnd w:id="32"/>
      <w:bookmarkEnd w:id="33"/>
      <w:r>
        <w:t xml:space="preserve"> </w:t>
      </w:r>
    </w:p>
    <w:p w14:paraId="46DADBBB" w14:textId="77777777" w:rsidR="004C0735" w:rsidRDefault="00C013B6" w:rsidP="004C0735">
      <w:pPr>
        <w:pStyle w:val="Brdtext"/>
      </w:pPr>
      <w:r w:rsidRPr="004718BC">
        <w:rPr>
          <w:i/>
        </w:rPr>
        <w:t>Juridiska fakultetsstyrelsen vid Lunds universitet</w:t>
      </w:r>
      <w:r w:rsidRPr="009752F4">
        <w:t xml:space="preserve"> betona</w:t>
      </w:r>
      <w:r>
        <w:t>r</w:t>
      </w:r>
      <w:r w:rsidRPr="009752F4">
        <w:t xml:space="preserve"> betydelsen av att kravet på etikprövning nyanseras mer än i den nuvarande regleringen och anför att en reglering som tillåter användning av </w:t>
      </w:r>
      <w:r>
        <w:t xml:space="preserve">offentliga </w:t>
      </w:r>
      <w:r w:rsidRPr="009752F4">
        <w:t>domar där upp</w:t>
      </w:r>
      <w:r>
        <w:softHyphen/>
      </w:r>
      <w:r w:rsidRPr="009752F4">
        <w:t>gifter som direkt kan hänföras till en fysisk person har tagits bort eller maskerats skulle vara betydligt mer ändamålsenlig. En lik</w:t>
      </w:r>
      <w:r>
        <w:softHyphen/>
      </w:r>
      <w:r w:rsidRPr="009752F4">
        <w:t xml:space="preserve">nande åsikt framförs av </w:t>
      </w:r>
      <w:r w:rsidRPr="004718BC">
        <w:rPr>
          <w:i/>
        </w:rPr>
        <w:t>Stockholms</w:t>
      </w:r>
      <w:r>
        <w:rPr>
          <w:i/>
        </w:rPr>
        <w:t xml:space="preserve"> </w:t>
      </w:r>
      <w:r w:rsidRPr="003D5181">
        <w:rPr>
          <w:i/>
        </w:rPr>
        <w:t>universitet</w:t>
      </w:r>
      <w:r>
        <w:t>, som i fråga om student</w:t>
      </w:r>
      <w:r>
        <w:softHyphen/>
        <w:t xml:space="preserve">undantaget </w:t>
      </w:r>
      <w:r w:rsidRPr="00D32439">
        <w:t>an</w:t>
      </w:r>
      <w:r>
        <w:softHyphen/>
      </w:r>
      <w:r w:rsidRPr="00D32439">
        <w:t xml:space="preserve">för att </w:t>
      </w:r>
      <w:r>
        <w:t>k</w:t>
      </w:r>
      <w:r w:rsidRPr="00D32439">
        <w:t>onsekvensen av att ta bort undantaget skulle bli att student</w:t>
      </w:r>
      <w:r>
        <w:softHyphen/>
      </w:r>
      <w:r w:rsidRPr="00D32439">
        <w:t>arbeten som innebär en låg eller obefintlig risk skulle komma att omfattas av kra</w:t>
      </w:r>
      <w:r>
        <w:softHyphen/>
      </w:r>
      <w:r w:rsidRPr="00D32439">
        <w:t>vet på etikprövning, i likhet med motsvarande typ av forsknings</w:t>
      </w:r>
      <w:r>
        <w:softHyphen/>
      </w:r>
      <w:r w:rsidRPr="00D32439">
        <w:t xml:space="preserve">åtgärder som </w:t>
      </w:r>
      <w:r>
        <w:t>redan omfattas av kravet</w:t>
      </w:r>
      <w:r w:rsidRPr="00D32439">
        <w:t xml:space="preserve">. </w:t>
      </w:r>
      <w:r>
        <w:t>Stockholms u</w:t>
      </w:r>
      <w:r w:rsidRPr="00D32439">
        <w:t xml:space="preserve">niversitet </w:t>
      </w:r>
      <w:r>
        <w:t>framför</w:t>
      </w:r>
      <w:r w:rsidRPr="00D32439">
        <w:t xml:space="preserve"> mot bak</w:t>
      </w:r>
      <w:r>
        <w:softHyphen/>
      </w:r>
      <w:r w:rsidRPr="00D32439">
        <w:t>grund av detta att ett bättre alternativ skulle vara att ersätta studentundan</w:t>
      </w:r>
      <w:r>
        <w:softHyphen/>
      </w:r>
      <w:r w:rsidRPr="00D32439">
        <w:t xml:space="preserve">taget med ett generellt undantag för forskning som är sådan att det inte </w:t>
      </w:r>
      <w:r>
        <w:t>finns</w:t>
      </w:r>
      <w:r w:rsidRPr="00D32439">
        <w:t xml:space="preserve"> någon egentlig risk för skada för medverkande männi</w:t>
      </w:r>
      <w:r>
        <w:softHyphen/>
      </w:r>
      <w:r w:rsidRPr="00D32439">
        <w:t xml:space="preserve">skor. </w:t>
      </w:r>
      <w:r>
        <w:t>Det skulle kunna röra sig om forskning inom både j</w:t>
      </w:r>
      <w:r w:rsidRPr="003856A3">
        <w:t>urid</w:t>
      </w:r>
      <w:r>
        <w:t>ik, humaniora och samhälls</w:t>
      </w:r>
      <w:r>
        <w:softHyphen/>
        <w:t xml:space="preserve">vetenskap. </w:t>
      </w:r>
      <w:r w:rsidRPr="00D32439">
        <w:t xml:space="preserve">Det som framför allt bör omfattas av ett sådant undantag är </w:t>
      </w:r>
      <w:r>
        <w:t xml:space="preserve">enligt universitetet </w:t>
      </w:r>
      <w:r w:rsidRPr="00D32439">
        <w:t xml:space="preserve">forskningsåtgärder som i dagsläget omfattas av </w:t>
      </w:r>
      <w:r>
        <w:t xml:space="preserve">kravet på </w:t>
      </w:r>
      <w:r w:rsidRPr="00D32439">
        <w:t>etikprövning enbart på grund av att vissa kategorier av personuppgifter behandlas.</w:t>
      </w:r>
      <w:r>
        <w:t xml:space="preserve"> Liknande synpunkter har fram</w:t>
      </w:r>
      <w:r>
        <w:softHyphen/>
        <w:t>förts i andra remissvar, veten</w:t>
      </w:r>
      <w:r>
        <w:softHyphen/>
        <w:t>skapliga artiklar och skrivelser till Rege</w:t>
      </w:r>
      <w:r>
        <w:softHyphen/>
        <w:t xml:space="preserve">ringskansliet. </w:t>
      </w:r>
    </w:p>
    <w:p w14:paraId="552C7D28" w14:textId="77777777" w:rsidR="004C0735" w:rsidRDefault="00C013B6" w:rsidP="004C0735">
      <w:pPr>
        <w:pStyle w:val="Brdtextmedindrag"/>
      </w:pPr>
      <w:r>
        <w:t xml:space="preserve">Regeringen delar synen att det finns viss forskning som i dag omfattas av kravet på etikprövning enligt </w:t>
      </w:r>
      <w:proofErr w:type="spellStart"/>
      <w:r>
        <w:t>etikprövningslagen</w:t>
      </w:r>
      <w:proofErr w:type="spellEnd"/>
      <w:r>
        <w:t xml:space="preserve"> men som inte innebär någon beaktansvärd risk för enskilds hälsa eller säkerhet eller för intrång i enskilds personliga integritet. Enligt 40 § </w:t>
      </w:r>
      <w:proofErr w:type="spellStart"/>
      <w:r>
        <w:t>etikprövningslagen</w:t>
      </w:r>
      <w:proofErr w:type="spellEnd"/>
      <w:r>
        <w:t xml:space="preserve"> får rege</w:t>
      </w:r>
      <w:r>
        <w:softHyphen/>
      </w:r>
      <w:r>
        <w:lastRenderedPageBreak/>
        <w:t>ringen eller den myndighet som regeringen bestämmer föreskriva om un</w:t>
      </w:r>
      <w:r>
        <w:softHyphen/>
        <w:t>dan</w:t>
      </w:r>
      <w:r>
        <w:softHyphen/>
        <w:t>tag från kravet på godkännande vid etikprövning för forskning eller av behandling av personuppgifter, där det står klart att forskningen inte inne</w:t>
      </w:r>
      <w:r>
        <w:softHyphen/>
        <w:t xml:space="preserve">bär någon sådan risk. Enligt 12 § </w:t>
      </w:r>
      <w:proofErr w:type="spellStart"/>
      <w:r>
        <w:t>etikprövningsförordningen</w:t>
      </w:r>
      <w:proofErr w:type="spellEnd"/>
      <w:r>
        <w:t xml:space="preserve"> får </w:t>
      </w:r>
      <w:r w:rsidRPr="00FC1F16">
        <w:t>Etik</w:t>
      </w:r>
      <w:r>
        <w:softHyphen/>
      </w:r>
      <w:r w:rsidRPr="00FC1F16">
        <w:t>pröv</w:t>
      </w:r>
      <w:r>
        <w:softHyphen/>
      </w:r>
      <w:r w:rsidRPr="00FC1F16">
        <w:t>ningsmyndigheten meddela</w:t>
      </w:r>
      <w:r>
        <w:t xml:space="preserve"> sådana</w:t>
      </w:r>
      <w:r w:rsidRPr="00FC1F16">
        <w:t xml:space="preserve"> föreskrifter</w:t>
      </w:r>
      <w:r>
        <w:t>.</w:t>
      </w:r>
      <w:r w:rsidRPr="00FC1F16">
        <w:t xml:space="preserve"> </w:t>
      </w:r>
      <w:r>
        <w:t xml:space="preserve">Bemyndigandet har dock hittills inte utnyttjats. </w:t>
      </w:r>
    </w:p>
    <w:p w14:paraId="26CA5AC6" w14:textId="77777777" w:rsidR="00110C85" w:rsidRPr="00025171" w:rsidRDefault="00C013B6" w:rsidP="004C0735">
      <w:pPr>
        <w:pStyle w:val="Brdtextmedindrag"/>
        <w:sectPr w:rsidR="00110C85" w:rsidRPr="00025171"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t>Regeringen avser att se över hur föreskriftsrätten skulle kunna användas för att göra ett undantag från kravet på godkännande vid etikprövning för viss forskning. Det är i första hand företrädare för rättsvetenskaplig forsk</w:t>
      </w:r>
      <w:r>
        <w:softHyphen/>
        <w:t>ning som har framfört kritik mot kravet på godkännande vid etik</w:t>
      </w:r>
      <w:r>
        <w:softHyphen/>
        <w:t>prövning för den egna forskningen. Kritiken har, i likhet med vad som anförs av ovan nämnda remissinstanser, avsett kravet på tillstånd för forsk</w:t>
      </w:r>
      <w:r>
        <w:softHyphen/>
        <w:t>ning som avser offentliga domar, dvs. domar som inte innehåller sekretessbelagda uppgifter utan är tillgängliga för alla. Regeringen noterar att det är praxis att i t.ex. rättsfallssamlingar och andra juridiska framställningar avidenti</w:t>
      </w:r>
      <w:r>
        <w:softHyphen/>
        <w:t>fiera namnen på parter och andra enskilda som förekommer i domar. Re</w:t>
      </w:r>
      <w:r>
        <w:softHyphen/>
        <w:t>ge</w:t>
      </w:r>
      <w:r>
        <w:softHyphen/>
        <w:t>ringen avser att se över om det bör införas undantag med stöd av be</w:t>
      </w:r>
      <w:r>
        <w:softHyphen/>
        <w:t>myndigandet, med hänsyn tagen till bl.a. EU:s dataskyddsförordning.</w:t>
      </w:r>
    </w:p>
    <w:p w14:paraId="329150C9" w14:textId="77777777" w:rsidR="004C0735" w:rsidRDefault="00C013B6" w:rsidP="004C0735">
      <w:pPr>
        <w:pStyle w:val="Rubrik1"/>
      </w:pPr>
      <w:bookmarkStart w:id="34" w:name="_Toc13566209"/>
      <w:bookmarkStart w:id="35" w:name="_Toc18571609"/>
      <w:r>
        <w:t xml:space="preserve">Verksamhet i gränsområdet mellan klinisk forskning och </w:t>
      </w:r>
      <w:r w:rsidRPr="00AF63FD">
        <w:t>hälso- och sjukvård</w:t>
      </w:r>
      <w:bookmarkEnd w:id="34"/>
      <w:bookmarkEnd w:id="35"/>
    </w:p>
    <w:p w14:paraId="0BD4FC46" w14:textId="77777777" w:rsidR="004C0735" w:rsidRDefault="00C013B6" w:rsidP="004C0735">
      <w:pPr>
        <w:pStyle w:val="Brdtextram"/>
      </w:pPr>
      <w:r w:rsidRPr="00AF63FD">
        <w:rPr>
          <w:b/>
        </w:rPr>
        <w:t>Regeringens bedömning:</w:t>
      </w:r>
      <w:r w:rsidRPr="00AF63FD">
        <w:t xml:space="preserve"> </w:t>
      </w:r>
      <w:r>
        <w:t>Utredningens förslag om att b</w:t>
      </w:r>
      <w:r w:rsidRPr="00DE4CAE">
        <w:t xml:space="preserve">rådskande forskningsåtgärder i samband med hälso- och sjukvård undantas från kravet på etikgodkännande i förväg </w:t>
      </w:r>
      <w:r>
        <w:t xml:space="preserve">och </w:t>
      </w:r>
      <w:r w:rsidRPr="00DE4CAE">
        <w:t>från straffansvar</w:t>
      </w:r>
      <w:r>
        <w:t xml:space="preserve"> enl</w:t>
      </w:r>
      <w:r w:rsidRPr="00DE4CAE">
        <w:t xml:space="preserve">igt </w:t>
      </w:r>
      <w:proofErr w:type="spellStart"/>
      <w:r w:rsidRPr="00DE4CAE">
        <w:t>etik</w:t>
      </w:r>
      <w:r>
        <w:softHyphen/>
      </w:r>
      <w:r w:rsidRPr="00DE4CAE">
        <w:t>prövningslagen</w:t>
      </w:r>
      <w:proofErr w:type="spellEnd"/>
      <w:r w:rsidRPr="00AF63FD">
        <w:t xml:space="preserve"> </w:t>
      </w:r>
      <w:r>
        <w:t xml:space="preserve">bör inte genomföras.  </w:t>
      </w:r>
    </w:p>
    <w:p w14:paraId="04DEC753" w14:textId="77777777" w:rsidR="004C0735" w:rsidRPr="00A76360" w:rsidRDefault="004C0735" w:rsidP="004C0735">
      <w:pPr>
        <w:pStyle w:val="Brdtextmedindrag"/>
        <w:ind w:firstLine="0"/>
        <w:rPr>
          <w:sz w:val="8"/>
          <w:szCs w:val="8"/>
        </w:rPr>
      </w:pPr>
    </w:p>
    <w:p w14:paraId="71916FF9" w14:textId="77777777" w:rsidR="004C0735" w:rsidRDefault="00C013B6" w:rsidP="004C0735">
      <w:pPr>
        <w:pStyle w:val="Brdtextmedindrag"/>
      </w:pPr>
      <w:r w:rsidRPr="0006285B">
        <w:rPr>
          <w:b/>
        </w:rPr>
        <w:t>Utredningens förslag:</w:t>
      </w:r>
      <w:r>
        <w:t xml:space="preserve"> Överensstämmer inte med regeringens bedöm</w:t>
      </w:r>
      <w:r>
        <w:softHyphen/>
        <w:t xml:space="preserve">ning. </w:t>
      </w:r>
      <w:r w:rsidRPr="00FE3606">
        <w:t>U</w:t>
      </w:r>
      <w:r>
        <w:t>tredningen bedömer att a</w:t>
      </w:r>
      <w:r w:rsidRPr="00DE4CAE">
        <w:t xml:space="preserve">nvändandet av en obeprövad metod inom hälso- och sjukvården ska ske inom ramen för ett forskningsprojekt som ska </w:t>
      </w:r>
      <w:proofErr w:type="spellStart"/>
      <w:r w:rsidRPr="00DE4CAE">
        <w:t>etikprövas</w:t>
      </w:r>
      <w:proofErr w:type="spellEnd"/>
      <w:r w:rsidRPr="00DE4CAE">
        <w:t xml:space="preserve"> innan det påbörjas. </w:t>
      </w:r>
      <w:r>
        <w:t>Utredningen föreslår att e</w:t>
      </w:r>
      <w:r w:rsidRPr="00DE4CAE">
        <w:t>n forsknings</w:t>
      </w:r>
      <w:r>
        <w:softHyphen/>
      </w:r>
      <w:r w:rsidRPr="00DE4CAE">
        <w:t xml:space="preserve">åtgärd </w:t>
      </w:r>
      <w:r>
        <w:t>enligt</w:t>
      </w:r>
      <w:r w:rsidRPr="00DE4CAE">
        <w:t xml:space="preserve"> </w:t>
      </w:r>
      <w:proofErr w:type="spellStart"/>
      <w:r w:rsidRPr="00DE4CAE">
        <w:t>etikprövningslagen</w:t>
      </w:r>
      <w:proofErr w:type="spellEnd"/>
      <w:r w:rsidRPr="00DE4CAE">
        <w:t xml:space="preserve"> får utföras trots att den inte har etikprö</w:t>
      </w:r>
      <w:r>
        <w:softHyphen/>
      </w:r>
      <w:r w:rsidRPr="00DE4CAE">
        <w:t>vats, om den har samband med hälso- och sjukvård och om det skulle all</w:t>
      </w:r>
      <w:r>
        <w:softHyphen/>
      </w:r>
      <w:r w:rsidRPr="00DE4CAE">
        <w:t>varligt hota patientens liv eller hälsa att avvakta en etikprövning. I sådana fall ska etikprövning ske i efterhand</w:t>
      </w:r>
      <w:r>
        <w:t xml:space="preserve"> och </w:t>
      </w:r>
      <w:proofErr w:type="spellStart"/>
      <w:r>
        <w:t>etikprövningslagens</w:t>
      </w:r>
      <w:proofErr w:type="spellEnd"/>
      <w:r>
        <w:t xml:space="preserve"> bestämmel</w:t>
      </w:r>
      <w:r>
        <w:softHyphen/>
        <w:t>ser om information och samtycke behöver inte följas</w:t>
      </w:r>
      <w:r w:rsidRPr="00152C40">
        <w:t xml:space="preserve"> om det</w:t>
      </w:r>
      <w:r>
        <w:t xml:space="preserve"> </w:t>
      </w:r>
      <w:r w:rsidRPr="00152C40">
        <w:t xml:space="preserve">på grund av åtgärdens akuta karaktär eller av något annat skäl finns hinder mot det. </w:t>
      </w:r>
      <w:r w:rsidRPr="00DE4CAE">
        <w:t>Om etikprövning inte redan har sökts, ska det ske skyndsamt efter</w:t>
      </w:r>
      <w:r>
        <w:t xml:space="preserve"> det att åt</w:t>
      </w:r>
      <w:r>
        <w:softHyphen/>
        <w:t>gärden har vidtagits</w:t>
      </w:r>
      <w:r w:rsidRPr="00A4211F">
        <w:t>.</w:t>
      </w:r>
      <w:r>
        <w:t xml:space="preserve"> Utredningen föreslår också att b</w:t>
      </w:r>
      <w:r w:rsidRPr="00DE4CAE">
        <w:t>rådskande forsk</w:t>
      </w:r>
      <w:r>
        <w:softHyphen/>
      </w:r>
      <w:r w:rsidRPr="00DE4CAE">
        <w:t xml:space="preserve">ningsåtgärder i samband med hälso- och sjukvård undantas från kravet på etikgodkännande i förväg </w:t>
      </w:r>
      <w:r>
        <w:t xml:space="preserve">och </w:t>
      </w:r>
      <w:r w:rsidRPr="00DE4CAE">
        <w:t>från straffansvar</w:t>
      </w:r>
      <w:r>
        <w:t xml:space="preserve"> enl</w:t>
      </w:r>
      <w:r w:rsidRPr="00DE4CAE">
        <w:t xml:space="preserve">igt </w:t>
      </w:r>
      <w:proofErr w:type="spellStart"/>
      <w:r w:rsidRPr="00DE4CAE">
        <w:t>etikprövningslagen</w:t>
      </w:r>
      <w:proofErr w:type="spellEnd"/>
      <w:r>
        <w:t xml:space="preserve">. </w:t>
      </w:r>
    </w:p>
    <w:p w14:paraId="7381A5D4" w14:textId="77777777" w:rsidR="004C0735" w:rsidRDefault="00C013B6" w:rsidP="004C0735">
      <w:pPr>
        <w:pStyle w:val="Brdtextmedindrag"/>
      </w:pPr>
      <w:r w:rsidRPr="00B31FBB">
        <w:rPr>
          <w:b/>
        </w:rPr>
        <w:t>Remissinstanserna:</w:t>
      </w:r>
      <w:r>
        <w:rPr>
          <w:b/>
        </w:rPr>
        <w:t xml:space="preserve"> </w:t>
      </w:r>
      <w:r>
        <w:t xml:space="preserve">En handfull remissinstanser, bl.a. </w:t>
      </w:r>
      <w:r w:rsidRPr="002E1509">
        <w:rPr>
          <w:i/>
        </w:rPr>
        <w:t>Socialstyrelsen</w:t>
      </w:r>
      <w:r>
        <w:t>,</w:t>
      </w:r>
      <w:r w:rsidRPr="007C4EE2">
        <w:t xml:space="preserve"> </w:t>
      </w:r>
      <w:r w:rsidRPr="002E1509">
        <w:rPr>
          <w:i/>
        </w:rPr>
        <w:t>Verket för innovationssystem</w:t>
      </w:r>
      <w:r>
        <w:t>,</w:t>
      </w:r>
      <w:r w:rsidRPr="006D3D62">
        <w:t xml:space="preserve"> </w:t>
      </w:r>
      <w:r w:rsidRPr="002E1509">
        <w:rPr>
          <w:i/>
        </w:rPr>
        <w:t>Sveriges Pensionärsförbund</w:t>
      </w:r>
      <w:r w:rsidRPr="00CE0C76">
        <w:t xml:space="preserve"> </w:t>
      </w:r>
      <w:r>
        <w:t xml:space="preserve">och </w:t>
      </w:r>
      <w:r w:rsidRPr="002E1509">
        <w:rPr>
          <w:i/>
        </w:rPr>
        <w:t>Örebro universitet</w:t>
      </w:r>
      <w:r>
        <w:t xml:space="preserve"> tillstyrker utredningens förslag. </w:t>
      </w:r>
    </w:p>
    <w:p w14:paraId="4FC3B851" w14:textId="77777777" w:rsidR="004C0735" w:rsidRPr="00656B67" w:rsidRDefault="00C013B6" w:rsidP="004C0735">
      <w:pPr>
        <w:pStyle w:val="Brdtextmedindrag"/>
      </w:pPr>
      <w:r>
        <w:t xml:space="preserve">Ungefär hälften av de remissinstanser som har yttrat sig avstyrker eller ser stora problem med förslaget. Detta gäller bl.a. </w:t>
      </w:r>
      <w:r w:rsidRPr="002E1509">
        <w:rPr>
          <w:i/>
        </w:rPr>
        <w:t>Riksdagens ombudsmän (JO)</w:t>
      </w:r>
      <w:r>
        <w:t xml:space="preserve">, </w:t>
      </w:r>
      <w:r w:rsidRPr="002E1509">
        <w:rPr>
          <w:i/>
        </w:rPr>
        <w:t>Uppsala univer</w:t>
      </w:r>
      <w:r>
        <w:rPr>
          <w:i/>
        </w:rPr>
        <w:softHyphen/>
      </w:r>
      <w:r w:rsidRPr="002E1509">
        <w:rPr>
          <w:i/>
        </w:rPr>
        <w:t>sitet</w:t>
      </w:r>
      <w:r>
        <w:t xml:space="preserve">, </w:t>
      </w:r>
      <w:r w:rsidRPr="00FD2009">
        <w:rPr>
          <w:i/>
        </w:rPr>
        <w:t>Lunds universitet</w:t>
      </w:r>
      <w:r>
        <w:t xml:space="preserve">, </w:t>
      </w:r>
      <w:r w:rsidRPr="002E1509">
        <w:rPr>
          <w:i/>
        </w:rPr>
        <w:t>Sveriges Univer</w:t>
      </w:r>
      <w:r>
        <w:rPr>
          <w:i/>
        </w:rPr>
        <w:softHyphen/>
      </w:r>
      <w:r w:rsidRPr="002E1509">
        <w:rPr>
          <w:i/>
        </w:rPr>
        <w:t xml:space="preserve">sitets- och </w:t>
      </w:r>
      <w:r w:rsidRPr="002E1509">
        <w:rPr>
          <w:i/>
        </w:rPr>
        <w:lastRenderedPageBreak/>
        <w:t>högskoleförbund</w:t>
      </w:r>
      <w:r>
        <w:rPr>
          <w:i/>
        </w:rPr>
        <w:t>,</w:t>
      </w:r>
      <w:r w:rsidRPr="002E1509">
        <w:rPr>
          <w:i/>
        </w:rPr>
        <w:t xml:space="preserve"> de regionala etikprövningsnämnde</w:t>
      </w:r>
      <w:r>
        <w:rPr>
          <w:i/>
        </w:rPr>
        <w:t>r</w:t>
      </w:r>
      <w:r w:rsidRPr="002E1509">
        <w:rPr>
          <w:i/>
        </w:rPr>
        <w:t>n</w:t>
      </w:r>
      <w:r>
        <w:rPr>
          <w:i/>
        </w:rPr>
        <w:t>a</w:t>
      </w:r>
      <w:r w:rsidRPr="002E1509">
        <w:rPr>
          <w:i/>
        </w:rPr>
        <w:t xml:space="preserve"> i Göteborg, Lund, Stockholm </w:t>
      </w:r>
      <w:r w:rsidRPr="006D7FC7">
        <w:t>och</w:t>
      </w:r>
      <w:r w:rsidRPr="002E1509">
        <w:rPr>
          <w:i/>
        </w:rPr>
        <w:t xml:space="preserve"> Uppsala</w:t>
      </w:r>
      <w:r>
        <w:t xml:space="preserve">, </w:t>
      </w:r>
      <w:r w:rsidRPr="002E1509">
        <w:rPr>
          <w:i/>
        </w:rPr>
        <w:t>Centrala etikprövningsnämnden</w:t>
      </w:r>
      <w:r>
        <w:t xml:space="preserve">, </w:t>
      </w:r>
      <w:r w:rsidRPr="002E1509">
        <w:rPr>
          <w:i/>
        </w:rPr>
        <w:t>Kungl. Veten</w:t>
      </w:r>
      <w:r>
        <w:rPr>
          <w:i/>
        </w:rPr>
        <w:softHyphen/>
      </w:r>
      <w:r w:rsidRPr="002E1509">
        <w:rPr>
          <w:i/>
        </w:rPr>
        <w:t>skaps</w:t>
      </w:r>
      <w:r>
        <w:rPr>
          <w:i/>
        </w:rPr>
        <w:softHyphen/>
      </w:r>
      <w:r w:rsidRPr="002E1509">
        <w:rPr>
          <w:i/>
        </w:rPr>
        <w:t>akademien</w:t>
      </w:r>
      <w:r>
        <w:t xml:space="preserve">, </w:t>
      </w:r>
      <w:r w:rsidRPr="002E1509">
        <w:rPr>
          <w:i/>
        </w:rPr>
        <w:t>Sta</w:t>
      </w:r>
      <w:r>
        <w:rPr>
          <w:i/>
        </w:rPr>
        <w:softHyphen/>
      </w:r>
      <w:r w:rsidRPr="002E1509">
        <w:rPr>
          <w:i/>
        </w:rPr>
        <w:t>tens medicinsk-etiska råd</w:t>
      </w:r>
      <w:r>
        <w:t xml:space="preserve">, </w:t>
      </w:r>
      <w:r w:rsidRPr="002E1509">
        <w:rPr>
          <w:i/>
        </w:rPr>
        <w:t>Uppsala läns lands</w:t>
      </w:r>
      <w:r>
        <w:rPr>
          <w:i/>
        </w:rPr>
        <w:softHyphen/>
      </w:r>
      <w:r w:rsidRPr="002E1509">
        <w:rPr>
          <w:i/>
        </w:rPr>
        <w:t>ting</w:t>
      </w:r>
      <w:r>
        <w:t xml:space="preserve">, </w:t>
      </w:r>
      <w:r w:rsidRPr="002E1509">
        <w:rPr>
          <w:i/>
        </w:rPr>
        <w:t>Södermanlands läns landsting</w:t>
      </w:r>
      <w:r>
        <w:t xml:space="preserve">, </w:t>
      </w:r>
      <w:r w:rsidRPr="002E1509">
        <w:rPr>
          <w:i/>
        </w:rPr>
        <w:t>Värmlands läns landsting</w:t>
      </w:r>
      <w:r>
        <w:t xml:space="preserve">, </w:t>
      </w:r>
      <w:r w:rsidRPr="002E1509">
        <w:rPr>
          <w:i/>
        </w:rPr>
        <w:t xml:space="preserve">Örebro </w:t>
      </w:r>
      <w:r w:rsidRPr="00656B67">
        <w:rPr>
          <w:i/>
        </w:rPr>
        <w:t>läns landsting</w:t>
      </w:r>
      <w:r w:rsidRPr="00656B67">
        <w:t xml:space="preserve">, </w:t>
      </w:r>
      <w:r w:rsidRPr="00656B67">
        <w:rPr>
          <w:i/>
        </w:rPr>
        <w:t>Västmanlands läns landsting</w:t>
      </w:r>
      <w:r w:rsidRPr="00656B67">
        <w:t xml:space="preserve">, </w:t>
      </w:r>
      <w:r w:rsidRPr="00656B67">
        <w:rPr>
          <w:i/>
        </w:rPr>
        <w:t>Dalarnas läns landsting</w:t>
      </w:r>
      <w:r w:rsidRPr="00656B67">
        <w:t xml:space="preserve">, </w:t>
      </w:r>
      <w:r w:rsidRPr="00656B67">
        <w:rPr>
          <w:i/>
        </w:rPr>
        <w:t>Gävle</w:t>
      </w:r>
      <w:r w:rsidRPr="00656B67">
        <w:rPr>
          <w:i/>
        </w:rPr>
        <w:softHyphen/>
        <w:t>borgs läns landsting</w:t>
      </w:r>
      <w:r w:rsidRPr="00656B67">
        <w:t xml:space="preserve">, </w:t>
      </w:r>
      <w:r w:rsidRPr="00656B67">
        <w:rPr>
          <w:i/>
        </w:rPr>
        <w:t>Biobank Sverige</w:t>
      </w:r>
      <w:r w:rsidRPr="00656B67">
        <w:t xml:space="preserve"> och </w:t>
      </w:r>
      <w:r w:rsidRPr="00656B67">
        <w:rPr>
          <w:i/>
        </w:rPr>
        <w:t>Svenska Läkare</w:t>
      </w:r>
      <w:r w:rsidRPr="00656B67">
        <w:rPr>
          <w:i/>
        </w:rPr>
        <w:softHyphen/>
        <w:t>säll</w:t>
      </w:r>
      <w:r w:rsidRPr="00656B67">
        <w:rPr>
          <w:i/>
        </w:rPr>
        <w:softHyphen/>
        <w:t>skapet</w:t>
      </w:r>
      <w:r w:rsidRPr="00656B67">
        <w:t>.</w:t>
      </w:r>
    </w:p>
    <w:p w14:paraId="2282D079" w14:textId="77777777" w:rsidR="004C0735" w:rsidRPr="00656B67" w:rsidRDefault="00C013B6" w:rsidP="004C0735">
      <w:pPr>
        <w:pStyle w:val="Brdtextmedindrag"/>
      </w:pPr>
      <w:r w:rsidRPr="00656B67">
        <w:rPr>
          <w:i/>
        </w:rPr>
        <w:t>JO</w:t>
      </w:r>
      <w:r w:rsidRPr="00656B67">
        <w:t xml:space="preserve"> delar utredningens uppfattning att all vård och behandling inom hälso- och sjukvården enligt huvudregeln ska vara förenlig med vetenskap och beprövad erfarenhet och att obeprövade metoder inte uppfyller detta krav. JO håller emellertid inte med om att varje användning av en obeprö</w:t>
      </w:r>
      <w:r>
        <w:softHyphen/>
      </w:r>
      <w:r w:rsidRPr="00656B67">
        <w:t>vad metod i vården av en patient, eller varje åtgärd utanför området för vetenskap och beprövad erfarenhet, därmed också bör betraktas som forsk</w:t>
      </w:r>
      <w:r>
        <w:softHyphen/>
      </w:r>
      <w:r w:rsidRPr="00656B67">
        <w:t xml:space="preserve">ning. Inte heller </w:t>
      </w:r>
      <w:r w:rsidRPr="00656B67">
        <w:rPr>
          <w:i/>
        </w:rPr>
        <w:t>Statens beredning för medicinsk och social utvärdering (SBU)</w:t>
      </w:r>
      <w:r w:rsidRPr="00656B67">
        <w:t xml:space="preserve">, </w:t>
      </w:r>
      <w:r w:rsidRPr="00656B67">
        <w:rPr>
          <w:i/>
        </w:rPr>
        <w:t>Linköpings universitet</w:t>
      </w:r>
      <w:r w:rsidRPr="00656B67">
        <w:t xml:space="preserve"> </w:t>
      </w:r>
      <w:r>
        <w:t>eller</w:t>
      </w:r>
      <w:r w:rsidRPr="00656B67">
        <w:t xml:space="preserve"> </w:t>
      </w:r>
      <w:r w:rsidRPr="00656B67">
        <w:rPr>
          <w:i/>
        </w:rPr>
        <w:t>Vetenskapsrådet</w:t>
      </w:r>
      <w:r w:rsidRPr="00656B67">
        <w:t xml:space="preserve"> anser att akuta vård</w:t>
      </w:r>
      <w:r>
        <w:softHyphen/>
      </w:r>
      <w:r w:rsidRPr="00656B67">
        <w:t xml:space="preserve">insatser som går bortom gränserna för vedertagen metodik per automatik blir till forskning. Andra remissinstanser, t.ex. </w:t>
      </w:r>
      <w:r w:rsidRPr="00656B67">
        <w:rPr>
          <w:i/>
        </w:rPr>
        <w:t>Uppsala universitet</w:t>
      </w:r>
      <w:r w:rsidRPr="00656B67">
        <w:t xml:space="preserve"> och </w:t>
      </w:r>
      <w:r w:rsidRPr="00656B67">
        <w:rPr>
          <w:i/>
        </w:rPr>
        <w:t>flera landsting</w:t>
      </w:r>
      <w:r w:rsidRPr="00656B67">
        <w:t>, hävdar att gränsen mellan sjukvård och forskning inte alls är så skarp som utredningen vill göra gällande, eftersom begreppet ”be</w:t>
      </w:r>
      <w:r>
        <w:softHyphen/>
      </w:r>
      <w:r w:rsidRPr="00656B67">
        <w:t xml:space="preserve">prövad erfarenhet” inte är definierat. </w:t>
      </w:r>
    </w:p>
    <w:p w14:paraId="0F846BA8" w14:textId="77777777" w:rsidR="004C0735" w:rsidRPr="00656B67" w:rsidRDefault="00C013B6" w:rsidP="004C0735">
      <w:pPr>
        <w:pStyle w:val="Brdtextmedindrag"/>
      </w:pPr>
      <w:r w:rsidRPr="00656B67">
        <w:rPr>
          <w:i/>
        </w:rPr>
        <w:t>Sveriges Kommuner och Landsting (SKL)</w:t>
      </w:r>
      <w:r w:rsidRPr="00656B67">
        <w:t xml:space="preserve"> hävdar att utredningens för</w:t>
      </w:r>
      <w:r w:rsidRPr="00656B67">
        <w:softHyphen/>
        <w:t xml:space="preserve">slag innebär att mer av hälso- och sjukvårdens verksamhet kommer att falla inom </w:t>
      </w:r>
      <w:proofErr w:type="spellStart"/>
      <w:r w:rsidRPr="00656B67">
        <w:t>etikprövningslagens</w:t>
      </w:r>
      <w:proofErr w:type="spellEnd"/>
      <w:r w:rsidRPr="00656B67">
        <w:t xml:space="preserve"> tillämpningsområde. SKL och </w:t>
      </w:r>
      <w:r w:rsidRPr="00656B67">
        <w:rPr>
          <w:i/>
        </w:rPr>
        <w:t>flera lands</w:t>
      </w:r>
      <w:r w:rsidRPr="00656B67">
        <w:rPr>
          <w:i/>
        </w:rPr>
        <w:softHyphen/>
        <w:t>ting</w:t>
      </w:r>
      <w:r w:rsidRPr="00656B67">
        <w:t xml:space="preserve"> bedömer till skillnad från utredaren att detta inte kommer att röra un</w:t>
      </w:r>
      <w:r>
        <w:softHyphen/>
      </w:r>
      <w:r w:rsidRPr="00656B67">
        <w:t>dantag eller ett fåtal åtgärder. De hävdar att förslaget kommer att påverka möjligheten att behandla enskilda patienter och användning av läkemedel för närliggande sjukdomsgrupper inom exempel</w:t>
      </w:r>
      <w:r w:rsidRPr="00656B67">
        <w:softHyphen/>
        <w:t>vis reumatiska sjukdomar, hudsjukdomar, cancer och ovanliga sjukdomar samt s.k. off-</w:t>
      </w:r>
      <w:proofErr w:type="spellStart"/>
      <w:r w:rsidRPr="00656B67">
        <w:t>label</w:t>
      </w:r>
      <w:proofErr w:type="spellEnd"/>
      <w:r w:rsidRPr="00656B67">
        <w:t>-använd</w:t>
      </w:r>
      <w:r>
        <w:softHyphen/>
      </w:r>
      <w:r w:rsidRPr="00656B67">
        <w:t>ning av läkemedel. Enligt dessa remissinstanser behöver obe</w:t>
      </w:r>
      <w:r w:rsidRPr="00656B67">
        <w:softHyphen/>
        <w:t>prövade be</w:t>
      </w:r>
      <w:r>
        <w:softHyphen/>
      </w:r>
      <w:r w:rsidRPr="00656B67">
        <w:t>handlingsmetoder eller kliniska innovationer kunna erbjudas inom ramen för hälso- och sjukvård utanför ett forskningsprojekt med den grundläg</w:t>
      </w:r>
      <w:r>
        <w:softHyphen/>
      </w:r>
      <w:r w:rsidRPr="00656B67">
        <w:t>gande utgångspunkten att syftet ska vara att hjälpa en patient med svårt lidande eller uttalad nedsättning av livskvaliteten. Flera av lands</w:t>
      </w:r>
      <w:r w:rsidRPr="00656B67">
        <w:softHyphen/>
        <w:t xml:space="preserve">tingen </w:t>
      </w:r>
      <w:r>
        <w:t>har åsikten</w:t>
      </w:r>
      <w:r w:rsidRPr="00656B67">
        <w:t xml:space="preserve"> att bedömningen av rimligheten och riskerna med sådana åtgärder behöver utföras av behandlande personal samt medicinskt sak</w:t>
      </w:r>
      <w:r w:rsidRPr="00656B67">
        <w:softHyphen/>
        <w:t>kunniga och ansvariga inom hälso- och sjukvården då det kräver sär</w:t>
      </w:r>
      <w:r w:rsidRPr="00656B67">
        <w:softHyphen/>
        <w:t xml:space="preserve">skild sakkunskap om det enskilda fallet. Även SKL </w:t>
      </w:r>
      <w:r>
        <w:t>anser</w:t>
      </w:r>
      <w:r w:rsidRPr="00656B67">
        <w:t xml:space="preserve"> att sådana över</w:t>
      </w:r>
      <w:r w:rsidRPr="00656B67">
        <w:softHyphen/>
        <w:t>väg</w:t>
      </w:r>
      <w:r>
        <w:t>anden</w:t>
      </w:r>
      <w:r w:rsidRPr="00656B67">
        <w:t xml:space="preserve"> och be</w:t>
      </w:r>
      <w:r>
        <w:softHyphen/>
      </w:r>
      <w:r w:rsidRPr="00656B67">
        <w:t>dömningar måste göras kontinuerligt av professionella och ansvariga i hälso- och sjukvården och anser det vara en viktig del av den styrning och det egenansvar som professionella utövar i sin yrkesverk</w:t>
      </w:r>
      <w:r w:rsidRPr="00656B67">
        <w:softHyphen/>
        <w:t>sam</w:t>
      </w:r>
      <w:r w:rsidRPr="00656B67">
        <w:softHyphen/>
        <w:t xml:space="preserve">het. </w:t>
      </w:r>
      <w:r w:rsidRPr="00656B67">
        <w:rPr>
          <w:i/>
        </w:rPr>
        <w:t>Gymnas</w:t>
      </w:r>
      <w:r>
        <w:rPr>
          <w:i/>
        </w:rPr>
        <w:softHyphen/>
      </w:r>
      <w:r w:rsidRPr="00656B67">
        <w:rPr>
          <w:i/>
        </w:rPr>
        <w:t>tik- och idrottshög</w:t>
      </w:r>
      <w:r w:rsidRPr="00656B67">
        <w:rPr>
          <w:i/>
        </w:rPr>
        <w:softHyphen/>
        <w:t>skolan</w:t>
      </w:r>
      <w:r w:rsidRPr="00656B67">
        <w:t xml:space="preserve"> hävdar att fokus förflyttas från de enskilda pati</w:t>
      </w:r>
      <w:r>
        <w:softHyphen/>
      </w:r>
      <w:r w:rsidRPr="00656B67">
        <w:t>enternas hälsa och integritet samt från relationen mellan pati</w:t>
      </w:r>
      <w:r w:rsidRPr="00656B67">
        <w:softHyphen/>
        <w:t>ent och den som ansvarar för den enskildes vård om syftet med behandling av enskilda patienter är att generera ny kunskap, vilket skulle innebära all</w:t>
      </w:r>
      <w:r w:rsidRPr="00656B67">
        <w:softHyphen/>
        <w:t>varliga kon</w:t>
      </w:r>
      <w:r w:rsidRPr="00656B67">
        <w:softHyphen/>
        <w:t xml:space="preserve">sekvenser för patientsäkerheten. </w:t>
      </w:r>
      <w:r w:rsidRPr="00656B67">
        <w:rPr>
          <w:i/>
        </w:rPr>
        <w:t>Läkemedelsverket</w:t>
      </w:r>
      <w:r w:rsidRPr="00656B67">
        <w:t xml:space="preserve"> och </w:t>
      </w:r>
      <w:r w:rsidRPr="00656B67">
        <w:rPr>
          <w:i/>
        </w:rPr>
        <w:t>Kungl. Veten</w:t>
      </w:r>
      <w:r w:rsidRPr="00656B67">
        <w:rPr>
          <w:i/>
        </w:rPr>
        <w:softHyphen/>
        <w:t>skapsakademien</w:t>
      </w:r>
      <w:r w:rsidRPr="00656B67">
        <w:t xml:space="preserve"> påpekar att resultaten från behandlingar av enstaka pati</w:t>
      </w:r>
      <w:r w:rsidRPr="00656B67">
        <w:softHyphen/>
        <w:t>enter kan beskrivas som fallrapporter i vetenskapliga tidskrifter, men att resultaten ur vetenskaplig synpunkt inte når den nivå som krävs för att dra annat än anekdotiska slutsatser av begränsat vetenskapligt värde.</w:t>
      </w:r>
    </w:p>
    <w:p w14:paraId="6622BA43" w14:textId="77777777" w:rsidR="004C0735" w:rsidRPr="00656B67" w:rsidRDefault="00C013B6" w:rsidP="004C0735">
      <w:pPr>
        <w:pStyle w:val="Brdtextmedindrag"/>
      </w:pPr>
      <w:r w:rsidRPr="00656B67">
        <w:t xml:space="preserve">Flera remissinstanser, bl.a. </w:t>
      </w:r>
      <w:r w:rsidRPr="00656B67">
        <w:rPr>
          <w:i/>
        </w:rPr>
        <w:t>Läkemedelsverket</w:t>
      </w:r>
      <w:r w:rsidRPr="00656B67">
        <w:t xml:space="preserve">, </w:t>
      </w:r>
      <w:r w:rsidRPr="00656B67">
        <w:rPr>
          <w:i/>
        </w:rPr>
        <w:t>Göteborgs universitet</w:t>
      </w:r>
      <w:r w:rsidRPr="00656B67">
        <w:t xml:space="preserve">, </w:t>
      </w:r>
      <w:r w:rsidRPr="00656B67">
        <w:rPr>
          <w:i/>
        </w:rPr>
        <w:t>Karolinska institutet</w:t>
      </w:r>
      <w:r w:rsidRPr="00656B67">
        <w:t xml:space="preserve">, </w:t>
      </w:r>
      <w:r w:rsidRPr="00656B67">
        <w:rPr>
          <w:i/>
        </w:rPr>
        <w:t>Kungl. Tekniska högskolan</w:t>
      </w:r>
      <w:r w:rsidRPr="00656B67">
        <w:t xml:space="preserve">, </w:t>
      </w:r>
      <w:r w:rsidRPr="00656B67">
        <w:rPr>
          <w:i/>
        </w:rPr>
        <w:t>Linköpings universitet</w:t>
      </w:r>
      <w:r w:rsidRPr="00656B67">
        <w:t xml:space="preserve">, </w:t>
      </w:r>
      <w:r w:rsidRPr="00656B67">
        <w:rPr>
          <w:i/>
        </w:rPr>
        <w:lastRenderedPageBreak/>
        <w:t>Lunds universitet</w:t>
      </w:r>
      <w:r w:rsidRPr="00656B67">
        <w:t xml:space="preserve">, </w:t>
      </w:r>
      <w:proofErr w:type="gramStart"/>
      <w:r w:rsidRPr="00656B67">
        <w:rPr>
          <w:i/>
        </w:rPr>
        <w:t>Malmö universitet</w:t>
      </w:r>
      <w:proofErr w:type="gramEnd"/>
      <w:r w:rsidRPr="00656B67">
        <w:t xml:space="preserve">, </w:t>
      </w:r>
      <w:r w:rsidRPr="00656B67">
        <w:rPr>
          <w:i/>
        </w:rPr>
        <w:t>Stockholms universitet</w:t>
      </w:r>
      <w:r w:rsidRPr="00656B67">
        <w:t xml:space="preserve">, </w:t>
      </w:r>
      <w:r w:rsidRPr="00656B67">
        <w:rPr>
          <w:i/>
        </w:rPr>
        <w:t>Vetenskaps</w:t>
      </w:r>
      <w:r w:rsidRPr="00656B67">
        <w:rPr>
          <w:i/>
        </w:rPr>
        <w:softHyphen/>
        <w:t>rådet</w:t>
      </w:r>
      <w:r w:rsidRPr="00656B67">
        <w:t xml:space="preserve">, </w:t>
      </w:r>
      <w:r w:rsidRPr="00656B67">
        <w:rPr>
          <w:i/>
        </w:rPr>
        <w:t>Regionala etikprövningsnämnden i Umeå</w:t>
      </w:r>
      <w:r w:rsidRPr="00656B67">
        <w:t xml:space="preserve">, </w:t>
      </w:r>
      <w:r w:rsidRPr="00656B67">
        <w:rPr>
          <w:i/>
        </w:rPr>
        <w:t>Stockholms läns lands</w:t>
      </w:r>
      <w:r w:rsidRPr="00656B67">
        <w:rPr>
          <w:i/>
        </w:rPr>
        <w:softHyphen/>
        <w:t>ting</w:t>
      </w:r>
      <w:r w:rsidRPr="00656B67">
        <w:t xml:space="preserve"> och </w:t>
      </w:r>
      <w:r w:rsidRPr="00656B67">
        <w:rPr>
          <w:i/>
        </w:rPr>
        <w:t>Östergötlands läns landsting</w:t>
      </w:r>
      <w:r>
        <w:t xml:space="preserve">, </w:t>
      </w:r>
      <w:r w:rsidRPr="00656B67">
        <w:t>avstyrker eller är tveksamma till för</w:t>
      </w:r>
      <w:r w:rsidRPr="00656B67">
        <w:softHyphen/>
        <w:t>slaget om etikprövning i efterhand. En invändning är att förslaget stri</w:t>
      </w:r>
      <w:r>
        <w:softHyphen/>
      </w:r>
      <w:r w:rsidRPr="00656B67">
        <w:t>der mot en sedan länge etablerad internationell standard enligt vilken me</w:t>
      </w:r>
      <w:r>
        <w:softHyphen/>
      </w:r>
      <w:r w:rsidRPr="00656B67">
        <w:t>di</w:t>
      </w:r>
      <w:r w:rsidRPr="00656B67">
        <w:softHyphen/>
        <w:t xml:space="preserve">cinsk forskning på människor ska genomgå oberoende prövning innan den påbörjas. Det skulle också enligt bl.a. </w:t>
      </w:r>
      <w:r w:rsidRPr="00656B67">
        <w:rPr>
          <w:i/>
        </w:rPr>
        <w:t>Vetenskapsrådet</w:t>
      </w:r>
      <w:r w:rsidRPr="00656B67">
        <w:t xml:space="preserve"> kunna under</w:t>
      </w:r>
      <w:r>
        <w:softHyphen/>
      </w:r>
      <w:r w:rsidRPr="00656B67">
        <w:t xml:space="preserve">gräva förtroendet för forskningen om viss forskning fick ske utan tillstånd. </w:t>
      </w:r>
      <w:r w:rsidRPr="00656B67">
        <w:rPr>
          <w:i/>
        </w:rPr>
        <w:t>JO</w:t>
      </w:r>
      <w:r w:rsidRPr="00656B67">
        <w:t xml:space="preserve"> påpekar att om etikprövningen ska ha något innehåll måste </w:t>
      </w:r>
      <w:proofErr w:type="spellStart"/>
      <w:r w:rsidRPr="00656B67">
        <w:t>etikpröv</w:t>
      </w:r>
      <w:r>
        <w:softHyphen/>
      </w:r>
      <w:r w:rsidRPr="00656B67">
        <w:t>nings</w:t>
      </w:r>
      <w:r w:rsidRPr="00656B67">
        <w:softHyphen/>
        <w:t>lagens</w:t>
      </w:r>
      <w:proofErr w:type="spellEnd"/>
      <w:r w:rsidRPr="00656B67">
        <w:t xml:space="preserve"> villkor för godkännande gälla även vid en prövning i efterhand och har svårt att se varför en prövning av om behandlingen ändå varit för</w:t>
      </w:r>
      <w:r>
        <w:softHyphen/>
      </w:r>
      <w:r w:rsidRPr="00656B67">
        <w:t>svar</w:t>
      </w:r>
      <w:r w:rsidRPr="00656B67">
        <w:softHyphen/>
        <w:t xml:space="preserve">lig skulle ta sin utgångspunkt i de kriterier som anges i </w:t>
      </w:r>
      <w:proofErr w:type="spellStart"/>
      <w:r w:rsidRPr="00656B67">
        <w:t>etikprövnings</w:t>
      </w:r>
      <w:r>
        <w:softHyphen/>
      </w:r>
      <w:r w:rsidRPr="00656B67">
        <w:t>lagen</w:t>
      </w:r>
      <w:proofErr w:type="spellEnd"/>
      <w:r w:rsidRPr="00656B67">
        <w:t xml:space="preserve">. Bland andra </w:t>
      </w:r>
      <w:r w:rsidRPr="00656B67">
        <w:rPr>
          <w:i/>
        </w:rPr>
        <w:t>Karolinska institutet</w:t>
      </w:r>
      <w:r w:rsidRPr="00656B67">
        <w:t xml:space="preserve">, </w:t>
      </w:r>
      <w:r w:rsidRPr="00656B67">
        <w:rPr>
          <w:i/>
        </w:rPr>
        <w:t>Linkö</w:t>
      </w:r>
      <w:r w:rsidRPr="00656B67">
        <w:rPr>
          <w:i/>
        </w:rPr>
        <w:softHyphen/>
        <w:t>pings universitet</w:t>
      </w:r>
      <w:r w:rsidRPr="00656B67">
        <w:t xml:space="preserve">, </w:t>
      </w:r>
      <w:r w:rsidRPr="00656B67">
        <w:rPr>
          <w:i/>
        </w:rPr>
        <w:t>Veten</w:t>
      </w:r>
      <w:r>
        <w:rPr>
          <w:i/>
        </w:rPr>
        <w:softHyphen/>
      </w:r>
      <w:r w:rsidRPr="00656B67">
        <w:rPr>
          <w:i/>
        </w:rPr>
        <w:t>skapsrådet</w:t>
      </w:r>
      <w:r w:rsidRPr="00656B67">
        <w:t xml:space="preserve"> och </w:t>
      </w:r>
      <w:r w:rsidRPr="00656B67">
        <w:rPr>
          <w:i/>
        </w:rPr>
        <w:t>Östergötlands läns landsting</w:t>
      </w:r>
      <w:r w:rsidRPr="00656B67">
        <w:t xml:space="preserve"> befa</w:t>
      </w:r>
      <w:r w:rsidRPr="00656B67">
        <w:softHyphen/>
        <w:t>rar att förslaget skulle kunna öppna för miss</w:t>
      </w:r>
      <w:r w:rsidRPr="00656B67">
        <w:softHyphen/>
        <w:t>bruk av lagstiftningen och ge ett kryphål för att ge</w:t>
      </w:r>
      <w:r>
        <w:softHyphen/>
      </w:r>
      <w:r w:rsidRPr="00656B67">
        <w:t>nomföra risk</w:t>
      </w:r>
      <w:r w:rsidRPr="00656B67">
        <w:softHyphen/>
        <w:t>fyllda pro</w:t>
      </w:r>
      <w:r w:rsidRPr="00656B67">
        <w:softHyphen/>
        <w:t>jekt utan insyn.</w:t>
      </w:r>
    </w:p>
    <w:p w14:paraId="5D5078F3" w14:textId="77777777" w:rsidR="004C0735" w:rsidRPr="00656B67" w:rsidRDefault="00C013B6" w:rsidP="004C0735">
      <w:pPr>
        <w:pStyle w:val="Brdtextmedindrag"/>
      </w:pPr>
      <w:r w:rsidRPr="00656B67">
        <w:rPr>
          <w:i/>
        </w:rPr>
        <w:t>Uppsala universitet</w:t>
      </w:r>
      <w:r w:rsidRPr="00656B67">
        <w:t xml:space="preserve"> påpekar att utredningen inte har analyserat sitt för</w:t>
      </w:r>
      <w:r w:rsidRPr="00656B67">
        <w:softHyphen/>
        <w:t xml:space="preserve">slag i ljuset av bl.a. internationella konventioner och lagstiftningen på hälso- och sjukvårdsområdet. </w:t>
      </w:r>
      <w:r w:rsidRPr="00656B67">
        <w:rPr>
          <w:i/>
        </w:rPr>
        <w:t>SBU</w:t>
      </w:r>
      <w:r w:rsidRPr="00656B67">
        <w:t xml:space="preserve"> anser att interventioner på svårt sjuka patienter bör regleras på annat sätt än genom en etikprövning som görs i efterhand</w:t>
      </w:r>
      <w:r>
        <w:t>,</w:t>
      </w:r>
      <w:r w:rsidRPr="00656B67">
        <w:t xml:space="preserve"> och </w:t>
      </w:r>
      <w:r w:rsidRPr="00656B67">
        <w:rPr>
          <w:i/>
        </w:rPr>
        <w:t>Vetenskapsrådet</w:t>
      </w:r>
      <w:r w:rsidRPr="00656B67">
        <w:t xml:space="preserve"> anser att om det behövs författningsstöd för vårdsituationer där vetenskap och beprövad erfarenhet inte kan använ</w:t>
      </w:r>
      <w:r w:rsidRPr="00656B67">
        <w:softHyphen/>
        <w:t xml:space="preserve">das bör sådant stöd skapas inom ramen för hälso- och sjukvården. </w:t>
      </w:r>
      <w:r w:rsidRPr="00656B67">
        <w:rPr>
          <w:i/>
        </w:rPr>
        <w:t>JO</w:t>
      </w:r>
      <w:r w:rsidRPr="00656B67">
        <w:t xml:space="preserve"> anser att det finns ett uppenbart behov av ett tydligare regelverk för nödliknande situationer men att utredningens förslag inte framstår som en tilltalande lösning. JO saknar även en diskussion om de olika överväganden och åt</w:t>
      </w:r>
      <w:r>
        <w:softHyphen/>
      </w:r>
      <w:r w:rsidRPr="00656B67">
        <w:t xml:space="preserve">gärder som av patientsäkerhetsskäl normalt bör föregå avsteg från kravet på vetenskap och beprövad erfarenhet i en nödliknande situation. Några remissinstanser, bl.a. </w:t>
      </w:r>
      <w:r w:rsidRPr="00656B67">
        <w:rPr>
          <w:i/>
        </w:rPr>
        <w:t>Karolinska institutet</w:t>
      </w:r>
      <w:r w:rsidRPr="00656B67">
        <w:t xml:space="preserve">, </w:t>
      </w:r>
      <w:r w:rsidRPr="00656B67">
        <w:rPr>
          <w:i/>
        </w:rPr>
        <w:t>Stockholms universitet</w:t>
      </w:r>
      <w:r w:rsidRPr="00656B67">
        <w:t xml:space="preserve">, </w:t>
      </w:r>
      <w:r w:rsidRPr="00656B67">
        <w:rPr>
          <w:i/>
        </w:rPr>
        <w:t>Regionala etikprövningsnämnden i Göteborg</w:t>
      </w:r>
      <w:r w:rsidRPr="00656B67">
        <w:t xml:space="preserve">, </w:t>
      </w:r>
      <w:r w:rsidRPr="00656B67">
        <w:rPr>
          <w:i/>
        </w:rPr>
        <w:t xml:space="preserve">Statens medicinsk-etiska råd </w:t>
      </w:r>
      <w:r w:rsidRPr="00656B67">
        <w:t>och</w:t>
      </w:r>
      <w:r w:rsidRPr="00656B67">
        <w:rPr>
          <w:i/>
        </w:rPr>
        <w:t xml:space="preserve"> Cancerfonden – Riksföreningen mot Cancer</w:t>
      </w:r>
      <w:r w:rsidRPr="00656B67">
        <w:t>, före</w:t>
      </w:r>
      <w:r w:rsidRPr="00656B67">
        <w:softHyphen/>
        <w:t>slår en ny utred</w:t>
      </w:r>
      <w:r w:rsidRPr="00656B67">
        <w:softHyphen/>
        <w:t>ning om obeprövade metoder eller akuta åtgärder inom hälso- och sjuk</w:t>
      </w:r>
      <w:r w:rsidRPr="00656B67">
        <w:softHyphen/>
        <w:t xml:space="preserve">vård. Bland andra </w:t>
      </w:r>
      <w:r w:rsidRPr="00656B67">
        <w:rPr>
          <w:i/>
        </w:rPr>
        <w:t>Göteborgs universitet</w:t>
      </w:r>
      <w:r w:rsidRPr="00656B67">
        <w:t xml:space="preserve">, </w:t>
      </w:r>
      <w:r w:rsidRPr="00656B67">
        <w:rPr>
          <w:i/>
        </w:rPr>
        <w:t>Stockholms läns landsting</w:t>
      </w:r>
      <w:r w:rsidRPr="00656B67">
        <w:t xml:space="preserve"> och </w:t>
      </w:r>
      <w:r w:rsidRPr="00656B67">
        <w:rPr>
          <w:i/>
        </w:rPr>
        <w:t>Forskningsrådet för hälsa, arbetsliv och välfärd</w:t>
      </w:r>
      <w:r w:rsidRPr="00656B67">
        <w:t xml:space="preserve"> anser att dagens regelverk räcker.</w:t>
      </w:r>
    </w:p>
    <w:p w14:paraId="733CEF98" w14:textId="77777777" w:rsidR="004C0735" w:rsidRPr="00656B67" w:rsidRDefault="00C013B6" w:rsidP="004C0735">
      <w:pPr>
        <w:pStyle w:val="Brdtextmedindrag"/>
      </w:pPr>
      <w:r w:rsidRPr="00656B67">
        <w:rPr>
          <w:b/>
        </w:rPr>
        <w:t>Skälen för regeringens bedömning:</w:t>
      </w:r>
      <w:r w:rsidRPr="00656B67">
        <w:t xml:space="preserve"> Utredningen har haft i uppdrag att sär</w:t>
      </w:r>
      <w:r w:rsidRPr="00656B67">
        <w:softHyphen/>
        <w:t>skilt se över regleringen för verksamhet i gränsområdet mellan klinisk forskning och hälso- och sjukvård. Klinisk forskning och hälso- och sjuk</w:t>
      </w:r>
      <w:r w:rsidRPr="00656B67">
        <w:softHyphen/>
        <w:t xml:space="preserve">vård omfattas av olika regelverk. Klinisk forskning omfattas av </w:t>
      </w:r>
      <w:proofErr w:type="spellStart"/>
      <w:r w:rsidRPr="00656B67">
        <w:t>etikpröv</w:t>
      </w:r>
      <w:r w:rsidRPr="00656B67">
        <w:softHyphen/>
        <w:t>ningslagens</w:t>
      </w:r>
      <w:proofErr w:type="spellEnd"/>
      <w:r w:rsidRPr="00656B67">
        <w:t xml:space="preserve"> definition av forskning, vilken som ovan redovisats anger att arbetet ska vara vetenskapligt och ske för att hämta in ny kunskap. Sådan forskning får inte utföras utan att forskningshuvudmannen har inhämtat ett godkännande från Etikprövningsmyndigheten av det aktuella forsknings</w:t>
      </w:r>
      <w:r w:rsidRPr="00656B67">
        <w:softHyphen/>
        <w:t>projektet. Hälso- och sjukvård är framför allt åtgärder för att medicinskt förebygga, utreda och behandla sjukdomar och skador och målet med verksamheten är enligt hälso- och sjukvårdslagen en god hälsa och en vård på lika villkor för hela befolkningen (2 kap. 1 § och 3 kap. 1 §). Enligt patientsäkerhetslagen ska hälso- och sjukvårdsper</w:t>
      </w:r>
      <w:r w:rsidRPr="00656B67">
        <w:softHyphen/>
        <w:t>sonalen utföra sitt arbete i överensstämmelse med vetenskap och beprövad erfarenhet. Frågan om vad som avses med vetenskap och beprövad erfa</w:t>
      </w:r>
      <w:r w:rsidRPr="00656B67">
        <w:softHyphen/>
        <w:t>renhet behandlas i propo</w:t>
      </w:r>
      <w:r w:rsidRPr="00656B67">
        <w:softHyphen/>
        <w:t xml:space="preserve">sitionen Åligganden för personal inom hälso- och sjukvården (prop. </w:t>
      </w:r>
      <w:r w:rsidRPr="00656B67">
        <w:lastRenderedPageBreak/>
        <w:t>1993/94:149), som behandlar en av de lagar som före</w:t>
      </w:r>
      <w:r w:rsidRPr="00656B67">
        <w:softHyphen/>
        <w:t>gick patientsäker</w:t>
      </w:r>
      <w:r w:rsidRPr="00656B67">
        <w:softHyphen/>
        <w:t>hetslagen, lagen (1994:953) om åligganden för personal inom hälso- och sjukvården. Enligt propositionen innebär uttrycket ur juridisk synvinkel att läkaren i sin yrkesmässiga utövning har att beakta såväl vetenskap som beprövad erfarenhet. När exempelvis en ny behand</w:t>
      </w:r>
      <w:r w:rsidRPr="00656B67">
        <w:softHyphen/>
        <w:t>lingsmetod introduce</w:t>
      </w:r>
      <w:r>
        <w:softHyphen/>
      </w:r>
      <w:r w:rsidRPr="00656B67">
        <w:t>ras saknas självklart erfarenhet, det vetenskapliga underlaget får vara grun</w:t>
      </w:r>
      <w:r>
        <w:softHyphen/>
      </w:r>
      <w:r w:rsidRPr="00656B67">
        <w:t>den för att metoden accepteras, eventuellt efter erfarenheter vunna vid för</w:t>
      </w:r>
      <w:r>
        <w:softHyphen/>
      </w:r>
      <w:r w:rsidRPr="00656B67">
        <w:t>sök på djur. I andra fall kan långvarig klinisk erfarenhet vara det domine</w:t>
      </w:r>
      <w:r>
        <w:softHyphen/>
      </w:r>
      <w:r w:rsidRPr="00656B67">
        <w:t>rande underlaget för att en behandlingsmetod accepteras medan det teore</w:t>
      </w:r>
      <w:r>
        <w:softHyphen/>
      </w:r>
      <w:r w:rsidRPr="00656B67">
        <w:t>tiska och/eller de experimentella vetenskapliga bevisen för dess effektivi</w:t>
      </w:r>
      <w:r>
        <w:softHyphen/>
      </w:r>
      <w:r w:rsidRPr="00656B67">
        <w:t xml:space="preserve">tet kan vara begränsade (s. 65). </w:t>
      </w:r>
    </w:p>
    <w:p w14:paraId="03C09AF3" w14:textId="77777777" w:rsidR="004C0735" w:rsidRPr="00656B67" w:rsidRDefault="00C013B6" w:rsidP="004C0735">
      <w:pPr>
        <w:pStyle w:val="Brdtextmedindrag"/>
      </w:pPr>
      <w:r w:rsidRPr="00656B67">
        <w:t>Enligt Kungl. Vetenskapsakademien och Svenska Läkaresällskapet har läkare under historien, i syfte att bota eller lindra sjukdom hos all</w:t>
      </w:r>
      <w:r w:rsidRPr="00656B67">
        <w:softHyphen/>
        <w:t>varligt sjuka patienter, ibland använt vetenskapligt baserade metoder som ännu inte kan betecknas som beprö</w:t>
      </w:r>
      <w:r w:rsidRPr="00656B67">
        <w:softHyphen/>
        <w:t>vade (rapport 2016 Kliniska riktlinjer för an</w:t>
      </w:r>
      <w:r>
        <w:softHyphen/>
      </w:r>
      <w:r w:rsidRPr="00656B67">
        <w:t>vändning av obeprövade behandlingsmetoder på allvarligt sjuka patien</w:t>
      </w:r>
      <w:r w:rsidRPr="00656B67">
        <w:softHyphen/>
        <w:t>ter). Sådana behandlingsmetoder kan vara metoder som är alldeles i början av en utveckling eller som är beprövade på andra patient</w:t>
      </w:r>
      <w:r w:rsidRPr="00656B67">
        <w:softHyphen/>
        <w:t>grupper eller vid andra tillstånd, men där det finns en önskan att i extrema situationer pröva en sådan metod på enskilda patienter där ingen annan behandling står till buds. Denna typ av verksamhet kallas obeprövade behandlingsmetoder, innovativa metoder eller medicinsk eller klinisk innovation. Som rege</w:t>
      </w:r>
      <w:r w:rsidRPr="00656B67">
        <w:softHyphen/>
        <w:t>ringen konstaterar i direktivet till utredningen (dir. 2016:45) är det inte alltid helt tydligt hur det befintliga regelverket ska tillämpas på verk</w:t>
      </w:r>
      <w:r w:rsidRPr="00656B67">
        <w:softHyphen/>
        <w:t>sam</w:t>
      </w:r>
      <w:r w:rsidRPr="00656B67">
        <w:softHyphen/>
        <w:t xml:space="preserve">het i gränsområdet mellan hälso- och sjukvård och klinisk forskning. Om man använder sig av en obeprövad metod som fungerar bra på en patient, uppkommer frågan om man får använda sig av samma metod om samma situation uppstår igen, eller räknas det då som forskning som ska </w:t>
      </w:r>
      <w:proofErr w:type="spellStart"/>
      <w:r w:rsidRPr="00656B67">
        <w:t>etikprö</w:t>
      </w:r>
      <w:r w:rsidRPr="00656B67">
        <w:softHyphen/>
        <w:t>vas</w:t>
      </w:r>
      <w:proofErr w:type="spellEnd"/>
      <w:r w:rsidRPr="00656B67">
        <w:t xml:space="preserve">? Hur många ytterligare fall får man behandla med metoden innan ett forskningsprojekt måste inledas? En närliggande fråga handlar om när en metod ska anses vara tillräckligt vetenskapligt prövad för att introduceras som en etablerad behandlingsmetod i hälso- och sjukvården. </w:t>
      </w:r>
    </w:p>
    <w:p w14:paraId="0F051227" w14:textId="77777777" w:rsidR="004C0735" w:rsidRPr="00656B67" w:rsidRDefault="00C013B6" w:rsidP="004C0735">
      <w:pPr>
        <w:pStyle w:val="Brdtextmedindrag"/>
      </w:pPr>
      <w:r w:rsidRPr="00656B67">
        <w:t>När det gäller läkemedel finns vissa regler för när en obeprövad metod kan användas på allvarligt sjuka patienter om inga andra möjligheter står till buds. Tillstånd ska beviljas i förväg av Läkemedelsverket. De tre van</w:t>
      </w:r>
      <w:r w:rsidRPr="00656B67">
        <w:softHyphen/>
        <w:t>ligaste tillstånden för otillräckligt beprövade läkemedel rör licensförskriv</w:t>
      </w:r>
      <w:r w:rsidRPr="00656B67">
        <w:softHyphen/>
        <w:t xml:space="preserve">ning, s.k. </w:t>
      </w:r>
      <w:proofErr w:type="spellStart"/>
      <w:r w:rsidRPr="00656B67">
        <w:t>compassionate</w:t>
      </w:r>
      <w:proofErr w:type="spellEnd"/>
      <w:r w:rsidRPr="00656B67">
        <w:t xml:space="preserve"> </w:t>
      </w:r>
      <w:proofErr w:type="spellStart"/>
      <w:r w:rsidRPr="00656B67">
        <w:t>use</w:t>
      </w:r>
      <w:proofErr w:type="spellEnd"/>
      <w:r w:rsidRPr="00656B67">
        <w:t xml:space="preserve"> programs och läkemedel som omfattas av sjukhusundantag. Licens är ett försäljningstillstånd som beviljas till apotek med läkarens vetenskapliga motivering som ger stöd för användningen och beskrivning av varför inte redan godkända läkemedel kan användas. Ett </w:t>
      </w:r>
      <w:proofErr w:type="spellStart"/>
      <w:r w:rsidRPr="00656B67">
        <w:t>compassionate</w:t>
      </w:r>
      <w:proofErr w:type="spellEnd"/>
      <w:r w:rsidRPr="00656B67">
        <w:t xml:space="preserve"> </w:t>
      </w:r>
      <w:proofErr w:type="spellStart"/>
      <w:r w:rsidRPr="00656B67">
        <w:t>use</w:t>
      </w:r>
      <w:proofErr w:type="spellEnd"/>
      <w:r w:rsidRPr="00656B67">
        <w:t xml:space="preserve"> program är en process för att göra icke godkända läke</w:t>
      </w:r>
      <w:r w:rsidRPr="00656B67">
        <w:softHyphen/>
        <w:t>medel tillgängliga för en grupp patienter</w:t>
      </w:r>
      <w:r>
        <w:t>,</w:t>
      </w:r>
      <w:r w:rsidRPr="00656B67">
        <w:t xml:space="preserve"> och det söks nationellt av till</w:t>
      </w:r>
      <w:r w:rsidRPr="00656B67">
        <w:softHyphen/>
        <w:t>ver</w:t>
      </w:r>
      <w:r w:rsidRPr="00656B67">
        <w:softHyphen/>
        <w:t>karen eller den som söker marknadstillstånd för läkemedelsbehandling av patienter med allvarliga sjukdomar utan tillräck</w:t>
      </w:r>
      <w:r w:rsidRPr="00656B67">
        <w:softHyphen/>
        <w:t>liga alternativ. Produkten ska ha studerats i läkemedelsprövning och till</w:t>
      </w:r>
      <w:r w:rsidRPr="00656B67">
        <w:softHyphen/>
        <w:t xml:space="preserve">höra gruppen läkemedel som godkänns centralt av </w:t>
      </w:r>
      <w:r>
        <w:t xml:space="preserve">Europeiska </w:t>
      </w:r>
      <w:r w:rsidRPr="00656B67">
        <w:t>kommissionen efter rekommen</w:t>
      </w:r>
      <w:r w:rsidRPr="00656B67">
        <w:softHyphen/>
        <w:t>dation av europe</w:t>
      </w:r>
      <w:r w:rsidRPr="00656B67">
        <w:softHyphen/>
        <w:t>iska läkemedelsmyndigheten. Att ett läkemedel omfattas av sjuk</w:t>
      </w:r>
      <w:r>
        <w:softHyphen/>
      </w:r>
      <w:r w:rsidRPr="00656B67">
        <w:t>husun</w:t>
      </w:r>
      <w:r w:rsidRPr="00656B67">
        <w:softHyphen/>
        <w:t>dan</w:t>
      </w:r>
      <w:r w:rsidRPr="00656B67">
        <w:softHyphen/>
        <w:t>tag innebär att sjukvården har möjlighet att använda avancerade terapi</w:t>
      </w:r>
      <w:r w:rsidRPr="00656B67">
        <w:softHyphen/>
        <w:t xml:space="preserve">läkemedel, även om läkemedlet inte har prövats eller godkänts inom EU. Det rör produkter som beretts på ett icke rutinmässigt sätt för </w:t>
      </w:r>
      <w:r>
        <w:t xml:space="preserve">en </w:t>
      </w:r>
      <w:r w:rsidRPr="00656B67">
        <w:t>en</w:t>
      </w:r>
      <w:r>
        <w:softHyphen/>
      </w:r>
      <w:r w:rsidRPr="00656B67">
        <w:t>skild pati</w:t>
      </w:r>
      <w:r w:rsidRPr="00656B67">
        <w:softHyphen/>
        <w:t xml:space="preserve">ent under en läkares exklusiva ansvar. För dessa produkter ställs </w:t>
      </w:r>
      <w:r w:rsidRPr="00656B67">
        <w:lastRenderedPageBreak/>
        <w:t>krav på tillverkningstillstånd från Läkemedelsverket. Läkemedel för avan</w:t>
      </w:r>
      <w:r>
        <w:softHyphen/>
      </w:r>
      <w:r w:rsidRPr="00656B67">
        <w:t xml:space="preserve">cerad terapi avser genterapi, somatisk cellterapi eller </w:t>
      </w:r>
      <w:proofErr w:type="spellStart"/>
      <w:r w:rsidRPr="00656B67">
        <w:t>vävnadsteknisk</w:t>
      </w:r>
      <w:proofErr w:type="spellEnd"/>
      <w:r w:rsidRPr="00656B67">
        <w:t xml:space="preserve"> pro</w:t>
      </w:r>
      <w:r>
        <w:softHyphen/>
      </w:r>
      <w:r w:rsidRPr="00656B67">
        <w:t>dukt som är läkemedel enligt regler som gäller i hela EU sedan 2008.</w:t>
      </w:r>
    </w:p>
    <w:p w14:paraId="50962CA5" w14:textId="77777777" w:rsidR="004C0735" w:rsidRPr="00656B67" w:rsidRDefault="00C013B6" w:rsidP="004C0735">
      <w:pPr>
        <w:pStyle w:val="Brdtextmedindrag"/>
      </w:pPr>
      <w:r w:rsidRPr="00656B67">
        <w:t>I rättspraxis har det ansetts tillåtet att tillgripa alter</w:t>
      </w:r>
      <w:r w:rsidRPr="00656B67">
        <w:softHyphen/>
        <w:t>nativmedicinska me</w:t>
      </w:r>
      <w:r>
        <w:softHyphen/>
      </w:r>
      <w:r w:rsidRPr="00656B67">
        <w:t>toder när alla vanliga behandlingsmetoder har prövats, behandlingen är riskfri och patienten själv önskar detta. Vid sidan om detta finns enligt 4 kap. 4 § brottsbalken en princip om nödrätt. Enligt nödrätten är det tillå</w:t>
      </w:r>
      <w:r>
        <w:softHyphen/>
      </w:r>
      <w:r w:rsidRPr="00656B67">
        <w:t>tet att handla i nöd för att avvärja fara för t.ex. liv eller hälsa, om gär</w:t>
      </w:r>
      <w:r w:rsidRPr="00656B67">
        <w:softHyphen/>
        <w:t>ningen anses försvarlig med hänsyn till farans beskaffenhet, den skada som åsam</w:t>
      </w:r>
      <w:r>
        <w:softHyphen/>
      </w:r>
      <w:r w:rsidRPr="00656B67">
        <w:t>kas annan och omständigheterna i övrigt. Det är dock inte helt givet i vilka situationer bestämmelsen om nödrätt blir tillämplig inom hälso- och sjuk</w:t>
      </w:r>
      <w:r>
        <w:softHyphen/>
      </w:r>
      <w:r w:rsidRPr="00656B67">
        <w:t xml:space="preserve">vård. </w:t>
      </w:r>
    </w:p>
    <w:p w14:paraId="2C3BA4E9" w14:textId="77777777" w:rsidR="004C0735" w:rsidRPr="00656B67" w:rsidRDefault="00C013B6" w:rsidP="004C0735">
      <w:pPr>
        <w:pStyle w:val="Brdtextmedindrag"/>
      </w:pPr>
      <w:r w:rsidRPr="00656B67">
        <w:t>Utredningen hävdar att det i strikt juridisk mening inte finns något gräns</w:t>
      </w:r>
      <w:r w:rsidRPr="00656B67">
        <w:softHyphen/>
        <w:t>land mellan klinisk forskning och hälso- och sjukvård. Om en åtgärd inom hälso- och sjukvården inte bygger på vad som kan bedömas utgöra veten</w:t>
      </w:r>
      <w:r w:rsidRPr="00656B67">
        <w:softHyphen/>
        <w:t>skap och beprövad erfarenhet så är den enligt utredningen en forsknings</w:t>
      </w:r>
      <w:r w:rsidRPr="00656B67">
        <w:softHyphen/>
        <w:t>åtgärd. Utredningen bedömer därmed att användandet av en obeprövad metod inom hälso- och sjukvården ska ske inom ramen för ett forsknings</w:t>
      </w:r>
      <w:r w:rsidRPr="00656B67">
        <w:softHyphen/>
        <w:t xml:space="preserve">projekt som ska </w:t>
      </w:r>
      <w:proofErr w:type="spellStart"/>
      <w:r w:rsidRPr="00656B67">
        <w:t>etikprövas</w:t>
      </w:r>
      <w:proofErr w:type="spellEnd"/>
      <w:r w:rsidRPr="00656B67">
        <w:t xml:space="preserve"> innan det påbörjas. På detta sätt garanteras en</w:t>
      </w:r>
      <w:r>
        <w:softHyphen/>
      </w:r>
      <w:r w:rsidRPr="00656B67">
        <w:t>ligt utredningen den enskildes hälsa och integritet på bästa sätt.</w:t>
      </w:r>
    </w:p>
    <w:p w14:paraId="073258DD" w14:textId="77777777" w:rsidR="004C0735" w:rsidRPr="00656B67" w:rsidRDefault="00C013B6" w:rsidP="004C0735">
      <w:pPr>
        <w:pStyle w:val="Brdtextmedindrag"/>
      </w:pPr>
      <w:r w:rsidRPr="00656B67">
        <w:t>Enligt utredningen är det dock inte alltid praktiskt möjligt att ansöka om etikprövning innan forskningen utförs. Det kan uppkomma akuta lägen inom hälso- och sjukvården, t.ex. under en pågående operation, då det krävs omedelbara insatser för att rädda en persons liv eller att förhindra allvarliga skador eller komplikationer. Det kan då förekomma att läkaren eller annan sjukvårdspersonal bedömer det som nödvändigt att använda sig av metoder som faller utanför vad som är att bedöma som vetenskap och beprövad erfarenhet. Det kan också röra sig om mindre akuta situa</w:t>
      </w:r>
      <w:r w:rsidRPr="00656B67">
        <w:softHyphen/>
        <w:t>tioner, som ändå är att bedöma som livshotande eller allvarliga och som kräver åtgärd inom ett par dagar eller veckor. Mot bakgrund av detta före</w:t>
      </w:r>
      <w:r w:rsidRPr="00656B67">
        <w:softHyphen/>
        <w:t xml:space="preserve">slår utredningen att en forskningsåtgärd får utföras trots att den inte har etikprövats, om den har samband med hälso- och sjukvård och om det skulle allvarligt hota patientens liv eller hälsa att avvakta en etikprövning. I sådana fall ska etikprövning ske i efterhand och </w:t>
      </w:r>
      <w:proofErr w:type="spellStart"/>
      <w:r w:rsidRPr="00656B67">
        <w:t>etikprövningslagens</w:t>
      </w:r>
      <w:proofErr w:type="spellEnd"/>
      <w:r w:rsidRPr="00656B67">
        <w:t xml:space="preserve"> be</w:t>
      </w:r>
      <w:r>
        <w:softHyphen/>
      </w:r>
      <w:r w:rsidRPr="00656B67">
        <w:t xml:space="preserve">stämmelser om information och samtycke behöver inte följas om det på grund av åtgärdens akuta karaktär eller av något annat skäl finns hinder mot det. Ansökan om etikprövning ska i dessa fall göras skyndsamt efter det att åtgärden har vidtagits. Utredningen föreslår också att brådskande forskningsåtgärder i samband med hälso- och sjukvård undantas från straffansvar enligt </w:t>
      </w:r>
      <w:proofErr w:type="spellStart"/>
      <w:r w:rsidRPr="00656B67">
        <w:t>etikprövningslagen</w:t>
      </w:r>
      <w:proofErr w:type="spellEnd"/>
      <w:r w:rsidRPr="00656B67">
        <w:t>. Utredningen bedömer att före</w:t>
      </w:r>
      <w:r w:rsidRPr="00656B67">
        <w:softHyphen/>
        <w:t xml:space="preserve">komsten av dessa situationer är relativt begränsad. </w:t>
      </w:r>
    </w:p>
    <w:p w14:paraId="3187BE13" w14:textId="77777777" w:rsidR="004C0735" w:rsidRPr="00656B67" w:rsidRDefault="00C013B6" w:rsidP="004C0735">
      <w:pPr>
        <w:pStyle w:val="Brdtextmedindrag"/>
      </w:pPr>
      <w:r w:rsidRPr="00656B67">
        <w:t>Som redogjorts för ovan möter utredningens förslag stor kritik bland re</w:t>
      </w:r>
      <w:r>
        <w:softHyphen/>
      </w:r>
      <w:r w:rsidRPr="00656B67">
        <w:t xml:space="preserve">missinstanserna. Vissa remissinstanser, t.ex. </w:t>
      </w:r>
      <w:r w:rsidRPr="00656B67">
        <w:rPr>
          <w:i/>
        </w:rPr>
        <w:t>Uppsala universitet</w:t>
      </w:r>
      <w:r w:rsidRPr="00656B67">
        <w:t xml:space="preserve"> och </w:t>
      </w:r>
      <w:r w:rsidRPr="00656B67">
        <w:rPr>
          <w:i/>
        </w:rPr>
        <w:t>flera landsting</w:t>
      </w:r>
      <w:r w:rsidRPr="00656B67">
        <w:t>, hävdar att gränsen mellan sjuk</w:t>
      </w:r>
      <w:r w:rsidRPr="00656B67">
        <w:softHyphen/>
        <w:t>vård och forskning inte alls är så skarp som utredningen vill göra gällande, eftersom begreppet ”be</w:t>
      </w:r>
      <w:r w:rsidRPr="00656B67">
        <w:softHyphen/>
        <w:t xml:space="preserve">prövad erfarenhet” inte är definierat. Några remissinstanser, bl.a. </w:t>
      </w:r>
      <w:r w:rsidRPr="00656B67">
        <w:rPr>
          <w:i/>
        </w:rPr>
        <w:t>SBU</w:t>
      </w:r>
      <w:r w:rsidRPr="00656B67">
        <w:t xml:space="preserve">, </w:t>
      </w:r>
      <w:r w:rsidRPr="00656B67">
        <w:rPr>
          <w:i/>
        </w:rPr>
        <w:t>Linköpings universitet</w:t>
      </w:r>
      <w:r w:rsidRPr="00656B67">
        <w:t xml:space="preserve"> och </w:t>
      </w:r>
      <w:r w:rsidRPr="00656B67">
        <w:rPr>
          <w:i/>
        </w:rPr>
        <w:t>Vetenskapsrådet</w:t>
      </w:r>
      <w:r w:rsidRPr="00656B67">
        <w:t xml:space="preserve">, tycker att det är orimligt att hävda att allt som inte är vetenskap och beprövad erfarenhet är forskning. Bland andra </w:t>
      </w:r>
      <w:r w:rsidRPr="00656B67">
        <w:rPr>
          <w:i/>
        </w:rPr>
        <w:t>SKL</w:t>
      </w:r>
      <w:r w:rsidRPr="00656B67">
        <w:t xml:space="preserve"> och </w:t>
      </w:r>
      <w:r w:rsidRPr="00656B67">
        <w:rPr>
          <w:i/>
        </w:rPr>
        <w:t>flera landsting</w:t>
      </w:r>
      <w:r w:rsidRPr="00656B67">
        <w:t xml:space="preserve"> hävdar att utredningens förslag träffar en betydligt större mängd åtgärder än vad utredningen räknar med. Lands</w:t>
      </w:r>
      <w:r w:rsidRPr="00656B67">
        <w:softHyphen/>
        <w:t>tingen ser en fara i att inte kunna erbjuda obeprövade behandlingsmetoder eller kli</w:t>
      </w:r>
      <w:r w:rsidRPr="00656B67">
        <w:softHyphen/>
        <w:t xml:space="preserve">niska </w:t>
      </w:r>
      <w:r w:rsidRPr="00656B67">
        <w:lastRenderedPageBreak/>
        <w:t xml:space="preserve">innovationer </w:t>
      </w:r>
      <w:r>
        <w:t>när det gäller</w:t>
      </w:r>
      <w:r w:rsidRPr="00656B67">
        <w:t xml:space="preserve"> exempelvis reumatiska sjukdomar, hudsjuk</w:t>
      </w:r>
      <w:r w:rsidRPr="00656B67">
        <w:softHyphen/>
        <w:t>do</w:t>
      </w:r>
      <w:r>
        <w:softHyphen/>
      </w:r>
      <w:r w:rsidRPr="00656B67">
        <w:t>mar, cancer och ovanliga sjukdomar samt s.k. off-</w:t>
      </w:r>
      <w:proofErr w:type="spellStart"/>
      <w:r w:rsidRPr="00656B67">
        <w:t>label</w:t>
      </w:r>
      <w:proofErr w:type="spellEnd"/>
      <w:r w:rsidRPr="00656B67">
        <w:t>-använd</w:t>
      </w:r>
      <w:r w:rsidRPr="00656B67">
        <w:softHyphen/>
        <w:t>ning av lä</w:t>
      </w:r>
      <w:r>
        <w:softHyphen/>
      </w:r>
      <w:r w:rsidRPr="00656B67">
        <w:t>ke</w:t>
      </w:r>
      <w:r w:rsidRPr="00656B67">
        <w:softHyphen/>
        <w:t>medel (dvs. avsiktlig användning av läkemedel för medicinska ändamål som innebär ett avsteg från användning enligt den godkända pro</w:t>
      </w:r>
      <w:r w:rsidRPr="00656B67">
        <w:softHyphen/>
        <w:t>duktin</w:t>
      </w:r>
      <w:r>
        <w:softHyphen/>
      </w:r>
      <w:r w:rsidRPr="00656B67">
        <w:t>formationen) inom ramen för hälso- och sjukvård, utanför ett forsk</w:t>
      </w:r>
      <w:r w:rsidRPr="00656B67">
        <w:softHyphen/>
        <w:t>nings</w:t>
      </w:r>
      <w:r>
        <w:softHyphen/>
      </w:r>
      <w:r w:rsidRPr="00656B67">
        <w:t>projekt, med den grundläggande utgångspunkten att syftet ska vara att hjälpa en patient med svårt lidande eller uttalad nedsättning av livskva</w:t>
      </w:r>
      <w:r w:rsidRPr="00656B67">
        <w:softHyphen/>
        <w:t>li</w:t>
      </w:r>
      <w:r>
        <w:softHyphen/>
      </w:r>
      <w:r w:rsidRPr="00656B67">
        <w:t xml:space="preserve">teten. </w:t>
      </w:r>
    </w:p>
    <w:p w14:paraId="3F93A3B0" w14:textId="77777777" w:rsidR="004C0735" w:rsidRPr="00656B67" w:rsidRDefault="00C013B6" w:rsidP="004C0735">
      <w:pPr>
        <w:pStyle w:val="Brdtextmedindrag"/>
      </w:pPr>
      <w:r w:rsidRPr="00656B67">
        <w:t>Vidare invänder många remissinstanser att etikprövning i efterhand stri</w:t>
      </w:r>
      <w:r w:rsidRPr="00656B67">
        <w:softHyphen/>
        <w:t>der mot en sedan länge etablerad internationell standard enligt vilken me</w:t>
      </w:r>
      <w:r>
        <w:softHyphen/>
      </w:r>
      <w:r w:rsidRPr="00656B67">
        <w:t>dicinsk forskning på människor ska genomgå oberoende prövning innan den påbörjas. Det anses också undergräva förtroendet för forsk</w:t>
      </w:r>
      <w:r w:rsidRPr="00656B67">
        <w:softHyphen/>
        <w:t>ningen om viss forskning får ske utan tillstånd. Några remissinstanser be</w:t>
      </w:r>
      <w:r w:rsidRPr="00656B67">
        <w:softHyphen/>
        <w:t>farar att för</w:t>
      </w:r>
      <w:r>
        <w:softHyphen/>
      </w:r>
      <w:r w:rsidRPr="00656B67">
        <w:t xml:space="preserve">slaget skulle kunna öppna för missbruk av lagstiftningen och ge ett kryphål för att genomföra riskfyllda projekt utan insyn. Enligt </w:t>
      </w:r>
      <w:proofErr w:type="gramStart"/>
      <w:r w:rsidRPr="00656B67">
        <w:rPr>
          <w:i/>
        </w:rPr>
        <w:t>Malmö universitet</w:t>
      </w:r>
      <w:proofErr w:type="gramEnd"/>
      <w:r w:rsidRPr="00656B67">
        <w:t xml:space="preserve"> skulle det t.ex. kunna finnas en risk att man väntar med en intervention, som man vill </w:t>
      </w:r>
      <w:proofErr w:type="spellStart"/>
      <w:r w:rsidRPr="00656B67">
        <w:t>beforska</w:t>
      </w:r>
      <w:proofErr w:type="spellEnd"/>
      <w:r w:rsidRPr="00656B67">
        <w:t>, till dess patienten befinner sig i ett så akut läge att den föreslagna möjligheten med etikprövning i efterhand vid vissa särskilt brådskande fall kan åberopas. Utredningens förslag skulle enligt universi</w:t>
      </w:r>
      <w:r>
        <w:softHyphen/>
      </w:r>
      <w:r w:rsidRPr="00656B67">
        <w:t>tetet innebära att man skapar en ny gråzon, vilket på ett betydande sätt skulle kunna öka riskerna för forsk</w:t>
      </w:r>
      <w:r w:rsidRPr="00656B67">
        <w:softHyphen/>
        <w:t>ningspersoner och patienter inom sjuk</w:t>
      </w:r>
      <w:r>
        <w:softHyphen/>
      </w:r>
      <w:r w:rsidRPr="00656B67">
        <w:t>vården. En annan kritik som fram</w:t>
      </w:r>
      <w:r w:rsidRPr="00656B67">
        <w:softHyphen/>
        <w:t xml:space="preserve">förs är att </w:t>
      </w:r>
      <w:proofErr w:type="spellStart"/>
      <w:r w:rsidRPr="00656B67">
        <w:t>etikpröv</w:t>
      </w:r>
      <w:r w:rsidRPr="00656B67">
        <w:softHyphen/>
        <w:t>ningslagens</w:t>
      </w:r>
      <w:proofErr w:type="spellEnd"/>
      <w:r w:rsidRPr="00656B67">
        <w:t xml:space="preserve"> villkor för godkännande inte passar för en situation där en en</w:t>
      </w:r>
      <w:r w:rsidRPr="00656B67">
        <w:softHyphen/>
        <w:t>staka patient av huma</w:t>
      </w:r>
      <w:r>
        <w:softHyphen/>
      </w:r>
      <w:r w:rsidRPr="00656B67">
        <w:t>nitära skäl ges en obeprövad behandling i en nödlik</w:t>
      </w:r>
      <w:r w:rsidRPr="00656B67">
        <w:softHyphen/>
        <w:t xml:space="preserve">nande, akut situation. </w:t>
      </w:r>
      <w:r w:rsidRPr="00656B67">
        <w:rPr>
          <w:i/>
        </w:rPr>
        <w:t>JO</w:t>
      </w:r>
      <w:r w:rsidRPr="00656B67">
        <w:t xml:space="preserve"> pekar på att det i 9 § </w:t>
      </w:r>
      <w:proofErr w:type="spellStart"/>
      <w:r w:rsidRPr="00656B67">
        <w:t>etik</w:t>
      </w:r>
      <w:r w:rsidRPr="00656B67">
        <w:softHyphen/>
        <w:t>prövningslagen</w:t>
      </w:r>
      <w:proofErr w:type="spellEnd"/>
      <w:r w:rsidRPr="00656B67">
        <w:t xml:space="preserve"> anges att forskningen får god</w:t>
      </w:r>
      <w:r>
        <w:softHyphen/>
      </w:r>
      <w:r w:rsidRPr="00656B67">
        <w:t>kännas bara om de risker som den kan medföra för forskningspersoners hälsa, säkerhet och personliga integritet uppvägs av dess vetenskapliga värde. Den avvägning mellan risk och nytta som bör göras i en akut, nöd</w:t>
      </w:r>
      <w:r>
        <w:softHyphen/>
      </w:r>
      <w:r w:rsidRPr="00656B67">
        <w:t>liknande situation gäller inte det vetenskapliga värdet av att pröva behand</w:t>
      </w:r>
      <w:r>
        <w:softHyphen/>
      </w:r>
      <w:r w:rsidRPr="00656B67">
        <w:t>lingen. Det är enligt JO:s mening snarare fråga om en försvarlighetsbe</w:t>
      </w:r>
      <w:r>
        <w:softHyphen/>
      </w:r>
      <w:r w:rsidRPr="00656B67">
        <w:t>dömning där bl.a. den fara som hotar patienten och sanno</w:t>
      </w:r>
      <w:r w:rsidRPr="00656B67">
        <w:softHyphen/>
        <w:t>likheten för ett positivt utfall av behandlingen ska vägas mot de ris</w:t>
      </w:r>
      <w:r w:rsidRPr="00656B67">
        <w:softHyphen/>
        <w:t>ker den kan antas vara förenad med och det förhållandet att den är obeprö</w:t>
      </w:r>
      <w:r w:rsidRPr="00656B67">
        <w:softHyphen/>
        <w:t>vad samt övriga rele</w:t>
      </w:r>
      <w:r>
        <w:softHyphen/>
      </w:r>
      <w:r w:rsidRPr="00656B67">
        <w:t>vanta omständigheter. Det gäller även om utfallet av behand</w:t>
      </w:r>
      <w:r w:rsidRPr="00656B67">
        <w:softHyphen/>
        <w:t>lingen skulle kunna visa sig vara av vetenskapligt intresse i en senare fall</w:t>
      </w:r>
      <w:r w:rsidRPr="00656B67">
        <w:softHyphen/>
        <w:t>studie. I akuta nödsituationer förekommer också att olika avsteg görs från det gängse ut</w:t>
      </w:r>
      <w:r>
        <w:softHyphen/>
      </w:r>
      <w:r w:rsidRPr="00656B67">
        <w:t>förandet av en etablerad behandlingsmetod, utan att det för den skull kan anses röra sig om en ny behandling. Även i dessa fall kan det hävdas att behandlingen inte har utförts i enlighet med vetenskap och beprövad erfa</w:t>
      </w:r>
      <w:r>
        <w:softHyphen/>
      </w:r>
      <w:r w:rsidRPr="00656B67">
        <w:t>renhet. JO har svårt att se varför en prövning av om behand</w:t>
      </w:r>
      <w:r w:rsidRPr="00656B67">
        <w:softHyphen/>
        <w:t xml:space="preserve">lingen ändå varit försvarlig skulle ta sin utgångspunkt i de kriterier som anges i </w:t>
      </w:r>
      <w:proofErr w:type="spellStart"/>
      <w:r w:rsidRPr="00656B67">
        <w:t>etik</w:t>
      </w:r>
      <w:r>
        <w:softHyphen/>
      </w:r>
      <w:r w:rsidRPr="00656B67">
        <w:t>prövningslagen</w:t>
      </w:r>
      <w:proofErr w:type="spellEnd"/>
      <w:r w:rsidRPr="00656B67">
        <w:t>.</w:t>
      </w:r>
    </w:p>
    <w:p w14:paraId="1DFB670A" w14:textId="77777777" w:rsidR="004C0735" w:rsidRPr="00656B67" w:rsidRDefault="00C013B6" w:rsidP="004C0735">
      <w:pPr>
        <w:pStyle w:val="Brdtextmedindrag"/>
      </w:pPr>
      <w:r w:rsidRPr="00656B67">
        <w:t>För att förtroendet för vård och forskning ska upprätthållas och ingen människa ska riskera att skadas måste patienternas och forsknings</w:t>
      </w:r>
      <w:r w:rsidRPr="00656B67">
        <w:softHyphen/>
        <w:t>perso</w:t>
      </w:r>
      <w:r w:rsidRPr="00656B67">
        <w:softHyphen/>
        <w:t xml:space="preserve">nernas säkerhet sättas i centrum. Därför finns </w:t>
      </w:r>
      <w:proofErr w:type="spellStart"/>
      <w:r w:rsidRPr="00656B67">
        <w:t>etikprövningslagens</w:t>
      </w:r>
      <w:proofErr w:type="spellEnd"/>
      <w:r w:rsidRPr="00656B67">
        <w:t xml:space="preserve"> krav på etikprövning av forskning och patientsäkerhetslagens krav på att åtgärder inom hälso- och sjukvården ska bygga på vetenskap och beprövad erfaren</w:t>
      </w:r>
      <w:r w:rsidRPr="00656B67">
        <w:softHyphen/>
        <w:t>het. Regeringen vill betona att obeprövade metoder inom hälso- och sjuk</w:t>
      </w:r>
      <w:r w:rsidRPr="00656B67">
        <w:softHyphen/>
        <w:t xml:space="preserve">vård som huvudregel ska utvecklas inom forskningsstudier som </w:t>
      </w:r>
      <w:proofErr w:type="spellStart"/>
      <w:r w:rsidRPr="00656B67">
        <w:t>etik</w:t>
      </w:r>
      <w:r w:rsidRPr="00656B67">
        <w:softHyphen/>
        <w:t>prövas</w:t>
      </w:r>
      <w:proofErr w:type="spellEnd"/>
      <w:r w:rsidRPr="00656B67">
        <w:t xml:space="preserve"> enligt </w:t>
      </w:r>
      <w:proofErr w:type="spellStart"/>
      <w:r w:rsidRPr="00656B67">
        <w:t>etikprövningslagen</w:t>
      </w:r>
      <w:proofErr w:type="spellEnd"/>
      <w:r w:rsidRPr="00656B67">
        <w:t>. Att, i enlighet med utredningens bedöm</w:t>
      </w:r>
      <w:r w:rsidRPr="00656B67">
        <w:softHyphen/>
        <w:t xml:space="preserve">ning, betrakta all användning av en oprövad metod i syfte att hjälpa en enskild </w:t>
      </w:r>
      <w:r w:rsidRPr="00656B67">
        <w:lastRenderedPageBreak/>
        <w:t xml:space="preserve">patient med svårt lidande eller uttalad nedsättning av livskvaliteten som forskning får dock flera svårhanterliga konsekvenser. </w:t>
      </w:r>
    </w:p>
    <w:p w14:paraId="50ACA4C7" w14:textId="77777777" w:rsidR="004C0735" w:rsidRPr="00656B67" w:rsidRDefault="00C013B6" w:rsidP="004C0735">
      <w:pPr>
        <w:pStyle w:val="Brdtextmedindrag"/>
      </w:pPr>
      <w:r w:rsidRPr="00656B67">
        <w:t xml:space="preserve">För det första är </w:t>
      </w:r>
      <w:proofErr w:type="spellStart"/>
      <w:r w:rsidRPr="00656B67">
        <w:t>etikprövningsregelverket</w:t>
      </w:r>
      <w:proofErr w:type="spellEnd"/>
      <w:r w:rsidRPr="00656B67">
        <w:t xml:space="preserve"> inte anpassat efter att akuta åtgärder inom hälso- och sjukvård ska </w:t>
      </w:r>
      <w:proofErr w:type="spellStart"/>
      <w:r w:rsidRPr="00656B67">
        <w:t>etikprö</w:t>
      </w:r>
      <w:r w:rsidRPr="00656B67">
        <w:softHyphen/>
        <w:t>vas</w:t>
      </w:r>
      <w:proofErr w:type="spellEnd"/>
      <w:r w:rsidRPr="00656B67">
        <w:t>. De åtgärder som åsyftas är ofta av akut eller relativt akut karaktär. Med dagens regelverk och orga</w:t>
      </w:r>
      <w:r w:rsidRPr="00656B67">
        <w:softHyphen/>
        <w:t>nisation är det omöjligt att hinna med en förhandsprövning av forskning som behöver få tillstånd inom några tim</w:t>
      </w:r>
      <w:r w:rsidRPr="00656B67">
        <w:softHyphen/>
        <w:t>mar eller dagar. Som utredningen föreslår skulle ansökan om etikpröv</w:t>
      </w:r>
      <w:r w:rsidRPr="00656B67">
        <w:softHyphen/>
        <w:t>ning därför behöva göras i efterhand. Detta strider dock, liksom flera remissinstanser har påpekat, mot själva grundtanken med etikprövning av forskning. Regeringen delar uppfatt</w:t>
      </w:r>
      <w:r w:rsidRPr="00656B67">
        <w:softHyphen/>
        <w:t>ningen att ett sådant system riskerar att minska förtroendet för forskningen snarare än tvärtom, särskilt om det finns en risk för att systemet missbrukas så att skyddet för försöksperso</w:t>
      </w:r>
      <w:r w:rsidRPr="00656B67">
        <w:softHyphen/>
        <w:t>nerna minskar. Inte heller är, liksom JO på</w:t>
      </w:r>
      <w:r w:rsidRPr="00656B67">
        <w:softHyphen/>
        <w:t xml:space="preserve">pekar, </w:t>
      </w:r>
      <w:proofErr w:type="spellStart"/>
      <w:r w:rsidRPr="00656B67">
        <w:t>etikpröv</w:t>
      </w:r>
      <w:r w:rsidRPr="00656B67">
        <w:softHyphen/>
        <w:t>nings</w:t>
      </w:r>
      <w:r w:rsidRPr="00656B67">
        <w:softHyphen/>
        <w:t>lagens</w:t>
      </w:r>
      <w:proofErr w:type="spellEnd"/>
      <w:r w:rsidRPr="00656B67">
        <w:t xml:space="preserve"> vill</w:t>
      </w:r>
      <w:r w:rsidRPr="00656B67">
        <w:softHyphen/>
        <w:t>kor för godkännande anpassade för en situ</w:t>
      </w:r>
      <w:r w:rsidRPr="00656B67">
        <w:softHyphen/>
        <w:t>a</w:t>
      </w:r>
      <w:r w:rsidRPr="00656B67">
        <w:softHyphen/>
        <w:t>tion där en enstaka patient av humanitära skäl ges en obeprövad behand</w:t>
      </w:r>
      <w:r w:rsidRPr="00656B67">
        <w:softHyphen/>
        <w:t>ling i en nöd</w:t>
      </w:r>
      <w:r w:rsidRPr="00656B67">
        <w:softHyphen/>
        <w:t>liknande situation.</w:t>
      </w:r>
    </w:p>
    <w:p w14:paraId="0A3A3E56" w14:textId="77777777" w:rsidR="004C0735" w:rsidRPr="00656B67" w:rsidRDefault="00C013B6" w:rsidP="004C0735">
      <w:pPr>
        <w:pStyle w:val="Brdtextmedindrag"/>
      </w:pPr>
      <w:r w:rsidRPr="00656B67">
        <w:t>För det andra kan det också ifrågasättas om de åtgärder som avses be</w:t>
      </w:r>
      <w:r w:rsidRPr="00656B67">
        <w:softHyphen/>
        <w:t xml:space="preserve">greppsmässigt verkligen bör räknas som forskning. </w:t>
      </w:r>
      <w:r w:rsidRPr="00656B67">
        <w:rPr>
          <w:i/>
        </w:rPr>
        <w:t>Kungl. Vetenskaps</w:t>
      </w:r>
      <w:r w:rsidRPr="00656B67">
        <w:rPr>
          <w:i/>
        </w:rPr>
        <w:softHyphen/>
        <w:t>aka</w:t>
      </w:r>
      <w:r w:rsidRPr="00656B67">
        <w:rPr>
          <w:i/>
        </w:rPr>
        <w:softHyphen/>
        <w:t>demien</w:t>
      </w:r>
      <w:r w:rsidRPr="00656B67">
        <w:t xml:space="preserve"> påpekar att vanliga kännetecken på forskning är förekomsten av vetenskaplig frågeställning, systematiskt arbetssätt, transparent meto</w:t>
      </w:r>
      <w:r w:rsidRPr="00656B67">
        <w:softHyphen/>
        <w:t>dik, avsikt att publiceras i vetenskaplig tidskrift och finansiering med forsk</w:t>
      </w:r>
      <w:r w:rsidRPr="00656B67">
        <w:softHyphen/>
        <w:t>ningsanslag. Även om studier på en enstaka patient i sällsynta fall kan ut</w:t>
      </w:r>
      <w:r w:rsidRPr="00656B67">
        <w:softHyphen/>
        <w:t>göra forskning är det enligt vetenskapsakademien svårt att se hur använd</w:t>
      </w:r>
      <w:r w:rsidRPr="00656B67">
        <w:softHyphen/>
        <w:t>ning av en obeprövad behandling i syfte att bota eller lindra sjuk</w:t>
      </w:r>
      <w:r w:rsidRPr="00656B67">
        <w:softHyphen/>
        <w:t>dom på en enstaka, allvarligt sjuk patient ska kunna organiseras som en vetenskap</w:t>
      </w:r>
      <w:r w:rsidRPr="00656B67">
        <w:softHyphen/>
        <w:t>lig studie och behandlas som ett forskningsprojekt, och hur en ansökan om etikprövning av detta forskningsprojekt ska kunna utvärderas. Veten</w:t>
      </w:r>
      <w:r w:rsidRPr="00656B67">
        <w:softHyphen/>
        <w:t>skaps</w:t>
      </w:r>
      <w:r w:rsidRPr="00656B67">
        <w:softHyphen/>
        <w:t xml:space="preserve">akademiens bedömning är att användning av obeprövade metoder i syfte att bota och lindra sjukdom hos enstaka allvarligt sjuka patienter inte kommer att generera konklusiva forskningsdata utan enbart anekdotiska beskrivningar av mycket begränsat vetenskapligt värde. Enligt </w:t>
      </w:r>
      <w:r w:rsidRPr="00656B67">
        <w:rPr>
          <w:i/>
        </w:rPr>
        <w:t>Uppsala universitet</w:t>
      </w:r>
      <w:r w:rsidRPr="00656B67">
        <w:t xml:space="preserve"> går det inte att tala om ”nödvändiga åtgärder” bortom veten</w:t>
      </w:r>
      <w:r w:rsidRPr="00656B67">
        <w:softHyphen/>
        <w:t>skap och beprövad erfarenhet, då något som ligger bortom vetenskap och beprövad erfarenhet knappast någonsin kan betraktas som nödvändigt. Vilka skäl skulle kunna anges för nödvändigheten när de per definition inte kan hämtas vare sig från vetenskapen eller från den beprö</w:t>
      </w:r>
      <w:r w:rsidRPr="00656B67">
        <w:softHyphen/>
        <w:t>vade erfa</w:t>
      </w:r>
      <w:r w:rsidRPr="00656B67">
        <w:softHyphen/>
        <w:t>renheten?</w:t>
      </w:r>
    </w:p>
    <w:p w14:paraId="77762D20" w14:textId="77777777" w:rsidR="00110C85" w:rsidRPr="00025171" w:rsidRDefault="00C013B6" w:rsidP="004C0735">
      <w:pPr>
        <w:pStyle w:val="Brdtextmedindrag"/>
        <w:sectPr w:rsidR="00110C85" w:rsidRPr="00025171"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bookmarkStart w:id="36" w:name="_Hlk18310331"/>
      <w:r w:rsidRPr="00656B67">
        <w:t>Mot bakgrund av ovanstående gör regeringen bedömningen att utred</w:t>
      </w:r>
      <w:r w:rsidRPr="00656B67">
        <w:softHyphen/>
        <w:t xml:space="preserve">ningens förslag inte bör genomföras. Det är inte rimligt att, i enlighet med utredningens bedömning, t.ex. betrakta varje akut åtgärd inom hälso- och sjukvården som i något avseende avviker från det gängse utförandet av en etablerad behandlingsmetod som en forskningsåtgärd. </w:t>
      </w:r>
      <w:proofErr w:type="spellStart"/>
      <w:r w:rsidRPr="00656B67">
        <w:t>Etikprövnings</w:t>
      </w:r>
      <w:r w:rsidRPr="00656B67">
        <w:softHyphen/>
        <w:t>re</w:t>
      </w:r>
      <w:r w:rsidRPr="00656B67">
        <w:softHyphen/>
        <w:t>gelverket</w:t>
      </w:r>
      <w:proofErr w:type="spellEnd"/>
      <w:r w:rsidRPr="00656B67">
        <w:t xml:space="preserve"> är heller inte anpassat för att sådana akuta åtgärder som har dis</w:t>
      </w:r>
      <w:r w:rsidRPr="00656B67">
        <w:softHyphen/>
        <w:t xml:space="preserve">kuterats här ska </w:t>
      </w:r>
      <w:proofErr w:type="spellStart"/>
      <w:r w:rsidRPr="00656B67">
        <w:t>etikprövas</w:t>
      </w:r>
      <w:proofErr w:type="spellEnd"/>
      <w:r w:rsidRPr="00656B67">
        <w:t xml:space="preserve">. </w:t>
      </w:r>
      <w:bookmarkStart w:id="37" w:name="_Hlk18310142"/>
      <w:bookmarkEnd w:id="36"/>
      <w:r w:rsidRPr="00656B67">
        <w:t>Regeringen bedömer att frågan om i vilken utsträckning åtgärder som avviker från etablerade behandlingsmetoder får vidtas inom hälso- och sjukvården i stället rör tillämpningen av regelverket på hälso- och sjukvårdsområdet och nödrätten. Frågan behandlas inte vi</w:t>
      </w:r>
      <w:r w:rsidRPr="00656B67">
        <w:softHyphen/>
        <w:t xml:space="preserve">dare i denna </w:t>
      </w:r>
      <w:r>
        <w:t>proposition.</w:t>
      </w:r>
      <w:bookmarkEnd w:id="37"/>
    </w:p>
    <w:p w14:paraId="23B989A2" w14:textId="2AC5BDD4" w:rsidR="004C0735" w:rsidRPr="00656B67" w:rsidRDefault="00C013B6" w:rsidP="00346F92">
      <w:pPr>
        <w:pStyle w:val="Rubrik1"/>
        <w:spacing w:before="0"/>
      </w:pPr>
      <w:bookmarkStart w:id="38" w:name="_Toc13566210"/>
      <w:bookmarkStart w:id="39" w:name="_Toc18571610"/>
      <w:r w:rsidRPr="00656B67">
        <w:lastRenderedPageBreak/>
        <w:t>Ny reglering ska införas</w:t>
      </w:r>
      <w:r w:rsidR="00723111">
        <w:br/>
      </w:r>
      <w:r w:rsidRPr="00656B67">
        <w:t>om ansökan om etikprövning</w:t>
      </w:r>
      <w:r w:rsidR="00723111">
        <w:br/>
      </w:r>
      <w:r w:rsidRPr="00656B67">
        <w:t>och forskningshuvudmännens ansvar</w:t>
      </w:r>
      <w:bookmarkEnd w:id="38"/>
      <w:bookmarkEnd w:id="39"/>
    </w:p>
    <w:p w14:paraId="1FE1D668" w14:textId="77777777" w:rsidR="004C0735" w:rsidRPr="00656B67" w:rsidRDefault="00C013B6" w:rsidP="004C0735">
      <w:pPr>
        <w:pStyle w:val="Brdtextram"/>
      </w:pPr>
      <w:r w:rsidRPr="00656B67">
        <w:rPr>
          <w:b/>
        </w:rPr>
        <w:t>Regeringens förslag:</w:t>
      </w:r>
      <w:r w:rsidRPr="00656B67">
        <w:t xml:space="preserve"> Det ska regleras i </w:t>
      </w:r>
      <w:proofErr w:type="spellStart"/>
      <w:r w:rsidRPr="00656B67">
        <w:t>etikprövningslagen</w:t>
      </w:r>
      <w:proofErr w:type="spellEnd"/>
      <w:r w:rsidRPr="00656B67">
        <w:t xml:space="preserve"> att en forskningshuvudman ska vidta åtgärder för att förebygga att forskning i den egna verksamheten utförs utan godkännande eller i strid med vill</w:t>
      </w:r>
      <w:r>
        <w:softHyphen/>
      </w:r>
      <w:r w:rsidRPr="00656B67">
        <w:t xml:space="preserve">kor som har meddelats i samband med ett sådant godkännande. </w:t>
      </w:r>
    </w:p>
    <w:p w14:paraId="35EB235B" w14:textId="63D8B336" w:rsidR="004C0735" w:rsidRPr="00656B67" w:rsidRDefault="00C013B6" w:rsidP="004C0735">
      <w:pPr>
        <w:pStyle w:val="Brdtextmedindragram"/>
      </w:pPr>
      <w:r w:rsidRPr="00656B67">
        <w:t xml:space="preserve">Det ska vidare regleras att när flera forskningshuvudmän medverkar i ett och samma forskningsprojekt ska de gemensamt uppdra åt en av dem att ansöka om etikprövning av projektet för allas räkning och </w:t>
      </w:r>
      <w:r>
        <w:t xml:space="preserve">att </w:t>
      </w:r>
      <w:r w:rsidRPr="00656B67">
        <w:t>in</w:t>
      </w:r>
      <w:r>
        <w:softHyphen/>
      </w:r>
      <w:r w:rsidRPr="00656B67">
        <w:t xml:space="preserve">formera de övriga om Etikprövningsmyndighetens beslut.  </w:t>
      </w:r>
    </w:p>
    <w:p w14:paraId="18B83027" w14:textId="77777777" w:rsidR="004C0735" w:rsidRPr="00656B67" w:rsidRDefault="00C013B6" w:rsidP="004C0735">
      <w:pPr>
        <w:pStyle w:val="Brdtextmedindragram"/>
      </w:pPr>
      <w:r w:rsidRPr="00656B67">
        <w:rPr>
          <w:b/>
        </w:rPr>
        <w:t xml:space="preserve">Regeringens bedömning: </w:t>
      </w:r>
      <w:r w:rsidRPr="00656B67">
        <w:t xml:space="preserve">En forskningshuvudman bör i </w:t>
      </w:r>
      <w:proofErr w:type="spellStart"/>
      <w:r w:rsidRPr="00656B67">
        <w:t>etikpröv</w:t>
      </w:r>
      <w:r w:rsidRPr="00656B67">
        <w:softHyphen/>
        <w:t>ningslagen</w:t>
      </w:r>
      <w:proofErr w:type="spellEnd"/>
      <w:r w:rsidRPr="00656B67">
        <w:t xml:space="preserve"> liksom tidigare definieras som ”en statlig myndighet eller en fysisk eller juridisk person i vars verksamhet forskning utförs”.</w:t>
      </w:r>
    </w:p>
    <w:p w14:paraId="6D1C16B1" w14:textId="77777777" w:rsidR="004C0735" w:rsidRPr="00656B67" w:rsidRDefault="004C0735" w:rsidP="004C0735">
      <w:pPr>
        <w:pStyle w:val="Brdtextmedindrag"/>
        <w:rPr>
          <w:sz w:val="8"/>
          <w:szCs w:val="8"/>
        </w:rPr>
      </w:pPr>
    </w:p>
    <w:p w14:paraId="699F6BED" w14:textId="77777777" w:rsidR="004C0735" w:rsidRPr="00656B67" w:rsidRDefault="00C013B6" w:rsidP="004C0735">
      <w:pPr>
        <w:pStyle w:val="Brdtextmedindrag"/>
      </w:pPr>
      <w:r w:rsidRPr="00656B67">
        <w:rPr>
          <w:b/>
        </w:rPr>
        <w:t>Utredningens förslag:</w:t>
      </w:r>
      <w:r w:rsidRPr="00656B67">
        <w:t xml:space="preserve"> Överensstämmer delvis med regeringens förslag och bedömning. Utredningen föreslår att en forskningshuvudman i </w:t>
      </w:r>
      <w:proofErr w:type="spellStart"/>
      <w:r w:rsidRPr="00656B67">
        <w:t>etik</w:t>
      </w:r>
      <w:r w:rsidRPr="00656B67">
        <w:softHyphen/>
        <w:t>prövningslagen</w:t>
      </w:r>
      <w:proofErr w:type="spellEnd"/>
      <w:r w:rsidRPr="00656B67">
        <w:t xml:space="preserve"> ska definieras som ”en eller flera statliga myndigheter eller fysiska eller juridiska personer i vars verksamhet forskningen utförs”. Utredningen föreslår också att det i lagen ska anges att forskningshuvud</w:t>
      </w:r>
      <w:r w:rsidRPr="00656B67">
        <w:softHyphen/>
        <w:t>mannen ansvarar för att forskning inte utförs i strid med lagens bestäm</w:t>
      </w:r>
      <w:r w:rsidRPr="00656B67">
        <w:softHyphen/>
        <w:t xml:space="preserve">melser om godkännande och för att villkor som har meddelats i samband med godkännande vid etikprövning följs. </w:t>
      </w:r>
    </w:p>
    <w:p w14:paraId="23FC4508" w14:textId="77777777" w:rsidR="004C0735" w:rsidRPr="00656B67" w:rsidRDefault="00C013B6" w:rsidP="004C0735">
      <w:pPr>
        <w:pStyle w:val="Brdtextmedindrag"/>
      </w:pPr>
      <w:r w:rsidRPr="00656B67">
        <w:rPr>
          <w:b/>
        </w:rPr>
        <w:t>Remissinstanserna:</w:t>
      </w:r>
      <w:r w:rsidRPr="00656B67">
        <w:t xml:space="preserve"> Majoriteten av de remissinstanser som har yttrat sig tillstyrker eller har inget att invända mot utredningens förslag. Detta gäller bl.a. </w:t>
      </w:r>
      <w:r w:rsidRPr="00656B67">
        <w:rPr>
          <w:i/>
        </w:rPr>
        <w:t>Göteborgs universitet, Högskolan Väst, Högskolan Kristian</w:t>
      </w:r>
      <w:r w:rsidRPr="00656B67">
        <w:rPr>
          <w:i/>
        </w:rPr>
        <w:softHyphen/>
        <w:t>stad, Karlstads univer</w:t>
      </w:r>
      <w:r w:rsidRPr="00656B67">
        <w:rPr>
          <w:i/>
        </w:rPr>
        <w:softHyphen/>
        <w:t>sitet, Karolinska institutet, Kungl. Tekniska högsko</w:t>
      </w:r>
      <w:r w:rsidRPr="00656B67">
        <w:rPr>
          <w:i/>
        </w:rPr>
        <w:softHyphen/>
        <w:t>lan, Linköpings univer</w:t>
      </w:r>
      <w:r w:rsidRPr="00656B67">
        <w:rPr>
          <w:i/>
        </w:rPr>
        <w:softHyphen/>
        <w:t>sitet, Luleå tekniska universitet, Lunds universitet, Malmö universitet, Mälardalens högskola, Sveriges lantbruksuniversitet, Uppsala universitet, Örebro universitet, Sveriges Universitets- och hög</w:t>
      </w:r>
      <w:r>
        <w:rPr>
          <w:i/>
        </w:rPr>
        <w:softHyphen/>
      </w:r>
      <w:r w:rsidRPr="00656B67">
        <w:rPr>
          <w:i/>
        </w:rPr>
        <w:t>skoleförbund</w:t>
      </w:r>
      <w:r w:rsidRPr="00656B67">
        <w:t>,</w:t>
      </w:r>
      <w:r w:rsidRPr="00656B67">
        <w:rPr>
          <w:i/>
        </w:rPr>
        <w:t xml:space="preserve"> Regionala etikprövningsnämnden i Lund, Vetenskaps</w:t>
      </w:r>
      <w:r w:rsidRPr="00656B67">
        <w:rPr>
          <w:i/>
        </w:rPr>
        <w:softHyphen/>
        <w:t>rådet, Forskningsrådet för hälsa, arbetsliv och välfärd, Verket för innovations</w:t>
      </w:r>
      <w:r>
        <w:rPr>
          <w:i/>
        </w:rPr>
        <w:softHyphen/>
      </w:r>
      <w:r w:rsidRPr="00656B67">
        <w:rPr>
          <w:i/>
        </w:rPr>
        <w:t>system, Statens medicinsk-etiska råd, Folkhälsomyndigheten,</w:t>
      </w:r>
      <w:r w:rsidRPr="00656B67">
        <w:t xml:space="preserve"> </w:t>
      </w:r>
      <w:r w:rsidRPr="00656B67">
        <w:rPr>
          <w:i/>
        </w:rPr>
        <w:t>Östergöt</w:t>
      </w:r>
      <w:r w:rsidRPr="00656B67">
        <w:rPr>
          <w:i/>
        </w:rPr>
        <w:softHyphen/>
        <w:t>lands läns landsting, Blekinge läns lands</w:t>
      </w:r>
      <w:r w:rsidRPr="00656B67">
        <w:rPr>
          <w:i/>
        </w:rPr>
        <w:softHyphen/>
        <w:t>ting, Skåne läns landsting, Väs</w:t>
      </w:r>
      <w:r w:rsidRPr="00656B67">
        <w:rPr>
          <w:i/>
        </w:rPr>
        <w:softHyphen/>
        <w:t>ternorrlands läns landsting, Jämtlands läns landsting, Västerbottens läns landsting, Svenska Läkare</w:t>
      </w:r>
      <w:r w:rsidRPr="00656B67">
        <w:rPr>
          <w:i/>
        </w:rPr>
        <w:softHyphen/>
        <w:t xml:space="preserve">sällskapet, Sveriges läkarförbund, </w:t>
      </w:r>
      <w:r w:rsidRPr="00F74F0B">
        <w:t>och</w:t>
      </w:r>
      <w:r w:rsidRPr="00656B67">
        <w:rPr>
          <w:i/>
        </w:rPr>
        <w:t xml:space="preserve"> Sveriges Pensionärsförbund</w:t>
      </w:r>
      <w:r w:rsidRPr="00656B67">
        <w:t xml:space="preserve">. </w:t>
      </w:r>
    </w:p>
    <w:p w14:paraId="1FF106E5" w14:textId="77777777" w:rsidR="004C0735" w:rsidRPr="00656B67" w:rsidRDefault="00C013B6" w:rsidP="004C0735">
      <w:pPr>
        <w:pStyle w:val="Brdtextmedindrag"/>
      </w:pPr>
      <w:r w:rsidRPr="00656B67">
        <w:rPr>
          <w:i/>
        </w:rPr>
        <w:t>Stockholms universitet</w:t>
      </w:r>
      <w:r w:rsidRPr="00656B67">
        <w:t xml:space="preserve"> anser att den föreslagna definitionen kan tolkas som att en enda forskningshuvudman kan utgöras av flera myndigheter eller personer och föreslår att formuleringen ändras så att risken för en sådan feltolkning undanröjs. </w:t>
      </w:r>
      <w:r w:rsidRPr="00656B67">
        <w:rPr>
          <w:i/>
        </w:rPr>
        <w:t>Linnéuniversitetet</w:t>
      </w:r>
      <w:r w:rsidRPr="00656B67">
        <w:t xml:space="preserve"> påpekar att en definition av forskningshuvudman som omfattar flera juridiska personer kan skapa otydlighet då begreppet syftar på en juridisk person i andra bestämmelser i lagen. </w:t>
      </w:r>
      <w:r w:rsidRPr="00656B67">
        <w:rPr>
          <w:i/>
        </w:rPr>
        <w:t>Sveriges Kommuner och Landsting (SKL)</w:t>
      </w:r>
      <w:r w:rsidRPr="00656B67">
        <w:t xml:space="preserve">, </w:t>
      </w:r>
      <w:r w:rsidRPr="00656B67">
        <w:rPr>
          <w:i/>
        </w:rPr>
        <w:t>flera landsting</w:t>
      </w:r>
      <w:r w:rsidRPr="00656B67">
        <w:t xml:space="preserve"> och </w:t>
      </w:r>
      <w:r w:rsidRPr="00656B67">
        <w:rPr>
          <w:i/>
        </w:rPr>
        <w:t>Bio</w:t>
      </w:r>
      <w:r w:rsidRPr="00656B67">
        <w:rPr>
          <w:i/>
        </w:rPr>
        <w:softHyphen/>
        <w:t>bank Sverige</w:t>
      </w:r>
      <w:r w:rsidRPr="00656B67">
        <w:t xml:space="preserve"> anser att formuleringen ”statliga myndigheter” bör ersättas med ”myndigheter” eftersom kommuner och regioner/landsting är myn</w:t>
      </w:r>
      <w:r w:rsidRPr="00656B67">
        <w:softHyphen/>
        <w:t xml:space="preserve">digheter som också är forskningshuvudmän. </w:t>
      </w:r>
      <w:r w:rsidRPr="00656B67">
        <w:rPr>
          <w:i/>
        </w:rPr>
        <w:t>Regionala etikprövnings</w:t>
      </w:r>
      <w:r w:rsidRPr="00656B67">
        <w:rPr>
          <w:i/>
        </w:rPr>
        <w:softHyphen/>
        <w:t>nämnden i Linköping</w:t>
      </w:r>
      <w:r w:rsidRPr="00656B67">
        <w:t xml:space="preserve"> påpekar att det vid en </w:t>
      </w:r>
      <w:proofErr w:type="spellStart"/>
      <w:r w:rsidRPr="00656B67">
        <w:t>etikprövningsansökan</w:t>
      </w:r>
      <w:proofErr w:type="spellEnd"/>
      <w:r w:rsidRPr="00656B67">
        <w:t xml:space="preserve"> kan vara </w:t>
      </w:r>
      <w:r w:rsidRPr="00656B67">
        <w:lastRenderedPageBreak/>
        <w:t>svårt att bedöma huruvida det är fråga om en eller flera forskningshuvud</w:t>
      </w:r>
      <w:r w:rsidRPr="00656B67">
        <w:softHyphen/>
        <w:t>män, vilket talar för en förenkling på så sätt att det i varje forskningsprojekt endast ska förekomma en forskningshuvudman medan övriga medver</w:t>
      </w:r>
      <w:r w:rsidRPr="00656B67">
        <w:softHyphen/>
        <w:t>kande huvudmän bör ges en annan beteckning.</w:t>
      </w:r>
    </w:p>
    <w:p w14:paraId="7CA24180" w14:textId="77777777" w:rsidR="004C0735" w:rsidRPr="00656B67" w:rsidRDefault="00C013B6" w:rsidP="004C0735">
      <w:pPr>
        <w:pStyle w:val="Brdtextmedindrag"/>
      </w:pPr>
      <w:r w:rsidRPr="00656B67">
        <w:rPr>
          <w:i/>
        </w:rPr>
        <w:t>Uppsala läns landsting</w:t>
      </w:r>
      <w:r w:rsidRPr="00656B67">
        <w:t xml:space="preserve">, </w:t>
      </w:r>
      <w:bookmarkStart w:id="40" w:name="_Hlk521589989"/>
      <w:r w:rsidRPr="00656B67">
        <w:rPr>
          <w:i/>
        </w:rPr>
        <w:t>Södermanlands läns landsting</w:t>
      </w:r>
      <w:r w:rsidRPr="00656B67">
        <w:t xml:space="preserve">, </w:t>
      </w:r>
      <w:r w:rsidRPr="00656B67">
        <w:rPr>
          <w:i/>
        </w:rPr>
        <w:t>Värmlands läns landsting</w:t>
      </w:r>
      <w:r w:rsidRPr="00656B67">
        <w:t xml:space="preserve">, </w:t>
      </w:r>
      <w:r w:rsidRPr="00656B67">
        <w:rPr>
          <w:i/>
        </w:rPr>
        <w:t>Örebro läns landsting</w:t>
      </w:r>
      <w:r w:rsidRPr="00656B67">
        <w:t xml:space="preserve">, </w:t>
      </w:r>
      <w:r w:rsidRPr="00656B67">
        <w:rPr>
          <w:i/>
        </w:rPr>
        <w:t>Västmanlands läns landsting</w:t>
      </w:r>
      <w:r w:rsidRPr="00656B67">
        <w:t xml:space="preserve">, </w:t>
      </w:r>
      <w:r w:rsidRPr="00656B67">
        <w:rPr>
          <w:i/>
        </w:rPr>
        <w:t>Dalarnas läns landsting</w:t>
      </w:r>
      <w:r w:rsidRPr="00656B67">
        <w:t xml:space="preserve">, </w:t>
      </w:r>
      <w:r w:rsidRPr="00656B67">
        <w:rPr>
          <w:i/>
        </w:rPr>
        <w:t>Gävleborgs läns landsting</w:t>
      </w:r>
      <w:r w:rsidRPr="00656B67">
        <w:t xml:space="preserve"> och </w:t>
      </w:r>
      <w:r w:rsidRPr="00656B67">
        <w:rPr>
          <w:i/>
        </w:rPr>
        <w:t>Biobank Sverige</w:t>
      </w:r>
      <w:bookmarkEnd w:id="40"/>
      <w:r w:rsidRPr="00656B67">
        <w:t xml:space="preserve"> anser att forskningshuvudmannens ansvar för att villkor som har meddelats i sam</w:t>
      </w:r>
      <w:r w:rsidRPr="00656B67">
        <w:softHyphen/>
        <w:t>band med godkännande vid etikprövning följs inte ska innebära att en</w:t>
      </w:r>
      <w:r w:rsidRPr="00656B67">
        <w:softHyphen/>
        <w:t xml:space="preserve">skilda forskare eller andra personer som utför forskning inte ska kunna straffas om de avsiktligt bryter mot villkor som meddelats i samband med godkännande vid etikprövning. Oavsett vem som har straffansvaret ska enskilda forskare eller andra personer som utför forskning kunna straffas om de bryter mot </w:t>
      </w:r>
      <w:proofErr w:type="spellStart"/>
      <w:r w:rsidRPr="00656B67">
        <w:t>etikprövningslagen</w:t>
      </w:r>
      <w:proofErr w:type="spellEnd"/>
      <w:r w:rsidRPr="00656B67">
        <w:t>.</w:t>
      </w:r>
    </w:p>
    <w:p w14:paraId="77B7C22F" w14:textId="77777777" w:rsidR="004C0735" w:rsidRPr="003D5B69" w:rsidRDefault="00C013B6" w:rsidP="004C0735">
      <w:pPr>
        <w:pStyle w:val="Brdtextmedindrag"/>
      </w:pPr>
      <w:r w:rsidRPr="00656B67">
        <w:t xml:space="preserve">Flera remissinstanser, bl.a. </w:t>
      </w:r>
      <w:r w:rsidRPr="00656B67">
        <w:rPr>
          <w:i/>
        </w:rPr>
        <w:t>Statens beredning för medicinsk och social utvärdering (SBU)</w:t>
      </w:r>
      <w:r w:rsidRPr="00656B67">
        <w:t xml:space="preserve">, </w:t>
      </w:r>
      <w:r w:rsidRPr="00656B67">
        <w:rPr>
          <w:i/>
        </w:rPr>
        <w:t>Linnéuniversitetet</w:t>
      </w:r>
      <w:r w:rsidRPr="00656B67">
        <w:t xml:space="preserve"> och </w:t>
      </w:r>
      <w:r w:rsidRPr="00656B67">
        <w:rPr>
          <w:i/>
        </w:rPr>
        <w:t>Västra Götalands läns lands</w:t>
      </w:r>
      <w:r w:rsidRPr="00656B67">
        <w:rPr>
          <w:i/>
        </w:rPr>
        <w:softHyphen/>
        <w:t>ting</w:t>
      </w:r>
      <w:r w:rsidRPr="00656B67">
        <w:t xml:space="preserve"> påpekar att det tydligare bör framgå vem som är ansvarig forsknings</w:t>
      </w:r>
      <w:r w:rsidRPr="00656B67">
        <w:softHyphen/>
        <w:t xml:space="preserve">huvudman i projekt där flera huvudmän deltar. </w:t>
      </w:r>
      <w:r w:rsidRPr="00656B67">
        <w:rPr>
          <w:i/>
        </w:rPr>
        <w:t>Svensk förening för Akut</w:t>
      </w:r>
      <w:r w:rsidRPr="00656B67">
        <w:rPr>
          <w:i/>
        </w:rPr>
        <w:softHyphen/>
        <w:t>sjukvård</w:t>
      </w:r>
      <w:r w:rsidRPr="00656B67">
        <w:t xml:space="preserve"> förordar även att det tydligt ska framkomma vilka som är huvud</w:t>
      </w:r>
      <w:r w:rsidRPr="00656B67">
        <w:softHyphen/>
        <w:t>ansvariga forskare. Enligt några remissinstanser bör det i projekt inom vår</w:t>
      </w:r>
      <w:r w:rsidRPr="00656B67">
        <w:softHyphen/>
        <w:t>den också klargöras vem som är ansvarig för patienternas</w:t>
      </w:r>
      <w:r w:rsidRPr="003D5B69">
        <w:t xml:space="preserve"> vård och säker</w:t>
      </w:r>
      <w:r w:rsidRPr="003D5B69">
        <w:softHyphen/>
        <w:t xml:space="preserve">het. </w:t>
      </w:r>
      <w:r w:rsidRPr="003D5B69">
        <w:rPr>
          <w:i/>
        </w:rPr>
        <w:t>Stockholms läns landsting</w:t>
      </w:r>
      <w:r w:rsidRPr="003D5B69">
        <w:t xml:space="preserve"> anser att utredningens förslag inte tillräck</w:t>
      </w:r>
      <w:r w:rsidRPr="003D5B69">
        <w:softHyphen/>
        <w:t>ligt beskriver hur den förberedande situationen ser ut vid klinisk forskning där företrädaren från hälso- och sjukvården aldrig kan frånsäga sig sitt an</w:t>
      </w:r>
      <w:r>
        <w:softHyphen/>
      </w:r>
      <w:r w:rsidRPr="003D5B69">
        <w:t>svar. En företrädare för hälso- och sjukvården måste enligt landstinget all</w:t>
      </w:r>
      <w:r>
        <w:softHyphen/>
      </w:r>
      <w:r w:rsidRPr="003D5B69">
        <w:t xml:space="preserve">tid godkänna en ansökan om klinisk forskning. </w:t>
      </w:r>
    </w:p>
    <w:p w14:paraId="5FA17A7C" w14:textId="77777777" w:rsidR="004C0735" w:rsidRPr="003D5B69" w:rsidRDefault="00C013B6" w:rsidP="004C0735">
      <w:pPr>
        <w:pStyle w:val="Brdtextmedindrag"/>
      </w:pPr>
      <w:r w:rsidRPr="003D5B69">
        <w:rPr>
          <w:i/>
        </w:rPr>
        <w:t>Kungl. Tekniska högskolan</w:t>
      </w:r>
      <w:r w:rsidRPr="003D5B69">
        <w:t xml:space="preserve"> anser att det är mycket bra att definitionen av forskningshuvudman har förtydligats samt att en huvudansvarig forsk</w:t>
      </w:r>
      <w:r w:rsidRPr="003D5B69">
        <w:softHyphen/>
        <w:t>ningshuvudman ska utses vid samarbeten. Det kan dock enligt högskolan vara viktigt med en likriktning mellan lärosätena vad gäller rutiner och instruktioner.</w:t>
      </w:r>
    </w:p>
    <w:p w14:paraId="50E4D929" w14:textId="77777777" w:rsidR="004C0735" w:rsidRPr="003D5B69" w:rsidRDefault="00C013B6" w:rsidP="004C0735">
      <w:pPr>
        <w:pStyle w:val="Brdtextmedindrag"/>
      </w:pPr>
      <w:r w:rsidRPr="003D5B69">
        <w:rPr>
          <w:i/>
        </w:rPr>
        <w:t xml:space="preserve">De regionala etikprövningsnämnderna i Stockholm </w:t>
      </w:r>
      <w:r w:rsidRPr="006D7FC7">
        <w:t>och</w:t>
      </w:r>
      <w:r w:rsidRPr="003D5B69">
        <w:rPr>
          <w:i/>
        </w:rPr>
        <w:t xml:space="preserve"> Uppsala</w:t>
      </w:r>
      <w:r w:rsidRPr="003D5B69">
        <w:t xml:space="preserve"> anser att det skulle kunna anges uttryckligen i 23 § att en forskningshuvudman endast ska ansvara för den del av forskningen som sker inom den egna verksamheten, även när flera forskningshuvudmän medverkar. Nämn</w:t>
      </w:r>
      <w:r w:rsidRPr="003D5B69">
        <w:softHyphen/>
        <w:t xml:space="preserve">derna påpekar att det är nödvändigt att huvudmännen etablerar en kontakt för att ett projekt ska kunna samordnas och genomföras på bästa sätt, men att den ordning som utredningen föreslår inte i sig uppmuntrar till sådana kontakter mellan huvudmännen. Enligt </w:t>
      </w:r>
      <w:r w:rsidRPr="003D5B69">
        <w:rPr>
          <w:i/>
        </w:rPr>
        <w:t>Regio</w:t>
      </w:r>
      <w:r w:rsidRPr="003D5B69">
        <w:rPr>
          <w:i/>
        </w:rPr>
        <w:softHyphen/>
        <w:t xml:space="preserve">nala etikprövningsnämnden i Umeå </w:t>
      </w:r>
      <w:r w:rsidRPr="003D5B69">
        <w:t>torde det vara nödvän</w:t>
      </w:r>
      <w:r w:rsidRPr="003D5B69">
        <w:softHyphen/>
        <w:t>digt för forskningshuvudmännen att träffa en överenskommelse om sina inbördes relationer även om man bortser från ansvaret gentemot forsk</w:t>
      </w:r>
      <w:r w:rsidRPr="003D5B69">
        <w:softHyphen/>
        <w:t>ningspersonerna. Nämnden anser att det hade fun</w:t>
      </w:r>
      <w:r>
        <w:softHyphen/>
      </w:r>
      <w:r w:rsidRPr="003D5B69">
        <w:t>nits anledning att försöka få en närmare samordning med reglerna om so</w:t>
      </w:r>
      <w:r>
        <w:softHyphen/>
      </w:r>
      <w:r w:rsidRPr="003D5B69">
        <w:t xml:space="preserve">lidariskt ansvar för flera för sponsorer enligt EU-förordningen om kliniska läkemedelsprövningar. </w:t>
      </w:r>
      <w:r w:rsidRPr="003D5B69">
        <w:rPr>
          <w:i/>
        </w:rPr>
        <w:t>De regionala etikprövningsnämnderna i Stock</w:t>
      </w:r>
      <w:r>
        <w:rPr>
          <w:i/>
        </w:rPr>
        <w:softHyphen/>
      </w:r>
      <w:r w:rsidRPr="003D5B69">
        <w:rPr>
          <w:i/>
        </w:rPr>
        <w:t xml:space="preserve">holm </w:t>
      </w:r>
      <w:r w:rsidRPr="006D7FC7">
        <w:t>och</w:t>
      </w:r>
      <w:r w:rsidRPr="003D5B69">
        <w:rPr>
          <w:i/>
        </w:rPr>
        <w:t xml:space="preserve"> Uppsala</w:t>
      </w:r>
      <w:r w:rsidRPr="003D5B69">
        <w:t xml:space="preserve"> anser att omsorgen om forskningspersonerna talar för ett gemen</w:t>
      </w:r>
      <w:r w:rsidRPr="003D5B69">
        <w:softHyphen/>
        <w:t>samt/solidariskt ansvar, liksom gäller för personuppgifts</w:t>
      </w:r>
      <w:r>
        <w:softHyphen/>
      </w:r>
      <w:r w:rsidRPr="003D5B69">
        <w:t>ansva</w:t>
      </w:r>
      <w:r>
        <w:softHyphen/>
      </w:r>
      <w:r w:rsidRPr="003D5B69">
        <w:t>riga enligt EU:s dataskyddsförordning och sponsorer enligt EU-förord</w:t>
      </w:r>
      <w:r>
        <w:softHyphen/>
      </w:r>
      <w:r w:rsidRPr="003D5B69">
        <w:t>ningen om kliniska läkemedelsprövningar för forskningshuvud</w:t>
      </w:r>
      <w:r>
        <w:softHyphen/>
      </w:r>
      <w:r w:rsidRPr="003D5B69">
        <w:t xml:space="preserve">männen och de efterlyser ett utförligare resonemang när det gäller skälen för att dela upp ansvaret på det sätt som föreslås i utredningen. </w:t>
      </w:r>
      <w:r w:rsidRPr="003D5B69">
        <w:rPr>
          <w:i/>
        </w:rPr>
        <w:t>Läke</w:t>
      </w:r>
      <w:r>
        <w:rPr>
          <w:i/>
        </w:rPr>
        <w:softHyphen/>
      </w:r>
      <w:r w:rsidRPr="003D5B69">
        <w:rPr>
          <w:i/>
        </w:rPr>
        <w:t>medelsindu</w:t>
      </w:r>
      <w:r>
        <w:rPr>
          <w:i/>
        </w:rPr>
        <w:softHyphen/>
      </w:r>
      <w:r w:rsidRPr="003D5B69">
        <w:rPr>
          <w:i/>
        </w:rPr>
        <w:lastRenderedPageBreak/>
        <w:t>striföreningen</w:t>
      </w:r>
      <w:r w:rsidRPr="003D5B69">
        <w:t xml:space="preserve"> anser att det vid forskningsprojekt som utförs hos flera hu</w:t>
      </w:r>
      <w:r>
        <w:softHyphen/>
      </w:r>
      <w:r w:rsidRPr="003D5B69">
        <w:t>vudmän finns behov av ytterligare vägledning och möjlighet till rådgiv</w:t>
      </w:r>
      <w:r>
        <w:softHyphen/>
      </w:r>
      <w:r w:rsidRPr="003D5B69">
        <w:t xml:space="preserve">ning, bland annat </w:t>
      </w:r>
      <w:r>
        <w:t>när det gäller</w:t>
      </w:r>
      <w:r w:rsidRPr="003D5B69">
        <w:t xml:space="preserve"> tolkningen av huvudmannens ansvar i för</w:t>
      </w:r>
      <w:r>
        <w:softHyphen/>
      </w:r>
      <w:r w:rsidRPr="003D5B69">
        <w:t>hållande till regelverket för kliniska läke</w:t>
      </w:r>
      <w:r>
        <w:softHyphen/>
      </w:r>
      <w:r w:rsidRPr="003D5B69">
        <w:t xml:space="preserve">medelsprövningar.  </w:t>
      </w:r>
    </w:p>
    <w:p w14:paraId="766BEC3B" w14:textId="77777777" w:rsidR="004C0735" w:rsidRPr="003D5B69" w:rsidRDefault="00C013B6" w:rsidP="004C0735">
      <w:pPr>
        <w:pStyle w:val="Rubrik4utannumrering"/>
        <w:rPr>
          <w:b w:val="0"/>
        </w:rPr>
      </w:pPr>
      <w:r w:rsidRPr="003D5B69">
        <w:t xml:space="preserve">Skälen för regeringens </w:t>
      </w:r>
      <w:r w:rsidRPr="00DB7982">
        <w:t>förslag och bedömning</w:t>
      </w:r>
    </w:p>
    <w:p w14:paraId="25529AAE" w14:textId="77777777" w:rsidR="004C0735" w:rsidRPr="003D5B69" w:rsidRDefault="00C013B6" w:rsidP="004C0735">
      <w:pPr>
        <w:pStyle w:val="Rubrik5utannumrering"/>
        <w:spacing w:before="0"/>
      </w:pPr>
      <w:r w:rsidRPr="003D5B69">
        <w:t xml:space="preserve">Ansvar för att forskning inte utförs i strid med </w:t>
      </w:r>
      <w:proofErr w:type="spellStart"/>
      <w:r w:rsidRPr="003D5B69">
        <w:t>etikprövningslagen</w:t>
      </w:r>
      <w:proofErr w:type="spellEnd"/>
    </w:p>
    <w:p w14:paraId="6D04D9CD" w14:textId="77777777" w:rsidR="004C0735" w:rsidRPr="003D5B69" w:rsidRDefault="00C013B6" w:rsidP="004C0735">
      <w:pPr>
        <w:pStyle w:val="Brdtext"/>
      </w:pPr>
      <w:r w:rsidRPr="003D5B69">
        <w:t xml:space="preserve">Enligt </w:t>
      </w:r>
      <w:proofErr w:type="spellStart"/>
      <w:r w:rsidRPr="003D5B69">
        <w:t>etikprövningslagen</w:t>
      </w:r>
      <w:proofErr w:type="spellEnd"/>
      <w:r w:rsidRPr="003D5B69">
        <w:t xml:space="preserve"> får forskning som faller inom lagens tillämp</w:t>
      </w:r>
      <w:r w:rsidRPr="003D5B69">
        <w:softHyphen/>
        <w:t>ningsområde utföras bara om den har godkänts vid en etikprövning</w:t>
      </w:r>
      <w:r>
        <w:t>,</w:t>
      </w:r>
      <w:r w:rsidRPr="003D5B69">
        <w:t xml:space="preserve"> och ett godkännande får förenas med villkor (6 § första stycket). </w:t>
      </w:r>
    </w:p>
    <w:p w14:paraId="6E249072" w14:textId="77777777" w:rsidR="004C0735" w:rsidRPr="003D5B69" w:rsidRDefault="00C013B6" w:rsidP="004C0735">
      <w:pPr>
        <w:pStyle w:val="Brdtextmedindrag"/>
      </w:pPr>
      <w:r w:rsidRPr="003D5B69">
        <w:t>I propositionen Etikprövning av forskning (prop. 2002/03:50) anges att eftersom forskningshuvudmannen ytterst är ansvarig för den verksamhet som bedrivs, ska forskningshuvudmannen också vara den som är skyldig att ansöka om etikprövning (s. 112). I propositionen konstateras vidare att för att ett system med obligatorisk etikprövning ska få genomslag i prak</w:t>
      </w:r>
      <w:r w:rsidRPr="003D5B69">
        <w:softHyphen/>
        <w:t>tiken måste varje forskningshuvudman se till att det finns en intern orga</w:t>
      </w:r>
      <w:r w:rsidRPr="003D5B69">
        <w:softHyphen/>
        <w:t>nisation för att bevaka att ansökningar om etikprövning ges in i den ut</w:t>
      </w:r>
      <w:r>
        <w:softHyphen/>
      </w:r>
      <w:r w:rsidRPr="003D5B69">
        <w:t>sträckning som krävs samt att de godkännanden som lämnas också följs, inräknat de villkor som kan vara förenade med ett godkännande (s. 93). Bestämmelserna om att det är forskningshuvudmannen som ska ansöka om etikprövning och att forskningshuvud</w:t>
      </w:r>
      <w:r w:rsidRPr="003D5B69">
        <w:softHyphen/>
        <w:t>mannen på begäran ska ge Över</w:t>
      </w:r>
      <w:r>
        <w:softHyphen/>
      </w:r>
      <w:r w:rsidRPr="003D5B69">
        <w:t>klagandenämnden för etikprövning den hjälp som nämnden behöver för att kunna utföra tillsyn, och att föreläg</w:t>
      </w:r>
      <w:r w:rsidRPr="003D5B69">
        <w:softHyphen/>
        <w:t xml:space="preserve">ganden och förbud kan riktas mot forskningshuvudmän (23, 34 och 35 §§ </w:t>
      </w:r>
      <w:proofErr w:type="spellStart"/>
      <w:r w:rsidRPr="003D5B69">
        <w:t>etikprövningslagen</w:t>
      </w:r>
      <w:proofErr w:type="spellEnd"/>
      <w:r w:rsidRPr="003D5B69">
        <w:t xml:space="preserve">) pekar på att forskningshuvudmannen har ett ansvar för att forskning inom den egna organisationen inte utförs i strid med </w:t>
      </w:r>
      <w:proofErr w:type="spellStart"/>
      <w:r w:rsidRPr="003D5B69">
        <w:t>etik</w:t>
      </w:r>
      <w:r w:rsidRPr="003D5B69">
        <w:softHyphen/>
        <w:t>prövningslagen</w:t>
      </w:r>
      <w:proofErr w:type="spellEnd"/>
      <w:r w:rsidRPr="003D5B69">
        <w:t xml:space="preserve">. </w:t>
      </w:r>
    </w:p>
    <w:p w14:paraId="0BC652BD" w14:textId="77777777" w:rsidR="004C0735" w:rsidRPr="003D5B69" w:rsidRDefault="00C013B6" w:rsidP="004C0735">
      <w:pPr>
        <w:pStyle w:val="Brdtextmedindrag"/>
      </w:pPr>
      <w:r w:rsidRPr="003D5B69">
        <w:t xml:space="preserve">Samtidigt finns </w:t>
      </w:r>
      <w:r>
        <w:t xml:space="preserve">det </w:t>
      </w:r>
      <w:r w:rsidRPr="003D5B69">
        <w:t xml:space="preserve">en straffbestämmelse i </w:t>
      </w:r>
      <w:proofErr w:type="spellStart"/>
      <w:r w:rsidRPr="003D5B69">
        <w:t>etikprövningslagen</w:t>
      </w:r>
      <w:proofErr w:type="spellEnd"/>
      <w:r w:rsidRPr="003D5B69">
        <w:t xml:space="preserve"> som tar sikte på ”den som” uppsåtligen bryter mot bestämmelsen om att forskning får utföras bara om den har godkänts vid en etikprövning eller mot ett vill</w:t>
      </w:r>
      <w:r>
        <w:softHyphen/>
      </w:r>
      <w:r w:rsidRPr="003D5B69">
        <w:t>kor som har meddelats vid godkännande (38 §). Frågan om vem som kan fällas till ansvar eller vilka handlingar eller vilken underlåtenhet som kan föranleda straffansvar har inte behandlats närmare i förarbetena. Enligt ut</w:t>
      </w:r>
      <w:r>
        <w:softHyphen/>
      </w:r>
      <w:r w:rsidRPr="003D5B69">
        <w:t>redningens bedömning rik</w:t>
      </w:r>
      <w:r w:rsidRPr="003D5B69">
        <w:softHyphen/>
        <w:t>tar sig bestämmelsen mot den som utför forsk</w:t>
      </w:r>
      <w:r>
        <w:softHyphen/>
      </w:r>
      <w:r w:rsidRPr="003D5B69">
        <w:t>ningen, dvs. den som är involverad i det praktiska forskningsarbetet. I de fall en sådan person upp</w:t>
      </w:r>
      <w:r w:rsidRPr="003D5B69">
        <w:softHyphen/>
        <w:t>såtligen utför forskning utan etikgodkännande när sådant godkännande krävs eller i strid med meddelade villkor kan straffan</w:t>
      </w:r>
      <w:r>
        <w:softHyphen/>
      </w:r>
      <w:r w:rsidRPr="003D5B69">
        <w:t>svar enligt 38 § bli aktuellt. Regeringen delar utredningens upp</w:t>
      </w:r>
      <w:r>
        <w:softHyphen/>
      </w:r>
      <w:r w:rsidRPr="003D5B69">
        <w:t>fattning att straffbestämmelsen tar sikte på de</w:t>
      </w:r>
      <w:r>
        <w:t>m</w:t>
      </w:r>
      <w:r w:rsidRPr="003D5B69">
        <w:t xml:space="preserve"> som utför forskningen, dvs. de en</w:t>
      </w:r>
      <w:r>
        <w:softHyphen/>
      </w:r>
      <w:r w:rsidRPr="003D5B69">
        <w:t xml:space="preserve">skilda forskarna. Eftersom forskningshuvudman i </w:t>
      </w:r>
      <w:proofErr w:type="spellStart"/>
      <w:r w:rsidRPr="003D5B69">
        <w:t>etikprövnings</w:t>
      </w:r>
      <w:r>
        <w:softHyphen/>
      </w:r>
      <w:r w:rsidRPr="003D5B69">
        <w:t>lagen</w:t>
      </w:r>
      <w:proofErr w:type="spellEnd"/>
      <w:r w:rsidRPr="003D5B69">
        <w:t xml:space="preserve"> i dess nuvarande lydelse definieras som en statlig myn</w:t>
      </w:r>
      <w:r w:rsidRPr="003D5B69">
        <w:softHyphen/>
        <w:t>dighet eller en fysisk eller juridisk person i vars verksamhet forskning utförs kan inte forsk</w:t>
      </w:r>
      <w:r>
        <w:softHyphen/>
      </w:r>
      <w:r w:rsidRPr="003D5B69">
        <w:t>ningshuvudmannen sägas utföra forskning, och som konsekvens av detta inte heller uppsåtli</w:t>
      </w:r>
      <w:r w:rsidRPr="003D5B69">
        <w:softHyphen/>
        <w:t>gen vara den som bryter mot bestämmelsen om att forsk</w:t>
      </w:r>
      <w:r>
        <w:softHyphen/>
      </w:r>
      <w:r w:rsidRPr="003D5B69">
        <w:t>ning bara får utföras om den har godkänts vid en etikprövning eller mot ett meddelat villkor.</w:t>
      </w:r>
    </w:p>
    <w:p w14:paraId="5260D0BC" w14:textId="77777777" w:rsidR="004C0735" w:rsidRPr="003D5B69" w:rsidRDefault="00C013B6" w:rsidP="004C0735">
      <w:pPr>
        <w:pStyle w:val="Brdtextmedindrag"/>
      </w:pPr>
      <w:r w:rsidRPr="003D5B69">
        <w:t>Forskningshuvudmannen är ytterst ansvarig för den verksamhet som be</w:t>
      </w:r>
      <w:r>
        <w:softHyphen/>
      </w:r>
      <w:r w:rsidRPr="003D5B69">
        <w:t>drivs inom den egna organisationen. Samtidigt tar detta ansvar inte ifrån den enskild</w:t>
      </w:r>
      <w:r>
        <w:t>a</w:t>
      </w:r>
      <w:r w:rsidRPr="003D5B69">
        <w:t xml:space="preserve"> forskaren hans eller hennes personliga ansvar för att inte ut</w:t>
      </w:r>
      <w:r>
        <w:softHyphen/>
      </w:r>
      <w:r w:rsidRPr="003D5B69">
        <w:t xml:space="preserve">föra forskning i strid med </w:t>
      </w:r>
      <w:proofErr w:type="spellStart"/>
      <w:r w:rsidRPr="003D5B69">
        <w:t>etik</w:t>
      </w:r>
      <w:r w:rsidRPr="003D5B69">
        <w:softHyphen/>
        <w:t>prövningslagen</w:t>
      </w:r>
      <w:proofErr w:type="spellEnd"/>
      <w:r w:rsidRPr="003D5B69">
        <w:t>. Både forskaren och forsk</w:t>
      </w:r>
      <w:r>
        <w:softHyphen/>
      </w:r>
      <w:r w:rsidRPr="003D5B69">
        <w:t xml:space="preserve">ningshuvudmannen har alltså ett sådant ansvar. Deras respektive ansvar </w:t>
      </w:r>
      <w:r w:rsidRPr="003D5B69">
        <w:lastRenderedPageBreak/>
        <w:t xml:space="preserve">framgår i dag inte tydligt i </w:t>
      </w:r>
      <w:proofErr w:type="spellStart"/>
      <w:r w:rsidRPr="003D5B69">
        <w:t>etik</w:t>
      </w:r>
      <w:r w:rsidRPr="003D5B69">
        <w:softHyphen/>
        <w:t>prövningslagen</w:t>
      </w:r>
      <w:proofErr w:type="spellEnd"/>
      <w:r w:rsidRPr="003D5B69">
        <w:t>. Forskarens ansvar framgår indirekt genom straffbestäm</w:t>
      </w:r>
      <w:r w:rsidRPr="003D5B69">
        <w:softHyphen/>
        <w:t>melsen i 38 §. Forskningshuvud</w:t>
      </w:r>
      <w:r>
        <w:softHyphen/>
      </w:r>
      <w:r w:rsidRPr="003D5B69">
        <w:t>mannens an</w:t>
      </w:r>
      <w:r>
        <w:softHyphen/>
      </w:r>
      <w:r w:rsidRPr="003D5B69">
        <w:t>svar framgår delvis genom bestämmelserna om ansökan och tillsyn.</w:t>
      </w:r>
    </w:p>
    <w:p w14:paraId="67349F5A" w14:textId="77777777" w:rsidR="004C0735" w:rsidRPr="003D5B69" w:rsidRDefault="00C013B6" w:rsidP="004C0735">
      <w:pPr>
        <w:pStyle w:val="Brdtextmedindrag"/>
      </w:pPr>
      <w:r w:rsidRPr="003D5B69">
        <w:t xml:space="preserve">Utredningen föreslår att det uttryckligen ska anges i </w:t>
      </w:r>
      <w:proofErr w:type="spellStart"/>
      <w:r w:rsidRPr="003D5B69">
        <w:t>etikprövningslagen</w:t>
      </w:r>
      <w:proofErr w:type="spellEnd"/>
      <w:r w:rsidRPr="003D5B69">
        <w:t xml:space="preserve"> att forskningshuvudmannen ansvarar för att forskning i huvudmannens verksamhet inte utförs utan nödvändiga etiktillstånd och att villkor som har meddelats i samband med ett godkännande vid etikprövning följs. Ut</w:t>
      </w:r>
      <w:r>
        <w:softHyphen/>
      </w:r>
      <w:r w:rsidRPr="003D5B69">
        <w:t xml:space="preserve">redningen föreslår dessutom </w:t>
      </w:r>
      <w:r>
        <w:t xml:space="preserve">att </w:t>
      </w:r>
      <w:r w:rsidRPr="003D5B69">
        <w:t xml:space="preserve">den som bryter mot den bestämmelsen ska kunna dömas till böter eller fängelse i högst två år. Här vill regeringen anföra följande. </w:t>
      </w:r>
    </w:p>
    <w:p w14:paraId="68D21E7A" w14:textId="77777777" w:rsidR="004C0735" w:rsidRPr="003D5B69" w:rsidRDefault="00C013B6" w:rsidP="004C0735">
      <w:pPr>
        <w:pStyle w:val="Brdtextmedindrag"/>
      </w:pPr>
      <w:r w:rsidRPr="003D5B69">
        <w:t>Att, som utredningen föreslår, införa en bestämmelse om att forsknings</w:t>
      </w:r>
      <w:r w:rsidRPr="003D5B69">
        <w:softHyphen/>
        <w:t>huvudmannen ansvarar för att forskning inte utförs i strid med lagens be</w:t>
      </w:r>
      <w:r>
        <w:softHyphen/>
      </w:r>
      <w:r w:rsidRPr="003D5B69">
        <w:t>stämmelser om godkännande och för att villkor som har meddelats i sam</w:t>
      </w:r>
      <w:r>
        <w:softHyphen/>
      </w:r>
      <w:r w:rsidRPr="003D5B69">
        <w:t xml:space="preserve">band med godkännande vid etikprövning följs skulle enligt regeringen kunna tolkas som ett slags </w:t>
      </w:r>
      <w:r>
        <w:t>principal</w:t>
      </w:r>
      <w:r w:rsidRPr="003D5B69">
        <w:t xml:space="preserve">ansvar där forskningshuvudmannen ensam är ansvarig för detta. Det skulle då bli motsägelsefullt att den som utför forskning utan tillstånd kan straffas. </w:t>
      </w:r>
      <w:r>
        <w:t xml:space="preserve">Det kan vidare inte utläsas av betänkandet att utredningen avsett att forskarens eget ansvar ska avskaffas. </w:t>
      </w:r>
    </w:p>
    <w:p w14:paraId="5FE825E7" w14:textId="77777777" w:rsidR="004C0735" w:rsidRPr="003D5B69" w:rsidRDefault="00C013B6" w:rsidP="004C0735">
      <w:pPr>
        <w:pStyle w:val="Brdtextmedindrag"/>
      </w:pPr>
      <w:r w:rsidRPr="003D5B69">
        <w:t>Den föreslagna bestämmelsen behöver därför formuleras så att det tyd</w:t>
      </w:r>
      <w:r>
        <w:softHyphen/>
      </w:r>
      <w:r w:rsidRPr="003D5B69">
        <w:t xml:space="preserve">ligare framgår vad forskningshuvudmannen ansvarar för och, i linje med synpunkter från </w:t>
      </w:r>
      <w:r w:rsidRPr="003D5B69">
        <w:rPr>
          <w:i/>
        </w:rPr>
        <w:t xml:space="preserve">Uppsala läns landsting </w:t>
      </w:r>
      <w:r w:rsidRPr="003D5B69">
        <w:t>m.fl., så att detta ansvar inte med</w:t>
      </w:r>
      <w:r>
        <w:softHyphen/>
      </w:r>
      <w:r w:rsidRPr="003D5B69">
        <w:t>för att de som utför forskning fråntas sitt ansvar</w:t>
      </w:r>
      <w:r>
        <w:t>.</w:t>
      </w:r>
      <w:r w:rsidRPr="003D5B69">
        <w:t xml:space="preserve"> Regeringen anser mot bakgrund av detta att den föreslagna bestämmelsen bör omformuleras som en skyldighet att vidta vissa åtgärder, så att </w:t>
      </w:r>
      <w:r>
        <w:t xml:space="preserve">det kan bestraffas att avsiktligt låta bli att </w:t>
      </w:r>
      <w:r w:rsidRPr="003D5B69">
        <w:t xml:space="preserve">vidta sådana åtgärder. </w:t>
      </w:r>
    </w:p>
    <w:p w14:paraId="68030B39" w14:textId="77777777" w:rsidR="004C0735" w:rsidRPr="003D5B69" w:rsidRDefault="00C013B6" w:rsidP="004C0735">
      <w:pPr>
        <w:pStyle w:val="Brdtextmedindrag"/>
      </w:pPr>
      <w:r w:rsidRPr="003D5B69">
        <w:t xml:space="preserve">I </w:t>
      </w:r>
      <w:proofErr w:type="spellStart"/>
      <w:r w:rsidRPr="003D5B69">
        <w:t>etikpröv</w:t>
      </w:r>
      <w:r w:rsidRPr="003D5B69">
        <w:softHyphen/>
        <w:t>ningslagen</w:t>
      </w:r>
      <w:proofErr w:type="spellEnd"/>
      <w:r w:rsidRPr="003D5B69">
        <w:t xml:space="preserve"> definieras forskningshuvudman som en statlig myn</w:t>
      </w:r>
      <w:r>
        <w:softHyphen/>
      </w:r>
      <w:r w:rsidRPr="003D5B69">
        <w:t>dighet eller en fysisk eller juridisk person i vars verksamhet forsk</w:t>
      </w:r>
      <w:r>
        <w:softHyphen/>
      </w:r>
      <w:r w:rsidRPr="003D5B69">
        <w:t>ningen utförs. Regeringen anser att det av denna definition följer att forsk</w:t>
      </w:r>
      <w:r>
        <w:softHyphen/>
      </w:r>
      <w:r w:rsidRPr="003D5B69">
        <w:t>ningshuvudmannen ansva</w:t>
      </w:r>
      <w:r w:rsidRPr="003D5B69">
        <w:softHyphen/>
        <w:t xml:space="preserve">rar för den del av projektet som utförs inom den egna verksamheten. </w:t>
      </w:r>
      <w:r>
        <w:t>Bland andra</w:t>
      </w:r>
      <w:r w:rsidRPr="008D5AC4">
        <w:t xml:space="preserve"> </w:t>
      </w:r>
      <w:r w:rsidRPr="00B52DA0">
        <w:rPr>
          <w:i/>
        </w:rPr>
        <w:t xml:space="preserve">SBU </w:t>
      </w:r>
      <w:r>
        <w:t>och</w:t>
      </w:r>
      <w:r w:rsidRPr="008D5AC4">
        <w:t xml:space="preserve"> </w:t>
      </w:r>
      <w:r w:rsidRPr="00B52DA0">
        <w:rPr>
          <w:i/>
        </w:rPr>
        <w:t>Västra Götalands läns lands</w:t>
      </w:r>
      <w:r>
        <w:rPr>
          <w:i/>
        </w:rPr>
        <w:softHyphen/>
      </w:r>
      <w:r w:rsidRPr="00B52DA0">
        <w:rPr>
          <w:i/>
        </w:rPr>
        <w:t>ting</w:t>
      </w:r>
      <w:r w:rsidRPr="008D5AC4">
        <w:t xml:space="preserve"> </w:t>
      </w:r>
      <w:r w:rsidRPr="003D5B69">
        <w:t>anser att huvudmännens ansvar vid forskningssam</w:t>
      </w:r>
      <w:r w:rsidRPr="003D5B69">
        <w:softHyphen/>
        <w:t>arbeten måste för</w:t>
      </w:r>
      <w:r>
        <w:softHyphen/>
      </w:r>
      <w:r w:rsidRPr="003D5B69">
        <w:t>tydligas, sär</w:t>
      </w:r>
      <w:r>
        <w:softHyphen/>
      </w:r>
      <w:r w:rsidRPr="003D5B69">
        <w:t>skilt i forskning som utförs inom sjukvården. I utredningen diskuteras om det borde råda ett solidariskt ansvar mellan forskningshu</w:t>
      </w:r>
      <w:r>
        <w:softHyphen/>
      </w:r>
      <w:r w:rsidRPr="003D5B69">
        <w:t>vudmännen i ett forskningsprojekt, i betydelsen att de till</w:t>
      </w:r>
      <w:r w:rsidRPr="003D5B69">
        <w:softHyphen/>
        <w:t>sammans är an</w:t>
      </w:r>
      <w:r>
        <w:softHyphen/>
      </w:r>
      <w:r w:rsidRPr="003D5B69">
        <w:t>svariga för pro</w:t>
      </w:r>
      <w:r>
        <w:softHyphen/>
      </w:r>
      <w:r w:rsidRPr="003D5B69">
        <w:t xml:space="preserve">jektet i </w:t>
      </w:r>
      <w:r>
        <w:t>dess</w:t>
      </w:r>
      <w:r w:rsidRPr="003D5B69">
        <w:t xml:space="preserve"> helhet. Utredningen förordar dock att varje forsk</w:t>
      </w:r>
      <w:r>
        <w:softHyphen/>
      </w:r>
      <w:r w:rsidRPr="003D5B69">
        <w:t>nings</w:t>
      </w:r>
      <w:r>
        <w:softHyphen/>
      </w:r>
      <w:r w:rsidRPr="003D5B69">
        <w:t>huvudman liksom hittills bara ska ha ansvar för den egna verk</w:t>
      </w:r>
      <w:r>
        <w:softHyphen/>
      </w:r>
      <w:r w:rsidRPr="003D5B69">
        <w:t>sam</w:t>
      </w:r>
      <w:r w:rsidRPr="003D5B69">
        <w:softHyphen/>
        <w:t>heten.</w:t>
      </w:r>
      <w:r w:rsidRPr="003D5B69">
        <w:rPr>
          <w:i/>
        </w:rPr>
        <w:t xml:space="preserve"> De regionala etikprövningsnämnderna i Stockholm </w:t>
      </w:r>
      <w:r w:rsidRPr="006D7FC7">
        <w:t>och</w:t>
      </w:r>
      <w:r w:rsidRPr="003D5B69">
        <w:rPr>
          <w:i/>
        </w:rPr>
        <w:t xml:space="preserve"> Upp</w:t>
      </w:r>
      <w:r>
        <w:rPr>
          <w:i/>
        </w:rPr>
        <w:softHyphen/>
      </w:r>
      <w:r w:rsidRPr="003D5B69">
        <w:rPr>
          <w:i/>
        </w:rPr>
        <w:t>sala</w:t>
      </w:r>
      <w:r w:rsidRPr="003D5B69">
        <w:t xml:space="preserve"> påpekar att ett solidariskt ansvar för de personuppgiftsansvariga gäller enligt EU:s dataskyddsförordning och för sponsorerna enligt EU-förord</w:t>
      </w:r>
      <w:r w:rsidRPr="003D5B69">
        <w:softHyphen/>
        <w:t xml:space="preserve">ningen om kliniska läkemedelsprövningar. Nämnderna anför att med ett uppdelat ansvar för forskningshuvudmännen enligt </w:t>
      </w:r>
      <w:proofErr w:type="spellStart"/>
      <w:r w:rsidRPr="003D5B69">
        <w:t>etikprövningslagen</w:t>
      </w:r>
      <w:proofErr w:type="spellEnd"/>
      <w:r w:rsidRPr="003D5B69">
        <w:t xml:space="preserve"> be</w:t>
      </w:r>
      <w:r>
        <w:softHyphen/>
      </w:r>
      <w:r w:rsidRPr="003D5B69">
        <w:t>höver man anlägga olika synsätt på vem som är ansvarig för överträdel</w:t>
      </w:r>
      <w:r w:rsidRPr="003D5B69">
        <w:softHyphen/>
        <w:t>ser som har begåtts vid forskning som inbegriper personuppgiftsbehand</w:t>
      </w:r>
      <w:r w:rsidRPr="003D5B69">
        <w:softHyphen/>
        <w:t>ling eller klinisk läkemedelsprövning. De anser att omsorgen om forsk</w:t>
      </w:r>
      <w:r w:rsidRPr="003D5B69">
        <w:softHyphen/>
        <w:t>nings</w:t>
      </w:r>
      <w:r>
        <w:softHyphen/>
      </w:r>
      <w:r w:rsidRPr="003D5B69">
        <w:t>personerna i sig talar för ett gemensamt</w:t>
      </w:r>
      <w:r>
        <w:t xml:space="preserve"> eller </w:t>
      </w:r>
      <w:r w:rsidRPr="003D5B69">
        <w:t>soli</w:t>
      </w:r>
      <w:r>
        <w:softHyphen/>
      </w:r>
      <w:r w:rsidRPr="003D5B69">
        <w:t>dariskt ansvar för forsk</w:t>
      </w:r>
      <w:r w:rsidRPr="003D5B69">
        <w:softHyphen/>
        <w:t>ningshuvudmännen och de efterlyser ett utförligare resonemang när det gäller skälen för att dela upp ansvaret på det sätt som föreslås i utred</w:t>
      </w:r>
      <w:r w:rsidRPr="003D5B69">
        <w:softHyphen/>
        <w:t xml:space="preserve">ningen. </w:t>
      </w:r>
      <w:r w:rsidRPr="003D5B69">
        <w:rPr>
          <w:i/>
        </w:rPr>
        <w:t>Regionala etikprövningsnämnden i Umeå</w:t>
      </w:r>
      <w:r w:rsidRPr="003D5B69">
        <w:t xml:space="preserve"> anser att det hade fun</w:t>
      </w:r>
      <w:r>
        <w:softHyphen/>
      </w:r>
      <w:r w:rsidRPr="003D5B69">
        <w:t>nits anledning att försöka få en närmare samordning med reglerna om so</w:t>
      </w:r>
      <w:r>
        <w:softHyphen/>
      </w:r>
      <w:r w:rsidRPr="003D5B69">
        <w:t>lida</w:t>
      </w:r>
      <w:r w:rsidRPr="003D5B69">
        <w:softHyphen/>
        <w:t>riskt ansvar för flera sponsorer enligt EU-förordningen om kliniska lä</w:t>
      </w:r>
      <w:r>
        <w:softHyphen/>
      </w:r>
      <w:r w:rsidRPr="003D5B69">
        <w:t>ke</w:t>
      </w:r>
      <w:r w:rsidRPr="003D5B69">
        <w:softHyphen/>
        <w:t xml:space="preserve">medelsprövningar. Nämnden påpekar att det torde vara nödvändigt för </w:t>
      </w:r>
      <w:r w:rsidRPr="003D5B69">
        <w:lastRenderedPageBreak/>
        <w:t>forskningshuvudmännen att träffa en överenskommelse om sina inbördes relationer även om man bortser från ansvaret gentemot forskningsperso</w:t>
      </w:r>
      <w:r w:rsidRPr="003D5B69">
        <w:softHyphen/>
        <w:t xml:space="preserve">nerna. </w:t>
      </w:r>
      <w:r w:rsidRPr="003D5B69">
        <w:rPr>
          <w:i/>
        </w:rPr>
        <w:t>Läkemedelsindustriföreningen</w:t>
      </w:r>
      <w:r w:rsidRPr="003D5B69">
        <w:t xml:space="preserve"> anser att det vid forskningsprojekt som utförs hos flera huvudmän finns behov av ytterligare vägledning och möjlighet till rådgivning, bland annat </w:t>
      </w:r>
      <w:r>
        <w:t>när det gäller</w:t>
      </w:r>
      <w:r w:rsidRPr="003D5B69">
        <w:t xml:space="preserve"> tolkningen av huvud</w:t>
      </w:r>
      <w:r>
        <w:softHyphen/>
      </w:r>
      <w:r w:rsidRPr="003D5B69">
        <w:t>man</w:t>
      </w:r>
      <w:r w:rsidRPr="003D5B69">
        <w:softHyphen/>
        <w:t>nens ansvar i förhållande till regelverket för kliniska läkemedelspröv</w:t>
      </w:r>
      <w:r w:rsidRPr="003D5B69">
        <w:softHyphen/>
        <w:t xml:space="preserve">ningar. </w:t>
      </w:r>
    </w:p>
    <w:p w14:paraId="57D270A8" w14:textId="77777777" w:rsidR="004C0735" w:rsidRPr="003D5B69" w:rsidRDefault="00C013B6" w:rsidP="004C0735">
      <w:pPr>
        <w:pStyle w:val="Brdtextmedindrag"/>
      </w:pPr>
      <w:r w:rsidRPr="003D5B69">
        <w:t xml:space="preserve">I frågan om huruvida varje forskningshuvudman </w:t>
      </w:r>
      <w:r>
        <w:t>bör</w:t>
      </w:r>
      <w:r w:rsidRPr="003D5B69">
        <w:t xml:space="preserve"> ha ansvar för sin egen del av forskningsprojektet eller huruvida forskningshuvudmännen gemensamt </w:t>
      </w:r>
      <w:r>
        <w:t>bör</w:t>
      </w:r>
      <w:r w:rsidRPr="003D5B69">
        <w:t xml:space="preserve"> ha ansvar för hela forskningsprojektet vill regeringen an</w:t>
      </w:r>
      <w:r>
        <w:softHyphen/>
      </w:r>
      <w:r w:rsidRPr="003D5B69">
        <w:t>föra följande. Ett solidariskt eller gemensamt ansvar skulle visserli</w:t>
      </w:r>
      <w:r w:rsidRPr="003D5B69">
        <w:softHyphen/>
        <w:t>gen kunna ge incita</w:t>
      </w:r>
      <w:r w:rsidRPr="003D5B69">
        <w:softHyphen/>
        <w:t xml:space="preserve">ment åt de berörda huvudmännen att kontrollera att </w:t>
      </w:r>
      <w:proofErr w:type="spellStart"/>
      <w:r w:rsidRPr="003D5B69">
        <w:t>etik</w:t>
      </w:r>
      <w:r>
        <w:softHyphen/>
      </w:r>
      <w:r w:rsidRPr="003D5B69">
        <w:t>prövningslagen</w:t>
      </w:r>
      <w:proofErr w:type="spellEnd"/>
      <w:r w:rsidRPr="003D5B69">
        <w:t xml:space="preserve"> följs i alla delar av projektet, vilket skulle minska ris</w:t>
      </w:r>
      <w:r w:rsidRPr="003D5B69">
        <w:softHyphen/>
        <w:t>ken för att forskning utförs i strid med lagen. Regeringen anser dock att det inte är rimligt att en forskningshuvudman ges ett ansvar för att kontrol</w:t>
      </w:r>
      <w:r w:rsidRPr="003D5B69">
        <w:softHyphen/>
        <w:t xml:space="preserve">lera verksamhet i en annan forskningshuvudmans regi. </w:t>
      </w:r>
    </w:p>
    <w:p w14:paraId="3F38CCE6" w14:textId="77777777" w:rsidR="004C0735" w:rsidRPr="003D5B69" w:rsidRDefault="00C013B6" w:rsidP="004C0735">
      <w:pPr>
        <w:pStyle w:val="Brdtextmedindrag"/>
      </w:pPr>
      <w:r w:rsidRPr="003D5B69">
        <w:t>Med personuppgiftsansvarig avses i EU:s dataskyddsförordning en fy</w:t>
      </w:r>
      <w:r>
        <w:softHyphen/>
      </w:r>
      <w:r w:rsidRPr="003D5B69">
        <w:t>sisk eller juridisk person, offentlig myndighet, institution eller annat organ som ensamt eller tillsammans med andra bestämmer ändamålen och med</w:t>
      </w:r>
      <w:r>
        <w:softHyphen/>
      </w:r>
      <w:r w:rsidRPr="003D5B69">
        <w:t>len för behandlingen av personuppgifter</w:t>
      </w:r>
      <w:r>
        <w:t xml:space="preserve"> (artikel 4.7)</w:t>
      </w:r>
      <w:r w:rsidRPr="003D5B69">
        <w:t>. Enligt förordningen gäller att om två eller fler personuppgiftsansvariga gemensamt fastställer ända</w:t>
      </w:r>
      <w:r w:rsidRPr="003D5B69">
        <w:softHyphen/>
        <w:t>målen med och medlen för behandlingen ska de vara gemensamt per</w:t>
      </w:r>
      <w:r>
        <w:softHyphen/>
      </w:r>
      <w:r w:rsidRPr="003D5B69">
        <w:t>son</w:t>
      </w:r>
      <w:r w:rsidRPr="003D5B69">
        <w:softHyphen/>
        <w:t xml:space="preserve">uppgiftsansvariga. </w:t>
      </w:r>
      <w:r>
        <w:t>Gemensamt</w:t>
      </w:r>
      <w:r w:rsidRPr="003D5B69">
        <w:t xml:space="preserve"> personuppgiftsansvariga ska under öppna former fastställa sitt respektive ansvar för att fullgöra skyldig</w:t>
      </w:r>
      <w:r>
        <w:softHyphen/>
      </w:r>
      <w:r w:rsidRPr="003D5B69">
        <w:t>het</w:t>
      </w:r>
      <w:r>
        <w:softHyphen/>
      </w:r>
      <w:r w:rsidRPr="003D5B69">
        <w:t>erna enligt för</w:t>
      </w:r>
      <w:r w:rsidRPr="003D5B69">
        <w:softHyphen/>
        <w:t xml:space="preserve">ordningen, särskilt vad gäller </w:t>
      </w:r>
      <w:r>
        <w:t xml:space="preserve">utövandet av </w:t>
      </w:r>
      <w:r w:rsidRPr="003D5B69">
        <w:t>den registrerades rättigheter</w:t>
      </w:r>
      <w:r>
        <w:t xml:space="preserve"> och sina respektive skyldigheter att tillhandahålla den informa</w:t>
      </w:r>
      <w:r>
        <w:softHyphen/>
        <w:t>tion som avses i artiklarna 13 och 14 i förordningen</w:t>
      </w:r>
      <w:r w:rsidRPr="003D5B69">
        <w:t>, genom ett inbördes arrangemang. Detta gäller under förutsättning att de personupp</w:t>
      </w:r>
      <w:r w:rsidRPr="003D5B69">
        <w:softHyphen/>
        <w:t>giftsansva</w:t>
      </w:r>
      <w:r>
        <w:softHyphen/>
      </w:r>
      <w:r w:rsidRPr="003D5B69">
        <w:t xml:space="preserve">rigas </w:t>
      </w:r>
      <w:r>
        <w:t xml:space="preserve">respektive </w:t>
      </w:r>
      <w:r w:rsidRPr="003D5B69">
        <w:t>skyldigheter inte fastställs genom unionsrätten eller en medlemsstats nationella rätt som de personuppgiftsansvariga omfattas av</w:t>
      </w:r>
      <w:r>
        <w:t>. Inom ramen för detta arrangemang får en gemensam kontaktpunkt för de personuppgiftsansvariga utses. Arrangemanget ska på lämpligt sätt åter</w:t>
      </w:r>
      <w:r>
        <w:softHyphen/>
        <w:t>spegla de gemensamt personuppgiftsansvarigas respektive roller och för</w:t>
      </w:r>
      <w:r>
        <w:softHyphen/>
        <w:t>hållanden gentemot den registrerade. Det väsentliga innehållet i arrange</w:t>
      </w:r>
      <w:r>
        <w:softHyphen/>
        <w:t>manget ska göras tillgängligt för den registrerade. Oavsett formerna för arrangemanget får den registrerade utöva sina rättigheter enligt förord</w:t>
      </w:r>
      <w:r>
        <w:softHyphen/>
        <w:t>ningen med avseende på och emot var och en av de personuppgiftsansva</w:t>
      </w:r>
      <w:r>
        <w:softHyphen/>
        <w:t>riga</w:t>
      </w:r>
      <w:r w:rsidRPr="003D5B69">
        <w:t xml:space="preserve"> (artikel 26). Förordningen innebär vidare att varje personuppgiftsan</w:t>
      </w:r>
      <w:r>
        <w:softHyphen/>
      </w:r>
      <w:r w:rsidRPr="003D5B69">
        <w:t>svarig (eller personuppgiftsbiträde) som har medverkat vid en behandling kan hållas ansvarig för hela skadan, dvs det råder ett solidariskt ansvar för ska</w:t>
      </w:r>
      <w:r w:rsidRPr="003D5B69">
        <w:softHyphen/>
        <w:t>destånd när det finns flera personuppgiftsansvariga (eller personupp</w:t>
      </w:r>
      <w:r>
        <w:softHyphen/>
      </w:r>
      <w:r w:rsidRPr="003D5B69">
        <w:t>gifts</w:t>
      </w:r>
      <w:r w:rsidRPr="003D5B69">
        <w:softHyphen/>
        <w:t xml:space="preserve">biträden) som är ansvariga för samma behandling (skäl 146, artikel 82). Att solidariskt ansvar råder för personuppgiftsansvariga </w:t>
      </w:r>
      <w:r>
        <w:t>för skade</w:t>
      </w:r>
      <w:r>
        <w:softHyphen/>
        <w:t xml:space="preserve">stånd </w:t>
      </w:r>
      <w:r w:rsidRPr="003D5B69">
        <w:t>enligt EU:s data</w:t>
      </w:r>
      <w:r w:rsidRPr="003D5B69">
        <w:softHyphen/>
        <w:t>skyddsförordning är enligt regeringen inte ett till</w:t>
      </w:r>
      <w:r>
        <w:softHyphen/>
      </w:r>
      <w:r w:rsidRPr="003D5B69">
        <w:t xml:space="preserve">räckligt skäl för att låta samma princip gälla i fråga om </w:t>
      </w:r>
      <w:proofErr w:type="spellStart"/>
      <w:r w:rsidRPr="003D5B69">
        <w:t>etikprövningsla</w:t>
      </w:r>
      <w:r>
        <w:softHyphen/>
      </w:r>
      <w:r w:rsidRPr="003D5B69">
        <w:t>gens</w:t>
      </w:r>
      <w:proofErr w:type="spellEnd"/>
      <w:r w:rsidRPr="003D5B69">
        <w:t xml:space="preserve"> efter</w:t>
      </w:r>
      <w:r>
        <w:softHyphen/>
      </w:r>
      <w:r w:rsidRPr="003D5B69">
        <w:t>levnad.</w:t>
      </w:r>
    </w:p>
    <w:p w14:paraId="011974AA" w14:textId="77777777" w:rsidR="004C0735" w:rsidRPr="003D5B69" w:rsidRDefault="00C013B6" w:rsidP="004C0735">
      <w:pPr>
        <w:pStyle w:val="Brdtextmedindrag"/>
      </w:pPr>
      <w:r>
        <w:t xml:space="preserve">I fråga om </w:t>
      </w:r>
      <w:r w:rsidRPr="003D5B69">
        <w:t>solida</w:t>
      </w:r>
      <w:r w:rsidRPr="003D5B69">
        <w:softHyphen/>
        <w:t>riskt ansvar för flera sponsorer enligt EU-förordningen om kliniska läke</w:t>
      </w:r>
      <w:r w:rsidRPr="003D5B69">
        <w:softHyphen/>
        <w:t>medelsprövningar</w:t>
      </w:r>
      <w:r>
        <w:t xml:space="preserve"> så gäller att en s</w:t>
      </w:r>
      <w:r w:rsidRPr="003D5B69">
        <w:t>pon</w:t>
      </w:r>
      <w:r w:rsidRPr="003D5B69">
        <w:softHyphen/>
        <w:t>sor bl.a. ska över</w:t>
      </w:r>
      <w:r>
        <w:softHyphen/>
      </w:r>
      <w:r w:rsidRPr="003D5B69">
        <w:t>vaka den kliniska prövningen på lämpligt sätt samt kon</w:t>
      </w:r>
      <w:r w:rsidRPr="003D5B69">
        <w:softHyphen/>
        <w:t>trollera att försöks</w:t>
      </w:r>
      <w:r>
        <w:softHyphen/>
      </w:r>
      <w:r w:rsidRPr="003D5B69">
        <w:t>personernas rättigheter, säkerhet och välbefinnande skyddas och att den kliniska prövningen genomförs på ett sätt som upp</w:t>
      </w:r>
      <w:r w:rsidRPr="003D5B69">
        <w:softHyphen/>
        <w:t>fyller kraven i förord</w:t>
      </w:r>
      <w:r>
        <w:softHyphen/>
      </w:r>
      <w:r w:rsidRPr="003D5B69">
        <w:lastRenderedPageBreak/>
        <w:t xml:space="preserve">ningen. </w:t>
      </w:r>
      <w:r>
        <w:t>En</w:t>
      </w:r>
      <w:r w:rsidRPr="003D5B69">
        <w:t xml:space="preserve"> spon</w:t>
      </w:r>
      <w:r w:rsidRPr="003D5B69">
        <w:softHyphen/>
        <w:t>sor</w:t>
      </w:r>
      <w:r>
        <w:t xml:space="preserve"> definieras</w:t>
      </w:r>
      <w:r w:rsidRPr="003D5B69">
        <w:t xml:space="preserve"> som person, företag, institution eller orga</w:t>
      </w:r>
      <w:r>
        <w:softHyphen/>
      </w:r>
      <w:r w:rsidRPr="003D5B69">
        <w:t>nisation som ansvarar för att inleda, leda och ordna med finansieringen av en klinisk prövning Om den kliniska prövningen har fler än en sponsor, ska samtliga sponsorer omfattas av en sponsors ansvar, om de inte kommer överens om annat genom ett skriftligt avtal där deras respek</w:t>
      </w:r>
      <w:r w:rsidRPr="003D5B69">
        <w:softHyphen/>
        <w:t>tive skyldig</w:t>
      </w:r>
      <w:r>
        <w:softHyphen/>
      </w:r>
      <w:r w:rsidRPr="003D5B69">
        <w:t>heter fastställs. Om det i avtalet inte särskilt anges vilken spon</w:t>
      </w:r>
      <w:r w:rsidRPr="003D5B69">
        <w:softHyphen/>
        <w:t>sor som har en viss skyldighet, ska den gälla samtliga sponsorer. För vissa uppgifter, t.ex. att ansöka om tillstånd, måste dock sponsorerna gemen</w:t>
      </w:r>
      <w:r w:rsidRPr="003D5B69">
        <w:softHyphen/>
        <w:t xml:space="preserve">samt utse en ansvarig sponsor. </w:t>
      </w:r>
      <w:r>
        <w:t xml:space="preserve">Enligt regeringen är det faktum att visst </w:t>
      </w:r>
      <w:r w:rsidRPr="003D5B69">
        <w:t>solidariskt an</w:t>
      </w:r>
      <w:r>
        <w:softHyphen/>
      </w:r>
      <w:r w:rsidRPr="003D5B69">
        <w:t xml:space="preserve">svar råder för </w:t>
      </w:r>
      <w:r>
        <w:t xml:space="preserve">sponsorer enligt </w:t>
      </w:r>
      <w:r w:rsidRPr="003D5B69">
        <w:t>EU-förordningen om kliniska läke</w:t>
      </w:r>
      <w:r w:rsidRPr="003D5B69">
        <w:softHyphen/>
        <w:t>medels</w:t>
      </w:r>
      <w:r>
        <w:softHyphen/>
      </w:r>
      <w:r w:rsidRPr="003D5B69">
        <w:t xml:space="preserve">prövningar inte </w:t>
      </w:r>
      <w:r>
        <w:t xml:space="preserve">heller </w:t>
      </w:r>
      <w:r w:rsidRPr="003D5B69">
        <w:t xml:space="preserve">ett skäl för att låta samma princip gälla i fråga om </w:t>
      </w:r>
      <w:r>
        <w:t xml:space="preserve">efterlevnaden av </w:t>
      </w:r>
      <w:proofErr w:type="spellStart"/>
      <w:r w:rsidRPr="003D5B69">
        <w:t>etikprövningslagen</w:t>
      </w:r>
      <w:proofErr w:type="spellEnd"/>
      <w:r>
        <w:t>.</w:t>
      </w:r>
      <w:r w:rsidRPr="003D5B69">
        <w:t xml:space="preserve"> Som framgår av avsnitt 5 kommer, när EU-förordningen om kliniska läkeme</w:t>
      </w:r>
      <w:r w:rsidRPr="003D5B69">
        <w:softHyphen/>
        <w:t xml:space="preserve">delsprövningar börjar tillämpas, inte </w:t>
      </w:r>
      <w:proofErr w:type="spellStart"/>
      <w:r w:rsidRPr="003D5B69">
        <w:t>etikprövningslagen</w:t>
      </w:r>
      <w:proofErr w:type="spellEnd"/>
      <w:r w:rsidRPr="003D5B69">
        <w:t xml:space="preserve"> att gälla för den typen av forskning. Det kommer därmed inte att råda olika regler för ansvar för överträdelser, utan EU-för</w:t>
      </w:r>
      <w:r>
        <w:softHyphen/>
      </w:r>
      <w:r w:rsidRPr="003D5B69">
        <w:t>ordningens synsätt kommer att gälla. Det är för närvarande inte känt när det blir. Rådgivning om det regelverket kommer att tillhandahållas av Lä</w:t>
      </w:r>
      <w:r>
        <w:softHyphen/>
      </w:r>
      <w:r w:rsidRPr="003D5B69">
        <w:t>kemedelsverket</w:t>
      </w:r>
    </w:p>
    <w:p w14:paraId="489D60D2" w14:textId="77777777" w:rsidR="004C0735" w:rsidRPr="003D5B69" w:rsidRDefault="00C013B6" w:rsidP="004C0735">
      <w:pPr>
        <w:pStyle w:val="Brdtextmedindrag"/>
      </w:pPr>
      <w:r w:rsidRPr="00B52DA0">
        <w:rPr>
          <w:i/>
        </w:rPr>
        <w:t xml:space="preserve">De regionala etikprövningsnämnderna i Stockholm </w:t>
      </w:r>
      <w:r w:rsidRPr="006D7FC7">
        <w:t>och</w:t>
      </w:r>
      <w:r w:rsidRPr="00B52DA0">
        <w:rPr>
          <w:i/>
        </w:rPr>
        <w:t xml:space="preserve"> Uppsala</w:t>
      </w:r>
      <w:r w:rsidRPr="008D5AC4">
        <w:t xml:space="preserve"> </w:t>
      </w:r>
      <w:r>
        <w:t>före</w:t>
      </w:r>
      <w:r>
        <w:softHyphen/>
        <w:t>slår</w:t>
      </w:r>
      <w:r w:rsidRPr="003D5B69">
        <w:t xml:space="preserve"> att det </w:t>
      </w:r>
      <w:r>
        <w:t xml:space="preserve">ska </w:t>
      </w:r>
      <w:r w:rsidRPr="003D5B69">
        <w:t>tydliggör</w:t>
      </w:r>
      <w:r>
        <w:t>a</w:t>
      </w:r>
      <w:r w:rsidRPr="003D5B69">
        <w:t xml:space="preserve">s i </w:t>
      </w:r>
      <w:proofErr w:type="spellStart"/>
      <w:r w:rsidRPr="003D5B69">
        <w:t>etikprövningslagen</w:t>
      </w:r>
      <w:proofErr w:type="spellEnd"/>
      <w:r w:rsidRPr="003D5B69">
        <w:t xml:space="preserve"> att en forsknings</w:t>
      </w:r>
      <w:r>
        <w:softHyphen/>
      </w:r>
      <w:r w:rsidRPr="003D5B69">
        <w:t>huvud</w:t>
      </w:r>
      <w:r>
        <w:softHyphen/>
      </w:r>
      <w:r w:rsidRPr="003D5B69">
        <w:t>man endast ska ansvara för den del av forskningen som sker inom den egna verksamheten, även när flera forskningshuvudmän medverkar. Vid all kli</w:t>
      </w:r>
      <w:r>
        <w:softHyphen/>
      </w:r>
      <w:r w:rsidRPr="003D5B69">
        <w:t xml:space="preserve">nisk forskning som omfattar läkemedel måste det enligt </w:t>
      </w:r>
      <w:r w:rsidRPr="003D5B69">
        <w:rPr>
          <w:i/>
        </w:rPr>
        <w:t>Läkemedels</w:t>
      </w:r>
      <w:r>
        <w:rPr>
          <w:i/>
        </w:rPr>
        <w:softHyphen/>
      </w:r>
      <w:r w:rsidRPr="003D5B69">
        <w:rPr>
          <w:i/>
        </w:rPr>
        <w:t>indu</w:t>
      </w:r>
      <w:r>
        <w:rPr>
          <w:i/>
        </w:rPr>
        <w:softHyphen/>
      </w:r>
      <w:r w:rsidRPr="003D5B69">
        <w:rPr>
          <w:i/>
        </w:rPr>
        <w:t>striföreningen</w:t>
      </w:r>
      <w:r w:rsidRPr="003D5B69">
        <w:t xml:space="preserve"> vara tydligt vem som bär det yttersta ansvaret för patientens vård. </w:t>
      </w:r>
    </w:p>
    <w:p w14:paraId="58982192" w14:textId="77777777" w:rsidR="004C0735" w:rsidRDefault="00C013B6" w:rsidP="004C0735">
      <w:pPr>
        <w:pStyle w:val="Brdtextmedindrag"/>
      </w:pPr>
      <w:r w:rsidRPr="003D5B69">
        <w:t xml:space="preserve">Vid forskningsprojekt där vissa delar av forskningen utförs på patienter inom sjukvården är vårdgivaren forskningshuvudman för den delen av forskningsprojektet. Vårdgivaren har därmed ansvar för att </w:t>
      </w:r>
      <w:proofErr w:type="spellStart"/>
      <w:r w:rsidRPr="003D5B69">
        <w:t>etikprövnings</w:t>
      </w:r>
      <w:r w:rsidRPr="003D5B69">
        <w:softHyphen/>
        <w:t>lagens</w:t>
      </w:r>
      <w:proofErr w:type="spellEnd"/>
      <w:r w:rsidRPr="003D5B69">
        <w:t xml:space="preserve"> regler följs i forskningen, samtidigt som den har ansvar för patien</w:t>
      </w:r>
      <w:r w:rsidRPr="003D5B69">
        <w:softHyphen/>
        <w:t>ternas ordinarie vård. Andra forskningshuvudmän är ansvariga för de mo</w:t>
      </w:r>
      <w:r>
        <w:softHyphen/>
      </w:r>
      <w:r w:rsidRPr="003D5B69">
        <w:t xml:space="preserve">ment av forskningsprojektet som utförs i deras regi. </w:t>
      </w:r>
      <w:r w:rsidRPr="003D5B69">
        <w:rPr>
          <w:i/>
        </w:rPr>
        <w:t>Svensk förening för Akutsjukvård</w:t>
      </w:r>
      <w:r w:rsidRPr="003D5B69">
        <w:t xml:space="preserve"> förordar att det vid forskning med flera deltagande huvud</w:t>
      </w:r>
      <w:r w:rsidRPr="003D5B69">
        <w:softHyphen/>
        <w:t>män också tydligt ska framkomma vilka som är huvudansvariga forskare. Principer om vem som ska vara huvudansvarig forskare bör enligt rege</w:t>
      </w:r>
      <w:r w:rsidRPr="003D5B69">
        <w:softHyphen/>
        <w:t>ringen inte regleras i lag, utan det blir upp till forskningshuvudmännen att besluta om samarbetsformer och ansvar för de</w:t>
      </w:r>
      <w:r>
        <w:t>m</w:t>
      </w:r>
      <w:r w:rsidRPr="003D5B69">
        <w:t xml:space="preserve"> som ska utföra forsk</w:t>
      </w:r>
      <w:r>
        <w:softHyphen/>
      </w:r>
      <w:r w:rsidRPr="003D5B69">
        <w:t xml:space="preserve">ningen. </w:t>
      </w:r>
    </w:p>
    <w:p w14:paraId="5F4CB5B4" w14:textId="3F6268F4" w:rsidR="004C0735" w:rsidRPr="003D5B69" w:rsidRDefault="00C013B6" w:rsidP="004C0735">
      <w:pPr>
        <w:pStyle w:val="Brdtextmedindrag"/>
      </w:pPr>
      <w:r>
        <w:t>Mot bakgrund av ovanstående föreslår regeringen att det</w:t>
      </w:r>
      <w:r w:rsidRPr="003D5B69">
        <w:t xml:space="preserve"> i </w:t>
      </w:r>
      <w:proofErr w:type="spellStart"/>
      <w:r w:rsidRPr="003D5B69">
        <w:t>etikpröv</w:t>
      </w:r>
      <w:r>
        <w:softHyphen/>
      </w:r>
      <w:r w:rsidRPr="003D5B69">
        <w:t>nings</w:t>
      </w:r>
      <w:r>
        <w:softHyphen/>
      </w:r>
      <w:r w:rsidRPr="003D5B69">
        <w:t>lagen</w:t>
      </w:r>
      <w:proofErr w:type="spellEnd"/>
      <w:r>
        <w:t xml:space="preserve"> ska</w:t>
      </w:r>
      <w:r w:rsidRPr="003D5B69">
        <w:t xml:space="preserve"> anges att en forskningshuvudman ska vidta åtgärder för att förebygga att forskning i den egna verksamheten utförs utan godkännande eller i strid med villkor som har meddelats i samband med godkännande.</w:t>
      </w:r>
      <w:r>
        <w:t xml:space="preserve"> </w:t>
      </w:r>
      <w:bookmarkStart w:id="41" w:name="_Hlk6990075"/>
      <w:r>
        <w:t xml:space="preserve">De åtgärder som ska vidtas är t.ex. att se till att </w:t>
      </w:r>
      <w:r w:rsidRPr="00DF4B09">
        <w:t>ha goda rutiner för informa</w:t>
      </w:r>
      <w:r>
        <w:softHyphen/>
      </w:r>
      <w:r w:rsidRPr="00DF4B09">
        <w:t xml:space="preserve">tion, uppföljning och kontroll </w:t>
      </w:r>
      <w:r>
        <w:t>när det gäller</w:t>
      </w:r>
      <w:r w:rsidRPr="00DF4B09">
        <w:t xml:space="preserve"> frågor om etikprövning inom organisationen</w:t>
      </w:r>
      <w:r>
        <w:t xml:space="preserve">. Ytterligare en åtgärd är att se till att </w:t>
      </w:r>
      <w:r w:rsidRPr="003D5B69">
        <w:t>doktorander, fors</w:t>
      </w:r>
      <w:r w:rsidRPr="003D5B69">
        <w:softHyphen/>
        <w:t>kare och andra som arbetar med forskning</w:t>
      </w:r>
      <w:r>
        <w:t xml:space="preserve"> får nödvändig utbildning om </w:t>
      </w:r>
      <w:proofErr w:type="spellStart"/>
      <w:r>
        <w:t>etikprövningslagen</w:t>
      </w:r>
      <w:proofErr w:type="spellEnd"/>
      <w:r>
        <w:t xml:space="preserve"> </w:t>
      </w:r>
      <w:bookmarkEnd w:id="41"/>
      <w:r>
        <w:t>(se vidare nedan). Att forskningshuvud</w:t>
      </w:r>
      <w:r>
        <w:softHyphen/>
        <w:t>man</w:t>
      </w:r>
      <w:r>
        <w:softHyphen/>
        <w:t xml:space="preserve">nen har ansvar för denna typ av åtgärder fråntar inte forskaren ansvar för att inte utföra forskning utan ett godkännande vid etikprövning eller i strid med ett villkor som meddelats i samband med ett sådant godkännande. Den föreslagna bestämmelsen innebär ett förtydligande av det ansvar som forskningshuvudmannen har redan i dag. Omformuleringen får anses </w:t>
      </w:r>
      <w:r w:rsidRPr="003D5B69">
        <w:t>mot</w:t>
      </w:r>
      <w:r>
        <w:softHyphen/>
      </w:r>
      <w:r w:rsidRPr="003D5B69">
        <w:lastRenderedPageBreak/>
        <w:t>svara syftet med utred</w:t>
      </w:r>
      <w:r>
        <w:softHyphen/>
      </w:r>
      <w:r w:rsidRPr="003D5B69">
        <w:t>ningens förslag.</w:t>
      </w:r>
      <w:r>
        <w:t xml:space="preserve"> </w:t>
      </w:r>
      <w:r w:rsidRPr="003D5B69">
        <w:t>I den föreslagna bestämmelsen tyd</w:t>
      </w:r>
      <w:r>
        <w:softHyphen/>
      </w:r>
      <w:r w:rsidRPr="003D5B69">
        <w:t>liggörs att forsknings</w:t>
      </w:r>
      <w:r>
        <w:softHyphen/>
      </w:r>
      <w:r w:rsidRPr="003D5B69">
        <w:t>huvudmannens an</w:t>
      </w:r>
      <w:r>
        <w:softHyphen/>
      </w:r>
      <w:r w:rsidRPr="003D5B69">
        <w:t xml:space="preserve">svar enligt </w:t>
      </w:r>
      <w:proofErr w:type="spellStart"/>
      <w:r w:rsidRPr="003D5B69">
        <w:t>etikprövningslagen</w:t>
      </w:r>
      <w:proofErr w:type="spellEnd"/>
      <w:r w:rsidRPr="003D5B69">
        <w:t xml:space="preserve"> gäl</w:t>
      </w:r>
      <w:r>
        <w:softHyphen/>
      </w:r>
      <w:r w:rsidRPr="003D5B69">
        <w:t>ler den egna verk</w:t>
      </w:r>
      <w:r>
        <w:softHyphen/>
      </w:r>
      <w:r w:rsidRPr="003D5B69">
        <w:t xml:space="preserve">samheten. </w:t>
      </w:r>
    </w:p>
    <w:p w14:paraId="1CE3A82A" w14:textId="77777777" w:rsidR="004C0735" w:rsidRPr="003D5B69" w:rsidRDefault="00C013B6" w:rsidP="004C0735">
      <w:pPr>
        <w:pStyle w:val="Brdtextmedindrag"/>
      </w:pPr>
      <w:r w:rsidRPr="003D5B69">
        <w:t>För statliga universitet och högskolor finns i dag ett krav i hög</w:t>
      </w:r>
      <w:r w:rsidRPr="003D5B69">
        <w:softHyphen/>
        <w:t>skolelagen om att värna vetenskapens trovärdighet och god forsknings</w:t>
      </w:r>
      <w:r>
        <w:softHyphen/>
      </w:r>
      <w:r w:rsidRPr="003D5B69">
        <w:t>sed i verksam</w:t>
      </w:r>
      <w:r>
        <w:softHyphen/>
      </w:r>
      <w:r w:rsidRPr="003D5B69">
        <w:t>heten (1 kap. 3 a §). I god forskningssed ingår att följa gäl</w:t>
      </w:r>
      <w:r>
        <w:softHyphen/>
      </w:r>
      <w:r w:rsidRPr="003D5B69">
        <w:t>lande forsknings</w:t>
      </w:r>
      <w:r>
        <w:softHyphen/>
      </w:r>
      <w:r w:rsidRPr="003D5B69">
        <w:t>etisk lagstiftning. De förebyggande åtgärder i form av utbildning och med</w:t>
      </w:r>
      <w:r>
        <w:softHyphen/>
      </w:r>
      <w:r w:rsidRPr="003D5B69">
        <w:t>vetandegörande som beskrivs i propositionen Forsk</w:t>
      </w:r>
      <w:r>
        <w:softHyphen/>
      </w:r>
      <w:r w:rsidRPr="003D5B69">
        <w:t>ning och förnyelse (prop. 2000/01:3 s. 88 f.) får anses avse utbildning i forskningsetiska frå</w:t>
      </w:r>
      <w:r>
        <w:softHyphen/>
      </w:r>
      <w:r w:rsidRPr="003D5B69">
        <w:t xml:space="preserve">gor, inklusive om </w:t>
      </w:r>
      <w:proofErr w:type="spellStart"/>
      <w:r w:rsidRPr="003D5B69">
        <w:t>etikprövningslagen</w:t>
      </w:r>
      <w:proofErr w:type="spellEnd"/>
      <w:r w:rsidRPr="003D5B69">
        <w:t>, dels för stu</w:t>
      </w:r>
      <w:r w:rsidRPr="003D5B69">
        <w:softHyphen/>
        <w:t>den</w:t>
      </w:r>
      <w:r>
        <w:softHyphen/>
      </w:r>
      <w:r w:rsidRPr="003D5B69">
        <w:t>ter på grundläg</w:t>
      </w:r>
      <w:r>
        <w:softHyphen/>
      </w:r>
      <w:r w:rsidRPr="003D5B69">
        <w:t>gande och avancerad nivå, dels för doktorander, fors</w:t>
      </w:r>
      <w:r w:rsidRPr="003D5B69">
        <w:softHyphen/>
        <w:t>kare och andra som arbe</w:t>
      </w:r>
      <w:r>
        <w:softHyphen/>
      </w:r>
      <w:r w:rsidRPr="003D5B69">
        <w:t>tar med forskning</w:t>
      </w:r>
      <w:r>
        <w:t xml:space="preserve"> (prop. 2018/19:58 s. 35)</w:t>
      </w:r>
      <w:r w:rsidRPr="003D5B69">
        <w:t>. Dessutom föreslår rege</w:t>
      </w:r>
      <w:r>
        <w:softHyphen/>
      </w:r>
      <w:r w:rsidRPr="003D5B69">
        <w:t>ringen i propositionen Ny ordning för att främja god sed och hantera oredlighet i forskning (prop. 2018/19:58) att det i den föreslagna lagen om ansvar för god forskningssed och prövning av oredlighet i forsk</w:t>
      </w:r>
      <w:r>
        <w:softHyphen/>
      </w:r>
      <w:r w:rsidRPr="003D5B69">
        <w:t>ning ska anges att en forskningshuvudman har det övergripande ansvaret för att forsk</w:t>
      </w:r>
      <w:r w:rsidRPr="003D5B69">
        <w:softHyphen/>
        <w:t>ningen ut</w:t>
      </w:r>
      <w:r>
        <w:softHyphen/>
      </w:r>
      <w:r w:rsidRPr="003D5B69">
        <w:t>förs i enlighet med god forskningssed. Bestäm</w:t>
      </w:r>
      <w:r w:rsidRPr="003D5B69">
        <w:softHyphen/>
        <w:t>melsen föreslås gälla forsk</w:t>
      </w:r>
      <w:r>
        <w:softHyphen/>
      </w:r>
      <w:r w:rsidRPr="003D5B69">
        <w:t>ning som utförs av statliga universitet och högskolor, andra stat</w:t>
      </w:r>
      <w:r w:rsidRPr="003D5B69">
        <w:softHyphen/>
        <w:t>liga myn</w:t>
      </w:r>
      <w:r>
        <w:softHyphen/>
      </w:r>
      <w:r w:rsidRPr="003D5B69">
        <w:t>digheter, bolag och stiftelser, kommuner och landsting, kommu</w:t>
      </w:r>
      <w:r w:rsidRPr="003D5B69">
        <w:softHyphen/>
        <w:t>nala bolag, ekonomiska föreningar och stiftelser samt enskilda utbild</w:t>
      </w:r>
      <w:r w:rsidRPr="003D5B69">
        <w:softHyphen/>
        <w:t xml:space="preserve">ningsanordnare som omfattas av lagen </w:t>
      </w:r>
      <w:r>
        <w:t>(</w:t>
      </w:r>
      <w:r w:rsidRPr="00D547B1">
        <w:t>1993:792</w:t>
      </w:r>
      <w:r>
        <w:t>)</w:t>
      </w:r>
      <w:r w:rsidRPr="00D547B1">
        <w:t xml:space="preserve"> </w:t>
      </w:r>
      <w:r w:rsidRPr="003D5B69">
        <w:t>om tillstånd att utfärda vissa exa</w:t>
      </w:r>
      <w:r w:rsidRPr="003D5B69">
        <w:softHyphen/>
        <w:t>mina. I det övergripande ansvaret ingår bl.a. att se till att det finns system för att upptäcka och hantera avvikelser från god forsk</w:t>
      </w:r>
      <w:r>
        <w:softHyphen/>
      </w:r>
      <w:r w:rsidRPr="003D5B69">
        <w:t>ningssed (prop. 2018/19:58 s. 102). Den bestämmelse om forsk</w:t>
      </w:r>
      <w:r>
        <w:softHyphen/>
      </w:r>
      <w:r w:rsidRPr="003D5B69">
        <w:t>nings</w:t>
      </w:r>
      <w:r>
        <w:softHyphen/>
      </w:r>
      <w:r w:rsidRPr="003D5B69">
        <w:t>hu</w:t>
      </w:r>
      <w:r>
        <w:softHyphen/>
      </w:r>
      <w:r w:rsidRPr="003D5B69">
        <w:t>vudmän</w:t>
      </w:r>
      <w:r w:rsidRPr="003D5B69">
        <w:softHyphen/>
        <w:t>nens skyldighet att vidta de åtgärder som behövs för att förebygga att forskning inom den egna verksamheten utförs utan god</w:t>
      </w:r>
      <w:r>
        <w:softHyphen/>
      </w:r>
      <w:r w:rsidRPr="003D5B69">
        <w:t>kännande eller i strid med villkor som har meddelats i samband med god</w:t>
      </w:r>
      <w:r>
        <w:softHyphen/>
      </w:r>
      <w:r w:rsidRPr="003D5B69">
        <w:t>kän</w:t>
      </w:r>
      <w:r>
        <w:softHyphen/>
      </w:r>
      <w:r w:rsidRPr="003D5B69">
        <w:t xml:space="preserve">nande som föreslås </w:t>
      </w:r>
      <w:r>
        <w:t xml:space="preserve">införas i </w:t>
      </w:r>
      <w:proofErr w:type="spellStart"/>
      <w:r>
        <w:t>etikpröv</w:t>
      </w:r>
      <w:r>
        <w:softHyphen/>
        <w:t>ningslagen</w:t>
      </w:r>
      <w:proofErr w:type="spellEnd"/>
      <w:r>
        <w:t xml:space="preserve"> </w:t>
      </w:r>
      <w:r w:rsidRPr="003D5B69">
        <w:t xml:space="preserve">står i samklang med det ansvar som uttrycks i högskolelagen och den föreslagna lagen om ansvar för god forskningssed och prövning av oredlighet i forskning. </w:t>
      </w:r>
      <w:r>
        <w:t>I</w:t>
      </w:r>
      <w:r w:rsidRPr="003D5B69">
        <w:t xml:space="preserve"> </w:t>
      </w:r>
      <w:proofErr w:type="spellStart"/>
      <w:r w:rsidRPr="003D5B69">
        <w:t>etikprövningslagen</w:t>
      </w:r>
      <w:proofErr w:type="spellEnd"/>
      <w:r w:rsidRPr="003D5B69">
        <w:t xml:space="preserve"> är det dock nödvändigt att precisera ansvaret eftersom det </w:t>
      </w:r>
      <w:r>
        <w:t xml:space="preserve">föreslås vara </w:t>
      </w:r>
      <w:r w:rsidRPr="003D5B69">
        <w:t>straffsanktionerat. Frågan om straffansvar och straff</w:t>
      </w:r>
      <w:r>
        <w:softHyphen/>
      </w:r>
      <w:r w:rsidRPr="003D5B69">
        <w:t>bestäm</w:t>
      </w:r>
      <w:r>
        <w:softHyphen/>
      </w:r>
      <w:r w:rsidRPr="003D5B69">
        <w:t xml:space="preserve">melsens utformning behandlas i avsnitt </w:t>
      </w:r>
      <w:r>
        <w:t>10</w:t>
      </w:r>
      <w:r w:rsidRPr="003D5B69">
        <w:t>.</w:t>
      </w:r>
    </w:p>
    <w:p w14:paraId="64B70AB4" w14:textId="77777777" w:rsidR="004C0735" w:rsidRPr="003D5B69" w:rsidRDefault="00C013B6" w:rsidP="004C0735">
      <w:pPr>
        <w:pStyle w:val="Rubrik5utannumrering"/>
      </w:pPr>
      <w:proofErr w:type="spellStart"/>
      <w:r w:rsidRPr="003D5B69">
        <w:t>Etikprövningslagens</w:t>
      </w:r>
      <w:proofErr w:type="spellEnd"/>
      <w:r w:rsidRPr="003D5B69">
        <w:t xml:space="preserve"> definition av forskningshuvudman bör inte ändras</w:t>
      </w:r>
    </w:p>
    <w:p w14:paraId="5D22851D" w14:textId="77777777" w:rsidR="004C0735" w:rsidRPr="003D5B69" w:rsidRDefault="00C013B6" w:rsidP="004C0735">
      <w:pPr>
        <w:pStyle w:val="Brdtext"/>
      </w:pPr>
      <w:r>
        <w:t>E</w:t>
      </w:r>
      <w:r w:rsidRPr="003D5B69">
        <w:t xml:space="preserve">n forskningshuvudman </w:t>
      </w:r>
      <w:r>
        <w:t xml:space="preserve">definieras </w:t>
      </w:r>
      <w:r w:rsidRPr="003D5B69">
        <w:t xml:space="preserve">i </w:t>
      </w:r>
      <w:proofErr w:type="spellStart"/>
      <w:r w:rsidRPr="003D5B69">
        <w:t>etik</w:t>
      </w:r>
      <w:r>
        <w:softHyphen/>
      </w:r>
      <w:r w:rsidRPr="003D5B69">
        <w:t>pröv</w:t>
      </w:r>
      <w:r>
        <w:softHyphen/>
      </w:r>
      <w:r w:rsidRPr="003D5B69">
        <w:t>nings</w:t>
      </w:r>
      <w:r>
        <w:softHyphen/>
      </w:r>
      <w:r w:rsidRPr="003D5B69">
        <w:t>la</w:t>
      </w:r>
      <w:r>
        <w:softHyphen/>
      </w:r>
      <w:r w:rsidRPr="003D5B69">
        <w:t>gen</w:t>
      </w:r>
      <w:proofErr w:type="spellEnd"/>
      <w:r w:rsidRPr="003D5B69">
        <w:t xml:space="preserve"> som ”en statlig myndighet eller en fysisk eller juridisk person i vars verk</w:t>
      </w:r>
      <w:r w:rsidRPr="003D5B69">
        <w:softHyphen/>
        <w:t>samhet forsk</w:t>
      </w:r>
      <w:r>
        <w:softHyphen/>
      </w:r>
      <w:r w:rsidRPr="003D5B69">
        <w:t>ningen utförs”. Begreppet forskningshuvudman definie</w:t>
      </w:r>
      <w:r>
        <w:softHyphen/>
      </w:r>
      <w:r w:rsidRPr="003D5B69">
        <w:t>ras eftersom forsk</w:t>
      </w:r>
      <w:r>
        <w:softHyphen/>
      </w:r>
      <w:r w:rsidRPr="003D5B69">
        <w:t>ningshuvudmännen genom lagen tilldelas vissa rättig</w:t>
      </w:r>
      <w:r>
        <w:softHyphen/>
      </w:r>
      <w:r w:rsidRPr="003D5B69">
        <w:t>heter och skyl</w:t>
      </w:r>
      <w:r w:rsidRPr="003D5B69">
        <w:softHyphen/>
        <w:t>dig</w:t>
      </w:r>
      <w:r>
        <w:softHyphen/>
      </w:r>
      <w:r w:rsidRPr="003D5B69">
        <w:t>heter. I propositionen Etikprövning av forskning (prop. 2002/03:50) kon</w:t>
      </w:r>
      <w:r>
        <w:softHyphen/>
      </w:r>
      <w:r w:rsidRPr="003D5B69">
        <w:t>stateras att forskning bedrivs av forskare anställda vid läro</w:t>
      </w:r>
      <w:r>
        <w:softHyphen/>
      </w:r>
      <w:r w:rsidRPr="003D5B69">
        <w:t>säten, stat</w:t>
      </w:r>
      <w:r w:rsidRPr="003D5B69">
        <w:softHyphen/>
        <w:t>liga myndigheter, kommuner, landsting, läkemedelsföretag, forsknings</w:t>
      </w:r>
      <w:r w:rsidRPr="003D5B69">
        <w:softHyphen/>
        <w:t>stiftel</w:t>
      </w:r>
      <w:r>
        <w:softHyphen/>
      </w:r>
      <w:r w:rsidRPr="003D5B69">
        <w:t xml:space="preserve">ser </w:t>
      </w:r>
      <w:r>
        <w:t>m.m</w:t>
      </w:r>
      <w:r w:rsidRPr="003D5B69">
        <w:t>. Det är dessa arbetsgivare (juridiska per</w:t>
      </w:r>
      <w:r>
        <w:softHyphen/>
      </w:r>
      <w:r w:rsidRPr="003D5B69">
        <w:t>so</w:t>
      </w:r>
      <w:r>
        <w:softHyphen/>
      </w:r>
      <w:r w:rsidRPr="003D5B69">
        <w:t>ner) som är huvudmän och i den meningen ansvariga för den forskning som utförs i deras respek</w:t>
      </w:r>
      <w:r>
        <w:softHyphen/>
      </w:r>
      <w:r w:rsidRPr="003D5B69">
        <w:t>tive verksamhet. I den mån en privatperson (fysisk person) ägnar sig åt forskning som omfattas av etikprövning, är denne huvudman för forsk</w:t>
      </w:r>
      <w:r>
        <w:softHyphen/>
      </w:r>
      <w:r w:rsidRPr="003D5B69">
        <w:t xml:space="preserve">ningen. </w:t>
      </w:r>
    </w:p>
    <w:p w14:paraId="10598EB1" w14:textId="77777777" w:rsidR="004C0735" w:rsidRPr="003D5B69" w:rsidRDefault="00C013B6" w:rsidP="004C0735">
      <w:pPr>
        <w:pStyle w:val="Brdtextmedindrag"/>
      </w:pPr>
      <w:r w:rsidRPr="003D5B69">
        <w:t>Utredningen har haft i uppdrag att se över definitionen av begreppet forsk</w:t>
      </w:r>
      <w:r>
        <w:softHyphen/>
      </w:r>
      <w:r w:rsidRPr="003D5B69">
        <w:t xml:space="preserve">ningshuvudman i </w:t>
      </w:r>
      <w:proofErr w:type="spellStart"/>
      <w:r w:rsidRPr="003D5B69">
        <w:t>etikprövningslagen</w:t>
      </w:r>
      <w:proofErr w:type="spellEnd"/>
      <w:r w:rsidRPr="003D5B69">
        <w:t>. Utredningen bedömer att ut</w:t>
      </w:r>
      <w:r>
        <w:softHyphen/>
      </w:r>
      <w:r w:rsidRPr="003D5B69">
        <w:t xml:space="preserve">gångspunkten även fortsättningsvis ska vara att forskningshuvudman är den inom vars verksamhet forskningen utförs. Utredningen anser dock att </w:t>
      </w:r>
      <w:r w:rsidRPr="003D5B69">
        <w:lastRenderedPageBreak/>
        <w:t>definitionen kan vara missvisande i de fall ett forskningsprojekt utförs av flera huvudmän och föreslår att en forskningshuvudman i stället ska defi</w:t>
      </w:r>
      <w:r>
        <w:softHyphen/>
      </w:r>
      <w:r w:rsidRPr="003D5B69">
        <w:t>nieras som ”en eller flera statliga myndig</w:t>
      </w:r>
      <w:r w:rsidRPr="003D5B69">
        <w:softHyphen/>
        <w:t xml:space="preserve">heter eller fysiska eller juridiska personer i vars verksamhet forskningen utförs”. </w:t>
      </w:r>
      <w:r w:rsidRPr="003D5B69">
        <w:rPr>
          <w:i/>
        </w:rPr>
        <w:t>Stockholms universitet</w:t>
      </w:r>
      <w:r w:rsidRPr="003D5B69">
        <w:t xml:space="preserve"> an</w:t>
      </w:r>
      <w:r>
        <w:softHyphen/>
      </w:r>
      <w:r w:rsidRPr="003D5B69">
        <w:t>ser att den föreslagna definitionen läm</w:t>
      </w:r>
      <w:r w:rsidRPr="003D5B69">
        <w:softHyphen/>
        <w:t>nar utrymme för missförstånd. En</w:t>
      </w:r>
      <w:r>
        <w:softHyphen/>
      </w:r>
      <w:r w:rsidRPr="003D5B69">
        <w:t>ligt universitetet är utredarens avsikt med ändringen av definitionen att tydliggöra att ett forskningsprojekt kan utföras av fler än en huvudman, men den föreslagna definitionen kan tol</w:t>
      </w:r>
      <w:r w:rsidRPr="003D5B69">
        <w:softHyphen/>
        <w:t>kas som att en enda forsk</w:t>
      </w:r>
      <w:r>
        <w:softHyphen/>
      </w:r>
      <w:r w:rsidRPr="003D5B69">
        <w:t>nings</w:t>
      </w:r>
      <w:r>
        <w:softHyphen/>
      </w:r>
      <w:r w:rsidRPr="003D5B69">
        <w:t>hu</w:t>
      </w:r>
      <w:r>
        <w:softHyphen/>
      </w:r>
      <w:r w:rsidRPr="003D5B69">
        <w:t xml:space="preserve">vudman kan utgöras av flera myndigheter eller personer. Även </w:t>
      </w:r>
      <w:r w:rsidRPr="003D5B69">
        <w:rPr>
          <w:i/>
        </w:rPr>
        <w:t>Linné</w:t>
      </w:r>
      <w:r>
        <w:rPr>
          <w:i/>
        </w:rPr>
        <w:softHyphen/>
      </w:r>
      <w:r w:rsidRPr="003D5B69">
        <w:rPr>
          <w:i/>
        </w:rPr>
        <w:t>uni</w:t>
      </w:r>
      <w:r>
        <w:rPr>
          <w:i/>
        </w:rPr>
        <w:softHyphen/>
      </w:r>
      <w:r w:rsidRPr="003D5B69">
        <w:rPr>
          <w:i/>
        </w:rPr>
        <w:t>versitetet</w:t>
      </w:r>
      <w:r w:rsidRPr="003D5B69">
        <w:t xml:space="preserve"> påpekar att en definition av forsk</w:t>
      </w:r>
      <w:r w:rsidRPr="003D5B69">
        <w:softHyphen/>
        <w:t>ningshuvudman som omfattar flera juridiska personer kan skapa otydlig</w:t>
      </w:r>
      <w:r w:rsidRPr="003D5B69">
        <w:softHyphen/>
        <w:t>het då begreppet syftar på en ju</w:t>
      </w:r>
      <w:r>
        <w:softHyphen/>
      </w:r>
      <w:r w:rsidRPr="003D5B69">
        <w:t>ridisk person i andra bestämmelser. Rege</w:t>
      </w:r>
      <w:r w:rsidRPr="003D5B69">
        <w:softHyphen/>
        <w:t>ringen håller med om att utvidg</w:t>
      </w:r>
      <w:r>
        <w:softHyphen/>
      </w:r>
      <w:r w:rsidRPr="003D5B69">
        <w:t>ningen till ”en eller flera statliga myndig</w:t>
      </w:r>
      <w:r w:rsidRPr="003D5B69">
        <w:softHyphen/>
        <w:t>heter eller fysiska eller juridiska personer” inte är adekvat, och föreslår att den nuvarande defini</w:t>
      </w:r>
      <w:r>
        <w:softHyphen/>
      </w:r>
      <w:r w:rsidRPr="003D5B69">
        <w:t>tionen be</w:t>
      </w:r>
      <w:r>
        <w:softHyphen/>
      </w:r>
      <w:r w:rsidRPr="003D5B69">
        <w:t xml:space="preserve">hålls i denna del. </w:t>
      </w:r>
    </w:p>
    <w:p w14:paraId="56C3D804" w14:textId="77777777" w:rsidR="004C0735" w:rsidRPr="003D5B69" w:rsidRDefault="00C013B6" w:rsidP="004C0735">
      <w:pPr>
        <w:pStyle w:val="Brdtextmedindrag"/>
      </w:pPr>
      <w:r w:rsidRPr="003D5B69">
        <w:t xml:space="preserve">Flera remissinstanser, däribland </w:t>
      </w:r>
      <w:r w:rsidRPr="003D5B69">
        <w:rPr>
          <w:i/>
        </w:rPr>
        <w:t>SKL</w:t>
      </w:r>
      <w:r w:rsidRPr="003D5B69">
        <w:t xml:space="preserve"> och ett antal landsting, anser att formuleringen ”statliga myndig</w:t>
      </w:r>
      <w:r w:rsidRPr="003D5B69">
        <w:softHyphen/>
        <w:t>heter” bör ersättas med ”myndigheter” ef</w:t>
      </w:r>
      <w:r>
        <w:softHyphen/>
      </w:r>
      <w:r w:rsidRPr="003D5B69">
        <w:t>tersom kommuner och regio</w:t>
      </w:r>
      <w:r w:rsidRPr="003D5B69">
        <w:softHyphen/>
        <w:t>ner/landsting är myndigheter som också är forskningshuvudmän. Här vill regeringen anföra följande. Kommuner och landsting är juridiska perso</w:t>
      </w:r>
      <w:r w:rsidRPr="003D5B69">
        <w:softHyphen/>
        <w:t>ner. Kommunala nämnder utgör inte egna juri</w:t>
      </w:r>
      <w:r>
        <w:softHyphen/>
      </w:r>
      <w:r w:rsidRPr="003D5B69">
        <w:t>diska personer utan har ex</w:t>
      </w:r>
      <w:r w:rsidRPr="003D5B69">
        <w:softHyphen/>
        <w:t>em</w:t>
      </w:r>
      <w:r w:rsidRPr="003D5B69">
        <w:softHyphen/>
        <w:t>pel</w:t>
      </w:r>
      <w:r w:rsidRPr="003D5B69">
        <w:softHyphen/>
        <w:t>vis samma organisationsnummer som kommunen som helhet. Varje nämnd betraktas ändå som en egen myndig</w:t>
      </w:r>
      <w:r>
        <w:softHyphen/>
      </w:r>
      <w:r w:rsidRPr="003D5B69">
        <w:t>het i vissa hänseenden. När man talar om kommunala myndigheter menar man därför vanligtvis kom</w:t>
      </w:r>
      <w:r>
        <w:softHyphen/>
      </w:r>
      <w:r w:rsidRPr="003D5B69">
        <w:t>mu</w:t>
      </w:r>
      <w:r>
        <w:softHyphen/>
      </w:r>
      <w:r w:rsidRPr="003D5B69">
        <w:t>nala nämnder. Trots att kommunen räknas som en juri</w:t>
      </w:r>
      <w:r w:rsidRPr="003D5B69">
        <w:softHyphen/>
        <w:t>disk person i sin helhet utgör däremot kommunala eller lands</w:t>
      </w:r>
      <w:r>
        <w:softHyphen/>
      </w:r>
      <w:r w:rsidRPr="003D5B69">
        <w:t>tingsägda bolag egna juridiska personer. Samma sak gäller för kommunal</w:t>
      </w:r>
      <w:r>
        <w:softHyphen/>
      </w:r>
      <w:r w:rsidRPr="003D5B69">
        <w:t>förbund men inte för gemen</w:t>
      </w:r>
      <w:r>
        <w:softHyphen/>
      </w:r>
      <w:r w:rsidRPr="003D5B69">
        <w:t>samma nämnder. När en kommunal nämnd agerar så gör den alltid det för kommunens räkning. Kommunfullmäktige och lands</w:t>
      </w:r>
      <w:r w:rsidRPr="003D5B69">
        <w:softHyphen/>
        <w:t>tingsfullmäktige är skyldiga att besluta om ett reglemente där man anger de olika nämndernas ansvarsområden. Om fullmäktige har läm</w:t>
      </w:r>
      <w:r>
        <w:softHyphen/>
      </w:r>
      <w:r w:rsidRPr="003D5B69">
        <w:t>nat över ansvaret för en typ av frågor till en viss nämnd, så är den nämnden behörig att agera inom ramen för ansvaret. Nämnden ingår alltså i den ju</w:t>
      </w:r>
      <w:r>
        <w:softHyphen/>
      </w:r>
      <w:r w:rsidRPr="003D5B69">
        <w:t>ridiska personen kommunen eller landstinget</w:t>
      </w:r>
      <w:r>
        <w:t>,</w:t>
      </w:r>
      <w:r w:rsidRPr="003D5B69">
        <w:t xml:space="preserve"> och kommunen eller lands</w:t>
      </w:r>
      <w:r>
        <w:softHyphen/>
      </w:r>
      <w:r w:rsidRPr="003D5B69">
        <w:t>tinget kan ställas till svars för nämndens handlande (eller brist på hand</w:t>
      </w:r>
      <w:r>
        <w:softHyphen/>
      </w:r>
      <w:r w:rsidRPr="003D5B69">
        <w:t xml:space="preserve">lande). Såsom </w:t>
      </w:r>
      <w:r w:rsidRPr="003D5B69">
        <w:rPr>
          <w:i/>
        </w:rPr>
        <w:t>SKL</w:t>
      </w:r>
      <w:r w:rsidRPr="003D5B69">
        <w:t xml:space="preserve"> påpekat är kommuner och regioner/landsting myndig</w:t>
      </w:r>
      <w:r>
        <w:softHyphen/>
      </w:r>
      <w:r w:rsidRPr="003D5B69">
        <w:t>heter. Nämn</w:t>
      </w:r>
      <w:r>
        <w:softHyphen/>
      </w:r>
      <w:r w:rsidRPr="003D5B69">
        <w:t>derna är också kommunala förvaltningsmyndigheter. Detta gäller även för nämnder i kommuner på regional nivå, dvs. landstingen. Om formule</w:t>
      </w:r>
      <w:r>
        <w:softHyphen/>
      </w:r>
      <w:r w:rsidRPr="003D5B69">
        <w:t>ringen ”statliga myndig</w:t>
      </w:r>
      <w:r w:rsidRPr="003D5B69">
        <w:softHyphen/>
        <w:t>heter” ersätts med ”myn</w:t>
      </w:r>
      <w:r>
        <w:softHyphen/>
      </w:r>
      <w:r w:rsidRPr="003D5B69">
        <w:t>dig</w:t>
      </w:r>
      <w:r>
        <w:softHyphen/>
      </w:r>
      <w:r w:rsidRPr="003D5B69">
        <w:t>heter” skulle det inne</w:t>
      </w:r>
      <w:r>
        <w:softHyphen/>
      </w:r>
      <w:r w:rsidRPr="003D5B69">
        <w:t>bära att den ansvariga kommunala/</w:t>
      </w:r>
      <w:r>
        <w:t>l</w:t>
      </w:r>
      <w:r w:rsidRPr="003D5B69">
        <w:t>ands</w:t>
      </w:r>
      <w:r>
        <w:softHyphen/>
      </w:r>
      <w:r w:rsidRPr="003D5B69">
        <w:t>tings</w:t>
      </w:r>
      <w:r>
        <w:softHyphen/>
      </w:r>
      <w:r w:rsidRPr="003D5B69">
        <w:t>kommunala nämnden blir att anse som forskningshuvudman i stället för, som i</w:t>
      </w:r>
      <w:r>
        <w:t xml:space="preserve"> </w:t>
      </w:r>
      <w:r w:rsidRPr="003D5B69">
        <w:t>dag, kommunen eller landstinget. En sådan förändring är en föränd</w:t>
      </w:r>
      <w:r>
        <w:softHyphen/>
      </w:r>
      <w:r w:rsidRPr="003D5B69">
        <w:t>ring i sak och något sådant förslag har inte remitterats. Inte heller finns någon kon</w:t>
      </w:r>
      <w:r>
        <w:softHyphen/>
      </w:r>
      <w:r w:rsidRPr="003D5B69">
        <w:t>sekvensutredning av vad ett genomförande av ett sådant förslag skulle in</w:t>
      </w:r>
      <w:r>
        <w:softHyphen/>
      </w:r>
      <w:r w:rsidRPr="003D5B69">
        <w:t>nebära. Regeringen har därför inte möjlig</w:t>
      </w:r>
      <w:r>
        <w:t>he</w:t>
      </w:r>
      <w:r w:rsidRPr="003D5B69">
        <w:t>t att inom detta lag</w:t>
      </w:r>
      <w:r>
        <w:softHyphen/>
      </w:r>
      <w:r w:rsidRPr="003D5B69">
        <w:t>stift</w:t>
      </w:r>
      <w:r>
        <w:softHyphen/>
      </w:r>
      <w:r w:rsidRPr="003D5B69">
        <w:t>nings</w:t>
      </w:r>
      <w:r>
        <w:softHyphen/>
      </w:r>
      <w:r w:rsidRPr="003D5B69">
        <w:t xml:space="preserve">ärende ändra definitionen av forskningshuvudman på det av </w:t>
      </w:r>
      <w:r w:rsidRPr="003D5B69">
        <w:rPr>
          <w:i/>
        </w:rPr>
        <w:t>SKL</w:t>
      </w:r>
      <w:r w:rsidRPr="003D5B69">
        <w:t xml:space="preserve"> </w:t>
      </w:r>
      <w:r>
        <w:t xml:space="preserve">m.fl. </w:t>
      </w:r>
      <w:r w:rsidRPr="003D5B69">
        <w:t>fö</w:t>
      </w:r>
      <w:r>
        <w:softHyphen/>
      </w:r>
      <w:r w:rsidRPr="003D5B69">
        <w:t xml:space="preserve">reslagna sättet. </w:t>
      </w:r>
    </w:p>
    <w:p w14:paraId="324308BD" w14:textId="77777777" w:rsidR="004C0735" w:rsidRPr="003D5B69" w:rsidRDefault="00C013B6" w:rsidP="004C0735">
      <w:pPr>
        <w:pStyle w:val="Rubrik5utannumrering"/>
      </w:pPr>
      <w:r w:rsidRPr="003D5B69">
        <w:lastRenderedPageBreak/>
        <w:t>Ansvar för ansökan om etikprövning när flera forskningshuvudmän deltar i ett forskningsprojekt</w:t>
      </w:r>
    </w:p>
    <w:p w14:paraId="50B31B18" w14:textId="77777777" w:rsidR="004C0735" w:rsidRPr="003D5B69" w:rsidRDefault="00C013B6" w:rsidP="004C0735">
      <w:pPr>
        <w:pStyle w:val="Brdtext"/>
      </w:pPr>
      <w:r w:rsidRPr="003D5B69">
        <w:t xml:space="preserve">Enligt </w:t>
      </w:r>
      <w:proofErr w:type="spellStart"/>
      <w:r w:rsidRPr="003D5B69">
        <w:t>etikprövningslagen</w:t>
      </w:r>
      <w:proofErr w:type="spellEnd"/>
      <w:r w:rsidRPr="003D5B69">
        <w:t xml:space="preserve"> ska ansökan om etikprövning av forskning gö</w:t>
      </w:r>
      <w:r>
        <w:softHyphen/>
      </w:r>
      <w:r w:rsidRPr="003D5B69">
        <w:t>ras av forskningshuvudmannen (23 §). Utredningen föreslår en annan ordalydelse av bestämmelsen men i övrigt har inga invändningar rests i utredningen eller bland remissinstanserna mot att behålla ordningen att an</w:t>
      </w:r>
      <w:r>
        <w:softHyphen/>
      </w:r>
      <w:r w:rsidRPr="003D5B69">
        <w:t xml:space="preserve">sökan är forskningshuvudmannens ansvar. Enligt </w:t>
      </w:r>
      <w:proofErr w:type="spellStart"/>
      <w:r w:rsidRPr="003D5B69">
        <w:t>etikprövningsförord</w:t>
      </w:r>
      <w:r w:rsidRPr="003D5B69">
        <w:softHyphen/>
        <w:t>ningen</w:t>
      </w:r>
      <w:proofErr w:type="spellEnd"/>
      <w:r w:rsidRPr="003D5B69">
        <w:t xml:space="preserve"> ska endast en forskningshuvudman ansöka om etikprövning när flera forskningshuvudmän medverkar i ett och samma forskningsprojekt. Ansökan ska lämnas in av den forskningshuvudman som är huvudansvarig för forskningsprojektet. Vem som faktiskt godkänner ansökan på huvud</w:t>
      </w:r>
      <w:r>
        <w:softHyphen/>
      </w:r>
      <w:r w:rsidRPr="003D5B69">
        <w:t>mannens vägnar avgörs av vilken delegationsordning och arbetsför</w:t>
      </w:r>
      <w:r w:rsidRPr="003D5B69">
        <w:softHyphen/>
        <w:t>delning som gäller i huvudmannens verksamhet. Närmare föreskrifter om hur an</w:t>
      </w:r>
      <w:r>
        <w:softHyphen/>
      </w:r>
      <w:r w:rsidRPr="003D5B69">
        <w:t>sökan ska göras har meddelats av Etik</w:t>
      </w:r>
      <w:r w:rsidRPr="003D5B69">
        <w:softHyphen/>
        <w:t xml:space="preserve">prövningsmyndigheten. </w:t>
      </w:r>
    </w:p>
    <w:p w14:paraId="022338CC" w14:textId="77777777" w:rsidR="004C0735" w:rsidRPr="003D5B69" w:rsidRDefault="00C013B6" w:rsidP="004C0735">
      <w:pPr>
        <w:pStyle w:val="Brdtextmedindrag"/>
      </w:pPr>
      <w:r w:rsidRPr="003D5B69">
        <w:t xml:space="preserve">Utredningen föreslår att det ska regleras i </w:t>
      </w:r>
      <w:proofErr w:type="spellStart"/>
      <w:r w:rsidRPr="003D5B69">
        <w:t>etikprövningslagen</w:t>
      </w:r>
      <w:proofErr w:type="spellEnd"/>
      <w:r w:rsidRPr="003D5B69">
        <w:t xml:space="preserve"> att när flera forskningshuvudmän medverkar i ett och samma forskningsprojekt ska de gemensamt utse en huvudansvarig forskningshuvudman för pro</w:t>
      </w:r>
      <w:r w:rsidRPr="003D5B69">
        <w:softHyphen/>
        <w:t>jektet. Den huvudansvarig</w:t>
      </w:r>
      <w:r>
        <w:t>a</w:t>
      </w:r>
      <w:r w:rsidRPr="003D5B69">
        <w:t xml:space="preserve"> forskningshuvudmannen ska ansvara för att det görs en samlad ansökan om etikprövning av forskningsprojektet i dess helhet och för att informera övriga forskningshuvudmän om Etikpröv</w:t>
      </w:r>
      <w:r>
        <w:softHyphen/>
      </w:r>
      <w:r w:rsidRPr="003D5B69">
        <w:t>ningsmyndighetens beslut.</w:t>
      </w:r>
    </w:p>
    <w:p w14:paraId="1C468BC1" w14:textId="77777777" w:rsidR="004C0735" w:rsidRPr="003D5B69" w:rsidRDefault="00C013B6" w:rsidP="004C0735">
      <w:pPr>
        <w:pStyle w:val="Brdtextmedindrag"/>
      </w:pPr>
      <w:r w:rsidRPr="003D5B69">
        <w:t>Regeringen anser att det är en lämplig princip att endast en ansökan ska göras när flera forskningshuvudmän medverkar i ett och samma forsk</w:t>
      </w:r>
      <w:r w:rsidRPr="003D5B69">
        <w:softHyphen/>
        <w:t>ningsprojekt. Ett förfaringssätt där varje forskningshuvudman ansöker om etikprövning för den del av projektet som ska utföras inom den egna verk</w:t>
      </w:r>
      <w:r w:rsidRPr="003D5B69">
        <w:softHyphen/>
        <w:t xml:space="preserve">samheten framstår som ineffektivt och kan ge sämre överblick av projektet som helhet. Det finns också risk för att bedömningen kommer att skilja sig mellan de olika ärendena, om varje huvudman ska ansöka om etiktillstånd för sin del av projektet. För en korrekt bedömning av ett forskningsprojekt är det mest lämpligt att hela projektet prövas samlat. Enligt 6 § </w:t>
      </w:r>
      <w:proofErr w:type="spellStart"/>
      <w:r w:rsidRPr="003D5B69">
        <w:t>etikpröv</w:t>
      </w:r>
      <w:r w:rsidRPr="003D5B69">
        <w:softHyphen/>
        <w:t>ningslagen</w:t>
      </w:r>
      <w:proofErr w:type="spellEnd"/>
      <w:r w:rsidRPr="003D5B69">
        <w:t xml:space="preserve"> ska ett godkännande avse ett visst projekt eller en del av ett projekt eller en på något liknande sätt bestämd forskning. Enligt proposi</w:t>
      </w:r>
      <w:r w:rsidRPr="003D5B69">
        <w:softHyphen/>
        <w:t xml:space="preserve">tionen Etikprövning av forskning (prop. 2002/03:50) är bakgrunden till den bestämmelsen att ett forskningsprojekt ofta består av flera delar och att etikprövning endast ska </w:t>
      </w:r>
      <w:r>
        <w:t>göras</w:t>
      </w:r>
      <w:r w:rsidRPr="003D5B69">
        <w:t xml:space="preserve"> av den del av projektet som omfattas av kravet på godkännande vid etikprövning. Ansökningarna bör enligt propo</w:t>
      </w:r>
      <w:r w:rsidRPr="003D5B69">
        <w:softHyphen/>
        <w:t xml:space="preserve">sitionen ändå vara utformade på ett sådant sätt att hela projektet och dess förväntade resultat m.m. beskrivs så att etikprövningsnämnden kan se den del som ska </w:t>
      </w:r>
      <w:proofErr w:type="spellStart"/>
      <w:r w:rsidRPr="003D5B69">
        <w:t>etikprövas</w:t>
      </w:r>
      <w:proofErr w:type="spellEnd"/>
      <w:r w:rsidRPr="003D5B69">
        <w:t xml:space="preserve"> i sitt större sammanhang (s. 114).    </w:t>
      </w:r>
    </w:p>
    <w:p w14:paraId="596C33F2" w14:textId="77777777" w:rsidR="004C0735" w:rsidRPr="003D5B69" w:rsidRDefault="00C013B6" w:rsidP="004C0735">
      <w:pPr>
        <w:pStyle w:val="Brdtextmedindrag"/>
      </w:pPr>
      <w:r w:rsidRPr="003D5B69">
        <w:t>Regeringen finner det rimligt att forskningshuvudmännen, så som utred</w:t>
      </w:r>
      <w:r>
        <w:softHyphen/>
      </w:r>
      <w:r w:rsidRPr="003D5B69">
        <w:t>ningen föreslår, utser en forskningshu</w:t>
      </w:r>
      <w:r w:rsidRPr="003D5B69">
        <w:softHyphen/>
        <w:t xml:space="preserve">vudman </w:t>
      </w:r>
      <w:r>
        <w:t xml:space="preserve">bland sig </w:t>
      </w:r>
      <w:r w:rsidRPr="003D5B69">
        <w:t>som gör ansökan om etik</w:t>
      </w:r>
      <w:r>
        <w:softHyphen/>
      </w:r>
      <w:r w:rsidRPr="003D5B69">
        <w:t>prövning och blir mottagare av Etikpröv</w:t>
      </w:r>
      <w:r w:rsidRPr="003D5B69">
        <w:softHyphen/>
        <w:t>ningsmyndighetens beslut. Rege</w:t>
      </w:r>
      <w:r>
        <w:softHyphen/>
      </w:r>
      <w:r w:rsidRPr="003D5B69">
        <w:t>ringen anser dock att termen huvudansvarig forskningshuvudman inte bör införas mot bakgrund av att den möjligen skulle kunna förstås som att den som är huvudansvarig för ansökan också har ett huvudansvar för forsk</w:t>
      </w:r>
      <w:r>
        <w:softHyphen/>
      </w:r>
      <w:r w:rsidRPr="003D5B69">
        <w:t>ningen. Som betonats ovan är varje forskningshuvudman ansvarig för den del av forskningsprojektet som utförs i den egna verksamheten. Att an</w:t>
      </w:r>
      <w:r>
        <w:softHyphen/>
      </w:r>
      <w:r w:rsidRPr="003D5B69">
        <w:t>sö</w:t>
      </w:r>
      <w:r>
        <w:softHyphen/>
      </w:r>
      <w:r w:rsidRPr="003D5B69">
        <w:t xml:space="preserve">kan görs av en </w:t>
      </w:r>
      <w:r>
        <w:t xml:space="preserve">av </w:t>
      </w:r>
      <w:r w:rsidRPr="003D5B69">
        <w:t>forskningshuvudm</w:t>
      </w:r>
      <w:r>
        <w:t>ännen</w:t>
      </w:r>
      <w:r w:rsidRPr="003D5B69">
        <w:t xml:space="preserve"> förutsätter att den forsk</w:t>
      </w:r>
      <w:r w:rsidRPr="003D5B69">
        <w:softHyphen/>
        <w:t>nings</w:t>
      </w:r>
      <w:r>
        <w:softHyphen/>
      </w:r>
      <w:r w:rsidRPr="003D5B69">
        <w:t>huvud</w:t>
      </w:r>
      <w:r>
        <w:softHyphen/>
      </w:r>
      <w:r w:rsidRPr="003D5B69">
        <w:t>mannen får ett uppdrag från var och en av de övriga huvud</w:t>
      </w:r>
      <w:r w:rsidRPr="003D5B69">
        <w:softHyphen/>
        <w:t xml:space="preserve">männen att ansöka om etikprövning. Ett sådant uppdrag kan ges på det sätt </w:t>
      </w:r>
      <w:r w:rsidRPr="003D5B69">
        <w:lastRenderedPageBreak/>
        <w:t>som huvudmännen finner lämpligt. Den forskningshuvudman som får upp</w:t>
      </w:r>
      <w:r>
        <w:softHyphen/>
      </w:r>
      <w:r w:rsidRPr="003D5B69">
        <w:t>dra</w:t>
      </w:r>
      <w:r>
        <w:softHyphen/>
      </w:r>
      <w:r w:rsidRPr="003D5B69">
        <w:t xml:space="preserve">get att ansöka blir således de andra forskningshuvudmännens </w:t>
      </w:r>
      <w:r>
        <w:t>före</w:t>
      </w:r>
      <w:r>
        <w:softHyphen/>
        <w:t>trädare</w:t>
      </w:r>
      <w:r w:rsidRPr="003D5B69">
        <w:t xml:space="preserve"> </w:t>
      </w:r>
      <w:r>
        <w:t>när det gäller</w:t>
      </w:r>
      <w:r w:rsidRPr="003D5B69">
        <w:t xml:space="preserve"> ansökan. Eftersom en forskningshuvudman ansvarar för den del av projektet som utförs i forskningshu</w:t>
      </w:r>
      <w:r w:rsidRPr="003D5B69">
        <w:softHyphen/>
        <w:t>vudmannens regi, är det viktigt att alla forskningshuvudmän får informa</w:t>
      </w:r>
      <w:r w:rsidRPr="003D5B69">
        <w:softHyphen/>
        <w:t>tion om vilken forskning som har godkänts och om eventuella villkor för godkännande som Etik</w:t>
      </w:r>
      <w:r>
        <w:softHyphen/>
      </w:r>
      <w:r w:rsidRPr="003D5B69">
        <w:t>prövnings</w:t>
      </w:r>
      <w:r w:rsidRPr="003D5B69">
        <w:softHyphen/>
        <w:t xml:space="preserve">myndigheten har ställt upp. Det </w:t>
      </w:r>
      <w:r>
        <w:t>bör därför anges i lagen att upp</w:t>
      </w:r>
      <w:r>
        <w:softHyphen/>
        <w:t>draget till företrädaren även bör innefatta att informera de övriga forsk</w:t>
      </w:r>
      <w:r>
        <w:softHyphen/>
        <w:t>nings</w:t>
      </w:r>
      <w:r>
        <w:softHyphen/>
        <w:t>huvud</w:t>
      </w:r>
      <w:r>
        <w:softHyphen/>
        <w:t>män</w:t>
      </w:r>
      <w:r>
        <w:softHyphen/>
        <w:t xml:space="preserve">nen om Etikprövningsmyndighetens beslut. </w:t>
      </w:r>
      <w:r w:rsidRPr="003D5B69">
        <w:rPr>
          <w:i/>
        </w:rPr>
        <w:t>Regionala etikpröv</w:t>
      </w:r>
      <w:r>
        <w:rPr>
          <w:i/>
        </w:rPr>
        <w:softHyphen/>
      </w:r>
      <w:r w:rsidRPr="003D5B69">
        <w:rPr>
          <w:i/>
        </w:rPr>
        <w:t>nings</w:t>
      </w:r>
      <w:r>
        <w:rPr>
          <w:i/>
        </w:rPr>
        <w:softHyphen/>
      </w:r>
      <w:r w:rsidRPr="003D5B69">
        <w:rPr>
          <w:i/>
        </w:rPr>
        <w:t>nämnden i Linköping</w:t>
      </w:r>
      <w:r w:rsidRPr="003D5B69">
        <w:t xml:space="preserve"> påpekar att det vid en </w:t>
      </w:r>
      <w:proofErr w:type="spellStart"/>
      <w:r w:rsidRPr="003D5B69">
        <w:t>etikprövnings</w:t>
      </w:r>
      <w:r w:rsidRPr="003D5B69">
        <w:softHyphen/>
        <w:t>ansökan</w:t>
      </w:r>
      <w:proofErr w:type="spellEnd"/>
      <w:r w:rsidRPr="003D5B69">
        <w:t xml:space="preserve"> kan vara svårt att bedöma huruvida det är fråga om en eller flera forsknings</w:t>
      </w:r>
      <w:r>
        <w:softHyphen/>
      </w:r>
      <w:r w:rsidRPr="003D5B69">
        <w:t>huvud</w:t>
      </w:r>
      <w:r>
        <w:softHyphen/>
      </w:r>
      <w:r w:rsidRPr="003D5B69">
        <w:t>män, vilket talar för en förenkling på så sätt att det i varje forskningsprojekt endast ska förekomma en forskningshuvudman medan övriga med</w:t>
      </w:r>
      <w:r>
        <w:softHyphen/>
      </w:r>
      <w:r w:rsidRPr="003D5B69">
        <w:t>ver</w:t>
      </w:r>
      <w:r>
        <w:softHyphen/>
      </w:r>
      <w:r w:rsidRPr="003D5B69">
        <w:t>kande huvud</w:t>
      </w:r>
      <w:r w:rsidRPr="003D5B69">
        <w:softHyphen/>
        <w:t>män bör ges en annan beteckning. Eftersom alla med</w:t>
      </w:r>
      <w:r>
        <w:softHyphen/>
      </w:r>
      <w:r w:rsidRPr="003D5B69">
        <w:t>ver</w:t>
      </w:r>
      <w:r>
        <w:softHyphen/>
      </w:r>
      <w:r w:rsidRPr="003D5B69">
        <w:t>kande forsknings</w:t>
      </w:r>
      <w:r w:rsidRPr="003D5B69">
        <w:softHyphen/>
        <w:t>huvudmän anges i ansökan och de ansvarar för sin del av forsk</w:t>
      </w:r>
      <w:r>
        <w:softHyphen/>
      </w:r>
      <w:r w:rsidRPr="003D5B69">
        <w:t>ningspro</w:t>
      </w:r>
      <w:r w:rsidRPr="003D5B69">
        <w:softHyphen/>
        <w:t>jektet anser regeringen dock att alla medver</w:t>
      </w:r>
      <w:r w:rsidRPr="003D5B69">
        <w:softHyphen/>
        <w:t>kande forsk</w:t>
      </w:r>
      <w:r>
        <w:softHyphen/>
      </w:r>
      <w:r w:rsidRPr="003D5B69">
        <w:t>nings</w:t>
      </w:r>
      <w:r>
        <w:softHyphen/>
      </w:r>
      <w:r w:rsidRPr="003D5B69">
        <w:t>hu</w:t>
      </w:r>
      <w:r>
        <w:softHyphen/>
      </w:r>
      <w:r w:rsidRPr="003D5B69">
        <w:t xml:space="preserve">vudmän även fortsättningsvis bör benämnas just så. </w:t>
      </w:r>
    </w:p>
    <w:p w14:paraId="2711AAAD" w14:textId="77777777" w:rsidR="004C0735" w:rsidRPr="003D5B69" w:rsidRDefault="00C013B6" w:rsidP="004C0735">
      <w:pPr>
        <w:pStyle w:val="Brdtextmedindrag"/>
      </w:pPr>
      <w:r w:rsidRPr="003D5B69">
        <w:rPr>
          <w:i/>
        </w:rPr>
        <w:t>Västra Götalands läns landsting</w:t>
      </w:r>
      <w:r w:rsidRPr="003D5B69">
        <w:t xml:space="preserve"> anser att sjukvårdshuvudmannen och i första hand vederbörande verksamhetschef bör vara ansvarig för att det görs en ansökan om etikprövning för all forskning som huvudsakligen äger rum inom sjukvården. Regeringen anser att det är upp till forskningshu</w:t>
      </w:r>
      <w:r w:rsidRPr="003D5B69">
        <w:softHyphen/>
        <w:t xml:space="preserve">vudmännen att avgöra vem av dem som ska lämna in ansökan </w:t>
      </w:r>
      <w:r>
        <w:t xml:space="preserve">för samtliga forskningshuvudmäns räkning </w:t>
      </w:r>
      <w:r w:rsidRPr="003D5B69">
        <w:t>och hur arbetsfördelningen i forsk</w:t>
      </w:r>
      <w:r w:rsidRPr="003D5B69">
        <w:softHyphen/>
        <w:t>nings</w:t>
      </w:r>
      <w:r>
        <w:softHyphen/>
      </w:r>
      <w:r w:rsidRPr="003D5B69">
        <w:t>pro</w:t>
      </w:r>
      <w:r>
        <w:softHyphen/>
      </w:r>
      <w:r w:rsidRPr="003D5B69">
        <w:t xml:space="preserve">jektet ska se ut i övrigt. </w:t>
      </w:r>
    </w:p>
    <w:p w14:paraId="6BCD6791" w14:textId="34BFF273" w:rsidR="004C0735" w:rsidRPr="003D5B69" w:rsidRDefault="00C013B6" w:rsidP="004C0735">
      <w:pPr>
        <w:pStyle w:val="Brdtextmedindrag"/>
      </w:pPr>
      <w:r>
        <w:t>Ett tydliggörande av att den forskningshuvudman som utses av de övriga forskningshuvudmännen för att göra en gemensam ansökan enbart agerar som företrädare för de övriga huvudmännen gör det vidare tydligt att till</w:t>
      </w:r>
      <w:r>
        <w:softHyphen/>
        <w:t xml:space="preserve">syn kan riktas mot samtliga huvudmän. Sammanfattningsvis </w:t>
      </w:r>
      <w:r w:rsidRPr="003D5B69">
        <w:t xml:space="preserve">föreslår </w:t>
      </w:r>
      <w:r>
        <w:t>såle</w:t>
      </w:r>
      <w:r>
        <w:softHyphen/>
        <w:t xml:space="preserve">des </w:t>
      </w:r>
      <w:r w:rsidRPr="003D5B69">
        <w:t>rege</w:t>
      </w:r>
      <w:r>
        <w:softHyphen/>
      </w:r>
      <w:r w:rsidRPr="003D5B69">
        <w:t xml:space="preserve">ringen att det i </w:t>
      </w:r>
      <w:proofErr w:type="spellStart"/>
      <w:r w:rsidRPr="003D5B69">
        <w:t>etik</w:t>
      </w:r>
      <w:r>
        <w:softHyphen/>
      </w:r>
      <w:r w:rsidRPr="003D5B69">
        <w:t>prövningslagen</w:t>
      </w:r>
      <w:proofErr w:type="spellEnd"/>
      <w:r w:rsidRPr="003D5B69">
        <w:t xml:space="preserve"> ska regleras att när flera forsk</w:t>
      </w:r>
      <w:r>
        <w:softHyphen/>
      </w:r>
      <w:r w:rsidRPr="003D5B69">
        <w:t>nings</w:t>
      </w:r>
      <w:r>
        <w:softHyphen/>
      </w:r>
      <w:r w:rsidRPr="003D5B69">
        <w:t>huvudmän medverkar i ett och samma forskningsprojekt ska de ge</w:t>
      </w:r>
      <w:r>
        <w:softHyphen/>
      </w:r>
      <w:r w:rsidRPr="003D5B69">
        <w:t>men</w:t>
      </w:r>
      <w:r>
        <w:softHyphen/>
      </w:r>
      <w:r w:rsidRPr="003D5B69">
        <w:t xml:space="preserve">samt uppdra åt en </w:t>
      </w:r>
      <w:r>
        <w:t>av dem</w:t>
      </w:r>
      <w:r w:rsidRPr="003D5B69">
        <w:t xml:space="preserve"> att ansöka om etikprövning av forsknings</w:t>
      </w:r>
      <w:r>
        <w:softHyphen/>
      </w:r>
      <w:r w:rsidRPr="003D5B69">
        <w:t xml:space="preserve">projektet </w:t>
      </w:r>
      <w:r>
        <w:t xml:space="preserve">för allas räkning och att </w:t>
      </w:r>
      <w:r w:rsidRPr="003D5B69">
        <w:t xml:space="preserve">informera de övriga om </w:t>
      </w:r>
      <w:r>
        <w:t>Etik</w:t>
      </w:r>
      <w:r>
        <w:softHyphen/>
        <w:t>pröv</w:t>
      </w:r>
      <w:r>
        <w:softHyphen/>
        <w:t>nings</w:t>
      </w:r>
      <w:r>
        <w:softHyphen/>
        <w:t>myn</w:t>
      </w:r>
      <w:r>
        <w:softHyphen/>
        <w:t xml:space="preserve">dighetens </w:t>
      </w:r>
      <w:r w:rsidRPr="003D5B69">
        <w:t xml:space="preserve">beslut.  </w:t>
      </w:r>
    </w:p>
    <w:p w14:paraId="420B12C6" w14:textId="77777777" w:rsidR="004C0735" w:rsidRPr="003D5B69" w:rsidRDefault="00C013B6" w:rsidP="004C0735">
      <w:pPr>
        <w:pStyle w:val="Rubrik5utannumrering"/>
      </w:pPr>
      <w:r w:rsidRPr="003D5B69">
        <w:t xml:space="preserve">Kunskap om </w:t>
      </w:r>
      <w:proofErr w:type="spellStart"/>
      <w:r w:rsidRPr="003D5B69">
        <w:t>etikprövningslagen</w:t>
      </w:r>
      <w:proofErr w:type="spellEnd"/>
    </w:p>
    <w:p w14:paraId="3DDBFB64" w14:textId="77777777" w:rsidR="004C0735" w:rsidRPr="003D5B69" w:rsidRDefault="00C013B6" w:rsidP="004C0735">
      <w:pPr>
        <w:pStyle w:val="Brdtext"/>
      </w:pPr>
      <w:r w:rsidRPr="003D5B69">
        <w:t>Vid utredningens möten med företrädare för forskning och hälso- och sjuk</w:t>
      </w:r>
      <w:r w:rsidRPr="003D5B69">
        <w:softHyphen/>
        <w:t xml:space="preserve">vård har det framförts att det finns en brist på kunskap om </w:t>
      </w:r>
      <w:proofErr w:type="spellStart"/>
      <w:r w:rsidRPr="003D5B69">
        <w:t>etikprövnings</w:t>
      </w:r>
      <w:r w:rsidRPr="003D5B69">
        <w:softHyphen/>
        <w:t>lagen</w:t>
      </w:r>
      <w:proofErr w:type="spellEnd"/>
      <w:r w:rsidRPr="003D5B69">
        <w:t xml:space="preserve"> inom hälso- och sjukvården och inom forskarvärlden, vilket leder till att ansvarsfördelningen i ett forskningsprojekt med flera huvudmän i vissa fall inte utreds tillräckligt innan projektet påbörjas. </w:t>
      </w:r>
    </w:p>
    <w:p w14:paraId="3B47ED6A" w14:textId="77777777" w:rsidR="00110C85" w:rsidRPr="00025171" w:rsidRDefault="00C013B6" w:rsidP="004C0735">
      <w:pPr>
        <w:pStyle w:val="Brdtextmedindrag"/>
        <w:sectPr w:rsidR="00110C85" w:rsidRPr="00025171"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r w:rsidRPr="003D5B69">
        <w:t xml:space="preserve">Här vill regeringen återigen anföra att en forskningshuvudman är ytterst ansvarig för den verksamhet som bedrivs inom den egna organisationen. I detta ansvar ingår att se till att </w:t>
      </w:r>
      <w:r>
        <w:t>verksamheten</w:t>
      </w:r>
      <w:r w:rsidRPr="003D5B69">
        <w:t xml:space="preserve"> bedrivs i enlighet med gäl</w:t>
      </w:r>
      <w:r>
        <w:softHyphen/>
      </w:r>
      <w:r w:rsidRPr="003D5B69">
        <w:t>lande före</w:t>
      </w:r>
      <w:r w:rsidRPr="003D5B69">
        <w:softHyphen/>
        <w:t xml:space="preserve">skrifter. Som redovisats ovan finns </w:t>
      </w:r>
      <w:r>
        <w:t xml:space="preserve">det </w:t>
      </w:r>
      <w:r w:rsidRPr="003D5B69">
        <w:t>för statliga universitet och högskolor i dag ett krav i hög</w:t>
      </w:r>
      <w:r w:rsidRPr="003D5B69">
        <w:softHyphen/>
        <w:t>skolelagen om att värna vetenskapens trovärdighet och god forskningssed i verksamheten (1 kap. 3 a §), vilket ställer krav på att forskningshuvudmännen ska vidta förebyggande åtgär</w:t>
      </w:r>
      <w:r>
        <w:softHyphen/>
      </w:r>
      <w:r w:rsidRPr="003D5B69">
        <w:t>der i form av utbild</w:t>
      </w:r>
      <w:r>
        <w:softHyphen/>
      </w:r>
      <w:r w:rsidRPr="003D5B69">
        <w:t xml:space="preserve">ning och medvetandegörande om bl.a. </w:t>
      </w:r>
      <w:proofErr w:type="spellStart"/>
      <w:r w:rsidRPr="003D5B69">
        <w:t>etikprövnings</w:t>
      </w:r>
      <w:r>
        <w:softHyphen/>
      </w:r>
      <w:r w:rsidRPr="003D5B69">
        <w:t>lagen</w:t>
      </w:r>
      <w:proofErr w:type="spellEnd"/>
      <w:r w:rsidRPr="003D5B69">
        <w:t>, dels för stu</w:t>
      </w:r>
      <w:r w:rsidRPr="003D5B69">
        <w:softHyphen/>
        <w:t>den</w:t>
      </w:r>
      <w:r>
        <w:softHyphen/>
      </w:r>
      <w:r w:rsidRPr="003D5B69">
        <w:t>ter på grundläggande och avancerad nivå, dels för doktorander, fors</w:t>
      </w:r>
      <w:r w:rsidRPr="003D5B69">
        <w:softHyphen/>
        <w:t>kare och andra som arbetar med forskning. Dessutom fö</w:t>
      </w:r>
      <w:r>
        <w:softHyphen/>
      </w:r>
      <w:r w:rsidRPr="003D5B69">
        <w:lastRenderedPageBreak/>
        <w:t>reslår regeringen i pro</w:t>
      </w:r>
      <w:r>
        <w:softHyphen/>
      </w:r>
      <w:r w:rsidRPr="003D5B69">
        <w:t>positionen Ny ordning för att främja god sed och hantera oredlighet i forsk</w:t>
      </w:r>
      <w:r>
        <w:softHyphen/>
      </w:r>
      <w:r w:rsidRPr="003D5B69">
        <w:t>ning (prop. 2018/19:58) att det i den föreslagna lagen om ansvar för god forskningssed och prövning av oredlighet i forsk</w:t>
      </w:r>
      <w:r>
        <w:softHyphen/>
      </w:r>
      <w:r w:rsidRPr="003D5B69">
        <w:t>ning ska anges dels att en forskare ansvarar för att följa god forskningssed i sin forskning, dels att en forskningshuvudman har det övergripande an</w:t>
      </w:r>
      <w:r>
        <w:softHyphen/>
      </w:r>
      <w:r w:rsidRPr="003D5B69">
        <w:t>svaret för att forsk</w:t>
      </w:r>
      <w:r w:rsidRPr="003D5B69">
        <w:softHyphen/>
        <w:t xml:space="preserve">ningen utförs i enlighet med god forskningssed. </w:t>
      </w:r>
      <w:r>
        <w:t>I</w:t>
      </w:r>
      <w:r w:rsidRPr="003D5B69">
        <w:t xml:space="preserve"> pro</w:t>
      </w:r>
      <w:r>
        <w:softHyphen/>
      </w:r>
      <w:r w:rsidRPr="003D5B69">
        <w:t xml:space="preserve">positionen </w:t>
      </w:r>
      <w:r>
        <w:t xml:space="preserve">uppmärksammas </w:t>
      </w:r>
      <w:r w:rsidRPr="003D5B69">
        <w:t>särskilt vikten av att utbildning om god forsk</w:t>
      </w:r>
      <w:r>
        <w:softHyphen/>
      </w:r>
      <w:r w:rsidRPr="003D5B69">
        <w:t>ningssed sker både tidigt i forskarkarriären (under forskarutbildningen) och senare, särskilt i sam</w:t>
      </w:r>
      <w:r>
        <w:softHyphen/>
      </w:r>
      <w:r w:rsidRPr="003D5B69">
        <w:t xml:space="preserve">band med att forskare får handledaransvar eller annat ansvar för forskning, och </w:t>
      </w:r>
      <w:r>
        <w:t xml:space="preserve">det </w:t>
      </w:r>
      <w:r w:rsidRPr="003D5B69">
        <w:t>betona</w:t>
      </w:r>
      <w:r>
        <w:t>s</w:t>
      </w:r>
      <w:r w:rsidRPr="003D5B69">
        <w:t xml:space="preserve"> att uni</w:t>
      </w:r>
      <w:r w:rsidRPr="003D5B69">
        <w:softHyphen/>
        <w:t>versitets och högskolors arbete med att främja god forskningssed ska ske i nära anslutning till de enskilda forskarna och forsk</w:t>
      </w:r>
      <w:r>
        <w:softHyphen/>
      </w:r>
      <w:r w:rsidRPr="003D5B69">
        <w:t>ningsmiljöerna. God sed bör främjas i det kol</w:t>
      </w:r>
      <w:r>
        <w:softHyphen/>
      </w:r>
      <w:r w:rsidRPr="003D5B69">
        <w:t>legiala samtalet forskare emellan, men ansvar för att skapa goda forsk</w:t>
      </w:r>
      <w:r>
        <w:softHyphen/>
      </w:r>
      <w:r w:rsidRPr="003D5B69">
        <w:t>nings</w:t>
      </w:r>
      <w:r>
        <w:softHyphen/>
      </w:r>
      <w:r w:rsidRPr="003D5B69">
        <w:t>miljöer måste också tas på ledningsnivå, i syn</w:t>
      </w:r>
      <w:r w:rsidRPr="003D5B69">
        <w:softHyphen/>
        <w:t>nerhet av prefekterna på institutionerna (s. 34). I god forskningssed ingår självfallet att känna till och följa aktuell lagstiftning på det forsknings</w:t>
      </w:r>
      <w:r w:rsidRPr="003D5B69">
        <w:softHyphen/>
        <w:t>etiska området</w:t>
      </w:r>
      <w:r>
        <w:t>.</w:t>
      </w:r>
    </w:p>
    <w:p w14:paraId="29CE7691" w14:textId="77777777" w:rsidR="004C0735" w:rsidRDefault="00C013B6" w:rsidP="004C0735">
      <w:pPr>
        <w:pStyle w:val="Rubrik1"/>
      </w:pPr>
      <w:bookmarkStart w:id="42" w:name="_Toc13566211"/>
      <w:bookmarkStart w:id="43" w:name="_Toc18571611"/>
      <w:r>
        <w:t xml:space="preserve">Tillsynen över </w:t>
      </w:r>
      <w:proofErr w:type="spellStart"/>
      <w:r>
        <w:t>etikprövningslagen</w:t>
      </w:r>
      <w:proofErr w:type="spellEnd"/>
      <w:r>
        <w:t xml:space="preserve"> ska förtydligas</w:t>
      </w:r>
      <w:bookmarkEnd w:id="42"/>
      <w:bookmarkEnd w:id="43"/>
      <w:r>
        <w:t xml:space="preserve"> </w:t>
      </w:r>
    </w:p>
    <w:p w14:paraId="70A76C25" w14:textId="77777777" w:rsidR="004C0735" w:rsidRDefault="00C013B6" w:rsidP="004C0735">
      <w:pPr>
        <w:pStyle w:val="Brdtextram"/>
      </w:pPr>
      <w:r w:rsidRPr="00420062">
        <w:rPr>
          <w:b/>
        </w:rPr>
        <w:t>Regeringens förslag:</w:t>
      </w:r>
      <w:r>
        <w:t xml:space="preserve"> Överklagandenämnden för etikprövning ska ha tillsyn över att </w:t>
      </w:r>
      <w:proofErr w:type="spellStart"/>
      <w:r>
        <w:t>etikprövningslagen</w:t>
      </w:r>
      <w:proofErr w:type="spellEnd"/>
      <w:r>
        <w:t>, föreskrifter som har meddelats med stöd av lagen och villkor som har meddelats i samband med godkän</w:t>
      </w:r>
      <w:r>
        <w:softHyphen/>
        <w:t xml:space="preserve">nande vid etikprövning följs. </w:t>
      </w:r>
    </w:p>
    <w:p w14:paraId="61ECAE9E" w14:textId="77777777" w:rsidR="004C0735" w:rsidRPr="00A76360" w:rsidRDefault="00C013B6" w:rsidP="004C0735">
      <w:pPr>
        <w:pStyle w:val="Brdtextmedindragram"/>
      </w:pPr>
      <w:r>
        <w:t>Bestämmelsen om att ö</w:t>
      </w:r>
      <w:r w:rsidRPr="000D2062">
        <w:t>verklagandenämnden</w:t>
      </w:r>
      <w:r>
        <w:t>s tillsynsansvar inte gäl</w:t>
      </w:r>
      <w:r>
        <w:softHyphen/>
        <w:t>ler i den mån tillsynen faller inom någon annan myndighets ansvarsom</w:t>
      </w:r>
      <w:r>
        <w:softHyphen/>
        <w:t>råde ska tas bort.</w:t>
      </w:r>
    </w:p>
    <w:p w14:paraId="4FF3C1E2" w14:textId="77777777" w:rsidR="004C0735" w:rsidRPr="00A76360" w:rsidRDefault="004C0735" w:rsidP="004C0735">
      <w:pPr>
        <w:pStyle w:val="Brdtextmedindrag"/>
        <w:rPr>
          <w:sz w:val="8"/>
          <w:szCs w:val="8"/>
        </w:rPr>
      </w:pPr>
    </w:p>
    <w:p w14:paraId="5561D6D0" w14:textId="77777777" w:rsidR="004C0735" w:rsidRDefault="00C013B6" w:rsidP="004C0735">
      <w:pPr>
        <w:pStyle w:val="Brdtextmedindrag"/>
      </w:pPr>
      <w:r w:rsidRPr="0006285B">
        <w:rPr>
          <w:b/>
        </w:rPr>
        <w:t>Utredningens förslag:</w:t>
      </w:r>
      <w:r>
        <w:rPr>
          <w:b/>
        </w:rPr>
        <w:t xml:space="preserve"> </w:t>
      </w:r>
      <w:r w:rsidRPr="00FC4866">
        <w:t>Ö</w:t>
      </w:r>
      <w:r>
        <w:t xml:space="preserve">verensstämmer i huvudsak </w:t>
      </w:r>
      <w:r w:rsidRPr="00FC4866">
        <w:t>med utredningens förslag.</w:t>
      </w:r>
      <w:r>
        <w:t xml:space="preserve"> Utredningen föreslår att det dessutom ska anges att över</w:t>
      </w:r>
      <w:r>
        <w:softHyphen/>
        <w:t>klagande</w:t>
      </w:r>
      <w:r>
        <w:softHyphen/>
        <w:t xml:space="preserve">nämnden ska ha tillsyn över att forskning inte bedrivs utan godkännande. </w:t>
      </w:r>
    </w:p>
    <w:p w14:paraId="257ACFFE" w14:textId="77777777" w:rsidR="004C0735" w:rsidRPr="007F4C6A" w:rsidRDefault="00C013B6" w:rsidP="004C0735">
      <w:pPr>
        <w:pStyle w:val="Brdtextmedindrag"/>
        <w:rPr>
          <w:i/>
        </w:rPr>
      </w:pPr>
      <w:r w:rsidRPr="00631BD2">
        <w:rPr>
          <w:b/>
        </w:rPr>
        <w:t>Remissinstanserna:</w:t>
      </w:r>
      <w:r>
        <w:t xml:space="preserve"> </w:t>
      </w:r>
      <w:r w:rsidRPr="007F4C6A">
        <w:t>Majoriteten av de remissinstanser som har yttrat sig tillstyrker eller har inga invändningar mot utredningens förslag. Det gäller bl.a.</w:t>
      </w:r>
      <w:r w:rsidRPr="007F4C6A">
        <w:rPr>
          <w:i/>
        </w:rPr>
        <w:t xml:space="preserve"> Riksdagens ombudsmän (JO)</w:t>
      </w:r>
      <w:r>
        <w:rPr>
          <w:i/>
        </w:rPr>
        <w:t>,</w:t>
      </w:r>
      <w:r w:rsidRPr="007F4C6A">
        <w:rPr>
          <w:i/>
        </w:rPr>
        <w:t xml:space="preserve"> Karolinska institutet</w:t>
      </w:r>
      <w:r>
        <w:rPr>
          <w:i/>
        </w:rPr>
        <w:t>,</w:t>
      </w:r>
      <w:r w:rsidRPr="007F4C6A">
        <w:rPr>
          <w:i/>
        </w:rPr>
        <w:t xml:space="preserve"> Linköpings universitet</w:t>
      </w:r>
      <w:r>
        <w:rPr>
          <w:i/>
        </w:rPr>
        <w:t>,</w:t>
      </w:r>
      <w:r w:rsidRPr="007F4C6A">
        <w:rPr>
          <w:i/>
        </w:rPr>
        <w:t xml:space="preserve"> Malmö universitet</w:t>
      </w:r>
      <w:r>
        <w:rPr>
          <w:i/>
        </w:rPr>
        <w:t>,</w:t>
      </w:r>
      <w:r w:rsidRPr="007F4C6A">
        <w:rPr>
          <w:i/>
        </w:rPr>
        <w:t xml:space="preserve"> Mälardalens högskola</w:t>
      </w:r>
      <w:r>
        <w:rPr>
          <w:i/>
        </w:rPr>
        <w:t>,</w:t>
      </w:r>
      <w:r w:rsidRPr="007F4C6A">
        <w:rPr>
          <w:i/>
        </w:rPr>
        <w:t xml:space="preserve"> Uppsala univer</w:t>
      </w:r>
      <w:r>
        <w:rPr>
          <w:i/>
        </w:rPr>
        <w:softHyphen/>
      </w:r>
      <w:r w:rsidRPr="007F4C6A">
        <w:rPr>
          <w:i/>
        </w:rPr>
        <w:t>si</w:t>
      </w:r>
      <w:r>
        <w:rPr>
          <w:i/>
        </w:rPr>
        <w:softHyphen/>
      </w:r>
      <w:r w:rsidRPr="007F4C6A">
        <w:rPr>
          <w:i/>
        </w:rPr>
        <w:t>tet</w:t>
      </w:r>
      <w:r>
        <w:rPr>
          <w:i/>
        </w:rPr>
        <w:t>,</w:t>
      </w:r>
      <w:r w:rsidRPr="007F4C6A">
        <w:rPr>
          <w:i/>
        </w:rPr>
        <w:t xml:space="preserve"> Stiftelsen Högskolan i Jönköping</w:t>
      </w:r>
      <w:r>
        <w:rPr>
          <w:i/>
        </w:rPr>
        <w:t>,</w:t>
      </w:r>
      <w:r w:rsidRPr="007F4C6A">
        <w:rPr>
          <w:i/>
        </w:rPr>
        <w:t xml:space="preserve"> Sveriges Universitets- och hög</w:t>
      </w:r>
      <w:r>
        <w:rPr>
          <w:i/>
        </w:rPr>
        <w:softHyphen/>
      </w:r>
      <w:r w:rsidRPr="007F4C6A">
        <w:rPr>
          <w:i/>
        </w:rPr>
        <w:t>sko</w:t>
      </w:r>
      <w:r>
        <w:rPr>
          <w:i/>
        </w:rPr>
        <w:softHyphen/>
      </w:r>
      <w:r w:rsidRPr="007F4C6A">
        <w:rPr>
          <w:i/>
        </w:rPr>
        <w:t>le</w:t>
      </w:r>
      <w:r>
        <w:rPr>
          <w:i/>
        </w:rPr>
        <w:softHyphen/>
      </w:r>
      <w:r w:rsidRPr="007F4C6A">
        <w:rPr>
          <w:i/>
        </w:rPr>
        <w:t>förbund</w:t>
      </w:r>
      <w:r>
        <w:rPr>
          <w:i/>
        </w:rPr>
        <w:t>,</w:t>
      </w:r>
      <w:r w:rsidRPr="007F4C6A">
        <w:rPr>
          <w:i/>
        </w:rPr>
        <w:t xml:space="preserve"> Vetenskapsrådet</w:t>
      </w:r>
      <w:r>
        <w:rPr>
          <w:i/>
        </w:rPr>
        <w:t>,</w:t>
      </w:r>
      <w:r w:rsidRPr="007F4C6A">
        <w:rPr>
          <w:i/>
        </w:rPr>
        <w:t xml:space="preserve"> de regio</w:t>
      </w:r>
      <w:r>
        <w:rPr>
          <w:i/>
        </w:rPr>
        <w:softHyphen/>
      </w:r>
      <w:r w:rsidRPr="007F4C6A">
        <w:rPr>
          <w:i/>
        </w:rPr>
        <w:t>nala etikprövningsnämnderna i Gö</w:t>
      </w:r>
      <w:r>
        <w:rPr>
          <w:i/>
        </w:rPr>
        <w:softHyphen/>
      </w:r>
      <w:r w:rsidRPr="007F4C6A">
        <w:rPr>
          <w:i/>
        </w:rPr>
        <w:t>teborg</w:t>
      </w:r>
      <w:r>
        <w:rPr>
          <w:i/>
        </w:rPr>
        <w:t>,</w:t>
      </w:r>
      <w:r w:rsidRPr="007F4C6A">
        <w:rPr>
          <w:i/>
        </w:rPr>
        <w:t xml:space="preserve"> Linköping</w:t>
      </w:r>
      <w:r>
        <w:rPr>
          <w:i/>
        </w:rPr>
        <w:t>,</w:t>
      </w:r>
      <w:r w:rsidRPr="007F4C6A">
        <w:rPr>
          <w:i/>
        </w:rPr>
        <w:t xml:space="preserve"> Umeå </w:t>
      </w:r>
      <w:r w:rsidRPr="006D7FC7">
        <w:t>och</w:t>
      </w:r>
      <w:r w:rsidRPr="007F4C6A">
        <w:rPr>
          <w:i/>
        </w:rPr>
        <w:t xml:space="preserve"> Uppsala</w:t>
      </w:r>
      <w:r>
        <w:rPr>
          <w:i/>
        </w:rPr>
        <w:t>,</w:t>
      </w:r>
      <w:r w:rsidRPr="007F4C6A">
        <w:rPr>
          <w:i/>
        </w:rPr>
        <w:t xml:space="preserve"> Datainspektionen</w:t>
      </w:r>
      <w:r>
        <w:rPr>
          <w:i/>
        </w:rPr>
        <w:t>,</w:t>
      </w:r>
      <w:r w:rsidRPr="007F4C6A">
        <w:rPr>
          <w:i/>
        </w:rPr>
        <w:t xml:space="preserve"> Social</w:t>
      </w:r>
      <w:r>
        <w:rPr>
          <w:i/>
        </w:rPr>
        <w:softHyphen/>
      </w:r>
      <w:r w:rsidRPr="007F4C6A">
        <w:rPr>
          <w:i/>
        </w:rPr>
        <w:t>sty</w:t>
      </w:r>
      <w:r>
        <w:rPr>
          <w:i/>
        </w:rPr>
        <w:softHyphen/>
      </w:r>
      <w:r w:rsidRPr="007F4C6A">
        <w:rPr>
          <w:i/>
        </w:rPr>
        <w:t>rel</w:t>
      </w:r>
      <w:r>
        <w:rPr>
          <w:i/>
        </w:rPr>
        <w:softHyphen/>
      </w:r>
      <w:r w:rsidRPr="007F4C6A">
        <w:rPr>
          <w:i/>
        </w:rPr>
        <w:t>sen</w:t>
      </w:r>
      <w:r>
        <w:rPr>
          <w:i/>
        </w:rPr>
        <w:t>,</w:t>
      </w:r>
      <w:r w:rsidRPr="007F4C6A">
        <w:rPr>
          <w:i/>
        </w:rPr>
        <w:t xml:space="preserve"> Statens medicinsk-etiska råd</w:t>
      </w:r>
      <w:r>
        <w:rPr>
          <w:i/>
        </w:rPr>
        <w:t>,</w:t>
      </w:r>
      <w:r w:rsidRPr="007F4C6A">
        <w:rPr>
          <w:i/>
        </w:rPr>
        <w:t xml:space="preserve"> Östergötlands läns landsting</w:t>
      </w:r>
      <w:r>
        <w:rPr>
          <w:i/>
        </w:rPr>
        <w:t>,</w:t>
      </w:r>
      <w:r w:rsidRPr="007F4C6A">
        <w:rPr>
          <w:i/>
        </w:rPr>
        <w:t xml:space="preserve"> Skåne läns landsting</w:t>
      </w:r>
      <w:r>
        <w:rPr>
          <w:i/>
        </w:rPr>
        <w:t>,</w:t>
      </w:r>
      <w:r w:rsidRPr="007F4C6A">
        <w:rPr>
          <w:i/>
        </w:rPr>
        <w:t xml:space="preserve"> Västernorrlands läns landsting</w:t>
      </w:r>
      <w:r>
        <w:rPr>
          <w:i/>
        </w:rPr>
        <w:t>,</w:t>
      </w:r>
      <w:r w:rsidRPr="007F4C6A">
        <w:rPr>
          <w:i/>
        </w:rPr>
        <w:t xml:space="preserve"> Jämtlands läns landsting</w:t>
      </w:r>
      <w:r>
        <w:rPr>
          <w:i/>
        </w:rPr>
        <w:t>,</w:t>
      </w:r>
      <w:r w:rsidRPr="007F4C6A">
        <w:rPr>
          <w:i/>
        </w:rPr>
        <w:t xml:space="preserve"> Väs</w:t>
      </w:r>
      <w:r>
        <w:rPr>
          <w:i/>
        </w:rPr>
        <w:softHyphen/>
      </w:r>
      <w:r w:rsidRPr="007F4C6A">
        <w:rPr>
          <w:i/>
        </w:rPr>
        <w:t>terbottens läns landsting</w:t>
      </w:r>
      <w:r>
        <w:rPr>
          <w:i/>
        </w:rPr>
        <w:t>,</w:t>
      </w:r>
      <w:r w:rsidRPr="007F4C6A">
        <w:rPr>
          <w:i/>
        </w:rPr>
        <w:t xml:space="preserve"> Bio</w:t>
      </w:r>
      <w:r>
        <w:rPr>
          <w:i/>
        </w:rPr>
        <w:softHyphen/>
      </w:r>
      <w:r w:rsidRPr="007F4C6A">
        <w:rPr>
          <w:i/>
        </w:rPr>
        <w:t>bank Sverige</w:t>
      </w:r>
      <w:r>
        <w:rPr>
          <w:i/>
        </w:rPr>
        <w:t>,</w:t>
      </w:r>
      <w:r w:rsidRPr="007F4C6A">
        <w:rPr>
          <w:i/>
        </w:rPr>
        <w:t xml:space="preserve"> Läkemedelsindustri</w:t>
      </w:r>
      <w:r>
        <w:rPr>
          <w:i/>
        </w:rPr>
        <w:softHyphen/>
      </w:r>
      <w:r w:rsidRPr="007F4C6A">
        <w:rPr>
          <w:i/>
        </w:rPr>
        <w:t>före</w:t>
      </w:r>
      <w:r>
        <w:rPr>
          <w:i/>
        </w:rPr>
        <w:softHyphen/>
      </w:r>
      <w:r w:rsidRPr="007F4C6A">
        <w:rPr>
          <w:i/>
        </w:rPr>
        <w:t>ningen</w:t>
      </w:r>
      <w:r>
        <w:rPr>
          <w:i/>
        </w:rPr>
        <w:t>,</w:t>
      </w:r>
      <w:r w:rsidRPr="007F4C6A">
        <w:rPr>
          <w:i/>
        </w:rPr>
        <w:t xml:space="preserve"> Svenska Läkaresällskapet</w:t>
      </w:r>
      <w:r>
        <w:rPr>
          <w:i/>
        </w:rPr>
        <w:t xml:space="preserve"> </w:t>
      </w:r>
      <w:r w:rsidRPr="007F4C6A">
        <w:t>och</w:t>
      </w:r>
      <w:r w:rsidRPr="007F4C6A">
        <w:rPr>
          <w:i/>
        </w:rPr>
        <w:t xml:space="preserve"> Sveriges läkarförbund.</w:t>
      </w:r>
    </w:p>
    <w:p w14:paraId="738A025C" w14:textId="77777777" w:rsidR="004C0735" w:rsidRPr="007F4C6A" w:rsidRDefault="00C013B6" w:rsidP="004C0735">
      <w:pPr>
        <w:pStyle w:val="Brdtextmedindrag"/>
        <w:rPr>
          <w:i/>
        </w:rPr>
      </w:pPr>
      <w:r>
        <w:t xml:space="preserve">Flera remissinstanser </w:t>
      </w:r>
      <w:r w:rsidRPr="00366322">
        <w:t xml:space="preserve">anser att förslagets genomförande kräver utökade resurser till Centrala etikprövningsnämnden. </w:t>
      </w:r>
      <w:r w:rsidRPr="007F4C6A">
        <w:rPr>
          <w:i/>
        </w:rPr>
        <w:t>Centrala etikprövnings</w:t>
      </w:r>
      <w:r>
        <w:rPr>
          <w:i/>
        </w:rPr>
        <w:softHyphen/>
      </w:r>
      <w:r w:rsidRPr="007F4C6A">
        <w:rPr>
          <w:i/>
        </w:rPr>
        <w:t xml:space="preserve">nämnden </w:t>
      </w:r>
      <w:r w:rsidRPr="00366322">
        <w:t>anser sig inte vara dimensionerad för att kunna utföra tillsyns</w:t>
      </w:r>
      <w:r>
        <w:softHyphen/>
      </w:r>
      <w:r w:rsidRPr="00366322">
        <w:t>uppgifter av den omfatt</w:t>
      </w:r>
      <w:r>
        <w:softHyphen/>
      </w:r>
      <w:r w:rsidRPr="00366322">
        <w:t xml:space="preserve">ning som förslagen kräver och </w:t>
      </w:r>
      <w:r>
        <w:t xml:space="preserve">anser </w:t>
      </w:r>
      <w:r w:rsidRPr="00366322">
        <w:t>att tillsyns</w:t>
      </w:r>
      <w:r>
        <w:softHyphen/>
      </w:r>
      <w:r w:rsidRPr="00366322">
        <w:t xml:space="preserve">uppgiften bör flyttas till den </w:t>
      </w:r>
      <w:r>
        <w:t xml:space="preserve">föreslagna nämnd som ska pröva frågor om </w:t>
      </w:r>
      <w:r>
        <w:lastRenderedPageBreak/>
        <w:t xml:space="preserve">oredlighet i forskning. </w:t>
      </w:r>
      <w:r w:rsidRPr="00366322">
        <w:t xml:space="preserve">Även </w:t>
      </w:r>
      <w:r w:rsidRPr="007F4C6A">
        <w:rPr>
          <w:i/>
        </w:rPr>
        <w:t>Regionala etikprövningsnämnden i Linköping</w:t>
      </w:r>
      <w:r w:rsidRPr="00366322">
        <w:t xml:space="preserve"> anser att detta bör övervägas </w:t>
      </w:r>
      <w:r w:rsidRPr="006527FB">
        <w:t>närmare.</w:t>
      </w:r>
    </w:p>
    <w:p w14:paraId="10898161" w14:textId="77777777" w:rsidR="004C0735" w:rsidRPr="00366322" w:rsidRDefault="00C013B6" w:rsidP="004C0735">
      <w:pPr>
        <w:pStyle w:val="Brdtextmedindrag"/>
      </w:pPr>
      <w:r w:rsidRPr="007F4C6A">
        <w:rPr>
          <w:i/>
        </w:rPr>
        <w:t>Södermanlands läns landsting, Uppsala läns landsting</w:t>
      </w:r>
      <w:r w:rsidRPr="00366322">
        <w:t xml:space="preserve">, </w:t>
      </w:r>
      <w:r w:rsidRPr="007F4C6A">
        <w:rPr>
          <w:i/>
        </w:rPr>
        <w:t>Värmlands läns landsting</w:t>
      </w:r>
      <w:r w:rsidRPr="00366322">
        <w:t xml:space="preserve">, </w:t>
      </w:r>
      <w:r w:rsidRPr="007F4C6A">
        <w:rPr>
          <w:i/>
        </w:rPr>
        <w:t>Örebro läns landsting</w:t>
      </w:r>
      <w:r w:rsidRPr="00366322">
        <w:t xml:space="preserve">, </w:t>
      </w:r>
      <w:r w:rsidRPr="007F4C6A">
        <w:rPr>
          <w:i/>
        </w:rPr>
        <w:t>Västmanlands läns landsting</w:t>
      </w:r>
      <w:r w:rsidRPr="00366322">
        <w:t xml:space="preserve">, </w:t>
      </w:r>
      <w:r w:rsidRPr="007F4C6A">
        <w:rPr>
          <w:i/>
        </w:rPr>
        <w:t>Dalarnas läns landsting</w:t>
      </w:r>
      <w:r w:rsidRPr="00366322">
        <w:t xml:space="preserve">, </w:t>
      </w:r>
      <w:r w:rsidRPr="007F4C6A">
        <w:rPr>
          <w:i/>
        </w:rPr>
        <w:t>Gävleborgs läns landsting</w:t>
      </w:r>
      <w:r w:rsidRPr="00366322">
        <w:t xml:space="preserve"> och </w:t>
      </w:r>
      <w:r w:rsidRPr="007F4C6A">
        <w:rPr>
          <w:i/>
        </w:rPr>
        <w:t>Biobank Sverige</w:t>
      </w:r>
      <w:r w:rsidRPr="00366322">
        <w:t xml:space="preserve"> anser att tillsynsansvaret rimligen framför</w:t>
      </w:r>
      <w:r>
        <w:t xml:space="preserve"> </w:t>
      </w:r>
      <w:r w:rsidRPr="00366322">
        <w:t>allt bör riktas mot beslut som fattats av</w:t>
      </w:r>
      <w:r>
        <w:t xml:space="preserve"> en</w:t>
      </w:r>
      <w:r w:rsidRPr="00366322">
        <w:t xml:space="preserve"> etikprövningsnämnd och </w:t>
      </w:r>
      <w:r>
        <w:t xml:space="preserve">att </w:t>
      </w:r>
      <w:r w:rsidRPr="00366322">
        <w:t>det behövs ett förtydligande angående hur Centrala etikprövningsnämnden i praktiken ska utöva tillsyn över forsk</w:t>
      </w:r>
      <w:r>
        <w:softHyphen/>
      </w:r>
      <w:r w:rsidRPr="00366322">
        <w:t xml:space="preserve">ning som inte har etikprövats. </w:t>
      </w:r>
      <w:r w:rsidRPr="007F4C6A">
        <w:rPr>
          <w:i/>
        </w:rPr>
        <w:t>Kungl. Ingenjörsvetenskapsakademien</w:t>
      </w:r>
      <w:r w:rsidRPr="00366322">
        <w:t xml:space="preserve"> an</w:t>
      </w:r>
      <w:r>
        <w:softHyphen/>
      </w:r>
      <w:r w:rsidRPr="00366322">
        <w:t xml:space="preserve">ser att det är rimligt och rätt att all forskning som faller under </w:t>
      </w:r>
      <w:proofErr w:type="spellStart"/>
      <w:r w:rsidRPr="00366322">
        <w:t>etikpröv</w:t>
      </w:r>
      <w:r>
        <w:softHyphen/>
      </w:r>
      <w:r w:rsidRPr="00366322">
        <w:t>ningslagen</w:t>
      </w:r>
      <w:proofErr w:type="spellEnd"/>
      <w:r w:rsidRPr="00366322">
        <w:t xml:space="preserve"> faller under Centrala etikprövningsnämndens tillsynsansvar, men att efterlevnaden av lagen ska vara forskningshuvudmannens ansvar. Enligt Kungl. Ingenjörsvetenskapsakademien har endast forsknings</w:t>
      </w:r>
      <w:r>
        <w:softHyphen/>
      </w:r>
      <w:r w:rsidRPr="00366322">
        <w:t>hu</w:t>
      </w:r>
      <w:r>
        <w:softHyphen/>
      </w:r>
      <w:r w:rsidRPr="00366322">
        <w:t>vud</w:t>
      </w:r>
      <w:r>
        <w:softHyphen/>
      </w:r>
      <w:r w:rsidRPr="00366322">
        <w:t xml:space="preserve">mannen information om vilken forskning </w:t>
      </w:r>
      <w:r>
        <w:t xml:space="preserve">som </w:t>
      </w:r>
      <w:r w:rsidRPr="00366322">
        <w:t>fall</w:t>
      </w:r>
      <w:r>
        <w:t>er</w:t>
      </w:r>
      <w:r w:rsidRPr="00366322">
        <w:t xml:space="preserve"> under </w:t>
      </w:r>
      <w:proofErr w:type="spellStart"/>
      <w:r w:rsidRPr="00366322">
        <w:t>etikpröv</w:t>
      </w:r>
      <w:r>
        <w:softHyphen/>
      </w:r>
      <w:r w:rsidRPr="00366322">
        <w:t>ningslagen</w:t>
      </w:r>
      <w:proofErr w:type="spellEnd"/>
      <w:r w:rsidRPr="00366322">
        <w:t xml:space="preserve"> som pågår och Centrala etikprövningsnämnden har trots till</w:t>
      </w:r>
      <w:r>
        <w:softHyphen/>
      </w:r>
      <w:r w:rsidRPr="00366322">
        <w:t>synsansvar ingen möjlighet att hålla sig informerad om detta om inte etik</w:t>
      </w:r>
      <w:r>
        <w:softHyphen/>
      </w:r>
      <w:r w:rsidRPr="00366322">
        <w:t xml:space="preserve">prövning gjorts. </w:t>
      </w:r>
      <w:r w:rsidRPr="007F4C6A">
        <w:rPr>
          <w:i/>
        </w:rPr>
        <w:t>Svenska Läkaresällskapet</w:t>
      </w:r>
      <w:r w:rsidRPr="00366322">
        <w:t xml:space="preserve"> vill betona att uppdraget måste tydliggöras så att tillsynen gäller vad som regleras i </w:t>
      </w:r>
      <w:proofErr w:type="spellStart"/>
      <w:r w:rsidRPr="00366322">
        <w:t>etikprövningslagen</w:t>
      </w:r>
      <w:proofErr w:type="spellEnd"/>
      <w:r w:rsidRPr="00366322">
        <w:t xml:space="preserve"> och inte den aktuella forskningens vetenskapliga kvalitet.</w:t>
      </w:r>
    </w:p>
    <w:p w14:paraId="063526C1" w14:textId="77777777" w:rsidR="004C0735" w:rsidRPr="00366322" w:rsidRDefault="00C013B6" w:rsidP="004C0735">
      <w:pPr>
        <w:pStyle w:val="Brdtextmedindrag"/>
      </w:pPr>
      <w:r w:rsidRPr="007F4C6A">
        <w:rPr>
          <w:i/>
        </w:rPr>
        <w:t>Verket för innovationssystem</w:t>
      </w:r>
      <w:r w:rsidRPr="00366322">
        <w:t xml:space="preserve"> anser att det bör möjliggöras att två myn</w:t>
      </w:r>
      <w:r>
        <w:softHyphen/>
      </w:r>
      <w:r w:rsidRPr="00366322">
        <w:t xml:space="preserve">digheter samtidigt kan utöva tillsyn över samma projekt med utgångspunkt från olika lagstiftning. </w:t>
      </w:r>
      <w:r w:rsidRPr="007F4C6A">
        <w:rPr>
          <w:i/>
        </w:rPr>
        <w:t>Folkhälsomyndigheten</w:t>
      </w:r>
      <w:r>
        <w:t xml:space="preserve">, </w:t>
      </w:r>
      <w:r w:rsidRPr="007F4C6A">
        <w:rPr>
          <w:i/>
        </w:rPr>
        <w:t xml:space="preserve">Riksdagens ombudsmän (JO) </w:t>
      </w:r>
      <w:r>
        <w:t xml:space="preserve">och </w:t>
      </w:r>
      <w:proofErr w:type="gramStart"/>
      <w:r w:rsidRPr="007F4C6A">
        <w:rPr>
          <w:i/>
        </w:rPr>
        <w:t>Skåne läns</w:t>
      </w:r>
      <w:proofErr w:type="gramEnd"/>
      <w:r w:rsidRPr="007F4C6A">
        <w:rPr>
          <w:i/>
        </w:rPr>
        <w:t xml:space="preserve"> landsting</w:t>
      </w:r>
      <w:r>
        <w:t xml:space="preserve"> anför att </w:t>
      </w:r>
      <w:r w:rsidRPr="00366322">
        <w:t xml:space="preserve">Centrala etikprövningsnämnden </w:t>
      </w:r>
      <w:r>
        <w:t xml:space="preserve">och de andra myndigheter som har tillsyn över forskning bör samverka eller samråda. </w:t>
      </w:r>
      <w:r w:rsidRPr="007F4C6A">
        <w:rPr>
          <w:i/>
        </w:rPr>
        <w:t>Stockholms läns landsting</w:t>
      </w:r>
      <w:r w:rsidRPr="00366322">
        <w:t xml:space="preserve"> </w:t>
      </w:r>
      <w:r>
        <w:t>anser</w:t>
      </w:r>
      <w:r w:rsidRPr="00366322">
        <w:t xml:space="preserve"> att det är viktigt att de olika myndig</w:t>
      </w:r>
      <w:r>
        <w:softHyphen/>
      </w:r>
      <w:r w:rsidRPr="00366322">
        <w:t>heternas tillsynsansvar är tydligt för att undvika situationer där hälso- och sjukvården ställs inför motstridiga beslut och rekommen</w:t>
      </w:r>
      <w:r>
        <w:softHyphen/>
      </w:r>
      <w:r w:rsidRPr="00366322">
        <w:t>da</w:t>
      </w:r>
      <w:r>
        <w:softHyphen/>
      </w:r>
      <w:r w:rsidRPr="00366322">
        <w:t xml:space="preserve">tioner. Eftersom klinisk forskning är </w:t>
      </w:r>
      <w:r>
        <w:t xml:space="preserve">en </w:t>
      </w:r>
      <w:r w:rsidRPr="00366322">
        <w:t>betydande del av forskningen an</w:t>
      </w:r>
      <w:r>
        <w:softHyphen/>
      </w:r>
      <w:r w:rsidRPr="00366322">
        <w:t>ser lands</w:t>
      </w:r>
      <w:r>
        <w:softHyphen/>
      </w:r>
      <w:r w:rsidRPr="00366322">
        <w:t>tinget att det i nämnden ska finnas ledamöter som innehar kom</w:t>
      </w:r>
      <w:r>
        <w:softHyphen/>
      </w:r>
      <w:r w:rsidRPr="00366322">
        <w:t>petens inom klinisk forskning. Vidare anser landstinget att uppgiften för Centrala etik</w:t>
      </w:r>
      <w:r>
        <w:softHyphen/>
      </w:r>
      <w:r w:rsidRPr="00366322">
        <w:t>prövningsnämnden bör förtydligas i tillämpning av god kli</w:t>
      </w:r>
      <w:r>
        <w:softHyphen/>
      </w:r>
      <w:r w:rsidRPr="00366322">
        <w:t>nisk sed. Centrala etikprövningsnämnden bör utveckla system för att följa upp efterlevnaden av givna tillstånd liksom att tilläggsansökan görs vid avvi</w:t>
      </w:r>
      <w:r>
        <w:softHyphen/>
      </w:r>
      <w:r w:rsidRPr="00366322">
        <w:t xml:space="preserve">kelse från den ursprungliga ansökan. </w:t>
      </w:r>
    </w:p>
    <w:p w14:paraId="401C7CA6" w14:textId="77777777" w:rsidR="004C0735" w:rsidRPr="00366322" w:rsidRDefault="00C013B6" w:rsidP="004C0735">
      <w:pPr>
        <w:pStyle w:val="Brdtextmedindrag"/>
      </w:pPr>
      <w:r w:rsidRPr="007F4C6A">
        <w:rPr>
          <w:i/>
        </w:rPr>
        <w:t>Läkemedelsverket</w:t>
      </w:r>
      <w:r w:rsidRPr="00366322">
        <w:t xml:space="preserve"> föreslår att det förtydligas hur </w:t>
      </w:r>
      <w:r>
        <w:t>den föreslagna ord</w:t>
      </w:r>
      <w:r>
        <w:softHyphen/>
        <w:t>ningen</w:t>
      </w:r>
      <w:r w:rsidRPr="00366322">
        <w:t xml:space="preserve"> för</w:t>
      </w:r>
      <w:r>
        <w:softHyphen/>
      </w:r>
      <w:r w:rsidRPr="00366322">
        <w:t>håller sig till förslaget att det är Läkemedelsverket som ska ut</w:t>
      </w:r>
      <w:r>
        <w:softHyphen/>
      </w:r>
      <w:r w:rsidRPr="00366322">
        <w:t xml:space="preserve">öva tillsyn över efterlevnaden av </w:t>
      </w:r>
      <w:r>
        <w:t>EU-förordningen om kliniska läkeme</w:t>
      </w:r>
      <w:r>
        <w:softHyphen/>
        <w:t>delspröv</w:t>
      </w:r>
      <w:r>
        <w:softHyphen/>
        <w:t xml:space="preserve">ningar och EU-förordningarna </w:t>
      </w:r>
      <w:r w:rsidRPr="00366322">
        <w:t>om medicintekniska produkter</w:t>
      </w:r>
      <w:r>
        <w:t xml:space="preserve">. </w:t>
      </w:r>
      <w:r w:rsidRPr="007F4C6A">
        <w:rPr>
          <w:i/>
        </w:rPr>
        <w:t>Läkeme</w:t>
      </w:r>
      <w:r>
        <w:rPr>
          <w:i/>
        </w:rPr>
        <w:softHyphen/>
      </w:r>
      <w:r w:rsidRPr="007F4C6A">
        <w:rPr>
          <w:i/>
        </w:rPr>
        <w:t>delsindustriföreningen</w:t>
      </w:r>
      <w:r w:rsidRPr="00366322">
        <w:t xml:space="preserve"> anser att det är viktigt att den föreslagna ändringen inte skapar gränsdragningsproblem eller särkrav vid genomfö</w:t>
      </w:r>
      <w:r>
        <w:softHyphen/>
      </w:r>
      <w:r w:rsidRPr="00366322">
        <w:t>randet av kli</w:t>
      </w:r>
      <w:r>
        <w:softHyphen/>
      </w:r>
      <w:r w:rsidRPr="00366322">
        <w:t>niska läkemedelsprövningar eftersom det kan minska läkeme</w:t>
      </w:r>
      <w:r>
        <w:softHyphen/>
      </w:r>
      <w:r w:rsidRPr="00366322">
        <w:t>delsföreta</w:t>
      </w:r>
      <w:r>
        <w:softHyphen/>
      </w:r>
      <w:r w:rsidRPr="00366322">
        <w:t>gens intresse för att förlägga sådan forskning i Sverige.</w:t>
      </w:r>
    </w:p>
    <w:p w14:paraId="1FE6D189" w14:textId="77777777" w:rsidR="004C0735" w:rsidRDefault="00C013B6" w:rsidP="004C0735">
      <w:pPr>
        <w:pStyle w:val="Brdtextmedindrag"/>
      </w:pPr>
      <w:r w:rsidRPr="00366322">
        <w:t xml:space="preserve">Enligt </w:t>
      </w:r>
      <w:r w:rsidRPr="007F4C6A">
        <w:rPr>
          <w:i/>
        </w:rPr>
        <w:t>Myndigheten för vård- och omsorgsanalys</w:t>
      </w:r>
      <w:r w:rsidRPr="00366322">
        <w:t xml:space="preserve"> framstår det inte som helt tydligt i vilken mån den föreslagna lösningen kommer till</w:t>
      </w:r>
      <w:r>
        <w:t xml:space="preserve"> </w:t>
      </w:r>
      <w:r w:rsidRPr="00366322">
        <w:t>rätta med det konstaterade problemet med otydlighet mellan Centrala etikprövnings</w:t>
      </w:r>
      <w:r>
        <w:softHyphen/>
      </w:r>
      <w:r w:rsidRPr="00366322">
        <w:t>nämndens och Datainspektionens tillsyn.</w:t>
      </w:r>
    </w:p>
    <w:p w14:paraId="75013774" w14:textId="77777777" w:rsidR="004C0735" w:rsidRDefault="00C013B6" w:rsidP="004C0735">
      <w:pPr>
        <w:pStyle w:val="Brdtextmedindrag"/>
      </w:pPr>
      <w:r>
        <w:t xml:space="preserve">Som nämnts i avsnitt 3 har ett antal instanser getts tillfälle att yttra sig över ett utkast till lagrådsremiss. Utkastets förslag överensstämmer med förslaget i rutan ovan. </w:t>
      </w:r>
      <w:r w:rsidRPr="001A734F">
        <w:rPr>
          <w:i/>
        </w:rPr>
        <w:t>Etikprövningsmyndigheten</w:t>
      </w:r>
      <w:r>
        <w:t xml:space="preserve"> delar fullt ut resone</w:t>
      </w:r>
      <w:r>
        <w:softHyphen/>
        <w:t xml:space="preserve">mangen i utkastet om </w:t>
      </w:r>
      <w:r w:rsidRPr="001A734F">
        <w:t xml:space="preserve">hur bestämmelsen om tillsyn bör utformas, om hur tillsynsverksamheten behöver bedrivas och om att Överklagandenämnden </w:t>
      </w:r>
      <w:r w:rsidRPr="001A734F">
        <w:lastRenderedPageBreak/>
        <w:t>för etikprövning även fortsättningsvis bör ha ansvaret för denna uppgift</w:t>
      </w:r>
      <w:r>
        <w:t>. Myndigheten anser att föreslagna utvidgningar och klargöranden angå</w:t>
      </w:r>
      <w:r>
        <w:softHyphen/>
        <w:t xml:space="preserve">ende tillsynen närmast är avgörande för att det ska finnas ett fullgott skydd för forskningspersoner i Sverige. Enligt </w:t>
      </w:r>
      <w:r w:rsidRPr="00897C9E">
        <w:rPr>
          <w:i/>
        </w:rPr>
        <w:t>Överklagandenämnden för etik</w:t>
      </w:r>
      <w:r>
        <w:rPr>
          <w:i/>
        </w:rPr>
        <w:softHyphen/>
      </w:r>
      <w:r w:rsidRPr="00897C9E">
        <w:rPr>
          <w:i/>
        </w:rPr>
        <w:t>prövning</w:t>
      </w:r>
      <w:r>
        <w:t xml:space="preserve"> </w:t>
      </w:r>
      <w:r w:rsidRPr="00965EC9">
        <w:t>är ansvarsfördelningen tydlig i dag varför det enligt nämnden får anses som en oproportionerligt stor förändring att omfördela ansvaret såsom föreslås i lagrådsremissen</w:t>
      </w:r>
      <w:r>
        <w:t>.</w:t>
      </w:r>
    </w:p>
    <w:p w14:paraId="4AB9504E" w14:textId="77777777" w:rsidR="004C0735" w:rsidRPr="00B32ABD" w:rsidRDefault="00C013B6" w:rsidP="004C0735">
      <w:pPr>
        <w:pStyle w:val="Rubrik4utannumrering"/>
        <w:rPr>
          <w:b w:val="0"/>
        </w:rPr>
      </w:pPr>
      <w:r w:rsidRPr="00B32ABD">
        <w:t>Skälen för regeringens förslag</w:t>
      </w:r>
    </w:p>
    <w:p w14:paraId="424AA138" w14:textId="77777777" w:rsidR="004C0735" w:rsidRDefault="00C013B6" w:rsidP="004C0735">
      <w:pPr>
        <w:pStyle w:val="Rubrik5utannumrering"/>
        <w:spacing w:before="0"/>
      </w:pPr>
      <w:r>
        <w:t>Nuvarande reglering av tillsynsansvaret</w:t>
      </w:r>
    </w:p>
    <w:p w14:paraId="4417B5DD" w14:textId="77777777" w:rsidR="004C0735" w:rsidRDefault="00C013B6" w:rsidP="004C0735">
      <w:pPr>
        <w:pStyle w:val="Brdtext"/>
      </w:pPr>
      <w:r>
        <w:t xml:space="preserve">Som nämnts i avsnitt </w:t>
      </w:r>
      <w:r w:rsidRPr="00B04B7E">
        <w:t xml:space="preserve">5 </w:t>
      </w:r>
      <w:r>
        <w:t xml:space="preserve">bytte Centrala etikprövningsnämnden den 1 januari 2019 namn till Överklagandenämnden för etikprövning. Enligt </w:t>
      </w:r>
      <w:proofErr w:type="spellStart"/>
      <w:r>
        <w:t>etik</w:t>
      </w:r>
      <w:r>
        <w:softHyphen/>
        <w:t>pröv</w:t>
      </w:r>
      <w:r>
        <w:softHyphen/>
        <w:t>ningslagen</w:t>
      </w:r>
      <w:proofErr w:type="spellEnd"/>
      <w:r>
        <w:t xml:space="preserve"> har nämnden </w:t>
      </w:r>
      <w:r w:rsidRPr="00A414CE">
        <w:t>till</w:t>
      </w:r>
      <w:r>
        <w:softHyphen/>
      </w:r>
      <w:r w:rsidRPr="00A414CE">
        <w:t xml:space="preserve">syn över </w:t>
      </w:r>
      <w:r>
        <w:t>att</w:t>
      </w:r>
      <w:r w:rsidRPr="00A414CE">
        <w:t xml:space="preserve"> </w:t>
      </w:r>
      <w:r>
        <w:t xml:space="preserve">den </w:t>
      </w:r>
      <w:r w:rsidRPr="00A414CE">
        <w:t>lagen och föreskrifter som har meddelats med stöd av lagen</w:t>
      </w:r>
      <w:r>
        <w:t xml:space="preserve"> följs</w:t>
      </w:r>
      <w:r w:rsidRPr="00A414CE">
        <w:t xml:space="preserve">. Detta gäller dock inte i den </w:t>
      </w:r>
      <w:r>
        <w:t>utsträck</w:t>
      </w:r>
      <w:r>
        <w:softHyphen/>
        <w:t>ning</w:t>
      </w:r>
      <w:r w:rsidRPr="00A414CE">
        <w:t xml:space="preserve"> tillsynen faller inom någon annan myndighets ansvarsområde</w:t>
      </w:r>
      <w:r>
        <w:t xml:space="preserve"> (34 §)</w:t>
      </w:r>
      <w:r w:rsidRPr="00A414CE">
        <w:t>.</w:t>
      </w:r>
      <w:r>
        <w:t xml:space="preserve"> </w:t>
      </w:r>
    </w:p>
    <w:p w14:paraId="5CA8B4ED" w14:textId="77777777" w:rsidR="004C0735" w:rsidRDefault="00C013B6" w:rsidP="004C0735">
      <w:pPr>
        <w:pStyle w:val="Brdtextmedindrag"/>
      </w:pPr>
      <w:r>
        <w:t>I propositionen Etikprövning av forskning (prop. 2002/03:50)</w:t>
      </w:r>
      <w:r w:rsidRPr="00A414CE">
        <w:t xml:space="preserve"> </w:t>
      </w:r>
      <w:r>
        <w:t xml:space="preserve">anförs att det </w:t>
      </w:r>
      <w:r w:rsidRPr="00A414CE">
        <w:t>behövs en fungerande tillsyn för att kravet på godkän</w:t>
      </w:r>
      <w:r>
        <w:softHyphen/>
      </w:r>
      <w:r w:rsidRPr="00A414CE">
        <w:t xml:space="preserve">nande enligt </w:t>
      </w:r>
      <w:proofErr w:type="spellStart"/>
      <w:r w:rsidRPr="00A414CE">
        <w:t>etik</w:t>
      </w:r>
      <w:r>
        <w:softHyphen/>
      </w:r>
      <w:r w:rsidRPr="00A414CE">
        <w:t>prövningslagen</w:t>
      </w:r>
      <w:proofErr w:type="spellEnd"/>
      <w:r w:rsidRPr="00A414CE">
        <w:t xml:space="preserve"> ska kunna upprätthållas, inte minst för att förhindra att forskningspersoner riskerar att skadas. De människor som känner oro och vill aktualisera etiska aspekter på forskningens genomfö</w:t>
      </w:r>
      <w:r>
        <w:softHyphen/>
      </w:r>
      <w:r w:rsidRPr="00A414CE">
        <w:t>rande och konse</w:t>
      </w:r>
      <w:r>
        <w:softHyphen/>
      </w:r>
      <w:r w:rsidRPr="00A414CE">
        <w:t>kvenser ska kunna vända sig till en tillsynsmyndighet och initiera ett ärende, oavsett om personen är direkt berörd av den pågående forskningen eller inte.</w:t>
      </w:r>
      <w:r>
        <w:t xml:space="preserve"> </w:t>
      </w:r>
      <w:r w:rsidRPr="00A414CE">
        <w:t xml:space="preserve">Den forskning som </w:t>
      </w:r>
      <w:r>
        <w:t xml:space="preserve">regeringen i propositionen bedömde </w:t>
      </w:r>
      <w:r w:rsidRPr="00A414CE">
        <w:t>behöv</w:t>
      </w:r>
      <w:r>
        <w:t>a</w:t>
      </w:r>
      <w:r w:rsidRPr="00A414CE">
        <w:t xml:space="preserve"> tillsyn enligt </w:t>
      </w:r>
      <w:proofErr w:type="spellStart"/>
      <w:r w:rsidRPr="00A414CE">
        <w:t>etikprövningslagen</w:t>
      </w:r>
      <w:proofErr w:type="spellEnd"/>
      <w:r w:rsidRPr="00A414CE">
        <w:t xml:space="preserve"> </w:t>
      </w:r>
      <w:r>
        <w:t>va</w:t>
      </w:r>
      <w:r w:rsidRPr="00A414CE">
        <w:t>r den forskning som inte täcks av det tillsyns</w:t>
      </w:r>
      <w:r>
        <w:softHyphen/>
      </w:r>
      <w:r w:rsidRPr="00A414CE">
        <w:t>ansvar som Socialstyrelsen (numera Inspektionen för vård och om</w:t>
      </w:r>
      <w:r>
        <w:softHyphen/>
      </w:r>
      <w:r w:rsidRPr="00A414CE">
        <w:t>sorg</w:t>
      </w:r>
      <w:r>
        <w:t>, IVO</w:t>
      </w:r>
      <w:r w:rsidRPr="00A414CE">
        <w:t>), Läkemedelsverket och Datainspektionen redan har</w:t>
      </w:r>
      <w:r w:rsidRPr="002E1B58">
        <w:t xml:space="preserve"> </w:t>
      </w:r>
      <w:r>
        <w:t>(s. 163 f.)</w:t>
      </w:r>
      <w:r w:rsidRPr="00A414CE">
        <w:t xml:space="preserve">. </w:t>
      </w:r>
    </w:p>
    <w:p w14:paraId="4F31D98A" w14:textId="77777777" w:rsidR="004C0735" w:rsidRDefault="00C013B6" w:rsidP="004C0735">
      <w:pPr>
        <w:pStyle w:val="Brdtextmedindrag"/>
      </w:pPr>
      <w:r>
        <w:t>När proposi</w:t>
      </w:r>
      <w:r>
        <w:softHyphen/>
        <w:t>tionen skrevs hade Socialstyrelsen tillsyn över hälso- och sjukvår</w:t>
      </w:r>
      <w:r>
        <w:softHyphen/>
        <w:t xml:space="preserve">den och dess personal. </w:t>
      </w:r>
      <w:bookmarkStart w:id="44" w:name="_Hlk531357455"/>
      <w:r>
        <w:t>Socialstyrelsens tillsyn avsåg även den si</w:t>
      </w:r>
      <w:r>
        <w:softHyphen/>
        <w:t>tuationen att en anställd inom hälso- och sjukvården kan hållas ansvarig för att risk för skada kan uppkomma eller har uppkommit i samband med klinisk forsk</w:t>
      </w:r>
      <w:r>
        <w:softHyphen/>
        <w:t>ning</w:t>
      </w:r>
      <w:bookmarkEnd w:id="44"/>
      <w:r>
        <w:t>. Läkemedelsverket hade tillsyn över de kliniska pröv</w:t>
      </w:r>
      <w:r>
        <w:softHyphen/>
        <w:t>ningar som utförs inför verkets beslut att godkänna visst läkemedel för försäljning enligt den dåvarande läkemedelslagen (1992:859) samt de fö</w:t>
      </w:r>
      <w:r>
        <w:softHyphen/>
        <w:t>reskrifter och villkor som har meddelats med stöd av den. Datain</w:t>
      </w:r>
      <w:r>
        <w:softHyphen/>
        <w:t>spek</w:t>
      </w:r>
      <w:r>
        <w:softHyphen/>
        <w:t xml:space="preserve">tionen hade tillsyn över efterlevnaden av den numera upphävda personuppgiftslagen (1998:204), förkortad PUL, vilken i sin tur i 19 § hänvisade till </w:t>
      </w:r>
      <w:proofErr w:type="spellStart"/>
      <w:r>
        <w:t>etikprövningslagen</w:t>
      </w:r>
      <w:proofErr w:type="spellEnd"/>
      <w:r>
        <w:t xml:space="preserve">. </w:t>
      </w:r>
      <w:r w:rsidRPr="00A414CE">
        <w:t xml:space="preserve">Den forskning som </w:t>
      </w:r>
      <w:r>
        <w:t>det för den då</w:t>
      </w:r>
      <w:r>
        <w:softHyphen/>
        <w:t>varande Centrala etik</w:t>
      </w:r>
      <w:r>
        <w:softHyphen/>
        <w:t>pröv</w:t>
      </w:r>
      <w:r>
        <w:softHyphen/>
        <w:t xml:space="preserve">ningsnämnden återstod att utöva tillsyn </w:t>
      </w:r>
      <w:r w:rsidRPr="00A414CE">
        <w:t xml:space="preserve">över </w:t>
      </w:r>
      <w:r>
        <w:t>var enligt propositionen</w:t>
      </w:r>
      <w:r w:rsidRPr="00A414CE">
        <w:t xml:space="preserve"> bl.a. medicinsk och psykologisk grundforskning som bedrivs av </w:t>
      </w:r>
      <w:r>
        <w:t xml:space="preserve">en </w:t>
      </w:r>
      <w:r w:rsidRPr="00A414CE">
        <w:t>annan huvudman än vård</w:t>
      </w:r>
      <w:r>
        <w:softHyphen/>
      </w:r>
      <w:r w:rsidRPr="00A414CE">
        <w:t>givare inom hälso- och sjukvården, t.ex. i anslutning till lärosätenas medi</w:t>
      </w:r>
      <w:r>
        <w:softHyphen/>
      </w:r>
      <w:r w:rsidRPr="00A414CE">
        <w:t>cinska institut</w:t>
      </w:r>
      <w:r>
        <w:t xml:space="preserve">ioner (s. 164 </w:t>
      </w:r>
      <w:r w:rsidRPr="00A414CE">
        <w:t>och 206). Tillsynen bedöm</w:t>
      </w:r>
      <w:r>
        <w:t>de</w:t>
      </w:r>
      <w:r w:rsidRPr="00A414CE">
        <w:t>s</w:t>
      </w:r>
      <w:r>
        <w:t xml:space="preserve"> i pro</w:t>
      </w:r>
      <w:r>
        <w:softHyphen/>
        <w:t>positionen</w:t>
      </w:r>
      <w:r w:rsidRPr="00A414CE">
        <w:t xml:space="preserve"> bli aktu</w:t>
      </w:r>
      <w:r>
        <w:softHyphen/>
      </w:r>
      <w:r w:rsidRPr="00A414CE">
        <w:t>ell i de fall det finns anledning att anta att forskning som omfattas av lagen bedrivs utan att ha godkänts vid etikprövning eller att forskning bedrivs i strid med villkor som meddelats i samband med god</w:t>
      </w:r>
      <w:r>
        <w:softHyphen/>
      </w:r>
      <w:r w:rsidRPr="00A414CE">
        <w:t>kännande vid etikprövning. Enligt propo</w:t>
      </w:r>
      <w:r>
        <w:softHyphen/>
      </w:r>
      <w:r w:rsidRPr="00A414CE">
        <w:t>si</w:t>
      </w:r>
      <w:r>
        <w:softHyphen/>
      </w:r>
      <w:r w:rsidRPr="00A414CE">
        <w:t>tionen bedöm</w:t>
      </w:r>
      <w:r>
        <w:t>de</w:t>
      </w:r>
      <w:r w:rsidRPr="00A414CE">
        <w:t>s Centrala etik</w:t>
      </w:r>
      <w:r>
        <w:softHyphen/>
      </w:r>
      <w:r w:rsidRPr="00A414CE">
        <w:t>prövnings</w:t>
      </w:r>
      <w:r>
        <w:softHyphen/>
      </w:r>
      <w:r w:rsidRPr="00A414CE">
        <w:t>nämndens tillsyn, i förening med den tillsyn som utövas av Social</w:t>
      </w:r>
      <w:r>
        <w:softHyphen/>
      </w:r>
      <w:r w:rsidRPr="00A414CE">
        <w:t>sty</w:t>
      </w:r>
      <w:r>
        <w:softHyphen/>
      </w:r>
      <w:r w:rsidRPr="00A414CE">
        <w:t>relsen, Läkemedelsverket och Data</w:t>
      </w:r>
      <w:r>
        <w:softHyphen/>
      </w:r>
      <w:r w:rsidRPr="00A414CE">
        <w:t>inspektionen, på ett heltäck</w:t>
      </w:r>
      <w:r>
        <w:softHyphen/>
      </w:r>
      <w:r w:rsidRPr="00A414CE">
        <w:t xml:space="preserve">ande sätt omfatta forskning som avses i </w:t>
      </w:r>
      <w:proofErr w:type="spellStart"/>
      <w:r w:rsidRPr="00A414CE">
        <w:t>etikprövningslagen</w:t>
      </w:r>
      <w:proofErr w:type="spellEnd"/>
      <w:r w:rsidRPr="00A414CE">
        <w:t xml:space="preserve"> (s.</w:t>
      </w:r>
      <w:r>
        <w:t> </w:t>
      </w:r>
      <w:r w:rsidRPr="00A414CE">
        <w:t>164</w:t>
      </w:r>
      <w:r>
        <w:t> f.</w:t>
      </w:r>
      <w:r w:rsidRPr="00A414CE">
        <w:t>).</w:t>
      </w:r>
      <w:r w:rsidRPr="00FE3F55">
        <w:t xml:space="preserve"> </w:t>
      </w:r>
      <w:r w:rsidRPr="00A414CE">
        <w:t>Se</w:t>
      </w:r>
      <w:r>
        <w:softHyphen/>
      </w:r>
      <w:r w:rsidRPr="00A414CE">
        <w:t xml:space="preserve">dan 2013 har </w:t>
      </w:r>
      <w:r>
        <w:t>IVO</w:t>
      </w:r>
      <w:r w:rsidRPr="00A414CE">
        <w:t xml:space="preserve"> övertagit Socialstyrel</w:t>
      </w:r>
      <w:r>
        <w:softHyphen/>
      </w:r>
      <w:r w:rsidRPr="00A414CE">
        <w:lastRenderedPageBreak/>
        <w:t>sens ansvar för tillsyn.</w:t>
      </w:r>
      <w:r>
        <w:t xml:space="preserve"> </w:t>
      </w:r>
      <w:proofErr w:type="spellStart"/>
      <w:r>
        <w:t>IVO:s</w:t>
      </w:r>
      <w:proofErr w:type="spellEnd"/>
      <w:r>
        <w:t>, Lä</w:t>
      </w:r>
      <w:r>
        <w:softHyphen/>
        <w:t>kemedels</w:t>
      </w:r>
      <w:r>
        <w:softHyphen/>
        <w:t>verkets och Datainspektionens tillsynsansvar beskrivs i av</w:t>
      </w:r>
      <w:r>
        <w:softHyphen/>
        <w:t xml:space="preserve">snitt 5. </w:t>
      </w:r>
    </w:p>
    <w:p w14:paraId="46735D1F" w14:textId="77777777" w:rsidR="004C0735" w:rsidRDefault="00C013B6" w:rsidP="004C0735">
      <w:pPr>
        <w:pStyle w:val="Rubrik5utannumrering"/>
      </w:pPr>
      <w:r w:rsidRPr="00B32ABD">
        <w:t xml:space="preserve">Överklagandenämnden för etikprövning bör utöva tillsyn över </w:t>
      </w:r>
      <w:proofErr w:type="spellStart"/>
      <w:r w:rsidRPr="00B32ABD">
        <w:t>etikprövningslagen</w:t>
      </w:r>
      <w:proofErr w:type="spellEnd"/>
    </w:p>
    <w:p w14:paraId="52C84DDF" w14:textId="77777777" w:rsidR="004C0735" w:rsidRDefault="00C013B6" w:rsidP="004C0735">
      <w:pPr>
        <w:pStyle w:val="Brdtext"/>
      </w:pPr>
      <w:r>
        <w:t>Bestämmelsen om att</w:t>
      </w:r>
      <w:r w:rsidRPr="00AF3688">
        <w:t xml:space="preserve"> </w:t>
      </w:r>
      <w:r>
        <w:t>Överklagandenämnden för etikprövning inte ska ut</w:t>
      </w:r>
      <w:r>
        <w:softHyphen/>
        <w:t>öva tillsyn om</w:t>
      </w:r>
      <w:r w:rsidRPr="00A414CE">
        <w:t xml:space="preserve"> tillsynen faller inom någon annan myndighets ansvars</w:t>
      </w:r>
      <w:r>
        <w:softHyphen/>
      </w:r>
      <w:r w:rsidRPr="00A414CE">
        <w:t>om</w:t>
      </w:r>
      <w:r>
        <w:softHyphen/>
      </w:r>
      <w:r w:rsidRPr="00A414CE">
        <w:t>råde</w:t>
      </w:r>
      <w:r>
        <w:t xml:space="preserve">, och resonemangen i propositionen Etikprövning av forskning, </w:t>
      </w:r>
      <w:r w:rsidRPr="00AF3688">
        <w:t xml:space="preserve">kan ge intryck av att andra tillsynsmyndigheter ska göra bedömningar med stöd av </w:t>
      </w:r>
      <w:proofErr w:type="spellStart"/>
      <w:r w:rsidRPr="00AF3688">
        <w:t>etikprövningslagen</w:t>
      </w:r>
      <w:proofErr w:type="spellEnd"/>
      <w:r>
        <w:t>. Det är dock inte uttryckt i författning att IVO</w:t>
      </w:r>
      <w:r w:rsidRPr="00AF3688">
        <w:t>, Lä</w:t>
      </w:r>
      <w:r>
        <w:softHyphen/>
      </w:r>
      <w:r w:rsidRPr="00AF3688">
        <w:t xml:space="preserve">kemedelsverket </w:t>
      </w:r>
      <w:r>
        <w:t>eller</w:t>
      </w:r>
      <w:r w:rsidRPr="00AF3688">
        <w:t xml:space="preserve"> Datainspektionen</w:t>
      </w:r>
      <w:r>
        <w:t xml:space="preserve"> i sin tillsyn ska göra sådana be</w:t>
      </w:r>
      <w:r>
        <w:softHyphen/>
        <w:t>dömningar, även om de utövar tillsyn över forsknings</w:t>
      </w:r>
      <w:r>
        <w:softHyphen/>
        <w:t>verk</w:t>
      </w:r>
      <w:r>
        <w:softHyphen/>
        <w:t>sam</w:t>
      </w:r>
      <w:r>
        <w:softHyphen/>
        <w:t>het</w:t>
      </w:r>
      <w:r w:rsidRPr="00622B9A">
        <w:t xml:space="preserve"> utifrån andra regelverk</w:t>
      </w:r>
      <w:r w:rsidRPr="00AF3688">
        <w:t xml:space="preserve">. </w:t>
      </w:r>
      <w:r w:rsidRPr="008604C2">
        <w:t>Regeringen anser, liksom utredningen och majoriteten av de remissin</w:t>
      </w:r>
      <w:r>
        <w:softHyphen/>
      </w:r>
      <w:r w:rsidRPr="008604C2">
        <w:t>stanser som har yttrat sig, att det ska finnas en fungerande till</w:t>
      </w:r>
      <w:r>
        <w:softHyphen/>
      </w:r>
      <w:r w:rsidRPr="008604C2">
        <w:t xml:space="preserve">syn över att </w:t>
      </w:r>
      <w:proofErr w:type="spellStart"/>
      <w:r>
        <w:t>etikprövningslagen</w:t>
      </w:r>
      <w:proofErr w:type="spellEnd"/>
      <w:r w:rsidRPr="008604C2">
        <w:t xml:space="preserve"> </w:t>
      </w:r>
      <w:r w:rsidRPr="008A3725">
        <w:t>följs</w:t>
      </w:r>
      <w:r>
        <w:t>. Utredningen föreslår att Centrala etikprövningsnämnden, dvs. den nuvarande Över</w:t>
      </w:r>
      <w:r>
        <w:softHyphen/>
        <w:t>klagande</w:t>
      </w:r>
      <w:r>
        <w:softHyphen/>
        <w:t>nämnden för etikprövning, ska ha all sådan tillsyn</w:t>
      </w:r>
      <w:r w:rsidRPr="008A3725">
        <w:t>.</w:t>
      </w:r>
      <w:r>
        <w:t xml:space="preserve"> De flesta remiss</w:t>
      </w:r>
      <w:r>
        <w:softHyphen/>
        <w:t>instanser som har uttalat sig tillstyrker eller har inget att invända mot för</w:t>
      </w:r>
      <w:r>
        <w:softHyphen/>
        <w:t xml:space="preserve">slaget. I sitt yttrande över utkastet till lagrådsremiss anför </w:t>
      </w:r>
      <w:r w:rsidRPr="007C2374">
        <w:rPr>
          <w:i/>
        </w:rPr>
        <w:t>Överkla</w:t>
      </w:r>
      <w:r>
        <w:rPr>
          <w:i/>
        </w:rPr>
        <w:softHyphen/>
      </w:r>
      <w:r w:rsidRPr="007C2374">
        <w:rPr>
          <w:i/>
        </w:rPr>
        <w:t>gan</w:t>
      </w:r>
      <w:r>
        <w:rPr>
          <w:i/>
        </w:rPr>
        <w:softHyphen/>
      </w:r>
      <w:r w:rsidRPr="007C2374">
        <w:rPr>
          <w:i/>
        </w:rPr>
        <w:t>de</w:t>
      </w:r>
      <w:r>
        <w:rPr>
          <w:i/>
        </w:rPr>
        <w:softHyphen/>
      </w:r>
      <w:r w:rsidRPr="007C2374">
        <w:rPr>
          <w:i/>
        </w:rPr>
        <w:t>nämnden för etikpröv</w:t>
      </w:r>
      <w:r>
        <w:rPr>
          <w:i/>
        </w:rPr>
        <w:softHyphen/>
      </w:r>
      <w:r w:rsidRPr="007C2374">
        <w:rPr>
          <w:i/>
        </w:rPr>
        <w:t>ning</w:t>
      </w:r>
      <w:r>
        <w:t xml:space="preserve"> att ansvarsfördelningen är tydlig i dag varför det enligt nämnden får anses som en oproportionerligt stor förändring att omfördela ansvaret på det sätt som föreslås i utkastet till lagrådsremiss. Om förslaget ändå ge</w:t>
      </w:r>
      <w:r>
        <w:softHyphen/>
        <w:t>nomförs anser nämnden att tillsynsuppgiften ligger nära ansvars</w:t>
      </w:r>
      <w:r>
        <w:softHyphen/>
        <w:t>området för den nämnd som ska pröva frågor om oredlighet i forskning och att upp</w:t>
      </w:r>
      <w:r>
        <w:softHyphen/>
        <w:t xml:space="preserve">giften därför bör flyttas till den nämnden. </w:t>
      </w:r>
      <w:r w:rsidRPr="00366322">
        <w:t xml:space="preserve">Även </w:t>
      </w:r>
      <w:r w:rsidRPr="003343CD">
        <w:rPr>
          <w:i/>
        </w:rPr>
        <w:t>Regionala etikpröv</w:t>
      </w:r>
      <w:r>
        <w:rPr>
          <w:i/>
        </w:rPr>
        <w:softHyphen/>
      </w:r>
      <w:r w:rsidRPr="003343CD">
        <w:rPr>
          <w:i/>
        </w:rPr>
        <w:t>nings</w:t>
      </w:r>
      <w:r>
        <w:rPr>
          <w:i/>
        </w:rPr>
        <w:softHyphen/>
      </w:r>
      <w:r w:rsidRPr="003343CD">
        <w:rPr>
          <w:i/>
        </w:rPr>
        <w:t>nämnden i Linköping</w:t>
      </w:r>
      <w:r w:rsidRPr="00366322">
        <w:t xml:space="preserve"> anser att </w:t>
      </w:r>
      <w:r>
        <w:t>en sådan flytt</w:t>
      </w:r>
      <w:r w:rsidRPr="00366322">
        <w:t xml:space="preserve"> bör övervägas närmare.</w:t>
      </w:r>
      <w:r>
        <w:t xml:space="preserve"> </w:t>
      </w:r>
    </w:p>
    <w:p w14:paraId="69603528" w14:textId="77777777" w:rsidR="004C0735" w:rsidRDefault="00C013B6" w:rsidP="004C0735">
      <w:pPr>
        <w:pStyle w:val="Brdtextmedindrag"/>
      </w:pPr>
      <w:r>
        <w:t>Som regeringen återkommer till nedan finns det idag en otydlighet som medför att varken Överklagandenämnden för etikprövning eller Data</w:t>
      </w:r>
      <w:r>
        <w:softHyphen/>
        <w:t>inspek</w:t>
      </w:r>
      <w:r>
        <w:softHyphen/>
        <w:t>tionen i vissa ärenden har ansett sig ha tillsynsansvar. Regeringen anser att Över</w:t>
      </w:r>
      <w:r>
        <w:softHyphen/>
        <w:t>klagande</w:t>
      </w:r>
      <w:r>
        <w:softHyphen/>
        <w:t>nämnden för etik</w:t>
      </w:r>
      <w:r>
        <w:softHyphen/>
        <w:t>prövning är bäst lämpad att avgöra om en verk</w:t>
      </w:r>
      <w:r>
        <w:softHyphen/>
        <w:t>samhet är att bedöma som forskning i en</w:t>
      </w:r>
      <w:r>
        <w:softHyphen/>
        <w:t>lig</w:t>
      </w:r>
      <w:r>
        <w:softHyphen/>
        <w:t xml:space="preserve">het med </w:t>
      </w:r>
      <w:proofErr w:type="spellStart"/>
      <w:r>
        <w:t>etikpröv</w:t>
      </w:r>
      <w:r>
        <w:softHyphen/>
        <w:t>nings</w:t>
      </w:r>
      <w:r>
        <w:softHyphen/>
        <w:t>lagens</w:t>
      </w:r>
      <w:proofErr w:type="spellEnd"/>
      <w:r>
        <w:t xml:space="preserve"> definition och om villkoren i lagen är upp</w:t>
      </w:r>
      <w:r>
        <w:softHyphen/>
        <w:t>fyllda. Regeringen föreslår därför att bestäm</w:t>
      </w:r>
      <w:r>
        <w:softHyphen/>
        <w:t>melsen om att Ö</w:t>
      </w:r>
      <w:r w:rsidRPr="002408E5">
        <w:t>ver</w:t>
      </w:r>
      <w:r>
        <w:softHyphen/>
      </w:r>
      <w:r w:rsidRPr="002408E5">
        <w:t>kla</w:t>
      </w:r>
      <w:r>
        <w:softHyphen/>
      </w:r>
      <w:r w:rsidRPr="002408E5">
        <w:t>gande</w:t>
      </w:r>
      <w:r>
        <w:softHyphen/>
      </w:r>
      <w:r w:rsidRPr="002408E5">
        <w:t>nämnden</w:t>
      </w:r>
      <w:r>
        <w:t xml:space="preserve"> för etik</w:t>
      </w:r>
      <w:r>
        <w:softHyphen/>
        <w:t>prövning</w:t>
      </w:r>
      <w:r w:rsidRPr="002408E5">
        <w:t>s tillsynsansvar inte gäller i den mån till</w:t>
      </w:r>
      <w:r>
        <w:softHyphen/>
      </w:r>
      <w:r w:rsidRPr="002408E5">
        <w:t>synen faller inom någon annan myndighets ansvars</w:t>
      </w:r>
      <w:r>
        <w:softHyphen/>
      </w:r>
      <w:r w:rsidRPr="002408E5">
        <w:t>område tas bort</w:t>
      </w:r>
      <w:r>
        <w:t>. På så sätt förtydligas till</w:t>
      </w:r>
      <w:r>
        <w:softHyphen/>
        <w:t xml:space="preserve">synsansvaret över </w:t>
      </w:r>
      <w:proofErr w:type="spellStart"/>
      <w:r>
        <w:t>etikprövnings</w:t>
      </w:r>
      <w:r>
        <w:softHyphen/>
        <w:t>lagen</w:t>
      </w:r>
      <w:proofErr w:type="spellEnd"/>
      <w:r>
        <w:t>. I sitt yttrande över utkastet till lag</w:t>
      </w:r>
      <w:r>
        <w:softHyphen/>
        <w:t xml:space="preserve">rådsremiss anför </w:t>
      </w:r>
      <w:r w:rsidRPr="00E57AE9">
        <w:rPr>
          <w:i/>
        </w:rPr>
        <w:t>Etikpröv</w:t>
      </w:r>
      <w:r>
        <w:rPr>
          <w:i/>
        </w:rPr>
        <w:softHyphen/>
      </w:r>
      <w:r w:rsidRPr="00E57AE9">
        <w:rPr>
          <w:i/>
        </w:rPr>
        <w:t>nings</w:t>
      </w:r>
      <w:r>
        <w:rPr>
          <w:i/>
        </w:rPr>
        <w:softHyphen/>
      </w:r>
      <w:r w:rsidRPr="00E57AE9">
        <w:rPr>
          <w:i/>
        </w:rPr>
        <w:t>myndig</w:t>
      </w:r>
      <w:r>
        <w:rPr>
          <w:i/>
        </w:rPr>
        <w:softHyphen/>
      </w:r>
      <w:r w:rsidRPr="00E57AE9">
        <w:rPr>
          <w:i/>
        </w:rPr>
        <w:t>heten</w:t>
      </w:r>
      <w:r w:rsidRPr="007D2AE3">
        <w:t xml:space="preserve"> att före</w:t>
      </w:r>
      <w:r>
        <w:softHyphen/>
      </w:r>
      <w:r w:rsidRPr="007D2AE3">
        <w:t>slagna utvidg</w:t>
      </w:r>
      <w:r>
        <w:softHyphen/>
      </w:r>
      <w:r w:rsidRPr="007D2AE3">
        <w:t>ningar och klargöranden angående tillsynen är närmast av</w:t>
      </w:r>
      <w:r>
        <w:softHyphen/>
      </w:r>
      <w:r w:rsidRPr="007D2AE3">
        <w:t>görande för att det ska finnas ett fullgott skydd för forsknings</w:t>
      </w:r>
      <w:r>
        <w:softHyphen/>
      </w:r>
      <w:r w:rsidRPr="007D2AE3">
        <w:t xml:space="preserve">personer i Sverige. </w:t>
      </w:r>
      <w:r>
        <w:t>För</w:t>
      </w:r>
      <w:r>
        <w:softHyphen/>
        <w:t>slagets ekono</w:t>
      </w:r>
      <w:r>
        <w:softHyphen/>
        <w:t>miska konse</w:t>
      </w:r>
      <w:r>
        <w:softHyphen/>
        <w:t>kvenser be</w:t>
      </w:r>
      <w:r>
        <w:softHyphen/>
        <w:t>hand</w:t>
      </w:r>
      <w:r>
        <w:softHyphen/>
        <w:t>las i av</w:t>
      </w:r>
      <w:r>
        <w:softHyphen/>
        <w:t xml:space="preserve">snitt 12.  </w:t>
      </w:r>
    </w:p>
    <w:p w14:paraId="2AE434DF" w14:textId="77777777" w:rsidR="004C0735" w:rsidRDefault="00C013B6" w:rsidP="004C0735">
      <w:pPr>
        <w:pStyle w:val="Rubrik5utannumrering"/>
      </w:pPr>
      <w:r>
        <w:t>Tillsynens omfattning</w:t>
      </w:r>
    </w:p>
    <w:p w14:paraId="0FCD13B9" w14:textId="77777777" w:rsidR="004C0735" w:rsidRPr="00D70582" w:rsidRDefault="00C013B6" w:rsidP="004C0735">
      <w:pPr>
        <w:pStyle w:val="Brdtext"/>
      </w:pPr>
      <w:proofErr w:type="spellStart"/>
      <w:r>
        <w:t>Etikprövningslagens</w:t>
      </w:r>
      <w:proofErr w:type="spellEnd"/>
      <w:r>
        <w:t xml:space="preserve"> bestämmelse om tillsyn är formulerad så att Över</w:t>
      </w:r>
      <w:r>
        <w:softHyphen/>
        <w:t>kla</w:t>
      </w:r>
      <w:r>
        <w:softHyphen/>
        <w:t xml:space="preserve">gandenämnden för etikprövning har tillsyn över efterlevnaden av </w:t>
      </w:r>
      <w:proofErr w:type="spellStart"/>
      <w:r w:rsidRPr="00D70582">
        <w:t>etikpröv</w:t>
      </w:r>
      <w:r>
        <w:softHyphen/>
      </w:r>
      <w:r w:rsidRPr="00D70582">
        <w:t>ningslagen</w:t>
      </w:r>
      <w:proofErr w:type="spellEnd"/>
      <w:r w:rsidRPr="00D70582">
        <w:t xml:space="preserve"> och föreskrifter som har meddelats med stöd av den. Tillsynen bedömdes i pro</w:t>
      </w:r>
      <w:r>
        <w:softHyphen/>
      </w:r>
      <w:r w:rsidRPr="00D70582">
        <w:t>positionen Etikprövning av forskning bli aktuell i de fall det finns anled</w:t>
      </w:r>
      <w:r>
        <w:softHyphen/>
      </w:r>
      <w:r w:rsidRPr="00D70582">
        <w:t>ning att anta att forskning som omfattas av lagen be</w:t>
      </w:r>
      <w:r>
        <w:softHyphen/>
      </w:r>
      <w:r w:rsidRPr="00D70582">
        <w:t>drivs utan att ha god</w:t>
      </w:r>
      <w:r>
        <w:softHyphen/>
      </w:r>
      <w:r w:rsidRPr="00D70582">
        <w:t>känts vid etikprövning eller att forskning bedrivs i strid med villkor som meddelats i samband med godkännande vid etik</w:t>
      </w:r>
      <w:r>
        <w:softHyphen/>
      </w:r>
      <w:r w:rsidRPr="00D70582">
        <w:t>prövning. Ut</w:t>
      </w:r>
      <w:r>
        <w:softHyphen/>
      </w:r>
      <w:r w:rsidRPr="00D70582">
        <w:t>redningen föreslår att tillsynsansvaret ska uttryckas så att nämn</w:t>
      </w:r>
      <w:r>
        <w:softHyphen/>
      </w:r>
      <w:r w:rsidRPr="00D70582">
        <w:t>den har till</w:t>
      </w:r>
      <w:r>
        <w:softHyphen/>
      </w:r>
      <w:r w:rsidRPr="00D70582">
        <w:lastRenderedPageBreak/>
        <w:t>syn över att forskning som anges i 3–5 §§ inte bedrivs utan godkän</w:t>
      </w:r>
      <w:r>
        <w:softHyphen/>
      </w:r>
      <w:r w:rsidRPr="00D70582">
        <w:t xml:space="preserve">nande, samt att </w:t>
      </w:r>
      <w:proofErr w:type="spellStart"/>
      <w:r w:rsidRPr="00D70582">
        <w:t>etikprövningslagen</w:t>
      </w:r>
      <w:proofErr w:type="spellEnd"/>
      <w:r w:rsidRPr="00D70582">
        <w:t>, föreskrifter som har meddelats med stöd av lagen eller villkor som har meddelats i samband med etikgodkän</w:t>
      </w:r>
      <w:r>
        <w:softHyphen/>
      </w:r>
      <w:r w:rsidRPr="00D70582">
        <w:t>nande följs. Rege</w:t>
      </w:r>
      <w:r>
        <w:softHyphen/>
      </w:r>
      <w:r w:rsidRPr="00D70582">
        <w:t>ringen anser att skrivningen kan för</w:t>
      </w:r>
      <w:r>
        <w:softHyphen/>
      </w:r>
      <w:r w:rsidRPr="00D70582">
        <w:t>enklas utan att inne</w:t>
      </w:r>
      <w:r>
        <w:softHyphen/>
      </w:r>
      <w:r w:rsidRPr="00D70582">
        <w:t xml:space="preserve">hållet förändras. I ”tillsyn över att </w:t>
      </w:r>
      <w:proofErr w:type="spellStart"/>
      <w:r w:rsidRPr="00D70582">
        <w:t>etikprövningslagen</w:t>
      </w:r>
      <w:proofErr w:type="spellEnd"/>
      <w:r w:rsidRPr="00D70582">
        <w:t xml:space="preserve"> följs” ingår ”tillsyn över att forskning som anges i 3–5 §§ inte bedrivs utan godkännande</w:t>
      </w:r>
      <w:r>
        <w:t>”</w:t>
      </w:r>
      <w:r w:rsidRPr="00D70582">
        <w:t>, liksom tillsyn över att övriga bestämmelser i lagen följs, t.ex. att forskning inte utförs utan forsk</w:t>
      </w:r>
      <w:r>
        <w:softHyphen/>
      </w:r>
      <w:r w:rsidRPr="00D70582">
        <w:t xml:space="preserve">ningspersonens samtycke. Tillsyn över att forskning som anges i 3–5 §§ </w:t>
      </w:r>
      <w:r>
        <w:t>inte bedrivs utan godkännande behöve</w:t>
      </w:r>
      <w:r w:rsidRPr="00D70582">
        <w:t>r därmed inte anges särskilt i bestämmel</w:t>
      </w:r>
      <w:r>
        <w:softHyphen/>
      </w:r>
      <w:r w:rsidRPr="00D70582">
        <w:t>sen. Däremot anser regeringen, liksom utredningen, att det ska förtydligas att tillsynen även omfattar att villkor som har med</w:t>
      </w:r>
      <w:r>
        <w:softHyphen/>
      </w:r>
      <w:r w:rsidRPr="00D70582">
        <w:t>delats i samband med godkännande vid etikprövning följs. Regeringen fö</w:t>
      </w:r>
      <w:r>
        <w:softHyphen/>
      </w:r>
      <w:r w:rsidRPr="00D70582">
        <w:t xml:space="preserve">reslår </w:t>
      </w:r>
      <w:r>
        <w:t xml:space="preserve">därför </w:t>
      </w:r>
      <w:r w:rsidRPr="00D70582">
        <w:t>att bestämmelsen formu</w:t>
      </w:r>
      <w:r>
        <w:softHyphen/>
      </w:r>
      <w:r w:rsidRPr="00D70582">
        <w:t>leras ”Överklagande</w:t>
      </w:r>
      <w:r>
        <w:softHyphen/>
      </w:r>
      <w:r w:rsidRPr="00D70582">
        <w:t xml:space="preserve">nämnden för etikprövning ska ha tillsyn över att </w:t>
      </w:r>
      <w:proofErr w:type="spellStart"/>
      <w:r w:rsidRPr="00D70582">
        <w:t>etikprövningslagen</w:t>
      </w:r>
      <w:proofErr w:type="spellEnd"/>
      <w:r w:rsidRPr="00D70582">
        <w:t>, före</w:t>
      </w:r>
      <w:r>
        <w:softHyphen/>
      </w:r>
      <w:r w:rsidRPr="00D70582">
        <w:t>skrifter som har meddelats med stöd av lagen och villkor som har medde</w:t>
      </w:r>
      <w:r>
        <w:softHyphen/>
      </w:r>
      <w:r w:rsidRPr="00D70582">
        <w:t>lats i samband med godkännande vid etikprövning följs.”. Att kontrollera forskningens kvalitet ingår inte i tillsynsuppdraget.</w:t>
      </w:r>
    </w:p>
    <w:p w14:paraId="497A6956" w14:textId="77777777" w:rsidR="004C0735" w:rsidRPr="00656B67" w:rsidRDefault="00C013B6" w:rsidP="004C0735">
      <w:pPr>
        <w:pStyle w:val="Brdtextmedindrag"/>
      </w:pPr>
      <w:r w:rsidRPr="00D70582">
        <w:rPr>
          <w:i/>
        </w:rPr>
        <w:t>Södermanlands läns landsting</w:t>
      </w:r>
      <w:r w:rsidRPr="00D70582">
        <w:t xml:space="preserve"> m.fl. anser att tillsynsansvaret rimligen framför</w:t>
      </w:r>
      <w:r>
        <w:t xml:space="preserve"> </w:t>
      </w:r>
      <w:r w:rsidRPr="00D70582">
        <w:t xml:space="preserve">allt bör riktas mot beslut som fattats av etikprövningsnämnd och att det behövs ett förtydligande angående hur Centrala </w:t>
      </w:r>
      <w:r w:rsidRPr="00656B67">
        <w:t>etikprövnings</w:t>
      </w:r>
      <w:r w:rsidRPr="00656B67">
        <w:softHyphen/>
        <w:t>nämn</w:t>
      </w:r>
      <w:r w:rsidRPr="00656B67">
        <w:softHyphen/>
        <w:t>den i praktiken ska utöva tillsyn över forskning som inte har etikprö</w:t>
      </w:r>
      <w:r w:rsidRPr="00656B67">
        <w:softHyphen/>
        <w:t xml:space="preserve">vats. </w:t>
      </w:r>
      <w:r w:rsidRPr="00656B67">
        <w:rPr>
          <w:i/>
        </w:rPr>
        <w:t>Kungl. Ingenjörsvetenskapsakademien</w:t>
      </w:r>
      <w:r w:rsidRPr="00656B67">
        <w:t xml:space="preserve"> anser att det är rimligt och rätt att all forskning som faller under </w:t>
      </w:r>
      <w:proofErr w:type="spellStart"/>
      <w:r w:rsidRPr="00656B67">
        <w:t>etikprövningslagen</w:t>
      </w:r>
      <w:proofErr w:type="spellEnd"/>
      <w:r w:rsidRPr="00656B67">
        <w:t xml:space="preserve"> faller under Centrala etikprövningsnämndens tillsynsansvar, men att efterlevnaden av lagen ska vara forskningshuvudmannens ansvar. Enligt Ingenjörsveten</w:t>
      </w:r>
      <w:r w:rsidRPr="00656B67">
        <w:softHyphen/>
        <w:t>skapsakade</w:t>
      </w:r>
      <w:r w:rsidRPr="00656B67">
        <w:softHyphen/>
        <w:t>mien har dock endast forskningshuvudmannen information om vil</w:t>
      </w:r>
      <w:r w:rsidRPr="00656B67">
        <w:softHyphen/>
        <w:t>ken forskning som pågår och Centrala etikprövnings</w:t>
      </w:r>
      <w:r w:rsidRPr="00656B67">
        <w:softHyphen/>
        <w:t>nämnden har trots till</w:t>
      </w:r>
      <w:r w:rsidRPr="00656B67">
        <w:softHyphen/>
        <w:t>synsansvar ingen möjlighet att hålla sig informerad om detta om inte etik</w:t>
      </w:r>
      <w:r>
        <w:softHyphen/>
      </w:r>
      <w:r w:rsidRPr="00656B67">
        <w:t xml:space="preserve">prövning gjorts. </w:t>
      </w:r>
      <w:r w:rsidRPr="00656B67">
        <w:rPr>
          <w:i/>
        </w:rPr>
        <w:t>Stockholms läns lands</w:t>
      </w:r>
      <w:r w:rsidRPr="00656B67">
        <w:rPr>
          <w:i/>
        </w:rPr>
        <w:softHyphen/>
        <w:t>ting</w:t>
      </w:r>
      <w:r w:rsidRPr="00656B67">
        <w:t xml:space="preserve"> anser att uppgiften för Centrala etikpröv</w:t>
      </w:r>
      <w:r w:rsidRPr="00656B67">
        <w:softHyphen/>
        <w:t>nings</w:t>
      </w:r>
      <w:r w:rsidRPr="00656B67">
        <w:softHyphen/>
        <w:t>nämnden bör förtydligas i tillämpning av god klinisk sed och att nämnden bör utveckla system för att följa upp efter</w:t>
      </w:r>
      <w:r w:rsidRPr="00656B67">
        <w:softHyphen/>
        <w:t>levnaden av givna tillstånd liksom att tilläggsansökan görs vid avvi</w:t>
      </w:r>
      <w:r w:rsidRPr="00656B67">
        <w:softHyphen/>
        <w:t>kelse från den ursprung</w:t>
      </w:r>
      <w:r w:rsidRPr="00656B67">
        <w:softHyphen/>
        <w:t>liga ansökan. Regeringen har inte för avsikt att i lag specificera på vilket sätt Överklagandenämnden för etik</w:t>
      </w:r>
      <w:r w:rsidRPr="00656B67">
        <w:softHyphen/>
        <w:t>prövning ska utöva tillsynen. Rimligen bör dock tillsynen dels omfatta forskning som har fått godkän</w:t>
      </w:r>
      <w:r w:rsidRPr="00656B67">
        <w:softHyphen/>
        <w:t>nande vid en etikprövning, dels riktas mot att upptäcka om det bedrivs forskning som utförs utan sådant godkännande. D</w:t>
      </w:r>
      <w:r>
        <w:t>et är d</w:t>
      </w:r>
      <w:r w:rsidRPr="00656B67">
        <w:t>ärmed inte sagt att nämnden ska utöva egen</w:t>
      </w:r>
      <w:r w:rsidRPr="00656B67">
        <w:softHyphen/>
        <w:t>initierad tillsyn över all forsknings</w:t>
      </w:r>
      <w:r w:rsidRPr="00656B67">
        <w:softHyphen/>
        <w:t>verk</w:t>
      </w:r>
      <w:r w:rsidRPr="00656B67">
        <w:softHyphen/>
        <w:t>samhet som omfat</w:t>
      </w:r>
      <w:r w:rsidRPr="00656B67">
        <w:softHyphen/>
        <w:t>tas av lagen i Sve</w:t>
      </w:r>
      <w:r w:rsidRPr="00656B67">
        <w:softHyphen/>
        <w:t>rige. Tillsyn kan utövas både efter anmälan och på ini</w:t>
      </w:r>
      <w:r w:rsidRPr="00656B67">
        <w:softHyphen/>
        <w:t>tiativ av nämn</w:t>
      </w:r>
      <w:r w:rsidRPr="00656B67">
        <w:softHyphen/>
        <w:t xml:space="preserve">den. </w:t>
      </w:r>
    </w:p>
    <w:p w14:paraId="7827ECDE" w14:textId="77777777" w:rsidR="004C0735" w:rsidRPr="00656B67" w:rsidRDefault="00C013B6" w:rsidP="004C0735">
      <w:pPr>
        <w:pStyle w:val="Rubrik5utannumrering"/>
      </w:pPr>
      <w:r w:rsidRPr="00656B67">
        <w:t xml:space="preserve">Flera myndigheter kan utöva tillsyn över </w:t>
      </w:r>
      <w:r>
        <w:t>verksamhet där forskning bedrivs</w:t>
      </w:r>
    </w:p>
    <w:p w14:paraId="2EB6FEAE" w14:textId="77777777" w:rsidR="004C0735" w:rsidRPr="00656B67" w:rsidRDefault="00C013B6" w:rsidP="004C0735">
      <w:pPr>
        <w:pStyle w:val="Brdtext"/>
      </w:pPr>
      <w:r w:rsidRPr="00656B67">
        <w:t>Förslaget att Överklagandenämnden för etikprövning ska ha tillsyn över efter</w:t>
      </w:r>
      <w:r w:rsidRPr="00656B67">
        <w:softHyphen/>
        <w:t xml:space="preserve">levnaden av </w:t>
      </w:r>
      <w:proofErr w:type="spellStart"/>
      <w:r w:rsidRPr="00656B67">
        <w:t>etikprövningslagen</w:t>
      </w:r>
      <w:proofErr w:type="spellEnd"/>
      <w:r w:rsidRPr="00656B67">
        <w:t xml:space="preserve"> för all forskning som omfattas av la</w:t>
      </w:r>
      <w:r>
        <w:softHyphen/>
      </w:r>
      <w:r w:rsidRPr="00656B67">
        <w:t>gen innebär att det för viss forskningsverksamhet kommer att finnas flera tillsynsmyndigheter. Det är dock olika aspekter av en och samma verk</w:t>
      </w:r>
      <w:r w:rsidRPr="00656B67">
        <w:softHyphen/>
        <w:t>samhet som kan komma att granskas av Överklagandenämnden för etik</w:t>
      </w:r>
      <w:r w:rsidRPr="00656B67">
        <w:softHyphen/>
        <w:t>prövning och en eller flera andra tillsynsmyndigheter, med utgångspunkt i de olika myndigheternas tillsynsansvar. Tillsynsansvaret framgår av de be</w:t>
      </w:r>
      <w:r>
        <w:softHyphen/>
      </w:r>
      <w:r w:rsidRPr="00656B67">
        <w:lastRenderedPageBreak/>
        <w:t>stämmelser som reglerar respektive myndighets ansvarsområde. Som nämnts i avsnitt 5 har IVO tillsyn enligt patientsäkerhetslagen, Läkeme</w:t>
      </w:r>
      <w:r>
        <w:softHyphen/>
      </w:r>
      <w:r w:rsidRPr="00656B67">
        <w:t>delsverket enligt läkemedelslagen och Datainspektionen enligt sin in</w:t>
      </w:r>
      <w:r>
        <w:softHyphen/>
      </w:r>
      <w:r w:rsidRPr="00656B67">
        <w:t>struktion. Det är alltså inte fråga om överlappande ansvarsområden eller dubbelarbete. Rege</w:t>
      </w:r>
      <w:r w:rsidRPr="00656B67">
        <w:softHyphen/>
        <w:t xml:space="preserve">ringen anser att den föreslagna ordningen är tydlig på det sätt som </w:t>
      </w:r>
      <w:r w:rsidRPr="00656B67">
        <w:rPr>
          <w:i/>
        </w:rPr>
        <w:t>Stockholms läns landsting</w:t>
      </w:r>
      <w:r w:rsidRPr="00656B67">
        <w:t xml:space="preserve"> efterlyser. </w:t>
      </w:r>
    </w:p>
    <w:p w14:paraId="3D5520C5" w14:textId="77777777" w:rsidR="004C0735" w:rsidRPr="00656B67" w:rsidRDefault="00C013B6" w:rsidP="004C0735">
      <w:pPr>
        <w:pStyle w:val="Brdtextmedindrag"/>
      </w:pPr>
      <w:r w:rsidRPr="00656B67">
        <w:rPr>
          <w:i/>
        </w:rPr>
        <w:t>Läkemedelsverket</w:t>
      </w:r>
      <w:r w:rsidRPr="00656B67">
        <w:t xml:space="preserve"> föreslår att det förtydligas hur den föreslagna ord</w:t>
      </w:r>
      <w:r>
        <w:softHyphen/>
      </w:r>
      <w:r w:rsidRPr="00656B67">
        <w:t>ningen förhåller sig till att det är Läkemedelsverket som ska utöva tillsyn över efterlevnaden av EU-förordningen om kliniska läkemedelspröv</w:t>
      </w:r>
      <w:r>
        <w:softHyphen/>
      </w:r>
      <w:r w:rsidRPr="00656B67">
        <w:t>ningar och EU-förordningarna om medicintekniska produkter. I detta av</w:t>
      </w:r>
      <w:r>
        <w:softHyphen/>
      </w:r>
      <w:r w:rsidRPr="00656B67">
        <w:t>seende vill regeringen anföra följande. För forskning som består i klinisk läkemedels</w:t>
      </w:r>
      <w:r>
        <w:t>prövning</w:t>
      </w:r>
      <w:r w:rsidRPr="00656B67">
        <w:t xml:space="preserve"> kommer</w:t>
      </w:r>
      <w:r>
        <w:t xml:space="preserve">, som nämnts i avsnitt 5.6, </w:t>
      </w:r>
      <w:r w:rsidRPr="00656B67">
        <w:t xml:space="preserve">ett nytt nationellt regelverk att komplettera </w:t>
      </w:r>
      <w:r>
        <w:t xml:space="preserve">förordning (EU) nr 536/2014 om kliniska prövningar av humanläkemedel och om upphävande av direktiv 2001/20/EG </w:t>
      </w:r>
      <w:r w:rsidRPr="00656B67">
        <w:t>(prop. 2017/18:193, bet. 2017/</w:t>
      </w:r>
      <w:proofErr w:type="gramStart"/>
      <w:r w:rsidRPr="00656B67">
        <w:t>18:UbU</w:t>
      </w:r>
      <w:proofErr w:type="gramEnd"/>
      <w:r w:rsidRPr="00656B67">
        <w:t>26, rskr. 2017/18:332 och prop. 2017/18:196, bet. 2017/</w:t>
      </w:r>
      <w:proofErr w:type="gramStart"/>
      <w:r w:rsidRPr="00656B67">
        <w:t>18:SoU</w:t>
      </w:r>
      <w:proofErr w:type="gramEnd"/>
      <w:r w:rsidRPr="00656B67">
        <w:t>29, rskr. 2017/18:417). Det är för närvarande inte känt när EU-förordningen om kliniska läkemedels</w:t>
      </w:r>
      <w:r>
        <w:softHyphen/>
      </w:r>
      <w:r w:rsidRPr="00656B67">
        <w:t>prövningar ska börja tillämpas. De nationella bestämmelser som komplet</w:t>
      </w:r>
      <w:r>
        <w:softHyphen/>
      </w:r>
      <w:r w:rsidRPr="00656B67">
        <w:t>terar EU-regleringen kommer att träda i kraft den dag regeringen be</w:t>
      </w:r>
      <w:r>
        <w:softHyphen/>
      </w:r>
      <w:r w:rsidRPr="00656B67">
        <w:t>stämmer. Enligt den särskilda lag som har beslutats för granskning av forskning som avser just kliniska läkeme</w:t>
      </w:r>
      <w:r>
        <w:softHyphen/>
      </w:r>
      <w:r w:rsidRPr="00656B67">
        <w:t>delsprövningar, lagen (2018:1091) med kompletterande bestämmelser om etisk granskning till EU:s förordning om kliniska prövningar av humanlä</w:t>
      </w:r>
      <w:r>
        <w:softHyphen/>
      </w:r>
      <w:r w:rsidRPr="00656B67">
        <w:t>kemedel, ska Etik</w:t>
      </w:r>
      <w:r>
        <w:softHyphen/>
      </w:r>
      <w:r w:rsidRPr="00656B67">
        <w:t>pröv</w:t>
      </w:r>
      <w:r>
        <w:softHyphen/>
      </w:r>
      <w:r w:rsidRPr="00656B67">
        <w:t>ningsmyndigheten göra en etisk granskning av en ansökan om klinisk läkemedelsprövning och redovisa resultatet i ett ytt</w:t>
      </w:r>
      <w:r>
        <w:softHyphen/>
      </w:r>
      <w:r w:rsidRPr="00656B67">
        <w:t>rande till Läke</w:t>
      </w:r>
      <w:r w:rsidRPr="00656B67">
        <w:softHyphen/>
        <w:t>medels</w:t>
      </w:r>
      <w:r>
        <w:softHyphen/>
      </w:r>
      <w:r w:rsidRPr="00656B67">
        <w:t>verket. Yttrandet ska innehålla en bedömning av om en ansökan om tillstånd att utföra klinisk läkemedelsprövning ska beviljas, beviljas på vissa villkor eller avslås. Vad som anges i 7–11 §</w:t>
      </w:r>
      <w:r>
        <w:t>§</w:t>
      </w:r>
      <w:r w:rsidRPr="00656B67">
        <w:t xml:space="preserve"> </w:t>
      </w:r>
      <w:proofErr w:type="spellStart"/>
      <w:r w:rsidRPr="00656B67">
        <w:t>etikpröv</w:t>
      </w:r>
      <w:r>
        <w:softHyphen/>
      </w:r>
      <w:r w:rsidRPr="00656B67">
        <w:t>ningslagen</w:t>
      </w:r>
      <w:proofErr w:type="spellEnd"/>
      <w:r w:rsidRPr="00656B67">
        <w:t xml:space="preserve"> ska ligga till grund för bedömningen. Om en ansökan avser användning av bio</w:t>
      </w:r>
      <w:r>
        <w:softHyphen/>
      </w:r>
      <w:r w:rsidRPr="00656B67">
        <w:t>logiska prover från försökspersoner</w:t>
      </w:r>
      <w:r>
        <w:t>,</w:t>
      </w:r>
      <w:r w:rsidRPr="00656B67">
        <w:t xml:space="preserve"> ska Etikprövnings</w:t>
      </w:r>
      <w:r>
        <w:softHyphen/>
      </w:r>
      <w:r w:rsidRPr="00656B67">
        <w:t>myndigheten i sitt yttrande föreslå vilka krav som ska gälla i fråga om information och samtycke för användning av proverna (3 § lagen med kompletterande bestämmelser om etisk granskning till EU:s förordning om kliniska prövningar av humanläkemedel). Det kommer att vara Läke</w:t>
      </w:r>
      <w:r>
        <w:softHyphen/>
      </w:r>
      <w:r w:rsidRPr="00656B67">
        <w:t>medelsverket som fattar beslut i frågor om tillstånd att genomföra kliniska läkemedels</w:t>
      </w:r>
      <w:r w:rsidRPr="00656B67">
        <w:softHyphen/>
        <w:t xml:space="preserve">prövningar (7 kap. 7 § läkemedelslagen). </w:t>
      </w:r>
      <w:r>
        <w:t>D</w:t>
      </w:r>
      <w:r w:rsidRPr="00656B67">
        <w:t>et</w:t>
      </w:r>
      <w:r>
        <w:t xml:space="preserve"> kommer</w:t>
      </w:r>
      <w:r w:rsidRPr="00656B67">
        <w:t xml:space="preserve"> således inte att vara </w:t>
      </w:r>
      <w:proofErr w:type="spellStart"/>
      <w:r w:rsidRPr="00656B67">
        <w:t>etikprövningslagen</w:t>
      </w:r>
      <w:proofErr w:type="spellEnd"/>
      <w:r w:rsidRPr="00656B67">
        <w:t xml:space="preserve"> som ska tillämpas på granskning av an</w:t>
      </w:r>
      <w:r>
        <w:softHyphen/>
      </w:r>
      <w:r w:rsidRPr="00656B67">
        <w:t>sökningar om forskning som består i klinisk läkemedelsprövning, utan den nya lagen med kompletterande bestämmelser om etisk gransk</w:t>
      </w:r>
      <w:r w:rsidRPr="00656B67">
        <w:softHyphen/>
        <w:t>ning till EU:s förordning om kliniska prövningar av humanläkemedel. I den nya lagen finns inga bestämmelser om tillsyn av sådan forskning. Överklagande</w:t>
      </w:r>
      <w:r>
        <w:softHyphen/>
      </w:r>
      <w:r w:rsidRPr="00656B67">
        <w:t>nämnden för etikprövning kommer därmed inte att utöva till</w:t>
      </w:r>
      <w:r w:rsidRPr="00656B67">
        <w:softHyphen/>
        <w:t xml:space="preserve">syn över den forskningen. </w:t>
      </w:r>
    </w:p>
    <w:p w14:paraId="05D6EAF4" w14:textId="77777777" w:rsidR="004C0735" w:rsidRPr="00656B67" w:rsidRDefault="00C013B6" w:rsidP="004C0735">
      <w:pPr>
        <w:pStyle w:val="Brdtextmedindrag"/>
      </w:pPr>
      <w:r w:rsidRPr="00656B67">
        <w:t>Läkemedelsverket kommer att utöva tillsyn över kliniska läkemedels</w:t>
      </w:r>
      <w:r w:rsidRPr="00656B67">
        <w:softHyphen/>
        <w:t>prövningar enligt EU-förordningen och läkemedelslagen (14 kap. 1 § lä</w:t>
      </w:r>
      <w:r>
        <w:softHyphen/>
      </w:r>
      <w:r w:rsidRPr="00656B67">
        <w:t>ke</w:t>
      </w:r>
      <w:r w:rsidRPr="00656B67">
        <w:softHyphen/>
        <w:t>medels</w:t>
      </w:r>
      <w:r w:rsidRPr="00656B67">
        <w:softHyphen/>
        <w:t>lagen). Läkemedelsverket kommer att kunna återkalla tillstånd, utfärda förbud att fortsätta prövningen eller kräva att sponsorn ändrar nå</w:t>
      </w:r>
      <w:r>
        <w:softHyphen/>
      </w:r>
      <w:r w:rsidRPr="00656B67">
        <w:t>gon aspekt av den kliniska prövningen om myndigheten på motiverade grunder anser att kraven i förordningen inte längre uppfylls. I sin tillsyn kommer Läkemedelsverket bl.a. att bedöma om eventuella villkor i till</w:t>
      </w:r>
      <w:r w:rsidRPr="00656B67">
        <w:softHyphen/>
        <w:t xml:space="preserve">ståndet är uppfyllda. Som framgår ovan kan ett sådant villkor ha beslutats </w:t>
      </w:r>
      <w:r w:rsidRPr="00656B67">
        <w:lastRenderedPageBreak/>
        <w:t>efter förslag från Etikprövningsmyndighe</w:t>
      </w:r>
      <w:r>
        <w:t>te</w:t>
      </w:r>
      <w:r w:rsidRPr="00656B67">
        <w:t>n. Av 26 § förvaltningslagen (2017:900) framgår att en myndighet inom ramen för sitt utredningsansvar kan begära ett yttrande från en annan myndighet eller från någon enskild. Vidare framgår av 8 § samma lag att en myndighet inom sitt verksamhets</w:t>
      </w:r>
      <w:r w:rsidRPr="00656B67">
        <w:softHyphen/>
        <w:t>område ska samverka med andra myndigheter. Det innebär att Läke</w:t>
      </w:r>
      <w:r w:rsidRPr="00656B67">
        <w:softHyphen/>
        <w:t>me</w:t>
      </w:r>
      <w:r>
        <w:softHyphen/>
      </w:r>
      <w:r w:rsidRPr="00656B67">
        <w:t>dels</w:t>
      </w:r>
      <w:r w:rsidRPr="00656B67">
        <w:softHyphen/>
        <w:t>verket vid sin tillsyn av om villkor i ett tillstånd är uppfyllda kan be</w:t>
      </w:r>
      <w:r>
        <w:softHyphen/>
      </w:r>
      <w:r w:rsidRPr="00656B67">
        <w:t xml:space="preserve">gära </w:t>
      </w:r>
      <w:r w:rsidRPr="00CB7381">
        <w:t>in synpunkter från</w:t>
      </w:r>
      <w:r w:rsidRPr="00656B67">
        <w:t xml:space="preserve"> t.ex. Etikprövningsmyndigheten eller Överkla</w:t>
      </w:r>
      <w:r w:rsidRPr="00656B67">
        <w:softHyphen/>
        <w:t>gan</w:t>
      </w:r>
      <w:r>
        <w:softHyphen/>
      </w:r>
      <w:r w:rsidRPr="00656B67">
        <w:t>de</w:t>
      </w:r>
      <w:r w:rsidRPr="00656B67">
        <w:softHyphen/>
        <w:t>nämnden för etikprövning.</w:t>
      </w:r>
      <w:r>
        <w:t xml:space="preserve"> </w:t>
      </w:r>
    </w:p>
    <w:p w14:paraId="21004DC3" w14:textId="77777777" w:rsidR="004C0735" w:rsidRPr="00656B67" w:rsidRDefault="00C013B6" w:rsidP="004C0735">
      <w:pPr>
        <w:pStyle w:val="Brdtextmedindrag"/>
      </w:pPr>
      <w:r w:rsidRPr="00656B67">
        <w:t>När det gäller Europaparlamentets och rådets förordning (EU) nr 2017/745 av den 5 april 2017 om medicintekniska produkter, om ändring av direktiv 2001/83/EG, förordning (EG) nr 178/2002 och förordning (EG) nr 1223/2009 och om upphävande av rådets direktiv 90/385/EEG och 93/42/EEG och Europaparlamentets och rådets förordning (EU) nr 2017/746 av den 5 april 2017 om medicintekniska produkter för in vitro-diagnostik och om upphävande av direktiv 98/79/EG och kommissionens beslut 2010/227/EU är anpassningar av svensk rätt till förordningarna un</w:t>
      </w:r>
      <w:r>
        <w:softHyphen/>
      </w:r>
      <w:r w:rsidRPr="00656B67">
        <w:t>der beredning i Regeringskansliet. Hur ansvaret för tillsyn över forskning som består i kli</w:t>
      </w:r>
      <w:r w:rsidRPr="00656B67">
        <w:softHyphen/>
        <w:t>niska prövningar av medicintekniska produkter och pre</w:t>
      </w:r>
      <w:r>
        <w:softHyphen/>
      </w:r>
      <w:r w:rsidRPr="00656B67">
        <w:t>standastudier av medicintekniska produkter för in vitro-diagnostik ska re</w:t>
      </w:r>
      <w:r>
        <w:softHyphen/>
      </w:r>
      <w:r w:rsidRPr="00656B67">
        <w:t xml:space="preserve">gleras under det nya regelverket är ännu inte beslutat. Även frågan om tillsyn av etiska frågor i kliniska läkemedelsprövningar bör analyseras noggrannare. Det finns emellertid inte tillräckligt underlag för att göra en sådan analys inom ramen för detta lagstiftningsärende. Regeringen avser därför snarast </w:t>
      </w:r>
      <w:r>
        <w:t xml:space="preserve">att </w:t>
      </w:r>
      <w:r w:rsidRPr="00656B67">
        <w:t>åter</w:t>
      </w:r>
      <w:r w:rsidRPr="00656B67">
        <w:softHyphen/>
        <w:t>komma även i denna fråga.</w:t>
      </w:r>
    </w:p>
    <w:p w14:paraId="23B3F162" w14:textId="77777777" w:rsidR="004C0735" w:rsidRPr="00656B67" w:rsidRDefault="00C013B6" w:rsidP="004C0735">
      <w:pPr>
        <w:pStyle w:val="Brdtextmedindrag"/>
      </w:pPr>
      <w:r w:rsidRPr="00656B67">
        <w:t xml:space="preserve">Enligt </w:t>
      </w:r>
      <w:r w:rsidRPr="00656B67">
        <w:rPr>
          <w:i/>
        </w:rPr>
        <w:t>Myndigheten för vård- och omsorgsanalys</w:t>
      </w:r>
      <w:r w:rsidRPr="00656B67">
        <w:t xml:space="preserve"> framstår det inte som helt tydligt i vilken mån den föreslagna lösningen innebär en lösning på det konstaterade problemet med otydlighet mellan Centrala etikprövnings</w:t>
      </w:r>
      <w:r w:rsidRPr="00656B67">
        <w:softHyphen/>
        <w:t>nämndens och Datainspektionens tillsyn. Den otydlighet som har påtalats har lett till att varken Centrala etikprövningsnämnden eller Datainspek</w:t>
      </w:r>
      <w:r w:rsidRPr="00656B67">
        <w:softHyphen/>
        <w:t xml:space="preserve">tionen i vissa ärenden har ansett sig ha tillsynsansvar. Här vill regeringen anföra följande. Förslagen i denna </w:t>
      </w:r>
      <w:r>
        <w:t>proposition</w:t>
      </w:r>
      <w:r w:rsidRPr="00656B67">
        <w:t xml:space="preserve"> medför att tillsynsansva</w:t>
      </w:r>
      <w:r w:rsidRPr="00656B67">
        <w:softHyphen/>
        <w:t xml:space="preserve">ret för Överklagandenämnden för etikprövning förtydligas. Nämnden kommer att utöva tillsyn över att </w:t>
      </w:r>
      <w:proofErr w:type="spellStart"/>
      <w:r w:rsidRPr="00656B67">
        <w:t>etikprövningslagen</w:t>
      </w:r>
      <w:proofErr w:type="spellEnd"/>
      <w:r w:rsidRPr="00656B67">
        <w:t xml:space="preserve">, föreskrifter som har meddelats med stöd av lagen och villkor som har meddelats i samband med godkännande vid etikprövning följs för all forskningsverksamhet som omfattas av lagen (se </w:t>
      </w:r>
      <w:r>
        <w:t>ovan</w:t>
      </w:r>
      <w:r w:rsidRPr="00656B67">
        <w:t xml:space="preserve">). Detta innebär att nämnden kan komma att behöva ta ställning till om verksamheten innefattar behandling av känsliga personuppgifter eller personuppgifter om lagöverträdelser, och om den har bedrivits i strid med </w:t>
      </w:r>
      <w:proofErr w:type="spellStart"/>
      <w:r w:rsidRPr="00656B67">
        <w:t>etikprövningslagens</w:t>
      </w:r>
      <w:proofErr w:type="spellEnd"/>
      <w:r w:rsidRPr="00656B67">
        <w:t xml:space="preserve"> bestämmelser om t.ex. godkän</w:t>
      </w:r>
      <w:r w:rsidRPr="00656B67">
        <w:softHyphen/>
        <w:t xml:space="preserve">nande eller samtycke. Ett godkännande enligt </w:t>
      </w:r>
      <w:proofErr w:type="spellStart"/>
      <w:r w:rsidRPr="00656B67">
        <w:t>etikprövningslagen</w:t>
      </w:r>
      <w:proofErr w:type="spellEnd"/>
      <w:r w:rsidRPr="00656B67">
        <w:t xml:space="preserve"> medför dock inte att forskningen får utföras, om den strider mot någon annan för</w:t>
      </w:r>
      <w:r w:rsidRPr="00656B67">
        <w:softHyphen/>
        <w:t>fattning. Ett godkännande vid en etikprövning är alltså en nödvändig men inte alltid tillräcklig förutsättning för behandling av personuppgifter. Så</w:t>
      </w:r>
      <w:r>
        <w:softHyphen/>
      </w:r>
      <w:r w:rsidRPr="00656B67">
        <w:t>dan behandling av personuppgifter är kringgärdad av många andra bestäm</w:t>
      </w:r>
      <w:r>
        <w:softHyphen/>
      </w:r>
      <w:r w:rsidRPr="00656B67">
        <w:t>mel</w:t>
      </w:r>
      <w:r w:rsidRPr="00656B67">
        <w:softHyphen/>
        <w:t>ser i t.ex. EU:s dataskyddsförordning och dataskyddslagen. Datain</w:t>
      </w:r>
      <w:r>
        <w:softHyphen/>
      </w:r>
      <w:r w:rsidRPr="00656B67">
        <w:t>spektionen har tillsyn över att dessa och andra bestäm</w:t>
      </w:r>
      <w:r w:rsidRPr="00656B67">
        <w:softHyphen/>
        <w:t>melser om dataskydd följs vid behandling av personuppgifter inom forsk</w:t>
      </w:r>
      <w:r w:rsidRPr="00656B67">
        <w:softHyphen/>
        <w:t>ning. Rege</w:t>
      </w:r>
      <w:r w:rsidRPr="00656B67">
        <w:softHyphen/>
        <w:t>ringen bedö</w:t>
      </w:r>
      <w:r>
        <w:softHyphen/>
      </w:r>
      <w:r w:rsidRPr="00656B67">
        <w:t>mer att tillsynsansvaret är tydligt för de båda myn</w:t>
      </w:r>
      <w:r w:rsidRPr="00656B67">
        <w:softHyphen/>
        <w:t>digheterna och att ären</w:t>
      </w:r>
      <w:r>
        <w:softHyphen/>
      </w:r>
      <w:r w:rsidRPr="00656B67">
        <w:t xml:space="preserve">den inte riskerar att hamna mellan stolarna. </w:t>
      </w:r>
    </w:p>
    <w:p w14:paraId="493FF147" w14:textId="77777777" w:rsidR="00110C85" w:rsidRPr="00025171" w:rsidRDefault="00C013B6" w:rsidP="004C0735">
      <w:pPr>
        <w:pStyle w:val="Brdtextmedindrag"/>
        <w:sectPr w:rsidR="00110C85" w:rsidRPr="00025171"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r w:rsidRPr="00656B67">
        <w:rPr>
          <w:i/>
        </w:rPr>
        <w:t>Folkhälsomyndigheten</w:t>
      </w:r>
      <w:r w:rsidRPr="00656B67">
        <w:t xml:space="preserve">, </w:t>
      </w:r>
      <w:r w:rsidRPr="00656B67">
        <w:rPr>
          <w:i/>
        </w:rPr>
        <w:t xml:space="preserve">Riksdagens ombudsmän (JO) </w:t>
      </w:r>
      <w:r w:rsidRPr="00656B67">
        <w:t xml:space="preserve">och </w:t>
      </w:r>
      <w:proofErr w:type="gramStart"/>
      <w:r w:rsidRPr="00656B67">
        <w:rPr>
          <w:i/>
        </w:rPr>
        <w:t>Skåne läns</w:t>
      </w:r>
      <w:proofErr w:type="gramEnd"/>
      <w:r w:rsidRPr="00656B67">
        <w:rPr>
          <w:i/>
        </w:rPr>
        <w:t xml:space="preserve"> landsting</w:t>
      </w:r>
      <w:r w:rsidRPr="00656B67">
        <w:t xml:space="preserve"> påpekar att Överklagandenämnden för etikpröv</w:t>
      </w:r>
      <w:r w:rsidRPr="00656B67">
        <w:softHyphen/>
        <w:t xml:space="preserve">ning och de </w:t>
      </w:r>
      <w:r w:rsidRPr="00656B67">
        <w:lastRenderedPageBreak/>
        <w:t>andra myndigheter som har tillsyn över forskning bör sam</w:t>
      </w:r>
      <w:r w:rsidRPr="00656B67">
        <w:softHyphen/>
        <w:t>verka eller sam</w:t>
      </w:r>
      <w:r>
        <w:softHyphen/>
      </w:r>
      <w:r w:rsidRPr="00656B67">
        <w:t>råda, t.ex. i syfte att få till stånd en enhetlig praxis avseende tolkningen och tillämpningen av centrala begrepp i de berörda regelverken. Enligt 8 § förvaltningslagen ska en myndighet inom sitt verksamhetsom</w:t>
      </w:r>
      <w:r w:rsidRPr="00656B67">
        <w:softHyphen/>
        <w:t>råde sam</w:t>
      </w:r>
      <w:r>
        <w:softHyphen/>
      </w:r>
      <w:r w:rsidRPr="00656B67">
        <w:t>verka med andra myndigheter. Formerna för samverkan kan vara av många olika slag och variera med hänsyn till ändamålet. Ibland begärs ett yttrande i form av en remiss från en annan myndighet. Det är</w:t>
      </w:r>
      <w:r>
        <w:t xml:space="preserve"> också vanligt att myndigheter samråder och lämnar varandra upplysningar eller bistår med särskild sakkunskap genom informella kontakter eller vid möten (prop. 2016/17:180, s. 71 och 293). Regeringen gör bedömningen att </w:t>
      </w:r>
      <w:r w:rsidRPr="0054085B">
        <w:t>sam</w:t>
      </w:r>
      <w:r>
        <w:softHyphen/>
      </w:r>
      <w:r w:rsidRPr="0054085B">
        <w:t>verkan mellan myndigheterna genom samråd och remiss redan är möjlig med stöd av förvaltningslagens bestämmelser och att det inte finns behov av ytterligare reglering</w:t>
      </w:r>
      <w:r>
        <w:t>.</w:t>
      </w:r>
    </w:p>
    <w:p w14:paraId="6ACBA555" w14:textId="77777777" w:rsidR="004C0735" w:rsidRDefault="00C013B6" w:rsidP="004C0735">
      <w:pPr>
        <w:pStyle w:val="Rubrik1"/>
      </w:pPr>
      <w:bookmarkStart w:id="45" w:name="_Toc13566212"/>
      <w:bookmarkStart w:id="46" w:name="_Toc18571612"/>
      <w:r>
        <w:t xml:space="preserve">Straffansvaret ska utökas och straffen för brott mot </w:t>
      </w:r>
      <w:proofErr w:type="spellStart"/>
      <w:r>
        <w:t>etikprövningslagen</w:t>
      </w:r>
      <w:proofErr w:type="spellEnd"/>
      <w:r>
        <w:t xml:space="preserve"> ska skärpas</w:t>
      </w:r>
      <w:bookmarkEnd w:id="45"/>
      <w:bookmarkEnd w:id="46"/>
    </w:p>
    <w:p w14:paraId="2192A7F0" w14:textId="77777777" w:rsidR="004C0735" w:rsidRDefault="00C013B6" w:rsidP="004C0735">
      <w:pPr>
        <w:pStyle w:val="Brdtextmedindragram"/>
        <w:pBdr>
          <w:top w:val="single" w:sz="4" w:space="0" w:color="auto"/>
        </w:pBdr>
        <w:ind w:firstLine="0"/>
      </w:pPr>
      <w:r w:rsidRPr="00420062">
        <w:rPr>
          <w:b/>
        </w:rPr>
        <w:t>Regeringens förslag:</w:t>
      </w:r>
      <w:r w:rsidRPr="00CB78D4">
        <w:t xml:space="preserve"> </w:t>
      </w:r>
      <w:r>
        <w:t xml:space="preserve">Straffmaximum för den som med uppsåt bryter mot bestämmelserna </w:t>
      </w:r>
      <w:bookmarkStart w:id="47" w:name="_Hlk5164292"/>
      <w:r>
        <w:t>om att forskning får utföras bara om den har god</w:t>
      </w:r>
      <w:r>
        <w:softHyphen/>
        <w:t>känts vid en etik</w:t>
      </w:r>
      <w:r>
        <w:softHyphen/>
        <w:t>prövning, eller mot ett villkor som har meddelats med stöd av bestäm</w:t>
      </w:r>
      <w:r>
        <w:softHyphen/>
        <w:t>melsen om att ett godkännande får förenas med villkor</w:t>
      </w:r>
      <w:bookmarkEnd w:id="47"/>
      <w:r>
        <w:t xml:space="preserve">, ska höjas från fängelse i sex månader till fängelse i </w:t>
      </w:r>
      <w:r w:rsidRPr="00E832F9">
        <w:t>två år</w:t>
      </w:r>
      <w:r>
        <w:t xml:space="preserve">. </w:t>
      </w:r>
    </w:p>
    <w:p w14:paraId="124177FC" w14:textId="77777777" w:rsidR="004C0735" w:rsidRDefault="00C013B6" w:rsidP="004C0735">
      <w:pPr>
        <w:pStyle w:val="Brdtextmedindragram"/>
        <w:pBdr>
          <w:top w:val="single" w:sz="4" w:space="0" w:color="auto"/>
        </w:pBdr>
      </w:pPr>
      <w:r>
        <w:t>Den</w:t>
      </w:r>
      <w:r w:rsidRPr="003F584D">
        <w:t xml:space="preserve"> </w:t>
      </w:r>
      <w:r>
        <w:t xml:space="preserve">forskningshuvudman </w:t>
      </w:r>
      <w:r w:rsidRPr="003F584D">
        <w:t xml:space="preserve">som </w:t>
      </w:r>
      <w:r>
        <w:t>med uppsåt</w:t>
      </w:r>
      <w:r w:rsidRPr="003F584D">
        <w:t xml:space="preserve"> </w:t>
      </w:r>
      <w:r>
        <w:t>låter bli att</w:t>
      </w:r>
      <w:r w:rsidRPr="00AB0733">
        <w:t xml:space="preserve"> vidta </w:t>
      </w:r>
      <w:r>
        <w:t xml:space="preserve">de </w:t>
      </w:r>
      <w:r w:rsidRPr="00AB0733">
        <w:t>åtgär</w:t>
      </w:r>
      <w:r>
        <w:softHyphen/>
      </w:r>
      <w:r w:rsidRPr="00AB0733">
        <w:t>der</w:t>
      </w:r>
      <w:r>
        <w:t xml:space="preserve"> som skäligen kunnat krävas</w:t>
      </w:r>
      <w:r w:rsidRPr="00AB0733">
        <w:t xml:space="preserve"> för att förebygga att forskning i den egna verksamheten utförs utan godkännande eller i strid med villkor som har</w:t>
      </w:r>
      <w:r>
        <w:t xml:space="preserve"> meddelats i samband med godkän</w:t>
      </w:r>
      <w:r w:rsidRPr="00AB0733">
        <w:t>nande</w:t>
      </w:r>
      <w:r>
        <w:t>, ska, om sådan forsk</w:t>
      </w:r>
      <w:r>
        <w:softHyphen/>
        <w:t xml:space="preserve">ning utförs, </w:t>
      </w:r>
      <w:r w:rsidRPr="003F584D">
        <w:t>döm</w:t>
      </w:r>
      <w:r>
        <w:t>a</w:t>
      </w:r>
      <w:r w:rsidRPr="003F584D">
        <w:t>s till böter eller fängelse i högst två år</w:t>
      </w:r>
      <w:r>
        <w:t>.</w:t>
      </w:r>
    </w:p>
    <w:p w14:paraId="74A4B132" w14:textId="77777777" w:rsidR="004C0735" w:rsidRPr="00B12408" w:rsidRDefault="00C013B6" w:rsidP="004C0735">
      <w:pPr>
        <w:pStyle w:val="Brdtextmedindragram"/>
        <w:pBdr>
          <w:top w:val="single" w:sz="4" w:space="0" w:color="auto"/>
        </w:pBdr>
      </w:pPr>
      <w:r w:rsidRPr="00B12408">
        <w:t xml:space="preserve">Om </w:t>
      </w:r>
      <w:r>
        <w:t xml:space="preserve">någon av nämnda </w:t>
      </w:r>
      <w:r w:rsidRPr="00B12408">
        <w:t>gärning</w:t>
      </w:r>
      <w:r>
        <w:t>ar</w:t>
      </w:r>
      <w:r w:rsidRPr="00B12408">
        <w:t xml:space="preserve"> begås av grov oaktsamhet </w:t>
      </w:r>
      <w:r>
        <w:t xml:space="preserve">ska det </w:t>
      </w:r>
      <w:r w:rsidRPr="00B12408">
        <w:t>döm</w:t>
      </w:r>
      <w:r>
        <w:t>a</w:t>
      </w:r>
      <w:r w:rsidRPr="00B12408">
        <w:t>s till böter eller fängelse i högst sex månader.</w:t>
      </w:r>
    </w:p>
    <w:p w14:paraId="6D2EC346" w14:textId="77777777" w:rsidR="004C0735" w:rsidRDefault="00C013B6" w:rsidP="004C0735">
      <w:pPr>
        <w:pStyle w:val="Brdtextmedindragram"/>
        <w:pBdr>
          <w:top w:val="single" w:sz="4" w:space="0" w:color="auto"/>
        </w:pBdr>
      </w:pPr>
      <w:r>
        <w:t>Straffbestämmelserna ska gälla även om gärningarna är straffbara en</w:t>
      </w:r>
      <w:r>
        <w:softHyphen/>
        <w:t>ligt andra bestämmelser.</w:t>
      </w:r>
    </w:p>
    <w:p w14:paraId="360634DD" w14:textId="77777777" w:rsidR="004C0735" w:rsidRPr="000B24E1" w:rsidRDefault="004C0735" w:rsidP="004C0735">
      <w:pPr>
        <w:pStyle w:val="Brdtextmedindrag"/>
        <w:rPr>
          <w:b/>
          <w:sz w:val="8"/>
          <w:szCs w:val="8"/>
        </w:rPr>
      </w:pPr>
    </w:p>
    <w:p w14:paraId="2726D36F" w14:textId="77777777" w:rsidR="004C0735" w:rsidRDefault="00C013B6" w:rsidP="004C0735">
      <w:pPr>
        <w:pStyle w:val="Brdtextmedindrag"/>
      </w:pPr>
      <w:r w:rsidRPr="0006285B">
        <w:rPr>
          <w:b/>
        </w:rPr>
        <w:t>Utredningens förslag:</w:t>
      </w:r>
      <w:r>
        <w:rPr>
          <w:b/>
        </w:rPr>
        <w:t xml:space="preserve"> </w:t>
      </w:r>
      <w:r w:rsidRPr="00570DD2">
        <w:t xml:space="preserve">Överensstämmer </w:t>
      </w:r>
      <w:r>
        <w:t xml:space="preserve">delvis </w:t>
      </w:r>
      <w:r w:rsidRPr="00570DD2">
        <w:t>med regeringens för</w:t>
      </w:r>
      <w:r>
        <w:softHyphen/>
      </w:r>
      <w:r w:rsidRPr="00570DD2">
        <w:t>slag.</w:t>
      </w:r>
      <w:r>
        <w:t xml:space="preserve"> </w:t>
      </w:r>
      <w:r w:rsidRPr="00585203">
        <w:t>Utredningen för</w:t>
      </w:r>
      <w:r>
        <w:t>eslår, när det gäller forskningshuvudmannen, att straff</w:t>
      </w:r>
      <w:r>
        <w:softHyphen/>
        <w:t xml:space="preserve">bestämmelsen ska avse den som </w:t>
      </w:r>
      <w:r w:rsidRPr="00585203">
        <w:t xml:space="preserve">bryter mot </w:t>
      </w:r>
      <w:r w:rsidRPr="00CB78D4">
        <w:t>den av utredningen före</w:t>
      </w:r>
      <w:r>
        <w:softHyphen/>
      </w:r>
      <w:r w:rsidRPr="00CB78D4">
        <w:t>slagna bestämmelsen om att forskningshuvud</w:t>
      </w:r>
      <w:r>
        <w:softHyphen/>
      </w:r>
      <w:r w:rsidRPr="00CB78D4">
        <w:t>mannen ansvarar för att</w:t>
      </w:r>
      <w:r>
        <w:t xml:space="preserve"> forskni</w:t>
      </w:r>
      <w:r w:rsidRPr="00F409EF">
        <w:t xml:space="preserve">ng </w:t>
      </w:r>
      <w:r w:rsidRPr="006531F1">
        <w:t>i forskningshuvud</w:t>
      </w:r>
      <w:r w:rsidRPr="006531F1">
        <w:softHyphen/>
        <w:t>mannens verksamhet inte utförs i strid med bestämmelserna om godkännande och för att villkor som har meddelats i sam</w:t>
      </w:r>
      <w:r w:rsidRPr="006531F1">
        <w:softHyphen/>
        <w:t>band med godkännande vid etik</w:t>
      </w:r>
      <w:r w:rsidRPr="006531F1">
        <w:softHyphen/>
        <w:t>prövning följs.</w:t>
      </w:r>
    </w:p>
    <w:p w14:paraId="178A184D" w14:textId="77777777" w:rsidR="004C0735" w:rsidRPr="007036FE" w:rsidRDefault="00C013B6" w:rsidP="004C0735">
      <w:pPr>
        <w:pStyle w:val="Brdtextmedindrag"/>
      </w:pPr>
      <w:r w:rsidRPr="00585203">
        <w:rPr>
          <w:b/>
        </w:rPr>
        <w:t>Remissinstanserna:</w:t>
      </w:r>
      <w:r>
        <w:t xml:space="preserve"> Majoriteten av de remissinstanser som har yttrat sig tillstyrker eller har inget att invända mot utredningens förslag. Det gäl</w:t>
      </w:r>
      <w:r>
        <w:softHyphen/>
        <w:t xml:space="preserve">ler bl.a. </w:t>
      </w:r>
      <w:r w:rsidRPr="00145FAA">
        <w:rPr>
          <w:i/>
        </w:rPr>
        <w:t>Högskolan Kristianstad</w:t>
      </w:r>
      <w:r>
        <w:t xml:space="preserve">, </w:t>
      </w:r>
      <w:r w:rsidRPr="00145FAA">
        <w:rPr>
          <w:i/>
        </w:rPr>
        <w:t>Karolinska institutet</w:t>
      </w:r>
      <w:r>
        <w:rPr>
          <w:i/>
        </w:rPr>
        <w:t>,</w:t>
      </w:r>
      <w:r w:rsidRPr="00145FAA">
        <w:rPr>
          <w:i/>
        </w:rPr>
        <w:t xml:space="preserve"> Kungl. Tekniska högskolan</w:t>
      </w:r>
      <w:r>
        <w:rPr>
          <w:i/>
        </w:rPr>
        <w:t>,</w:t>
      </w:r>
      <w:r w:rsidRPr="00145FAA">
        <w:rPr>
          <w:i/>
        </w:rPr>
        <w:t xml:space="preserve"> Lunds universitet</w:t>
      </w:r>
      <w:r>
        <w:rPr>
          <w:i/>
        </w:rPr>
        <w:t>,</w:t>
      </w:r>
      <w:r w:rsidRPr="00145FAA">
        <w:rPr>
          <w:i/>
        </w:rPr>
        <w:t xml:space="preserve"> Malmö universitet</w:t>
      </w:r>
      <w:r>
        <w:rPr>
          <w:i/>
        </w:rPr>
        <w:t>,</w:t>
      </w:r>
      <w:r w:rsidRPr="00145FAA">
        <w:rPr>
          <w:i/>
        </w:rPr>
        <w:t xml:space="preserve"> Sveriges lantbruks</w:t>
      </w:r>
      <w:r>
        <w:rPr>
          <w:i/>
        </w:rPr>
        <w:softHyphen/>
      </w:r>
      <w:r w:rsidRPr="00145FAA">
        <w:rPr>
          <w:i/>
        </w:rPr>
        <w:t>uni</w:t>
      </w:r>
      <w:r>
        <w:rPr>
          <w:i/>
        </w:rPr>
        <w:softHyphen/>
      </w:r>
      <w:r w:rsidRPr="00145FAA">
        <w:rPr>
          <w:i/>
        </w:rPr>
        <w:t>versitet</w:t>
      </w:r>
      <w:r>
        <w:rPr>
          <w:i/>
        </w:rPr>
        <w:t>,</w:t>
      </w:r>
      <w:r w:rsidRPr="00145FAA">
        <w:rPr>
          <w:i/>
        </w:rPr>
        <w:t xml:space="preserve"> Uppsala universitet</w:t>
      </w:r>
      <w:r>
        <w:rPr>
          <w:i/>
        </w:rPr>
        <w:t>,</w:t>
      </w:r>
      <w:r w:rsidRPr="00145FAA">
        <w:rPr>
          <w:i/>
        </w:rPr>
        <w:t xml:space="preserve"> Örebro universitet</w:t>
      </w:r>
      <w:r>
        <w:rPr>
          <w:i/>
        </w:rPr>
        <w:t>,</w:t>
      </w:r>
      <w:r w:rsidRPr="00145FAA">
        <w:rPr>
          <w:i/>
        </w:rPr>
        <w:t xml:space="preserve"> Chalmers tekniska hög</w:t>
      </w:r>
      <w:r>
        <w:rPr>
          <w:i/>
        </w:rPr>
        <w:softHyphen/>
      </w:r>
      <w:r w:rsidRPr="00145FAA">
        <w:rPr>
          <w:i/>
        </w:rPr>
        <w:t>skola AB</w:t>
      </w:r>
      <w:r>
        <w:rPr>
          <w:i/>
        </w:rPr>
        <w:t>,</w:t>
      </w:r>
      <w:r w:rsidRPr="00145FAA">
        <w:rPr>
          <w:i/>
        </w:rPr>
        <w:t xml:space="preserve"> Stiftelsen Högskolan i Jönköping</w:t>
      </w:r>
      <w:r>
        <w:rPr>
          <w:i/>
        </w:rPr>
        <w:t xml:space="preserve">, </w:t>
      </w:r>
      <w:r w:rsidRPr="00145FAA">
        <w:rPr>
          <w:i/>
        </w:rPr>
        <w:t>Sveriges Universitets- och högsko</w:t>
      </w:r>
      <w:r>
        <w:rPr>
          <w:i/>
        </w:rPr>
        <w:softHyphen/>
      </w:r>
      <w:r w:rsidRPr="00145FAA">
        <w:rPr>
          <w:i/>
        </w:rPr>
        <w:t>leförbund</w:t>
      </w:r>
      <w:r w:rsidRPr="00B2474B">
        <w:t>,</w:t>
      </w:r>
      <w:r>
        <w:rPr>
          <w:i/>
        </w:rPr>
        <w:t xml:space="preserve"> de r</w:t>
      </w:r>
      <w:r w:rsidRPr="00145FAA">
        <w:rPr>
          <w:i/>
        </w:rPr>
        <w:t>egionala etikprövningsnämnde</w:t>
      </w:r>
      <w:r>
        <w:rPr>
          <w:i/>
        </w:rPr>
        <w:t>r</w:t>
      </w:r>
      <w:r w:rsidRPr="00145FAA">
        <w:rPr>
          <w:i/>
        </w:rPr>
        <w:t>n</w:t>
      </w:r>
      <w:r>
        <w:rPr>
          <w:i/>
        </w:rPr>
        <w:t>a</w:t>
      </w:r>
      <w:r w:rsidRPr="00145FAA">
        <w:rPr>
          <w:i/>
        </w:rPr>
        <w:t xml:space="preserve"> i Linköping</w:t>
      </w:r>
      <w:r>
        <w:rPr>
          <w:i/>
        </w:rPr>
        <w:t xml:space="preserve"> </w:t>
      </w:r>
      <w:r w:rsidRPr="006D7FC7">
        <w:t>och</w:t>
      </w:r>
      <w:r w:rsidRPr="00145FAA">
        <w:rPr>
          <w:i/>
        </w:rPr>
        <w:t xml:space="preserve"> Lund</w:t>
      </w:r>
      <w:r>
        <w:rPr>
          <w:i/>
        </w:rPr>
        <w:t>,</w:t>
      </w:r>
      <w:r w:rsidRPr="00145FAA">
        <w:rPr>
          <w:i/>
        </w:rPr>
        <w:t xml:space="preserve"> Centrala etikprövnings</w:t>
      </w:r>
      <w:r>
        <w:rPr>
          <w:i/>
        </w:rPr>
        <w:softHyphen/>
      </w:r>
      <w:r w:rsidRPr="00145FAA">
        <w:rPr>
          <w:i/>
        </w:rPr>
        <w:t>nämnden</w:t>
      </w:r>
      <w:r>
        <w:rPr>
          <w:i/>
        </w:rPr>
        <w:t>,</w:t>
      </w:r>
      <w:r w:rsidRPr="00145FAA">
        <w:rPr>
          <w:i/>
        </w:rPr>
        <w:t xml:space="preserve"> Stockholms läns landsting</w:t>
      </w:r>
      <w:r>
        <w:rPr>
          <w:i/>
        </w:rPr>
        <w:t>,</w:t>
      </w:r>
      <w:r w:rsidRPr="00145FAA">
        <w:rPr>
          <w:i/>
        </w:rPr>
        <w:t xml:space="preserve"> Skåne läns landsting</w:t>
      </w:r>
      <w:r>
        <w:rPr>
          <w:i/>
        </w:rPr>
        <w:t>,</w:t>
      </w:r>
      <w:r w:rsidRPr="00145FAA">
        <w:rPr>
          <w:i/>
        </w:rPr>
        <w:t xml:space="preserve"> Västernorrlands läns landsting</w:t>
      </w:r>
      <w:r>
        <w:rPr>
          <w:i/>
        </w:rPr>
        <w:t>,</w:t>
      </w:r>
      <w:r w:rsidRPr="00145FAA">
        <w:rPr>
          <w:i/>
        </w:rPr>
        <w:t xml:space="preserve"> Statens medicinsk-etiska </w:t>
      </w:r>
      <w:r w:rsidRPr="00145FAA">
        <w:rPr>
          <w:i/>
        </w:rPr>
        <w:lastRenderedPageBreak/>
        <w:t>råd</w:t>
      </w:r>
      <w:r w:rsidRPr="00B2474B">
        <w:t xml:space="preserve">, </w:t>
      </w:r>
      <w:r w:rsidRPr="00145FAA">
        <w:rPr>
          <w:i/>
        </w:rPr>
        <w:t>Socialstyrelsen</w:t>
      </w:r>
      <w:r>
        <w:t xml:space="preserve">, </w:t>
      </w:r>
      <w:r w:rsidRPr="00145FAA">
        <w:rPr>
          <w:i/>
        </w:rPr>
        <w:t>Läkemedelsverket</w:t>
      </w:r>
      <w:r>
        <w:t xml:space="preserve"> </w:t>
      </w:r>
      <w:r w:rsidRPr="00585203">
        <w:t>och</w:t>
      </w:r>
      <w:r w:rsidRPr="00145FAA">
        <w:rPr>
          <w:i/>
        </w:rPr>
        <w:t xml:space="preserve"> Läkemedelsindustri</w:t>
      </w:r>
      <w:r>
        <w:rPr>
          <w:i/>
        </w:rPr>
        <w:softHyphen/>
      </w:r>
      <w:r w:rsidRPr="00145FAA">
        <w:rPr>
          <w:i/>
        </w:rPr>
        <w:t>före</w:t>
      </w:r>
      <w:r>
        <w:rPr>
          <w:i/>
        </w:rPr>
        <w:softHyphen/>
      </w:r>
      <w:r w:rsidRPr="00145FAA">
        <w:rPr>
          <w:i/>
        </w:rPr>
        <w:t>ningen. Regionala etikprövningsnämnden i Linköping</w:t>
      </w:r>
      <w:r w:rsidRPr="007036FE">
        <w:t xml:space="preserve"> pekar på att den fö</w:t>
      </w:r>
      <w:r>
        <w:softHyphen/>
      </w:r>
      <w:r w:rsidRPr="007036FE">
        <w:t xml:space="preserve">reslagna straffskärpningen medför </w:t>
      </w:r>
      <w:r>
        <w:t xml:space="preserve">att </w:t>
      </w:r>
      <w:r w:rsidRPr="007036FE">
        <w:t>även tiden för åtalspreskription för</w:t>
      </w:r>
      <w:r>
        <w:softHyphen/>
      </w:r>
      <w:r w:rsidRPr="007036FE">
        <w:t>längs, vilket enligt nämnden torde vara den mest betydelsefulla följden av förslaget till straffskärpning, då otillåten forskning kanske uppmärk</w:t>
      </w:r>
      <w:r>
        <w:softHyphen/>
      </w:r>
      <w:r w:rsidRPr="007036FE">
        <w:t>sam</w:t>
      </w:r>
      <w:r>
        <w:softHyphen/>
      </w:r>
      <w:r w:rsidRPr="007036FE">
        <w:t>mas först i samband med publicering av resultaten.</w:t>
      </w:r>
    </w:p>
    <w:p w14:paraId="27D306AF" w14:textId="77777777" w:rsidR="004C0735" w:rsidRPr="000B1F7C" w:rsidRDefault="00C013B6" w:rsidP="004C0735">
      <w:pPr>
        <w:pStyle w:val="Brdtextmedindrag"/>
      </w:pPr>
      <w:r w:rsidRPr="00145FAA">
        <w:rPr>
          <w:i/>
        </w:rPr>
        <w:t>Nätverk för Sveriges Läkemedelskommittéer (LOK)</w:t>
      </w:r>
      <w:r w:rsidRPr="007036FE">
        <w:t xml:space="preserve"> vill betona att man måste väga in vilken typ av forskning som en patient deltagit i, t.ex. om forskningen innebär att utsätta patienter för riskfyllda ingrepp eller om det rör sig om att t.ex. besvara enkäter. </w:t>
      </w:r>
      <w:r w:rsidRPr="000B1F7C">
        <w:t>LOK anser också att förslaget om straffbestämmelser måste analyseras i förhållande till förslaget att allt pro</w:t>
      </w:r>
      <w:r>
        <w:softHyphen/>
      </w:r>
      <w:r w:rsidRPr="000B1F7C">
        <w:t>jektarbete som bedrivs inom ramen för utbildning ska klassas som forsk</w:t>
      </w:r>
      <w:r>
        <w:softHyphen/>
      </w:r>
      <w:r w:rsidRPr="000B1F7C">
        <w:t>ning. Även eventuella konsekvenser för hälso- och sjukvårdens nödvän</w:t>
      </w:r>
      <w:r>
        <w:softHyphen/>
      </w:r>
      <w:r w:rsidRPr="000B1F7C">
        <w:t>diga och ökande behov, krav och ambitioner att följa och kvalitetssäkra sin verksamhet genom t.ex. olika kvalitetsregister bör enligt LOK analy</w:t>
      </w:r>
      <w:r>
        <w:softHyphen/>
      </w:r>
      <w:r w:rsidRPr="000B1F7C">
        <w:t>s</w:t>
      </w:r>
      <w:r>
        <w:softHyphen/>
      </w:r>
      <w:r w:rsidRPr="000B1F7C">
        <w:t>eras.</w:t>
      </w:r>
    </w:p>
    <w:p w14:paraId="65B430B4" w14:textId="77777777" w:rsidR="004C0735" w:rsidRPr="007036FE" w:rsidRDefault="00C013B6" w:rsidP="004C0735">
      <w:pPr>
        <w:pStyle w:val="Brdtextmedindrag"/>
      </w:pPr>
      <w:r w:rsidRPr="00145FAA">
        <w:rPr>
          <w:i/>
        </w:rPr>
        <w:t xml:space="preserve">De regionala etikprövningsnämnderna i Linköping, Stockholm </w:t>
      </w:r>
      <w:r w:rsidRPr="006D7FC7">
        <w:t>och</w:t>
      </w:r>
      <w:r w:rsidRPr="00145FAA">
        <w:rPr>
          <w:i/>
        </w:rPr>
        <w:t xml:space="preserve"> Upp</w:t>
      </w:r>
      <w:r>
        <w:rPr>
          <w:i/>
        </w:rPr>
        <w:softHyphen/>
      </w:r>
      <w:r w:rsidRPr="00145FAA">
        <w:rPr>
          <w:i/>
        </w:rPr>
        <w:t>sala</w:t>
      </w:r>
      <w:r w:rsidRPr="007036FE">
        <w:t xml:space="preserve"> har svårt att tänka sig situationer där det skulle vara ursäktligt att inte känna till kravet på etikprövning, särskilt med det krav på utbildning och riktlinjer som ligger med i utredningens åtgärdspaket. </w:t>
      </w:r>
      <w:r w:rsidRPr="00145FAA">
        <w:rPr>
          <w:i/>
        </w:rPr>
        <w:t>Regionala etikpröv</w:t>
      </w:r>
      <w:r>
        <w:rPr>
          <w:i/>
        </w:rPr>
        <w:softHyphen/>
      </w:r>
      <w:r w:rsidRPr="00145FAA">
        <w:rPr>
          <w:i/>
        </w:rPr>
        <w:t>ningsnämnden i Umeå</w:t>
      </w:r>
      <w:r w:rsidRPr="007036FE">
        <w:t xml:space="preserve"> anser att detta gäller medicinsk forskning och att det straffbara området inte är lika klart avgränsat när det rör sig om övrig forskning, vilket </w:t>
      </w:r>
      <w:r>
        <w:t xml:space="preserve">enligt nämnden </w:t>
      </w:r>
      <w:r w:rsidRPr="007036FE">
        <w:t xml:space="preserve">är en allvarlig svaghet i systemet. </w:t>
      </w:r>
      <w:r w:rsidRPr="00145FAA">
        <w:rPr>
          <w:i/>
        </w:rPr>
        <w:t>Kungl. Ingenjörsvetenskapsakademien</w:t>
      </w:r>
      <w:r w:rsidRPr="007036FE">
        <w:t xml:space="preserve"> anser att det är viktigt att lagen omfattar kunskapsbrist rörande </w:t>
      </w:r>
      <w:proofErr w:type="spellStart"/>
      <w:r w:rsidRPr="007036FE">
        <w:t>etikprövningslagen</w:t>
      </w:r>
      <w:proofErr w:type="spellEnd"/>
      <w:r w:rsidRPr="007036FE">
        <w:t xml:space="preserve"> hos såväl forskningshuvudmän som forskare och att ett bredare ansvar än uppsåtligt bör användas. </w:t>
      </w:r>
    </w:p>
    <w:p w14:paraId="4CBD4E05" w14:textId="77777777" w:rsidR="004C0735" w:rsidRPr="007036FE" w:rsidRDefault="00C013B6" w:rsidP="004C0735">
      <w:pPr>
        <w:pStyle w:val="Brdtextmedindrag"/>
      </w:pPr>
      <w:r w:rsidRPr="00145FAA">
        <w:rPr>
          <w:i/>
        </w:rPr>
        <w:t>Sveriges Kommuner och Landsting (SKL)</w:t>
      </w:r>
      <w:r w:rsidRPr="007036FE">
        <w:t xml:space="preserve"> ser positivt på förslaget be</w:t>
      </w:r>
      <w:r>
        <w:softHyphen/>
      </w:r>
      <w:r w:rsidRPr="007036FE">
        <w:t xml:space="preserve">träffande straffsatser och preskriptionstider men anser att </w:t>
      </w:r>
      <w:r>
        <w:t xml:space="preserve">det </w:t>
      </w:r>
      <w:r w:rsidRPr="007036FE">
        <w:t>varit önsk</w:t>
      </w:r>
      <w:r>
        <w:softHyphen/>
      </w:r>
      <w:r w:rsidRPr="007036FE">
        <w:t>värt med en fördjupad analys av var det straffrättsliga ansvaret ska läggas när det gäller forskningshuvudmannen. SKL anser till skillnad från utred</w:t>
      </w:r>
      <w:r>
        <w:softHyphen/>
      </w:r>
      <w:r w:rsidRPr="007036FE">
        <w:t>ningen att forskningshuvudmannens ansvar inte ska kunna delegeras, där</w:t>
      </w:r>
      <w:r>
        <w:softHyphen/>
      </w:r>
      <w:r w:rsidRPr="007036FE">
        <w:t>emot ska arbetsuppgifter givetvis kunna delegeras. I fall åsidosättandet av lagen är att hänföra till bristande rutiner eller oklara instruktioner i forsk</w:t>
      </w:r>
      <w:r>
        <w:softHyphen/>
      </w:r>
      <w:r w:rsidRPr="007036FE">
        <w:t>ningshuvudmannens organisation, bör detta enligt SKL leda till ett straff</w:t>
      </w:r>
      <w:r>
        <w:softHyphen/>
      </w:r>
      <w:r w:rsidRPr="007036FE">
        <w:t>rättsligt ansvar för personer i ledningen, när de har handlat med uppsåt eller av grov oaktsamhet. Enligt SKL ska straffansvar för forsk</w:t>
      </w:r>
      <w:r>
        <w:softHyphen/>
      </w:r>
      <w:r w:rsidRPr="007036FE">
        <w:t>ningshu</w:t>
      </w:r>
      <w:r>
        <w:softHyphen/>
      </w:r>
      <w:r w:rsidRPr="007036FE">
        <w:t>vudmannen inte utesluta att enskilda forskare och andra personer som ut</w:t>
      </w:r>
      <w:r>
        <w:softHyphen/>
      </w:r>
      <w:r w:rsidRPr="007036FE">
        <w:t xml:space="preserve">för forskning kan straffas, om dessa bryter mot </w:t>
      </w:r>
      <w:proofErr w:type="spellStart"/>
      <w:r w:rsidRPr="007036FE">
        <w:t>etikprövningslagen</w:t>
      </w:r>
      <w:proofErr w:type="spellEnd"/>
      <w:r w:rsidRPr="007036FE">
        <w:t xml:space="preserve">. </w:t>
      </w:r>
      <w:r w:rsidRPr="00145FAA">
        <w:rPr>
          <w:i/>
        </w:rPr>
        <w:t>Upp</w:t>
      </w:r>
      <w:r>
        <w:rPr>
          <w:i/>
        </w:rPr>
        <w:softHyphen/>
      </w:r>
      <w:r w:rsidRPr="00145FAA">
        <w:rPr>
          <w:i/>
        </w:rPr>
        <w:t>sala läns landsting</w:t>
      </w:r>
      <w:r w:rsidRPr="007036FE">
        <w:t xml:space="preserve">, </w:t>
      </w:r>
      <w:r w:rsidRPr="00145FAA">
        <w:rPr>
          <w:i/>
        </w:rPr>
        <w:t>Södermanlands läns landsting</w:t>
      </w:r>
      <w:r w:rsidRPr="007036FE">
        <w:t xml:space="preserve">, </w:t>
      </w:r>
      <w:r w:rsidRPr="00145FAA">
        <w:rPr>
          <w:i/>
        </w:rPr>
        <w:t>Värmlands läns lands</w:t>
      </w:r>
      <w:r>
        <w:rPr>
          <w:i/>
        </w:rPr>
        <w:softHyphen/>
      </w:r>
      <w:r w:rsidRPr="00145FAA">
        <w:rPr>
          <w:i/>
        </w:rPr>
        <w:t>ting</w:t>
      </w:r>
      <w:r w:rsidRPr="007036FE">
        <w:t xml:space="preserve">, </w:t>
      </w:r>
      <w:r w:rsidRPr="00145FAA">
        <w:rPr>
          <w:i/>
        </w:rPr>
        <w:t>Örebro läns landsting</w:t>
      </w:r>
      <w:r w:rsidRPr="007036FE">
        <w:t xml:space="preserve">, </w:t>
      </w:r>
      <w:r w:rsidRPr="00145FAA">
        <w:rPr>
          <w:i/>
        </w:rPr>
        <w:t>Västman</w:t>
      </w:r>
      <w:r>
        <w:rPr>
          <w:i/>
        </w:rPr>
        <w:softHyphen/>
      </w:r>
      <w:r w:rsidRPr="00145FAA">
        <w:rPr>
          <w:i/>
        </w:rPr>
        <w:t>lands läns landsting</w:t>
      </w:r>
      <w:r w:rsidRPr="007036FE">
        <w:t xml:space="preserve">, </w:t>
      </w:r>
      <w:r w:rsidRPr="00145FAA">
        <w:rPr>
          <w:i/>
        </w:rPr>
        <w:t>Dalarnas läns lands</w:t>
      </w:r>
      <w:r>
        <w:rPr>
          <w:i/>
        </w:rPr>
        <w:softHyphen/>
      </w:r>
      <w:r w:rsidRPr="00145FAA">
        <w:rPr>
          <w:i/>
        </w:rPr>
        <w:t>ting</w:t>
      </w:r>
      <w:r w:rsidRPr="007036FE">
        <w:t xml:space="preserve">, </w:t>
      </w:r>
      <w:r w:rsidRPr="00145FAA">
        <w:rPr>
          <w:i/>
        </w:rPr>
        <w:t>Gävleborgs läns landsting</w:t>
      </w:r>
      <w:r w:rsidRPr="007036FE">
        <w:t xml:space="preserve"> och </w:t>
      </w:r>
      <w:r w:rsidRPr="00145FAA">
        <w:rPr>
          <w:i/>
        </w:rPr>
        <w:t>Biobank Sverige</w:t>
      </w:r>
      <w:r w:rsidRPr="007036FE">
        <w:t xml:space="preserve"> anser att försla</w:t>
      </w:r>
      <w:r>
        <w:softHyphen/>
      </w:r>
      <w:r w:rsidRPr="007036FE">
        <w:t>get gällande delegation av straffansvar behöver utredas och för</w:t>
      </w:r>
      <w:r>
        <w:softHyphen/>
      </w:r>
      <w:r w:rsidRPr="007036FE">
        <w:t>tydligas och ser komplikationer med att skapa en ordning för delegation av straffansvar.</w:t>
      </w:r>
      <w:r>
        <w:t xml:space="preserve"> </w:t>
      </w:r>
      <w:r w:rsidRPr="00463385">
        <w:t xml:space="preserve">Oavsett vem som har straffansvaret ska </w:t>
      </w:r>
      <w:r>
        <w:t xml:space="preserve">dock </w:t>
      </w:r>
      <w:r w:rsidRPr="00463385">
        <w:t xml:space="preserve">enskilda forskare eller andra personer som utför forskning kunna straffas om de bryter mot </w:t>
      </w:r>
      <w:proofErr w:type="spellStart"/>
      <w:r w:rsidRPr="00463385">
        <w:t>etikpröv</w:t>
      </w:r>
      <w:r>
        <w:softHyphen/>
      </w:r>
      <w:r w:rsidRPr="00463385">
        <w:t>nings</w:t>
      </w:r>
      <w:r>
        <w:softHyphen/>
      </w:r>
      <w:r w:rsidRPr="00463385">
        <w:t>lagen</w:t>
      </w:r>
      <w:proofErr w:type="spellEnd"/>
      <w:r w:rsidRPr="00463385">
        <w:t>.</w:t>
      </w:r>
    </w:p>
    <w:p w14:paraId="1566ED7C" w14:textId="77777777" w:rsidR="004C0735" w:rsidRPr="007036FE" w:rsidRDefault="00C013B6" w:rsidP="004C0735">
      <w:pPr>
        <w:pStyle w:val="Brdtextmedindrag"/>
      </w:pPr>
      <w:r w:rsidRPr="00145FAA">
        <w:rPr>
          <w:i/>
        </w:rPr>
        <w:t>Regionala etikprövningsnämnden i Linköping</w:t>
      </w:r>
      <w:r w:rsidRPr="007036FE">
        <w:t xml:space="preserve"> anser att det är en brist att utredaren inte tar ställning till om preskription ska anses ske simultant eller successivt. Ett forskningsprojekt kan pågå under många år och de för forskningspersonerna mest ingripande åtgärderna kan ligga tidigt under projektets förlopp. Detta talar enligt nämnden för att beräkning bör ske </w:t>
      </w:r>
      <w:r w:rsidRPr="007036FE">
        <w:lastRenderedPageBreak/>
        <w:t>enligt den modell som benämns simultan. Hur preskriptionstiden ska be</w:t>
      </w:r>
      <w:r>
        <w:softHyphen/>
      </w:r>
      <w:r w:rsidRPr="007036FE">
        <w:t>räknas i dessa avseenden bör klargöras i det fortsatta lagstiftningsar</w:t>
      </w:r>
      <w:r>
        <w:softHyphen/>
      </w:r>
      <w:r w:rsidRPr="007036FE">
        <w:t>betet. Detsamma gäller frågan om när preskriptionstiden ska börja löpa.</w:t>
      </w:r>
    </w:p>
    <w:p w14:paraId="28B17575" w14:textId="77777777" w:rsidR="004C0735" w:rsidRDefault="00C013B6" w:rsidP="004C0735">
      <w:pPr>
        <w:pStyle w:val="Brdtextmedindrag"/>
      </w:pPr>
      <w:r w:rsidRPr="00145FAA">
        <w:rPr>
          <w:i/>
        </w:rPr>
        <w:t>Svenska Läkaresällskapet</w:t>
      </w:r>
      <w:r w:rsidRPr="007036FE">
        <w:t xml:space="preserve"> anser att ökade straffsatser har ett viktigt sig</w:t>
      </w:r>
      <w:r>
        <w:softHyphen/>
      </w:r>
      <w:r w:rsidRPr="007036FE">
        <w:t xml:space="preserve">nalvärde för betydelsen av en korrekt hantering av forskningsetiska frågor men anser att det är oklart huruvida det också fungerar avskräckande och ger en preventiv effekt. Läkaresällskapet avvisar inte utredningens förslag men </w:t>
      </w:r>
      <w:r>
        <w:t>hävdar</w:t>
      </w:r>
      <w:r w:rsidRPr="007036FE">
        <w:t xml:space="preserve"> att en lika god effekt sannolikt kan uppnås med utbildning och information samt de övriga förslag som presenteras i betänkandet.</w:t>
      </w:r>
    </w:p>
    <w:p w14:paraId="3AF3C0F4" w14:textId="77777777" w:rsidR="004C0735" w:rsidRPr="00384539" w:rsidRDefault="00C013B6" w:rsidP="004C0735">
      <w:pPr>
        <w:pStyle w:val="Rubrik4utannumrering"/>
      </w:pPr>
      <w:r w:rsidRPr="00384539">
        <w:t>Skälen för regeringens förslag</w:t>
      </w:r>
    </w:p>
    <w:p w14:paraId="343E1401" w14:textId="77777777" w:rsidR="004C0735" w:rsidRDefault="00C013B6" w:rsidP="004C0735">
      <w:pPr>
        <w:pStyle w:val="Rubrik5utannumrering"/>
        <w:spacing w:before="0"/>
      </w:pPr>
      <w:r>
        <w:t>Dagens system</w:t>
      </w:r>
    </w:p>
    <w:p w14:paraId="4C922927" w14:textId="77777777" w:rsidR="004C0735" w:rsidRDefault="00C013B6" w:rsidP="004C0735">
      <w:pPr>
        <w:pStyle w:val="Brdtext"/>
      </w:pPr>
      <w:r>
        <w:t xml:space="preserve">Forskning får enligt 6 § första stycket </w:t>
      </w:r>
      <w:proofErr w:type="spellStart"/>
      <w:r w:rsidRPr="00917AD6">
        <w:t>etikprövningslagen</w:t>
      </w:r>
      <w:proofErr w:type="spellEnd"/>
      <w:r w:rsidRPr="00917AD6">
        <w:t xml:space="preserve"> utföras bara om den har godkänts vid en etikprövning</w:t>
      </w:r>
      <w:r>
        <w:t xml:space="preserve"> och ett godkännande får enligt samma stycke för</w:t>
      </w:r>
      <w:r>
        <w:softHyphen/>
        <w:t xml:space="preserve">enas med villkor. </w:t>
      </w:r>
      <w:r w:rsidRPr="00917AD6">
        <w:t xml:space="preserve">Den som uppsåtligen bryter mot 6 § </w:t>
      </w:r>
      <w:r w:rsidRPr="00DF052F">
        <w:t>första stycket eller mot ett villkor som har meddelats med stöd av 6 § första stycket ska</w:t>
      </w:r>
      <w:r w:rsidRPr="00917AD6">
        <w:t xml:space="preserve"> dömas till böter eller fängelse i högst sex månader. I ringa fall döm</w:t>
      </w:r>
      <w:r>
        <w:t xml:space="preserve">s inte till ansvar (38 </w:t>
      </w:r>
      <w:r w:rsidRPr="00DF052F">
        <w:t>§ första stycket).</w:t>
      </w:r>
    </w:p>
    <w:p w14:paraId="1E419F40" w14:textId="6F386A52" w:rsidR="004C0735" w:rsidRDefault="00C013B6" w:rsidP="004C0735">
      <w:pPr>
        <w:pStyle w:val="Brdtextmedindrag"/>
      </w:pPr>
      <w:r w:rsidRPr="00917AD6">
        <w:t xml:space="preserve">I propositionen </w:t>
      </w:r>
      <w:r>
        <w:t>Etikprövning av forskning</w:t>
      </w:r>
      <w:r w:rsidRPr="00917AD6">
        <w:t xml:space="preserve"> </w:t>
      </w:r>
      <w:r>
        <w:t>(prop. 2002/03:50) som före</w:t>
      </w:r>
      <w:r>
        <w:softHyphen/>
        <w:t xml:space="preserve">gick bestämmelsen </w:t>
      </w:r>
      <w:r w:rsidRPr="00917AD6">
        <w:t>anförs att tillsynsmyndigheternas åtgärder i många fall kommer att vara tillräckliga för att upprätthålla lagen, men att det kan fin</w:t>
      </w:r>
      <w:r>
        <w:softHyphen/>
      </w:r>
      <w:r w:rsidRPr="00917AD6">
        <w:t xml:space="preserve">nas situationer då dessa åtgärder inte kan användas eller inte är tillräckliga. För dessa situationer </w:t>
      </w:r>
      <w:r>
        <w:t>borde</w:t>
      </w:r>
      <w:r w:rsidRPr="00917AD6">
        <w:t xml:space="preserve"> det därför </w:t>
      </w:r>
      <w:r>
        <w:t xml:space="preserve">enligt propositionen </w:t>
      </w:r>
      <w:r w:rsidRPr="00917AD6">
        <w:t>införas en straffbestämmelse.</w:t>
      </w:r>
      <w:r>
        <w:t xml:space="preserve"> </w:t>
      </w:r>
      <w:r w:rsidRPr="00917AD6">
        <w:t>Det som kriminalisera</w:t>
      </w:r>
      <w:r>
        <w:t>des är</w:t>
      </w:r>
      <w:r w:rsidRPr="00917AD6">
        <w:t xml:space="preserve"> utförande av forskning utan godkännande eller utan iakttagande av de villkor som har ställts upp i ett beslut om godkännande.</w:t>
      </w:r>
      <w:r w:rsidRPr="00045B87">
        <w:t xml:space="preserve"> </w:t>
      </w:r>
      <w:r>
        <w:t>I propositionen anges att straffskalan bör ligga i paritet med bestämmelser inom näraliggande områden och det hän</w:t>
      </w:r>
      <w:r>
        <w:softHyphen/>
        <w:t xml:space="preserve">visas till straffskalan i 36 § </w:t>
      </w:r>
      <w:r w:rsidR="00016BDA">
        <w:t xml:space="preserve">dåvarande </w:t>
      </w:r>
      <w:r>
        <w:t xml:space="preserve">djurskyddslagen (1988:534), </w:t>
      </w:r>
      <w:r w:rsidR="00016BDA">
        <w:t xml:space="preserve">vilken motsvaras av 10 kap. 1 § </w:t>
      </w:r>
      <w:r w:rsidR="0024000F">
        <w:t xml:space="preserve">nya </w:t>
      </w:r>
      <w:r w:rsidR="00016BDA">
        <w:t xml:space="preserve">djurskyddslagen (2018:1192), </w:t>
      </w:r>
      <w:r>
        <w:t>som anger ett straffmaximum på två års fängelse. Det som var straffbelagt enligt djur</w:t>
      </w:r>
      <w:r>
        <w:softHyphen/>
        <w:t>skyddslagen omfattade dock avsevärt mer än brott mot bestämmelser om etisk granskning av forskning på djur. Inom den straffskalan rymdes också bl.a. gärningar som såvitt avser människor är straffbelagda enligt bestäm</w:t>
      </w:r>
      <w:r>
        <w:softHyphen/>
        <w:t xml:space="preserve">melser i brottsbalken (t.ex. misshandel och olaga frihetsberövande). Det bedömdes därför tillräckligt att straffskalan vid brott mot </w:t>
      </w:r>
      <w:proofErr w:type="spellStart"/>
      <w:r>
        <w:t>etikprövningsla</w:t>
      </w:r>
      <w:r>
        <w:softHyphen/>
        <w:t>gen</w:t>
      </w:r>
      <w:proofErr w:type="spellEnd"/>
      <w:r>
        <w:t xml:space="preserve"> skulle vara maximerad till fängelse i högst sex månader (s. 169 f.).</w:t>
      </w:r>
    </w:p>
    <w:p w14:paraId="56872B2C" w14:textId="77777777" w:rsidR="004C0735" w:rsidRDefault="00C013B6" w:rsidP="004C0735">
      <w:pPr>
        <w:pStyle w:val="Brdtextmedindrag"/>
      </w:pPr>
      <w:r>
        <w:t xml:space="preserve">Straffbestämmelsen i </w:t>
      </w:r>
      <w:proofErr w:type="spellStart"/>
      <w:r>
        <w:t>etikprövningslagen</w:t>
      </w:r>
      <w:proofErr w:type="spellEnd"/>
      <w:r>
        <w:t xml:space="preserve"> är subsidiär i förhållande till andra straffbestämmelser. Det innebär att gärningar som är straffbara en</w:t>
      </w:r>
      <w:r>
        <w:softHyphen/>
        <w:t xml:space="preserve">ligt brottsbalken eller någon annan författning inte ska straffas enligt </w:t>
      </w:r>
      <w:proofErr w:type="spellStart"/>
      <w:r>
        <w:t>etik</w:t>
      </w:r>
      <w:r>
        <w:softHyphen/>
        <w:t>prövningslagen</w:t>
      </w:r>
      <w:proofErr w:type="spellEnd"/>
      <w:r>
        <w:t>.</w:t>
      </w:r>
    </w:p>
    <w:p w14:paraId="1A90176B" w14:textId="77777777" w:rsidR="004C0735" w:rsidRDefault="00C013B6" w:rsidP="004C0735">
      <w:pPr>
        <w:pStyle w:val="Rubrik5utannumrering"/>
      </w:pPr>
      <w:r>
        <w:t>Skärpt straff för den som med uppsåt forskar utan godkännande</w:t>
      </w:r>
    </w:p>
    <w:p w14:paraId="24DF34F2" w14:textId="77777777" w:rsidR="004C0735" w:rsidRDefault="00C013B6" w:rsidP="004C0735">
      <w:pPr>
        <w:pStyle w:val="Brdtext"/>
      </w:pPr>
      <w:r w:rsidRPr="0094601F">
        <w:t>Den grundläggande utgångspunkten för utformningen av straffskalor är brottets allvar. Straffet ska återspegla hur allvarligt och klandervärt ett visst brott är</w:t>
      </w:r>
      <w:r>
        <w:t xml:space="preserve">. Syftet med </w:t>
      </w:r>
      <w:proofErr w:type="spellStart"/>
      <w:r>
        <w:t>etikprövningslagen</w:t>
      </w:r>
      <w:proofErr w:type="spellEnd"/>
      <w:r>
        <w:t xml:space="preserve"> är att skydda den enskilda människan och respekten för människovärdet vid forskning. Brott mot </w:t>
      </w:r>
      <w:proofErr w:type="spellStart"/>
      <w:r>
        <w:t>etikprövningslagen</w:t>
      </w:r>
      <w:proofErr w:type="spellEnd"/>
      <w:r>
        <w:t xml:space="preserve"> kan vara av varierande art och svårhetsgrad. Rege</w:t>
      </w:r>
      <w:r>
        <w:softHyphen/>
        <w:t xml:space="preserve">ringen anser att vissa brott mot </w:t>
      </w:r>
      <w:proofErr w:type="spellStart"/>
      <w:r>
        <w:t>etikprövningslagen</w:t>
      </w:r>
      <w:proofErr w:type="spellEnd"/>
      <w:r>
        <w:t xml:space="preserve"> är så pass allvarliga att det nuvarande maximistraffet på sex månaders fängelse inte täcker allvar</w:t>
      </w:r>
      <w:r>
        <w:softHyphen/>
      </w:r>
      <w:r>
        <w:lastRenderedPageBreak/>
        <w:t>lighetsgraden. Exempel på företeelser som skulle kunna ha ett högre straff</w:t>
      </w:r>
      <w:r>
        <w:softHyphen/>
        <w:t>värde är att forskningen har utförts under lång tid eller vid upprepade till</w:t>
      </w:r>
      <w:r>
        <w:softHyphen/>
        <w:t>fällen utan etiktillstånd eller att ett stort antal forskningspersoner har varit inblandade. Andra omständigheter som kan höja straffvärdet är att forsk</w:t>
      </w:r>
      <w:r>
        <w:softHyphen/>
        <w:t>ning som har bedrivits utan etiktillstånd har medfört att forsknings</w:t>
      </w:r>
      <w:r>
        <w:softHyphen/>
        <w:t>perso</w:t>
      </w:r>
      <w:r>
        <w:softHyphen/>
        <w:t>nerna utsatts för stora risker att skadas fysiskt, psykiskt eller integritets</w:t>
      </w:r>
      <w:r>
        <w:softHyphen/>
        <w:t>mässigt. Ännu allvarligare är forskningsverksamhet som medför att forsk</w:t>
      </w:r>
      <w:r>
        <w:softHyphen/>
        <w:t>ningspersonerna utsätts för grova och långvariga kränk</w:t>
      </w:r>
      <w:r>
        <w:softHyphen/>
        <w:t>ningar av den per</w:t>
      </w:r>
      <w:r>
        <w:softHyphen/>
        <w:t>sonliga integriteten eller som leder till skador, sjukdomar eller att forsk</w:t>
      </w:r>
      <w:r>
        <w:softHyphen/>
        <w:t>ningspersonen avlider. Särskilt allvarligt är det givetvis om överträdelser sker vid upprepade tillfällen. Med det nuvarande maximi</w:t>
      </w:r>
      <w:r>
        <w:softHyphen/>
        <w:t>straffet kan emel</w:t>
      </w:r>
      <w:r>
        <w:softHyphen/>
        <w:t>lertid inte ens de allvarligaste brotten medföra fängelse i mer än sex må</w:t>
      </w:r>
      <w:r>
        <w:softHyphen/>
        <w:t>nader.</w:t>
      </w:r>
    </w:p>
    <w:p w14:paraId="21FEEFEC" w14:textId="77777777" w:rsidR="004C0735" w:rsidRDefault="00C013B6" w:rsidP="004C0735">
      <w:pPr>
        <w:pStyle w:val="Brdtextmedindrag"/>
      </w:pPr>
      <w:r>
        <w:t xml:space="preserve">Mot bakgrund av detta anser regeringen att straffmaximum för </w:t>
      </w:r>
      <w:r w:rsidRPr="00410AF5">
        <w:t xml:space="preserve">utförande av forskning utan </w:t>
      </w:r>
      <w:r>
        <w:t>etik</w:t>
      </w:r>
      <w:r w:rsidRPr="00410AF5">
        <w:t>godkännande eller utan iakttagande av de villkor som har ställts upp i ett beslut om godkännande</w:t>
      </w:r>
      <w:r>
        <w:t xml:space="preserve"> ska höjas från fängelse i sex månader till fängelse i två år. De allra flesta remissinstanser som har yttrat sig tillstyrker eller har inget att invända mot en sådan höjning. </w:t>
      </w:r>
      <w:r w:rsidRPr="00775E44">
        <w:rPr>
          <w:i/>
        </w:rPr>
        <w:t>Svenska Läkaresällskapet</w:t>
      </w:r>
      <w:r w:rsidRPr="007036FE">
        <w:t xml:space="preserve"> anser att ökade straffsatser har ett viktigt signal</w:t>
      </w:r>
      <w:r>
        <w:softHyphen/>
      </w:r>
      <w:r w:rsidRPr="007036FE">
        <w:t>värde för betydelsen av en korrekt hantering av forskningsetiska frågor</w:t>
      </w:r>
      <w:r>
        <w:t>,</w:t>
      </w:r>
      <w:r w:rsidRPr="007036FE">
        <w:t xml:space="preserve"> men anser att det är oklart huruvida det också fungerar avskräckande och ger en preventiv effekt. Läkaresällskapet avvisar inte utredningens förslag men </w:t>
      </w:r>
      <w:r>
        <w:t>anser</w:t>
      </w:r>
      <w:r w:rsidRPr="007036FE">
        <w:t xml:space="preserve"> att en lika god effekt sannolikt kan uppnås med utbildning och information samt de övriga förslag som presenteras i betänkandet.</w:t>
      </w:r>
      <w:r>
        <w:t xml:space="preserve"> Rege</w:t>
      </w:r>
      <w:r>
        <w:softHyphen/>
        <w:t xml:space="preserve">ringen anser att utbildning och information är viktiga åtgärder för att se till att </w:t>
      </w:r>
      <w:proofErr w:type="spellStart"/>
      <w:r>
        <w:t>etikprövningslagen</w:t>
      </w:r>
      <w:proofErr w:type="spellEnd"/>
      <w:r>
        <w:t xml:space="preserve"> följs, men att en förändring av straffskalan också är motiverad. </w:t>
      </w:r>
    </w:p>
    <w:p w14:paraId="4C46F990" w14:textId="77777777" w:rsidR="004C0735" w:rsidRDefault="00C013B6" w:rsidP="004C0735">
      <w:pPr>
        <w:pStyle w:val="Brdtextmedindrag"/>
      </w:pPr>
      <w:r w:rsidRPr="00775E44">
        <w:rPr>
          <w:i/>
        </w:rPr>
        <w:t>Nätverk för Sveriges Läkemedelskommittéer (LOK)</w:t>
      </w:r>
      <w:r w:rsidRPr="007036FE">
        <w:t xml:space="preserve"> </w:t>
      </w:r>
      <w:r>
        <w:t>anser</w:t>
      </w:r>
      <w:r w:rsidRPr="007036FE">
        <w:t xml:space="preserve"> att man måste väga in vilken typ av forskning som en patient deltagit i, t.ex. om forsk</w:t>
      </w:r>
      <w:r>
        <w:softHyphen/>
      </w:r>
      <w:r w:rsidRPr="007036FE">
        <w:t>ningen innebär att utsätta patienter för riskfyllda ingrepp eller om det rör sig om att t.ex. besvara enkäter.</w:t>
      </w:r>
      <w:r>
        <w:t xml:space="preserve"> Regeringen delar denna uppfattning. I varje enskilt fall kommer rättstillämparna att värdera straffvärdet av gär</w:t>
      </w:r>
      <w:r>
        <w:softHyphen/>
        <w:t>ning</w:t>
      </w:r>
      <w:r>
        <w:softHyphen/>
        <w:t xml:space="preserve">arna. </w:t>
      </w:r>
      <w:r w:rsidRPr="00775E44">
        <w:t>LOK anser också att förslaget om straffbestämmelser måste ana</w:t>
      </w:r>
      <w:r>
        <w:softHyphen/>
      </w:r>
      <w:r w:rsidRPr="00775E44">
        <w:t>ly</w:t>
      </w:r>
      <w:r>
        <w:softHyphen/>
      </w:r>
      <w:r w:rsidRPr="00775E44">
        <w:t>seras i förhållande till förslaget att allt projektarbete som bedrivs inom ramen för utbildning ska klassas som forskning. Även eventuella konse</w:t>
      </w:r>
      <w:r>
        <w:softHyphen/>
      </w:r>
      <w:r w:rsidRPr="00775E44">
        <w:t>kvenser för hälso- och sjukvårdens nödvändiga och ökande behov, krav och ambitioner att följa och kvalitetssäkra sin verksamhet genom t.ex. olika kvalitetsregister bör enligt LOK analyseras.</w:t>
      </w:r>
      <w:r>
        <w:t xml:space="preserve"> Här vill regeringen an</w:t>
      </w:r>
      <w:r>
        <w:softHyphen/>
        <w:t xml:space="preserve">föra att utredningens förslag om att studentarbeten ska ingå i </w:t>
      </w:r>
      <w:proofErr w:type="spellStart"/>
      <w:r>
        <w:t>etikpröv</w:t>
      </w:r>
      <w:r>
        <w:softHyphen/>
        <w:t>ningslagens</w:t>
      </w:r>
      <w:proofErr w:type="spellEnd"/>
      <w:r>
        <w:t xml:space="preserve"> definition av forskning inte genomförs och att något straffan</w:t>
      </w:r>
      <w:r>
        <w:softHyphen/>
        <w:t>svar för studenter därför inte blir aktuellt (se avsnitt 6.2). När det gäller verk</w:t>
      </w:r>
      <w:r>
        <w:softHyphen/>
        <w:t>samhet inom hälso- och sjukvården så är det enbart de projekt som faller inom forskningsdefinitionen som är tillståndspliktiga. Regeringen är dock medveten om att det inte alltid är enkelt att avgöra om en verksamhet ska räknas som forskning eller inte. Regeringen anser dock inte, till skill</w:t>
      </w:r>
      <w:r>
        <w:softHyphen/>
        <w:t xml:space="preserve">nad från </w:t>
      </w:r>
      <w:r w:rsidRPr="001E0272">
        <w:rPr>
          <w:i/>
        </w:rPr>
        <w:t>Regionala etikprövningsnämnden i Umeå</w:t>
      </w:r>
      <w:r>
        <w:t>, att det är en allvarlig svag</w:t>
      </w:r>
      <w:r>
        <w:softHyphen/>
        <w:t xml:space="preserve">het att </w:t>
      </w:r>
      <w:r w:rsidRPr="007036FE">
        <w:t xml:space="preserve">det straffbara området inte är klart avgränsat </w:t>
      </w:r>
      <w:r>
        <w:t>för</w:t>
      </w:r>
      <w:r w:rsidRPr="007036FE">
        <w:t xml:space="preserve"> </w:t>
      </w:r>
      <w:r>
        <w:t>annan forsk</w:t>
      </w:r>
      <w:r>
        <w:softHyphen/>
        <w:t>ning än medicinsk. Alla forskningshuvudmän, inklusive sjukvårds</w:t>
      </w:r>
      <w:r>
        <w:softHyphen/>
        <w:t>huvud</w:t>
      </w:r>
      <w:r>
        <w:softHyphen/>
        <w:t>männen, har ansvar för att följa gällande regelverk och vid tvek</w:t>
      </w:r>
      <w:r>
        <w:softHyphen/>
        <w:t xml:space="preserve">samma fall bör de ansöka om etikprövning för att säkerställa att </w:t>
      </w:r>
      <w:proofErr w:type="spellStart"/>
      <w:r>
        <w:t>etikpröv</w:t>
      </w:r>
      <w:r>
        <w:softHyphen/>
        <w:t>ningslagen</w:t>
      </w:r>
      <w:proofErr w:type="spellEnd"/>
      <w:r>
        <w:t xml:space="preserve"> följs.    </w:t>
      </w:r>
    </w:p>
    <w:p w14:paraId="59E0F86E" w14:textId="77777777" w:rsidR="004C0735" w:rsidRDefault="00C013B6" w:rsidP="004C0735">
      <w:pPr>
        <w:pStyle w:val="Rubrik5utannumrering"/>
      </w:pPr>
      <w:r>
        <w:lastRenderedPageBreak/>
        <w:t xml:space="preserve">Straffansvar bör införas för forskningshuvudmannen </w:t>
      </w:r>
    </w:p>
    <w:p w14:paraId="26A77C1D" w14:textId="77777777" w:rsidR="004C0735" w:rsidRPr="00D54C9F" w:rsidRDefault="00C013B6" w:rsidP="004C0735">
      <w:pPr>
        <w:pStyle w:val="Brdtext"/>
      </w:pPr>
      <w:r>
        <w:t>Som redovisats ovan (avsnitt 8) bedömer regeringen, liksom utredningen, att straff</w:t>
      </w:r>
      <w:r>
        <w:softHyphen/>
        <w:t xml:space="preserve">bestämmelsen i </w:t>
      </w:r>
      <w:proofErr w:type="spellStart"/>
      <w:r>
        <w:t>etikprövningslagen</w:t>
      </w:r>
      <w:proofErr w:type="spellEnd"/>
      <w:r>
        <w:t xml:space="preserve"> tar sikte på de personer som rent kon</w:t>
      </w:r>
      <w:r>
        <w:softHyphen/>
        <w:t>kret utför forskning och att det är tveksamt om även en behörig företrädare för forskningshuvudmannen kan dömas till ansvar med stöd av straffbe</w:t>
      </w:r>
      <w:r>
        <w:softHyphen/>
        <w:t xml:space="preserve">stämmelsen så som den nu är utformad. </w:t>
      </w:r>
      <w:r w:rsidRPr="003D5B69">
        <w:t>Eftersom forsknings</w:t>
      </w:r>
      <w:r>
        <w:softHyphen/>
      </w:r>
      <w:r w:rsidRPr="003D5B69">
        <w:t>hu</w:t>
      </w:r>
      <w:r>
        <w:softHyphen/>
      </w:r>
      <w:r w:rsidRPr="003D5B69">
        <w:t>vud</w:t>
      </w:r>
      <w:r>
        <w:softHyphen/>
      </w:r>
      <w:r>
        <w:softHyphen/>
      </w:r>
      <w:r>
        <w:softHyphen/>
      </w:r>
      <w:r w:rsidRPr="003D5B69">
        <w:t xml:space="preserve">man i </w:t>
      </w:r>
      <w:proofErr w:type="spellStart"/>
      <w:r w:rsidRPr="003D5B69">
        <w:t>etikprövnings</w:t>
      </w:r>
      <w:r>
        <w:softHyphen/>
      </w:r>
      <w:r w:rsidRPr="003D5B69">
        <w:t>lagen</w:t>
      </w:r>
      <w:proofErr w:type="spellEnd"/>
      <w:r w:rsidRPr="003D5B69">
        <w:t xml:space="preserve"> i dess nuvarande lydelse definieras som en statlig myn</w:t>
      </w:r>
      <w:r w:rsidRPr="003D5B69">
        <w:softHyphen/>
        <w:t>dighet eller en fysisk eller juridisk person i vars verksamhet forskning utförs kan inte forsk</w:t>
      </w:r>
      <w:r>
        <w:softHyphen/>
      </w:r>
      <w:r w:rsidRPr="003D5B69">
        <w:t>ningshuvudmannen sägas utföra forskning, och som konsekvens av detta inte heller uppsåtli</w:t>
      </w:r>
      <w:r w:rsidRPr="003D5B69">
        <w:softHyphen/>
        <w:t>gen vara den som bryter mot bestämmelsen om att forsk</w:t>
      </w:r>
      <w:r>
        <w:softHyphen/>
      </w:r>
      <w:r w:rsidRPr="003D5B69">
        <w:t>ning bara får utföras om den har godkänts vid en etikprövning eller mot ett meddelat villkor.</w:t>
      </w:r>
    </w:p>
    <w:p w14:paraId="02512A73" w14:textId="77777777" w:rsidR="004C0735" w:rsidRDefault="00C013B6" w:rsidP="004C0735">
      <w:pPr>
        <w:pStyle w:val="Brdtextmedindrag"/>
      </w:pPr>
      <w:r>
        <w:t>De enda åtgärder som enligt den nuvarande regleringen kan vidtas mot forskningshuvudmannen om forskning utförs utan godkännande eller i strid mot villkor som har meddelats vid godkännande är att Överklagan</w:t>
      </w:r>
      <w:r>
        <w:softHyphen/>
        <w:t>de</w:t>
      </w:r>
      <w:r>
        <w:softHyphen/>
        <w:t xml:space="preserve">nämnden för etikprövning </w:t>
      </w:r>
      <w:r w:rsidRPr="00C83BD4">
        <w:t>kan besluta</w:t>
      </w:r>
      <w:r>
        <w:t xml:space="preserve"> om föreläg</w:t>
      </w:r>
      <w:r>
        <w:softHyphen/>
        <w:t xml:space="preserve">ganden och förbud i förening med vite enligt 35 § </w:t>
      </w:r>
      <w:proofErr w:type="spellStart"/>
      <w:r>
        <w:t>etikprövningslagen</w:t>
      </w:r>
      <w:proofErr w:type="spellEnd"/>
      <w:r>
        <w:t>. Utredningen föreslår att det införs straff</w:t>
      </w:r>
      <w:r>
        <w:softHyphen/>
        <w:t>ansvar för den som bryter mot den av utred</w:t>
      </w:r>
      <w:r>
        <w:softHyphen/>
        <w:t>ningen före</w:t>
      </w:r>
      <w:r>
        <w:softHyphen/>
        <w:t>slagna be</w:t>
      </w:r>
      <w:r>
        <w:softHyphen/>
        <w:t>stämmelsen om att forskningshuvudmannen ansvarar för att forskning inte utförs i strid med bestämmelserna om godkännande och för att villkor som har medde</w:t>
      </w:r>
      <w:r>
        <w:softHyphen/>
        <w:t xml:space="preserve">lats i samband med godkännande följs. </w:t>
      </w:r>
    </w:p>
    <w:p w14:paraId="7ED61CF2" w14:textId="77777777" w:rsidR="004C0735" w:rsidRDefault="00C013B6" w:rsidP="004C0735">
      <w:pPr>
        <w:pStyle w:val="Brdtextmedindrag"/>
      </w:pPr>
      <w:r>
        <w:t xml:space="preserve">Majoriteten av remissinstanserna tillstyrker eller har inget att invända mot förslaget om straff för forskningshuvudmännen. </w:t>
      </w:r>
      <w:r w:rsidRPr="00B52CA2">
        <w:rPr>
          <w:i/>
        </w:rPr>
        <w:t>Uppsala läns lands</w:t>
      </w:r>
      <w:r>
        <w:rPr>
          <w:i/>
        </w:rPr>
        <w:softHyphen/>
      </w:r>
      <w:r w:rsidRPr="00B52CA2">
        <w:rPr>
          <w:i/>
        </w:rPr>
        <w:t>ting</w:t>
      </w:r>
      <w:r w:rsidRPr="006C155E">
        <w:t xml:space="preserve">, </w:t>
      </w:r>
      <w:r w:rsidRPr="00B52CA2">
        <w:rPr>
          <w:i/>
        </w:rPr>
        <w:t>Södermanlands läns landsting</w:t>
      </w:r>
      <w:r w:rsidRPr="006C155E">
        <w:t xml:space="preserve">, </w:t>
      </w:r>
      <w:r w:rsidRPr="00B52CA2">
        <w:rPr>
          <w:i/>
        </w:rPr>
        <w:t>Värmlands läns landsting</w:t>
      </w:r>
      <w:r w:rsidRPr="006C155E">
        <w:t xml:space="preserve">, </w:t>
      </w:r>
      <w:r w:rsidRPr="00B52CA2">
        <w:rPr>
          <w:i/>
        </w:rPr>
        <w:t>Örebro läns landsting</w:t>
      </w:r>
      <w:r w:rsidRPr="006C155E">
        <w:t xml:space="preserve">, </w:t>
      </w:r>
      <w:r w:rsidRPr="00B52CA2">
        <w:rPr>
          <w:i/>
        </w:rPr>
        <w:t>Västmanlands läns landsting</w:t>
      </w:r>
      <w:r w:rsidRPr="006C155E">
        <w:t xml:space="preserve">, </w:t>
      </w:r>
      <w:r w:rsidRPr="00B52CA2">
        <w:rPr>
          <w:i/>
        </w:rPr>
        <w:t>Dalarnas läns landsting</w:t>
      </w:r>
      <w:r w:rsidRPr="006C155E">
        <w:t xml:space="preserve">, </w:t>
      </w:r>
      <w:r w:rsidRPr="00B52CA2">
        <w:rPr>
          <w:i/>
        </w:rPr>
        <w:t>Gävleborgs läns landsting</w:t>
      </w:r>
      <w:r>
        <w:t xml:space="preserve"> och </w:t>
      </w:r>
      <w:r w:rsidRPr="00B52CA2">
        <w:rPr>
          <w:i/>
        </w:rPr>
        <w:t>Biobank Sverige</w:t>
      </w:r>
      <w:r>
        <w:t xml:space="preserve"> </w:t>
      </w:r>
      <w:r w:rsidRPr="007036FE">
        <w:t xml:space="preserve">anser </w:t>
      </w:r>
      <w:r>
        <w:t xml:space="preserve">dock </w:t>
      </w:r>
      <w:r w:rsidRPr="007036FE">
        <w:t>att förslaget gällande delegation av straffansvar behöver utredas och förtydligas och ser komplikationer med att skapa en ordning för delegation av straffansvar.</w:t>
      </w:r>
      <w:r>
        <w:t xml:space="preserve"> Här vill regeringen anföra följande.</w:t>
      </w:r>
    </w:p>
    <w:p w14:paraId="77215F55" w14:textId="28926E44" w:rsidR="004C0735" w:rsidRDefault="00C013B6" w:rsidP="004C0735">
      <w:pPr>
        <w:pStyle w:val="Brdtextmedindrag"/>
      </w:pPr>
      <w:r w:rsidRPr="003F584D">
        <w:t xml:space="preserve">Regeringen </w:t>
      </w:r>
      <w:r>
        <w:t>delar</w:t>
      </w:r>
      <w:r w:rsidRPr="003F584D">
        <w:t xml:space="preserve"> utredningen</w:t>
      </w:r>
      <w:r>
        <w:t>s</w:t>
      </w:r>
      <w:r w:rsidRPr="003F584D">
        <w:t xml:space="preserve"> och remissinstan</w:t>
      </w:r>
      <w:r w:rsidRPr="003F584D">
        <w:softHyphen/>
        <w:t>serna</w:t>
      </w:r>
      <w:r>
        <w:t xml:space="preserve">s uppfattning </w:t>
      </w:r>
      <w:r w:rsidRPr="003F584D">
        <w:t xml:space="preserve">att ett åsidosättande av de krav som följer av </w:t>
      </w:r>
      <w:proofErr w:type="spellStart"/>
      <w:r w:rsidRPr="003F584D">
        <w:t>etikprövningslagen</w:t>
      </w:r>
      <w:proofErr w:type="spellEnd"/>
      <w:r w:rsidRPr="003F584D">
        <w:t xml:space="preserve"> bör kunna leda till straffansvar även för forskningshuvudmannen</w:t>
      </w:r>
      <w:r>
        <w:t xml:space="preserve">. </w:t>
      </w:r>
      <w:r w:rsidRPr="003F584D">
        <w:t>Regeringen bedö</w:t>
      </w:r>
      <w:r>
        <w:softHyphen/>
      </w:r>
      <w:r w:rsidRPr="003F584D">
        <w:t>mer dock att straffbestämmelsen bör utformas på ett delvis annorlunda sätt än i utredningens förslag.</w:t>
      </w:r>
      <w:r>
        <w:t xml:space="preserve"> I u</w:t>
      </w:r>
      <w:r w:rsidRPr="00585203">
        <w:t>tredningen</w:t>
      </w:r>
      <w:r>
        <w:t xml:space="preserve">s förslag tar straffbestämmelsen sikte på den som </w:t>
      </w:r>
      <w:r w:rsidRPr="00585203">
        <w:t xml:space="preserve">bryter mot den </w:t>
      </w:r>
      <w:r>
        <w:t xml:space="preserve">av utredningen </w:t>
      </w:r>
      <w:r w:rsidRPr="00585203">
        <w:t>före</w:t>
      </w:r>
      <w:r>
        <w:softHyphen/>
      </w:r>
      <w:r w:rsidRPr="00585203">
        <w:t>slagna bestämmelsen om att forskningshuvud</w:t>
      </w:r>
      <w:r>
        <w:softHyphen/>
      </w:r>
      <w:r w:rsidRPr="00585203">
        <w:t xml:space="preserve">mannen ansvarar för att forskning inte utförs i strid med </w:t>
      </w:r>
      <w:proofErr w:type="spellStart"/>
      <w:r w:rsidRPr="00585203">
        <w:t>etikprövnings</w:t>
      </w:r>
      <w:r>
        <w:softHyphen/>
      </w:r>
      <w:r w:rsidRPr="00585203">
        <w:t>lagens</w:t>
      </w:r>
      <w:proofErr w:type="spellEnd"/>
      <w:r w:rsidRPr="00585203">
        <w:t xml:space="preserve"> bestämmelse</w:t>
      </w:r>
      <w:r>
        <w:t>r</w:t>
      </w:r>
      <w:r w:rsidRPr="00585203">
        <w:t xml:space="preserve"> om god</w:t>
      </w:r>
      <w:r>
        <w:softHyphen/>
      </w:r>
      <w:r w:rsidRPr="00585203">
        <w:t>kännande och för att vill</w:t>
      </w:r>
      <w:r>
        <w:softHyphen/>
      </w:r>
      <w:r w:rsidRPr="00585203">
        <w:t>kor som har med</w:t>
      </w:r>
      <w:r>
        <w:softHyphen/>
      </w:r>
      <w:r w:rsidRPr="00585203">
        <w:t>delats i samband med godkän</w:t>
      </w:r>
      <w:r>
        <w:softHyphen/>
      </w:r>
      <w:r w:rsidRPr="00585203">
        <w:t>nande vid etikprövning följs</w:t>
      </w:r>
      <w:r>
        <w:t>. Som redovisats i avsnitt 8 föreslår regeringen att ansvaret för forsk</w:t>
      </w:r>
      <w:r>
        <w:softHyphen/>
        <w:t>ningshuvudmannen i stället ska formu</w:t>
      </w:r>
      <w:r>
        <w:softHyphen/>
        <w:t xml:space="preserve">leras som en skyldighet att </w:t>
      </w:r>
      <w:r w:rsidRPr="00965C58">
        <w:t>vidta åt</w:t>
      </w:r>
      <w:r>
        <w:softHyphen/>
      </w:r>
      <w:r w:rsidRPr="00965C58">
        <w:t>gärder för att förebygga att forskning i den egna verksamheten utförs utan godkännande eller i strid med villkor som har meddelats i samband med godkännande</w:t>
      </w:r>
      <w:r>
        <w:t>. Om ett straffansvar kopplas till åsidosättande av den be</w:t>
      </w:r>
      <w:r>
        <w:softHyphen/>
        <w:t xml:space="preserve">stämmelsen blir det enligt regeringen tydligt vilken underlåtenhet som är straffbar. </w:t>
      </w:r>
      <w:r w:rsidRPr="00E93696">
        <w:t xml:space="preserve">De </w:t>
      </w:r>
      <w:r>
        <w:t xml:space="preserve">förebyggande </w:t>
      </w:r>
      <w:r w:rsidRPr="00E93696">
        <w:t xml:space="preserve">åtgärder som ska vidtas är t.ex. att se till att ha goda rutiner för information, uppföljning och kontroll </w:t>
      </w:r>
      <w:r>
        <w:t>när det gäller</w:t>
      </w:r>
      <w:r w:rsidRPr="00E93696">
        <w:t xml:space="preserve"> frågor om etikprövning inom organisationen. Forskningshuvudmannen har också ett ansvar för at</w:t>
      </w:r>
      <w:r>
        <w:t>t se till att doktorander, fors</w:t>
      </w:r>
      <w:r w:rsidRPr="00E93696">
        <w:t xml:space="preserve">kare och andra som arbetar med forskning </w:t>
      </w:r>
      <w:r>
        <w:t xml:space="preserve">får nödvändig utbildning </w:t>
      </w:r>
      <w:r w:rsidRPr="00E93696">
        <w:t xml:space="preserve">om </w:t>
      </w:r>
      <w:proofErr w:type="spellStart"/>
      <w:r w:rsidRPr="00E93696">
        <w:t>etikprövningslagen</w:t>
      </w:r>
      <w:proofErr w:type="spellEnd"/>
      <w:r>
        <w:t>.</w:t>
      </w:r>
      <w:r w:rsidRPr="00E93696">
        <w:t xml:space="preserve"> </w:t>
      </w:r>
      <w:r>
        <w:t xml:space="preserve">Det finns dock rimligen en gräns för hur många och hur ingripande dessa förebyggande </w:t>
      </w:r>
      <w:r>
        <w:lastRenderedPageBreak/>
        <w:t>åtgärder ska vara. Regeringen anser därmed att straffbestämmelsen ska utformas så att den träffar den som låter bli att vidta de förebyggande åtgärder som skäli</w:t>
      </w:r>
      <w:r>
        <w:softHyphen/>
        <w:t xml:space="preserve">gen kunnat krävas.      </w:t>
      </w:r>
    </w:p>
    <w:p w14:paraId="5653348B" w14:textId="77777777" w:rsidR="004C0735" w:rsidRDefault="00C013B6" w:rsidP="004C0735">
      <w:pPr>
        <w:pStyle w:val="Brdtextmedindrag"/>
      </w:pPr>
      <w:r>
        <w:t xml:space="preserve">Vidare bör det tydliggöras </w:t>
      </w:r>
      <w:r w:rsidRPr="003F584D">
        <w:t>att straffansvar</w:t>
      </w:r>
      <w:r>
        <w:t xml:space="preserve"> för forskningshuvudmannen</w:t>
      </w:r>
      <w:r w:rsidRPr="003F584D">
        <w:t xml:space="preserve"> föreligger endast då forskning verkligen utförs eller har utförts i strid med </w:t>
      </w:r>
      <w:r>
        <w:t>kravet på godkännande</w:t>
      </w:r>
      <w:r w:rsidRPr="003F584D">
        <w:t xml:space="preserve"> eller villkor som har meddelats i samband med god</w:t>
      </w:r>
      <w:r>
        <w:softHyphen/>
      </w:r>
      <w:r w:rsidRPr="003F584D">
        <w:t>kän</w:t>
      </w:r>
      <w:r w:rsidRPr="003F584D">
        <w:softHyphen/>
        <w:t>nande. Straff ska inte utdömas bara för att det t.ex. finns brister i huvud</w:t>
      </w:r>
      <w:r w:rsidRPr="003F584D">
        <w:softHyphen/>
      </w:r>
      <w:r>
        <w:t>mannens organisation. Detta framgår av betänkandet men det fram</w:t>
      </w:r>
      <w:r>
        <w:softHyphen/>
        <w:t>går inte tydligt av den av utredningen föreslagna lagtexten.</w:t>
      </w:r>
    </w:p>
    <w:p w14:paraId="51138B4B" w14:textId="77777777" w:rsidR="004C0735" w:rsidRPr="003F584D" w:rsidRDefault="00C013B6" w:rsidP="004C0735">
      <w:pPr>
        <w:pStyle w:val="Brdtextmedindrag"/>
      </w:pPr>
      <w:r>
        <w:t>När det gäller frågan om straffskalan ska följande beaktas. Forsk</w:t>
      </w:r>
      <w:r>
        <w:softHyphen/>
        <w:t>nings</w:t>
      </w:r>
      <w:r>
        <w:softHyphen/>
        <w:t>huvudmannen har ansvar för att ansöka om etikprövning och regeringen föreslår i denna proposition att det ska regleras att forskningshuvud</w:t>
      </w:r>
      <w:r>
        <w:softHyphen/>
        <w:t>man</w:t>
      </w:r>
      <w:r>
        <w:softHyphen/>
        <w:t xml:space="preserve">nen </w:t>
      </w:r>
      <w:r w:rsidRPr="003853CC">
        <w:t>ska vidta åtgär</w:t>
      </w:r>
      <w:r>
        <w:t>der för att förebygga att forskning i den egna verk</w:t>
      </w:r>
      <w:r>
        <w:softHyphen/>
        <w:t>sam</w:t>
      </w:r>
      <w:r>
        <w:softHyphen/>
        <w:t>heten ut</w:t>
      </w:r>
      <w:r w:rsidRPr="003853CC">
        <w:t xml:space="preserve">förs </w:t>
      </w:r>
      <w:r>
        <w:t xml:space="preserve">utan </w:t>
      </w:r>
      <w:r w:rsidRPr="003853CC">
        <w:t>godkännande eller i strid med villkor som har meddelats i samband med godkännande</w:t>
      </w:r>
      <w:r>
        <w:t>. Forskningshuvud</w:t>
      </w:r>
      <w:r>
        <w:softHyphen/>
        <w:t xml:space="preserve">mannen är ansvarig för kultur och normer inom sin organisation och måste verka för att lagar och regler för verksamheten följs. Om så inte sker kan människor utsättas för risk att skadas </w:t>
      </w:r>
      <w:r w:rsidRPr="00171700">
        <w:t>fysiskt, psykiskt eller integritetsmässigt</w:t>
      </w:r>
      <w:r>
        <w:t xml:space="preserve">, eller för </w:t>
      </w:r>
      <w:r w:rsidRPr="00171700">
        <w:t>kränk</w:t>
      </w:r>
      <w:r>
        <w:softHyphen/>
      </w:r>
      <w:r w:rsidRPr="00171700">
        <w:t>ningar av den personliga integriteten</w:t>
      </w:r>
      <w:r>
        <w:t xml:space="preserve">. I värsta fall kan forskningspersoner råka ut för allvarliga sådana skador eller avlida. Regeringen delar därmed även utredningens uppfattning att straffskalan för brott mot </w:t>
      </w:r>
      <w:proofErr w:type="spellStart"/>
      <w:r>
        <w:t>etikprövnings</w:t>
      </w:r>
      <w:r>
        <w:softHyphen/>
        <w:t>lagen</w:t>
      </w:r>
      <w:proofErr w:type="spellEnd"/>
      <w:r>
        <w:t xml:space="preserve"> som begås av en forskningshuvudman ska vara</w:t>
      </w:r>
      <w:r w:rsidRPr="003F584D">
        <w:t xml:space="preserve"> </w:t>
      </w:r>
      <w:r>
        <w:t>den</w:t>
      </w:r>
      <w:r w:rsidRPr="003F584D">
        <w:t>samma som för den som bryter mot bestämmelserna om att forskning får utföras bara om den har godkänts vid en etikprövning eller mot ett villkor som har medde</w:t>
      </w:r>
      <w:r>
        <w:softHyphen/>
      </w:r>
      <w:r w:rsidRPr="003F584D">
        <w:t xml:space="preserve">lats med stöd av bestämmelsen om att ett godkännande får förenas med villkor. På så sätt inskärps betydelsen av att </w:t>
      </w:r>
      <w:proofErr w:type="spellStart"/>
      <w:r w:rsidRPr="003F584D">
        <w:t>etikpröv</w:t>
      </w:r>
      <w:r>
        <w:softHyphen/>
      </w:r>
      <w:r w:rsidRPr="003F584D">
        <w:t>nings</w:t>
      </w:r>
      <w:r>
        <w:softHyphen/>
      </w:r>
      <w:r w:rsidRPr="003F584D">
        <w:t>lagens</w:t>
      </w:r>
      <w:proofErr w:type="spellEnd"/>
      <w:r w:rsidRPr="003F584D">
        <w:t xml:space="preserve"> krav på etikprövning upprätthålls och att meddelade etiktillstånd följs. </w:t>
      </w:r>
      <w:r>
        <w:t>Detta är också mycket viktigt för att skapa och bibehålla förtroende för svensk forskning både nationellt och internationellt.</w:t>
      </w:r>
    </w:p>
    <w:p w14:paraId="621FD4B9" w14:textId="36A1CE37" w:rsidR="004C0735" w:rsidRDefault="00C013B6" w:rsidP="004C0735">
      <w:pPr>
        <w:pStyle w:val="Brdtextmedindrag"/>
      </w:pPr>
      <w:r w:rsidRPr="003F584D">
        <w:t>Forskningshuvudmannen är ofta en juridisk person. För straffansvar krävs det att en fysisk person kan ställas till ansvar för att ansökan om etikprövning inte gjorts eller för att forskning bedrivs eller har bedrivits i strid med gällande etiktillstånd. De som kan komma i fråga är i första hand de högsta representanterna för verksamheten, dvs. generaldirektör, verk</w:t>
      </w:r>
      <w:r w:rsidRPr="003F584D">
        <w:softHyphen/>
        <w:t xml:space="preserve">ställande direktör, styrelseledamöter </w:t>
      </w:r>
      <w:r>
        <w:t>m.fl</w:t>
      </w:r>
      <w:r w:rsidRPr="003F584D">
        <w:t>. Dessa kan dock delegera arbets</w:t>
      </w:r>
      <w:r>
        <w:softHyphen/>
      </w:r>
      <w:r>
        <w:softHyphen/>
      </w:r>
      <w:r>
        <w:softHyphen/>
      </w:r>
      <w:r>
        <w:softHyphen/>
      </w:r>
      <w:r w:rsidRPr="003F584D">
        <w:t>uppgifter, såsom kontroll av att etikprövningstillstånd finns och följs, till andra personer inom verksamheten. Om delegation har skett på ett korrekt sätt</w:t>
      </w:r>
      <w:r>
        <w:t>,</w:t>
      </w:r>
      <w:r w:rsidRPr="003F584D">
        <w:t xml:space="preserve"> är det i stället den person som fått i uppgift enligt delega</w:t>
      </w:r>
      <w:r w:rsidRPr="003F584D">
        <w:softHyphen/>
        <w:t>tionsord</w:t>
      </w:r>
      <w:r>
        <w:softHyphen/>
      </w:r>
      <w:r w:rsidRPr="003F584D">
        <w:t>ningen att se till att nödvändigt tillstånd finns och följs som har ansvar och som kan straffas. För att en delegation ska få betydelse i straff</w:t>
      </w:r>
      <w:r w:rsidRPr="003F584D">
        <w:softHyphen/>
        <w:t>rättsligt hän</w:t>
      </w:r>
      <w:r>
        <w:softHyphen/>
      </w:r>
      <w:r w:rsidRPr="003F584D">
        <w:t>seende krävs vanligen att det finns ett klart behov av en dele</w:t>
      </w:r>
      <w:r w:rsidRPr="003F584D">
        <w:softHyphen/>
        <w:t>gation, att den som ansvaret delegeras till är tillräckligt kompetent för upp</w:t>
      </w:r>
      <w:r w:rsidRPr="003F584D">
        <w:softHyphen/>
        <w:t>giften och har tillräckliga beslutsbefogenheter samt att det klart framgår vem och vad de</w:t>
      </w:r>
      <w:r>
        <w:softHyphen/>
      </w:r>
      <w:r w:rsidRPr="003F584D">
        <w:t>legationen avser. Det är inte straffansvaret som delegeras, utan uppgiften.</w:t>
      </w:r>
    </w:p>
    <w:p w14:paraId="7870F17D" w14:textId="20A88CFC" w:rsidR="004C0735" w:rsidRDefault="00C013B6" w:rsidP="00E22609">
      <w:pPr>
        <w:pStyle w:val="Brdtextmedindrag"/>
      </w:pPr>
      <w:r>
        <w:t>I detta sammanhang bör bestämmelserna i högskolelagen om de statliga högskolornas organisation</w:t>
      </w:r>
      <w:r w:rsidRPr="00C07B5D">
        <w:t xml:space="preserve"> </w:t>
      </w:r>
      <w:r>
        <w:t>nämnas. En högskola beslutar om sin interna organisation, utöver styrelse och rektor, om inte något annat är föreskrivet. När högskolan beslutar om sin organisation ska enligt 2 kap. 5 och 6 §§ bl.a. följande gälla. Beslut ska fattas av personer med vetenskaplig eller konst</w:t>
      </w:r>
      <w:r>
        <w:softHyphen/>
        <w:t>närlig kompetens, om besluten kräver en bedömning av organisation av eller kvalitet i forsk</w:t>
      </w:r>
      <w:r>
        <w:softHyphen/>
        <w:t xml:space="preserve">ningen. Av propositionen En akademi i tiden (prop. </w:t>
      </w:r>
      <w:r>
        <w:lastRenderedPageBreak/>
        <w:t>2009/10:149), som ligger till grund för bestämmelserna, framgår att den sistnämnda bestämmel</w:t>
      </w:r>
      <w:r>
        <w:softHyphen/>
        <w:t>sen syftar på beslut om exempelvis forskningens närmare inriktning och om planering, samordning och uppföljning av forskning (s. 35 f.). Regeringen uttalar i propositionen att det m</w:t>
      </w:r>
      <w:r w:rsidRPr="00283D12">
        <w:t xml:space="preserve">åste ankomma på varje universitet och högskola att inom den ram som anges i den föreslagna bestämmelsen närmare definiera vilka beslut som kräver vetenskaplig eller konstnärlig kompetens </w:t>
      </w:r>
      <w:r>
        <w:t xml:space="preserve">(s. 36). Det framgår vidare av </w:t>
      </w:r>
      <w:r w:rsidRPr="00C07B5D">
        <w:t>2</w:t>
      </w:r>
      <w:r>
        <w:t> </w:t>
      </w:r>
      <w:r w:rsidRPr="00C07B5D">
        <w:t>kap. 2 § 8</w:t>
      </w:r>
      <w:r>
        <w:t xml:space="preserve"> </w:t>
      </w:r>
      <w:r w:rsidRPr="00C07B5D">
        <w:t>högskoleförordn</w:t>
      </w:r>
      <w:r>
        <w:t>ingen (1993:100)</w:t>
      </w:r>
      <w:r w:rsidRPr="00C07B5D">
        <w:t xml:space="preserve"> </w:t>
      </w:r>
      <w:r>
        <w:t xml:space="preserve">att styrelsen för en högskola själv ska besluta </w:t>
      </w:r>
      <w:r w:rsidRPr="00C07B5D">
        <w:t>om en arbetsordning med viktigare föreskrifter om högskolans övergripande organisation, dele</w:t>
      </w:r>
      <w:r>
        <w:softHyphen/>
      </w:r>
      <w:r w:rsidRPr="00C07B5D">
        <w:t>gering av beslutanderätt, hand</w:t>
      </w:r>
      <w:r w:rsidR="00AC2C54">
        <w:softHyphen/>
      </w:r>
      <w:r w:rsidRPr="00C07B5D">
        <w:t>läggning av ärenden och formerna i övrigt för verksamheten, om inte annat är föreskrivet i lag eller förordning</w:t>
      </w:r>
      <w:r>
        <w:t>. Det är alltså upp till högskolan att besluta om var i organisationen och vem eller vilka som genom delega</w:t>
      </w:r>
      <w:r w:rsidR="00AC2C54">
        <w:softHyphen/>
      </w:r>
      <w:r>
        <w:t xml:space="preserve">tion ansvarar för att t.ex. skapa </w:t>
      </w:r>
      <w:r w:rsidRPr="00DF4B09">
        <w:t>goda rutiner för informa</w:t>
      </w:r>
      <w:r>
        <w:softHyphen/>
      </w:r>
      <w:r w:rsidRPr="00DF4B09">
        <w:t>tion, uppföljning och kontroll</w:t>
      </w:r>
      <w:r>
        <w:t xml:space="preserve"> när det gäller</w:t>
      </w:r>
      <w:r w:rsidRPr="00DF4B09">
        <w:t xml:space="preserve"> frågor om etikprövning</w:t>
      </w:r>
      <w:r>
        <w:t xml:space="preserve"> </w:t>
      </w:r>
      <w:r w:rsidRPr="00DF4B09">
        <w:t xml:space="preserve">inom </w:t>
      </w:r>
      <w:r>
        <w:t>högskolan.</w:t>
      </w:r>
    </w:p>
    <w:p w14:paraId="75D38B11" w14:textId="18C7735F" w:rsidR="004C0735" w:rsidRPr="003F584D" w:rsidRDefault="00C013B6" w:rsidP="004C0735">
      <w:pPr>
        <w:pStyle w:val="Brdtextmedindrag"/>
      </w:pPr>
      <w:r w:rsidRPr="003F584D">
        <w:rPr>
          <w:i/>
        </w:rPr>
        <w:t>SKL</w:t>
      </w:r>
      <w:r w:rsidRPr="003F584D">
        <w:t xml:space="preserve"> anser till skillnad från utredningen att forskningshu</w:t>
      </w:r>
      <w:r w:rsidRPr="003F584D">
        <w:softHyphen/>
        <w:t>vudmannens an</w:t>
      </w:r>
      <w:r>
        <w:softHyphen/>
      </w:r>
      <w:r w:rsidRPr="003F584D">
        <w:t>svar inte ska kunna delegeras, även om arbetsuppgifter delegeras. Om åsi</w:t>
      </w:r>
      <w:r>
        <w:softHyphen/>
      </w:r>
      <w:r w:rsidRPr="003F584D">
        <w:t>dosättandet av lagen är att hänföra till bristande rutiner eller oklara in</w:t>
      </w:r>
      <w:r>
        <w:softHyphen/>
      </w:r>
      <w:r w:rsidRPr="003F584D">
        <w:t xml:space="preserve">struktioner i forskningshuvudmannens organisation, bör detta enligt </w:t>
      </w:r>
      <w:r w:rsidRPr="00DF1BD5">
        <w:t>SKL</w:t>
      </w:r>
      <w:r w:rsidRPr="003F584D">
        <w:t xml:space="preserve"> leda till ett straffrättsligt ansvar för personer i ledningen, när de har handlat med uppsåt eller av grov oaktsamhet. Här vill rege</w:t>
      </w:r>
      <w:r w:rsidRPr="003F584D">
        <w:softHyphen/>
        <w:t>ringen anföra att möj</w:t>
      </w:r>
      <w:r>
        <w:softHyphen/>
      </w:r>
      <w:r w:rsidRPr="003F584D">
        <w:t xml:space="preserve">lighet till delegation av ansvar för uppgifter som det är straffbart att </w:t>
      </w:r>
      <w:r>
        <w:t>låta bli</w:t>
      </w:r>
      <w:r w:rsidRPr="003F584D">
        <w:t xml:space="preserve"> att utföra finns på flera områden, t.ex. inom arbetsmiljöområdet. </w:t>
      </w:r>
      <w:r>
        <w:t>Om en</w:t>
      </w:r>
      <w:r w:rsidRPr="003F584D">
        <w:t xml:space="preserve"> tydlig delegering </w:t>
      </w:r>
      <w:r>
        <w:t xml:space="preserve">har </w:t>
      </w:r>
      <w:r w:rsidRPr="003F584D">
        <w:t>skett och medfört de befogenheter som krävs för att klara uppgiften, kan straffansvar utkrävas av den som har trätt i forsk</w:t>
      </w:r>
      <w:r>
        <w:softHyphen/>
      </w:r>
      <w:r w:rsidRPr="003F584D">
        <w:t>ningshuvudmannens ställe. Rege</w:t>
      </w:r>
      <w:r>
        <w:softHyphen/>
      </w:r>
      <w:r w:rsidRPr="003F584D">
        <w:t xml:space="preserve">ringen anser att det är en lämplig ordning och ser, till skillnad från </w:t>
      </w:r>
      <w:r w:rsidRPr="003F584D">
        <w:rPr>
          <w:i/>
        </w:rPr>
        <w:t>Uppsala läns landsting</w:t>
      </w:r>
      <w:r w:rsidRPr="003F584D">
        <w:t xml:space="preserve"> m.fl</w:t>
      </w:r>
      <w:r>
        <w:t>.</w:t>
      </w:r>
      <w:r w:rsidRPr="003F584D">
        <w:t xml:space="preserve">, inget behov av att utreda eller förtydliga förslaget ytterligare. </w:t>
      </w:r>
    </w:p>
    <w:p w14:paraId="4F8B0EAD" w14:textId="77777777" w:rsidR="004C0735" w:rsidRDefault="00C013B6" w:rsidP="004C0735">
      <w:pPr>
        <w:pStyle w:val="Brdtextmedindrag"/>
      </w:pPr>
      <w:r>
        <w:t>R</w:t>
      </w:r>
      <w:r w:rsidRPr="003F584D">
        <w:t xml:space="preserve">egeringen </w:t>
      </w:r>
      <w:r>
        <w:t xml:space="preserve">föreslår således </w:t>
      </w:r>
      <w:r w:rsidRPr="003F584D">
        <w:t xml:space="preserve">att </w:t>
      </w:r>
      <w:r>
        <w:t>den</w:t>
      </w:r>
      <w:r w:rsidRPr="003F584D">
        <w:t xml:space="preserve"> </w:t>
      </w:r>
      <w:r>
        <w:t xml:space="preserve">forskningshuvudman </w:t>
      </w:r>
      <w:r w:rsidRPr="003F584D">
        <w:t xml:space="preserve">som </w:t>
      </w:r>
      <w:r>
        <w:t xml:space="preserve">med </w:t>
      </w:r>
      <w:r w:rsidRPr="003F584D">
        <w:t>upp</w:t>
      </w:r>
      <w:r>
        <w:softHyphen/>
      </w:r>
      <w:r w:rsidRPr="003F584D">
        <w:t xml:space="preserve">såt </w:t>
      </w:r>
      <w:r>
        <w:t>låter bli</w:t>
      </w:r>
      <w:r w:rsidRPr="003F584D">
        <w:t xml:space="preserve"> att vidta</w:t>
      </w:r>
      <w:r>
        <w:t xml:space="preserve"> de</w:t>
      </w:r>
      <w:r w:rsidRPr="003F584D">
        <w:t xml:space="preserve"> åtgärder </w:t>
      </w:r>
      <w:r>
        <w:t xml:space="preserve">som skäligen kunnat krävas </w:t>
      </w:r>
      <w:r w:rsidRPr="003F584D">
        <w:t>för att före</w:t>
      </w:r>
      <w:r>
        <w:softHyphen/>
      </w:r>
      <w:r w:rsidRPr="003F584D">
        <w:t>bygga att forskning i den egna verksamheten utförs utan god</w:t>
      </w:r>
      <w:r w:rsidRPr="003F584D">
        <w:softHyphen/>
        <w:t>kännande eller i strid med villkor som har meddelats i samband med god</w:t>
      </w:r>
      <w:r w:rsidRPr="003F584D">
        <w:softHyphen/>
        <w:t>kännande</w:t>
      </w:r>
      <w:r>
        <w:t>,</w:t>
      </w:r>
      <w:r w:rsidRPr="003F584D">
        <w:t xml:space="preserve"> och </w:t>
      </w:r>
      <w:r>
        <w:t>sådan forskning utförs,</w:t>
      </w:r>
      <w:r w:rsidRPr="003F584D">
        <w:t xml:space="preserve"> ska dömas till böter eller fängelse i högst två år. </w:t>
      </w:r>
      <w:r>
        <w:t xml:space="preserve">Som påpekas i avsnitt 8 </w:t>
      </w:r>
      <w:r w:rsidRPr="003D5B69">
        <w:t xml:space="preserve">är </w:t>
      </w:r>
      <w:r>
        <w:t xml:space="preserve">forskningshuvudmannen </w:t>
      </w:r>
      <w:r w:rsidRPr="003D5B69">
        <w:t>ytterst ansvarig för den verksamhet som bedrivs inom den egna organisationen. Samtidigt tar detta ansvar inte ifrån den enskild</w:t>
      </w:r>
      <w:r>
        <w:t>a</w:t>
      </w:r>
      <w:r w:rsidRPr="003D5B69">
        <w:t xml:space="preserve"> forskaren hans eller hennes personliga ansvar för att inte utföra forskning i strid med </w:t>
      </w:r>
      <w:proofErr w:type="spellStart"/>
      <w:r w:rsidRPr="003D5B69">
        <w:t>etik</w:t>
      </w:r>
      <w:r w:rsidRPr="003D5B69">
        <w:softHyphen/>
        <w:t>prövningslagen</w:t>
      </w:r>
      <w:proofErr w:type="spellEnd"/>
      <w:r w:rsidRPr="003D5B69">
        <w:t xml:space="preserve">. </w:t>
      </w:r>
      <w:r>
        <w:t>Som flera landsting har framfört ska alltså d</w:t>
      </w:r>
      <w:r w:rsidRPr="003F584D">
        <w:t>et straffrättsliga ansvaret för forsk</w:t>
      </w:r>
      <w:r>
        <w:softHyphen/>
      </w:r>
      <w:r w:rsidRPr="003F584D">
        <w:t xml:space="preserve">ningshuvudmannen inte gälla i stället för forskarens </w:t>
      </w:r>
      <w:r>
        <w:t xml:space="preserve">nuvarande </w:t>
      </w:r>
      <w:r w:rsidRPr="003F584D">
        <w:t>ansvar</w:t>
      </w:r>
      <w:r>
        <w:t xml:space="preserve"> utan såväl huvudman</w:t>
      </w:r>
      <w:r>
        <w:softHyphen/>
        <w:t xml:space="preserve">nen som forskaren ska ha ett eget ansvar. </w:t>
      </w:r>
    </w:p>
    <w:p w14:paraId="24BED44C" w14:textId="77777777" w:rsidR="004C0735" w:rsidRDefault="00C013B6" w:rsidP="004C0735">
      <w:pPr>
        <w:pStyle w:val="Rubrik5utannumrering"/>
      </w:pPr>
      <w:r>
        <w:t>Även grov oaktsamhet ska straffas</w:t>
      </w:r>
    </w:p>
    <w:p w14:paraId="47E32C18" w14:textId="77777777" w:rsidR="004C0735" w:rsidRDefault="00C013B6" w:rsidP="004C0735">
      <w:pPr>
        <w:pStyle w:val="Brdtext"/>
      </w:pPr>
      <w:r>
        <w:t>I svensk rätt gäller att alla brott förutsätter att gärningsmannen i något av</w:t>
      </w:r>
      <w:r>
        <w:softHyphen/>
        <w:t>seende har uppvisat skuld. V</w:t>
      </w:r>
      <w:r w:rsidRPr="00C83BD4">
        <w:t>arje straffstadgande specificerar vilken typ av skuld som krävs</w:t>
      </w:r>
      <w:r>
        <w:t>.</w:t>
      </w:r>
      <w:r w:rsidRPr="00C83BD4">
        <w:t xml:space="preserve"> </w:t>
      </w:r>
      <w:r>
        <w:t>Det finns två olika grader av skuld, uppsåt och oaktsam</w:t>
      </w:r>
      <w:r>
        <w:softHyphen/>
        <w:t>het, där uppsåt är mer klandervärt än oaktsamhet. Uppsåt och oaktsamhet är inte definierade i lag, men i praxis och doktrin har betydel</w:t>
      </w:r>
      <w:r>
        <w:softHyphen/>
        <w:t>sen av be</w:t>
      </w:r>
      <w:r>
        <w:softHyphen/>
        <w:t xml:space="preserve">greppen utmejslats. </w:t>
      </w:r>
    </w:p>
    <w:p w14:paraId="711F6F4E" w14:textId="77777777" w:rsidR="004C0735" w:rsidRDefault="00C013B6" w:rsidP="004C0735">
      <w:pPr>
        <w:pStyle w:val="Brdtextmedindrag"/>
      </w:pPr>
      <w:r>
        <w:t xml:space="preserve">I </w:t>
      </w:r>
      <w:proofErr w:type="spellStart"/>
      <w:r>
        <w:t>etikprövningslagens</w:t>
      </w:r>
      <w:proofErr w:type="spellEnd"/>
      <w:r>
        <w:t xml:space="preserve"> straffbestämmelse föreskrivs att brot</w:t>
      </w:r>
      <w:r>
        <w:softHyphen/>
        <w:t>tet måste ha begåtts med uppsåt. Typfallen av uppsåt är att gärningsman</w:t>
      </w:r>
      <w:r>
        <w:softHyphen/>
        <w:t xml:space="preserve">nen har orsakat </w:t>
      </w:r>
      <w:r>
        <w:lastRenderedPageBreak/>
        <w:t>en följd avsiktligt eller med full vetskap om konsekven</w:t>
      </w:r>
      <w:r>
        <w:softHyphen/>
        <w:t>serna och alla rele</w:t>
      </w:r>
      <w:r>
        <w:softHyphen/>
        <w:t xml:space="preserve">vanta omständigheter som omger gärningen. En form av brott mot </w:t>
      </w:r>
      <w:proofErr w:type="spellStart"/>
      <w:r>
        <w:t>etik</w:t>
      </w:r>
      <w:r>
        <w:softHyphen/>
        <w:t>prövningslagen</w:t>
      </w:r>
      <w:proofErr w:type="spellEnd"/>
      <w:r>
        <w:t xml:space="preserve"> är att någon utför forskning utan att det finns etik</w:t>
      </w:r>
      <w:r>
        <w:softHyphen/>
        <w:t>godkän</w:t>
      </w:r>
      <w:r>
        <w:softHyphen/>
        <w:t>nande eller i strid mot ett villkor som uppställts vid etik</w:t>
      </w:r>
      <w:r>
        <w:softHyphen/>
        <w:t>pröv</w:t>
      </w:r>
      <w:r>
        <w:softHyphen/>
        <w:t>ning. Det skulle därmed kunna vara uppsåt om personen utför forsk</w:t>
      </w:r>
      <w:r>
        <w:softHyphen/>
        <w:t>ningen med full vetskap om att den inte har godkänts vid en etikprövning. Enligt all</w:t>
      </w:r>
      <w:r>
        <w:softHyphen/>
        <w:t>män straffrättslig rättspraxis finns det även gärningar som ska räknas som upp</w:t>
      </w:r>
      <w:r>
        <w:softHyphen/>
        <w:t>såtliga trots att gärningsmannen inte har agerat med avsikt eller full vet</w:t>
      </w:r>
      <w:r>
        <w:softHyphen/>
        <w:t>skap. Den nedre gränsen för vad som räknas som uppsåt är att gärnings</w:t>
      </w:r>
      <w:r>
        <w:softHyphen/>
        <w:t>mannen har åtminstone en misstanke om att gärningen kan få en viss effekt eller att en viss omständighet föreligger, och är likgiltig inför relevanta följder och omständigheter. Om detta är fallet finns ett s.k. likgil</w:t>
      </w:r>
      <w:r>
        <w:softHyphen/>
        <w:t>tighets</w:t>
      </w:r>
      <w:r>
        <w:softHyphen/>
        <w:t>uppsåt. Ett exem</w:t>
      </w:r>
      <w:r>
        <w:softHyphen/>
        <w:t>pel är att det krävs tillstånd för viss forskning, att en fors</w:t>
      </w:r>
      <w:r>
        <w:softHyphen/>
        <w:t>kare har misstänkt det och vetat om att ett sådant tillstånd inte finns, men inte sett det som ett skäl för att avstå från att utföra forskningen.</w:t>
      </w:r>
    </w:p>
    <w:p w14:paraId="5DFDF454" w14:textId="77777777" w:rsidR="004C0735" w:rsidRPr="002B28F0" w:rsidRDefault="00C013B6" w:rsidP="004C0735">
      <w:pPr>
        <w:pStyle w:val="Brdtextmedindrag"/>
      </w:pPr>
      <w:r w:rsidRPr="002B28F0">
        <w:t xml:space="preserve">För en forskningshuvudman kan underlåtenhet att se till att det finns klara rutiner och instruktioner eller underlåtenhet att utföra kontroller av verksamheten i syfte att förebygga att forskning utförs utan att ha godkänts vid en etikprövning anses vara uppsåtliga brott. </w:t>
      </w:r>
    </w:p>
    <w:p w14:paraId="7293110E" w14:textId="46F9FEED" w:rsidR="004C0735" w:rsidRPr="00B963B1" w:rsidRDefault="00C013B6" w:rsidP="004C0735">
      <w:pPr>
        <w:pStyle w:val="Brdtextmedindrag"/>
      </w:pPr>
      <w:r w:rsidRPr="002B28F0">
        <w:t>Utredningen anser att ett stärkt skydd för de personer</w:t>
      </w:r>
      <w:r>
        <w:t xml:space="preserve"> som deltar i forsk</w:t>
      </w:r>
      <w:r>
        <w:softHyphen/>
        <w:t xml:space="preserve">ning utgör ett skäl för att även oaktsamma gärningar bör straffas, dock att det straffbara området begränsas till vad som i straffrättslig mening utgör grov oaktsamhet. Regeringen delar den uppfattningen. </w:t>
      </w:r>
      <w:r w:rsidRPr="00FB5887">
        <w:t>Med denna nivå på oaktsamheten kommer ansvaret att träffa påtagligt straffvärda handlingar</w:t>
      </w:r>
      <w:r>
        <w:t xml:space="preserve">. Gränsen mellan uppsåt och grov oaktsamhet är inte alltid enkel att dra. När det gäller brott mot </w:t>
      </w:r>
      <w:proofErr w:type="spellStart"/>
      <w:r>
        <w:t>etikprövningslagen</w:t>
      </w:r>
      <w:proofErr w:type="spellEnd"/>
      <w:r>
        <w:t xml:space="preserve"> skulle en person som utför forsk</w:t>
      </w:r>
      <w:r>
        <w:softHyphen/>
        <w:t>ning och trodde att det fanns ett etikprövningstillstånd, men som inte kon</w:t>
      </w:r>
      <w:r>
        <w:softHyphen/>
        <w:t>trollerat detta, kunna räknas som grovt oaktsam. Enligt regeringens me</w:t>
      </w:r>
      <w:r>
        <w:softHyphen/>
        <w:t>ning är det rim</w:t>
      </w:r>
      <w:r>
        <w:softHyphen/>
        <w:t>ligt att straff ska kunna utdömas även i sådana fall</w:t>
      </w:r>
      <w:r w:rsidRPr="00401768">
        <w:t xml:space="preserve">. </w:t>
      </w:r>
      <w:r>
        <w:t>En fors</w:t>
      </w:r>
      <w:r>
        <w:softHyphen/>
        <w:t>kare måste ta reda på om godkännande behövs och om så är fallet, kon</w:t>
      </w:r>
      <w:r>
        <w:softHyphen/>
        <w:t>trollera att godkännande finns innan forsk</w:t>
      </w:r>
      <w:r>
        <w:softHyphen/>
        <w:t>ningen utförs</w:t>
      </w:r>
      <w:r w:rsidRPr="00401768">
        <w:t xml:space="preserve">. </w:t>
      </w:r>
      <w:r w:rsidR="00D32824" w:rsidRPr="00B10818">
        <w:t>Ett annat exempel</w:t>
      </w:r>
      <w:r w:rsidR="00D32824">
        <w:t xml:space="preserve"> skulle kunna vara</w:t>
      </w:r>
      <w:r w:rsidR="00D32824" w:rsidRPr="00B10818">
        <w:t xml:space="preserve"> en företrädare för forsk</w:t>
      </w:r>
      <w:r w:rsidR="00D32824">
        <w:softHyphen/>
      </w:r>
      <w:r w:rsidR="00D32824" w:rsidRPr="00B10818">
        <w:t>ningshuvudman</w:t>
      </w:r>
      <w:r w:rsidR="00D32824" w:rsidRPr="00B10818">
        <w:softHyphen/>
        <w:t xml:space="preserve">nen som </w:t>
      </w:r>
      <w:bookmarkStart w:id="48" w:name="_Hlk17976790"/>
      <w:r w:rsidR="00D32824">
        <w:t>får en indikation på</w:t>
      </w:r>
      <w:r w:rsidR="00D32824" w:rsidRPr="00B10818">
        <w:t xml:space="preserve"> att vidtagna åtgärder i form av t.ex. in</w:t>
      </w:r>
      <w:r w:rsidR="00D32824" w:rsidRPr="00B10818">
        <w:softHyphen/>
        <w:t>forma</w:t>
      </w:r>
      <w:r w:rsidR="00D32824">
        <w:softHyphen/>
      </w:r>
      <w:r w:rsidR="00D32824" w:rsidRPr="00B10818">
        <w:t xml:space="preserve">tion och kontroller </w:t>
      </w:r>
      <w:r w:rsidR="00D32824">
        <w:t xml:space="preserve">inte </w:t>
      </w:r>
      <w:r w:rsidR="00D32824" w:rsidRPr="00B10818">
        <w:t>är tillräckliga, men som inte följer upp om de verk</w:t>
      </w:r>
      <w:r w:rsidR="00D32824">
        <w:softHyphen/>
      </w:r>
      <w:r w:rsidR="00D32824" w:rsidRPr="00B10818">
        <w:t>ligen uppfyller sitt syfte</w:t>
      </w:r>
      <w:bookmarkEnd w:id="48"/>
      <w:r w:rsidRPr="002B28F0">
        <w:t xml:space="preserve">. </w:t>
      </w:r>
      <w:r>
        <w:t>Vad som ska anses utgöra grov oaktsamhet</w:t>
      </w:r>
      <w:r w:rsidRPr="00FF1A70">
        <w:t xml:space="preserve"> ska utgå från en hel</w:t>
      </w:r>
      <w:r>
        <w:softHyphen/>
      </w:r>
      <w:r w:rsidRPr="00FF1A70">
        <w:t>hetsbedömning</w:t>
      </w:r>
      <w:r>
        <w:t xml:space="preserve"> och överlämnas i det enskilda fallet </w:t>
      </w:r>
      <w:r w:rsidRPr="00FF1A70">
        <w:t>till rätts</w:t>
      </w:r>
      <w:r>
        <w:softHyphen/>
      </w:r>
      <w:r w:rsidRPr="00FF1A70">
        <w:t>tillämp</w:t>
      </w:r>
      <w:r>
        <w:softHyphen/>
      </w:r>
      <w:r w:rsidRPr="00FF1A70">
        <w:t>ningen.</w:t>
      </w:r>
      <w:r>
        <w:t xml:space="preserve"> Faktorer såsom graden av avvikelse från godtagbart beteende (aktsamhets</w:t>
      </w:r>
      <w:r>
        <w:softHyphen/>
        <w:t>standard), riskernas karaktär och de hotade intresse</w:t>
      </w:r>
      <w:r>
        <w:softHyphen/>
        <w:t xml:space="preserve">nas relativa värde kan beaktas i bedömningen. </w:t>
      </w:r>
      <w:r w:rsidRPr="006E66D2">
        <w:t xml:space="preserve">Avsikten är att ansvaret endast ska träffa sådana gärningar där gärningsmannens </w:t>
      </w:r>
      <w:r>
        <w:t xml:space="preserve">brist på </w:t>
      </w:r>
      <w:r w:rsidRPr="006E66D2">
        <w:t>hand</w:t>
      </w:r>
      <w:r>
        <w:softHyphen/>
      </w:r>
      <w:r w:rsidRPr="006E66D2">
        <w:t>lande, trots frånvaron av uppsåt, är påtagligt straffvärt.</w:t>
      </w:r>
      <w:r>
        <w:t xml:space="preserve"> </w:t>
      </w:r>
      <w:r w:rsidRPr="006E66D2">
        <w:t>Den närmare grän</w:t>
      </w:r>
      <w:r>
        <w:softHyphen/>
      </w:r>
      <w:r w:rsidRPr="006E66D2">
        <w:t>sen för vad som ska anses som grovt oaktsamt blir ytterst en fråga för rätts</w:t>
      </w:r>
      <w:r>
        <w:softHyphen/>
      </w:r>
      <w:r w:rsidRPr="006E66D2">
        <w:t>tillämpningen att bedöma.</w:t>
      </w:r>
    </w:p>
    <w:p w14:paraId="0F023E6D" w14:textId="77777777" w:rsidR="004C0735" w:rsidRDefault="00C013B6" w:rsidP="004C0735">
      <w:pPr>
        <w:pStyle w:val="Brdtextmedindrag"/>
      </w:pPr>
      <w:r>
        <w:t xml:space="preserve">Enligt </w:t>
      </w:r>
      <w:r w:rsidRPr="00047F5F">
        <w:rPr>
          <w:i/>
        </w:rPr>
        <w:t xml:space="preserve">de regionala etikprövningsnämnderna i Linköping, Stockholm </w:t>
      </w:r>
      <w:r w:rsidRPr="006D7FC7">
        <w:t>och</w:t>
      </w:r>
      <w:r w:rsidRPr="00047F5F">
        <w:rPr>
          <w:i/>
        </w:rPr>
        <w:t xml:space="preserve"> Uppsala</w:t>
      </w:r>
      <w:r w:rsidRPr="007036FE">
        <w:t xml:space="preserve"> </w:t>
      </w:r>
      <w:r>
        <w:t xml:space="preserve">samt </w:t>
      </w:r>
      <w:r w:rsidRPr="00047F5F">
        <w:rPr>
          <w:i/>
        </w:rPr>
        <w:t>Kungl. Ingenjörsvetenskapsakademien</w:t>
      </w:r>
      <w:r w:rsidRPr="007036FE">
        <w:t xml:space="preserve"> </w:t>
      </w:r>
      <w:r>
        <w:t>bör brist på kun</w:t>
      </w:r>
      <w:r>
        <w:softHyphen/>
        <w:t xml:space="preserve">skap om </w:t>
      </w:r>
      <w:proofErr w:type="spellStart"/>
      <w:r>
        <w:t>etikprövningslagen</w:t>
      </w:r>
      <w:proofErr w:type="spellEnd"/>
      <w:r>
        <w:t xml:space="preserve"> inte utesluta straffansvar. Här vill regeringen anföra att okunskap om att en gärning är straffrättsligt otillåten i allmänhet inte friar någon från ansvar. I undantagsfall kan det dock ske, men då krävs t.ex. att lagen har kungjorts felaktigt, att straffbudet är otydligt eller att det på annat sätt är uppenbart ursäktligt att man inte känner till en lags inne</w:t>
      </w:r>
      <w:r>
        <w:softHyphen/>
      </w:r>
      <w:r>
        <w:lastRenderedPageBreak/>
        <w:t xml:space="preserve">håll. Men i normala fall har </w:t>
      </w:r>
      <w:r w:rsidRPr="002B28F0">
        <w:t>forskare och forskningshuvudmän</w:t>
      </w:r>
      <w:r>
        <w:t xml:space="preserve"> ett eget an</w:t>
      </w:r>
      <w:r>
        <w:softHyphen/>
        <w:t xml:space="preserve">svar för att hålla sig kunniga om lagens krav. </w:t>
      </w:r>
    </w:p>
    <w:p w14:paraId="64218448" w14:textId="77777777" w:rsidR="004C0735" w:rsidRDefault="00C013B6" w:rsidP="004C0735">
      <w:pPr>
        <w:pStyle w:val="Brdtextmedindrag"/>
      </w:pPr>
      <w:r>
        <w:t>När det gäller straffvärdet bör det beaktas att oaktsamma gärningar ge</w:t>
      </w:r>
      <w:r>
        <w:softHyphen/>
        <w:t>nerellt sett är mindre straffvärda än gär</w:t>
      </w:r>
      <w:r>
        <w:softHyphen/>
        <w:t>ningar som begås med uppsåt. Re</w:t>
      </w:r>
      <w:r>
        <w:softHyphen/>
        <w:t>geringen föreslår därför, liksom utred</w:t>
      </w:r>
      <w:r>
        <w:softHyphen/>
        <w:t>ningen, att straffet vid grov oakt</w:t>
      </w:r>
      <w:r>
        <w:softHyphen/>
        <w:t>sam</w:t>
      </w:r>
      <w:r>
        <w:softHyphen/>
        <w:t xml:space="preserve">het ska vara </w:t>
      </w:r>
      <w:r w:rsidRPr="00711091">
        <w:t>böter eller fängelse i högst sex månader.</w:t>
      </w:r>
      <w:r>
        <w:t xml:space="preserve">   </w:t>
      </w:r>
    </w:p>
    <w:p w14:paraId="74DCB032" w14:textId="77777777" w:rsidR="004C0735" w:rsidRDefault="00C013B6" w:rsidP="004C0735">
      <w:pPr>
        <w:pStyle w:val="Rubrik5utannumrering"/>
      </w:pPr>
      <w:r>
        <w:t>Preskription</w:t>
      </w:r>
      <w:r w:rsidRPr="00201ACC">
        <w:t xml:space="preserve"> </w:t>
      </w:r>
    </w:p>
    <w:p w14:paraId="51605989" w14:textId="77777777" w:rsidR="004C0735" w:rsidRDefault="00C013B6" w:rsidP="004C0735">
      <w:pPr>
        <w:pStyle w:val="Brdtext"/>
      </w:pPr>
      <w:r>
        <w:t xml:space="preserve">För de flesta brott gäller att </w:t>
      </w:r>
      <w:r w:rsidRPr="00201ACC">
        <w:t xml:space="preserve">en misstänkt </w:t>
      </w:r>
      <w:r>
        <w:t>person måste</w:t>
      </w:r>
      <w:r w:rsidRPr="00201ACC">
        <w:t xml:space="preserve"> ha häktats eller åta</w:t>
      </w:r>
      <w:r>
        <w:softHyphen/>
      </w:r>
      <w:r w:rsidRPr="00201ACC">
        <w:t xml:space="preserve">lats </w:t>
      </w:r>
      <w:r>
        <w:t>inom en viss tid efter det att brottet har begåtts</w:t>
      </w:r>
      <w:r w:rsidRPr="00201ACC">
        <w:t xml:space="preserve"> för att han eller hon ska få dömas till påföljd. </w:t>
      </w:r>
      <w:r>
        <w:t>Denna s.k. preskriptionstid</w:t>
      </w:r>
      <w:r w:rsidRPr="00201ACC">
        <w:t xml:space="preserve"> bestäms till olika antal år beroende på det straff som högst kan följa på brottet. I 35 kap. 1 § brotts</w:t>
      </w:r>
      <w:r>
        <w:softHyphen/>
      </w:r>
      <w:r w:rsidRPr="00201ACC">
        <w:t>balken finns bestämmelser om preskription</w:t>
      </w:r>
      <w:r>
        <w:t xml:space="preserve">stid, vilka även gäller för brott mot </w:t>
      </w:r>
      <w:proofErr w:type="spellStart"/>
      <w:r>
        <w:t>etikpröv</w:t>
      </w:r>
      <w:r>
        <w:softHyphen/>
        <w:t>ningslagen</w:t>
      </w:r>
      <w:proofErr w:type="spellEnd"/>
      <w:r>
        <w:t xml:space="preserve">. Förslaget om att höja straffmaximum från sex månader till två år innebär att </w:t>
      </w:r>
      <w:r w:rsidRPr="00201ACC">
        <w:t xml:space="preserve">preskriptionstiden </w:t>
      </w:r>
      <w:r>
        <w:t xml:space="preserve">förlängs från </w:t>
      </w:r>
      <w:r w:rsidRPr="00201ACC">
        <w:t xml:space="preserve">två </w:t>
      </w:r>
      <w:r>
        <w:t xml:space="preserve">till fem </w:t>
      </w:r>
      <w:r w:rsidRPr="00201ACC">
        <w:t>år</w:t>
      </w:r>
      <w:r>
        <w:t xml:space="preserve"> för de gär</w:t>
      </w:r>
      <w:r>
        <w:softHyphen/>
        <w:t>ningar som begås med uppsåt</w:t>
      </w:r>
      <w:r w:rsidRPr="00201ACC">
        <w:t xml:space="preserve">. </w:t>
      </w:r>
    </w:p>
    <w:p w14:paraId="7857C1D8" w14:textId="77777777" w:rsidR="004C0735" w:rsidRDefault="00C013B6" w:rsidP="004C0735">
      <w:pPr>
        <w:pStyle w:val="Brdtextmedindrag"/>
      </w:pPr>
      <w:r>
        <w:t xml:space="preserve">Det finns olika sätt att beräkna preskriptionstid. Huvudregeln är att </w:t>
      </w:r>
      <w:r w:rsidRPr="00930538">
        <w:t>pre</w:t>
      </w:r>
      <w:r>
        <w:softHyphen/>
      </w:r>
      <w:r w:rsidRPr="00930538">
        <w:t>skriptionstiden räknas från den dag brottet begicks</w:t>
      </w:r>
      <w:r>
        <w:t xml:space="preserve">. </w:t>
      </w:r>
      <w:r w:rsidRPr="00930538">
        <w:t xml:space="preserve">Vissa, s.k. </w:t>
      </w:r>
      <w:proofErr w:type="spellStart"/>
      <w:r w:rsidRPr="00930538">
        <w:t>perdure</w:t>
      </w:r>
      <w:r>
        <w:softHyphen/>
      </w:r>
      <w:r w:rsidRPr="00930538">
        <w:t>rande</w:t>
      </w:r>
      <w:proofErr w:type="spellEnd"/>
      <w:r w:rsidRPr="00930538">
        <w:t xml:space="preserve"> brott fortsätter att begås under en längre period. </w:t>
      </w:r>
      <w:r>
        <w:t>Då</w:t>
      </w:r>
      <w:r w:rsidRPr="00930538">
        <w:t xml:space="preserve"> räknas preskrip</w:t>
      </w:r>
      <w:r>
        <w:softHyphen/>
      </w:r>
      <w:r w:rsidRPr="00930538">
        <w:t xml:space="preserve">tionstiden från tiden när brottet avslutades. </w:t>
      </w:r>
      <w:r>
        <w:t xml:space="preserve">Utredningen konstaterar att det inte finns någon domstolspraxis när det gäller hur preskriptionstiden ska beräknas vid brott mot </w:t>
      </w:r>
      <w:proofErr w:type="spellStart"/>
      <w:r>
        <w:t>etikpröv</w:t>
      </w:r>
      <w:r>
        <w:softHyphen/>
        <w:t>ningslagen</w:t>
      </w:r>
      <w:proofErr w:type="spellEnd"/>
      <w:r>
        <w:t xml:space="preserve">, men </w:t>
      </w:r>
      <w:r w:rsidRPr="00930538">
        <w:t xml:space="preserve">pekar på att rättspraxis på andra rättsområden än etikprövning av forskning talar för att utförande av forskning utan etikgodkännande eller i strid med ett godkännande skulle anses pågå så länge forskningen fortgår och att det därför är ett </w:t>
      </w:r>
      <w:proofErr w:type="spellStart"/>
      <w:r w:rsidRPr="00930538">
        <w:t>perdure</w:t>
      </w:r>
      <w:r>
        <w:softHyphen/>
      </w:r>
      <w:r w:rsidRPr="00930538">
        <w:t>rande</w:t>
      </w:r>
      <w:proofErr w:type="spellEnd"/>
      <w:r w:rsidRPr="00930538">
        <w:t xml:space="preserve"> brott. </w:t>
      </w:r>
      <w:r>
        <w:t>B</w:t>
      </w:r>
      <w:r w:rsidRPr="00930538">
        <w:t>rottet avslutas med den sista forsknin</w:t>
      </w:r>
      <w:r>
        <w:t>gsåtgärden i genomfö</w:t>
      </w:r>
      <w:r>
        <w:softHyphen/>
        <w:t xml:space="preserve">randefasen. </w:t>
      </w:r>
      <w:r w:rsidRPr="00930538">
        <w:t xml:space="preserve">För </w:t>
      </w:r>
      <w:proofErr w:type="spellStart"/>
      <w:r w:rsidRPr="00930538">
        <w:t>perdurerande</w:t>
      </w:r>
      <w:proofErr w:type="spellEnd"/>
      <w:r w:rsidRPr="00930538">
        <w:t xml:space="preserve"> brott finns olika sätt att bestämma </w:t>
      </w:r>
      <w:r>
        <w:t>när brottet ska preskriberas</w:t>
      </w:r>
      <w:r w:rsidRPr="00930538">
        <w:t xml:space="preserve">. </w:t>
      </w:r>
      <w:r>
        <w:t xml:space="preserve">Vid s.k. </w:t>
      </w:r>
      <w:r w:rsidRPr="00930538">
        <w:t xml:space="preserve">simultan preskription räknas </w:t>
      </w:r>
      <w:r>
        <w:t xml:space="preserve">preskriptionstiden </w:t>
      </w:r>
      <w:r w:rsidRPr="00930538">
        <w:t>från den senaste dag då brottet begicks</w:t>
      </w:r>
      <w:r>
        <w:t xml:space="preserve">, vilket </w:t>
      </w:r>
      <w:r w:rsidRPr="00930538">
        <w:t>innebär att brottet i sin helhet antingen är preskriberat eller inte preskriberat. Om någon del av brottet ligger inom preskriptionstiden</w:t>
      </w:r>
      <w:r>
        <w:t>,</w:t>
      </w:r>
      <w:r w:rsidRPr="00930538">
        <w:t xml:space="preserve"> ska domstolen döma för hela brottet.</w:t>
      </w:r>
      <w:r>
        <w:t xml:space="preserve"> Vid s.k. successiv preskription </w:t>
      </w:r>
      <w:r w:rsidRPr="00930538">
        <w:t>preskriberas</w:t>
      </w:r>
      <w:r>
        <w:t xml:space="preserve"> brottet</w:t>
      </w:r>
      <w:r w:rsidRPr="00930538">
        <w:t xml:space="preserve"> </w:t>
      </w:r>
      <w:r>
        <w:t xml:space="preserve">i stället </w:t>
      </w:r>
      <w:r w:rsidRPr="00930538">
        <w:t>successivt under ti</w:t>
      </w:r>
      <w:r>
        <w:softHyphen/>
      </w:r>
      <w:r w:rsidRPr="00930538">
        <w:t xml:space="preserve">den det begås, </w:t>
      </w:r>
      <w:r>
        <w:t>så att gärningsmannen kan bli dömd</w:t>
      </w:r>
      <w:r w:rsidRPr="00930538">
        <w:t xml:space="preserve"> endast för den del av brottet som ligger inom preskriptionstiden räknad tillbaka från häkt</w:t>
      </w:r>
      <w:r>
        <w:softHyphen/>
      </w:r>
      <w:r w:rsidRPr="00930538">
        <w:t>ning eller delgivning av åtalet</w:t>
      </w:r>
      <w:r>
        <w:t xml:space="preserve">. </w:t>
      </w:r>
    </w:p>
    <w:p w14:paraId="59B47CF2" w14:textId="77777777" w:rsidR="004C0735" w:rsidRPr="007036FE" w:rsidRDefault="00C013B6" w:rsidP="004C0735">
      <w:pPr>
        <w:pStyle w:val="Brdtextmedindrag"/>
      </w:pPr>
      <w:r w:rsidRPr="005773B5">
        <w:rPr>
          <w:i/>
        </w:rPr>
        <w:t>Regionala etikprövningsnämnden i Linköping</w:t>
      </w:r>
      <w:r w:rsidRPr="007036FE">
        <w:t xml:space="preserve"> anser att </w:t>
      </w:r>
      <w:r>
        <w:t>det i det fortsatta lagstiftningsar</w:t>
      </w:r>
      <w:r w:rsidRPr="00470B37">
        <w:t xml:space="preserve">betet bör klargöras </w:t>
      </w:r>
      <w:r>
        <w:t xml:space="preserve">hur preskriptionstiden för brott mot </w:t>
      </w:r>
      <w:proofErr w:type="spellStart"/>
      <w:r>
        <w:t>etik</w:t>
      </w:r>
      <w:r>
        <w:softHyphen/>
        <w:t>prövningslagen</w:t>
      </w:r>
      <w:proofErr w:type="spellEnd"/>
      <w:r>
        <w:t xml:space="preserve"> </w:t>
      </w:r>
      <w:r w:rsidRPr="00470B37">
        <w:t xml:space="preserve">bör </w:t>
      </w:r>
      <w:r>
        <w:t>beräknas och förordar själv si</w:t>
      </w:r>
      <w:r w:rsidRPr="00470B37">
        <w:t>multan</w:t>
      </w:r>
      <w:r>
        <w:t xml:space="preserve"> preskription</w:t>
      </w:r>
      <w:r w:rsidRPr="00470B37">
        <w:t xml:space="preserve">. </w:t>
      </w:r>
      <w:r>
        <w:t>Re</w:t>
      </w:r>
      <w:r>
        <w:softHyphen/>
        <w:t>geringen delar synsättet att det brott som består i att utföra forskning utan godkännande vid en etikprövning eller i strid mot ett villkor som har med</w:t>
      </w:r>
      <w:r>
        <w:softHyphen/>
        <w:t xml:space="preserve">delats vid en etikprövning är att betrakta som ett </w:t>
      </w:r>
      <w:proofErr w:type="spellStart"/>
      <w:r>
        <w:t>perdu</w:t>
      </w:r>
      <w:r>
        <w:softHyphen/>
        <w:t>rerande</w:t>
      </w:r>
      <w:proofErr w:type="spellEnd"/>
      <w:r>
        <w:t xml:space="preserve"> brott och att det</w:t>
      </w:r>
      <w:r w:rsidRPr="00E533D8">
        <w:t xml:space="preserve"> avslutas med den sista forskningsåtgärden i genomfö</w:t>
      </w:r>
      <w:r>
        <w:softHyphen/>
      </w:r>
      <w:r w:rsidRPr="00E533D8">
        <w:t>rande</w:t>
      </w:r>
      <w:r>
        <w:softHyphen/>
      </w:r>
      <w:r w:rsidRPr="00E533D8">
        <w:t>fa</w:t>
      </w:r>
      <w:r>
        <w:t xml:space="preserve">sen. </w:t>
      </w:r>
      <w:r w:rsidRPr="00930538">
        <w:t>Målet för många forskningsprojekt är publikation av resultaten i en veten</w:t>
      </w:r>
      <w:r>
        <w:softHyphen/>
      </w:r>
      <w:r w:rsidRPr="00930538">
        <w:t>skaplig tidskrift</w:t>
      </w:r>
      <w:r>
        <w:t>,</w:t>
      </w:r>
      <w:r w:rsidRPr="00930538">
        <w:t xml:space="preserve"> men det är inte alltid ett projekt avslutas på det sättet. </w:t>
      </w:r>
      <w:r w:rsidRPr="00610834">
        <w:t>Publikation av rapporten kan vidare ske långt efter det att det konkreta forskningsarbetet avslutats</w:t>
      </w:r>
      <w:r>
        <w:t>.</w:t>
      </w:r>
      <w:r w:rsidRPr="00610834">
        <w:t xml:space="preserve"> </w:t>
      </w:r>
      <w:r w:rsidRPr="00930538">
        <w:t>Publikationen bör därmed inte anses vara av</w:t>
      </w:r>
      <w:r>
        <w:softHyphen/>
      </w:r>
      <w:r w:rsidRPr="00930538">
        <w:t xml:space="preserve">slutningen på brottet. </w:t>
      </w:r>
      <w:r>
        <w:t>Regeringen anser att det är upp till rättstillämpningen att avgöra när preskriptionstiden börjar löpa och om pre</w:t>
      </w:r>
      <w:r>
        <w:softHyphen/>
        <w:t>skriptionen ska ske simultant</w:t>
      </w:r>
      <w:r w:rsidRPr="00E533D8">
        <w:t xml:space="preserve"> </w:t>
      </w:r>
      <w:r>
        <w:t xml:space="preserve">eller successivt.  </w:t>
      </w:r>
    </w:p>
    <w:p w14:paraId="7C2A24F4" w14:textId="77777777" w:rsidR="004C0735" w:rsidRDefault="00C013B6" w:rsidP="004C0735">
      <w:pPr>
        <w:pStyle w:val="Rubrik5utannumrering"/>
      </w:pPr>
      <w:r>
        <w:lastRenderedPageBreak/>
        <w:t xml:space="preserve">Straffbestämmelserna </w:t>
      </w:r>
      <w:r w:rsidRPr="00CF2ED7">
        <w:t xml:space="preserve">ska gälla även om gärningen är straffbar enligt </w:t>
      </w:r>
      <w:r>
        <w:t>andra bestämmelser</w:t>
      </w:r>
    </w:p>
    <w:p w14:paraId="77D8AB0F" w14:textId="77777777" w:rsidR="004C0735" w:rsidRDefault="00C013B6" w:rsidP="004C0735">
      <w:pPr>
        <w:pStyle w:val="Brdtext"/>
      </w:pPr>
      <w:r>
        <w:t>E</w:t>
      </w:r>
      <w:r w:rsidRPr="00201ACC">
        <w:t xml:space="preserve">n och samma gärning </w:t>
      </w:r>
      <w:r>
        <w:t xml:space="preserve">kan vara brottslig enligt </w:t>
      </w:r>
      <w:r w:rsidRPr="00201ACC">
        <w:t>flera olika straffbestäm</w:t>
      </w:r>
      <w:r>
        <w:softHyphen/>
      </w:r>
      <w:r w:rsidRPr="00201ACC">
        <w:t xml:space="preserve">melser samtidigt. </w:t>
      </w:r>
      <w:r>
        <w:t>Den nuvarande s</w:t>
      </w:r>
      <w:r w:rsidRPr="00201ACC">
        <w:t xml:space="preserve">traffbestämmelsen </w:t>
      </w:r>
      <w:r>
        <w:t xml:space="preserve">i </w:t>
      </w:r>
      <w:proofErr w:type="spellStart"/>
      <w:r>
        <w:t>etikprövningslagen</w:t>
      </w:r>
      <w:proofErr w:type="spellEnd"/>
      <w:r>
        <w:t xml:space="preserve"> </w:t>
      </w:r>
      <w:r w:rsidRPr="00201ACC">
        <w:t xml:space="preserve">är </w:t>
      </w:r>
      <w:r w:rsidRPr="005E463A">
        <w:t>subsidiär i förhållande till andra straffbestämmelser</w:t>
      </w:r>
      <w:r>
        <w:t xml:space="preserve">, vilket innebär att </w:t>
      </w:r>
      <w:r w:rsidRPr="005E463A">
        <w:t>gärningar som är straffbara enligt brottsbalken eller någon annan författ</w:t>
      </w:r>
      <w:r>
        <w:softHyphen/>
      </w:r>
      <w:r w:rsidRPr="005E463A">
        <w:t xml:space="preserve">ning inte ska straffas enligt </w:t>
      </w:r>
      <w:proofErr w:type="spellStart"/>
      <w:r w:rsidRPr="005E463A">
        <w:t>etikprövningslagen</w:t>
      </w:r>
      <w:proofErr w:type="spellEnd"/>
      <w:r w:rsidRPr="005E463A">
        <w:t>.</w:t>
      </w:r>
      <w:r>
        <w:t xml:space="preserve"> O</w:t>
      </w:r>
      <w:r w:rsidRPr="00201ACC">
        <w:t xml:space="preserve">m en person döms för att ha utfört forskning och därigenom </w:t>
      </w:r>
      <w:r>
        <w:t xml:space="preserve">exempelvis </w:t>
      </w:r>
      <w:r w:rsidRPr="00201ACC">
        <w:t>tillfogat en annan person kropps</w:t>
      </w:r>
      <w:r>
        <w:softHyphen/>
      </w:r>
      <w:r w:rsidRPr="00201ACC">
        <w:t xml:space="preserve">skada på ett sådant sätt att </w:t>
      </w:r>
      <w:r>
        <w:t>den döms för</w:t>
      </w:r>
      <w:r w:rsidRPr="00201ACC">
        <w:t xml:space="preserve"> misshandel enligt 3</w:t>
      </w:r>
      <w:r>
        <w:t> </w:t>
      </w:r>
      <w:r w:rsidRPr="00201ACC">
        <w:t>kap. 5</w:t>
      </w:r>
      <w:r>
        <w:t> </w:t>
      </w:r>
      <w:r w:rsidRPr="00201ACC">
        <w:t>§ brotts</w:t>
      </w:r>
      <w:r>
        <w:softHyphen/>
      </w:r>
      <w:r w:rsidRPr="00201ACC">
        <w:t xml:space="preserve">balken, ska personen inte samtidigt dömas för brott mot </w:t>
      </w:r>
      <w:proofErr w:type="spellStart"/>
      <w:r w:rsidRPr="00201ACC">
        <w:t>etikpröv</w:t>
      </w:r>
      <w:r>
        <w:softHyphen/>
      </w:r>
      <w:r w:rsidRPr="00201ACC">
        <w:t>ningsla</w:t>
      </w:r>
      <w:r>
        <w:softHyphen/>
      </w:r>
      <w:r w:rsidRPr="00201ACC">
        <w:t>gen</w:t>
      </w:r>
      <w:proofErr w:type="spellEnd"/>
      <w:r w:rsidRPr="00201ACC">
        <w:t xml:space="preserve"> på grund av att </w:t>
      </w:r>
      <w:r>
        <w:t>godkännande vid en etikprövning inte har fun</w:t>
      </w:r>
      <w:r>
        <w:softHyphen/>
        <w:t xml:space="preserve">nits </w:t>
      </w:r>
      <w:r w:rsidRPr="00201ACC">
        <w:t>för forskning</w:t>
      </w:r>
      <w:r>
        <w:t>en</w:t>
      </w:r>
      <w:r w:rsidRPr="00201ACC">
        <w:t xml:space="preserve">. </w:t>
      </w:r>
    </w:p>
    <w:p w14:paraId="4E27598E" w14:textId="77777777" w:rsidR="00110C85" w:rsidRPr="00025171" w:rsidRDefault="00C013B6" w:rsidP="004C0735">
      <w:pPr>
        <w:pStyle w:val="Brdtextmedindrag"/>
        <w:sectPr w:rsidR="00110C85" w:rsidRPr="00025171"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 xml:space="preserve">Regeringen har övervägt </w:t>
      </w:r>
      <w:r w:rsidRPr="00201ACC">
        <w:t xml:space="preserve">om det är rimligt att </w:t>
      </w:r>
      <w:r>
        <w:t xml:space="preserve">ett sådant </w:t>
      </w:r>
      <w:r w:rsidRPr="00201ACC">
        <w:t xml:space="preserve">brott mot </w:t>
      </w:r>
      <w:proofErr w:type="spellStart"/>
      <w:r w:rsidRPr="00201ACC">
        <w:t>etik</w:t>
      </w:r>
      <w:r>
        <w:softHyphen/>
      </w:r>
      <w:r w:rsidRPr="00201ACC">
        <w:t>pröv</w:t>
      </w:r>
      <w:r>
        <w:softHyphen/>
      </w:r>
      <w:r w:rsidRPr="00201ACC">
        <w:t>nings</w:t>
      </w:r>
      <w:r>
        <w:softHyphen/>
      </w:r>
      <w:r>
        <w:softHyphen/>
      </w:r>
      <w:r w:rsidRPr="00201ACC">
        <w:t>lagen</w:t>
      </w:r>
      <w:proofErr w:type="spellEnd"/>
      <w:r w:rsidRPr="00201ACC">
        <w:t xml:space="preserve"> alltid ska konsumeras av annan brottslighet som begåtts genom samma gärning. </w:t>
      </w:r>
      <w:r>
        <w:t>Som beskrivits ovan föreslår regeringen</w:t>
      </w:r>
      <w:r w:rsidRPr="00201ACC">
        <w:t xml:space="preserve"> att maxi</w:t>
      </w:r>
      <w:r>
        <w:softHyphen/>
      </w:r>
      <w:r w:rsidRPr="00201ACC">
        <w:t>mi</w:t>
      </w:r>
      <w:r>
        <w:softHyphen/>
      </w:r>
      <w:r w:rsidRPr="00201ACC">
        <w:t>straf</w:t>
      </w:r>
      <w:r>
        <w:softHyphen/>
      </w:r>
      <w:r w:rsidRPr="00201ACC">
        <w:t xml:space="preserve">fet för </w:t>
      </w:r>
      <w:r>
        <w:t xml:space="preserve">den som med uppsåt bryter mot bestämmelserna i </w:t>
      </w:r>
      <w:proofErr w:type="spellStart"/>
      <w:r>
        <w:t>etikpröv</w:t>
      </w:r>
      <w:r>
        <w:softHyphen/>
        <w:t>nings</w:t>
      </w:r>
      <w:r>
        <w:softHyphen/>
        <w:t>lagen</w:t>
      </w:r>
      <w:proofErr w:type="spellEnd"/>
      <w:r>
        <w:t xml:space="preserve"> om att forskning får utföras bara om den har godkänts vid en etikprövning, eller mot ett villkor som har meddelats med stöd av bestäm</w:t>
      </w:r>
      <w:r>
        <w:softHyphen/>
        <w:t>mel</w:t>
      </w:r>
      <w:r>
        <w:softHyphen/>
        <w:t xml:space="preserve">sen om att ett godkännande får förenas med villkor, ska höjas från sex månaders </w:t>
      </w:r>
      <w:r w:rsidRPr="00201ACC">
        <w:t xml:space="preserve">till två års fängelse. Avsikten är att betona att det finns anledning att se allvarligt på brott mot </w:t>
      </w:r>
      <w:proofErr w:type="spellStart"/>
      <w:r w:rsidRPr="00201ACC">
        <w:t>etikprövningslagen</w:t>
      </w:r>
      <w:proofErr w:type="spellEnd"/>
      <w:r w:rsidRPr="00201ACC">
        <w:t>.</w:t>
      </w:r>
      <w:r w:rsidRPr="005E463A">
        <w:t xml:space="preserve"> </w:t>
      </w:r>
      <w:r>
        <w:t>Regeringen anser dess</w:t>
      </w:r>
      <w:r>
        <w:softHyphen/>
        <w:t>u</w:t>
      </w:r>
      <w:r>
        <w:softHyphen/>
        <w:t>tom att b</w:t>
      </w:r>
      <w:r w:rsidRPr="00201ACC">
        <w:t xml:space="preserve">rott mot </w:t>
      </w:r>
      <w:proofErr w:type="spellStart"/>
      <w:r w:rsidRPr="00201ACC">
        <w:t>etikpröv</w:t>
      </w:r>
      <w:r>
        <w:softHyphen/>
      </w:r>
      <w:r w:rsidRPr="00201ACC">
        <w:t>ningslagen</w:t>
      </w:r>
      <w:proofErr w:type="spellEnd"/>
      <w:r w:rsidRPr="00201ACC">
        <w:t xml:space="preserve"> och vissa brottsbalksbrott som kan bli aktuella har </w:t>
      </w:r>
      <w:proofErr w:type="gramStart"/>
      <w:r w:rsidRPr="00201ACC">
        <w:t>något olika skyddsintressen</w:t>
      </w:r>
      <w:proofErr w:type="gramEnd"/>
      <w:r w:rsidRPr="00201ACC">
        <w:t>. E</w:t>
      </w:r>
      <w:r>
        <w:t xml:space="preserve">tt av </w:t>
      </w:r>
      <w:proofErr w:type="spellStart"/>
      <w:r>
        <w:t>e</w:t>
      </w:r>
      <w:r w:rsidRPr="00201ACC">
        <w:t>tikprövnings</w:t>
      </w:r>
      <w:r>
        <w:softHyphen/>
      </w:r>
      <w:r w:rsidRPr="00201ACC">
        <w:t>lagens</w:t>
      </w:r>
      <w:proofErr w:type="spellEnd"/>
      <w:r w:rsidRPr="00201ACC">
        <w:t xml:space="preserve"> syfte</w:t>
      </w:r>
      <w:r>
        <w:t>n</w:t>
      </w:r>
      <w:r w:rsidRPr="00201ACC">
        <w:t xml:space="preserve"> är</w:t>
      </w:r>
      <w:r>
        <w:t>,</w:t>
      </w:r>
      <w:r w:rsidRPr="00201ACC">
        <w:t xml:space="preserve"> i likhet med </w:t>
      </w:r>
      <w:r>
        <w:t xml:space="preserve">vad som gäller för </w:t>
      </w:r>
      <w:r w:rsidRPr="00201ACC">
        <w:t>många brottsbalksbrott</w:t>
      </w:r>
      <w:r>
        <w:t>,</w:t>
      </w:r>
      <w:r w:rsidRPr="00201ACC">
        <w:t xml:space="preserve"> att skydda enskilda personers hälsa, säkerhet och integritet. Syftet med lagen är </w:t>
      </w:r>
      <w:r>
        <w:t xml:space="preserve">emellertid </w:t>
      </w:r>
      <w:r w:rsidRPr="00201ACC">
        <w:t>också att skydda respekten för människovärdet och synen på människan i stort vid forsk</w:t>
      </w:r>
      <w:r>
        <w:softHyphen/>
      </w:r>
      <w:r w:rsidRPr="00201ACC">
        <w:t xml:space="preserve">ning. </w:t>
      </w:r>
      <w:proofErr w:type="spellStart"/>
      <w:r w:rsidRPr="00201ACC">
        <w:t>Etikprövningslagen</w:t>
      </w:r>
      <w:proofErr w:type="spellEnd"/>
      <w:r w:rsidRPr="00201ACC">
        <w:t xml:space="preserve"> har således ett något bredare skyddsintresse än t.ex. de brottsbalksbrott som kan bli aktuella.</w:t>
      </w:r>
      <w:r w:rsidRPr="00461120">
        <w:t xml:space="preserve"> </w:t>
      </w:r>
      <w:r>
        <w:t>D</w:t>
      </w:r>
      <w:r w:rsidRPr="00201ACC">
        <w:t xml:space="preserve">et finns ett särskilt värde i att just </w:t>
      </w:r>
      <w:proofErr w:type="spellStart"/>
      <w:r>
        <w:t>etikprövnings</w:t>
      </w:r>
      <w:r w:rsidRPr="00201ACC">
        <w:t>lagen</w:t>
      </w:r>
      <w:proofErr w:type="spellEnd"/>
      <w:r w:rsidRPr="00201ACC">
        <w:t xml:space="preserve"> följs</w:t>
      </w:r>
      <w:r>
        <w:t xml:space="preserve">. Regeringen föreslår därför att bestämmelsen i 38 § andra stycket </w:t>
      </w:r>
      <w:proofErr w:type="spellStart"/>
      <w:r>
        <w:t>etikprövningslagen</w:t>
      </w:r>
      <w:proofErr w:type="spellEnd"/>
      <w:r>
        <w:t xml:space="preserve"> om att </w:t>
      </w:r>
      <w:proofErr w:type="spellStart"/>
      <w:r>
        <w:t>etikprövnings</w:t>
      </w:r>
      <w:r>
        <w:softHyphen/>
        <w:t>lagens</w:t>
      </w:r>
      <w:proofErr w:type="spellEnd"/>
      <w:r>
        <w:t xml:space="preserve"> straff</w:t>
      </w:r>
      <w:r>
        <w:softHyphen/>
        <w:t xml:space="preserve">bestämmelse är subsidiär </w:t>
      </w:r>
      <w:r w:rsidRPr="005E463A">
        <w:t>i förhållande till andra straffbestäm</w:t>
      </w:r>
      <w:r>
        <w:softHyphen/>
      </w:r>
      <w:r w:rsidRPr="005E463A">
        <w:t>melser</w:t>
      </w:r>
      <w:r>
        <w:t xml:space="preserve"> ska tas bort. En gärningsman som</w:t>
      </w:r>
      <w:r w:rsidRPr="00201ACC">
        <w:t xml:space="preserve"> genom samma handlande över</w:t>
      </w:r>
      <w:r>
        <w:softHyphen/>
      </w:r>
      <w:r w:rsidRPr="00201ACC">
        <w:t>träder både</w:t>
      </w:r>
      <w:r>
        <w:t xml:space="preserve"> en</w:t>
      </w:r>
      <w:r w:rsidRPr="00201ACC">
        <w:t xml:space="preserve"> straffbestämmelse </w:t>
      </w:r>
      <w:r>
        <w:t xml:space="preserve">i </w:t>
      </w:r>
      <w:proofErr w:type="spellStart"/>
      <w:r w:rsidRPr="00201ACC">
        <w:t>etikpröv</w:t>
      </w:r>
      <w:r>
        <w:softHyphen/>
      </w:r>
      <w:r w:rsidRPr="00201ACC">
        <w:t>nings</w:t>
      </w:r>
      <w:r>
        <w:softHyphen/>
      </w:r>
      <w:r w:rsidRPr="00201ACC">
        <w:t>lagen</w:t>
      </w:r>
      <w:proofErr w:type="spellEnd"/>
      <w:r w:rsidRPr="00201ACC">
        <w:t xml:space="preserve"> och </w:t>
      </w:r>
      <w:r>
        <w:t xml:space="preserve">något </w:t>
      </w:r>
      <w:r w:rsidRPr="00201ACC">
        <w:t>annat</w:t>
      </w:r>
      <w:r>
        <w:t xml:space="preserve"> straffbud kommer därmed att kunna </w:t>
      </w:r>
      <w:r w:rsidRPr="00201ACC">
        <w:t>dömas för båda brotten</w:t>
      </w:r>
      <w:r>
        <w:t>.</w:t>
      </w:r>
    </w:p>
    <w:p w14:paraId="1C6F05DB" w14:textId="77777777" w:rsidR="004C0735" w:rsidRDefault="00C013B6" w:rsidP="004C0735">
      <w:pPr>
        <w:pStyle w:val="Rubrik1"/>
      </w:pPr>
      <w:bookmarkStart w:id="49" w:name="_Toc13566213"/>
      <w:bookmarkStart w:id="50" w:name="_Toc18571613"/>
      <w:r>
        <w:t>Ikraftträdande- och övergångsbestämmelser</w:t>
      </w:r>
      <w:bookmarkEnd w:id="49"/>
      <w:bookmarkEnd w:id="50"/>
    </w:p>
    <w:p w14:paraId="6A405E33" w14:textId="77777777" w:rsidR="004C0735" w:rsidRDefault="00C013B6" w:rsidP="004C0735">
      <w:pPr>
        <w:pStyle w:val="Brdtextram"/>
      </w:pPr>
      <w:r w:rsidRPr="00420062">
        <w:rPr>
          <w:b/>
        </w:rPr>
        <w:t>Regeringens förslag:</w:t>
      </w:r>
      <w:r>
        <w:t xml:space="preserve"> Ändringarna i </w:t>
      </w:r>
      <w:proofErr w:type="spellStart"/>
      <w:r>
        <w:t>etikprövningslagen</w:t>
      </w:r>
      <w:proofErr w:type="spellEnd"/>
      <w:r>
        <w:t xml:space="preserve"> ska träda i kraft den 1 januari 2020. </w:t>
      </w:r>
    </w:p>
    <w:p w14:paraId="426ABAD8" w14:textId="77777777" w:rsidR="004C0735" w:rsidRPr="00A76360" w:rsidRDefault="00C013B6" w:rsidP="004C0735">
      <w:pPr>
        <w:pStyle w:val="Brdtextmedindragram"/>
      </w:pPr>
      <w:r>
        <w:t>Ändringarna</w:t>
      </w:r>
      <w:r w:rsidRPr="0095437E">
        <w:t xml:space="preserve"> ska inte tillämpas på forskning som</w:t>
      </w:r>
      <w:r>
        <w:t xml:space="preserve"> har</w:t>
      </w:r>
      <w:r w:rsidRPr="0095437E">
        <w:t xml:space="preserve"> utför</w:t>
      </w:r>
      <w:r>
        <w:t>ts</w:t>
      </w:r>
      <w:r w:rsidRPr="0095437E">
        <w:t xml:space="preserve"> före ikraftträdandet.</w:t>
      </w:r>
    </w:p>
    <w:p w14:paraId="138ED507" w14:textId="77777777" w:rsidR="004C0735" w:rsidRPr="00A76360" w:rsidRDefault="004C0735" w:rsidP="004C0735">
      <w:pPr>
        <w:pStyle w:val="Brdtextmedindrag"/>
        <w:rPr>
          <w:sz w:val="8"/>
          <w:szCs w:val="8"/>
        </w:rPr>
      </w:pPr>
    </w:p>
    <w:p w14:paraId="698F17E0" w14:textId="77777777" w:rsidR="004C0735" w:rsidRDefault="00C013B6" w:rsidP="004C0735">
      <w:pPr>
        <w:pStyle w:val="Brdtextmedindrag"/>
      </w:pPr>
      <w:r w:rsidRPr="0006285B">
        <w:rPr>
          <w:b/>
        </w:rPr>
        <w:t>Utredningens förslag:</w:t>
      </w:r>
      <w:r>
        <w:t xml:space="preserve"> Överensstämmer inte med regeringens förslag. Utredningen föreslår att ändringarna ska träda i kraft den 1 januari 2019.</w:t>
      </w:r>
    </w:p>
    <w:p w14:paraId="3193DE44" w14:textId="77777777" w:rsidR="004C0735" w:rsidRPr="009E3F8C" w:rsidRDefault="00C013B6" w:rsidP="004C0735">
      <w:pPr>
        <w:pStyle w:val="Brdtextmedindrag"/>
      </w:pPr>
      <w:r w:rsidRPr="009E3F8C">
        <w:rPr>
          <w:b/>
        </w:rPr>
        <w:t xml:space="preserve">Remissinstanserna: </w:t>
      </w:r>
      <w:r w:rsidRPr="009E3F8C">
        <w:t xml:space="preserve">Majoriteten av de remissinstanser som har yttrat sig tillstyrker eller har </w:t>
      </w:r>
      <w:r>
        <w:t>inget</w:t>
      </w:r>
      <w:r w:rsidRPr="009E3F8C">
        <w:t xml:space="preserve"> </w:t>
      </w:r>
      <w:r>
        <w:t xml:space="preserve">att </w:t>
      </w:r>
      <w:r w:rsidRPr="009E3F8C">
        <w:t>invänd</w:t>
      </w:r>
      <w:r>
        <w:t>a</w:t>
      </w:r>
      <w:r w:rsidRPr="009E3F8C">
        <w:t xml:space="preserve"> mot utredningens förslag. Några </w:t>
      </w:r>
      <w:r w:rsidRPr="009E3F8C">
        <w:lastRenderedPageBreak/>
        <w:t xml:space="preserve">vill dock se ett senare ikraftträdande eftersom vissa av förslagen kräver förberedelsearbete.  </w:t>
      </w:r>
    </w:p>
    <w:p w14:paraId="10C2B424" w14:textId="77777777" w:rsidR="00110C85" w:rsidRPr="00025171" w:rsidRDefault="00C013B6" w:rsidP="004C0735">
      <w:pPr>
        <w:pStyle w:val="Brdtextmedindrag"/>
        <w:sectPr w:rsidR="00110C85" w:rsidRPr="00025171"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rsidRPr="009E3F8C">
        <w:rPr>
          <w:b/>
        </w:rPr>
        <w:t>Skälen för regeringens förslag:</w:t>
      </w:r>
      <w:r>
        <w:t xml:space="preserve"> Förslagen bör träda i kraft så snart som möjligt. De av utredningens förslag som remissinstanserna bedömer skulle behöva längre förberedelsetid genomförs inte. Med hänsyn till den tid som lagstiftningsprocessen tar föreslås det att ändringarna ska träda i kraft den 1 januari 2020. </w:t>
      </w:r>
      <w:r w:rsidRPr="000016F6">
        <w:t xml:space="preserve">Ändringarna ska </w:t>
      </w:r>
      <w:r>
        <w:t>med hänsyn till det straffrättsliga retroak</w:t>
      </w:r>
      <w:r>
        <w:softHyphen/>
        <w:t xml:space="preserve">tivitetsförbudet </w:t>
      </w:r>
      <w:r w:rsidRPr="000016F6">
        <w:t>inte tillämpas på forskning som har utförts före ikraftträ</w:t>
      </w:r>
      <w:r>
        <w:softHyphen/>
      </w:r>
      <w:r w:rsidRPr="000016F6">
        <w:t>dandet</w:t>
      </w:r>
      <w:r>
        <w:t>.</w:t>
      </w:r>
    </w:p>
    <w:p w14:paraId="006778A0" w14:textId="77777777" w:rsidR="004C0735" w:rsidRPr="00184E93" w:rsidRDefault="00C013B6" w:rsidP="004C0735">
      <w:pPr>
        <w:pStyle w:val="Rubrik1"/>
      </w:pPr>
      <w:bookmarkStart w:id="51" w:name="_Toc13566214"/>
      <w:bookmarkStart w:id="52" w:name="_Toc18571614"/>
      <w:r w:rsidRPr="00184E93">
        <w:t>Konsekvenser</w:t>
      </w:r>
      <w:bookmarkEnd w:id="51"/>
      <w:bookmarkEnd w:id="52"/>
    </w:p>
    <w:p w14:paraId="1C8B3B43" w14:textId="77777777" w:rsidR="004C0735" w:rsidRPr="00184E93" w:rsidRDefault="00C013B6" w:rsidP="004C0735">
      <w:pPr>
        <w:pStyle w:val="Rubrik2"/>
        <w:spacing w:before="0"/>
      </w:pPr>
      <w:bookmarkStart w:id="53" w:name="_Toc13566215"/>
      <w:bookmarkStart w:id="54" w:name="_Toc18571615"/>
      <w:r w:rsidRPr="00184E93">
        <w:t>Ekonomiska konsekvenser</w:t>
      </w:r>
      <w:bookmarkEnd w:id="53"/>
      <w:bookmarkEnd w:id="54"/>
      <w:r w:rsidRPr="00184E93">
        <w:t xml:space="preserve"> </w:t>
      </w:r>
    </w:p>
    <w:p w14:paraId="246D4878" w14:textId="77777777" w:rsidR="004C0735" w:rsidRPr="00184E93" w:rsidRDefault="00C013B6" w:rsidP="004C0735">
      <w:pPr>
        <w:pStyle w:val="Rubrik3"/>
        <w:spacing w:before="0"/>
      </w:pPr>
      <w:bookmarkStart w:id="55" w:name="_Toc13566216"/>
      <w:bookmarkStart w:id="56" w:name="_Toc18571616"/>
      <w:r w:rsidRPr="00184E93">
        <w:t>Forskningshuvudmän</w:t>
      </w:r>
      <w:bookmarkEnd w:id="55"/>
      <w:bookmarkEnd w:id="56"/>
      <w:r w:rsidRPr="00184E93">
        <w:t xml:space="preserve"> </w:t>
      </w:r>
    </w:p>
    <w:p w14:paraId="0F81DE44" w14:textId="77777777" w:rsidR="004C0735" w:rsidRPr="00184E93" w:rsidRDefault="00C013B6" w:rsidP="004C0735">
      <w:pPr>
        <w:pStyle w:val="Brdtext"/>
      </w:pPr>
      <w:r w:rsidRPr="00184E93">
        <w:t xml:space="preserve">Förslaget om att </w:t>
      </w:r>
      <w:proofErr w:type="spellStart"/>
      <w:r w:rsidRPr="00184E93">
        <w:t>etikprövningslagens</w:t>
      </w:r>
      <w:proofErr w:type="spellEnd"/>
      <w:r w:rsidRPr="00184E93">
        <w:t xml:space="preserve"> forskningsdefinition ska omfatta ve</w:t>
      </w:r>
      <w:r>
        <w:softHyphen/>
      </w:r>
      <w:r w:rsidRPr="00184E93">
        <w:t>ten</w:t>
      </w:r>
      <w:r>
        <w:softHyphen/>
      </w:r>
      <w:r w:rsidRPr="00184E93">
        <w:t xml:space="preserve">skapliga studier genom observation </w:t>
      </w:r>
      <w:r>
        <w:t xml:space="preserve">(avsnitt 6.1) </w:t>
      </w:r>
      <w:r w:rsidRPr="00184E93">
        <w:t>bedöms inte få några ekono</w:t>
      </w:r>
      <w:r w:rsidRPr="00184E93">
        <w:softHyphen/>
        <w:t>miska konsekvenser för forskningshuvudmännen efter</w:t>
      </w:r>
      <w:r>
        <w:softHyphen/>
      </w:r>
      <w:r w:rsidRPr="00184E93">
        <w:t>som änd</w:t>
      </w:r>
      <w:r>
        <w:softHyphen/>
      </w:r>
      <w:r w:rsidRPr="00184E93">
        <w:t>ringen är en kodifiering av nuvarande praxis. Vidare bedöms förslag</w:t>
      </w:r>
      <w:r>
        <w:t xml:space="preserve">et att </w:t>
      </w:r>
      <w:r w:rsidRPr="008F7783">
        <w:t>forsknings</w:t>
      </w:r>
      <w:r>
        <w:softHyphen/>
      </w:r>
      <w:r w:rsidRPr="008F7783">
        <w:t xml:space="preserve">huvudmän </w:t>
      </w:r>
      <w:r>
        <w:t xml:space="preserve">som </w:t>
      </w:r>
      <w:r w:rsidRPr="008F7783">
        <w:t>medverkar i ett och samma forsknings</w:t>
      </w:r>
      <w:r>
        <w:softHyphen/>
      </w:r>
      <w:r w:rsidRPr="008F7783">
        <w:t>pro</w:t>
      </w:r>
      <w:r>
        <w:softHyphen/>
      </w:r>
      <w:r w:rsidRPr="008F7783">
        <w:t xml:space="preserve">jekt gemensamt </w:t>
      </w:r>
      <w:r>
        <w:t xml:space="preserve">ska </w:t>
      </w:r>
      <w:r w:rsidRPr="008F7783">
        <w:t>uppdra åt en forskningshuvudman att ansöka om etik</w:t>
      </w:r>
      <w:r>
        <w:softHyphen/>
      </w:r>
      <w:r w:rsidRPr="008F7783">
        <w:t>pröv</w:t>
      </w:r>
      <w:r>
        <w:softHyphen/>
      </w:r>
      <w:r w:rsidRPr="008F7783">
        <w:t xml:space="preserve">ning av projektet för samtligas räkning </w:t>
      </w:r>
      <w:r>
        <w:t xml:space="preserve">(avsnitt 8) </w:t>
      </w:r>
      <w:r w:rsidRPr="00184E93">
        <w:t>få högst margi</w:t>
      </w:r>
      <w:r>
        <w:softHyphen/>
      </w:r>
      <w:r w:rsidRPr="00184E93">
        <w:t>nella eko</w:t>
      </w:r>
      <w:r>
        <w:softHyphen/>
      </w:r>
      <w:r w:rsidRPr="00184E93">
        <w:t>nomiska konse</w:t>
      </w:r>
      <w:r>
        <w:softHyphen/>
      </w:r>
      <w:r w:rsidRPr="00184E93">
        <w:t>kvenser för forsknings</w:t>
      </w:r>
      <w:r w:rsidRPr="00184E93">
        <w:softHyphen/>
        <w:t>huvud</w:t>
      </w:r>
      <w:r>
        <w:softHyphen/>
      </w:r>
      <w:r w:rsidRPr="00184E93">
        <w:t xml:space="preserve">männen eftersom </w:t>
      </w:r>
      <w:r>
        <w:t>ett liknan</w:t>
      </w:r>
      <w:r>
        <w:softHyphen/>
        <w:t xml:space="preserve">de </w:t>
      </w:r>
      <w:r w:rsidRPr="00184E93">
        <w:t xml:space="preserve">regelverk redan </w:t>
      </w:r>
      <w:r>
        <w:t>finns i dag på förordnings</w:t>
      </w:r>
      <w:r>
        <w:softHyphen/>
        <w:t>nivå</w:t>
      </w:r>
      <w:r w:rsidRPr="00184E93">
        <w:t xml:space="preserve">.   </w:t>
      </w:r>
    </w:p>
    <w:p w14:paraId="043892CD" w14:textId="77777777" w:rsidR="004C0735" w:rsidRPr="00184E93" w:rsidRDefault="00C013B6" w:rsidP="004C0735">
      <w:pPr>
        <w:pStyle w:val="Brdtextmedindrag"/>
      </w:pPr>
      <w:r w:rsidRPr="00184E93">
        <w:t xml:space="preserve">Förslaget att det </w:t>
      </w:r>
      <w:r>
        <w:t>ska regleras i</w:t>
      </w:r>
      <w:r w:rsidRPr="00184E93">
        <w:t xml:space="preserve"> </w:t>
      </w:r>
      <w:proofErr w:type="spellStart"/>
      <w:r w:rsidRPr="00184E93">
        <w:t>etikprövningslagen</w:t>
      </w:r>
      <w:proofErr w:type="spellEnd"/>
      <w:r w:rsidRPr="00184E93">
        <w:t xml:space="preserve"> att en forsknings</w:t>
      </w:r>
      <w:r w:rsidRPr="00184E93">
        <w:softHyphen/>
        <w:t>hu</w:t>
      </w:r>
      <w:r>
        <w:softHyphen/>
      </w:r>
      <w:r w:rsidRPr="00184E93">
        <w:t>vud</w:t>
      </w:r>
      <w:r>
        <w:softHyphen/>
      </w:r>
      <w:r>
        <w:softHyphen/>
      </w:r>
      <w:r w:rsidRPr="00184E93">
        <w:t>man ska vidta åtgärder för att förebygga att forskning i den egna verk</w:t>
      </w:r>
      <w:r>
        <w:softHyphen/>
      </w:r>
      <w:r w:rsidRPr="00184E93">
        <w:t>samheten utförs utan godkännande eller i strid med villkor som har med</w:t>
      </w:r>
      <w:r>
        <w:softHyphen/>
      </w:r>
      <w:r w:rsidRPr="00184E93">
        <w:t xml:space="preserve">delats i samband med godkännande </w:t>
      </w:r>
      <w:r>
        <w:t xml:space="preserve">(avsnitt 8) </w:t>
      </w:r>
      <w:r w:rsidRPr="00184E93">
        <w:t xml:space="preserve">och förslaget om </w:t>
      </w:r>
      <w:r w:rsidRPr="00103DCF">
        <w:t>straffan</w:t>
      </w:r>
      <w:r>
        <w:softHyphen/>
      </w:r>
      <w:r w:rsidRPr="00103DCF">
        <w:t xml:space="preserve">svar för den som </w:t>
      </w:r>
      <w:r>
        <w:t>låter bli</w:t>
      </w:r>
      <w:r w:rsidRPr="00103DCF">
        <w:t xml:space="preserve"> att vidta sådana åtgärder </w:t>
      </w:r>
      <w:r>
        <w:t xml:space="preserve">som skäligen kunnat krävas </w:t>
      </w:r>
      <w:r w:rsidRPr="00103DCF">
        <w:t>(avsnitt 10), inne</w:t>
      </w:r>
      <w:r w:rsidRPr="00103DCF">
        <w:softHyphen/>
        <w:t>bär att forsk</w:t>
      </w:r>
      <w:r w:rsidRPr="00103DCF">
        <w:softHyphen/>
        <w:t>ningshuvudmännen måste ha goda ru</w:t>
      </w:r>
      <w:r>
        <w:softHyphen/>
      </w:r>
      <w:r w:rsidRPr="00103DCF">
        <w:t>tiner för information,</w:t>
      </w:r>
      <w:r w:rsidRPr="00184E93">
        <w:t xml:space="preserve"> upp</w:t>
      </w:r>
      <w:r>
        <w:softHyphen/>
      </w:r>
      <w:r w:rsidRPr="00184E93">
        <w:t xml:space="preserve">följning och kontroll </w:t>
      </w:r>
      <w:r>
        <w:t>när det gäller</w:t>
      </w:r>
      <w:r w:rsidRPr="00184E93">
        <w:t xml:space="preserve"> frågor om etikprövning inom organisa</w:t>
      </w:r>
      <w:r w:rsidRPr="00184E93">
        <w:softHyphen/>
        <w:t xml:space="preserve">tionen. </w:t>
      </w:r>
      <w:r w:rsidRPr="008F7783">
        <w:t xml:space="preserve">Att vara forskningshuvudman innebär </w:t>
      </w:r>
      <w:r>
        <w:t xml:space="preserve">dock </w:t>
      </w:r>
      <w:r w:rsidRPr="008F7783">
        <w:t xml:space="preserve">redan i dag </w:t>
      </w:r>
      <w:r>
        <w:t>ett</w:t>
      </w:r>
      <w:r w:rsidRPr="008F7783">
        <w:t xml:space="preserve"> ansvar </w:t>
      </w:r>
      <w:r>
        <w:t xml:space="preserve">att vidta lämpliga åtgärder </w:t>
      </w:r>
      <w:r w:rsidRPr="008F7783">
        <w:t>för att forskning i den egna organisationen inte utförs utan etik</w:t>
      </w:r>
      <w:r>
        <w:softHyphen/>
      </w:r>
      <w:r w:rsidRPr="008F7783">
        <w:t>god</w:t>
      </w:r>
      <w:r>
        <w:softHyphen/>
      </w:r>
      <w:r w:rsidRPr="008F7783">
        <w:t>kän</w:t>
      </w:r>
      <w:r>
        <w:softHyphen/>
      </w:r>
      <w:r w:rsidRPr="008F7783">
        <w:t>nande eller i strid med villkor som har med</w:t>
      </w:r>
      <w:r>
        <w:softHyphen/>
      </w:r>
      <w:r w:rsidRPr="008F7783">
        <w:t>delats i samband med god</w:t>
      </w:r>
      <w:r>
        <w:softHyphen/>
      </w:r>
      <w:r w:rsidRPr="008F7783">
        <w:t>kännande</w:t>
      </w:r>
      <w:r>
        <w:t>, även om detta inte tidigare uttryckligen framgått i lagtext</w:t>
      </w:r>
      <w:r w:rsidRPr="008F7783">
        <w:t xml:space="preserve">. </w:t>
      </w:r>
      <w:r>
        <w:t>Regeringen gör därför bedöm</w:t>
      </w:r>
      <w:r>
        <w:softHyphen/>
        <w:t>ningen att förslagen inte innebär några ytterligare ekonomiska konse</w:t>
      </w:r>
      <w:r>
        <w:softHyphen/>
        <w:t>kven</w:t>
      </w:r>
      <w:r>
        <w:softHyphen/>
        <w:t>ser för forskningshuvudmännen. Om en forskningshuvudman med anled</w:t>
      </w:r>
      <w:r>
        <w:softHyphen/>
        <w:t>ning av förslagen ser behov av att skärpa sin uppföljning och kontroll av den egna verksamheten, så bör eventuella</w:t>
      </w:r>
      <w:r w:rsidRPr="00184E93">
        <w:t xml:space="preserve"> ekono</w:t>
      </w:r>
      <w:r>
        <w:softHyphen/>
      </w:r>
      <w:r w:rsidRPr="00184E93">
        <w:t xml:space="preserve">miska konsekvenser </w:t>
      </w:r>
      <w:r>
        <w:t>av detta</w:t>
      </w:r>
      <w:r w:rsidRPr="00184E93">
        <w:t xml:space="preserve"> bäras av forskningshuvudm</w:t>
      </w:r>
      <w:r>
        <w:t>a</w:t>
      </w:r>
      <w:r w:rsidRPr="00184E93">
        <w:t>nnen</w:t>
      </w:r>
      <w:r>
        <w:t xml:space="preserve"> </w:t>
      </w:r>
      <w:r w:rsidRPr="00D2445B">
        <w:t xml:space="preserve">eftersom en sådan uppföljning och kontroll kan anses krävas </w:t>
      </w:r>
      <w:r>
        <w:t>redan i dag</w:t>
      </w:r>
      <w:r w:rsidRPr="00184E93">
        <w:t xml:space="preserve">. </w:t>
      </w:r>
    </w:p>
    <w:p w14:paraId="09646984" w14:textId="77777777" w:rsidR="004C0735" w:rsidRPr="00184E93" w:rsidRDefault="00C013B6" w:rsidP="004C0735">
      <w:pPr>
        <w:pStyle w:val="Rubrik3"/>
      </w:pPr>
      <w:bookmarkStart w:id="57" w:name="_Toc13566217"/>
      <w:bookmarkStart w:id="58" w:name="_Toc18571617"/>
      <w:r w:rsidRPr="00184E93">
        <w:lastRenderedPageBreak/>
        <w:t>Övriga statliga myndigheter</w:t>
      </w:r>
      <w:bookmarkEnd w:id="57"/>
      <w:bookmarkEnd w:id="58"/>
    </w:p>
    <w:p w14:paraId="6C30926A" w14:textId="77777777" w:rsidR="004C0735" w:rsidRPr="00184E93" w:rsidRDefault="00C013B6" w:rsidP="004C0735">
      <w:pPr>
        <w:pStyle w:val="Rubrik5utannumrering"/>
        <w:spacing w:before="0"/>
      </w:pPr>
      <w:r w:rsidRPr="00184E93">
        <w:t>Överklagandenämnden för etikprövning</w:t>
      </w:r>
    </w:p>
    <w:p w14:paraId="1E6DE5D2" w14:textId="77777777" w:rsidR="004C0735" w:rsidRPr="00184E93" w:rsidRDefault="00C013B6" w:rsidP="004C0735">
      <w:pPr>
        <w:pStyle w:val="Brdtext"/>
      </w:pPr>
      <w:r>
        <w:t xml:space="preserve">I avsnitt 9 föreslås att </w:t>
      </w:r>
      <w:r w:rsidRPr="00184E93">
        <w:t>Överklagandenämnden för etik</w:t>
      </w:r>
      <w:r w:rsidRPr="00184E93">
        <w:softHyphen/>
        <w:t xml:space="preserve">prövning </w:t>
      </w:r>
      <w:r>
        <w:t xml:space="preserve">ska få </w:t>
      </w:r>
      <w:r w:rsidRPr="00184E93">
        <w:t>ett förtydligat tillsynsansvar. Regeringen har i propositionen Ny ordning för att främja god sed och hantera oredlighet i forskning (prop. 2018/19:58) gjort bedömningen att expertgruppen för oredlighet i forsk</w:t>
      </w:r>
      <w:r w:rsidRPr="00184E93">
        <w:softHyphen/>
        <w:t>ning vid Över</w:t>
      </w:r>
      <w:r>
        <w:softHyphen/>
      </w:r>
      <w:r w:rsidRPr="00184E93">
        <w:t>klagan</w:t>
      </w:r>
      <w:r w:rsidRPr="00184E93">
        <w:softHyphen/>
        <w:t>denämnden för etikprövning ska läggas ner i samband med att en ny myn</w:t>
      </w:r>
      <w:r w:rsidRPr="00184E93">
        <w:softHyphen/>
        <w:t>dighet för prövning av oredlighet i forskning inrättas den 1 januari 2020. Till följd av det kommer ett ekonomiskt utrymme för ökad tillsyn att skapas vid överklagandenämnden. Några ytterligare medel bedöms inte behöva tillföras för att nämnden ska kunna fullgöra tillsyns</w:t>
      </w:r>
      <w:r w:rsidRPr="00184E93">
        <w:softHyphen/>
        <w:t>ansvaret.</w:t>
      </w:r>
    </w:p>
    <w:p w14:paraId="79165FC2" w14:textId="77777777" w:rsidR="004C0735" w:rsidRPr="00184E93" w:rsidRDefault="00C013B6" w:rsidP="004C0735">
      <w:pPr>
        <w:pStyle w:val="Rubrik5utannumrering"/>
      </w:pPr>
      <w:r w:rsidRPr="00184E93">
        <w:t>Rättsväsendet</w:t>
      </w:r>
    </w:p>
    <w:p w14:paraId="6A6497B3" w14:textId="77777777" w:rsidR="004C0735" w:rsidRPr="00184E93" w:rsidRDefault="00C013B6" w:rsidP="004C0735">
      <w:pPr>
        <w:pStyle w:val="Brdtext"/>
      </w:pPr>
      <w:r w:rsidRPr="00184E93">
        <w:t>Förslagen om höjt straffmaximum, att straff kan utdömas även för repre</w:t>
      </w:r>
      <w:r w:rsidRPr="00184E93">
        <w:softHyphen/>
        <w:t xml:space="preserve">sentanter för forskningshuvudmännen och att gärningar som begås av grov oaktsamhet är straffbara </w:t>
      </w:r>
      <w:r>
        <w:t xml:space="preserve">(avsnitt 10) </w:t>
      </w:r>
      <w:r w:rsidRPr="00184E93">
        <w:t>medför att potentiellt fler brotts</w:t>
      </w:r>
      <w:r>
        <w:softHyphen/>
      </w:r>
      <w:r w:rsidRPr="00184E93">
        <w:t>miss</w:t>
      </w:r>
      <w:r>
        <w:softHyphen/>
      </w:r>
      <w:r w:rsidRPr="00184E93">
        <w:t>tankar kan behöva utredas, att fler ärenden kan komma att behandlas av åklagare och domstolar och att personer kan komma att dömas till längre fängelsestraff. Regeringen bedöm</w:t>
      </w:r>
      <w:r>
        <w:t>er</w:t>
      </w:r>
      <w:r w:rsidRPr="00184E93">
        <w:t xml:space="preserve"> att det kommer att röra sig om väldigt få eller inga fall per år och att kostnaderna därmed ryms inom rättsväsen</w:t>
      </w:r>
      <w:r>
        <w:softHyphen/>
      </w:r>
      <w:r w:rsidRPr="00184E93">
        <w:t xml:space="preserve">dets befintliga ekonomiska ramar.  </w:t>
      </w:r>
    </w:p>
    <w:p w14:paraId="301CA28B" w14:textId="77777777" w:rsidR="004C0735" w:rsidRPr="00184E93" w:rsidRDefault="00C013B6" w:rsidP="004C0735">
      <w:pPr>
        <w:pStyle w:val="Rubrik2"/>
      </w:pPr>
      <w:bookmarkStart w:id="59" w:name="_Toc13566218"/>
      <w:bookmarkStart w:id="60" w:name="_Toc18571618"/>
      <w:r w:rsidRPr="00184E93">
        <w:t>Konsekvenser för den kommunala självstyrelsen</w:t>
      </w:r>
      <w:bookmarkEnd w:id="59"/>
      <w:bookmarkEnd w:id="60"/>
    </w:p>
    <w:p w14:paraId="55947347" w14:textId="77777777" w:rsidR="004C0735" w:rsidRPr="00184E93" w:rsidRDefault="00C013B6" w:rsidP="004C0735">
      <w:pPr>
        <w:pStyle w:val="Brdtext"/>
      </w:pPr>
      <w:r w:rsidRPr="00184E93">
        <w:t xml:space="preserve">Kommuner och landsting som bedriver forskning omfattas av förslagen i </w:t>
      </w:r>
      <w:r>
        <w:t>proposition</w:t>
      </w:r>
      <w:r w:rsidRPr="00184E93">
        <w:t xml:space="preserve">en. </w:t>
      </w:r>
      <w:r>
        <w:t xml:space="preserve">Förslaget om att det ska regleras i </w:t>
      </w:r>
      <w:proofErr w:type="spellStart"/>
      <w:r>
        <w:t>etikprövningslagen</w:t>
      </w:r>
      <w:proofErr w:type="spellEnd"/>
      <w:r>
        <w:t xml:space="preserve"> att en forskningshuvudman ska vidta åtgärder för att förebygga att forskning i den egna verksamheten utförs utan godkännande eller i strid med villkor som har meddelats i sam</w:t>
      </w:r>
      <w:r>
        <w:softHyphen/>
        <w:t xml:space="preserve">band med godkännande </w:t>
      </w:r>
      <w:r w:rsidRPr="001271F2">
        <w:t>bedöms inte utgöra någon inskränkning i själv</w:t>
      </w:r>
      <w:r>
        <w:softHyphen/>
      </w:r>
      <w:r w:rsidRPr="001271F2">
        <w:t xml:space="preserve">styrelsen eftersom det endast utgör ett förtydligande av vad som redan gäller i dag. </w:t>
      </w:r>
      <w:r w:rsidRPr="00184E93">
        <w:t>Förslagen om utökad tillsyn</w:t>
      </w:r>
      <w:r>
        <w:t>, om</w:t>
      </w:r>
      <w:r w:rsidRPr="00184E93">
        <w:t xml:space="preserve"> </w:t>
      </w:r>
      <w:r>
        <w:t>att forsknings</w:t>
      </w:r>
      <w:r>
        <w:softHyphen/>
        <w:t xml:space="preserve">huvudmän som medverkar i ett och samma forskningsprojekt gemensamt ska uppdra åt en av dem att ansöka om etikprövning av projektet för allas räkning </w:t>
      </w:r>
      <w:r w:rsidRPr="00184E93">
        <w:t xml:space="preserve">och </w:t>
      </w:r>
      <w:r>
        <w:t xml:space="preserve">om </w:t>
      </w:r>
      <w:r w:rsidRPr="00184E93">
        <w:t>straff</w:t>
      </w:r>
      <w:r w:rsidRPr="00184E93">
        <w:softHyphen/>
        <w:t>rättsligt ansvar för representanter för forsknings</w:t>
      </w:r>
      <w:r>
        <w:softHyphen/>
      </w:r>
      <w:r w:rsidRPr="00184E93">
        <w:t>hu</w:t>
      </w:r>
      <w:r>
        <w:softHyphen/>
      </w:r>
      <w:r w:rsidRPr="00184E93">
        <w:t>vud</w:t>
      </w:r>
      <w:r>
        <w:softHyphen/>
      </w:r>
      <w:r w:rsidRPr="00184E93">
        <w:t xml:space="preserve">männen är i någon </w:t>
      </w:r>
      <w:proofErr w:type="gramStart"/>
      <w:r w:rsidRPr="00184E93">
        <w:t>mån inskränkningar</w:t>
      </w:r>
      <w:proofErr w:type="gramEnd"/>
      <w:r w:rsidRPr="00184E93">
        <w:t xml:space="preserve"> i den kommunala självstyrel</w:t>
      </w:r>
      <w:r>
        <w:softHyphen/>
      </w:r>
      <w:r w:rsidRPr="00184E93">
        <w:t xml:space="preserve">sen. Regeringen </w:t>
      </w:r>
      <w:r>
        <w:t>bedömer</w:t>
      </w:r>
      <w:r w:rsidRPr="00184E93">
        <w:t xml:space="preserve"> att inskränkning</w:t>
      </w:r>
      <w:r>
        <w:t>arna</w:t>
      </w:r>
      <w:r w:rsidRPr="00184E93">
        <w:t xml:space="preserve"> är för</w:t>
      </w:r>
      <w:r>
        <w:softHyphen/>
      </w:r>
      <w:r w:rsidRPr="00184E93">
        <w:t xml:space="preserve">hållandevis </w:t>
      </w:r>
      <w:r>
        <w:t>små</w:t>
      </w:r>
      <w:r w:rsidRPr="00184E93">
        <w:t xml:space="preserve"> och vägs upp av förslagens syfte, vilket är att skydda den enskilda människan och respekten för människo</w:t>
      </w:r>
      <w:r w:rsidRPr="00184E93">
        <w:softHyphen/>
        <w:t>värdet vid forskning. Vid en pro</w:t>
      </w:r>
      <w:r>
        <w:softHyphen/>
      </w:r>
      <w:r w:rsidRPr="00184E93">
        <w:t>por</w:t>
      </w:r>
      <w:r>
        <w:softHyphen/>
      </w:r>
      <w:r w:rsidRPr="00184E93">
        <w:t>tionalitets</w:t>
      </w:r>
      <w:r>
        <w:softHyphen/>
      </w:r>
      <w:r w:rsidRPr="00184E93">
        <w:t>bedömning enligt 14 kap. 3 § regeringsformen bedömer rege</w:t>
      </w:r>
      <w:r>
        <w:softHyphen/>
      </w:r>
      <w:r w:rsidRPr="00184E93">
        <w:t>ringen där</w:t>
      </w:r>
      <w:r>
        <w:softHyphen/>
      </w:r>
      <w:r w:rsidRPr="00184E93">
        <w:t>med att försla</w:t>
      </w:r>
      <w:r w:rsidRPr="00184E93">
        <w:softHyphen/>
        <w:t>gen inte går utö</w:t>
      </w:r>
      <w:r w:rsidRPr="00184E93">
        <w:softHyphen/>
        <w:t>ver vad som är nödvändigt med hän</w:t>
      </w:r>
      <w:r>
        <w:softHyphen/>
      </w:r>
      <w:r w:rsidRPr="00184E93">
        <w:t>syn till ändamålet.</w:t>
      </w:r>
    </w:p>
    <w:p w14:paraId="3B176141" w14:textId="77777777" w:rsidR="004C0735" w:rsidRPr="00184E93" w:rsidRDefault="00C013B6" w:rsidP="004C0735">
      <w:pPr>
        <w:pStyle w:val="Rubrik2"/>
      </w:pPr>
      <w:bookmarkStart w:id="61" w:name="_Toc13566219"/>
      <w:bookmarkStart w:id="62" w:name="_Toc18571619"/>
      <w:r w:rsidRPr="00184E93">
        <w:t>Övriga konsekvenser</w:t>
      </w:r>
      <w:bookmarkEnd w:id="61"/>
      <w:bookmarkEnd w:id="62"/>
      <w:r w:rsidRPr="00184E93">
        <w:t xml:space="preserve"> </w:t>
      </w:r>
    </w:p>
    <w:p w14:paraId="0AFADB20" w14:textId="77777777" w:rsidR="004C0735" w:rsidRDefault="00C013B6" w:rsidP="004C0735">
      <w:pPr>
        <w:pStyle w:val="Brdtext"/>
      </w:pPr>
      <w:r w:rsidRPr="00184E93">
        <w:t>Förslagen bör bidra till att ett starkt förtroende för svensk forskning upp</w:t>
      </w:r>
      <w:r w:rsidRPr="00184E93">
        <w:softHyphen/>
        <w:t xml:space="preserve">rätthålls, vilket på lång sikt kan antas ha positiva samhällsekonomiska </w:t>
      </w:r>
      <w:r w:rsidRPr="00184E93">
        <w:lastRenderedPageBreak/>
        <w:t xml:space="preserve">konsekvenser. </w:t>
      </w:r>
      <w:r>
        <w:t xml:space="preserve">Brott mot </w:t>
      </w:r>
      <w:proofErr w:type="spellStart"/>
      <w:r>
        <w:t>etikprövningslagen</w:t>
      </w:r>
      <w:proofErr w:type="spellEnd"/>
      <w:r>
        <w:t xml:space="preserve"> är mycket sällsynta så f</w:t>
      </w:r>
      <w:r w:rsidRPr="00184E93">
        <w:t>ör</w:t>
      </w:r>
      <w:r>
        <w:softHyphen/>
      </w:r>
      <w:r w:rsidRPr="00184E93">
        <w:t>sla</w:t>
      </w:r>
      <w:r>
        <w:softHyphen/>
      </w:r>
      <w:r w:rsidRPr="00184E93">
        <w:t>gen om höjt straffmaximum, att straff kan utdömas även för repre</w:t>
      </w:r>
      <w:r w:rsidRPr="00184E93">
        <w:softHyphen/>
        <w:t>sentanter för forskningshuvudmännen och att gärningar som begås av grov oaktsam</w:t>
      </w:r>
      <w:r>
        <w:softHyphen/>
      </w:r>
      <w:r w:rsidRPr="00184E93">
        <w:t xml:space="preserve">het är straffbara </w:t>
      </w:r>
      <w:r>
        <w:t>bedöms ha</w:t>
      </w:r>
      <w:r w:rsidRPr="00184E93">
        <w:t xml:space="preserve"> </w:t>
      </w:r>
      <w:r>
        <w:t>enbart marginella</w:t>
      </w:r>
      <w:r w:rsidRPr="00184E93">
        <w:t xml:space="preserve"> konsekvenser för brottslig</w:t>
      </w:r>
      <w:r>
        <w:softHyphen/>
      </w:r>
      <w:r w:rsidRPr="00184E93">
        <w:t>heten</w:t>
      </w:r>
      <w:r>
        <w:t xml:space="preserve">. </w:t>
      </w:r>
      <w:r w:rsidRPr="00184E93">
        <w:t xml:space="preserve">Förslaget om att det ska framgå av </w:t>
      </w:r>
      <w:proofErr w:type="spellStart"/>
      <w:r w:rsidRPr="00184E93">
        <w:t>etikprövningslagen</w:t>
      </w:r>
      <w:proofErr w:type="spellEnd"/>
      <w:r w:rsidRPr="00184E93">
        <w:t xml:space="preserve"> att en forsk</w:t>
      </w:r>
      <w:r>
        <w:softHyphen/>
      </w:r>
      <w:r w:rsidRPr="00184E93">
        <w:t>nings</w:t>
      </w:r>
      <w:r w:rsidRPr="00184E93">
        <w:softHyphen/>
        <w:t>huvudman ska vidta åtgärder för att förebygga att forskning i den egna verksamheten utförs utan godkännande eller i strid med villkor som har meddelats i samband med godkännande</w:t>
      </w:r>
      <w:r>
        <w:t xml:space="preserve"> är i någon mån en för</w:t>
      </w:r>
      <w:r>
        <w:softHyphen/>
        <w:t xml:space="preserve">stärkning av det </w:t>
      </w:r>
      <w:r w:rsidRPr="00184E93">
        <w:t>brottsförebyggande arbetet</w:t>
      </w:r>
      <w:r>
        <w:t>.</w:t>
      </w:r>
      <w:r w:rsidRPr="00561296">
        <w:t xml:space="preserve"> </w:t>
      </w:r>
    </w:p>
    <w:p w14:paraId="54B50C4D" w14:textId="77777777" w:rsidR="00110C85" w:rsidRPr="00025171" w:rsidRDefault="00C013B6" w:rsidP="004C0735">
      <w:pPr>
        <w:pStyle w:val="Brdtextmedindrag"/>
        <w:sectPr w:rsidR="00110C85" w:rsidRPr="00025171"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r w:rsidRPr="00184E93">
        <w:t xml:space="preserve">Förslagen </w:t>
      </w:r>
      <w:r>
        <w:t>i propositionen</w:t>
      </w:r>
      <w:r w:rsidRPr="00184E93">
        <w:t xml:space="preserve"> har inga konsekvenser för sysselsättning eller offentlig service i olika delar av landet, för små företags arbetsförut</w:t>
      </w:r>
      <w:r>
        <w:softHyphen/>
      </w:r>
      <w:r w:rsidRPr="00184E93">
        <w:t>sättningar, konkurrensförmåga eller villkor i övrigt i förhållande till större företags eller för möjligheterna att nå de integrationspoli</w:t>
      </w:r>
      <w:r w:rsidRPr="00184E93">
        <w:softHyphen/>
        <w:t xml:space="preserve">tiska målen. </w:t>
      </w:r>
      <w:r>
        <w:t>För</w:t>
      </w:r>
      <w:r>
        <w:softHyphen/>
        <w:t xml:space="preserve">slagen </w:t>
      </w:r>
      <w:r w:rsidRPr="00184E93">
        <w:t>påverkar de män och kvinnor som är forskare. Något fler män än kvinnor är forskare men skyl</w:t>
      </w:r>
      <w:r w:rsidRPr="00184E93">
        <w:softHyphen/>
        <w:t>digheten att inte forska utan att ha fått god</w:t>
      </w:r>
      <w:r>
        <w:softHyphen/>
      </w:r>
      <w:r w:rsidRPr="00184E93">
        <w:t>kännande vid en etikprövning är lika för alla och väldigt få individer bryter mot bestämmelserna. Propo</w:t>
      </w:r>
      <w:r w:rsidRPr="00184E93">
        <w:softHyphen/>
        <w:t>sitionen bedöms inte ha någon påverkan på de jämställdhetspolitiska målen.</w:t>
      </w:r>
      <w:r>
        <w:t xml:space="preserve"> Förslagen berör inte frågor som är reglerade i EU-rätten.</w:t>
      </w:r>
    </w:p>
    <w:p w14:paraId="67D4FCCB" w14:textId="1B060D6F" w:rsidR="004C0735" w:rsidRPr="00B10818" w:rsidRDefault="00C013B6" w:rsidP="00C013B6">
      <w:pPr>
        <w:pStyle w:val="Rubrik1"/>
      </w:pPr>
      <w:bookmarkStart w:id="63" w:name="_Toc13566220"/>
      <w:bookmarkStart w:id="64" w:name="_Toc18571620"/>
      <w:r w:rsidRPr="00B10818">
        <w:t>Författningskommentar</w:t>
      </w:r>
      <w:bookmarkEnd w:id="63"/>
      <w:bookmarkEnd w:id="64"/>
    </w:p>
    <w:p w14:paraId="70F2ED75" w14:textId="77777777" w:rsidR="004C0735" w:rsidRPr="00B10818" w:rsidRDefault="00C013B6" w:rsidP="004C0735">
      <w:pPr>
        <w:pStyle w:val="Brdtext"/>
        <w:rPr>
          <w:sz w:val="18"/>
          <w:szCs w:val="18"/>
        </w:rPr>
      </w:pPr>
      <w:r w:rsidRPr="00B10818">
        <w:rPr>
          <w:b/>
          <w:sz w:val="18"/>
          <w:szCs w:val="18"/>
        </w:rPr>
        <w:t xml:space="preserve">2 § </w:t>
      </w:r>
      <w:r w:rsidRPr="00B10818">
        <w:rPr>
          <w:sz w:val="18"/>
          <w:szCs w:val="18"/>
        </w:rPr>
        <w:t>    I denna lag avses med</w:t>
      </w:r>
    </w:p>
    <w:p w14:paraId="328C890E" w14:textId="77777777" w:rsidR="004C0735" w:rsidRPr="00B10818" w:rsidRDefault="00C013B6" w:rsidP="004C0735">
      <w:pPr>
        <w:pStyle w:val="Brdtextmedindrag"/>
        <w:rPr>
          <w:sz w:val="18"/>
          <w:szCs w:val="18"/>
        </w:rPr>
      </w:pPr>
      <w:r w:rsidRPr="00B10818">
        <w:rPr>
          <w:sz w:val="18"/>
          <w:szCs w:val="18"/>
        </w:rPr>
        <w:t xml:space="preserve">forskning: vetenskapligt experimentellt eller teoretiskt arbete </w:t>
      </w:r>
      <w:r w:rsidRPr="00B10818">
        <w:rPr>
          <w:i/>
          <w:sz w:val="18"/>
          <w:szCs w:val="18"/>
        </w:rPr>
        <w:t xml:space="preserve">eller vetenskapliga studier genom observation, om arbetet eller studierna </w:t>
      </w:r>
      <w:r>
        <w:rPr>
          <w:i/>
          <w:sz w:val="18"/>
          <w:szCs w:val="18"/>
        </w:rPr>
        <w:t>görs</w:t>
      </w:r>
      <w:r w:rsidRPr="00B10818">
        <w:rPr>
          <w:sz w:val="18"/>
          <w:szCs w:val="18"/>
        </w:rPr>
        <w:t xml:space="preserve"> för att </w:t>
      </w:r>
      <w:r w:rsidRPr="00B10818">
        <w:rPr>
          <w:i/>
          <w:sz w:val="18"/>
          <w:szCs w:val="18"/>
        </w:rPr>
        <w:t>hämta in</w:t>
      </w:r>
      <w:r w:rsidRPr="00B10818">
        <w:rPr>
          <w:sz w:val="18"/>
          <w:szCs w:val="18"/>
        </w:rPr>
        <w:t xml:space="preserve"> ny kun</w:t>
      </w:r>
      <w:r w:rsidRPr="00B10818">
        <w:rPr>
          <w:sz w:val="18"/>
          <w:szCs w:val="18"/>
        </w:rPr>
        <w:softHyphen/>
        <w:t>skap</w:t>
      </w:r>
      <w:r w:rsidRPr="00D74564">
        <w:rPr>
          <w:i/>
          <w:sz w:val="18"/>
          <w:szCs w:val="18"/>
        </w:rPr>
        <w:t>,</w:t>
      </w:r>
      <w:r w:rsidRPr="00B10818">
        <w:rPr>
          <w:sz w:val="18"/>
          <w:szCs w:val="18"/>
        </w:rPr>
        <w:t xml:space="preserve"> </w:t>
      </w:r>
      <w:r w:rsidRPr="006F2B07">
        <w:rPr>
          <w:sz w:val="18"/>
          <w:szCs w:val="18"/>
        </w:rPr>
        <w:t>och</w:t>
      </w:r>
      <w:r w:rsidRPr="00B10818">
        <w:rPr>
          <w:i/>
          <w:sz w:val="18"/>
          <w:szCs w:val="18"/>
        </w:rPr>
        <w:t xml:space="preserve"> </w:t>
      </w:r>
      <w:r w:rsidRPr="00B10818">
        <w:rPr>
          <w:sz w:val="18"/>
          <w:szCs w:val="18"/>
        </w:rPr>
        <w:t xml:space="preserve">utvecklingsarbete på vetenskaplig grund, </w:t>
      </w:r>
      <w:bookmarkStart w:id="65" w:name="_Hlk13158035"/>
      <w:r w:rsidRPr="00B10818">
        <w:rPr>
          <w:sz w:val="18"/>
          <w:szCs w:val="18"/>
        </w:rPr>
        <w:t xml:space="preserve">dock inte sådant arbete </w:t>
      </w:r>
      <w:r w:rsidRPr="00B10818">
        <w:rPr>
          <w:i/>
          <w:sz w:val="18"/>
          <w:szCs w:val="18"/>
        </w:rPr>
        <w:t>eller sådana studier</w:t>
      </w:r>
      <w:r w:rsidRPr="00B10818">
        <w:rPr>
          <w:sz w:val="18"/>
          <w:szCs w:val="18"/>
        </w:rPr>
        <w:t xml:space="preserve"> som utförs </w:t>
      </w:r>
      <w:r w:rsidRPr="000F539B">
        <w:rPr>
          <w:i/>
          <w:sz w:val="18"/>
          <w:szCs w:val="18"/>
        </w:rPr>
        <w:t>endast</w:t>
      </w:r>
      <w:r>
        <w:rPr>
          <w:sz w:val="18"/>
          <w:szCs w:val="18"/>
        </w:rPr>
        <w:t xml:space="preserve"> </w:t>
      </w:r>
      <w:r w:rsidRPr="00B10818">
        <w:rPr>
          <w:sz w:val="18"/>
          <w:szCs w:val="18"/>
        </w:rPr>
        <w:t>inom ramen för högskoleutbildning på grundnivå eller på avancerad nivå</w:t>
      </w:r>
      <w:bookmarkEnd w:id="65"/>
      <w:r w:rsidRPr="00B10818">
        <w:rPr>
          <w:sz w:val="18"/>
          <w:szCs w:val="18"/>
        </w:rPr>
        <w:t>,</w:t>
      </w:r>
    </w:p>
    <w:p w14:paraId="5472B91F" w14:textId="77777777" w:rsidR="004C0735" w:rsidRPr="00B10818" w:rsidRDefault="00C013B6" w:rsidP="00E22609">
      <w:pPr>
        <w:pStyle w:val="Brdtextmedindrag"/>
        <w:rPr>
          <w:sz w:val="18"/>
          <w:szCs w:val="18"/>
        </w:rPr>
      </w:pPr>
      <w:r w:rsidRPr="00B10818">
        <w:rPr>
          <w:sz w:val="18"/>
          <w:szCs w:val="18"/>
        </w:rPr>
        <w:t>forskningshuvudman</w:t>
      </w:r>
      <w:r w:rsidRPr="00B10818">
        <w:rPr>
          <w:i/>
          <w:sz w:val="18"/>
          <w:szCs w:val="18"/>
        </w:rPr>
        <w:t xml:space="preserve">: </w:t>
      </w:r>
      <w:r w:rsidRPr="00B10818">
        <w:rPr>
          <w:sz w:val="18"/>
          <w:szCs w:val="18"/>
        </w:rPr>
        <w:t xml:space="preserve">en statlig myndighet eller en fysisk eller juridisk person i vars verksamhet forskningen utförs, </w:t>
      </w:r>
    </w:p>
    <w:p w14:paraId="5034CEB3" w14:textId="77777777" w:rsidR="004C0735" w:rsidRPr="00B10818" w:rsidRDefault="00C013B6" w:rsidP="00E22609">
      <w:pPr>
        <w:pStyle w:val="Brdtextmedindrag"/>
        <w:rPr>
          <w:sz w:val="18"/>
          <w:szCs w:val="18"/>
        </w:rPr>
      </w:pPr>
      <w:r w:rsidRPr="00B10818">
        <w:rPr>
          <w:sz w:val="18"/>
          <w:szCs w:val="18"/>
        </w:rPr>
        <w:t>forskningsperson</w:t>
      </w:r>
      <w:r w:rsidRPr="00B10818">
        <w:rPr>
          <w:i/>
          <w:sz w:val="18"/>
          <w:szCs w:val="18"/>
        </w:rPr>
        <w:t>:</w:t>
      </w:r>
      <w:r w:rsidRPr="00B10818">
        <w:rPr>
          <w:sz w:val="18"/>
          <w:szCs w:val="18"/>
        </w:rPr>
        <w:t xml:space="preserve"> en levande människa som forskningen avser, och</w:t>
      </w:r>
    </w:p>
    <w:p w14:paraId="14EA8D36" w14:textId="77777777" w:rsidR="004C0735" w:rsidRPr="00B10818" w:rsidRDefault="00C013B6" w:rsidP="00E22609">
      <w:pPr>
        <w:pStyle w:val="Brdtextmedindrag"/>
        <w:rPr>
          <w:sz w:val="18"/>
          <w:szCs w:val="18"/>
        </w:rPr>
      </w:pPr>
      <w:r w:rsidRPr="00B10818">
        <w:rPr>
          <w:sz w:val="18"/>
          <w:szCs w:val="18"/>
        </w:rPr>
        <w:t>behandling av personuppgifter</w:t>
      </w:r>
      <w:r w:rsidRPr="00B10818">
        <w:rPr>
          <w:i/>
          <w:sz w:val="18"/>
          <w:szCs w:val="18"/>
        </w:rPr>
        <w:t>:</w:t>
      </w:r>
      <w:r w:rsidRPr="00B10818">
        <w:rPr>
          <w:sz w:val="18"/>
          <w:szCs w:val="18"/>
        </w:rPr>
        <w:t xml:space="preserve"> sådan behandling som anges i artikel 4.2 i Euro</w:t>
      </w:r>
      <w:r w:rsidRPr="00B10818">
        <w:rPr>
          <w:sz w:val="18"/>
          <w:szCs w:val="18"/>
        </w:rPr>
        <w:softHyphen/>
        <w:t>pa</w:t>
      </w:r>
      <w:r w:rsidRPr="00B10818">
        <w:rPr>
          <w:sz w:val="18"/>
          <w:szCs w:val="18"/>
        </w:rPr>
        <w:softHyphen/>
        <w:t xml:space="preserve">parlamentets och rådets förordning (EU) 2016/679 av den 27 april 2016 om skydd för fysiska personer med avseende på behandling av personuppgifter och om det fria flödet av sådana uppgifter och om upphävande av direktiv 95/46/EG (allmän dataskyddsförordning), här benämnd EU:s dataskyddsförordning. </w:t>
      </w:r>
    </w:p>
    <w:p w14:paraId="0537FE7A" w14:textId="77777777" w:rsidR="004C0735" w:rsidRPr="00B10818" w:rsidRDefault="004C0735" w:rsidP="00E22609">
      <w:pPr>
        <w:pStyle w:val="Brdtextmedindrag"/>
      </w:pPr>
    </w:p>
    <w:p w14:paraId="502A4817" w14:textId="77777777" w:rsidR="004C0735" w:rsidRPr="00B10818" w:rsidRDefault="00C013B6" w:rsidP="00E22609">
      <w:pPr>
        <w:pStyle w:val="Brdtext"/>
      </w:pPr>
      <w:r w:rsidRPr="00B10818">
        <w:t>I paragrafen definieras vissa grundläggande begrepp som används i lagen.</w:t>
      </w:r>
    </w:p>
    <w:p w14:paraId="011C75EC" w14:textId="77777777" w:rsidR="004C0735" w:rsidRPr="00B10818" w:rsidRDefault="00C013B6" w:rsidP="00E22609">
      <w:pPr>
        <w:pStyle w:val="Brdtextmedindrag"/>
      </w:pPr>
      <w:r w:rsidRPr="00B10818">
        <w:t xml:space="preserve">Definitionen av forskning </w:t>
      </w:r>
      <w:r>
        <w:t xml:space="preserve">kompletteras genom </w:t>
      </w:r>
      <w:r w:rsidRPr="00B10818">
        <w:t xml:space="preserve">att vetenskapliga studier genom observation, om studierna </w:t>
      </w:r>
      <w:r>
        <w:t xml:space="preserve">görs </w:t>
      </w:r>
      <w:r w:rsidRPr="00B10818">
        <w:t>för att hämta in ny kunskap</w:t>
      </w:r>
      <w:r>
        <w:t>, läggs till</w:t>
      </w:r>
      <w:r w:rsidRPr="00B10818">
        <w:t>. Genom tillägget förtydligas att även observa</w:t>
      </w:r>
      <w:r w:rsidRPr="00B10818">
        <w:softHyphen/>
        <w:t>tionsstudier av olika slag faller inom lagens definition av forskning. Med observations</w:t>
      </w:r>
      <w:r w:rsidRPr="00B10818">
        <w:softHyphen/>
        <w:t>studier avses studier där relationer mellan olika variabler stu</w:t>
      </w:r>
      <w:r w:rsidRPr="00B10818">
        <w:softHyphen/>
        <w:t>deras utan att forskaren på</w:t>
      </w:r>
      <w:r>
        <w:softHyphen/>
      </w:r>
      <w:r w:rsidRPr="00B10818">
        <w:t>verkar förloppet. Sådan forskning kan utföras med olika typer av metoder, t.ex. genom observation, intervjuer, enkäter eller samman</w:t>
      </w:r>
      <w:r w:rsidRPr="00B10818">
        <w:softHyphen/>
        <w:t>ställning av per</w:t>
      </w:r>
      <w:r>
        <w:softHyphen/>
      </w:r>
      <w:r w:rsidRPr="00B10818">
        <w:t xml:space="preserve">sonuppgifter från olika register. I </w:t>
      </w:r>
      <w:r>
        <w:t>uttrycket</w:t>
      </w:r>
      <w:r w:rsidRPr="00B10818">
        <w:t xml:space="preserve"> hämta in ny kunskap inne</w:t>
      </w:r>
      <w:r>
        <w:softHyphen/>
      </w:r>
      <w:r w:rsidRPr="00B10818">
        <w:t>fat</w:t>
      </w:r>
      <w:r>
        <w:softHyphen/>
      </w:r>
      <w:r w:rsidRPr="00B10818">
        <w:t>tas även forskning som med ett vetenskapligt angreppssätt utförs i syfte att upprepa redan genomförda arbeten för att stärka eller ifrå</w:t>
      </w:r>
      <w:r w:rsidRPr="00B10818">
        <w:softHyphen/>
        <w:t>ga</w:t>
      </w:r>
      <w:r w:rsidRPr="00B10818">
        <w:softHyphen/>
        <w:t>sätta vunna resultat och påståenden. I vilken utsträck</w:t>
      </w:r>
      <w:r>
        <w:softHyphen/>
      </w:r>
      <w:r w:rsidRPr="00B10818">
        <w:t xml:space="preserve">ning ett arbete eller en studie ska </w:t>
      </w:r>
      <w:r w:rsidRPr="00B10818">
        <w:lastRenderedPageBreak/>
        <w:t xml:space="preserve">räknas som vetenskaplig får </w:t>
      </w:r>
      <w:r>
        <w:t xml:space="preserve">i övrigt </w:t>
      </w:r>
      <w:r w:rsidRPr="00B10818">
        <w:t>tol</w:t>
      </w:r>
      <w:r>
        <w:softHyphen/>
      </w:r>
      <w:r w:rsidRPr="00B10818">
        <w:t>kas mot bak</w:t>
      </w:r>
      <w:r w:rsidRPr="00B10818">
        <w:softHyphen/>
        <w:t>grund av vad som är vedertaget inom respektive område. Det</w:t>
      </w:r>
      <w:r>
        <w:softHyphen/>
      </w:r>
      <w:r w:rsidRPr="00B10818">
        <w:t>samma gäller synen på vad som utgör ny kun</w:t>
      </w:r>
      <w:r>
        <w:softHyphen/>
      </w:r>
      <w:r w:rsidRPr="00B10818">
        <w:t>skap. Varje form av sam</w:t>
      </w:r>
      <w:r w:rsidRPr="00B10818">
        <w:softHyphen/>
        <w:t>man</w:t>
      </w:r>
      <w:r>
        <w:softHyphen/>
      </w:r>
      <w:r w:rsidRPr="00B10818">
        <w:t>ställning av redan kända förhål</w:t>
      </w:r>
      <w:r w:rsidRPr="00B10818">
        <w:softHyphen/>
        <w:t>landen eller varje ny bearbetning eller pre</w:t>
      </w:r>
      <w:r>
        <w:softHyphen/>
      </w:r>
      <w:r w:rsidRPr="00B10818">
        <w:t>sentation kan typiskt sett inte räknas som forsk</w:t>
      </w:r>
      <w:r>
        <w:softHyphen/>
      </w:r>
      <w:r w:rsidRPr="00B10818">
        <w:t>ning även om det skulle innebära att kända förhållanden eller tidigare forskningsrön eller uppgifter sätts in i ett nytt sammanhang.</w:t>
      </w:r>
    </w:p>
    <w:p w14:paraId="3BE490DD" w14:textId="77777777" w:rsidR="004C0735" w:rsidRPr="00B10818" w:rsidRDefault="00C013B6" w:rsidP="00E22609">
      <w:pPr>
        <w:pStyle w:val="Brdtextmedindrag"/>
      </w:pPr>
      <w:r>
        <w:t>Eftersom</w:t>
      </w:r>
      <w:r w:rsidRPr="00FB2506">
        <w:t xml:space="preserve"> </w:t>
      </w:r>
      <w:r w:rsidRPr="00B10818">
        <w:t>vetenskapliga studier genom observation</w:t>
      </w:r>
      <w:r>
        <w:t xml:space="preserve"> ingår i definitionen av forskning justeras undantaget för studenter till att omfatta även sådana studier. Slutligen förtydligas studentundantaget i slutet av meningen ge</w:t>
      </w:r>
      <w:r>
        <w:softHyphen/>
        <w:t>nom att ordet endast infogas, så att det tydliggörs att undantaget gäller stu</w:t>
      </w:r>
      <w:r>
        <w:softHyphen/>
        <w:t xml:space="preserve">dentarbeten som utförs endast inom ramen för </w:t>
      </w:r>
      <w:r w:rsidRPr="00522234">
        <w:t>högskoleutbildning på grundnivå eller på avancerad nivå</w:t>
      </w:r>
      <w:r>
        <w:t>.</w:t>
      </w:r>
      <w:r w:rsidRPr="00522234">
        <w:t xml:space="preserve"> </w:t>
      </w:r>
      <w:r>
        <w:t xml:space="preserve">  </w:t>
      </w:r>
    </w:p>
    <w:p w14:paraId="4A96359E" w14:textId="35E44CED" w:rsidR="004C0735" w:rsidRPr="00B10818" w:rsidRDefault="00C013B6" w:rsidP="00E22609">
      <w:pPr>
        <w:pStyle w:val="Brdtextmedindrag"/>
      </w:pPr>
      <w:r w:rsidRPr="00B10818">
        <w:t xml:space="preserve">Övervägandena finns i </w:t>
      </w:r>
      <w:r w:rsidRPr="00A61230">
        <w:t>avsnitt 6.1</w:t>
      </w:r>
      <w:r>
        <w:t xml:space="preserve"> och avsnitt 6.2.</w:t>
      </w:r>
    </w:p>
    <w:p w14:paraId="7F93D0B3" w14:textId="77777777" w:rsidR="004C0735" w:rsidRPr="00B10818" w:rsidRDefault="004C0735" w:rsidP="00E22609">
      <w:pPr>
        <w:pStyle w:val="Brdtextmedindrag"/>
      </w:pPr>
    </w:p>
    <w:p w14:paraId="64BA6F37" w14:textId="77777777" w:rsidR="004C0735" w:rsidRPr="00B10818" w:rsidRDefault="00C013B6" w:rsidP="00E22609">
      <w:pPr>
        <w:pStyle w:val="Brdtext"/>
        <w:rPr>
          <w:sz w:val="18"/>
          <w:szCs w:val="18"/>
        </w:rPr>
      </w:pPr>
      <w:r w:rsidRPr="00B10818">
        <w:rPr>
          <w:b/>
          <w:sz w:val="18"/>
          <w:szCs w:val="18"/>
        </w:rPr>
        <w:t xml:space="preserve">6 § </w:t>
      </w:r>
      <w:r w:rsidRPr="00B10818">
        <w:rPr>
          <w:sz w:val="18"/>
          <w:szCs w:val="18"/>
        </w:rPr>
        <w:t xml:space="preserve">   Forskning som avses i 3–5 §§ får utföras bara om den har godkänts vid en etikprövning. Ett godkännande får förenas med villkor. Ett godkännande </w:t>
      </w:r>
      <w:r w:rsidRPr="00B10818">
        <w:rPr>
          <w:i/>
          <w:sz w:val="18"/>
          <w:szCs w:val="18"/>
        </w:rPr>
        <w:t>ska</w:t>
      </w:r>
      <w:r w:rsidRPr="00B10818">
        <w:rPr>
          <w:sz w:val="18"/>
          <w:szCs w:val="18"/>
        </w:rPr>
        <w:t xml:space="preserve"> avse ett visst projekt eller en del av ett projekt eller en på något liknande sätt bestämd forskning. Forskningen får innefatta behandling av sådana personuppgifter som avses i 3 § bara om behandlingen har godkänts vid etikprövningen.</w:t>
      </w:r>
      <w:bookmarkStart w:id="66" w:name="_Hlk2930167"/>
    </w:p>
    <w:p w14:paraId="5F498B7D" w14:textId="3ABF33EE" w:rsidR="004C0735" w:rsidRDefault="00C013B6" w:rsidP="00E22609">
      <w:pPr>
        <w:pStyle w:val="Brdtextmedindrag"/>
        <w:rPr>
          <w:sz w:val="18"/>
          <w:szCs w:val="18"/>
        </w:rPr>
      </w:pPr>
      <w:bookmarkStart w:id="67" w:name="_Hlk3901870"/>
      <w:bookmarkStart w:id="68" w:name="_Hlk3797175"/>
      <w:r w:rsidRPr="00530F1F">
        <w:rPr>
          <w:i/>
          <w:sz w:val="18"/>
          <w:szCs w:val="18"/>
        </w:rPr>
        <w:t xml:space="preserve">En forskningshuvudman ska vidta åtgärder för att förebygga att </w:t>
      </w:r>
      <w:bookmarkStart w:id="69" w:name="_Hlk2930318"/>
      <w:r w:rsidRPr="00530F1F">
        <w:rPr>
          <w:i/>
          <w:sz w:val="18"/>
          <w:szCs w:val="18"/>
        </w:rPr>
        <w:t>forskning i den egna verk</w:t>
      </w:r>
      <w:r w:rsidRPr="00530F1F">
        <w:rPr>
          <w:i/>
          <w:sz w:val="18"/>
          <w:szCs w:val="18"/>
        </w:rPr>
        <w:softHyphen/>
        <w:t>samheten utförs i strid med första stycket</w:t>
      </w:r>
      <w:bookmarkEnd w:id="67"/>
      <w:bookmarkEnd w:id="68"/>
      <w:bookmarkEnd w:id="69"/>
      <w:r>
        <w:rPr>
          <w:i/>
          <w:sz w:val="18"/>
          <w:szCs w:val="18"/>
        </w:rPr>
        <w:t xml:space="preserve"> eller i strid med ett villkor som har meddelats med stöd av första stycket</w:t>
      </w:r>
      <w:r w:rsidRPr="00530F1F">
        <w:rPr>
          <w:i/>
          <w:sz w:val="18"/>
          <w:szCs w:val="18"/>
        </w:rPr>
        <w:t>.</w:t>
      </w:r>
      <w:r w:rsidRPr="00530F1F">
        <w:rPr>
          <w:sz w:val="18"/>
          <w:szCs w:val="18"/>
        </w:rPr>
        <w:t xml:space="preserve"> </w:t>
      </w:r>
      <w:bookmarkEnd w:id="66"/>
    </w:p>
    <w:p w14:paraId="23791394" w14:textId="77777777" w:rsidR="004C0735" w:rsidRPr="00803C7E" w:rsidRDefault="00C013B6" w:rsidP="00E22609">
      <w:pPr>
        <w:pStyle w:val="Brdtextmedindrag"/>
        <w:rPr>
          <w:sz w:val="18"/>
          <w:szCs w:val="18"/>
        </w:rPr>
      </w:pPr>
      <w:r w:rsidRPr="00803C7E">
        <w:rPr>
          <w:sz w:val="18"/>
          <w:szCs w:val="18"/>
        </w:rPr>
        <w:t>Ett godkännande upphör att gälla, om inte forskningen har börjat utföras senast två år efter det att beslutet om godkännande vann laga kraft.</w:t>
      </w:r>
    </w:p>
    <w:p w14:paraId="76F0CE15" w14:textId="77777777" w:rsidR="004C0735" w:rsidRPr="00803C7E" w:rsidRDefault="00C013B6" w:rsidP="00E22609">
      <w:pPr>
        <w:pStyle w:val="Brdtextmedindrag"/>
        <w:rPr>
          <w:sz w:val="18"/>
          <w:szCs w:val="18"/>
        </w:rPr>
      </w:pPr>
      <w:r w:rsidRPr="00803C7E">
        <w:rPr>
          <w:sz w:val="18"/>
          <w:szCs w:val="18"/>
        </w:rPr>
        <w:t>Ett godkännande enligt denna lag medför inte att forskningen får utföras, om den strider mot någon annan författning.</w:t>
      </w:r>
    </w:p>
    <w:p w14:paraId="0F1EFA1C" w14:textId="77777777" w:rsidR="004C0735" w:rsidRPr="00B10818" w:rsidRDefault="004C0735" w:rsidP="00E22609">
      <w:pPr>
        <w:pStyle w:val="Brdtextmedindrag"/>
        <w:ind w:firstLine="0"/>
        <w:rPr>
          <w:i/>
          <w:sz w:val="18"/>
          <w:szCs w:val="18"/>
        </w:rPr>
      </w:pPr>
    </w:p>
    <w:p w14:paraId="326DCF07" w14:textId="31D98D59" w:rsidR="004C0735" w:rsidRPr="005B37C2" w:rsidRDefault="00C013B6" w:rsidP="00E22609">
      <w:pPr>
        <w:pStyle w:val="Brdtextmedindrag"/>
        <w:ind w:firstLine="0"/>
      </w:pPr>
      <w:r w:rsidRPr="005B37C2">
        <w:t>Paragrafen innehåller bestämmelser om godkännande av forskning vid etikprövning och om forsk</w:t>
      </w:r>
      <w:r w:rsidRPr="005B37C2">
        <w:softHyphen/>
        <w:t>ningshuvud</w:t>
      </w:r>
      <w:r w:rsidRPr="005B37C2">
        <w:softHyphen/>
        <w:t>mannens ansvar för att förebygga att forskning utförs utan sådant godkännande eller i strid med villkor som har med</w:t>
      </w:r>
      <w:r w:rsidRPr="005B37C2">
        <w:softHyphen/>
        <w:t xml:space="preserve">delats i samband med godkännande. </w:t>
      </w:r>
    </w:p>
    <w:p w14:paraId="39AC04A1" w14:textId="77777777" w:rsidR="004C0735" w:rsidRPr="005B37C2" w:rsidRDefault="00C013B6" w:rsidP="00E22609">
      <w:pPr>
        <w:pStyle w:val="Brdtextmedindrag"/>
      </w:pPr>
      <w:r w:rsidRPr="005B37C2">
        <w:t xml:space="preserve">I paragrafens </w:t>
      </w:r>
      <w:r w:rsidRPr="005B37C2">
        <w:rPr>
          <w:i/>
        </w:rPr>
        <w:t>första stycke</w:t>
      </w:r>
      <w:r w:rsidRPr="005B37C2">
        <w:t xml:space="preserve"> görs en språklig justering. Med att utföra forsk</w:t>
      </w:r>
      <w:r w:rsidRPr="005B37C2">
        <w:softHyphen/>
        <w:t>ning avses, liksom tidigare, själva genomförandefasen, dvs. att forsk</w:t>
      </w:r>
      <w:r w:rsidRPr="005B37C2">
        <w:softHyphen/>
        <w:t>nings</w:t>
      </w:r>
      <w:r w:rsidRPr="005B37C2">
        <w:softHyphen/>
        <w:t>personer rekryteras och inhämtande av underlag påbörjas, försök ge</w:t>
      </w:r>
      <w:r>
        <w:softHyphen/>
      </w:r>
      <w:r w:rsidRPr="005B37C2">
        <w:t>nom</w:t>
      </w:r>
      <w:r w:rsidRPr="005B37C2">
        <w:softHyphen/>
        <w:t>förs samt att inhämtat underlag analyseras och bearbetas. Med att forsk</w:t>
      </w:r>
      <w:r w:rsidRPr="005B37C2">
        <w:softHyphen/>
        <w:t>ning utförs avses i detta sammanhang inte rent inledande planerings</w:t>
      </w:r>
      <w:r w:rsidRPr="005B37C2">
        <w:softHyphen/>
        <w:t>arbete eller ordnande av finansiering (prop. 2002/03:50 s. 114 och 195).</w:t>
      </w:r>
    </w:p>
    <w:p w14:paraId="173A5A19" w14:textId="68D2AFED" w:rsidR="004C0735" w:rsidRPr="005B37C2" w:rsidRDefault="00C013B6" w:rsidP="00E22609">
      <w:pPr>
        <w:pStyle w:val="Brdtextmedindrag"/>
      </w:pPr>
      <w:r w:rsidRPr="005B37C2">
        <w:t xml:space="preserve">Av paragrafens </w:t>
      </w:r>
      <w:r w:rsidRPr="005B37C2">
        <w:rPr>
          <w:i/>
        </w:rPr>
        <w:t>andra stycke</w:t>
      </w:r>
      <w:r w:rsidRPr="005B37C2">
        <w:t>, som är nytt,</w:t>
      </w:r>
      <w:r w:rsidRPr="005B37C2">
        <w:rPr>
          <w:i/>
        </w:rPr>
        <w:t xml:space="preserve"> </w:t>
      </w:r>
      <w:r w:rsidRPr="005B37C2">
        <w:t>framgår att forskningshuvud</w:t>
      </w:r>
      <w:r w:rsidRPr="005B37C2">
        <w:softHyphen/>
        <w:t>mannen ska vidta åtgärder för att förebygga att sådan forsk</w:t>
      </w:r>
      <w:r w:rsidRPr="005B37C2">
        <w:softHyphen/>
        <w:t xml:space="preserve">ning som omfattas av lagen utförs utan godkännande eller i strid med villkor som har meddelats i samband med godkännande. </w:t>
      </w:r>
      <w:r>
        <w:t xml:space="preserve">Det som avses är ett organisatoriskt ansvar att vidta åtgärder inom den egna verksamheten. De åtgärder som ska vidtas är t.ex. att se till att </w:t>
      </w:r>
      <w:r w:rsidRPr="00DF4B09">
        <w:t>ha goda rutiner för information, uppföljning och kontroll gällande frågor om etikprövning inom organisa</w:t>
      </w:r>
      <w:r>
        <w:softHyphen/>
      </w:r>
      <w:r w:rsidRPr="00DF4B09">
        <w:t>tionen</w:t>
      </w:r>
      <w:r>
        <w:t>. Ytterligare en åtgärd är att se till att de</w:t>
      </w:r>
      <w:r w:rsidRPr="003D5B69">
        <w:t xml:space="preserve"> som arbetar med forskning</w:t>
      </w:r>
      <w:r>
        <w:t xml:space="preserve"> får nödvändig utbildning om </w:t>
      </w:r>
      <w:proofErr w:type="spellStart"/>
      <w:r>
        <w:t>etik</w:t>
      </w:r>
      <w:r>
        <w:softHyphen/>
        <w:t>prövningslagen</w:t>
      </w:r>
      <w:proofErr w:type="spellEnd"/>
      <w:r>
        <w:t xml:space="preserve"> och vad som krävs enligt den lagen. </w:t>
      </w:r>
    </w:p>
    <w:p w14:paraId="349F411B" w14:textId="77777777" w:rsidR="004C0735" w:rsidRPr="005B37C2" w:rsidRDefault="00C013B6" w:rsidP="00E22609">
      <w:pPr>
        <w:pStyle w:val="Brdtextmedindrag"/>
      </w:pPr>
      <w:r w:rsidRPr="005B37C2">
        <w:t>Forskningshuvudmannen kan i enlighet med definitionen i 2 § vara en fysisk person, men det vanligaste är att forskningshuvudmannen är en ju</w:t>
      </w:r>
      <w:r w:rsidRPr="005B37C2">
        <w:softHyphen/>
        <w:t>ridisk person eller en myndighet, t.ex. ett lärosäte, ett landsting, ett före</w:t>
      </w:r>
      <w:r w:rsidRPr="005B37C2">
        <w:softHyphen/>
        <w:t>tag eller en forskningsstiftelse. Med forskningshuvudman avses då högsta led</w:t>
      </w:r>
      <w:r w:rsidRPr="005B37C2">
        <w:softHyphen/>
        <w:t>ningen i den juridiska personen eller myndigheten. Ofta kan behov fin</w:t>
      </w:r>
      <w:r w:rsidRPr="005B37C2">
        <w:softHyphen/>
        <w:t xml:space="preserve">nas </w:t>
      </w:r>
      <w:r w:rsidRPr="005B37C2">
        <w:lastRenderedPageBreak/>
        <w:t>av att kunna delegera ansvaret för att utföra de förebyggande åtgärderna, t.ex. när forskningshuvudman</w:t>
      </w:r>
      <w:r w:rsidRPr="005B37C2">
        <w:softHyphen/>
        <w:t>nen är en stor organisation såsom ett lands</w:t>
      </w:r>
      <w:r w:rsidRPr="005B37C2">
        <w:softHyphen/>
        <w:t>ting eller ett universitet. Led</w:t>
      </w:r>
      <w:r w:rsidRPr="005B37C2">
        <w:softHyphen/>
        <w:t>ningen kan då inte behärska alla detaljer i verksamheten. Liksom tidigare gäller att varje forskningshuvudman då ska se till att det finns en intern organisation för att bevaka att ansökningar om etikprövning ges in i den utsträckning som krävs samt att de godkän</w:t>
      </w:r>
      <w:r w:rsidRPr="005B37C2">
        <w:softHyphen/>
        <w:t>nanden som lämnas också följs (prop. 2002/03:50 s. 92–94 och 192). Forsknings</w:t>
      </w:r>
      <w:r w:rsidRPr="005B37C2">
        <w:softHyphen/>
        <w:t>huvudmännen bestämmer själva hur arbetsuppgifterna ska de</w:t>
      </w:r>
      <w:r w:rsidRPr="005B37C2">
        <w:softHyphen/>
        <w:t>legeras inom sina organisationer. Om en forskningshuvudman emellertid inte ser till att det exempelvis finns do</w:t>
      </w:r>
      <w:r w:rsidRPr="005B37C2">
        <w:softHyphen/>
        <w:t>kumenterade delegeringsbeslut för de förebyg</w:t>
      </w:r>
      <w:r w:rsidRPr="005B37C2">
        <w:softHyphen/>
        <w:t>gande åtgärderna kommer ansvar för hanteringen av dessa frågor att kunna utkrävas direkt av den eller de som utgör ledningen för forsknings</w:t>
      </w:r>
      <w:r w:rsidRPr="005B37C2">
        <w:softHyphen/>
        <w:t>huvud</w:t>
      </w:r>
      <w:r w:rsidRPr="005B37C2">
        <w:softHyphen/>
        <w:t>mannen. Om delegation av forskningshuvudmannens uppgifter, se också kommen</w:t>
      </w:r>
      <w:r w:rsidRPr="005B37C2">
        <w:softHyphen/>
        <w:t>taren till 38 §.</w:t>
      </w:r>
    </w:p>
    <w:p w14:paraId="5C918259" w14:textId="77777777" w:rsidR="004C0735" w:rsidRPr="005B37C2" w:rsidRDefault="00C013B6" w:rsidP="00E22609">
      <w:pPr>
        <w:pStyle w:val="Brdtextmedindrag"/>
      </w:pPr>
      <w:r w:rsidRPr="005B37C2">
        <w:t>Ibland deltar flera forskningshuvudmän i ett projekt. Ett exempel är mul</w:t>
      </w:r>
      <w:r w:rsidRPr="005B37C2">
        <w:softHyphen/>
        <w:t>ticenter</w:t>
      </w:r>
      <w:r w:rsidRPr="005B37C2">
        <w:softHyphen/>
        <w:t>studier, det vill säga forskningsprojekt som utförs som ett samar</w:t>
      </w:r>
      <w:r w:rsidRPr="005B37C2">
        <w:softHyphen/>
        <w:t>betspro</w:t>
      </w:r>
      <w:r w:rsidRPr="005B37C2">
        <w:softHyphen/>
        <w:t>jekt mellan flera medicinska centra, t.ex. sjukhus eller vårdcen</w:t>
      </w:r>
      <w:r w:rsidRPr="005B37C2">
        <w:softHyphen/>
        <w:t>traler. Ett annat exempel är samarbete mellan ett universitet och ett lands</w:t>
      </w:r>
      <w:r>
        <w:softHyphen/>
      </w:r>
      <w:r w:rsidRPr="005B37C2">
        <w:t>ting. I dessa fall ansvarar varje huvudman i egenskap av forsknings</w:t>
      </w:r>
      <w:r w:rsidRPr="005B37C2">
        <w:softHyphen/>
        <w:t>huvud</w:t>
      </w:r>
      <w:r>
        <w:softHyphen/>
      </w:r>
      <w:r w:rsidRPr="005B37C2">
        <w:t xml:space="preserve">man för att se till att adekvata förebyggande åtgärder blir vidtagna inom ramen för den egna verksamheten. </w:t>
      </w:r>
    </w:p>
    <w:p w14:paraId="55426C7E" w14:textId="77777777" w:rsidR="004C0735" w:rsidRPr="005B37C2" w:rsidRDefault="00C013B6" w:rsidP="00E22609">
      <w:pPr>
        <w:pStyle w:val="Brdtextmedindrag"/>
      </w:pPr>
      <w:r w:rsidRPr="005B37C2">
        <w:t>Övervägandena finns i avsnitt 8.</w:t>
      </w:r>
    </w:p>
    <w:p w14:paraId="704907A5" w14:textId="77777777" w:rsidR="004C0735" w:rsidRPr="00B10818" w:rsidRDefault="004C0735" w:rsidP="00E22609">
      <w:pPr>
        <w:pStyle w:val="Brdtextmedindrag"/>
        <w:ind w:firstLine="0"/>
      </w:pPr>
    </w:p>
    <w:p w14:paraId="3CB73808" w14:textId="77777777" w:rsidR="004C0735" w:rsidRPr="00B10818" w:rsidRDefault="00C013B6" w:rsidP="00E22609">
      <w:pPr>
        <w:pStyle w:val="Brdtextmedindrag"/>
        <w:ind w:firstLine="0"/>
        <w:rPr>
          <w:sz w:val="18"/>
          <w:szCs w:val="18"/>
        </w:rPr>
      </w:pPr>
      <w:r w:rsidRPr="00B10818">
        <w:rPr>
          <w:b/>
          <w:sz w:val="18"/>
          <w:szCs w:val="18"/>
        </w:rPr>
        <w:t>23 §</w:t>
      </w:r>
      <w:r w:rsidRPr="00B10818">
        <w:rPr>
          <w:sz w:val="18"/>
          <w:szCs w:val="18"/>
        </w:rPr>
        <w:t xml:space="preserve">    Ansökan om etikprövning av forskning </w:t>
      </w:r>
      <w:r w:rsidRPr="00B10818">
        <w:rPr>
          <w:i/>
          <w:sz w:val="18"/>
          <w:szCs w:val="18"/>
        </w:rPr>
        <w:t>ska</w:t>
      </w:r>
      <w:r w:rsidRPr="00B10818">
        <w:rPr>
          <w:sz w:val="18"/>
          <w:szCs w:val="18"/>
        </w:rPr>
        <w:t xml:space="preserve"> göras av forsknings</w:t>
      </w:r>
      <w:r w:rsidRPr="00B10818">
        <w:rPr>
          <w:sz w:val="18"/>
          <w:szCs w:val="18"/>
        </w:rPr>
        <w:softHyphen/>
        <w:t>huvud</w:t>
      </w:r>
      <w:r w:rsidRPr="00B10818">
        <w:rPr>
          <w:sz w:val="18"/>
          <w:szCs w:val="18"/>
        </w:rPr>
        <w:softHyphen/>
        <w:t>man</w:t>
      </w:r>
      <w:r w:rsidRPr="00B10818">
        <w:rPr>
          <w:sz w:val="18"/>
          <w:szCs w:val="18"/>
        </w:rPr>
        <w:softHyphen/>
        <w:t>nen.</w:t>
      </w:r>
    </w:p>
    <w:p w14:paraId="5BED64BE" w14:textId="205CD25B" w:rsidR="004C0735" w:rsidRPr="007B7B7F" w:rsidRDefault="00C013B6" w:rsidP="00E22609">
      <w:pPr>
        <w:pStyle w:val="Brdtextmedindrag"/>
        <w:rPr>
          <w:i/>
          <w:sz w:val="18"/>
          <w:szCs w:val="18"/>
        </w:rPr>
      </w:pPr>
      <w:bookmarkStart w:id="70" w:name="_Hlk531615578"/>
      <w:r w:rsidRPr="007B7B7F">
        <w:rPr>
          <w:i/>
          <w:sz w:val="18"/>
          <w:szCs w:val="18"/>
        </w:rPr>
        <w:t>När flera forskningshuvudmän medverkar i ett och samma forsknings</w:t>
      </w:r>
      <w:r w:rsidRPr="007B7B7F">
        <w:rPr>
          <w:i/>
          <w:sz w:val="18"/>
          <w:szCs w:val="18"/>
        </w:rPr>
        <w:softHyphen/>
        <w:t>projekt ska de gemensamt uppdra åt en av dem att ansöka om etikprövning av projektet för allas räkning och att informera de övriga om Etikpröv</w:t>
      </w:r>
      <w:r w:rsidR="004B0574" w:rsidRPr="007B7B7F">
        <w:rPr>
          <w:i/>
          <w:sz w:val="18"/>
          <w:szCs w:val="18"/>
        </w:rPr>
        <w:softHyphen/>
      </w:r>
      <w:r w:rsidRPr="007B7B7F">
        <w:rPr>
          <w:i/>
          <w:sz w:val="18"/>
          <w:szCs w:val="18"/>
        </w:rPr>
        <w:t>nings</w:t>
      </w:r>
      <w:r w:rsidRPr="007B7B7F">
        <w:rPr>
          <w:i/>
          <w:sz w:val="18"/>
          <w:szCs w:val="18"/>
        </w:rPr>
        <w:softHyphen/>
      </w:r>
      <w:r w:rsidR="004B0574" w:rsidRPr="007B7B7F">
        <w:rPr>
          <w:i/>
          <w:sz w:val="18"/>
          <w:szCs w:val="18"/>
        </w:rPr>
        <w:softHyphen/>
      </w:r>
      <w:r w:rsidRPr="007B7B7F">
        <w:rPr>
          <w:i/>
          <w:sz w:val="18"/>
          <w:szCs w:val="18"/>
        </w:rPr>
        <w:t xml:space="preserve">myndighetens beslut. </w:t>
      </w:r>
      <w:bookmarkEnd w:id="70"/>
    </w:p>
    <w:p w14:paraId="3D3EC50F" w14:textId="77777777" w:rsidR="004C0735" w:rsidRPr="00AF17F6" w:rsidRDefault="004C0735" w:rsidP="00E22609">
      <w:pPr>
        <w:pStyle w:val="Brdtextmedindrag"/>
      </w:pPr>
    </w:p>
    <w:p w14:paraId="2C1AA9D7" w14:textId="77777777" w:rsidR="004C0735" w:rsidRPr="00B10818" w:rsidRDefault="00C013B6" w:rsidP="00E22609">
      <w:pPr>
        <w:pStyle w:val="Brdtext"/>
      </w:pPr>
      <w:r w:rsidRPr="00B10818">
        <w:t>Paragrafen innehåller bestämmelser om vem som ska ansöka om etikpröv</w:t>
      </w:r>
      <w:r w:rsidRPr="00B10818">
        <w:softHyphen/>
        <w:t>ning.</w:t>
      </w:r>
    </w:p>
    <w:p w14:paraId="15F26B55" w14:textId="77777777" w:rsidR="004C0735" w:rsidRPr="00B10818" w:rsidRDefault="00C013B6" w:rsidP="00E22609">
      <w:pPr>
        <w:pStyle w:val="Brdtextmedindrag"/>
      </w:pPr>
      <w:r w:rsidRPr="00B10818">
        <w:t xml:space="preserve">I paragrafens </w:t>
      </w:r>
      <w:r w:rsidRPr="00B10818">
        <w:rPr>
          <w:i/>
        </w:rPr>
        <w:t>första stycke</w:t>
      </w:r>
      <w:r w:rsidRPr="00B10818">
        <w:t xml:space="preserve"> görs en språklig justering.</w:t>
      </w:r>
    </w:p>
    <w:p w14:paraId="100C67A2" w14:textId="77777777" w:rsidR="004C0735" w:rsidRPr="00B10818" w:rsidRDefault="00C013B6" w:rsidP="00E22609">
      <w:pPr>
        <w:pStyle w:val="Brdtextmedindrag"/>
      </w:pPr>
      <w:r w:rsidRPr="00B10818">
        <w:t xml:space="preserve">I paragrafens </w:t>
      </w:r>
      <w:r w:rsidRPr="00B10818">
        <w:rPr>
          <w:i/>
        </w:rPr>
        <w:t>andra</w:t>
      </w:r>
      <w:r w:rsidRPr="00B10818">
        <w:t xml:space="preserve"> </w:t>
      </w:r>
      <w:r w:rsidRPr="00B10818">
        <w:rPr>
          <w:i/>
        </w:rPr>
        <w:t>stycke</w:t>
      </w:r>
      <w:r w:rsidRPr="00B10818">
        <w:t xml:space="preserve">, som är nytt, anges vem som ska ansöka om etikprövning när flera forskningshuvudmän medverkar i ett och samma forskningsprojekt. Då ska forskningshuvudmännen gemensamt uppdra åt en </w:t>
      </w:r>
      <w:r>
        <w:t>av forskningshuvudmännen</w:t>
      </w:r>
      <w:r w:rsidRPr="00B10818">
        <w:t xml:space="preserve"> att göra en samlad ansökan </w:t>
      </w:r>
      <w:r>
        <w:t>för allas räk</w:t>
      </w:r>
      <w:r>
        <w:softHyphen/>
        <w:t xml:space="preserve">ning </w:t>
      </w:r>
      <w:r w:rsidRPr="00B10818">
        <w:t>för projektet i dess helhet. Ett sådant uppdrag kan ges på det sätt som huvud</w:t>
      </w:r>
      <w:r>
        <w:softHyphen/>
      </w:r>
      <w:r>
        <w:softHyphen/>
      </w:r>
      <w:r w:rsidRPr="00B10818">
        <w:t xml:space="preserve">männen finner lämpligt. </w:t>
      </w:r>
      <w:r>
        <w:t>Uppdraget ska innefatta att d</w:t>
      </w:r>
      <w:r w:rsidRPr="00B10818">
        <w:t>en forsk</w:t>
      </w:r>
      <w:r>
        <w:softHyphen/>
      </w:r>
      <w:r w:rsidRPr="00B10818">
        <w:t>nings</w:t>
      </w:r>
      <w:r>
        <w:softHyphen/>
      </w:r>
      <w:r w:rsidRPr="00B10818">
        <w:t xml:space="preserve">huvudman som ombesörjt ansökan ska </w:t>
      </w:r>
      <w:r>
        <w:t>informera övriga forsk</w:t>
      </w:r>
      <w:r>
        <w:softHyphen/>
        <w:t>nings</w:t>
      </w:r>
      <w:r>
        <w:softHyphen/>
        <w:t>huvud</w:t>
      </w:r>
      <w:r>
        <w:softHyphen/>
        <w:t xml:space="preserve">män om </w:t>
      </w:r>
      <w:r w:rsidRPr="00B10818">
        <w:t xml:space="preserve">Etikprövningsmyndighetens beslut. </w:t>
      </w:r>
    </w:p>
    <w:p w14:paraId="46F07DD4" w14:textId="77777777" w:rsidR="004C0735" w:rsidRPr="00B10818" w:rsidRDefault="00C013B6" w:rsidP="00E22609">
      <w:pPr>
        <w:pStyle w:val="Brdtextmedindrag"/>
      </w:pPr>
      <w:r w:rsidRPr="00B10818">
        <w:t xml:space="preserve">Övervägandena finns i </w:t>
      </w:r>
      <w:r w:rsidRPr="006A7ACA">
        <w:t>avsnitt 8.</w:t>
      </w:r>
    </w:p>
    <w:p w14:paraId="13180EE7" w14:textId="77777777" w:rsidR="004C0735" w:rsidRPr="00B10818" w:rsidRDefault="004C0735" w:rsidP="00E22609">
      <w:pPr>
        <w:pStyle w:val="Brdtextmedindrag"/>
      </w:pPr>
    </w:p>
    <w:p w14:paraId="1D006214" w14:textId="77777777" w:rsidR="004C0735" w:rsidRPr="00B10818" w:rsidRDefault="00C013B6" w:rsidP="00E22609">
      <w:pPr>
        <w:pStyle w:val="Brdtext"/>
        <w:rPr>
          <w:sz w:val="18"/>
          <w:szCs w:val="18"/>
        </w:rPr>
      </w:pPr>
      <w:r w:rsidRPr="00B10818">
        <w:rPr>
          <w:b/>
          <w:sz w:val="18"/>
          <w:szCs w:val="18"/>
        </w:rPr>
        <w:t xml:space="preserve">34 § </w:t>
      </w:r>
      <w:r w:rsidRPr="00B10818">
        <w:rPr>
          <w:sz w:val="18"/>
          <w:szCs w:val="18"/>
        </w:rPr>
        <w:t>    Överklagandenämnden för etikprövning har tillsyn över att denna lag</w:t>
      </w:r>
      <w:r w:rsidRPr="00B10818">
        <w:rPr>
          <w:i/>
          <w:sz w:val="18"/>
          <w:szCs w:val="18"/>
        </w:rPr>
        <w:t>,</w:t>
      </w:r>
      <w:r w:rsidRPr="00B10818">
        <w:rPr>
          <w:sz w:val="18"/>
          <w:szCs w:val="18"/>
        </w:rPr>
        <w:t xml:space="preserve"> fö</w:t>
      </w:r>
      <w:r w:rsidRPr="00B10818">
        <w:rPr>
          <w:sz w:val="18"/>
          <w:szCs w:val="18"/>
        </w:rPr>
        <w:softHyphen/>
        <w:t xml:space="preserve">reskrifter som har meddelats med stöd av lagen </w:t>
      </w:r>
      <w:r w:rsidRPr="00B10818">
        <w:rPr>
          <w:i/>
          <w:sz w:val="18"/>
          <w:szCs w:val="18"/>
        </w:rPr>
        <w:t>och villkor som har meddelats i samband med godkännande vid etikprövning</w:t>
      </w:r>
      <w:r w:rsidRPr="00B10818">
        <w:rPr>
          <w:sz w:val="18"/>
          <w:szCs w:val="18"/>
        </w:rPr>
        <w:t xml:space="preserve"> följs. </w:t>
      </w:r>
    </w:p>
    <w:p w14:paraId="32BF488C" w14:textId="77777777" w:rsidR="004C0735" w:rsidRPr="00B10818" w:rsidRDefault="00C013B6" w:rsidP="00E22609">
      <w:pPr>
        <w:pStyle w:val="Brdtextmedindrag"/>
        <w:rPr>
          <w:sz w:val="18"/>
          <w:szCs w:val="18"/>
        </w:rPr>
      </w:pPr>
      <w:r w:rsidRPr="00B10818">
        <w:rPr>
          <w:sz w:val="18"/>
          <w:szCs w:val="18"/>
        </w:rPr>
        <w:t xml:space="preserve">Överklagandenämnden för etikprövning får bestämma att ett tillsynsbeslut ska gälla omedelbart. </w:t>
      </w:r>
    </w:p>
    <w:p w14:paraId="6F4EEDEF" w14:textId="77777777" w:rsidR="004C0735" w:rsidRPr="00B10818" w:rsidRDefault="004C0735" w:rsidP="00E22609">
      <w:pPr>
        <w:pStyle w:val="Brdtextmedindrag"/>
      </w:pPr>
    </w:p>
    <w:p w14:paraId="420AEA2D" w14:textId="77777777" w:rsidR="004C0735" w:rsidRPr="00B10818" w:rsidRDefault="00C013B6" w:rsidP="00E22609">
      <w:pPr>
        <w:pStyle w:val="Brdtext"/>
      </w:pPr>
      <w:r w:rsidRPr="00B10818">
        <w:t>Paragrafen innehåller bestämmelser om vilken myndighet som har till</w:t>
      </w:r>
      <w:r w:rsidRPr="00B10818">
        <w:softHyphen/>
        <w:t xml:space="preserve">synsansvar enligt lagen och vad tillsynsansvaret innefattar. </w:t>
      </w:r>
    </w:p>
    <w:p w14:paraId="37C6A008" w14:textId="77777777" w:rsidR="004C0735" w:rsidRPr="00B10818" w:rsidRDefault="00C013B6" w:rsidP="00E22609">
      <w:pPr>
        <w:pStyle w:val="Brdtextmedindrag"/>
      </w:pPr>
      <w:r w:rsidRPr="00B10818">
        <w:t xml:space="preserve">I </w:t>
      </w:r>
      <w:r w:rsidRPr="00B10818">
        <w:rPr>
          <w:i/>
        </w:rPr>
        <w:t>första stycket</w:t>
      </w:r>
      <w:r w:rsidRPr="00B10818">
        <w:t xml:space="preserve"> anges att Överklagandenämnden för etik</w:t>
      </w:r>
      <w:r w:rsidRPr="00B10818">
        <w:softHyphen/>
        <w:t>prövning har till</w:t>
      </w:r>
      <w:r w:rsidRPr="00B10818">
        <w:softHyphen/>
        <w:t xml:space="preserve">syn över att lagen, föreskrifter som har meddelats med stöd av lagen samt </w:t>
      </w:r>
      <w:r w:rsidRPr="00B10818">
        <w:lastRenderedPageBreak/>
        <w:t>villkor som har meddelats i samband med godkännande vid etikprövning följs. Ändringen innebär att det inte längre föreskrivs att Överklagande</w:t>
      </w:r>
      <w:r w:rsidRPr="00B10818">
        <w:softHyphen/>
        <w:t>nämnden för etikprövning har tillsyn endast i den mån tillsynen inte faller inom någon annan myndighets ansvarsområde. Tillsynen över efter</w:t>
      </w:r>
      <w:r w:rsidRPr="00B10818">
        <w:softHyphen/>
        <w:t>levna</w:t>
      </w:r>
      <w:r w:rsidRPr="00B10818">
        <w:softHyphen/>
        <w:t xml:space="preserve">den av </w:t>
      </w:r>
      <w:proofErr w:type="spellStart"/>
      <w:r w:rsidRPr="00B10818">
        <w:t>etikprövningslagen</w:t>
      </w:r>
      <w:proofErr w:type="spellEnd"/>
      <w:r w:rsidRPr="00B10818">
        <w:t xml:space="preserve"> och föreskrifter som har meddelats med stöd av lagen ska utföras av nämnden, oavsett var och av vem den granskade verk</w:t>
      </w:r>
      <w:r w:rsidRPr="00B10818">
        <w:softHyphen/>
        <w:t>sam</w:t>
      </w:r>
      <w:r w:rsidRPr="00B10818">
        <w:softHyphen/>
        <w:t>heten utförs. Nämndens tillsyn ska dock bara avse vad som följer av de angivna författningarna. Skulle det be</w:t>
      </w:r>
      <w:r w:rsidRPr="00B10818">
        <w:softHyphen/>
        <w:t>träffande ett och samma projekt upp</w:t>
      </w:r>
      <w:r w:rsidRPr="00B10818">
        <w:softHyphen/>
        <w:t>stå frågor om verksamheten är förenlig med andra författningar kom</w:t>
      </w:r>
      <w:r w:rsidRPr="00B10818">
        <w:softHyphen/>
        <w:t>mer den aspekten att falla under någon annans tillsyn.</w:t>
      </w:r>
    </w:p>
    <w:p w14:paraId="59F62B05" w14:textId="77777777" w:rsidR="004C0735" w:rsidRPr="00B10818" w:rsidRDefault="00C013B6" w:rsidP="00E22609">
      <w:pPr>
        <w:pStyle w:val="Brdtextmedindrag"/>
      </w:pPr>
      <w:r w:rsidRPr="00B10818">
        <w:t>För viss forskning kommer det att finnas olika tillsynsmyndigheter. Det är då olika aspekter av ett och samma skeende som kan komma att grans</w:t>
      </w:r>
      <w:r w:rsidRPr="00B10818">
        <w:softHyphen/>
        <w:t>kas av Överklagandenämnden för etikprövning och en eller flera andra till</w:t>
      </w:r>
      <w:r w:rsidRPr="00B10818">
        <w:softHyphen/>
        <w:t>synsmyndigheter med utgångspunkt i de olika myndigheternas tillsynsan</w:t>
      </w:r>
      <w:r w:rsidRPr="00B10818">
        <w:softHyphen/>
        <w:t xml:space="preserve">svar. </w:t>
      </w:r>
      <w:r>
        <w:t xml:space="preserve">Exempelvis är </w:t>
      </w:r>
      <w:r w:rsidRPr="00B10818">
        <w:t>Datainspektionen enligt förordningen (2007:975) med instruktion för Datainspektionen tillsynsmyndighet för bl.a. EU:s data</w:t>
      </w:r>
      <w:r w:rsidRPr="00B10818">
        <w:softHyphen/>
        <w:t>skyddsförordning och lagen (2018:218) med kompletterande be</w:t>
      </w:r>
      <w:r w:rsidRPr="00B10818">
        <w:softHyphen/>
        <w:t>stämmel</w:t>
      </w:r>
      <w:r w:rsidRPr="00B10818">
        <w:softHyphen/>
        <w:t xml:space="preserve">ser till EU:s dataskyddsförordning och andra föreskrifter som kompletterar </w:t>
      </w:r>
      <w:r>
        <w:t xml:space="preserve">dessa regelverk. </w:t>
      </w:r>
      <w:r w:rsidRPr="00B10818">
        <w:t>Datainspek</w:t>
      </w:r>
      <w:r w:rsidRPr="00B10818">
        <w:softHyphen/>
        <w:t>tionen har således tillsyn över att bestäm</w:t>
      </w:r>
      <w:r>
        <w:softHyphen/>
      </w:r>
      <w:r w:rsidRPr="00B10818">
        <w:t>mel</w:t>
      </w:r>
      <w:r>
        <w:softHyphen/>
      </w:r>
      <w:r w:rsidRPr="00B10818">
        <w:t xml:space="preserve">serna i </w:t>
      </w:r>
      <w:r>
        <w:t>nu nämnda regelverk</w:t>
      </w:r>
      <w:r w:rsidRPr="00B10818">
        <w:t xml:space="preserve"> följs vid behandling av personupp</w:t>
      </w:r>
      <w:r w:rsidRPr="00B10818">
        <w:softHyphen/>
        <w:t xml:space="preserve">gifter inom forskning. </w:t>
      </w:r>
    </w:p>
    <w:p w14:paraId="53DD5008" w14:textId="77777777" w:rsidR="004C0735" w:rsidRPr="00B10818" w:rsidRDefault="00C013B6" w:rsidP="00E22609">
      <w:pPr>
        <w:pStyle w:val="Brdtextmedindrag"/>
      </w:pPr>
      <w:r w:rsidRPr="00B10818">
        <w:t xml:space="preserve">Övervägandena finns i </w:t>
      </w:r>
      <w:r w:rsidRPr="006A7ACA">
        <w:t>avsnitt 9.</w:t>
      </w:r>
    </w:p>
    <w:p w14:paraId="6C542E5A" w14:textId="77777777" w:rsidR="004C0735" w:rsidRPr="00B10818" w:rsidRDefault="004C0735" w:rsidP="00E22609">
      <w:pPr>
        <w:pStyle w:val="Brdtextmedindrag"/>
      </w:pPr>
    </w:p>
    <w:p w14:paraId="74831EAA" w14:textId="77777777" w:rsidR="004C0735" w:rsidRPr="00056FD0" w:rsidRDefault="00C013B6" w:rsidP="00E22609">
      <w:pPr>
        <w:pStyle w:val="Brdtextmedindrag"/>
        <w:ind w:firstLine="0"/>
        <w:rPr>
          <w:i/>
          <w:sz w:val="18"/>
          <w:szCs w:val="18"/>
        </w:rPr>
      </w:pPr>
      <w:r w:rsidRPr="00B10818">
        <w:rPr>
          <w:b/>
          <w:sz w:val="18"/>
          <w:szCs w:val="18"/>
        </w:rPr>
        <w:t xml:space="preserve">38 </w:t>
      </w:r>
      <w:r w:rsidRPr="00513D58">
        <w:rPr>
          <w:b/>
          <w:sz w:val="18"/>
          <w:szCs w:val="18"/>
        </w:rPr>
        <w:t xml:space="preserve">§ </w:t>
      </w:r>
      <w:r w:rsidRPr="00513D58">
        <w:rPr>
          <w:sz w:val="18"/>
          <w:szCs w:val="18"/>
        </w:rPr>
        <w:t>   </w:t>
      </w:r>
      <w:r w:rsidRPr="00056FD0">
        <w:rPr>
          <w:sz w:val="18"/>
          <w:szCs w:val="18"/>
        </w:rPr>
        <w:t xml:space="preserve">Den som </w:t>
      </w:r>
      <w:r w:rsidRPr="00D61D97">
        <w:rPr>
          <w:i/>
          <w:sz w:val="18"/>
          <w:szCs w:val="18"/>
        </w:rPr>
        <w:t>med uppsåt</w:t>
      </w:r>
      <w:r w:rsidRPr="00056FD0">
        <w:rPr>
          <w:sz w:val="18"/>
          <w:szCs w:val="18"/>
        </w:rPr>
        <w:t xml:space="preserve"> bryter mot 6 § första stycket eller mot ett vill</w:t>
      </w:r>
      <w:r w:rsidRPr="00056FD0">
        <w:rPr>
          <w:sz w:val="18"/>
          <w:szCs w:val="18"/>
        </w:rPr>
        <w:softHyphen/>
        <w:t xml:space="preserve">kor som har meddelats med stöd av 6 § första stycket </w:t>
      </w:r>
      <w:r w:rsidRPr="00056FD0">
        <w:rPr>
          <w:i/>
          <w:sz w:val="18"/>
          <w:szCs w:val="18"/>
        </w:rPr>
        <w:t>döms</w:t>
      </w:r>
      <w:r w:rsidRPr="00056FD0">
        <w:rPr>
          <w:sz w:val="18"/>
          <w:szCs w:val="18"/>
        </w:rPr>
        <w:t xml:space="preserve"> till böter eller fängelse i högst </w:t>
      </w:r>
      <w:r w:rsidRPr="00056FD0">
        <w:rPr>
          <w:i/>
          <w:sz w:val="18"/>
          <w:szCs w:val="18"/>
        </w:rPr>
        <w:t>två år</w:t>
      </w:r>
      <w:r w:rsidRPr="00056FD0">
        <w:rPr>
          <w:sz w:val="18"/>
          <w:szCs w:val="18"/>
        </w:rPr>
        <w:t xml:space="preserve">. </w:t>
      </w:r>
    </w:p>
    <w:p w14:paraId="653C5638" w14:textId="1825A58D" w:rsidR="004C0735" w:rsidRPr="00056FD0" w:rsidRDefault="00C013B6" w:rsidP="00E22609">
      <w:pPr>
        <w:pStyle w:val="Brdtextmedindrag"/>
        <w:rPr>
          <w:i/>
          <w:sz w:val="18"/>
          <w:szCs w:val="18"/>
        </w:rPr>
      </w:pPr>
      <w:r w:rsidRPr="00513D58">
        <w:rPr>
          <w:sz w:val="18"/>
          <w:szCs w:val="18"/>
        </w:rPr>
        <w:t xml:space="preserve"> </w:t>
      </w:r>
      <w:r>
        <w:rPr>
          <w:i/>
          <w:sz w:val="18"/>
          <w:szCs w:val="18"/>
        </w:rPr>
        <w:t>Detsamma gäller den</w:t>
      </w:r>
      <w:r w:rsidRPr="00056FD0">
        <w:rPr>
          <w:i/>
          <w:sz w:val="18"/>
          <w:szCs w:val="18"/>
        </w:rPr>
        <w:t xml:space="preserve"> som </w:t>
      </w:r>
      <w:r>
        <w:rPr>
          <w:i/>
          <w:sz w:val="18"/>
          <w:szCs w:val="18"/>
        </w:rPr>
        <w:t xml:space="preserve">med </w:t>
      </w:r>
      <w:r w:rsidRPr="00056FD0">
        <w:rPr>
          <w:i/>
          <w:sz w:val="18"/>
          <w:szCs w:val="18"/>
        </w:rPr>
        <w:t>upp</w:t>
      </w:r>
      <w:r w:rsidRPr="00056FD0">
        <w:rPr>
          <w:i/>
          <w:sz w:val="18"/>
          <w:szCs w:val="18"/>
        </w:rPr>
        <w:softHyphen/>
        <w:t xml:space="preserve">såt </w:t>
      </w:r>
      <w:r>
        <w:rPr>
          <w:i/>
          <w:sz w:val="18"/>
          <w:szCs w:val="18"/>
        </w:rPr>
        <w:t>låter bli</w:t>
      </w:r>
      <w:r w:rsidRPr="00056FD0">
        <w:rPr>
          <w:i/>
          <w:sz w:val="18"/>
          <w:szCs w:val="18"/>
        </w:rPr>
        <w:t xml:space="preserve"> att vidta</w:t>
      </w:r>
      <w:r>
        <w:rPr>
          <w:i/>
          <w:sz w:val="18"/>
          <w:szCs w:val="18"/>
        </w:rPr>
        <w:t xml:space="preserve"> de</w:t>
      </w:r>
      <w:r w:rsidRPr="00056FD0">
        <w:rPr>
          <w:i/>
          <w:sz w:val="18"/>
          <w:szCs w:val="18"/>
        </w:rPr>
        <w:t xml:space="preserve"> åtgärder </w:t>
      </w:r>
      <w:r>
        <w:rPr>
          <w:i/>
          <w:sz w:val="18"/>
          <w:szCs w:val="18"/>
        </w:rPr>
        <w:t xml:space="preserve">som skäligen kunnat krävas </w:t>
      </w:r>
      <w:r w:rsidRPr="00056FD0">
        <w:rPr>
          <w:i/>
          <w:sz w:val="18"/>
          <w:szCs w:val="18"/>
        </w:rPr>
        <w:t>enligt 6</w:t>
      </w:r>
      <w:r>
        <w:rPr>
          <w:i/>
          <w:sz w:val="18"/>
          <w:szCs w:val="18"/>
        </w:rPr>
        <w:t> </w:t>
      </w:r>
      <w:r w:rsidRPr="00056FD0">
        <w:rPr>
          <w:i/>
          <w:sz w:val="18"/>
          <w:szCs w:val="18"/>
        </w:rPr>
        <w:t>§ andra stycket, om forsk</w:t>
      </w:r>
      <w:r w:rsidRPr="00056FD0">
        <w:rPr>
          <w:i/>
          <w:sz w:val="18"/>
          <w:szCs w:val="18"/>
        </w:rPr>
        <w:softHyphen/>
        <w:t>ning i den egna verksam</w:t>
      </w:r>
      <w:r>
        <w:rPr>
          <w:i/>
          <w:sz w:val="18"/>
          <w:szCs w:val="18"/>
        </w:rPr>
        <w:softHyphen/>
      </w:r>
      <w:r w:rsidRPr="00056FD0">
        <w:rPr>
          <w:i/>
          <w:sz w:val="18"/>
          <w:szCs w:val="18"/>
        </w:rPr>
        <w:t>heten utförs i strid med 6 § första stycket eller ett vill</w:t>
      </w:r>
      <w:r w:rsidRPr="00056FD0">
        <w:rPr>
          <w:i/>
          <w:sz w:val="18"/>
          <w:szCs w:val="18"/>
        </w:rPr>
        <w:softHyphen/>
        <w:t>kor som har meddelats med stöd av 6 § första stycket.</w:t>
      </w:r>
    </w:p>
    <w:p w14:paraId="56C482ED" w14:textId="77777777" w:rsidR="004C0735" w:rsidRPr="00CF3362" w:rsidRDefault="00C013B6" w:rsidP="00E22609">
      <w:pPr>
        <w:pStyle w:val="Brdtextmedindrag"/>
        <w:rPr>
          <w:i/>
          <w:sz w:val="18"/>
          <w:szCs w:val="18"/>
        </w:rPr>
      </w:pPr>
      <w:r w:rsidRPr="00CF3362">
        <w:rPr>
          <w:i/>
          <w:sz w:val="18"/>
          <w:szCs w:val="18"/>
        </w:rPr>
        <w:t>Om gärningen enligt första eller andra stycket begås av grov oakt</w:t>
      </w:r>
      <w:r w:rsidRPr="00CF3362">
        <w:rPr>
          <w:i/>
          <w:sz w:val="18"/>
          <w:szCs w:val="18"/>
        </w:rPr>
        <w:softHyphen/>
        <w:t>samhet döms till böter eller fän</w:t>
      </w:r>
      <w:r w:rsidRPr="00CF3362">
        <w:rPr>
          <w:i/>
          <w:sz w:val="18"/>
          <w:szCs w:val="18"/>
        </w:rPr>
        <w:softHyphen/>
        <w:t>gelse i högst sex månader</w:t>
      </w:r>
      <w:r>
        <w:rPr>
          <w:i/>
          <w:sz w:val="18"/>
          <w:szCs w:val="18"/>
        </w:rPr>
        <w:t>.</w:t>
      </w:r>
    </w:p>
    <w:p w14:paraId="4BDF9D1B" w14:textId="77777777" w:rsidR="004C0735" w:rsidRPr="00056FD0" w:rsidRDefault="00C013B6" w:rsidP="00E22609">
      <w:pPr>
        <w:pStyle w:val="Brdtextmedindrag"/>
        <w:rPr>
          <w:sz w:val="18"/>
          <w:szCs w:val="18"/>
        </w:rPr>
      </w:pPr>
      <w:r w:rsidRPr="00056FD0">
        <w:rPr>
          <w:sz w:val="18"/>
          <w:szCs w:val="18"/>
        </w:rPr>
        <w:t xml:space="preserve">I ringa fall döms </w:t>
      </w:r>
      <w:r w:rsidRPr="00056FD0">
        <w:rPr>
          <w:i/>
          <w:sz w:val="18"/>
          <w:szCs w:val="18"/>
        </w:rPr>
        <w:t>det</w:t>
      </w:r>
      <w:r w:rsidRPr="00056FD0">
        <w:rPr>
          <w:sz w:val="18"/>
          <w:szCs w:val="18"/>
        </w:rPr>
        <w:t xml:space="preserve"> inte till an</w:t>
      </w:r>
      <w:r w:rsidRPr="00056FD0">
        <w:rPr>
          <w:sz w:val="18"/>
          <w:szCs w:val="18"/>
        </w:rPr>
        <w:softHyphen/>
        <w:t xml:space="preserve">svar.   </w:t>
      </w:r>
    </w:p>
    <w:p w14:paraId="5C9AFAEF" w14:textId="77777777" w:rsidR="004C0735" w:rsidRPr="00056FD0" w:rsidRDefault="00C013B6" w:rsidP="00E22609">
      <w:pPr>
        <w:pStyle w:val="Brdtextmedindrag"/>
        <w:rPr>
          <w:sz w:val="18"/>
          <w:szCs w:val="18"/>
        </w:rPr>
      </w:pPr>
      <w:r w:rsidRPr="00056FD0">
        <w:rPr>
          <w:sz w:val="18"/>
          <w:szCs w:val="18"/>
        </w:rPr>
        <w:t xml:space="preserve">Den som har överträtt ett vitesföreläggande enligt 35 § får inte dömas till ansvar för en gärning som omfattas av föreläggandet.   </w:t>
      </w:r>
    </w:p>
    <w:p w14:paraId="409992C4" w14:textId="77777777" w:rsidR="004C0735" w:rsidRPr="00B10818" w:rsidRDefault="004C0735" w:rsidP="00E22609">
      <w:pPr>
        <w:pStyle w:val="Brdtext"/>
      </w:pPr>
    </w:p>
    <w:p w14:paraId="5EA05147" w14:textId="77777777" w:rsidR="004C0735" w:rsidRPr="00B10818" w:rsidRDefault="00C013B6" w:rsidP="00E22609">
      <w:pPr>
        <w:pStyle w:val="Brdtext"/>
      </w:pPr>
      <w:r w:rsidRPr="00B10818">
        <w:t xml:space="preserve">Paragrafen innehåller bestämmelser om straff vid brott mot </w:t>
      </w:r>
      <w:proofErr w:type="spellStart"/>
      <w:r w:rsidRPr="00B10818">
        <w:t>etikprövnings</w:t>
      </w:r>
      <w:r w:rsidRPr="00B10818">
        <w:softHyphen/>
        <w:t>lagen</w:t>
      </w:r>
      <w:proofErr w:type="spellEnd"/>
      <w:r w:rsidRPr="00B10818">
        <w:t>.</w:t>
      </w:r>
    </w:p>
    <w:p w14:paraId="475AF619" w14:textId="111472F6" w:rsidR="004C0735" w:rsidRDefault="00C013B6" w:rsidP="00E22609">
      <w:pPr>
        <w:pStyle w:val="Brdtextmedindrag"/>
      </w:pPr>
      <w:r w:rsidRPr="00B10818">
        <w:t xml:space="preserve">Förutom </w:t>
      </w:r>
      <w:r>
        <w:t>två</w:t>
      </w:r>
      <w:r w:rsidRPr="00B10818">
        <w:t xml:space="preserve"> språklig</w:t>
      </w:r>
      <w:r>
        <w:t>a</w:t>
      </w:r>
      <w:r w:rsidRPr="00B10818">
        <w:t xml:space="preserve"> justering</w:t>
      </w:r>
      <w:r>
        <w:t>ar</w:t>
      </w:r>
      <w:r w:rsidRPr="00B10818">
        <w:t xml:space="preserve"> ändras</w:t>
      </w:r>
      <w:r w:rsidRPr="00B10818">
        <w:rPr>
          <w:i/>
        </w:rPr>
        <w:t xml:space="preserve"> </w:t>
      </w:r>
      <w:r>
        <w:rPr>
          <w:i/>
        </w:rPr>
        <w:t xml:space="preserve">första </w:t>
      </w:r>
      <w:r w:rsidRPr="00B10818">
        <w:rPr>
          <w:i/>
        </w:rPr>
        <w:t>stycket</w:t>
      </w:r>
      <w:r w:rsidRPr="00B10818">
        <w:t xml:space="preserve"> på så sätt att maxi</w:t>
      </w:r>
      <w:r w:rsidRPr="00B10818">
        <w:softHyphen/>
        <w:t>mistraffet för brott mot 6 § första stycket eller mot ett villkor som har med</w:t>
      </w:r>
      <w:r w:rsidRPr="00B10818">
        <w:softHyphen/>
        <w:t xml:space="preserve">delats med stöd av 6 § första stycket höjs från fängelse i sex månader till </w:t>
      </w:r>
      <w:r>
        <w:t xml:space="preserve">fängelse i </w:t>
      </w:r>
      <w:r w:rsidRPr="00B10818">
        <w:t>två år. Detta för att straffskalan ska ge utrymme för en pro</w:t>
      </w:r>
      <w:r w:rsidRPr="00B10818">
        <w:softHyphen/>
        <w:t xml:space="preserve">portionerlig påföljd även vid allvarliga brott mot </w:t>
      </w:r>
      <w:proofErr w:type="spellStart"/>
      <w:r w:rsidRPr="00B10818">
        <w:t>etikprövnings</w:t>
      </w:r>
      <w:r>
        <w:softHyphen/>
      </w:r>
      <w:r w:rsidRPr="00B10818">
        <w:t>la</w:t>
      </w:r>
      <w:r>
        <w:softHyphen/>
      </w:r>
      <w:r w:rsidRPr="00B10818">
        <w:t>gen</w:t>
      </w:r>
      <w:proofErr w:type="spellEnd"/>
      <w:r w:rsidRPr="00B10818">
        <w:t>. Om</w:t>
      </w:r>
      <w:r w:rsidRPr="00B10818">
        <w:softHyphen/>
        <w:t>ständigheter som höjer straff</w:t>
      </w:r>
      <w:r w:rsidRPr="00B10818">
        <w:softHyphen/>
        <w:t>värdet är t.ex. att forskning har ut</w:t>
      </w:r>
      <w:r>
        <w:softHyphen/>
      </w:r>
      <w:r w:rsidRPr="00B10818">
        <w:t>förts under lång tid eller vid upprepade tillfällen utan etiktillstånd</w:t>
      </w:r>
      <w:r>
        <w:t xml:space="preserve"> eller </w:t>
      </w:r>
      <w:r w:rsidRPr="00B10818">
        <w:t>att ett stort antal forsk</w:t>
      </w:r>
      <w:r>
        <w:softHyphen/>
      </w:r>
      <w:r w:rsidRPr="00B10818">
        <w:t>ningspersoner har varit inblandade. Det kan också röra sig om forskning som har bedrivits utan etik</w:t>
      </w:r>
      <w:r w:rsidRPr="00B10818">
        <w:softHyphen/>
        <w:t xml:space="preserve">tillstånd och </w:t>
      </w:r>
      <w:r>
        <w:t xml:space="preserve">som </w:t>
      </w:r>
      <w:r w:rsidRPr="00B10818">
        <w:t>har medfört att forsk</w:t>
      </w:r>
      <w:r>
        <w:softHyphen/>
      </w:r>
      <w:r>
        <w:softHyphen/>
      </w:r>
      <w:r w:rsidRPr="00B10818">
        <w:t>nings</w:t>
      </w:r>
      <w:r w:rsidRPr="00B10818">
        <w:softHyphen/>
        <w:t>personerna utsatts för stora risker att skadas fysiskt, psykiskt eller integri</w:t>
      </w:r>
      <w:r w:rsidRPr="00B10818">
        <w:softHyphen/>
        <w:t xml:space="preserve">tetsmässigt. Ännu allvarligare är </w:t>
      </w:r>
      <w:r>
        <w:t xml:space="preserve">om </w:t>
      </w:r>
      <w:r w:rsidRPr="00B10818">
        <w:t>forskningsverk</w:t>
      </w:r>
      <w:r>
        <w:softHyphen/>
      </w:r>
      <w:r w:rsidRPr="00B10818">
        <w:t>sam</w:t>
      </w:r>
      <w:r w:rsidRPr="00B10818">
        <w:softHyphen/>
      </w:r>
      <w:r>
        <w:softHyphen/>
      </w:r>
      <w:r w:rsidRPr="00B10818">
        <w:t>het</w:t>
      </w:r>
      <w:r>
        <w:t>en</w:t>
      </w:r>
      <w:r w:rsidRPr="00B10818">
        <w:t xml:space="preserve"> </w:t>
      </w:r>
      <w:r>
        <w:t xml:space="preserve">har lett </w:t>
      </w:r>
      <w:r w:rsidRPr="00B10818">
        <w:t>till skador</w:t>
      </w:r>
      <w:r>
        <w:t>,</w:t>
      </w:r>
      <w:r w:rsidRPr="00B10818">
        <w:t xml:space="preserve"> </w:t>
      </w:r>
      <w:r>
        <w:t xml:space="preserve">lett </w:t>
      </w:r>
      <w:r w:rsidRPr="00B10818">
        <w:t>till att forsknings</w:t>
      </w:r>
      <w:r w:rsidRPr="00B10818">
        <w:softHyphen/>
        <w:t>personen avlid</w:t>
      </w:r>
      <w:r>
        <w:t>it</w:t>
      </w:r>
      <w:r w:rsidRPr="00644472">
        <w:t xml:space="preserve"> </w:t>
      </w:r>
      <w:r>
        <w:t xml:space="preserve">eller </w:t>
      </w:r>
      <w:r w:rsidRPr="00644472">
        <w:t>medför</w:t>
      </w:r>
      <w:r>
        <w:t>t</w:t>
      </w:r>
      <w:r w:rsidRPr="00644472">
        <w:t xml:space="preserve"> att forsk</w:t>
      </w:r>
      <w:r>
        <w:softHyphen/>
      </w:r>
      <w:r>
        <w:softHyphen/>
      </w:r>
      <w:r w:rsidRPr="00644472">
        <w:t>ningspersoner uts</w:t>
      </w:r>
      <w:r>
        <w:t>a</w:t>
      </w:r>
      <w:r w:rsidRPr="00644472">
        <w:t>tts för grova och långvariga kränk</w:t>
      </w:r>
      <w:r>
        <w:softHyphen/>
      </w:r>
      <w:r w:rsidRPr="00644472">
        <w:t>ningar av den per</w:t>
      </w:r>
      <w:r>
        <w:softHyphen/>
      </w:r>
      <w:r w:rsidRPr="00644472">
        <w:t>son</w:t>
      </w:r>
      <w:r>
        <w:softHyphen/>
      </w:r>
      <w:r w:rsidRPr="00644472">
        <w:t>liga integriteten</w:t>
      </w:r>
      <w:r>
        <w:t>.</w:t>
      </w:r>
      <w:r w:rsidRPr="00B10818">
        <w:t xml:space="preserve"> Straffansvar för den som utför</w:t>
      </w:r>
      <w:r>
        <w:t>t</w:t>
      </w:r>
      <w:r w:rsidRPr="00B10818">
        <w:t xml:space="preserve"> den otill</w:t>
      </w:r>
      <w:r>
        <w:softHyphen/>
      </w:r>
      <w:r w:rsidRPr="00B10818">
        <w:t>åtna forsk</w:t>
      </w:r>
      <w:r>
        <w:softHyphen/>
      </w:r>
      <w:r w:rsidRPr="00B10818">
        <w:lastRenderedPageBreak/>
        <w:t>ningen utesluter inte att även före</w:t>
      </w:r>
      <w:r w:rsidRPr="00B10818">
        <w:softHyphen/>
        <w:t>trädare för forsknings</w:t>
      </w:r>
      <w:r>
        <w:softHyphen/>
      </w:r>
      <w:r w:rsidRPr="00B10818">
        <w:t xml:space="preserve">huvudmannen kan straffas </w:t>
      </w:r>
      <w:r>
        <w:t xml:space="preserve">enligt andra stycket </w:t>
      </w:r>
      <w:r w:rsidRPr="00B10818">
        <w:t xml:space="preserve">om han eller hon inte </w:t>
      </w:r>
      <w:r>
        <w:t xml:space="preserve">har </w:t>
      </w:r>
      <w:r w:rsidRPr="00B10818">
        <w:t>vidta</w:t>
      </w:r>
      <w:r>
        <w:t>git</w:t>
      </w:r>
      <w:r w:rsidRPr="00B10818">
        <w:t xml:space="preserve"> nöd</w:t>
      </w:r>
      <w:r w:rsidRPr="00B10818">
        <w:softHyphen/>
        <w:t>vändiga åtgärder för att före</w:t>
      </w:r>
      <w:r>
        <w:softHyphen/>
      </w:r>
      <w:r w:rsidRPr="00B10818">
        <w:t>bygga att sådan otillåten forskning ut</w:t>
      </w:r>
      <w:r w:rsidRPr="00B10818">
        <w:softHyphen/>
        <w:t xml:space="preserve">förs. </w:t>
      </w:r>
    </w:p>
    <w:p w14:paraId="079FE6BE" w14:textId="3EE67E5A" w:rsidR="004C0735" w:rsidRPr="00B10818" w:rsidRDefault="00C013B6" w:rsidP="00E22609">
      <w:pPr>
        <w:pStyle w:val="Brdtextmedindrag"/>
      </w:pPr>
      <w:r w:rsidRPr="00300F41">
        <w:t>Bestämmelse</w:t>
      </w:r>
      <w:r>
        <w:t>n</w:t>
      </w:r>
      <w:r w:rsidRPr="00300F41">
        <w:t xml:space="preserve"> i paragrafens</w:t>
      </w:r>
      <w:r>
        <w:rPr>
          <w:i/>
        </w:rPr>
        <w:t xml:space="preserve"> andra</w:t>
      </w:r>
      <w:r>
        <w:t xml:space="preserve"> </w:t>
      </w:r>
      <w:r w:rsidRPr="006D6C9C">
        <w:rPr>
          <w:i/>
        </w:rPr>
        <w:t>stycke</w:t>
      </w:r>
      <w:r>
        <w:t xml:space="preserve"> är ny. </w:t>
      </w:r>
      <w:r w:rsidRPr="00B10818">
        <w:t xml:space="preserve">Bestämmelsen innebär att </w:t>
      </w:r>
      <w:r>
        <w:t xml:space="preserve">om </w:t>
      </w:r>
      <w:r w:rsidRPr="00B10818">
        <w:t>forsk</w:t>
      </w:r>
      <w:r>
        <w:softHyphen/>
      </w:r>
      <w:r w:rsidRPr="00B10818">
        <w:t xml:space="preserve">ning utförs i strid med 6 § första stycket eller ett villkor som har meddelats med stöd av 6 § första stycket </w:t>
      </w:r>
      <w:r>
        <w:t>döms d</w:t>
      </w:r>
      <w:r w:rsidRPr="00B10818">
        <w:t>en forsk</w:t>
      </w:r>
      <w:r>
        <w:softHyphen/>
      </w:r>
      <w:r w:rsidRPr="00B10818">
        <w:t>nings</w:t>
      </w:r>
      <w:r>
        <w:softHyphen/>
      </w:r>
      <w:r w:rsidRPr="00B10818">
        <w:t>huvud</w:t>
      </w:r>
      <w:r>
        <w:softHyphen/>
      </w:r>
      <w:r w:rsidRPr="00B10818">
        <w:t>man som upp</w:t>
      </w:r>
      <w:r>
        <w:softHyphen/>
      </w:r>
      <w:r w:rsidRPr="00B10818">
        <w:t xml:space="preserve">såtligen </w:t>
      </w:r>
      <w:r>
        <w:t>låtit bli</w:t>
      </w:r>
      <w:r w:rsidRPr="00B10818">
        <w:t xml:space="preserve"> att vidta </w:t>
      </w:r>
      <w:r>
        <w:t xml:space="preserve">de </w:t>
      </w:r>
      <w:r w:rsidRPr="00B10818">
        <w:t xml:space="preserve">åtgärder i </w:t>
      </w:r>
      <w:r>
        <w:t>den egna</w:t>
      </w:r>
      <w:r w:rsidRPr="00B10818">
        <w:t xml:space="preserve"> verk</w:t>
      </w:r>
      <w:r>
        <w:softHyphen/>
      </w:r>
      <w:r w:rsidRPr="00B10818">
        <w:t>samhet</w:t>
      </w:r>
      <w:r>
        <w:t>en</w:t>
      </w:r>
      <w:r w:rsidRPr="00B10818">
        <w:t xml:space="preserve"> </w:t>
      </w:r>
      <w:r>
        <w:t xml:space="preserve">som skäligen kunnat krävas </w:t>
      </w:r>
      <w:r w:rsidRPr="00B10818">
        <w:t>för att förebygga att otillåten forskning utförs eller att vill</w:t>
      </w:r>
      <w:r w:rsidRPr="00B10818">
        <w:softHyphen/>
        <w:t>kor inte följs</w:t>
      </w:r>
      <w:r>
        <w:t>,</w:t>
      </w:r>
      <w:r w:rsidRPr="00B10818">
        <w:t xml:space="preserve"> till böter eller fängelse i </w:t>
      </w:r>
      <w:r>
        <w:t xml:space="preserve">högst </w:t>
      </w:r>
      <w:r w:rsidRPr="00B10818">
        <w:t>två år</w:t>
      </w:r>
      <w:r>
        <w:t>.</w:t>
      </w:r>
      <w:r w:rsidRPr="00B10818">
        <w:t xml:space="preserve"> </w:t>
      </w:r>
      <w:r>
        <w:t xml:space="preserve">Såsom angetts i kommentaren till 6 § är de åtgärder som ska vidtas t.ex. att se till att </w:t>
      </w:r>
      <w:r w:rsidRPr="00DF4B09">
        <w:t>ha goda rutiner för information, uppföljning och kontroll gällande frågor om etikprövning inom organisationen</w:t>
      </w:r>
      <w:r>
        <w:t>. Ytterligare en åtgärd är att se till att de</w:t>
      </w:r>
      <w:r w:rsidRPr="003D5B69">
        <w:t xml:space="preserve"> som </w:t>
      </w:r>
      <w:r>
        <w:t>utför</w:t>
      </w:r>
      <w:r w:rsidRPr="003D5B69">
        <w:t xml:space="preserve"> forskning</w:t>
      </w:r>
      <w:r>
        <w:t xml:space="preserve"> får nödvändig utbildning om </w:t>
      </w:r>
      <w:proofErr w:type="spellStart"/>
      <w:r>
        <w:t>etikpröv</w:t>
      </w:r>
      <w:r>
        <w:softHyphen/>
        <w:t>ningslagen</w:t>
      </w:r>
      <w:proofErr w:type="spellEnd"/>
      <w:r>
        <w:t xml:space="preserve"> och vad som krävs enligt den lagen. </w:t>
      </w:r>
      <w:r w:rsidRPr="00B10818">
        <w:t>För att straffansvar ska in</w:t>
      </w:r>
      <w:r>
        <w:softHyphen/>
      </w:r>
      <w:r w:rsidRPr="00B10818">
        <w:t>träda för forsknings</w:t>
      </w:r>
      <w:r>
        <w:softHyphen/>
      </w:r>
      <w:r w:rsidRPr="00B10818">
        <w:t>hu</w:t>
      </w:r>
      <w:r>
        <w:softHyphen/>
      </w:r>
      <w:r w:rsidRPr="00B10818">
        <w:t>vud</w:t>
      </w:r>
      <w:r>
        <w:softHyphen/>
      </w:r>
      <w:r w:rsidRPr="00B10818">
        <w:t>mannen är det inte tillräckligt att det har upp</w:t>
      </w:r>
      <w:r w:rsidRPr="00B10818">
        <w:softHyphen/>
        <w:t>kommit en fara för en negativ effekt, dvs. en fara för att otillåten forskning kan komma att utföras eller fara för att uppställda villkor inte kommer att följas. En forsk</w:t>
      </w:r>
      <w:r>
        <w:softHyphen/>
      </w:r>
      <w:r w:rsidRPr="00B10818">
        <w:t>nings</w:t>
      </w:r>
      <w:r>
        <w:softHyphen/>
      </w:r>
      <w:r w:rsidRPr="00B10818">
        <w:t>huvud</w:t>
      </w:r>
      <w:r w:rsidRPr="00B10818">
        <w:softHyphen/>
        <w:t>man som i största all</w:t>
      </w:r>
      <w:r w:rsidRPr="00B10818">
        <w:softHyphen/>
        <w:t>mänhet har dåliga eller obefintliga rutiner för att förebygga otillåten forsk</w:t>
      </w:r>
      <w:r w:rsidRPr="00B10818">
        <w:softHyphen/>
        <w:t>ning träffas inte av straffbestämmelsen. För ansvar krävs att otillåten forskning har utförts eller att villkor för forsk</w:t>
      </w:r>
      <w:r>
        <w:softHyphen/>
      </w:r>
      <w:r w:rsidRPr="00B10818">
        <w:t>ningen inte har följts</w:t>
      </w:r>
      <w:r>
        <w:t xml:space="preserve"> i den verksamhet som forsk</w:t>
      </w:r>
      <w:r>
        <w:softHyphen/>
        <w:t>ningshuvudmannen an</w:t>
      </w:r>
      <w:r>
        <w:softHyphen/>
        <w:t>svarar för</w:t>
      </w:r>
      <w:r w:rsidRPr="00B10818">
        <w:t>.</w:t>
      </w:r>
      <w:r>
        <w:t xml:space="preserve"> </w:t>
      </w:r>
      <w:r w:rsidRPr="00B10818">
        <w:t>Utgångs</w:t>
      </w:r>
      <w:r w:rsidRPr="00B10818">
        <w:softHyphen/>
        <w:t>punkten är att det straffrättsliga ansvaret hos forsk</w:t>
      </w:r>
      <w:r w:rsidRPr="00B10818">
        <w:softHyphen/>
        <w:t>nings</w:t>
      </w:r>
      <w:r w:rsidRPr="00B10818">
        <w:softHyphen/>
        <w:t>huvudmannen pla</w:t>
      </w:r>
      <w:r w:rsidRPr="00B10818">
        <w:softHyphen/>
        <w:t xml:space="preserve">ceras hos den högsta </w:t>
      </w:r>
      <w:r>
        <w:t>ledningen</w:t>
      </w:r>
      <w:r w:rsidRPr="00B10818">
        <w:t>. Forskningshuvud</w:t>
      </w:r>
      <w:r w:rsidRPr="00B10818">
        <w:softHyphen/>
        <w:t>mannens uppgifter kan de</w:t>
      </w:r>
      <w:r w:rsidRPr="00B10818">
        <w:softHyphen/>
        <w:t xml:space="preserve">legeras. För en giltig </w:t>
      </w:r>
      <w:r>
        <w:t>delegation</w:t>
      </w:r>
      <w:r w:rsidRPr="00B10818">
        <w:t xml:space="preserve"> krävs att det är tydligt vem som i olika avseenden bär ansvaret för att </w:t>
      </w:r>
      <w:proofErr w:type="spellStart"/>
      <w:r w:rsidRPr="00B10818">
        <w:t>etikprövningslagens</w:t>
      </w:r>
      <w:proofErr w:type="spellEnd"/>
      <w:r w:rsidRPr="00B10818">
        <w:t xml:space="preserve"> be</w:t>
      </w:r>
      <w:r w:rsidRPr="00B10818">
        <w:softHyphen/>
        <w:t xml:space="preserve">stämmelser följs. Det krävs också att den till vilken </w:t>
      </w:r>
      <w:r>
        <w:t>delegation</w:t>
      </w:r>
      <w:r w:rsidRPr="00B10818">
        <w:t xml:space="preserve"> har skett har de befogenheter </w:t>
      </w:r>
      <w:r>
        <w:t xml:space="preserve">och den kompetens </w:t>
      </w:r>
      <w:r w:rsidRPr="00B10818">
        <w:t>som behövs för att klara av uppgiften. Har tydlig de</w:t>
      </w:r>
      <w:r w:rsidRPr="00B10818">
        <w:softHyphen/>
        <w:t>legation inte skett ligger ansvaret kvar på den närmast högre nivån. Straffansvar för forsknings</w:t>
      </w:r>
      <w:r w:rsidRPr="00B10818">
        <w:softHyphen/>
        <w:t>huvudmannen utesluter inte att även den en</w:t>
      </w:r>
      <w:r w:rsidRPr="00B10818">
        <w:softHyphen/>
        <w:t xml:space="preserve">skilde forskare som utför </w:t>
      </w:r>
      <w:r>
        <w:t xml:space="preserve">den otillåtna </w:t>
      </w:r>
      <w:r w:rsidRPr="00B10818">
        <w:t>forsk</w:t>
      </w:r>
      <w:r w:rsidRPr="00B10818">
        <w:softHyphen/>
        <w:t>ningen kan straffas</w:t>
      </w:r>
      <w:r>
        <w:t xml:space="preserve"> enligt första stycket</w:t>
      </w:r>
      <w:r w:rsidRPr="00B10818">
        <w:t>.</w:t>
      </w:r>
    </w:p>
    <w:p w14:paraId="1C63A958" w14:textId="15911CE7" w:rsidR="004C0735" w:rsidRDefault="00C013B6" w:rsidP="00E22609">
      <w:pPr>
        <w:pStyle w:val="Brdtextmedindrag"/>
      </w:pPr>
      <w:r w:rsidRPr="00B10818">
        <w:t xml:space="preserve">I paragrafens </w:t>
      </w:r>
      <w:r w:rsidRPr="00B10818">
        <w:rPr>
          <w:i/>
        </w:rPr>
        <w:t>tredje stycke</w:t>
      </w:r>
      <w:r w:rsidRPr="00B10818">
        <w:t xml:space="preserve">, införs en </w:t>
      </w:r>
      <w:r>
        <w:t xml:space="preserve">ny </w:t>
      </w:r>
      <w:r w:rsidRPr="00B10818">
        <w:t>bestämmelse som in</w:t>
      </w:r>
      <w:r w:rsidRPr="00B10818">
        <w:softHyphen/>
        <w:t>nebär att straffansvar gäller även vid grov oaktsamhet. Straffskalan är då böter eller fängelse i högst sex månader. Straffansvar kan bli aktuellt vid grov noncha</w:t>
      </w:r>
      <w:r>
        <w:softHyphen/>
      </w:r>
      <w:r w:rsidRPr="00B10818">
        <w:t>lans gentemot lagstiftningen. Exempelvis skulle en person som ut</w:t>
      </w:r>
      <w:r>
        <w:softHyphen/>
      </w:r>
      <w:r w:rsidRPr="00B10818">
        <w:t>för forskning och tro</w:t>
      </w:r>
      <w:r>
        <w:t>r</w:t>
      </w:r>
      <w:r w:rsidRPr="00B10818">
        <w:t xml:space="preserve"> att det f</w:t>
      </w:r>
      <w:r>
        <w:t>i</w:t>
      </w:r>
      <w:r w:rsidRPr="00B10818">
        <w:t xml:space="preserve">nns ett etikprövningstillstånd </w:t>
      </w:r>
      <w:r>
        <w:t xml:space="preserve">när ett sådant inte finns </w:t>
      </w:r>
      <w:r w:rsidRPr="00B10818">
        <w:t xml:space="preserve">kunna räknas som grovt oaktsam om denne </w:t>
      </w:r>
      <w:r>
        <w:t xml:space="preserve">påbörjar forskningen utan att </w:t>
      </w:r>
      <w:r w:rsidRPr="00B10818">
        <w:t>kontrollera saken. Ett annat exempel är en företrädare för forsk</w:t>
      </w:r>
      <w:r>
        <w:softHyphen/>
      </w:r>
      <w:r w:rsidRPr="00B10818">
        <w:t>ningshuvudman</w:t>
      </w:r>
      <w:r w:rsidRPr="00B10818">
        <w:softHyphen/>
        <w:t xml:space="preserve">nen som </w:t>
      </w:r>
      <w:r>
        <w:t>får en indikation på</w:t>
      </w:r>
      <w:r w:rsidRPr="00B10818">
        <w:t xml:space="preserve"> att vidtagna åtgärder i form av t.ex. in</w:t>
      </w:r>
      <w:r w:rsidRPr="00B10818">
        <w:softHyphen/>
        <w:t>forma</w:t>
      </w:r>
      <w:r>
        <w:softHyphen/>
      </w:r>
      <w:r w:rsidRPr="00B10818">
        <w:t xml:space="preserve">tion och kontroller </w:t>
      </w:r>
      <w:r>
        <w:t xml:space="preserve">inte </w:t>
      </w:r>
      <w:r w:rsidRPr="00B10818">
        <w:t>är tillräckliga, men som inte följer upp om de verk</w:t>
      </w:r>
      <w:r>
        <w:softHyphen/>
      </w:r>
      <w:r w:rsidRPr="00B10818">
        <w:t>ligen uppfyller sitt syfte.</w:t>
      </w:r>
    </w:p>
    <w:p w14:paraId="36644FCA" w14:textId="77777777" w:rsidR="004C0735" w:rsidRPr="00B10818" w:rsidRDefault="00C013B6" w:rsidP="00E22609">
      <w:pPr>
        <w:pStyle w:val="Brdtextmedindrag"/>
      </w:pPr>
      <w:r>
        <w:t xml:space="preserve">I </w:t>
      </w:r>
      <w:r w:rsidRPr="00B45D11">
        <w:rPr>
          <w:i/>
        </w:rPr>
        <w:t>fjärde stycke</w:t>
      </w:r>
      <w:r>
        <w:rPr>
          <w:i/>
        </w:rPr>
        <w:t>t</w:t>
      </w:r>
      <w:r>
        <w:t xml:space="preserve"> finns en bestämmelse som tidigare fanns i första stycket andra meningen. Av den framgår att det inte döms till ansvar i</w:t>
      </w:r>
      <w:r w:rsidRPr="00B10818">
        <w:t xml:space="preserve"> ringa fall. </w:t>
      </w:r>
      <w:r>
        <w:t>Bestämmelsen</w:t>
      </w:r>
      <w:r w:rsidRPr="00B10818">
        <w:t xml:space="preserve"> tar </w:t>
      </w:r>
      <w:r>
        <w:t xml:space="preserve">nu </w:t>
      </w:r>
      <w:r w:rsidRPr="00B10818">
        <w:t xml:space="preserve">sikte på både uppsåtliga brott och brott som begås av grov oaktsamhet. </w:t>
      </w:r>
    </w:p>
    <w:p w14:paraId="4155C26A" w14:textId="77777777" w:rsidR="004C0735" w:rsidRPr="00B10818" w:rsidRDefault="00C013B6" w:rsidP="00E22609">
      <w:pPr>
        <w:pStyle w:val="Brdtextmedindrag"/>
      </w:pPr>
      <w:r>
        <w:t xml:space="preserve">Bestämmelsen i det tidigare andra stycket tas bort. Det innebär </w:t>
      </w:r>
      <w:r w:rsidRPr="00B10818">
        <w:t>att det inte längre före</w:t>
      </w:r>
      <w:r>
        <w:softHyphen/>
      </w:r>
      <w:r w:rsidRPr="00B10818">
        <w:t>skrivs att straffbestämmelsen är subsidiär i förhållande till straff</w:t>
      </w:r>
      <w:r>
        <w:softHyphen/>
      </w:r>
      <w:r w:rsidRPr="00B10818">
        <w:t>bestäm</w:t>
      </w:r>
      <w:r>
        <w:softHyphen/>
      </w:r>
      <w:r w:rsidRPr="00B10818">
        <w:t xml:space="preserve">melser i annan författning. Det innebär att straffansvar enligt </w:t>
      </w:r>
      <w:proofErr w:type="spellStart"/>
      <w:r w:rsidRPr="00B10818">
        <w:t>etikpröv</w:t>
      </w:r>
      <w:r>
        <w:softHyphen/>
      </w:r>
      <w:r w:rsidRPr="00B10818">
        <w:t>ningslagen</w:t>
      </w:r>
      <w:proofErr w:type="spellEnd"/>
      <w:r w:rsidRPr="00B10818">
        <w:t xml:space="preserve"> kan dömas ut </w:t>
      </w:r>
      <w:r>
        <w:t xml:space="preserve">även </w:t>
      </w:r>
      <w:r w:rsidRPr="00B10818">
        <w:t>när en handling helt eller delvis uppfyller rekvi</w:t>
      </w:r>
      <w:r>
        <w:softHyphen/>
      </w:r>
      <w:r w:rsidRPr="00B10818">
        <w:t xml:space="preserve">siten för ett annat brott. </w:t>
      </w:r>
    </w:p>
    <w:p w14:paraId="121021AB" w14:textId="77777777" w:rsidR="004C0735" w:rsidRPr="00B10818" w:rsidRDefault="00C013B6" w:rsidP="00E22609">
      <w:pPr>
        <w:pStyle w:val="Brdtextmedindrag"/>
      </w:pPr>
      <w:r>
        <w:lastRenderedPageBreak/>
        <w:t>Bestämmelsen i p</w:t>
      </w:r>
      <w:r w:rsidRPr="00B10818">
        <w:t xml:space="preserve">aragrafens </w:t>
      </w:r>
      <w:r w:rsidRPr="00B45D11">
        <w:rPr>
          <w:i/>
        </w:rPr>
        <w:t>femte stycke</w:t>
      </w:r>
      <w:r>
        <w:t>, som tidigare fanns i para</w:t>
      </w:r>
      <w:r>
        <w:softHyphen/>
        <w:t>gra</w:t>
      </w:r>
      <w:r>
        <w:softHyphen/>
        <w:t xml:space="preserve">fens tredje stycke, </w:t>
      </w:r>
      <w:r w:rsidRPr="00B10818">
        <w:t>är oförändra</w:t>
      </w:r>
      <w:r>
        <w:t>d</w:t>
      </w:r>
      <w:r w:rsidRPr="00B10818">
        <w:t>.</w:t>
      </w:r>
    </w:p>
    <w:p w14:paraId="0FE869B3" w14:textId="77777777" w:rsidR="00110C85" w:rsidRPr="00025171" w:rsidRDefault="00C013B6" w:rsidP="00E22609">
      <w:pPr>
        <w:pStyle w:val="Brdtextmedindrag"/>
        <w:sectPr w:rsidR="00110C85" w:rsidRPr="00025171" w:rsidSect="00155500">
          <w:headerReference w:type="even" r:id="rId88"/>
          <w:headerReference w:type="default" r:id="rId89"/>
          <w:footerReference w:type="even" r:id="rId90"/>
          <w:footerReference w:type="default" r:id="rId91"/>
          <w:headerReference w:type="first" r:id="rId92"/>
          <w:footerReference w:type="first" r:id="rId93"/>
          <w:type w:val="continuous"/>
          <w:pgSz w:w="9356" w:h="13721" w:code="9"/>
          <w:pgMar w:top="794" w:right="2438" w:bottom="1191" w:left="1021" w:header="0" w:footer="709" w:gutter="0"/>
          <w:cols w:space="708"/>
          <w:docGrid w:linePitch="360"/>
        </w:sectPr>
      </w:pPr>
      <w:r w:rsidRPr="00B45D11">
        <w:t>Övervägandena finns i avsnitt 10</w:t>
      </w:r>
      <w:r>
        <w:t>.</w:t>
      </w:r>
    </w:p>
    <w:p w14:paraId="343511FA" w14:textId="77777777" w:rsidR="004C0735" w:rsidRDefault="00C013B6" w:rsidP="004C0735">
      <w:pPr>
        <w:pStyle w:val="Bilagarubrik"/>
      </w:pPr>
      <w:bookmarkStart w:id="71" w:name="_Toc13566221"/>
      <w:bookmarkStart w:id="72" w:name="_Toc18571621"/>
      <w:r>
        <w:lastRenderedPageBreak/>
        <w:t>Utdrag ur sammanfattningen av betänkandet Etikprövning – en översyn av reglerna om forskning och hälso- och sjukvård (SOU 2017:104)</w:t>
      </w:r>
      <w:bookmarkEnd w:id="71"/>
      <w:bookmarkEnd w:id="72"/>
    </w:p>
    <w:p w14:paraId="72FF77D0" w14:textId="77777777" w:rsidR="004C0735" w:rsidRDefault="00C013B6" w:rsidP="004C0735">
      <w:pPr>
        <w:pStyle w:val="Rubrik2utannumrering"/>
        <w:spacing w:before="0"/>
      </w:pPr>
      <w:r w:rsidRPr="003637C7">
        <w:t xml:space="preserve">Forskning </w:t>
      </w:r>
    </w:p>
    <w:p w14:paraId="4DA45827" w14:textId="77777777" w:rsidR="004C0735" w:rsidRDefault="00C013B6" w:rsidP="004C0735">
      <w:pPr>
        <w:pStyle w:val="Brdtext"/>
      </w:pPr>
      <w:bookmarkStart w:id="73" w:name="_Hlk2951473"/>
      <w:r w:rsidRPr="003637C7">
        <w:t xml:space="preserve">Med </w:t>
      </w:r>
      <w:r w:rsidRPr="003637C7">
        <w:rPr>
          <w:i/>
        </w:rPr>
        <w:t>forskning</w:t>
      </w:r>
      <w:r w:rsidRPr="003637C7">
        <w:t xml:space="preserve"> avses i </w:t>
      </w:r>
      <w:proofErr w:type="spellStart"/>
      <w:r w:rsidRPr="003637C7">
        <w:t>etikprövningslagen</w:t>
      </w:r>
      <w:proofErr w:type="spellEnd"/>
      <w:r w:rsidRPr="003637C7">
        <w:t xml:space="preserve"> vetenskapligt experimentellt eller teoretiskt arbete för att inhämta ny kunskap och utvecklingsarbete på vetenskaplig grund, dock inte sådant arbete som utförs inom ramen för högskoleutbildning på grundnivå eller på avancerad nivå.  </w:t>
      </w:r>
    </w:p>
    <w:p w14:paraId="34D6B818" w14:textId="77777777" w:rsidR="004C0735" w:rsidRDefault="00C013B6" w:rsidP="004C0735">
      <w:pPr>
        <w:pStyle w:val="Brdtextmedindrag"/>
      </w:pPr>
      <w:r w:rsidRPr="003637C7">
        <w:t xml:space="preserve">Utredningen har haft i uppdrag att se över definitionen av forskning och att bedöma om </w:t>
      </w:r>
      <w:proofErr w:type="spellStart"/>
      <w:r w:rsidRPr="003637C7">
        <w:t>etikprövningslagens</w:t>
      </w:r>
      <w:proofErr w:type="spellEnd"/>
      <w:r w:rsidRPr="003637C7">
        <w:t xml:space="preserve"> tillämpningsområde är tillräckligt en</w:t>
      </w:r>
      <w:r>
        <w:softHyphen/>
      </w:r>
      <w:r w:rsidRPr="003637C7">
        <w:t>tydigt och heltäckande för att uppnå ett tillfredsställande skydd för per</w:t>
      </w:r>
      <w:r>
        <w:softHyphen/>
      </w:r>
      <w:r w:rsidRPr="003637C7">
        <w:t>so</w:t>
      </w:r>
      <w:r>
        <w:softHyphen/>
      </w:r>
      <w:r w:rsidRPr="003637C7">
        <w:t>ner som deltar i forskning. I utredningens uppdrag har ingått att föreslå hur det kan säkerställas att forskning som har sitt ursprung i hälso- och sjuk</w:t>
      </w:r>
      <w:r>
        <w:softHyphen/>
      </w:r>
      <w:r w:rsidRPr="003637C7">
        <w:t>vårdsverksamhet men som senare ligger till grund för vetenskapliga arbe</w:t>
      </w:r>
      <w:r>
        <w:softHyphen/>
      </w:r>
      <w:r w:rsidRPr="003637C7">
        <w:t xml:space="preserve">ten genomgår etikprövning innan dessa studier påbörjas. Utredningen har också haft i uppgift att bedöma om definitionen av begreppet forskning i </w:t>
      </w:r>
      <w:proofErr w:type="spellStart"/>
      <w:r w:rsidRPr="003637C7">
        <w:t>etikprövningslagen</w:t>
      </w:r>
      <w:proofErr w:type="spellEnd"/>
      <w:r w:rsidRPr="003637C7">
        <w:t xml:space="preserve"> bör utvidgas till att även omfatta arbeten som utförs inom ramen för högskoleutbildning på grundnivå eller avancerad nivå. </w:t>
      </w:r>
    </w:p>
    <w:p w14:paraId="2C614816" w14:textId="77777777" w:rsidR="004C0735" w:rsidRDefault="00C013B6" w:rsidP="004C0735">
      <w:pPr>
        <w:pStyle w:val="Brdtextmedindrag"/>
      </w:pPr>
      <w:r w:rsidRPr="003637C7">
        <w:t xml:space="preserve">Med </w:t>
      </w:r>
      <w:r w:rsidRPr="003637C7">
        <w:rPr>
          <w:i/>
        </w:rPr>
        <w:t>forskning</w:t>
      </w:r>
      <w:r w:rsidRPr="003637C7">
        <w:t xml:space="preserve"> ska avses vetenskapligt experimentellt eller vetenskap</w:t>
      </w:r>
      <w:r>
        <w:softHyphen/>
      </w:r>
      <w:r w:rsidRPr="003637C7">
        <w:t>ligt teoretiskt arbete och vetenskapliga studier genom observation, om ar</w:t>
      </w:r>
      <w:r>
        <w:softHyphen/>
      </w:r>
      <w:r w:rsidRPr="003637C7">
        <w:t>betet eller studierna sker för att hämta in ny kunskap, samt utvecklings</w:t>
      </w:r>
      <w:r>
        <w:softHyphen/>
      </w:r>
      <w:r w:rsidRPr="003637C7">
        <w:t>ar</w:t>
      </w:r>
      <w:r>
        <w:softHyphen/>
      </w:r>
      <w:r w:rsidRPr="003637C7">
        <w:t xml:space="preserve">bete på vetenskaplig grund. På detta sätt förtydligas att </w:t>
      </w:r>
      <w:proofErr w:type="spellStart"/>
      <w:r w:rsidRPr="003637C7">
        <w:t>etikprövningsla</w:t>
      </w:r>
      <w:r>
        <w:softHyphen/>
      </w:r>
      <w:r w:rsidRPr="003637C7">
        <w:t>gen</w:t>
      </w:r>
      <w:proofErr w:type="spellEnd"/>
      <w:r w:rsidRPr="003637C7">
        <w:t xml:space="preserve"> inte gäller enbart vid forskning som innefattar experiment. Även observa</w:t>
      </w:r>
      <w:r>
        <w:softHyphen/>
      </w:r>
      <w:r w:rsidRPr="003637C7">
        <w:t>tionsstudier av olika slag bör falla inom lagens tillämpningsom</w:t>
      </w:r>
      <w:r>
        <w:softHyphen/>
      </w:r>
      <w:r w:rsidRPr="003637C7">
        <w:t xml:space="preserve">råde. Med observationsstudier avses här studier där relationer mellan olika variabler studeras utan att forskaren påverkar förloppet. Sådan forskning kan utföras med olika typer av metoder, såsom observation, intervjuer, enkäter eller sammanställning av personuppgifter från olika register. </w:t>
      </w:r>
    </w:p>
    <w:p w14:paraId="2B1745E4" w14:textId="77777777" w:rsidR="004C0735" w:rsidRDefault="00C013B6" w:rsidP="004C0735">
      <w:pPr>
        <w:pStyle w:val="Brdtextmedindrag"/>
      </w:pPr>
      <w:r w:rsidRPr="003637C7">
        <w:t xml:space="preserve">Enligt nuvarande reglering är </w:t>
      </w:r>
      <w:proofErr w:type="spellStart"/>
      <w:r w:rsidRPr="003637C7">
        <w:t>etikprövningslagen</w:t>
      </w:r>
      <w:proofErr w:type="spellEnd"/>
      <w:r w:rsidRPr="003637C7">
        <w:t xml:space="preserve"> inte tillämplig på ar</w:t>
      </w:r>
      <w:r>
        <w:softHyphen/>
      </w:r>
      <w:r w:rsidRPr="003637C7">
        <w:t>beten som utförs inom ramen för högskoleutbildning på grundnivå eller på avancerad nivå (studentundantaget). Utredningen konstaterar att stu</w:t>
      </w:r>
      <w:r>
        <w:softHyphen/>
      </w:r>
      <w:r w:rsidRPr="003637C7">
        <w:t>dent</w:t>
      </w:r>
      <w:r>
        <w:softHyphen/>
      </w:r>
      <w:r w:rsidRPr="003637C7">
        <w:t xml:space="preserve">arbeten ibland kan uppfylla de rekvisit som anges i </w:t>
      </w:r>
      <w:proofErr w:type="spellStart"/>
      <w:r w:rsidRPr="003637C7">
        <w:t>etikprövningslagen</w:t>
      </w:r>
      <w:proofErr w:type="spellEnd"/>
      <w:r w:rsidRPr="003637C7">
        <w:t xml:space="preserve"> och skulle, om de utförts i annat sammanhang, krävt godkänd etikprövning för att få utföras. Utgångspunkten bör vara att upprätthålla skyddet för forsk</w:t>
      </w:r>
      <w:r>
        <w:softHyphen/>
      </w:r>
      <w:r w:rsidRPr="003637C7">
        <w:t>ningspersonerna, oavsett vem som utför arbetet. Utredningen gör där</w:t>
      </w:r>
      <w:r>
        <w:softHyphen/>
      </w:r>
      <w:r w:rsidRPr="003637C7">
        <w:t>för bedömningen att undantaget för arbeten som utförs inom ramen för hög</w:t>
      </w:r>
      <w:r>
        <w:softHyphen/>
      </w:r>
      <w:r w:rsidRPr="003637C7">
        <w:t xml:space="preserve">skoleutbildning på grundnivå eller på avancerad nivå bör tas bort.  </w:t>
      </w:r>
    </w:p>
    <w:p w14:paraId="36E103C3" w14:textId="77777777" w:rsidR="004C0735" w:rsidRDefault="00C013B6" w:rsidP="004C0735">
      <w:pPr>
        <w:pStyle w:val="Brdtextmedindrag"/>
      </w:pPr>
      <w:r w:rsidRPr="003637C7">
        <w:t xml:space="preserve">Förslaget innebär att studentarbeten som utgör forskning och faller inom lagens tillämpningsområde ska </w:t>
      </w:r>
      <w:proofErr w:type="spellStart"/>
      <w:r w:rsidRPr="003637C7">
        <w:t>etikprövas</w:t>
      </w:r>
      <w:proofErr w:type="spellEnd"/>
      <w:r w:rsidRPr="003637C7">
        <w:t>. Enligt utredningens bedöm</w:t>
      </w:r>
      <w:r>
        <w:softHyphen/>
      </w:r>
      <w:r w:rsidRPr="003637C7">
        <w:t>ning kan en sådan ordning innebära ett ökat antal ärenden till de regionala nämnderna och att studentprojekten kan komma att ”tränga undan” andra forskningsprojekt. Utredningen föreslår därför att i de fall då forskning ska bedrivas enbart av en eller flera studenter inom ramen för högskoleutbild</w:t>
      </w:r>
      <w:r>
        <w:softHyphen/>
      </w:r>
      <w:r w:rsidRPr="003637C7">
        <w:t>ning på grundnivå eller på avancerad nivå, och arbetet ska utföras vid stat</w:t>
      </w:r>
      <w:r>
        <w:softHyphen/>
      </w:r>
      <w:r w:rsidRPr="003637C7">
        <w:t xml:space="preserve">liga universitet eller högskolor, ska arbetet bedömas ur ett forskningsetiskt </w:t>
      </w:r>
      <w:r w:rsidRPr="003637C7">
        <w:lastRenderedPageBreak/>
        <w:t>perspektiv av ett särskilt organ hos lärosätet innan etikprövning söks. Or</w:t>
      </w:r>
      <w:r>
        <w:softHyphen/>
      </w:r>
      <w:r w:rsidRPr="003637C7">
        <w:t>ganets bedömning ska inte ersätta prövningen av en regional etikpröv</w:t>
      </w:r>
      <w:r>
        <w:softHyphen/>
      </w:r>
      <w:r w:rsidRPr="003637C7">
        <w:t>ningsnämnd, utan ska bidra till att det bara är forskningsprojekt som lämp</w:t>
      </w:r>
      <w:r>
        <w:softHyphen/>
      </w:r>
      <w:r w:rsidRPr="003637C7">
        <w:t>ligen kan utföras enbart av studenter som förs vidare till en formenlig pröv</w:t>
      </w:r>
      <w:r>
        <w:softHyphen/>
      </w:r>
      <w:r w:rsidRPr="003637C7">
        <w:t xml:space="preserve">ning enligt </w:t>
      </w:r>
      <w:proofErr w:type="spellStart"/>
      <w:r w:rsidRPr="003637C7">
        <w:t>etikprövningslagen</w:t>
      </w:r>
      <w:proofErr w:type="spellEnd"/>
      <w:r w:rsidRPr="003637C7">
        <w:t xml:space="preserve">. </w:t>
      </w:r>
    </w:p>
    <w:p w14:paraId="715A11B3" w14:textId="77777777" w:rsidR="004C0735" w:rsidRDefault="00C013B6" w:rsidP="004C0735">
      <w:pPr>
        <w:pStyle w:val="Brdtextmedindrag"/>
      </w:pPr>
      <w:r w:rsidRPr="003637C7">
        <w:t xml:space="preserve">Samma sekretess bör gälla för uppgift om en enskilds personliga och ekonomiska förhållanden hos det särskilda organet, som i verksamhet som består i etikprövning och tillsyn enligt </w:t>
      </w:r>
      <w:proofErr w:type="spellStart"/>
      <w:r w:rsidRPr="003637C7">
        <w:t>etikprövningslagen</w:t>
      </w:r>
      <w:proofErr w:type="spellEnd"/>
      <w:r w:rsidRPr="003637C7">
        <w:t xml:space="preserve">. Utredningen föreslår att 24 kap. 3 § offentlighets- och sekretesslagen (2009:400) ändras så att sekretessen gäller även vid </w:t>
      </w:r>
      <w:r w:rsidRPr="003637C7">
        <w:rPr>
          <w:i/>
        </w:rPr>
        <w:t>bedömning</w:t>
      </w:r>
      <w:r w:rsidRPr="003637C7">
        <w:t xml:space="preserve"> enligt </w:t>
      </w:r>
      <w:proofErr w:type="spellStart"/>
      <w:r w:rsidRPr="003637C7">
        <w:t>etikprövningslagen</w:t>
      </w:r>
      <w:proofErr w:type="spellEnd"/>
      <w:r w:rsidRPr="003637C7">
        <w:t>.</w:t>
      </w:r>
    </w:p>
    <w:p w14:paraId="2765F345" w14:textId="77777777" w:rsidR="004C0735" w:rsidRPr="003637C7" w:rsidRDefault="00C013B6" w:rsidP="004C0735">
      <w:pPr>
        <w:pStyle w:val="Brdtextmedindrag"/>
      </w:pPr>
      <w:r w:rsidRPr="003637C7">
        <w:t xml:space="preserve">Vid utredningens kontakter med företrädare för hälso- och sjukvården och forskningen har det framförts att den osäkerhet som i vissa fall finns avseende </w:t>
      </w:r>
      <w:proofErr w:type="spellStart"/>
      <w:r w:rsidRPr="003637C7">
        <w:t>etikprövningslagens</w:t>
      </w:r>
      <w:proofErr w:type="spellEnd"/>
      <w:r w:rsidRPr="003637C7">
        <w:t xml:space="preserve"> forskningsdefinition och gränsdragningen mellan forskning och närliggande verksamhet i många fall inte beror på otydligheter i lagen. Svårigheten att avgöra vilken forskning som kräver godkännande beror i stället på att kunskapen om </w:t>
      </w:r>
      <w:proofErr w:type="spellStart"/>
      <w:r w:rsidRPr="003637C7">
        <w:t>etikprövningslagen</w:t>
      </w:r>
      <w:proofErr w:type="spellEnd"/>
      <w:r w:rsidRPr="003637C7">
        <w:t xml:space="preserve"> gene</w:t>
      </w:r>
      <w:r>
        <w:softHyphen/>
      </w:r>
      <w:r w:rsidRPr="003637C7">
        <w:t>rellt är för låg eller att frågor om etikprövning inte ges tillräcklig uppmärk</w:t>
      </w:r>
      <w:r>
        <w:softHyphen/>
      </w:r>
      <w:r w:rsidRPr="003637C7">
        <w:t>samhet. Mot denna bakgrund gör utredningen bedömningen att den all</w:t>
      </w:r>
      <w:r>
        <w:softHyphen/>
      </w:r>
      <w:r w:rsidRPr="003637C7">
        <w:t xml:space="preserve">männa medvetenheten om </w:t>
      </w:r>
      <w:proofErr w:type="spellStart"/>
      <w:r w:rsidRPr="003637C7">
        <w:t>etikprövningslagen</w:t>
      </w:r>
      <w:proofErr w:type="spellEnd"/>
      <w:r w:rsidRPr="003637C7">
        <w:t xml:space="preserve"> och kunskapen om när den ska tillämpas bör höjas. Utredningen föreslår därför att det i examensbe</w:t>
      </w:r>
      <w:r>
        <w:softHyphen/>
      </w:r>
      <w:r w:rsidRPr="003637C7">
        <w:t xml:space="preserve">skrivningen för doktorsexamen tas in ett krav på att doktoranden ska visa kunskap om relevanta författningar avseende etikprövning av forskning som avser människor. </w:t>
      </w:r>
    </w:p>
    <w:p w14:paraId="0D325FA2" w14:textId="0DA02FCD" w:rsidR="004C0735" w:rsidRDefault="00C013B6" w:rsidP="004C0735">
      <w:pPr>
        <w:pStyle w:val="Rubrik2utannumrering"/>
      </w:pPr>
      <w:r w:rsidRPr="003637C7">
        <w:t>Forskningshuvudman</w:t>
      </w:r>
    </w:p>
    <w:p w14:paraId="608B7ADA" w14:textId="77777777" w:rsidR="004C0735" w:rsidRDefault="00C013B6" w:rsidP="004C0735">
      <w:pPr>
        <w:pStyle w:val="Brdtext"/>
      </w:pPr>
      <w:r w:rsidRPr="003637C7">
        <w:t>Ansökan om etikprövning av forskning ska göras av forskningshuvudman</w:t>
      </w:r>
      <w:r>
        <w:softHyphen/>
      </w:r>
      <w:r w:rsidRPr="003637C7">
        <w:t xml:space="preserve">nen. Med </w:t>
      </w:r>
      <w:r w:rsidRPr="007817EB">
        <w:rPr>
          <w:i/>
        </w:rPr>
        <w:t>forskningshuvudman</w:t>
      </w:r>
      <w:r w:rsidRPr="003637C7">
        <w:t xml:space="preserve"> avses enligt </w:t>
      </w:r>
      <w:proofErr w:type="spellStart"/>
      <w:r w:rsidRPr="003637C7">
        <w:t>etikprövningslagen</w:t>
      </w:r>
      <w:proofErr w:type="spellEnd"/>
      <w:r w:rsidRPr="003637C7">
        <w:t xml:space="preserve"> en statlig myndighet eller en fysisk eller juridisk person i vars verksamhet forsk</w:t>
      </w:r>
      <w:r>
        <w:softHyphen/>
      </w:r>
      <w:r w:rsidRPr="003637C7">
        <w:t xml:space="preserve">ningen utförs (2 och 23 §§).  </w:t>
      </w:r>
    </w:p>
    <w:p w14:paraId="61F4F574" w14:textId="77777777" w:rsidR="004C0735" w:rsidRDefault="00C013B6" w:rsidP="004C0735">
      <w:pPr>
        <w:pStyle w:val="Brdtextmedindrag"/>
      </w:pPr>
      <w:r w:rsidRPr="003637C7">
        <w:t>Enligt utredningens direktiv kan det i enskilda fall råda oklarhet om vem som har ansvaret som forskningshuvudman. När forskning utförs av per</w:t>
      </w:r>
      <w:r>
        <w:softHyphen/>
      </w:r>
      <w:r w:rsidRPr="003637C7">
        <w:t>soner som är anställda hos flera huvudmän samtidigt kan det t.ex. vara otydligt i vilken verksamhet som forskningen utförs och vem som därmed är forskningshuvudman. I utredningens uppdrag ingår det att se över defi</w:t>
      </w:r>
      <w:r>
        <w:softHyphen/>
      </w:r>
      <w:r w:rsidRPr="003637C7">
        <w:t xml:space="preserve">nitionen av forskningshuvudman i </w:t>
      </w:r>
      <w:proofErr w:type="spellStart"/>
      <w:r w:rsidRPr="003637C7">
        <w:t>etikprövningslagen</w:t>
      </w:r>
      <w:proofErr w:type="spellEnd"/>
      <w:r w:rsidRPr="003637C7">
        <w:t xml:space="preserve">.  </w:t>
      </w:r>
    </w:p>
    <w:p w14:paraId="0D795170" w14:textId="77777777" w:rsidR="004C0735" w:rsidRDefault="00C013B6" w:rsidP="004C0735">
      <w:pPr>
        <w:pStyle w:val="Brdtextmedindrag"/>
      </w:pPr>
      <w:r w:rsidRPr="003637C7">
        <w:t xml:space="preserve">Utredningen bedömer att utgångspunkten även fortsättningsvis ska vara att forskningshuvudman är den inom vars verksamhet forskningen utförs. Om ett och samma forskningsprojekt utförs hos flera huvudmän, ansvarar var och en av dem för den del av forskningen (de forskningsåtgärder) som utförs inom den egna verksamheten. </w:t>
      </w:r>
    </w:p>
    <w:p w14:paraId="0235F78E" w14:textId="77777777" w:rsidR="004C0735" w:rsidRDefault="00C013B6" w:rsidP="004C0735">
      <w:pPr>
        <w:pStyle w:val="Brdtextmedindrag"/>
      </w:pPr>
      <w:r w:rsidRPr="003637C7">
        <w:t xml:space="preserve">Definitionen av forskningshuvudman föreslås ändrad på så sätt att med </w:t>
      </w:r>
      <w:r w:rsidRPr="007817EB">
        <w:rPr>
          <w:i/>
        </w:rPr>
        <w:t>forskningshuvudman</w:t>
      </w:r>
      <w:r w:rsidRPr="003637C7">
        <w:t xml:space="preserve"> avses en eller flera statliga myndigheter eller fysiska eller juridiska personer i vars verksamhet forskningen utförs. På det sättet betonas att forskning ofta bedrivs i samarbete mellan flera huvudmän. </w:t>
      </w:r>
    </w:p>
    <w:p w14:paraId="6B66A919" w14:textId="77777777" w:rsidR="004C0735" w:rsidRDefault="00C013B6" w:rsidP="004C0735">
      <w:pPr>
        <w:pStyle w:val="Brdtextmedindrag"/>
      </w:pPr>
      <w:r w:rsidRPr="003637C7">
        <w:t xml:space="preserve">Utredningen föreslår vidare att forskningshuvudmannens ansvar anges uttryckligen i två bestämmelser i </w:t>
      </w:r>
      <w:proofErr w:type="spellStart"/>
      <w:r w:rsidRPr="003637C7">
        <w:t>etikprövningslagen</w:t>
      </w:r>
      <w:proofErr w:type="spellEnd"/>
      <w:r w:rsidRPr="003637C7">
        <w:t>. I den första bestäm</w:t>
      </w:r>
      <w:r>
        <w:softHyphen/>
      </w:r>
      <w:r w:rsidRPr="003637C7">
        <w:t xml:space="preserve">melsen anges att forskningshuvudmannen ansvarar för att forskning som anges i 3–5 §§ i forskningshuvudmannens verksamhet inte utförs i strid </w:t>
      </w:r>
      <w:r w:rsidRPr="003637C7">
        <w:lastRenderedPageBreak/>
        <w:t>med bestämmelserna om godkännande enligt 6 § och för att villkor som har meddelats i samband med godkännande vid etikprövning följs. Utred</w:t>
      </w:r>
      <w:r>
        <w:softHyphen/>
      </w:r>
      <w:r w:rsidRPr="003637C7">
        <w:t xml:space="preserve">ningens förslag innebär att företrädare för forskningshuvudmannen som åsidosätter detta ansvar kan åläggas straffansvar enligt 38 § </w:t>
      </w:r>
      <w:proofErr w:type="spellStart"/>
      <w:r w:rsidRPr="003637C7">
        <w:t>etikprövnings</w:t>
      </w:r>
      <w:r>
        <w:softHyphen/>
      </w:r>
      <w:r w:rsidRPr="003637C7">
        <w:t>lagen</w:t>
      </w:r>
      <w:proofErr w:type="spellEnd"/>
      <w:r w:rsidRPr="003637C7">
        <w:t>. Ansvaret ligger i första hand hos ledningen av den juridiska perso</w:t>
      </w:r>
      <w:r>
        <w:softHyphen/>
      </w:r>
      <w:r w:rsidRPr="003637C7">
        <w:t xml:space="preserve">nen, men kan delegeras. För en giltig delegering krävs att det är tydligt vem som i olika avseenden bär ansvaret för att </w:t>
      </w:r>
      <w:proofErr w:type="spellStart"/>
      <w:r w:rsidRPr="003637C7">
        <w:t>etikprövningslagens</w:t>
      </w:r>
      <w:proofErr w:type="spellEnd"/>
      <w:r w:rsidRPr="003637C7">
        <w:t xml:space="preserve"> be</w:t>
      </w:r>
      <w:r>
        <w:softHyphen/>
      </w:r>
      <w:r w:rsidRPr="003637C7">
        <w:t>stämmelser följs. Det krävs också att den till vilken delegering har skett har de befogenheter som behövs för att klara av uppgiften. Har tydlig de</w:t>
      </w:r>
      <w:r>
        <w:softHyphen/>
      </w:r>
      <w:r w:rsidRPr="003637C7">
        <w:t>legation inte skett ligger ansvaret k</w:t>
      </w:r>
      <w:r>
        <w:t>var på den närmast högre nivån.</w:t>
      </w:r>
    </w:p>
    <w:p w14:paraId="5C720BDC" w14:textId="77777777" w:rsidR="004C0735" w:rsidRPr="003637C7" w:rsidRDefault="00C013B6" w:rsidP="004C0735">
      <w:pPr>
        <w:pStyle w:val="Brdtextmedindrag"/>
      </w:pPr>
      <w:r w:rsidRPr="003637C7">
        <w:t>I den andra bestämmelsen anges att forskningshuvudmannen ansvarar för att det görs en ansökan om etikprövning av forskning som utförs i hu</w:t>
      </w:r>
      <w:r>
        <w:softHyphen/>
      </w:r>
      <w:r w:rsidRPr="003637C7">
        <w:t>vudmannens verksamhet. I bestämmelsen regleras också ansvarsfördel</w:t>
      </w:r>
      <w:r>
        <w:softHyphen/>
      </w:r>
      <w:r w:rsidRPr="003637C7">
        <w:t>ningen när flera forskningshuvudmän medverkar i ett och samma forsk</w:t>
      </w:r>
      <w:r>
        <w:softHyphen/>
      </w:r>
      <w:r w:rsidRPr="003637C7">
        <w:t>ningsprojekt. I sådana fall ska forskningshuvudmännen gemensamt utse en huvudansvarig forskningshuvudman för projektet. Den huvudansvarige forskningshuvudmannen ansvarar för att det görs en samlad ansökan om etikprövning av forskningsprojektet i dess helhet och för att informera öv</w:t>
      </w:r>
      <w:r>
        <w:softHyphen/>
      </w:r>
      <w:r w:rsidRPr="003637C7">
        <w:t xml:space="preserve">riga forskningshuvudmän om etikprövningsnämndens beslut. </w:t>
      </w:r>
    </w:p>
    <w:p w14:paraId="1E3DD75B" w14:textId="77777777" w:rsidR="004C0735" w:rsidRDefault="00C013B6" w:rsidP="004C0735">
      <w:pPr>
        <w:pStyle w:val="Rubrik2utannumrering"/>
      </w:pPr>
      <w:r w:rsidRPr="003637C7">
        <w:t xml:space="preserve">Centrala etikprövningsnämndens tillsyn </w:t>
      </w:r>
    </w:p>
    <w:p w14:paraId="457B8F22" w14:textId="77777777" w:rsidR="004C0735" w:rsidRDefault="00C013B6" w:rsidP="004C0735">
      <w:pPr>
        <w:pStyle w:val="Brdtext"/>
      </w:pPr>
      <w:r w:rsidRPr="003637C7">
        <w:t xml:space="preserve">Centrala etikprövningsnämnden har tillsyn över efterlevnaden av </w:t>
      </w:r>
      <w:proofErr w:type="spellStart"/>
      <w:r w:rsidRPr="003637C7">
        <w:t>etik</w:t>
      </w:r>
      <w:r>
        <w:softHyphen/>
      </w:r>
      <w:r w:rsidRPr="003637C7">
        <w:t>pröv</w:t>
      </w:r>
      <w:r>
        <w:softHyphen/>
      </w:r>
      <w:r w:rsidRPr="003637C7">
        <w:t>ningslagen</w:t>
      </w:r>
      <w:proofErr w:type="spellEnd"/>
      <w:r w:rsidRPr="003637C7">
        <w:t xml:space="preserve"> och föreskrifter som har meddelats med stöd av lagen. Detta gäller dock inte i den mån tillsynen faller inom någon annan myn</w:t>
      </w:r>
      <w:r>
        <w:softHyphen/>
      </w:r>
      <w:r w:rsidRPr="003637C7">
        <w:t xml:space="preserve">dighets ansvarsområde (34 § </w:t>
      </w:r>
      <w:proofErr w:type="spellStart"/>
      <w:r w:rsidRPr="003637C7">
        <w:t>etikprövningslagen</w:t>
      </w:r>
      <w:proofErr w:type="spellEnd"/>
      <w:r w:rsidRPr="003637C7">
        <w:t xml:space="preserve">). I förarbetena till </w:t>
      </w:r>
      <w:proofErr w:type="spellStart"/>
      <w:r w:rsidRPr="003637C7">
        <w:t>etik</w:t>
      </w:r>
      <w:r>
        <w:softHyphen/>
      </w:r>
      <w:r w:rsidRPr="003637C7">
        <w:t>prövnings</w:t>
      </w:r>
      <w:r>
        <w:softHyphen/>
      </w:r>
      <w:r w:rsidRPr="003637C7">
        <w:t>lagen</w:t>
      </w:r>
      <w:proofErr w:type="spellEnd"/>
      <w:r w:rsidRPr="003637C7">
        <w:t xml:space="preserve"> anges att den forskning som behöver tillsyn enligt lagen är den forsk</w:t>
      </w:r>
      <w:r>
        <w:softHyphen/>
      </w:r>
      <w:r w:rsidRPr="003637C7">
        <w:t>ning som inte täcks av det tillsynsansvar som (numera) Inspek</w:t>
      </w:r>
      <w:r>
        <w:softHyphen/>
      </w:r>
      <w:r w:rsidRPr="003637C7">
        <w:t>tionen för vård och omsorg (IVO), Läkemedelsverket och Datainspek</w:t>
      </w:r>
      <w:r>
        <w:softHyphen/>
      </w:r>
      <w:r w:rsidRPr="003637C7">
        <w:t>tionen redan har. Den forskning som bl.a. blir kvar att utöva tillsyn över är medicinsk och psykologisk grundforskning som bedrivs av annan huvud</w:t>
      </w:r>
      <w:r>
        <w:softHyphen/>
      </w:r>
      <w:r w:rsidRPr="003637C7">
        <w:t>man än vård</w:t>
      </w:r>
      <w:r>
        <w:softHyphen/>
      </w:r>
      <w:r w:rsidRPr="003637C7">
        <w:t>givare inom hälso- och sjukvården, t.ex. i anslutning till läro</w:t>
      </w:r>
      <w:r>
        <w:softHyphen/>
      </w:r>
      <w:r w:rsidRPr="003637C7">
        <w:t>sätenas medi</w:t>
      </w:r>
      <w:r>
        <w:softHyphen/>
      </w:r>
      <w:r w:rsidRPr="003637C7">
        <w:t xml:space="preserve">cinska institutioner (prop. 2002/03: 50 s. 164 och 206). Detta innebär att det är ett mindre område som det återstår att utöva tillsyn över. </w:t>
      </w:r>
    </w:p>
    <w:p w14:paraId="302ED35C" w14:textId="77777777" w:rsidR="004C0735" w:rsidRDefault="00C013B6" w:rsidP="004C0735">
      <w:pPr>
        <w:pStyle w:val="Brdtextmedindrag"/>
      </w:pPr>
      <w:r w:rsidRPr="003637C7">
        <w:t xml:space="preserve">Det framförs i utredningens direktiv att den begränsning av Centrala etikprövningsnämndens tillsynsansvar som beskrivs i förarbetena till </w:t>
      </w:r>
      <w:proofErr w:type="spellStart"/>
      <w:r w:rsidRPr="003637C7">
        <w:t>etik</w:t>
      </w:r>
      <w:r>
        <w:softHyphen/>
      </w:r>
      <w:r w:rsidRPr="003637C7">
        <w:t>prövningslagen</w:t>
      </w:r>
      <w:proofErr w:type="spellEnd"/>
      <w:r w:rsidRPr="003637C7">
        <w:t xml:space="preserve"> har inneburit att tillsyn över forskning som bedrivs inom ramen för t.ex. hälso- och sjukvård förutsätts utföras av andra myndigheter än nämnden. Nämnden har utvecklat en praxis som medför att vissa till</w:t>
      </w:r>
      <w:r>
        <w:softHyphen/>
      </w:r>
      <w:r w:rsidRPr="003637C7">
        <w:t>synsärenden överlämnas till andra myndigheter. Vidare konstaterar Utred</w:t>
      </w:r>
      <w:r>
        <w:softHyphen/>
      </w:r>
      <w:r w:rsidRPr="003637C7">
        <w:t>ningen om tillsynen över den personliga integriteten (SOU 2016:65) att gränsdragningen mellan Datainspektionens och Centrala etikprövnings</w:t>
      </w:r>
      <w:r>
        <w:softHyphen/>
      </w:r>
      <w:r w:rsidRPr="003637C7">
        <w:t xml:space="preserve">nämndens tillsyn i viss mån har uppfattats som oklar och att det i några fall har inneburit att ingen av myndigheterna har ansett sig kunna utföra tillsyn (a. bet. s. 194 och 195).  </w:t>
      </w:r>
    </w:p>
    <w:p w14:paraId="0F6F3941" w14:textId="77777777" w:rsidR="004C0735" w:rsidRDefault="00C013B6" w:rsidP="004C0735">
      <w:pPr>
        <w:pStyle w:val="Brdtextmedindrag"/>
      </w:pPr>
      <w:r w:rsidRPr="003637C7">
        <w:t>Utredningen har haft i uppdrag att lämna förslag som innebär att Cen</w:t>
      </w:r>
      <w:r>
        <w:softHyphen/>
      </w:r>
      <w:r w:rsidRPr="003637C7">
        <w:t>trala etikprövningsnämndens ansvar för tillsyn förtydligas. Även denna ut</w:t>
      </w:r>
      <w:r>
        <w:softHyphen/>
      </w:r>
      <w:r w:rsidRPr="003637C7">
        <w:t>rednings kartläggning visar att Centrala etikprövningsnämnden och Data</w:t>
      </w:r>
      <w:r>
        <w:softHyphen/>
      </w:r>
      <w:r w:rsidRPr="003637C7">
        <w:t>inspektionen inte är överens om var gränsen mellan de båda myndig</w:t>
      </w:r>
      <w:r>
        <w:softHyphen/>
      </w:r>
      <w:r w:rsidRPr="003637C7">
        <w:t>heter</w:t>
      </w:r>
      <w:r>
        <w:softHyphen/>
      </w:r>
      <w:r w:rsidRPr="003637C7">
        <w:lastRenderedPageBreak/>
        <w:t>nas tillsynsansvar går vid forskning som innefattar behandling av per</w:t>
      </w:r>
      <w:r>
        <w:softHyphen/>
      </w:r>
      <w:r w:rsidRPr="003637C7">
        <w:t>son</w:t>
      </w:r>
      <w:r>
        <w:softHyphen/>
      </w:r>
      <w:r w:rsidRPr="003637C7">
        <w:t>uppgifter. Det har inte framkommit att det finns gränsdragningspro</w:t>
      </w:r>
      <w:r>
        <w:softHyphen/>
      </w:r>
      <w:r w:rsidRPr="003637C7">
        <w:t>blem avseende Centrala etikprövningsnämndens tillsynsansvar i förhål</w:t>
      </w:r>
      <w:r>
        <w:softHyphen/>
      </w:r>
      <w:r w:rsidRPr="003637C7">
        <w:t xml:space="preserve">lande till IVO eller Läkemedelsverket. </w:t>
      </w:r>
    </w:p>
    <w:p w14:paraId="38F43B5F" w14:textId="63A6EB10" w:rsidR="004C0735" w:rsidRDefault="00C013B6" w:rsidP="004C0735">
      <w:pPr>
        <w:pStyle w:val="Brdtextmedindrag"/>
      </w:pPr>
      <w:r w:rsidRPr="003637C7">
        <w:t>Utredningen bedömer att Centrala etikprövningsnämnden ska utöva till</w:t>
      </w:r>
      <w:r>
        <w:softHyphen/>
      </w:r>
      <w:r w:rsidRPr="003637C7">
        <w:t xml:space="preserve">syn över </w:t>
      </w:r>
      <w:proofErr w:type="spellStart"/>
      <w:r w:rsidRPr="003637C7">
        <w:t>etikprövningslagen</w:t>
      </w:r>
      <w:proofErr w:type="spellEnd"/>
      <w:r w:rsidRPr="003637C7">
        <w:t xml:space="preserve"> och föreskrifter som har meddelats med stöd av lagen, oavsett vilken verksamhet som ska granskas. Det bedöms som mest effektivt om alla frågor som rör tolkning och tillämpning av </w:t>
      </w:r>
      <w:proofErr w:type="spellStart"/>
      <w:r w:rsidRPr="003637C7">
        <w:t>etikpröv</w:t>
      </w:r>
      <w:r>
        <w:softHyphen/>
      </w:r>
      <w:r w:rsidRPr="003637C7">
        <w:t>ningslagen</w:t>
      </w:r>
      <w:proofErr w:type="spellEnd"/>
      <w:r w:rsidRPr="003637C7">
        <w:t xml:space="preserve"> samlas hos en och samma myndighet. Det innebär också en tydlig ansvarsfördelning om all tillsyn över efterlevnaden av </w:t>
      </w:r>
      <w:proofErr w:type="spellStart"/>
      <w:r w:rsidRPr="003637C7">
        <w:t>etikpröv</w:t>
      </w:r>
      <w:r>
        <w:softHyphen/>
      </w:r>
      <w:r w:rsidRPr="003637C7">
        <w:t>ningslagen</w:t>
      </w:r>
      <w:proofErr w:type="spellEnd"/>
      <w:r w:rsidRPr="003637C7">
        <w:t xml:space="preserve"> och föreskrifter som har meddelats med stöd av lagen sker av Centrala </w:t>
      </w:r>
      <w:proofErr w:type="spellStart"/>
      <w:r w:rsidRPr="003637C7">
        <w:t>etikprövningnämnden</w:t>
      </w:r>
      <w:proofErr w:type="spellEnd"/>
      <w:r w:rsidRPr="003637C7">
        <w:t>.</w:t>
      </w:r>
    </w:p>
    <w:p w14:paraId="0C966D4D" w14:textId="77777777" w:rsidR="004C0735" w:rsidRDefault="00C013B6" w:rsidP="004C0735">
      <w:pPr>
        <w:pStyle w:val="Brdtextmedindrag"/>
      </w:pPr>
      <w:r w:rsidRPr="003637C7">
        <w:t>Den grundläggande frågeställningen för Centrala etikprövningsnämn</w:t>
      </w:r>
      <w:r>
        <w:softHyphen/>
      </w:r>
      <w:r w:rsidRPr="003637C7">
        <w:t xml:space="preserve">den ska vara om verksamheten utgör forskning enligt </w:t>
      </w:r>
      <w:proofErr w:type="spellStart"/>
      <w:r w:rsidRPr="003637C7">
        <w:t>etikprövningslagen</w:t>
      </w:r>
      <w:proofErr w:type="spellEnd"/>
      <w:r w:rsidRPr="003637C7">
        <w:t xml:space="preserve"> och om forskningen i så fall är sådan som omfattas av lagens krav på etik</w:t>
      </w:r>
      <w:r>
        <w:softHyphen/>
      </w:r>
      <w:r w:rsidRPr="003637C7">
        <w:t>prövning. Är svaret på dessa frågor jakande faller verksamheten under nämndens tillsynsansvar. Att verksamheten även faller under en annan till</w:t>
      </w:r>
      <w:r>
        <w:softHyphen/>
      </w:r>
      <w:r w:rsidRPr="003637C7">
        <w:t xml:space="preserve">synsmyndighets ansvar hindrar inte att Centrala etikprövningsnämnden granskar en verksamhet med utgångspunkt i </w:t>
      </w:r>
      <w:proofErr w:type="spellStart"/>
      <w:r w:rsidRPr="003637C7">
        <w:t>etikprövningslagens</w:t>
      </w:r>
      <w:proofErr w:type="spellEnd"/>
      <w:r w:rsidRPr="003637C7">
        <w:t xml:space="preserve"> bestäm</w:t>
      </w:r>
      <w:r>
        <w:softHyphen/>
      </w:r>
      <w:r w:rsidRPr="003637C7">
        <w:t xml:space="preserve">melser. </w:t>
      </w:r>
    </w:p>
    <w:p w14:paraId="01EBE8E3" w14:textId="77777777" w:rsidR="004C0735" w:rsidRDefault="00C013B6" w:rsidP="004C0735">
      <w:pPr>
        <w:pStyle w:val="Brdtextmedindrag"/>
      </w:pPr>
      <w:r w:rsidRPr="003637C7">
        <w:t>Utredningen föreslår att omfattningen av Centrala etikprövningsnämn</w:t>
      </w:r>
      <w:r>
        <w:softHyphen/>
      </w:r>
      <w:r w:rsidRPr="003637C7">
        <w:t xml:space="preserve">dens tillsynsansvar anges uttryckligen i 34 § </w:t>
      </w:r>
      <w:proofErr w:type="spellStart"/>
      <w:r w:rsidRPr="003637C7">
        <w:t>etikprövningslagen</w:t>
      </w:r>
      <w:proofErr w:type="spellEnd"/>
      <w:r w:rsidRPr="003637C7">
        <w:t>. I bestäm</w:t>
      </w:r>
      <w:r>
        <w:softHyphen/>
      </w:r>
      <w:r w:rsidRPr="003637C7">
        <w:t xml:space="preserve">melsen anges att Centrala etikprövningsnämnden har tillsyn över att den forskning som anges i 3–5 §§ </w:t>
      </w:r>
      <w:proofErr w:type="spellStart"/>
      <w:r w:rsidRPr="003637C7">
        <w:t>etikprövningslagen</w:t>
      </w:r>
      <w:proofErr w:type="spellEnd"/>
      <w:r w:rsidRPr="003637C7">
        <w:t xml:space="preserve"> inte bedrivs utan god</w:t>
      </w:r>
      <w:r>
        <w:softHyphen/>
      </w:r>
      <w:r w:rsidRPr="003637C7">
        <w:t xml:space="preserve">kännande enligt 6 eller 6 a § samt att </w:t>
      </w:r>
      <w:proofErr w:type="spellStart"/>
      <w:r w:rsidRPr="003637C7">
        <w:t>etikprövningslagen</w:t>
      </w:r>
      <w:proofErr w:type="spellEnd"/>
      <w:r w:rsidRPr="003637C7">
        <w:t xml:space="preserve">, föreskrifter som har meddelats med stöd av lagen och villkor som har meddelats i samband med godkännande vid etikprövning efterlevs. Utredningen föreslår också att bestämmelsen om att Centrala etikprövningsnämnden inte har tillsyn i den mån tillsynen faller inom någon annan myndighets ansvarsområde tas bort. </w:t>
      </w:r>
    </w:p>
    <w:p w14:paraId="5251EBA2" w14:textId="77777777" w:rsidR="004C0735" w:rsidRPr="003637C7" w:rsidRDefault="00C013B6" w:rsidP="004C0735">
      <w:pPr>
        <w:pStyle w:val="Brdtextmedindrag"/>
      </w:pPr>
      <w:r w:rsidRPr="003637C7">
        <w:t>Vid Centrala etikprövningsnämndens tillsyn kan det uppkomma frågor som faller inom någon annan myndighets ansvarsområde. Nämnden kan då ha behov av att samråda med eller att lämna frågor på remiss till en annan myndighet. Utredningen bedömer att samverkan mellan myndig</w:t>
      </w:r>
      <w:r>
        <w:softHyphen/>
      </w:r>
      <w:r w:rsidRPr="003637C7">
        <w:t>heterna genom samråd och remiss redan är möjlig med stöd av förvalt</w:t>
      </w:r>
      <w:r>
        <w:softHyphen/>
      </w:r>
      <w:r w:rsidRPr="003637C7">
        <w:t>ningslagens bestämmelser och att det inte finns behov av ytterligare regle</w:t>
      </w:r>
      <w:r>
        <w:softHyphen/>
      </w:r>
      <w:r w:rsidRPr="003637C7">
        <w:t xml:space="preserve">ring i detta avseende.  </w:t>
      </w:r>
    </w:p>
    <w:p w14:paraId="2BC99546" w14:textId="77777777" w:rsidR="004C0735" w:rsidRDefault="00C013B6" w:rsidP="004C0735">
      <w:pPr>
        <w:pStyle w:val="Rubrik2utannumrering"/>
      </w:pPr>
      <w:r w:rsidRPr="003637C7">
        <w:t xml:space="preserve">En översyn av straffbestämmelserna i </w:t>
      </w:r>
      <w:proofErr w:type="spellStart"/>
      <w:r w:rsidRPr="003637C7">
        <w:t>etikprövningslagen</w:t>
      </w:r>
      <w:proofErr w:type="spellEnd"/>
      <w:r w:rsidRPr="003637C7">
        <w:t xml:space="preserve"> </w:t>
      </w:r>
    </w:p>
    <w:p w14:paraId="6F706CBA" w14:textId="77777777" w:rsidR="004C0735" w:rsidRDefault="00C013B6" w:rsidP="004C0735">
      <w:pPr>
        <w:pStyle w:val="Brdtext"/>
      </w:pPr>
      <w:r w:rsidRPr="003637C7">
        <w:t xml:space="preserve">Den som uppsåtligen bryter mot bestämmelserna i 6 § </w:t>
      </w:r>
      <w:proofErr w:type="spellStart"/>
      <w:r w:rsidRPr="003637C7">
        <w:t>etikprövningslagen</w:t>
      </w:r>
      <w:proofErr w:type="spellEnd"/>
      <w:r w:rsidRPr="003637C7">
        <w:t xml:space="preserve"> om att forskning bara får utföras om den har godkänts vid en etikprövning, eller mot ett villkor som har meddelats med stöd av ett godkännande, ska dömas till böter eller fängelse i högst sex månader. I ringa fall döms inte till ansvar. Om gärningen är belagd med straff enligt en bestämmelse i någon annan författning döms inte heller till ansvar (38</w:t>
      </w:r>
      <w:r>
        <w:t> </w:t>
      </w:r>
      <w:r w:rsidRPr="003637C7">
        <w:t xml:space="preserve">§).  </w:t>
      </w:r>
    </w:p>
    <w:p w14:paraId="470814A8" w14:textId="77777777" w:rsidR="004C0735" w:rsidRDefault="00C013B6" w:rsidP="004C0735">
      <w:pPr>
        <w:pStyle w:val="Brdtextmedindrag"/>
      </w:pPr>
      <w:r w:rsidRPr="003637C7">
        <w:t>I utredningens direktiv anges att forskning som utförs utan godkännande kan innefatta forskningsmetoder som medför risk för att en forskningsper</w:t>
      </w:r>
      <w:r>
        <w:softHyphen/>
      </w:r>
      <w:r w:rsidRPr="003637C7">
        <w:lastRenderedPageBreak/>
        <w:t>son kommer till skada eller att någons personliga integritet kränks. Särskilt sårbara patienter kan utsättas för mycket stora hälsorisker genom att forsk</w:t>
      </w:r>
      <w:r>
        <w:softHyphen/>
      </w:r>
      <w:r w:rsidRPr="003637C7">
        <w:t xml:space="preserve">ning utförs utan godkännande. Det kan därför ifrågasättas om straffskalan för brott mot </w:t>
      </w:r>
      <w:proofErr w:type="spellStart"/>
      <w:r w:rsidRPr="003637C7">
        <w:t>etikprövningslagen</w:t>
      </w:r>
      <w:proofErr w:type="spellEnd"/>
      <w:r w:rsidRPr="003637C7">
        <w:t xml:space="preserve"> ger tillräckligt utrymme för att på ett ny</w:t>
      </w:r>
      <w:r>
        <w:softHyphen/>
      </w:r>
      <w:r w:rsidRPr="003637C7">
        <w:t>anserat sätt beakta allvaret i de mest klandervärda gärningarna. I utred</w:t>
      </w:r>
      <w:r>
        <w:softHyphen/>
      </w:r>
      <w:r w:rsidRPr="003637C7">
        <w:t xml:space="preserve">ningens uppdrag har ingått att göra en översyn av straffskalan för brott mot </w:t>
      </w:r>
      <w:proofErr w:type="spellStart"/>
      <w:r w:rsidRPr="003637C7">
        <w:t>etikprövningslagen</w:t>
      </w:r>
      <w:proofErr w:type="spellEnd"/>
      <w:r w:rsidRPr="003637C7">
        <w:t xml:space="preserve">. </w:t>
      </w:r>
    </w:p>
    <w:p w14:paraId="1C0D38E4" w14:textId="77777777" w:rsidR="004C0735" w:rsidRDefault="00C013B6" w:rsidP="004C0735">
      <w:pPr>
        <w:pStyle w:val="Brdtextmedindrag"/>
      </w:pPr>
      <w:r w:rsidRPr="003637C7">
        <w:t>Enligt nuvarande reglering föreligger ett straffrättsligt ansvar för den som bryter mot 6 § eller med andra ord den som utför själva forskningen (det praktiska forskningsarbetet) utan godkännande i förväg. Utredningen föreslår, som beskrivs i det föregående, att även företrädare för forsknings</w:t>
      </w:r>
      <w:r>
        <w:softHyphen/>
      </w:r>
      <w:r w:rsidRPr="003637C7">
        <w:t>huvudmannen som åsidosätter sitt ansvar enligt 23 § kan åläggas straffan</w:t>
      </w:r>
      <w:r>
        <w:softHyphen/>
      </w:r>
      <w:r w:rsidRPr="003637C7">
        <w:t xml:space="preserve">svar enligt 38 § </w:t>
      </w:r>
      <w:proofErr w:type="spellStart"/>
      <w:r w:rsidRPr="003637C7">
        <w:t>etikprövningslagen</w:t>
      </w:r>
      <w:proofErr w:type="spellEnd"/>
      <w:r w:rsidRPr="003637C7">
        <w:t>. Straffansvar för forskningshuvud</w:t>
      </w:r>
      <w:r>
        <w:softHyphen/>
      </w:r>
      <w:r w:rsidRPr="003637C7">
        <w:t>mannen utesluter inte att även den enskilde forskare som utför forskningen kan straffas, t.ex. om forskaren bryter mot forskningshuvudmannens in</w:t>
      </w:r>
      <w:r>
        <w:softHyphen/>
      </w:r>
      <w:r w:rsidRPr="003637C7">
        <w:t>struktioner eller om forskaren annars uppsåtligen eller av grov oaktsam</w:t>
      </w:r>
      <w:r>
        <w:softHyphen/>
      </w:r>
      <w:r w:rsidRPr="003637C7">
        <w:t xml:space="preserve">het utför forskning i strid med </w:t>
      </w:r>
      <w:proofErr w:type="spellStart"/>
      <w:r w:rsidRPr="003637C7">
        <w:t>etikprövningslagen</w:t>
      </w:r>
      <w:proofErr w:type="spellEnd"/>
      <w:r w:rsidRPr="003637C7">
        <w:t xml:space="preserve">. </w:t>
      </w:r>
    </w:p>
    <w:p w14:paraId="424C3DB9" w14:textId="77777777" w:rsidR="004C0735" w:rsidRDefault="00C013B6" w:rsidP="004C0735">
      <w:pPr>
        <w:pStyle w:val="Brdtextmedindrag"/>
      </w:pPr>
      <w:r w:rsidRPr="003637C7">
        <w:t xml:space="preserve">Utredningen konstaterar att brott mot </w:t>
      </w:r>
      <w:proofErr w:type="spellStart"/>
      <w:r w:rsidRPr="003637C7">
        <w:t>etikprövningslagen</w:t>
      </w:r>
      <w:proofErr w:type="spellEnd"/>
      <w:r w:rsidRPr="003637C7">
        <w:t xml:space="preserve"> kan se mycket olika ut och att straffvärdet kan variera i stor utsträckning. Den nuvarande strafflatituden speglar inte de skillnader som finns och täcker inte de mer allvarliga fallen. Utredningen föreslår att maximistraffet för uppsåtligt brott höjs till två års fängelse. Detta för att straffskalan ska ge utrymme för en proportionerlig påföljd även vid allvarliga brott mot </w:t>
      </w:r>
      <w:proofErr w:type="spellStart"/>
      <w:r w:rsidRPr="003637C7">
        <w:t>etikprövningsla</w:t>
      </w:r>
      <w:r>
        <w:softHyphen/>
      </w:r>
      <w:r w:rsidRPr="003637C7">
        <w:t>gen</w:t>
      </w:r>
      <w:proofErr w:type="spellEnd"/>
      <w:r w:rsidRPr="003637C7">
        <w:t>. Omständigheter som höjer straffvärdet är t.ex. att forskning har ut</w:t>
      </w:r>
      <w:r>
        <w:softHyphen/>
      </w:r>
      <w:r w:rsidRPr="003637C7">
        <w:t>förts under lång tid eller vid upprepade tillfällen utan etiktillstånd eller att ett stort antal forskningspersoner har varit inblandade. Det kan också röra sig om forskning som har bedrivits utan etiktillstånd och har medfört att forskningspersonerna utsatts för stora risker att skadas fysiskt, psyk</w:t>
      </w:r>
      <w:r>
        <w:t xml:space="preserve">iskt eller integritetsmässigt. </w:t>
      </w:r>
    </w:p>
    <w:p w14:paraId="01E8B335" w14:textId="77777777" w:rsidR="004C0735" w:rsidRDefault="00C013B6" w:rsidP="004C0735">
      <w:pPr>
        <w:pStyle w:val="Brdtextmedindrag"/>
      </w:pPr>
      <w:r w:rsidRPr="003637C7">
        <w:t xml:space="preserve">Utredningen föreslår att straffansvar införs även för grov oaktsamhet. Straffskalan är då böter eller fängelse i högst sex månader. Straffansvar kan bli aktuellt vid grov nonchalans gentemot lagstiftningen, exempelvis om en företrädare för forskningshuvudmannen helt underlåter att skaffa sig kontroll över vad som händer på en arbetsplats eller på ett allvarligt sätt slarvar med </w:t>
      </w:r>
      <w:r>
        <w:t xml:space="preserve">tillsynen över organisationen. </w:t>
      </w:r>
    </w:p>
    <w:p w14:paraId="572FB94A" w14:textId="77777777" w:rsidR="004C0735" w:rsidRDefault="00C013B6" w:rsidP="004C0735">
      <w:pPr>
        <w:pStyle w:val="Brdtextmedindrag"/>
      </w:pPr>
      <w:r w:rsidRPr="003637C7">
        <w:t xml:space="preserve">I ringa fall döms, liksom hittills, inte till ansvar. </w:t>
      </w:r>
    </w:p>
    <w:p w14:paraId="5CE43F33" w14:textId="77777777" w:rsidR="004C0735" w:rsidRPr="003637C7" w:rsidRDefault="00C013B6" w:rsidP="004C0735">
      <w:pPr>
        <w:pStyle w:val="Brdtextmedindrag"/>
      </w:pPr>
      <w:r w:rsidRPr="003637C7">
        <w:t xml:space="preserve">Utredningen föreslår att straffbestämmelsen i </w:t>
      </w:r>
      <w:proofErr w:type="spellStart"/>
      <w:r w:rsidRPr="003637C7">
        <w:t>etikprövningslagen</w:t>
      </w:r>
      <w:proofErr w:type="spellEnd"/>
      <w:r w:rsidRPr="003637C7">
        <w:t xml:space="preserve"> inte längre ska vara subsidiär i förhållande till straffbestämmelser i andra för</w:t>
      </w:r>
      <w:r>
        <w:softHyphen/>
      </w:r>
      <w:r w:rsidRPr="003637C7">
        <w:t xml:space="preserve">fattningar. Det innebär att straffansvar enligt </w:t>
      </w:r>
      <w:proofErr w:type="spellStart"/>
      <w:r w:rsidRPr="003637C7">
        <w:t>etikprövningslagen</w:t>
      </w:r>
      <w:proofErr w:type="spellEnd"/>
      <w:r w:rsidRPr="003637C7">
        <w:t xml:space="preserve"> kan dö</w:t>
      </w:r>
      <w:r>
        <w:softHyphen/>
      </w:r>
      <w:r w:rsidRPr="003637C7">
        <w:t xml:space="preserve">mas ut när en handling helt eller delvis uppfyller rekvisiten även för ett annat brott. </w:t>
      </w:r>
    </w:p>
    <w:p w14:paraId="3B5966E9" w14:textId="77777777" w:rsidR="004C0735" w:rsidRDefault="00C013B6" w:rsidP="004C0735">
      <w:pPr>
        <w:pStyle w:val="Rubrik2utannumrering"/>
      </w:pPr>
      <w:r w:rsidRPr="003637C7">
        <w:t>Verksamhet i gränsområ</w:t>
      </w:r>
      <w:r>
        <w:t>det mellan klinisk forskning</w:t>
      </w:r>
      <w:r w:rsidRPr="003637C7">
        <w:t xml:space="preserve"> och hälso- och sjukvård </w:t>
      </w:r>
    </w:p>
    <w:p w14:paraId="6FCDDB3F" w14:textId="77777777" w:rsidR="004C0735" w:rsidRDefault="00C013B6" w:rsidP="004C0735">
      <w:pPr>
        <w:pStyle w:val="Brdtext"/>
      </w:pPr>
      <w:r w:rsidRPr="003637C7">
        <w:t>Med hälso- och sjukvård avses i hälso- och sjukvårdslagen (2017:30) åt</w:t>
      </w:r>
      <w:r>
        <w:softHyphen/>
      </w:r>
      <w:r w:rsidRPr="003637C7">
        <w:t>gärder för att medicinskt förebygga, utreda och behandla sjukdomar och skador. Hälso- och sjukvården ska bedrivas så att den uppfyller kraven på en god vård. Enligt patientsäkerhetslagen (2010:659) ska hälso- och sjuk</w:t>
      </w:r>
      <w:r>
        <w:softHyphen/>
      </w:r>
      <w:r w:rsidRPr="003637C7">
        <w:lastRenderedPageBreak/>
        <w:t xml:space="preserve">vårdspersonalen utföra sitt arbete i överensstämmelse med vetenskap och beprövad erfarenhet. En patient ska ges sakkunnig och omsorgsfull hälso- och sjukvård som uppfyller dessa krav. Även av </w:t>
      </w:r>
      <w:proofErr w:type="spellStart"/>
      <w:r w:rsidRPr="003637C7">
        <w:t>patientlagen</w:t>
      </w:r>
      <w:proofErr w:type="spellEnd"/>
      <w:r w:rsidRPr="003637C7">
        <w:t xml:space="preserve"> (2014:821) framgår att patienten ska få sakkunnig och omsorgsfull hälso- och sjukvård som är av god kvalitet och som står i överenstämmelse med vetenskap och beprövad erfarenhet. </w:t>
      </w:r>
    </w:p>
    <w:p w14:paraId="47610196" w14:textId="77777777" w:rsidR="004C0735" w:rsidRDefault="00C013B6" w:rsidP="004C0735">
      <w:pPr>
        <w:pStyle w:val="Brdtextmedindrag"/>
      </w:pPr>
      <w:r w:rsidRPr="003637C7">
        <w:t>Enligt utredningens direktiv utesluter inte kravet på att vårdinsatserna ska vara baserade på vetenskap och beprövad erfarenhet tillämpningen av en viss klinisk utvecklingsverksamhet inom vården. Det anges att det inte alltid är helt tydligt hur det befintliga regelverket ska tillämpas på verk</w:t>
      </w:r>
      <w:r>
        <w:softHyphen/>
      </w:r>
      <w:r w:rsidRPr="003637C7">
        <w:t>samhet i gränsområdet mellan hälso- och sjukvård och klinisk forskning. Utredningen ska klargöra vilken reglering som gäller och bör gälla för den kliniska utveckling som sker i gränsområdet mellan hälso- och sjukvård och klinisk forskning. Utredningen ska också föreslå hur ett närmare sam</w:t>
      </w:r>
      <w:r>
        <w:softHyphen/>
      </w:r>
      <w:r w:rsidRPr="003637C7">
        <w:t>arbete kan uppnås mellan de myndigheter som verkar inom områdena hälso- och sjukvård och klinisk forskning och de myndigheter som</w:t>
      </w:r>
      <w:r>
        <w:t xml:space="preserve"> har till</w:t>
      </w:r>
      <w:r>
        <w:softHyphen/>
        <w:t>syn över verksamheten.</w:t>
      </w:r>
    </w:p>
    <w:p w14:paraId="6F86C183" w14:textId="77777777" w:rsidR="004C0735" w:rsidRDefault="00C013B6" w:rsidP="004C0735">
      <w:pPr>
        <w:pStyle w:val="Brdtextmedindrag"/>
      </w:pPr>
      <w:r w:rsidRPr="003637C7">
        <w:t>Utredningen konstaterar att huvudregeln, enkelt uttryckt, är att hälso- och sjukvård ska bedrivas i enlighet med vetenskap och beprövad erfaren</w:t>
      </w:r>
      <w:r>
        <w:softHyphen/>
      </w:r>
      <w:r w:rsidRPr="003637C7">
        <w:t>het och att det enda lagstadgade undantaget från denna princip är nödrätten som kommer till uttryck i brottsbalken. Det är emellertid oklart i vilken utsträckning den är tillämplig på hälso- och sjukvårdens område. Principen om att verksamheten ska bedrivas med stöd av vetenskap och beprövad erfarenhet gäller inte för klinisk forskning. Sådan forskning får utföras endast om den har godkänts vid en etikprövning. Det kan således konsta</w:t>
      </w:r>
      <w:r>
        <w:softHyphen/>
      </w:r>
      <w:r w:rsidRPr="003637C7">
        <w:t xml:space="preserve">teras att det i strikt juridisk bemärkelse inte finns någon ”gråzon” mellan hälso- och sjukvård och klinisk forskning. I de fall en behandling, metod eller annan åtgärd som inte har stöd i vetenskap eller beprövad erfarenhet utförs eller vidtas inom hälso- och sjukvården kan det, om verksamheten uppfyller de krav som anges i </w:t>
      </w:r>
      <w:proofErr w:type="spellStart"/>
      <w:r w:rsidRPr="003637C7">
        <w:t>etikprövningslagen</w:t>
      </w:r>
      <w:proofErr w:type="spellEnd"/>
      <w:r w:rsidRPr="003637C7">
        <w:t>, utgöra forskning i den lagens bemärkelse. För sådan verksamhet behövs i så fall bland annat god</w:t>
      </w:r>
      <w:r>
        <w:softHyphen/>
      </w:r>
      <w:r w:rsidRPr="003637C7">
        <w:t>kännande av en etikprövningsnämnd innan verksamheten påbörjas. Det hindrar inte i och för sig att det kan vara fråga också om hälso- och sjuk</w:t>
      </w:r>
      <w:r>
        <w:softHyphen/>
      </w:r>
      <w:r w:rsidRPr="003637C7">
        <w:t xml:space="preserve">vård.  </w:t>
      </w:r>
    </w:p>
    <w:p w14:paraId="1FBABF9E" w14:textId="77777777" w:rsidR="004C0735" w:rsidRDefault="00C013B6" w:rsidP="004C0735">
      <w:pPr>
        <w:pStyle w:val="Brdtextmedindrag"/>
      </w:pPr>
      <w:r w:rsidRPr="003637C7">
        <w:t xml:space="preserve">Så fort man vidtar en åtgärd som inte har stöd i vetenskap och beprövad erfarenhet ska den bedömas som forskning, och </w:t>
      </w:r>
      <w:proofErr w:type="spellStart"/>
      <w:r w:rsidRPr="003637C7">
        <w:t>etikprövningslagens</w:t>
      </w:r>
      <w:proofErr w:type="spellEnd"/>
      <w:r w:rsidRPr="003637C7">
        <w:t xml:space="preserve"> be</w:t>
      </w:r>
      <w:r>
        <w:softHyphen/>
      </w:r>
      <w:r w:rsidRPr="003637C7">
        <w:t xml:space="preserve">stämmelser blir tillämpliga. På detta sätt garanteras den enskildes hälsa och integritet på bästa sätt. Forskning får enligt </w:t>
      </w:r>
      <w:proofErr w:type="spellStart"/>
      <w:r w:rsidRPr="003637C7">
        <w:t>etikprövningslagen</w:t>
      </w:r>
      <w:proofErr w:type="spellEnd"/>
      <w:r w:rsidRPr="003637C7">
        <w:t xml:space="preserve"> god</w:t>
      </w:r>
      <w:r>
        <w:softHyphen/>
      </w:r>
      <w:r w:rsidRPr="003637C7">
        <w:t>kännas endast om de risker som den kan medföra för forskningspersoners hälsa, säkerhet och personliga integritet uppvägs av dess vetenskapliga värde. Människors välfärd ska ges företräde framför samhällets och veten</w:t>
      </w:r>
      <w:r>
        <w:softHyphen/>
      </w:r>
      <w:r w:rsidRPr="003637C7">
        <w:t>skapens behov. Utredningen bedömer att tillämpningen av en obeprövad metod inom hälso- och sjukvården ska ske inom ramen för ett forsknings</w:t>
      </w:r>
      <w:r>
        <w:softHyphen/>
      </w:r>
      <w:r w:rsidRPr="003637C7">
        <w:t xml:space="preserve">projekt som ska </w:t>
      </w:r>
      <w:proofErr w:type="spellStart"/>
      <w:r w:rsidRPr="003637C7">
        <w:t>etikprövas</w:t>
      </w:r>
      <w:proofErr w:type="spellEnd"/>
      <w:r w:rsidRPr="003637C7">
        <w:t xml:space="preserve"> innan det påbörjas.  </w:t>
      </w:r>
    </w:p>
    <w:p w14:paraId="5A55E225" w14:textId="77777777" w:rsidR="004C0735" w:rsidRDefault="00C013B6" w:rsidP="004C0735">
      <w:pPr>
        <w:pStyle w:val="Brdtextmedindrag"/>
      </w:pPr>
      <w:r w:rsidRPr="003637C7">
        <w:t>Inom hälso- och sjukvård kan det uppstå situationer där det inte finns någon etablerad metod, men åtgärder ändå måste vidtas omedelbart eller relativt omgående. Det finns inte alltid utrymme för att formulera ett forsk</w:t>
      </w:r>
      <w:r>
        <w:softHyphen/>
      </w:r>
      <w:r w:rsidRPr="003637C7">
        <w:t>ningsprojekt och ansöka om etikprövning. För sådana situationer bör det finnas utrymme för att etikprövning i stället sker i efterhand. På så sätt blir det möjligt att vidta akuta eller brådskande åtgärder utan att kravet på etik</w:t>
      </w:r>
      <w:r>
        <w:softHyphen/>
      </w:r>
      <w:r w:rsidRPr="003637C7">
        <w:t xml:space="preserve">prövning eftersätts. </w:t>
      </w:r>
    </w:p>
    <w:p w14:paraId="2BD185CD" w14:textId="77777777" w:rsidR="004C0735" w:rsidRDefault="00C013B6" w:rsidP="004C0735">
      <w:pPr>
        <w:pStyle w:val="Brdtextmedindrag"/>
      </w:pPr>
      <w:r w:rsidRPr="003637C7">
        <w:lastRenderedPageBreak/>
        <w:t>Om situationen är så akut att en åtgärd måste vidtas omedelbart bör ut</w:t>
      </w:r>
      <w:r>
        <w:softHyphen/>
      </w:r>
      <w:r w:rsidRPr="003637C7">
        <w:t>gångspunkten vara att ansökan om etikprövning ska upprättas och läm</w:t>
      </w:r>
      <w:r>
        <w:softHyphen/>
      </w:r>
      <w:r w:rsidRPr="003637C7">
        <w:t>nas in så snart som möjligt efter det att åtgärden vidtagits. I de situationer det finns tillräckligt med tid att lämna in en ansökan men inte vänta på ett beslut från etikprövningsnämnden bör den brådskande åtgärden kunna vidtas innan beslut i etikprövningsfrågan har fattats.</w:t>
      </w:r>
    </w:p>
    <w:p w14:paraId="2006D394" w14:textId="77777777" w:rsidR="004C0735" w:rsidRDefault="00C013B6" w:rsidP="004C0735">
      <w:pPr>
        <w:pStyle w:val="Brdtextmedindrag"/>
      </w:pPr>
      <w:r w:rsidRPr="003637C7">
        <w:t xml:space="preserve">Utredningen föreslår att det i </w:t>
      </w:r>
      <w:proofErr w:type="spellStart"/>
      <w:r w:rsidRPr="003637C7">
        <w:t>etikprövningslagen</w:t>
      </w:r>
      <w:proofErr w:type="spellEnd"/>
      <w:r w:rsidRPr="003637C7">
        <w:t xml:space="preserve"> införs en bestämmelse som anger att en forskningsåtgärd som avses i </w:t>
      </w:r>
      <w:proofErr w:type="spellStart"/>
      <w:r w:rsidRPr="003637C7">
        <w:t>etikprövningslagen</w:t>
      </w:r>
      <w:proofErr w:type="spellEnd"/>
      <w:r w:rsidRPr="003637C7">
        <w:t xml:space="preserve"> får ut</w:t>
      </w:r>
      <w:r>
        <w:softHyphen/>
      </w:r>
      <w:r w:rsidRPr="003637C7">
        <w:t xml:space="preserve">föras trots att den inte har etikprövats, om den har samband med hälso- och sjukvård och om det skulle allvarligt hota patientens liv eller hälsa att avvakta en etikprövning. I sådana fall ska etikprövning ske i efterhand. Om etikprövning inte redan har sökts, ska det ske skyndsamt efter det att åtgärden har vidtagits. </w:t>
      </w:r>
    </w:p>
    <w:p w14:paraId="40EFA0E5" w14:textId="77777777" w:rsidR="004C0735" w:rsidRDefault="00C013B6" w:rsidP="004C0735">
      <w:pPr>
        <w:pStyle w:val="Brdtextmedindrag"/>
      </w:pPr>
      <w:r w:rsidRPr="003637C7">
        <w:t xml:space="preserve">I 13–22 §§ </w:t>
      </w:r>
      <w:proofErr w:type="spellStart"/>
      <w:r w:rsidRPr="003637C7">
        <w:t>etikprövningslagen</w:t>
      </w:r>
      <w:proofErr w:type="spellEnd"/>
      <w:r w:rsidRPr="003637C7">
        <w:t xml:space="preserve"> finns särskilda bestämmelser om infor</w:t>
      </w:r>
      <w:r>
        <w:softHyphen/>
      </w:r>
      <w:r w:rsidRPr="003637C7">
        <w:t xml:space="preserve">mation till och samtycke från forskningspersonen. Bestämmelserna ska gälla även vid forskning som </w:t>
      </w:r>
      <w:proofErr w:type="spellStart"/>
      <w:r w:rsidRPr="003637C7">
        <w:t>etikprövas</w:t>
      </w:r>
      <w:proofErr w:type="spellEnd"/>
      <w:r w:rsidRPr="003637C7">
        <w:t xml:space="preserve"> i efterhand, om det inte på grund av åtgärdens akuta karaktär eller av något annat skäl finns hinder mot det. </w:t>
      </w:r>
    </w:p>
    <w:p w14:paraId="43FC39A6" w14:textId="77777777" w:rsidR="004C0735" w:rsidRDefault="00C013B6" w:rsidP="004C0735">
      <w:pPr>
        <w:pStyle w:val="Brdtextmedindrag"/>
      </w:pPr>
      <w:r w:rsidRPr="003637C7">
        <w:t>Möjligheten till efterhandsprövning ska inte gälla vid klinisk läkeme</w:t>
      </w:r>
      <w:r>
        <w:softHyphen/>
      </w:r>
      <w:r w:rsidRPr="003637C7">
        <w:t xml:space="preserve">delsprövning. </w:t>
      </w:r>
    </w:p>
    <w:p w14:paraId="3E3C6195" w14:textId="77777777" w:rsidR="004C0735" w:rsidRDefault="00C013B6" w:rsidP="004C0735">
      <w:pPr>
        <w:pStyle w:val="Brdtextmedindrag"/>
      </w:pPr>
      <w:r w:rsidRPr="003637C7">
        <w:t>Att utföra forskning i samband med hälso- och sjukvård för att avvärja fara som akut och allvarligt hotar en persons liv eller hälsa bör enligt ut</w:t>
      </w:r>
      <w:r>
        <w:softHyphen/>
      </w:r>
      <w:r w:rsidRPr="003637C7">
        <w:t xml:space="preserve">redningens bedömning inte kunna leda till straffansvar enligt </w:t>
      </w:r>
      <w:proofErr w:type="spellStart"/>
      <w:r w:rsidRPr="003637C7">
        <w:t>etikpröv</w:t>
      </w:r>
      <w:r>
        <w:softHyphen/>
      </w:r>
      <w:r w:rsidRPr="003637C7">
        <w:t>ningslagen</w:t>
      </w:r>
      <w:proofErr w:type="spellEnd"/>
      <w:r w:rsidRPr="003637C7">
        <w:t xml:space="preserve">. Även en felaktig bedömning av hur akut en situation är bör i de allra flesta fall falla utanför det straffbara området.  </w:t>
      </w:r>
    </w:p>
    <w:p w14:paraId="2D786786" w14:textId="77777777" w:rsidR="004C0735" w:rsidRDefault="00C013B6" w:rsidP="004C0735">
      <w:pPr>
        <w:pStyle w:val="Rubrik2utannumrering"/>
      </w:pPr>
      <w:r w:rsidRPr="003637C7">
        <w:t xml:space="preserve">Ikraftträdande och övergångsbestämmelser </w:t>
      </w:r>
    </w:p>
    <w:p w14:paraId="7F2843B6" w14:textId="77777777" w:rsidR="00110C85" w:rsidRPr="00025171" w:rsidRDefault="00C013B6" w:rsidP="004C0735">
      <w:pPr>
        <w:pStyle w:val="Brdtextmedindrag"/>
        <w:sectPr w:rsidR="00110C85" w:rsidRPr="00025171"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r w:rsidRPr="003637C7">
        <w:t xml:space="preserve">Ändringarna föreslås träda i kraft den 1 januari 2019. Ändringarna i </w:t>
      </w:r>
      <w:proofErr w:type="spellStart"/>
      <w:r w:rsidRPr="003637C7">
        <w:t>etik</w:t>
      </w:r>
      <w:r>
        <w:softHyphen/>
      </w:r>
      <w:r w:rsidRPr="003637C7">
        <w:t>prövningslagen</w:t>
      </w:r>
      <w:proofErr w:type="spellEnd"/>
      <w:r w:rsidRPr="003637C7">
        <w:t xml:space="preserve"> ska dock inte tillämpas på forskning som har börja</w:t>
      </w:r>
      <w:r>
        <w:t>t utföras före ikraftträdandet</w:t>
      </w:r>
      <w:bookmarkEnd w:id="73"/>
      <w:r>
        <w:t>.</w:t>
      </w:r>
    </w:p>
    <w:p w14:paraId="0108A14C" w14:textId="77777777" w:rsidR="004C0735" w:rsidRDefault="00C013B6" w:rsidP="004C0735">
      <w:pPr>
        <w:pStyle w:val="Bilagarubrik"/>
      </w:pPr>
      <w:bookmarkStart w:id="74" w:name="_Toc13566222"/>
      <w:bookmarkStart w:id="75" w:name="_Toc18571622"/>
      <w:r>
        <w:lastRenderedPageBreak/>
        <w:t>Utdrag ur betänkandets lagförslag</w:t>
      </w:r>
      <w:bookmarkEnd w:id="74"/>
      <w:bookmarkEnd w:id="75"/>
    </w:p>
    <w:p w14:paraId="43208F97" w14:textId="77777777" w:rsidR="004C0735" w:rsidRDefault="00C013B6" w:rsidP="004C0735">
      <w:pPr>
        <w:pStyle w:val="Rubrik2utannumrering"/>
        <w:spacing w:before="0"/>
      </w:pPr>
      <w:r>
        <w:t>Förslag till lag om ändring i lagen (2003:460) om etikprövning av forskning som avser människor</w:t>
      </w:r>
    </w:p>
    <w:p w14:paraId="5331696D" w14:textId="77777777" w:rsidR="004C0735" w:rsidRPr="004A3999" w:rsidRDefault="00C013B6" w:rsidP="004C0735">
      <w:pPr>
        <w:pStyle w:val="Brdtextmedindrag"/>
      </w:pPr>
      <w:r w:rsidRPr="004A3999">
        <w:t xml:space="preserve">Härigenom föreskrivs i fråga om lagen (2003:460) om etikprövning av forskning som avser människor </w:t>
      </w:r>
    </w:p>
    <w:p w14:paraId="29A64A2C" w14:textId="77777777" w:rsidR="004C0735" w:rsidRPr="004A3999" w:rsidRDefault="00C013B6" w:rsidP="004C0735">
      <w:pPr>
        <w:pStyle w:val="Brdtextmedindrag"/>
      </w:pPr>
      <w:r w:rsidRPr="004A3999">
        <w:rPr>
          <w:i/>
        </w:rPr>
        <w:t>dels</w:t>
      </w:r>
      <w:r w:rsidRPr="004A3999">
        <w:t xml:space="preserve"> att 2, 6, 23, 34 och 38 §§ ska ha följande lydelse, </w:t>
      </w:r>
    </w:p>
    <w:p w14:paraId="6B785013" w14:textId="77777777" w:rsidR="004C0735" w:rsidRPr="004A3999" w:rsidRDefault="00C013B6" w:rsidP="004C0735">
      <w:pPr>
        <w:pStyle w:val="Brdtextmedindrag"/>
      </w:pPr>
      <w:r w:rsidRPr="004A3999">
        <w:rPr>
          <w:i/>
        </w:rPr>
        <w:t>dels</w:t>
      </w:r>
      <w:r w:rsidRPr="004A3999">
        <w:t xml:space="preserve"> att rubriken före 23 § ska ha följande lydelse, </w:t>
      </w:r>
    </w:p>
    <w:p w14:paraId="01A4DDCB" w14:textId="77777777" w:rsidR="004C0735" w:rsidRPr="004A3999" w:rsidRDefault="00C013B6" w:rsidP="004C0735">
      <w:pPr>
        <w:pStyle w:val="Brdtextmedindrag"/>
      </w:pPr>
      <w:r w:rsidRPr="004A3999">
        <w:rPr>
          <w:i/>
        </w:rPr>
        <w:t xml:space="preserve">dels </w:t>
      </w:r>
      <w:r w:rsidRPr="004A3999">
        <w:t>att det ska införas tre nya paragrafer, 6 a, 23 a och 23 b §§, och närmast före 23 b § en ny rubrik av följande lydelse.</w:t>
      </w:r>
    </w:p>
    <w:p w14:paraId="2CDD7603" w14:textId="77777777" w:rsidR="004C0735" w:rsidRPr="004A3999" w:rsidRDefault="004C0735" w:rsidP="004C0735">
      <w:pPr>
        <w:pStyle w:val="Brdtext"/>
      </w:pPr>
    </w:p>
    <w:tbl>
      <w:tblPr>
        <w:tblW w:w="5000" w:type="pct"/>
        <w:tblCellMar>
          <w:left w:w="125" w:type="dxa"/>
          <w:right w:w="125" w:type="dxa"/>
        </w:tblCellMar>
        <w:tblLook w:val="04A0" w:firstRow="1" w:lastRow="0" w:firstColumn="1" w:lastColumn="0" w:noHBand="0" w:noVBand="1"/>
      </w:tblPr>
      <w:tblGrid>
        <w:gridCol w:w="2948"/>
        <w:gridCol w:w="2949"/>
      </w:tblGrid>
      <w:tr w:rsidR="00A24B48" w14:paraId="5C811859" w14:textId="77777777">
        <w:tc>
          <w:tcPr>
            <w:tcW w:w="2500" w:type="pct"/>
            <w:tcMar>
              <w:left w:w="0" w:type="dxa"/>
            </w:tcMar>
            <w:hideMark/>
          </w:tcPr>
          <w:p w14:paraId="47050C95" w14:textId="77777777" w:rsidR="004C0735" w:rsidRPr="004A3999" w:rsidRDefault="00C013B6" w:rsidP="004C0735">
            <w:pPr>
              <w:pStyle w:val="Brdtext"/>
              <w:rPr>
                <w:i/>
              </w:rPr>
            </w:pPr>
            <w:r w:rsidRPr="004A3999">
              <w:rPr>
                <w:i/>
              </w:rPr>
              <w:t>Nuvarande lydelse</w:t>
            </w:r>
          </w:p>
        </w:tc>
        <w:tc>
          <w:tcPr>
            <w:tcW w:w="2500" w:type="pct"/>
            <w:tcMar>
              <w:right w:w="0" w:type="dxa"/>
            </w:tcMar>
            <w:hideMark/>
          </w:tcPr>
          <w:p w14:paraId="27C09E03" w14:textId="77777777" w:rsidR="004C0735" w:rsidRPr="004A3999" w:rsidRDefault="00C013B6" w:rsidP="004C0735">
            <w:pPr>
              <w:pStyle w:val="Brdtext"/>
              <w:rPr>
                <w:i/>
              </w:rPr>
            </w:pPr>
            <w:r w:rsidRPr="004A3999">
              <w:rPr>
                <w:i/>
              </w:rPr>
              <w:t>Föreslagen lydelse</w:t>
            </w:r>
          </w:p>
        </w:tc>
      </w:tr>
    </w:tbl>
    <w:p w14:paraId="347A0E48" w14:textId="77777777" w:rsidR="004C0735" w:rsidRDefault="00C013B6" w:rsidP="004C0735">
      <w:pPr>
        <w:pStyle w:val="Brdtext"/>
        <w:spacing w:before="270"/>
        <w:jc w:val="center"/>
        <w:sectPr w:rsidR="004C0735" w:rsidSect="004C0735">
          <w:headerReference w:type="even" r:id="rId100"/>
          <w:headerReference w:type="default" r:id="rId101"/>
          <w:footerReference w:type="even" r:id="rId102"/>
          <w:footerReference w:type="default" r:id="rId103"/>
          <w:headerReference w:type="first" r:id="rId104"/>
          <w:footerReference w:type="first" r:id="rId105"/>
          <w:footnotePr>
            <w:numRestart w:val="eachSect"/>
          </w:footnotePr>
          <w:pgSz w:w="9356" w:h="13721" w:code="9"/>
          <w:pgMar w:top="794" w:right="2438" w:bottom="1191" w:left="1021" w:header="0" w:footer="709" w:gutter="0"/>
          <w:cols w:space="708"/>
          <w:docGrid w:linePitch="360"/>
        </w:sectPr>
      </w:pPr>
      <w:r>
        <w:t>2 §</w:t>
      </w:r>
      <w:r>
        <w:rPr>
          <w:rStyle w:val="Fotnotsreferens"/>
        </w:rPr>
        <w:footnoteReference w:id="4"/>
      </w:r>
    </w:p>
    <w:tbl>
      <w:tblPr>
        <w:tblW w:w="5000" w:type="pct"/>
        <w:tblLook w:val="04A0" w:firstRow="1" w:lastRow="0" w:firstColumn="1" w:lastColumn="0" w:noHBand="0" w:noVBand="1"/>
      </w:tblPr>
      <w:tblGrid>
        <w:gridCol w:w="2948"/>
        <w:gridCol w:w="2949"/>
      </w:tblGrid>
      <w:tr w:rsidR="00A24B48" w14:paraId="45A1F098" w14:textId="77777777">
        <w:tc>
          <w:tcPr>
            <w:tcW w:w="2500" w:type="pct"/>
            <w:tcMar>
              <w:left w:w="0" w:type="dxa"/>
            </w:tcMar>
            <w:hideMark/>
          </w:tcPr>
          <w:p w14:paraId="4982B0A1" w14:textId="77777777" w:rsidR="004C0735" w:rsidRDefault="00C013B6" w:rsidP="004C0735">
            <w:pPr>
              <w:pStyle w:val="Brdtext"/>
            </w:pPr>
            <w:r w:rsidRPr="004A3999">
              <w:t xml:space="preserve">I denna lag avses med </w:t>
            </w:r>
          </w:p>
          <w:p w14:paraId="35BEED7A" w14:textId="77777777" w:rsidR="004C0735" w:rsidRPr="004A3999" w:rsidRDefault="00C013B6" w:rsidP="004C0735">
            <w:pPr>
              <w:pStyle w:val="Brdtextmedindrag"/>
            </w:pPr>
            <w:r w:rsidRPr="004A3999">
              <w:t>forskning: vetenskapligt experi</w:t>
            </w:r>
            <w:r>
              <w:softHyphen/>
            </w:r>
            <w:r w:rsidRPr="004A3999">
              <w:t xml:space="preserve">mentellt eller teoretiskt arbete för att </w:t>
            </w:r>
            <w:r w:rsidRPr="004A3999">
              <w:rPr>
                <w:i/>
              </w:rPr>
              <w:t>inhämta</w:t>
            </w:r>
            <w:r w:rsidRPr="004A3999">
              <w:t xml:space="preserve"> ny kunskap och ut</w:t>
            </w:r>
            <w:r>
              <w:softHyphen/>
            </w:r>
            <w:r w:rsidRPr="004A3999">
              <w:t xml:space="preserve">vecklingsarbete på vetenskaplig grund, </w:t>
            </w:r>
            <w:r w:rsidRPr="004A3999">
              <w:rPr>
                <w:i/>
              </w:rPr>
              <w:t>dock inte sådant arbete som utförs inom ramen för hög</w:t>
            </w:r>
            <w:r>
              <w:rPr>
                <w:i/>
              </w:rPr>
              <w:softHyphen/>
            </w:r>
            <w:r w:rsidRPr="004A3999">
              <w:rPr>
                <w:i/>
              </w:rPr>
              <w:t>skoleut</w:t>
            </w:r>
            <w:r>
              <w:rPr>
                <w:i/>
              </w:rPr>
              <w:softHyphen/>
            </w:r>
            <w:r w:rsidRPr="004A3999">
              <w:rPr>
                <w:i/>
              </w:rPr>
              <w:t>bildning på grundnivå el</w:t>
            </w:r>
            <w:r>
              <w:rPr>
                <w:i/>
              </w:rPr>
              <w:softHyphen/>
            </w:r>
            <w:r w:rsidRPr="004A3999">
              <w:rPr>
                <w:i/>
              </w:rPr>
              <w:t>ler på avancerad nivå</w:t>
            </w:r>
            <w:r w:rsidRPr="004A3999">
              <w:t xml:space="preserve">, </w:t>
            </w:r>
          </w:p>
          <w:p w14:paraId="78A924C1" w14:textId="77777777" w:rsidR="004C0735" w:rsidRPr="004A3999" w:rsidRDefault="00C013B6" w:rsidP="004C0735">
            <w:pPr>
              <w:pStyle w:val="Brdtextmedindrag"/>
            </w:pPr>
            <w:r w:rsidRPr="004A3999">
              <w:t xml:space="preserve">forskningshuvudman: en </w:t>
            </w:r>
            <w:r w:rsidRPr="004A3999">
              <w:rPr>
                <w:i/>
              </w:rPr>
              <w:t>statlig myndighet</w:t>
            </w:r>
            <w:r w:rsidRPr="004A3999">
              <w:t xml:space="preserve"> eller </w:t>
            </w:r>
            <w:r w:rsidRPr="004A3999">
              <w:rPr>
                <w:i/>
              </w:rPr>
              <w:t>en fysisk</w:t>
            </w:r>
            <w:r w:rsidRPr="004A3999">
              <w:t xml:space="preserve"> eller </w:t>
            </w:r>
            <w:r w:rsidRPr="004A3999">
              <w:rPr>
                <w:i/>
              </w:rPr>
              <w:t>ju</w:t>
            </w:r>
            <w:r>
              <w:rPr>
                <w:i/>
              </w:rPr>
              <w:softHyphen/>
            </w:r>
            <w:r w:rsidRPr="004A3999">
              <w:rPr>
                <w:i/>
              </w:rPr>
              <w:t>ri</w:t>
            </w:r>
            <w:r>
              <w:rPr>
                <w:i/>
              </w:rPr>
              <w:softHyphen/>
            </w:r>
            <w:r w:rsidRPr="004A3999">
              <w:rPr>
                <w:i/>
              </w:rPr>
              <w:t>disk person</w:t>
            </w:r>
            <w:r w:rsidRPr="004A3999">
              <w:t xml:space="preserve"> i vars verksamhet forskningen utförs, </w:t>
            </w:r>
          </w:p>
        </w:tc>
        <w:tc>
          <w:tcPr>
            <w:tcW w:w="2500" w:type="pct"/>
            <w:tcMar>
              <w:right w:w="0" w:type="dxa"/>
            </w:tcMar>
          </w:tcPr>
          <w:p w14:paraId="0BF3EC3D" w14:textId="77777777" w:rsidR="004C0735" w:rsidRPr="004A3999" w:rsidRDefault="004C0735" w:rsidP="004C0735">
            <w:pPr>
              <w:pStyle w:val="Brdtext"/>
            </w:pPr>
          </w:p>
          <w:p w14:paraId="27BA97D5" w14:textId="77777777" w:rsidR="004C0735" w:rsidRPr="004A3999" w:rsidRDefault="00C013B6" w:rsidP="004C0735">
            <w:pPr>
              <w:pStyle w:val="Brdtextmedindrag"/>
            </w:pPr>
            <w:r w:rsidRPr="004A3999">
              <w:t>forskning: vetenskapligt experi</w:t>
            </w:r>
            <w:r>
              <w:softHyphen/>
            </w:r>
            <w:r w:rsidRPr="004A3999">
              <w:t xml:space="preserve">mentellt eller </w:t>
            </w:r>
            <w:r w:rsidRPr="004A3999">
              <w:rPr>
                <w:i/>
              </w:rPr>
              <w:t xml:space="preserve">vetenskapligt </w:t>
            </w:r>
            <w:r w:rsidRPr="004A3999">
              <w:t>teore</w:t>
            </w:r>
            <w:r>
              <w:softHyphen/>
            </w:r>
            <w:r w:rsidRPr="004A3999">
              <w:t xml:space="preserve">tiskt arbete och </w:t>
            </w:r>
            <w:r w:rsidRPr="004A3999">
              <w:rPr>
                <w:i/>
              </w:rPr>
              <w:t>vetenskapliga stu</w:t>
            </w:r>
            <w:r>
              <w:rPr>
                <w:i/>
              </w:rPr>
              <w:softHyphen/>
            </w:r>
            <w:r w:rsidRPr="004A3999">
              <w:rPr>
                <w:i/>
              </w:rPr>
              <w:t>dier genom observation, om arbe</w:t>
            </w:r>
            <w:r>
              <w:rPr>
                <w:i/>
              </w:rPr>
              <w:softHyphen/>
            </w:r>
            <w:r w:rsidRPr="004A3999">
              <w:rPr>
                <w:i/>
              </w:rPr>
              <w:t>tet eller studierna sker</w:t>
            </w:r>
            <w:r w:rsidRPr="004A3999">
              <w:t xml:space="preserve"> för att </w:t>
            </w:r>
            <w:r w:rsidRPr="004A3999">
              <w:rPr>
                <w:i/>
              </w:rPr>
              <w:t>hämta in</w:t>
            </w:r>
            <w:r w:rsidRPr="004A3999">
              <w:t xml:space="preserve"> ny kunskap, </w:t>
            </w:r>
            <w:r w:rsidRPr="004A3999">
              <w:rPr>
                <w:i/>
              </w:rPr>
              <w:t>samt</w:t>
            </w:r>
            <w:r w:rsidRPr="004A3999">
              <w:t xml:space="preserve"> ut</w:t>
            </w:r>
            <w:r>
              <w:softHyphen/>
            </w:r>
            <w:r w:rsidRPr="004A3999">
              <w:t xml:space="preserve">vecklingsarbete på vetenskaplig grund,  </w:t>
            </w:r>
          </w:p>
          <w:p w14:paraId="3C5F9EA5" w14:textId="77777777" w:rsidR="004C0735" w:rsidRPr="004A3999" w:rsidRDefault="004C0735" w:rsidP="004C0735">
            <w:pPr>
              <w:pStyle w:val="Brdtext"/>
            </w:pPr>
          </w:p>
          <w:p w14:paraId="3B55F8BB" w14:textId="77777777" w:rsidR="004C0735" w:rsidRPr="004A3999" w:rsidRDefault="00C013B6" w:rsidP="004C0735">
            <w:pPr>
              <w:pStyle w:val="Brdtextmedindrag"/>
            </w:pPr>
            <w:r w:rsidRPr="004A3999">
              <w:t xml:space="preserve">forskningshuvudman: en </w:t>
            </w:r>
            <w:r w:rsidRPr="004A3999">
              <w:rPr>
                <w:i/>
              </w:rPr>
              <w:t>eller flera statliga myndigheter</w:t>
            </w:r>
            <w:r w:rsidRPr="004A3999">
              <w:t xml:space="preserve"> eller </w:t>
            </w:r>
            <w:r w:rsidRPr="004A3999">
              <w:rPr>
                <w:i/>
              </w:rPr>
              <w:t>fy</w:t>
            </w:r>
            <w:r>
              <w:rPr>
                <w:i/>
              </w:rPr>
              <w:softHyphen/>
            </w:r>
            <w:r w:rsidRPr="004A3999">
              <w:rPr>
                <w:i/>
              </w:rPr>
              <w:t>siska</w:t>
            </w:r>
            <w:r w:rsidRPr="004A3999">
              <w:t xml:space="preserve"> eller </w:t>
            </w:r>
            <w:r w:rsidRPr="004A3999">
              <w:rPr>
                <w:i/>
              </w:rPr>
              <w:t>juridiska personer</w:t>
            </w:r>
            <w:r w:rsidRPr="004A3999">
              <w:t xml:space="preserve"> i vars verksamhet forskningen ut</w:t>
            </w:r>
            <w:r>
              <w:softHyphen/>
            </w:r>
            <w:r w:rsidRPr="004A3999">
              <w:t xml:space="preserve">förs,  </w:t>
            </w:r>
          </w:p>
        </w:tc>
      </w:tr>
    </w:tbl>
    <w:p w14:paraId="221C8870" w14:textId="77777777" w:rsidR="004C0735" w:rsidRPr="004A3999" w:rsidRDefault="00C013B6" w:rsidP="004C0735">
      <w:pPr>
        <w:pStyle w:val="Brdtextmedindrag"/>
      </w:pPr>
      <w:r w:rsidRPr="004A3999">
        <w:t xml:space="preserve">forskningsperson: en levande människa som forskningen avser, och </w:t>
      </w:r>
    </w:p>
    <w:p w14:paraId="3BAAF9BE" w14:textId="77777777" w:rsidR="004C0735" w:rsidRDefault="00C013B6" w:rsidP="004C0735">
      <w:pPr>
        <w:pStyle w:val="Brdtextmedindrag"/>
      </w:pPr>
      <w:r w:rsidRPr="004A3999">
        <w:t>behandling av personuppgifter: sådan behandling som anges i 3 § per</w:t>
      </w:r>
      <w:r>
        <w:softHyphen/>
      </w:r>
      <w:r w:rsidRPr="004A3999">
        <w:t xml:space="preserve">sonuppgiftslagen (1998:204). </w:t>
      </w:r>
    </w:p>
    <w:p w14:paraId="293BCBAF" w14:textId="77777777" w:rsidR="004C0735" w:rsidRPr="009F77A7" w:rsidRDefault="00C013B6" w:rsidP="004C0735">
      <w:pPr>
        <w:pStyle w:val="Brdtext"/>
        <w:spacing w:before="270"/>
        <w:jc w:val="center"/>
      </w:pPr>
      <w:r>
        <w:t>6 §</w:t>
      </w:r>
    </w:p>
    <w:tbl>
      <w:tblPr>
        <w:tblW w:w="5000" w:type="pct"/>
        <w:tblLook w:val="04A0" w:firstRow="1" w:lastRow="0" w:firstColumn="1" w:lastColumn="0" w:noHBand="0" w:noVBand="1"/>
      </w:tblPr>
      <w:tblGrid>
        <w:gridCol w:w="2948"/>
        <w:gridCol w:w="2949"/>
      </w:tblGrid>
      <w:tr w:rsidR="00A24B48" w14:paraId="7097D04E" w14:textId="77777777">
        <w:tc>
          <w:tcPr>
            <w:tcW w:w="2500" w:type="pct"/>
            <w:tcMar>
              <w:left w:w="0" w:type="dxa"/>
            </w:tcMar>
            <w:hideMark/>
          </w:tcPr>
          <w:p w14:paraId="7601D45C" w14:textId="77777777" w:rsidR="004C0735" w:rsidRPr="004A3999" w:rsidRDefault="00C013B6" w:rsidP="004C0735">
            <w:pPr>
              <w:pStyle w:val="Brdtextmedindrag"/>
            </w:pPr>
            <w:r w:rsidRPr="004A3999">
              <w:t>Forskning som avses i 3–5 §§ får utföras bara om den har god</w:t>
            </w:r>
            <w:r>
              <w:softHyphen/>
            </w:r>
            <w:r w:rsidRPr="004A3999">
              <w:t>känts vid en etikprövning. Ett god</w:t>
            </w:r>
            <w:r>
              <w:softHyphen/>
            </w:r>
            <w:r w:rsidRPr="004A3999">
              <w:t>kän</w:t>
            </w:r>
            <w:r>
              <w:softHyphen/>
            </w:r>
            <w:r w:rsidRPr="004A3999">
              <w:t xml:space="preserve">nande får förenas med villkor. Ett godkännande </w:t>
            </w:r>
            <w:r w:rsidRPr="004A3999">
              <w:rPr>
                <w:i/>
              </w:rPr>
              <w:t xml:space="preserve">skall </w:t>
            </w:r>
            <w:r w:rsidRPr="004A3999">
              <w:t>avse ett visst projekt eller en del av ett pro</w:t>
            </w:r>
            <w:r>
              <w:softHyphen/>
            </w:r>
            <w:r w:rsidRPr="004A3999">
              <w:t>jekt eller en på något liknande sätt be</w:t>
            </w:r>
            <w:r>
              <w:softHyphen/>
            </w:r>
            <w:r w:rsidRPr="004A3999">
              <w:t>stämd forskning. Forskningen får innefatta behandling av sådana per</w:t>
            </w:r>
            <w:r>
              <w:softHyphen/>
            </w:r>
            <w:r w:rsidRPr="004A3999">
              <w:t>sonuppgifter som avses i 3 § bara om behandlingen har god</w:t>
            </w:r>
            <w:r>
              <w:softHyphen/>
            </w:r>
            <w:r w:rsidRPr="004A3999">
              <w:t xml:space="preserve">känts vid etikprövningen.  </w:t>
            </w:r>
          </w:p>
        </w:tc>
        <w:tc>
          <w:tcPr>
            <w:tcW w:w="2500" w:type="pct"/>
            <w:tcMar>
              <w:right w:w="0" w:type="dxa"/>
            </w:tcMar>
            <w:hideMark/>
          </w:tcPr>
          <w:p w14:paraId="3F3CBAD1" w14:textId="77777777" w:rsidR="004C0735" w:rsidRPr="004A3999" w:rsidRDefault="00C013B6" w:rsidP="004C0735">
            <w:pPr>
              <w:pStyle w:val="Brdtextmedindrag"/>
            </w:pPr>
            <w:r w:rsidRPr="004A3999">
              <w:t xml:space="preserve">Forskning som avses i 3–5 §§ får, </w:t>
            </w:r>
            <w:r w:rsidRPr="004A3999">
              <w:rPr>
                <w:i/>
              </w:rPr>
              <w:t>utom i fall som anges i 6 a §,</w:t>
            </w:r>
            <w:r w:rsidRPr="004A3999">
              <w:t xml:space="preserve"> utföras bara om den har godkänts vid en etikprövning. Ett god</w:t>
            </w:r>
            <w:r>
              <w:softHyphen/>
            </w:r>
            <w:r w:rsidRPr="004A3999">
              <w:t>kännande får förenas med villkor. Ett godkän</w:t>
            </w:r>
            <w:r>
              <w:softHyphen/>
            </w:r>
            <w:r w:rsidRPr="004A3999">
              <w:t xml:space="preserve">nande </w:t>
            </w:r>
            <w:r w:rsidRPr="004A3999">
              <w:rPr>
                <w:i/>
              </w:rPr>
              <w:t>ska</w:t>
            </w:r>
            <w:r w:rsidRPr="004A3999">
              <w:t xml:space="preserve"> avse ett visst projekt eller en del av ett projekt eller en på nå</w:t>
            </w:r>
            <w:r>
              <w:softHyphen/>
            </w:r>
            <w:r w:rsidRPr="004A3999">
              <w:t>got liknande sätt be</w:t>
            </w:r>
            <w:r>
              <w:softHyphen/>
            </w:r>
            <w:r w:rsidRPr="004A3999">
              <w:t>stämd forsk</w:t>
            </w:r>
            <w:r>
              <w:softHyphen/>
            </w:r>
            <w:r w:rsidRPr="004A3999">
              <w:t>ning. Forskningen får innefatta be</w:t>
            </w:r>
            <w:r>
              <w:softHyphen/>
            </w:r>
            <w:r w:rsidRPr="004A3999">
              <w:t>handling av sådana personuppgifter som avses i 3 §</w:t>
            </w:r>
            <w:r>
              <w:t xml:space="preserve"> bara om behand</w:t>
            </w:r>
            <w:r>
              <w:softHyphen/>
              <w:t xml:space="preserve">lingen har godkänts </w:t>
            </w:r>
            <w:r w:rsidRPr="004E72FA">
              <w:rPr>
                <w:rStyle w:val="BrdtextChar"/>
              </w:rPr>
              <w:t>vid etikpröv</w:t>
            </w:r>
            <w:r>
              <w:rPr>
                <w:rStyle w:val="BrdtextChar"/>
              </w:rPr>
              <w:softHyphen/>
            </w:r>
            <w:r w:rsidRPr="004E72FA">
              <w:rPr>
                <w:rStyle w:val="BrdtextChar"/>
              </w:rPr>
              <w:t>ningen</w:t>
            </w:r>
            <w:r w:rsidRPr="004A3999">
              <w:t>.</w:t>
            </w:r>
          </w:p>
        </w:tc>
      </w:tr>
    </w:tbl>
    <w:p w14:paraId="4BB74CF1" w14:textId="77777777" w:rsidR="004C0735" w:rsidRPr="004A3999" w:rsidRDefault="00C013B6" w:rsidP="004C0735">
      <w:pPr>
        <w:pStyle w:val="Brdtextmedindrag"/>
      </w:pPr>
      <w:r w:rsidRPr="004A3999">
        <w:lastRenderedPageBreak/>
        <w:t xml:space="preserve">Ett godkännande upphör att gälla, om inte forskningen har börjat utföras senast två år efter det att beslutet om godkännande vann laga kraft. </w:t>
      </w:r>
    </w:p>
    <w:p w14:paraId="520F9CD4" w14:textId="77777777" w:rsidR="004C0735" w:rsidRPr="004A3999" w:rsidRDefault="00C013B6" w:rsidP="004C0735">
      <w:pPr>
        <w:pStyle w:val="Brdtextmedindrag"/>
      </w:pPr>
      <w:r w:rsidRPr="004A3999">
        <w:t>Ett godkännande enligt denna lag medför inte att forskningen får utföras, om den strider mot någon annan författning.</w:t>
      </w:r>
    </w:p>
    <w:p w14:paraId="3C0064B5" w14:textId="77777777" w:rsidR="004C0735" w:rsidRPr="009F77A7" w:rsidRDefault="004C0735" w:rsidP="004C0735">
      <w:pPr>
        <w:pStyle w:val="Brdtextmedindrag"/>
      </w:pPr>
    </w:p>
    <w:tbl>
      <w:tblPr>
        <w:tblW w:w="5000" w:type="pct"/>
        <w:tblLook w:val="04A0" w:firstRow="1" w:lastRow="0" w:firstColumn="1" w:lastColumn="0" w:noHBand="0" w:noVBand="1"/>
      </w:tblPr>
      <w:tblGrid>
        <w:gridCol w:w="2948"/>
        <w:gridCol w:w="2949"/>
      </w:tblGrid>
      <w:tr w:rsidR="00A24B48" w14:paraId="0B1F3F6B" w14:textId="77777777">
        <w:tc>
          <w:tcPr>
            <w:tcW w:w="2500" w:type="pct"/>
            <w:tcMar>
              <w:left w:w="0" w:type="dxa"/>
            </w:tcMar>
          </w:tcPr>
          <w:p w14:paraId="7624389C" w14:textId="77777777" w:rsidR="004C0735" w:rsidRPr="004A3999" w:rsidRDefault="004C0735" w:rsidP="004C0735">
            <w:pPr>
              <w:pStyle w:val="Brdtext"/>
              <w:rPr>
                <w:i/>
              </w:rPr>
            </w:pPr>
          </w:p>
        </w:tc>
        <w:tc>
          <w:tcPr>
            <w:tcW w:w="2500" w:type="pct"/>
            <w:tcMar>
              <w:right w:w="0" w:type="dxa"/>
            </w:tcMar>
            <w:hideMark/>
          </w:tcPr>
          <w:p w14:paraId="669CB61A" w14:textId="77777777" w:rsidR="004C0735" w:rsidRPr="009F77A7" w:rsidRDefault="00C013B6" w:rsidP="004C0735">
            <w:pPr>
              <w:pStyle w:val="Brdtext"/>
            </w:pPr>
            <w:r>
              <w:rPr>
                <w:i/>
              </w:rPr>
              <w:t>6 a §</w:t>
            </w:r>
          </w:p>
          <w:p w14:paraId="2502DFFC" w14:textId="77777777" w:rsidR="004C0735" w:rsidRPr="00833E25" w:rsidRDefault="00C013B6" w:rsidP="004C0735">
            <w:pPr>
              <w:pStyle w:val="Brdtextmedindrag"/>
              <w:rPr>
                <w:i/>
              </w:rPr>
            </w:pPr>
            <w:r w:rsidRPr="00833E25">
              <w:rPr>
                <w:i/>
              </w:rPr>
              <w:t>En forskningsåtgärd som avses i 3–5 §§ får utföras trots att den inte har etikprövats, om den har sam</w:t>
            </w:r>
            <w:r>
              <w:rPr>
                <w:i/>
              </w:rPr>
              <w:softHyphen/>
            </w:r>
            <w:r w:rsidRPr="00833E25">
              <w:rPr>
                <w:i/>
              </w:rPr>
              <w:t>band med hälso- och sjukvård och om det skulle allvarligt hota pa</w:t>
            </w:r>
            <w:r>
              <w:rPr>
                <w:i/>
              </w:rPr>
              <w:softHyphen/>
            </w:r>
            <w:r w:rsidRPr="00833E25">
              <w:rPr>
                <w:i/>
              </w:rPr>
              <w:t>ti</w:t>
            </w:r>
            <w:r>
              <w:rPr>
                <w:i/>
              </w:rPr>
              <w:softHyphen/>
            </w:r>
            <w:r w:rsidRPr="00833E25">
              <w:rPr>
                <w:i/>
              </w:rPr>
              <w:t>entens liv eller hälsa att avvakta en etikprövning. I sådana fall ska etik</w:t>
            </w:r>
            <w:r>
              <w:rPr>
                <w:i/>
              </w:rPr>
              <w:softHyphen/>
            </w:r>
            <w:r w:rsidRPr="00833E25">
              <w:rPr>
                <w:i/>
              </w:rPr>
              <w:t>prövning ske i efterhand. Om etik</w:t>
            </w:r>
            <w:r>
              <w:rPr>
                <w:i/>
              </w:rPr>
              <w:softHyphen/>
            </w:r>
            <w:r w:rsidRPr="00833E25">
              <w:rPr>
                <w:i/>
              </w:rPr>
              <w:t xml:space="preserve">prövning inte redan har sökts, ska det ske skyndsamt efter det att forskningsåtgärden har vidtagits. </w:t>
            </w:r>
          </w:p>
          <w:p w14:paraId="7A578688" w14:textId="77777777" w:rsidR="004C0735" w:rsidRPr="00833E25" w:rsidRDefault="00C013B6" w:rsidP="004C0735">
            <w:pPr>
              <w:pStyle w:val="Brdtextmedindrag"/>
              <w:rPr>
                <w:i/>
              </w:rPr>
            </w:pPr>
            <w:r w:rsidRPr="00833E25">
              <w:rPr>
                <w:i/>
              </w:rPr>
              <w:t xml:space="preserve">Bestämmelserna i 13–22 §§ ska gälla även vid forskningsåtgärder som </w:t>
            </w:r>
            <w:proofErr w:type="spellStart"/>
            <w:r w:rsidRPr="00833E25">
              <w:rPr>
                <w:i/>
              </w:rPr>
              <w:t>etikprövas</w:t>
            </w:r>
            <w:proofErr w:type="spellEnd"/>
            <w:r w:rsidRPr="00833E25">
              <w:rPr>
                <w:i/>
              </w:rPr>
              <w:t xml:space="preserve"> i efterhand enligt första stycket, om det inte på grund av åtgärdens akuta karak</w:t>
            </w:r>
            <w:r>
              <w:rPr>
                <w:i/>
              </w:rPr>
              <w:softHyphen/>
            </w:r>
            <w:r w:rsidRPr="00833E25">
              <w:rPr>
                <w:i/>
              </w:rPr>
              <w:t xml:space="preserve">tär eller av något annat skäl finns hinder mot det. </w:t>
            </w:r>
          </w:p>
          <w:p w14:paraId="0AD11442" w14:textId="77777777" w:rsidR="004C0735" w:rsidRPr="00833E25" w:rsidRDefault="00C013B6" w:rsidP="004C0735">
            <w:pPr>
              <w:pStyle w:val="Brdtextmedindrag"/>
              <w:rPr>
                <w:i/>
              </w:rPr>
            </w:pPr>
            <w:r w:rsidRPr="00833E25">
              <w:rPr>
                <w:i/>
              </w:rPr>
              <w:t>Vad som sägs i första och andra styckena gäller inte klinisk läke</w:t>
            </w:r>
            <w:r>
              <w:rPr>
                <w:i/>
              </w:rPr>
              <w:softHyphen/>
            </w:r>
            <w:r w:rsidRPr="00833E25">
              <w:rPr>
                <w:i/>
              </w:rPr>
              <w:t>me</w:t>
            </w:r>
            <w:r>
              <w:rPr>
                <w:i/>
              </w:rPr>
              <w:softHyphen/>
            </w:r>
            <w:r w:rsidRPr="00833E25">
              <w:rPr>
                <w:i/>
              </w:rPr>
              <w:t xml:space="preserve">delsprövning. </w:t>
            </w:r>
          </w:p>
          <w:p w14:paraId="1202DD67" w14:textId="77777777" w:rsidR="004C0735" w:rsidRPr="004A3999" w:rsidRDefault="00C013B6" w:rsidP="004C0735">
            <w:pPr>
              <w:pStyle w:val="Brdtext"/>
              <w:rPr>
                <w:i/>
              </w:rPr>
            </w:pPr>
            <w:r w:rsidRPr="004A3999">
              <w:rPr>
                <w:i/>
              </w:rPr>
              <w:t xml:space="preserve"> </w:t>
            </w:r>
          </w:p>
        </w:tc>
      </w:tr>
      <w:tr w:rsidR="00A24B48" w14:paraId="48D0A1BF" w14:textId="77777777">
        <w:tc>
          <w:tcPr>
            <w:tcW w:w="2500" w:type="pct"/>
            <w:tcMar>
              <w:top w:w="0" w:type="dxa"/>
              <w:left w:w="0" w:type="dxa"/>
              <w:bottom w:w="0" w:type="dxa"/>
              <w:right w:w="108" w:type="dxa"/>
            </w:tcMar>
            <w:hideMark/>
          </w:tcPr>
          <w:p w14:paraId="48CA401C" w14:textId="77777777" w:rsidR="004C0735" w:rsidRPr="004A3999" w:rsidRDefault="00C013B6" w:rsidP="004C0735">
            <w:pPr>
              <w:pStyle w:val="Brdtext"/>
              <w:rPr>
                <w:b/>
                <w:i/>
              </w:rPr>
            </w:pPr>
            <w:r w:rsidRPr="004A3999">
              <w:rPr>
                <w:b/>
                <w:i/>
              </w:rPr>
              <w:t>Ansökan</w:t>
            </w:r>
          </w:p>
        </w:tc>
        <w:tc>
          <w:tcPr>
            <w:tcW w:w="2500" w:type="pct"/>
            <w:tcMar>
              <w:top w:w="0" w:type="dxa"/>
              <w:left w:w="108" w:type="dxa"/>
              <w:bottom w:w="0" w:type="dxa"/>
              <w:right w:w="0" w:type="dxa"/>
            </w:tcMar>
            <w:hideMark/>
          </w:tcPr>
          <w:p w14:paraId="120A4A24" w14:textId="77777777" w:rsidR="004C0735" w:rsidRPr="004A3999" w:rsidRDefault="00C013B6" w:rsidP="004C0735">
            <w:pPr>
              <w:pStyle w:val="Brdtext"/>
              <w:rPr>
                <w:b/>
                <w:i/>
              </w:rPr>
            </w:pPr>
            <w:r w:rsidRPr="004A3999">
              <w:rPr>
                <w:b/>
                <w:i/>
              </w:rPr>
              <w:t>Forskningshuvudmannens ansvar</w:t>
            </w:r>
          </w:p>
        </w:tc>
      </w:tr>
    </w:tbl>
    <w:p w14:paraId="1A651AF7" w14:textId="77777777" w:rsidR="004C0735" w:rsidRPr="004A3999" w:rsidRDefault="00C013B6" w:rsidP="004C0735">
      <w:pPr>
        <w:pStyle w:val="Brdtext"/>
        <w:spacing w:before="270"/>
        <w:jc w:val="center"/>
      </w:pPr>
      <w:r>
        <w:t>23 §</w:t>
      </w:r>
    </w:p>
    <w:tbl>
      <w:tblPr>
        <w:tblW w:w="5000" w:type="pct"/>
        <w:tblLook w:val="04A0" w:firstRow="1" w:lastRow="0" w:firstColumn="1" w:lastColumn="0" w:noHBand="0" w:noVBand="1"/>
      </w:tblPr>
      <w:tblGrid>
        <w:gridCol w:w="2948"/>
        <w:gridCol w:w="2949"/>
      </w:tblGrid>
      <w:tr w:rsidR="00A24B48" w14:paraId="06D9E6DF" w14:textId="77777777">
        <w:tc>
          <w:tcPr>
            <w:tcW w:w="2500" w:type="pct"/>
            <w:tcMar>
              <w:left w:w="0" w:type="dxa"/>
            </w:tcMar>
            <w:hideMark/>
          </w:tcPr>
          <w:p w14:paraId="33C83A97" w14:textId="77777777" w:rsidR="004C0735" w:rsidRPr="004A3999" w:rsidRDefault="00C013B6" w:rsidP="004C0735">
            <w:pPr>
              <w:pStyle w:val="Brdtextmedindrag"/>
            </w:pPr>
            <w:r w:rsidRPr="002F1A48">
              <w:rPr>
                <w:i/>
              </w:rPr>
              <w:t>Ansökan om etikprövning</w:t>
            </w:r>
            <w:r w:rsidRPr="004A3999">
              <w:t xml:space="preserve"> av forskning </w:t>
            </w:r>
            <w:r w:rsidRPr="003F3979">
              <w:rPr>
                <w:i/>
              </w:rPr>
              <w:t>skall göras av</w:t>
            </w:r>
            <w:r w:rsidRPr="004A3999">
              <w:t xml:space="preserve"> forsk</w:t>
            </w:r>
            <w:r>
              <w:softHyphen/>
            </w:r>
            <w:r w:rsidRPr="004A3999">
              <w:t>ningshuvudmannen.</w:t>
            </w:r>
          </w:p>
        </w:tc>
        <w:tc>
          <w:tcPr>
            <w:tcW w:w="2500" w:type="pct"/>
            <w:tcMar>
              <w:right w:w="0" w:type="dxa"/>
            </w:tcMar>
            <w:hideMark/>
          </w:tcPr>
          <w:p w14:paraId="237C89ED" w14:textId="77777777" w:rsidR="004C0735" w:rsidRPr="009A3A4C" w:rsidRDefault="00C013B6" w:rsidP="004C0735">
            <w:pPr>
              <w:pStyle w:val="Brdtextmedindrag"/>
              <w:rPr>
                <w:i/>
              </w:rPr>
            </w:pPr>
            <w:r w:rsidRPr="003F3979">
              <w:t>Forskningshuvudmannen</w:t>
            </w:r>
            <w:r w:rsidRPr="009A3A4C">
              <w:rPr>
                <w:i/>
              </w:rPr>
              <w:t xml:space="preserve"> an</w:t>
            </w:r>
            <w:r>
              <w:rPr>
                <w:i/>
              </w:rPr>
              <w:softHyphen/>
            </w:r>
            <w:r w:rsidRPr="009A3A4C">
              <w:rPr>
                <w:i/>
              </w:rPr>
              <w:t>sva</w:t>
            </w:r>
            <w:r>
              <w:rPr>
                <w:i/>
              </w:rPr>
              <w:softHyphen/>
            </w:r>
            <w:r w:rsidRPr="009A3A4C">
              <w:rPr>
                <w:i/>
              </w:rPr>
              <w:t xml:space="preserve">rar för att </w:t>
            </w:r>
            <w:r w:rsidRPr="003F3979">
              <w:t>forskning</w:t>
            </w:r>
            <w:r w:rsidRPr="009A3A4C">
              <w:rPr>
                <w:i/>
              </w:rPr>
              <w:t xml:space="preserve"> som anges i 3–5 §§ i forskningshuvud</w:t>
            </w:r>
            <w:r>
              <w:rPr>
                <w:i/>
              </w:rPr>
              <w:softHyphen/>
            </w:r>
            <w:r w:rsidRPr="009A3A4C">
              <w:rPr>
                <w:i/>
              </w:rPr>
              <w:t>mannens verksamhet inte utförs i strid med bestämmelserna om godkännande enligt 6 § och för att villkor som har meddelats i sam</w:t>
            </w:r>
            <w:r>
              <w:rPr>
                <w:i/>
              </w:rPr>
              <w:softHyphen/>
            </w:r>
            <w:r w:rsidRPr="009A3A4C">
              <w:rPr>
                <w:i/>
              </w:rPr>
              <w:t>band med godkän</w:t>
            </w:r>
            <w:r>
              <w:rPr>
                <w:i/>
              </w:rPr>
              <w:softHyphen/>
            </w:r>
            <w:r w:rsidRPr="009A3A4C">
              <w:rPr>
                <w:i/>
              </w:rPr>
              <w:t>nande vid etik</w:t>
            </w:r>
            <w:r>
              <w:rPr>
                <w:i/>
              </w:rPr>
              <w:softHyphen/>
            </w:r>
            <w:r w:rsidRPr="009A3A4C">
              <w:rPr>
                <w:i/>
              </w:rPr>
              <w:t>prövning följs.</w:t>
            </w:r>
          </w:p>
        </w:tc>
      </w:tr>
    </w:tbl>
    <w:p w14:paraId="291F20AE" w14:textId="77777777" w:rsidR="004C0735" w:rsidRDefault="004C0735" w:rsidP="004C073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4B48" w14:paraId="707A9B40" w14:textId="77777777">
        <w:tc>
          <w:tcPr>
            <w:tcW w:w="2500" w:type="pct"/>
            <w:shd w:val="clear" w:color="auto" w:fill="auto"/>
            <w:tcMar>
              <w:left w:w="0" w:type="dxa"/>
            </w:tcMar>
          </w:tcPr>
          <w:p w14:paraId="2A357393" w14:textId="77777777" w:rsidR="004C0735" w:rsidRDefault="004C0735" w:rsidP="004C0735">
            <w:pPr>
              <w:pStyle w:val="Brdtextmedindrag"/>
            </w:pPr>
          </w:p>
        </w:tc>
        <w:tc>
          <w:tcPr>
            <w:tcW w:w="2500" w:type="pct"/>
            <w:shd w:val="clear" w:color="auto" w:fill="auto"/>
            <w:tcMar>
              <w:right w:w="0" w:type="dxa"/>
            </w:tcMar>
          </w:tcPr>
          <w:p w14:paraId="5F9FA95D" w14:textId="77777777" w:rsidR="004C0735" w:rsidRPr="00D17819" w:rsidRDefault="00C013B6" w:rsidP="004C0735">
            <w:pPr>
              <w:pStyle w:val="Brdtext"/>
              <w:rPr>
                <w:i/>
              </w:rPr>
            </w:pPr>
            <w:r w:rsidRPr="00D17819">
              <w:rPr>
                <w:i/>
              </w:rPr>
              <w:t>23 a §</w:t>
            </w:r>
          </w:p>
          <w:p w14:paraId="0B314242" w14:textId="77777777" w:rsidR="004C0735" w:rsidRPr="00D17819" w:rsidRDefault="00C013B6" w:rsidP="004C0735">
            <w:pPr>
              <w:pStyle w:val="Brdtext"/>
              <w:rPr>
                <w:i/>
              </w:rPr>
            </w:pPr>
            <w:r w:rsidRPr="00D17819">
              <w:rPr>
                <w:i/>
              </w:rPr>
              <w:t>Forskningshuvudmannen an</w:t>
            </w:r>
            <w:r w:rsidRPr="00D17819">
              <w:rPr>
                <w:i/>
              </w:rPr>
              <w:softHyphen/>
              <w:t>svarar för att det görs en ansökan om etik</w:t>
            </w:r>
            <w:r>
              <w:rPr>
                <w:i/>
              </w:rPr>
              <w:softHyphen/>
            </w:r>
            <w:r w:rsidRPr="00D17819">
              <w:rPr>
                <w:i/>
              </w:rPr>
              <w:t>prövning enligt 6 eller 6 a §§ av forskning som utförs i hu</w:t>
            </w:r>
            <w:r w:rsidRPr="00D17819">
              <w:rPr>
                <w:i/>
              </w:rPr>
              <w:softHyphen/>
              <w:t>vudman</w:t>
            </w:r>
            <w:r>
              <w:rPr>
                <w:i/>
              </w:rPr>
              <w:softHyphen/>
            </w:r>
            <w:r w:rsidRPr="00D17819">
              <w:rPr>
                <w:i/>
              </w:rPr>
              <w:t xml:space="preserve">nens verksamhet.  </w:t>
            </w:r>
          </w:p>
          <w:p w14:paraId="7BC79FE9" w14:textId="77777777" w:rsidR="004C0735" w:rsidRPr="00D17819" w:rsidRDefault="00C013B6" w:rsidP="004C0735">
            <w:pPr>
              <w:pStyle w:val="Brdtext"/>
              <w:rPr>
                <w:i/>
              </w:rPr>
            </w:pPr>
            <w:r w:rsidRPr="00D17819">
              <w:rPr>
                <w:i/>
              </w:rPr>
              <w:t>När flera forskningshuvudmän medverkar i ett och samma forsk</w:t>
            </w:r>
            <w:r w:rsidRPr="00D17819">
              <w:rPr>
                <w:i/>
              </w:rPr>
              <w:softHyphen/>
              <w:t>ningsprojekt ska de gemensamt utse en huvudansvarig forsknings</w:t>
            </w:r>
            <w:r w:rsidRPr="00D17819">
              <w:rPr>
                <w:i/>
              </w:rPr>
              <w:softHyphen/>
            </w:r>
            <w:r w:rsidRPr="00D17819">
              <w:rPr>
                <w:i/>
              </w:rPr>
              <w:lastRenderedPageBreak/>
              <w:t>huvudman för projektet. Den hu</w:t>
            </w:r>
            <w:r w:rsidRPr="00D17819">
              <w:rPr>
                <w:i/>
              </w:rPr>
              <w:softHyphen/>
              <w:t>vudansvarige forskningshuvud</w:t>
            </w:r>
            <w:r w:rsidRPr="00D17819">
              <w:rPr>
                <w:i/>
              </w:rPr>
              <w:softHyphen/>
              <w:t>mannen ansvarar för att det görs en samlad ansökan om etikpröv</w:t>
            </w:r>
            <w:r w:rsidRPr="00D17819">
              <w:rPr>
                <w:i/>
              </w:rPr>
              <w:softHyphen/>
              <w:t>ning av forskningsprojektet i dess helhet och för att informera övriga forsk</w:t>
            </w:r>
            <w:r>
              <w:rPr>
                <w:i/>
              </w:rPr>
              <w:softHyphen/>
            </w:r>
            <w:r w:rsidRPr="00D17819">
              <w:rPr>
                <w:i/>
              </w:rPr>
              <w:t>ningshuvudmän om etikpröv</w:t>
            </w:r>
            <w:r w:rsidRPr="00D17819">
              <w:rPr>
                <w:i/>
              </w:rPr>
              <w:softHyphen/>
              <w:t>nings</w:t>
            </w:r>
            <w:r>
              <w:rPr>
                <w:i/>
              </w:rPr>
              <w:softHyphen/>
            </w:r>
            <w:r w:rsidRPr="00D17819">
              <w:rPr>
                <w:i/>
              </w:rPr>
              <w:t xml:space="preserve">nämndens beslut. </w:t>
            </w:r>
          </w:p>
          <w:p w14:paraId="344EA7DB" w14:textId="77777777" w:rsidR="004C0735" w:rsidRPr="004A3999" w:rsidRDefault="004C0735" w:rsidP="004C0735">
            <w:pPr>
              <w:pStyle w:val="Brdtext"/>
              <w:rPr>
                <w:b/>
                <w:i/>
              </w:rPr>
            </w:pPr>
          </w:p>
        </w:tc>
      </w:tr>
      <w:tr w:rsidR="00A24B48" w14:paraId="2AA2E6D4" w14:textId="77777777">
        <w:tc>
          <w:tcPr>
            <w:tcW w:w="2500" w:type="pct"/>
            <w:shd w:val="clear" w:color="auto" w:fill="auto"/>
            <w:tcMar>
              <w:left w:w="0" w:type="dxa"/>
            </w:tcMar>
          </w:tcPr>
          <w:p w14:paraId="79DD09DE" w14:textId="77777777" w:rsidR="004C0735" w:rsidRDefault="004C0735" w:rsidP="004C0735">
            <w:pPr>
              <w:pStyle w:val="Brdtextmedindrag"/>
            </w:pPr>
          </w:p>
        </w:tc>
        <w:tc>
          <w:tcPr>
            <w:tcW w:w="2500" w:type="pct"/>
            <w:shd w:val="clear" w:color="auto" w:fill="auto"/>
            <w:tcMar>
              <w:right w:w="0" w:type="dxa"/>
            </w:tcMar>
          </w:tcPr>
          <w:p w14:paraId="2FD08282" w14:textId="77777777" w:rsidR="004C0735" w:rsidRDefault="00C013B6" w:rsidP="004C0735">
            <w:pPr>
              <w:pStyle w:val="Brdtext"/>
              <w:rPr>
                <w:b/>
                <w:i/>
              </w:rPr>
            </w:pPr>
            <w:r w:rsidRPr="004A3999">
              <w:rPr>
                <w:b/>
                <w:i/>
              </w:rPr>
              <w:t>Bedömning av forskning inom ra</w:t>
            </w:r>
            <w:r>
              <w:rPr>
                <w:b/>
                <w:i/>
              </w:rPr>
              <w:softHyphen/>
            </w:r>
            <w:r w:rsidRPr="004A3999">
              <w:rPr>
                <w:b/>
                <w:i/>
              </w:rPr>
              <w:t xml:space="preserve">men för högskoleutbildning på grundnivå eller på avancerad nivå </w:t>
            </w:r>
          </w:p>
          <w:p w14:paraId="6D2B8E9D" w14:textId="77777777" w:rsidR="004C0735" w:rsidRDefault="004C0735" w:rsidP="004C0735">
            <w:pPr>
              <w:pStyle w:val="Brdtextmedindrag"/>
            </w:pPr>
          </w:p>
        </w:tc>
      </w:tr>
      <w:tr w:rsidR="00A24B48" w14:paraId="467E212A" w14:textId="77777777">
        <w:tc>
          <w:tcPr>
            <w:tcW w:w="2500" w:type="pct"/>
            <w:shd w:val="clear" w:color="auto" w:fill="auto"/>
            <w:tcMar>
              <w:left w:w="0" w:type="dxa"/>
            </w:tcMar>
          </w:tcPr>
          <w:p w14:paraId="32AFF2E1" w14:textId="77777777" w:rsidR="004C0735" w:rsidRDefault="004C0735" w:rsidP="004C0735">
            <w:pPr>
              <w:pStyle w:val="Brdtextmedindrag"/>
            </w:pPr>
          </w:p>
        </w:tc>
        <w:tc>
          <w:tcPr>
            <w:tcW w:w="2500" w:type="pct"/>
            <w:shd w:val="clear" w:color="auto" w:fill="auto"/>
            <w:tcMar>
              <w:right w:w="0" w:type="dxa"/>
            </w:tcMar>
          </w:tcPr>
          <w:p w14:paraId="23056DB8" w14:textId="77777777" w:rsidR="004C0735" w:rsidRDefault="00C013B6" w:rsidP="004C0735">
            <w:pPr>
              <w:pStyle w:val="Brdtext"/>
              <w:rPr>
                <w:i/>
              </w:rPr>
            </w:pPr>
            <w:r>
              <w:rPr>
                <w:i/>
              </w:rPr>
              <w:t xml:space="preserve">23 b </w:t>
            </w:r>
            <w:r w:rsidRPr="00574282">
              <w:rPr>
                <w:i/>
              </w:rPr>
              <w:t>§</w:t>
            </w:r>
          </w:p>
          <w:p w14:paraId="224EE65D" w14:textId="77777777" w:rsidR="004C0735" w:rsidRPr="00574282" w:rsidRDefault="00C013B6" w:rsidP="004C0735">
            <w:pPr>
              <w:pStyle w:val="Brdtextmedindrag"/>
              <w:rPr>
                <w:i/>
              </w:rPr>
            </w:pPr>
            <w:r w:rsidRPr="009A3A4C">
              <w:rPr>
                <w:i/>
              </w:rPr>
              <w:t>Om forskning som avses i 3–5 §§ ska bedrivas enbart av student inom ramen för högskoleutbildning på grundnivå eller på avancerad nivå och arbetet eller studien ska utföras vid ett universitet eller en högskola som avses i 1 kap. 1 § högskolelagen (1992:1434), ska arbetet eller studien bedömas ur ett forskningsetiskt perspektiv av ett särskilt organ hos lärosätet innan etikprövning söks enligt denna lag</w:t>
            </w:r>
            <w:r>
              <w:rPr>
                <w:i/>
              </w:rPr>
              <w:t>.</w:t>
            </w:r>
          </w:p>
        </w:tc>
      </w:tr>
    </w:tbl>
    <w:p w14:paraId="36AA4FFB" w14:textId="77777777" w:rsidR="004C0735" w:rsidRPr="004A3999" w:rsidRDefault="00C013B6" w:rsidP="004C0735">
      <w:pPr>
        <w:pStyle w:val="Brdtext"/>
        <w:spacing w:before="270"/>
        <w:jc w:val="center"/>
      </w:pPr>
      <w:r>
        <w:t>34 §</w:t>
      </w:r>
    </w:p>
    <w:tbl>
      <w:tblPr>
        <w:tblW w:w="5000" w:type="pct"/>
        <w:tblLook w:val="04A0" w:firstRow="1" w:lastRow="0" w:firstColumn="1" w:lastColumn="0" w:noHBand="0" w:noVBand="1"/>
      </w:tblPr>
      <w:tblGrid>
        <w:gridCol w:w="2948"/>
        <w:gridCol w:w="2949"/>
      </w:tblGrid>
      <w:tr w:rsidR="00A24B48" w14:paraId="6FCB3367" w14:textId="77777777">
        <w:tc>
          <w:tcPr>
            <w:tcW w:w="2500" w:type="pct"/>
            <w:tcMar>
              <w:left w:w="0" w:type="dxa"/>
            </w:tcMar>
          </w:tcPr>
          <w:p w14:paraId="3ECB1B43" w14:textId="77777777" w:rsidR="004C0735" w:rsidRPr="009A3A4C" w:rsidRDefault="00C013B6" w:rsidP="004C0735">
            <w:pPr>
              <w:pStyle w:val="Brdtextmedindrag"/>
              <w:rPr>
                <w:i/>
              </w:rPr>
            </w:pPr>
            <w:r w:rsidRPr="004A3999">
              <w:t>Den centrala nämnden har till</w:t>
            </w:r>
            <w:r>
              <w:softHyphen/>
            </w:r>
            <w:r w:rsidRPr="004A3999">
              <w:t xml:space="preserve">syn över </w:t>
            </w:r>
            <w:r w:rsidRPr="009A3A4C">
              <w:rPr>
                <w:i/>
              </w:rPr>
              <w:t>efterlevnaden av</w:t>
            </w:r>
            <w:r w:rsidRPr="004A3999">
              <w:t xml:space="preserve"> denna lag och föreskrifter som har med</w:t>
            </w:r>
            <w:r>
              <w:softHyphen/>
            </w:r>
            <w:r w:rsidRPr="004A3999">
              <w:t xml:space="preserve">delats med stöd av lagen. </w:t>
            </w:r>
            <w:r w:rsidRPr="009A3A4C">
              <w:rPr>
                <w:i/>
              </w:rPr>
              <w:t>Detta gäller dock inte i den mån tillsy</w:t>
            </w:r>
            <w:r>
              <w:rPr>
                <w:i/>
              </w:rPr>
              <w:softHyphen/>
            </w:r>
            <w:r w:rsidRPr="009A3A4C">
              <w:rPr>
                <w:i/>
              </w:rPr>
              <w:t>nen faller inom nå</w:t>
            </w:r>
            <w:r>
              <w:rPr>
                <w:i/>
              </w:rPr>
              <w:softHyphen/>
            </w:r>
            <w:r w:rsidRPr="009A3A4C">
              <w:rPr>
                <w:i/>
              </w:rPr>
              <w:t>gon annan myn</w:t>
            </w:r>
            <w:r>
              <w:rPr>
                <w:i/>
              </w:rPr>
              <w:softHyphen/>
            </w:r>
            <w:r w:rsidRPr="009A3A4C">
              <w:rPr>
                <w:i/>
              </w:rPr>
              <w:t>dighets ansvarsom</w:t>
            </w:r>
            <w:r>
              <w:rPr>
                <w:i/>
              </w:rPr>
              <w:softHyphen/>
            </w:r>
            <w:r w:rsidRPr="009A3A4C">
              <w:rPr>
                <w:i/>
              </w:rPr>
              <w:t xml:space="preserve">råde. </w:t>
            </w:r>
          </w:p>
          <w:p w14:paraId="10E1B355" w14:textId="77777777" w:rsidR="004C0735" w:rsidRPr="004A3999" w:rsidRDefault="004C0735" w:rsidP="004C0735">
            <w:pPr>
              <w:pStyle w:val="Brdtext"/>
            </w:pPr>
          </w:p>
          <w:p w14:paraId="3DA97D20" w14:textId="77777777" w:rsidR="004C0735" w:rsidRPr="009F77A7" w:rsidRDefault="00C013B6" w:rsidP="004C0735">
            <w:pPr>
              <w:pStyle w:val="Brdtextmedindrag"/>
            </w:pPr>
            <w:r w:rsidRPr="004A3999">
              <w:t>Den centrala nämnden får be</w:t>
            </w:r>
            <w:r>
              <w:softHyphen/>
            </w:r>
            <w:r w:rsidRPr="004A3999">
              <w:t xml:space="preserve">stämma att ett tillsynsbeslut </w:t>
            </w:r>
            <w:r w:rsidRPr="004A3999">
              <w:rPr>
                <w:i/>
              </w:rPr>
              <w:t>skall</w:t>
            </w:r>
            <w:r w:rsidRPr="004A3999">
              <w:t xml:space="preserve"> gälla omedelbart.</w:t>
            </w:r>
          </w:p>
        </w:tc>
        <w:tc>
          <w:tcPr>
            <w:tcW w:w="2500" w:type="pct"/>
            <w:tcMar>
              <w:right w:w="0" w:type="dxa"/>
            </w:tcMar>
            <w:hideMark/>
          </w:tcPr>
          <w:p w14:paraId="2A3205C6" w14:textId="77777777" w:rsidR="004C0735" w:rsidRPr="009A3A4C" w:rsidRDefault="00C013B6" w:rsidP="004C0735">
            <w:pPr>
              <w:pStyle w:val="Brdtextmedindrag"/>
              <w:rPr>
                <w:i/>
              </w:rPr>
            </w:pPr>
            <w:r w:rsidRPr="004A3999">
              <w:t>Den centrala nämnden har till</w:t>
            </w:r>
            <w:r>
              <w:softHyphen/>
            </w:r>
            <w:r w:rsidRPr="004A3999">
              <w:t xml:space="preserve">syn över </w:t>
            </w:r>
            <w:r w:rsidRPr="009A3A4C">
              <w:rPr>
                <w:i/>
              </w:rPr>
              <w:t>att forskning som anges i 3–5 §§ inte bedrivs utan god</w:t>
            </w:r>
            <w:r>
              <w:rPr>
                <w:i/>
              </w:rPr>
              <w:softHyphen/>
            </w:r>
            <w:r w:rsidRPr="009A3A4C">
              <w:rPr>
                <w:i/>
              </w:rPr>
              <w:t>kännande enligt 6 eller 6 a §§ samt att</w:t>
            </w:r>
            <w:r w:rsidRPr="004A3999">
              <w:t xml:space="preserve"> denna lag, föreskrifter som har meddelats med stöd av la</w:t>
            </w:r>
            <w:r>
              <w:softHyphen/>
            </w:r>
            <w:r w:rsidRPr="004A3999">
              <w:t xml:space="preserve">gen och </w:t>
            </w:r>
            <w:r w:rsidRPr="009A3A4C">
              <w:rPr>
                <w:i/>
              </w:rPr>
              <w:t>villkor som har meddelats i samband med god</w:t>
            </w:r>
            <w:r>
              <w:rPr>
                <w:i/>
              </w:rPr>
              <w:softHyphen/>
            </w:r>
            <w:r w:rsidRPr="009A3A4C">
              <w:rPr>
                <w:i/>
              </w:rPr>
              <w:t xml:space="preserve">kännande vid etikprövning följs. </w:t>
            </w:r>
          </w:p>
          <w:p w14:paraId="5C144BE7" w14:textId="77777777" w:rsidR="004C0735" w:rsidRPr="004A3999" w:rsidRDefault="00C013B6" w:rsidP="004C0735">
            <w:pPr>
              <w:pStyle w:val="Brdtextmedindrag"/>
            </w:pPr>
            <w:r w:rsidRPr="004A3999">
              <w:t>Den centrala nämnden får be</w:t>
            </w:r>
            <w:r>
              <w:softHyphen/>
            </w:r>
            <w:r w:rsidRPr="004A3999">
              <w:t xml:space="preserve">stämma att ett tillsynsbeslut </w:t>
            </w:r>
            <w:r w:rsidRPr="004A3999">
              <w:rPr>
                <w:i/>
              </w:rPr>
              <w:t xml:space="preserve">ska </w:t>
            </w:r>
            <w:r w:rsidRPr="004A3999">
              <w:t xml:space="preserve">gälla omedelbart. </w:t>
            </w:r>
          </w:p>
        </w:tc>
      </w:tr>
    </w:tbl>
    <w:p w14:paraId="45F52467" w14:textId="77777777" w:rsidR="004C0735" w:rsidRPr="004A3999" w:rsidRDefault="00C013B6" w:rsidP="004C0735">
      <w:pPr>
        <w:pStyle w:val="Brdtext"/>
        <w:spacing w:before="270"/>
        <w:jc w:val="center"/>
      </w:pPr>
      <w:r>
        <w:t>38 §</w:t>
      </w:r>
    </w:p>
    <w:tbl>
      <w:tblPr>
        <w:tblW w:w="5000" w:type="pct"/>
        <w:tblLook w:val="04A0" w:firstRow="1" w:lastRow="0" w:firstColumn="1" w:lastColumn="0" w:noHBand="0" w:noVBand="1"/>
      </w:tblPr>
      <w:tblGrid>
        <w:gridCol w:w="2948"/>
        <w:gridCol w:w="2949"/>
      </w:tblGrid>
      <w:tr w:rsidR="00A24B48" w14:paraId="617FECE1" w14:textId="77777777">
        <w:tc>
          <w:tcPr>
            <w:tcW w:w="2500" w:type="pct"/>
            <w:tcMar>
              <w:left w:w="0" w:type="dxa"/>
            </w:tcMar>
            <w:hideMark/>
          </w:tcPr>
          <w:p w14:paraId="6882680B" w14:textId="77777777" w:rsidR="004C0735" w:rsidRPr="004A3999" w:rsidRDefault="00C013B6" w:rsidP="004C0735">
            <w:pPr>
              <w:pStyle w:val="Brdtextmedindrag"/>
            </w:pPr>
            <w:r w:rsidRPr="004A3999">
              <w:t>Den som uppsåtligen bryter mot 6 § första stycket eller mot ett vill</w:t>
            </w:r>
            <w:r>
              <w:softHyphen/>
            </w:r>
            <w:r w:rsidRPr="004A3999">
              <w:t xml:space="preserve">kor som har meddelats med stöd av 6 § första stycket </w:t>
            </w:r>
            <w:r w:rsidRPr="004A3999">
              <w:rPr>
                <w:i/>
              </w:rPr>
              <w:t xml:space="preserve">skall </w:t>
            </w:r>
            <w:r w:rsidRPr="004A3999">
              <w:t xml:space="preserve">dömas till böter eller fängelse i högst </w:t>
            </w:r>
            <w:r w:rsidRPr="004A3999">
              <w:rPr>
                <w:i/>
              </w:rPr>
              <w:t>sex månader</w:t>
            </w:r>
            <w:r w:rsidRPr="004A3999">
              <w:t xml:space="preserve">. I ringa fall döms inte till ansvar. </w:t>
            </w:r>
          </w:p>
          <w:p w14:paraId="6DDE6C06" w14:textId="77777777" w:rsidR="004C0735" w:rsidRPr="009A3A4C" w:rsidRDefault="00C013B6" w:rsidP="004C0735">
            <w:pPr>
              <w:pStyle w:val="Brdtextmedindrag"/>
              <w:rPr>
                <w:i/>
              </w:rPr>
            </w:pPr>
            <w:r w:rsidRPr="009A3A4C">
              <w:rPr>
                <w:i/>
              </w:rPr>
              <w:t xml:space="preserve">Till ansvar enligt första stycket döms inte om gärningen är belagd </w:t>
            </w:r>
            <w:r w:rsidRPr="009A3A4C">
              <w:rPr>
                <w:i/>
              </w:rPr>
              <w:lastRenderedPageBreak/>
              <w:t>med straff enligt bestämmelse i nå</w:t>
            </w:r>
            <w:r>
              <w:rPr>
                <w:i/>
              </w:rPr>
              <w:softHyphen/>
            </w:r>
            <w:r w:rsidRPr="009A3A4C">
              <w:rPr>
                <w:i/>
              </w:rPr>
              <w:t xml:space="preserve">gon annan författning.   </w:t>
            </w:r>
          </w:p>
        </w:tc>
        <w:tc>
          <w:tcPr>
            <w:tcW w:w="2500" w:type="pct"/>
            <w:tcMar>
              <w:right w:w="0" w:type="dxa"/>
            </w:tcMar>
            <w:hideMark/>
          </w:tcPr>
          <w:p w14:paraId="08E30FF4" w14:textId="77777777" w:rsidR="004C0735" w:rsidRDefault="00C013B6" w:rsidP="004C0735">
            <w:pPr>
              <w:pStyle w:val="Brdtextmedindrag"/>
            </w:pPr>
            <w:r w:rsidRPr="004A3999">
              <w:lastRenderedPageBreak/>
              <w:t>Den som uppsåtligen bryter mot 6 § första stycket eller mot ett vill</w:t>
            </w:r>
            <w:r>
              <w:softHyphen/>
            </w:r>
            <w:r w:rsidRPr="004A3999">
              <w:t xml:space="preserve">kor som har meddelats med stöd av 6 § första stycket </w:t>
            </w:r>
            <w:r w:rsidRPr="004A3999">
              <w:rPr>
                <w:i/>
              </w:rPr>
              <w:t>eller mot</w:t>
            </w:r>
            <w:r w:rsidRPr="004A3999">
              <w:t xml:space="preserve"> </w:t>
            </w:r>
            <w:r w:rsidRPr="004A3999">
              <w:rPr>
                <w:i/>
              </w:rPr>
              <w:t>23 § ska</w:t>
            </w:r>
            <w:r w:rsidRPr="004A3999">
              <w:t xml:space="preserve"> dö</w:t>
            </w:r>
            <w:r>
              <w:softHyphen/>
            </w:r>
            <w:r w:rsidRPr="004A3999">
              <w:t xml:space="preserve">mas till böter eller fängelse i högst </w:t>
            </w:r>
            <w:r w:rsidRPr="004A3999">
              <w:rPr>
                <w:i/>
              </w:rPr>
              <w:t>två år</w:t>
            </w:r>
            <w:r w:rsidRPr="004A3999">
              <w:t xml:space="preserve">. </w:t>
            </w:r>
            <w:r w:rsidRPr="004A3999">
              <w:rPr>
                <w:i/>
              </w:rPr>
              <w:t>Om gärningen be</w:t>
            </w:r>
            <w:r>
              <w:rPr>
                <w:i/>
              </w:rPr>
              <w:softHyphen/>
            </w:r>
            <w:r w:rsidRPr="004A3999">
              <w:rPr>
                <w:i/>
              </w:rPr>
              <w:t>gås av grov oaktsamhet döms till böter eller fängelse i högst sex månader</w:t>
            </w:r>
            <w:r w:rsidRPr="004A3999">
              <w:t xml:space="preserve">.  </w:t>
            </w:r>
          </w:p>
          <w:p w14:paraId="09E7BB2B" w14:textId="77777777" w:rsidR="004C0735" w:rsidRPr="004A3999" w:rsidRDefault="00C013B6" w:rsidP="004C0735">
            <w:pPr>
              <w:pStyle w:val="Brdtextmedindrag"/>
            </w:pPr>
            <w:r w:rsidRPr="004A3999">
              <w:lastRenderedPageBreak/>
              <w:t xml:space="preserve">I ringa fall döms inte till ansvar </w:t>
            </w:r>
            <w:r w:rsidRPr="004A3999">
              <w:rPr>
                <w:i/>
              </w:rPr>
              <w:t>enligt första stycket.</w:t>
            </w:r>
            <w:r w:rsidRPr="004A3999">
              <w:t xml:space="preserve">   </w:t>
            </w:r>
          </w:p>
        </w:tc>
      </w:tr>
    </w:tbl>
    <w:p w14:paraId="2730CF87" w14:textId="77777777" w:rsidR="004C0735" w:rsidRPr="004A3999" w:rsidRDefault="00C013B6" w:rsidP="004C0735">
      <w:pPr>
        <w:pStyle w:val="Brdtextmedindrag"/>
      </w:pPr>
      <w:r w:rsidRPr="004A3999">
        <w:lastRenderedPageBreak/>
        <w:t xml:space="preserve">Den som har överträtt ett vitesföreläggande enligt 35 § får inte dömas till ansvar för en gärning som omfattas av föreläggandet. </w:t>
      </w:r>
    </w:p>
    <w:p w14:paraId="16962A23" w14:textId="77777777" w:rsidR="004C0735" w:rsidRPr="004A3999" w:rsidRDefault="00C013B6" w:rsidP="004C0735">
      <w:pPr>
        <w:pStyle w:val="Brdtext"/>
        <w:rPr>
          <w:u w:val="single"/>
        </w:rPr>
      </w:pPr>
      <w:r w:rsidRPr="004A3999">
        <w:rPr>
          <w:u w:val="single"/>
        </w:rPr>
        <w:t>                      </w:t>
      </w:r>
    </w:p>
    <w:p w14:paraId="19DB4E1E" w14:textId="77777777" w:rsidR="004C0735" w:rsidRPr="004A3999" w:rsidRDefault="00C013B6" w:rsidP="004C0735">
      <w:pPr>
        <w:pStyle w:val="Brdtextmedindrag"/>
      </w:pPr>
      <w:r w:rsidRPr="004A3999">
        <w:t>Denna lag träder i kraft den 1 januari 2019. Lagen ska dock inte tilläm</w:t>
      </w:r>
      <w:r>
        <w:softHyphen/>
      </w:r>
      <w:r w:rsidRPr="004A3999">
        <w:t>pas på forskning som börjat utföras före ikraftträdandet.</w:t>
      </w:r>
    </w:p>
    <w:p w14:paraId="0D50A0BB" w14:textId="77777777" w:rsidR="004C0735" w:rsidRPr="004A3999" w:rsidRDefault="00C013B6" w:rsidP="004C0735">
      <w:pPr>
        <w:pStyle w:val="Brdtext"/>
      </w:pPr>
      <w:r w:rsidRPr="004A3999">
        <w:br w:type="page"/>
      </w:r>
    </w:p>
    <w:p w14:paraId="6932D284" w14:textId="77777777" w:rsidR="004C0735" w:rsidRPr="004A3999" w:rsidRDefault="00C013B6" w:rsidP="00476F41">
      <w:pPr>
        <w:pStyle w:val="Rubrik2utannumrering"/>
        <w:spacing w:before="0"/>
      </w:pPr>
      <w:r w:rsidRPr="004A3999">
        <w:lastRenderedPageBreak/>
        <w:t>Förslag till lag om ändring i högskolelagen (1992:1434)</w:t>
      </w:r>
    </w:p>
    <w:p w14:paraId="5DC2EEB6" w14:textId="77777777" w:rsidR="004C0735" w:rsidRPr="004A3999" w:rsidRDefault="00C013B6" w:rsidP="004C0735">
      <w:pPr>
        <w:pStyle w:val="Brdtextmedindrag"/>
      </w:pPr>
      <w:r w:rsidRPr="004A3999">
        <w:t>Härigenom föreskrivs att det i högskolelagen (1992:1434) ska införas en ny paragraf, 2 kap. 10 §, av följande lydelse.</w:t>
      </w:r>
    </w:p>
    <w:p w14:paraId="1A4CB760" w14:textId="77777777" w:rsidR="004C0735" w:rsidRPr="004A3999" w:rsidRDefault="00C013B6" w:rsidP="004C0735">
      <w:pPr>
        <w:pStyle w:val="Rubrik3utannumrering"/>
        <w:ind w:left="1701" w:firstLine="907"/>
        <w:rPr>
          <w:i/>
          <w:sz w:val="20"/>
        </w:rPr>
      </w:pPr>
      <w:r>
        <w:t xml:space="preserve">2 kap. </w:t>
      </w:r>
    </w:p>
    <w:tbl>
      <w:tblPr>
        <w:tblW w:w="5000" w:type="pct"/>
        <w:tblLook w:val="04A0" w:firstRow="1" w:lastRow="0" w:firstColumn="1" w:lastColumn="0" w:noHBand="0" w:noVBand="1"/>
      </w:tblPr>
      <w:tblGrid>
        <w:gridCol w:w="2948"/>
        <w:gridCol w:w="2949"/>
      </w:tblGrid>
      <w:tr w:rsidR="00A24B48" w14:paraId="03AF5453" w14:textId="77777777">
        <w:tc>
          <w:tcPr>
            <w:tcW w:w="2500" w:type="pct"/>
            <w:tcMar>
              <w:left w:w="0" w:type="dxa"/>
            </w:tcMar>
          </w:tcPr>
          <w:p w14:paraId="0C23B000" w14:textId="77777777" w:rsidR="004C0735" w:rsidRPr="004A3999" w:rsidRDefault="004C0735" w:rsidP="004C0735">
            <w:pPr>
              <w:pStyle w:val="Brdtext"/>
              <w:rPr>
                <w:i/>
              </w:rPr>
            </w:pPr>
          </w:p>
        </w:tc>
        <w:tc>
          <w:tcPr>
            <w:tcW w:w="2500" w:type="pct"/>
            <w:tcMar>
              <w:right w:w="0" w:type="dxa"/>
            </w:tcMar>
            <w:hideMark/>
          </w:tcPr>
          <w:p w14:paraId="5023A679" w14:textId="77777777" w:rsidR="004C0735" w:rsidRDefault="00C013B6" w:rsidP="004C0735">
            <w:pPr>
              <w:pStyle w:val="Brdtext"/>
              <w:rPr>
                <w:i/>
              </w:rPr>
            </w:pPr>
            <w:r>
              <w:rPr>
                <w:i/>
              </w:rPr>
              <w:t>10 §</w:t>
            </w:r>
          </w:p>
          <w:p w14:paraId="02B64BD3" w14:textId="77777777" w:rsidR="004C0735" w:rsidRPr="004A3999" w:rsidRDefault="00C013B6" w:rsidP="004C0735">
            <w:pPr>
              <w:pStyle w:val="Brdtext"/>
              <w:rPr>
                <w:i/>
              </w:rPr>
            </w:pPr>
            <w:r w:rsidRPr="004A3999">
              <w:rPr>
                <w:i/>
              </w:rPr>
              <w:t>I lagen (2003:460) om etikpröv</w:t>
            </w:r>
            <w:r>
              <w:rPr>
                <w:i/>
              </w:rPr>
              <w:softHyphen/>
            </w:r>
            <w:r w:rsidRPr="004A3999">
              <w:rPr>
                <w:i/>
              </w:rPr>
              <w:t>ning av forskning som avser män</w:t>
            </w:r>
            <w:r>
              <w:rPr>
                <w:i/>
              </w:rPr>
              <w:softHyphen/>
            </w:r>
            <w:r w:rsidRPr="004A3999">
              <w:rPr>
                <w:i/>
              </w:rPr>
              <w:t>niskor finns bestämmelser om att det vid högskolorna ska finnas särskilda organ för forsknings</w:t>
            </w:r>
            <w:r>
              <w:rPr>
                <w:i/>
              </w:rPr>
              <w:softHyphen/>
            </w:r>
            <w:r w:rsidRPr="004A3999">
              <w:rPr>
                <w:i/>
              </w:rPr>
              <w:t>etisk bedöm</w:t>
            </w:r>
            <w:r>
              <w:rPr>
                <w:i/>
              </w:rPr>
              <w:softHyphen/>
            </w:r>
            <w:r w:rsidRPr="004A3999">
              <w:rPr>
                <w:i/>
              </w:rPr>
              <w:t xml:space="preserve">ning av forskning som ska utföras enbart av student på grundnivå eller avancerad nivå.  </w:t>
            </w:r>
          </w:p>
        </w:tc>
      </w:tr>
    </w:tbl>
    <w:p w14:paraId="38114519" w14:textId="77777777" w:rsidR="004C0735" w:rsidRPr="004A3999" w:rsidRDefault="004C0735" w:rsidP="004C0735">
      <w:pPr>
        <w:pStyle w:val="Brdtext"/>
      </w:pPr>
    </w:p>
    <w:p w14:paraId="09949911" w14:textId="77777777" w:rsidR="004C0735" w:rsidRPr="004A3999" w:rsidRDefault="00C013B6" w:rsidP="004C0735">
      <w:pPr>
        <w:pStyle w:val="Brdtext"/>
        <w:rPr>
          <w:u w:val="single"/>
        </w:rPr>
      </w:pPr>
      <w:r w:rsidRPr="004A3999">
        <w:rPr>
          <w:u w:val="single"/>
        </w:rPr>
        <w:t>                      </w:t>
      </w:r>
    </w:p>
    <w:p w14:paraId="24C0D182" w14:textId="77777777" w:rsidR="004C0735" w:rsidRPr="004A3999" w:rsidRDefault="00C013B6" w:rsidP="004C0735">
      <w:pPr>
        <w:pStyle w:val="Brdtextmedindrag"/>
      </w:pPr>
      <w:r w:rsidRPr="004A3999">
        <w:t xml:space="preserve">Denna lag träder i kraft den 1 januari 2019. </w:t>
      </w:r>
    </w:p>
    <w:p w14:paraId="143221C6" w14:textId="77777777" w:rsidR="004C0735" w:rsidRPr="004A3999" w:rsidRDefault="00C013B6" w:rsidP="004C0735">
      <w:pPr>
        <w:pStyle w:val="Brdtext"/>
      </w:pPr>
      <w:r w:rsidRPr="004A3999">
        <w:br w:type="page"/>
      </w:r>
    </w:p>
    <w:p w14:paraId="62466F96" w14:textId="77777777" w:rsidR="004C0735" w:rsidRPr="004A3999" w:rsidRDefault="00C013B6" w:rsidP="005F404E">
      <w:pPr>
        <w:pStyle w:val="Rubrik2utannumrering"/>
        <w:spacing w:before="0"/>
      </w:pPr>
      <w:r w:rsidRPr="004A3999">
        <w:lastRenderedPageBreak/>
        <w:t>Förslag till lag om ändring i offentlighets- och sekretesslagen (2009:400)</w:t>
      </w:r>
    </w:p>
    <w:p w14:paraId="4333B259" w14:textId="77777777" w:rsidR="004C0735" w:rsidRPr="004A3999" w:rsidRDefault="004C0735" w:rsidP="004C0735">
      <w:pPr>
        <w:pStyle w:val="Brdtext"/>
      </w:pPr>
    </w:p>
    <w:p w14:paraId="314DC68B" w14:textId="77777777" w:rsidR="004C0735" w:rsidRPr="004A3999" w:rsidRDefault="00C013B6" w:rsidP="004C0735">
      <w:pPr>
        <w:pStyle w:val="Brdtextmedindrag"/>
      </w:pPr>
      <w:r w:rsidRPr="004A3999">
        <w:t>Härigenom föreskrivs att 24 kap. 3 § offentlighets- och sekretesslagen (2009:400) ska ha följande lydelse.</w:t>
      </w:r>
    </w:p>
    <w:p w14:paraId="0FC67D8B" w14:textId="77777777" w:rsidR="004C0735" w:rsidRPr="004A3999" w:rsidRDefault="004C0735" w:rsidP="004C0735">
      <w:pPr>
        <w:pStyle w:val="Brdtext"/>
      </w:pPr>
    </w:p>
    <w:tbl>
      <w:tblPr>
        <w:tblW w:w="5000" w:type="pct"/>
        <w:tblCellMar>
          <w:left w:w="125" w:type="dxa"/>
          <w:right w:w="125" w:type="dxa"/>
        </w:tblCellMar>
        <w:tblLook w:val="04A0" w:firstRow="1" w:lastRow="0" w:firstColumn="1" w:lastColumn="0" w:noHBand="0" w:noVBand="1"/>
      </w:tblPr>
      <w:tblGrid>
        <w:gridCol w:w="2948"/>
        <w:gridCol w:w="2949"/>
      </w:tblGrid>
      <w:tr w:rsidR="00A24B48" w14:paraId="7842ACCC" w14:textId="77777777">
        <w:tc>
          <w:tcPr>
            <w:tcW w:w="2500" w:type="pct"/>
            <w:tcMar>
              <w:top w:w="0" w:type="dxa"/>
              <w:left w:w="0" w:type="dxa"/>
              <w:bottom w:w="0" w:type="dxa"/>
              <w:right w:w="125" w:type="dxa"/>
            </w:tcMar>
            <w:hideMark/>
          </w:tcPr>
          <w:p w14:paraId="4CCAF611" w14:textId="77777777" w:rsidR="004C0735" w:rsidRPr="004A3999" w:rsidRDefault="00C013B6" w:rsidP="004C0735">
            <w:pPr>
              <w:pStyle w:val="Brdtext"/>
              <w:rPr>
                <w:i/>
              </w:rPr>
            </w:pPr>
            <w:r w:rsidRPr="004A3999">
              <w:rPr>
                <w:i/>
              </w:rPr>
              <w:t>Nuvarande lydelse</w:t>
            </w:r>
          </w:p>
        </w:tc>
        <w:tc>
          <w:tcPr>
            <w:tcW w:w="2500" w:type="pct"/>
            <w:tcMar>
              <w:top w:w="0" w:type="dxa"/>
              <w:left w:w="125" w:type="dxa"/>
              <w:bottom w:w="0" w:type="dxa"/>
              <w:right w:w="0" w:type="dxa"/>
            </w:tcMar>
            <w:hideMark/>
          </w:tcPr>
          <w:p w14:paraId="214EC956" w14:textId="77777777" w:rsidR="004C0735" w:rsidRPr="00F97917" w:rsidRDefault="00C013B6" w:rsidP="004C0735">
            <w:pPr>
              <w:pStyle w:val="Brdtext"/>
            </w:pPr>
            <w:r w:rsidRPr="004A3999">
              <w:rPr>
                <w:i/>
              </w:rPr>
              <w:t>Föreslagen lydelse</w:t>
            </w:r>
          </w:p>
        </w:tc>
      </w:tr>
    </w:tbl>
    <w:p w14:paraId="0BE6C641" w14:textId="77777777" w:rsidR="004C0735" w:rsidRDefault="00C013B6" w:rsidP="004C0735">
      <w:pPr>
        <w:pStyle w:val="Brdtext"/>
        <w:spacing w:before="230"/>
        <w:jc w:val="center"/>
        <w:rPr>
          <w:b/>
        </w:rPr>
      </w:pPr>
      <w:r>
        <w:rPr>
          <w:b/>
        </w:rPr>
        <w:t>24 kap.</w:t>
      </w:r>
    </w:p>
    <w:p w14:paraId="2F506E13" w14:textId="77777777" w:rsidR="004C0735" w:rsidRPr="004A3999" w:rsidRDefault="00C013B6" w:rsidP="004C0735">
      <w:pPr>
        <w:pStyle w:val="Brdtext"/>
        <w:jc w:val="center"/>
      </w:pPr>
      <w:r>
        <w:t>3 §</w:t>
      </w:r>
    </w:p>
    <w:tbl>
      <w:tblPr>
        <w:tblW w:w="5000" w:type="pct"/>
        <w:tblCellMar>
          <w:left w:w="125" w:type="dxa"/>
          <w:right w:w="125" w:type="dxa"/>
        </w:tblCellMar>
        <w:tblLook w:val="04A0" w:firstRow="1" w:lastRow="0" w:firstColumn="1" w:lastColumn="0" w:noHBand="0" w:noVBand="1"/>
      </w:tblPr>
      <w:tblGrid>
        <w:gridCol w:w="2948"/>
        <w:gridCol w:w="2949"/>
      </w:tblGrid>
      <w:tr w:rsidR="00A24B48" w14:paraId="30EBF43D" w14:textId="77777777">
        <w:tc>
          <w:tcPr>
            <w:tcW w:w="2500" w:type="pct"/>
            <w:tcMar>
              <w:top w:w="0" w:type="dxa"/>
              <w:left w:w="0" w:type="dxa"/>
              <w:bottom w:w="0" w:type="dxa"/>
              <w:right w:w="125" w:type="dxa"/>
            </w:tcMar>
            <w:hideMark/>
          </w:tcPr>
          <w:p w14:paraId="3B9BAD2A" w14:textId="77777777" w:rsidR="004C0735" w:rsidRPr="004A3999" w:rsidRDefault="00C013B6" w:rsidP="004C0735">
            <w:pPr>
              <w:pStyle w:val="Brdtextmedindrag"/>
            </w:pPr>
            <w:r w:rsidRPr="004A3999">
              <w:t>Sekretess gäller i verksamhet som består i etikprövning och till</w:t>
            </w:r>
            <w:r>
              <w:softHyphen/>
            </w:r>
            <w:r w:rsidRPr="004A3999">
              <w:t>syn enligt lagen (2003:460) om etikprövning av forskning som av</w:t>
            </w:r>
            <w:r>
              <w:softHyphen/>
            </w:r>
            <w:r w:rsidRPr="004A3999">
              <w:t xml:space="preserve">ser människor </w:t>
            </w:r>
          </w:p>
        </w:tc>
        <w:tc>
          <w:tcPr>
            <w:tcW w:w="2500" w:type="pct"/>
            <w:tcMar>
              <w:top w:w="0" w:type="dxa"/>
              <w:left w:w="125" w:type="dxa"/>
              <w:bottom w:w="0" w:type="dxa"/>
              <w:right w:w="0" w:type="dxa"/>
            </w:tcMar>
            <w:hideMark/>
          </w:tcPr>
          <w:p w14:paraId="5E4EEB10" w14:textId="77777777" w:rsidR="004C0735" w:rsidRPr="004A3999" w:rsidRDefault="00C013B6" w:rsidP="004C0735">
            <w:pPr>
              <w:pStyle w:val="Brdtextmedindrag"/>
            </w:pPr>
            <w:r w:rsidRPr="004A3999">
              <w:t>Sekretess gäller i verksamhet som består i etikprövning</w:t>
            </w:r>
            <w:r w:rsidRPr="004A3999">
              <w:rPr>
                <w:i/>
              </w:rPr>
              <w:t>, bedöm</w:t>
            </w:r>
            <w:r>
              <w:rPr>
                <w:i/>
              </w:rPr>
              <w:softHyphen/>
            </w:r>
            <w:r w:rsidRPr="004A3999">
              <w:rPr>
                <w:i/>
              </w:rPr>
              <w:t>ning</w:t>
            </w:r>
            <w:r w:rsidRPr="004A3999">
              <w:t xml:space="preserve"> och tillsyn enligt lagen (2003:460) om etikprövning av forskning som avser människor  </w:t>
            </w:r>
          </w:p>
        </w:tc>
      </w:tr>
    </w:tbl>
    <w:p w14:paraId="5B3C7346" w14:textId="77777777" w:rsidR="004C0735" w:rsidRPr="004A3999" w:rsidRDefault="00C013B6" w:rsidP="004C0735">
      <w:pPr>
        <w:pStyle w:val="Brdtextmedindrag"/>
      </w:pPr>
      <w:r w:rsidRPr="004A3999">
        <w:t xml:space="preserve">1. för uppgift om en enskilds personliga förhållanden, om det inte står klart att uppgiften kan röjas utan att den enskilde eller någon närstående till denne lider men, och </w:t>
      </w:r>
    </w:p>
    <w:p w14:paraId="391F2696" w14:textId="77777777" w:rsidR="004C0735" w:rsidRDefault="00C013B6" w:rsidP="004C0735">
      <w:pPr>
        <w:pStyle w:val="Brdtextmedindrag"/>
      </w:pPr>
      <w:r w:rsidRPr="004A3999">
        <w:t>2. för uppgift om en enskilds ekonomiska förhållanden, om det kan antas att den enskilde lider skada om uppgiften röjs.</w:t>
      </w:r>
    </w:p>
    <w:p w14:paraId="7B182061" w14:textId="77777777" w:rsidR="004C0735" w:rsidRPr="00DA24D1" w:rsidRDefault="00C013B6" w:rsidP="004C0735">
      <w:pPr>
        <w:pStyle w:val="Brdtextmedindrag"/>
      </w:pPr>
      <w:r w:rsidRPr="00DA24D1">
        <w:t>Sekretessen gäller inte beslut i ärende.</w:t>
      </w:r>
    </w:p>
    <w:p w14:paraId="679F2BE9" w14:textId="77777777" w:rsidR="004C0735" w:rsidRPr="004A3999" w:rsidRDefault="00C013B6" w:rsidP="004C0735">
      <w:pPr>
        <w:pStyle w:val="Brdtextmedindrag"/>
      </w:pPr>
      <w:r w:rsidRPr="004A3999">
        <w:t xml:space="preserve">För uppgift i en allmän handling gäller sekretessen enligt första stycket 1 i högst sjuttio år och enligt första stycket 2 i högst tjugo år.  </w:t>
      </w:r>
    </w:p>
    <w:p w14:paraId="60648174" w14:textId="77777777" w:rsidR="004C0735" w:rsidRPr="004A3999" w:rsidRDefault="00C013B6" w:rsidP="004C0735">
      <w:pPr>
        <w:pStyle w:val="Brdtext"/>
        <w:rPr>
          <w:u w:val="single"/>
        </w:rPr>
      </w:pPr>
      <w:r w:rsidRPr="004A3999">
        <w:rPr>
          <w:u w:val="single"/>
        </w:rPr>
        <w:t>                      </w:t>
      </w:r>
    </w:p>
    <w:p w14:paraId="0AC729FE" w14:textId="77777777" w:rsidR="00110C85" w:rsidRDefault="00C013B6" w:rsidP="004C0735">
      <w:pPr>
        <w:pStyle w:val="Brdtextmedindrag"/>
      </w:pPr>
      <w:r w:rsidRPr="004A3999">
        <w:t>Denna lag träder i kraft den 1 januari 2019</w:t>
      </w:r>
      <w:r>
        <w:t>.</w:t>
      </w:r>
    </w:p>
    <w:p w14:paraId="15A2A980" w14:textId="77777777" w:rsidR="004C0735" w:rsidRPr="00025171" w:rsidRDefault="004C0735" w:rsidP="004C0735">
      <w:pPr>
        <w:pStyle w:val="Brdtextmedindrag"/>
        <w:sectPr w:rsidR="004C0735" w:rsidRPr="00025171" w:rsidSect="00155500">
          <w:headerReference w:type="even" r:id="rId106"/>
          <w:headerReference w:type="default" r:id="rId107"/>
          <w:footerReference w:type="even" r:id="rId108"/>
          <w:footerReference w:type="default" r:id="rId109"/>
          <w:footerReference w:type="first" r:id="rId110"/>
          <w:type w:val="continuous"/>
          <w:pgSz w:w="9356" w:h="13721" w:code="9"/>
          <w:pgMar w:top="794" w:right="2438" w:bottom="1191" w:left="1021" w:header="0" w:footer="709" w:gutter="0"/>
          <w:cols w:space="708"/>
          <w:docGrid w:linePitch="360"/>
        </w:sectPr>
      </w:pPr>
    </w:p>
    <w:p w14:paraId="4645C162" w14:textId="77777777" w:rsidR="004C0735" w:rsidRDefault="00C013B6" w:rsidP="004C0735">
      <w:pPr>
        <w:pStyle w:val="Bilagarubrik"/>
      </w:pPr>
      <w:bookmarkStart w:id="76" w:name="_Toc13566223"/>
      <w:bookmarkStart w:id="77" w:name="_Toc18571623"/>
      <w:r>
        <w:lastRenderedPageBreak/>
        <w:t>Förteckning över remissinstanserna</w:t>
      </w:r>
      <w:bookmarkEnd w:id="76"/>
      <w:bookmarkEnd w:id="77"/>
    </w:p>
    <w:p w14:paraId="7D18AE14" w14:textId="77777777" w:rsidR="004C0735" w:rsidRPr="002950F8" w:rsidRDefault="00C013B6" w:rsidP="004C0735">
      <w:pPr>
        <w:pStyle w:val="Brdtext"/>
      </w:pPr>
      <w:r>
        <w:t xml:space="preserve">Remissvar har lämnats av </w:t>
      </w:r>
      <w:r w:rsidRPr="002950F8">
        <w:t>Riksdagens ombudsmän (JO), Svea hovrätt, Gö</w:t>
      </w:r>
      <w:r>
        <w:softHyphen/>
      </w:r>
      <w:r w:rsidRPr="002950F8">
        <w:t>te</w:t>
      </w:r>
      <w:r>
        <w:softHyphen/>
      </w:r>
      <w:r w:rsidRPr="002950F8">
        <w:t>borgs tingsrätt, Kammarrätten i Göteborg, Förvaltningsrätten i Stock</w:t>
      </w:r>
      <w:r>
        <w:softHyphen/>
      </w:r>
      <w:r w:rsidRPr="002950F8">
        <w:t>holm, Justitiekanslern (JK), Brottsförebyggande rådet, Rättsmedicinalver</w:t>
      </w:r>
      <w:r>
        <w:softHyphen/>
      </w:r>
      <w:r w:rsidRPr="002950F8">
        <w:t>ket, Gentekniknämnden, Datainspektionen, Socialstyrelsen, Inspektionen för vård och omsorg, Läkemedelsverket, Folkhälsomyndigheten, Myndig</w:t>
      </w:r>
      <w:r>
        <w:softHyphen/>
      </w:r>
      <w:r w:rsidRPr="002950F8">
        <w:t>heten för vård- och omsorgsanalys, Statens beredning för medicinsk och social utvärdering, Myndigheten för delaktighet, Forskningsrådet för hälsa, arbetsliv och välfärd, Statistiska centralbyrån, Arbetsgivarverket, Statskontoret, Gymnastik- och idrottshögskolan, Göteborgs universitet, Högskolan Dalarna, Högskolan Väst, Högskolan Kristianstad, Karlstads universitet, Karolinska institutet, Kungl. Tekniska högskolan, Linköpings universitet, Linnéuniversitet, Luleå tekniska universitet, Lunds universitet, Malmö universitet, Mittuniversitetet, Mälardalens högskola, Stockholms universitet, Umeå universitet, Uppsala universitet, Örebro universitet, Ve</w:t>
      </w:r>
      <w:r>
        <w:softHyphen/>
      </w:r>
      <w:r w:rsidRPr="002950F8">
        <w:t>tenskapsrådet, Regionala etikprövningsnämnden i Göteborg, Regionala etikprövningsnämnden i Linköping, Regionala etikprövningsnämnden i Lund, Regionala etikprövningsnämnden i Stockholm, Regionala etikpröv</w:t>
      </w:r>
      <w:r>
        <w:softHyphen/>
      </w:r>
      <w:r w:rsidRPr="002950F8">
        <w:t>ningsnämnden i Umeå, Regionala etikprövningsnämnden i Uppsala, Cen</w:t>
      </w:r>
      <w:r>
        <w:softHyphen/>
      </w:r>
      <w:r w:rsidRPr="002950F8">
        <w:t>trala etikprövningsnämnden, Verket för innovationssystem, Sveriges lant</w:t>
      </w:r>
      <w:r>
        <w:softHyphen/>
      </w:r>
      <w:r w:rsidRPr="002950F8">
        <w:t>bruksuniversitet, Sveriges Kommuner och Landsting, Stockholms läns landsting, Uppsala läns landsting, Södermanlands läns landsting, Öster</w:t>
      </w:r>
      <w:r>
        <w:softHyphen/>
      </w:r>
      <w:r w:rsidRPr="002950F8">
        <w:t>götlands läns landsting, Kronobergs läns landsting, Kalmar läns landsting, Blekinge läns landsting, Skåne läns landsting, Hallands läns landsting, Västra Götalands läns landsting, Värm</w:t>
      </w:r>
      <w:r>
        <w:softHyphen/>
      </w:r>
      <w:r w:rsidRPr="002950F8">
        <w:t>lands läns landsting, Örebro läns landsting, Västmanlands läns landsting, Dalarnas läns landsting, Gävle</w:t>
      </w:r>
      <w:r>
        <w:softHyphen/>
      </w:r>
      <w:r w:rsidRPr="002950F8">
        <w:t>borgs läns landsting, Västernorrlands läns landsting, Jämtlands läns lands</w:t>
      </w:r>
      <w:r>
        <w:softHyphen/>
      </w:r>
      <w:r w:rsidRPr="002950F8">
        <w:t>ting, Västerbottens läns landsting, Norrbot</w:t>
      </w:r>
      <w:r>
        <w:softHyphen/>
      </w:r>
      <w:r w:rsidRPr="002950F8">
        <w:t>tens läns landsting, Apotekar</w:t>
      </w:r>
      <w:r>
        <w:softHyphen/>
      </w:r>
      <w:r w:rsidRPr="002950F8">
        <w:t>socie</w:t>
      </w:r>
      <w:r>
        <w:softHyphen/>
      </w:r>
      <w:r w:rsidRPr="002950F8">
        <w:t>teten, Biobank Sverige, Cancerfonden – Riksföreningen mot Cancer, Chalmers tekniska högskola AB, Ersta Skön</w:t>
      </w:r>
      <w:r>
        <w:softHyphen/>
      </w:r>
      <w:r w:rsidRPr="002950F8">
        <w:t>dal Bräcke högskola, Kungl. Ingenjörsvetenskapsakademien, Kungl. Vetenskapsakademien, Läkeme</w:t>
      </w:r>
      <w:r>
        <w:softHyphen/>
      </w:r>
      <w:r w:rsidRPr="002950F8">
        <w:t>dels</w:t>
      </w:r>
      <w:r>
        <w:softHyphen/>
      </w:r>
      <w:r w:rsidRPr="002950F8">
        <w:t xml:space="preserve">industriföreningen, RISE Research </w:t>
      </w:r>
      <w:proofErr w:type="spellStart"/>
      <w:r w:rsidRPr="002950F8">
        <w:t>Institutes</w:t>
      </w:r>
      <w:proofErr w:type="spellEnd"/>
      <w:r w:rsidRPr="002950F8">
        <w:t xml:space="preserve"> </w:t>
      </w:r>
      <w:proofErr w:type="spellStart"/>
      <w:r w:rsidRPr="002950F8">
        <w:t>of</w:t>
      </w:r>
      <w:proofErr w:type="spellEnd"/>
      <w:r w:rsidRPr="002950F8">
        <w:t xml:space="preserve"> Sweden AB, Sophia</w:t>
      </w:r>
      <w:r>
        <w:softHyphen/>
      </w:r>
      <w:r w:rsidRPr="002950F8">
        <w:t>hemmet, Ideell förening, Statens medi</w:t>
      </w:r>
      <w:r>
        <w:softHyphen/>
      </w:r>
      <w:r w:rsidRPr="002950F8">
        <w:t>cinsk-etiska råd, Stiftelsen Hög</w:t>
      </w:r>
      <w:r>
        <w:softHyphen/>
      </w:r>
      <w:r w:rsidRPr="002950F8">
        <w:t>sko</w:t>
      </w:r>
      <w:r>
        <w:softHyphen/>
      </w:r>
      <w:r w:rsidRPr="002950F8">
        <w:t>lan i Jönköping, Svenska Läkaresäll</w:t>
      </w:r>
      <w:r>
        <w:softHyphen/>
      </w:r>
      <w:r w:rsidRPr="002950F8">
        <w:t>skapet, medlemsförbund inom Sve</w:t>
      </w:r>
      <w:r>
        <w:softHyphen/>
      </w:r>
      <w:r w:rsidRPr="002950F8">
        <w:t>ri</w:t>
      </w:r>
      <w:r>
        <w:softHyphen/>
      </w:r>
      <w:r w:rsidRPr="002950F8">
        <w:t>ges akademikers centralorganisation samt underavdelningar till dessa (Sve</w:t>
      </w:r>
      <w:r>
        <w:softHyphen/>
      </w:r>
      <w:r w:rsidRPr="002950F8">
        <w:t>riges Farmaceuter, Sveriges läkarförbund, Svensk förening för Akut</w:t>
      </w:r>
      <w:r>
        <w:softHyphen/>
      </w:r>
      <w:r w:rsidRPr="002950F8">
        <w:t>sjukvård, Sveriges Tandläkarförbund och Sveriges universite</w:t>
      </w:r>
      <w:r>
        <w:t xml:space="preserve">tslärare och forskare [SULF]), </w:t>
      </w:r>
      <w:r w:rsidRPr="002950F8">
        <w:t>Sveriges förenade stu</w:t>
      </w:r>
      <w:r>
        <w:softHyphen/>
      </w:r>
      <w:r w:rsidRPr="002950F8">
        <w:t>dentkårer, Sveriges Pensio</w:t>
      </w:r>
      <w:r>
        <w:softHyphen/>
      </w:r>
      <w:r w:rsidRPr="002950F8">
        <w:t>närs</w:t>
      </w:r>
      <w:r>
        <w:softHyphen/>
      </w:r>
      <w:r w:rsidRPr="002950F8">
        <w:t xml:space="preserve">förbund och Sveriges Universitets- och högskoleförbund. </w:t>
      </w:r>
    </w:p>
    <w:p w14:paraId="36DB4188" w14:textId="77777777" w:rsidR="004C0735" w:rsidRDefault="00C013B6" w:rsidP="004C0735">
      <w:pPr>
        <w:pStyle w:val="Brdtextmedindrag"/>
      </w:pPr>
      <w:r>
        <w:t xml:space="preserve">Följande remissinstanser </w:t>
      </w:r>
      <w:r w:rsidRPr="009F6D26">
        <w:t>har avstått från att yttra sig eller inte svarat på remissen</w:t>
      </w:r>
      <w:r>
        <w:t>:</w:t>
      </w:r>
      <w:r w:rsidRPr="009F6D26">
        <w:t xml:space="preserve"> </w:t>
      </w:r>
      <w:r w:rsidRPr="002950F8">
        <w:t>Riksrevisionen, Livsmedelsverket, Regelrådet, Gotlands kom</w:t>
      </w:r>
      <w:r>
        <w:softHyphen/>
      </w:r>
      <w:r w:rsidRPr="002950F8">
        <w:t>mun,</w:t>
      </w:r>
      <w:r>
        <w:t xml:space="preserve"> Jön</w:t>
      </w:r>
      <w:r>
        <w:softHyphen/>
        <w:t>kö</w:t>
      </w:r>
      <w:r>
        <w:softHyphen/>
        <w:t>pings läns landsting,</w:t>
      </w:r>
      <w:r w:rsidRPr="002950F8">
        <w:t xml:space="preserve"> Capio AB, Famna, </w:t>
      </w:r>
      <w:proofErr w:type="spellStart"/>
      <w:r w:rsidRPr="002950F8">
        <w:t>Forska!Sverige</w:t>
      </w:r>
      <w:proofErr w:type="spellEnd"/>
      <w:r w:rsidRPr="002950F8">
        <w:t xml:space="preserve">, </w:t>
      </w:r>
      <w:proofErr w:type="spellStart"/>
      <w:r w:rsidRPr="002950F8">
        <w:t>Funktions</w:t>
      </w:r>
      <w:r>
        <w:softHyphen/>
      </w:r>
      <w:r w:rsidRPr="002950F8">
        <w:t>rätt</w:t>
      </w:r>
      <w:proofErr w:type="spellEnd"/>
      <w:r w:rsidRPr="002950F8">
        <w:t xml:space="preserve"> Sverige, Hjärt-Lungfon</w:t>
      </w:r>
      <w:r>
        <w:softHyphen/>
      </w:r>
      <w:r w:rsidRPr="002950F8">
        <w:t>den, KK-stiftelsen, Landsorgani</w:t>
      </w:r>
      <w:r>
        <w:softHyphen/>
      </w:r>
      <w:r w:rsidRPr="002950F8">
        <w:t>sationen i Sve</w:t>
      </w:r>
      <w:r>
        <w:softHyphen/>
      </w:r>
      <w:r w:rsidRPr="002950F8">
        <w:t>rige, Lika unika, Pensio</w:t>
      </w:r>
      <w:r>
        <w:softHyphen/>
      </w:r>
      <w:r w:rsidRPr="002950F8">
        <w:t>närernas riksorganisation, Stiftelsen för stra</w:t>
      </w:r>
      <w:r>
        <w:softHyphen/>
      </w:r>
      <w:r w:rsidRPr="002950F8">
        <w:t>tegisk forskning, Stif</w:t>
      </w:r>
      <w:r>
        <w:softHyphen/>
      </w:r>
      <w:r w:rsidRPr="002950F8">
        <w:t>telsen Rödakorshemmet, Svenskt Näringsliv, Sve</w:t>
      </w:r>
      <w:r>
        <w:softHyphen/>
      </w:r>
      <w:r w:rsidRPr="002950F8">
        <w:t>riges aka</w:t>
      </w:r>
      <w:r>
        <w:softHyphen/>
      </w:r>
      <w:r w:rsidRPr="002950F8">
        <w:t>de</w:t>
      </w:r>
      <w:r>
        <w:softHyphen/>
      </w:r>
      <w:r w:rsidRPr="002950F8">
        <w:t>mikers cen</w:t>
      </w:r>
      <w:r>
        <w:softHyphen/>
      </w:r>
      <w:r w:rsidRPr="002950F8">
        <w:t>tral</w:t>
      </w:r>
      <w:r>
        <w:softHyphen/>
      </w:r>
      <w:r w:rsidRPr="002950F8">
        <w:t>orga</w:t>
      </w:r>
      <w:r>
        <w:softHyphen/>
      </w:r>
      <w:r w:rsidRPr="002950F8">
        <w:t>nisation, Tjänstemännens Central</w:t>
      </w:r>
      <w:r>
        <w:softHyphen/>
      </w:r>
      <w:r w:rsidRPr="002950F8">
        <w:t>organi</w:t>
      </w:r>
      <w:r>
        <w:softHyphen/>
      </w:r>
      <w:r w:rsidRPr="002950F8">
        <w:t>sa</w:t>
      </w:r>
      <w:r>
        <w:softHyphen/>
      </w:r>
      <w:r w:rsidRPr="002950F8">
        <w:t>tion och Vårdföreta</w:t>
      </w:r>
      <w:r>
        <w:softHyphen/>
      </w:r>
      <w:r w:rsidRPr="002950F8">
        <w:t>garna</w:t>
      </w:r>
      <w:r>
        <w:t>.</w:t>
      </w:r>
    </w:p>
    <w:p w14:paraId="146DD972" w14:textId="77777777" w:rsidR="00110C85" w:rsidRPr="00025171" w:rsidRDefault="00C013B6" w:rsidP="004C0735">
      <w:pPr>
        <w:pStyle w:val="Brdtextmedindrag"/>
        <w:sectPr w:rsidR="00110C85" w:rsidRPr="00025171" w:rsidSect="00155500">
          <w:headerReference w:type="even" r:id="rId111"/>
          <w:headerReference w:type="default" r:id="rId112"/>
          <w:footerReference w:type="even" r:id="rId113"/>
          <w:footerReference w:type="default" r:id="rId114"/>
          <w:headerReference w:type="first" r:id="rId115"/>
          <w:footerReference w:type="first" r:id="rId116"/>
          <w:pgSz w:w="9356" w:h="13721" w:code="9"/>
          <w:pgMar w:top="794" w:right="2438" w:bottom="1191" w:left="1021" w:header="0" w:footer="709" w:gutter="0"/>
          <w:cols w:space="708"/>
          <w:docGrid w:linePitch="360"/>
        </w:sectPr>
      </w:pPr>
      <w:r>
        <w:lastRenderedPageBreak/>
        <w:t xml:space="preserve">Synpunkter har därutöver lämnats av </w:t>
      </w:r>
      <w:r w:rsidRPr="002950F8">
        <w:t>Göteborgs universitets student</w:t>
      </w:r>
      <w:r>
        <w:softHyphen/>
      </w:r>
      <w:r w:rsidRPr="002950F8">
        <w:t>kå</w:t>
      </w:r>
      <w:r>
        <w:softHyphen/>
      </w:r>
      <w:r w:rsidRPr="002950F8">
        <w:t xml:space="preserve">rer, Nätverk för Sveriges Läkemedelskommittéer (LOK) och </w:t>
      </w:r>
      <w:proofErr w:type="spellStart"/>
      <w:r w:rsidRPr="002950F8">
        <w:t>Tuberös</w:t>
      </w:r>
      <w:proofErr w:type="spellEnd"/>
      <w:r w:rsidRPr="002950F8">
        <w:t xml:space="preserve"> Skle</w:t>
      </w:r>
      <w:r>
        <w:softHyphen/>
      </w:r>
      <w:r w:rsidRPr="002950F8">
        <w:t xml:space="preserve">ros </w:t>
      </w:r>
      <w:proofErr w:type="spellStart"/>
      <w:r w:rsidRPr="002950F8">
        <w:t>Complex</w:t>
      </w:r>
      <w:proofErr w:type="spellEnd"/>
      <w:r>
        <w:t>.</w:t>
      </w:r>
    </w:p>
    <w:p w14:paraId="6CA8D2E7" w14:textId="77777777" w:rsidR="00110C85" w:rsidRDefault="00C013B6" w:rsidP="004C0735">
      <w:pPr>
        <w:pStyle w:val="Bilagarubrik"/>
      </w:pPr>
      <w:bookmarkStart w:id="78" w:name="_Toc18571624"/>
      <w:r>
        <w:lastRenderedPageBreak/>
        <w:t>Lagrådsremissens lagförslag</w:t>
      </w:r>
      <w:bookmarkEnd w:id="78"/>
    </w:p>
    <w:p w14:paraId="23AFD2EB" w14:textId="77777777" w:rsidR="004C0735" w:rsidRPr="00F47B51" w:rsidRDefault="00C013B6" w:rsidP="004C0735">
      <w:pPr>
        <w:pStyle w:val="Rubrik2utannumrering"/>
      </w:pPr>
      <w:bookmarkStart w:id="79" w:name="_Toc13566193"/>
      <w:r w:rsidRPr="00F47B51">
        <w:t>Förslag till lag om ändring i lagen (2003:460) om etikprövning av forskning som avser människor</w:t>
      </w:r>
      <w:bookmarkEnd w:id="79"/>
    </w:p>
    <w:p w14:paraId="2B3B4389" w14:textId="77777777" w:rsidR="004C0735" w:rsidRPr="00F47B51" w:rsidRDefault="00C013B6" w:rsidP="004C0735">
      <w:pPr>
        <w:pStyle w:val="Brdtext"/>
      </w:pPr>
      <w:r w:rsidRPr="00F47B51">
        <w:t xml:space="preserve">Härigenom föreskrivs att 2, 6, 23, 34 och 38 §§ </w:t>
      </w:r>
      <w:r>
        <w:t>lagen (2003:460) om etik</w:t>
      </w:r>
      <w:r>
        <w:softHyphen/>
        <w:t xml:space="preserve">prövning av forskning som avser människor </w:t>
      </w:r>
      <w:r w:rsidRPr="00F47B51">
        <w:t xml:space="preserve">ska ha följande lydelse. </w:t>
      </w:r>
    </w:p>
    <w:p w14:paraId="1B9AA129" w14:textId="77777777" w:rsidR="004C0735" w:rsidRPr="00F47B51" w:rsidRDefault="004C0735" w:rsidP="004C073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4B48" w14:paraId="7C7880B6" w14:textId="77777777">
        <w:tc>
          <w:tcPr>
            <w:tcW w:w="2500" w:type="pct"/>
            <w:shd w:val="clear" w:color="auto" w:fill="auto"/>
            <w:tcMar>
              <w:left w:w="0" w:type="dxa"/>
            </w:tcMar>
          </w:tcPr>
          <w:p w14:paraId="162552D3" w14:textId="77777777" w:rsidR="004C0735" w:rsidRPr="00F47B51" w:rsidRDefault="00C013B6" w:rsidP="004C0735">
            <w:pPr>
              <w:pStyle w:val="Brdtext"/>
              <w:rPr>
                <w:i/>
              </w:rPr>
            </w:pPr>
            <w:r w:rsidRPr="00F47B51">
              <w:rPr>
                <w:i/>
              </w:rPr>
              <w:t>Nuvarande lydelse</w:t>
            </w:r>
          </w:p>
        </w:tc>
        <w:tc>
          <w:tcPr>
            <w:tcW w:w="2500" w:type="pct"/>
            <w:shd w:val="clear" w:color="auto" w:fill="auto"/>
            <w:tcMar>
              <w:right w:w="0" w:type="dxa"/>
            </w:tcMar>
          </w:tcPr>
          <w:p w14:paraId="30E73395" w14:textId="77777777" w:rsidR="004C0735" w:rsidRPr="00F47B51" w:rsidRDefault="00C013B6" w:rsidP="004C0735">
            <w:pPr>
              <w:pStyle w:val="Brdtext"/>
              <w:rPr>
                <w:i/>
              </w:rPr>
            </w:pPr>
            <w:r w:rsidRPr="00F47B51">
              <w:rPr>
                <w:i/>
              </w:rPr>
              <w:t>Föreslagen lydelse</w:t>
            </w:r>
          </w:p>
        </w:tc>
      </w:tr>
    </w:tbl>
    <w:p w14:paraId="50C47790" w14:textId="5961C20E" w:rsidR="004C0735" w:rsidRPr="00F47B51" w:rsidRDefault="00C013B6" w:rsidP="004C0735">
      <w:pPr>
        <w:pStyle w:val="Brdtext"/>
        <w:spacing w:before="270"/>
        <w:jc w:val="center"/>
      </w:pPr>
      <w:r w:rsidRPr="00F47B51">
        <w:t>2 §</w:t>
      </w:r>
      <w:r w:rsidR="00D46229">
        <w:rPr>
          <w:rStyle w:val="Fotnotsreferens"/>
        </w:rPr>
        <w:footnoteReference w:id="5"/>
      </w:r>
    </w:p>
    <w:p w14:paraId="1C2B9FB7" w14:textId="77777777" w:rsidR="004C0735" w:rsidRPr="00F47B51" w:rsidRDefault="00C013B6" w:rsidP="004C0735">
      <w:pPr>
        <w:pStyle w:val="Brdtextmedindrag"/>
      </w:pPr>
      <w:r w:rsidRPr="00F47B51">
        <w:t>I denna lag avses med</w:t>
      </w:r>
    </w:p>
    <w:tbl>
      <w:tblPr>
        <w:tblW w:w="5000" w:type="pct"/>
        <w:tblLook w:val="0000" w:firstRow="0" w:lastRow="0" w:firstColumn="0" w:lastColumn="0" w:noHBand="0" w:noVBand="0"/>
      </w:tblPr>
      <w:tblGrid>
        <w:gridCol w:w="2948"/>
        <w:gridCol w:w="2949"/>
      </w:tblGrid>
      <w:tr w:rsidR="00A24B48" w14:paraId="224C9FC8" w14:textId="77777777">
        <w:tc>
          <w:tcPr>
            <w:tcW w:w="2500" w:type="pct"/>
            <w:shd w:val="clear" w:color="auto" w:fill="auto"/>
            <w:tcMar>
              <w:left w:w="0" w:type="dxa"/>
            </w:tcMar>
          </w:tcPr>
          <w:p w14:paraId="509ADF22" w14:textId="77777777" w:rsidR="004C0735" w:rsidRPr="00F47B51" w:rsidRDefault="00C013B6" w:rsidP="004C0735">
            <w:pPr>
              <w:pStyle w:val="Brdtextmedindrag"/>
            </w:pPr>
            <w:r w:rsidRPr="00F47B51">
              <w:t>forskning</w:t>
            </w:r>
            <w:r w:rsidRPr="00F47B51">
              <w:rPr>
                <w:i/>
              </w:rPr>
              <w:t>:</w:t>
            </w:r>
            <w:r w:rsidRPr="00F47B51">
              <w:t xml:space="preserve"> </w:t>
            </w:r>
            <w:bookmarkStart w:id="80" w:name="_Hlk530142377"/>
            <w:r w:rsidRPr="00F47B51">
              <w:t>vetenskapligt experi</w:t>
            </w:r>
            <w:r w:rsidRPr="00F47B51">
              <w:softHyphen/>
              <w:t xml:space="preserve">mentellt eller teoretiskt arbete för att </w:t>
            </w:r>
            <w:r w:rsidRPr="00F47B51">
              <w:rPr>
                <w:i/>
              </w:rPr>
              <w:t>inhämta</w:t>
            </w:r>
            <w:r w:rsidRPr="00F47B51">
              <w:t xml:space="preserve"> ny kunskap </w:t>
            </w:r>
            <w:r w:rsidRPr="00A4334D">
              <w:t>och</w:t>
            </w:r>
            <w:r w:rsidRPr="00F47B51">
              <w:t xml:space="preserve"> ut</w:t>
            </w:r>
            <w:r w:rsidRPr="00F47B51">
              <w:softHyphen/>
              <w:t>vecklingsarbete på vetenskaplig grund, dock inte sådant arbete som utförs inom ramen för högskole</w:t>
            </w:r>
            <w:r w:rsidRPr="00F47B51">
              <w:softHyphen/>
              <w:t>ut</w:t>
            </w:r>
            <w:r w:rsidRPr="00F47B51">
              <w:softHyphen/>
              <w:t>bildning på grundnivå eller på avancerad nivå</w:t>
            </w:r>
            <w:bookmarkEnd w:id="80"/>
            <w:r w:rsidRPr="00F47B51">
              <w:t xml:space="preserve">, </w:t>
            </w:r>
          </w:p>
          <w:p w14:paraId="606F0945" w14:textId="77777777" w:rsidR="004C0735" w:rsidRPr="00F47B51" w:rsidRDefault="004C0735" w:rsidP="004C0735">
            <w:pPr>
              <w:pStyle w:val="Brdtext"/>
            </w:pPr>
          </w:p>
        </w:tc>
        <w:tc>
          <w:tcPr>
            <w:tcW w:w="2500" w:type="pct"/>
            <w:shd w:val="clear" w:color="auto" w:fill="auto"/>
            <w:tcMar>
              <w:right w:w="0" w:type="dxa"/>
            </w:tcMar>
          </w:tcPr>
          <w:p w14:paraId="1EC387D1" w14:textId="77777777" w:rsidR="004C0735" w:rsidRPr="00F47B51" w:rsidRDefault="00C013B6" w:rsidP="004C0735">
            <w:pPr>
              <w:pStyle w:val="Brdtext"/>
            </w:pPr>
            <w:r w:rsidRPr="00F47B51">
              <w:t>forskning</w:t>
            </w:r>
            <w:r w:rsidRPr="00F47B51">
              <w:rPr>
                <w:i/>
              </w:rPr>
              <w:t>:</w:t>
            </w:r>
            <w:r w:rsidRPr="00F47B51">
              <w:t xml:space="preserve"> vetenskapligt experi</w:t>
            </w:r>
            <w:r w:rsidRPr="00F47B51">
              <w:softHyphen/>
              <w:t xml:space="preserve">mentellt eller teoretiskt arbete </w:t>
            </w:r>
            <w:r w:rsidRPr="00F47B51">
              <w:rPr>
                <w:i/>
              </w:rPr>
              <w:t>eller vetenskapliga studier genom ob</w:t>
            </w:r>
            <w:r w:rsidRPr="00F47B51">
              <w:rPr>
                <w:i/>
              </w:rPr>
              <w:softHyphen/>
              <w:t>ser</w:t>
            </w:r>
            <w:r>
              <w:rPr>
                <w:i/>
              </w:rPr>
              <w:softHyphen/>
            </w:r>
            <w:r w:rsidRPr="00F47B51">
              <w:rPr>
                <w:i/>
              </w:rPr>
              <w:t>vation, om arbetet eller stu</w:t>
            </w:r>
            <w:r w:rsidRPr="00F47B51">
              <w:rPr>
                <w:i/>
              </w:rPr>
              <w:softHyphen/>
              <w:t xml:space="preserve">dierna </w:t>
            </w:r>
            <w:r>
              <w:rPr>
                <w:i/>
              </w:rPr>
              <w:t>görs</w:t>
            </w:r>
            <w:r w:rsidRPr="00F47B51">
              <w:t xml:space="preserve"> för att </w:t>
            </w:r>
            <w:r w:rsidRPr="00F47B51">
              <w:rPr>
                <w:i/>
              </w:rPr>
              <w:t>hämta in</w:t>
            </w:r>
            <w:r w:rsidRPr="00F47B51">
              <w:t xml:space="preserve"> ny kunskap, </w:t>
            </w:r>
            <w:r w:rsidRPr="00A4334D">
              <w:t>och</w:t>
            </w:r>
            <w:r w:rsidRPr="00F47B51">
              <w:t xml:space="preserve"> utvecklingsarbete på veten</w:t>
            </w:r>
            <w:r>
              <w:softHyphen/>
            </w:r>
            <w:r w:rsidRPr="00F47B51">
              <w:t>skaplig grund, dock inte sådant ar</w:t>
            </w:r>
            <w:r>
              <w:softHyphen/>
            </w:r>
            <w:r w:rsidRPr="00F47B51">
              <w:t xml:space="preserve">bete </w:t>
            </w:r>
            <w:r w:rsidRPr="00F47B51">
              <w:rPr>
                <w:i/>
              </w:rPr>
              <w:t>eller sådana studier</w:t>
            </w:r>
            <w:r w:rsidRPr="00F47B51">
              <w:t xml:space="preserve"> som utförs </w:t>
            </w:r>
            <w:r w:rsidRPr="00900336">
              <w:rPr>
                <w:i/>
              </w:rPr>
              <w:t>endast</w:t>
            </w:r>
            <w:r>
              <w:t xml:space="preserve"> </w:t>
            </w:r>
            <w:r w:rsidRPr="00F47B51">
              <w:t>inom ra</w:t>
            </w:r>
            <w:r w:rsidRPr="00F47B51">
              <w:softHyphen/>
              <w:t>men för hög</w:t>
            </w:r>
            <w:r>
              <w:softHyphen/>
            </w:r>
            <w:r w:rsidRPr="00F47B51">
              <w:t>skole</w:t>
            </w:r>
            <w:r>
              <w:softHyphen/>
            </w:r>
            <w:r w:rsidRPr="00F47B51">
              <w:t>ut</w:t>
            </w:r>
            <w:r>
              <w:softHyphen/>
            </w:r>
            <w:r w:rsidRPr="00F47B51">
              <w:t>bildning på grundnivå eller på avancerad nivå,</w:t>
            </w:r>
          </w:p>
        </w:tc>
      </w:tr>
    </w:tbl>
    <w:p w14:paraId="3F2D43E6" w14:textId="77777777" w:rsidR="004C0735" w:rsidRPr="00F47B51" w:rsidRDefault="00C013B6" w:rsidP="004C0735">
      <w:pPr>
        <w:pStyle w:val="Brdtextmedindrag"/>
      </w:pPr>
      <w:r w:rsidRPr="00F47B51">
        <w:t>forskningshuvudman</w:t>
      </w:r>
      <w:r w:rsidRPr="00F47B51">
        <w:rPr>
          <w:i/>
        </w:rPr>
        <w:t>:</w:t>
      </w:r>
      <w:r w:rsidRPr="00F47B51">
        <w:t xml:space="preserve"> en statlig myndighet eller en fysisk eller juridisk person i vars verksamhet forskningen utförs,</w:t>
      </w:r>
    </w:p>
    <w:p w14:paraId="4692A998" w14:textId="77777777" w:rsidR="004C0735" w:rsidRPr="00F47B51" w:rsidRDefault="00C013B6" w:rsidP="004C0735">
      <w:pPr>
        <w:pStyle w:val="Brdtextmedindrag"/>
      </w:pPr>
      <w:r w:rsidRPr="00F47B51">
        <w:t>forskningsperson</w:t>
      </w:r>
      <w:r w:rsidRPr="00F47B51">
        <w:rPr>
          <w:i/>
        </w:rPr>
        <w:t>:</w:t>
      </w:r>
      <w:r w:rsidRPr="00F47B51">
        <w:t xml:space="preserve"> en levande människa som forskningen avser, och </w:t>
      </w:r>
    </w:p>
    <w:p w14:paraId="0380FA4C" w14:textId="77777777" w:rsidR="004C0735" w:rsidRPr="00F47B51" w:rsidRDefault="00C013B6" w:rsidP="004C0735">
      <w:pPr>
        <w:pStyle w:val="Brdtextmedindrag"/>
      </w:pPr>
      <w:r w:rsidRPr="00F47B51">
        <w:t>behandling av personuppgifter</w:t>
      </w:r>
      <w:r w:rsidRPr="00F47B51">
        <w:rPr>
          <w:i/>
        </w:rPr>
        <w:t>:</w:t>
      </w:r>
      <w:r w:rsidRPr="00F47B51">
        <w:t xml:space="preserve"> sådan behandling som anges i artikel 4.2 i Europaparlamentets och rådets förordning (EU) 2016/679 av den 27 april 2016 om skydd för fysiska personer med avseende på behandling av per</w:t>
      </w:r>
      <w:r>
        <w:softHyphen/>
      </w:r>
      <w:r w:rsidRPr="00F47B51">
        <w:t>sonuppgifter och om det fria flödet av sådana uppgifter och om upphä</w:t>
      </w:r>
      <w:r>
        <w:softHyphen/>
      </w:r>
      <w:r w:rsidRPr="00F47B51">
        <w:t xml:space="preserve">vande av direktiv 95/46/EG (allmän dataskyddsförordning), här benämnd EU:s dataskyddsförordning. </w:t>
      </w:r>
    </w:p>
    <w:p w14:paraId="060EF36E" w14:textId="77777777" w:rsidR="004C0735" w:rsidRPr="00F47B51" w:rsidRDefault="00C013B6" w:rsidP="004C0735">
      <w:pPr>
        <w:pStyle w:val="Brdtext"/>
        <w:spacing w:before="270"/>
        <w:jc w:val="center"/>
      </w:pPr>
      <w:r w:rsidRPr="00F47B51">
        <w:t>6 §</w:t>
      </w:r>
    </w:p>
    <w:tbl>
      <w:tblPr>
        <w:tblW w:w="5000" w:type="pct"/>
        <w:tblLook w:val="0000" w:firstRow="0" w:lastRow="0" w:firstColumn="0" w:lastColumn="0" w:noHBand="0" w:noVBand="0"/>
      </w:tblPr>
      <w:tblGrid>
        <w:gridCol w:w="2948"/>
        <w:gridCol w:w="2949"/>
      </w:tblGrid>
      <w:tr w:rsidR="00A24B48" w14:paraId="709A87EE" w14:textId="77777777">
        <w:tc>
          <w:tcPr>
            <w:tcW w:w="2500" w:type="pct"/>
            <w:shd w:val="clear" w:color="auto" w:fill="auto"/>
            <w:tcMar>
              <w:left w:w="0" w:type="dxa"/>
            </w:tcMar>
          </w:tcPr>
          <w:p w14:paraId="069D70D2" w14:textId="77777777" w:rsidR="004C0735" w:rsidRPr="00F47B51" w:rsidRDefault="00C013B6" w:rsidP="004C0735">
            <w:pPr>
              <w:pStyle w:val="Brdtextmedindrag"/>
            </w:pPr>
            <w:r w:rsidRPr="00F47B51">
              <w:t>Forskning som avses i 3–5 §§ får utföras bara om den har god</w:t>
            </w:r>
            <w:r w:rsidRPr="00F47B51">
              <w:softHyphen/>
              <w:t>känts vid en etikprövning. Ett god</w:t>
            </w:r>
            <w:r w:rsidRPr="00F47B51">
              <w:softHyphen/>
              <w:t>kän</w:t>
            </w:r>
            <w:r>
              <w:softHyphen/>
            </w:r>
            <w:r w:rsidRPr="00F47B51">
              <w:t xml:space="preserve">nande får förenas med villkor. Ett godkännande </w:t>
            </w:r>
            <w:r w:rsidRPr="00F47B51">
              <w:rPr>
                <w:i/>
              </w:rPr>
              <w:t>skall</w:t>
            </w:r>
            <w:r w:rsidRPr="00F47B51">
              <w:t xml:space="preserve"> avse ett visst projekt eller en del av ett pro</w:t>
            </w:r>
            <w:r w:rsidRPr="00F47B51">
              <w:softHyphen/>
              <w:t>jekt eller en på något liknande sätt be</w:t>
            </w:r>
            <w:r>
              <w:softHyphen/>
            </w:r>
            <w:r w:rsidRPr="00F47B51">
              <w:t>stämd forskning. Forskningen får innefatta behandling av sådana per</w:t>
            </w:r>
            <w:r>
              <w:softHyphen/>
            </w:r>
            <w:r w:rsidRPr="00F47B51">
              <w:t>son</w:t>
            </w:r>
            <w:r>
              <w:softHyphen/>
            </w:r>
            <w:r w:rsidRPr="00F47B51">
              <w:t>uppgifter som avses i 3 § bara om behandlingen har god</w:t>
            </w:r>
            <w:r w:rsidRPr="00F47B51">
              <w:softHyphen/>
              <w:t>känts vid etikprövningen.</w:t>
            </w:r>
          </w:p>
        </w:tc>
        <w:tc>
          <w:tcPr>
            <w:tcW w:w="2500" w:type="pct"/>
            <w:shd w:val="clear" w:color="auto" w:fill="auto"/>
            <w:tcMar>
              <w:right w:w="0" w:type="dxa"/>
            </w:tcMar>
          </w:tcPr>
          <w:p w14:paraId="60FDE20F" w14:textId="77777777" w:rsidR="004C0735" w:rsidRPr="00F47B51" w:rsidRDefault="00C013B6" w:rsidP="004C0735">
            <w:pPr>
              <w:pStyle w:val="Brdtextmedindrag"/>
            </w:pPr>
            <w:bookmarkStart w:id="81" w:name="_Hlk3901308"/>
            <w:r w:rsidRPr="00F47B51">
              <w:t>Forskning som avses i 3–5 §§ får utföras bara om den har god</w:t>
            </w:r>
            <w:r w:rsidRPr="00F47B51">
              <w:softHyphen/>
              <w:t>känts vid en etikprövning</w:t>
            </w:r>
            <w:bookmarkEnd w:id="81"/>
            <w:r w:rsidRPr="00F47B51">
              <w:t>. Ett god</w:t>
            </w:r>
            <w:r w:rsidRPr="00F47B51">
              <w:softHyphen/>
              <w:t>kän</w:t>
            </w:r>
            <w:r>
              <w:softHyphen/>
            </w:r>
            <w:r w:rsidRPr="00F47B51">
              <w:t xml:space="preserve">nande får förenas med villkor. Ett godkännande </w:t>
            </w:r>
            <w:r w:rsidRPr="00F47B51">
              <w:rPr>
                <w:i/>
              </w:rPr>
              <w:t>ska</w:t>
            </w:r>
            <w:r w:rsidRPr="00F47B51">
              <w:t xml:space="preserve"> avse ett visst pro</w:t>
            </w:r>
            <w:r>
              <w:softHyphen/>
            </w:r>
            <w:r w:rsidRPr="00F47B51">
              <w:t>jekt eller en del av ett projekt eller en på något liknande sätt be</w:t>
            </w:r>
            <w:r w:rsidRPr="00F47B51">
              <w:softHyphen/>
              <w:t>stämd forskning. Forskningen får inne</w:t>
            </w:r>
            <w:r>
              <w:softHyphen/>
            </w:r>
            <w:r w:rsidRPr="00F47B51">
              <w:t>fatta behandling av sådana per</w:t>
            </w:r>
            <w:r>
              <w:softHyphen/>
            </w:r>
            <w:r w:rsidRPr="00F47B51">
              <w:t>son</w:t>
            </w:r>
            <w:r>
              <w:softHyphen/>
            </w:r>
            <w:r w:rsidRPr="00F47B51">
              <w:t>uppgifter som avses i 3 § bara om behandlingen har god</w:t>
            </w:r>
            <w:r w:rsidRPr="00F47B51">
              <w:softHyphen/>
              <w:t>känts vid etik</w:t>
            </w:r>
            <w:r>
              <w:softHyphen/>
            </w:r>
            <w:r w:rsidRPr="00F47B51">
              <w:t>prövningen.</w:t>
            </w:r>
          </w:p>
          <w:p w14:paraId="06D63504" w14:textId="77777777" w:rsidR="004C0735" w:rsidRPr="00F47B51" w:rsidRDefault="00C013B6" w:rsidP="004C0735">
            <w:pPr>
              <w:pStyle w:val="Brdtextmedindrag"/>
            </w:pPr>
            <w:r w:rsidRPr="00F47B51">
              <w:rPr>
                <w:i/>
              </w:rPr>
              <w:lastRenderedPageBreak/>
              <w:t xml:space="preserve">En forskningshuvudman </w:t>
            </w:r>
            <w:bookmarkStart w:id="82" w:name="_Hlk6988597"/>
            <w:r w:rsidRPr="00F47B51">
              <w:rPr>
                <w:i/>
              </w:rPr>
              <w:t>ska vidta</w:t>
            </w:r>
            <w:r>
              <w:rPr>
                <w:i/>
              </w:rPr>
              <w:t xml:space="preserve"> </w:t>
            </w:r>
            <w:r w:rsidRPr="00F47B51">
              <w:rPr>
                <w:i/>
              </w:rPr>
              <w:t>åtgärder för att förebygga att forsk</w:t>
            </w:r>
            <w:r>
              <w:rPr>
                <w:i/>
              </w:rPr>
              <w:softHyphen/>
            </w:r>
            <w:r w:rsidRPr="00F47B51">
              <w:rPr>
                <w:i/>
              </w:rPr>
              <w:t>ning i den egna verk</w:t>
            </w:r>
            <w:r>
              <w:rPr>
                <w:i/>
              </w:rPr>
              <w:softHyphen/>
            </w:r>
            <w:r w:rsidRPr="00F47B51">
              <w:rPr>
                <w:i/>
              </w:rPr>
              <w:t xml:space="preserve">samheten </w:t>
            </w:r>
            <w:r>
              <w:rPr>
                <w:i/>
              </w:rPr>
              <w:t>ut</w:t>
            </w:r>
            <w:r>
              <w:rPr>
                <w:i/>
              </w:rPr>
              <w:softHyphen/>
              <w:t xml:space="preserve">förs </w:t>
            </w:r>
            <w:r w:rsidRPr="00F47B51">
              <w:rPr>
                <w:i/>
              </w:rPr>
              <w:t xml:space="preserve">i strid med </w:t>
            </w:r>
            <w:r>
              <w:rPr>
                <w:i/>
              </w:rPr>
              <w:t>första stycket</w:t>
            </w:r>
            <w:bookmarkEnd w:id="82"/>
            <w:r w:rsidRPr="00F47B51">
              <w:rPr>
                <w:i/>
              </w:rPr>
              <w:t>.</w:t>
            </w:r>
            <w:r w:rsidRPr="00F47B51">
              <w:t xml:space="preserve"> </w:t>
            </w:r>
          </w:p>
        </w:tc>
      </w:tr>
    </w:tbl>
    <w:p w14:paraId="7669F775" w14:textId="77777777" w:rsidR="004C0735" w:rsidRPr="00F47B51" w:rsidRDefault="00C013B6" w:rsidP="004C0735">
      <w:pPr>
        <w:pStyle w:val="Brdtextmedindrag"/>
      </w:pPr>
      <w:r w:rsidRPr="00F47B51">
        <w:lastRenderedPageBreak/>
        <w:t>Ett godkännande upphör att gälla, om inte forskningen har börjat utföras senast två år efter det att beslutet om godkännande vann laga kraft.</w:t>
      </w:r>
    </w:p>
    <w:p w14:paraId="5A4740B5" w14:textId="77777777" w:rsidR="004C0735" w:rsidRPr="00F47B51" w:rsidRDefault="00C013B6" w:rsidP="004C0735">
      <w:pPr>
        <w:pStyle w:val="Brdtextmedindrag"/>
      </w:pPr>
      <w:r w:rsidRPr="00F47B51">
        <w:t>Ett godkännande enligt denna lag medför inte att forskningen får utföras, om den strider mot någon annan författning.</w:t>
      </w:r>
    </w:p>
    <w:p w14:paraId="7A8A4DAC" w14:textId="77777777" w:rsidR="004C0735" w:rsidRPr="00F47B51" w:rsidRDefault="00C013B6" w:rsidP="004C0735">
      <w:pPr>
        <w:pStyle w:val="Brdtext"/>
        <w:spacing w:before="270"/>
        <w:jc w:val="center"/>
      </w:pPr>
      <w:r w:rsidRPr="00F47B51">
        <w:t>23 §</w:t>
      </w:r>
    </w:p>
    <w:tbl>
      <w:tblPr>
        <w:tblW w:w="5000" w:type="pct"/>
        <w:tblLook w:val="0000" w:firstRow="0" w:lastRow="0" w:firstColumn="0" w:lastColumn="0" w:noHBand="0" w:noVBand="0"/>
      </w:tblPr>
      <w:tblGrid>
        <w:gridCol w:w="2948"/>
        <w:gridCol w:w="2949"/>
      </w:tblGrid>
      <w:tr w:rsidR="00A24B48" w14:paraId="735DB237" w14:textId="77777777">
        <w:tc>
          <w:tcPr>
            <w:tcW w:w="2500" w:type="pct"/>
            <w:shd w:val="clear" w:color="auto" w:fill="auto"/>
            <w:tcMar>
              <w:left w:w="0" w:type="dxa"/>
            </w:tcMar>
          </w:tcPr>
          <w:p w14:paraId="26D2AB3C" w14:textId="77777777" w:rsidR="004C0735" w:rsidRPr="00F47B51" w:rsidRDefault="00C013B6" w:rsidP="004C0735">
            <w:pPr>
              <w:pStyle w:val="Brdtextmedindrag"/>
            </w:pPr>
            <w:r w:rsidRPr="00F47B51">
              <w:t>Ansökan om etikprövning av forsk</w:t>
            </w:r>
            <w:r>
              <w:softHyphen/>
            </w:r>
            <w:r w:rsidRPr="00F47B51">
              <w:t xml:space="preserve">ning </w:t>
            </w:r>
            <w:r w:rsidRPr="00F47B51">
              <w:rPr>
                <w:i/>
              </w:rPr>
              <w:t>skall</w:t>
            </w:r>
            <w:r w:rsidRPr="00F47B51">
              <w:t xml:space="preserve"> göras av forsk</w:t>
            </w:r>
            <w:r w:rsidRPr="00F47B51">
              <w:softHyphen/>
              <w:t>nings</w:t>
            </w:r>
            <w:r>
              <w:softHyphen/>
            </w:r>
            <w:r w:rsidRPr="00F47B51">
              <w:t>huvudmannen.</w:t>
            </w:r>
          </w:p>
        </w:tc>
        <w:tc>
          <w:tcPr>
            <w:tcW w:w="2500" w:type="pct"/>
            <w:shd w:val="clear" w:color="auto" w:fill="auto"/>
            <w:tcMar>
              <w:right w:w="0" w:type="dxa"/>
            </w:tcMar>
          </w:tcPr>
          <w:p w14:paraId="7AFFD810" w14:textId="77777777" w:rsidR="004C0735" w:rsidRPr="00F47B51" w:rsidRDefault="00C013B6" w:rsidP="004C0735">
            <w:pPr>
              <w:pStyle w:val="Brdtextmedindrag"/>
            </w:pPr>
            <w:r w:rsidRPr="00F47B51">
              <w:t>Ansökan om etikprövning av forsk</w:t>
            </w:r>
            <w:r>
              <w:softHyphen/>
            </w:r>
            <w:r w:rsidRPr="00F47B51">
              <w:t xml:space="preserve">ning </w:t>
            </w:r>
            <w:r w:rsidRPr="00F47B51">
              <w:rPr>
                <w:i/>
              </w:rPr>
              <w:t>ska</w:t>
            </w:r>
            <w:r w:rsidRPr="00F47B51">
              <w:t xml:space="preserve"> göras av forsknings</w:t>
            </w:r>
            <w:r w:rsidRPr="00F47B51">
              <w:softHyphen/>
              <w:t>huvudman</w:t>
            </w:r>
            <w:r>
              <w:softHyphen/>
            </w:r>
            <w:r w:rsidRPr="00F47B51">
              <w:t>nen.</w:t>
            </w:r>
          </w:p>
          <w:p w14:paraId="4410D1A7" w14:textId="77777777" w:rsidR="004C0735" w:rsidRPr="00F47B51" w:rsidRDefault="00C013B6" w:rsidP="004C0735">
            <w:pPr>
              <w:pStyle w:val="Brdtextmedindrag"/>
              <w:rPr>
                <w:i/>
              </w:rPr>
            </w:pPr>
            <w:r w:rsidRPr="00F47B51">
              <w:rPr>
                <w:i/>
              </w:rPr>
              <w:t>När flera forskningshuvudmän med</w:t>
            </w:r>
            <w:r>
              <w:rPr>
                <w:i/>
              </w:rPr>
              <w:softHyphen/>
            </w:r>
            <w:r w:rsidRPr="00F47B51">
              <w:rPr>
                <w:i/>
              </w:rPr>
              <w:t>verkar i ett och samma forsk</w:t>
            </w:r>
            <w:r w:rsidRPr="00F47B51">
              <w:rPr>
                <w:i/>
              </w:rPr>
              <w:softHyphen/>
              <w:t>ningspro</w:t>
            </w:r>
            <w:r>
              <w:rPr>
                <w:i/>
              </w:rPr>
              <w:softHyphen/>
            </w:r>
            <w:r w:rsidRPr="00F47B51">
              <w:rPr>
                <w:i/>
              </w:rPr>
              <w:t xml:space="preserve">jekt ska de gemensamt uppdra åt en </w:t>
            </w:r>
            <w:r>
              <w:rPr>
                <w:i/>
              </w:rPr>
              <w:t>av dem</w:t>
            </w:r>
            <w:r w:rsidRPr="00F47B51">
              <w:rPr>
                <w:i/>
              </w:rPr>
              <w:t xml:space="preserve"> att ansöka om etikpröv</w:t>
            </w:r>
            <w:r w:rsidRPr="00F47B51">
              <w:rPr>
                <w:i/>
              </w:rPr>
              <w:softHyphen/>
              <w:t>ning av pro</w:t>
            </w:r>
            <w:r>
              <w:rPr>
                <w:i/>
              </w:rPr>
              <w:softHyphen/>
            </w:r>
            <w:r w:rsidRPr="00F47B51">
              <w:rPr>
                <w:i/>
              </w:rPr>
              <w:t>jektet</w:t>
            </w:r>
            <w:r>
              <w:rPr>
                <w:i/>
              </w:rPr>
              <w:t xml:space="preserve"> för allas räkning och </w:t>
            </w:r>
            <w:r w:rsidRPr="00F47B51">
              <w:rPr>
                <w:i/>
              </w:rPr>
              <w:t>informera de övriga om</w:t>
            </w:r>
            <w:r>
              <w:rPr>
                <w:i/>
              </w:rPr>
              <w:t xml:space="preserve"> Etik</w:t>
            </w:r>
            <w:r>
              <w:rPr>
                <w:i/>
              </w:rPr>
              <w:softHyphen/>
              <w:t>pröv</w:t>
            </w:r>
            <w:r>
              <w:rPr>
                <w:i/>
              </w:rPr>
              <w:softHyphen/>
              <w:t>nings</w:t>
            </w:r>
            <w:r>
              <w:rPr>
                <w:i/>
              </w:rPr>
              <w:softHyphen/>
              <w:t>myndighetens</w:t>
            </w:r>
            <w:r w:rsidRPr="00F47B51">
              <w:rPr>
                <w:i/>
              </w:rPr>
              <w:t xml:space="preserve"> be</w:t>
            </w:r>
            <w:r>
              <w:rPr>
                <w:i/>
              </w:rPr>
              <w:softHyphen/>
            </w:r>
            <w:r w:rsidRPr="00F47B51">
              <w:rPr>
                <w:i/>
              </w:rPr>
              <w:t xml:space="preserve">slut. </w:t>
            </w:r>
          </w:p>
        </w:tc>
      </w:tr>
    </w:tbl>
    <w:p w14:paraId="609B51CB" w14:textId="77777777" w:rsidR="004C0735" w:rsidRPr="00F47B51" w:rsidRDefault="00C013B6" w:rsidP="004C0735">
      <w:pPr>
        <w:pStyle w:val="Brdtext"/>
        <w:spacing w:before="270"/>
        <w:jc w:val="center"/>
      </w:pPr>
      <w:r w:rsidRPr="00F47B51">
        <w:t>34 §</w:t>
      </w:r>
      <w:r w:rsidRPr="00F47B51">
        <w:rPr>
          <w:rStyle w:val="Fotnotsreferens"/>
        </w:rPr>
        <w:footnoteReference w:id="6"/>
      </w:r>
    </w:p>
    <w:tbl>
      <w:tblPr>
        <w:tblW w:w="5000" w:type="pct"/>
        <w:tblLook w:val="0000" w:firstRow="0" w:lastRow="0" w:firstColumn="0" w:lastColumn="0" w:noHBand="0" w:noVBand="0"/>
      </w:tblPr>
      <w:tblGrid>
        <w:gridCol w:w="2948"/>
        <w:gridCol w:w="2949"/>
      </w:tblGrid>
      <w:tr w:rsidR="00A24B48" w14:paraId="24B88A54" w14:textId="77777777">
        <w:tc>
          <w:tcPr>
            <w:tcW w:w="2500" w:type="pct"/>
            <w:shd w:val="clear" w:color="auto" w:fill="auto"/>
            <w:tcMar>
              <w:left w:w="0" w:type="dxa"/>
            </w:tcMar>
          </w:tcPr>
          <w:p w14:paraId="419DD401" w14:textId="77777777" w:rsidR="004C0735" w:rsidRPr="00F47B51" w:rsidRDefault="00C013B6" w:rsidP="004C0735">
            <w:pPr>
              <w:pStyle w:val="Brdtextmedindrag"/>
              <w:rPr>
                <w:i/>
              </w:rPr>
            </w:pPr>
            <w:r w:rsidRPr="00F47B51">
              <w:t>Överklagandenämnden för etik</w:t>
            </w:r>
            <w:r w:rsidRPr="00F47B51">
              <w:softHyphen/>
              <w:t xml:space="preserve">prövning har tillsyn över att denna lag </w:t>
            </w:r>
            <w:r w:rsidRPr="00F47B51">
              <w:rPr>
                <w:i/>
              </w:rPr>
              <w:t xml:space="preserve">och </w:t>
            </w:r>
            <w:r w:rsidRPr="00F47B51">
              <w:t>föreskrifter som har med</w:t>
            </w:r>
            <w:r w:rsidRPr="00F47B51">
              <w:softHyphen/>
              <w:t>de</w:t>
            </w:r>
            <w:r>
              <w:softHyphen/>
            </w:r>
            <w:r w:rsidRPr="00F47B51">
              <w:t xml:space="preserve">lats med stöd av lagen följs. </w:t>
            </w:r>
            <w:r w:rsidRPr="00F47B51">
              <w:rPr>
                <w:i/>
              </w:rPr>
              <w:t xml:space="preserve">Detta gäller dock </w:t>
            </w:r>
            <w:bookmarkStart w:id="83" w:name="_Hlk531618488"/>
            <w:r w:rsidRPr="00F47B51">
              <w:rPr>
                <w:i/>
              </w:rPr>
              <w:t>inte i den ut</w:t>
            </w:r>
            <w:r w:rsidRPr="00F47B51">
              <w:rPr>
                <w:i/>
              </w:rPr>
              <w:softHyphen/>
              <w:t>sträck</w:t>
            </w:r>
            <w:r>
              <w:rPr>
                <w:i/>
              </w:rPr>
              <w:softHyphen/>
            </w:r>
            <w:r w:rsidRPr="00F47B51">
              <w:rPr>
                <w:i/>
              </w:rPr>
              <w:t>ning tillsynen faller inom någon annan myndighets ansvars</w:t>
            </w:r>
            <w:r w:rsidRPr="00F47B51">
              <w:rPr>
                <w:i/>
              </w:rPr>
              <w:softHyphen/>
              <w:t>område.</w:t>
            </w:r>
            <w:r w:rsidRPr="00F47B51">
              <w:t xml:space="preserve"> </w:t>
            </w:r>
            <w:bookmarkEnd w:id="83"/>
            <w:r w:rsidRPr="00F47B51">
              <w:rPr>
                <w:i/>
              </w:rPr>
              <w:t xml:space="preserve">  </w:t>
            </w:r>
          </w:p>
        </w:tc>
        <w:tc>
          <w:tcPr>
            <w:tcW w:w="2500" w:type="pct"/>
            <w:shd w:val="clear" w:color="auto" w:fill="auto"/>
            <w:tcMar>
              <w:right w:w="0" w:type="dxa"/>
            </w:tcMar>
          </w:tcPr>
          <w:p w14:paraId="5EDAFC7C" w14:textId="77777777" w:rsidR="004C0735" w:rsidRPr="00F47B51" w:rsidRDefault="00C013B6" w:rsidP="004C0735">
            <w:pPr>
              <w:pStyle w:val="Brdtextmedindrag"/>
            </w:pPr>
            <w:r w:rsidRPr="00F47B51">
              <w:t>Överklagandenämnden för etik</w:t>
            </w:r>
            <w:r w:rsidRPr="00F47B51">
              <w:softHyphen/>
              <w:t>prövning har tillsyn över att denna lag</w:t>
            </w:r>
            <w:r w:rsidRPr="00F47B51">
              <w:rPr>
                <w:i/>
              </w:rPr>
              <w:t>,</w:t>
            </w:r>
            <w:r w:rsidRPr="00F47B51">
              <w:t xml:space="preserve"> föreskrifter som har medde</w:t>
            </w:r>
            <w:r w:rsidRPr="00F47B51">
              <w:softHyphen/>
              <w:t xml:space="preserve">lats med stöd av lagen </w:t>
            </w:r>
            <w:r w:rsidRPr="00F47B51">
              <w:rPr>
                <w:i/>
              </w:rPr>
              <w:t>och villkor som har meddelats i samband med god</w:t>
            </w:r>
            <w:r>
              <w:rPr>
                <w:i/>
              </w:rPr>
              <w:softHyphen/>
            </w:r>
            <w:r w:rsidRPr="00F47B51">
              <w:rPr>
                <w:i/>
              </w:rPr>
              <w:t>kännande vid etikprövning</w:t>
            </w:r>
            <w:r w:rsidRPr="00F47B51">
              <w:t xml:space="preserve"> följs.   </w:t>
            </w:r>
          </w:p>
        </w:tc>
      </w:tr>
    </w:tbl>
    <w:p w14:paraId="4A5CA2F7" w14:textId="77777777" w:rsidR="004C0735" w:rsidRDefault="00C013B6" w:rsidP="004C0735">
      <w:pPr>
        <w:pStyle w:val="Brdtextmedindrag"/>
      </w:pPr>
      <w:r w:rsidRPr="00F47B51">
        <w:t>Överklagandenämnden för etikprövning får bestämma att ett tillsyns</w:t>
      </w:r>
      <w:r w:rsidRPr="00F47B51">
        <w:softHyphen/>
        <w:t>be</w:t>
      </w:r>
      <w:r w:rsidRPr="00F47B51">
        <w:softHyphen/>
        <w:t xml:space="preserve">slut ska gälla omedelbart. </w:t>
      </w:r>
    </w:p>
    <w:p w14:paraId="5EE4ABBB" w14:textId="77777777" w:rsidR="004C0735" w:rsidRPr="00F47B51" w:rsidRDefault="00C013B6" w:rsidP="004C0735">
      <w:pPr>
        <w:pStyle w:val="Brdtext"/>
        <w:spacing w:before="270"/>
        <w:jc w:val="center"/>
      </w:pPr>
      <w:r w:rsidRPr="00F47B51">
        <w:t>38 §</w:t>
      </w:r>
    </w:p>
    <w:tbl>
      <w:tblPr>
        <w:tblW w:w="5000" w:type="pct"/>
        <w:tblLook w:val="0000" w:firstRow="0" w:lastRow="0" w:firstColumn="0" w:lastColumn="0" w:noHBand="0" w:noVBand="0"/>
      </w:tblPr>
      <w:tblGrid>
        <w:gridCol w:w="2948"/>
        <w:gridCol w:w="2949"/>
      </w:tblGrid>
      <w:tr w:rsidR="00A24B48" w14:paraId="569F786E" w14:textId="77777777">
        <w:tc>
          <w:tcPr>
            <w:tcW w:w="2500" w:type="pct"/>
            <w:shd w:val="clear" w:color="auto" w:fill="auto"/>
            <w:tcMar>
              <w:left w:w="0" w:type="dxa"/>
            </w:tcMar>
          </w:tcPr>
          <w:p w14:paraId="059D0226" w14:textId="77777777" w:rsidR="004C0735" w:rsidRDefault="00C013B6" w:rsidP="004C0735">
            <w:pPr>
              <w:pStyle w:val="Brdtextmedindrag"/>
            </w:pPr>
            <w:r w:rsidRPr="00F47B51">
              <w:t xml:space="preserve">Den som </w:t>
            </w:r>
            <w:r w:rsidRPr="004F2FD4">
              <w:rPr>
                <w:i/>
              </w:rPr>
              <w:t>uppsåtligen</w:t>
            </w:r>
            <w:r w:rsidRPr="00F47B51">
              <w:t xml:space="preserve"> bryter mot </w:t>
            </w:r>
            <w:bookmarkStart w:id="84" w:name="_Hlk535934805"/>
            <w:r w:rsidRPr="00F47B51">
              <w:t>6</w:t>
            </w:r>
            <w:r>
              <w:t> </w:t>
            </w:r>
            <w:r w:rsidRPr="00F47B51">
              <w:t>§ första stycket eller mot ett vill</w:t>
            </w:r>
            <w:r w:rsidRPr="00F47B51">
              <w:softHyphen/>
              <w:t xml:space="preserve">kor som har meddelats med stöd av </w:t>
            </w:r>
          </w:p>
          <w:p w14:paraId="73681DC7" w14:textId="77777777" w:rsidR="004C0735" w:rsidRPr="00F47B51" w:rsidRDefault="00C013B6" w:rsidP="004C0735">
            <w:pPr>
              <w:pStyle w:val="Brdtext"/>
            </w:pPr>
            <w:r w:rsidRPr="00F47B51">
              <w:t xml:space="preserve">6 § första stycket </w:t>
            </w:r>
            <w:bookmarkEnd w:id="84"/>
            <w:r w:rsidRPr="00F47B51">
              <w:rPr>
                <w:i/>
              </w:rPr>
              <w:t xml:space="preserve">skall dömas </w:t>
            </w:r>
            <w:r w:rsidRPr="00F47B51">
              <w:t xml:space="preserve">till böter eller fängelse i högst </w:t>
            </w:r>
            <w:r w:rsidRPr="00F47B51">
              <w:rPr>
                <w:i/>
              </w:rPr>
              <w:t>sex må</w:t>
            </w:r>
            <w:r>
              <w:rPr>
                <w:i/>
              </w:rPr>
              <w:softHyphen/>
            </w:r>
            <w:r w:rsidRPr="00F47B51">
              <w:rPr>
                <w:i/>
              </w:rPr>
              <w:t>nader</w:t>
            </w:r>
            <w:r w:rsidRPr="00F47B51">
              <w:t>. I ringa fall döms inte till an</w:t>
            </w:r>
            <w:r>
              <w:softHyphen/>
            </w:r>
            <w:r w:rsidRPr="00F47B51">
              <w:t xml:space="preserve">svar. </w:t>
            </w:r>
          </w:p>
          <w:p w14:paraId="7C4B6169" w14:textId="77777777" w:rsidR="004C0735" w:rsidRPr="00F47B51" w:rsidRDefault="00C013B6" w:rsidP="004C0735">
            <w:pPr>
              <w:pStyle w:val="Brdtextmedindrag"/>
              <w:rPr>
                <w:i/>
              </w:rPr>
            </w:pPr>
            <w:r w:rsidRPr="00F47B51">
              <w:rPr>
                <w:i/>
              </w:rPr>
              <w:t>Till ansvar enligt första stycket döms inte om gärningen är belagd med straff enligt bestämmelse i nå</w:t>
            </w:r>
            <w:r>
              <w:rPr>
                <w:i/>
              </w:rPr>
              <w:softHyphen/>
            </w:r>
            <w:r w:rsidRPr="00F47B51">
              <w:rPr>
                <w:i/>
              </w:rPr>
              <w:t xml:space="preserve">gon annan författning.   </w:t>
            </w:r>
          </w:p>
        </w:tc>
        <w:tc>
          <w:tcPr>
            <w:tcW w:w="2500" w:type="pct"/>
            <w:shd w:val="clear" w:color="auto" w:fill="auto"/>
            <w:tcMar>
              <w:right w:w="0" w:type="dxa"/>
            </w:tcMar>
          </w:tcPr>
          <w:p w14:paraId="72E4FEBD" w14:textId="77777777" w:rsidR="004C0735" w:rsidRPr="002F3A4B" w:rsidRDefault="00C013B6" w:rsidP="004C0735">
            <w:pPr>
              <w:pStyle w:val="Brdtextmedindrag"/>
            </w:pPr>
            <w:bookmarkStart w:id="85" w:name="_Hlk366032"/>
            <w:r w:rsidRPr="002F3A4B">
              <w:t xml:space="preserve">Den som </w:t>
            </w:r>
            <w:r w:rsidRPr="004F2FD4">
              <w:rPr>
                <w:i/>
              </w:rPr>
              <w:t>med</w:t>
            </w:r>
            <w:r>
              <w:t xml:space="preserve"> </w:t>
            </w:r>
            <w:r w:rsidRPr="004F2FD4">
              <w:rPr>
                <w:i/>
              </w:rPr>
              <w:t>uppsåt</w:t>
            </w:r>
            <w:r w:rsidRPr="002F3A4B">
              <w:t xml:space="preserve"> bryter mot 6 § första stycket eller mot ett vill</w:t>
            </w:r>
            <w:r w:rsidRPr="002F3A4B">
              <w:softHyphen/>
              <w:t xml:space="preserve">kor som har meddelats med stöd av 6 § första stycket </w:t>
            </w:r>
            <w:r w:rsidRPr="009C5843">
              <w:rPr>
                <w:i/>
              </w:rPr>
              <w:t>döms</w:t>
            </w:r>
            <w:r w:rsidRPr="002F3A4B">
              <w:t xml:space="preserve"> till böter eller fängelse i högst </w:t>
            </w:r>
            <w:r w:rsidRPr="009C5843">
              <w:rPr>
                <w:i/>
              </w:rPr>
              <w:t>två år</w:t>
            </w:r>
            <w:r w:rsidRPr="002F3A4B">
              <w:t xml:space="preserve">. </w:t>
            </w:r>
          </w:p>
          <w:p w14:paraId="560D93C4" w14:textId="77777777" w:rsidR="004C0735" w:rsidRPr="002F3A4B" w:rsidRDefault="00C013B6" w:rsidP="004C0735">
            <w:pPr>
              <w:pStyle w:val="Brdtextmedindrag"/>
              <w:rPr>
                <w:i/>
              </w:rPr>
            </w:pPr>
            <w:r>
              <w:rPr>
                <w:i/>
              </w:rPr>
              <w:t xml:space="preserve">Detsamma ska gälla den </w:t>
            </w:r>
            <w:r w:rsidRPr="002F3A4B">
              <w:rPr>
                <w:i/>
              </w:rPr>
              <w:t xml:space="preserve">som </w:t>
            </w:r>
            <w:r>
              <w:rPr>
                <w:i/>
              </w:rPr>
              <w:t xml:space="preserve">med </w:t>
            </w:r>
            <w:r w:rsidRPr="002F3A4B">
              <w:rPr>
                <w:i/>
              </w:rPr>
              <w:t>upp</w:t>
            </w:r>
            <w:r w:rsidRPr="002F3A4B">
              <w:rPr>
                <w:i/>
              </w:rPr>
              <w:softHyphen/>
              <w:t xml:space="preserve">såt </w:t>
            </w:r>
            <w:r>
              <w:rPr>
                <w:i/>
              </w:rPr>
              <w:t xml:space="preserve">låter bli </w:t>
            </w:r>
            <w:r w:rsidRPr="002F3A4B">
              <w:rPr>
                <w:i/>
              </w:rPr>
              <w:t xml:space="preserve">att vidta </w:t>
            </w:r>
            <w:r>
              <w:rPr>
                <w:i/>
              </w:rPr>
              <w:t xml:space="preserve">de </w:t>
            </w:r>
            <w:r w:rsidRPr="002F3A4B">
              <w:rPr>
                <w:i/>
              </w:rPr>
              <w:t>åt</w:t>
            </w:r>
            <w:r w:rsidRPr="002F3A4B">
              <w:rPr>
                <w:i/>
              </w:rPr>
              <w:softHyphen/>
              <w:t>gär</w:t>
            </w:r>
            <w:r>
              <w:rPr>
                <w:i/>
              </w:rPr>
              <w:softHyphen/>
            </w:r>
            <w:r w:rsidRPr="002F3A4B">
              <w:rPr>
                <w:i/>
              </w:rPr>
              <w:t xml:space="preserve">der </w:t>
            </w:r>
            <w:r>
              <w:rPr>
                <w:i/>
              </w:rPr>
              <w:t xml:space="preserve">som skäligen kunnat krävas </w:t>
            </w:r>
            <w:r w:rsidRPr="002F3A4B">
              <w:rPr>
                <w:i/>
              </w:rPr>
              <w:t>en</w:t>
            </w:r>
            <w:r>
              <w:rPr>
                <w:i/>
              </w:rPr>
              <w:softHyphen/>
            </w:r>
            <w:r w:rsidRPr="002F3A4B">
              <w:rPr>
                <w:i/>
              </w:rPr>
              <w:t>ligt</w:t>
            </w:r>
            <w:r>
              <w:rPr>
                <w:i/>
              </w:rPr>
              <w:t xml:space="preserve"> 6 § </w:t>
            </w:r>
            <w:r w:rsidRPr="002F3A4B">
              <w:rPr>
                <w:i/>
              </w:rPr>
              <w:t>andra stycket, om forsk</w:t>
            </w:r>
            <w:r w:rsidRPr="002F3A4B">
              <w:rPr>
                <w:i/>
              </w:rPr>
              <w:softHyphen/>
              <w:t>ning i den egna verksamheten ut</w:t>
            </w:r>
            <w:r>
              <w:rPr>
                <w:i/>
              </w:rPr>
              <w:softHyphen/>
            </w:r>
            <w:r w:rsidRPr="002F3A4B">
              <w:rPr>
                <w:i/>
              </w:rPr>
              <w:t>förs i strid med 6 § första stycket eller ett vill</w:t>
            </w:r>
            <w:r w:rsidRPr="002F3A4B">
              <w:rPr>
                <w:i/>
              </w:rPr>
              <w:softHyphen/>
              <w:t>kor som har meddelats med stöd av 6 § första stycket.</w:t>
            </w:r>
          </w:p>
          <w:p w14:paraId="61EAB0D3" w14:textId="77777777" w:rsidR="004C0735" w:rsidRPr="002F3A4B" w:rsidRDefault="00C013B6" w:rsidP="004C0735">
            <w:pPr>
              <w:pStyle w:val="Brdtextmedindrag"/>
              <w:rPr>
                <w:i/>
              </w:rPr>
            </w:pPr>
            <w:r w:rsidRPr="002F3A4B">
              <w:rPr>
                <w:i/>
              </w:rPr>
              <w:lastRenderedPageBreak/>
              <w:t>Om gärningen enligt första eller andra stycket begås av grov oakt</w:t>
            </w:r>
            <w:r w:rsidRPr="002F3A4B">
              <w:rPr>
                <w:i/>
              </w:rPr>
              <w:softHyphen/>
              <w:t>samhet döms till böter eller fän</w:t>
            </w:r>
            <w:r w:rsidRPr="002F3A4B">
              <w:rPr>
                <w:i/>
              </w:rPr>
              <w:softHyphen/>
              <w:t>g</w:t>
            </w:r>
            <w:r>
              <w:rPr>
                <w:i/>
              </w:rPr>
              <w:softHyphen/>
            </w:r>
            <w:r w:rsidRPr="002F3A4B">
              <w:rPr>
                <w:i/>
              </w:rPr>
              <w:t>else i högst sex månader</w:t>
            </w:r>
            <w:bookmarkEnd w:id="85"/>
            <w:r w:rsidRPr="002F3A4B">
              <w:rPr>
                <w:i/>
              </w:rPr>
              <w:t>.</w:t>
            </w:r>
          </w:p>
          <w:p w14:paraId="038E7AB4" w14:textId="77777777" w:rsidR="004C0735" w:rsidRPr="00F47B51" w:rsidRDefault="00C013B6" w:rsidP="004C0735">
            <w:pPr>
              <w:pStyle w:val="Brdtextmedindrag"/>
            </w:pPr>
            <w:r w:rsidRPr="00F47B51">
              <w:t xml:space="preserve">I ringa fall döms </w:t>
            </w:r>
            <w:r w:rsidRPr="00E75ABB">
              <w:rPr>
                <w:i/>
              </w:rPr>
              <w:t xml:space="preserve">det </w:t>
            </w:r>
            <w:r w:rsidRPr="00F47B51">
              <w:t>inte till an</w:t>
            </w:r>
            <w:r w:rsidRPr="00F47B51">
              <w:softHyphen/>
              <w:t xml:space="preserve">svar.   </w:t>
            </w:r>
          </w:p>
        </w:tc>
      </w:tr>
    </w:tbl>
    <w:p w14:paraId="5CA2213C" w14:textId="77777777" w:rsidR="004C0735" w:rsidRPr="00F47B51" w:rsidRDefault="00C013B6" w:rsidP="004C0735">
      <w:pPr>
        <w:pStyle w:val="Brdtextmedindrag"/>
      </w:pPr>
      <w:r w:rsidRPr="00F47B51">
        <w:lastRenderedPageBreak/>
        <w:t xml:space="preserve">Den som har överträtt ett vitesföreläggande enligt 35 § får inte dömas till ansvar för en gärning som omfattas av föreläggandet. </w:t>
      </w:r>
    </w:p>
    <w:p w14:paraId="52E1D755" w14:textId="77777777" w:rsidR="004C0735" w:rsidRPr="00F47B51" w:rsidRDefault="00C013B6" w:rsidP="004C0735">
      <w:pPr>
        <w:pStyle w:val="Slutstreck"/>
        <w:spacing w:after="0"/>
      </w:pPr>
      <w:r w:rsidRPr="00F47B51">
        <w:t>                      </w:t>
      </w:r>
    </w:p>
    <w:p w14:paraId="3D0EBE3B" w14:textId="77777777" w:rsidR="004C0735" w:rsidRDefault="00C013B6" w:rsidP="004C0735">
      <w:pPr>
        <w:pStyle w:val="Brdtextmedindrag"/>
      </w:pPr>
      <w:r>
        <w:t>1. </w:t>
      </w:r>
      <w:r w:rsidRPr="00F47B51">
        <w:t xml:space="preserve">Denna lag träder i kraft den 1 januari 2020. </w:t>
      </w:r>
    </w:p>
    <w:p w14:paraId="79A4BBEA" w14:textId="77777777" w:rsidR="004C0735" w:rsidRDefault="00C013B6" w:rsidP="004C0735">
      <w:pPr>
        <w:pStyle w:val="Brdtextmedindrag"/>
      </w:pPr>
      <w:r>
        <w:t>2. </w:t>
      </w:r>
      <w:r w:rsidRPr="00F47B51">
        <w:t>Lagen tilläm</w:t>
      </w:r>
      <w:r w:rsidRPr="00F47B51">
        <w:softHyphen/>
        <w:t xml:space="preserve">pas </w:t>
      </w:r>
      <w:r>
        <w:t xml:space="preserve">inte </w:t>
      </w:r>
      <w:r w:rsidRPr="00F47B51">
        <w:t xml:space="preserve">på forskning som </w:t>
      </w:r>
      <w:r>
        <w:t xml:space="preserve">har </w:t>
      </w:r>
      <w:r w:rsidRPr="00F47B51">
        <w:t>utför</w:t>
      </w:r>
      <w:r>
        <w:t>t</w:t>
      </w:r>
      <w:r w:rsidRPr="00F47B51">
        <w:t>s före ikraftträdandet</w:t>
      </w:r>
      <w:r>
        <w:t>.</w:t>
      </w:r>
    </w:p>
    <w:p w14:paraId="3FCA0215" w14:textId="77777777" w:rsidR="004C0735" w:rsidRPr="00025171" w:rsidRDefault="004C0735" w:rsidP="009C61A6">
      <w:pPr>
        <w:pStyle w:val="Brdtextmedindrag"/>
        <w:sectPr w:rsidR="004C0735" w:rsidRPr="00025171" w:rsidSect="00155500">
          <w:headerReference w:type="even" r:id="rId117"/>
          <w:headerReference w:type="default" r:id="rId118"/>
          <w:footerReference w:type="even" r:id="rId119"/>
          <w:footerReference w:type="default" r:id="rId120"/>
          <w:headerReference w:type="first" r:id="rId121"/>
          <w:footerReference w:type="first" r:id="rId122"/>
          <w:footnotePr>
            <w:numRestart w:val="eachSect"/>
          </w:footnotePr>
          <w:pgSz w:w="9356" w:h="13721" w:code="9"/>
          <w:pgMar w:top="794" w:right="2438" w:bottom="1191" w:left="1021" w:header="0" w:footer="709" w:gutter="0"/>
          <w:cols w:space="708"/>
          <w:docGrid w:linePitch="360"/>
        </w:sectPr>
      </w:pPr>
    </w:p>
    <w:p w14:paraId="32C26E83" w14:textId="00524EC1" w:rsidR="00110C85" w:rsidRDefault="00C013B6" w:rsidP="004C0735">
      <w:pPr>
        <w:pStyle w:val="Bilagarubrik"/>
      </w:pPr>
      <w:bookmarkStart w:id="86" w:name="_Toc18571625"/>
      <w:r>
        <w:lastRenderedPageBreak/>
        <w:t>Lagrådets yttrande</w:t>
      </w:r>
      <w:bookmarkEnd w:id="86"/>
    </w:p>
    <w:p w14:paraId="3E0A551A" w14:textId="685E15E3" w:rsidR="004C0735" w:rsidRDefault="00C013B6" w:rsidP="00B55853">
      <w:pPr>
        <w:pStyle w:val="Brdtext"/>
      </w:pPr>
      <w:r w:rsidRPr="00510232">
        <w:t>Utdrag ur protokoll vid sammanträde 2019-08-22</w:t>
      </w:r>
    </w:p>
    <w:p w14:paraId="7C7A8931" w14:textId="77777777" w:rsidR="00B55853" w:rsidRPr="00B55853" w:rsidRDefault="00B55853" w:rsidP="00B55853">
      <w:pPr>
        <w:pStyle w:val="Brdtextmedindrag"/>
      </w:pPr>
    </w:p>
    <w:p w14:paraId="69152A92" w14:textId="73D45BF2" w:rsidR="004C0735" w:rsidRDefault="00C013B6" w:rsidP="00B55853">
      <w:pPr>
        <w:pStyle w:val="Brdtext"/>
      </w:pPr>
      <w:r w:rsidRPr="00510232">
        <w:rPr>
          <w:b/>
        </w:rPr>
        <w:t>Närvarande:</w:t>
      </w:r>
      <w:r w:rsidRPr="00510232">
        <w:t xml:space="preserve"> F.d. justitierådet Ella Nyström samt justitieråden</w:t>
      </w:r>
      <w:r>
        <w:t xml:space="preserve"> </w:t>
      </w:r>
      <w:r w:rsidRPr="00510232">
        <w:t xml:space="preserve">Erik </w:t>
      </w:r>
      <w:proofErr w:type="spellStart"/>
      <w:r w:rsidRPr="00510232">
        <w:t>Nymans</w:t>
      </w:r>
      <w:r w:rsidR="00B55853">
        <w:softHyphen/>
      </w:r>
      <w:r w:rsidRPr="00510232">
        <w:t>son</w:t>
      </w:r>
      <w:proofErr w:type="spellEnd"/>
      <w:r w:rsidRPr="00510232">
        <w:t xml:space="preserve"> och Thomas Bull</w:t>
      </w:r>
    </w:p>
    <w:p w14:paraId="1AEFF52B" w14:textId="77777777" w:rsidR="00B55853" w:rsidRPr="00B55853" w:rsidRDefault="00B55853" w:rsidP="00B55853">
      <w:pPr>
        <w:pStyle w:val="Brdtextmedindrag"/>
      </w:pPr>
    </w:p>
    <w:p w14:paraId="17136963" w14:textId="3A3351E2" w:rsidR="004C0735" w:rsidRDefault="00C013B6" w:rsidP="00B55853">
      <w:pPr>
        <w:pStyle w:val="Brdtext"/>
        <w:rPr>
          <w:b/>
        </w:rPr>
      </w:pPr>
      <w:r w:rsidRPr="00510232">
        <w:rPr>
          <w:b/>
        </w:rPr>
        <w:t>Etikprövning av forskning - tydligare regler och skärpta straff</w:t>
      </w:r>
    </w:p>
    <w:p w14:paraId="5DD92AEF" w14:textId="77777777" w:rsidR="00B55853" w:rsidRPr="00B55853" w:rsidRDefault="00B55853" w:rsidP="00B55853">
      <w:pPr>
        <w:pStyle w:val="Brdtextmedindrag"/>
      </w:pPr>
    </w:p>
    <w:p w14:paraId="5BA3F098" w14:textId="34D845C8" w:rsidR="004C0735" w:rsidRDefault="00C013B6" w:rsidP="00B55853">
      <w:pPr>
        <w:pStyle w:val="Brdtext"/>
      </w:pPr>
      <w:r w:rsidRPr="00510232">
        <w:t>Enligt en lagrådsremiss den 18 juli 2019 har regeringen (Utbildnings</w:t>
      </w:r>
      <w:r w:rsidR="00B55853">
        <w:softHyphen/>
      </w:r>
      <w:r w:rsidRPr="00510232">
        <w:t>departementet) beslutat inhämta Lagrådets yttrande</w:t>
      </w:r>
      <w:r>
        <w:t xml:space="preserve"> </w:t>
      </w:r>
      <w:r w:rsidRPr="00510232">
        <w:t>över förslag till lag om ändring i lagen (2003:460) om etikprövning av forskning som avser människor.</w:t>
      </w:r>
    </w:p>
    <w:p w14:paraId="5D5E9BD7" w14:textId="77777777" w:rsidR="00B55853" w:rsidRPr="00B55853" w:rsidRDefault="00B55853" w:rsidP="00B55853">
      <w:pPr>
        <w:pStyle w:val="Brdtextmedindrag"/>
      </w:pPr>
    </w:p>
    <w:p w14:paraId="5DCC6F9E" w14:textId="1C2D7565" w:rsidR="004C0735" w:rsidRDefault="00C013B6" w:rsidP="00B55853">
      <w:pPr>
        <w:pStyle w:val="Brdtext"/>
      </w:pPr>
      <w:r w:rsidRPr="00510232">
        <w:t>Förslaget har inför Lagrådet föredragits av ämnesrådet</w:t>
      </w:r>
      <w:r>
        <w:t xml:space="preserve"> </w:t>
      </w:r>
      <w:r w:rsidRPr="00510232">
        <w:t>Maud Bergkvist, biträdd av ämnesrådet Carolina Östgren.</w:t>
      </w:r>
    </w:p>
    <w:p w14:paraId="16FD6ACD" w14:textId="77777777" w:rsidR="00B55853" w:rsidRPr="00B55853" w:rsidRDefault="00B55853" w:rsidP="00B55853">
      <w:pPr>
        <w:pStyle w:val="Brdtextmedindrag"/>
      </w:pPr>
    </w:p>
    <w:p w14:paraId="70A3EBD8" w14:textId="48E95BAD" w:rsidR="004C0735" w:rsidRPr="00510232" w:rsidRDefault="00C013B6" w:rsidP="00B55853">
      <w:pPr>
        <w:pStyle w:val="Brdtext"/>
      </w:pPr>
      <w:r w:rsidRPr="00510232">
        <w:rPr>
          <w:u w:val="single"/>
        </w:rPr>
        <w:t>Lagrådet</w:t>
      </w:r>
      <w:r w:rsidRPr="00510232">
        <w:t xml:space="preserve"> lämnar förslaget utan erinran.</w:t>
      </w:r>
    </w:p>
    <w:p w14:paraId="76BA13CB" w14:textId="77777777" w:rsidR="004C0735" w:rsidRPr="00B1306C" w:rsidRDefault="004C0735" w:rsidP="004C0735">
      <w:pPr>
        <w:pStyle w:val="Brdtext"/>
        <w:sectPr w:rsidR="004C0735" w:rsidRPr="00B1306C" w:rsidSect="00155500">
          <w:headerReference w:type="even" r:id="rId123"/>
          <w:headerReference w:type="default"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B16F641" w14:textId="33A9B542" w:rsidR="004C0735" w:rsidRDefault="00C013B6" w:rsidP="005F404E">
          <w:pPr>
            <w:pStyle w:val="Proprubrik"/>
            <w:spacing w:after="190"/>
          </w:pPr>
          <w:r>
            <w:t>Utbildningsdepartementet</w:t>
          </w:r>
        </w:p>
      </w:sdtContent>
    </w:sdt>
    <w:p w14:paraId="3AF20F87" w14:textId="403D63FA" w:rsidR="004C0735" w:rsidRDefault="00C013B6" w:rsidP="004C0735">
      <w:pPr>
        <w:pStyle w:val="Proputdrag"/>
      </w:pPr>
      <w:bookmarkStart w:id="87" w:name="_Toc18571626"/>
      <w:r>
        <w:t xml:space="preserve">Utdrag ur protokoll vid regeringssammanträde </w:t>
      </w:r>
      <w:sdt>
        <w:sdtPr>
          <w:alias w:val="Datum"/>
          <w:tag w:val="Datum"/>
          <w:id w:val="679708000"/>
          <w:date w:fullDate="2019-09-05T00:00:00Z">
            <w:dateFormat w:val="'den' d MMMM yyyy"/>
            <w:lid w:val="sv-SE"/>
            <w:storeMappedDataAs w:val="dateTime"/>
            <w:calendar w:val="gregorian"/>
          </w:date>
        </w:sdtPr>
        <w:sdtEndPr/>
        <w:sdtContent>
          <w:r w:rsidR="00016BDA">
            <w:t>den 5 september 2019</w:t>
          </w:r>
        </w:sdtContent>
      </w:sdt>
      <w:bookmarkEnd w:id="87"/>
    </w:p>
    <w:p w14:paraId="734A87E1" w14:textId="77777777" w:rsidR="004C0735" w:rsidRDefault="004C0735" w:rsidP="004C0735">
      <w:pPr>
        <w:pStyle w:val="Brdtext"/>
        <w:jc w:val="left"/>
      </w:pPr>
    </w:p>
    <w:p w14:paraId="0D4BBAC7" w14:textId="0F4DB4B2" w:rsidR="004C0735" w:rsidRDefault="00C013B6" w:rsidP="004C073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w:t>
          </w:r>
          <w:r w:rsidR="0088799B">
            <w:br/>
          </w:r>
          <w:r>
            <w:t xml:space="preserve">Y Johansson, M Johansson, </w:t>
          </w:r>
          <w:proofErr w:type="spellStart"/>
          <w:r>
            <w:t>Baylan</w:t>
          </w:r>
          <w:proofErr w:type="spellEnd"/>
          <w:r>
            <w:t xml:space="preserve">, Hallengren, Hultqvist, Andersson, Bolund, Damberg, Shekarabi, </w:t>
          </w:r>
          <w:proofErr w:type="spellStart"/>
          <w:r>
            <w:t>Ygeman</w:t>
          </w:r>
          <w:proofErr w:type="spellEnd"/>
          <w:r>
            <w:t>, Eriksson, Ekström, Eneroth, Dahlgren, Nilsson, Ernkrans, Lindhagen</w:t>
          </w:r>
        </w:sdtContent>
      </w:sdt>
    </w:p>
    <w:p w14:paraId="2D491778" w14:textId="77777777" w:rsidR="004C0735" w:rsidRDefault="004C0735" w:rsidP="004C0735">
      <w:pPr>
        <w:pStyle w:val="Brdtext"/>
        <w:jc w:val="left"/>
      </w:pPr>
    </w:p>
    <w:p w14:paraId="681632C1" w14:textId="7139EB05" w:rsidR="004C0735" w:rsidRDefault="00C013B6" w:rsidP="004C0735">
      <w:pPr>
        <w:pStyle w:val="Brdtext"/>
        <w:jc w:val="left"/>
      </w:pPr>
      <w:r>
        <w:t xml:space="preserve">Föredragande: statsrådet </w:t>
      </w:r>
      <w:sdt>
        <w:sdtPr>
          <w:alias w:val="Foredragande"/>
          <w:tag w:val="Foredragande"/>
          <w:id w:val="1160741249"/>
          <w:text w:multiLine="1"/>
        </w:sdtPr>
        <w:sdtEndPr/>
        <w:sdtContent>
          <w:r>
            <w:t>Ernkrans</w:t>
          </w:r>
        </w:sdtContent>
      </w:sdt>
    </w:p>
    <w:p w14:paraId="36A5FFFD" w14:textId="77777777" w:rsidR="004C0735" w:rsidRPr="00827386" w:rsidRDefault="004C0735" w:rsidP="004C0735">
      <w:pPr>
        <w:pStyle w:val="Brdtext"/>
        <w:jc w:val="left"/>
        <w:rPr>
          <w:szCs w:val="21"/>
        </w:rPr>
      </w:pPr>
    </w:p>
    <w:p w14:paraId="195A59A4" w14:textId="77777777" w:rsidR="004C0735" w:rsidRPr="00915BF3" w:rsidRDefault="00C013B6" w:rsidP="004C0735">
      <w:pPr>
        <w:pStyle w:val="Slutstreck"/>
      </w:pPr>
      <w:r w:rsidRPr="008B7E85">
        <w:t>                    </w:t>
      </w:r>
    </w:p>
    <w:p w14:paraId="3A2D9C0E" w14:textId="77777777" w:rsidR="004C0735" w:rsidRPr="006E102E" w:rsidRDefault="004C0735" w:rsidP="004C0735">
      <w:pPr>
        <w:pStyle w:val="Brdtext"/>
        <w:jc w:val="left"/>
        <w:rPr>
          <w:sz w:val="18"/>
          <w:szCs w:val="18"/>
        </w:rPr>
      </w:pPr>
    </w:p>
    <w:p w14:paraId="02C896C3" w14:textId="77777777" w:rsidR="004C0735" w:rsidRDefault="004C0735" w:rsidP="004C0735">
      <w:pPr>
        <w:pStyle w:val="Brdtext"/>
        <w:jc w:val="left"/>
      </w:pPr>
    </w:p>
    <w:p w14:paraId="644C69DD" w14:textId="492BD12A" w:rsidR="004C0735" w:rsidRDefault="00C013B6" w:rsidP="004C0735">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Etikprövning av forskning – tydligare regler och skärpta straff</w:t>
          </w:r>
        </w:sdtContent>
      </w:sdt>
    </w:p>
    <w:p w14:paraId="628637E0" w14:textId="77777777" w:rsidR="004C0735" w:rsidRDefault="004C0735" w:rsidP="004C0735">
      <w:pPr>
        <w:pStyle w:val="Brdtext"/>
      </w:pPr>
    </w:p>
    <w:p w14:paraId="521A6F21" w14:textId="77777777" w:rsidR="00110C85" w:rsidRPr="00025171" w:rsidRDefault="00110C85" w:rsidP="009C61A6">
      <w:pPr>
        <w:pStyle w:val="Brdtextmedindrag"/>
      </w:pPr>
    </w:p>
    <w:sectPr w:rsidR="00110C85" w:rsidRPr="00025171" w:rsidSect="00155500">
      <w:headerReference w:type="even" r:id="rId129"/>
      <w:headerReference w:type="default" r:id="rId130"/>
      <w:footerReference w:type="even" r:id="rId131"/>
      <w:footerReference w:type="default" r:id="rId132"/>
      <w:headerReference w:type="first" r:id="rId133"/>
      <w:footerReference w:type="first" r:id="rId13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C40EDDB" w14:textId="77777777" w:rsidR="00284316" w:rsidRDefault="00284316" w:rsidP="00F8009C">
      <w:r>
        <w:separator/>
      </w:r>
    </w:p>
  </w:endnote>
  <w:endnote w:type="continuationSeparator" w:id="0">
    <w:p w14:paraId="4219B976" w14:textId="77777777" w:rsidR="00284316" w:rsidRDefault="00284316"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04B1FE" w14:textId="77777777" w:rsidR="00284316" w:rsidRDefault="00284316"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990B2"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9Wl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x8P4rKHckCw9dXwUnbyp6vFsR&#10;8EF4aiR6bxoOeE8fbYDIh37F2Rr8r9fOI570TVbOGmrMgoefG+EVZ+arJeWf55MoI0ybyfQj6Yj5&#10;Y8vq2GI39RWQInIaQ06mZcSjGZbaQ/1EM2QRs5JJWEm5C47D8gq7cUEzSKrFIoGod53AW7t0MoaO&#10;LEdpPrZPwrtev0jCv4OhhcXshYw7bPQMbrFBkmLSeOS5Y7Xnn/o+Sb+fUXGwHO8T6jBJ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C/1aW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0F990B2"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BE20B7" w14:textId="77777777" w:rsidR="00284316" w:rsidRDefault="00284316"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2A5E3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S18jw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eP8VlDuShYeur4KTNxU93q0I&#10;+CA8NRK9Nw0HvKePNkDkQ7/ibA3+12vnEU/6JitnDTVmwcPPjfCKM/PVkvLP80mUEabN5Ow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aktf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42A5E3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C532C1" w14:textId="77777777" w:rsidR="00284316" w:rsidRDefault="00284316"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DB348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XZuV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4XZuV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CDB348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762974" w14:textId="77777777" w:rsidR="00284316" w:rsidRDefault="00284316"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22534"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8cF5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rxwX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7922534"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5BB7C7" w14:textId="77777777" w:rsidR="00284316" w:rsidRDefault="00284316"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63897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QiAjwIAAJE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srZ8P5LKLckCw9dXwUnryt6vBsR&#10;8F54aiR6bxoOeEcfbYDIh37F2Qr877fOI570TVbOGmrMgodfa+EVZ+abJeVP80mUEabN5OQ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C0Ig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563897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BE736C" w14:textId="77777777" w:rsidR="00284316" w:rsidRDefault="00284316"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9A7F8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NNar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T4f2XUG5JFh66vgpOXlf0eDci&#10;4L3w1Ej03jQc8I4+2gCRD/2KsxX432+dRzzpm6ycNdSYBQ+/1sIrzsw3S8qf5pMoI0ybyc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DTWq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9A7F8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FA3BB3" w14:textId="77777777" w:rsidR="00284316" w:rsidRDefault="00284316"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3C8A2C"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08aK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8vEggJUpd9CFM93F8pbfVJjeLfPh&#10;gTncJAwcr0O4x0cqA/ZNv6Jkbdyv184jHgKHlZIGN7Og/ueGOUGJ+qoh/fN8EnUU0mYy/QghEXds&#10;WR1b9Ka+MpAE1I3q0jLigxqW0pn6CY/IImaFiWmO3AUNw/IqdO8FHiEuFosEwuW1LNzqpeUxdKQ5&#10;avOxfWLO9gIOUP6dGe4wm73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NPGi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E3C8A2C"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4F6AA8" w14:textId="77777777" w:rsidR="00284316" w:rsidRDefault="00284316"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39B2B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YAF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slPBwEsodyRLjx0jRWcvKno9W5F&#10;wAfhqZPowWk64D19tAFiH/oVZ2vwv147j3gSOFk5a6gzCx5+boRXnJmvlqR/kZ9FHWHanE0+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QJgA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39B2B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3DE60" w14:textId="77777777" w:rsidR="00284316" w:rsidRDefault="00284316"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2ABE6"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u76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PL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HLu+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12ABE6"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5D3A7D" w14:textId="77777777" w:rsidR="00284316" w:rsidRDefault="00284316"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CAAD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AtL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PyAt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3CAAD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32F030" w14:textId="77777777" w:rsidR="00284316" w:rsidRDefault="00284316"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4CAEE5"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6Ty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1XpP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D4CAEE5"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3FE6A9" w14:textId="77777777" w:rsidR="00284316" w:rsidRDefault="00284316"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B4177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K80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SW/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FQrz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B4177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9288B3" w14:textId="77777777" w:rsidR="00284316" w:rsidRDefault="00284316"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76C27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BUI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j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3BUI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F76C27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DAEFFA" w14:textId="77777777" w:rsidR="00284316" w:rsidRDefault="00284316"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236D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tY2rkA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kmqYxPBwEsTbmDLpzpHpa3/KZC926Z&#10;Dw/M4SWh4ZgO4R4fqQzYN/2KkrVxv147j3gIHFZKGrzMgvqfG+YEJeqrhvQv8rOoo5A2Z5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G1ja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6236D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56DAFD" w14:textId="77777777" w:rsidR="00284316" w:rsidRDefault="00284316"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6788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pGp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U8GQSwgnJHuvDQNVZw8rqi17sR&#10;Ae+Fp06iB6fpgHf00QaIfehXnK3B/3rtPOJJ4GTlrKHOLHj4uRFecWa+WpL+WT6JOsK0mUw/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ekan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C26788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0551A0" w14:textId="77777777" w:rsidR="00284316" w:rsidRDefault="00284316"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25ACC"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avy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YzPBgEsTbmFLpzpGstbflPh9W6Z&#10;Dw/MoZPw4JgO4R4fqQzYN/2KkpVxv986j3gIHFZKGnRmQf2vNXOCEvVNQ/rn+STqKKTN5OQMQiLu&#10;0LI8tOh1fWUgiRxzyPK0jPighqV0pn7CEJnHrDAxzZG7oGFYXoVuXmAIcTGfJxCa17JwqxeWx9CR&#10;5qjNx/aJOdsLOED5d2boYTZ9peMOGz29na8DtJhEHonuWO0fAI2ftN8PqThZDvcJtR+l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tBq/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2525ACC"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0A9867" w14:textId="77777777" w:rsidR="00284316" w:rsidRDefault="00284316"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5D21E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gRLjQIAAJI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FP&#10;c0o0qzGjR9EGt0YDeaSnsX4K1IMFLrRfTIsxD+ceh7HrVro6/tEPgR1Eb3fkIhjhODw5zY8nsHCY&#10;8nF+Pk7kZ3tn63z4KkxN4qKgDrNLlLLNjQ8oBNABEnN5o6ryulIqbaJexEI5smGYtAqpRHj8gVKa&#10;NGj0+GSUAmsT3bvISscwIimmTxcb7xpMq7BVImKU/i4kGEt9vpGbcS70Ln9CR5REqvc49vh9Ve9x&#10;7vqAR8psdNg515U2LnWfrtiesvLnQJns8CD8oO+4DO2yTVIZnw0CWJpyC104010sb/l1hendMB/u&#10;mcNNwsDxOoQ7fKQyYN/0K0pWxv1+6zziIXBYKWlwMwvqf62ZE5SobxrSP88nUUchbSYnnyEk4g4t&#10;y0OLXtcLA0lA3aguLSM+qGEpnamf8IjMY1aYmObIXdAwLBehey/wCHExnycQLq9l4UY/WB5DR5qj&#10;Nh/bJ+ZsL+AA5d+a4Q6z6Ssdd9jo6e18HaDFJPJIdMdqPwBc/KT9/pGKL8vhPqH2T+nsB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neBEu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65D21E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308644" w14:textId="77777777" w:rsidR="00284316" w:rsidRDefault="00284316"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E0C7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7KKa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p4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Tsop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EE0C7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464700" w14:textId="77777777" w:rsidR="00284316" w:rsidRDefault="00284316"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5F3BF0"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E3g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OR0PAlhCuSNdeOgaKzh5U9Hr3YqA&#10;D8JTJ9GD03TAe/poA8Q+9CvO1uB/vXYe8SRwsnLWUGcWPPzcCK84M18tSf8in0QdYdpMzj6SkJg/&#10;tiyPLXZTXwFJIqc55GRaRjyaYak91M80RBYxK5mElZS74Dgsr7CbFzSEpFosEoia1wm8tY9OxtCR&#10;5qjNp/ZZeNcLGEn5dzD0sJi+0HGHjZ7BLTZIWkwij0R3rPYPQI2ft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zMTe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95F3BF0"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F03509" w14:textId="77777777" w:rsidR="00284316" w:rsidRDefault="00284316"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2209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VzEjwIAAJI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F5pKexfgbU0gIX2s+mxTMP5x6HsepWujr+UQ+BHUTv9uQiGOE4PD3LJ1NY&#10;OEz5OD8fJ/Kzg7N1PnwRpiZxUVCHt0uUsu2tD7gIoAMk5vJGVeVNpVTaRL2IK+XIluGlVUhXhMcf&#10;KKVJg0Inp6MUWJvo3kVWOoYRSTF9ulh4V2BahZ0SEaP0NyHBWKrzldyMc6H3+RM6oiRSvcWxxx9u&#10;9Rbnrg54pMxGh71zXWnjUvWpxQ6UlT8GymSHB+FHdcdlaFdtkspkMghgZcoddOFM11je8psKr3fL&#10;fHhgDp2EB8d0CPf4SGXAvulXlKyN+/XaecRD4LBS0qAzC+p/bpgTlKivGtI/z6dRRyFtpq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1c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C2209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87110F" w14:textId="77777777" w:rsidR="00284316" w:rsidRDefault="00284316"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DE9EF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WWQ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HI6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G1l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ADE9EF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3BFCCE" w14:textId="77777777" w:rsidR="00284316" w:rsidRDefault="00284316"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3A17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14Ah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x6SCApSm30IUzXWN5y68rvN4N&#10;8+GeOXQSHhzTIdzhI5UB+6ZfUbIy7vdb5xEPgcNKSYPOLKj/tWZOUKK+aUj/LJ9EHYW0mZyc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fXgC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C03A17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92D5CD" w14:textId="77777777" w:rsidR="00284316" w:rsidRDefault="00284316"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D257B7"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SC+YjwIAAJI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yvHFIICFKbfQhTNdY3nLbyu83h3z&#10;4ZE5dBIeHNMhPOAjlQH7pl9RsjLu11vnEQ+Bw0pJg84sqP+5Zk5Qor5qSP8yP4k6CmlzcnoOIRF3&#10;aFkcWvS6vjaQRI45ZHlaRnxQw1I6U79giMxjVpiY5shd0DAsr0M3LzCEuJjPEwjNa1m400+Wx9CR&#10;5qjN5/aFOdsLOED592boYTZ5peMOGz29na8DtJhEHonuWO0fAI2ftN8PqThZDvcJtR+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Ugv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2D257B7"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0476F6" w14:textId="77777777" w:rsidR="00284316" w:rsidRDefault="00284316"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86639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lHP1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HJ6MQhgZcoddOFM11je8psKr3fL&#10;fHhgDp2EB8d0CPf4SGXAvulXlKyN+/XaecRD4LBS0qAzC+p/bpgTlKivGtK/yM+ijkLanE0+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JRz9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86639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97D548" w14:textId="77777777" w:rsidR="00284316" w:rsidRDefault="00284316"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DBD56"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8B75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JeBDAypQ76MKZrrG85TcVXu+W&#10;+fDAHDoJD47pEO7xkcqAfdOvKFkb9+u184iHwGGlpEFnFtT/3DAnKFFfNaR/kU+ijkLaTM4+QkjE&#10;HVtWxxa9qa8MJJFjDlmelhEf1LCUztRPGCKLmBUmpjlyFzQMy6vQzQsMIS4WiwRC81oWbvWj5TF0&#10;pDlqc9k+MWd7AQco/84MPcy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fwHv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1DBD56"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070013" w14:textId="77777777" w:rsidR="00284316" w:rsidRDefault="00284316"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0F376"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Ki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J8SCApSm30IUzXWN5y28qvN4t&#10;8+GBOXQSHhzTIdzjI5UB+6ZfUbIy7vdb5xEPgcNKSYPOLKj/tWZOUKK+aUj/PJ9EHYW0mZy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hio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D0F376"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C033CC" w14:textId="77777777" w:rsidR="00284316" w:rsidRDefault="00284316"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CB95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TaJ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mQy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1E2i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9CB95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201425" w14:textId="77777777" w:rsidR="00284316" w:rsidRDefault="00284316"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E2C6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nRo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qT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AnR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28E2C6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F340AA" w14:textId="77777777" w:rsidR="00284316" w:rsidRDefault="00284316"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E810D"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ndvR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Cz&#10;Y86sqOmNnlSLfk0F5JGexoUpoRaOcNh+hpaeeTgPdBirbrWv45/qYWQnorc7cikYk3R4cpofT8gi&#10;yZSP84txIj/bOzsf8IuCmsVFwT29XaJUbO4C0kUIOkBirgCmKm8rY9Im6kVdG882gl7aYLoiefyB&#10;MpY1BT89PhmlwBaiexfZ2BhGJcX06WLhXYFphVujIsbYb0oTY6nON3ILKZXd5U/oiNKU6j2OPX5/&#10;q/c4d3WQR8oMFnfOdWXBp+pTi+0pK38MlOkOT4Qf1B2X2C7bJJXJ+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d2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9E810D"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34BC9F" w14:textId="77777777" w:rsidR="00284316" w:rsidRDefault="00284316"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1AE47"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Ye8jgIAAJI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e&#10;5ZRoVmNGj6INbo0G8khPY/0MqAcLXGi/mBZjHs49DmPXrXR1/KMfAjuI3u7IRTDCcXhymh9PYOEw&#10;5eN8Ok7kZ3tn63z4KkxN4qKgDrNLlLLNjQ8oBNABEnN5o6ryulIqbaJexKVyZMMwaRVSifD4A6U0&#10;aQp6enwySoG1ie5dZKVjGJEU06eLjXcNplXYKhExSn8XEoylPt/IzTgXepc/oSNKItV7HHv8vqr3&#10;OHd9wCNlNjrsnOtKG5e6T1dsT1n5c6BMdngQftB3XIZ22SapTKaDAJam3EIXznQXy1t+XWF6N8yH&#10;e+ZwkzBwvA7hDh+pDNg3/YqSlXG/3zqPeAgcVkoa3MyC+l9r5gQl6puG9Kf5JOoopM3k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QYe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921AE47"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6D50F8" w14:textId="77777777" w:rsidR="00284316" w:rsidRDefault="00284316"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FB486"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MX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WVMX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BBFB486"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A60E96" w14:textId="77777777" w:rsidR="00284316" w:rsidRDefault="00284316"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FDA9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joNe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lwMs2PT8gi&#10;yZSP87NxIj/bOzsf8KuCmsVFwT29XaJUbG4C0kUIOkBirgCmKq8rY9Im6kVdGs82gl7aYLoiefyB&#10;MpY1BZ8eT0YpsIXo3kU2NoZRSTF9ulh4V2Ba4daoiDH2u9LEWKrzjdxCSmV3+RM6ojSleo9jj9/f&#10;6j3OXR3kkTKDxZ1zXVnwqfrUYnvKyp8DZbrDE+EHdccltss2SWVyPA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aOg1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2FDA9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2F3E10" w14:textId="77777777" w:rsidR="00284316" w:rsidRDefault="00284316"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872D5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9e2h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b17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872D5B"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92B198" w14:textId="77777777" w:rsidR="00284316" w:rsidRDefault="00284316" w:rsidP="009C2B67">
    <w:pPr>
      <w:pStyle w:val="Brdtext"/>
    </w:pPr>
    <w:r>
      <w:rPr>
        <w:noProof/>
        <w:lang w:eastAsia="sv-SE"/>
      </w:rPr>
      <mc:AlternateContent>
        <mc:Choice Requires="wps">
          <w:drawing>
            <wp:anchor distT="0" distB="0" distL="0" distR="0" simplePos="0" relativeHeight="251700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66720"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ad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Ck6pVmNHj2KNrg1CphEehrrZ0A9WOBC+8W0aPNw7nEYq26lq+Mf9RDYQfR2Ry6CEY7D6Ul+PIGF&#10;w5SP87NxIj/bO1vnw1dhahIXBXXoXaKUbW58wEUAHSAxlzeqKq8rpdIm6kVcKkc2DJ1WIV0RHn+g&#10;lCZNQU+Op6MUWJvo3kVWOoYRSTF9ulh4V2Baha0SEaP0dyHBWKrzjdyMc6F3+RM6oiRSvcexx+9v&#10;9R7nrg54pMxGh51zXWnjUvXpie0pK38OlMkOD8IP6o7L0C7bJJXp6SCApSm30IUz3cPyll9X6N4N&#10;8+GeObwkNBzTIdzhI5UB+6ZfUbIy7vdb5xEPgcNKSYOXWVD/a82coER905D+WT6JOgppM5me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ta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D866720"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7E2BB" w14:textId="77777777" w:rsidR="00284316" w:rsidRDefault="00284316"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3DE6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Xkk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Bn&#10;U86sqOmNnlSLfk0F5JGexoUZoR4d4bD9DC0983Ae6DBW3Wpfxz/Vw8hORG935FIwJulwcpofn5BF&#10;kikf59NxIj/bOzsf8IuCmsVFwT29XaJUbG4D0kUIOkBirgCmKm8qY9Im6kVdGc82gl7aYLoiefyB&#10;MpY1BT89noxSYAvRvYtsbAyjkmL6dLHwrsC0wq1REWPsN6WJsVTnG7mFlMru8id0RGlK9R7HHr+/&#10;1XucuzrII2UGizvnurLgU/WpxfaUlT8GynSHJ8IP6o5LbJdtksrkf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heS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C3DE6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7A1E83" w14:textId="77777777" w:rsidR="00284316" w:rsidRDefault="00284316"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CB3FF4"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16xv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zjizoqY3elQt+jUVkEd6GhdmhHpwhMP2C7T0zMN5oMNYdat9Hf9UDyM7Eb3dkUvBmKTDyWl+fEIW&#10;SaZ8nE/Hifxs7+x8wK8KahYXBff0dolSsbkJSBch6ACJuQKYqryujEmbqBd1aTzbCHppg+mK5PEH&#10;yljWFPz0eDJKgS1E9y6ysTGMSorp08XCuwLTCrdGRYyx35UmxlKdb+QWUiq7y5/QEaUp1Xsce/z+&#10;Vu9x7uogj5QZLO6c68qCT9WnFttTVv4cKNMdngg/qDsusV22SSqT6SCAJZRb0oWHrrGCk9cVvd6N&#10;CHgvPHUSPThNB7yjjzZA7EO/4mwF/vdb5xFPAicrZw11ZsHDr7XwijPzzZL0p/lJ1BGmzcn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PXr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CB3FF4"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C9ABCC" w14:textId="77777777" w:rsidR="00284316" w:rsidRDefault="00284316" w:rsidP="009C2B67">
    <w:pPr>
      <w:pStyle w:val="Brdtext"/>
    </w:pPr>
    <w:r>
      <w:rPr>
        <w:noProof/>
        <w:lang w:eastAsia="sv-SE"/>
      </w:rPr>
      <mc:AlternateContent>
        <mc:Choice Requires="wps">
          <w:drawing>
            <wp:anchor distT="0" distB="0" distL="0" distR="0" simplePos="0" relativeHeight="251701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33C73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EyohjgIAAJI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Cn&#10;OSWa1ZjRo2iDW6OBSaSnsX4G1IMFLrRfTIsxD+ceh7HrVro6/tEPgR1Eb3fkIhjhODyZ5scTWDhM&#10;+Tg/Gyfys72zdT58FaYmcVFQh9klStnmxgcUAugAibm8UVV5XSmVNlEv4lI5smGYtAqpRHj8gVKa&#10;NAWdHp+MUmBtonsXWekYRiTF9Oli412DaRW2SkSM0t+FBGOpzzdyM86F3uVP6IiSSPUexx6/r+o9&#10;zl0f8EiZjQ4757rSxqXu0xXbU1b+HCiTHR6EH/Qdl6Fdtkkq0/EggKUpt9CFM93F8pZfV5jeDfPh&#10;njncJAwcr0O4w0cqA/ZNv6JkZdzvt84jHgKHlZIGN7Og/teaOUGJ+qYh/bN8EnUU0mZy8hl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9RMqI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B33C73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C3DF93" w14:textId="77777777" w:rsidR="00284316" w:rsidRDefault="00284316"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0312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yWyu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mDMranqjR9WiX1MBeaSncWFKqIUjHLZfoKVnHs4DHcaqW+3r+Kd6GNmJ6O2OXArGJB2eTvLjE7JI&#10;MuXj/HycyM/2zs4H/KqgZnFRcE9vlygVm9uAdBGCDpCYK4CpypvKmLSJelFXxrONoJc2mK5IHn+g&#10;jGVNwSfHp6MU2EJ07yIbG8OopJg+XSy8KzCtcGtUxBj7XWliLNX5Rm4hpbK7/AkdUZpSvcexx+9v&#10;9R7nrg7ySJnB4s65riz4VH1qsT1l5c+BMt3hifCDuuMS22WbpDI5HgSwhHJLuvDQNVZw8qai17sV&#10;AR+Ep06iB6fpgPf00QaIfehXnK3A/37rPOJJ4GTlrKHOLHj4tRZecWa+WZL+eX4SdYRpc3L6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XJbK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E0312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63492A" w14:textId="77777777" w:rsidR="00284316" w:rsidRDefault="00284316"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8B81AD"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gJR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egp6NKvxRo+iDW6NAvJIT2P9DKgHC1xov5gWzzycexzGqlvp6vhHPQR2RNruyEUwwnF4Ms2PJ7Bw&#10;mPJxfjZO5Gd7Z+t8+CpMTeKioA5vlyhlmxsfcBFAB0jM5Y2qyutKqbSJehGXypENw0urkK4Ijz9Q&#10;SpOmoNPjk1EKrE107yIrHcOIpJg+XSy8KzCtwlaJiFH6u5BgLNX5Rm7GudC7/AkdURKp3uPY4/e3&#10;eo9zVwc8Umajw865rrRxqfrUYnvKyp8DZbLDg/CDuuMytMs2SWU6GQSwNOUWunCmayxv+XWF17th&#10;Ptwzh07Cg2M6hDt8pDJg3/QrSlbG/X7rPOIhcFgpadCZBfW/1swJStQ3Demf5ZOoo5A2k5PP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bIC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48B81AD"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78E27B" w14:textId="77777777" w:rsidR="00284316" w:rsidRDefault="00284316" w:rsidP="009C2B67">
    <w:pPr>
      <w:pStyle w:val="Brdtext"/>
    </w:pPr>
    <w:r>
      <w:rPr>
        <w:noProof/>
        <w:lang w:eastAsia="sv-SE"/>
      </w:rPr>
      <mc:AlternateContent>
        <mc:Choice Requires="wps">
          <w:drawing>
            <wp:anchor distT="0" distB="0" distL="0" distR="0" simplePos="0" relativeHeight="251702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B6FD1"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Ofg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C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COf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9B6FD1"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F45524" w14:textId="77777777" w:rsidR="00284316" w:rsidRDefault="00284316"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4CC5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l0hZ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HQ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yXSF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E4CC5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94A256" w14:textId="77777777" w:rsidR="00284316" w:rsidRDefault="00284316"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1221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kEOf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Cz&#10;Y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CQQ5+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D812211"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C0E452" w14:textId="77777777" w:rsidR="00284316" w:rsidRDefault="00284316"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41AC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hQHy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SSpn4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hQH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9D41AC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9BC9E5" w14:textId="77777777" w:rsidR="00284316" w:rsidRDefault="00284316"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14E1F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5bjwIAAJIFAAAOAAAAZHJzL2Uyb0RvYy54bWysVF1v2yAUfZ+0/4B4Xx2n31GcKmvVaVLV&#10;VmunPhMMiTUMDEjs7NfvgO0k6/rSaS82cM+9l3vu4U6v2lqRjXC+Mrqg+dGIEqG5KSu9LOj359tP&#10;F5T4wHTJlNGioFvh6dXs44dpYydibFZGlcIRBNF+0tiCrkKwkyzzfCVq5o+MFRpGaVzNArZumZWO&#10;NYheq2w8Gp1ljXGldYYL73F60xnpLMWXUvDwIKUXgaiC4m4hfV36LuI3m03ZZOmYXVW8vwb7h1vU&#10;rNJIugt1wwIja1f9FaquuDPeyHDETZ0ZKSsuUg2oJh+9quZpxaxItYAcb3c0+f8Xlt9vHh2pyoJe&#10;oFOa1ejRs2iDW6OAPNLTWD8B6skCF9rPpkWbh3OPw1h1K10d/6iHwA6itztyEYxwHJ6e5ccnsHCY&#10;8nF+OU7kZ3tn63z4IkxN4qKgDr1LlLLNnQ+4CKADJObyRlXlbaVU2kS9iGvlyIah0yqkK8LjD5TS&#10;pCno2fHpKAXWJrp3kZWOYURSTJ8uFt4VmFZhq0TEKP1NSDCW6nwjN+Nc6F3+hI4oiVTvcezx+1u9&#10;x7mrAx4ps9Fh51xX2rhUfXpie8rKHwNlssOD8IO64zK0izZJ5fx4EMDClFvowpnuYXnLbyt07475&#10;8MgcXhIajukQHvCRyoB9068oWRn3663ziIfAYaWkwcssqP+5Zk5Qor5qSP8yP4k6CmlzcnoOIRF3&#10;aFkcWvS6vjaQRI45ZHlaRnxQw1I6U79giMxjVpiY5shd0DAsr0M3LzCEuJjPEwiP17Jwp58sj6Ej&#10;zVGbz+0Lc7YXcIDy783whtnklY47bPT0dr4O0GISeSS6Y7VvAB5+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zXO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14E1F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CFE50B" w14:textId="77777777" w:rsidR="00284316" w:rsidRDefault="00284316"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49BE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CmC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8khP48KMUI+OcNh+hpaeeTgPdBirbrWv45/qYWQnorc7cikYk3R4Ms2PJ2SR&#10;ZMrH+fk4kZ/tnZ0P+EVBzeKi4J7eLlEqNrcB6SIEHSAxVwBTlTeVMWkT9aKujGcbQS9tMF2RPP5A&#10;Gcuagk+PT0YpsIXo3kU2NoZRSTF9ulh4V2Ba4daoiDH2m9LEWKrzjdxCSmV3+RM6ojSleo9jj9/f&#10;6j3OXR3kkTKDxZ1zXVnwqfrUYnvKyh8DZbrDE+EHdccltss2SeV0MghgCeWWdOGha6zg5E1Fr3cr&#10;Aj4IT51ED07TAe/pow0Q+9CvOFuB//XWecSTwMnKWUOdWfDwcy284sx8tST983wSdYRpMzk5JSEx&#10;f2hZHlrsur4CkkROc8jJtIx4NMNSe6ifaYgsYlYyCSspd8FxWF5hNy9oCEm1WCQQNa8TeGsfnYyh&#10;I81Rm0/ts/CuFzCS8u9g6GExe6XjDhs9g1uskbSYRB6J7ljtH4AaP2m/H1JxshzuE2o/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kkKY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F49BE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5D0C56" w14:textId="77777777" w:rsidR="00284316" w:rsidRDefault="00284316" w:rsidP="009C2B67">
    <w:pPr>
      <w:pStyle w:val="Brdtext"/>
    </w:pPr>
    <w:r>
      <w:rPr>
        <w:noProof/>
        <w:lang w:eastAsia="sv-SE"/>
      </w:rPr>
      <mc:AlternateContent>
        <mc:Choice Requires="wps">
          <w:drawing>
            <wp:anchor distT="0" distB="0" distL="0" distR="0" simplePos="0" relativeHeight="251704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4EB5F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4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HeJFkA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T0aFbjjR5FG9waBUwiPY31M6AeLHCh/WJaPPNw7nEYq26lq+Mf9RDYEWm7IxfBCMfhyWl+PIGF&#10;w5SP8+k4kZ/tna3z4aswNYmLgjq8XaKUbW58wEUAHSAxlzeqKq8rpdIm6kVcKkc2DC+tQroiPP5A&#10;KU2agp4en4xSYG2iexdZ6RhGJMX06WLhXYFpFbZKRIzS34UEY6nON3IzzoXe5U/oiJJI9R7HHr+/&#10;1XucuzrgkTIbHXbOdaWNS9WnFttTVv4cKJMdHoQf1B2XoV22SSpnZ4MAlqbcQhfOdI3lLb+u8Ho3&#10;zId75tBJeHBMh3CHj1QG7Jt+RcnKuN9vnUc8BA4rJQ06s6D+15o5QYn6piH9aT6JOgppMzk5g5CI&#10;O7QsDy16XV8aSCLHHLI8LSM+qGEpnamfMEQWMStMTHPkLmgYlpehmxcYQlwsFgmE5rUs3OgHy2Po&#10;SHPU5mP7xJztBRyg/Fsz9DCbvdJxh42e3i7WAVpMIo9Ed6z2D4DG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HeJ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4EB5FF"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426973" w14:textId="77777777" w:rsidR="00284316" w:rsidRDefault="00284316"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BF6D4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k38jgIAAJIFAAAOAAAAZHJzL2Uyb0RvYy54bWysVF1v2yAUfZ+0/4B4Xx2n6VdUp8padZpU&#10;tdXaqc8EQ2INAwMSO/v1O2A7ybq+dNqLDdxzv849cHnV1opshPOV0QXNj0aUCM1NWellQb8/3346&#10;p8QHpkumjBYF3QpPr2YfP1w2dirGZmVUKRxBEO2njS3oKgQ7zTLPV6Jm/shYoWGUxtUsYOuWWelY&#10;g+i1ysaj0WnWGFdaZ7jwHqc3nZHOUnwpBQ8PUnoRiCooagvp69J3Eb/Z7JJNl47ZVcX7Mtg/VFGz&#10;SiPpLtQNC4ysXfVXqLrizngjwxE3dWakrLhIPaCbfPSqm6cVsyL1AnK83dHk/19Yfr95dKQqC3qR&#10;U6JZjRk9iza4NRrIIz2N9VOgnixwof1sWox5OPc4jF230tXxj34I7CB6uyMXwQjH4clpfjyBhcOU&#10;j/OLcSI/2ztb58MXYWoSFwV1mF2ilG3ufEAhgA6QmMsbVZW3lVJpE/UirpUjG4ZJq5BKhMcfKKVJ&#10;U9DT45NRCqxNdO8iKx3DiKSYPl1svGswrcJWiYhR+puQYCz1+UZuxrnQu/wJHVESqd7j2OP3Vb3H&#10;uesDHimz0WHnXFfauNR9umJ7ysofA2Wyw4Pwg77jMrSLNknl7HwQwMKUW+jCme5iectvK0zvjvnw&#10;yBxuEgaO1yE84COVAfumX1GyMu7XW+cRD4HDSkmDm1lQ/3PNnKBEfdWQ/kU+iToKaTM5OYOQiDu0&#10;LA4tel1fG0gC6kZ1aRnxQQ1L6Uz9gkdkHrPCxDRH7oKGYXkduvcCjxAX83kC4fJaFu70k+UxdKQ5&#10;avO5fWHO9gIOUP69Ge4wm77ScYeNnt7O1wFaTCKPRHes9gPAxU/a7x+p+LIc7hNq/5TOfg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gk3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EBF6D4A"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3D757" w14:textId="77777777" w:rsidR="00284316" w:rsidRDefault="00284316"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FE084"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OFqkAIAAJI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34x&#10;4cyKmt7oSbXo11RAHulpXJgSauEIh+1naOmZh/NAh7HqVvs6/qkeRnYiersjl4IxSYenZ/nxCVkk&#10;mfJxPhkn8rO9s/MBvyioWVwU3NPbJUrF5i4gXYSgAyTmCmCq8rYyJm2iXtS18Wwj6KUNpiuSxx8o&#10;Y1lT8LPj01EKbCG6d5GNjWFUUkyfLhbeFZhWuDUqYoz9pjQxlup8I7eQUtld/oSOKE2p3uPY4/e3&#10;eo9zVwd5pMxgcedcVxZ8qj612J6y8sdAme7wRPhB3XGJ7bJNUjmfDAJYQrklXXjoGis4eVvR692J&#10;gI/CUyfRg9N0wAf6aAPEPvQrzlbgf711HvEkcLJy1lBnFjz8XAuvODNfLUl/kp9EHWHanJyek5CY&#10;P7QsDy12XV8DSSKnOeRkWkY8mmGpPdTPNETmMSuZhJWUu+A4LK+xmxc0hKSazxOImtcJvLMLJ2Po&#10;SHPU5lP7LLzrBYyk/HsYelhMX+m4w0bP4OZrJC0mkUeiO1b7B6DG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ps4W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7FE084"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CD48E" w14:textId="77777777" w:rsidR="00284316" w:rsidRDefault="00284316" w:rsidP="009C2B67">
    <w:pPr>
      <w:pStyle w:val="Brdtext"/>
    </w:pPr>
    <w:r>
      <w:rPr>
        <w:noProof/>
        <w:lang w:eastAsia="sv-SE"/>
      </w:rPr>
      <mc:AlternateContent>
        <mc:Choice Requires="wps">
          <w:drawing>
            <wp:anchor distT="0" distB="0" distL="0" distR="0" simplePos="0" relativeHeight="251705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5855E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VzkO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Y86sqOmNHlWLfk0FTCI9jQszQj04wmH7BVp65uE80GGsutW+jn+qh5GdiN7uyKVgTNLhyWl+PCGL&#10;JFM+zqfjRH62d3Y+4FcFNYuLgnt6u0Sp2NwEpIsQdIDEXAFMVV5XxqRN1Iu6NJ5tBL20wXRF8vgD&#10;ZSxrCn56fDJKgS1E9y6ysTGMSorp08XCuwLTCrdGRYyx35UmxlKdb+QWUiq7y5/QEaUp1Xsce/z+&#10;Vu9x7uogj5QZLO6c68qCT9WnFttTVv4cKNMdngg/qDsusV22SSpn40EASyi3pAsPXWMFJ68rer0b&#10;EfBeeOokenCaDnhHH22A2Id+xdkK/O+3ziOeBE5WzhrqzIKHX2vhFWfmmyXpT/NJ1BGmzeTkMw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Vzk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D5855E3"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EFDEDE" w14:textId="77777777" w:rsidR="00284316" w:rsidRDefault="00284316"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3C99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Vigq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R4cpofT8gi&#10;yZSP8+k4kZ/tnZ0P+FVBzeKi4J7eLlEqNjcB6SIEHSAxVwBTldeVMWkT9aIujWcbQS9tMF2RPP5A&#10;Gcuagp8en4xSYAvRvYtsbAyjkmL6dLHwrsC0wq1REWPsd6WJsVTnG7mFlMru8id0RGlK9R7HHr+/&#10;1XucuzrII2UGizvnurLgU/WpxfaUlT8HynSHJ8IP6o5LbJdtksrZ8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JWK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A3C990"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B3641E" w14:textId="77777777" w:rsidR="00284316" w:rsidRDefault="00284316"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8A14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9hF+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MWdW1PRGj6pFv6YC8khP48KMUA+OcNh+gZaeeTgPdBirbrWv45/qYWQnorc7cikYk3R4cpofT8gi&#10;yZSP8+k4kZ/tnZ0P+FVBzeKi4J7eLlEqNjcB6SIEHSAxVwBTldeVMWkT9aIujWcbQS9tMF2RPP5A&#10;Gcuagp8en4xSYAvRvYtsbAyjkmL6dLHwrsC0wq1REWPsd6WJsVTnG7mFlMru8id0RGlK9R7HHr+/&#10;1XucuzrII2UGizvnurLgU/WpxfaUlT8HynSHJ8IP6o5LbJdtksrZZ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2EX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28A14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E684A1" w14:textId="77777777" w:rsidR="00284316" w:rsidRDefault="00284316" w:rsidP="009C2B67">
    <w:pPr>
      <w:pStyle w:val="Brdtext"/>
    </w:pPr>
    <w:r>
      <w:rPr>
        <w:noProof/>
        <w:lang w:eastAsia="sv-SE"/>
      </w:rPr>
      <mc:AlternateContent>
        <mc:Choice Requires="wps">
          <w:drawing>
            <wp:anchor distT="0" distB="0" distL="0" distR="0" simplePos="0" relativeHeight="251706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EE3A1D"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PTP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Z6SCAJZRb0oWHrrGCkzcVvd6t&#10;CPggPHUSPThNB7ynjzZA7EO/4mwF/tdb5xFPAicrZw11ZsHDz7XwijPz1ZL0z/NJ1BGmzeTklITE&#10;/KFleWix6/oKSBI5zSEn0zLi0QxL7aF+piGyiFnJJKyk3AXHYXmF3bygISTVYpFA1LxO4K19dDKG&#10;jjRHbT61z8K7XsBIyr+DoYfF7JWOO2z0DG6xRtJiEnkkumO1fwBq/KT9fkjFyXK4T6j9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TPT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8EE3A1D"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A9FF4E" w14:textId="77777777" w:rsidR="00284316" w:rsidRDefault="00284316"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BF83E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01t2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nO&#10;mRU1vdGzatGvqYA80tO4MCHUkyMctp+hpWcezgMdxqpb7ev4p3oY2Yno7Y5cCsYkHZ6e5ccnZJFk&#10;ysf55TiRn+2dnQ/4RUHN4qLgnt4uUSo2dwHpIgQdIDFXAFOVt5UxaRP1oq6NZxtBL20wXZE8/kAZ&#10;y5qCnx2fjlJgC9G9i2xsDKOSYvp0sfCuwLTCrVERY+w3pYmxVOcbuYWUyu7yJ3REaUr1Hscev7/V&#10;e5y7OsgjZQaLO+e6suBT9anF9pSVPwbKdIcnwg/qjktsF22SysXFIIAFlFvShYeusYKTtxW93p0I&#10;+Cg8dRI9OE0HfKCPNkDsQ7/ibAX+11vnEU8CJytnDXVmwcPPtfCKM/PVkvQv85OoI0ybk9NzEhLz&#10;h5bFocWu62sgSeQ0h5xMy4hHMyy1h/qFhsg8ZiWTsJJyFxyH5TV284KGkFTzeQJR8zqBd/bJyRg6&#10;0hy1+dy+CO96ASMp/x6GHhaTVzrusNEzuPkaSYtJ5JHojtX+Aaj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tNbd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1BF83E9"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3B2421" w14:textId="77777777" w:rsidR="00284316" w:rsidRDefault="00284316"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E0D412"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Dwcb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Q4Oc2PT8gi&#10;yZSP8+k4kZ/tnZ0P+FVBzeKi4J7eLlEqNjcB6SIEHSAxVwBTldeVMWkT9aIujWcbQS9tMF2RPP5A&#10;Gcuagp8eT0YpsIXo3kU2NoZRSTF9ulh4V2Ba4daoiDH2u9LEWKrzjdxCSmV3+RM6ojSleo9jj9/f&#10;6j3OXR3kkTKDxZ1zXVnwqfrUYnvKyp8DZbrDE+EHdccltss2SeVsO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cPBx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E0D412"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7E0EF" w14:textId="77777777" w:rsidR="00284316" w:rsidRDefault="00284316" w:rsidP="009C2B67">
    <w:pPr>
      <w:pStyle w:val="Brdtext"/>
    </w:pPr>
    <w:r>
      <w:rPr>
        <w:noProof/>
        <w:lang w:eastAsia="sv-SE"/>
      </w:rPr>
      <mc:AlternateContent>
        <mc:Choice Requires="wps">
          <w:drawing>
            <wp:anchor distT="0" distB="0" distL="0" distR="0" simplePos="0" relativeHeight="251707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616D2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7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5v7jw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5xZUdMbPaoW/YYKmER6GhdmhFo6wmH7GVp65uE80GGsutW+jn+qh5GdiN7tyaVgTNLh2Xl+OiGL&#10;JFM+zqfjRH52cHY+4BcFNYuLgnt6u0Sp2N4GpIsQdIDEXAFMVd5UxqRN1Iu6Mp5tBb20wXRF8vgD&#10;ZSxrCn5+ejZKgS1E9y6ysTGMSorp08XCuwLTCndGRYyx35QmxlKdr+QWUiq7z5/QEaUp1Vsce/zh&#10;Vm9x7uogj5QZLO6d68qCT9WnFjtQVv4YKNMdngg/qjsusV21nVTGgwBWUO5IFx66xgpO3lT0erci&#10;4IPw1En04DQd8J4+2gCxD/2KszX4X6+dRzwJnKycNdSZBQ8/N8IrzsxXS9Kf5pOoI0ybydlHEhLz&#10;x5bVscVu6isgSeQ0h5xMy4hHMyy1h/qJhsgiZiWTsJJyFxyH5RV284KGkFSLRQJR8zqBt3bpZAwd&#10;aY7afGyfhHe9gJGUfwdDD4vZ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Wrm/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6616D2E"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628EEE" w14:textId="77777777" w:rsidR="00284316" w:rsidRDefault="00284316"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4C8D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mtrn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iPwo1mNR3oSbXAbVJBHfhrrp4A9WgBD+9m0wA7nHoex7Fa6Ov5REIEdkXZ7dhGMcByeX+SnZ7Bw&#10;mPJxPhkn9rODs3U+fBGmJnFRUIfHS5yy7a0PuAigAyTm8kZV5U2lVNpEwYgr5ciW4alVSFeExx8o&#10;pUlT0IvT81EKrE107yIrHcOIJJk+XSy8KzCtwk6JiFH6m5CgLNX5Sm7GudD7/AkdURKp3uLY4w+3&#10;eotzVwc8Umajw965rrRxqfrUYwfKyh8DZbLDg/CjuuMytMs2aWVyOghgacoddOFM11ne8psKr3fL&#10;fHhgDq2EB8d4CPf4SGXAvulXlKyN+/XaecRD4bBS0qA1C+p/bpgTlKivGtqf5GdRRyFtzs4/QkjE&#10;HVuWxxa9qa8MJJFjEFmelhEf1LCUztTPmCKLmBUmpjlyFzQMy6vQDQxMIS4WiwRC91oWbvWj5TF0&#10;pDlq86l9Zs72Ag5Q/p0ZmphNX+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6a2u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74C8DC"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70CEB0" w14:textId="77777777" w:rsidR="00284316" w:rsidRDefault="00284316"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A4B2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CrOLjw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FOaVajR0vRBrdBAXmkp7F+CtSjBS60n02LNg/nHoex6la6Ov5RD4EdRO/25CIY4Tg8O89PJ7Bw&#10;mPJxfjFO5GcHZ+t8+CJMTeKioA69S5Sy7a0PuAigAyTm8kZV5U2lVNpEvYgr5ciWodMqpCvC4w+U&#10;0qQp6Pnp2SgF1ia6d5GVjmFEUkyfLhbeFZhWYadExCj9TUgwlup8JTfjXOh9/oSOKIlUb3Hs8Ydb&#10;vcW5qwMeKbPRYe9cV9q4VH16YgfKyh8DZbLDg/CjuuMytKu2k8pkEMDKlDvowpnuYXnLbyp075b5&#10;8MAcXhIajukQ7vGRyoB9068oWRv367XziIfAYaWkwcssqP+5YU5Qor5qSP8in0QdhbSZnH2EkIg7&#10;tqyOLXpTXxlIIsccsjwtIz6oYSmdqZ8wRBYxK0xMc+QuaBiWV6GbFxhCXCwWCYTHa1m41Y+Wx9CR&#10;5qjNZfvE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Qqzi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8A4B23"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1AA3A" w14:textId="77777777" w:rsidR="00284316" w:rsidRDefault="00284316" w:rsidP="009C2B67">
    <w:pPr>
      <w:pStyle w:val="Brdtext"/>
    </w:pPr>
    <w:r>
      <w:rPr>
        <w:noProof/>
        <w:lang w:eastAsia="sv-SE"/>
      </w:rPr>
      <mc:AlternateContent>
        <mc:Choice Requires="wps">
          <w:drawing>
            <wp:anchor distT="0" distB="0" distL="0" distR="0" simplePos="0" relativeHeight="251708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5B0725"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0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AYC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G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gAYC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5B0725" w14:textId="77777777" w:rsidR="00284316" w:rsidRPr="00756E21" w:rsidRDefault="0028431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E18B75" w14:textId="77777777" w:rsidR="00284316" w:rsidRDefault="00284316"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6487E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6m7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WhCiWY1HulJtMGtUUEe+WmsnwL2aAEM7RfTAjucexzGslvp6vhHQQR2ML3dsYtghOPw5DSfHMPC&#10;YcrH+fk4sZ/tna3z4aswNYmLgjo8XuKUbW59wEUAHSAxlzeqKm8qpdImCkZcKUc2DE+tQroiPP5A&#10;KU2agp5OTkYpsDbRvYusdAwjkmT6dLHwrsC0ClslIkbp70KCslTnG7kZ50Lv8id0REmkeo9jj9/f&#10;6j3OXR3wSJmNDjvnutLGpepTj+0pK38OlMkOD8IP6o7L0C7apJXzs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fqb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C6487EE"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54EC49" w14:textId="77777777" w:rsidR="00284316" w:rsidRDefault="00284316"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ED6482"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XW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aj&#10;nBLNagzpSbTBbdBBHvlprJ8C9mgBDO1n0wI7nHscxrZb6er4R0MEdjC927OLYITj8PwiPz2DhcOU&#10;j/PJOLGfHZyt8+GLMDWJi4I6DC9xyra3PqAQQAdIzOWNqsqbSqm0iYIRV8qRLcOoVUglwuMPlNKk&#10;KejF6fkoBdYmuneRlY5hRJJMny423jWYVmGnRMQo/U1IUJb6fCU341zoff6EjiiJVG9x7PGHqt7i&#10;3PUBj5TZ6LB3rittXOo+3bEDZeWPgTLZ4UH4Ud9xGdplm7QymQwCWJpyB104090sb/lNhendMh8e&#10;mMNVwsDxPIR7fKQyYN/0K0rWxv167TzioXBYKWlwNQvqf26YE5Sorxran+RnUUchbc7OP0JIxB1b&#10;lscWvamvDCQBdaO6tIz4oIaldKZ+xiuyiFlhYpojd0HDsLwK3YOBV4iLxSKBcHstC7f60fIYOtIc&#10;tfnUPjN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w/XW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AED6482" w14:textId="77777777" w:rsidR="00284316" w:rsidRPr="00756E21" w:rsidRDefault="0028431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0549032" w14:textId="77777777" w:rsidR="00284316" w:rsidRDefault="00284316" w:rsidP="006923D1">
      <w:pPr>
        <w:pStyle w:val="Sidfot"/>
      </w:pPr>
    </w:p>
  </w:footnote>
  <w:footnote w:type="continuationSeparator" w:id="0">
    <w:p w14:paraId="6963A6F2" w14:textId="77777777" w:rsidR="00284316" w:rsidRPr="006923D1" w:rsidRDefault="00284316" w:rsidP="006923D1">
      <w:pPr>
        <w:pStyle w:val="Sidfot"/>
      </w:pPr>
    </w:p>
  </w:footnote>
  <w:footnote w:type="continuationNotice" w:id="1">
    <w:p w14:paraId="71F512F4" w14:textId="77777777" w:rsidR="00284316" w:rsidRDefault="00284316" w:rsidP="006923D1">
      <w:pPr>
        <w:pStyle w:val="RKbas"/>
      </w:pPr>
    </w:p>
  </w:footnote>
  <w:footnote w:id="2">
    <w:p w14:paraId="7FEA316F" w14:textId="77777777" w:rsidR="00284316" w:rsidRDefault="00284316" w:rsidP="004C0735">
      <w:pPr>
        <w:pStyle w:val="Fotnotstext"/>
      </w:pPr>
      <w:r>
        <w:rPr>
          <w:rStyle w:val="Fotnotsreferens"/>
        </w:rPr>
        <w:footnoteRef/>
      </w:r>
      <w:r>
        <w:t xml:space="preserve"> Senaste lydelse 2018:1999.</w:t>
      </w:r>
    </w:p>
  </w:footnote>
  <w:footnote w:id="3">
    <w:p w14:paraId="56777C1D" w14:textId="77777777" w:rsidR="00284316" w:rsidRDefault="00284316" w:rsidP="004C0735">
      <w:pPr>
        <w:pStyle w:val="Fotnotstext"/>
      </w:pPr>
      <w:r>
        <w:rPr>
          <w:rStyle w:val="Fotnotsreferens"/>
        </w:rPr>
        <w:footnoteRef/>
      </w:r>
      <w:r>
        <w:t xml:space="preserve"> Senaste lydelse 2018:147.</w:t>
      </w:r>
    </w:p>
  </w:footnote>
  <w:footnote w:id="4">
    <w:p w14:paraId="334962DF" w14:textId="77777777" w:rsidR="00284316" w:rsidRDefault="00284316" w:rsidP="004C0735">
      <w:pPr>
        <w:pStyle w:val="Fotnotstext"/>
      </w:pPr>
      <w:r>
        <w:rPr>
          <w:rStyle w:val="Fotnotsreferens"/>
        </w:rPr>
        <w:footnoteRef/>
      </w:r>
      <w:r>
        <w:t xml:space="preserve"> Senaste lydelse 2008:192.</w:t>
      </w:r>
    </w:p>
  </w:footnote>
  <w:footnote w:id="5">
    <w:p w14:paraId="165E66C9" w14:textId="6003D39A" w:rsidR="00284316" w:rsidRDefault="00284316">
      <w:pPr>
        <w:pStyle w:val="Fotnotstext"/>
      </w:pPr>
      <w:r>
        <w:rPr>
          <w:rStyle w:val="Fotnotsreferens"/>
        </w:rPr>
        <w:footnoteRef/>
      </w:r>
      <w:r>
        <w:t xml:space="preserve"> Senaste lydelse 2018:1999.</w:t>
      </w:r>
    </w:p>
  </w:footnote>
  <w:footnote w:id="6">
    <w:p w14:paraId="4D04773C" w14:textId="77777777" w:rsidR="00284316" w:rsidRDefault="00284316" w:rsidP="004C0735">
      <w:pPr>
        <w:pStyle w:val="Fotnotstext"/>
      </w:pPr>
      <w:r>
        <w:rPr>
          <w:rStyle w:val="Fotnotsreferens"/>
        </w:rPr>
        <w:footnoteRef/>
      </w:r>
      <w:r>
        <w:t xml:space="preserve"> Senaste lydelse 2018:147.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515559" w14:textId="77777777" w:rsidR="00284316" w:rsidRDefault="00284316" w:rsidP="00664D04">
    <w:pPr>
      <w:pStyle w:val="Brdtext"/>
    </w:pPr>
    <w:r>
      <w:rPr>
        <w:noProof/>
        <w:lang w:eastAsia="sv-SE"/>
      </w:rPr>
      <mc:AlternateContent>
        <mc:Choice Requires="wps">
          <w:drawing>
            <wp:anchor distT="0" distB="0" distL="0" distR="0" simplePos="0" relativeHeight="2516480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ADBB5" w14:textId="3F120083" w:rsidR="00284316" w:rsidRPr="00756E21" w:rsidRDefault="009C1B8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A2ADBB5" w14:textId="3F120083" w:rsidR="00284316" w:rsidRPr="00756E21" w:rsidRDefault="009C1B8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6C9FAC" w14:textId="77777777" w:rsidR="00284316" w:rsidRDefault="00284316"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155F0" w14:textId="185C307B" w:rsidR="00284316" w:rsidRPr="00756E21" w:rsidRDefault="009C1B8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2A155F0" w14:textId="185C307B" w:rsidR="00284316" w:rsidRPr="00756E21" w:rsidRDefault="009C1B8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838EEB" w14:textId="77777777" w:rsidR="00284316" w:rsidRDefault="00284316"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896AB0" w14:textId="77777777" w:rsidR="00284316" w:rsidRDefault="00284316"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09123" w14:textId="139F07D0" w:rsidR="00284316" w:rsidRPr="00756E21" w:rsidRDefault="009C1B8A" w:rsidP="00664D04">
                          <w:pPr>
                            <w:pStyle w:val="Brdtext"/>
                            <w:jc w:val="left"/>
                          </w:pPr>
                          <w:sdt>
                            <w:sdtPr>
                              <w:alias w:val="NummerEtikett"/>
                              <w:tag w:val="NummerEtikett"/>
                              <w:id w:val="-172227550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79763452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D609123" w14:textId="139F07D0" w:rsidR="00284316" w:rsidRPr="00756E21" w:rsidRDefault="009C1B8A" w:rsidP="00664D04">
                    <w:pPr>
                      <w:pStyle w:val="Brdtext"/>
                      <w:jc w:val="left"/>
                    </w:pPr>
                    <w:sdt>
                      <w:sdtPr>
                        <w:alias w:val="NummerEtikett"/>
                        <w:tag w:val="NummerEtikett"/>
                        <w:id w:val="-172227550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79763452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0A8D2E" w14:textId="77777777" w:rsidR="00284316" w:rsidRDefault="00284316"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53B74" w14:textId="0625930D" w:rsidR="00284316" w:rsidRPr="00756E21" w:rsidRDefault="009C1B8A" w:rsidP="00A118D8">
                          <w:pPr>
                            <w:pStyle w:val="Brdtext"/>
                            <w:jc w:val="left"/>
                          </w:pPr>
                          <w:sdt>
                            <w:sdtPr>
                              <w:alias w:val="NummerEtikett"/>
                              <w:tag w:val="NummerEtikett"/>
                              <w:id w:val="92006598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3603392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8C53B74" w14:textId="0625930D" w:rsidR="00284316" w:rsidRPr="00756E21" w:rsidRDefault="009C1B8A" w:rsidP="00A118D8">
                    <w:pPr>
                      <w:pStyle w:val="Brdtext"/>
                      <w:jc w:val="left"/>
                    </w:pPr>
                    <w:sdt>
                      <w:sdtPr>
                        <w:alias w:val="NummerEtikett"/>
                        <w:tag w:val="NummerEtikett"/>
                        <w:id w:val="92006598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3603392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6A5473" w14:textId="77777777" w:rsidR="00284316" w:rsidRDefault="00284316"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A38078" w14:textId="77777777" w:rsidR="00284316" w:rsidRDefault="00284316"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D17A0" w14:textId="58C4BE33" w:rsidR="00284316" w:rsidRPr="00756E21" w:rsidRDefault="009C1B8A" w:rsidP="00664D04">
                          <w:pPr>
                            <w:pStyle w:val="Brdtext"/>
                            <w:jc w:val="left"/>
                          </w:pPr>
                          <w:sdt>
                            <w:sdtPr>
                              <w:alias w:val="NummerEtikett"/>
                              <w:tag w:val="NummerEtikett"/>
                              <w:id w:val="113036038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8582142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BED17A0" w14:textId="58C4BE33" w:rsidR="00284316" w:rsidRPr="00756E21" w:rsidRDefault="009C1B8A" w:rsidP="00664D04">
                    <w:pPr>
                      <w:pStyle w:val="Brdtext"/>
                      <w:jc w:val="left"/>
                    </w:pPr>
                    <w:sdt>
                      <w:sdtPr>
                        <w:alias w:val="NummerEtikett"/>
                        <w:tag w:val="NummerEtikett"/>
                        <w:id w:val="113036038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8582142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53249" w14:textId="77777777" w:rsidR="00284316" w:rsidRDefault="00284316"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6F7A6A" w14:textId="3394FE14" w:rsidR="00284316" w:rsidRPr="00756E21" w:rsidRDefault="009C1B8A" w:rsidP="00A118D8">
                          <w:pPr>
                            <w:pStyle w:val="Brdtext"/>
                            <w:jc w:val="left"/>
                          </w:pPr>
                          <w:sdt>
                            <w:sdtPr>
                              <w:alias w:val="NummerEtikett"/>
                              <w:tag w:val="NummerEtikett"/>
                              <w:id w:val="-168720601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75202922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66F7A6A" w14:textId="3394FE14" w:rsidR="00284316" w:rsidRPr="00756E21" w:rsidRDefault="009C1B8A" w:rsidP="00A118D8">
                    <w:pPr>
                      <w:pStyle w:val="Brdtext"/>
                      <w:jc w:val="left"/>
                    </w:pPr>
                    <w:sdt>
                      <w:sdtPr>
                        <w:alias w:val="NummerEtikett"/>
                        <w:tag w:val="NummerEtikett"/>
                        <w:id w:val="-168720601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75202922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E81F4C" w14:textId="77777777" w:rsidR="00284316" w:rsidRDefault="00284316"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9AD455" w14:textId="77777777" w:rsidR="00284316" w:rsidRDefault="00284316"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3E70D3" w14:textId="47685012" w:rsidR="00284316" w:rsidRPr="00756E21" w:rsidRDefault="009C1B8A" w:rsidP="00664D04">
                          <w:pPr>
                            <w:pStyle w:val="Brdtext"/>
                            <w:jc w:val="left"/>
                          </w:pPr>
                          <w:sdt>
                            <w:sdtPr>
                              <w:alias w:val="NummerEtikett"/>
                              <w:tag w:val="NummerEtikett"/>
                              <w:id w:val="75432546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85291365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03E70D3" w14:textId="47685012" w:rsidR="00284316" w:rsidRPr="00756E21" w:rsidRDefault="009C1B8A" w:rsidP="00664D04">
                    <w:pPr>
                      <w:pStyle w:val="Brdtext"/>
                      <w:jc w:val="left"/>
                    </w:pPr>
                    <w:sdt>
                      <w:sdtPr>
                        <w:alias w:val="NummerEtikett"/>
                        <w:tag w:val="NummerEtikett"/>
                        <w:id w:val="75432546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85291365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73B793" w14:textId="77777777" w:rsidR="00284316" w:rsidRDefault="00284316"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A424FF" w14:textId="05826441" w:rsidR="00284316" w:rsidRPr="00756E21" w:rsidRDefault="009C1B8A" w:rsidP="00A118D8">
                          <w:pPr>
                            <w:pStyle w:val="Brdtext"/>
                            <w:jc w:val="left"/>
                          </w:pPr>
                          <w:sdt>
                            <w:sdtPr>
                              <w:alias w:val="NummerEtikett"/>
                              <w:tag w:val="NummerEtikett"/>
                              <w:id w:val="-53111408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46315140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A424FF" w14:textId="05826441" w:rsidR="00284316" w:rsidRPr="00756E21" w:rsidRDefault="009C1B8A" w:rsidP="00A118D8">
                    <w:pPr>
                      <w:pStyle w:val="Brdtext"/>
                      <w:jc w:val="left"/>
                    </w:pPr>
                    <w:sdt>
                      <w:sdtPr>
                        <w:alias w:val="NummerEtikett"/>
                        <w:tag w:val="NummerEtikett"/>
                        <w:id w:val="-53111408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46315140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A51160" w14:textId="77777777" w:rsidR="00284316" w:rsidRDefault="00284316"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9757EB" w14:textId="77777777" w:rsidR="00284316" w:rsidRDefault="00284316"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530D73" w14:textId="7B5707D5" w:rsidR="00284316" w:rsidRPr="00756E21" w:rsidRDefault="009C1B8A" w:rsidP="00664D04">
                          <w:pPr>
                            <w:pStyle w:val="Brdtext"/>
                            <w:jc w:val="left"/>
                          </w:pPr>
                          <w:sdt>
                            <w:sdtPr>
                              <w:alias w:val="NummerEtikett"/>
                              <w:tag w:val="NummerEtikett"/>
                              <w:id w:val="-140198315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3871617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5D530D73" w14:textId="7B5707D5" w:rsidR="00284316" w:rsidRPr="00756E21" w:rsidRDefault="009C1B8A" w:rsidP="00664D04">
                    <w:pPr>
                      <w:pStyle w:val="Brdtext"/>
                      <w:jc w:val="left"/>
                    </w:pPr>
                    <w:sdt>
                      <w:sdtPr>
                        <w:alias w:val="NummerEtikett"/>
                        <w:tag w:val="NummerEtikett"/>
                        <w:id w:val="-140198315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3871617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8B609D" w14:textId="77777777" w:rsidR="00284316" w:rsidRDefault="00284316"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21D5AB" w14:textId="760401CE" w:rsidR="00284316" w:rsidRPr="00756E21" w:rsidRDefault="009C1B8A" w:rsidP="00A118D8">
                          <w:pPr>
                            <w:pStyle w:val="Brdtext"/>
                            <w:jc w:val="left"/>
                          </w:pPr>
                          <w:sdt>
                            <w:sdtPr>
                              <w:alias w:val="NummerEtikett"/>
                              <w:tag w:val="NummerEtikett"/>
                              <w:id w:val="117631339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96346676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E21D5AB" w14:textId="760401CE" w:rsidR="00284316" w:rsidRPr="00756E21" w:rsidRDefault="009C1B8A" w:rsidP="00A118D8">
                    <w:pPr>
                      <w:pStyle w:val="Brdtext"/>
                      <w:jc w:val="left"/>
                    </w:pPr>
                    <w:sdt>
                      <w:sdtPr>
                        <w:alias w:val="NummerEtikett"/>
                        <w:tag w:val="NummerEtikett"/>
                        <w:id w:val="117631339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96346676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44F36F" w14:textId="77777777" w:rsidR="00284316" w:rsidRDefault="00284316"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A5561" w14:textId="77777777" w:rsidR="00284316" w:rsidRDefault="00284316"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F4260" w14:textId="56D261CB" w:rsidR="00284316" w:rsidRPr="00756E21" w:rsidRDefault="009C1B8A" w:rsidP="00664D04">
                          <w:pPr>
                            <w:pStyle w:val="Brdtext"/>
                            <w:jc w:val="left"/>
                          </w:pPr>
                          <w:sdt>
                            <w:sdtPr>
                              <w:alias w:val="NummerEtikett"/>
                              <w:tag w:val="NummerEtikett"/>
                              <w:id w:val="3593647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0906926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52F4260" w14:textId="56D261CB" w:rsidR="00284316" w:rsidRPr="00756E21" w:rsidRDefault="009C1B8A" w:rsidP="00664D04">
                    <w:pPr>
                      <w:pStyle w:val="Brdtext"/>
                      <w:jc w:val="left"/>
                    </w:pPr>
                    <w:sdt>
                      <w:sdtPr>
                        <w:alias w:val="NummerEtikett"/>
                        <w:tag w:val="NummerEtikett"/>
                        <w:id w:val="3593647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0906926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DC3913" w14:textId="77777777" w:rsidR="00284316" w:rsidRDefault="00284316"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C260A6" w14:textId="44FB0299" w:rsidR="00284316" w:rsidRPr="00756E21" w:rsidRDefault="009C1B8A" w:rsidP="00A118D8">
                          <w:pPr>
                            <w:pStyle w:val="Brdtext"/>
                            <w:jc w:val="left"/>
                          </w:pPr>
                          <w:sdt>
                            <w:sdtPr>
                              <w:alias w:val="NummerEtikett"/>
                              <w:tag w:val="NummerEtikett"/>
                              <w:id w:val="16814048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9606756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DC260A6" w14:textId="44FB0299" w:rsidR="00284316" w:rsidRPr="00756E21" w:rsidRDefault="009C1B8A" w:rsidP="00A118D8">
                    <w:pPr>
                      <w:pStyle w:val="Brdtext"/>
                      <w:jc w:val="left"/>
                    </w:pPr>
                    <w:sdt>
                      <w:sdtPr>
                        <w:alias w:val="NummerEtikett"/>
                        <w:tag w:val="NummerEtikett"/>
                        <w:id w:val="16814048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9606756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84BEA0" w14:textId="77777777" w:rsidR="00284316" w:rsidRDefault="00284316"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6FD751" w14:textId="77777777" w:rsidR="00284316" w:rsidRDefault="00284316"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EDEA26" w14:textId="40C7204A" w:rsidR="00284316" w:rsidRPr="00756E21" w:rsidRDefault="009C1B8A" w:rsidP="00664D04">
                          <w:pPr>
                            <w:pStyle w:val="Brdtext"/>
                            <w:jc w:val="left"/>
                          </w:pPr>
                          <w:sdt>
                            <w:sdtPr>
                              <w:alias w:val="NummerEtikett"/>
                              <w:tag w:val="NummerEtikett"/>
                              <w:id w:val="-52895991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629411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6EDEA26" w14:textId="40C7204A" w:rsidR="00284316" w:rsidRPr="00756E21" w:rsidRDefault="009C1B8A" w:rsidP="00664D04">
                    <w:pPr>
                      <w:pStyle w:val="Brdtext"/>
                      <w:jc w:val="left"/>
                    </w:pPr>
                    <w:sdt>
                      <w:sdtPr>
                        <w:alias w:val="NummerEtikett"/>
                        <w:tag w:val="NummerEtikett"/>
                        <w:id w:val="-52895991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629411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6933F6" w14:textId="77777777" w:rsidR="00284316" w:rsidRDefault="00284316"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2595B1" w14:textId="41B1C104" w:rsidR="00284316" w:rsidRPr="00756E21" w:rsidRDefault="009C1B8A" w:rsidP="00A118D8">
                          <w:pPr>
                            <w:pStyle w:val="Brdtext"/>
                            <w:jc w:val="left"/>
                          </w:pPr>
                          <w:sdt>
                            <w:sdtPr>
                              <w:alias w:val="NummerEtikett"/>
                              <w:tag w:val="NummerEtikett"/>
                              <w:id w:val="194356663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73998455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12595B1" w14:textId="41B1C104" w:rsidR="00284316" w:rsidRPr="00756E21" w:rsidRDefault="009C1B8A" w:rsidP="00A118D8">
                    <w:pPr>
                      <w:pStyle w:val="Brdtext"/>
                      <w:jc w:val="left"/>
                    </w:pPr>
                    <w:sdt>
                      <w:sdtPr>
                        <w:alias w:val="NummerEtikett"/>
                        <w:tag w:val="NummerEtikett"/>
                        <w:id w:val="194356663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73998455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72A203" w14:textId="77777777" w:rsidR="00284316" w:rsidRDefault="00284316"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ACA3F2" w14:textId="77777777" w:rsidR="00284316" w:rsidRDefault="00284316"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4557A1" w14:textId="3A403FC4" w:rsidR="00284316" w:rsidRPr="00756E21" w:rsidRDefault="009C1B8A" w:rsidP="00664D04">
                          <w:pPr>
                            <w:pStyle w:val="Brdtext"/>
                            <w:jc w:val="left"/>
                          </w:pPr>
                          <w:sdt>
                            <w:sdtPr>
                              <w:alias w:val="NummerEtikett"/>
                              <w:tag w:val="NummerEtikett"/>
                              <w:id w:val="75479096"/>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5156994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F4557A1" w14:textId="3A403FC4" w:rsidR="00284316" w:rsidRPr="00756E21" w:rsidRDefault="009C1B8A" w:rsidP="00664D04">
                    <w:pPr>
                      <w:pStyle w:val="Brdtext"/>
                      <w:jc w:val="left"/>
                    </w:pPr>
                    <w:sdt>
                      <w:sdtPr>
                        <w:alias w:val="NummerEtikett"/>
                        <w:tag w:val="NummerEtikett"/>
                        <w:id w:val="75479096"/>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5156994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D643E6" w14:textId="77777777" w:rsidR="00284316" w:rsidRDefault="00284316"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375D9" w14:textId="6B62118F" w:rsidR="00284316" w:rsidRPr="00756E21" w:rsidRDefault="009C1B8A" w:rsidP="00A118D8">
                          <w:pPr>
                            <w:pStyle w:val="Brdtext"/>
                            <w:jc w:val="left"/>
                          </w:pPr>
                          <w:sdt>
                            <w:sdtPr>
                              <w:alias w:val="NummerEtikett"/>
                              <w:tag w:val="NummerEtikett"/>
                              <w:id w:val="-90853443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5479682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7A375D9" w14:textId="6B62118F" w:rsidR="00284316" w:rsidRPr="00756E21" w:rsidRDefault="009C1B8A" w:rsidP="00A118D8">
                    <w:pPr>
                      <w:pStyle w:val="Brdtext"/>
                      <w:jc w:val="left"/>
                    </w:pPr>
                    <w:sdt>
                      <w:sdtPr>
                        <w:alias w:val="NummerEtikett"/>
                        <w:tag w:val="NummerEtikett"/>
                        <w:id w:val="-90853443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5479682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3B2BE4" w14:textId="77777777" w:rsidR="00284316" w:rsidRDefault="00284316"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93B13B" w14:textId="77777777" w:rsidR="00284316" w:rsidRDefault="00284316"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7ACCC" w14:textId="782A3C46" w:rsidR="00284316" w:rsidRPr="00756E21" w:rsidRDefault="009C1B8A" w:rsidP="00664D04">
                          <w:pPr>
                            <w:pStyle w:val="Brdtext"/>
                            <w:jc w:val="left"/>
                          </w:pPr>
                          <w:sdt>
                            <w:sdtPr>
                              <w:alias w:val="NummerEtikett"/>
                              <w:tag w:val="NummerEtikett"/>
                              <w:id w:val="166050086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3724829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007ACCC" w14:textId="782A3C46" w:rsidR="00284316" w:rsidRPr="00756E21" w:rsidRDefault="009C1B8A" w:rsidP="00664D04">
                    <w:pPr>
                      <w:pStyle w:val="Brdtext"/>
                      <w:jc w:val="left"/>
                    </w:pPr>
                    <w:sdt>
                      <w:sdtPr>
                        <w:alias w:val="NummerEtikett"/>
                        <w:tag w:val="NummerEtikett"/>
                        <w:id w:val="166050086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3724829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A63BD6" w14:textId="77777777" w:rsidR="00284316" w:rsidRDefault="00284316"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523B28" w14:textId="3A79FFFB" w:rsidR="00284316" w:rsidRPr="00756E21" w:rsidRDefault="009C1B8A" w:rsidP="00A118D8">
                          <w:pPr>
                            <w:pStyle w:val="Brdtext"/>
                            <w:jc w:val="left"/>
                          </w:pPr>
                          <w:sdt>
                            <w:sdtPr>
                              <w:alias w:val="NummerEtikett"/>
                              <w:tag w:val="NummerEtikett"/>
                              <w:id w:val="-172120612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7618700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6B523B28" w14:textId="3A79FFFB" w:rsidR="00284316" w:rsidRPr="00756E21" w:rsidRDefault="009C1B8A" w:rsidP="00A118D8">
                    <w:pPr>
                      <w:pStyle w:val="Brdtext"/>
                      <w:jc w:val="left"/>
                    </w:pPr>
                    <w:sdt>
                      <w:sdtPr>
                        <w:alias w:val="NummerEtikett"/>
                        <w:tag w:val="NummerEtikett"/>
                        <w:id w:val="-172120612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7618700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660290" w14:textId="77777777" w:rsidR="00284316" w:rsidRDefault="00284316"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9E5005" w14:textId="77777777" w:rsidR="00284316" w:rsidRDefault="00284316"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B622E" w14:textId="364447EA" w:rsidR="00284316" w:rsidRPr="00756E21" w:rsidRDefault="009C1B8A" w:rsidP="00664D04">
                          <w:pPr>
                            <w:pStyle w:val="Brdtext"/>
                            <w:jc w:val="left"/>
                          </w:pPr>
                          <w:sdt>
                            <w:sdtPr>
                              <w:alias w:val="NummerEtikett"/>
                              <w:tag w:val="NummerEtikett"/>
                              <w:id w:val="-79251265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99830784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12B622E" w14:textId="364447EA" w:rsidR="00284316" w:rsidRPr="00756E21" w:rsidRDefault="009C1B8A" w:rsidP="00664D04">
                    <w:pPr>
                      <w:pStyle w:val="Brdtext"/>
                      <w:jc w:val="left"/>
                    </w:pPr>
                    <w:sdt>
                      <w:sdtPr>
                        <w:alias w:val="NummerEtikett"/>
                        <w:tag w:val="NummerEtikett"/>
                        <w:id w:val="-79251265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998307840"/>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DCB054" w14:textId="77777777" w:rsidR="00284316" w:rsidRDefault="00284316"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072DCD" w14:textId="11C600A2" w:rsidR="00284316" w:rsidRPr="00756E21" w:rsidRDefault="009C1B8A" w:rsidP="00A118D8">
                          <w:pPr>
                            <w:pStyle w:val="Brdtext"/>
                            <w:jc w:val="left"/>
                          </w:pPr>
                          <w:sdt>
                            <w:sdtPr>
                              <w:alias w:val="NummerEtikett"/>
                              <w:tag w:val="NummerEtikett"/>
                              <w:id w:val="165949443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01367556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F072DCD" w14:textId="11C600A2" w:rsidR="00284316" w:rsidRPr="00756E21" w:rsidRDefault="009C1B8A" w:rsidP="00A118D8">
                    <w:pPr>
                      <w:pStyle w:val="Brdtext"/>
                      <w:jc w:val="left"/>
                    </w:pPr>
                    <w:sdt>
                      <w:sdtPr>
                        <w:alias w:val="NummerEtikett"/>
                        <w:tag w:val="NummerEtikett"/>
                        <w:id w:val="165949443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01367556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DFBC9A" w14:textId="77777777" w:rsidR="00284316" w:rsidRDefault="00284316"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415337" w14:textId="77777777" w:rsidR="00284316" w:rsidRDefault="00284316"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003A0E" w14:textId="17F4B05D" w:rsidR="00284316" w:rsidRPr="00756E21" w:rsidRDefault="009C1B8A" w:rsidP="00664D04">
                          <w:pPr>
                            <w:pStyle w:val="Brdtext"/>
                            <w:jc w:val="left"/>
                          </w:pPr>
                          <w:sdt>
                            <w:sdtPr>
                              <w:alias w:val="NummerEtikett"/>
                              <w:tag w:val="NummerEtikett"/>
                              <w:id w:val="-51176314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58584287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1003A0E" w14:textId="17F4B05D" w:rsidR="00284316" w:rsidRPr="00756E21" w:rsidRDefault="009C1B8A" w:rsidP="00664D04">
                    <w:pPr>
                      <w:pStyle w:val="Brdtext"/>
                      <w:jc w:val="left"/>
                    </w:pPr>
                    <w:sdt>
                      <w:sdtPr>
                        <w:alias w:val="NummerEtikett"/>
                        <w:tag w:val="NummerEtikett"/>
                        <w:id w:val="-51176314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58584287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02E9F7" w14:textId="77777777" w:rsidR="00284316" w:rsidRDefault="00284316"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6F8A3" w14:textId="2C074E65" w:rsidR="00284316" w:rsidRPr="00756E21" w:rsidRDefault="009C1B8A" w:rsidP="00A118D8">
                          <w:pPr>
                            <w:pStyle w:val="Brdtext"/>
                            <w:jc w:val="left"/>
                          </w:pPr>
                          <w:sdt>
                            <w:sdtPr>
                              <w:alias w:val="NummerEtikett"/>
                              <w:tag w:val="NummerEtikett"/>
                              <w:id w:val="6462203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12869724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236F8A3" w14:textId="2C074E65" w:rsidR="00284316" w:rsidRPr="00756E21" w:rsidRDefault="009C1B8A" w:rsidP="00A118D8">
                    <w:pPr>
                      <w:pStyle w:val="Brdtext"/>
                      <w:jc w:val="left"/>
                    </w:pPr>
                    <w:sdt>
                      <w:sdtPr>
                        <w:alias w:val="NummerEtikett"/>
                        <w:tag w:val="NummerEtikett"/>
                        <w:id w:val="6462203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12869724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96FCE3" w14:textId="77777777" w:rsidR="00284316" w:rsidRDefault="00284316"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3BFB55" w14:textId="77777777" w:rsidR="00284316" w:rsidRDefault="00284316"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FB50EE" w14:textId="40CFE211" w:rsidR="00284316" w:rsidRPr="00756E21" w:rsidRDefault="009C1B8A" w:rsidP="00664D04">
                          <w:pPr>
                            <w:pStyle w:val="Brdtext"/>
                            <w:jc w:val="left"/>
                          </w:pPr>
                          <w:sdt>
                            <w:sdtPr>
                              <w:alias w:val="NummerEtikett"/>
                              <w:tag w:val="NummerEtikett"/>
                              <w:id w:val="172333563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1933748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BFB50EE" w14:textId="40CFE211" w:rsidR="00284316" w:rsidRPr="00756E21" w:rsidRDefault="009C1B8A" w:rsidP="00664D04">
                    <w:pPr>
                      <w:pStyle w:val="Brdtext"/>
                      <w:jc w:val="left"/>
                    </w:pPr>
                    <w:sdt>
                      <w:sdtPr>
                        <w:alias w:val="NummerEtikett"/>
                        <w:tag w:val="NummerEtikett"/>
                        <w:id w:val="172333563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19337487"/>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DD5BED" w14:textId="77777777" w:rsidR="00284316" w:rsidRDefault="00284316"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F40D63" w14:textId="32327E44" w:rsidR="00284316" w:rsidRPr="00756E21" w:rsidRDefault="009C1B8A" w:rsidP="00A118D8">
                          <w:pPr>
                            <w:pStyle w:val="Brdtext"/>
                            <w:jc w:val="left"/>
                          </w:pPr>
                          <w:sdt>
                            <w:sdtPr>
                              <w:alias w:val="NummerEtikett"/>
                              <w:tag w:val="NummerEtikett"/>
                              <w:id w:val="92931882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8196222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6F40D63" w14:textId="32327E44" w:rsidR="00284316" w:rsidRPr="00756E21" w:rsidRDefault="009C1B8A" w:rsidP="00A118D8">
                    <w:pPr>
                      <w:pStyle w:val="Brdtext"/>
                      <w:jc w:val="left"/>
                    </w:pPr>
                    <w:sdt>
                      <w:sdtPr>
                        <w:alias w:val="NummerEtikett"/>
                        <w:tag w:val="NummerEtikett"/>
                        <w:id w:val="92931882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8196222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593BD0" w14:textId="77777777" w:rsidR="00284316" w:rsidRDefault="00284316"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9EC28" w14:textId="77777777" w:rsidR="00284316" w:rsidRDefault="00284316"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0AF220" w14:textId="100094AD" w:rsidR="00284316" w:rsidRPr="00756E21" w:rsidRDefault="009C1B8A" w:rsidP="00664D04">
                          <w:pPr>
                            <w:pStyle w:val="Brdtext"/>
                            <w:jc w:val="left"/>
                          </w:pPr>
                          <w:sdt>
                            <w:sdtPr>
                              <w:alias w:val="NummerEtikett"/>
                              <w:tag w:val="NummerEtikett"/>
                              <w:id w:val="-77286813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4762364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20AF220" w14:textId="100094AD" w:rsidR="00284316" w:rsidRPr="00756E21" w:rsidRDefault="009C1B8A" w:rsidP="00664D04">
                    <w:pPr>
                      <w:pStyle w:val="Brdtext"/>
                      <w:jc w:val="left"/>
                    </w:pPr>
                    <w:sdt>
                      <w:sdtPr>
                        <w:alias w:val="NummerEtikett"/>
                        <w:tag w:val="NummerEtikett"/>
                        <w:id w:val="-77286813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4762364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74BD6" w14:textId="77777777" w:rsidR="00284316" w:rsidRDefault="00284316"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CE7852" w14:textId="1D7FB6FE" w:rsidR="00284316" w:rsidRPr="00756E21" w:rsidRDefault="009C1B8A" w:rsidP="00A118D8">
                          <w:pPr>
                            <w:pStyle w:val="Brdtext"/>
                            <w:jc w:val="left"/>
                          </w:pPr>
                          <w:sdt>
                            <w:sdtPr>
                              <w:alias w:val="NummerEtikett"/>
                              <w:tag w:val="NummerEtikett"/>
                              <w:id w:val="-80816652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8642706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CCE7852" w14:textId="1D7FB6FE" w:rsidR="00284316" w:rsidRPr="00756E21" w:rsidRDefault="009C1B8A" w:rsidP="00A118D8">
                    <w:pPr>
                      <w:pStyle w:val="Brdtext"/>
                      <w:jc w:val="left"/>
                    </w:pPr>
                    <w:sdt>
                      <w:sdtPr>
                        <w:alias w:val="NummerEtikett"/>
                        <w:tag w:val="NummerEtikett"/>
                        <w:id w:val="-80816652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98642706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F3E3DB" w14:textId="77777777" w:rsidR="00284316" w:rsidRDefault="00284316"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C33CD6" w14:textId="77777777" w:rsidR="00284316" w:rsidRDefault="00284316"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E46BFF" w14:textId="41EE42E6" w:rsidR="00284316" w:rsidRDefault="009C1B8A" w:rsidP="00664D04">
                          <w:pPr>
                            <w:pStyle w:val="Brdtext"/>
                            <w:jc w:val="left"/>
                          </w:pPr>
                          <w:sdt>
                            <w:sdtPr>
                              <w:alias w:val="NummerEtikett"/>
                              <w:tag w:val="NummerEtikett"/>
                              <w:id w:val="404730048"/>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6551975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5C7A503F" w14:textId="4AE9E777" w:rsidR="00284316" w:rsidRPr="00C7375F" w:rsidRDefault="009C1B8A" w:rsidP="004C073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84316">
                                <w:t>Bilaga</w:t>
                              </w:r>
                            </w:sdtContent>
                          </w:sdt>
                          <w:r w:rsidR="0028431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8431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EE46BFF" w14:textId="41EE42E6" w:rsidR="00284316" w:rsidRDefault="009C1B8A" w:rsidP="00664D04">
                    <w:pPr>
                      <w:pStyle w:val="Brdtext"/>
                      <w:jc w:val="left"/>
                    </w:pPr>
                    <w:sdt>
                      <w:sdtPr>
                        <w:alias w:val="NummerEtikett"/>
                        <w:tag w:val="NummerEtikett"/>
                        <w:id w:val="404730048"/>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6551975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5C7A503F" w14:textId="4AE9E777" w:rsidR="00284316" w:rsidRPr="00C7375F" w:rsidRDefault="009C1B8A" w:rsidP="004C073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84316">
                          <w:t>Bilaga</w:t>
                        </w:r>
                      </w:sdtContent>
                    </w:sdt>
                    <w:r w:rsidR="0028431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84316">
                          <w:t>1</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1D18BF" w14:textId="77777777" w:rsidR="00284316" w:rsidRDefault="00284316"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7A6155" w14:textId="69355DD6" w:rsidR="00284316" w:rsidRDefault="009C1B8A" w:rsidP="00A118D8">
                          <w:pPr>
                            <w:pStyle w:val="Brdtext"/>
                            <w:jc w:val="left"/>
                          </w:pPr>
                          <w:sdt>
                            <w:sdtPr>
                              <w:alias w:val="NummerEtikett"/>
                              <w:tag w:val="NummerEtikett"/>
                              <w:id w:val="19983171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78022564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1E111E3C" w14:textId="3E0D56EE" w:rsidR="00284316" w:rsidRPr="00C7375F" w:rsidRDefault="009C1B8A" w:rsidP="004C073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84316">
                                <w:t>Bilaga</w:t>
                              </w:r>
                            </w:sdtContent>
                          </w:sdt>
                          <w:r w:rsidR="0028431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8431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47A6155" w14:textId="69355DD6" w:rsidR="00284316" w:rsidRDefault="009C1B8A" w:rsidP="00A118D8">
                    <w:pPr>
                      <w:pStyle w:val="Brdtext"/>
                      <w:jc w:val="left"/>
                    </w:pPr>
                    <w:sdt>
                      <w:sdtPr>
                        <w:alias w:val="NummerEtikett"/>
                        <w:tag w:val="NummerEtikett"/>
                        <w:id w:val="19983171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780225645"/>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1E111E3C" w14:textId="3E0D56EE" w:rsidR="00284316" w:rsidRPr="00C7375F" w:rsidRDefault="009C1B8A" w:rsidP="004C073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84316">
                          <w:t>Bilaga</w:t>
                        </w:r>
                      </w:sdtContent>
                    </w:sdt>
                    <w:r w:rsidR="0028431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84316">
                          <w:t>1</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D42F83" w14:textId="77777777" w:rsidR="00284316" w:rsidRDefault="00284316"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83F808" w14:textId="77777777" w:rsidR="00284316" w:rsidRDefault="00284316"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1B6A0" w14:textId="0CDF1C06" w:rsidR="00284316" w:rsidRDefault="009C1B8A" w:rsidP="00664D04">
                          <w:pPr>
                            <w:pStyle w:val="Brdtext"/>
                            <w:jc w:val="left"/>
                          </w:pPr>
                          <w:sdt>
                            <w:sdtPr>
                              <w:alias w:val="NummerEtikett"/>
                              <w:tag w:val="NummerEtikett"/>
                              <w:id w:val="-6618415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6574745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4E1620E4" w14:textId="3A6FAA70" w:rsidR="00284316" w:rsidRPr="00C7375F" w:rsidRDefault="009C1B8A" w:rsidP="004C0735">
                          <w:pPr>
                            <w:pStyle w:val="Brdtext"/>
                          </w:pPr>
                          <w:sdt>
                            <w:sdtPr>
                              <w:alias w:val="BilageEtikett"/>
                              <w:tag w:val="BilageEtikett"/>
                              <w:id w:val="-2081361495"/>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1326164918"/>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241B6A0" w14:textId="0CDF1C06" w:rsidR="00284316" w:rsidRDefault="009C1B8A" w:rsidP="00664D04">
                    <w:pPr>
                      <w:pStyle w:val="Brdtext"/>
                      <w:jc w:val="left"/>
                    </w:pPr>
                    <w:sdt>
                      <w:sdtPr>
                        <w:alias w:val="NummerEtikett"/>
                        <w:tag w:val="NummerEtikett"/>
                        <w:id w:val="-66184157"/>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6574745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4E1620E4" w14:textId="3A6FAA70" w:rsidR="00284316" w:rsidRPr="00C7375F" w:rsidRDefault="009C1B8A" w:rsidP="004C0735">
                    <w:pPr>
                      <w:pStyle w:val="Brdtext"/>
                    </w:pPr>
                    <w:sdt>
                      <w:sdtPr>
                        <w:alias w:val="BilageEtikett"/>
                        <w:tag w:val="BilageEtikett"/>
                        <w:id w:val="-2081361495"/>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1326164918"/>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25FF7B" w14:textId="77777777" w:rsidR="00284316" w:rsidRDefault="00284316"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80F9CA" w14:textId="2A6C124B" w:rsidR="00284316" w:rsidRDefault="009C1B8A" w:rsidP="00A118D8">
                          <w:pPr>
                            <w:pStyle w:val="Brdtext"/>
                            <w:jc w:val="left"/>
                          </w:pPr>
                          <w:sdt>
                            <w:sdtPr>
                              <w:alias w:val="NummerEtikett"/>
                              <w:tag w:val="NummerEtikett"/>
                              <w:id w:val="191196765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864971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0942BAB3" w14:textId="45C533EF" w:rsidR="00284316" w:rsidRPr="00C7375F" w:rsidRDefault="009C1B8A" w:rsidP="004C0735">
                          <w:pPr>
                            <w:pStyle w:val="Brdtext"/>
                          </w:pPr>
                          <w:sdt>
                            <w:sdtPr>
                              <w:alias w:val="BilageEtikett"/>
                              <w:tag w:val="BilageEtikett"/>
                              <w:id w:val="-1073658014"/>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774476442"/>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280F9CA" w14:textId="2A6C124B" w:rsidR="00284316" w:rsidRDefault="009C1B8A" w:rsidP="00A118D8">
                    <w:pPr>
                      <w:pStyle w:val="Brdtext"/>
                      <w:jc w:val="left"/>
                    </w:pPr>
                    <w:sdt>
                      <w:sdtPr>
                        <w:alias w:val="NummerEtikett"/>
                        <w:tag w:val="NummerEtikett"/>
                        <w:id w:val="1911967655"/>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864971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0942BAB3" w14:textId="45C533EF" w:rsidR="00284316" w:rsidRPr="00C7375F" w:rsidRDefault="009C1B8A" w:rsidP="004C0735">
                    <w:pPr>
                      <w:pStyle w:val="Brdtext"/>
                    </w:pPr>
                    <w:sdt>
                      <w:sdtPr>
                        <w:alias w:val="BilageEtikett"/>
                        <w:tag w:val="BilageEtikett"/>
                        <w:id w:val="-1073658014"/>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774476442"/>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FFB8DF" w14:textId="77777777" w:rsidR="00284316" w:rsidRDefault="00284316"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9EC1AA" w14:textId="77777777" w:rsidR="00284316" w:rsidRDefault="00284316"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593DB" w14:textId="076813D4" w:rsidR="00284316" w:rsidRDefault="009C1B8A" w:rsidP="00664D04">
                          <w:pPr>
                            <w:pStyle w:val="Brdtext"/>
                            <w:jc w:val="left"/>
                          </w:pPr>
                          <w:sdt>
                            <w:sdtPr>
                              <w:alias w:val="NummerEtikett"/>
                              <w:tag w:val="NummerEtikett"/>
                              <w:id w:val="-190975955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48138648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113AC232" w14:textId="66B40474" w:rsidR="00284316" w:rsidRPr="00C7375F" w:rsidRDefault="009C1B8A" w:rsidP="004C0735">
                          <w:pPr>
                            <w:pStyle w:val="Brdtext"/>
                          </w:pPr>
                          <w:sdt>
                            <w:sdtPr>
                              <w:alias w:val="BilageEtikett"/>
                              <w:tag w:val="BilageEtikett"/>
                              <w:id w:val="745615182"/>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523674550"/>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D5593DB" w14:textId="076813D4" w:rsidR="00284316" w:rsidRDefault="009C1B8A" w:rsidP="00664D04">
                    <w:pPr>
                      <w:pStyle w:val="Brdtext"/>
                      <w:jc w:val="left"/>
                    </w:pPr>
                    <w:sdt>
                      <w:sdtPr>
                        <w:alias w:val="NummerEtikett"/>
                        <w:tag w:val="NummerEtikett"/>
                        <w:id w:val="-1909759550"/>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48138648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113AC232" w14:textId="66B40474" w:rsidR="00284316" w:rsidRPr="00C7375F" w:rsidRDefault="009C1B8A" w:rsidP="004C0735">
                    <w:pPr>
                      <w:pStyle w:val="Brdtext"/>
                    </w:pPr>
                    <w:sdt>
                      <w:sdtPr>
                        <w:alias w:val="BilageEtikett"/>
                        <w:tag w:val="BilageEtikett"/>
                        <w:id w:val="745615182"/>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523674550"/>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B7C79B" w14:textId="77777777" w:rsidR="00284316" w:rsidRDefault="00284316"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5D8FF" w14:textId="6A871768" w:rsidR="00284316" w:rsidRDefault="009C1B8A" w:rsidP="00A118D8">
                          <w:pPr>
                            <w:pStyle w:val="Brdtext"/>
                            <w:jc w:val="left"/>
                          </w:pPr>
                          <w:sdt>
                            <w:sdtPr>
                              <w:alias w:val="NummerEtikett"/>
                              <w:tag w:val="NummerEtikett"/>
                              <w:id w:val="-86374835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18918358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0F3ABF5C" w14:textId="50C170F6" w:rsidR="00284316" w:rsidRPr="00C7375F" w:rsidRDefault="009C1B8A" w:rsidP="004C0735">
                          <w:pPr>
                            <w:pStyle w:val="Brdtext"/>
                          </w:pPr>
                          <w:sdt>
                            <w:sdtPr>
                              <w:alias w:val="BilageEtikett"/>
                              <w:tag w:val="BilageEtikett"/>
                              <w:id w:val="-1214811994"/>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478694614"/>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865D8FF" w14:textId="6A871768" w:rsidR="00284316" w:rsidRDefault="009C1B8A" w:rsidP="00A118D8">
                    <w:pPr>
                      <w:pStyle w:val="Brdtext"/>
                      <w:jc w:val="left"/>
                    </w:pPr>
                    <w:sdt>
                      <w:sdtPr>
                        <w:alias w:val="NummerEtikett"/>
                        <w:tag w:val="NummerEtikett"/>
                        <w:id w:val="-863748352"/>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18918358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0F3ABF5C" w14:textId="50C170F6" w:rsidR="00284316" w:rsidRPr="00C7375F" w:rsidRDefault="009C1B8A" w:rsidP="004C0735">
                    <w:pPr>
                      <w:pStyle w:val="Brdtext"/>
                    </w:pPr>
                    <w:sdt>
                      <w:sdtPr>
                        <w:alias w:val="BilageEtikett"/>
                        <w:tag w:val="BilageEtikett"/>
                        <w:id w:val="-1214811994"/>
                        <w:lock w:val="sdtContentLocked"/>
                        <w:dataBinding w:prefixMappings="xmlns:ns0='http://rkdhs/mallar/lagstiftning/Prop/Prop.xsd'" w:xpath="/ns0:dokumentvärden[1]/ns0:bilagor[1]/ns0:bilaga[2]/@bilageetikett" w:storeItemID="{068625C3-B546-44A5-B525-B7CC092E5AD6}"/>
                        <w:text/>
                      </w:sdtPr>
                      <w:sdtEndPr/>
                      <w:sdtContent>
                        <w:r w:rsidR="00284316">
                          <w:t>Bilaga</w:t>
                        </w:r>
                      </w:sdtContent>
                    </w:sdt>
                    <w:r w:rsidR="00284316">
                      <w:t xml:space="preserve"> </w:t>
                    </w:r>
                    <w:sdt>
                      <w:sdtPr>
                        <w:alias w:val="BilageNummer"/>
                        <w:tag w:val="BilageNummer"/>
                        <w:id w:val="-478694614"/>
                        <w:lock w:val="sdtContentLocked"/>
                        <w:dataBinding w:prefixMappings="xmlns:ns0='http://rkdhs/mallar/lagstiftning/Prop/Prop.xsd'" w:xpath="/ns0:dokumentvärden[1]/ns0:bilagor[1]/ns0:bilaga[2]/@bilagenummer" w:storeItemID="{068625C3-B546-44A5-B525-B7CC092E5AD6}"/>
                        <w:text/>
                      </w:sdtPr>
                      <w:sdtEndPr/>
                      <w:sdtContent>
                        <w:r w:rsidR="00284316">
                          <w:t>2</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808451" w14:textId="77777777" w:rsidR="00284316" w:rsidRDefault="00284316"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C35CB5" w14:textId="372FB9BA" w:rsidR="00284316" w:rsidRDefault="009C1B8A" w:rsidP="00664D04">
                          <w:pPr>
                            <w:pStyle w:val="Brdtext"/>
                            <w:jc w:val="left"/>
                          </w:pPr>
                          <w:sdt>
                            <w:sdtPr>
                              <w:alias w:val="NummerEtikett"/>
                              <w:tag w:val="NummerEtikett"/>
                              <w:id w:val="-14158061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04722282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3BC7EACE" w14:textId="7699F9BE" w:rsidR="00284316" w:rsidRPr="00C7375F" w:rsidRDefault="009C1B8A" w:rsidP="004C0735">
                          <w:pPr>
                            <w:pStyle w:val="Brdtext"/>
                          </w:pPr>
                          <w:sdt>
                            <w:sdtPr>
                              <w:alias w:val="BilageEtikett"/>
                              <w:tag w:val="BilageEtikett"/>
                              <w:id w:val="-15849196"/>
                              <w:lock w:val="sdtContentLocked"/>
                              <w:dataBinding w:prefixMappings="xmlns:ns0='http://rkdhs/mallar/lagstiftning/Prop/Prop.xsd'" w:xpath="/ns0:dokumentvärden[1]/ns0:bilagor[1]/ns0:bilaga[3]/@bilageetikett" w:storeItemID="{068625C3-B546-44A5-B525-B7CC092E5AD6}"/>
                              <w:text/>
                            </w:sdtPr>
                            <w:sdtEndPr/>
                            <w:sdtContent>
                              <w:r w:rsidR="00284316">
                                <w:t>Bilaga</w:t>
                              </w:r>
                            </w:sdtContent>
                          </w:sdt>
                          <w:r w:rsidR="00284316">
                            <w:t xml:space="preserve"> </w:t>
                          </w:r>
                          <w:sdt>
                            <w:sdtPr>
                              <w:alias w:val="BilageNummer"/>
                              <w:tag w:val="BilageNummer"/>
                              <w:id w:val="716863107"/>
                              <w:lock w:val="sdtContentLocked"/>
                              <w:dataBinding w:prefixMappings="xmlns:ns0='http://rkdhs/mallar/lagstiftning/Prop/Prop.xsd'" w:xpath="/ns0:dokumentvärden[1]/ns0:bilagor[1]/ns0:bilaga[3]/@bilagenummer" w:storeItemID="{068625C3-B546-44A5-B525-B7CC092E5AD6}"/>
                              <w:text/>
                            </w:sdtPr>
                            <w:sdtEndPr/>
                            <w:sdtContent>
                              <w:r w:rsidR="0028431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2C35CB5" w14:textId="372FB9BA" w:rsidR="00284316" w:rsidRDefault="009C1B8A" w:rsidP="00664D04">
                    <w:pPr>
                      <w:pStyle w:val="Brdtext"/>
                      <w:jc w:val="left"/>
                    </w:pPr>
                    <w:sdt>
                      <w:sdtPr>
                        <w:alias w:val="NummerEtikett"/>
                        <w:tag w:val="NummerEtikett"/>
                        <w:id w:val="-14158061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047222826"/>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3BC7EACE" w14:textId="7699F9BE" w:rsidR="00284316" w:rsidRPr="00C7375F" w:rsidRDefault="009C1B8A" w:rsidP="004C0735">
                    <w:pPr>
                      <w:pStyle w:val="Brdtext"/>
                    </w:pPr>
                    <w:sdt>
                      <w:sdtPr>
                        <w:alias w:val="BilageEtikett"/>
                        <w:tag w:val="BilageEtikett"/>
                        <w:id w:val="-15849196"/>
                        <w:lock w:val="sdtContentLocked"/>
                        <w:dataBinding w:prefixMappings="xmlns:ns0='http://rkdhs/mallar/lagstiftning/Prop/Prop.xsd'" w:xpath="/ns0:dokumentvärden[1]/ns0:bilagor[1]/ns0:bilaga[3]/@bilageetikett" w:storeItemID="{068625C3-B546-44A5-B525-B7CC092E5AD6}"/>
                        <w:text/>
                      </w:sdtPr>
                      <w:sdtEndPr/>
                      <w:sdtContent>
                        <w:r w:rsidR="00284316">
                          <w:t>Bilaga</w:t>
                        </w:r>
                      </w:sdtContent>
                    </w:sdt>
                    <w:r w:rsidR="00284316">
                      <w:t xml:space="preserve"> </w:t>
                    </w:r>
                    <w:sdt>
                      <w:sdtPr>
                        <w:alias w:val="BilageNummer"/>
                        <w:tag w:val="BilageNummer"/>
                        <w:id w:val="716863107"/>
                        <w:lock w:val="sdtContentLocked"/>
                        <w:dataBinding w:prefixMappings="xmlns:ns0='http://rkdhs/mallar/lagstiftning/Prop/Prop.xsd'" w:xpath="/ns0:dokumentvärden[1]/ns0:bilagor[1]/ns0:bilaga[3]/@bilagenummer" w:storeItemID="{068625C3-B546-44A5-B525-B7CC092E5AD6}"/>
                        <w:text/>
                      </w:sdtPr>
                      <w:sdtEndPr/>
                      <w:sdtContent>
                        <w:r w:rsidR="00284316">
                          <w:t>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5A5A39" w14:textId="77777777" w:rsidR="00284316" w:rsidRDefault="00284316" w:rsidP="00EE1584">
    <w:pPr>
      <w:pStyle w:val="Brdtext"/>
    </w:pPr>
    <w:r>
      <w:rPr>
        <w:noProof/>
        <w:lang w:eastAsia="sv-SE"/>
      </w:rPr>
      <mc:AlternateContent>
        <mc:Choice Requires="wps">
          <w:drawing>
            <wp:anchor distT="0" distB="0" distL="0" distR="0" simplePos="0" relativeHeight="2516848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2AC6E" w14:textId="19209E34" w:rsidR="00284316" w:rsidRDefault="009C1B8A" w:rsidP="00A118D8">
                          <w:pPr>
                            <w:pStyle w:val="Brdtext"/>
                            <w:jc w:val="left"/>
                          </w:pPr>
                          <w:sdt>
                            <w:sdtPr>
                              <w:alias w:val="NummerEtikett"/>
                              <w:tag w:val="NummerEtikett"/>
                              <w:id w:val="108811639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00411248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27215D9C" w14:textId="167D17F4" w:rsidR="00284316" w:rsidRPr="00C7375F" w:rsidRDefault="009C1B8A" w:rsidP="004C0735">
                          <w:pPr>
                            <w:pStyle w:val="Brdtext"/>
                          </w:pPr>
                          <w:sdt>
                            <w:sdtPr>
                              <w:alias w:val="BilageEtikett"/>
                              <w:tag w:val="BilageEtikett"/>
                              <w:id w:val="-1943985077"/>
                              <w:lock w:val="sdtContentLocked"/>
                              <w:dataBinding w:prefixMappings="xmlns:ns0='http://rkdhs/mallar/lagstiftning/Prop/Prop.xsd'" w:xpath="/ns0:dokumentvärden[1]/ns0:bilagor[1]/ns0:bilaga[3]/@bilageetikett" w:storeItemID="{068625C3-B546-44A5-B525-B7CC092E5AD6}"/>
                              <w:text/>
                            </w:sdtPr>
                            <w:sdtEndPr/>
                            <w:sdtContent>
                              <w:r w:rsidR="00284316">
                                <w:t>Bilaga</w:t>
                              </w:r>
                            </w:sdtContent>
                          </w:sdt>
                          <w:r w:rsidR="00284316">
                            <w:t xml:space="preserve"> </w:t>
                          </w:r>
                          <w:sdt>
                            <w:sdtPr>
                              <w:alias w:val="BilageNummer"/>
                              <w:tag w:val="BilageNummer"/>
                              <w:id w:val="-1603024111"/>
                              <w:lock w:val="sdtContentLocked"/>
                              <w:dataBinding w:prefixMappings="xmlns:ns0='http://rkdhs/mallar/lagstiftning/Prop/Prop.xsd'" w:xpath="/ns0:dokumentvärden[1]/ns0:bilagor[1]/ns0:bilaga[3]/@bilagenummer" w:storeItemID="{068625C3-B546-44A5-B525-B7CC092E5AD6}"/>
                              <w:text/>
                            </w:sdtPr>
                            <w:sdtEndPr/>
                            <w:sdtContent>
                              <w:r w:rsidR="0028431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D12AC6E" w14:textId="19209E34" w:rsidR="00284316" w:rsidRDefault="009C1B8A" w:rsidP="00A118D8">
                    <w:pPr>
                      <w:pStyle w:val="Brdtext"/>
                      <w:jc w:val="left"/>
                    </w:pPr>
                    <w:sdt>
                      <w:sdtPr>
                        <w:alias w:val="NummerEtikett"/>
                        <w:tag w:val="NummerEtikett"/>
                        <w:id w:val="1088116391"/>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2004112488"/>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27215D9C" w14:textId="167D17F4" w:rsidR="00284316" w:rsidRPr="00C7375F" w:rsidRDefault="009C1B8A" w:rsidP="004C0735">
                    <w:pPr>
                      <w:pStyle w:val="Brdtext"/>
                    </w:pPr>
                    <w:sdt>
                      <w:sdtPr>
                        <w:alias w:val="BilageEtikett"/>
                        <w:tag w:val="BilageEtikett"/>
                        <w:id w:val="-1943985077"/>
                        <w:lock w:val="sdtContentLocked"/>
                        <w:dataBinding w:prefixMappings="xmlns:ns0='http://rkdhs/mallar/lagstiftning/Prop/Prop.xsd'" w:xpath="/ns0:dokumentvärden[1]/ns0:bilagor[1]/ns0:bilaga[3]/@bilageetikett" w:storeItemID="{068625C3-B546-44A5-B525-B7CC092E5AD6}"/>
                        <w:text/>
                      </w:sdtPr>
                      <w:sdtEndPr/>
                      <w:sdtContent>
                        <w:r w:rsidR="00284316">
                          <w:t>Bilaga</w:t>
                        </w:r>
                      </w:sdtContent>
                    </w:sdt>
                    <w:r w:rsidR="00284316">
                      <w:t xml:space="preserve"> </w:t>
                    </w:r>
                    <w:sdt>
                      <w:sdtPr>
                        <w:alias w:val="BilageNummer"/>
                        <w:tag w:val="BilageNummer"/>
                        <w:id w:val="-1603024111"/>
                        <w:lock w:val="sdtContentLocked"/>
                        <w:dataBinding w:prefixMappings="xmlns:ns0='http://rkdhs/mallar/lagstiftning/Prop/Prop.xsd'" w:xpath="/ns0:dokumentvärden[1]/ns0:bilagor[1]/ns0:bilaga[3]/@bilagenummer" w:storeItemID="{068625C3-B546-44A5-B525-B7CC092E5AD6}"/>
                        <w:text/>
                      </w:sdtPr>
                      <w:sdtEndPr/>
                      <w:sdtContent>
                        <w:r w:rsidR="00284316">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36DAC4" w14:textId="77777777" w:rsidR="00284316" w:rsidRDefault="00284316"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153201" w14:textId="77777777" w:rsidR="00284316" w:rsidRDefault="00284316"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9037A" w14:textId="2CF3024A" w:rsidR="00284316" w:rsidRDefault="009C1B8A" w:rsidP="00664D04">
                          <w:pPr>
                            <w:pStyle w:val="Brdtext"/>
                            <w:jc w:val="left"/>
                          </w:pPr>
                          <w:sdt>
                            <w:sdtPr>
                              <w:alias w:val="NummerEtikett"/>
                              <w:tag w:val="NummerEtikett"/>
                              <w:id w:val="-140421259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27907013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6E081D33" w14:textId="79C809E8" w:rsidR="00284316" w:rsidRPr="00C7375F" w:rsidRDefault="009C1B8A" w:rsidP="004C0735">
                          <w:pPr>
                            <w:pStyle w:val="Brdtext"/>
                          </w:pPr>
                          <w:sdt>
                            <w:sdtPr>
                              <w:alias w:val="BilageEtikett"/>
                              <w:tag w:val="BilageEtikett"/>
                              <w:id w:val="-1867969079"/>
                              <w:lock w:val="sdtContentLocked"/>
                              <w:dataBinding w:prefixMappings="xmlns:ns0='http://rkdhs/mallar/lagstiftning/Prop/Prop.xsd'" w:xpath="/ns0:dokumentvärden[1]/ns0:bilagor[1]/ns0:bilaga[4]/@bilageetikett" w:storeItemID="{068625C3-B546-44A5-B525-B7CC092E5AD6}"/>
                              <w:text/>
                            </w:sdtPr>
                            <w:sdtEndPr/>
                            <w:sdtContent>
                              <w:r w:rsidR="00284316">
                                <w:t>Bilaga</w:t>
                              </w:r>
                            </w:sdtContent>
                          </w:sdt>
                          <w:r w:rsidR="00284316">
                            <w:t xml:space="preserve"> </w:t>
                          </w:r>
                          <w:sdt>
                            <w:sdtPr>
                              <w:alias w:val="BilageNummer"/>
                              <w:tag w:val="BilageNummer"/>
                              <w:id w:val="796958694"/>
                              <w:lock w:val="sdtContentLocked"/>
                              <w:dataBinding w:prefixMappings="xmlns:ns0='http://rkdhs/mallar/lagstiftning/Prop/Prop.xsd'" w:xpath="/ns0:dokumentvärden[1]/ns0:bilagor[1]/ns0:bilaga[4]/@bilagenummer" w:storeItemID="{068625C3-B546-44A5-B525-B7CC092E5AD6}"/>
                              <w:text/>
                            </w:sdtPr>
                            <w:sdtEndPr/>
                            <w:sdtContent>
                              <w:r w:rsidR="0028431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199037A" w14:textId="2CF3024A" w:rsidR="00284316" w:rsidRDefault="009C1B8A" w:rsidP="00664D04">
                    <w:pPr>
                      <w:pStyle w:val="Brdtext"/>
                      <w:jc w:val="left"/>
                    </w:pPr>
                    <w:sdt>
                      <w:sdtPr>
                        <w:alias w:val="NummerEtikett"/>
                        <w:tag w:val="NummerEtikett"/>
                        <w:id w:val="-140421259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279070133"/>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6E081D33" w14:textId="79C809E8" w:rsidR="00284316" w:rsidRPr="00C7375F" w:rsidRDefault="009C1B8A" w:rsidP="004C0735">
                    <w:pPr>
                      <w:pStyle w:val="Brdtext"/>
                    </w:pPr>
                    <w:sdt>
                      <w:sdtPr>
                        <w:alias w:val="BilageEtikett"/>
                        <w:tag w:val="BilageEtikett"/>
                        <w:id w:val="-1867969079"/>
                        <w:lock w:val="sdtContentLocked"/>
                        <w:dataBinding w:prefixMappings="xmlns:ns0='http://rkdhs/mallar/lagstiftning/Prop/Prop.xsd'" w:xpath="/ns0:dokumentvärden[1]/ns0:bilagor[1]/ns0:bilaga[4]/@bilageetikett" w:storeItemID="{068625C3-B546-44A5-B525-B7CC092E5AD6}"/>
                        <w:text/>
                      </w:sdtPr>
                      <w:sdtEndPr/>
                      <w:sdtContent>
                        <w:r w:rsidR="00284316">
                          <w:t>Bilaga</w:t>
                        </w:r>
                      </w:sdtContent>
                    </w:sdt>
                    <w:r w:rsidR="00284316">
                      <w:t xml:space="preserve"> </w:t>
                    </w:r>
                    <w:sdt>
                      <w:sdtPr>
                        <w:alias w:val="BilageNummer"/>
                        <w:tag w:val="BilageNummer"/>
                        <w:id w:val="796958694"/>
                        <w:lock w:val="sdtContentLocked"/>
                        <w:dataBinding w:prefixMappings="xmlns:ns0='http://rkdhs/mallar/lagstiftning/Prop/Prop.xsd'" w:xpath="/ns0:dokumentvärden[1]/ns0:bilagor[1]/ns0:bilaga[4]/@bilagenummer" w:storeItemID="{068625C3-B546-44A5-B525-B7CC092E5AD6}"/>
                        <w:text/>
                      </w:sdtPr>
                      <w:sdtEndPr/>
                      <w:sdtContent>
                        <w:r w:rsidR="00284316">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E58728" w14:textId="77777777" w:rsidR="00284316" w:rsidRDefault="00284316" w:rsidP="00EE1584">
    <w:pPr>
      <w:pStyle w:val="Brdtext"/>
    </w:pPr>
    <w:r>
      <w:rPr>
        <w:noProof/>
        <w:lang w:eastAsia="sv-SE"/>
      </w:rPr>
      <mc:AlternateContent>
        <mc:Choice Requires="wps">
          <w:drawing>
            <wp:anchor distT="0" distB="0" distL="0" distR="0" simplePos="0" relativeHeight="2516858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34D99E" w14:textId="2E12774D" w:rsidR="00284316" w:rsidRDefault="009C1B8A" w:rsidP="00A118D8">
                          <w:pPr>
                            <w:pStyle w:val="Brdtext"/>
                            <w:jc w:val="left"/>
                          </w:pPr>
                          <w:sdt>
                            <w:sdtPr>
                              <w:alias w:val="NummerEtikett"/>
                              <w:tag w:val="NummerEtikett"/>
                              <w:id w:val="-149290749"/>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6692086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45372CA0" w14:textId="1A456DCF" w:rsidR="00284316" w:rsidRPr="00C7375F" w:rsidRDefault="009C1B8A" w:rsidP="004C0735">
                          <w:pPr>
                            <w:pStyle w:val="Brdtext"/>
                          </w:pPr>
                          <w:sdt>
                            <w:sdtPr>
                              <w:alias w:val="BilageEtikett"/>
                              <w:tag w:val="BilageEtikett"/>
                              <w:id w:val="-512839621"/>
                              <w:lock w:val="sdtContentLocked"/>
                              <w:dataBinding w:prefixMappings="xmlns:ns0='http://rkdhs/mallar/lagstiftning/Prop/Prop.xsd'" w:xpath="/ns0:dokumentvärden[1]/ns0:bilagor[1]/ns0:bilaga[4]/@bilageetikett" w:storeItemID="{068625C3-B546-44A5-B525-B7CC092E5AD6}"/>
                              <w:text/>
                            </w:sdtPr>
                            <w:sdtEndPr/>
                            <w:sdtContent>
                              <w:r w:rsidR="00284316">
                                <w:t>Bilaga</w:t>
                              </w:r>
                            </w:sdtContent>
                          </w:sdt>
                          <w:r w:rsidR="00284316">
                            <w:t xml:space="preserve"> </w:t>
                          </w:r>
                          <w:sdt>
                            <w:sdtPr>
                              <w:alias w:val="BilageNummer"/>
                              <w:tag w:val="BilageNummer"/>
                              <w:id w:val="911430469"/>
                              <w:lock w:val="sdtContentLocked"/>
                              <w:dataBinding w:prefixMappings="xmlns:ns0='http://rkdhs/mallar/lagstiftning/Prop/Prop.xsd'" w:xpath="/ns0:dokumentvärden[1]/ns0:bilagor[1]/ns0:bilaga[4]/@bilagenummer" w:storeItemID="{068625C3-B546-44A5-B525-B7CC092E5AD6}"/>
                              <w:text/>
                            </w:sdtPr>
                            <w:sdtEndPr/>
                            <w:sdtContent>
                              <w:r w:rsidR="0028431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934D99E" w14:textId="2E12774D" w:rsidR="00284316" w:rsidRDefault="009C1B8A" w:rsidP="00A118D8">
                    <w:pPr>
                      <w:pStyle w:val="Brdtext"/>
                      <w:jc w:val="left"/>
                    </w:pPr>
                    <w:sdt>
                      <w:sdtPr>
                        <w:alias w:val="NummerEtikett"/>
                        <w:tag w:val="NummerEtikett"/>
                        <w:id w:val="-149290749"/>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66920861"/>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45372CA0" w14:textId="1A456DCF" w:rsidR="00284316" w:rsidRPr="00C7375F" w:rsidRDefault="009C1B8A" w:rsidP="004C0735">
                    <w:pPr>
                      <w:pStyle w:val="Brdtext"/>
                    </w:pPr>
                    <w:sdt>
                      <w:sdtPr>
                        <w:alias w:val="BilageEtikett"/>
                        <w:tag w:val="BilageEtikett"/>
                        <w:id w:val="-512839621"/>
                        <w:lock w:val="sdtContentLocked"/>
                        <w:dataBinding w:prefixMappings="xmlns:ns0='http://rkdhs/mallar/lagstiftning/Prop/Prop.xsd'" w:xpath="/ns0:dokumentvärden[1]/ns0:bilagor[1]/ns0:bilaga[4]/@bilageetikett" w:storeItemID="{068625C3-B546-44A5-B525-B7CC092E5AD6}"/>
                        <w:text/>
                      </w:sdtPr>
                      <w:sdtEndPr/>
                      <w:sdtContent>
                        <w:r w:rsidR="00284316">
                          <w:t>Bilaga</w:t>
                        </w:r>
                      </w:sdtContent>
                    </w:sdt>
                    <w:r w:rsidR="00284316">
                      <w:t xml:space="preserve"> </w:t>
                    </w:r>
                    <w:sdt>
                      <w:sdtPr>
                        <w:alias w:val="BilageNummer"/>
                        <w:tag w:val="BilageNummer"/>
                        <w:id w:val="911430469"/>
                        <w:lock w:val="sdtContentLocked"/>
                        <w:dataBinding w:prefixMappings="xmlns:ns0='http://rkdhs/mallar/lagstiftning/Prop/Prop.xsd'" w:xpath="/ns0:dokumentvärden[1]/ns0:bilagor[1]/ns0:bilaga[4]/@bilagenummer" w:storeItemID="{068625C3-B546-44A5-B525-B7CC092E5AD6}"/>
                        <w:text/>
                      </w:sdtPr>
                      <w:sdtEndPr/>
                      <w:sdtContent>
                        <w:r w:rsidR="00284316">
                          <w:t>4</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86138F" w14:textId="77777777" w:rsidR="00284316" w:rsidRDefault="00284316"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3899D5" w14:textId="77777777" w:rsidR="00284316" w:rsidRDefault="00284316" w:rsidP="00664D04">
    <w:pPr>
      <w:pStyle w:val="Brdtext"/>
    </w:pPr>
    <w:r>
      <w:rPr>
        <w:noProof/>
        <w:lang w:eastAsia="sv-SE"/>
      </w:rPr>
      <mc:AlternateContent>
        <mc:Choice Requires="wps">
          <w:drawing>
            <wp:anchor distT="0" distB="0" distL="0" distR="0" simplePos="0" relativeHeight="2516664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CE03E" w14:textId="249C6DB6" w:rsidR="00284316" w:rsidRDefault="009C1B8A" w:rsidP="00664D04">
                          <w:pPr>
                            <w:pStyle w:val="Brdtext"/>
                            <w:jc w:val="left"/>
                          </w:pPr>
                          <w:sdt>
                            <w:sdtPr>
                              <w:alias w:val="NummerEtikett"/>
                              <w:tag w:val="NummerEtikett"/>
                              <w:id w:val="1367792326"/>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8368207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21A8ACBF" w14:textId="7B5C80B3" w:rsidR="00284316" w:rsidRPr="00C7375F" w:rsidRDefault="009C1B8A" w:rsidP="004C0735">
                          <w:pPr>
                            <w:pStyle w:val="Brdtext"/>
                          </w:pPr>
                          <w:sdt>
                            <w:sdtPr>
                              <w:alias w:val="BilageEtikett"/>
                              <w:tag w:val="BilageEtikett"/>
                              <w:id w:val="-1108424082"/>
                              <w:lock w:val="sdtContentLocked"/>
                              <w:dataBinding w:prefixMappings="xmlns:ns0='http://rkdhs/mallar/lagstiftning/Prop/Prop.xsd'" w:xpath="/ns0:dokumentvärden[1]/ns0:bilagor[1]/ns0:bilaga[5]/@bilageetikett" w:storeItemID="{068625C3-B546-44A5-B525-B7CC092E5AD6}"/>
                              <w:text/>
                            </w:sdtPr>
                            <w:sdtEndPr/>
                            <w:sdtContent>
                              <w:r w:rsidR="00284316">
                                <w:t>Bilaga</w:t>
                              </w:r>
                            </w:sdtContent>
                          </w:sdt>
                          <w:r w:rsidR="00284316">
                            <w:t xml:space="preserve"> </w:t>
                          </w:r>
                          <w:sdt>
                            <w:sdtPr>
                              <w:alias w:val="BilageNummer"/>
                              <w:tag w:val="BilageNummer"/>
                              <w:id w:val="1248696799"/>
                              <w:lock w:val="sdtContentLocked"/>
                              <w:dataBinding w:prefixMappings="xmlns:ns0='http://rkdhs/mallar/lagstiftning/Prop/Prop.xsd'" w:xpath="/ns0:dokumentvärden[1]/ns0:bilagor[1]/ns0:bilaga[5]/@bilagenummer" w:storeItemID="{068625C3-B546-44A5-B525-B7CC092E5AD6}"/>
                              <w:text/>
                            </w:sdtPr>
                            <w:sdtEndPr/>
                            <w:sdtContent>
                              <w:r w:rsidR="00284316">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2CCE03E" w14:textId="249C6DB6" w:rsidR="00284316" w:rsidRDefault="009C1B8A" w:rsidP="00664D04">
                    <w:pPr>
                      <w:pStyle w:val="Brdtext"/>
                      <w:jc w:val="left"/>
                    </w:pPr>
                    <w:sdt>
                      <w:sdtPr>
                        <w:alias w:val="NummerEtikett"/>
                        <w:tag w:val="NummerEtikett"/>
                        <w:id w:val="1367792326"/>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1383682074"/>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21A8ACBF" w14:textId="7B5C80B3" w:rsidR="00284316" w:rsidRPr="00C7375F" w:rsidRDefault="009C1B8A" w:rsidP="004C0735">
                    <w:pPr>
                      <w:pStyle w:val="Brdtext"/>
                    </w:pPr>
                    <w:sdt>
                      <w:sdtPr>
                        <w:alias w:val="BilageEtikett"/>
                        <w:tag w:val="BilageEtikett"/>
                        <w:id w:val="-1108424082"/>
                        <w:lock w:val="sdtContentLocked"/>
                        <w:dataBinding w:prefixMappings="xmlns:ns0='http://rkdhs/mallar/lagstiftning/Prop/Prop.xsd'" w:xpath="/ns0:dokumentvärden[1]/ns0:bilagor[1]/ns0:bilaga[5]/@bilageetikett" w:storeItemID="{068625C3-B546-44A5-B525-B7CC092E5AD6}"/>
                        <w:text/>
                      </w:sdtPr>
                      <w:sdtEndPr/>
                      <w:sdtContent>
                        <w:r w:rsidR="00284316">
                          <w:t>Bilaga</w:t>
                        </w:r>
                      </w:sdtContent>
                    </w:sdt>
                    <w:r w:rsidR="00284316">
                      <w:t xml:space="preserve"> </w:t>
                    </w:r>
                    <w:sdt>
                      <w:sdtPr>
                        <w:alias w:val="BilageNummer"/>
                        <w:tag w:val="BilageNummer"/>
                        <w:id w:val="1248696799"/>
                        <w:lock w:val="sdtContentLocked"/>
                        <w:dataBinding w:prefixMappings="xmlns:ns0='http://rkdhs/mallar/lagstiftning/Prop/Prop.xsd'" w:xpath="/ns0:dokumentvärden[1]/ns0:bilagor[1]/ns0:bilaga[5]/@bilagenummer" w:storeItemID="{068625C3-B546-44A5-B525-B7CC092E5AD6}"/>
                        <w:text/>
                      </w:sdtPr>
                      <w:sdtEndPr/>
                      <w:sdtContent>
                        <w:r w:rsidR="00284316">
                          <w:t>5</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BD492C" w14:textId="77777777" w:rsidR="00284316" w:rsidRDefault="00284316" w:rsidP="00EE1584">
    <w:pPr>
      <w:pStyle w:val="Brdtext"/>
    </w:pPr>
    <w:r>
      <w:rPr>
        <w:noProof/>
        <w:lang w:eastAsia="sv-SE"/>
      </w:rPr>
      <mc:AlternateContent>
        <mc:Choice Requires="wps">
          <w:drawing>
            <wp:anchor distT="0" distB="0" distL="0" distR="0" simplePos="0" relativeHeight="2516869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37DCC" w14:textId="78D22164" w:rsidR="00284316" w:rsidRDefault="009C1B8A" w:rsidP="00A118D8">
                          <w:pPr>
                            <w:pStyle w:val="Brdtext"/>
                            <w:jc w:val="left"/>
                          </w:pPr>
                          <w:sdt>
                            <w:sdtPr>
                              <w:alias w:val="NummerEtikett"/>
                              <w:tag w:val="NummerEtikett"/>
                              <w:id w:val="191442474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681126352"/>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33035D52" w14:textId="4A1BE757" w:rsidR="00284316" w:rsidRPr="00C7375F" w:rsidRDefault="009C1B8A" w:rsidP="004C0735">
                          <w:pPr>
                            <w:pStyle w:val="Brdtext"/>
                          </w:pPr>
                          <w:sdt>
                            <w:sdtPr>
                              <w:alias w:val="BilageEtikett"/>
                              <w:tag w:val="BilageEtikett"/>
                              <w:id w:val="1178546502"/>
                              <w:lock w:val="sdtContentLocked"/>
                              <w:dataBinding w:prefixMappings="xmlns:ns0='http://rkdhs/mallar/lagstiftning/Prop/Prop.xsd'" w:xpath="/ns0:dokumentvärden[1]/ns0:bilagor[1]/ns0:bilaga[5]/@bilageetikett" w:storeItemID="{068625C3-B546-44A5-B525-B7CC092E5AD6}"/>
                              <w:text/>
                            </w:sdtPr>
                            <w:sdtEndPr/>
                            <w:sdtContent>
                              <w:r w:rsidR="00284316">
                                <w:t>Bilaga</w:t>
                              </w:r>
                            </w:sdtContent>
                          </w:sdt>
                          <w:r w:rsidR="00284316">
                            <w:t xml:space="preserve"> </w:t>
                          </w:r>
                          <w:sdt>
                            <w:sdtPr>
                              <w:alias w:val="BilageNummer"/>
                              <w:tag w:val="BilageNummer"/>
                              <w:id w:val="-1461177996"/>
                              <w:lock w:val="sdtContentLocked"/>
                              <w:dataBinding w:prefixMappings="xmlns:ns0='http://rkdhs/mallar/lagstiftning/Prop/Prop.xsd'" w:xpath="/ns0:dokumentvärden[1]/ns0:bilagor[1]/ns0:bilaga[5]/@bilagenummer" w:storeItemID="{068625C3-B546-44A5-B525-B7CC092E5AD6}"/>
                              <w:text/>
                            </w:sdtPr>
                            <w:sdtEndPr/>
                            <w:sdtContent>
                              <w:r w:rsidR="00284316">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537DCC" w14:textId="78D22164" w:rsidR="00284316" w:rsidRDefault="009C1B8A" w:rsidP="00A118D8">
                    <w:pPr>
                      <w:pStyle w:val="Brdtext"/>
                      <w:jc w:val="left"/>
                    </w:pPr>
                    <w:sdt>
                      <w:sdtPr>
                        <w:alias w:val="NummerEtikett"/>
                        <w:tag w:val="NummerEtikett"/>
                        <w:id w:val="1914424743"/>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681126352"/>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p w14:paraId="33035D52" w14:textId="4A1BE757" w:rsidR="00284316" w:rsidRPr="00C7375F" w:rsidRDefault="009C1B8A" w:rsidP="004C0735">
                    <w:pPr>
                      <w:pStyle w:val="Brdtext"/>
                    </w:pPr>
                    <w:sdt>
                      <w:sdtPr>
                        <w:alias w:val="BilageEtikett"/>
                        <w:tag w:val="BilageEtikett"/>
                        <w:id w:val="1178546502"/>
                        <w:lock w:val="sdtContentLocked"/>
                        <w:dataBinding w:prefixMappings="xmlns:ns0='http://rkdhs/mallar/lagstiftning/Prop/Prop.xsd'" w:xpath="/ns0:dokumentvärden[1]/ns0:bilagor[1]/ns0:bilaga[5]/@bilageetikett" w:storeItemID="{068625C3-B546-44A5-B525-B7CC092E5AD6}"/>
                        <w:text/>
                      </w:sdtPr>
                      <w:sdtEndPr/>
                      <w:sdtContent>
                        <w:r w:rsidR="00284316">
                          <w:t>Bilaga</w:t>
                        </w:r>
                      </w:sdtContent>
                    </w:sdt>
                    <w:r w:rsidR="00284316">
                      <w:t xml:space="preserve"> </w:t>
                    </w:r>
                    <w:sdt>
                      <w:sdtPr>
                        <w:alias w:val="BilageNummer"/>
                        <w:tag w:val="BilageNummer"/>
                        <w:id w:val="-1461177996"/>
                        <w:lock w:val="sdtContentLocked"/>
                        <w:dataBinding w:prefixMappings="xmlns:ns0='http://rkdhs/mallar/lagstiftning/Prop/Prop.xsd'" w:xpath="/ns0:dokumentvärden[1]/ns0:bilagor[1]/ns0:bilaga[5]/@bilagenummer" w:storeItemID="{068625C3-B546-44A5-B525-B7CC092E5AD6}"/>
                        <w:text/>
                      </w:sdtPr>
                      <w:sdtEndPr/>
                      <w:sdtContent>
                        <w:r w:rsidR="00284316">
                          <w:t>5</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0837A1" w14:textId="77777777" w:rsidR="00284316" w:rsidRDefault="00284316"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205204" w14:textId="77777777" w:rsidR="00284316" w:rsidRDefault="00284316" w:rsidP="00664D04">
    <w:pPr>
      <w:pStyle w:val="Brdtext"/>
    </w:pPr>
    <w:r>
      <w:rPr>
        <w:noProof/>
        <w:lang w:eastAsia="sv-SE"/>
      </w:rPr>
      <mc:AlternateContent>
        <mc:Choice Requires="wps">
          <w:drawing>
            <wp:anchor distT="0" distB="0" distL="0" distR="0" simplePos="0" relativeHeight="2516674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805F6" w14:textId="3B00FD16" w:rsidR="00284316" w:rsidRPr="00756E21" w:rsidRDefault="009C1B8A" w:rsidP="00664D04">
                          <w:pPr>
                            <w:pStyle w:val="Brdtext"/>
                            <w:jc w:val="left"/>
                          </w:pPr>
                          <w:sdt>
                            <w:sdtPr>
                              <w:alias w:val="NummerEtikett"/>
                              <w:tag w:val="NummerEtikett"/>
                              <w:id w:val="58211665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32628548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48805F6" w14:textId="3B00FD16" w:rsidR="00284316" w:rsidRPr="00756E21" w:rsidRDefault="009C1B8A" w:rsidP="00664D04">
                    <w:pPr>
                      <w:pStyle w:val="Brdtext"/>
                      <w:jc w:val="left"/>
                    </w:pPr>
                    <w:sdt>
                      <w:sdtPr>
                        <w:alias w:val="NummerEtikett"/>
                        <w:tag w:val="NummerEtikett"/>
                        <w:id w:val="582116654"/>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326285489"/>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CF23C7" w14:textId="77777777" w:rsidR="00284316" w:rsidRDefault="00284316" w:rsidP="00EE1584">
    <w:pPr>
      <w:pStyle w:val="Brdtext"/>
    </w:pPr>
    <w:r>
      <w:rPr>
        <w:noProof/>
        <w:lang w:eastAsia="sv-SE"/>
      </w:rPr>
      <mc:AlternateContent>
        <mc:Choice Requires="wps">
          <w:drawing>
            <wp:anchor distT="0" distB="0" distL="0" distR="0" simplePos="0" relativeHeight="2516879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4368CD" w14:textId="2645FC7E" w:rsidR="00284316" w:rsidRPr="00756E21" w:rsidRDefault="009C1B8A" w:rsidP="00A118D8">
                          <w:pPr>
                            <w:pStyle w:val="Brdtext"/>
                            <w:jc w:val="left"/>
                          </w:pPr>
                          <w:sdt>
                            <w:sdtPr>
                              <w:alias w:val="NummerEtikett"/>
                              <w:tag w:val="NummerEtikett"/>
                              <w:id w:val="1781527519"/>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363947682"/>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04368CD" w14:textId="2645FC7E" w:rsidR="00284316" w:rsidRPr="00756E21" w:rsidRDefault="009C1B8A" w:rsidP="00A118D8">
                    <w:pPr>
                      <w:pStyle w:val="Brdtext"/>
                      <w:jc w:val="left"/>
                    </w:pPr>
                    <w:sdt>
                      <w:sdtPr>
                        <w:alias w:val="NummerEtikett"/>
                        <w:tag w:val="NummerEtikett"/>
                        <w:id w:val="1781527519"/>
                        <w:lock w:val="sdtContentLocked"/>
                        <w:dataBinding w:prefixMappings="xmlns:ns0='http://rkdhs/mallar/lagstiftning/Prop/Prop.xsd'" w:xpath="/ns0:dokumentvärden[1]/ns0:dokumentnummer[1]/@etikett" w:storeItemID="{068625C3-B546-44A5-B525-B7CC092E5AD6}"/>
                        <w:text/>
                      </w:sdtPr>
                      <w:sdtEndPr/>
                      <w:sdtContent>
                        <w:r w:rsidR="00284316">
                          <w:t>Prop.</w:t>
                        </w:r>
                      </w:sdtContent>
                    </w:sdt>
                    <w:r w:rsidR="00284316">
                      <w:t xml:space="preserve"> </w:t>
                    </w:r>
                    <w:sdt>
                      <w:sdtPr>
                        <w:alias w:val="Nummer"/>
                        <w:tag w:val="Nummer"/>
                        <w:id w:val="363947682"/>
                        <w:lock w:val="sdtContentLocked"/>
                        <w:dataBinding w:prefixMappings="xmlns:ns0='http://rkdhs/mallar/lagstiftning/Prop/Prop.xsd'" w:xpath="/ns0:dokumentvärden[1]/ns0:dokumentnummer[1]" w:storeItemID="{068625C3-B546-44A5-B525-B7CC092E5AD6}"/>
                        <w:text/>
                      </w:sdtPr>
                      <w:sdtEndPr/>
                      <w:sdtContent>
                        <w:r w:rsidR="00284316">
                          <w:t>2018/19:165</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210580" w14:textId="77777777" w:rsidR="00284316" w:rsidRDefault="00284316"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50"/>
  <w:mirrorMargins/>
  <w:proofState w:spelling="clean" w:grammar="clean"/>
  <w:attachedTemplate r:id="rId1"/>
  <w:defaultTabStop w:val="1304"/>
  <w:hyphenationZone w:val="425"/>
  <w:evenAndOddHeaders/>
  <w:characterSpacingControl w:val="doNotCompress"/>
  <w:hdrShapeDefaults>
    <o:shapedefaults v:ext="edit" spidmax="1638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26462"/>
    <w:rsid w:val="000023F8"/>
    <w:rsid w:val="000106C3"/>
    <w:rsid w:val="000127FF"/>
    <w:rsid w:val="000140A3"/>
    <w:rsid w:val="000163C7"/>
    <w:rsid w:val="00016BDA"/>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0F7560"/>
    <w:rsid w:val="001028C5"/>
    <w:rsid w:val="00107129"/>
    <w:rsid w:val="00110C85"/>
    <w:rsid w:val="00113CC6"/>
    <w:rsid w:val="00115516"/>
    <w:rsid w:val="00116299"/>
    <w:rsid w:val="001223D1"/>
    <w:rsid w:val="00122565"/>
    <w:rsid w:val="0012360F"/>
    <w:rsid w:val="00131972"/>
    <w:rsid w:val="0013464D"/>
    <w:rsid w:val="00135343"/>
    <w:rsid w:val="00144361"/>
    <w:rsid w:val="001531B4"/>
    <w:rsid w:val="00155500"/>
    <w:rsid w:val="00157EF7"/>
    <w:rsid w:val="00166139"/>
    <w:rsid w:val="00174E46"/>
    <w:rsid w:val="00175A45"/>
    <w:rsid w:val="00181DAB"/>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000F"/>
    <w:rsid w:val="00244011"/>
    <w:rsid w:val="00252C4D"/>
    <w:rsid w:val="00263274"/>
    <w:rsid w:val="002675C4"/>
    <w:rsid w:val="00284316"/>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1BE1"/>
    <w:rsid w:val="0032257B"/>
    <w:rsid w:val="00327E6C"/>
    <w:rsid w:val="00332455"/>
    <w:rsid w:val="00342D4D"/>
    <w:rsid w:val="00344E28"/>
    <w:rsid w:val="00346F92"/>
    <w:rsid w:val="0034791C"/>
    <w:rsid w:val="00351E66"/>
    <w:rsid w:val="0035347F"/>
    <w:rsid w:val="0035356C"/>
    <w:rsid w:val="00355582"/>
    <w:rsid w:val="003605D4"/>
    <w:rsid w:val="00360677"/>
    <w:rsid w:val="0036117F"/>
    <w:rsid w:val="003612EA"/>
    <w:rsid w:val="00361ABA"/>
    <w:rsid w:val="00362B62"/>
    <w:rsid w:val="0037021E"/>
    <w:rsid w:val="00371D07"/>
    <w:rsid w:val="00376669"/>
    <w:rsid w:val="00381C02"/>
    <w:rsid w:val="0038525D"/>
    <w:rsid w:val="00385C7A"/>
    <w:rsid w:val="00390A6D"/>
    <w:rsid w:val="00397521"/>
    <w:rsid w:val="003A1544"/>
    <w:rsid w:val="003A68A9"/>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6F41"/>
    <w:rsid w:val="00477ABF"/>
    <w:rsid w:val="00484FCB"/>
    <w:rsid w:val="00487BE9"/>
    <w:rsid w:val="00490ACA"/>
    <w:rsid w:val="004917D3"/>
    <w:rsid w:val="004A4D23"/>
    <w:rsid w:val="004B0574"/>
    <w:rsid w:val="004B5C2E"/>
    <w:rsid w:val="004B6A37"/>
    <w:rsid w:val="004B771E"/>
    <w:rsid w:val="004C0735"/>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151E"/>
    <w:rsid w:val="005C2E5B"/>
    <w:rsid w:val="005C5DD2"/>
    <w:rsid w:val="005D31A4"/>
    <w:rsid w:val="005D3B15"/>
    <w:rsid w:val="005E1131"/>
    <w:rsid w:val="005E3C87"/>
    <w:rsid w:val="005E5E8D"/>
    <w:rsid w:val="005E7780"/>
    <w:rsid w:val="005F089D"/>
    <w:rsid w:val="005F13BA"/>
    <w:rsid w:val="005F28CA"/>
    <w:rsid w:val="005F404E"/>
    <w:rsid w:val="005F48D9"/>
    <w:rsid w:val="005F4EBB"/>
    <w:rsid w:val="005F7386"/>
    <w:rsid w:val="00601BA2"/>
    <w:rsid w:val="00602FF7"/>
    <w:rsid w:val="006042E5"/>
    <w:rsid w:val="00610A3F"/>
    <w:rsid w:val="006115D2"/>
    <w:rsid w:val="00617215"/>
    <w:rsid w:val="00617D56"/>
    <w:rsid w:val="00626B7E"/>
    <w:rsid w:val="00634C6C"/>
    <w:rsid w:val="00636557"/>
    <w:rsid w:val="00640C08"/>
    <w:rsid w:val="0064389E"/>
    <w:rsid w:val="0064723F"/>
    <w:rsid w:val="00650A95"/>
    <w:rsid w:val="0065293C"/>
    <w:rsid w:val="00664D04"/>
    <w:rsid w:val="0066533B"/>
    <w:rsid w:val="00666D5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23111"/>
    <w:rsid w:val="00751306"/>
    <w:rsid w:val="007524F1"/>
    <w:rsid w:val="00753EFC"/>
    <w:rsid w:val="00756E53"/>
    <w:rsid w:val="00756EAD"/>
    <w:rsid w:val="00757110"/>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B7B7F"/>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029"/>
    <w:rsid w:val="00884D66"/>
    <w:rsid w:val="0088523E"/>
    <w:rsid w:val="008857B8"/>
    <w:rsid w:val="0088799B"/>
    <w:rsid w:val="00890F70"/>
    <w:rsid w:val="008937E3"/>
    <w:rsid w:val="00897BD6"/>
    <w:rsid w:val="008A48C1"/>
    <w:rsid w:val="008B1C1B"/>
    <w:rsid w:val="008B48D7"/>
    <w:rsid w:val="008B5B8D"/>
    <w:rsid w:val="008B6943"/>
    <w:rsid w:val="008C1D84"/>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174F"/>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1B8A"/>
    <w:rsid w:val="009C2B67"/>
    <w:rsid w:val="009C38E8"/>
    <w:rsid w:val="009C4BAC"/>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4B4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138D"/>
    <w:rsid w:val="00A932B0"/>
    <w:rsid w:val="00A937DF"/>
    <w:rsid w:val="00A94C55"/>
    <w:rsid w:val="00A950D5"/>
    <w:rsid w:val="00AA1AF4"/>
    <w:rsid w:val="00AA5DA5"/>
    <w:rsid w:val="00AB35DF"/>
    <w:rsid w:val="00AB67EF"/>
    <w:rsid w:val="00AC2C54"/>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55853"/>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3B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26462"/>
    <w:rsid w:val="00D32824"/>
    <w:rsid w:val="00D332B5"/>
    <w:rsid w:val="00D42F0C"/>
    <w:rsid w:val="00D46229"/>
    <w:rsid w:val="00D465BF"/>
    <w:rsid w:val="00D50784"/>
    <w:rsid w:val="00D51C77"/>
    <w:rsid w:val="00D51E13"/>
    <w:rsid w:val="00D74564"/>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609"/>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24A6"/>
    <w:rsid w:val="00E93706"/>
    <w:rsid w:val="00EA1F6C"/>
    <w:rsid w:val="00EA4366"/>
    <w:rsid w:val="00EA58A5"/>
    <w:rsid w:val="00EA7762"/>
    <w:rsid w:val="00EB2528"/>
    <w:rsid w:val="00EC3063"/>
    <w:rsid w:val="00EC442C"/>
    <w:rsid w:val="00ED5748"/>
    <w:rsid w:val="00ED633C"/>
    <w:rsid w:val="00EE1584"/>
    <w:rsid w:val="00EE1F8A"/>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6A05C53B"/>
  <w15:docId w15:val="{53B53261-A7FA-4DB9-96D3-D7A7D84EDF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51.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header" Target="header38.xml"/><Relationship Id="rId112" Type="http://schemas.openxmlformats.org/officeDocument/2006/relationships/header" Target="header49.xml"/><Relationship Id="rId133" Type="http://schemas.openxmlformats.org/officeDocument/2006/relationships/header" Target="header59.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32" Type="http://schemas.openxmlformats.org/officeDocument/2006/relationships/header" Target="header9.xml"/><Relationship Id="rId37" Type="http://schemas.openxmlformats.org/officeDocument/2006/relationships/footer" Target="footer11.xml"/><Relationship Id="rId53" Type="http://schemas.openxmlformats.org/officeDocument/2006/relationships/header" Target="header20.xml"/><Relationship Id="rId58" Type="http://schemas.openxmlformats.org/officeDocument/2006/relationships/header" Target="header22.xml"/><Relationship Id="rId74" Type="http://schemas.openxmlformats.org/officeDocument/2006/relationships/header" Target="header30.xml"/><Relationship Id="rId79" Type="http://schemas.openxmlformats.org/officeDocument/2006/relationships/footer" Target="footer32.xml"/><Relationship Id="rId102" Type="http://schemas.openxmlformats.org/officeDocument/2006/relationships/footer" Target="footer43.xml"/><Relationship Id="rId123" Type="http://schemas.openxmlformats.org/officeDocument/2006/relationships/header" Target="header54.xml"/><Relationship Id="rId128" Type="http://schemas.openxmlformats.org/officeDocument/2006/relationships/footer" Target="footer57.xml"/><Relationship Id="rId5" Type="http://schemas.openxmlformats.org/officeDocument/2006/relationships/customXml" Target="../customXml/item5.xml"/><Relationship Id="rId90" Type="http://schemas.openxmlformats.org/officeDocument/2006/relationships/footer" Target="footer37.xml"/><Relationship Id="rId95" Type="http://schemas.openxmlformats.org/officeDocument/2006/relationships/header" Target="header41.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oter" Target="footer45.xml"/><Relationship Id="rId113" Type="http://schemas.openxmlformats.org/officeDocument/2006/relationships/footer" Target="footer49.xml"/><Relationship Id="rId118" Type="http://schemas.openxmlformats.org/officeDocument/2006/relationships/header" Target="header52.xml"/><Relationship Id="rId126" Type="http://schemas.openxmlformats.org/officeDocument/2006/relationships/footer" Target="footer56.xml"/><Relationship Id="rId134" Type="http://schemas.openxmlformats.org/officeDocument/2006/relationships/footer" Target="footer60.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footer" Target="footer39.xml"/><Relationship Id="rId98" Type="http://schemas.openxmlformats.org/officeDocument/2006/relationships/header" Target="header42.xml"/><Relationship Id="rId121" Type="http://schemas.openxmlformats.org/officeDocument/2006/relationships/header" Target="header53.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4.xml"/><Relationship Id="rId108" Type="http://schemas.openxmlformats.org/officeDocument/2006/relationships/footer" Target="footer46.xml"/><Relationship Id="rId116" Type="http://schemas.openxmlformats.org/officeDocument/2006/relationships/footer" Target="footer51.xml"/><Relationship Id="rId124" Type="http://schemas.openxmlformats.org/officeDocument/2006/relationships/header" Target="header55.xml"/><Relationship Id="rId129" Type="http://schemas.openxmlformats.org/officeDocument/2006/relationships/header" Target="header57.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footer" Target="footer38.xml"/><Relationship Id="rId96" Type="http://schemas.openxmlformats.org/officeDocument/2006/relationships/footer" Target="footer40.xml"/><Relationship Id="rId111" Type="http://schemas.openxmlformats.org/officeDocument/2006/relationships/header" Target="header48.xml"/><Relationship Id="rId132" Type="http://schemas.openxmlformats.org/officeDocument/2006/relationships/footer" Target="footer5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header" Target="header46.xml"/><Relationship Id="rId114" Type="http://schemas.openxmlformats.org/officeDocument/2006/relationships/footer" Target="footer50.xml"/><Relationship Id="rId119" Type="http://schemas.openxmlformats.org/officeDocument/2006/relationships/footer" Target="footer52.xml"/><Relationship Id="rId127" Type="http://schemas.openxmlformats.org/officeDocument/2006/relationships/header" Target="header56.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header" Target="header40.xml"/><Relationship Id="rId99" Type="http://schemas.openxmlformats.org/officeDocument/2006/relationships/footer" Target="footer42.xml"/><Relationship Id="rId101" Type="http://schemas.openxmlformats.org/officeDocument/2006/relationships/header" Target="header44.xml"/><Relationship Id="rId122" Type="http://schemas.openxmlformats.org/officeDocument/2006/relationships/footer" Target="footer54.xml"/><Relationship Id="rId130" Type="http://schemas.openxmlformats.org/officeDocument/2006/relationships/header" Target="header58.xml"/><Relationship Id="rId13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footer" Target="footer41.xml"/><Relationship Id="rId104" Type="http://schemas.openxmlformats.org/officeDocument/2006/relationships/header" Target="header45.xml"/><Relationship Id="rId120" Type="http://schemas.openxmlformats.org/officeDocument/2006/relationships/footer" Target="footer53.xml"/><Relationship Id="rId125" Type="http://schemas.openxmlformats.org/officeDocument/2006/relationships/footer" Target="footer55.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footer" Target="footer15.xml"/><Relationship Id="rId66" Type="http://schemas.openxmlformats.org/officeDocument/2006/relationships/footer" Target="footer25.xml"/><Relationship Id="rId87" Type="http://schemas.openxmlformats.org/officeDocument/2006/relationships/footer" Target="footer36.xml"/><Relationship Id="rId110" Type="http://schemas.openxmlformats.org/officeDocument/2006/relationships/footer" Target="footer48.xml"/><Relationship Id="rId115" Type="http://schemas.openxmlformats.org/officeDocument/2006/relationships/header" Target="header50.xml"/><Relationship Id="rId131" Type="http://schemas.openxmlformats.org/officeDocument/2006/relationships/footer" Target="footer58.xml"/><Relationship Id="rId136" Type="http://schemas.openxmlformats.org/officeDocument/2006/relationships/theme" Target="theme/theme1.xml"/><Relationship Id="rId61" Type="http://schemas.openxmlformats.org/officeDocument/2006/relationships/footer" Target="footer23.xml"/><Relationship Id="rId82" Type="http://schemas.openxmlformats.org/officeDocument/2006/relationships/header" Target="header34.xml"/><Relationship Id="rId19"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u-F/publikationer/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dokumentvärden xmlns="http://rkdhs/mallar/lagstiftning/Prop/Prop.xsd">
  <departementsnamn>Utbildningsdepartementet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Y Johansson, M Johansson, Baylan, Hallengren, Hultqvist, Andersson, Bolund, Damberg, Shekarabi, Ygeman, Eriksson, Ekström, Eneroth, Dahlgren, Nilsson, Ernkrans, Lindhagen</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Utbildningsdepartementet"/>
  <dokumentnummer etikett="Prop.">2018/19:165</dokumentnummer>
  <titel>Etikprövning av forskning – tydligare regler och skärpta straff</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Utbildningsdepartementet</TermName>
          <TermId xmlns="http://schemas.microsoft.com/office/infopath/2007/PartnerControls">893cff3d-8fdb-492c-b9c1-c70a28487ed4</TermId>
        </TermInfo>
      </Terms>
    </k46d94c0acf84ab9a79866a9d8b1905f>
    <TaxCatchAll xmlns="cc625d36-bb37-4650-91b9-0c96159295ba">
      <Value>8</Value>
    </TaxCatchAll>
    <DirtyMigration xmlns="4e9c2f0c-7bf8-49af-8356-cbf363fc78a7">false</DirtyMigration>
    <_dlc_DocId xmlns="4f5ca95d-8798-43a8-9b50-3b2f8b9416bf">6VV7YVCVAJZ7-373442560-8384</_dlc_DocId>
    <_dlc_DocIdUrl xmlns="4f5ca95d-8798-43a8-9b50-3b2f8b9416bf">
      <Url>https://dhs.sp.regeringskansliet.se/yta/sb-gransk/_layouts/15/DocIdRedir.aspx?ID=6VV7YVCVAJZ7-373442560-8384</Url>
      <Description>6VV7YVCVAJZ7-373442560-8384</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C55DCDF-E370-4AAF-BA03-80861FFE8763}"/>
</file>

<file path=customXml/itemProps2.xml><?xml version="1.0" encoding="utf-8"?>
<ds:datastoreItem xmlns:ds="http://schemas.openxmlformats.org/officeDocument/2006/customXml" ds:itemID="{8C0BCC44-DB5B-4A7F-826A-8D38129F55E1}"/>
</file>

<file path=customXml/itemProps3.xml><?xml version="1.0" encoding="utf-8"?>
<ds:datastoreItem xmlns:ds="http://schemas.openxmlformats.org/officeDocument/2006/customXml" ds:itemID="{5B9AC8B1-2F4E-42F5-9C3C-3A1AE039FDBB}"/>
</file>

<file path=customXml/itemProps4.xml><?xml version="1.0" encoding="utf-8"?>
<ds:datastoreItem xmlns:ds="http://schemas.openxmlformats.org/officeDocument/2006/customXml" ds:itemID="{15131843-48F5-4DB6-82C1-AB1E65C96843}"/>
</file>

<file path=customXml/itemProps5.xml><?xml version="1.0" encoding="utf-8"?>
<ds:datastoreItem xmlns:ds="http://schemas.openxmlformats.org/officeDocument/2006/customXml" ds:itemID="{068625C3-B546-44A5-B525-B7CC092E5AD6}"/>
</file>

<file path=customXml/itemProps6.xml><?xml version="1.0" encoding="utf-8"?>
<ds:datastoreItem xmlns:ds="http://schemas.openxmlformats.org/officeDocument/2006/customXml" ds:itemID="{54BCF6B3-53D5-4B00-8A35-5BE25B5EFCFE}"/>
</file>

<file path=customXml/itemProps7.xml><?xml version="1.0" encoding="utf-8"?>
<ds:datastoreItem xmlns:ds="http://schemas.openxmlformats.org/officeDocument/2006/customXml" ds:itemID="{2190E5AA-F6AB-4219-8A7B-05F50C9E73CB}"/>
</file>

<file path=customXml/itemProps8.xml><?xml version="1.0" encoding="utf-8"?>
<ds:datastoreItem xmlns:ds="http://schemas.openxmlformats.org/officeDocument/2006/customXml" ds:itemID="{CB7CDC95-41D4-4365-AF40-97499E47C97C}"/>
</file>

<file path=docProps/app.xml><?xml version="1.0" encoding="utf-8"?>
<Properties xmlns="http://schemas.openxmlformats.org/officeDocument/2006/extended-properties" xmlns:vt="http://schemas.openxmlformats.org/officeDocument/2006/docPropsVTypes">
  <Template>Prop-samling</Template>
  <TotalTime>0</TotalTime>
  <Pages>89</Pages>
  <Words>40108</Words>
  <Characters>212576</Characters>
  <Application>Microsoft Office Word</Application>
  <DocSecurity>0</DocSecurity>
  <Lines>1771</Lines>
  <Paragraphs>504</Paragraphs>
  <ScaleCrop>false</ScaleCrop>
  <HeadingPairs>
    <vt:vector size="2" baseType="variant">
      <vt:variant>
        <vt:lpstr>Rubrik</vt:lpstr>
      </vt:variant>
      <vt:variant>
        <vt:i4>1</vt:i4>
      </vt:variant>
    </vt:vector>
  </HeadingPairs>
  <TitlesOfParts>
    <vt:vector size="1" baseType="lpstr">
      <vt:lpstr>Etikprövning av forskning – tydligare regler och skärpta straff</vt:lpstr>
    </vt:vector>
  </TitlesOfParts>
  <Company>Regeringskansliet</Company>
  <LinksUpToDate>false</LinksUpToDate>
  <CharactersWithSpaces>252180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Etikprövning av forskning – tydligare regler och skärpta straff</dc:title>
  <dc:creator>Carolina Östgren</dc:creator>
  <cp:lastModifiedBy>Camilla Åström</cp:lastModifiedBy>
  <cp:revision>2</cp:revision>
  <dcterms:created xsi:type="dcterms:W3CDTF">2019-09-05T08:27:00Z</dcterms:created>
  <dcterms:modified xsi:type="dcterms:W3CDTF">2019-09-05T08:27:00Z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68c8b1ee-ff92-4b9b-8159-b978f66875bc</vt:lpwstr>
  </property>
  <property fmtid="{D5CDD505-2E9C-101B-9397-08002B2CF9AE}" pid="4" name="Prop nr">
    <vt:lpwstr>2018/19:xx</vt:lpwstr>
  </property>
  <property fmtid="{D5CDD505-2E9C-101B-9397-08002B2CF9AE}" pid="5" name="Organisation">
    <vt:lpwstr>8;#Utbildningsdepartementet|893cff3d-8fdb-492c-b9c1-c70a28487ed4</vt:lpwstr>
  </property>
  <property fmtid="{D5CDD505-2E9C-101B-9397-08002B2CF9AE}" pid="6" name="ActivityCategory">
    <vt:lpwstr/>
  </property>
</Properties>
</file>