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footer18.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17.xml" ContentType="application/vnd.openxmlformats-officedocument.wordprocessingml.header+xml"/>
  <Override PartName="/word/footer21.xml" ContentType="application/vnd.openxmlformats-officedocument.wordprocessingml.footer+xml"/>
  <Override PartName="/word/header18.xml" ContentType="application/vnd.openxmlformats-officedocument.wordprocessingml.header+xml"/>
  <Override PartName="/word/header19.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footer24.xml" ContentType="application/vnd.openxmlformats-officedocument.wordprocessingml.footer+xml"/>
  <Override PartName="/word/header20.xml" ContentType="application/vnd.openxmlformats-officedocument.wordprocessingml.header+xml"/>
  <Override PartName="/word/header21.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2.xml" ContentType="application/vnd.openxmlformats-officedocument.wordprocessingml.header+xml"/>
  <Override PartName="/word/footer27.xml" ContentType="application/vnd.openxmlformats-officedocument.wordprocessingml.footer+xml"/>
  <Override PartName="/word/header23.xml" ContentType="application/vnd.openxmlformats-officedocument.wordprocessingml.header+xml"/>
  <Override PartName="/word/header24.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25.xml" ContentType="application/vnd.openxmlformats-officedocument.wordprocessingml.header+xml"/>
  <Override PartName="/word/footer30.xml" ContentType="application/vnd.openxmlformats-officedocument.wordprocessingml.footer+xml"/>
  <Override PartName="/word/header26.xml" ContentType="application/vnd.openxmlformats-officedocument.wordprocessingml.header+xml"/>
  <Override PartName="/word/header27.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28.xml" ContentType="application/vnd.openxmlformats-officedocument.wordprocessingml.header+xml"/>
  <Override PartName="/word/footer33.xml" ContentType="application/vnd.openxmlformats-officedocument.wordprocessingml.footer+xml"/>
  <Override PartName="/word/header29.xml" ContentType="application/vnd.openxmlformats-officedocument.wordprocessingml.header+xml"/>
  <Override PartName="/word/header30.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footer36.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footer39.xml" ContentType="application/vnd.openxmlformats-officedocument.wordprocessingml.footer+xml"/>
  <Override PartName="/word/header33.xml" ContentType="application/vnd.openxmlformats-officedocument.wordprocessingml.header+xml"/>
  <Override PartName="/word/header34.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footer42.xml" ContentType="application/vnd.openxmlformats-officedocument.wordprocessingml.footer+xml"/>
  <Override PartName="/word/header35.xml" ContentType="application/vnd.openxmlformats-officedocument.wordprocessingml.header+xml"/>
  <Override PartName="/word/header36.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footer45.xml" ContentType="application/vnd.openxmlformats-officedocument.wordprocessingml.footer+xml"/>
  <Override PartName="/word/header37.xml" ContentType="application/vnd.openxmlformats-officedocument.wordprocessingml.header+xml"/>
  <Override PartName="/word/header38.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header39.xml" ContentType="application/vnd.openxmlformats-officedocument.wordprocessingml.header+xml"/>
  <Override PartName="/word/footer48.xml" ContentType="application/vnd.openxmlformats-officedocument.wordprocessingml.footer+xml"/>
  <Override PartName="/word/header40.xml" ContentType="application/vnd.openxmlformats-officedocument.wordprocessingml.header+xml"/>
  <Override PartName="/word/header41.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header42.xml" ContentType="application/vnd.openxmlformats-officedocument.wordprocessingml.header+xml"/>
  <Override PartName="/word/footer51.xml" ContentType="application/vnd.openxmlformats-officedocument.wordprocessingml.footer+xml"/>
  <Override PartName="/word/header43.xml" ContentType="application/vnd.openxmlformats-officedocument.wordprocessingml.header+xml"/>
  <Override PartName="/word/header44.xml" ContentType="application/vnd.openxmlformats-officedocument.wordprocessingml.header+xml"/>
  <Override PartName="/word/footer52.xml" ContentType="application/vnd.openxmlformats-officedocument.wordprocessingml.footer+xml"/>
  <Override PartName="/word/footer53.xml" ContentType="application/vnd.openxmlformats-officedocument.wordprocessingml.footer+xml"/>
  <Override PartName="/word/footer54.xml" ContentType="application/vnd.openxmlformats-officedocument.wordprocessingml.footer+xml"/>
  <Override PartName="/word/header45.xml" ContentType="application/vnd.openxmlformats-officedocument.wordprocessingml.header+xml"/>
  <Override PartName="/word/header46.xml" ContentType="application/vnd.openxmlformats-officedocument.wordprocessingml.header+xml"/>
  <Override PartName="/word/footer55.xml" ContentType="application/vnd.openxmlformats-officedocument.wordprocessingml.footer+xml"/>
  <Override PartName="/word/footer56.xml" ContentType="application/vnd.openxmlformats-officedocument.wordprocessingml.footer+xml"/>
  <Override PartName="/word/footer57.xml" ContentType="application/vnd.openxmlformats-officedocument.wordprocessingml.footer+xml"/>
  <Override PartName="/word/header47.xml" ContentType="application/vnd.openxmlformats-officedocument.wordprocessingml.header+xml"/>
  <Override PartName="/word/header48.xml" ContentType="application/vnd.openxmlformats-officedocument.wordprocessingml.header+xml"/>
  <Override PartName="/word/footer58.xml" ContentType="application/vnd.openxmlformats-officedocument.wordprocessingml.footer+xml"/>
  <Override PartName="/word/footer59.xml" ContentType="application/vnd.openxmlformats-officedocument.wordprocessingml.footer+xml"/>
  <Override PartName="/word/footer60.xml" ContentType="application/vnd.openxmlformats-officedocument.wordprocessingml.footer+xml"/>
  <Override PartName="/word/header49.xml" ContentType="application/vnd.openxmlformats-officedocument.wordprocessingml.header+xml"/>
  <Override PartName="/word/header50.xml" ContentType="application/vnd.openxmlformats-officedocument.wordprocessingml.header+xml"/>
  <Override PartName="/word/footer61.xml" ContentType="application/vnd.openxmlformats-officedocument.wordprocessingml.footer+xml"/>
  <Override PartName="/word/footer62.xml" ContentType="application/vnd.openxmlformats-officedocument.wordprocessingml.footer+xml"/>
  <Override PartName="/word/footer63.xml" ContentType="application/vnd.openxmlformats-officedocument.wordprocessingml.footer+xml"/>
  <Override PartName="/word/header51.xml" ContentType="application/vnd.openxmlformats-officedocument.wordprocessingml.header+xml"/>
  <Override PartName="/word/header52.xml" ContentType="application/vnd.openxmlformats-officedocument.wordprocessingml.header+xml"/>
  <Override PartName="/word/footer64.xml" ContentType="application/vnd.openxmlformats-officedocument.wordprocessingml.footer+xml"/>
  <Override PartName="/word/footer65.xml" ContentType="application/vnd.openxmlformats-officedocument.wordprocessingml.footer+xml"/>
  <Override PartName="/word/footer66.xml" ContentType="application/vnd.openxmlformats-officedocument.wordprocessingml.footer+xml"/>
  <Override PartName="/word/header53.xml" ContentType="application/vnd.openxmlformats-officedocument.wordprocessingml.header+xml"/>
  <Override PartName="/word/header54.xml" ContentType="application/vnd.openxmlformats-officedocument.wordprocessingml.header+xml"/>
  <Override PartName="/word/footer67.xml" ContentType="application/vnd.openxmlformats-officedocument.wordprocessingml.footer+xml"/>
  <Override PartName="/word/footer68.xml" ContentType="application/vnd.openxmlformats-officedocument.wordprocessingml.footer+xml"/>
  <Override PartName="/word/header55.xml" ContentType="application/vnd.openxmlformats-officedocument.wordprocessingml.header+xml"/>
  <Override PartName="/word/footer69.xml" ContentType="application/vnd.openxmlformats-officedocument.wordprocessingml.footer+xml"/>
  <Override PartName="/word/header56.xml" ContentType="application/vnd.openxmlformats-officedocument.wordprocessingml.header+xml"/>
  <Override PartName="/word/header57.xml" ContentType="application/vnd.openxmlformats-officedocument.wordprocessingml.header+xml"/>
  <Override PartName="/word/footer70.xml" ContentType="application/vnd.openxmlformats-officedocument.wordprocessingml.footer+xml"/>
  <Override PartName="/word/footer71.xml" ContentType="application/vnd.openxmlformats-officedocument.wordprocessingml.footer+xml"/>
  <Override PartName="/word/header58.xml" ContentType="application/vnd.openxmlformats-officedocument.wordprocessingml.header+xml"/>
  <Override PartName="/word/footer72.xml" ContentType="application/vnd.openxmlformats-officedocument.wordprocessingml.footer+xml"/>
  <Override PartName="/word/header59.xml" ContentType="application/vnd.openxmlformats-officedocument.wordprocessingml.header+xml"/>
  <Override PartName="/word/header60.xml" ContentType="application/vnd.openxmlformats-officedocument.wordprocessingml.header+xml"/>
  <Override PartName="/word/footer73.xml" ContentType="application/vnd.openxmlformats-officedocument.wordprocessingml.footer+xml"/>
  <Override PartName="/word/footer74.xml" ContentType="application/vnd.openxmlformats-officedocument.wordprocessingml.footer+xml"/>
  <Override PartName="/word/header61.xml" ContentType="application/vnd.openxmlformats-officedocument.wordprocessingml.header+xml"/>
  <Override PartName="/word/footer75.xml" ContentType="application/vnd.openxmlformats-officedocument.wordprocessingml.footer+xml"/>
  <Override PartName="/word/header62.xml" ContentType="application/vnd.openxmlformats-officedocument.wordprocessingml.header+xml"/>
  <Override PartName="/word/header63.xml" ContentType="application/vnd.openxmlformats-officedocument.wordprocessingml.header+xml"/>
  <Override PartName="/word/footer76.xml" ContentType="application/vnd.openxmlformats-officedocument.wordprocessingml.footer+xml"/>
  <Override PartName="/word/footer77.xml" ContentType="application/vnd.openxmlformats-officedocument.wordprocessingml.footer+xml"/>
  <Override PartName="/word/header64.xml" ContentType="application/vnd.openxmlformats-officedocument.wordprocessingml.header+xml"/>
  <Override PartName="/word/footer78.xml" ContentType="application/vnd.openxmlformats-officedocument.wordprocessingml.footer+xml"/>
  <Override PartName="/word/header65.xml" ContentType="application/vnd.openxmlformats-officedocument.wordprocessingml.header+xml"/>
  <Override PartName="/word/header66.xml" ContentType="application/vnd.openxmlformats-officedocument.wordprocessingml.header+xml"/>
  <Override PartName="/word/footer79.xml" ContentType="application/vnd.openxmlformats-officedocument.wordprocessingml.footer+xml"/>
  <Override PartName="/word/footer80.xml" ContentType="application/vnd.openxmlformats-officedocument.wordprocessingml.footer+xml"/>
  <Override PartName="/word/header67.xml" ContentType="application/vnd.openxmlformats-officedocument.wordprocessingml.header+xml"/>
  <Override PartName="/word/footer8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258AB54F" w14:textId="77777777" w:rsidR="005141AF" w:rsidRDefault="00014758" w:rsidP="00C17DA5">
      <w:pPr>
        <w:pStyle w:val="Prophuvudrubrik"/>
      </w:pPr>
      <w:sdt>
        <w:sdtPr>
          <w:alias w:val="Publikation"/>
          <w:tag w:val="Publikation"/>
          <w:id w:val="-33422728"/>
          <w:lock w:val="sdtContentLocked"/>
          <w:text/>
        </w:sdtPr>
        <w:sdtContent>
          <w:r w:rsidR="005141AF">
            <w:t>Regeringens proposition</w:t>
          </w:r>
        </w:sdtContent>
      </w:sdt>
      <w:r w:rsidR="005141AF">
        <w:rPr>
          <w:noProof/>
          <w:lang w:eastAsia="sv-SE"/>
        </w:rPr>
        <mc:AlternateContent>
          <mc:Choice Requires="wps">
            <w:drawing>
              <wp:anchor distT="0" distB="0" distL="114300" distR="114300" simplePos="0" relativeHeight="251658240" behindDoc="1" locked="0" layoutInCell="1" allowOverlap="1" wp14:anchorId="65E67CFB" wp14:editId="5655936E">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sdtContentLocked"/>
                              <w:dataBinding w:prefixMappings="xmlns:ns0='http://rkdhs/mallar/lagstiftning/Prop/Prop.xsd'" w:xpath="/ns0:dokumentvärden[1]/ns0:logos[1]/ns0:logo[@id='26']" w:storeItemID="{068625C3-B546-44A5-B525-B7CC092E5AD6}"/>
                              <w:picture/>
                            </w:sdtPr>
                            <w:sdtContent>
                              <w:p w14:paraId="722147A0" w14:textId="77777777" w:rsidR="00014758" w:rsidRPr="00811BB8" w:rsidRDefault="00014758" w:rsidP="00C17DA5">
                                <w:pPr>
                                  <w:pStyle w:val="Brdtext"/>
                                </w:pPr>
                                <w:r>
                                  <w:rPr>
                                    <w:noProof/>
                                    <w:lang w:eastAsia="sv-SE"/>
                                  </w:rPr>
                                  <w:drawing>
                                    <wp:inline distT="0" distB="0" distL="0" distR="0" wp14:anchorId="55F75FC1" wp14:editId="0E214A87">
                                      <wp:extent cx="513504" cy="921600"/>
                                      <wp:effectExtent l="0" t="0" r="1270"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3504" cy="921600"/>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5E67CFB"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sdtContentLocked"/>
                        <w:dataBinding w:prefixMappings="xmlns:ns0='http://rkdhs/mallar/lagstiftning/Prop/Prop.xsd'" w:xpath="/ns0:dokumentvärden[1]/ns0:logos[1]/ns0:logo[@id='26']" w:storeItemID="{068625C3-B546-44A5-B525-B7CC092E5AD6}"/>
                        <w:picture/>
                      </w:sdtPr>
                      <w:sdtContent>
                        <w:p w14:paraId="722147A0" w14:textId="77777777" w:rsidR="00014758" w:rsidRPr="00811BB8" w:rsidRDefault="00014758" w:rsidP="00C17DA5">
                          <w:pPr>
                            <w:pStyle w:val="Brdtext"/>
                          </w:pPr>
                          <w:r>
                            <w:rPr>
                              <w:noProof/>
                              <w:lang w:eastAsia="sv-SE"/>
                            </w:rPr>
                            <w:drawing>
                              <wp:inline distT="0" distB="0" distL="0" distR="0" wp14:anchorId="55F75FC1" wp14:editId="0E214A87">
                                <wp:extent cx="513504" cy="921600"/>
                                <wp:effectExtent l="0" t="0" r="1270"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3504" cy="921600"/>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sdtContentLocked"/>
        <w:dataBinding w:prefixMappings="xmlns:ns0='http://rkdhs/mallar/lagstiftning/Prop/Prop.xsd'" w:xpath="/ns0:dokumentvärden[1]/ns0:dokumentnummer[1]" w:storeItemID="{068625C3-B546-44A5-B525-B7CC092E5AD6}"/>
        <w:text/>
      </w:sdtPr>
      <w:sdtContent>
        <w:p w14:paraId="555A5404" w14:textId="4ECFD193" w:rsidR="005141AF" w:rsidRDefault="00E653BB" w:rsidP="00C17DA5">
          <w:pPr>
            <w:pStyle w:val="Prophuvudrubrik"/>
          </w:pPr>
          <w:r>
            <w:t>2019/20:37</w:t>
          </w:r>
        </w:p>
      </w:sdtContent>
    </w:sdt>
    <w:p w14:paraId="0555FFC3" w14:textId="77777777" w:rsidR="005141AF" w:rsidRPr="005F407A" w:rsidRDefault="005141AF" w:rsidP="00C17DA5">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5141AF" w14:paraId="15E170A1" w14:textId="77777777" w:rsidTr="006E345B">
        <w:tc>
          <w:tcPr>
            <w:tcW w:w="5834" w:type="dxa"/>
            <w:tcMar>
              <w:left w:w="0" w:type="dxa"/>
            </w:tcMar>
          </w:tcPr>
          <w:p w14:paraId="4F419B4E" w14:textId="268EC9C8" w:rsidR="005141AF" w:rsidRDefault="00D3139D" w:rsidP="00166139">
            <w:pPr>
              <w:pStyle w:val="Proprubrik"/>
              <w:spacing w:after="20"/>
            </w:pPr>
            <w:r>
              <w:t>Kompletterande bestämmelser till</w:t>
            </w:r>
            <w:r w:rsidR="002631A3">
              <w:br/>
            </w:r>
            <w:r>
              <w:t>EU:s förordning om värdepapperisering</w:t>
            </w:r>
          </w:p>
        </w:tc>
        <w:tc>
          <w:tcPr>
            <w:tcW w:w="1571" w:type="dxa"/>
          </w:tcPr>
          <w:sdt>
            <w:sdtPr>
              <w:alias w:val="NummerEtikett"/>
              <w:tag w:val="NummerEtikett"/>
              <w:id w:val="1988590602"/>
              <w:lock w:val="sdtContentLocked"/>
              <w:dataBinding w:prefixMappings="xmlns:ns0='http://rkdhs/mallar/lagstiftning/Prop/Prop.xsd'" w:xpath="/ns0:dokumentvärden[1]/ns0:dokumentnummer[1]/@etikett" w:storeItemID="{068625C3-B546-44A5-B525-B7CC092E5AD6}"/>
              <w:text/>
            </w:sdtPr>
            <w:sdtContent>
              <w:p w14:paraId="22EFD368" w14:textId="52E226F9" w:rsidR="005141AF" w:rsidRDefault="00D3139D" w:rsidP="00C17DA5">
                <w:pPr>
                  <w:pStyle w:val="Proprubrik"/>
                </w:pPr>
                <w:r>
                  <w:t>Prop.</w:t>
                </w:r>
              </w:p>
            </w:sdtContent>
          </w:sdt>
          <w:sdt>
            <w:sdtPr>
              <w:rPr>
                <w:szCs w:val="26"/>
              </w:rPr>
              <w:alias w:val="Nummer"/>
              <w:tag w:val="Nummer"/>
              <w:id w:val="-348560707"/>
              <w:lock w:val="sdtContentLocked"/>
              <w:dataBinding w:prefixMappings="xmlns:ns0='http://rkdhs/mallar/lagstiftning/Prop/Prop.xsd'" w:xpath="/ns0:dokumentvärden[1]/ns0:dokumentnummer[1]" w:storeItemID="{068625C3-B546-44A5-B525-B7CC092E5AD6}"/>
              <w:text/>
            </w:sdtPr>
            <w:sdtContent>
              <w:p w14:paraId="658E0EFA" w14:textId="135B6C07" w:rsidR="005141AF" w:rsidRPr="00141F91" w:rsidRDefault="00E653BB" w:rsidP="00C17DA5">
                <w:pPr>
                  <w:pStyle w:val="Proprubrik"/>
                  <w:rPr>
                    <w:szCs w:val="26"/>
                  </w:rPr>
                </w:pPr>
                <w:r>
                  <w:rPr>
                    <w:szCs w:val="26"/>
                  </w:rPr>
                  <w:t>2019/20:37</w:t>
                </w:r>
              </w:p>
            </w:sdtContent>
          </w:sdt>
        </w:tc>
      </w:tr>
    </w:tbl>
    <w:p w14:paraId="04AA81DF" w14:textId="77777777" w:rsidR="005141AF" w:rsidRDefault="005141AF" w:rsidP="00166139">
      <w:pPr>
        <w:pStyle w:val="Brdtext"/>
        <w:spacing w:before="60"/>
      </w:pPr>
    </w:p>
    <w:p w14:paraId="1C44F007" w14:textId="77777777" w:rsidR="005141AF" w:rsidRDefault="005141AF" w:rsidP="00C17DA5">
      <w:pPr>
        <w:pStyle w:val="Brdtext"/>
      </w:pPr>
      <w:r>
        <w:t>Regeringen överlämnar denna proposition till riksdagen.</w:t>
      </w:r>
    </w:p>
    <w:p w14:paraId="1BB8EFDF" w14:textId="77777777" w:rsidR="005141AF" w:rsidRDefault="005141AF" w:rsidP="00C17DA5">
      <w:pPr>
        <w:pStyle w:val="Brdtext"/>
      </w:pPr>
    </w:p>
    <w:p w14:paraId="20D701C0" w14:textId="5B411789" w:rsidR="005141AF" w:rsidRDefault="005141AF" w:rsidP="00C17DA5">
      <w:pPr>
        <w:pStyle w:val="Brdtext"/>
      </w:pPr>
      <w:bookmarkStart w:id="0" w:name="_GoBack"/>
      <w:bookmarkEnd w:id="0"/>
      <w:r>
        <w:t xml:space="preserve">Stockholm </w:t>
      </w:r>
      <w:sdt>
        <w:sdtPr>
          <w:alias w:val="Datum"/>
          <w:tag w:val="Datum"/>
          <w:id w:val="-1894106154"/>
          <w:date w:fullDate="2019-10-24T00:00:00Z">
            <w:dateFormat w:val="'den' d MMMM yyyy"/>
            <w:lid w:val="sv-SE"/>
            <w:storeMappedDataAs w:val="dateTime"/>
            <w:calendar w:val="gregorian"/>
          </w:date>
        </w:sdtPr>
        <w:sdtContent>
          <w:r w:rsidR="005F32EC">
            <w:t>den 24 oktober 2019</w:t>
          </w:r>
        </w:sdtContent>
      </w:sdt>
    </w:p>
    <w:p w14:paraId="736ADE04" w14:textId="77777777" w:rsidR="005141AF" w:rsidRDefault="005141AF" w:rsidP="00C17DA5">
      <w:pPr>
        <w:pStyle w:val="Brdtextmedindrag"/>
      </w:pPr>
    </w:p>
    <w:p w14:paraId="65D4334A" w14:textId="26C95FA1" w:rsidR="005141AF" w:rsidRDefault="00D3139D" w:rsidP="00C17DA5">
      <w:pPr>
        <w:pStyle w:val="Propnamnunderskrift1"/>
      </w:pPr>
      <w:r>
        <w:t>Stefan Lö</w:t>
      </w:r>
      <w:r w:rsidR="00AA3C9A">
        <w:t>f</w:t>
      </w:r>
      <w:r>
        <w:t xml:space="preserve">ven </w:t>
      </w:r>
    </w:p>
    <w:p w14:paraId="18C09732" w14:textId="32EBC9EB" w:rsidR="005141AF" w:rsidRDefault="005141AF" w:rsidP="00C17DA5">
      <w:pPr>
        <w:pStyle w:val="Propnamnunderskrift2"/>
        <w:tabs>
          <w:tab w:val="clear" w:pos="2693"/>
          <w:tab w:val="clear" w:pos="7474"/>
          <w:tab w:val="left" w:pos="2126"/>
        </w:tabs>
      </w:pPr>
      <w:r>
        <w:tab/>
      </w:r>
      <w:r w:rsidR="00D3139D">
        <w:t>Per Bolund</w:t>
      </w:r>
    </w:p>
    <w:p w14:paraId="2F750F90" w14:textId="542BCB08" w:rsidR="005141AF" w:rsidRPr="008624B2" w:rsidRDefault="005141AF" w:rsidP="00C17DA5">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365759362"/>
          <w:lock w:val="sdtContentLocked"/>
          <w:dataBinding w:prefixMappings="xmlns:ns0='http://rkdhs/mallar/lagstiftning/Prop/Prop.xsd'" w:xpath="/ns0:dokumentvärden[1]/ns0:departementsnamn[1]" w:storeItemID="{068625C3-B546-44A5-B525-B7CC092E5AD6}"/>
          <w:text/>
        </w:sdtPr>
        <w:sdtContent>
          <w:r w:rsidR="00D3139D">
            <w:rPr>
              <w:i w:val="0"/>
            </w:rPr>
            <w:t>Finansdepartementet</w:t>
          </w:r>
        </w:sdtContent>
      </w:sdt>
      <w:r w:rsidRPr="008624B2">
        <w:rPr>
          <w:i w:val="0"/>
        </w:rPr>
        <w:t>)</w:t>
      </w:r>
    </w:p>
    <w:p w14:paraId="38E2DC35" w14:textId="77777777" w:rsidR="005141AF" w:rsidRDefault="005141AF" w:rsidP="00C17DA5">
      <w:pPr>
        <w:pStyle w:val="Brdtextmedindrag"/>
      </w:pPr>
    </w:p>
    <w:p w14:paraId="7226AF5F" w14:textId="77777777" w:rsidR="005141AF" w:rsidRDefault="005141AF" w:rsidP="00C17DA5">
      <w:pPr>
        <w:pStyle w:val="Brdtextmedindrag"/>
      </w:pPr>
    </w:p>
    <w:p w14:paraId="5122D2B6" w14:textId="77777777" w:rsidR="005141AF" w:rsidRDefault="005141AF" w:rsidP="00C17DA5">
      <w:pPr>
        <w:pStyle w:val="Brdtextmedindrag"/>
      </w:pPr>
    </w:p>
    <w:p w14:paraId="3FFA6C0E" w14:textId="77777777" w:rsidR="005141AF" w:rsidRDefault="005141AF" w:rsidP="00C17DA5">
      <w:pPr>
        <w:pStyle w:val="Proprubrik"/>
        <w:spacing w:before="80" w:after="400"/>
      </w:pPr>
      <w:r>
        <w:t>Propositionens huvudsakliga innehåll</w:t>
      </w:r>
    </w:p>
    <w:p w14:paraId="582A342D" w14:textId="300ED289" w:rsidR="005141AF" w:rsidRDefault="005141AF" w:rsidP="005141AF">
      <w:pPr>
        <w:pStyle w:val="Brdtext"/>
      </w:pPr>
      <w:r>
        <w:t xml:space="preserve">I denna proposition finns förslag till de ytterligare lagstiftningsåtgärder som bör vidtas med anledning av EU:s förordning om värdepapperisering ((EU) 2017/2402). Det föreslås att den nuvarande lagen (2018:1981) med kompletterande bestämmelser till EU:s förordning om värdepapperisering ska upphävas och ersättas av en ny lag med samma rubrik, till vilken bestämmelserna i den nuvarande lagen överförs. I </w:t>
      </w:r>
      <w:r w:rsidR="000E7E22">
        <w:t>proposition</w:t>
      </w:r>
      <w:r w:rsidR="00F5372C">
        <w:t>en</w:t>
      </w:r>
      <w:r>
        <w:t xml:space="preserve"> föreslås bestämmelser om Finansinspektionens utrednings- och tillsyns</w:t>
      </w:r>
      <w:r w:rsidR="00650BB9">
        <w:softHyphen/>
      </w:r>
      <w:r>
        <w:t>befogen</w:t>
      </w:r>
      <w:r w:rsidR="000E7E22">
        <w:softHyphen/>
      </w:r>
      <w:r>
        <w:t>heter, om ingripanden och sanktioner vid överträdelser av förordningen samt om avgifter för att bekosta Finansinspektionens verksamhet enligt förordningen. Till följd av förordningen om värdepapperisering föreslås även vissa ändringar i lagen (1967:531) om tryggande av pensions</w:t>
      </w:r>
      <w:r w:rsidR="000E7E22">
        <w:softHyphen/>
      </w:r>
      <w:r>
        <w:t xml:space="preserve">utfästelse m.m., lagen (2000:192) om allmänna pensionsfonder (AP-fonder), lagen (2004:46) om värdepappersfonder och lagen (2013:561) om förvaltare av alternativa investeringsfonder. </w:t>
      </w:r>
    </w:p>
    <w:p w14:paraId="23BEFF9F" w14:textId="17BD0649" w:rsidR="00650BB9" w:rsidRPr="00650BB9" w:rsidRDefault="00650BB9" w:rsidP="001C1FB8">
      <w:pPr>
        <w:pStyle w:val="Brdtextmedindrag"/>
      </w:pPr>
      <w:r>
        <w:t xml:space="preserve">I propositionen föreslås även </w:t>
      </w:r>
      <w:r w:rsidRPr="00650BB9">
        <w:t xml:space="preserve">en ändring </w:t>
      </w:r>
      <w:r>
        <w:t>som rör första tillämpning av en bestämmelse</w:t>
      </w:r>
      <w:r w:rsidRPr="00650BB9">
        <w:t xml:space="preserve"> i lagen (2007:528) om värdepappersmarknaden som ännu inte har trätt i kraft</w:t>
      </w:r>
      <w:r>
        <w:t>,</w:t>
      </w:r>
      <w:r w:rsidRPr="00650BB9">
        <w:t xml:space="preserve"> </w:t>
      </w:r>
      <w:r>
        <w:t xml:space="preserve">enligt vilken </w:t>
      </w:r>
      <w:r w:rsidRPr="00650BB9">
        <w:t xml:space="preserve">svenska emittenter vars överlåtbara värdepapper är upptagna till handel på en reglerad marknad i Sverige </w:t>
      </w:r>
      <w:r w:rsidR="000E7E22">
        <w:t xml:space="preserve">ska </w:t>
      </w:r>
      <w:r w:rsidRPr="00650BB9">
        <w:t>upprätta års- och koncernredovisningen i ett format som möjliggör enhet</w:t>
      </w:r>
      <w:r w:rsidR="000E7E22">
        <w:softHyphen/>
      </w:r>
      <w:r w:rsidRPr="00650BB9">
        <w:t>lig elektronisk rapportering.</w:t>
      </w:r>
      <w:r>
        <w:t xml:space="preserve"> Ändringen innebär att </w:t>
      </w:r>
      <w:r w:rsidRPr="00650BB9">
        <w:t>kravet ska tillämpas på års- och koncernredovisningar som avser räkenskapsår som inleds den 1</w:t>
      </w:r>
      <w:r w:rsidR="000E7E22">
        <w:t> </w:t>
      </w:r>
      <w:r w:rsidRPr="00650BB9">
        <w:t xml:space="preserve">januari 2020 eller senare. </w:t>
      </w:r>
    </w:p>
    <w:p w14:paraId="66207B10" w14:textId="20D8898B" w:rsidR="005141AF" w:rsidRDefault="005141AF" w:rsidP="001C1FB8">
      <w:pPr>
        <w:pStyle w:val="Brdtextmedindrag"/>
      </w:pPr>
      <w:r>
        <w:t>Den nya lagen och lagändringar</w:t>
      </w:r>
      <w:r w:rsidR="007A39C8">
        <w:t>na</w:t>
      </w:r>
      <w:r>
        <w:t xml:space="preserve"> </w:t>
      </w:r>
      <w:r w:rsidR="00650BB9">
        <w:t xml:space="preserve">till följd av EU:s förordning om värdepapperisering </w:t>
      </w:r>
      <w:r>
        <w:t>föreslås träda i kraft den 1 februari 2020</w:t>
      </w:r>
      <w:r w:rsidR="007A39C8">
        <w:t xml:space="preserve"> och ä</w:t>
      </w:r>
      <w:r w:rsidR="00650BB9">
        <w:t xml:space="preserve">ndringen </w:t>
      </w:r>
      <w:r w:rsidR="00FA5126">
        <w:t xml:space="preserve">i fråga </w:t>
      </w:r>
      <w:r w:rsidR="00650BB9">
        <w:t xml:space="preserve">om lagen om värdepappersmarknaden den 1 januari 2020. </w:t>
      </w:r>
    </w:p>
    <w:sdt>
      <w:sdtPr>
        <w:rPr>
          <w:rFonts w:eastAsiaTheme="minorHAnsi" w:cstheme="minorBidi"/>
          <w:noProof/>
          <w:sz w:val="20"/>
          <w:szCs w:val="22"/>
        </w:rPr>
        <w:id w:val="-331837757"/>
        <w:docPartObj>
          <w:docPartGallery w:val="Table of Contents"/>
          <w:docPartUnique/>
        </w:docPartObj>
      </w:sdtPr>
      <w:sdtEndPr>
        <w:rPr>
          <w:szCs w:val="27"/>
        </w:rPr>
      </w:sdtEndPr>
      <w:sdtContent>
        <w:p w14:paraId="071DF10E" w14:textId="77777777" w:rsidR="005141AF" w:rsidRPr="00773619" w:rsidRDefault="005141AF" w:rsidP="00C17DA5">
          <w:pPr>
            <w:pStyle w:val="Innehllsfrteckning"/>
            <w:pageBreakBefore/>
            <w:rPr>
              <w:sz w:val="30"/>
              <w:szCs w:val="30"/>
            </w:rPr>
          </w:pPr>
          <w:r w:rsidRPr="00773619">
            <w:rPr>
              <w:rFonts w:eastAsiaTheme="minorHAnsi"/>
              <w:noProof/>
              <w:sz w:val="30"/>
              <w:szCs w:val="30"/>
            </w:rPr>
            <w:t>Innehållsförteckning</w:t>
          </w:r>
        </w:p>
        <w:p w14:paraId="758E139D" w14:textId="56C371EB" w:rsidR="00526759" w:rsidRDefault="005141AF">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hyperlink w:anchor="_Toc22728885" w:history="1">
            <w:r w:rsidR="00526759" w:rsidRPr="00303190">
              <w:rPr>
                <w:rStyle w:val="Hyperlnk"/>
              </w:rPr>
              <w:t>1</w:t>
            </w:r>
            <w:r w:rsidR="00526759">
              <w:rPr>
                <w:rFonts w:asciiTheme="minorHAnsi" w:eastAsiaTheme="minorEastAsia" w:hAnsiTheme="minorHAnsi"/>
                <w:sz w:val="22"/>
                <w:lang w:eastAsia="sv-SE"/>
              </w:rPr>
              <w:tab/>
            </w:r>
            <w:r w:rsidR="00526759" w:rsidRPr="00303190">
              <w:rPr>
                <w:rStyle w:val="Hyperlnk"/>
              </w:rPr>
              <w:t>Förslag till riksdagsbeslut</w:t>
            </w:r>
            <w:r w:rsidR="00526759">
              <w:rPr>
                <w:webHidden/>
              </w:rPr>
              <w:tab/>
            </w:r>
            <w:r w:rsidR="00526759">
              <w:rPr>
                <w:webHidden/>
              </w:rPr>
              <w:fldChar w:fldCharType="begin"/>
            </w:r>
            <w:r w:rsidR="00526759">
              <w:rPr>
                <w:webHidden/>
              </w:rPr>
              <w:instrText xml:space="preserve"> PAGEREF _Toc22728885 \h </w:instrText>
            </w:r>
            <w:r w:rsidR="00526759">
              <w:rPr>
                <w:webHidden/>
              </w:rPr>
            </w:r>
            <w:r w:rsidR="00526759">
              <w:rPr>
                <w:webHidden/>
              </w:rPr>
              <w:fldChar w:fldCharType="separate"/>
            </w:r>
            <w:r w:rsidR="00413C89">
              <w:rPr>
                <w:webHidden/>
              </w:rPr>
              <w:t>5</w:t>
            </w:r>
            <w:r w:rsidR="00526759">
              <w:rPr>
                <w:webHidden/>
              </w:rPr>
              <w:fldChar w:fldCharType="end"/>
            </w:r>
          </w:hyperlink>
        </w:p>
        <w:p w14:paraId="66935236" w14:textId="358D315D" w:rsidR="00526759" w:rsidRDefault="00014758">
          <w:pPr>
            <w:pStyle w:val="Innehll1"/>
            <w:rPr>
              <w:rFonts w:asciiTheme="minorHAnsi" w:eastAsiaTheme="minorEastAsia" w:hAnsiTheme="minorHAnsi"/>
              <w:sz w:val="22"/>
              <w:lang w:eastAsia="sv-SE"/>
            </w:rPr>
          </w:pPr>
          <w:hyperlink w:anchor="_Toc22728886" w:history="1">
            <w:r w:rsidR="00526759" w:rsidRPr="00303190">
              <w:rPr>
                <w:rStyle w:val="Hyperlnk"/>
              </w:rPr>
              <w:t>2</w:t>
            </w:r>
            <w:r w:rsidR="00526759">
              <w:rPr>
                <w:rFonts w:asciiTheme="minorHAnsi" w:eastAsiaTheme="minorEastAsia" w:hAnsiTheme="minorHAnsi"/>
                <w:sz w:val="22"/>
                <w:lang w:eastAsia="sv-SE"/>
              </w:rPr>
              <w:tab/>
            </w:r>
            <w:r w:rsidR="00526759" w:rsidRPr="00303190">
              <w:rPr>
                <w:rStyle w:val="Hyperlnk"/>
              </w:rPr>
              <w:t>Lagtext</w:t>
            </w:r>
            <w:r w:rsidR="00526759">
              <w:rPr>
                <w:webHidden/>
              </w:rPr>
              <w:tab/>
            </w:r>
            <w:r w:rsidR="00526759">
              <w:rPr>
                <w:webHidden/>
              </w:rPr>
              <w:fldChar w:fldCharType="begin"/>
            </w:r>
            <w:r w:rsidR="00526759">
              <w:rPr>
                <w:webHidden/>
              </w:rPr>
              <w:instrText xml:space="preserve"> PAGEREF _Toc22728886 \h </w:instrText>
            </w:r>
            <w:r w:rsidR="00526759">
              <w:rPr>
                <w:webHidden/>
              </w:rPr>
            </w:r>
            <w:r w:rsidR="00526759">
              <w:rPr>
                <w:webHidden/>
              </w:rPr>
              <w:fldChar w:fldCharType="separate"/>
            </w:r>
            <w:r w:rsidR="00413C89">
              <w:rPr>
                <w:webHidden/>
              </w:rPr>
              <w:t>6</w:t>
            </w:r>
            <w:r w:rsidR="00526759">
              <w:rPr>
                <w:webHidden/>
              </w:rPr>
              <w:fldChar w:fldCharType="end"/>
            </w:r>
          </w:hyperlink>
        </w:p>
        <w:p w14:paraId="3CC5DC46" w14:textId="433A66C4" w:rsidR="00526759" w:rsidRDefault="00014758">
          <w:pPr>
            <w:pStyle w:val="Innehll2"/>
            <w:rPr>
              <w:rFonts w:asciiTheme="minorHAnsi" w:eastAsiaTheme="minorEastAsia" w:hAnsiTheme="minorHAnsi" w:cstheme="minorBidi"/>
              <w:sz w:val="22"/>
              <w:szCs w:val="22"/>
              <w:lang w:eastAsia="sv-SE"/>
            </w:rPr>
          </w:pPr>
          <w:hyperlink w:anchor="_Toc22728887" w:history="1">
            <w:r w:rsidR="00526759" w:rsidRPr="00303190">
              <w:rPr>
                <w:rStyle w:val="Hyperlnk"/>
                <w:rFonts w:eastAsiaTheme="majorEastAsia"/>
              </w:rPr>
              <w:t>2.1</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Förslag till lag med kompletterande bestämmelser till EU:s förordning om värdepapperisering</w:t>
            </w:r>
            <w:r w:rsidR="00526759">
              <w:rPr>
                <w:webHidden/>
              </w:rPr>
              <w:tab/>
            </w:r>
            <w:r w:rsidR="00526759">
              <w:rPr>
                <w:webHidden/>
              </w:rPr>
              <w:fldChar w:fldCharType="begin"/>
            </w:r>
            <w:r w:rsidR="00526759">
              <w:rPr>
                <w:webHidden/>
              </w:rPr>
              <w:instrText xml:space="preserve"> PAGEREF _Toc22728887 \h </w:instrText>
            </w:r>
            <w:r w:rsidR="00526759">
              <w:rPr>
                <w:webHidden/>
              </w:rPr>
            </w:r>
            <w:r w:rsidR="00526759">
              <w:rPr>
                <w:webHidden/>
              </w:rPr>
              <w:fldChar w:fldCharType="separate"/>
            </w:r>
            <w:r w:rsidR="00413C89">
              <w:rPr>
                <w:webHidden/>
              </w:rPr>
              <w:t>6</w:t>
            </w:r>
            <w:r w:rsidR="00526759">
              <w:rPr>
                <w:webHidden/>
              </w:rPr>
              <w:fldChar w:fldCharType="end"/>
            </w:r>
          </w:hyperlink>
        </w:p>
        <w:p w14:paraId="0DA05089" w14:textId="3E4DFF4E" w:rsidR="00526759" w:rsidRDefault="00014758">
          <w:pPr>
            <w:pStyle w:val="Innehll2"/>
            <w:rPr>
              <w:rFonts w:asciiTheme="minorHAnsi" w:eastAsiaTheme="minorEastAsia" w:hAnsiTheme="minorHAnsi" w:cstheme="minorBidi"/>
              <w:sz w:val="22"/>
              <w:szCs w:val="22"/>
              <w:lang w:eastAsia="sv-SE"/>
            </w:rPr>
          </w:pPr>
          <w:hyperlink w:anchor="_Toc22728888" w:history="1">
            <w:r w:rsidR="00526759" w:rsidRPr="00303190">
              <w:rPr>
                <w:rStyle w:val="Hyperlnk"/>
                <w:rFonts w:eastAsiaTheme="majorEastAsia"/>
              </w:rPr>
              <w:t>2.2</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Förslag till lag om ändring i lagen (1967:531) om tryggande av pensionsutfästelse m.m.</w:t>
            </w:r>
            <w:r w:rsidR="00526759">
              <w:rPr>
                <w:webHidden/>
              </w:rPr>
              <w:tab/>
            </w:r>
            <w:r w:rsidR="00526759">
              <w:rPr>
                <w:webHidden/>
              </w:rPr>
              <w:fldChar w:fldCharType="begin"/>
            </w:r>
            <w:r w:rsidR="00526759">
              <w:rPr>
                <w:webHidden/>
              </w:rPr>
              <w:instrText xml:space="preserve"> PAGEREF _Toc22728888 \h </w:instrText>
            </w:r>
            <w:r w:rsidR="00526759">
              <w:rPr>
                <w:webHidden/>
              </w:rPr>
            </w:r>
            <w:r w:rsidR="00526759">
              <w:rPr>
                <w:webHidden/>
              </w:rPr>
              <w:fldChar w:fldCharType="separate"/>
            </w:r>
            <w:r w:rsidR="00413C89">
              <w:rPr>
                <w:webHidden/>
              </w:rPr>
              <w:t>12</w:t>
            </w:r>
            <w:r w:rsidR="00526759">
              <w:rPr>
                <w:webHidden/>
              </w:rPr>
              <w:fldChar w:fldCharType="end"/>
            </w:r>
          </w:hyperlink>
        </w:p>
        <w:p w14:paraId="5A3E48D9" w14:textId="5A195C16" w:rsidR="00526759" w:rsidRDefault="00014758">
          <w:pPr>
            <w:pStyle w:val="Innehll2"/>
            <w:rPr>
              <w:rFonts w:asciiTheme="minorHAnsi" w:eastAsiaTheme="minorEastAsia" w:hAnsiTheme="minorHAnsi" w:cstheme="minorBidi"/>
              <w:sz w:val="22"/>
              <w:szCs w:val="22"/>
              <w:lang w:eastAsia="sv-SE"/>
            </w:rPr>
          </w:pPr>
          <w:hyperlink w:anchor="_Toc22728889" w:history="1">
            <w:r w:rsidR="00526759" w:rsidRPr="00303190">
              <w:rPr>
                <w:rStyle w:val="Hyperlnk"/>
                <w:rFonts w:eastAsiaTheme="majorEastAsia"/>
              </w:rPr>
              <w:t>2.3</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Förslag till lag om ändring i lagen (2000:192) om allmänna pensionsfonder (AP-fonder)</w:t>
            </w:r>
            <w:r w:rsidR="00526759">
              <w:rPr>
                <w:webHidden/>
              </w:rPr>
              <w:tab/>
            </w:r>
            <w:r w:rsidR="00526759">
              <w:rPr>
                <w:webHidden/>
              </w:rPr>
              <w:fldChar w:fldCharType="begin"/>
            </w:r>
            <w:r w:rsidR="00526759">
              <w:rPr>
                <w:webHidden/>
              </w:rPr>
              <w:instrText xml:space="preserve"> PAGEREF _Toc22728889 \h </w:instrText>
            </w:r>
            <w:r w:rsidR="00526759">
              <w:rPr>
                <w:webHidden/>
              </w:rPr>
            </w:r>
            <w:r w:rsidR="00526759">
              <w:rPr>
                <w:webHidden/>
              </w:rPr>
              <w:fldChar w:fldCharType="separate"/>
            </w:r>
            <w:r w:rsidR="00413C89">
              <w:rPr>
                <w:webHidden/>
              </w:rPr>
              <w:t>14</w:t>
            </w:r>
            <w:r w:rsidR="00526759">
              <w:rPr>
                <w:webHidden/>
              </w:rPr>
              <w:fldChar w:fldCharType="end"/>
            </w:r>
          </w:hyperlink>
        </w:p>
        <w:p w14:paraId="227D85B3" w14:textId="71C799C1" w:rsidR="00526759" w:rsidRDefault="00014758">
          <w:pPr>
            <w:pStyle w:val="Innehll2"/>
            <w:rPr>
              <w:rFonts w:asciiTheme="minorHAnsi" w:eastAsiaTheme="minorEastAsia" w:hAnsiTheme="minorHAnsi" w:cstheme="minorBidi"/>
              <w:sz w:val="22"/>
              <w:szCs w:val="22"/>
              <w:lang w:eastAsia="sv-SE"/>
            </w:rPr>
          </w:pPr>
          <w:hyperlink w:anchor="_Toc22728890" w:history="1">
            <w:r w:rsidR="00526759" w:rsidRPr="00303190">
              <w:rPr>
                <w:rStyle w:val="Hyperlnk"/>
                <w:rFonts w:eastAsiaTheme="majorEastAsia"/>
              </w:rPr>
              <w:t>2.4</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Förslag till lag om ändring i lagen (2004:46) om värdepappersfonder</w:t>
            </w:r>
            <w:r w:rsidR="00526759">
              <w:rPr>
                <w:webHidden/>
              </w:rPr>
              <w:tab/>
            </w:r>
            <w:r w:rsidR="00526759">
              <w:rPr>
                <w:webHidden/>
              </w:rPr>
              <w:fldChar w:fldCharType="begin"/>
            </w:r>
            <w:r w:rsidR="00526759">
              <w:rPr>
                <w:webHidden/>
              </w:rPr>
              <w:instrText xml:space="preserve"> PAGEREF _Toc22728890 \h </w:instrText>
            </w:r>
            <w:r w:rsidR="00526759">
              <w:rPr>
                <w:webHidden/>
              </w:rPr>
            </w:r>
            <w:r w:rsidR="00526759">
              <w:rPr>
                <w:webHidden/>
              </w:rPr>
              <w:fldChar w:fldCharType="separate"/>
            </w:r>
            <w:r w:rsidR="00413C89">
              <w:rPr>
                <w:webHidden/>
              </w:rPr>
              <w:t>15</w:t>
            </w:r>
            <w:r w:rsidR="00526759">
              <w:rPr>
                <w:webHidden/>
              </w:rPr>
              <w:fldChar w:fldCharType="end"/>
            </w:r>
          </w:hyperlink>
        </w:p>
        <w:p w14:paraId="447EE7D6" w14:textId="07E2F663" w:rsidR="00526759" w:rsidRDefault="00014758">
          <w:pPr>
            <w:pStyle w:val="Innehll2"/>
            <w:rPr>
              <w:rFonts w:asciiTheme="minorHAnsi" w:eastAsiaTheme="minorEastAsia" w:hAnsiTheme="minorHAnsi" w:cstheme="minorBidi"/>
              <w:sz w:val="22"/>
              <w:szCs w:val="22"/>
              <w:lang w:eastAsia="sv-SE"/>
            </w:rPr>
          </w:pPr>
          <w:hyperlink w:anchor="_Toc22728891" w:history="1">
            <w:r w:rsidR="00526759" w:rsidRPr="00303190">
              <w:rPr>
                <w:rStyle w:val="Hyperlnk"/>
                <w:rFonts w:eastAsiaTheme="majorEastAsia"/>
              </w:rPr>
              <w:t>2.5</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Förslag till lag om ändring i lagen (2007:528) om värdepappersmarknaden</w:t>
            </w:r>
            <w:r w:rsidR="00526759">
              <w:rPr>
                <w:webHidden/>
              </w:rPr>
              <w:tab/>
            </w:r>
            <w:r w:rsidR="00526759">
              <w:rPr>
                <w:webHidden/>
              </w:rPr>
              <w:fldChar w:fldCharType="begin"/>
            </w:r>
            <w:r w:rsidR="00526759">
              <w:rPr>
                <w:webHidden/>
              </w:rPr>
              <w:instrText xml:space="preserve"> PAGEREF _Toc22728891 \h </w:instrText>
            </w:r>
            <w:r w:rsidR="00526759">
              <w:rPr>
                <w:webHidden/>
              </w:rPr>
            </w:r>
            <w:r w:rsidR="00526759">
              <w:rPr>
                <w:webHidden/>
              </w:rPr>
              <w:fldChar w:fldCharType="separate"/>
            </w:r>
            <w:r w:rsidR="00413C89">
              <w:rPr>
                <w:webHidden/>
              </w:rPr>
              <w:t>17</w:t>
            </w:r>
            <w:r w:rsidR="00526759">
              <w:rPr>
                <w:webHidden/>
              </w:rPr>
              <w:fldChar w:fldCharType="end"/>
            </w:r>
          </w:hyperlink>
        </w:p>
        <w:p w14:paraId="5390E557" w14:textId="56B2BB4C" w:rsidR="00526759" w:rsidRDefault="00014758">
          <w:pPr>
            <w:pStyle w:val="Innehll2"/>
            <w:rPr>
              <w:rFonts w:asciiTheme="minorHAnsi" w:eastAsiaTheme="minorEastAsia" w:hAnsiTheme="minorHAnsi" w:cstheme="minorBidi"/>
              <w:sz w:val="22"/>
              <w:szCs w:val="22"/>
              <w:lang w:eastAsia="sv-SE"/>
            </w:rPr>
          </w:pPr>
          <w:hyperlink w:anchor="_Toc22728892" w:history="1">
            <w:r w:rsidR="00526759" w:rsidRPr="00303190">
              <w:rPr>
                <w:rStyle w:val="Hyperlnk"/>
                <w:rFonts w:eastAsiaTheme="majorEastAsia"/>
              </w:rPr>
              <w:t>2.6</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Förslag till lag om ändring i lagen (2013:561) om förvaltare av alternativa investeringsfonder</w:t>
            </w:r>
            <w:r w:rsidR="00526759">
              <w:rPr>
                <w:webHidden/>
              </w:rPr>
              <w:tab/>
            </w:r>
            <w:r w:rsidR="00526759">
              <w:rPr>
                <w:webHidden/>
              </w:rPr>
              <w:fldChar w:fldCharType="begin"/>
            </w:r>
            <w:r w:rsidR="00526759">
              <w:rPr>
                <w:webHidden/>
              </w:rPr>
              <w:instrText xml:space="preserve"> PAGEREF _Toc22728892 \h </w:instrText>
            </w:r>
            <w:r w:rsidR="00526759">
              <w:rPr>
                <w:webHidden/>
              </w:rPr>
            </w:r>
            <w:r w:rsidR="00526759">
              <w:rPr>
                <w:webHidden/>
              </w:rPr>
              <w:fldChar w:fldCharType="separate"/>
            </w:r>
            <w:r w:rsidR="00413C89">
              <w:rPr>
                <w:webHidden/>
              </w:rPr>
              <w:t>18</w:t>
            </w:r>
            <w:r w:rsidR="00526759">
              <w:rPr>
                <w:webHidden/>
              </w:rPr>
              <w:fldChar w:fldCharType="end"/>
            </w:r>
          </w:hyperlink>
        </w:p>
        <w:p w14:paraId="78BB2A52" w14:textId="195AD290" w:rsidR="00526759" w:rsidRDefault="00014758">
          <w:pPr>
            <w:pStyle w:val="Innehll2"/>
            <w:rPr>
              <w:rFonts w:asciiTheme="minorHAnsi" w:eastAsiaTheme="minorEastAsia" w:hAnsiTheme="minorHAnsi" w:cstheme="minorBidi"/>
              <w:sz w:val="22"/>
              <w:szCs w:val="22"/>
              <w:lang w:eastAsia="sv-SE"/>
            </w:rPr>
          </w:pPr>
          <w:hyperlink w:anchor="_Toc22728893" w:history="1">
            <w:r w:rsidR="00526759" w:rsidRPr="00303190">
              <w:rPr>
                <w:rStyle w:val="Hyperlnk"/>
                <w:rFonts w:eastAsiaTheme="majorEastAsia"/>
              </w:rPr>
              <w:t>2.7</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Förslag till lag om ändring i lagen (2017:702) om ändring i lagen (2014:797) om ändring i lagen (2013:561) om förvaltare av alternativa investeringsfonder</w:t>
            </w:r>
            <w:r w:rsidR="00526759">
              <w:rPr>
                <w:webHidden/>
              </w:rPr>
              <w:tab/>
            </w:r>
            <w:r w:rsidR="00526759">
              <w:rPr>
                <w:webHidden/>
              </w:rPr>
              <w:fldChar w:fldCharType="begin"/>
            </w:r>
            <w:r w:rsidR="00526759">
              <w:rPr>
                <w:webHidden/>
              </w:rPr>
              <w:instrText xml:space="preserve"> PAGEREF _Toc22728893 \h </w:instrText>
            </w:r>
            <w:r w:rsidR="00526759">
              <w:rPr>
                <w:webHidden/>
              </w:rPr>
            </w:r>
            <w:r w:rsidR="00526759">
              <w:rPr>
                <w:webHidden/>
              </w:rPr>
              <w:fldChar w:fldCharType="separate"/>
            </w:r>
            <w:r w:rsidR="00413C89">
              <w:rPr>
                <w:webHidden/>
              </w:rPr>
              <w:t>20</w:t>
            </w:r>
            <w:r w:rsidR="00526759">
              <w:rPr>
                <w:webHidden/>
              </w:rPr>
              <w:fldChar w:fldCharType="end"/>
            </w:r>
          </w:hyperlink>
        </w:p>
        <w:p w14:paraId="3F538553" w14:textId="305C65BD" w:rsidR="00526759" w:rsidRDefault="00014758">
          <w:pPr>
            <w:pStyle w:val="Innehll2"/>
            <w:rPr>
              <w:rFonts w:asciiTheme="minorHAnsi" w:eastAsiaTheme="minorEastAsia" w:hAnsiTheme="minorHAnsi" w:cstheme="minorBidi"/>
              <w:sz w:val="22"/>
              <w:szCs w:val="22"/>
              <w:lang w:eastAsia="sv-SE"/>
            </w:rPr>
          </w:pPr>
          <w:hyperlink w:anchor="_Toc22728894" w:history="1">
            <w:r w:rsidR="00526759" w:rsidRPr="00303190">
              <w:rPr>
                <w:rStyle w:val="Hyperlnk"/>
                <w:rFonts w:eastAsiaTheme="majorEastAsia"/>
              </w:rPr>
              <w:t>2.8</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Förslag till lag om ändring i lagen (2017:703) om ändring i lagen (2014:798) om ändring i lagen (2013:561) om förvaltare av alternativa investeringsfonder</w:t>
            </w:r>
            <w:r w:rsidR="00526759">
              <w:rPr>
                <w:webHidden/>
              </w:rPr>
              <w:tab/>
            </w:r>
            <w:r w:rsidR="00526759">
              <w:rPr>
                <w:webHidden/>
              </w:rPr>
              <w:fldChar w:fldCharType="begin"/>
            </w:r>
            <w:r w:rsidR="00526759">
              <w:rPr>
                <w:webHidden/>
              </w:rPr>
              <w:instrText xml:space="preserve"> PAGEREF _Toc22728894 \h </w:instrText>
            </w:r>
            <w:r w:rsidR="00526759">
              <w:rPr>
                <w:webHidden/>
              </w:rPr>
            </w:r>
            <w:r w:rsidR="00526759">
              <w:rPr>
                <w:webHidden/>
              </w:rPr>
              <w:fldChar w:fldCharType="separate"/>
            </w:r>
            <w:r w:rsidR="00413C89">
              <w:rPr>
                <w:webHidden/>
              </w:rPr>
              <w:t>21</w:t>
            </w:r>
            <w:r w:rsidR="00526759">
              <w:rPr>
                <w:webHidden/>
              </w:rPr>
              <w:fldChar w:fldCharType="end"/>
            </w:r>
          </w:hyperlink>
        </w:p>
        <w:p w14:paraId="022E8C9C" w14:textId="1C2FD1E9" w:rsidR="00526759" w:rsidRDefault="00014758">
          <w:pPr>
            <w:pStyle w:val="Innehll1"/>
            <w:rPr>
              <w:rFonts w:asciiTheme="minorHAnsi" w:eastAsiaTheme="minorEastAsia" w:hAnsiTheme="minorHAnsi"/>
              <w:sz w:val="22"/>
              <w:lang w:eastAsia="sv-SE"/>
            </w:rPr>
          </w:pPr>
          <w:hyperlink w:anchor="_Toc22728895" w:history="1">
            <w:r w:rsidR="00526759" w:rsidRPr="00303190">
              <w:rPr>
                <w:rStyle w:val="Hyperlnk"/>
              </w:rPr>
              <w:t>3</w:t>
            </w:r>
            <w:r w:rsidR="00526759">
              <w:rPr>
                <w:rFonts w:asciiTheme="minorHAnsi" w:eastAsiaTheme="minorEastAsia" w:hAnsiTheme="minorHAnsi"/>
                <w:sz w:val="22"/>
                <w:lang w:eastAsia="sv-SE"/>
              </w:rPr>
              <w:tab/>
            </w:r>
            <w:r w:rsidR="00526759" w:rsidRPr="00303190">
              <w:rPr>
                <w:rStyle w:val="Hyperlnk"/>
              </w:rPr>
              <w:t>Ärendet och dess beredning</w:t>
            </w:r>
            <w:r w:rsidR="00526759">
              <w:rPr>
                <w:webHidden/>
              </w:rPr>
              <w:tab/>
            </w:r>
            <w:r w:rsidR="00526759">
              <w:rPr>
                <w:webHidden/>
              </w:rPr>
              <w:fldChar w:fldCharType="begin"/>
            </w:r>
            <w:r w:rsidR="00526759">
              <w:rPr>
                <w:webHidden/>
              </w:rPr>
              <w:instrText xml:space="preserve"> PAGEREF _Toc22728895 \h </w:instrText>
            </w:r>
            <w:r w:rsidR="00526759">
              <w:rPr>
                <w:webHidden/>
              </w:rPr>
            </w:r>
            <w:r w:rsidR="00526759">
              <w:rPr>
                <w:webHidden/>
              </w:rPr>
              <w:fldChar w:fldCharType="separate"/>
            </w:r>
            <w:r w:rsidR="00413C89">
              <w:rPr>
                <w:webHidden/>
              </w:rPr>
              <w:t>22</w:t>
            </w:r>
            <w:r w:rsidR="00526759">
              <w:rPr>
                <w:webHidden/>
              </w:rPr>
              <w:fldChar w:fldCharType="end"/>
            </w:r>
          </w:hyperlink>
        </w:p>
        <w:p w14:paraId="4ED4ECC6" w14:textId="6F69DF3A" w:rsidR="00526759" w:rsidRDefault="00014758">
          <w:pPr>
            <w:pStyle w:val="Innehll1"/>
            <w:rPr>
              <w:rFonts w:asciiTheme="minorHAnsi" w:eastAsiaTheme="minorEastAsia" w:hAnsiTheme="minorHAnsi"/>
              <w:sz w:val="22"/>
              <w:lang w:eastAsia="sv-SE"/>
            </w:rPr>
          </w:pPr>
          <w:hyperlink w:anchor="_Toc22728896" w:history="1">
            <w:r w:rsidR="00526759" w:rsidRPr="00303190">
              <w:rPr>
                <w:rStyle w:val="Hyperlnk"/>
              </w:rPr>
              <w:t>4</w:t>
            </w:r>
            <w:r w:rsidR="00526759">
              <w:rPr>
                <w:rFonts w:asciiTheme="minorHAnsi" w:eastAsiaTheme="minorEastAsia" w:hAnsiTheme="minorHAnsi"/>
                <w:sz w:val="22"/>
                <w:lang w:eastAsia="sv-SE"/>
              </w:rPr>
              <w:tab/>
            </w:r>
            <w:r w:rsidR="00526759" w:rsidRPr="00303190">
              <w:rPr>
                <w:rStyle w:val="Hyperlnk"/>
              </w:rPr>
              <w:t>EU:s förordning om värdepapperisering</w:t>
            </w:r>
            <w:r w:rsidR="00526759">
              <w:rPr>
                <w:webHidden/>
              </w:rPr>
              <w:tab/>
            </w:r>
            <w:r w:rsidR="00526759">
              <w:rPr>
                <w:webHidden/>
              </w:rPr>
              <w:fldChar w:fldCharType="begin"/>
            </w:r>
            <w:r w:rsidR="00526759">
              <w:rPr>
                <w:webHidden/>
              </w:rPr>
              <w:instrText xml:space="preserve"> PAGEREF _Toc22728896 \h </w:instrText>
            </w:r>
            <w:r w:rsidR="00526759">
              <w:rPr>
                <w:webHidden/>
              </w:rPr>
            </w:r>
            <w:r w:rsidR="00526759">
              <w:rPr>
                <w:webHidden/>
              </w:rPr>
              <w:fldChar w:fldCharType="separate"/>
            </w:r>
            <w:r w:rsidR="00413C89">
              <w:rPr>
                <w:webHidden/>
              </w:rPr>
              <w:t>23</w:t>
            </w:r>
            <w:r w:rsidR="00526759">
              <w:rPr>
                <w:webHidden/>
              </w:rPr>
              <w:fldChar w:fldCharType="end"/>
            </w:r>
          </w:hyperlink>
        </w:p>
        <w:p w14:paraId="598C594C" w14:textId="2C6C90EC" w:rsidR="00526759" w:rsidRDefault="00014758">
          <w:pPr>
            <w:pStyle w:val="Innehll2"/>
            <w:rPr>
              <w:rFonts w:asciiTheme="minorHAnsi" w:eastAsiaTheme="minorEastAsia" w:hAnsiTheme="minorHAnsi" w:cstheme="minorBidi"/>
              <w:sz w:val="22"/>
              <w:szCs w:val="22"/>
              <w:lang w:eastAsia="sv-SE"/>
            </w:rPr>
          </w:pPr>
          <w:hyperlink w:anchor="_Toc22728897" w:history="1">
            <w:r w:rsidR="00526759" w:rsidRPr="00303190">
              <w:rPr>
                <w:rStyle w:val="Hyperlnk"/>
                <w:rFonts w:eastAsiaTheme="majorEastAsia"/>
              </w:rPr>
              <w:t>4.1</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Bakgrund</w:t>
            </w:r>
            <w:r w:rsidR="00526759">
              <w:rPr>
                <w:webHidden/>
              </w:rPr>
              <w:tab/>
            </w:r>
            <w:r w:rsidR="00526759">
              <w:rPr>
                <w:webHidden/>
              </w:rPr>
              <w:fldChar w:fldCharType="begin"/>
            </w:r>
            <w:r w:rsidR="00526759">
              <w:rPr>
                <w:webHidden/>
              </w:rPr>
              <w:instrText xml:space="preserve"> PAGEREF _Toc22728897 \h </w:instrText>
            </w:r>
            <w:r w:rsidR="00526759">
              <w:rPr>
                <w:webHidden/>
              </w:rPr>
            </w:r>
            <w:r w:rsidR="00526759">
              <w:rPr>
                <w:webHidden/>
              </w:rPr>
              <w:fldChar w:fldCharType="separate"/>
            </w:r>
            <w:r w:rsidR="00413C89">
              <w:rPr>
                <w:webHidden/>
              </w:rPr>
              <w:t>23</w:t>
            </w:r>
            <w:r w:rsidR="00526759">
              <w:rPr>
                <w:webHidden/>
              </w:rPr>
              <w:fldChar w:fldCharType="end"/>
            </w:r>
          </w:hyperlink>
        </w:p>
        <w:p w14:paraId="784AA2A1" w14:textId="1AA8CC39" w:rsidR="00526759" w:rsidRDefault="00014758">
          <w:pPr>
            <w:pStyle w:val="Innehll2"/>
            <w:rPr>
              <w:rFonts w:asciiTheme="minorHAnsi" w:eastAsiaTheme="minorEastAsia" w:hAnsiTheme="minorHAnsi" w:cstheme="minorBidi"/>
              <w:sz w:val="22"/>
              <w:szCs w:val="22"/>
              <w:lang w:eastAsia="sv-SE"/>
            </w:rPr>
          </w:pPr>
          <w:hyperlink w:anchor="_Toc22728898" w:history="1">
            <w:r w:rsidR="00526759" w:rsidRPr="00303190">
              <w:rPr>
                <w:rStyle w:val="Hyperlnk"/>
                <w:rFonts w:eastAsiaTheme="majorEastAsia"/>
              </w:rPr>
              <w:t>4.2</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EU-förordningens innehåll</w:t>
            </w:r>
            <w:r w:rsidR="00526759">
              <w:rPr>
                <w:webHidden/>
              </w:rPr>
              <w:tab/>
            </w:r>
            <w:r w:rsidR="00526759">
              <w:rPr>
                <w:webHidden/>
              </w:rPr>
              <w:fldChar w:fldCharType="begin"/>
            </w:r>
            <w:r w:rsidR="00526759">
              <w:rPr>
                <w:webHidden/>
              </w:rPr>
              <w:instrText xml:space="preserve"> PAGEREF _Toc22728898 \h </w:instrText>
            </w:r>
            <w:r w:rsidR="00526759">
              <w:rPr>
                <w:webHidden/>
              </w:rPr>
            </w:r>
            <w:r w:rsidR="00526759">
              <w:rPr>
                <w:webHidden/>
              </w:rPr>
              <w:fldChar w:fldCharType="separate"/>
            </w:r>
            <w:r w:rsidR="00413C89">
              <w:rPr>
                <w:webHidden/>
              </w:rPr>
              <w:t>25</w:t>
            </w:r>
            <w:r w:rsidR="00526759">
              <w:rPr>
                <w:webHidden/>
              </w:rPr>
              <w:fldChar w:fldCharType="end"/>
            </w:r>
          </w:hyperlink>
        </w:p>
        <w:p w14:paraId="624DFB83" w14:textId="5E7BFCB2" w:rsidR="00526759" w:rsidRDefault="00014758">
          <w:pPr>
            <w:pStyle w:val="Innehll3"/>
            <w:tabs>
              <w:tab w:val="left" w:pos="1985"/>
            </w:tabs>
            <w:rPr>
              <w:rFonts w:asciiTheme="minorHAnsi" w:eastAsiaTheme="minorEastAsia" w:hAnsiTheme="minorHAnsi" w:cstheme="minorBidi"/>
              <w:sz w:val="22"/>
              <w:szCs w:val="22"/>
              <w:lang w:eastAsia="sv-SE"/>
            </w:rPr>
          </w:pPr>
          <w:hyperlink w:anchor="_Toc22728899" w:history="1">
            <w:r w:rsidR="00526759" w:rsidRPr="00303190">
              <w:rPr>
                <w:rStyle w:val="Hyperlnk"/>
                <w:rFonts w:eastAsiaTheme="majorEastAsia"/>
              </w:rPr>
              <w:t>4.2.1</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Syfte och tillämpningsområde</w:t>
            </w:r>
            <w:r w:rsidR="00526759">
              <w:rPr>
                <w:webHidden/>
              </w:rPr>
              <w:tab/>
            </w:r>
            <w:r w:rsidR="00526759">
              <w:rPr>
                <w:webHidden/>
              </w:rPr>
              <w:fldChar w:fldCharType="begin"/>
            </w:r>
            <w:r w:rsidR="00526759">
              <w:rPr>
                <w:webHidden/>
              </w:rPr>
              <w:instrText xml:space="preserve"> PAGEREF _Toc22728899 \h </w:instrText>
            </w:r>
            <w:r w:rsidR="00526759">
              <w:rPr>
                <w:webHidden/>
              </w:rPr>
            </w:r>
            <w:r w:rsidR="00526759">
              <w:rPr>
                <w:webHidden/>
              </w:rPr>
              <w:fldChar w:fldCharType="separate"/>
            </w:r>
            <w:r w:rsidR="00413C89">
              <w:rPr>
                <w:webHidden/>
              </w:rPr>
              <w:t>25</w:t>
            </w:r>
            <w:r w:rsidR="00526759">
              <w:rPr>
                <w:webHidden/>
              </w:rPr>
              <w:fldChar w:fldCharType="end"/>
            </w:r>
          </w:hyperlink>
        </w:p>
        <w:p w14:paraId="64B6C8B3" w14:textId="1528F4FE" w:rsidR="00526759" w:rsidRDefault="00014758">
          <w:pPr>
            <w:pStyle w:val="Innehll3"/>
            <w:tabs>
              <w:tab w:val="left" w:pos="1985"/>
            </w:tabs>
            <w:rPr>
              <w:rFonts w:asciiTheme="minorHAnsi" w:eastAsiaTheme="minorEastAsia" w:hAnsiTheme="minorHAnsi" w:cstheme="minorBidi"/>
              <w:sz w:val="22"/>
              <w:szCs w:val="22"/>
              <w:lang w:eastAsia="sv-SE"/>
            </w:rPr>
          </w:pPr>
          <w:hyperlink w:anchor="_Toc22728900" w:history="1">
            <w:r w:rsidR="00526759" w:rsidRPr="00303190">
              <w:rPr>
                <w:rStyle w:val="Hyperlnk"/>
                <w:rFonts w:eastAsiaTheme="majorEastAsia"/>
              </w:rPr>
              <w:t>4.2.2</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Termer och uttryck i förordningen</w:t>
            </w:r>
            <w:r w:rsidR="00526759">
              <w:rPr>
                <w:webHidden/>
              </w:rPr>
              <w:tab/>
            </w:r>
            <w:r w:rsidR="00526759">
              <w:rPr>
                <w:webHidden/>
              </w:rPr>
              <w:fldChar w:fldCharType="begin"/>
            </w:r>
            <w:r w:rsidR="00526759">
              <w:rPr>
                <w:webHidden/>
              </w:rPr>
              <w:instrText xml:space="preserve"> PAGEREF _Toc22728900 \h </w:instrText>
            </w:r>
            <w:r w:rsidR="00526759">
              <w:rPr>
                <w:webHidden/>
              </w:rPr>
            </w:r>
            <w:r w:rsidR="00526759">
              <w:rPr>
                <w:webHidden/>
              </w:rPr>
              <w:fldChar w:fldCharType="separate"/>
            </w:r>
            <w:r w:rsidR="00413C89">
              <w:rPr>
                <w:webHidden/>
              </w:rPr>
              <w:t>25</w:t>
            </w:r>
            <w:r w:rsidR="00526759">
              <w:rPr>
                <w:webHidden/>
              </w:rPr>
              <w:fldChar w:fldCharType="end"/>
            </w:r>
          </w:hyperlink>
        </w:p>
        <w:p w14:paraId="533E5B62" w14:textId="6B761B4E" w:rsidR="00526759" w:rsidRDefault="00014758">
          <w:pPr>
            <w:pStyle w:val="Innehll3"/>
            <w:tabs>
              <w:tab w:val="left" w:pos="1985"/>
            </w:tabs>
            <w:rPr>
              <w:rFonts w:asciiTheme="minorHAnsi" w:eastAsiaTheme="minorEastAsia" w:hAnsiTheme="minorHAnsi" w:cstheme="minorBidi"/>
              <w:sz w:val="22"/>
              <w:szCs w:val="22"/>
              <w:lang w:eastAsia="sv-SE"/>
            </w:rPr>
          </w:pPr>
          <w:hyperlink w:anchor="_Toc22728901" w:history="1">
            <w:r w:rsidR="00526759" w:rsidRPr="00303190">
              <w:rPr>
                <w:rStyle w:val="Hyperlnk"/>
                <w:rFonts w:eastAsiaTheme="majorEastAsia"/>
              </w:rPr>
              <w:t>4.2.3</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Allmänna krav för värdepapperisering</w:t>
            </w:r>
            <w:r w:rsidR="00526759">
              <w:rPr>
                <w:webHidden/>
              </w:rPr>
              <w:tab/>
            </w:r>
            <w:r w:rsidR="00526759">
              <w:rPr>
                <w:webHidden/>
              </w:rPr>
              <w:fldChar w:fldCharType="begin"/>
            </w:r>
            <w:r w:rsidR="00526759">
              <w:rPr>
                <w:webHidden/>
              </w:rPr>
              <w:instrText xml:space="preserve"> PAGEREF _Toc22728901 \h </w:instrText>
            </w:r>
            <w:r w:rsidR="00526759">
              <w:rPr>
                <w:webHidden/>
              </w:rPr>
            </w:r>
            <w:r w:rsidR="00526759">
              <w:rPr>
                <w:webHidden/>
              </w:rPr>
              <w:fldChar w:fldCharType="separate"/>
            </w:r>
            <w:r w:rsidR="00413C89">
              <w:rPr>
                <w:webHidden/>
              </w:rPr>
              <w:t>27</w:t>
            </w:r>
            <w:r w:rsidR="00526759">
              <w:rPr>
                <w:webHidden/>
              </w:rPr>
              <w:fldChar w:fldCharType="end"/>
            </w:r>
          </w:hyperlink>
        </w:p>
        <w:p w14:paraId="1A44AF12" w14:textId="54597D80" w:rsidR="00526759" w:rsidRDefault="00014758">
          <w:pPr>
            <w:pStyle w:val="Innehll3"/>
            <w:tabs>
              <w:tab w:val="left" w:pos="1985"/>
            </w:tabs>
            <w:rPr>
              <w:rFonts w:asciiTheme="minorHAnsi" w:eastAsiaTheme="minorEastAsia" w:hAnsiTheme="minorHAnsi" w:cstheme="minorBidi"/>
              <w:sz w:val="22"/>
              <w:szCs w:val="22"/>
              <w:lang w:eastAsia="sv-SE"/>
            </w:rPr>
          </w:pPr>
          <w:hyperlink w:anchor="_Toc22728902" w:history="1">
            <w:r w:rsidR="00526759" w:rsidRPr="00303190">
              <w:rPr>
                <w:rStyle w:val="Hyperlnk"/>
                <w:rFonts w:eastAsiaTheme="majorEastAsia"/>
              </w:rPr>
              <w:t>4.2.4</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STS-värdepapperisering</w:t>
            </w:r>
            <w:r w:rsidR="00526759">
              <w:rPr>
                <w:webHidden/>
              </w:rPr>
              <w:tab/>
            </w:r>
            <w:r w:rsidR="00526759">
              <w:rPr>
                <w:webHidden/>
              </w:rPr>
              <w:fldChar w:fldCharType="begin"/>
            </w:r>
            <w:r w:rsidR="00526759">
              <w:rPr>
                <w:webHidden/>
              </w:rPr>
              <w:instrText xml:space="preserve"> PAGEREF _Toc22728902 \h </w:instrText>
            </w:r>
            <w:r w:rsidR="00526759">
              <w:rPr>
                <w:webHidden/>
              </w:rPr>
            </w:r>
            <w:r w:rsidR="00526759">
              <w:rPr>
                <w:webHidden/>
              </w:rPr>
              <w:fldChar w:fldCharType="separate"/>
            </w:r>
            <w:r w:rsidR="00413C89">
              <w:rPr>
                <w:webHidden/>
              </w:rPr>
              <w:t>28</w:t>
            </w:r>
            <w:r w:rsidR="00526759">
              <w:rPr>
                <w:webHidden/>
              </w:rPr>
              <w:fldChar w:fldCharType="end"/>
            </w:r>
          </w:hyperlink>
        </w:p>
        <w:p w14:paraId="57FD11AA" w14:textId="48D4619C" w:rsidR="00526759" w:rsidRDefault="00014758">
          <w:pPr>
            <w:pStyle w:val="Innehll3"/>
            <w:tabs>
              <w:tab w:val="left" w:pos="1985"/>
            </w:tabs>
            <w:rPr>
              <w:rFonts w:asciiTheme="minorHAnsi" w:eastAsiaTheme="minorEastAsia" w:hAnsiTheme="minorHAnsi" w:cstheme="minorBidi"/>
              <w:sz w:val="22"/>
              <w:szCs w:val="22"/>
              <w:lang w:eastAsia="sv-SE"/>
            </w:rPr>
          </w:pPr>
          <w:hyperlink w:anchor="_Toc22728903" w:history="1">
            <w:r w:rsidR="00526759" w:rsidRPr="00303190">
              <w:rPr>
                <w:rStyle w:val="Hyperlnk"/>
                <w:rFonts w:eastAsiaTheme="majorEastAsia"/>
              </w:rPr>
              <w:t>4.2.5</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Tillsyn m.m.</w:t>
            </w:r>
            <w:r w:rsidR="00526759">
              <w:rPr>
                <w:webHidden/>
              </w:rPr>
              <w:tab/>
            </w:r>
            <w:r w:rsidR="00526759">
              <w:rPr>
                <w:webHidden/>
              </w:rPr>
              <w:fldChar w:fldCharType="begin"/>
            </w:r>
            <w:r w:rsidR="00526759">
              <w:rPr>
                <w:webHidden/>
              </w:rPr>
              <w:instrText xml:space="preserve"> PAGEREF _Toc22728903 \h </w:instrText>
            </w:r>
            <w:r w:rsidR="00526759">
              <w:rPr>
                <w:webHidden/>
              </w:rPr>
            </w:r>
            <w:r w:rsidR="00526759">
              <w:rPr>
                <w:webHidden/>
              </w:rPr>
              <w:fldChar w:fldCharType="separate"/>
            </w:r>
            <w:r w:rsidR="00413C89">
              <w:rPr>
                <w:webHidden/>
              </w:rPr>
              <w:t>28</w:t>
            </w:r>
            <w:r w:rsidR="00526759">
              <w:rPr>
                <w:webHidden/>
              </w:rPr>
              <w:fldChar w:fldCharType="end"/>
            </w:r>
          </w:hyperlink>
        </w:p>
        <w:p w14:paraId="229B9594" w14:textId="308216EE" w:rsidR="00526759" w:rsidRDefault="00014758">
          <w:pPr>
            <w:pStyle w:val="Innehll2"/>
            <w:rPr>
              <w:rFonts w:asciiTheme="minorHAnsi" w:eastAsiaTheme="minorEastAsia" w:hAnsiTheme="minorHAnsi" w:cstheme="minorBidi"/>
              <w:sz w:val="22"/>
              <w:szCs w:val="22"/>
              <w:lang w:eastAsia="sv-SE"/>
            </w:rPr>
          </w:pPr>
          <w:hyperlink w:anchor="_Toc22728904" w:history="1">
            <w:r w:rsidR="00526759" w:rsidRPr="00303190">
              <w:rPr>
                <w:rStyle w:val="Hyperlnk"/>
                <w:rFonts w:eastAsiaTheme="majorEastAsia"/>
              </w:rPr>
              <w:t>4.3</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Det fortsatta arbetet inom EU</w:t>
            </w:r>
            <w:r w:rsidR="00526759">
              <w:rPr>
                <w:webHidden/>
              </w:rPr>
              <w:tab/>
            </w:r>
            <w:r w:rsidR="00526759">
              <w:rPr>
                <w:webHidden/>
              </w:rPr>
              <w:fldChar w:fldCharType="begin"/>
            </w:r>
            <w:r w:rsidR="00526759">
              <w:rPr>
                <w:webHidden/>
              </w:rPr>
              <w:instrText xml:space="preserve"> PAGEREF _Toc22728904 \h </w:instrText>
            </w:r>
            <w:r w:rsidR="00526759">
              <w:rPr>
                <w:webHidden/>
              </w:rPr>
            </w:r>
            <w:r w:rsidR="00526759">
              <w:rPr>
                <w:webHidden/>
              </w:rPr>
              <w:fldChar w:fldCharType="separate"/>
            </w:r>
            <w:r w:rsidR="00413C89">
              <w:rPr>
                <w:webHidden/>
              </w:rPr>
              <w:t>30</w:t>
            </w:r>
            <w:r w:rsidR="00526759">
              <w:rPr>
                <w:webHidden/>
              </w:rPr>
              <w:fldChar w:fldCharType="end"/>
            </w:r>
          </w:hyperlink>
        </w:p>
        <w:p w14:paraId="45C61B0B" w14:textId="3502EB93" w:rsidR="00526759" w:rsidRDefault="00014758">
          <w:pPr>
            <w:pStyle w:val="Innehll1"/>
            <w:rPr>
              <w:rFonts w:asciiTheme="minorHAnsi" w:eastAsiaTheme="minorEastAsia" w:hAnsiTheme="minorHAnsi"/>
              <w:sz w:val="22"/>
              <w:lang w:eastAsia="sv-SE"/>
            </w:rPr>
          </w:pPr>
          <w:hyperlink w:anchor="_Toc22728905" w:history="1">
            <w:r w:rsidR="00526759" w:rsidRPr="00303190">
              <w:rPr>
                <w:rStyle w:val="Hyperlnk"/>
              </w:rPr>
              <w:t>5</w:t>
            </w:r>
            <w:r w:rsidR="00526759">
              <w:rPr>
                <w:rFonts w:asciiTheme="minorHAnsi" w:eastAsiaTheme="minorEastAsia" w:hAnsiTheme="minorHAnsi"/>
                <w:sz w:val="22"/>
                <w:lang w:eastAsia="sv-SE"/>
              </w:rPr>
              <w:tab/>
            </w:r>
            <w:r w:rsidR="00526759" w:rsidRPr="00303190">
              <w:rPr>
                <w:rStyle w:val="Hyperlnk"/>
              </w:rPr>
              <w:t>Allmänna utgångspunkter</w:t>
            </w:r>
            <w:r w:rsidR="00526759">
              <w:rPr>
                <w:webHidden/>
              </w:rPr>
              <w:tab/>
            </w:r>
            <w:r w:rsidR="00526759">
              <w:rPr>
                <w:webHidden/>
              </w:rPr>
              <w:fldChar w:fldCharType="begin"/>
            </w:r>
            <w:r w:rsidR="00526759">
              <w:rPr>
                <w:webHidden/>
              </w:rPr>
              <w:instrText xml:space="preserve"> PAGEREF _Toc22728905 \h </w:instrText>
            </w:r>
            <w:r w:rsidR="00526759">
              <w:rPr>
                <w:webHidden/>
              </w:rPr>
            </w:r>
            <w:r w:rsidR="00526759">
              <w:rPr>
                <w:webHidden/>
              </w:rPr>
              <w:fldChar w:fldCharType="separate"/>
            </w:r>
            <w:r w:rsidR="00413C89">
              <w:rPr>
                <w:webHidden/>
              </w:rPr>
              <w:t>31</w:t>
            </w:r>
            <w:r w:rsidR="00526759">
              <w:rPr>
                <w:webHidden/>
              </w:rPr>
              <w:fldChar w:fldCharType="end"/>
            </w:r>
          </w:hyperlink>
        </w:p>
        <w:p w14:paraId="5C084B63" w14:textId="3EB24A8D" w:rsidR="00526759" w:rsidRDefault="00014758">
          <w:pPr>
            <w:pStyle w:val="Innehll2"/>
            <w:rPr>
              <w:rFonts w:asciiTheme="minorHAnsi" w:eastAsiaTheme="minorEastAsia" w:hAnsiTheme="minorHAnsi" w:cstheme="minorBidi"/>
              <w:sz w:val="22"/>
              <w:szCs w:val="22"/>
              <w:lang w:eastAsia="sv-SE"/>
            </w:rPr>
          </w:pPr>
          <w:hyperlink w:anchor="_Toc22728906" w:history="1">
            <w:r w:rsidR="00526759" w:rsidRPr="00303190">
              <w:rPr>
                <w:rStyle w:val="Hyperlnk"/>
                <w:rFonts w:eastAsiaTheme="majorEastAsia"/>
              </w:rPr>
              <w:t>5.1</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En ny lag</w:t>
            </w:r>
            <w:r w:rsidR="00526759">
              <w:rPr>
                <w:webHidden/>
              </w:rPr>
              <w:tab/>
            </w:r>
            <w:r w:rsidR="00526759">
              <w:rPr>
                <w:webHidden/>
              </w:rPr>
              <w:fldChar w:fldCharType="begin"/>
            </w:r>
            <w:r w:rsidR="00526759">
              <w:rPr>
                <w:webHidden/>
              </w:rPr>
              <w:instrText xml:space="preserve"> PAGEREF _Toc22728906 \h </w:instrText>
            </w:r>
            <w:r w:rsidR="00526759">
              <w:rPr>
                <w:webHidden/>
              </w:rPr>
            </w:r>
            <w:r w:rsidR="00526759">
              <w:rPr>
                <w:webHidden/>
              </w:rPr>
              <w:fldChar w:fldCharType="separate"/>
            </w:r>
            <w:r w:rsidR="00413C89">
              <w:rPr>
                <w:webHidden/>
              </w:rPr>
              <w:t>31</w:t>
            </w:r>
            <w:r w:rsidR="00526759">
              <w:rPr>
                <w:webHidden/>
              </w:rPr>
              <w:fldChar w:fldCharType="end"/>
            </w:r>
          </w:hyperlink>
        </w:p>
        <w:p w14:paraId="4540FF5D" w14:textId="11C6264F" w:rsidR="00526759" w:rsidRDefault="00014758">
          <w:pPr>
            <w:pStyle w:val="Innehll2"/>
            <w:rPr>
              <w:rFonts w:asciiTheme="minorHAnsi" w:eastAsiaTheme="minorEastAsia" w:hAnsiTheme="minorHAnsi" w:cstheme="minorBidi"/>
              <w:sz w:val="22"/>
              <w:szCs w:val="22"/>
              <w:lang w:eastAsia="sv-SE"/>
            </w:rPr>
          </w:pPr>
          <w:hyperlink w:anchor="_Toc22728907" w:history="1">
            <w:r w:rsidR="00526759" w:rsidRPr="00303190">
              <w:rPr>
                <w:rStyle w:val="Hyperlnk"/>
                <w:rFonts w:eastAsiaTheme="majorEastAsia"/>
              </w:rPr>
              <w:t>5.2</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Hänvisningar till EU:s förordning om värdepapperisering</w:t>
            </w:r>
            <w:r w:rsidR="00526759">
              <w:rPr>
                <w:webHidden/>
              </w:rPr>
              <w:tab/>
            </w:r>
            <w:r w:rsidR="00526759">
              <w:rPr>
                <w:webHidden/>
              </w:rPr>
              <w:fldChar w:fldCharType="begin"/>
            </w:r>
            <w:r w:rsidR="00526759">
              <w:rPr>
                <w:webHidden/>
              </w:rPr>
              <w:instrText xml:space="preserve"> PAGEREF _Toc22728907 \h </w:instrText>
            </w:r>
            <w:r w:rsidR="00526759">
              <w:rPr>
                <w:webHidden/>
              </w:rPr>
            </w:r>
            <w:r w:rsidR="00526759">
              <w:rPr>
                <w:webHidden/>
              </w:rPr>
              <w:fldChar w:fldCharType="separate"/>
            </w:r>
            <w:r w:rsidR="00413C89">
              <w:rPr>
                <w:webHidden/>
              </w:rPr>
              <w:t>33</w:t>
            </w:r>
            <w:r w:rsidR="00526759">
              <w:rPr>
                <w:webHidden/>
              </w:rPr>
              <w:fldChar w:fldCharType="end"/>
            </w:r>
          </w:hyperlink>
        </w:p>
        <w:p w14:paraId="699169ED" w14:textId="2F15F3CA" w:rsidR="00526759" w:rsidRDefault="00014758">
          <w:pPr>
            <w:pStyle w:val="Innehll2"/>
            <w:rPr>
              <w:rFonts w:asciiTheme="minorHAnsi" w:eastAsiaTheme="minorEastAsia" w:hAnsiTheme="minorHAnsi" w:cstheme="minorBidi"/>
              <w:sz w:val="22"/>
              <w:szCs w:val="22"/>
              <w:lang w:eastAsia="sv-SE"/>
            </w:rPr>
          </w:pPr>
          <w:hyperlink w:anchor="_Toc22728908" w:history="1">
            <w:r w:rsidR="00526759" w:rsidRPr="00303190">
              <w:rPr>
                <w:rStyle w:val="Hyperlnk"/>
                <w:rFonts w:eastAsiaTheme="majorEastAsia"/>
              </w:rPr>
              <w:t>5.3</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Hantering av personuppgifter</w:t>
            </w:r>
            <w:r w:rsidR="00526759">
              <w:rPr>
                <w:webHidden/>
              </w:rPr>
              <w:tab/>
            </w:r>
            <w:r w:rsidR="00526759">
              <w:rPr>
                <w:webHidden/>
              </w:rPr>
              <w:fldChar w:fldCharType="begin"/>
            </w:r>
            <w:r w:rsidR="00526759">
              <w:rPr>
                <w:webHidden/>
              </w:rPr>
              <w:instrText xml:space="preserve"> PAGEREF _Toc22728908 \h </w:instrText>
            </w:r>
            <w:r w:rsidR="00526759">
              <w:rPr>
                <w:webHidden/>
              </w:rPr>
            </w:r>
            <w:r w:rsidR="00526759">
              <w:rPr>
                <w:webHidden/>
              </w:rPr>
              <w:fldChar w:fldCharType="separate"/>
            </w:r>
            <w:r w:rsidR="00413C89">
              <w:rPr>
                <w:webHidden/>
              </w:rPr>
              <w:t>33</w:t>
            </w:r>
            <w:r w:rsidR="00526759">
              <w:rPr>
                <w:webHidden/>
              </w:rPr>
              <w:fldChar w:fldCharType="end"/>
            </w:r>
          </w:hyperlink>
        </w:p>
        <w:p w14:paraId="0A998C75" w14:textId="58A379E6" w:rsidR="00526759" w:rsidRDefault="00014758">
          <w:pPr>
            <w:pStyle w:val="Innehll1"/>
            <w:rPr>
              <w:rFonts w:asciiTheme="minorHAnsi" w:eastAsiaTheme="minorEastAsia" w:hAnsiTheme="minorHAnsi"/>
              <w:sz w:val="22"/>
              <w:lang w:eastAsia="sv-SE"/>
            </w:rPr>
          </w:pPr>
          <w:hyperlink w:anchor="_Toc22728909" w:history="1">
            <w:r w:rsidR="00526759" w:rsidRPr="00303190">
              <w:rPr>
                <w:rStyle w:val="Hyperlnk"/>
              </w:rPr>
              <w:t>6</w:t>
            </w:r>
            <w:r w:rsidR="00526759">
              <w:rPr>
                <w:rFonts w:asciiTheme="minorHAnsi" w:eastAsiaTheme="minorEastAsia" w:hAnsiTheme="minorHAnsi"/>
                <w:sz w:val="22"/>
                <w:lang w:eastAsia="sv-SE"/>
              </w:rPr>
              <w:tab/>
            </w:r>
            <w:r w:rsidR="00526759" w:rsidRPr="00303190">
              <w:rPr>
                <w:rStyle w:val="Hyperlnk"/>
              </w:rPr>
              <w:t>Tillsyn</w:t>
            </w:r>
            <w:r w:rsidR="00526759">
              <w:rPr>
                <w:webHidden/>
              </w:rPr>
              <w:tab/>
            </w:r>
            <w:r w:rsidR="00526759">
              <w:rPr>
                <w:webHidden/>
              </w:rPr>
              <w:fldChar w:fldCharType="begin"/>
            </w:r>
            <w:r w:rsidR="00526759">
              <w:rPr>
                <w:webHidden/>
              </w:rPr>
              <w:instrText xml:space="preserve"> PAGEREF _Toc22728909 \h </w:instrText>
            </w:r>
            <w:r w:rsidR="00526759">
              <w:rPr>
                <w:webHidden/>
              </w:rPr>
            </w:r>
            <w:r w:rsidR="00526759">
              <w:rPr>
                <w:webHidden/>
              </w:rPr>
              <w:fldChar w:fldCharType="separate"/>
            </w:r>
            <w:r w:rsidR="00413C89">
              <w:rPr>
                <w:webHidden/>
              </w:rPr>
              <w:t>35</w:t>
            </w:r>
            <w:r w:rsidR="00526759">
              <w:rPr>
                <w:webHidden/>
              </w:rPr>
              <w:fldChar w:fldCharType="end"/>
            </w:r>
          </w:hyperlink>
        </w:p>
        <w:p w14:paraId="3FAE126F" w14:textId="1054EA20" w:rsidR="00526759" w:rsidRDefault="00014758">
          <w:pPr>
            <w:pStyle w:val="Innehll2"/>
            <w:rPr>
              <w:rFonts w:asciiTheme="minorHAnsi" w:eastAsiaTheme="minorEastAsia" w:hAnsiTheme="minorHAnsi" w:cstheme="minorBidi"/>
              <w:sz w:val="22"/>
              <w:szCs w:val="22"/>
              <w:lang w:eastAsia="sv-SE"/>
            </w:rPr>
          </w:pPr>
          <w:hyperlink w:anchor="_Toc22728910" w:history="1">
            <w:r w:rsidR="00526759" w:rsidRPr="00303190">
              <w:rPr>
                <w:rStyle w:val="Hyperlnk"/>
                <w:rFonts w:eastAsiaTheme="majorEastAsia"/>
              </w:rPr>
              <w:t>6.1</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Inledning</w:t>
            </w:r>
            <w:r w:rsidR="00526759">
              <w:rPr>
                <w:webHidden/>
              </w:rPr>
              <w:tab/>
            </w:r>
            <w:r w:rsidR="00526759">
              <w:rPr>
                <w:webHidden/>
              </w:rPr>
              <w:fldChar w:fldCharType="begin"/>
            </w:r>
            <w:r w:rsidR="00526759">
              <w:rPr>
                <w:webHidden/>
              </w:rPr>
              <w:instrText xml:space="preserve"> PAGEREF _Toc22728910 \h </w:instrText>
            </w:r>
            <w:r w:rsidR="00526759">
              <w:rPr>
                <w:webHidden/>
              </w:rPr>
            </w:r>
            <w:r w:rsidR="00526759">
              <w:rPr>
                <w:webHidden/>
              </w:rPr>
              <w:fldChar w:fldCharType="separate"/>
            </w:r>
            <w:r w:rsidR="00413C89">
              <w:rPr>
                <w:webHidden/>
              </w:rPr>
              <w:t>35</w:t>
            </w:r>
            <w:r w:rsidR="00526759">
              <w:rPr>
                <w:webHidden/>
              </w:rPr>
              <w:fldChar w:fldCharType="end"/>
            </w:r>
          </w:hyperlink>
        </w:p>
        <w:p w14:paraId="1406136E" w14:textId="2531B769" w:rsidR="00526759" w:rsidRDefault="00014758">
          <w:pPr>
            <w:pStyle w:val="Innehll2"/>
            <w:rPr>
              <w:rFonts w:asciiTheme="minorHAnsi" w:eastAsiaTheme="minorEastAsia" w:hAnsiTheme="minorHAnsi" w:cstheme="minorBidi"/>
              <w:sz w:val="22"/>
              <w:szCs w:val="22"/>
              <w:lang w:eastAsia="sv-SE"/>
            </w:rPr>
          </w:pPr>
          <w:hyperlink w:anchor="_Toc22728911" w:history="1">
            <w:r w:rsidR="00526759" w:rsidRPr="00303190">
              <w:rPr>
                <w:rStyle w:val="Hyperlnk"/>
                <w:rFonts w:eastAsiaTheme="majorEastAsia"/>
              </w:rPr>
              <w:t>6.2</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Rätt att få tillgång till dokument, data och information</w:t>
            </w:r>
            <w:r w:rsidR="00526759">
              <w:rPr>
                <w:webHidden/>
              </w:rPr>
              <w:tab/>
            </w:r>
            <w:r w:rsidR="00526759">
              <w:rPr>
                <w:webHidden/>
              </w:rPr>
              <w:fldChar w:fldCharType="begin"/>
            </w:r>
            <w:r w:rsidR="00526759">
              <w:rPr>
                <w:webHidden/>
              </w:rPr>
              <w:instrText xml:space="preserve"> PAGEREF _Toc22728911 \h </w:instrText>
            </w:r>
            <w:r w:rsidR="00526759">
              <w:rPr>
                <w:webHidden/>
              </w:rPr>
            </w:r>
            <w:r w:rsidR="00526759">
              <w:rPr>
                <w:webHidden/>
              </w:rPr>
              <w:fldChar w:fldCharType="separate"/>
            </w:r>
            <w:r w:rsidR="00413C89">
              <w:rPr>
                <w:webHidden/>
              </w:rPr>
              <w:t>35</w:t>
            </w:r>
            <w:r w:rsidR="00526759">
              <w:rPr>
                <w:webHidden/>
              </w:rPr>
              <w:fldChar w:fldCharType="end"/>
            </w:r>
          </w:hyperlink>
        </w:p>
        <w:p w14:paraId="4824140A" w14:textId="1EE59E20" w:rsidR="00526759" w:rsidRDefault="00014758">
          <w:pPr>
            <w:pStyle w:val="Innehll2"/>
            <w:rPr>
              <w:rFonts w:asciiTheme="minorHAnsi" w:eastAsiaTheme="minorEastAsia" w:hAnsiTheme="minorHAnsi" w:cstheme="minorBidi"/>
              <w:sz w:val="22"/>
              <w:szCs w:val="22"/>
              <w:lang w:eastAsia="sv-SE"/>
            </w:rPr>
          </w:pPr>
          <w:hyperlink w:anchor="_Toc22728912" w:history="1">
            <w:r w:rsidR="00526759" w:rsidRPr="00303190">
              <w:rPr>
                <w:rStyle w:val="Hyperlnk"/>
                <w:rFonts w:eastAsiaTheme="majorEastAsia"/>
              </w:rPr>
              <w:t>6.3</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Rätt att genomföra platsundersökningar</w:t>
            </w:r>
            <w:r w:rsidR="00526759">
              <w:rPr>
                <w:webHidden/>
              </w:rPr>
              <w:tab/>
            </w:r>
            <w:r w:rsidR="00526759">
              <w:rPr>
                <w:webHidden/>
              </w:rPr>
              <w:fldChar w:fldCharType="begin"/>
            </w:r>
            <w:r w:rsidR="00526759">
              <w:rPr>
                <w:webHidden/>
              </w:rPr>
              <w:instrText xml:space="preserve"> PAGEREF _Toc22728912 \h </w:instrText>
            </w:r>
            <w:r w:rsidR="00526759">
              <w:rPr>
                <w:webHidden/>
              </w:rPr>
            </w:r>
            <w:r w:rsidR="00526759">
              <w:rPr>
                <w:webHidden/>
              </w:rPr>
              <w:fldChar w:fldCharType="separate"/>
            </w:r>
            <w:r w:rsidR="00413C89">
              <w:rPr>
                <w:webHidden/>
              </w:rPr>
              <w:t>37</w:t>
            </w:r>
            <w:r w:rsidR="00526759">
              <w:rPr>
                <w:webHidden/>
              </w:rPr>
              <w:fldChar w:fldCharType="end"/>
            </w:r>
          </w:hyperlink>
        </w:p>
        <w:p w14:paraId="2B219C80" w14:textId="34B0570C" w:rsidR="00526759" w:rsidRDefault="00014758">
          <w:pPr>
            <w:pStyle w:val="Innehll2"/>
            <w:rPr>
              <w:rFonts w:asciiTheme="minorHAnsi" w:eastAsiaTheme="minorEastAsia" w:hAnsiTheme="minorHAnsi" w:cstheme="minorBidi"/>
              <w:sz w:val="22"/>
              <w:szCs w:val="22"/>
              <w:lang w:eastAsia="sv-SE"/>
            </w:rPr>
          </w:pPr>
          <w:hyperlink w:anchor="_Toc22728913" w:history="1">
            <w:r w:rsidR="00526759" w:rsidRPr="00303190">
              <w:rPr>
                <w:rStyle w:val="Hyperlnk"/>
                <w:rFonts w:eastAsiaTheme="majorEastAsia"/>
              </w:rPr>
              <w:t>6.4</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Esmas tillsyn över värdepapperiseringsregister</w:t>
            </w:r>
            <w:r w:rsidR="00526759">
              <w:rPr>
                <w:webHidden/>
              </w:rPr>
              <w:tab/>
            </w:r>
            <w:r w:rsidR="00526759">
              <w:rPr>
                <w:webHidden/>
              </w:rPr>
              <w:fldChar w:fldCharType="begin"/>
            </w:r>
            <w:r w:rsidR="00526759">
              <w:rPr>
                <w:webHidden/>
              </w:rPr>
              <w:instrText xml:space="preserve"> PAGEREF _Toc22728913 \h </w:instrText>
            </w:r>
            <w:r w:rsidR="00526759">
              <w:rPr>
                <w:webHidden/>
              </w:rPr>
            </w:r>
            <w:r w:rsidR="00526759">
              <w:rPr>
                <w:webHidden/>
              </w:rPr>
              <w:fldChar w:fldCharType="separate"/>
            </w:r>
            <w:r w:rsidR="00413C89">
              <w:rPr>
                <w:webHidden/>
              </w:rPr>
              <w:t>38</w:t>
            </w:r>
            <w:r w:rsidR="00526759">
              <w:rPr>
                <w:webHidden/>
              </w:rPr>
              <w:fldChar w:fldCharType="end"/>
            </w:r>
          </w:hyperlink>
        </w:p>
        <w:p w14:paraId="437D9E4F" w14:textId="12A05FE0" w:rsidR="00526759" w:rsidRDefault="00014758">
          <w:pPr>
            <w:pStyle w:val="Innehll3"/>
            <w:tabs>
              <w:tab w:val="left" w:pos="1985"/>
            </w:tabs>
            <w:rPr>
              <w:rFonts w:asciiTheme="minorHAnsi" w:eastAsiaTheme="minorEastAsia" w:hAnsiTheme="minorHAnsi" w:cstheme="minorBidi"/>
              <w:sz w:val="22"/>
              <w:szCs w:val="22"/>
              <w:lang w:eastAsia="sv-SE"/>
            </w:rPr>
          </w:pPr>
          <w:hyperlink w:anchor="_Toc22728914" w:history="1">
            <w:r w:rsidR="00526759" w:rsidRPr="00303190">
              <w:rPr>
                <w:rStyle w:val="Hyperlnk"/>
                <w:rFonts w:eastAsiaTheme="majorEastAsia"/>
              </w:rPr>
              <w:t>6.4.1</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Krav på tillstånd för att inhämta information bör inte införas</w:t>
            </w:r>
            <w:r w:rsidR="00526759">
              <w:rPr>
                <w:webHidden/>
              </w:rPr>
              <w:tab/>
            </w:r>
            <w:r w:rsidR="00526759">
              <w:rPr>
                <w:webHidden/>
              </w:rPr>
              <w:fldChar w:fldCharType="begin"/>
            </w:r>
            <w:r w:rsidR="00526759">
              <w:rPr>
                <w:webHidden/>
              </w:rPr>
              <w:instrText xml:space="preserve"> PAGEREF _Toc22728914 \h </w:instrText>
            </w:r>
            <w:r w:rsidR="00526759">
              <w:rPr>
                <w:webHidden/>
              </w:rPr>
            </w:r>
            <w:r w:rsidR="00526759">
              <w:rPr>
                <w:webHidden/>
              </w:rPr>
              <w:fldChar w:fldCharType="separate"/>
            </w:r>
            <w:r w:rsidR="00413C89">
              <w:rPr>
                <w:webHidden/>
              </w:rPr>
              <w:t>38</w:t>
            </w:r>
            <w:r w:rsidR="00526759">
              <w:rPr>
                <w:webHidden/>
              </w:rPr>
              <w:fldChar w:fldCharType="end"/>
            </w:r>
          </w:hyperlink>
        </w:p>
        <w:p w14:paraId="452F254D" w14:textId="4318A5BA" w:rsidR="00526759" w:rsidRDefault="00014758">
          <w:pPr>
            <w:pStyle w:val="Innehll3"/>
            <w:tabs>
              <w:tab w:val="left" w:pos="1985"/>
            </w:tabs>
            <w:rPr>
              <w:rFonts w:asciiTheme="minorHAnsi" w:eastAsiaTheme="minorEastAsia" w:hAnsiTheme="minorHAnsi" w:cstheme="minorBidi"/>
              <w:sz w:val="22"/>
              <w:szCs w:val="22"/>
              <w:lang w:eastAsia="sv-SE"/>
            </w:rPr>
          </w:pPr>
          <w:hyperlink w:anchor="_Toc22728915" w:history="1">
            <w:r w:rsidR="00526759" w:rsidRPr="00303190">
              <w:rPr>
                <w:rStyle w:val="Hyperlnk"/>
                <w:rFonts w:eastAsiaTheme="majorEastAsia"/>
              </w:rPr>
              <w:t>6.4.2</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Platsundersökning och handräckning</w:t>
            </w:r>
            <w:r w:rsidR="00526759">
              <w:rPr>
                <w:webHidden/>
              </w:rPr>
              <w:tab/>
            </w:r>
            <w:r w:rsidR="00526759">
              <w:rPr>
                <w:webHidden/>
              </w:rPr>
              <w:fldChar w:fldCharType="begin"/>
            </w:r>
            <w:r w:rsidR="00526759">
              <w:rPr>
                <w:webHidden/>
              </w:rPr>
              <w:instrText xml:space="preserve"> PAGEREF _Toc22728915 \h </w:instrText>
            </w:r>
            <w:r w:rsidR="00526759">
              <w:rPr>
                <w:webHidden/>
              </w:rPr>
            </w:r>
            <w:r w:rsidR="00526759">
              <w:rPr>
                <w:webHidden/>
              </w:rPr>
              <w:fldChar w:fldCharType="separate"/>
            </w:r>
            <w:r w:rsidR="00413C89">
              <w:rPr>
                <w:webHidden/>
              </w:rPr>
              <w:t>40</w:t>
            </w:r>
            <w:r w:rsidR="00526759">
              <w:rPr>
                <w:webHidden/>
              </w:rPr>
              <w:fldChar w:fldCharType="end"/>
            </w:r>
          </w:hyperlink>
        </w:p>
        <w:p w14:paraId="3CB6C454" w14:textId="7D662863" w:rsidR="00526759" w:rsidRDefault="00014758">
          <w:pPr>
            <w:pStyle w:val="Innehll3"/>
            <w:tabs>
              <w:tab w:val="left" w:pos="1985"/>
            </w:tabs>
            <w:rPr>
              <w:rFonts w:asciiTheme="minorHAnsi" w:eastAsiaTheme="minorEastAsia" w:hAnsiTheme="minorHAnsi" w:cstheme="minorBidi"/>
              <w:sz w:val="22"/>
              <w:szCs w:val="22"/>
              <w:lang w:eastAsia="sv-SE"/>
            </w:rPr>
          </w:pPr>
          <w:hyperlink w:anchor="_Toc22728916" w:history="1">
            <w:r w:rsidR="00526759" w:rsidRPr="00303190">
              <w:rPr>
                <w:rStyle w:val="Hyperlnk"/>
                <w:rFonts w:eastAsiaTheme="majorEastAsia"/>
              </w:rPr>
              <w:t>6.4.3</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Finansinspektionens bistånd till Esma</w:t>
            </w:r>
            <w:r w:rsidR="00526759">
              <w:rPr>
                <w:webHidden/>
              </w:rPr>
              <w:tab/>
            </w:r>
            <w:r w:rsidR="00526759">
              <w:rPr>
                <w:webHidden/>
              </w:rPr>
              <w:fldChar w:fldCharType="begin"/>
            </w:r>
            <w:r w:rsidR="00526759">
              <w:rPr>
                <w:webHidden/>
              </w:rPr>
              <w:instrText xml:space="preserve"> PAGEREF _Toc22728916 \h </w:instrText>
            </w:r>
            <w:r w:rsidR="00526759">
              <w:rPr>
                <w:webHidden/>
              </w:rPr>
            </w:r>
            <w:r w:rsidR="00526759">
              <w:rPr>
                <w:webHidden/>
              </w:rPr>
              <w:fldChar w:fldCharType="separate"/>
            </w:r>
            <w:r w:rsidR="00413C89">
              <w:rPr>
                <w:webHidden/>
              </w:rPr>
              <w:t>42</w:t>
            </w:r>
            <w:r w:rsidR="00526759">
              <w:rPr>
                <w:webHidden/>
              </w:rPr>
              <w:fldChar w:fldCharType="end"/>
            </w:r>
          </w:hyperlink>
        </w:p>
        <w:p w14:paraId="4A969DB0" w14:textId="4B3C1133" w:rsidR="00526759" w:rsidRDefault="00014758">
          <w:pPr>
            <w:pStyle w:val="Innehll3"/>
            <w:tabs>
              <w:tab w:val="left" w:pos="1985"/>
            </w:tabs>
            <w:rPr>
              <w:rFonts w:asciiTheme="minorHAnsi" w:eastAsiaTheme="minorEastAsia" w:hAnsiTheme="minorHAnsi" w:cstheme="minorBidi"/>
              <w:sz w:val="22"/>
              <w:szCs w:val="22"/>
              <w:lang w:eastAsia="sv-SE"/>
            </w:rPr>
          </w:pPr>
          <w:hyperlink w:anchor="_Toc22728917" w:history="1">
            <w:r w:rsidR="00526759" w:rsidRPr="00303190">
              <w:rPr>
                <w:rStyle w:val="Hyperlnk"/>
                <w:rFonts w:eastAsiaTheme="majorEastAsia"/>
              </w:rPr>
              <w:t>6.4.4</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Äkthetskontroll och verkställighet</w:t>
            </w:r>
            <w:r w:rsidR="00526759">
              <w:rPr>
                <w:webHidden/>
              </w:rPr>
              <w:tab/>
            </w:r>
            <w:r w:rsidR="00526759">
              <w:rPr>
                <w:webHidden/>
              </w:rPr>
              <w:fldChar w:fldCharType="begin"/>
            </w:r>
            <w:r w:rsidR="00526759">
              <w:rPr>
                <w:webHidden/>
              </w:rPr>
              <w:instrText xml:space="preserve"> PAGEREF _Toc22728917 \h </w:instrText>
            </w:r>
            <w:r w:rsidR="00526759">
              <w:rPr>
                <w:webHidden/>
              </w:rPr>
            </w:r>
            <w:r w:rsidR="00526759">
              <w:rPr>
                <w:webHidden/>
              </w:rPr>
              <w:fldChar w:fldCharType="separate"/>
            </w:r>
            <w:r w:rsidR="00413C89">
              <w:rPr>
                <w:webHidden/>
              </w:rPr>
              <w:t>43</w:t>
            </w:r>
            <w:r w:rsidR="00526759">
              <w:rPr>
                <w:webHidden/>
              </w:rPr>
              <w:fldChar w:fldCharType="end"/>
            </w:r>
          </w:hyperlink>
        </w:p>
        <w:p w14:paraId="0F2C343E" w14:textId="176F95E2" w:rsidR="00526759" w:rsidRDefault="00014758">
          <w:pPr>
            <w:pStyle w:val="Innehll1"/>
            <w:rPr>
              <w:rFonts w:asciiTheme="minorHAnsi" w:eastAsiaTheme="minorEastAsia" w:hAnsiTheme="minorHAnsi"/>
              <w:sz w:val="22"/>
              <w:lang w:eastAsia="sv-SE"/>
            </w:rPr>
          </w:pPr>
          <w:hyperlink w:anchor="_Toc22728918" w:history="1">
            <w:r w:rsidR="00526759" w:rsidRPr="00303190">
              <w:rPr>
                <w:rStyle w:val="Hyperlnk"/>
              </w:rPr>
              <w:t>7</w:t>
            </w:r>
            <w:r w:rsidR="00526759">
              <w:rPr>
                <w:rFonts w:asciiTheme="minorHAnsi" w:eastAsiaTheme="minorEastAsia" w:hAnsiTheme="minorHAnsi"/>
                <w:sz w:val="22"/>
                <w:lang w:eastAsia="sv-SE"/>
              </w:rPr>
              <w:tab/>
            </w:r>
            <w:r w:rsidR="00526759" w:rsidRPr="00303190">
              <w:rPr>
                <w:rStyle w:val="Hyperlnk"/>
              </w:rPr>
              <w:t>Ingripanden</w:t>
            </w:r>
            <w:r w:rsidR="00526759">
              <w:rPr>
                <w:webHidden/>
              </w:rPr>
              <w:tab/>
            </w:r>
            <w:r w:rsidR="00526759">
              <w:rPr>
                <w:webHidden/>
              </w:rPr>
              <w:fldChar w:fldCharType="begin"/>
            </w:r>
            <w:r w:rsidR="00526759">
              <w:rPr>
                <w:webHidden/>
              </w:rPr>
              <w:instrText xml:space="preserve"> PAGEREF _Toc22728918 \h </w:instrText>
            </w:r>
            <w:r w:rsidR="00526759">
              <w:rPr>
                <w:webHidden/>
              </w:rPr>
            </w:r>
            <w:r w:rsidR="00526759">
              <w:rPr>
                <w:webHidden/>
              </w:rPr>
              <w:fldChar w:fldCharType="separate"/>
            </w:r>
            <w:r w:rsidR="00413C89">
              <w:rPr>
                <w:webHidden/>
              </w:rPr>
              <w:t>44</w:t>
            </w:r>
            <w:r w:rsidR="00526759">
              <w:rPr>
                <w:webHidden/>
              </w:rPr>
              <w:fldChar w:fldCharType="end"/>
            </w:r>
          </w:hyperlink>
        </w:p>
        <w:p w14:paraId="2DDCF70E" w14:textId="56B50EFF" w:rsidR="00526759" w:rsidRDefault="00014758">
          <w:pPr>
            <w:pStyle w:val="Innehll2"/>
            <w:rPr>
              <w:rFonts w:asciiTheme="minorHAnsi" w:eastAsiaTheme="minorEastAsia" w:hAnsiTheme="minorHAnsi" w:cstheme="minorBidi"/>
              <w:sz w:val="22"/>
              <w:szCs w:val="22"/>
              <w:lang w:eastAsia="sv-SE"/>
            </w:rPr>
          </w:pPr>
          <w:hyperlink w:anchor="_Toc22728919" w:history="1">
            <w:r w:rsidR="00526759" w:rsidRPr="00303190">
              <w:rPr>
                <w:rStyle w:val="Hyperlnk"/>
                <w:rFonts w:eastAsiaTheme="majorEastAsia"/>
              </w:rPr>
              <w:t>7.1</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Inledning</w:t>
            </w:r>
            <w:r w:rsidR="00526759">
              <w:rPr>
                <w:webHidden/>
              </w:rPr>
              <w:tab/>
            </w:r>
            <w:r w:rsidR="00526759">
              <w:rPr>
                <w:webHidden/>
              </w:rPr>
              <w:fldChar w:fldCharType="begin"/>
            </w:r>
            <w:r w:rsidR="00526759">
              <w:rPr>
                <w:webHidden/>
              </w:rPr>
              <w:instrText xml:space="preserve"> PAGEREF _Toc22728919 \h </w:instrText>
            </w:r>
            <w:r w:rsidR="00526759">
              <w:rPr>
                <w:webHidden/>
              </w:rPr>
            </w:r>
            <w:r w:rsidR="00526759">
              <w:rPr>
                <w:webHidden/>
              </w:rPr>
              <w:fldChar w:fldCharType="separate"/>
            </w:r>
            <w:r w:rsidR="00413C89">
              <w:rPr>
                <w:webHidden/>
              </w:rPr>
              <w:t>44</w:t>
            </w:r>
            <w:r w:rsidR="00526759">
              <w:rPr>
                <w:webHidden/>
              </w:rPr>
              <w:fldChar w:fldCharType="end"/>
            </w:r>
          </w:hyperlink>
        </w:p>
        <w:p w14:paraId="10FEA756" w14:textId="4607DFC6" w:rsidR="00526759" w:rsidRDefault="00014758">
          <w:pPr>
            <w:pStyle w:val="Innehll2"/>
            <w:rPr>
              <w:rFonts w:asciiTheme="minorHAnsi" w:eastAsiaTheme="minorEastAsia" w:hAnsiTheme="minorHAnsi" w:cstheme="minorBidi"/>
              <w:sz w:val="22"/>
              <w:szCs w:val="22"/>
              <w:lang w:eastAsia="sv-SE"/>
            </w:rPr>
          </w:pPr>
          <w:hyperlink w:anchor="_Toc22728920" w:history="1">
            <w:r w:rsidR="00526759" w:rsidRPr="00303190">
              <w:rPr>
                <w:rStyle w:val="Hyperlnk"/>
                <w:rFonts w:eastAsiaTheme="majorEastAsia"/>
              </w:rPr>
              <w:t>7.2</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Straffrättsliga påföljder införs inte</w:t>
            </w:r>
            <w:r w:rsidR="00526759">
              <w:rPr>
                <w:webHidden/>
              </w:rPr>
              <w:tab/>
            </w:r>
            <w:r w:rsidR="00526759">
              <w:rPr>
                <w:webHidden/>
              </w:rPr>
              <w:fldChar w:fldCharType="begin"/>
            </w:r>
            <w:r w:rsidR="00526759">
              <w:rPr>
                <w:webHidden/>
              </w:rPr>
              <w:instrText xml:space="preserve"> PAGEREF _Toc22728920 \h </w:instrText>
            </w:r>
            <w:r w:rsidR="00526759">
              <w:rPr>
                <w:webHidden/>
              </w:rPr>
            </w:r>
            <w:r w:rsidR="00526759">
              <w:rPr>
                <w:webHidden/>
              </w:rPr>
              <w:fldChar w:fldCharType="separate"/>
            </w:r>
            <w:r w:rsidR="00413C89">
              <w:rPr>
                <w:webHidden/>
              </w:rPr>
              <w:t>44</w:t>
            </w:r>
            <w:r w:rsidR="00526759">
              <w:rPr>
                <w:webHidden/>
              </w:rPr>
              <w:fldChar w:fldCharType="end"/>
            </w:r>
          </w:hyperlink>
        </w:p>
        <w:p w14:paraId="14663A27" w14:textId="73C49AE9" w:rsidR="00526759" w:rsidRDefault="00014758">
          <w:pPr>
            <w:pStyle w:val="Innehll2"/>
            <w:rPr>
              <w:rFonts w:asciiTheme="minorHAnsi" w:eastAsiaTheme="minorEastAsia" w:hAnsiTheme="minorHAnsi" w:cstheme="minorBidi"/>
              <w:sz w:val="22"/>
              <w:szCs w:val="22"/>
              <w:lang w:eastAsia="sv-SE"/>
            </w:rPr>
          </w:pPr>
          <w:hyperlink w:anchor="_Toc22728921" w:history="1">
            <w:r w:rsidR="00526759" w:rsidRPr="00303190">
              <w:rPr>
                <w:rStyle w:val="Hyperlnk"/>
                <w:rFonts w:eastAsiaTheme="majorEastAsia"/>
              </w:rPr>
              <w:t>7.3</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Överträdelser som ska kunna föranleda ingripande</w:t>
            </w:r>
            <w:r w:rsidR="00526759">
              <w:rPr>
                <w:webHidden/>
              </w:rPr>
              <w:tab/>
            </w:r>
            <w:r w:rsidR="00526759">
              <w:rPr>
                <w:webHidden/>
              </w:rPr>
              <w:fldChar w:fldCharType="begin"/>
            </w:r>
            <w:r w:rsidR="00526759">
              <w:rPr>
                <w:webHidden/>
              </w:rPr>
              <w:instrText xml:space="preserve"> PAGEREF _Toc22728921 \h </w:instrText>
            </w:r>
            <w:r w:rsidR="00526759">
              <w:rPr>
                <w:webHidden/>
              </w:rPr>
            </w:r>
            <w:r w:rsidR="00526759">
              <w:rPr>
                <w:webHidden/>
              </w:rPr>
              <w:fldChar w:fldCharType="separate"/>
            </w:r>
            <w:r w:rsidR="00413C89">
              <w:rPr>
                <w:webHidden/>
              </w:rPr>
              <w:t>45</w:t>
            </w:r>
            <w:r w:rsidR="00526759">
              <w:rPr>
                <w:webHidden/>
              </w:rPr>
              <w:fldChar w:fldCharType="end"/>
            </w:r>
          </w:hyperlink>
        </w:p>
        <w:p w14:paraId="30D1AE94" w14:textId="093DC422" w:rsidR="00526759" w:rsidRDefault="00014758">
          <w:pPr>
            <w:pStyle w:val="Innehll2"/>
            <w:rPr>
              <w:rFonts w:asciiTheme="minorHAnsi" w:eastAsiaTheme="minorEastAsia" w:hAnsiTheme="minorHAnsi" w:cstheme="minorBidi"/>
              <w:sz w:val="22"/>
              <w:szCs w:val="22"/>
              <w:lang w:eastAsia="sv-SE"/>
            </w:rPr>
          </w:pPr>
          <w:hyperlink w:anchor="_Toc22728922" w:history="1">
            <w:r w:rsidR="00526759" w:rsidRPr="00303190">
              <w:rPr>
                <w:rStyle w:val="Hyperlnk"/>
                <w:rFonts w:eastAsiaTheme="majorEastAsia"/>
              </w:rPr>
              <w:t>7.4</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Ingripanden mot den som har åsidosatt sina skyldigheter enligt EU-förordningen</w:t>
            </w:r>
            <w:r w:rsidR="00526759">
              <w:rPr>
                <w:webHidden/>
              </w:rPr>
              <w:tab/>
            </w:r>
            <w:r w:rsidR="00526759">
              <w:rPr>
                <w:webHidden/>
              </w:rPr>
              <w:fldChar w:fldCharType="begin"/>
            </w:r>
            <w:r w:rsidR="00526759">
              <w:rPr>
                <w:webHidden/>
              </w:rPr>
              <w:instrText xml:space="preserve"> PAGEREF _Toc22728922 \h </w:instrText>
            </w:r>
            <w:r w:rsidR="00526759">
              <w:rPr>
                <w:webHidden/>
              </w:rPr>
            </w:r>
            <w:r w:rsidR="00526759">
              <w:rPr>
                <w:webHidden/>
              </w:rPr>
              <w:fldChar w:fldCharType="separate"/>
            </w:r>
            <w:r w:rsidR="00413C89">
              <w:rPr>
                <w:webHidden/>
              </w:rPr>
              <w:t>49</w:t>
            </w:r>
            <w:r w:rsidR="00526759">
              <w:rPr>
                <w:webHidden/>
              </w:rPr>
              <w:fldChar w:fldCharType="end"/>
            </w:r>
          </w:hyperlink>
        </w:p>
        <w:p w14:paraId="77233762" w14:textId="2E9BBB4C" w:rsidR="00526759" w:rsidRDefault="00014758">
          <w:pPr>
            <w:pStyle w:val="Innehll2"/>
            <w:rPr>
              <w:rFonts w:asciiTheme="minorHAnsi" w:eastAsiaTheme="minorEastAsia" w:hAnsiTheme="minorHAnsi" w:cstheme="minorBidi"/>
              <w:sz w:val="22"/>
              <w:szCs w:val="22"/>
              <w:lang w:eastAsia="sv-SE"/>
            </w:rPr>
          </w:pPr>
          <w:hyperlink w:anchor="_Toc22728923" w:history="1">
            <w:r w:rsidR="00526759" w:rsidRPr="00303190">
              <w:rPr>
                <w:rStyle w:val="Hyperlnk"/>
                <w:rFonts w:eastAsiaTheme="majorEastAsia"/>
              </w:rPr>
              <w:t>7.5</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Ingripanden mot vissa fysiska personer vid en juridisk persons överträdelse</w:t>
            </w:r>
            <w:r w:rsidR="00526759">
              <w:rPr>
                <w:webHidden/>
              </w:rPr>
              <w:tab/>
            </w:r>
            <w:r w:rsidR="00526759">
              <w:rPr>
                <w:webHidden/>
              </w:rPr>
              <w:fldChar w:fldCharType="begin"/>
            </w:r>
            <w:r w:rsidR="00526759">
              <w:rPr>
                <w:webHidden/>
              </w:rPr>
              <w:instrText xml:space="preserve"> PAGEREF _Toc22728923 \h </w:instrText>
            </w:r>
            <w:r w:rsidR="00526759">
              <w:rPr>
                <w:webHidden/>
              </w:rPr>
            </w:r>
            <w:r w:rsidR="00526759">
              <w:rPr>
                <w:webHidden/>
              </w:rPr>
              <w:fldChar w:fldCharType="separate"/>
            </w:r>
            <w:r w:rsidR="00413C89">
              <w:rPr>
                <w:webHidden/>
              </w:rPr>
              <w:t>54</w:t>
            </w:r>
            <w:r w:rsidR="00526759">
              <w:rPr>
                <w:webHidden/>
              </w:rPr>
              <w:fldChar w:fldCharType="end"/>
            </w:r>
          </w:hyperlink>
        </w:p>
        <w:p w14:paraId="1D109FB8" w14:textId="20D67A65" w:rsidR="00526759" w:rsidRDefault="00014758">
          <w:pPr>
            <w:pStyle w:val="Innehll2"/>
            <w:rPr>
              <w:rFonts w:asciiTheme="minorHAnsi" w:eastAsiaTheme="minorEastAsia" w:hAnsiTheme="minorHAnsi" w:cstheme="minorBidi"/>
              <w:sz w:val="22"/>
              <w:szCs w:val="22"/>
              <w:lang w:eastAsia="sv-SE"/>
            </w:rPr>
          </w:pPr>
          <w:hyperlink w:anchor="_Toc22728924" w:history="1">
            <w:r w:rsidR="00526759" w:rsidRPr="00303190">
              <w:rPr>
                <w:rStyle w:val="Hyperlnk"/>
                <w:rFonts w:eastAsiaTheme="majorEastAsia"/>
              </w:rPr>
              <w:t>7.6</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Sanktionsavgifter</w:t>
            </w:r>
            <w:r w:rsidR="00526759">
              <w:rPr>
                <w:webHidden/>
              </w:rPr>
              <w:tab/>
            </w:r>
            <w:r w:rsidR="00526759">
              <w:rPr>
                <w:webHidden/>
              </w:rPr>
              <w:fldChar w:fldCharType="begin"/>
            </w:r>
            <w:r w:rsidR="00526759">
              <w:rPr>
                <w:webHidden/>
              </w:rPr>
              <w:instrText xml:space="preserve"> PAGEREF _Toc22728924 \h </w:instrText>
            </w:r>
            <w:r w:rsidR="00526759">
              <w:rPr>
                <w:webHidden/>
              </w:rPr>
            </w:r>
            <w:r w:rsidR="00526759">
              <w:rPr>
                <w:webHidden/>
              </w:rPr>
              <w:fldChar w:fldCharType="separate"/>
            </w:r>
            <w:r w:rsidR="00413C89">
              <w:rPr>
                <w:webHidden/>
              </w:rPr>
              <w:t>57</w:t>
            </w:r>
            <w:r w:rsidR="00526759">
              <w:rPr>
                <w:webHidden/>
              </w:rPr>
              <w:fldChar w:fldCharType="end"/>
            </w:r>
          </w:hyperlink>
        </w:p>
        <w:p w14:paraId="21CC05BA" w14:textId="3CC4E749" w:rsidR="00526759" w:rsidRDefault="00014758">
          <w:pPr>
            <w:pStyle w:val="Innehll2"/>
            <w:rPr>
              <w:rFonts w:asciiTheme="minorHAnsi" w:eastAsiaTheme="minorEastAsia" w:hAnsiTheme="minorHAnsi" w:cstheme="minorBidi"/>
              <w:sz w:val="22"/>
              <w:szCs w:val="22"/>
              <w:lang w:eastAsia="sv-SE"/>
            </w:rPr>
          </w:pPr>
          <w:hyperlink w:anchor="_Toc22728925" w:history="1">
            <w:r w:rsidR="00526759" w:rsidRPr="00303190">
              <w:rPr>
                <w:rStyle w:val="Hyperlnk"/>
                <w:rFonts w:eastAsiaTheme="majorEastAsia"/>
              </w:rPr>
              <w:t>7.7</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Omständigheter som ska vara styrande vid beslut om ingripande</w:t>
            </w:r>
            <w:r w:rsidR="00526759">
              <w:rPr>
                <w:webHidden/>
              </w:rPr>
              <w:tab/>
            </w:r>
            <w:r w:rsidR="00526759">
              <w:rPr>
                <w:webHidden/>
              </w:rPr>
              <w:fldChar w:fldCharType="begin"/>
            </w:r>
            <w:r w:rsidR="00526759">
              <w:rPr>
                <w:webHidden/>
              </w:rPr>
              <w:instrText xml:space="preserve"> PAGEREF _Toc22728925 \h </w:instrText>
            </w:r>
            <w:r w:rsidR="00526759">
              <w:rPr>
                <w:webHidden/>
              </w:rPr>
            </w:r>
            <w:r w:rsidR="00526759">
              <w:rPr>
                <w:webHidden/>
              </w:rPr>
              <w:fldChar w:fldCharType="separate"/>
            </w:r>
            <w:r w:rsidR="00413C89">
              <w:rPr>
                <w:webHidden/>
              </w:rPr>
              <w:t>61</w:t>
            </w:r>
            <w:r w:rsidR="00526759">
              <w:rPr>
                <w:webHidden/>
              </w:rPr>
              <w:fldChar w:fldCharType="end"/>
            </w:r>
          </w:hyperlink>
        </w:p>
        <w:p w14:paraId="2B0466AC" w14:textId="66E852B9" w:rsidR="00526759" w:rsidRDefault="00014758">
          <w:pPr>
            <w:pStyle w:val="Innehll2"/>
            <w:rPr>
              <w:rFonts w:asciiTheme="minorHAnsi" w:eastAsiaTheme="minorEastAsia" w:hAnsiTheme="minorHAnsi" w:cstheme="minorBidi"/>
              <w:sz w:val="22"/>
              <w:szCs w:val="22"/>
              <w:lang w:eastAsia="sv-SE"/>
            </w:rPr>
          </w:pPr>
          <w:hyperlink w:anchor="_Toc22728926" w:history="1">
            <w:r w:rsidR="00526759" w:rsidRPr="00303190">
              <w:rPr>
                <w:rStyle w:val="Hyperlnk"/>
                <w:rFonts w:eastAsiaTheme="majorEastAsia"/>
              </w:rPr>
              <w:t>7.8</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Offentliggörande av sanktionsbeslut</w:t>
            </w:r>
            <w:r w:rsidR="00526759">
              <w:rPr>
                <w:webHidden/>
              </w:rPr>
              <w:tab/>
            </w:r>
            <w:r w:rsidR="00526759">
              <w:rPr>
                <w:webHidden/>
              </w:rPr>
              <w:fldChar w:fldCharType="begin"/>
            </w:r>
            <w:r w:rsidR="00526759">
              <w:rPr>
                <w:webHidden/>
              </w:rPr>
              <w:instrText xml:space="preserve"> PAGEREF _Toc22728926 \h </w:instrText>
            </w:r>
            <w:r w:rsidR="00526759">
              <w:rPr>
                <w:webHidden/>
              </w:rPr>
            </w:r>
            <w:r w:rsidR="00526759">
              <w:rPr>
                <w:webHidden/>
              </w:rPr>
              <w:fldChar w:fldCharType="separate"/>
            </w:r>
            <w:r w:rsidR="00413C89">
              <w:rPr>
                <w:webHidden/>
              </w:rPr>
              <w:t>64</w:t>
            </w:r>
            <w:r w:rsidR="00526759">
              <w:rPr>
                <w:webHidden/>
              </w:rPr>
              <w:fldChar w:fldCharType="end"/>
            </w:r>
          </w:hyperlink>
        </w:p>
        <w:p w14:paraId="62E38D81" w14:textId="0216D2EB" w:rsidR="00526759" w:rsidRDefault="00014758">
          <w:pPr>
            <w:pStyle w:val="Innehll1"/>
            <w:rPr>
              <w:rFonts w:asciiTheme="minorHAnsi" w:eastAsiaTheme="minorEastAsia" w:hAnsiTheme="minorHAnsi"/>
              <w:sz w:val="22"/>
              <w:lang w:eastAsia="sv-SE"/>
            </w:rPr>
          </w:pPr>
          <w:hyperlink w:anchor="_Toc22728927" w:history="1">
            <w:r w:rsidR="00526759" w:rsidRPr="00303190">
              <w:rPr>
                <w:rStyle w:val="Hyperlnk"/>
              </w:rPr>
              <w:t>8</w:t>
            </w:r>
            <w:r w:rsidR="00526759">
              <w:rPr>
                <w:rFonts w:asciiTheme="minorHAnsi" w:eastAsiaTheme="minorEastAsia" w:hAnsiTheme="minorHAnsi"/>
                <w:sz w:val="22"/>
                <w:lang w:eastAsia="sv-SE"/>
              </w:rPr>
              <w:tab/>
            </w:r>
            <w:r w:rsidR="00526759" w:rsidRPr="00303190">
              <w:rPr>
                <w:rStyle w:val="Hyperlnk"/>
              </w:rPr>
              <w:t>Informationsutbyte</w:t>
            </w:r>
            <w:r w:rsidR="00526759">
              <w:rPr>
                <w:webHidden/>
              </w:rPr>
              <w:tab/>
            </w:r>
            <w:r w:rsidR="00526759">
              <w:rPr>
                <w:webHidden/>
              </w:rPr>
              <w:fldChar w:fldCharType="begin"/>
            </w:r>
            <w:r w:rsidR="00526759">
              <w:rPr>
                <w:webHidden/>
              </w:rPr>
              <w:instrText xml:space="preserve"> PAGEREF _Toc22728927 \h </w:instrText>
            </w:r>
            <w:r w:rsidR="00526759">
              <w:rPr>
                <w:webHidden/>
              </w:rPr>
            </w:r>
            <w:r w:rsidR="00526759">
              <w:rPr>
                <w:webHidden/>
              </w:rPr>
              <w:fldChar w:fldCharType="separate"/>
            </w:r>
            <w:r w:rsidR="00413C89">
              <w:rPr>
                <w:webHidden/>
              </w:rPr>
              <w:t>66</w:t>
            </w:r>
            <w:r w:rsidR="00526759">
              <w:rPr>
                <w:webHidden/>
              </w:rPr>
              <w:fldChar w:fldCharType="end"/>
            </w:r>
          </w:hyperlink>
        </w:p>
        <w:p w14:paraId="4EB87078" w14:textId="418B8E6C" w:rsidR="00526759" w:rsidRDefault="00014758">
          <w:pPr>
            <w:pStyle w:val="Innehll1"/>
            <w:rPr>
              <w:rFonts w:asciiTheme="minorHAnsi" w:eastAsiaTheme="minorEastAsia" w:hAnsiTheme="minorHAnsi"/>
              <w:sz w:val="22"/>
              <w:lang w:eastAsia="sv-SE"/>
            </w:rPr>
          </w:pPr>
          <w:hyperlink w:anchor="_Toc22728928" w:history="1">
            <w:r w:rsidR="00526759" w:rsidRPr="00303190">
              <w:rPr>
                <w:rStyle w:val="Hyperlnk"/>
              </w:rPr>
              <w:t>9</w:t>
            </w:r>
            <w:r w:rsidR="00526759">
              <w:rPr>
                <w:rFonts w:asciiTheme="minorHAnsi" w:eastAsiaTheme="minorEastAsia" w:hAnsiTheme="minorHAnsi"/>
                <w:sz w:val="22"/>
                <w:lang w:eastAsia="sv-SE"/>
              </w:rPr>
              <w:tab/>
            </w:r>
            <w:r w:rsidR="00526759" w:rsidRPr="00303190">
              <w:rPr>
                <w:rStyle w:val="Hyperlnk"/>
              </w:rPr>
              <w:t>Avgifter till Finansinspektionen</w:t>
            </w:r>
            <w:r w:rsidR="00526759">
              <w:rPr>
                <w:webHidden/>
              </w:rPr>
              <w:tab/>
            </w:r>
            <w:r w:rsidR="00526759">
              <w:rPr>
                <w:webHidden/>
              </w:rPr>
              <w:fldChar w:fldCharType="begin"/>
            </w:r>
            <w:r w:rsidR="00526759">
              <w:rPr>
                <w:webHidden/>
              </w:rPr>
              <w:instrText xml:space="preserve"> PAGEREF _Toc22728928 \h </w:instrText>
            </w:r>
            <w:r w:rsidR="00526759">
              <w:rPr>
                <w:webHidden/>
              </w:rPr>
            </w:r>
            <w:r w:rsidR="00526759">
              <w:rPr>
                <w:webHidden/>
              </w:rPr>
              <w:fldChar w:fldCharType="separate"/>
            </w:r>
            <w:r w:rsidR="00413C89">
              <w:rPr>
                <w:webHidden/>
              </w:rPr>
              <w:t>68</w:t>
            </w:r>
            <w:r w:rsidR="00526759">
              <w:rPr>
                <w:webHidden/>
              </w:rPr>
              <w:fldChar w:fldCharType="end"/>
            </w:r>
          </w:hyperlink>
        </w:p>
        <w:p w14:paraId="14BF86EF" w14:textId="351B04E9" w:rsidR="00526759" w:rsidRDefault="00014758">
          <w:pPr>
            <w:pStyle w:val="Innehll1"/>
            <w:rPr>
              <w:rFonts w:asciiTheme="minorHAnsi" w:eastAsiaTheme="minorEastAsia" w:hAnsiTheme="minorHAnsi"/>
              <w:sz w:val="22"/>
              <w:lang w:eastAsia="sv-SE"/>
            </w:rPr>
          </w:pPr>
          <w:hyperlink w:anchor="_Toc22728929" w:history="1">
            <w:r w:rsidR="00526759" w:rsidRPr="00303190">
              <w:rPr>
                <w:rStyle w:val="Hyperlnk"/>
              </w:rPr>
              <w:t>10</w:t>
            </w:r>
            <w:r w:rsidR="00526759">
              <w:rPr>
                <w:rFonts w:asciiTheme="minorHAnsi" w:eastAsiaTheme="minorEastAsia" w:hAnsiTheme="minorHAnsi"/>
                <w:sz w:val="22"/>
                <w:lang w:eastAsia="sv-SE"/>
              </w:rPr>
              <w:tab/>
            </w:r>
            <w:r w:rsidR="00526759" w:rsidRPr="00303190">
              <w:rPr>
                <w:rStyle w:val="Hyperlnk"/>
              </w:rPr>
              <w:t>Överklagande, beslut som ska gälla omedelbart och vite</w:t>
            </w:r>
            <w:r w:rsidR="00526759">
              <w:rPr>
                <w:webHidden/>
              </w:rPr>
              <w:tab/>
            </w:r>
            <w:r w:rsidR="00526759">
              <w:rPr>
                <w:webHidden/>
              </w:rPr>
              <w:fldChar w:fldCharType="begin"/>
            </w:r>
            <w:r w:rsidR="00526759">
              <w:rPr>
                <w:webHidden/>
              </w:rPr>
              <w:instrText xml:space="preserve"> PAGEREF _Toc22728929 \h </w:instrText>
            </w:r>
            <w:r w:rsidR="00526759">
              <w:rPr>
                <w:webHidden/>
              </w:rPr>
            </w:r>
            <w:r w:rsidR="00526759">
              <w:rPr>
                <w:webHidden/>
              </w:rPr>
              <w:fldChar w:fldCharType="separate"/>
            </w:r>
            <w:r w:rsidR="00413C89">
              <w:rPr>
                <w:webHidden/>
              </w:rPr>
              <w:t>69</w:t>
            </w:r>
            <w:r w:rsidR="00526759">
              <w:rPr>
                <w:webHidden/>
              </w:rPr>
              <w:fldChar w:fldCharType="end"/>
            </w:r>
          </w:hyperlink>
        </w:p>
        <w:p w14:paraId="12A8426A" w14:textId="31882C8F" w:rsidR="00526759" w:rsidRDefault="00014758">
          <w:pPr>
            <w:pStyle w:val="Innehll1"/>
            <w:rPr>
              <w:rFonts w:asciiTheme="minorHAnsi" w:eastAsiaTheme="minorEastAsia" w:hAnsiTheme="minorHAnsi"/>
              <w:sz w:val="22"/>
              <w:lang w:eastAsia="sv-SE"/>
            </w:rPr>
          </w:pPr>
          <w:hyperlink w:anchor="_Toc22728930" w:history="1">
            <w:r w:rsidR="00526759" w:rsidRPr="00303190">
              <w:rPr>
                <w:rStyle w:val="Hyperlnk"/>
              </w:rPr>
              <w:t>11</w:t>
            </w:r>
            <w:r w:rsidR="00526759">
              <w:rPr>
                <w:rFonts w:asciiTheme="minorHAnsi" w:eastAsiaTheme="minorEastAsia" w:hAnsiTheme="minorHAnsi"/>
                <w:sz w:val="22"/>
                <w:lang w:eastAsia="sv-SE"/>
              </w:rPr>
              <w:tab/>
            </w:r>
            <w:r w:rsidR="00526759" w:rsidRPr="00303190">
              <w:rPr>
                <w:rStyle w:val="Hyperlnk"/>
              </w:rPr>
              <w:t>Ändringar i vissa andra lagar</w:t>
            </w:r>
            <w:r w:rsidR="00526759">
              <w:rPr>
                <w:webHidden/>
              </w:rPr>
              <w:tab/>
            </w:r>
            <w:r w:rsidR="00526759">
              <w:rPr>
                <w:webHidden/>
              </w:rPr>
              <w:fldChar w:fldCharType="begin"/>
            </w:r>
            <w:r w:rsidR="00526759">
              <w:rPr>
                <w:webHidden/>
              </w:rPr>
              <w:instrText xml:space="preserve"> PAGEREF _Toc22728930 \h </w:instrText>
            </w:r>
            <w:r w:rsidR="00526759">
              <w:rPr>
                <w:webHidden/>
              </w:rPr>
            </w:r>
            <w:r w:rsidR="00526759">
              <w:rPr>
                <w:webHidden/>
              </w:rPr>
              <w:fldChar w:fldCharType="separate"/>
            </w:r>
            <w:r w:rsidR="00413C89">
              <w:rPr>
                <w:webHidden/>
              </w:rPr>
              <w:t>71</w:t>
            </w:r>
            <w:r w:rsidR="00526759">
              <w:rPr>
                <w:webHidden/>
              </w:rPr>
              <w:fldChar w:fldCharType="end"/>
            </w:r>
          </w:hyperlink>
        </w:p>
        <w:p w14:paraId="5C0889D7" w14:textId="4A95B053" w:rsidR="00526759" w:rsidRDefault="00014758">
          <w:pPr>
            <w:pStyle w:val="Innehll1"/>
            <w:rPr>
              <w:rFonts w:asciiTheme="minorHAnsi" w:eastAsiaTheme="minorEastAsia" w:hAnsiTheme="minorHAnsi"/>
              <w:sz w:val="22"/>
              <w:lang w:eastAsia="sv-SE"/>
            </w:rPr>
          </w:pPr>
          <w:hyperlink w:anchor="_Toc22728931" w:history="1">
            <w:r w:rsidR="00526759" w:rsidRPr="00303190">
              <w:rPr>
                <w:rStyle w:val="Hyperlnk"/>
              </w:rPr>
              <w:t>12</w:t>
            </w:r>
            <w:r w:rsidR="00526759">
              <w:rPr>
                <w:rFonts w:asciiTheme="minorHAnsi" w:eastAsiaTheme="minorEastAsia" w:hAnsiTheme="minorHAnsi"/>
                <w:sz w:val="22"/>
                <w:lang w:eastAsia="sv-SE"/>
              </w:rPr>
              <w:tab/>
            </w:r>
            <w:r w:rsidR="00526759" w:rsidRPr="00303190">
              <w:rPr>
                <w:rStyle w:val="Hyperlnk"/>
              </w:rPr>
              <w:t>Kravet att upprätta års- och koncernredovisning i enhetligt elektroniskt format bör börja tillämpas vid en senare tidpunkt</w:t>
            </w:r>
            <w:r w:rsidR="00526759">
              <w:rPr>
                <w:webHidden/>
              </w:rPr>
              <w:tab/>
            </w:r>
            <w:r w:rsidR="00526759">
              <w:rPr>
                <w:webHidden/>
              </w:rPr>
              <w:fldChar w:fldCharType="begin"/>
            </w:r>
            <w:r w:rsidR="00526759">
              <w:rPr>
                <w:webHidden/>
              </w:rPr>
              <w:instrText xml:space="preserve"> PAGEREF _Toc22728931 \h </w:instrText>
            </w:r>
            <w:r w:rsidR="00526759">
              <w:rPr>
                <w:webHidden/>
              </w:rPr>
            </w:r>
            <w:r w:rsidR="00526759">
              <w:rPr>
                <w:webHidden/>
              </w:rPr>
              <w:fldChar w:fldCharType="separate"/>
            </w:r>
            <w:r w:rsidR="00413C89">
              <w:rPr>
                <w:webHidden/>
              </w:rPr>
              <w:t>73</w:t>
            </w:r>
            <w:r w:rsidR="00526759">
              <w:rPr>
                <w:webHidden/>
              </w:rPr>
              <w:fldChar w:fldCharType="end"/>
            </w:r>
          </w:hyperlink>
        </w:p>
        <w:p w14:paraId="4E9CD2D3" w14:textId="194D58D1" w:rsidR="00526759" w:rsidRDefault="00014758">
          <w:pPr>
            <w:pStyle w:val="Innehll1"/>
            <w:rPr>
              <w:rFonts w:asciiTheme="minorHAnsi" w:eastAsiaTheme="minorEastAsia" w:hAnsiTheme="minorHAnsi"/>
              <w:sz w:val="22"/>
              <w:lang w:eastAsia="sv-SE"/>
            </w:rPr>
          </w:pPr>
          <w:hyperlink w:anchor="_Toc22728932" w:history="1">
            <w:r w:rsidR="00526759" w:rsidRPr="00303190">
              <w:rPr>
                <w:rStyle w:val="Hyperlnk"/>
              </w:rPr>
              <w:t>13</w:t>
            </w:r>
            <w:r w:rsidR="00526759">
              <w:rPr>
                <w:rFonts w:asciiTheme="minorHAnsi" w:eastAsiaTheme="minorEastAsia" w:hAnsiTheme="minorHAnsi"/>
                <w:sz w:val="22"/>
                <w:lang w:eastAsia="sv-SE"/>
              </w:rPr>
              <w:tab/>
            </w:r>
            <w:r w:rsidR="00526759" w:rsidRPr="00303190">
              <w:rPr>
                <w:rStyle w:val="Hyperlnk"/>
              </w:rPr>
              <w:t>Ikraftträdande- och övergångsbestämmelser</w:t>
            </w:r>
            <w:r w:rsidR="00526759">
              <w:rPr>
                <w:webHidden/>
              </w:rPr>
              <w:tab/>
            </w:r>
            <w:r w:rsidR="00526759">
              <w:rPr>
                <w:webHidden/>
              </w:rPr>
              <w:fldChar w:fldCharType="begin"/>
            </w:r>
            <w:r w:rsidR="00526759">
              <w:rPr>
                <w:webHidden/>
              </w:rPr>
              <w:instrText xml:space="preserve"> PAGEREF _Toc22728932 \h </w:instrText>
            </w:r>
            <w:r w:rsidR="00526759">
              <w:rPr>
                <w:webHidden/>
              </w:rPr>
            </w:r>
            <w:r w:rsidR="00526759">
              <w:rPr>
                <w:webHidden/>
              </w:rPr>
              <w:fldChar w:fldCharType="separate"/>
            </w:r>
            <w:r w:rsidR="00413C89">
              <w:rPr>
                <w:webHidden/>
              </w:rPr>
              <w:t>75</w:t>
            </w:r>
            <w:r w:rsidR="00526759">
              <w:rPr>
                <w:webHidden/>
              </w:rPr>
              <w:fldChar w:fldCharType="end"/>
            </w:r>
          </w:hyperlink>
        </w:p>
        <w:p w14:paraId="7150BAB2" w14:textId="2250ACAE" w:rsidR="00526759" w:rsidRDefault="00014758">
          <w:pPr>
            <w:pStyle w:val="Innehll1"/>
            <w:rPr>
              <w:rFonts w:asciiTheme="minorHAnsi" w:eastAsiaTheme="minorEastAsia" w:hAnsiTheme="minorHAnsi"/>
              <w:sz w:val="22"/>
              <w:lang w:eastAsia="sv-SE"/>
            </w:rPr>
          </w:pPr>
          <w:hyperlink w:anchor="_Toc22728933" w:history="1">
            <w:r w:rsidR="00526759" w:rsidRPr="00303190">
              <w:rPr>
                <w:rStyle w:val="Hyperlnk"/>
              </w:rPr>
              <w:t>14</w:t>
            </w:r>
            <w:r w:rsidR="00526759">
              <w:rPr>
                <w:rFonts w:asciiTheme="minorHAnsi" w:eastAsiaTheme="minorEastAsia" w:hAnsiTheme="minorHAnsi"/>
                <w:sz w:val="22"/>
                <w:lang w:eastAsia="sv-SE"/>
              </w:rPr>
              <w:tab/>
            </w:r>
            <w:r w:rsidR="00526759" w:rsidRPr="00303190">
              <w:rPr>
                <w:rStyle w:val="Hyperlnk"/>
              </w:rPr>
              <w:t>Förslagens konsekvenser</w:t>
            </w:r>
            <w:r w:rsidR="00526759">
              <w:rPr>
                <w:webHidden/>
              </w:rPr>
              <w:tab/>
            </w:r>
            <w:r w:rsidR="00526759">
              <w:rPr>
                <w:webHidden/>
              </w:rPr>
              <w:fldChar w:fldCharType="begin"/>
            </w:r>
            <w:r w:rsidR="00526759">
              <w:rPr>
                <w:webHidden/>
              </w:rPr>
              <w:instrText xml:space="preserve"> PAGEREF _Toc22728933 \h </w:instrText>
            </w:r>
            <w:r w:rsidR="00526759">
              <w:rPr>
                <w:webHidden/>
              </w:rPr>
            </w:r>
            <w:r w:rsidR="00526759">
              <w:rPr>
                <w:webHidden/>
              </w:rPr>
              <w:fldChar w:fldCharType="separate"/>
            </w:r>
            <w:r w:rsidR="00413C89">
              <w:rPr>
                <w:webHidden/>
              </w:rPr>
              <w:t>77</w:t>
            </w:r>
            <w:r w:rsidR="00526759">
              <w:rPr>
                <w:webHidden/>
              </w:rPr>
              <w:fldChar w:fldCharType="end"/>
            </w:r>
          </w:hyperlink>
        </w:p>
        <w:p w14:paraId="41173AE5" w14:textId="0EBD628F" w:rsidR="00526759" w:rsidRDefault="00014758">
          <w:pPr>
            <w:pStyle w:val="Innehll2"/>
            <w:tabs>
              <w:tab w:val="left" w:pos="1134"/>
            </w:tabs>
            <w:rPr>
              <w:rFonts w:asciiTheme="minorHAnsi" w:eastAsiaTheme="minorEastAsia" w:hAnsiTheme="minorHAnsi" w:cstheme="minorBidi"/>
              <w:sz w:val="22"/>
              <w:szCs w:val="22"/>
              <w:lang w:eastAsia="sv-SE"/>
            </w:rPr>
          </w:pPr>
          <w:hyperlink w:anchor="_Toc22728934" w:history="1">
            <w:r w:rsidR="00526759" w:rsidRPr="00303190">
              <w:rPr>
                <w:rStyle w:val="Hyperlnk"/>
                <w:rFonts w:eastAsiaTheme="majorEastAsia"/>
              </w:rPr>
              <w:t>14.1</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Lagstiftningsåtgärder med anledning av EU:s förordning om värdepapperisering</w:t>
            </w:r>
            <w:r w:rsidR="00526759">
              <w:rPr>
                <w:webHidden/>
              </w:rPr>
              <w:tab/>
            </w:r>
            <w:r w:rsidR="00526759">
              <w:rPr>
                <w:webHidden/>
              </w:rPr>
              <w:fldChar w:fldCharType="begin"/>
            </w:r>
            <w:r w:rsidR="00526759">
              <w:rPr>
                <w:webHidden/>
              </w:rPr>
              <w:instrText xml:space="preserve"> PAGEREF _Toc22728934 \h </w:instrText>
            </w:r>
            <w:r w:rsidR="00526759">
              <w:rPr>
                <w:webHidden/>
              </w:rPr>
            </w:r>
            <w:r w:rsidR="00526759">
              <w:rPr>
                <w:webHidden/>
              </w:rPr>
              <w:fldChar w:fldCharType="separate"/>
            </w:r>
            <w:r w:rsidR="00413C89">
              <w:rPr>
                <w:webHidden/>
              </w:rPr>
              <w:t>77</w:t>
            </w:r>
            <w:r w:rsidR="00526759">
              <w:rPr>
                <w:webHidden/>
              </w:rPr>
              <w:fldChar w:fldCharType="end"/>
            </w:r>
          </w:hyperlink>
        </w:p>
        <w:p w14:paraId="333B4353" w14:textId="0C26F73C" w:rsidR="00526759" w:rsidRDefault="00014758">
          <w:pPr>
            <w:pStyle w:val="Innehll3"/>
            <w:tabs>
              <w:tab w:val="left" w:pos="1985"/>
            </w:tabs>
            <w:rPr>
              <w:rFonts w:asciiTheme="minorHAnsi" w:eastAsiaTheme="minorEastAsia" w:hAnsiTheme="minorHAnsi" w:cstheme="minorBidi"/>
              <w:sz w:val="22"/>
              <w:szCs w:val="22"/>
              <w:lang w:eastAsia="sv-SE"/>
            </w:rPr>
          </w:pPr>
          <w:hyperlink w:anchor="_Toc22728935" w:history="1">
            <w:r w:rsidR="00526759" w:rsidRPr="00303190">
              <w:rPr>
                <w:rStyle w:val="Hyperlnk"/>
                <w:rFonts w:eastAsiaTheme="majorEastAsia"/>
              </w:rPr>
              <w:t>14.1.1</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Förslagens syfte och alternativa lösningar</w:t>
            </w:r>
            <w:r w:rsidR="00526759">
              <w:rPr>
                <w:webHidden/>
              </w:rPr>
              <w:tab/>
            </w:r>
            <w:r w:rsidR="00526759">
              <w:rPr>
                <w:webHidden/>
              </w:rPr>
              <w:fldChar w:fldCharType="begin"/>
            </w:r>
            <w:r w:rsidR="00526759">
              <w:rPr>
                <w:webHidden/>
              </w:rPr>
              <w:instrText xml:space="preserve"> PAGEREF _Toc22728935 \h </w:instrText>
            </w:r>
            <w:r w:rsidR="00526759">
              <w:rPr>
                <w:webHidden/>
              </w:rPr>
            </w:r>
            <w:r w:rsidR="00526759">
              <w:rPr>
                <w:webHidden/>
              </w:rPr>
              <w:fldChar w:fldCharType="separate"/>
            </w:r>
            <w:r w:rsidR="00413C89">
              <w:rPr>
                <w:webHidden/>
              </w:rPr>
              <w:t>77</w:t>
            </w:r>
            <w:r w:rsidR="00526759">
              <w:rPr>
                <w:webHidden/>
              </w:rPr>
              <w:fldChar w:fldCharType="end"/>
            </w:r>
          </w:hyperlink>
        </w:p>
        <w:p w14:paraId="0392A2B8" w14:textId="43623D65" w:rsidR="00526759" w:rsidRDefault="00014758">
          <w:pPr>
            <w:pStyle w:val="Innehll3"/>
            <w:tabs>
              <w:tab w:val="left" w:pos="1985"/>
            </w:tabs>
            <w:rPr>
              <w:rFonts w:asciiTheme="minorHAnsi" w:eastAsiaTheme="minorEastAsia" w:hAnsiTheme="minorHAnsi" w:cstheme="minorBidi"/>
              <w:sz w:val="22"/>
              <w:szCs w:val="22"/>
              <w:lang w:eastAsia="sv-SE"/>
            </w:rPr>
          </w:pPr>
          <w:hyperlink w:anchor="_Toc22728936" w:history="1">
            <w:r w:rsidR="00526759" w:rsidRPr="00303190">
              <w:rPr>
                <w:rStyle w:val="Hyperlnk"/>
                <w:rFonts w:eastAsiaTheme="majorEastAsia"/>
              </w:rPr>
              <w:t>14.1.2</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Konsekvenser för företag och enskilda</w:t>
            </w:r>
            <w:r w:rsidR="00526759">
              <w:rPr>
                <w:webHidden/>
              </w:rPr>
              <w:tab/>
            </w:r>
            <w:r w:rsidR="00526759">
              <w:rPr>
                <w:webHidden/>
              </w:rPr>
              <w:fldChar w:fldCharType="begin"/>
            </w:r>
            <w:r w:rsidR="00526759">
              <w:rPr>
                <w:webHidden/>
              </w:rPr>
              <w:instrText xml:space="preserve"> PAGEREF _Toc22728936 \h </w:instrText>
            </w:r>
            <w:r w:rsidR="00526759">
              <w:rPr>
                <w:webHidden/>
              </w:rPr>
            </w:r>
            <w:r w:rsidR="00526759">
              <w:rPr>
                <w:webHidden/>
              </w:rPr>
              <w:fldChar w:fldCharType="separate"/>
            </w:r>
            <w:r w:rsidR="00413C89">
              <w:rPr>
                <w:webHidden/>
              </w:rPr>
              <w:t>77</w:t>
            </w:r>
            <w:r w:rsidR="00526759">
              <w:rPr>
                <w:webHidden/>
              </w:rPr>
              <w:fldChar w:fldCharType="end"/>
            </w:r>
          </w:hyperlink>
        </w:p>
        <w:p w14:paraId="2B791EF9" w14:textId="0B943E77" w:rsidR="00526759" w:rsidRDefault="00014758">
          <w:pPr>
            <w:pStyle w:val="Innehll3"/>
            <w:tabs>
              <w:tab w:val="left" w:pos="1985"/>
            </w:tabs>
            <w:rPr>
              <w:rFonts w:asciiTheme="minorHAnsi" w:eastAsiaTheme="minorEastAsia" w:hAnsiTheme="minorHAnsi" w:cstheme="minorBidi"/>
              <w:sz w:val="22"/>
              <w:szCs w:val="22"/>
              <w:lang w:eastAsia="sv-SE"/>
            </w:rPr>
          </w:pPr>
          <w:hyperlink w:anchor="_Toc22728937" w:history="1">
            <w:r w:rsidR="00526759" w:rsidRPr="00303190">
              <w:rPr>
                <w:rStyle w:val="Hyperlnk"/>
                <w:rFonts w:eastAsiaTheme="majorEastAsia"/>
              </w:rPr>
              <w:t>14.1.3</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Konsekvenser för Finansinspektionen</w:t>
            </w:r>
            <w:r w:rsidR="00526759">
              <w:rPr>
                <w:webHidden/>
              </w:rPr>
              <w:tab/>
            </w:r>
            <w:r w:rsidR="00526759">
              <w:rPr>
                <w:webHidden/>
              </w:rPr>
              <w:fldChar w:fldCharType="begin"/>
            </w:r>
            <w:r w:rsidR="00526759">
              <w:rPr>
                <w:webHidden/>
              </w:rPr>
              <w:instrText xml:space="preserve"> PAGEREF _Toc22728937 \h </w:instrText>
            </w:r>
            <w:r w:rsidR="00526759">
              <w:rPr>
                <w:webHidden/>
              </w:rPr>
            </w:r>
            <w:r w:rsidR="00526759">
              <w:rPr>
                <w:webHidden/>
              </w:rPr>
              <w:fldChar w:fldCharType="separate"/>
            </w:r>
            <w:r w:rsidR="00413C89">
              <w:rPr>
                <w:webHidden/>
              </w:rPr>
              <w:t>78</w:t>
            </w:r>
            <w:r w:rsidR="00526759">
              <w:rPr>
                <w:webHidden/>
              </w:rPr>
              <w:fldChar w:fldCharType="end"/>
            </w:r>
          </w:hyperlink>
        </w:p>
        <w:p w14:paraId="60A5FDC9" w14:textId="480A4DE4" w:rsidR="00526759" w:rsidRDefault="00014758">
          <w:pPr>
            <w:pStyle w:val="Innehll3"/>
            <w:tabs>
              <w:tab w:val="left" w:pos="1985"/>
            </w:tabs>
            <w:rPr>
              <w:rFonts w:asciiTheme="minorHAnsi" w:eastAsiaTheme="minorEastAsia" w:hAnsiTheme="minorHAnsi" w:cstheme="minorBidi"/>
              <w:sz w:val="22"/>
              <w:szCs w:val="22"/>
              <w:lang w:eastAsia="sv-SE"/>
            </w:rPr>
          </w:pPr>
          <w:hyperlink w:anchor="_Toc22728938" w:history="1">
            <w:r w:rsidR="00526759" w:rsidRPr="00303190">
              <w:rPr>
                <w:rStyle w:val="Hyperlnk"/>
                <w:rFonts w:eastAsiaTheme="majorEastAsia"/>
              </w:rPr>
              <w:t>14.1.4</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Konsekvenser för Sveriges Domstolar</w:t>
            </w:r>
            <w:r w:rsidR="00526759">
              <w:rPr>
                <w:webHidden/>
              </w:rPr>
              <w:tab/>
            </w:r>
            <w:r w:rsidR="00526759">
              <w:rPr>
                <w:webHidden/>
              </w:rPr>
              <w:fldChar w:fldCharType="begin"/>
            </w:r>
            <w:r w:rsidR="00526759">
              <w:rPr>
                <w:webHidden/>
              </w:rPr>
              <w:instrText xml:space="preserve"> PAGEREF _Toc22728938 \h </w:instrText>
            </w:r>
            <w:r w:rsidR="00526759">
              <w:rPr>
                <w:webHidden/>
              </w:rPr>
            </w:r>
            <w:r w:rsidR="00526759">
              <w:rPr>
                <w:webHidden/>
              </w:rPr>
              <w:fldChar w:fldCharType="separate"/>
            </w:r>
            <w:r w:rsidR="00413C89">
              <w:rPr>
                <w:webHidden/>
              </w:rPr>
              <w:t>78</w:t>
            </w:r>
            <w:r w:rsidR="00526759">
              <w:rPr>
                <w:webHidden/>
              </w:rPr>
              <w:fldChar w:fldCharType="end"/>
            </w:r>
          </w:hyperlink>
        </w:p>
        <w:p w14:paraId="5B060539" w14:textId="15D34300" w:rsidR="00526759" w:rsidRDefault="00014758">
          <w:pPr>
            <w:pStyle w:val="Innehll3"/>
            <w:tabs>
              <w:tab w:val="left" w:pos="1985"/>
            </w:tabs>
            <w:rPr>
              <w:rFonts w:asciiTheme="minorHAnsi" w:eastAsiaTheme="minorEastAsia" w:hAnsiTheme="minorHAnsi" w:cstheme="minorBidi"/>
              <w:sz w:val="22"/>
              <w:szCs w:val="22"/>
              <w:lang w:eastAsia="sv-SE"/>
            </w:rPr>
          </w:pPr>
          <w:hyperlink w:anchor="_Toc22728939" w:history="1">
            <w:r w:rsidR="00526759" w:rsidRPr="00303190">
              <w:rPr>
                <w:rStyle w:val="Hyperlnk"/>
                <w:rFonts w:eastAsiaTheme="majorEastAsia"/>
              </w:rPr>
              <w:t>14.1.5</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Övriga konsekvenser</w:t>
            </w:r>
            <w:r w:rsidR="00526759">
              <w:rPr>
                <w:webHidden/>
              </w:rPr>
              <w:tab/>
            </w:r>
            <w:r w:rsidR="00526759">
              <w:rPr>
                <w:webHidden/>
              </w:rPr>
              <w:fldChar w:fldCharType="begin"/>
            </w:r>
            <w:r w:rsidR="00526759">
              <w:rPr>
                <w:webHidden/>
              </w:rPr>
              <w:instrText xml:space="preserve"> PAGEREF _Toc22728939 \h </w:instrText>
            </w:r>
            <w:r w:rsidR="00526759">
              <w:rPr>
                <w:webHidden/>
              </w:rPr>
            </w:r>
            <w:r w:rsidR="00526759">
              <w:rPr>
                <w:webHidden/>
              </w:rPr>
              <w:fldChar w:fldCharType="separate"/>
            </w:r>
            <w:r w:rsidR="00413C89">
              <w:rPr>
                <w:webHidden/>
              </w:rPr>
              <w:t>79</w:t>
            </w:r>
            <w:r w:rsidR="00526759">
              <w:rPr>
                <w:webHidden/>
              </w:rPr>
              <w:fldChar w:fldCharType="end"/>
            </w:r>
          </w:hyperlink>
        </w:p>
        <w:p w14:paraId="1103498E" w14:textId="6AEC6D3F" w:rsidR="00526759" w:rsidRDefault="00014758">
          <w:pPr>
            <w:pStyle w:val="Innehll2"/>
            <w:tabs>
              <w:tab w:val="left" w:pos="1134"/>
            </w:tabs>
            <w:rPr>
              <w:rFonts w:asciiTheme="minorHAnsi" w:eastAsiaTheme="minorEastAsia" w:hAnsiTheme="minorHAnsi" w:cstheme="minorBidi"/>
              <w:sz w:val="22"/>
              <w:szCs w:val="22"/>
              <w:lang w:eastAsia="sv-SE"/>
            </w:rPr>
          </w:pPr>
          <w:hyperlink w:anchor="_Toc22728940" w:history="1">
            <w:r w:rsidR="00526759" w:rsidRPr="00303190">
              <w:rPr>
                <w:rStyle w:val="Hyperlnk"/>
                <w:rFonts w:eastAsiaTheme="majorEastAsia"/>
              </w:rPr>
              <w:t>14.2</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Ändring av tidpunkten för första tillämpning av kravet att upprätta års- och koncernredovisning i enhetligt elektroniskt format</w:t>
            </w:r>
            <w:r w:rsidR="00526759">
              <w:rPr>
                <w:webHidden/>
              </w:rPr>
              <w:tab/>
            </w:r>
            <w:r w:rsidR="00526759">
              <w:rPr>
                <w:webHidden/>
              </w:rPr>
              <w:fldChar w:fldCharType="begin"/>
            </w:r>
            <w:r w:rsidR="00526759">
              <w:rPr>
                <w:webHidden/>
              </w:rPr>
              <w:instrText xml:space="preserve"> PAGEREF _Toc22728940 \h </w:instrText>
            </w:r>
            <w:r w:rsidR="00526759">
              <w:rPr>
                <w:webHidden/>
              </w:rPr>
            </w:r>
            <w:r w:rsidR="00526759">
              <w:rPr>
                <w:webHidden/>
              </w:rPr>
              <w:fldChar w:fldCharType="separate"/>
            </w:r>
            <w:r w:rsidR="00413C89">
              <w:rPr>
                <w:webHidden/>
              </w:rPr>
              <w:t>79</w:t>
            </w:r>
            <w:r w:rsidR="00526759">
              <w:rPr>
                <w:webHidden/>
              </w:rPr>
              <w:fldChar w:fldCharType="end"/>
            </w:r>
          </w:hyperlink>
        </w:p>
        <w:p w14:paraId="46298B00" w14:textId="189C772D" w:rsidR="00526759" w:rsidRDefault="00014758">
          <w:pPr>
            <w:pStyle w:val="Innehll1"/>
            <w:rPr>
              <w:rFonts w:asciiTheme="minorHAnsi" w:eastAsiaTheme="minorEastAsia" w:hAnsiTheme="minorHAnsi"/>
              <w:sz w:val="22"/>
              <w:lang w:eastAsia="sv-SE"/>
            </w:rPr>
          </w:pPr>
          <w:hyperlink w:anchor="_Toc22728941" w:history="1">
            <w:r w:rsidR="00526759" w:rsidRPr="00303190">
              <w:rPr>
                <w:rStyle w:val="Hyperlnk"/>
              </w:rPr>
              <w:t>15</w:t>
            </w:r>
            <w:r w:rsidR="00526759">
              <w:rPr>
                <w:rFonts w:asciiTheme="minorHAnsi" w:eastAsiaTheme="minorEastAsia" w:hAnsiTheme="minorHAnsi"/>
                <w:sz w:val="22"/>
                <w:lang w:eastAsia="sv-SE"/>
              </w:rPr>
              <w:tab/>
            </w:r>
            <w:r w:rsidR="00526759" w:rsidRPr="00303190">
              <w:rPr>
                <w:rStyle w:val="Hyperlnk"/>
              </w:rPr>
              <w:t>Författningskommentar</w:t>
            </w:r>
            <w:r w:rsidR="00526759">
              <w:rPr>
                <w:webHidden/>
              </w:rPr>
              <w:tab/>
            </w:r>
            <w:r w:rsidR="00526759">
              <w:rPr>
                <w:webHidden/>
              </w:rPr>
              <w:fldChar w:fldCharType="begin"/>
            </w:r>
            <w:r w:rsidR="00526759">
              <w:rPr>
                <w:webHidden/>
              </w:rPr>
              <w:instrText xml:space="preserve"> PAGEREF _Toc22728941 \h </w:instrText>
            </w:r>
            <w:r w:rsidR="00526759">
              <w:rPr>
                <w:webHidden/>
              </w:rPr>
            </w:r>
            <w:r w:rsidR="00526759">
              <w:rPr>
                <w:webHidden/>
              </w:rPr>
              <w:fldChar w:fldCharType="separate"/>
            </w:r>
            <w:r w:rsidR="00413C89">
              <w:rPr>
                <w:webHidden/>
              </w:rPr>
              <w:t>80</w:t>
            </w:r>
            <w:r w:rsidR="00526759">
              <w:rPr>
                <w:webHidden/>
              </w:rPr>
              <w:fldChar w:fldCharType="end"/>
            </w:r>
          </w:hyperlink>
        </w:p>
        <w:p w14:paraId="42C6649A" w14:textId="75B9752C" w:rsidR="00526759" w:rsidRDefault="00014758">
          <w:pPr>
            <w:pStyle w:val="Innehll2"/>
            <w:tabs>
              <w:tab w:val="left" w:pos="1134"/>
            </w:tabs>
            <w:rPr>
              <w:rFonts w:asciiTheme="minorHAnsi" w:eastAsiaTheme="minorEastAsia" w:hAnsiTheme="minorHAnsi" w:cstheme="minorBidi"/>
              <w:sz w:val="22"/>
              <w:szCs w:val="22"/>
              <w:lang w:eastAsia="sv-SE"/>
            </w:rPr>
          </w:pPr>
          <w:hyperlink w:anchor="_Toc22728942" w:history="1">
            <w:r w:rsidR="00526759" w:rsidRPr="00303190">
              <w:rPr>
                <w:rStyle w:val="Hyperlnk"/>
                <w:rFonts w:eastAsiaTheme="majorEastAsia"/>
              </w:rPr>
              <w:t>15.1</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Förslaget till lag med kompletterande bestämmelser till EU:s förordning om värdepapperisering</w:t>
            </w:r>
            <w:r w:rsidR="00526759">
              <w:rPr>
                <w:webHidden/>
              </w:rPr>
              <w:tab/>
            </w:r>
            <w:r w:rsidR="00526759">
              <w:rPr>
                <w:webHidden/>
              </w:rPr>
              <w:fldChar w:fldCharType="begin"/>
            </w:r>
            <w:r w:rsidR="00526759">
              <w:rPr>
                <w:webHidden/>
              </w:rPr>
              <w:instrText xml:space="preserve"> PAGEREF _Toc22728942 \h </w:instrText>
            </w:r>
            <w:r w:rsidR="00526759">
              <w:rPr>
                <w:webHidden/>
              </w:rPr>
            </w:r>
            <w:r w:rsidR="00526759">
              <w:rPr>
                <w:webHidden/>
              </w:rPr>
              <w:fldChar w:fldCharType="separate"/>
            </w:r>
            <w:r w:rsidR="00413C89">
              <w:rPr>
                <w:webHidden/>
              </w:rPr>
              <w:t>80</w:t>
            </w:r>
            <w:r w:rsidR="00526759">
              <w:rPr>
                <w:webHidden/>
              </w:rPr>
              <w:fldChar w:fldCharType="end"/>
            </w:r>
          </w:hyperlink>
        </w:p>
        <w:p w14:paraId="500E4D79" w14:textId="7D5E8803" w:rsidR="00526759" w:rsidRDefault="00014758">
          <w:pPr>
            <w:pStyle w:val="Innehll2"/>
            <w:tabs>
              <w:tab w:val="left" w:pos="1134"/>
            </w:tabs>
            <w:rPr>
              <w:rFonts w:asciiTheme="minorHAnsi" w:eastAsiaTheme="minorEastAsia" w:hAnsiTheme="minorHAnsi" w:cstheme="minorBidi"/>
              <w:sz w:val="22"/>
              <w:szCs w:val="22"/>
              <w:lang w:eastAsia="sv-SE"/>
            </w:rPr>
          </w:pPr>
          <w:hyperlink w:anchor="_Toc22728943" w:history="1">
            <w:r w:rsidR="00526759" w:rsidRPr="00303190">
              <w:rPr>
                <w:rStyle w:val="Hyperlnk"/>
                <w:rFonts w:eastAsiaTheme="majorEastAsia"/>
              </w:rPr>
              <w:t>15.2</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Förslaget till lag om ändring i lagen (1967:531) om tryggande av pensionsutfästelse m.m.</w:t>
            </w:r>
            <w:r w:rsidR="00526759">
              <w:rPr>
                <w:webHidden/>
              </w:rPr>
              <w:tab/>
            </w:r>
            <w:r w:rsidR="00526759">
              <w:rPr>
                <w:webHidden/>
              </w:rPr>
              <w:fldChar w:fldCharType="begin"/>
            </w:r>
            <w:r w:rsidR="00526759">
              <w:rPr>
                <w:webHidden/>
              </w:rPr>
              <w:instrText xml:space="preserve"> PAGEREF _Toc22728943 \h </w:instrText>
            </w:r>
            <w:r w:rsidR="00526759">
              <w:rPr>
                <w:webHidden/>
              </w:rPr>
            </w:r>
            <w:r w:rsidR="00526759">
              <w:rPr>
                <w:webHidden/>
              </w:rPr>
              <w:fldChar w:fldCharType="separate"/>
            </w:r>
            <w:r w:rsidR="00413C89">
              <w:rPr>
                <w:webHidden/>
              </w:rPr>
              <w:t>98</w:t>
            </w:r>
            <w:r w:rsidR="00526759">
              <w:rPr>
                <w:webHidden/>
              </w:rPr>
              <w:fldChar w:fldCharType="end"/>
            </w:r>
          </w:hyperlink>
        </w:p>
        <w:p w14:paraId="4FBEF984" w14:textId="20D5B0C0" w:rsidR="00526759" w:rsidRDefault="00014758">
          <w:pPr>
            <w:pStyle w:val="Innehll2"/>
            <w:tabs>
              <w:tab w:val="left" w:pos="1134"/>
            </w:tabs>
            <w:rPr>
              <w:rFonts w:asciiTheme="minorHAnsi" w:eastAsiaTheme="minorEastAsia" w:hAnsiTheme="minorHAnsi" w:cstheme="minorBidi"/>
              <w:sz w:val="22"/>
              <w:szCs w:val="22"/>
              <w:lang w:eastAsia="sv-SE"/>
            </w:rPr>
          </w:pPr>
          <w:hyperlink w:anchor="_Toc22728944" w:history="1">
            <w:r w:rsidR="00526759" w:rsidRPr="00303190">
              <w:rPr>
                <w:rStyle w:val="Hyperlnk"/>
                <w:rFonts w:eastAsiaTheme="majorEastAsia"/>
              </w:rPr>
              <w:t>15.3</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Förslaget till lag om ändring i lagen (2000:192) om allmänna pensionsfonder (AP-fonder)</w:t>
            </w:r>
            <w:r w:rsidR="00526759">
              <w:rPr>
                <w:webHidden/>
              </w:rPr>
              <w:tab/>
            </w:r>
            <w:r w:rsidR="00526759">
              <w:rPr>
                <w:webHidden/>
              </w:rPr>
              <w:fldChar w:fldCharType="begin"/>
            </w:r>
            <w:r w:rsidR="00526759">
              <w:rPr>
                <w:webHidden/>
              </w:rPr>
              <w:instrText xml:space="preserve"> PAGEREF _Toc22728944 \h </w:instrText>
            </w:r>
            <w:r w:rsidR="00526759">
              <w:rPr>
                <w:webHidden/>
              </w:rPr>
            </w:r>
            <w:r w:rsidR="00526759">
              <w:rPr>
                <w:webHidden/>
              </w:rPr>
              <w:fldChar w:fldCharType="separate"/>
            </w:r>
            <w:r w:rsidR="00413C89">
              <w:rPr>
                <w:webHidden/>
              </w:rPr>
              <w:t>99</w:t>
            </w:r>
            <w:r w:rsidR="00526759">
              <w:rPr>
                <w:webHidden/>
              </w:rPr>
              <w:fldChar w:fldCharType="end"/>
            </w:r>
          </w:hyperlink>
        </w:p>
        <w:p w14:paraId="6C771FA2" w14:textId="7D7A34BA" w:rsidR="00526759" w:rsidRDefault="00014758">
          <w:pPr>
            <w:pStyle w:val="Innehll2"/>
            <w:tabs>
              <w:tab w:val="left" w:pos="1134"/>
            </w:tabs>
            <w:rPr>
              <w:rFonts w:asciiTheme="minorHAnsi" w:eastAsiaTheme="minorEastAsia" w:hAnsiTheme="minorHAnsi" w:cstheme="minorBidi"/>
              <w:sz w:val="22"/>
              <w:szCs w:val="22"/>
              <w:lang w:eastAsia="sv-SE"/>
            </w:rPr>
          </w:pPr>
          <w:hyperlink w:anchor="_Toc22728945" w:history="1">
            <w:r w:rsidR="00526759" w:rsidRPr="00303190">
              <w:rPr>
                <w:rStyle w:val="Hyperlnk"/>
                <w:rFonts w:eastAsiaTheme="majorEastAsia"/>
              </w:rPr>
              <w:t>15.4</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Förslaget till lag om ändring i lagen (2004:46) om värdepappersfonder</w:t>
            </w:r>
            <w:r w:rsidR="00526759">
              <w:rPr>
                <w:webHidden/>
              </w:rPr>
              <w:tab/>
            </w:r>
            <w:r w:rsidR="00526759">
              <w:rPr>
                <w:webHidden/>
              </w:rPr>
              <w:fldChar w:fldCharType="begin"/>
            </w:r>
            <w:r w:rsidR="00526759">
              <w:rPr>
                <w:webHidden/>
              </w:rPr>
              <w:instrText xml:space="preserve"> PAGEREF _Toc22728945 \h </w:instrText>
            </w:r>
            <w:r w:rsidR="00526759">
              <w:rPr>
                <w:webHidden/>
              </w:rPr>
            </w:r>
            <w:r w:rsidR="00526759">
              <w:rPr>
                <w:webHidden/>
              </w:rPr>
              <w:fldChar w:fldCharType="separate"/>
            </w:r>
            <w:r w:rsidR="00413C89">
              <w:rPr>
                <w:webHidden/>
              </w:rPr>
              <w:t>100</w:t>
            </w:r>
            <w:r w:rsidR="00526759">
              <w:rPr>
                <w:webHidden/>
              </w:rPr>
              <w:fldChar w:fldCharType="end"/>
            </w:r>
          </w:hyperlink>
        </w:p>
        <w:p w14:paraId="31056C29" w14:textId="1496A78B" w:rsidR="00526759" w:rsidRDefault="00014758">
          <w:pPr>
            <w:pStyle w:val="Innehll2"/>
            <w:tabs>
              <w:tab w:val="left" w:pos="1134"/>
            </w:tabs>
            <w:rPr>
              <w:rFonts w:asciiTheme="minorHAnsi" w:eastAsiaTheme="minorEastAsia" w:hAnsiTheme="minorHAnsi" w:cstheme="minorBidi"/>
              <w:sz w:val="22"/>
              <w:szCs w:val="22"/>
              <w:lang w:eastAsia="sv-SE"/>
            </w:rPr>
          </w:pPr>
          <w:hyperlink w:anchor="_Toc22728946" w:history="1">
            <w:r w:rsidR="00526759" w:rsidRPr="00303190">
              <w:rPr>
                <w:rStyle w:val="Hyperlnk"/>
                <w:rFonts w:eastAsiaTheme="majorEastAsia"/>
              </w:rPr>
              <w:t>15.5</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Förslaget till lag om ändring i lagen (2007:528) om värdepappersmarknaden</w:t>
            </w:r>
            <w:r w:rsidR="00526759">
              <w:rPr>
                <w:webHidden/>
              </w:rPr>
              <w:tab/>
            </w:r>
            <w:r w:rsidR="00526759">
              <w:rPr>
                <w:webHidden/>
              </w:rPr>
              <w:fldChar w:fldCharType="begin"/>
            </w:r>
            <w:r w:rsidR="00526759">
              <w:rPr>
                <w:webHidden/>
              </w:rPr>
              <w:instrText xml:space="preserve"> PAGEREF _Toc22728946 \h </w:instrText>
            </w:r>
            <w:r w:rsidR="00526759">
              <w:rPr>
                <w:webHidden/>
              </w:rPr>
            </w:r>
            <w:r w:rsidR="00526759">
              <w:rPr>
                <w:webHidden/>
              </w:rPr>
              <w:fldChar w:fldCharType="separate"/>
            </w:r>
            <w:r w:rsidR="00413C89">
              <w:rPr>
                <w:webHidden/>
              </w:rPr>
              <w:t>101</w:t>
            </w:r>
            <w:r w:rsidR="00526759">
              <w:rPr>
                <w:webHidden/>
              </w:rPr>
              <w:fldChar w:fldCharType="end"/>
            </w:r>
          </w:hyperlink>
        </w:p>
        <w:p w14:paraId="3813205C" w14:textId="6DCA62F2" w:rsidR="00526759" w:rsidRDefault="00014758">
          <w:pPr>
            <w:pStyle w:val="Innehll2"/>
            <w:tabs>
              <w:tab w:val="left" w:pos="1134"/>
            </w:tabs>
            <w:rPr>
              <w:rStyle w:val="Hyperlnk"/>
              <w:rFonts w:eastAsiaTheme="majorEastAsia"/>
            </w:rPr>
          </w:pPr>
          <w:hyperlink w:anchor="_Toc22728947" w:history="1">
            <w:r w:rsidR="00526759" w:rsidRPr="00303190">
              <w:rPr>
                <w:rStyle w:val="Hyperlnk"/>
                <w:rFonts w:eastAsiaTheme="majorEastAsia"/>
              </w:rPr>
              <w:t>15.6</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Förslaget till lag om ändring i lagen (2013:561) om förvaltare av alternativa investeringsfonder</w:t>
            </w:r>
            <w:r w:rsidR="00526759">
              <w:rPr>
                <w:webHidden/>
              </w:rPr>
              <w:tab/>
            </w:r>
            <w:r w:rsidR="00526759">
              <w:rPr>
                <w:webHidden/>
              </w:rPr>
              <w:fldChar w:fldCharType="begin"/>
            </w:r>
            <w:r w:rsidR="00526759">
              <w:rPr>
                <w:webHidden/>
              </w:rPr>
              <w:instrText xml:space="preserve"> PAGEREF _Toc22728947 \h </w:instrText>
            </w:r>
            <w:r w:rsidR="00526759">
              <w:rPr>
                <w:webHidden/>
              </w:rPr>
            </w:r>
            <w:r w:rsidR="00526759">
              <w:rPr>
                <w:webHidden/>
              </w:rPr>
              <w:fldChar w:fldCharType="separate"/>
            </w:r>
            <w:r w:rsidR="00413C89">
              <w:rPr>
                <w:webHidden/>
              </w:rPr>
              <w:t>101</w:t>
            </w:r>
            <w:r w:rsidR="00526759">
              <w:rPr>
                <w:webHidden/>
              </w:rPr>
              <w:fldChar w:fldCharType="end"/>
            </w:r>
          </w:hyperlink>
        </w:p>
        <w:p w14:paraId="5E119025" w14:textId="77777777" w:rsidR="00526759" w:rsidRPr="00526759" w:rsidRDefault="00526759" w:rsidP="00526759">
          <w:pPr>
            <w:pStyle w:val="Brdtext"/>
            <w:rPr>
              <w:rFonts w:eastAsiaTheme="minorEastAsia"/>
            </w:rPr>
          </w:pPr>
        </w:p>
        <w:p w14:paraId="50CD3D7E" w14:textId="04A6E0CF" w:rsidR="00526759" w:rsidRDefault="00014758">
          <w:pPr>
            <w:pStyle w:val="Innehll2"/>
            <w:tabs>
              <w:tab w:val="left" w:pos="1134"/>
            </w:tabs>
            <w:rPr>
              <w:rFonts w:asciiTheme="minorHAnsi" w:eastAsiaTheme="minorEastAsia" w:hAnsiTheme="minorHAnsi" w:cstheme="minorBidi"/>
              <w:sz w:val="22"/>
              <w:szCs w:val="22"/>
              <w:lang w:eastAsia="sv-SE"/>
            </w:rPr>
          </w:pPr>
          <w:hyperlink w:anchor="_Toc22728948" w:history="1">
            <w:r w:rsidR="00526759" w:rsidRPr="00303190">
              <w:rPr>
                <w:rStyle w:val="Hyperlnk"/>
                <w:rFonts w:eastAsiaTheme="majorEastAsia"/>
              </w:rPr>
              <w:t>15.7</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Förslaget till lag om ändring i lagen (2017:702) om ändring i lagen (2014:797) om ändring i lagen (2013:561) om förvaltare av alternativa investeringsfonder</w:t>
            </w:r>
            <w:r w:rsidR="00526759">
              <w:rPr>
                <w:webHidden/>
              </w:rPr>
              <w:tab/>
            </w:r>
            <w:r w:rsidR="00526759">
              <w:rPr>
                <w:webHidden/>
              </w:rPr>
              <w:fldChar w:fldCharType="begin"/>
            </w:r>
            <w:r w:rsidR="00526759">
              <w:rPr>
                <w:webHidden/>
              </w:rPr>
              <w:instrText xml:space="preserve"> PAGEREF _Toc22728948 \h </w:instrText>
            </w:r>
            <w:r w:rsidR="00526759">
              <w:rPr>
                <w:webHidden/>
              </w:rPr>
            </w:r>
            <w:r w:rsidR="00526759">
              <w:rPr>
                <w:webHidden/>
              </w:rPr>
              <w:fldChar w:fldCharType="separate"/>
            </w:r>
            <w:r w:rsidR="00413C89">
              <w:rPr>
                <w:webHidden/>
              </w:rPr>
              <w:t>103</w:t>
            </w:r>
            <w:r w:rsidR="00526759">
              <w:rPr>
                <w:webHidden/>
              </w:rPr>
              <w:fldChar w:fldCharType="end"/>
            </w:r>
          </w:hyperlink>
        </w:p>
        <w:p w14:paraId="6CBCDCF8" w14:textId="72D549F9" w:rsidR="00526759" w:rsidRDefault="00014758">
          <w:pPr>
            <w:pStyle w:val="Innehll2"/>
            <w:tabs>
              <w:tab w:val="left" w:pos="1134"/>
            </w:tabs>
            <w:rPr>
              <w:rFonts w:asciiTheme="minorHAnsi" w:eastAsiaTheme="minorEastAsia" w:hAnsiTheme="minorHAnsi" w:cstheme="minorBidi"/>
              <w:sz w:val="22"/>
              <w:szCs w:val="22"/>
              <w:lang w:eastAsia="sv-SE"/>
            </w:rPr>
          </w:pPr>
          <w:hyperlink w:anchor="_Toc22728949" w:history="1">
            <w:r w:rsidR="00526759" w:rsidRPr="00303190">
              <w:rPr>
                <w:rStyle w:val="Hyperlnk"/>
                <w:rFonts w:eastAsiaTheme="majorEastAsia"/>
              </w:rPr>
              <w:t>15.8</w:t>
            </w:r>
            <w:r w:rsidR="00526759">
              <w:rPr>
                <w:rFonts w:asciiTheme="minorHAnsi" w:eastAsiaTheme="minorEastAsia" w:hAnsiTheme="minorHAnsi" w:cstheme="minorBidi"/>
                <w:sz w:val="22"/>
                <w:szCs w:val="22"/>
                <w:lang w:eastAsia="sv-SE"/>
              </w:rPr>
              <w:tab/>
            </w:r>
            <w:r w:rsidR="00526759" w:rsidRPr="00303190">
              <w:rPr>
                <w:rStyle w:val="Hyperlnk"/>
                <w:rFonts w:eastAsiaTheme="majorEastAsia"/>
              </w:rPr>
              <w:t>Förslaget till lag om ändring i lagen (2017:703) om ändring i lagen (2014:798) om ändring i lagen (2013:561) om förvaltare av alternativa investeringsfonder</w:t>
            </w:r>
            <w:r w:rsidR="00526759">
              <w:rPr>
                <w:webHidden/>
              </w:rPr>
              <w:tab/>
            </w:r>
            <w:r w:rsidR="00526759">
              <w:rPr>
                <w:webHidden/>
              </w:rPr>
              <w:fldChar w:fldCharType="begin"/>
            </w:r>
            <w:r w:rsidR="00526759">
              <w:rPr>
                <w:webHidden/>
              </w:rPr>
              <w:instrText xml:space="preserve"> PAGEREF _Toc22728949 \h </w:instrText>
            </w:r>
            <w:r w:rsidR="00526759">
              <w:rPr>
                <w:webHidden/>
              </w:rPr>
            </w:r>
            <w:r w:rsidR="00526759">
              <w:rPr>
                <w:webHidden/>
              </w:rPr>
              <w:fldChar w:fldCharType="separate"/>
            </w:r>
            <w:r w:rsidR="00413C89">
              <w:rPr>
                <w:webHidden/>
              </w:rPr>
              <w:t>103</w:t>
            </w:r>
            <w:r w:rsidR="00526759">
              <w:rPr>
                <w:webHidden/>
              </w:rPr>
              <w:fldChar w:fldCharType="end"/>
            </w:r>
          </w:hyperlink>
        </w:p>
        <w:p w14:paraId="2475F9E6" w14:textId="092D42CD" w:rsidR="00526759" w:rsidRDefault="00014758">
          <w:pPr>
            <w:pStyle w:val="Innehll4"/>
            <w:rPr>
              <w:rFonts w:asciiTheme="minorHAnsi" w:eastAsiaTheme="minorEastAsia" w:hAnsiTheme="minorHAnsi"/>
              <w:noProof/>
              <w:sz w:val="22"/>
              <w:lang w:eastAsia="sv-SE"/>
            </w:rPr>
          </w:pPr>
          <w:hyperlink w:anchor="_Toc22728950" w:history="1">
            <w:r w:rsidR="00526759" w:rsidRPr="00303190">
              <w:rPr>
                <w:rStyle w:val="Hyperlnk"/>
                <w:noProof/>
              </w:rPr>
              <w:t>Europaparlamentets och rådets förordning (EU) 2017/2402 av den 12 december 2017 om ett allmänt ramverk för värdepapperisering och om inrättande av ett särskilt ramverk för enkel, transparent och standardiserad värdepapperisering samt om ändring av direktiven 2009/65/EG, 2009/138/EG och 2011/61/EU och förordningarna (EG) nr 1060/2009 och (EU) nr 648/2012</w:t>
            </w:r>
            <w:r w:rsidR="00526759">
              <w:rPr>
                <w:noProof/>
                <w:webHidden/>
              </w:rPr>
              <w:tab/>
            </w:r>
            <w:r w:rsidR="00526759">
              <w:rPr>
                <w:noProof/>
                <w:webHidden/>
              </w:rPr>
              <w:fldChar w:fldCharType="begin"/>
            </w:r>
            <w:r w:rsidR="00526759">
              <w:rPr>
                <w:noProof/>
                <w:webHidden/>
              </w:rPr>
              <w:instrText xml:space="preserve"> PAGEREF _Toc22728950 \h </w:instrText>
            </w:r>
            <w:r w:rsidR="00526759">
              <w:rPr>
                <w:noProof/>
                <w:webHidden/>
              </w:rPr>
            </w:r>
            <w:r w:rsidR="00526759">
              <w:rPr>
                <w:noProof/>
                <w:webHidden/>
              </w:rPr>
              <w:fldChar w:fldCharType="separate"/>
            </w:r>
            <w:r w:rsidR="00413C89">
              <w:rPr>
                <w:noProof/>
                <w:webHidden/>
              </w:rPr>
              <w:t>105</w:t>
            </w:r>
            <w:r w:rsidR="00526759">
              <w:rPr>
                <w:noProof/>
                <w:webHidden/>
              </w:rPr>
              <w:fldChar w:fldCharType="end"/>
            </w:r>
          </w:hyperlink>
        </w:p>
        <w:p w14:paraId="5D00C44B" w14:textId="48A5E6BE" w:rsidR="00526759" w:rsidRDefault="00014758">
          <w:pPr>
            <w:pStyle w:val="Innehll4"/>
            <w:rPr>
              <w:rFonts w:asciiTheme="minorHAnsi" w:eastAsiaTheme="minorEastAsia" w:hAnsiTheme="minorHAnsi"/>
              <w:noProof/>
              <w:sz w:val="22"/>
              <w:lang w:eastAsia="sv-SE"/>
            </w:rPr>
          </w:pPr>
          <w:hyperlink w:anchor="_Toc22728951" w:history="1">
            <w:r w:rsidR="00526759" w:rsidRPr="00303190">
              <w:rPr>
                <w:rStyle w:val="Hyperlnk"/>
                <w:noProof/>
              </w:rPr>
              <w:t>Sammanfattning av promemorian Kompletterande bestämmelser till EU:s förordning om värdepapperisering</w:t>
            </w:r>
            <w:r w:rsidR="00526759">
              <w:rPr>
                <w:noProof/>
                <w:webHidden/>
              </w:rPr>
              <w:tab/>
            </w:r>
            <w:r w:rsidR="00526759">
              <w:rPr>
                <w:noProof/>
                <w:webHidden/>
              </w:rPr>
              <w:fldChar w:fldCharType="begin"/>
            </w:r>
            <w:r w:rsidR="00526759">
              <w:rPr>
                <w:noProof/>
                <w:webHidden/>
              </w:rPr>
              <w:instrText xml:space="preserve"> PAGEREF _Toc22728951 \h </w:instrText>
            </w:r>
            <w:r w:rsidR="00526759">
              <w:rPr>
                <w:noProof/>
                <w:webHidden/>
              </w:rPr>
            </w:r>
            <w:r w:rsidR="00526759">
              <w:rPr>
                <w:noProof/>
                <w:webHidden/>
              </w:rPr>
              <w:fldChar w:fldCharType="separate"/>
            </w:r>
            <w:r w:rsidR="00413C89">
              <w:rPr>
                <w:noProof/>
                <w:webHidden/>
              </w:rPr>
              <w:t>151</w:t>
            </w:r>
            <w:r w:rsidR="00526759">
              <w:rPr>
                <w:noProof/>
                <w:webHidden/>
              </w:rPr>
              <w:fldChar w:fldCharType="end"/>
            </w:r>
          </w:hyperlink>
        </w:p>
        <w:p w14:paraId="017765FD" w14:textId="39751B14" w:rsidR="00526759" w:rsidRDefault="00014758">
          <w:pPr>
            <w:pStyle w:val="Innehll4"/>
            <w:rPr>
              <w:rFonts w:asciiTheme="minorHAnsi" w:eastAsiaTheme="minorEastAsia" w:hAnsiTheme="minorHAnsi"/>
              <w:noProof/>
              <w:sz w:val="22"/>
              <w:lang w:eastAsia="sv-SE"/>
            </w:rPr>
          </w:pPr>
          <w:hyperlink w:anchor="_Toc22728952" w:history="1">
            <w:r w:rsidR="00526759" w:rsidRPr="00303190">
              <w:rPr>
                <w:rStyle w:val="Hyperlnk"/>
                <w:noProof/>
              </w:rPr>
              <w:t>Lagförslag i promemorian Kompletterande bestämmelser till EU:s förordning om värdepapperisering</w:t>
            </w:r>
            <w:r w:rsidR="00526759">
              <w:rPr>
                <w:noProof/>
                <w:webHidden/>
              </w:rPr>
              <w:tab/>
            </w:r>
            <w:r w:rsidR="00526759">
              <w:rPr>
                <w:noProof/>
                <w:webHidden/>
              </w:rPr>
              <w:fldChar w:fldCharType="begin"/>
            </w:r>
            <w:r w:rsidR="00526759">
              <w:rPr>
                <w:noProof/>
                <w:webHidden/>
              </w:rPr>
              <w:instrText xml:space="preserve"> PAGEREF _Toc22728952 \h </w:instrText>
            </w:r>
            <w:r w:rsidR="00526759">
              <w:rPr>
                <w:noProof/>
                <w:webHidden/>
              </w:rPr>
            </w:r>
            <w:r w:rsidR="00526759">
              <w:rPr>
                <w:noProof/>
                <w:webHidden/>
              </w:rPr>
              <w:fldChar w:fldCharType="separate"/>
            </w:r>
            <w:r w:rsidR="00413C89">
              <w:rPr>
                <w:noProof/>
                <w:webHidden/>
              </w:rPr>
              <w:t>152</w:t>
            </w:r>
            <w:r w:rsidR="00526759">
              <w:rPr>
                <w:noProof/>
                <w:webHidden/>
              </w:rPr>
              <w:fldChar w:fldCharType="end"/>
            </w:r>
          </w:hyperlink>
        </w:p>
        <w:p w14:paraId="5C904E3C" w14:textId="0237567C" w:rsidR="00526759" w:rsidRDefault="00014758">
          <w:pPr>
            <w:pStyle w:val="Innehll4"/>
            <w:rPr>
              <w:rFonts w:asciiTheme="minorHAnsi" w:eastAsiaTheme="minorEastAsia" w:hAnsiTheme="minorHAnsi"/>
              <w:noProof/>
              <w:sz w:val="22"/>
              <w:lang w:eastAsia="sv-SE"/>
            </w:rPr>
          </w:pPr>
          <w:hyperlink w:anchor="_Toc22728953" w:history="1">
            <w:r w:rsidR="00526759" w:rsidRPr="00303190">
              <w:rPr>
                <w:rStyle w:val="Hyperlnk"/>
                <w:noProof/>
              </w:rPr>
              <w:t>Förteckning över remissinstanser beträffande promemorian Kompletterande bestämmelser till EU:s förordning om värdepapperisering</w:t>
            </w:r>
            <w:r w:rsidR="00526759">
              <w:rPr>
                <w:noProof/>
                <w:webHidden/>
              </w:rPr>
              <w:tab/>
            </w:r>
            <w:r w:rsidR="00526759">
              <w:rPr>
                <w:noProof/>
                <w:webHidden/>
              </w:rPr>
              <w:fldChar w:fldCharType="begin"/>
            </w:r>
            <w:r w:rsidR="00526759">
              <w:rPr>
                <w:noProof/>
                <w:webHidden/>
              </w:rPr>
              <w:instrText xml:space="preserve"> PAGEREF _Toc22728953 \h </w:instrText>
            </w:r>
            <w:r w:rsidR="00526759">
              <w:rPr>
                <w:noProof/>
                <w:webHidden/>
              </w:rPr>
            </w:r>
            <w:r w:rsidR="00526759">
              <w:rPr>
                <w:noProof/>
                <w:webHidden/>
              </w:rPr>
              <w:fldChar w:fldCharType="separate"/>
            </w:r>
            <w:r w:rsidR="00413C89">
              <w:rPr>
                <w:noProof/>
                <w:webHidden/>
              </w:rPr>
              <w:t>164</w:t>
            </w:r>
            <w:r w:rsidR="00526759">
              <w:rPr>
                <w:noProof/>
                <w:webHidden/>
              </w:rPr>
              <w:fldChar w:fldCharType="end"/>
            </w:r>
          </w:hyperlink>
        </w:p>
        <w:p w14:paraId="27163DE6" w14:textId="5966F3A6" w:rsidR="00526759" w:rsidRDefault="00014758">
          <w:pPr>
            <w:pStyle w:val="Innehll4"/>
            <w:rPr>
              <w:rFonts w:asciiTheme="minorHAnsi" w:eastAsiaTheme="minorEastAsia" w:hAnsiTheme="minorHAnsi"/>
              <w:noProof/>
              <w:sz w:val="22"/>
              <w:lang w:eastAsia="sv-SE"/>
            </w:rPr>
          </w:pPr>
          <w:hyperlink w:anchor="_Toc22728954" w:history="1">
            <w:r w:rsidR="00526759" w:rsidRPr="00303190">
              <w:rPr>
                <w:rStyle w:val="Hyperlnk"/>
                <w:noProof/>
              </w:rPr>
              <w:t>Lagrådsremissens lagförslag</w:t>
            </w:r>
            <w:r w:rsidR="00526759">
              <w:rPr>
                <w:noProof/>
                <w:webHidden/>
              </w:rPr>
              <w:tab/>
            </w:r>
            <w:r w:rsidR="00526759">
              <w:rPr>
                <w:noProof/>
                <w:webHidden/>
              </w:rPr>
              <w:fldChar w:fldCharType="begin"/>
            </w:r>
            <w:r w:rsidR="00526759">
              <w:rPr>
                <w:noProof/>
                <w:webHidden/>
              </w:rPr>
              <w:instrText xml:space="preserve"> PAGEREF _Toc22728954 \h </w:instrText>
            </w:r>
            <w:r w:rsidR="00526759">
              <w:rPr>
                <w:noProof/>
                <w:webHidden/>
              </w:rPr>
            </w:r>
            <w:r w:rsidR="00526759">
              <w:rPr>
                <w:noProof/>
                <w:webHidden/>
              </w:rPr>
              <w:fldChar w:fldCharType="separate"/>
            </w:r>
            <w:r w:rsidR="00413C89">
              <w:rPr>
                <w:noProof/>
                <w:webHidden/>
              </w:rPr>
              <w:t>165</w:t>
            </w:r>
            <w:r w:rsidR="00526759">
              <w:rPr>
                <w:noProof/>
                <w:webHidden/>
              </w:rPr>
              <w:fldChar w:fldCharType="end"/>
            </w:r>
          </w:hyperlink>
        </w:p>
        <w:p w14:paraId="1B51674A" w14:textId="14FA3373" w:rsidR="00526759" w:rsidRDefault="00014758">
          <w:pPr>
            <w:pStyle w:val="Innehll4"/>
            <w:rPr>
              <w:rFonts w:asciiTheme="minorHAnsi" w:eastAsiaTheme="minorEastAsia" w:hAnsiTheme="minorHAnsi"/>
              <w:noProof/>
              <w:sz w:val="22"/>
              <w:lang w:eastAsia="sv-SE"/>
            </w:rPr>
          </w:pPr>
          <w:hyperlink w:anchor="_Toc22728955" w:history="1">
            <w:r w:rsidR="00526759" w:rsidRPr="00303190">
              <w:rPr>
                <w:rStyle w:val="Hyperlnk"/>
                <w:noProof/>
              </w:rPr>
              <w:t>Lagrådets yttrande</w:t>
            </w:r>
            <w:r w:rsidR="00526759">
              <w:rPr>
                <w:noProof/>
                <w:webHidden/>
              </w:rPr>
              <w:tab/>
            </w:r>
            <w:r w:rsidR="00526759">
              <w:rPr>
                <w:noProof/>
                <w:webHidden/>
              </w:rPr>
              <w:fldChar w:fldCharType="begin"/>
            </w:r>
            <w:r w:rsidR="00526759">
              <w:rPr>
                <w:noProof/>
                <w:webHidden/>
              </w:rPr>
              <w:instrText xml:space="preserve"> PAGEREF _Toc22728955 \h </w:instrText>
            </w:r>
            <w:r w:rsidR="00526759">
              <w:rPr>
                <w:noProof/>
                <w:webHidden/>
              </w:rPr>
            </w:r>
            <w:r w:rsidR="00526759">
              <w:rPr>
                <w:noProof/>
                <w:webHidden/>
              </w:rPr>
              <w:fldChar w:fldCharType="separate"/>
            </w:r>
            <w:r w:rsidR="00413C89">
              <w:rPr>
                <w:noProof/>
                <w:webHidden/>
              </w:rPr>
              <w:t>180</w:t>
            </w:r>
            <w:r w:rsidR="00526759">
              <w:rPr>
                <w:noProof/>
                <w:webHidden/>
              </w:rPr>
              <w:fldChar w:fldCharType="end"/>
            </w:r>
          </w:hyperlink>
        </w:p>
        <w:p w14:paraId="1CF44758" w14:textId="22C8D5F4" w:rsidR="00526759" w:rsidRDefault="00014758">
          <w:pPr>
            <w:pStyle w:val="Innehll4"/>
            <w:rPr>
              <w:rFonts w:asciiTheme="minorHAnsi" w:eastAsiaTheme="minorEastAsia" w:hAnsiTheme="minorHAnsi"/>
              <w:noProof/>
              <w:sz w:val="22"/>
              <w:lang w:eastAsia="sv-SE"/>
            </w:rPr>
          </w:pPr>
          <w:hyperlink w:anchor="_Toc22728956" w:history="1">
            <w:r w:rsidR="00526759" w:rsidRPr="00303190">
              <w:rPr>
                <w:rStyle w:val="Hyperlnk"/>
                <w:noProof/>
              </w:rPr>
              <w:t>Sammanfattning i promemorian Ändring av tidpunkten för första tillämpning av kravet att upprätta års- och koncernredovisning i enhetligt elektroniskt format</w:t>
            </w:r>
            <w:r w:rsidR="00526759">
              <w:rPr>
                <w:noProof/>
                <w:webHidden/>
              </w:rPr>
              <w:tab/>
            </w:r>
            <w:r w:rsidR="00526759">
              <w:rPr>
                <w:noProof/>
                <w:webHidden/>
              </w:rPr>
              <w:fldChar w:fldCharType="begin"/>
            </w:r>
            <w:r w:rsidR="00526759">
              <w:rPr>
                <w:noProof/>
                <w:webHidden/>
              </w:rPr>
              <w:instrText xml:space="preserve"> PAGEREF _Toc22728956 \h </w:instrText>
            </w:r>
            <w:r w:rsidR="00526759">
              <w:rPr>
                <w:noProof/>
                <w:webHidden/>
              </w:rPr>
            </w:r>
            <w:r w:rsidR="00526759">
              <w:rPr>
                <w:noProof/>
                <w:webHidden/>
              </w:rPr>
              <w:fldChar w:fldCharType="separate"/>
            </w:r>
            <w:r w:rsidR="00413C89">
              <w:rPr>
                <w:noProof/>
                <w:webHidden/>
              </w:rPr>
              <w:t>181</w:t>
            </w:r>
            <w:r w:rsidR="00526759">
              <w:rPr>
                <w:noProof/>
                <w:webHidden/>
              </w:rPr>
              <w:fldChar w:fldCharType="end"/>
            </w:r>
          </w:hyperlink>
        </w:p>
        <w:p w14:paraId="6261BD0E" w14:textId="4D105549" w:rsidR="00526759" w:rsidRDefault="00014758">
          <w:pPr>
            <w:pStyle w:val="Innehll4"/>
            <w:rPr>
              <w:rFonts w:asciiTheme="minorHAnsi" w:eastAsiaTheme="minorEastAsia" w:hAnsiTheme="minorHAnsi"/>
              <w:noProof/>
              <w:sz w:val="22"/>
              <w:lang w:eastAsia="sv-SE"/>
            </w:rPr>
          </w:pPr>
          <w:hyperlink w:anchor="_Toc22728957" w:history="1">
            <w:r w:rsidR="00526759" w:rsidRPr="00303190">
              <w:rPr>
                <w:rStyle w:val="Hyperlnk"/>
                <w:noProof/>
              </w:rPr>
              <w:t>Lagförslag i promemorian Ändring av tidpunkten för första tillämpning av kravet att upprätta års- och koncernredovisning i enhetligt elektroniskt format</w:t>
            </w:r>
            <w:r w:rsidR="00526759">
              <w:rPr>
                <w:noProof/>
                <w:webHidden/>
              </w:rPr>
              <w:tab/>
            </w:r>
            <w:r w:rsidR="00526759">
              <w:rPr>
                <w:noProof/>
                <w:webHidden/>
              </w:rPr>
              <w:fldChar w:fldCharType="begin"/>
            </w:r>
            <w:r w:rsidR="00526759">
              <w:rPr>
                <w:noProof/>
                <w:webHidden/>
              </w:rPr>
              <w:instrText xml:space="preserve"> PAGEREF _Toc22728957 \h </w:instrText>
            </w:r>
            <w:r w:rsidR="00526759">
              <w:rPr>
                <w:noProof/>
                <w:webHidden/>
              </w:rPr>
            </w:r>
            <w:r w:rsidR="00526759">
              <w:rPr>
                <w:noProof/>
                <w:webHidden/>
              </w:rPr>
              <w:fldChar w:fldCharType="separate"/>
            </w:r>
            <w:r w:rsidR="00413C89">
              <w:rPr>
                <w:noProof/>
                <w:webHidden/>
              </w:rPr>
              <w:t>182</w:t>
            </w:r>
            <w:r w:rsidR="00526759">
              <w:rPr>
                <w:noProof/>
                <w:webHidden/>
              </w:rPr>
              <w:fldChar w:fldCharType="end"/>
            </w:r>
          </w:hyperlink>
        </w:p>
        <w:p w14:paraId="5A9EA3DE" w14:textId="750FA872" w:rsidR="00526759" w:rsidRDefault="00014758">
          <w:pPr>
            <w:pStyle w:val="Innehll4"/>
            <w:rPr>
              <w:rFonts w:asciiTheme="minorHAnsi" w:eastAsiaTheme="minorEastAsia" w:hAnsiTheme="minorHAnsi"/>
              <w:noProof/>
              <w:sz w:val="22"/>
              <w:lang w:eastAsia="sv-SE"/>
            </w:rPr>
          </w:pPr>
          <w:hyperlink w:anchor="_Toc22728958" w:history="1">
            <w:r w:rsidR="00526759" w:rsidRPr="00303190">
              <w:rPr>
                <w:rStyle w:val="Hyperlnk"/>
                <w:noProof/>
              </w:rPr>
              <w:t>Förteckning över remissinstanserna beträffande promemorian Ändring av tidpunkten för första tillämpning av kravet att upprätta års- och koncernredovisning i enhetligt elektroniskt format</w:t>
            </w:r>
            <w:r w:rsidR="00526759">
              <w:rPr>
                <w:noProof/>
                <w:webHidden/>
              </w:rPr>
              <w:tab/>
            </w:r>
            <w:r w:rsidR="00526759">
              <w:rPr>
                <w:noProof/>
                <w:webHidden/>
              </w:rPr>
              <w:fldChar w:fldCharType="begin"/>
            </w:r>
            <w:r w:rsidR="00526759">
              <w:rPr>
                <w:noProof/>
                <w:webHidden/>
              </w:rPr>
              <w:instrText xml:space="preserve"> PAGEREF _Toc22728958 \h </w:instrText>
            </w:r>
            <w:r w:rsidR="00526759">
              <w:rPr>
                <w:noProof/>
                <w:webHidden/>
              </w:rPr>
            </w:r>
            <w:r w:rsidR="00526759">
              <w:rPr>
                <w:noProof/>
                <w:webHidden/>
              </w:rPr>
              <w:fldChar w:fldCharType="separate"/>
            </w:r>
            <w:r w:rsidR="00413C89">
              <w:rPr>
                <w:noProof/>
                <w:webHidden/>
              </w:rPr>
              <w:t>183</w:t>
            </w:r>
            <w:r w:rsidR="00526759">
              <w:rPr>
                <w:noProof/>
                <w:webHidden/>
              </w:rPr>
              <w:fldChar w:fldCharType="end"/>
            </w:r>
          </w:hyperlink>
        </w:p>
        <w:p w14:paraId="13015710" w14:textId="3C01AE0A" w:rsidR="00526759" w:rsidRDefault="00014758" w:rsidP="00526759">
          <w:pPr>
            <w:pStyle w:val="Innehll5"/>
            <w:ind w:left="0" w:firstLine="0"/>
            <w:rPr>
              <w:rFonts w:asciiTheme="minorHAnsi" w:eastAsiaTheme="minorEastAsia" w:hAnsiTheme="minorHAnsi"/>
              <w:noProof/>
              <w:sz w:val="22"/>
              <w:lang w:eastAsia="sv-SE"/>
            </w:rPr>
          </w:pPr>
          <w:hyperlink w:anchor="_Toc22728959" w:history="1">
            <w:r w:rsidR="00526759" w:rsidRPr="00303190">
              <w:rPr>
                <w:rStyle w:val="Hyperlnk"/>
                <w:noProof/>
              </w:rPr>
              <w:t>Utdrag ur protokoll vid regeringssammanträde den</w:t>
            </w:r>
            <w:r w:rsidR="00526759">
              <w:rPr>
                <w:rStyle w:val="Hyperlnk"/>
                <w:noProof/>
              </w:rPr>
              <w:t> </w:t>
            </w:r>
            <w:r w:rsidR="00526759" w:rsidRPr="00303190">
              <w:rPr>
                <w:rStyle w:val="Hyperlnk"/>
                <w:noProof/>
              </w:rPr>
              <w:t>24</w:t>
            </w:r>
            <w:r w:rsidR="00526759">
              <w:rPr>
                <w:rStyle w:val="Hyperlnk"/>
                <w:noProof/>
              </w:rPr>
              <w:t> </w:t>
            </w:r>
            <w:r w:rsidR="00526759" w:rsidRPr="00303190">
              <w:rPr>
                <w:rStyle w:val="Hyperlnk"/>
                <w:noProof/>
              </w:rPr>
              <w:t>oktober</w:t>
            </w:r>
            <w:r w:rsidR="00526759">
              <w:rPr>
                <w:rStyle w:val="Hyperlnk"/>
                <w:noProof/>
              </w:rPr>
              <w:t> </w:t>
            </w:r>
            <w:r w:rsidR="00526759" w:rsidRPr="00303190">
              <w:rPr>
                <w:rStyle w:val="Hyperlnk"/>
                <w:noProof/>
              </w:rPr>
              <w:t>2019</w:t>
            </w:r>
            <w:r w:rsidR="00526759">
              <w:rPr>
                <w:noProof/>
                <w:webHidden/>
              </w:rPr>
              <w:tab/>
            </w:r>
            <w:r w:rsidR="00526759">
              <w:rPr>
                <w:noProof/>
                <w:webHidden/>
              </w:rPr>
              <w:fldChar w:fldCharType="begin"/>
            </w:r>
            <w:r w:rsidR="00526759">
              <w:rPr>
                <w:noProof/>
                <w:webHidden/>
              </w:rPr>
              <w:instrText xml:space="preserve"> PAGEREF _Toc22728959 \h </w:instrText>
            </w:r>
            <w:r w:rsidR="00526759">
              <w:rPr>
                <w:noProof/>
                <w:webHidden/>
              </w:rPr>
            </w:r>
            <w:r w:rsidR="00526759">
              <w:rPr>
                <w:noProof/>
                <w:webHidden/>
              </w:rPr>
              <w:fldChar w:fldCharType="separate"/>
            </w:r>
            <w:r w:rsidR="00413C89">
              <w:rPr>
                <w:noProof/>
                <w:webHidden/>
              </w:rPr>
              <w:t>184</w:t>
            </w:r>
            <w:r w:rsidR="00526759">
              <w:rPr>
                <w:noProof/>
                <w:webHidden/>
              </w:rPr>
              <w:fldChar w:fldCharType="end"/>
            </w:r>
          </w:hyperlink>
        </w:p>
        <w:p w14:paraId="1FEC7580" w14:textId="1309AF12" w:rsidR="005141AF" w:rsidRPr="009A4FDE" w:rsidRDefault="005141AF" w:rsidP="00C17DA5">
          <w:pPr>
            <w:pStyle w:val="Innehll1"/>
            <w:spacing w:after="280"/>
            <w:rPr>
              <w:sz w:val="27"/>
              <w:szCs w:val="27"/>
            </w:rPr>
          </w:pPr>
          <w:r>
            <w:rPr>
              <w:b/>
              <w:sz w:val="25"/>
              <w:szCs w:val="25"/>
            </w:rPr>
            <w:fldChar w:fldCharType="end"/>
          </w:r>
        </w:p>
      </w:sdtContent>
    </w:sdt>
    <w:p w14:paraId="7FD7EDC5" w14:textId="77777777" w:rsidR="009F20CA" w:rsidRDefault="005141AF" w:rsidP="009F20CA">
      <w:pPr>
        <w:pStyle w:val="Rubrik1"/>
      </w:pPr>
      <w:r>
        <w:br w:type="page"/>
      </w:r>
      <w:bookmarkStart w:id="1" w:name="_Toc337112318"/>
      <w:bookmarkStart w:id="2" w:name="_Toc22728885"/>
      <w:r w:rsidRPr="00D354EA">
        <w:lastRenderedPageBreak/>
        <w:t>Förslag till riksdagsbeslut</w:t>
      </w:r>
      <w:bookmarkEnd w:id="1"/>
      <w:bookmarkEnd w:id="2"/>
    </w:p>
    <w:p w14:paraId="64F010EC" w14:textId="069415BE" w:rsidR="009F20CA" w:rsidRPr="003E2D04" w:rsidRDefault="009F20CA" w:rsidP="009F20CA">
      <w:pPr>
        <w:pStyle w:val="Brdtext"/>
      </w:pPr>
      <w:r w:rsidRPr="003E2D04">
        <w:t>Regeringen</w:t>
      </w:r>
      <w:r w:rsidR="00B541D4" w:rsidRPr="003E2D04">
        <w:t xml:space="preserve">s förslag: </w:t>
      </w:r>
    </w:p>
    <w:p w14:paraId="68C60746" w14:textId="2B03E924" w:rsidR="009F20CA" w:rsidRPr="003E2D04" w:rsidRDefault="00B541D4" w:rsidP="00D354EA">
      <w:pPr>
        <w:pStyle w:val="Numreradlista"/>
      </w:pPr>
      <w:r w:rsidRPr="003E2D04">
        <w:t xml:space="preserve">Riksdagen antar regeringens förslag till </w:t>
      </w:r>
      <w:r w:rsidR="009F20CA" w:rsidRPr="003E2D04">
        <w:t>lag med kompletterande bestämmelser till EU:s förordning om värdepapperisering</w:t>
      </w:r>
      <w:r w:rsidRPr="003E2D04">
        <w:t>.</w:t>
      </w:r>
    </w:p>
    <w:p w14:paraId="1011F00F" w14:textId="5013CCB0" w:rsidR="009F20CA" w:rsidRPr="003E2D04" w:rsidRDefault="00B541D4" w:rsidP="00D354EA">
      <w:pPr>
        <w:pStyle w:val="Numreradlista"/>
      </w:pPr>
      <w:r w:rsidRPr="003E2D04">
        <w:t xml:space="preserve">Riksdagen antar regeringens förslag till </w:t>
      </w:r>
      <w:r w:rsidR="009F20CA" w:rsidRPr="003E2D04">
        <w:t>lag om ändring i lagen (1967:531) om tryggande av pensionsutfästelse m.m.</w:t>
      </w:r>
    </w:p>
    <w:p w14:paraId="1B332AF2" w14:textId="22A06823" w:rsidR="009F20CA" w:rsidRPr="003E2D04" w:rsidRDefault="00B541D4" w:rsidP="00D354EA">
      <w:pPr>
        <w:pStyle w:val="Numreradlista"/>
      </w:pPr>
      <w:r w:rsidRPr="003E2D04">
        <w:t xml:space="preserve">Riksdagen antar regeringens förslag till </w:t>
      </w:r>
      <w:r w:rsidR="009F20CA" w:rsidRPr="003E2D04">
        <w:t>lag om ändring i lagen (2000:192) om allmänna pensionsfonder (AP-fonder)</w:t>
      </w:r>
      <w:r w:rsidRPr="003E2D04">
        <w:t>.</w:t>
      </w:r>
    </w:p>
    <w:p w14:paraId="150341EF" w14:textId="7EC7C547" w:rsidR="009F20CA" w:rsidRPr="003E2D04" w:rsidRDefault="00B541D4" w:rsidP="00D354EA">
      <w:pPr>
        <w:pStyle w:val="Numreradlista"/>
      </w:pPr>
      <w:r w:rsidRPr="003E2D04">
        <w:t xml:space="preserve">Riksdagen antar regeringens förslag till </w:t>
      </w:r>
      <w:r w:rsidR="009F20CA" w:rsidRPr="003E2D04">
        <w:t>lag om ändring i lagen (2004:46) om värdepappersfonder</w:t>
      </w:r>
      <w:r w:rsidRPr="003E2D04">
        <w:t>.</w:t>
      </w:r>
    </w:p>
    <w:p w14:paraId="2749A247" w14:textId="50E82855" w:rsidR="00B541D4" w:rsidRPr="003E2D04" w:rsidRDefault="00B541D4" w:rsidP="00D354EA">
      <w:pPr>
        <w:pStyle w:val="Numreradlista"/>
      </w:pPr>
      <w:r w:rsidRPr="003E2D04">
        <w:t>Riksdagen antar regeringens förslag till lag om ändring i lagen (2007:528) om värdepappersmarknaden.</w:t>
      </w:r>
    </w:p>
    <w:p w14:paraId="39053442" w14:textId="04114450" w:rsidR="009F20CA" w:rsidRPr="003E2D04" w:rsidRDefault="00B541D4" w:rsidP="00D354EA">
      <w:pPr>
        <w:pStyle w:val="Numreradlista"/>
      </w:pPr>
      <w:r w:rsidRPr="003E2D04">
        <w:t xml:space="preserve">Riksdagen antar regeringens förslag till </w:t>
      </w:r>
      <w:r w:rsidR="009F20CA" w:rsidRPr="003E2D04">
        <w:t>lag om ändring i lagen (2013:561) om förvaltare av alternativa investe</w:t>
      </w:r>
      <w:r w:rsidR="009F20CA" w:rsidRPr="003E2D04">
        <w:softHyphen/>
        <w:t>rings</w:t>
      </w:r>
      <w:r w:rsidR="009F20CA" w:rsidRPr="003E2D04">
        <w:softHyphen/>
        <w:t>fonder</w:t>
      </w:r>
      <w:r w:rsidRPr="003E2D04">
        <w:t>.</w:t>
      </w:r>
    </w:p>
    <w:p w14:paraId="17B297EE" w14:textId="490A5EAB" w:rsidR="009F20CA" w:rsidRPr="003E2D04" w:rsidRDefault="00B541D4" w:rsidP="00D354EA">
      <w:pPr>
        <w:pStyle w:val="Numreradlista"/>
      </w:pPr>
      <w:r w:rsidRPr="003E2D04">
        <w:t xml:space="preserve">Riksdagen antar regeringens förslag till </w:t>
      </w:r>
      <w:r w:rsidR="009F20CA" w:rsidRPr="003E2D04">
        <w:t>lag om ändring i lagen (2017:702) om ändring i lagen (2014:797) om ändring i lagen (2013:561) om förvaltare av alternativa investeringsfonder</w:t>
      </w:r>
      <w:r w:rsidRPr="003E2D04">
        <w:t>.</w:t>
      </w:r>
    </w:p>
    <w:p w14:paraId="397B31AB" w14:textId="50BCB143" w:rsidR="009F20CA" w:rsidRDefault="00B541D4" w:rsidP="00D354EA">
      <w:pPr>
        <w:pStyle w:val="Numreradlista"/>
      </w:pPr>
      <w:r w:rsidRPr="003E2D04">
        <w:t xml:space="preserve">Riksdagen antar regeringens förslag till </w:t>
      </w:r>
      <w:r w:rsidR="009F20CA" w:rsidRPr="003E2D04">
        <w:t>lag om ändring i lagen (2017:703) om ändring i lagen (2014:798) om ändring i lagen (2013:561) om förvaltare av alternativa investeringsfonder.</w:t>
      </w:r>
    </w:p>
    <w:p w14:paraId="1F4441D9" w14:textId="77777777" w:rsidR="005141AF" w:rsidRDefault="005141AF" w:rsidP="00C17DA5">
      <w:pPr>
        <w:pStyle w:val="Brdtext"/>
      </w:pPr>
    </w:p>
    <w:p w14:paraId="189EE69E" w14:textId="77777777" w:rsidR="005141AF" w:rsidRPr="00144361" w:rsidRDefault="005141AF" w:rsidP="009C61A6">
      <w:pPr>
        <w:pStyle w:val="Brdtextmedindrag"/>
      </w:pPr>
    </w:p>
    <w:p w14:paraId="23020B80" w14:textId="77777777" w:rsidR="005141AF" w:rsidRDefault="005141AF">
      <w:pPr>
        <w:rPr>
          <w:sz w:val="20"/>
        </w:rPr>
      </w:pPr>
      <w:r>
        <w:br w:type="page"/>
      </w:r>
    </w:p>
    <w:p w14:paraId="207FE7A6" w14:textId="77777777" w:rsidR="00110C85" w:rsidRPr="00025171" w:rsidRDefault="00110C85" w:rsidP="009C61A6">
      <w:pPr>
        <w:pStyle w:val="Brdtextmedindrag"/>
        <w:sectPr w:rsidR="00110C85" w:rsidRPr="00025171"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p w14:paraId="3FFC2F3B" w14:textId="77777777" w:rsidR="00C17DA5" w:rsidRDefault="00D65603" w:rsidP="00C17DA5">
      <w:pPr>
        <w:pStyle w:val="Rubrik1"/>
        <w:spacing w:before="0"/>
      </w:pPr>
      <w:bookmarkStart w:id="3" w:name="_Toc20297685"/>
      <w:bookmarkStart w:id="4" w:name="_Toc22728886"/>
      <w:r>
        <w:lastRenderedPageBreak/>
        <w:t>Lagtext</w:t>
      </w:r>
      <w:bookmarkEnd w:id="3"/>
      <w:bookmarkEnd w:id="4"/>
    </w:p>
    <w:p w14:paraId="48ACBC08" w14:textId="77777777" w:rsidR="00C17DA5" w:rsidRDefault="00D65603" w:rsidP="00C17DA5">
      <w:pPr>
        <w:pStyle w:val="Brdtext"/>
      </w:pPr>
      <w:r>
        <w:t>Regeringen har följande förslag till lagtext.</w:t>
      </w:r>
    </w:p>
    <w:p w14:paraId="25B65154" w14:textId="77777777" w:rsidR="00C17DA5" w:rsidRPr="00184114" w:rsidRDefault="00D65603" w:rsidP="00C17DA5">
      <w:pPr>
        <w:pStyle w:val="Rubrik2"/>
      </w:pPr>
      <w:bookmarkStart w:id="5" w:name="_Toc22728887"/>
      <w:r w:rsidRPr="00184114">
        <w:t>Förslag till lag med kompletterande bestämmelser till EU:s förordning om värdepapperisering</w:t>
      </w:r>
      <w:bookmarkEnd w:id="5"/>
    </w:p>
    <w:p w14:paraId="5E5AD5DC" w14:textId="77777777" w:rsidR="00C17DA5" w:rsidRDefault="00D65603" w:rsidP="00C17DA5">
      <w:pPr>
        <w:pStyle w:val="Brdtext"/>
      </w:pPr>
      <w:r w:rsidRPr="0021050E">
        <w:t>Härigenom föreskrivs följande</w:t>
      </w:r>
      <w:r>
        <w:t>.</w:t>
      </w:r>
    </w:p>
    <w:p w14:paraId="5DCB4AA9" w14:textId="77777777" w:rsidR="00C17DA5" w:rsidRDefault="00D65603" w:rsidP="00C17DA5">
      <w:pPr>
        <w:pStyle w:val="Rubrik3utannumrering"/>
      </w:pPr>
      <w:r>
        <w:t>1 kap. Inledande bestämmelser</w:t>
      </w:r>
    </w:p>
    <w:p w14:paraId="5AFC2B41" w14:textId="77777777" w:rsidR="00C17DA5" w:rsidRDefault="00D65603" w:rsidP="00C17DA5">
      <w:pPr>
        <w:pStyle w:val="Brdtext"/>
      </w:pPr>
      <w:r w:rsidRPr="00577ADF">
        <w:rPr>
          <w:b/>
        </w:rPr>
        <w:t>1</w:t>
      </w:r>
      <w:r>
        <w:rPr>
          <w:b/>
        </w:rPr>
        <w:t> </w:t>
      </w:r>
      <w:r w:rsidRPr="00577ADF">
        <w:rPr>
          <w:b/>
        </w:rPr>
        <w:t>§</w:t>
      </w:r>
      <w:r>
        <w:rPr>
          <w:b/>
        </w:rPr>
        <w:t> </w:t>
      </w:r>
      <w:r w:rsidRPr="00ED4E01">
        <w:t>Denna</w:t>
      </w:r>
      <w:r>
        <w:t xml:space="preserve"> lag kompletterar Europaparlamentets och rådets förordning (EU) 2017/2402 av den 12 december 2017 om ett allmänt ramverk för värdepapperisering och om inrättande av ett särskilt ramverk för enkel, transparent och standardiserad värdepapperisering samt om ändring av direktiven 2009/65/EG, 2009/138/EG och 2011/61/EU och förordningarna (EG) nr 1060/2009 och (EU) nr 648/2012, i denna lag kallad EU-förord</w:t>
      </w:r>
      <w:r>
        <w:softHyphen/>
        <w:t>ningen.</w:t>
      </w:r>
    </w:p>
    <w:p w14:paraId="1714521B" w14:textId="77777777" w:rsidR="00C17DA5" w:rsidRDefault="00D65603" w:rsidP="00C17DA5">
      <w:pPr>
        <w:pStyle w:val="Brdtextmedindrag"/>
      </w:pPr>
      <w:r>
        <w:t>Termer och uttryck i denna lag har samma betydelse som i EU-förord</w:t>
      </w:r>
      <w:r>
        <w:softHyphen/>
        <w:t>ningen.</w:t>
      </w:r>
    </w:p>
    <w:p w14:paraId="019E8218" w14:textId="77777777" w:rsidR="00C17DA5" w:rsidRDefault="00C17DA5" w:rsidP="00C17DA5">
      <w:pPr>
        <w:pStyle w:val="Brdtext"/>
        <w:rPr>
          <w:b/>
        </w:rPr>
      </w:pPr>
    </w:p>
    <w:p w14:paraId="38F1939B" w14:textId="77777777" w:rsidR="00C17DA5" w:rsidRDefault="00D65603" w:rsidP="00C17DA5">
      <w:pPr>
        <w:pStyle w:val="Brdtext"/>
        <w:rPr>
          <w:rStyle w:val="BrdtextmedindragChar"/>
        </w:rPr>
      </w:pPr>
      <w:r w:rsidRPr="00A25498">
        <w:rPr>
          <w:b/>
        </w:rPr>
        <w:t>2</w:t>
      </w:r>
      <w:r>
        <w:rPr>
          <w:b/>
        </w:rPr>
        <w:t> </w:t>
      </w:r>
      <w:r w:rsidRPr="00A25498">
        <w:rPr>
          <w:b/>
        </w:rPr>
        <w:t>§</w:t>
      </w:r>
      <w:r>
        <w:rPr>
          <w:b/>
        </w:rPr>
        <w:t> </w:t>
      </w:r>
      <w:r w:rsidRPr="00370E82">
        <w:rPr>
          <w:rStyle w:val="BrdtextmedindragChar"/>
        </w:rPr>
        <w:t xml:space="preserve">Finansinspektionen är behörig myndighet enligt </w:t>
      </w:r>
      <w:r>
        <w:rPr>
          <w:rStyle w:val="BrdtextmedindragChar"/>
        </w:rPr>
        <w:t>EU-förordningen</w:t>
      </w:r>
      <w:r w:rsidRPr="00370E82">
        <w:rPr>
          <w:rStyle w:val="BrdtextmedindragChar"/>
        </w:rPr>
        <w:t xml:space="preserve">. </w:t>
      </w:r>
    </w:p>
    <w:p w14:paraId="26B886B1" w14:textId="77777777" w:rsidR="00C17DA5" w:rsidRDefault="00C17DA5" w:rsidP="00C17DA5">
      <w:pPr>
        <w:pStyle w:val="Brdtextmedindrag"/>
      </w:pPr>
    </w:p>
    <w:p w14:paraId="1013EA07" w14:textId="77777777" w:rsidR="00C17DA5" w:rsidRDefault="00D65603" w:rsidP="00C17DA5">
      <w:pPr>
        <w:pStyle w:val="Brdtextmedindrag"/>
        <w:ind w:firstLine="0"/>
      </w:pPr>
      <w:r w:rsidRPr="000413D0">
        <w:rPr>
          <w:b/>
        </w:rPr>
        <w:t>3</w:t>
      </w:r>
      <w:r>
        <w:rPr>
          <w:b/>
        </w:rPr>
        <w:t> </w:t>
      </w:r>
      <w:r w:rsidRPr="000413D0">
        <w:rPr>
          <w:b/>
        </w:rPr>
        <w:t>§</w:t>
      </w:r>
      <w:r>
        <w:rPr>
          <w:b/>
        </w:rPr>
        <w:t> </w:t>
      </w:r>
      <w:r>
        <w:t xml:space="preserve">För att bekosta Finansinspektionens verksamhet enligt denna lag och enligt EU-förordningen ska de företag som står under inspektionens tillsyn betala årliga avgifter. </w:t>
      </w:r>
    </w:p>
    <w:p w14:paraId="6705CB15" w14:textId="77777777" w:rsidR="00C17DA5" w:rsidRDefault="00D65603" w:rsidP="00C17DA5">
      <w:pPr>
        <w:pStyle w:val="Brdtextmedindrag"/>
      </w:pPr>
      <w:r>
        <w:t>Finansinspektionen får ta ut avgifter för prövning av ansökningar enligt EU-förordningen.</w:t>
      </w:r>
    </w:p>
    <w:p w14:paraId="644CDBD7" w14:textId="77777777" w:rsidR="00C17DA5" w:rsidRPr="000413D0" w:rsidRDefault="00D65603" w:rsidP="00C17DA5">
      <w:pPr>
        <w:pStyle w:val="Brdtextmedindrag"/>
      </w:pPr>
      <w:r>
        <w:t>Regeringen får meddela föreskrifter om avgifterna.</w:t>
      </w:r>
    </w:p>
    <w:p w14:paraId="739AA091" w14:textId="77777777" w:rsidR="00C17DA5" w:rsidRDefault="00D65603" w:rsidP="00C17DA5">
      <w:pPr>
        <w:pStyle w:val="Rubrik3utannumrering"/>
      </w:pPr>
      <w:r w:rsidRPr="007D7E09">
        <w:t xml:space="preserve">2 kap. </w:t>
      </w:r>
      <w:r>
        <w:t xml:space="preserve">Tillsyns- och utredningsbefogenheter samt tvångsmedel </w:t>
      </w:r>
    </w:p>
    <w:p w14:paraId="0E0ED63C" w14:textId="77777777" w:rsidR="00C17DA5" w:rsidRDefault="00D65603" w:rsidP="00C17DA5">
      <w:pPr>
        <w:pStyle w:val="Rubrik4utannumrering"/>
        <w:spacing w:before="0"/>
      </w:pPr>
      <w:r w:rsidRPr="007D7E09">
        <w:t>Föreläggande om att lämna uppgifter</w:t>
      </w:r>
    </w:p>
    <w:p w14:paraId="6A3D8380" w14:textId="77777777" w:rsidR="00C17DA5" w:rsidRPr="007D7E09" w:rsidRDefault="00D65603" w:rsidP="00C17DA5">
      <w:pPr>
        <w:pStyle w:val="Brdtext"/>
      </w:pPr>
      <w:r>
        <w:rPr>
          <w:b/>
        </w:rPr>
        <w:t>1 § </w:t>
      </w:r>
      <w:r w:rsidRPr="005C42D2">
        <w:t xml:space="preserve">För tillsynen över att bestämmelserna i EU-förordningen följs får Finansinspektionen </w:t>
      </w:r>
      <w:r>
        <w:t>förelägga</w:t>
      </w:r>
    </w:p>
    <w:p w14:paraId="54EABF2F" w14:textId="77777777" w:rsidR="00C17DA5" w:rsidRPr="007D7E09" w:rsidRDefault="00D65603" w:rsidP="00C17DA5">
      <w:pPr>
        <w:pStyle w:val="Brdtextmedindrag"/>
      </w:pPr>
      <w:r>
        <w:t>1. </w:t>
      </w:r>
      <w:r w:rsidRPr="007D7E09">
        <w:t>en fysisk eller juridisk person att tillhandahålla uppgifter, handlingar eller annat, och</w:t>
      </w:r>
    </w:p>
    <w:p w14:paraId="4CB54750" w14:textId="77777777" w:rsidR="00C17DA5" w:rsidRPr="007D7E09" w:rsidRDefault="00D65603" w:rsidP="00C17DA5">
      <w:pPr>
        <w:pStyle w:val="Brdtextmedindrag"/>
      </w:pPr>
      <w:r>
        <w:t>2. </w:t>
      </w:r>
      <w:r w:rsidRPr="007D7E09">
        <w:t>den som förväntas kunna lämna upplysningar i saken att inställa sig till förhör på tid och plats som inspektionen bestämmer.</w:t>
      </w:r>
    </w:p>
    <w:p w14:paraId="617DAEB6" w14:textId="77777777" w:rsidR="00C17DA5" w:rsidRDefault="00D65603" w:rsidP="00C17DA5">
      <w:pPr>
        <w:pStyle w:val="Brdtextmedindrag"/>
      </w:pPr>
      <w:r w:rsidRPr="007D7E09">
        <w:t>Första stycket gäller inte i den utsträckning uppgiftslämnandet skulle strida mot den i lag reglerade tystnadsplikten för advokater.</w:t>
      </w:r>
    </w:p>
    <w:p w14:paraId="2DA4767A" w14:textId="77777777" w:rsidR="00C17DA5" w:rsidRPr="007C49D4" w:rsidRDefault="00D65603" w:rsidP="00C17DA5">
      <w:pPr>
        <w:pStyle w:val="Rubrik4utannumrering"/>
        <w:spacing w:before="240"/>
      </w:pPr>
      <w:r w:rsidRPr="007C49D4">
        <w:lastRenderedPageBreak/>
        <w:t>Platsundersökning</w:t>
      </w:r>
    </w:p>
    <w:p w14:paraId="1961F18D" w14:textId="77777777" w:rsidR="00C17DA5" w:rsidRPr="00BA652A" w:rsidRDefault="00D65603" w:rsidP="00C17DA5">
      <w:pPr>
        <w:pStyle w:val="Brdtextmedindrag"/>
        <w:ind w:firstLine="0"/>
      </w:pPr>
      <w:r w:rsidRPr="007C49D4">
        <w:rPr>
          <w:b/>
        </w:rPr>
        <w:t>2 §</w:t>
      </w:r>
      <w:r w:rsidRPr="00BA652A">
        <w:t> Om det är nödvändigt för tillsynen över att en fysisk eller juridisk person följer bestämmelserna i EU-förordningen</w:t>
      </w:r>
      <w:r w:rsidRPr="007C49D4">
        <w:t>, får Finans</w:t>
      </w:r>
      <w:r w:rsidRPr="00BA652A">
        <w:t>inspektionen genomföra en under</w:t>
      </w:r>
      <w:r w:rsidRPr="007C49D4">
        <w:t>sökning i personens verksamhets</w:t>
      </w:r>
      <w:r w:rsidRPr="00BA652A">
        <w:t>lokaler.</w:t>
      </w:r>
    </w:p>
    <w:p w14:paraId="5D7C6FC9" w14:textId="77777777" w:rsidR="00C17DA5" w:rsidRDefault="00D65603" w:rsidP="00C17DA5">
      <w:pPr>
        <w:pStyle w:val="Rubrik4utannumrering"/>
      </w:pPr>
      <w:r>
        <w:t>Handräckning</w:t>
      </w:r>
    </w:p>
    <w:p w14:paraId="09D94964" w14:textId="77777777" w:rsidR="00C17DA5" w:rsidRDefault="00D65603" w:rsidP="00C17DA5">
      <w:pPr>
        <w:pStyle w:val="Brdtext"/>
      </w:pPr>
      <w:r>
        <w:rPr>
          <w:b/>
        </w:rPr>
        <w:t>3 § </w:t>
      </w:r>
      <w:r>
        <w:t>Finansinspektionen får begära handräckning av Kronofogdemyndig</w:t>
      </w:r>
      <w:r>
        <w:softHyphen/>
        <w:t xml:space="preserve">heten för att en kontroll på plats enligt artikel 14.1 i EU-förordningen ska kunna genomföras. </w:t>
      </w:r>
    </w:p>
    <w:p w14:paraId="6FE12CDC" w14:textId="77777777" w:rsidR="00C17DA5" w:rsidRDefault="00D65603" w:rsidP="00C17DA5">
      <w:pPr>
        <w:pStyle w:val="Brdtextmedindrag"/>
      </w:pPr>
      <w:r>
        <w:t>Vid handräckning gäller bestämmelserna i utsökningsbalken om verk</w:t>
      </w:r>
      <w:r>
        <w:softHyphen/>
        <w:t>ställighet av förpliktelser som inte avser betalningsskyldighet, avhys</w:t>
      </w:r>
      <w:r>
        <w:softHyphen/>
        <w:t>ning eller avlägsnande. Om Finansinspektionen begär det, ska Kronofogde</w:t>
      </w:r>
      <w:r>
        <w:softHyphen/>
        <w:t xml:space="preserve">myndigheten inte i förväg underrätta den som kontrollen ska genomföras hos. </w:t>
      </w:r>
    </w:p>
    <w:p w14:paraId="2C82E238" w14:textId="77777777" w:rsidR="00C17DA5" w:rsidRPr="00FB072F" w:rsidRDefault="00D65603" w:rsidP="00C17DA5">
      <w:pPr>
        <w:pStyle w:val="Rubrik4utannumrering"/>
      </w:pPr>
      <w:r>
        <w:t xml:space="preserve">Äkthetskontroll </w:t>
      </w:r>
    </w:p>
    <w:p w14:paraId="342D4035" w14:textId="77777777" w:rsidR="00C17DA5" w:rsidRDefault="00D65603" w:rsidP="00C17DA5">
      <w:pPr>
        <w:pStyle w:val="Brdtext"/>
      </w:pPr>
      <w:r>
        <w:rPr>
          <w:b/>
        </w:rPr>
        <w:t>4 § </w:t>
      </w:r>
      <w:r>
        <w:t>Kronofogdemyndigheten är ansvarig myndighet för sådan äkthets</w:t>
      </w:r>
      <w:r>
        <w:softHyphen/>
        <w:t>kontroll som följer av artikel 14.1 i EU-förordningen.</w:t>
      </w:r>
    </w:p>
    <w:p w14:paraId="4704FE21" w14:textId="77777777" w:rsidR="00C17DA5" w:rsidRPr="004F4D3D" w:rsidRDefault="00D65603" w:rsidP="00C17DA5">
      <w:pPr>
        <w:pStyle w:val="Rubrik4utannumrering"/>
      </w:pPr>
      <w:r w:rsidRPr="004F4D3D">
        <w:t>Verkställighet av besl</w:t>
      </w:r>
      <w:r>
        <w:t>ut om avgifter och viten enligt</w:t>
      </w:r>
      <w:r>
        <w:br/>
      </w:r>
      <w:r w:rsidRPr="004F4D3D">
        <w:t>EU-förordningen</w:t>
      </w:r>
    </w:p>
    <w:p w14:paraId="25961FC4" w14:textId="77777777" w:rsidR="00C17DA5" w:rsidRPr="0022199E" w:rsidRDefault="00D65603" w:rsidP="00C17DA5">
      <w:pPr>
        <w:pStyle w:val="Brdtextmedindrag"/>
        <w:ind w:firstLine="0"/>
      </w:pPr>
      <w:r>
        <w:rPr>
          <w:b/>
        </w:rPr>
        <w:t>5 § </w:t>
      </w:r>
      <w:r>
        <w:t xml:space="preserve">Beslut om avgifter eller viten enligt EU-förordningen får verkställas enligt utsökningsbalken på samma sätt som en svensk dom som har fått laga kraft, om inte något annat följer av EU-förordningen. </w:t>
      </w:r>
    </w:p>
    <w:p w14:paraId="0B4D6BA3" w14:textId="77777777" w:rsidR="00C17DA5" w:rsidRDefault="00D65603" w:rsidP="00C17DA5">
      <w:pPr>
        <w:pStyle w:val="Rubrik3utannumrering"/>
      </w:pPr>
      <w:r>
        <w:t xml:space="preserve">3 kap. Ingripanden </w:t>
      </w:r>
    </w:p>
    <w:p w14:paraId="3426FFFE" w14:textId="77777777" w:rsidR="00C17DA5" w:rsidRDefault="00D65603" w:rsidP="00C17DA5">
      <w:pPr>
        <w:pStyle w:val="Rubrik4utannumrering"/>
        <w:spacing w:before="0"/>
      </w:pPr>
      <w:r>
        <w:t>Ingripanden mot den som har överträtt EU-förordningen</w:t>
      </w:r>
    </w:p>
    <w:p w14:paraId="57377A74" w14:textId="3439DEF4" w:rsidR="00C17DA5" w:rsidRDefault="00D65603" w:rsidP="001C1FB8">
      <w:pPr>
        <w:pStyle w:val="Brdtext"/>
      </w:pPr>
      <w:r w:rsidRPr="003B39D2">
        <w:rPr>
          <w:b/>
        </w:rPr>
        <w:t>1 §</w:t>
      </w:r>
      <w:r w:rsidRPr="006C077A">
        <w:t> </w:t>
      </w:r>
      <w:r w:rsidR="00466EB6" w:rsidRPr="00D354EA">
        <w:t>Bestämmelser om ingripanden mot</w:t>
      </w:r>
      <w:r w:rsidRPr="00D354EA">
        <w:t xml:space="preserve"> en institutionell investerare som inte är originator, medverkande institut eller ursprunglig långivare och som åsidosätter sina skyldigheter enligt artikel 5 i EU-förordningen</w:t>
      </w:r>
      <w:r w:rsidR="00466EB6" w:rsidRPr="00D354EA">
        <w:t xml:space="preserve"> finns</w:t>
      </w:r>
      <w:r w:rsidRPr="00D354EA">
        <w:t xml:space="preserve"> i de lagar som reglerar den berörda verksamheten.</w:t>
      </w:r>
      <w:r>
        <w:t xml:space="preserve"> </w:t>
      </w:r>
    </w:p>
    <w:p w14:paraId="0661A36A" w14:textId="77777777" w:rsidR="00C17DA5" w:rsidRDefault="00C17DA5" w:rsidP="00C17DA5">
      <w:pPr>
        <w:pStyle w:val="Brdtext"/>
      </w:pPr>
    </w:p>
    <w:p w14:paraId="6AC6C2DE" w14:textId="77777777" w:rsidR="00C17DA5" w:rsidRDefault="00D65603" w:rsidP="00C17DA5">
      <w:pPr>
        <w:pStyle w:val="Punktlista"/>
        <w:numPr>
          <w:ilvl w:val="0"/>
          <w:numId w:val="0"/>
        </w:numPr>
        <w:ind w:left="284" w:hanging="284"/>
        <w:rPr>
          <w:rStyle w:val="BrdtextChar"/>
        </w:rPr>
      </w:pPr>
      <w:r>
        <w:rPr>
          <w:b/>
        </w:rPr>
        <w:t>2 </w:t>
      </w:r>
      <w:r w:rsidRPr="00B830BF">
        <w:rPr>
          <w:b/>
        </w:rPr>
        <w:t>§</w:t>
      </w:r>
      <w:r>
        <w:rPr>
          <w:b/>
        </w:rPr>
        <w:t> </w:t>
      </w:r>
      <w:r w:rsidRPr="00D35683">
        <w:rPr>
          <w:rStyle w:val="BrdtextChar"/>
        </w:rPr>
        <w:t xml:space="preserve">Finansinspektionen ska ingripa mot </w:t>
      </w:r>
    </w:p>
    <w:p w14:paraId="662EA2AD" w14:textId="77777777" w:rsidR="00C17DA5" w:rsidRPr="00D35683" w:rsidRDefault="00D65603" w:rsidP="00C17DA5">
      <w:pPr>
        <w:pStyle w:val="Brdtextmedindrag"/>
        <w:rPr>
          <w:rStyle w:val="BrdtextChar"/>
        </w:rPr>
      </w:pPr>
      <w:r>
        <w:rPr>
          <w:rStyle w:val="BrdtextChar"/>
        </w:rPr>
        <w:t>1. </w:t>
      </w:r>
      <w:r w:rsidRPr="00D35683">
        <w:rPr>
          <w:rStyle w:val="BrdtextChar"/>
        </w:rPr>
        <w:t xml:space="preserve">en institutionell investerare som är förvaltande part enligt artikel 5.5 i EU-förordningen och som har åsidosatt </w:t>
      </w:r>
      <w:r>
        <w:rPr>
          <w:rStyle w:val="BrdtextChar"/>
        </w:rPr>
        <w:t xml:space="preserve">någon av </w:t>
      </w:r>
      <w:r w:rsidRPr="00D35683">
        <w:rPr>
          <w:rStyle w:val="BrdtextChar"/>
        </w:rPr>
        <w:t>de skyldigheter som följer av artikel 5.1–5.4,</w:t>
      </w:r>
    </w:p>
    <w:p w14:paraId="2623B392" w14:textId="77777777" w:rsidR="00C17DA5" w:rsidRDefault="00D65603" w:rsidP="00C17DA5">
      <w:pPr>
        <w:pStyle w:val="Brdtextmedindrag"/>
      </w:pPr>
      <w:r>
        <w:t>2. </w:t>
      </w:r>
      <w:r w:rsidRPr="00D35683">
        <w:t>en originator eller ett medverkande institut som har åsidosatt</w:t>
      </w:r>
      <w:r>
        <w:t xml:space="preserve"> s</w:t>
      </w:r>
      <w:r w:rsidRPr="00725D5E">
        <w:t>ina skyldigheter enligt</w:t>
      </w:r>
      <w:r w:rsidRPr="00D35683">
        <w:t xml:space="preserve"> </w:t>
      </w:r>
      <w:r>
        <w:t>EU-för</w:t>
      </w:r>
      <w:r>
        <w:softHyphen/>
        <w:t xml:space="preserve">ordningen genom att </w:t>
      </w:r>
    </w:p>
    <w:p w14:paraId="42ACB105" w14:textId="77777777" w:rsidR="00C17DA5" w:rsidRDefault="00D65603" w:rsidP="00C17DA5">
      <w:pPr>
        <w:pStyle w:val="Brdtextmedindrag"/>
      </w:pPr>
      <w:r>
        <w:t>– inte uppfylla kraven på bibehållande av risk i artikel 6,</w:t>
      </w:r>
    </w:p>
    <w:p w14:paraId="760FE381" w14:textId="77777777" w:rsidR="00C17DA5" w:rsidRDefault="00D65603" w:rsidP="00C17DA5">
      <w:pPr>
        <w:pStyle w:val="Brdtextmedindrag"/>
      </w:pPr>
      <w:r>
        <w:t>– inte uppfylla transparenskraven i artikel 7,</w:t>
      </w:r>
    </w:p>
    <w:p w14:paraId="5A97D222" w14:textId="77777777" w:rsidR="00C17DA5" w:rsidRDefault="00D65603" w:rsidP="00C17DA5">
      <w:pPr>
        <w:pStyle w:val="Brdtextmedindrag"/>
      </w:pPr>
      <w:r>
        <w:t>– inte beakta förbudet mot återvärdepapperisering i artikel 8,</w:t>
      </w:r>
    </w:p>
    <w:p w14:paraId="0D654F60" w14:textId="77777777" w:rsidR="00C17DA5" w:rsidRDefault="00D65603" w:rsidP="00C17DA5">
      <w:pPr>
        <w:pStyle w:val="Brdtextmedindrag"/>
      </w:pPr>
      <w:r>
        <w:t>– inte uppfylla kraven för kreditgivning i artikel 9,</w:t>
      </w:r>
    </w:p>
    <w:p w14:paraId="02A2D45F" w14:textId="77777777" w:rsidR="00C17DA5" w:rsidRDefault="00D65603" w:rsidP="00C17DA5">
      <w:pPr>
        <w:pStyle w:val="Brdtextmedindrag"/>
      </w:pPr>
      <w:r>
        <w:t>– inte uppfylla kraven för STS-värdepapperisering i artikel 18, eller</w:t>
      </w:r>
    </w:p>
    <w:p w14:paraId="3BB9E05B" w14:textId="77777777" w:rsidR="00C17DA5" w:rsidRDefault="00D65603" w:rsidP="00C17DA5">
      <w:pPr>
        <w:pStyle w:val="Brdtextmedindrag"/>
      </w:pPr>
      <w:r>
        <w:t>– inte fullgöra skyldigheten att lämna underrättelser enligt artikel 27.4,</w:t>
      </w:r>
    </w:p>
    <w:p w14:paraId="64E0E477" w14:textId="77777777" w:rsidR="00C17DA5" w:rsidRDefault="00D65603" w:rsidP="00C17DA5">
      <w:pPr>
        <w:pStyle w:val="Brdtextmedindrag"/>
      </w:pPr>
      <w:r>
        <w:t>3. </w:t>
      </w:r>
      <w:r w:rsidRPr="00B33F67">
        <w:t xml:space="preserve">en originator eller ett </w:t>
      </w:r>
      <w:r w:rsidRPr="00054737">
        <w:t xml:space="preserve">medverkande institut som har åsidosatt </w:t>
      </w:r>
      <w:r w:rsidRPr="00725D5E">
        <w:t>sina skyldigheter</w:t>
      </w:r>
      <w:r>
        <w:t xml:space="preserve"> enligt</w:t>
      </w:r>
      <w:r w:rsidRPr="00725D5E">
        <w:t xml:space="preserve"> </w:t>
      </w:r>
      <w:r w:rsidRPr="00054737">
        <w:t>EU-för</w:t>
      </w:r>
      <w:r>
        <w:softHyphen/>
      </w:r>
      <w:r w:rsidRPr="00054737">
        <w:t xml:space="preserve">ordningen </w:t>
      </w:r>
      <w:r>
        <w:t xml:space="preserve">genom att </w:t>
      </w:r>
    </w:p>
    <w:p w14:paraId="22A99F2B" w14:textId="77777777" w:rsidR="00C17DA5" w:rsidRDefault="00D65603" w:rsidP="00C17DA5">
      <w:pPr>
        <w:pStyle w:val="Brdtextmedindrag"/>
      </w:pPr>
      <w:r>
        <w:lastRenderedPageBreak/>
        <w:t xml:space="preserve">– inte uppfylla kraven för STS-värdepapperisering i någon av artiklarna 19–22 eller 23–26, eller </w:t>
      </w:r>
    </w:p>
    <w:p w14:paraId="604C0AB6" w14:textId="77777777" w:rsidR="00C17DA5" w:rsidRDefault="00D65603" w:rsidP="00C17DA5">
      <w:pPr>
        <w:pStyle w:val="Brdtextmedindrag"/>
      </w:pPr>
      <w:r>
        <w:t xml:space="preserve">– inte uppfylla kraven på STS-anmälan i artikel 27.1, </w:t>
      </w:r>
    </w:p>
    <w:p w14:paraId="6043DD01" w14:textId="77777777" w:rsidR="00C17DA5" w:rsidRDefault="00D65603" w:rsidP="00C17DA5">
      <w:pPr>
        <w:pStyle w:val="Brdtextmedindrag"/>
      </w:pPr>
      <w:r>
        <w:t>4.</w:t>
      </w:r>
      <w:r w:rsidRPr="0068229C">
        <w:t xml:space="preserve"> en ursprunglig långivare som har åsidosatt </w:t>
      </w:r>
      <w:r w:rsidRPr="00725D5E">
        <w:t xml:space="preserve">sina skyldigheter enligt </w:t>
      </w:r>
      <w:r>
        <w:t xml:space="preserve">EU-förordningen genom att </w:t>
      </w:r>
    </w:p>
    <w:p w14:paraId="268256FE" w14:textId="77777777" w:rsidR="00C17DA5" w:rsidRDefault="00D65603" w:rsidP="00C17DA5">
      <w:pPr>
        <w:pStyle w:val="Brdtextmedindrag"/>
      </w:pPr>
      <w:r>
        <w:t xml:space="preserve">– inte uppfylla </w:t>
      </w:r>
      <w:r w:rsidRPr="0068229C">
        <w:t xml:space="preserve">kraven </w:t>
      </w:r>
      <w:r>
        <w:t>på</w:t>
      </w:r>
      <w:r w:rsidRPr="0068229C">
        <w:t xml:space="preserve"> bibehållande av risk i artikel 6</w:t>
      </w:r>
      <w:r>
        <w:t xml:space="preserve">, </w:t>
      </w:r>
    </w:p>
    <w:p w14:paraId="715009C4" w14:textId="77777777" w:rsidR="00C17DA5" w:rsidRDefault="00D65603" w:rsidP="00C17DA5">
      <w:pPr>
        <w:pStyle w:val="Brdtextmedindrag"/>
      </w:pPr>
      <w:r>
        <w:t xml:space="preserve">– inte beakta förbudet mot återvärdepapperisering i artikel 8, eller </w:t>
      </w:r>
    </w:p>
    <w:p w14:paraId="26938696" w14:textId="77777777" w:rsidR="00C17DA5" w:rsidRPr="0068229C" w:rsidRDefault="00D65603" w:rsidP="00C17DA5">
      <w:pPr>
        <w:pStyle w:val="Brdtextmedindrag"/>
      </w:pPr>
      <w:r>
        <w:t xml:space="preserve">– inte uppfylla </w:t>
      </w:r>
      <w:r w:rsidRPr="0068229C">
        <w:t xml:space="preserve">kraven </w:t>
      </w:r>
      <w:r>
        <w:t xml:space="preserve">för </w:t>
      </w:r>
      <w:r w:rsidRPr="0068229C">
        <w:t>kreditgivning i artikel</w:t>
      </w:r>
      <w:r>
        <w:t> </w:t>
      </w:r>
      <w:r w:rsidRPr="0068229C">
        <w:t>9,</w:t>
      </w:r>
    </w:p>
    <w:p w14:paraId="049EEF01" w14:textId="77777777" w:rsidR="00C17DA5" w:rsidRDefault="00D65603" w:rsidP="00C17DA5">
      <w:pPr>
        <w:pStyle w:val="Brdtextmedindrag"/>
      </w:pPr>
      <w:r>
        <w:t>5.</w:t>
      </w:r>
      <w:r w:rsidRPr="0068229C">
        <w:t xml:space="preserve"> ett specialföretag för värdepapperisering som har åsidosatt </w:t>
      </w:r>
      <w:r w:rsidRPr="00725D5E">
        <w:t xml:space="preserve">sina skyldigheter enligt </w:t>
      </w:r>
      <w:r>
        <w:t>EU-för</w:t>
      </w:r>
      <w:r>
        <w:softHyphen/>
        <w:t xml:space="preserve">ordningen genom att </w:t>
      </w:r>
    </w:p>
    <w:p w14:paraId="6043A9EA" w14:textId="77777777" w:rsidR="00C17DA5" w:rsidRDefault="00D65603" w:rsidP="00C17DA5">
      <w:pPr>
        <w:pStyle w:val="Brdtextmedindrag"/>
      </w:pPr>
      <w:r>
        <w:t xml:space="preserve">– inte uppfylla </w:t>
      </w:r>
      <w:r w:rsidRPr="0068229C">
        <w:t>transparenskraven i artikel 7</w:t>
      </w:r>
      <w:r>
        <w:t xml:space="preserve">, </w:t>
      </w:r>
    </w:p>
    <w:p w14:paraId="1EDA6AD3" w14:textId="77777777" w:rsidR="00C17DA5" w:rsidRDefault="00D65603" w:rsidP="00C17DA5">
      <w:pPr>
        <w:pStyle w:val="Brdtextmedindrag"/>
      </w:pPr>
      <w:r>
        <w:t xml:space="preserve">– inte beakta förbudet mot återvärdepapperisering i artikel 8, eller </w:t>
      </w:r>
    </w:p>
    <w:p w14:paraId="3C40DAF2" w14:textId="77777777" w:rsidR="00C17DA5" w:rsidRPr="0068229C" w:rsidRDefault="00D65603" w:rsidP="00C17DA5">
      <w:pPr>
        <w:pStyle w:val="Brdtextmedindrag"/>
      </w:pPr>
      <w:r>
        <w:t xml:space="preserve">– inte uppfylla kraven för STS-värdepapperisering i artikel 18, </w:t>
      </w:r>
      <w:r w:rsidRPr="0068229C">
        <w:t xml:space="preserve">och </w:t>
      </w:r>
    </w:p>
    <w:p w14:paraId="1F1C5BE5" w14:textId="2D04F4CE" w:rsidR="00C17DA5" w:rsidRPr="0068229C" w:rsidRDefault="00D65603" w:rsidP="00C17DA5">
      <w:pPr>
        <w:pStyle w:val="Brdtextmedindrag"/>
      </w:pPr>
      <w:r>
        <w:t>6</w:t>
      </w:r>
      <w:r w:rsidRPr="0068229C">
        <w:t>.</w:t>
      </w:r>
      <w:r>
        <w:t> </w:t>
      </w:r>
      <w:r w:rsidRPr="0068229C">
        <w:t>en tredje part som har beviljats tillstånd enligt artikel 28.1 i EU</w:t>
      </w:r>
      <w:r>
        <w:t>-</w:t>
      </w:r>
      <w:r w:rsidRPr="0068229C">
        <w:t>för</w:t>
      </w:r>
      <w:r>
        <w:softHyphen/>
      </w:r>
      <w:r w:rsidRPr="0068229C">
        <w:t>ordningen och som har åsidosatt underrättelseskyldigheten enligt artikel</w:t>
      </w:r>
      <w:r>
        <w:t> </w:t>
      </w:r>
      <w:r w:rsidRPr="0068229C">
        <w:t>28.2.</w:t>
      </w:r>
    </w:p>
    <w:p w14:paraId="1DFE1BD6" w14:textId="77777777" w:rsidR="00C17DA5" w:rsidRDefault="00C17DA5" w:rsidP="00C17DA5">
      <w:pPr>
        <w:pStyle w:val="Brdtext"/>
        <w:rPr>
          <w:b/>
        </w:rPr>
      </w:pPr>
    </w:p>
    <w:p w14:paraId="387EAAB2" w14:textId="77777777" w:rsidR="00C17DA5" w:rsidRPr="00EA19C2" w:rsidRDefault="00D65603" w:rsidP="00C17DA5">
      <w:pPr>
        <w:pStyle w:val="Brdtext"/>
      </w:pPr>
      <w:r>
        <w:rPr>
          <w:b/>
        </w:rPr>
        <w:t>3</w:t>
      </w:r>
      <w:r w:rsidRPr="00EA19C2">
        <w:rPr>
          <w:b/>
        </w:rPr>
        <w:t> §</w:t>
      </w:r>
      <w:r w:rsidRPr="00EA19C2">
        <w:t> </w:t>
      </w:r>
      <w:r>
        <w:t>Ett i</w:t>
      </w:r>
      <w:r w:rsidRPr="00EA19C2">
        <w:t xml:space="preserve">ngripande enligt </w:t>
      </w:r>
      <w:r>
        <w:t>2 </w:t>
      </w:r>
      <w:r w:rsidRPr="00EA19C2">
        <w:t xml:space="preserve">§ sker genom </w:t>
      </w:r>
      <w:r>
        <w:t xml:space="preserve">beslut om </w:t>
      </w:r>
    </w:p>
    <w:p w14:paraId="6E675337" w14:textId="77777777" w:rsidR="00C17DA5" w:rsidRDefault="00D65603" w:rsidP="00C17DA5">
      <w:pPr>
        <w:pStyle w:val="Brdtextmedindrag"/>
      </w:pPr>
      <w:r>
        <w:t>1. </w:t>
      </w:r>
      <w:r w:rsidRPr="00EA19C2">
        <w:t>föreläggande att</w:t>
      </w:r>
      <w:r>
        <w:t xml:space="preserve"> inom en viss tid upphöra med överträdelsen,</w:t>
      </w:r>
    </w:p>
    <w:p w14:paraId="0CF05C0C" w14:textId="77777777" w:rsidR="00C17DA5" w:rsidRDefault="00D65603" w:rsidP="00C17DA5">
      <w:pPr>
        <w:pStyle w:val="Brdtextmedindrag"/>
      </w:pPr>
      <w:r>
        <w:t>2. föreläggande att inom en viss tid begränsa rörelsen i något avseende, minska riskerna i den eller vidta någon annan åtgärd för att komma till rätta med situationen,</w:t>
      </w:r>
    </w:p>
    <w:p w14:paraId="7C07DD98" w14:textId="77777777" w:rsidR="00C17DA5" w:rsidRDefault="00D65603" w:rsidP="00C17DA5">
      <w:pPr>
        <w:pStyle w:val="Brdtextmedindrag"/>
      </w:pPr>
      <w:r>
        <w:t>3. anmärkning,</w:t>
      </w:r>
    </w:p>
    <w:p w14:paraId="54CD1AFC" w14:textId="77777777" w:rsidR="00C17DA5" w:rsidRDefault="00D65603" w:rsidP="00C17DA5">
      <w:pPr>
        <w:pStyle w:val="Brdtextmedindrag"/>
      </w:pPr>
      <w:r>
        <w:t>4. förbud mot STS-anmälan enligt 4 §, eller</w:t>
      </w:r>
    </w:p>
    <w:p w14:paraId="5B911EAB" w14:textId="77777777" w:rsidR="00C17DA5" w:rsidRDefault="00D65603" w:rsidP="00C17DA5">
      <w:pPr>
        <w:pStyle w:val="Brdtextmedindrag"/>
      </w:pPr>
      <w:r>
        <w:t>5. tillfällig återkallelse av tillstånd enligt 5 §.</w:t>
      </w:r>
    </w:p>
    <w:p w14:paraId="69528041" w14:textId="77777777" w:rsidR="00C17DA5" w:rsidRDefault="00D65603" w:rsidP="00C17DA5">
      <w:pPr>
        <w:pStyle w:val="Brdtextmedindrag"/>
      </w:pPr>
      <w:r w:rsidRPr="00F82FEE">
        <w:t xml:space="preserve">Ett ingripande enligt första stycket </w:t>
      </w:r>
      <w:r>
        <w:t xml:space="preserve">4 eller 5 </w:t>
      </w:r>
      <w:r w:rsidRPr="00F82FEE">
        <w:t>får</w:t>
      </w:r>
      <w:r>
        <w:t xml:space="preserve"> ske bara om över</w:t>
      </w:r>
      <w:r>
        <w:softHyphen/>
        <w:t xml:space="preserve">trädelsen är uppsåtlig eller oaktsam. </w:t>
      </w:r>
    </w:p>
    <w:p w14:paraId="1D0F1A4D" w14:textId="77777777" w:rsidR="00C17DA5" w:rsidRDefault="00D65603" w:rsidP="00C17DA5">
      <w:pPr>
        <w:pStyle w:val="Brdtextmedindrag"/>
      </w:pPr>
      <w:r>
        <w:t xml:space="preserve">Ett ingripande får inte ske om överträdelsen omfattas av ett föreläggande som har förenats med vite och </w:t>
      </w:r>
      <w:r w:rsidRPr="00DC1816">
        <w:t xml:space="preserve">en ansökan om utdömande av vitet </w:t>
      </w:r>
      <w:r w:rsidRPr="009A0D09">
        <w:t>har gjorts.</w:t>
      </w:r>
    </w:p>
    <w:p w14:paraId="6770C9E5" w14:textId="77777777" w:rsidR="00C17DA5" w:rsidRDefault="00C17DA5" w:rsidP="00C17DA5">
      <w:pPr>
        <w:pStyle w:val="Brdtextmedindrag"/>
      </w:pPr>
    </w:p>
    <w:p w14:paraId="6CFE52CB" w14:textId="77777777" w:rsidR="00C17DA5" w:rsidRDefault="00D65603" w:rsidP="00C17DA5">
      <w:pPr>
        <w:pStyle w:val="Brdtext"/>
      </w:pPr>
      <w:r w:rsidRPr="00D72B27">
        <w:rPr>
          <w:b/>
        </w:rPr>
        <w:t>4 §</w:t>
      </w:r>
      <w:r>
        <w:t xml:space="preserve"> Om en </w:t>
      </w:r>
      <w:r w:rsidRPr="00D72B27">
        <w:t xml:space="preserve">originator eller ett medverkande institut </w:t>
      </w:r>
      <w:r>
        <w:t>har överträtt EU-för</w:t>
      </w:r>
      <w:r>
        <w:softHyphen/>
        <w:t>ordningen i ett fall som anges i 2 § 3, får</w:t>
      </w:r>
      <w:r w:rsidRPr="00D72B27">
        <w:t xml:space="preserve"> </w:t>
      </w:r>
      <w:r>
        <w:t>Finansinspektionen besluta att origi</w:t>
      </w:r>
      <w:r>
        <w:softHyphen/>
        <w:t>natorn eller det medverkande institutet för en viss tid, högst ett år, inte får göra en</w:t>
      </w:r>
      <w:r w:rsidRPr="00D72B27">
        <w:t xml:space="preserve"> STS-anmälan en</w:t>
      </w:r>
      <w:r>
        <w:t xml:space="preserve">ligt artikel 27.1 i förordningen. </w:t>
      </w:r>
    </w:p>
    <w:p w14:paraId="73BB3891" w14:textId="77777777" w:rsidR="00C17DA5" w:rsidRPr="00D72B27" w:rsidRDefault="00C17DA5" w:rsidP="00C17DA5">
      <w:pPr>
        <w:pStyle w:val="Brdtextmedindrag"/>
      </w:pPr>
    </w:p>
    <w:p w14:paraId="70761892" w14:textId="77777777" w:rsidR="00C17DA5" w:rsidRDefault="00D65603" w:rsidP="00C17DA5">
      <w:pPr>
        <w:pStyle w:val="Brdtextmedindrag"/>
        <w:ind w:firstLine="0"/>
      </w:pPr>
      <w:r>
        <w:rPr>
          <w:b/>
        </w:rPr>
        <w:t>5 </w:t>
      </w:r>
      <w:r w:rsidRPr="00D72B27">
        <w:rPr>
          <w:b/>
        </w:rPr>
        <w:t>§</w:t>
      </w:r>
      <w:r>
        <w:t> </w:t>
      </w:r>
      <w:r w:rsidRPr="00D72B27">
        <w:t>Om en tredje part</w:t>
      </w:r>
      <w:r>
        <w:t xml:space="preserve"> har överträtt EU-</w:t>
      </w:r>
      <w:r w:rsidRPr="00D72B27">
        <w:t>förordn</w:t>
      </w:r>
      <w:r>
        <w:t>ingen i ett fall som anges i 2 § 6, får Finansinspektionen besluta att</w:t>
      </w:r>
      <w:r w:rsidRPr="00D72B27">
        <w:t xml:space="preserve"> </w:t>
      </w:r>
      <w:r>
        <w:t xml:space="preserve">för en viss tid, högst ett år, </w:t>
      </w:r>
      <w:r w:rsidRPr="00D72B27">
        <w:t>åter</w:t>
      </w:r>
      <w:r>
        <w:softHyphen/>
      </w:r>
      <w:r w:rsidRPr="00D72B27">
        <w:t>kalla tillstånd</w:t>
      </w:r>
      <w:r>
        <w:t>et</w:t>
      </w:r>
      <w:r w:rsidRPr="00D72B27">
        <w:t>.</w:t>
      </w:r>
    </w:p>
    <w:p w14:paraId="7D9989A7" w14:textId="77777777" w:rsidR="00C17DA5" w:rsidRDefault="00D65603" w:rsidP="00C17DA5">
      <w:pPr>
        <w:pStyle w:val="Brdtextmedindrag"/>
      </w:pPr>
      <w:r w:rsidRPr="00FC2751">
        <w:t>I</w:t>
      </w:r>
      <w:r w:rsidRPr="007204DB">
        <w:t xml:space="preserve"> artikel 28.1 i EU-förordningen finns bestämmelser om återkall</w:t>
      </w:r>
      <w:r>
        <w:t>else av tillstånd om</w:t>
      </w:r>
      <w:r w:rsidRPr="007204DB">
        <w:t xml:space="preserve"> </w:t>
      </w:r>
      <w:r>
        <w:t xml:space="preserve">en tredje part som har beviljats tillstånd enligt den artikeln i något väsentligt avseende </w:t>
      </w:r>
      <w:r w:rsidRPr="007204DB">
        <w:t>inte uppfyller förutsättningarna för tillstånd</w:t>
      </w:r>
      <w:r>
        <w:t>.</w:t>
      </w:r>
    </w:p>
    <w:p w14:paraId="0642CC2D" w14:textId="77777777" w:rsidR="00C17DA5" w:rsidRDefault="00C17DA5" w:rsidP="00C17DA5">
      <w:pPr>
        <w:pStyle w:val="Brdtextmedindrag"/>
        <w:ind w:firstLine="0"/>
        <w:rPr>
          <w:b/>
        </w:rPr>
      </w:pPr>
    </w:p>
    <w:p w14:paraId="4B9F7B3E" w14:textId="77777777" w:rsidR="00C17DA5" w:rsidRDefault="00D65603" w:rsidP="00C17DA5">
      <w:pPr>
        <w:pStyle w:val="Brdtextmedindrag"/>
        <w:ind w:firstLine="0"/>
      </w:pPr>
      <w:r>
        <w:rPr>
          <w:b/>
        </w:rPr>
        <w:t>6</w:t>
      </w:r>
      <w:r w:rsidRPr="00DE0827">
        <w:rPr>
          <w:b/>
        </w:rPr>
        <w:t> § </w:t>
      </w:r>
      <w:r w:rsidRPr="00DE0827">
        <w:t xml:space="preserve">Om beslut om anmärkning </w:t>
      </w:r>
      <w:r>
        <w:t>enligt 3</w:t>
      </w:r>
      <w:r w:rsidRPr="00DE0827">
        <w:t> §</w:t>
      </w:r>
      <w:r>
        <w:t xml:space="preserve"> första stycket 3</w:t>
      </w:r>
      <w:r w:rsidRPr="00DE0827">
        <w:t xml:space="preserve"> har</w:t>
      </w:r>
      <w:r>
        <w:t xml:space="preserve"> </w:t>
      </w:r>
      <w:r w:rsidRPr="00DE0827">
        <w:t>meddelats</w:t>
      </w:r>
      <w:r>
        <w:t>,</w:t>
      </w:r>
      <w:r w:rsidRPr="00DE0827">
        <w:t xml:space="preserve"> får </w:t>
      </w:r>
      <w:r>
        <w:t>Finansinspektionen besluta att den som har gjort sig skyldig till över</w:t>
      </w:r>
      <w:r>
        <w:softHyphen/>
        <w:t xml:space="preserve">trädelsen ska betala en </w:t>
      </w:r>
      <w:r w:rsidRPr="00D41ACD">
        <w:t>sanktionsavgift</w:t>
      </w:r>
      <w:r>
        <w:t xml:space="preserve">. </w:t>
      </w:r>
    </w:p>
    <w:p w14:paraId="4047C966" w14:textId="77777777" w:rsidR="00C17DA5" w:rsidRDefault="00D65603" w:rsidP="00C17DA5">
      <w:pPr>
        <w:pStyle w:val="Brdtextmedindrag"/>
      </w:pPr>
      <w:r w:rsidRPr="00DE0827">
        <w:t>Sanktionsavgiften får beslutas bara om</w:t>
      </w:r>
    </w:p>
    <w:p w14:paraId="1D0619A9" w14:textId="77777777" w:rsidR="00C17DA5" w:rsidRDefault="00D65603" w:rsidP="00C17DA5">
      <w:pPr>
        <w:pStyle w:val="Brdtextmedindrag"/>
      </w:pPr>
      <w:r>
        <w:t>1. överträdelsen är uppsåtlig eller oaktsam, och</w:t>
      </w:r>
    </w:p>
    <w:p w14:paraId="0E132670" w14:textId="77777777" w:rsidR="00C17DA5" w:rsidRDefault="00D65603" w:rsidP="00C17DA5">
      <w:pPr>
        <w:pStyle w:val="Brdtextmedindrag"/>
      </w:pPr>
      <w:r>
        <w:t>2. </w:t>
      </w:r>
      <w:r w:rsidRPr="00DE0827">
        <w:t xml:space="preserve">den som avgiften gäller, inom två år från det att överträdelsen ägde rum, har delgetts en upplysning om att frågan om sanktionsavgift har tagits upp av Finansinspektionen. </w:t>
      </w:r>
    </w:p>
    <w:p w14:paraId="0FB65974" w14:textId="7DB895E7" w:rsidR="00C17DA5" w:rsidRPr="00D354EA" w:rsidRDefault="00D65603" w:rsidP="001C1FB8">
      <w:pPr>
        <w:pStyle w:val="Rubrik4utannumrering"/>
        <w:spacing w:before="0"/>
      </w:pPr>
      <w:r w:rsidRPr="00D72B27">
        <w:lastRenderedPageBreak/>
        <w:t xml:space="preserve">Ingripanden mot vissa </w:t>
      </w:r>
      <w:r w:rsidR="00466EB6" w:rsidRPr="00D354EA">
        <w:t>företrädare för juridiska</w:t>
      </w:r>
      <w:r w:rsidRPr="00D354EA">
        <w:t xml:space="preserve"> personer</w:t>
      </w:r>
    </w:p>
    <w:p w14:paraId="6192648C" w14:textId="0890D4B9" w:rsidR="00C17DA5" w:rsidRPr="006C077A" w:rsidRDefault="00D65603" w:rsidP="001C1FB8">
      <w:pPr>
        <w:pStyle w:val="Brdtext"/>
      </w:pPr>
      <w:r w:rsidRPr="00D354EA">
        <w:rPr>
          <w:b/>
        </w:rPr>
        <w:t>7 § </w:t>
      </w:r>
      <w:r w:rsidRPr="00D354EA">
        <w:t xml:space="preserve">Om en juridisk person har överträtt EU-förordningen i ett fall som anges i 2 §, ska Finansinspektionen ingripa mot den som ingår i den juridiska personens styrelse eller är dess verkställande direktör, eller ersättare för någon av dem. Ingripande får ske genom </w:t>
      </w:r>
      <w:r w:rsidR="00466EB6" w:rsidRPr="00D354EA">
        <w:t>en eller båda av</w:t>
      </w:r>
      <w:r w:rsidR="00466EB6">
        <w:t xml:space="preserve"> </w:t>
      </w:r>
      <w:r>
        <w:t>följande sanktioner:</w:t>
      </w:r>
    </w:p>
    <w:p w14:paraId="48282B8C" w14:textId="77777777" w:rsidR="00C17DA5" w:rsidRPr="00EA19C2" w:rsidRDefault="00D65603" w:rsidP="00C17DA5">
      <w:pPr>
        <w:pStyle w:val="Brdtextmedindrag"/>
      </w:pPr>
      <w:r>
        <w:t>1. att den fysiska personen under en viss tid, lägst tre och högst tio år, inte får vara styrelseledamot eller verkställande direktör, eller ersättare för någon av dem, i en originator, ett medverkande institut eller ett special</w:t>
      </w:r>
      <w:r>
        <w:softHyphen/>
        <w:t>företag för värdepapperisering, eller</w:t>
      </w:r>
    </w:p>
    <w:p w14:paraId="481B67C9" w14:textId="77777777" w:rsidR="00C17DA5" w:rsidRDefault="00D65603" w:rsidP="00C17DA5">
      <w:pPr>
        <w:pStyle w:val="Brdtextmedindrag"/>
      </w:pPr>
      <w:r>
        <w:t>2</w:t>
      </w:r>
      <w:r w:rsidRPr="00EA19C2">
        <w:t>.</w:t>
      </w:r>
      <w:r>
        <w:t> </w:t>
      </w:r>
      <w:r w:rsidRPr="00EA19C2">
        <w:t>sanktions</w:t>
      </w:r>
      <w:r>
        <w:t>avgift.</w:t>
      </w:r>
    </w:p>
    <w:p w14:paraId="5E696043" w14:textId="77777777" w:rsidR="00C17DA5" w:rsidRDefault="00D65603" w:rsidP="00C17DA5">
      <w:pPr>
        <w:pStyle w:val="Brdtextmedindrag"/>
      </w:pPr>
      <w:r w:rsidRPr="00920996">
        <w:t>Ett ingripande enligt första stycket får ske</w:t>
      </w:r>
      <w:r>
        <w:t xml:space="preserve"> bara</w:t>
      </w:r>
      <w:r w:rsidRPr="00920996">
        <w:t xml:space="preserve"> om </w:t>
      </w:r>
      <w:r>
        <w:t>den juridiska person</w:t>
      </w:r>
      <w:r>
        <w:softHyphen/>
        <w:t xml:space="preserve">ens </w:t>
      </w:r>
      <w:r w:rsidRPr="00920996">
        <w:t xml:space="preserve">överträdelse är allvarlig och </w:t>
      </w:r>
      <w:r>
        <w:t xml:space="preserve">den fysiska </w:t>
      </w:r>
      <w:r w:rsidRPr="00920996">
        <w:t>personen i fråga uppså</w:t>
      </w:r>
      <w:r>
        <w:t xml:space="preserve">tligen eller av grov oaktsamhet </w:t>
      </w:r>
      <w:r w:rsidRPr="00920996">
        <w:t xml:space="preserve">orsakat överträdelsen. </w:t>
      </w:r>
    </w:p>
    <w:p w14:paraId="0B9EC6CE" w14:textId="77777777" w:rsidR="00C17DA5" w:rsidRDefault="00D65603" w:rsidP="00C17DA5">
      <w:pPr>
        <w:pStyle w:val="Rubrik4utannumrering"/>
      </w:pPr>
      <w:r>
        <w:t>Sanktionsföreläggande</w:t>
      </w:r>
    </w:p>
    <w:p w14:paraId="653D85DB" w14:textId="77777777" w:rsidR="00C17DA5" w:rsidRDefault="00D65603" w:rsidP="00C17DA5">
      <w:pPr>
        <w:pStyle w:val="Brdtextmedindrag"/>
        <w:ind w:firstLine="0"/>
      </w:pPr>
      <w:r>
        <w:rPr>
          <w:b/>
        </w:rPr>
        <w:t>8 </w:t>
      </w:r>
      <w:r w:rsidRPr="00D72B27">
        <w:rPr>
          <w:b/>
        </w:rPr>
        <w:t>§</w:t>
      </w:r>
      <w:r>
        <w:t xml:space="preserve"> Frågor om ingripande mot fysiska personer </w:t>
      </w:r>
      <w:r w:rsidRPr="00054737">
        <w:t>enligt 7</w:t>
      </w:r>
      <w:r>
        <w:t> </w:t>
      </w:r>
      <w:r w:rsidRPr="00054737">
        <w:t>§</w:t>
      </w:r>
      <w:r w:rsidRPr="00C42A2F">
        <w:t xml:space="preserve"> tas</w:t>
      </w:r>
      <w:r>
        <w:t xml:space="preserve"> upp av Finansinspektionen genom sanktionsföreläggande.</w:t>
      </w:r>
    </w:p>
    <w:p w14:paraId="0445052B" w14:textId="77777777" w:rsidR="00C17DA5" w:rsidRDefault="00D65603" w:rsidP="00C17DA5">
      <w:pPr>
        <w:pStyle w:val="Brdtextmedindrag"/>
      </w:pPr>
      <w:r>
        <w:t>Ett sanktionsföreläggande innebär att den fysiska personen föreläggs att inom en viss tid godkänna en sanktion som är bestämd till tid eller belopp.</w:t>
      </w:r>
    </w:p>
    <w:p w14:paraId="66E3F798" w14:textId="77777777" w:rsidR="00C17DA5" w:rsidRDefault="00D65603" w:rsidP="00C17DA5">
      <w:pPr>
        <w:pStyle w:val="Brdtextmedindrag"/>
      </w:pPr>
      <w:r>
        <w:t xml:space="preserve">När föreläggande har godkänts, gäller det som ett domstolsavgörande som fått laga kraft. Ett godkännande som görs efter den tid som angetts i föreläggandet är utan verkan. </w:t>
      </w:r>
    </w:p>
    <w:p w14:paraId="529E6C2B" w14:textId="77777777" w:rsidR="00C17DA5" w:rsidRDefault="00C17DA5" w:rsidP="00C17DA5">
      <w:pPr>
        <w:pStyle w:val="Brdtextmedindrag"/>
      </w:pPr>
    </w:p>
    <w:p w14:paraId="22A88151" w14:textId="77777777" w:rsidR="00C17DA5" w:rsidRDefault="00D65603" w:rsidP="00C17DA5">
      <w:pPr>
        <w:pStyle w:val="Brdtextmedindrag"/>
        <w:ind w:firstLine="0"/>
      </w:pPr>
      <w:r>
        <w:rPr>
          <w:b/>
        </w:rPr>
        <w:t>9 </w:t>
      </w:r>
      <w:r w:rsidRPr="00D72B27">
        <w:rPr>
          <w:b/>
        </w:rPr>
        <w:t>§</w:t>
      </w:r>
      <w:r>
        <w:rPr>
          <w:b/>
        </w:rPr>
        <w:t> </w:t>
      </w:r>
      <w:r>
        <w:t xml:space="preserve">Ett sanktionsföreläggande ska innehålla uppgift om </w:t>
      </w:r>
    </w:p>
    <w:p w14:paraId="3575D625" w14:textId="77777777" w:rsidR="00C17DA5" w:rsidRDefault="00D65603" w:rsidP="00C17DA5">
      <w:pPr>
        <w:pStyle w:val="Brdtextmedindrag"/>
      </w:pPr>
      <w:r>
        <w:t>1. den fysiska person som föreläggandet avser,</w:t>
      </w:r>
    </w:p>
    <w:p w14:paraId="04A51B7E" w14:textId="77777777" w:rsidR="00C17DA5" w:rsidRDefault="00D65603" w:rsidP="00C17DA5">
      <w:pPr>
        <w:pStyle w:val="Brdtextmedindrag"/>
      </w:pPr>
      <w:r>
        <w:t>2. överträdelsen och de omständigheter som behövs för att känneteckna den,</w:t>
      </w:r>
    </w:p>
    <w:p w14:paraId="4D1C6047" w14:textId="77777777" w:rsidR="00C17DA5" w:rsidRDefault="00D65603" w:rsidP="00C17DA5">
      <w:pPr>
        <w:pStyle w:val="Brdtextmedindrag"/>
      </w:pPr>
      <w:r>
        <w:t>3. de bestämmelser som är tillämpliga på överträdelsen, och</w:t>
      </w:r>
    </w:p>
    <w:p w14:paraId="54A663C6" w14:textId="77777777" w:rsidR="00C17DA5" w:rsidRDefault="00D65603" w:rsidP="00C17DA5">
      <w:pPr>
        <w:pStyle w:val="Brdtextmedindrag"/>
      </w:pPr>
      <w:r>
        <w:t>4. den sanktion som föreläggs personen.</w:t>
      </w:r>
    </w:p>
    <w:p w14:paraId="0E4E96EC" w14:textId="77777777" w:rsidR="00C17DA5" w:rsidRDefault="00D65603" w:rsidP="00C17DA5">
      <w:pPr>
        <w:pStyle w:val="Brdtextmedindrag"/>
      </w:pPr>
      <w:r>
        <w:t>Föreläggandet ska också innehålla en upplysning om att ansökan om sanktion kan komma att ges in till domstol, om föreläggandet inte god</w:t>
      </w:r>
      <w:r>
        <w:softHyphen/>
        <w:t>känns inom den tid som Finansinspektionen anger.</w:t>
      </w:r>
    </w:p>
    <w:p w14:paraId="7800961A" w14:textId="77777777" w:rsidR="00C17DA5" w:rsidRDefault="00C17DA5" w:rsidP="00C17DA5">
      <w:pPr>
        <w:pStyle w:val="Brdtextmedindrag"/>
        <w:ind w:firstLine="0"/>
      </w:pPr>
    </w:p>
    <w:p w14:paraId="498B5064" w14:textId="77777777" w:rsidR="00C17DA5" w:rsidRDefault="00D65603" w:rsidP="00C17DA5">
      <w:pPr>
        <w:pStyle w:val="Brdtextmedindrag"/>
        <w:ind w:firstLine="0"/>
      </w:pPr>
      <w:r>
        <w:rPr>
          <w:b/>
        </w:rPr>
        <w:t>10</w:t>
      </w:r>
      <w:r w:rsidRPr="00D72B27">
        <w:rPr>
          <w:b/>
        </w:rPr>
        <w:t> §</w:t>
      </w:r>
      <w:r>
        <w:t xml:space="preserve"> Om ett sanktionsföreläggande inte har godkänts inom angiven tid, får Finansinspektionen ansöka hos domstol om att sanktion ska beslutas. En sådan ansökan ska göras hos den förvaltningsrätt som är behörig att pröva ett överklagande av Finansinspektionens beslut om ingripande mot den juridiska personen för samma överträdelse. </w:t>
      </w:r>
    </w:p>
    <w:p w14:paraId="0097EA5E" w14:textId="77777777" w:rsidR="00C17DA5" w:rsidRDefault="00D65603" w:rsidP="00C17DA5">
      <w:pPr>
        <w:pStyle w:val="Brdtextmedindrag"/>
      </w:pPr>
      <w:r>
        <w:t>Prövningstillstånd krävs vid överklagande till kammarrätten.</w:t>
      </w:r>
    </w:p>
    <w:p w14:paraId="5F06CA0D" w14:textId="77777777" w:rsidR="00C17DA5" w:rsidRDefault="00C17DA5" w:rsidP="00C17DA5">
      <w:pPr>
        <w:pStyle w:val="Brdtextmedindrag"/>
      </w:pPr>
    </w:p>
    <w:p w14:paraId="22822D84" w14:textId="2C781365" w:rsidR="00C17DA5" w:rsidRPr="00920996" w:rsidRDefault="00D65603" w:rsidP="001C1FB8">
      <w:pPr>
        <w:pStyle w:val="Brdtextmedindrag"/>
        <w:ind w:firstLine="0"/>
      </w:pPr>
      <w:r>
        <w:rPr>
          <w:b/>
        </w:rPr>
        <w:t>11</w:t>
      </w:r>
      <w:r w:rsidRPr="00D72B27">
        <w:rPr>
          <w:b/>
        </w:rPr>
        <w:t> </w:t>
      </w:r>
      <w:r w:rsidRPr="00D354EA">
        <w:rPr>
          <w:b/>
        </w:rPr>
        <w:t>§ </w:t>
      </w:r>
      <w:r w:rsidR="00466EB6" w:rsidRPr="00D354EA">
        <w:t>En sanktion som anges i</w:t>
      </w:r>
      <w:r w:rsidRPr="00D354EA">
        <w:t xml:space="preserve"> 7 §</w:t>
      </w:r>
      <w:r>
        <w:t xml:space="preserve"> får beslutas bara om sanktions</w:t>
      </w:r>
      <w:r w:rsidR="006B6D3B">
        <w:softHyphen/>
      </w:r>
      <w:r>
        <w:t>före</w:t>
      </w:r>
      <w:r w:rsidR="006B6D3B">
        <w:softHyphen/>
      </w:r>
      <w:r>
        <w:t>läggan</w:t>
      </w:r>
      <w:r w:rsidR="000438A5">
        <w:softHyphen/>
      </w:r>
      <w:r>
        <w:t>det har delgetts den som sanktionen riktas mot inom två år från den tidpunkt då överträdelsen ägde rum.</w:t>
      </w:r>
    </w:p>
    <w:p w14:paraId="7718E942" w14:textId="77777777" w:rsidR="00C17DA5" w:rsidRPr="00D72B27" w:rsidRDefault="00D65603" w:rsidP="00C17DA5">
      <w:pPr>
        <w:pStyle w:val="Rubrik5utannumrering"/>
        <w:spacing w:before="320"/>
        <w:rPr>
          <w:b/>
          <w:i w:val="0"/>
        </w:rPr>
      </w:pPr>
      <w:r w:rsidRPr="00D72B27">
        <w:rPr>
          <w:b/>
          <w:i w:val="0"/>
        </w:rPr>
        <w:t>Sanktionsavgifter</w:t>
      </w:r>
    </w:p>
    <w:p w14:paraId="11B96DAF" w14:textId="77777777" w:rsidR="00C17DA5" w:rsidRDefault="00D65603" w:rsidP="00C17DA5">
      <w:pPr>
        <w:pStyle w:val="Brdtext"/>
      </w:pPr>
      <w:r>
        <w:rPr>
          <w:b/>
        </w:rPr>
        <w:t>12</w:t>
      </w:r>
      <w:r w:rsidRPr="00B259F2">
        <w:rPr>
          <w:b/>
        </w:rPr>
        <w:t> § </w:t>
      </w:r>
      <w:r w:rsidRPr="00FD0B13">
        <w:t>Sanktionsavgiften</w:t>
      </w:r>
      <w:r w:rsidRPr="000413D0">
        <w:t xml:space="preserve"> </w:t>
      </w:r>
      <w:r>
        <w:t>f</w:t>
      </w:r>
      <w:r w:rsidRPr="00B259F2">
        <w:t xml:space="preserve">ör en </w:t>
      </w:r>
      <w:r>
        <w:t xml:space="preserve">juridisk person </w:t>
      </w:r>
      <w:r w:rsidRPr="00B259F2">
        <w:t xml:space="preserve">ska fastställas till </w:t>
      </w:r>
      <w:r>
        <w:t xml:space="preserve">högst det </w:t>
      </w:r>
      <w:r w:rsidRPr="00B259F2">
        <w:t>högsta a</w:t>
      </w:r>
      <w:r>
        <w:t>v</w:t>
      </w:r>
    </w:p>
    <w:p w14:paraId="11B18AD9" w14:textId="77777777" w:rsidR="00C17DA5" w:rsidRPr="00B259F2" w:rsidRDefault="00D65603" w:rsidP="00C17DA5">
      <w:pPr>
        <w:pStyle w:val="Brdtextmedindrag"/>
      </w:pPr>
      <w:r>
        <w:lastRenderedPageBreak/>
        <w:t>1.</w:t>
      </w:r>
      <w:r w:rsidRPr="00B259F2">
        <w:t> ett belopp som per den 17 januari 2018 i svenska kronor motsvarade</w:t>
      </w:r>
      <w:r>
        <w:t xml:space="preserve"> fem</w:t>
      </w:r>
      <w:r w:rsidRPr="00B259F2">
        <w:t xml:space="preserve"> miljoner euro,</w:t>
      </w:r>
    </w:p>
    <w:p w14:paraId="63286A1E" w14:textId="77777777" w:rsidR="00C17DA5" w:rsidRPr="00B259F2" w:rsidRDefault="00D65603" w:rsidP="00C17DA5">
      <w:pPr>
        <w:pStyle w:val="Brdtextmedindrag"/>
      </w:pPr>
      <w:r>
        <w:t>2. </w:t>
      </w:r>
      <w:r w:rsidRPr="00B259F2">
        <w:t xml:space="preserve">tio procent av den juridiska personens </w:t>
      </w:r>
      <w:r>
        <w:t xml:space="preserve">omsättning närmast föregående räkenskapsår </w:t>
      </w:r>
      <w:r w:rsidRPr="00B259F2">
        <w:t xml:space="preserve">eller, i förekommande fall, </w:t>
      </w:r>
      <w:r w:rsidRPr="006C077A">
        <w:t xml:space="preserve">motsvarande omsättning på </w:t>
      </w:r>
      <w:r>
        <w:t>koncernnivå</w:t>
      </w:r>
      <w:r w:rsidRPr="00B259F2">
        <w:t xml:space="preserve">, eller </w:t>
      </w:r>
    </w:p>
    <w:p w14:paraId="207BDF16" w14:textId="77777777" w:rsidR="00C17DA5" w:rsidRDefault="00D65603" w:rsidP="00C17DA5">
      <w:pPr>
        <w:pStyle w:val="Brdtextmedindrag"/>
      </w:pPr>
      <w:r>
        <w:t xml:space="preserve">3. två gånger den vinst som den juridiska personen gjort </w:t>
      </w:r>
      <w:r w:rsidRPr="00B259F2">
        <w:t>till följd av</w:t>
      </w:r>
      <w:r>
        <w:t xml:space="preserve"> </w:t>
      </w:r>
      <w:r w:rsidRPr="00B259F2">
        <w:t>överträdelsen, om beloppet går att fastställa</w:t>
      </w:r>
      <w:r>
        <w:t>.</w:t>
      </w:r>
    </w:p>
    <w:p w14:paraId="4B2A0ED5" w14:textId="77777777" w:rsidR="00C17DA5" w:rsidRPr="00B259F2" w:rsidRDefault="00D65603" w:rsidP="00C17DA5">
      <w:pPr>
        <w:pStyle w:val="Brdtextmedindrag"/>
      </w:pPr>
      <w:r>
        <w:t>Sanktionsavgiften får inte fastställas till ett lägre belopp än 5 000 kronor.</w:t>
      </w:r>
    </w:p>
    <w:p w14:paraId="2787D1EE" w14:textId="77777777" w:rsidR="00C17DA5" w:rsidRDefault="00D65603" w:rsidP="00C17DA5">
      <w:pPr>
        <w:pStyle w:val="Brdtextmedindrag"/>
      </w:pPr>
      <w:r>
        <w:t>Om</w:t>
      </w:r>
      <w:r w:rsidRPr="00CC26A3">
        <w:t xml:space="preserve"> överträdelse</w:t>
      </w:r>
      <w:r>
        <w:t>n</w:t>
      </w:r>
      <w:r w:rsidRPr="00CC26A3">
        <w:t xml:space="preserve"> har skett under den juridiska personens första verk</w:t>
      </w:r>
      <w:r>
        <w:softHyphen/>
      </w:r>
      <w:r w:rsidRPr="00CC26A3">
        <w:t>samhetsår eller om uppgifter om omsättningen annars sa</w:t>
      </w:r>
      <w:r>
        <w:t>knas eller är brist</w:t>
      </w:r>
      <w:r>
        <w:softHyphen/>
        <w:t>fälliga, får omsättningen uppskattas</w:t>
      </w:r>
      <w:r w:rsidRPr="00CC26A3">
        <w:t>.</w:t>
      </w:r>
    </w:p>
    <w:p w14:paraId="208D550E" w14:textId="77777777" w:rsidR="00C17DA5" w:rsidRDefault="00D65603" w:rsidP="00C17DA5">
      <w:pPr>
        <w:pStyle w:val="Brdtextmedindrag"/>
      </w:pPr>
      <w:r>
        <w:t>Avgiften tillfaller staten.</w:t>
      </w:r>
    </w:p>
    <w:p w14:paraId="6904B966" w14:textId="77777777" w:rsidR="00C17DA5" w:rsidRDefault="00C17DA5" w:rsidP="00C17DA5">
      <w:pPr>
        <w:pStyle w:val="Brdtextmedindrag"/>
        <w:ind w:firstLine="0"/>
      </w:pPr>
    </w:p>
    <w:p w14:paraId="75496A8C" w14:textId="77777777" w:rsidR="00C17DA5" w:rsidRPr="00B259F2" w:rsidRDefault="00D65603" w:rsidP="00C17DA5">
      <w:pPr>
        <w:pStyle w:val="Brdtextmedindrag"/>
        <w:ind w:firstLine="0"/>
      </w:pPr>
      <w:r>
        <w:rPr>
          <w:b/>
        </w:rPr>
        <w:t>13 </w:t>
      </w:r>
      <w:r w:rsidRPr="00CC26A3">
        <w:rPr>
          <w:b/>
        </w:rPr>
        <w:t>§</w:t>
      </w:r>
      <w:r>
        <w:t> Sanktionsavgiften f</w:t>
      </w:r>
      <w:r w:rsidRPr="00B259F2">
        <w:t>ör en fysisk person</w:t>
      </w:r>
      <w:r>
        <w:t xml:space="preserve"> ska fastställas till högst det högsta av</w:t>
      </w:r>
    </w:p>
    <w:p w14:paraId="1C897DAA" w14:textId="7CBBBABC" w:rsidR="00C17DA5" w:rsidRPr="00B259F2" w:rsidRDefault="00D65603" w:rsidP="00C17DA5">
      <w:pPr>
        <w:pStyle w:val="Brdtextmedindrag"/>
      </w:pPr>
      <w:r>
        <w:t>1. </w:t>
      </w:r>
      <w:r w:rsidRPr="00B259F2">
        <w:t>ett belopp som per den 17</w:t>
      </w:r>
      <w:r w:rsidR="00DB38E9">
        <w:t> </w:t>
      </w:r>
      <w:r w:rsidRPr="00B259F2">
        <w:t xml:space="preserve">januari 2018 i svenska kronor motsvarade </w:t>
      </w:r>
      <w:r>
        <w:t>fem</w:t>
      </w:r>
      <w:r w:rsidRPr="00B259F2">
        <w:t xml:space="preserve"> miljoner euro, eller</w:t>
      </w:r>
    </w:p>
    <w:p w14:paraId="61A69F86" w14:textId="77777777" w:rsidR="00C17DA5" w:rsidRDefault="00D65603" w:rsidP="00C17DA5">
      <w:pPr>
        <w:pStyle w:val="Brdtextmedindrag"/>
      </w:pPr>
      <w:r>
        <w:t>2. </w:t>
      </w:r>
      <w:r w:rsidRPr="00B259F2">
        <w:t>två gånger den vinst som den fysiska personen</w:t>
      </w:r>
      <w:r>
        <w:t xml:space="preserve"> gjort</w:t>
      </w:r>
      <w:r w:rsidRPr="00B259F2">
        <w:t xml:space="preserve"> till följd av överträdelsen, om beloppet går att fastställa. </w:t>
      </w:r>
    </w:p>
    <w:p w14:paraId="5042BD6E" w14:textId="77777777" w:rsidR="00C17DA5" w:rsidRDefault="00D65603" w:rsidP="00C17DA5">
      <w:pPr>
        <w:pStyle w:val="Brdtextmedindrag"/>
      </w:pPr>
      <w:r w:rsidRPr="00B259F2">
        <w:t xml:space="preserve">Avgiften tillfaller staten. </w:t>
      </w:r>
    </w:p>
    <w:p w14:paraId="2B6A186D" w14:textId="77777777" w:rsidR="00C17DA5" w:rsidRDefault="00D65603" w:rsidP="00C17DA5">
      <w:pPr>
        <w:pStyle w:val="Rubrik4utannumrering"/>
      </w:pPr>
      <w:r>
        <w:t>Val av ingripande</w:t>
      </w:r>
    </w:p>
    <w:p w14:paraId="2037E3EB" w14:textId="77777777" w:rsidR="00C17DA5" w:rsidRDefault="00D65603" w:rsidP="00C17DA5">
      <w:pPr>
        <w:pStyle w:val="Brdtext"/>
      </w:pPr>
      <w:r>
        <w:rPr>
          <w:b/>
        </w:rPr>
        <w:t>14</w:t>
      </w:r>
      <w:r w:rsidRPr="00E57A25">
        <w:rPr>
          <w:b/>
        </w:rPr>
        <w:t> §</w:t>
      </w:r>
      <w:r>
        <w:t> Vid valet av ingripande ska Finansinspektionen ta hänsyn till</w:t>
      </w:r>
      <w:r w:rsidRPr="001C75E3">
        <w:t xml:space="preserve"> hur all</w:t>
      </w:r>
      <w:r>
        <w:softHyphen/>
      </w:r>
      <w:r w:rsidRPr="001C75E3">
        <w:t xml:space="preserve">varlig överträdelsen är och </w:t>
      </w:r>
      <w:r w:rsidRPr="000159BE">
        <w:t>hur länge den har pågått.</w:t>
      </w:r>
      <w:r w:rsidRPr="00C23851">
        <w:t xml:space="preserve"> Särskild hänsyn ska tas till </w:t>
      </w:r>
      <w:r w:rsidRPr="002C2B9C">
        <w:t>överträdelsens art</w:t>
      </w:r>
      <w:r w:rsidRPr="001C75E3">
        <w:t xml:space="preserve">, överträdelsens konkreta och potentiella effekter på det finansiella systemet, skador som uppstått </w:t>
      </w:r>
      <w:r w:rsidRPr="00FF6E22">
        <w:t>samt graden av ansvar hos den fysiska eller juridiska person som har gjort sig skyldig till över</w:t>
      </w:r>
      <w:r>
        <w:softHyphen/>
      </w:r>
      <w:r w:rsidRPr="00FF6E22">
        <w:t>trädelsen.</w:t>
      </w:r>
    </w:p>
    <w:p w14:paraId="1B2F6B71" w14:textId="77777777" w:rsidR="00C17DA5" w:rsidRDefault="00C17DA5" w:rsidP="00C17DA5">
      <w:pPr>
        <w:pStyle w:val="Brdtext"/>
      </w:pPr>
    </w:p>
    <w:p w14:paraId="053982F4" w14:textId="77777777" w:rsidR="00C17DA5" w:rsidRDefault="00D65603" w:rsidP="00C17DA5">
      <w:pPr>
        <w:pStyle w:val="Brdtext"/>
      </w:pPr>
      <w:r>
        <w:rPr>
          <w:b/>
        </w:rPr>
        <w:t>15</w:t>
      </w:r>
      <w:r w:rsidRPr="00E57A25">
        <w:rPr>
          <w:b/>
        </w:rPr>
        <w:t> §</w:t>
      </w:r>
      <w:r>
        <w:rPr>
          <w:b/>
        </w:rPr>
        <w:t> </w:t>
      </w:r>
      <w:r>
        <w:t xml:space="preserve">Utöver det som anges i 14 § ska det i försvårande riktning beaktas om den som har begått överträdelsen tidigare har begått en överträdelse. Vid denna bedömning ska särskild vikt fästas vid om överträdelserna är likartade och den tid som har gått mellan de olika överträdelserna. </w:t>
      </w:r>
    </w:p>
    <w:p w14:paraId="0A618743" w14:textId="77777777" w:rsidR="00C17DA5" w:rsidRDefault="00D65603" w:rsidP="00C17DA5">
      <w:pPr>
        <w:pStyle w:val="Brdtextmedindrag"/>
      </w:pPr>
      <w:r>
        <w:t>I förmildrande riktning ska det beaktas om den som har begått över</w:t>
      </w:r>
      <w:r>
        <w:softHyphen/>
        <w:t xml:space="preserve">trädelsen </w:t>
      </w:r>
    </w:p>
    <w:p w14:paraId="5A8EC6CB" w14:textId="77777777" w:rsidR="00C17DA5" w:rsidRDefault="00D65603" w:rsidP="00C17DA5">
      <w:pPr>
        <w:pStyle w:val="Brdtextmedindrag"/>
      </w:pPr>
      <w:r>
        <w:t>1. i väsentlig utsträckning genom ett aktivt samarbete har underlättat Finansinspektionens utredning, och</w:t>
      </w:r>
    </w:p>
    <w:p w14:paraId="326D2F17" w14:textId="77777777" w:rsidR="00C17DA5" w:rsidRDefault="00D65603" w:rsidP="00C17DA5">
      <w:pPr>
        <w:pStyle w:val="Brdtextmedindrag"/>
      </w:pPr>
      <w:r>
        <w:t>2. snabbt upphört med överträdelsen eller snabbt verkat för att över</w:t>
      </w:r>
      <w:r>
        <w:softHyphen/>
        <w:t>trädelsen ska upphöra, sedan den anmälts till eller påtalats av Finans</w:t>
      </w:r>
      <w:r>
        <w:softHyphen/>
        <w:t xml:space="preserve">inspektionen. </w:t>
      </w:r>
    </w:p>
    <w:p w14:paraId="21B45AED" w14:textId="77777777" w:rsidR="00C17DA5" w:rsidRDefault="00C17DA5" w:rsidP="00C17DA5">
      <w:pPr>
        <w:pStyle w:val="Brdtext"/>
      </w:pPr>
    </w:p>
    <w:p w14:paraId="1F10FA36" w14:textId="30222A0F" w:rsidR="00C17DA5" w:rsidRPr="00C33259" w:rsidRDefault="00D65603" w:rsidP="001C1FB8">
      <w:pPr>
        <w:pStyle w:val="Brdtext"/>
      </w:pPr>
      <w:r>
        <w:rPr>
          <w:b/>
        </w:rPr>
        <w:t>16</w:t>
      </w:r>
      <w:r w:rsidRPr="00E57A25">
        <w:rPr>
          <w:b/>
        </w:rPr>
        <w:t> §</w:t>
      </w:r>
      <w:r>
        <w:t xml:space="preserve"> När sanktionsavgiftens storlek </w:t>
      </w:r>
      <w:r w:rsidR="00466EB6">
        <w:t>fastställs</w:t>
      </w:r>
      <w:r>
        <w:t xml:space="preserve"> ska särskild hänsyn tas till sådana omständigheter som anges i 14 och 15 §§, samt till den berörda fysiska eller juridiska personens finansiella ställning och, om det går att bestämma, </w:t>
      </w:r>
      <w:r w:rsidRPr="00141DF0">
        <w:t>den vinst som personen gjort till följd av överträdelsen</w:t>
      </w:r>
      <w:r>
        <w:t>.</w:t>
      </w:r>
      <w:r w:rsidRPr="00141DF0">
        <w:t xml:space="preserve"> </w:t>
      </w:r>
    </w:p>
    <w:p w14:paraId="695BA15D" w14:textId="77777777" w:rsidR="00C17DA5" w:rsidRDefault="00C17DA5" w:rsidP="00C17DA5">
      <w:pPr>
        <w:pStyle w:val="Brdtext"/>
        <w:rPr>
          <w:b/>
        </w:rPr>
      </w:pPr>
    </w:p>
    <w:p w14:paraId="7B4A4C04" w14:textId="77777777" w:rsidR="00C17DA5" w:rsidRDefault="00D65603" w:rsidP="00C17DA5">
      <w:pPr>
        <w:pStyle w:val="Brdtext"/>
      </w:pPr>
      <w:r>
        <w:rPr>
          <w:b/>
        </w:rPr>
        <w:t>17</w:t>
      </w:r>
      <w:r w:rsidRPr="00E57A25">
        <w:rPr>
          <w:b/>
        </w:rPr>
        <w:t> §</w:t>
      </w:r>
      <w:r>
        <w:t xml:space="preserve"> Finansinspektionen får avstå från ingripande om </w:t>
      </w:r>
    </w:p>
    <w:p w14:paraId="6C53307C" w14:textId="77777777" w:rsidR="00C17DA5" w:rsidRDefault="00D65603" w:rsidP="00C17DA5">
      <w:pPr>
        <w:pStyle w:val="Brdtextmedindrag"/>
      </w:pPr>
      <w:r>
        <w:t>1. överträdelsen är ringa eller ursäktlig,</w:t>
      </w:r>
    </w:p>
    <w:p w14:paraId="4E77E8C7" w14:textId="77777777" w:rsidR="00C17DA5" w:rsidRDefault="00D65603" w:rsidP="00C17DA5">
      <w:pPr>
        <w:pStyle w:val="Brdtextmedindrag"/>
      </w:pPr>
      <w:r>
        <w:t xml:space="preserve">2. den fysiska eller juridiska personen i fråga gör rättelse, </w:t>
      </w:r>
    </w:p>
    <w:p w14:paraId="6929EB23" w14:textId="77777777" w:rsidR="00C17DA5" w:rsidRDefault="00D65603" w:rsidP="00C17DA5">
      <w:pPr>
        <w:pStyle w:val="Brdtextmedindrag"/>
      </w:pPr>
      <w:r>
        <w:t>3. den fysiska personen verkat för att den juridiska personen gör rättelse,</w:t>
      </w:r>
    </w:p>
    <w:p w14:paraId="082E9D8C" w14:textId="77777777" w:rsidR="00C17DA5" w:rsidRDefault="00D65603" w:rsidP="00C17DA5">
      <w:pPr>
        <w:pStyle w:val="Brdtextmedindrag"/>
      </w:pPr>
      <w:r>
        <w:lastRenderedPageBreak/>
        <w:t xml:space="preserve">4. någon annan myndighet eller något annat organ har vidtagit åtgärder mot den fysiska eller juridiska personen och dessa åtgärder bedöms tillräckliga, eller </w:t>
      </w:r>
    </w:p>
    <w:p w14:paraId="7F5EB2B0" w14:textId="77777777" w:rsidR="00C17DA5" w:rsidRDefault="00D65603" w:rsidP="00C17DA5">
      <w:pPr>
        <w:pStyle w:val="Brdtextmedindrag"/>
      </w:pPr>
      <w:r>
        <w:t>5. det annars finns särskilda skäl.</w:t>
      </w:r>
    </w:p>
    <w:p w14:paraId="6EF9F7EE" w14:textId="77777777" w:rsidR="00C17DA5" w:rsidRPr="00C579E8" w:rsidRDefault="00D65603" w:rsidP="00C17DA5">
      <w:pPr>
        <w:pStyle w:val="Rubrik4utannumrering"/>
      </w:pPr>
      <w:r>
        <w:t>Verkställighet av beslut om sanktionsavgift</w:t>
      </w:r>
    </w:p>
    <w:p w14:paraId="06A9582E" w14:textId="77777777" w:rsidR="00C17DA5" w:rsidRDefault="00D65603" w:rsidP="00C17DA5">
      <w:pPr>
        <w:pStyle w:val="Brdtext"/>
      </w:pPr>
      <w:r>
        <w:rPr>
          <w:b/>
        </w:rPr>
        <w:t>18</w:t>
      </w:r>
      <w:r w:rsidRPr="00C579E8">
        <w:rPr>
          <w:b/>
        </w:rPr>
        <w:t> §</w:t>
      </w:r>
      <w:r>
        <w:t xml:space="preserve"> En sanktionsavgift ska betalas till Finansinspektionen inom 30 dagar </w:t>
      </w:r>
      <w:r w:rsidRPr="007D744A">
        <w:t>efter det att ett beslut eller en dom om att ta ut avgiften har fått laga kraft eller sanktionsföreläggandet godkänts eller den längre tid som anges i beslutet eller föreläggandet.</w:t>
      </w:r>
    </w:p>
    <w:p w14:paraId="29A893C9" w14:textId="77777777" w:rsidR="00C17DA5" w:rsidRDefault="00C17DA5" w:rsidP="00C17DA5">
      <w:pPr>
        <w:pStyle w:val="Brdtextmedindrag"/>
        <w:ind w:firstLine="0"/>
        <w:rPr>
          <w:b/>
        </w:rPr>
      </w:pPr>
    </w:p>
    <w:p w14:paraId="433A4CE7" w14:textId="77777777" w:rsidR="00C17DA5" w:rsidRPr="00296F41" w:rsidRDefault="00D65603" w:rsidP="00C17DA5">
      <w:pPr>
        <w:pStyle w:val="Brdtextmedindrag"/>
        <w:ind w:firstLine="0"/>
      </w:pPr>
      <w:r>
        <w:rPr>
          <w:b/>
        </w:rPr>
        <w:t>19 </w:t>
      </w:r>
      <w:r w:rsidRPr="00296F41">
        <w:rPr>
          <w:b/>
        </w:rPr>
        <w:t>§</w:t>
      </w:r>
      <w:r>
        <w:t> </w:t>
      </w:r>
      <w:r w:rsidRPr="00296F41">
        <w:t>Finansinspektionens beslut om sanktionsavgift får v</w:t>
      </w:r>
      <w:r>
        <w:t>erkställas enligt utsöknings</w:t>
      </w:r>
      <w:r w:rsidRPr="00296F41">
        <w:t>balken, om avgiften inte har beta</w:t>
      </w:r>
      <w:r>
        <w:t>lats inom den tid som anges i 18 </w:t>
      </w:r>
      <w:r w:rsidRPr="00296F41">
        <w:t>§.</w:t>
      </w:r>
    </w:p>
    <w:p w14:paraId="2EA50D51" w14:textId="77777777" w:rsidR="00C17DA5" w:rsidRDefault="00C17DA5" w:rsidP="00C17DA5">
      <w:pPr>
        <w:pStyle w:val="Brdtext"/>
      </w:pPr>
    </w:p>
    <w:p w14:paraId="0CFC9646" w14:textId="77777777" w:rsidR="00C17DA5" w:rsidRDefault="00D65603" w:rsidP="00C17DA5">
      <w:pPr>
        <w:pStyle w:val="Brdtext"/>
      </w:pPr>
      <w:r>
        <w:rPr>
          <w:b/>
        </w:rPr>
        <w:t>20</w:t>
      </w:r>
      <w:r w:rsidRPr="00C579E8">
        <w:rPr>
          <w:b/>
        </w:rPr>
        <w:t> §</w:t>
      </w:r>
      <w:r>
        <w:t xml:space="preserve"> Om sanktionsavgiften inte </w:t>
      </w:r>
      <w:r w:rsidDel="00D85FFB">
        <w:t xml:space="preserve">har </w:t>
      </w:r>
      <w:r>
        <w:t xml:space="preserve">betalats inom den tid som anges i 18 §, ska Finansinspektionen lämna avgiften för indrivning. </w:t>
      </w:r>
    </w:p>
    <w:p w14:paraId="511DB799" w14:textId="77777777" w:rsidR="00C17DA5" w:rsidRDefault="00D65603" w:rsidP="00C17DA5">
      <w:pPr>
        <w:pStyle w:val="Brdtextmedindrag"/>
      </w:pPr>
      <w:r>
        <w:t xml:space="preserve">Bestämmelser om indrivning finns i lagen (1993:891) om indrivning av statliga fordringar m.m. </w:t>
      </w:r>
    </w:p>
    <w:p w14:paraId="7C193CF3" w14:textId="77777777" w:rsidR="00C17DA5" w:rsidRDefault="00C17DA5" w:rsidP="00C17DA5">
      <w:pPr>
        <w:pStyle w:val="Brdtext"/>
      </w:pPr>
    </w:p>
    <w:p w14:paraId="6F442458" w14:textId="77777777" w:rsidR="00C17DA5" w:rsidRPr="007D744A" w:rsidRDefault="00D65603" w:rsidP="00C17DA5">
      <w:pPr>
        <w:pStyle w:val="Brdtextmedindrag"/>
        <w:ind w:firstLine="0"/>
      </w:pPr>
      <w:r>
        <w:rPr>
          <w:b/>
        </w:rPr>
        <w:t>21</w:t>
      </w:r>
      <w:r w:rsidRPr="00C579E8">
        <w:rPr>
          <w:b/>
        </w:rPr>
        <w:t> §</w:t>
      </w:r>
      <w:r>
        <w:rPr>
          <w:b/>
        </w:rPr>
        <w:t> </w:t>
      </w:r>
      <w:r w:rsidRPr="007D744A">
        <w:t>En sanktionsavgift som har beslutats faller bort i den utsträckning verkställighet inte har skett inom fem år från det att beslutet eller domen om att ta ut avgiften fick laga kraft eller sanktionsföreläggandet god</w:t>
      </w:r>
      <w:r>
        <w:softHyphen/>
      </w:r>
      <w:r w:rsidRPr="007D744A">
        <w:t>kändes.</w:t>
      </w:r>
    </w:p>
    <w:p w14:paraId="24333DBB" w14:textId="77777777" w:rsidR="00C17DA5" w:rsidRDefault="00D65603" w:rsidP="00C17DA5">
      <w:pPr>
        <w:pStyle w:val="Rubrik3utannumrering"/>
      </w:pPr>
      <w:r>
        <w:t>4 kap. Överklagande, beslut som ska gälla omedelbart och vite</w:t>
      </w:r>
    </w:p>
    <w:p w14:paraId="5CD3E8DA" w14:textId="77777777" w:rsidR="00C17DA5" w:rsidRDefault="00D65603" w:rsidP="00C17DA5">
      <w:pPr>
        <w:pStyle w:val="Brdtext"/>
      </w:pPr>
      <w:r>
        <w:rPr>
          <w:b/>
        </w:rPr>
        <w:t>1 § </w:t>
      </w:r>
      <w:r>
        <w:t>Finansinspektionens beslut om sanktionsföreläggande enligt denna lag får inte överklagas.</w:t>
      </w:r>
    </w:p>
    <w:p w14:paraId="4898DCB2" w14:textId="77777777" w:rsidR="00C17DA5" w:rsidRDefault="00D65603" w:rsidP="00C17DA5">
      <w:pPr>
        <w:pStyle w:val="Brdtextmedindrag"/>
      </w:pPr>
      <w:r>
        <w:t>Andra beslut som Finansinspektionen meddelar enligt denna lag får överklagas till allmän förvaltningsdomstol.</w:t>
      </w:r>
    </w:p>
    <w:p w14:paraId="2B5768EA" w14:textId="77777777" w:rsidR="00C17DA5" w:rsidRDefault="00D65603" w:rsidP="00C17DA5">
      <w:pPr>
        <w:pStyle w:val="Brdtextmedindrag"/>
      </w:pPr>
      <w:r>
        <w:t>Prövningstillstånd krävs vid överklagande till kammarrätten.</w:t>
      </w:r>
    </w:p>
    <w:p w14:paraId="5360A117" w14:textId="77777777" w:rsidR="00C17DA5" w:rsidRDefault="00C17DA5" w:rsidP="00C17DA5">
      <w:pPr>
        <w:pStyle w:val="Brdtextmedindrag"/>
      </w:pPr>
    </w:p>
    <w:p w14:paraId="3D10BF28" w14:textId="77777777" w:rsidR="00C17DA5" w:rsidRDefault="00D65603" w:rsidP="00C17DA5">
      <w:pPr>
        <w:pStyle w:val="Brdtext"/>
      </w:pPr>
      <w:r w:rsidRPr="007C1F6F">
        <w:rPr>
          <w:rFonts w:cstheme="minorBidi"/>
          <w:b/>
          <w:szCs w:val="22"/>
        </w:rPr>
        <w:t>2 §</w:t>
      </w:r>
      <w:r>
        <w:rPr>
          <w:b/>
        </w:rPr>
        <w:t> </w:t>
      </w:r>
      <w:r w:rsidRPr="00376D18">
        <w:t xml:space="preserve">Finansinspektionen får bestämma att ett beslut av inspektionen om förbud, föreläggande eller återkallelse enligt </w:t>
      </w:r>
      <w:r>
        <w:t>3 kap. 3, 4 eller 5 §</w:t>
      </w:r>
      <w:r w:rsidRPr="00376D18">
        <w:t xml:space="preserve"> </w:t>
      </w:r>
      <w:r>
        <w:t>eller om återkallelse enligt artikel 28.1 andra stycket i EU-förordningen</w:t>
      </w:r>
      <w:r w:rsidRPr="00376D18">
        <w:t xml:space="preserve"> ska gälla omedelbart.</w:t>
      </w:r>
    </w:p>
    <w:p w14:paraId="4682262A" w14:textId="77777777" w:rsidR="00C17DA5" w:rsidRPr="00376D18" w:rsidRDefault="00C17DA5" w:rsidP="00C17DA5">
      <w:pPr>
        <w:pStyle w:val="Brdtextmedindrag"/>
      </w:pPr>
    </w:p>
    <w:p w14:paraId="09FF01C9" w14:textId="77777777" w:rsidR="00C17DA5" w:rsidRDefault="00D65603" w:rsidP="00C17DA5">
      <w:pPr>
        <w:pStyle w:val="Brdtext"/>
      </w:pPr>
      <w:r>
        <w:rPr>
          <w:b/>
        </w:rPr>
        <w:t>3 § </w:t>
      </w:r>
      <w:r>
        <w:t>Ett beslut om föreläggande enligt denna lag eller enligt EU-för</w:t>
      </w:r>
      <w:r>
        <w:softHyphen/>
        <w:t>ord</w:t>
      </w:r>
      <w:r>
        <w:softHyphen/>
        <w:t xml:space="preserve">ningen får förenas med vite. </w:t>
      </w:r>
    </w:p>
    <w:p w14:paraId="16F43E69" w14:textId="77777777" w:rsidR="00C17DA5" w:rsidRPr="00811E52" w:rsidRDefault="00D65603" w:rsidP="00C17DA5">
      <w:pPr>
        <w:pStyle w:val="Slutstreck"/>
      </w:pPr>
      <w:r w:rsidRPr="00811E52">
        <w:t>                      </w:t>
      </w:r>
    </w:p>
    <w:p w14:paraId="330AF313" w14:textId="77777777" w:rsidR="00C17DA5" w:rsidRPr="002C2B9C" w:rsidRDefault="00D65603" w:rsidP="00C17DA5">
      <w:pPr>
        <w:pStyle w:val="Brdtextmedindrag"/>
      </w:pPr>
      <w:r>
        <w:t xml:space="preserve">1. Denna lag träder i </w:t>
      </w:r>
      <w:r w:rsidRPr="004C2CE6">
        <w:t xml:space="preserve">kraft </w:t>
      </w:r>
      <w:r w:rsidRPr="002C2B9C">
        <w:t xml:space="preserve">den 1 </w:t>
      </w:r>
      <w:r>
        <w:t>februari</w:t>
      </w:r>
      <w:r w:rsidRPr="002C2B9C">
        <w:t xml:space="preserve"> 2020.</w:t>
      </w:r>
    </w:p>
    <w:p w14:paraId="461BEAD5" w14:textId="77777777" w:rsidR="00C17DA5" w:rsidRDefault="00D65603" w:rsidP="00C17DA5">
      <w:pPr>
        <w:pStyle w:val="Brdtextmedindrag"/>
      </w:pPr>
      <w:r>
        <w:t xml:space="preserve">2. Genom lagen upphävs </w:t>
      </w:r>
      <w:r w:rsidRPr="009A6A89">
        <w:rPr>
          <w:rStyle w:val="NumreradlistaChar"/>
        </w:rPr>
        <w:t>lagen (2018:1981) med kompletterande bestämmelser till EU:s förordning om värdepapperisering</w:t>
      </w:r>
      <w:r>
        <w:t>.</w:t>
      </w:r>
    </w:p>
    <w:p w14:paraId="380CB96F" w14:textId="77777777" w:rsidR="00C17DA5" w:rsidRDefault="00D65603" w:rsidP="00C17DA5">
      <w:pPr>
        <w:pStyle w:val="Brdtextmedindrag"/>
      </w:pPr>
      <w:r>
        <w:t>3. Ingripande enligt denna lag får inte ske för överträdelser som har ägt rum före ikraftträdandet.</w:t>
      </w:r>
    </w:p>
    <w:p w14:paraId="5B3298CF" w14:textId="77777777" w:rsidR="00C17DA5" w:rsidRDefault="00C17DA5" w:rsidP="00C17DA5">
      <w:pPr>
        <w:pStyle w:val="Brdtextmedindrag"/>
        <w:sectPr w:rsidR="00C17DA5" w:rsidSect="00C17DA5">
          <w:headerReference w:type="even" r:id="rId22"/>
          <w:headerReference w:type="default" r:id="rId23"/>
          <w:footerReference w:type="even" r:id="rId24"/>
          <w:footerReference w:type="default" r:id="rId25"/>
          <w:headerReference w:type="first" r:id="rId26"/>
          <w:footerReference w:type="first" r:id="rId27"/>
          <w:footnotePr>
            <w:numRestart w:val="eachSect"/>
          </w:footnotePr>
          <w:type w:val="continuous"/>
          <w:pgSz w:w="9356" w:h="13721" w:code="9"/>
          <w:pgMar w:top="794" w:right="2438" w:bottom="1191" w:left="1021" w:header="0" w:footer="709" w:gutter="0"/>
          <w:cols w:space="708"/>
          <w:docGrid w:linePitch="360"/>
        </w:sectPr>
      </w:pPr>
    </w:p>
    <w:p w14:paraId="3F1D33F6" w14:textId="77777777" w:rsidR="00C17DA5" w:rsidRDefault="00D65603" w:rsidP="00C17DA5">
      <w:pPr>
        <w:pStyle w:val="Rubrik2"/>
        <w:spacing w:before="0"/>
      </w:pPr>
      <w:bookmarkStart w:id="6" w:name="_Toc22728888"/>
      <w:r>
        <w:lastRenderedPageBreak/>
        <w:t>Förslag till lag om ändring i lagen (1967:531) om tryggande av pensionsutfästelse m.m.</w:t>
      </w:r>
      <w:bookmarkEnd w:id="6"/>
    </w:p>
    <w:p w14:paraId="5E5F3A62" w14:textId="77777777" w:rsidR="00C17DA5" w:rsidRDefault="00D65603" w:rsidP="00C17DA5">
      <w:pPr>
        <w:pStyle w:val="Brdtext"/>
      </w:pPr>
      <w:r>
        <w:t xml:space="preserve">Härigenom </w:t>
      </w:r>
      <w:r w:rsidRPr="00C42A2F">
        <w:t xml:space="preserve">föreskrivs </w:t>
      </w:r>
      <w:r w:rsidRPr="00054737">
        <w:t>att 34</w:t>
      </w:r>
      <w:r>
        <w:t xml:space="preserve"> och 35 </w:t>
      </w:r>
      <w:r w:rsidRPr="00054737">
        <w:t>§</w:t>
      </w:r>
      <w:r>
        <w:t>§</w:t>
      </w:r>
      <w:r w:rsidRPr="00C42A2F">
        <w:t xml:space="preserve"> lagen</w:t>
      </w:r>
      <w:r>
        <w:t xml:space="preserve"> (1967:531) om tryggande av pensionsutfästelse m.m. ska ha följande lydelse.</w:t>
      </w:r>
    </w:p>
    <w:p w14:paraId="064FAF86" w14:textId="77777777" w:rsidR="00C17DA5" w:rsidRPr="00F8173E" w:rsidRDefault="00C17DA5" w:rsidP="00C17DA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17DA5" w:rsidRPr="005B0E77" w14:paraId="05328327" w14:textId="77777777" w:rsidTr="00C17DA5">
        <w:tc>
          <w:tcPr>
            <w:tcW w:w="2500" w:type="pct"/>
            <w:shd w:val="clear" w:color="auto" w:fill="auto"/>
            <w:tcMar>
              <w:left w:w="0" w:type="dxa"/>
            </w:tcMar>
          </w:tcPr>
          <w:p w14:paraId="3A0D6D10" w14:textId="77777777" w:rsidR="00C17DA5" w:rsidRPr="005B0E77" w:rsidRDefault="00D65603" w:rsidP="00C17DA5">
            <w:pPr>
              <w:pStyle w:val="Brdtext"/>
              <w:rPr>
                <w:i/>
              </w:rPr>
            </w:pPr>
            <w:r>
              <w:rPr>
                <w:i/>
              </w:rPr>
              <w:t>Lydelse enligt prop. 2018/19:159</w:t>
            </w:r>
          </w:p>
        </w:tc>
        <w:tc>
          <w:tcPr>
            <w:tcW w:w="2500" w:type="pct"/>
            <w:shd w:val="clear" w:color="auto" w:fill="auto"/>
            <w:tcMar>
              <w:right w:w="0" w:type="dxa"/>
            </w:tcMar>
          </w:tcPr>
          <w:p w14:paraId="301DE04C" w14:textId="77777777" w:rsidR="00C17DA5" w:rsidRPr="005B0E77" w:rsidRDefault="00D65603" w:rsidP="00C17DA5">
            <w:pPr>
              <w:pStyle w:val="Brdtext"/>
              <w:rPr>
                <w:i/>
              </w:rPr>
            </w:pPr>
            <w:r w:rsidRPr="005B0E77">
              <w:rPr>
                <w:i/>
              </w:rPr>
              <w:t>Föreslagen lydelse</w:t>
            </w:r>
          </w:p>
        </w:tc>
      </w:tr>
    </w:tbl>
    <w:p w14:paraId="7DDE23D7" w14:textId="77777777" w:rsidR="00C17DA5" w:rsidRDefault="00C17DA5" w:rsidP="00C17DA5">
      <w:pPr>
        <w:pStyle w:val="Brdtextmedindrag"/>
        <w:ind w:firstLine="0"/>
      </w:pPr>
    </w:p>
    <w:p w14:paraId="4E11E38B" w14:textId="77777777" w:rsidR="00C17DA5" w:rsidRDefault="00D65603" w:rsidP="00C17DA5">
      <w:pPr>
        <w:pStyle w:val="Brdtext"/>
        <w:jc w:val="center"/>
      </w:pPr>
      <w:r>
        <w:t>34 §</w:t>
      </w:r>
    </w:p>
    <w:p w14:paraId="1F532FD4" w14:textId="77777777" w:rsidR="00C17DA5" w:rsidRPr="00A80CE5" w:rsidRDefault="00D65603" w:rsidP="00C17DA5">
      <w:pPr>
        <w:pStyle w:val="Brdtextmedindrag"/>
      </w:pPr>
      <w:r w:rsidRPr="00AE23FF">
        <w:t>Finansinspektionen ska utöva tillsyn över att en pensionsstiftelse förvaltas i enlighet med 10</w:t>
      </w:r>
      <w:r>
        <w:t> </w:t>
      </w:r>
      <w:r w:rsidRPr="00AE23FF">
        <w:t>a</w:t>
      </w:r>
      <w:r>
        <w:t> </w:t>
      </w:r>
      <w:r w:rsidRPr="00AE23FF">
        <w:t xml:space="preserve">§ </w:t>
      </w:r>
      <w:r>
        <w:t xml:space="preserve">första stycket andra meningen och </w:t>
      </w:r>
      <w:r w:rsidRPr="00AE23FF">
        <w:t xml:space="preserve">andra stycket, 10 b–10 l och 10 n §§, 11 § fjärde och femte styckena, 15 a–15 d och 16 a–16 l §§ samt i enlighet med föreskrifter som meddelats med stöd av någon av dessa bestämmelser. </w:t>
      </w:r>
    </w:p>
    <w:tbl>
      <w:tblPr>
        <w:tblW w:w="4928" w:type="pct"/>
        <w:tblCellMar>
          <w:left w:w="125" w:type="dxa"/>
          <w:right w:w="125" w:type="dxa"/>
        </w:tblCellMar>
        <w:tblLook w:val="0000" w:firstRow="0" w:lastRow="0" w:firstColumn="0" w:lastColumn="0" w:noHBand="0" w:noVBand="0"/>
      </w:tblPr>
      <w:tblGrid>
        <w:gridCol w:w="2948"/>
        <w:gridCol w:w="2864"/>
      </w:tblGrid>
      <w:tr w:rsidR="00C17DA5" w14:paraId="039602AC" w14:textId="77777777" w:rsidTr="00C17DA5">
        <w:trPr>
          <w:trHeight w:val="570"/>
        </w:trPr>
        <w:tc>
          <w:tcPr>
            <w:tcW w:w="2536" w:type="pct"/>
            <w:shd w:val="clear" w:color="auto" w:fill="auto"/>
            <w:tcMar>
              <w:left w:w="0" w:type="dxa"/>
            </w:tcMar>
          </w:tcPr>
          <w:p w14:paraId="555E93CF" w14:textId="77777777" w:rsidR="00C17DA5" w:rsidRDefault="00C17DA5" w:rsidP="00C17DA5">
            <w:pPr>
              <w:pStyle w:val="Brdtextmedindrag"/>
            </w:pPr>
          </w:p>
        </w:tc>
        <w:tc>
          <w:tcPr>
            <w:tcW w:w="2464" w:type="pct"/>
            <w:shd w:val="clear" w:color="auto" w:fill="auto"/>
            <w:tcMar>
              <w:right w:w="0" w:type="dxa"/>
            </w:tcMar>
          </w:tcPr>
          <w:p w14:paraId="28594418" w14:textId="77777777" w:rsidR="00C17DA5" w:rsidRPr="00512842" w:rsidRDefault="00D65603" w:rsidP="00C17DA5">
            <w:pPr>
              <w:pStyle w:val="Brdtextmedindrag"/>
            </w:pPr>
            <w:r>
              <w:rPr>
                <w:i/>
              </w:rPr>
              <w:t>F</w:t>
            </w:r>
            <w:r w:rsidRPr="00FE7066">
              <w:rPr>
                <w:i/>
              </w:rPr>
              <w:t>inansinspek</w:t>
            </w:r>
            <w:r>
              <w:rPr>
                <w:i/>
              </w:rPr>
              <w:softHyphen/>
            </w:r>
            <w:r w:rsidRPr="00FE7066">
              <w:rPr>
                <w:i/>
              </w:rPr>
              <w:t xml:space="preserve">tionen </w:t>
            </w:r>
            <w:r>
              <w:rPr>
                <w:i/>
              </w:rPr>
              <w:t xml:space="preserve">ska </w:t>
            </w:r>
            <w:r w:rsidRPr="00FE7066">
              <w:rPr>
                <w:i/>
              </w:rPr>
              <w:t xml:space="preserve">också </w:t>
            </w:r>
            <w:r w:rsidRPr="004340F6">
              <w:rPr>
                <w:i/>
              </w:rPr>
              <w:t>ut</w:t>
            </w:r>
            <w:r>
              <w:rPr>
                <w:i/>
              </w:rPr>
              <w:softHyphen/>
            </w:r>
            <w:r w:rsidRPr="004340F6">
              <w:rPr>
                <w:i/>
              </w:rPr>
              <w:t>öva</w:t>
            </w:r>
            <w:r w:rsidRPr="00FE7066">
              <w:rPr>
                <w:i/>
              </w:rPr>
              <w:t xml:space="preserve"> </w:t>
            </w:r>
            <w:r w:rsidRPr="004340F6">
              <w:rPr>
                <w:i/>
              </w:rPr>
              <w:t>tillsyn</w:t>
            </w:r>
            <w:r w:rsidRPr="00FE7066">
              <w:rPr>
                <w:i/>
              </w:rPr>
              <w:t xml:space="preserve"> </w:t>
            </w:r>
            <w:r w:rsidRPr="004340F6">
              <w:rPr>
                <w:i/>
              </w:rPr>
              <w:t>över</w:t>
            </w:r>
            <w:r w:rsidRPr="00FE7066">
              <w:rPr>
                <w:i/>
              </w:rPr>
              <w:t xml:space="preserve"> </w:t>
            </w:r>
            <w:r>
              <w:rPr>
                <w:i/>
              </w:rPr>
              <w:t>att</w:t>
            </w:r>
            <w:r w:rsidRPr="00FE7066">
              <w:rPr>
                <w:i/>
              </w:rPr>
              <w:t xml:space="preserve"> </w:t>
            </w:r>
            <w:r>
              <w:rPr>
                <w:i/>
              </w:rPr>
              <w:t>en pensions</w:t>
            </w:r>
            <w:r>
              <w:rPr>
                <w:i/>
              </w:rPr>
              <w:softHyphen/>
              <w:t xml:space="preserve">stiftelse som avses i 9 a § andra eller tredje stycket följer </w:t>
            </w:r>
            <w:r w:rsidRPr="00FE7066">
              <w:rPr>
                <w:i/>
              </w:rPr>
              <w:t>artikel 5 i Europa</w:t>
            </w:r>
            <w:r>
              <w:rPr>
                <w:i/>
              </w:rPr>
              <w:softHyphen/>
              <w:t>pa</w:t>
            </w:r>
            <w:r w:rsidRPr="00FE7066">
              <w:rPr>
                <w:i/>
              </w:rPr>
              <w:t>rlamentets och rådets för</w:t>
            </w:r>
            <w:r>
              <w:rPr>
                <w:i/>
              </w:rPr>
              <w:softHyphen/>
            </w:r>
            <w:r w:rsidRPr="00FE7066">
              <w:rPr>
                <w:i/>
              </w:rPr>
              <w:t>ordning (EU) 2017/2402</w:t>
            </w:r>
            <w:r>
              <w:rPr>
                <w:i/>
              </w:rPr>
              <w:t xml:space="preserve"> av den 12 decem</w:t>
            </w:r>
            <w:r>
              <w:rPr>
                <w:i/>
              </w:rPr>
              <w:softHyphen/>
              <w:t>ber 2017 om ett allmänt ramverk för värde</w:t>
            </w:r>
            <w:r>
              <w:rPr>
                <w:i/>
              </w:rPr>
              <w:softHyphen/>
              <w:t>pap</w:t>
            </w:r>
            <w:r>
              <w:rPr>
                <w:i/>
              </w:rPr>
              <w:softHyphen/>
              <w:t>perise</w:t>
            </w:r>
            <w:r>
              <w:rPr>
                <w:i/>
              </w:rPr>
              <w:softHyphen/>
              <w:t>ring och om inrätt</w:t>
            </w:r>
            <w:r>
              <w:rPr>
                <w:i/>
              </w:rPr>
              <w:softHyphen/>
              <w:t>ande av ett sär</w:t>
            </w:r>
            <w:r>
              <w:rPr>
                <w:i/>
              </w:rPr>
              <w:softHyphen/>
              <w:t>skilt ramverk för enkel, transpa</w:t>
            </w:r>
            <w:r>
              <w:rPr>
                <w:i/>
              </w:rPr>
              <w:softHyphen/>
              <w:t>rent och standardise</w:t>
            </w:r>
            <w:r>
              <w:rPr>
                <w:i/>
              </w:rPr>
              <w:softHyphen/>
              <w:t>rad värde</w:t>
            </w:r>
            <w:r>
              <w:rPr>
                <w:i/>
              </w:rPr>
              <w:softHyphen/>
              <w:t>papperisering samt om ändring av direktiven 2009/65/EG, 2009/138/EG och 2011/61/EU och förordningarna (EG) nr 1060/2009 och (EU) nr 648/2012.</w:t>
            </w:r>
          </w:p>
        </w:tc>
      </w:tr>
    </w:tbl>
    <w:p w14:paraId="2CF12B92" w14:textId="77777777" w:rsidR="00C17DA5" w:rsidRDefault="00D65603" w:rsidP="00C17DA5">
      <w:pPr>
        <w:pStyle w:val="Brdtextmedindrag"/>
      </w:pPr>
      <w:r>
        <w:t xml:space="preserve">Finansinspektionen </w:t>
      </w:r>
      <w:r w:rsidRPr="001357FD">
        <w:t>ska</w:t>
      </w:r>
      <w:r>
        <w:t xml:space="preserve"> i sin tillsynsverksamhet samarbeta </w:t>
      </w:r>
      <w:r w:rsidRPr="009E2B62">
        <w:t xml:space="preserve">och utbyta information </w:t>
      </w:r>
      <w:r>
        <w:t>med motsvarande utländska tillsyns</w:t>
      </w:r>
      <w:r>
        <w:softHyphen/>
        <w:t>myn</w:t>
      </w:r>
      <w:r>
        <w:softHyphen/>
        <w:t xml:space="preserve">digheter, </w:t>
      </w:r>
      <w:r w:rsidRPr="009E2B62">
        <w:t>Europeiska kommissionen och Europeiska försäkrings- och tjänstepensionsmyndig</w:t>
      </w:r>
      <w:r>
        <w:softHyphen/>
      </w:r>
      <w:r w:rsidRPr="009E2B62">
        <w:t>heten</w:t>
      </w:r>
      <w:r>
        <w:t xml:space="preserve"> i den utsträckning som följer av Sveriges medlemskap i Europeiska unionen.</w:t>
      </w:r>
    </w:p>
    <w:p w14:paraId="3B214486" w14:textId="77777777" w:rsidR="00C17DA5" w:rsidRDefault="00C17DA5" w:rsidP="00C17DA5">
      <w:pPr>
        <w:pStyle w:val="Brdtextmedindrag"/>
      </w:pPr>
    </w:p>
    <w:p w14:paraId="064EA346" w14:textId="77777777" w:rsidR="00C17DA5" w:rsidRDefault="00D65603" w:rsidP="00C17DA5">
      <w:pPr>
        <w:pStyle w:val="Brdtextmedindrag"/>
        <w:jc w:val="center"/>
      </w:pPr>
      <w:r>
        <w:t>35 §</w:t>
      </w:r>
    </w:p>
    <w:p w14:paraId="11DA58B3" w14:textId="77777777" w:rsidR="00C17DA5" w:rsidRDefault="00D65603" w:rsidP="00C17DA5">
      <w:pPr>
        <w:pStyle w:val="Brdtextmedindrag"/>
      </w:pPr>
      <w:r w:rsidRPr="00E70101">
        <w:t xml:space="preserve">Finansinspektionen får meddela de anmärkningar i fråga om en pensionsstiftelses förvaltning som inspektionen anser behövs. </w:t>
      </w:r>
    </w:p>
    <w:p w14:paraId="00897B36" w14:textId="77777777" w:rsidR="00C17DA5" w:rsidRDefault="00D65603" w:rsidP="00C17DA5">
      <w:pPr>
        <w:pStyle w:val="Brdtextmedindrag"/>
      </w:pPr>
      <w:r w:rsidRPr="00E70101">
        <w:t>Finansinspektionen ska förelägga pensionsstiftelsen eller styrelsen att vidta rättelse, om inspektionen bedömer att</w:t>
      </w:r>
    </w:p>
    <w:tbl>
      <w:tblPr>
        <w:tblW w:w="5000" w:type="pct"/>
        <w:tblCellMar>
          <w:left w:w="125" w:type="dxa"/>
          <w:right w:w="125" w:type="dxa"/>
        </w:tblCellMar>
        <w:tblLook w:val="0000" w:firstRow="0" w:lastRow="0" w:firstColumn="0" w:lastColumn="0" w:noHBand="0" w:noVBand="0"/>
      </w:tblPr>
      <w:tblGrid>
        <w:gridCol w:w="2948"/>
        <w:gridCol w:w="2949"/>
      </w:tblGrid>
      <w:tr w:rsidR="00C17DA5" w14:paraId="02E6BEB4" w14:textId="77777777" w:rsidTr="00C17DA5">
        <w:tc>
          <w:tcPr>
            <w:tcW w:w="2500" w:type="pct"/>
            <w:shd w:val="clear" w:color="auto" w:fill="auto"/>
            <w:tcMar>
              <w:left w:w="0" w:type="dxa"/>
            </w:tcMar>
          </w:tcPr>
          <w:p w14:paraId="3548723A" w14:textId="77777777" w:rsidR="00C17DA5" w:rsidRDefault="00D65603" w:rsidP="00C17DA5">
            <w:pPr>
              <w:pStyle w:val="Brdtextmedindrag"/>
            </w:pPr>
            <w:r w:rsidRPr="00E70101">
              <w:t>1.</w:t>
            </w:r>
            <w:r>
              <w:t> </w:t>
            </w:r>
            <w:r w:rsidRPr="00E70101">
              <w:t>avvikelse skett från någon av de bestämmelser som anges i 34 § första stycket,</w:t>
            </w:r>
          </w:p>
        </w:tc>
        <w:tc>
          <w:tcPr>
            <w:tcW w:w="2500" w:type="pct"/>
            <w:shd w:val="clear" w:color="auto" w:fill="auto"/>
            <w:tcMar>
              <w:right w:w="0" w:type="dxa"/>
            </w:tcMar>
          </w:tcPr>
          <w:p w14:paraId="3752E9F9" w14:textId="77777777" w:rsidR="00C17DA5" w:rsidRDefault="00D65603" w:rsidP="00C17DA5">
            <w:pPr>
              <w:pStyle w:val="Brdtextmedindrag"/>
            </w:pPr>
            <w:r w:rsidRPr="00E70101">
              <w:t>1.</w:t>
            </w:r>
            <w:r>
              <w:t> </w:t>
            </w:r>
            <w:r w:rsidRPr="00E70101">
              <w:t xml:space="preserve">avvikelse skett från någon av de bestämmelser som anges i 34 § första </w:t>
            </w:r>
            <w:r>
              <w:rPr>
                <w:i/>
              </w:rPr>
              <w:t xml:space="preserve">eller andra </w:t>
            </w:r>
            <w:r w:rsidRPr="00E70101">
              <w:t>stycke</w:t>
            </w:r>
            <w:r w:rsidRPr="006C5184">
              <w:t>t</w:t>
            </w:r>
            <w:r w:rsidRPr="00E70101">
              <w:t>,</w:t>
            </w:r>
          </w:p>
        </w:tc>
      </w:tr>
    </w:tbl>
    <w:p w14:paraId="692EB4E3" w14:textId="77777777" w:rsidR="00C17DA5" w:rsidRDefault="00D65603" w:rsidP="00C17DA5">
      <w:pPr>
        <w:pStyle w:val="Brdtextmedindrag"/>
      </w:pPr>
      <w:r w:rsidRPr="00E70101">
        <w:t>2.</w:t>
      </w:r>
      <w:r>
        <w:t> </w:t>
      </w:r>
      <w:r w:rsidRPr="00E70101">
        <w:t>placeringsriktlinjerna inte längre är tillfredsställande med hänsyn till omfattningen och beskaffenheten av stiftelsens förvaltning,</w:t>
      </w:r>
    </w:p>
    <w:p w14:paraId="3FDE5CD5" w14:textId="77777777" w:rsidR="00C17DA5" w:rsidRDefault="00D65603" w:rsidP="00C17DA5">
      <w:pPr>
        <w:pStyle w:val="Brdtextmedindrag"/>
      </w:pPr>
      <w:r>
        <w:t xml:space="preserve">3. stiftelsen </w:t>
      </w:r>
      <w:r w:rsidRPr="00E70101">
        <w:t>använder olämpliga kreditvärderingsförfaranden eller hän</w:t>
      </w:r>
      <w:r>
        <w:softHyphen/>
      </w:r>
      <w:r w:rsidRPr="00E70101">
        <w:t>vis</w:t>
      </w:r>
      <w:r>
        <w:softHyphen/>
      </w:r>
      <w:r w:rsidRPr="00E70101">
        <w:t>ningar i placeringsriktlinjerna till kreditbetyg som har utfärdats av ett kreditvärderingsinstitut, eller</w:t>
      </w:r>
    </w:p>
    <w:p w14:paraId="509C253B" w14:textId="77777777" w:rsidR="00C17DA5" w:rsidRDefault="00D65603" w:rsidP="00C17DA5">
      <w:pPr>
        <w:pStyle w:val="Brdtextmedindrag"/>
      </w:pPr>
      <w:r w:rsidRPr="00E70101">
        <w:lastRenderedPageBreak/>
        <w:t>4.</w:t>
      </w:r>
      <w:r>
        <w:t> </w:t>
      </w:r>
      <w:r w:rsidRPr="00E70101">
        <w:t>styrdokumenten eller den egna riskbedömningen inte är tillfreds</w:t>
      </w:r>
      <w:r>
        <w:softHyphen/>
      </w:r>
      <w:r w:rsidRPr="00E70101">
        <w:t>ställande med hänsyn till omfattningen och beskaffenheten av stiftelsens förvaltning.</w:t>
      </w:r>
    </w:p>
    <w:p w14:paraId="114D17B6" w14:textId="77777777" w:rsidR="00C17DA5" w:rsidRDefault="00D65603" w:rsidP="00C17DA5">
      <w:pPr>
        <w:pStyle w:val="Brdtextmedindrag"/>
      </w:pPr>
      <w:r>
        <w:t xml:space="preserve">Om Finansinspektionen bedömer </w:t>
      </w:r>
      <w:r w:rsidRPr="00E70101">
        <w:t>att en stiftelse förvaltar medel som avsatts till stiftelsen för personer som den tryggar utfästelser om pension till på ett sådant sätt som innebär att dessa personers intressen hotas, får inspektionen besluta om att utse en särskild företrädare att sköta hela eller delar av driften av stiftelsen.</w:t>
      </w:r>
    </w:p>
    <w:p w14:paraId="55935B56" w14:textId="77777777" w:rsidR="00C17DA5" w:rsidRDefault="00D65603" w:rsidP="00C17DA5">
      <w:pPr>
        <w:pStyle w:val="Brdtextmedindrag"/>
      </w:pPr>
      <w:r w:rsidRPr="00E70101">
        <w:t>Finansinspektionen får även begränsa pensionsstiftelsens förfoganderätt eller förbjuda stiftelsen att förfoga över sina tillgångar i Sverige, om det bedöms vara nödvändigt för att skydda de personer som anges i tredje stycket. Finansinspektionen får besluta hur pensionsstiftelsen ska förvaltas efter ett sådant beslut.</w:t>
      </w:r>
    </w:p>
    <w:p w14:paraId="1123D141" w14:textId="77777777" w:rsidR="00C17DA5" w:rsidRDefault="00D65603" w:rsidP="00C17DA5">
      <w:pPr>
        <w:pStyle w:val="Brdtextmedindrag"/>
      </w:pPr>
      <w:r w:rsidRPr="00E70101">
        <w:t>I fråga om styrelsens skyldighet att lämna upplysningar och hålla till</w:t>
      </w:r>
      <w:r>
        <w:softHyphen/>
      </w:r>
      <w:r w:rsidRPr="00E70101">
        <w:t>gångar och handlingar tillgängliga för granskning och beträffande till</w:t>
      </w:r>
      <w:r>
        <w:softHyphen/>
      </w:r>
      <w:r w:rsidRPr="00E70101">
        <w:t>synen i övrigt ska 17</w:t>
      </w:r>
      <w:r>
        <w:t> </w:t>
      </w:r>
      <w:r w:rsidRPr="00E70101">
        <w:t>kap. 5 och 7</w:t>
      </w:r>
      <w:r>
        <w:t> </w:t>
      </w:r>
      <w:r w:rsidRPr="00E70101">
        <w:t>§§, 8</w:t>
      </w:r>
      <w:r>
        <w:t> </w:t>
      </w:r>
      <w:r w:rsidRPr="00E70101">
        <w:t>§</w:t>
      </w:r>
      <w:r>
        <w:t> </w:t>
      </w:r>
      <w:r w:rsidRPr="00E70101">
        <w:t>1, 13</w:t>
      </w:r>
      <w:r>
        <w:t> </w:t>
      </w:r>
      <w:r w:rsidRPr="00E70101">
        <w:t>§ första stycket första meningen och andra stycket och 29</w:t>
      </w:r>
      <w:r>
        <w:t> </w:t>
      </w:r>
      <w:r w:rsidRPr="00E70101">
        <w:t>§ samt 18</w:t>
      </w:r>
      <w:r>
        <w:t> </w:t>
      </w:r>
      <w:r w:rsidRPr="00E70101">
        <w:t>kap. 9, 15 och 27</w:t>
      </w:r>
      <w:r>
        <w:t> </w:t>
      </w:r>
      <w:r w:rsidRPr="00E70101">
        <w:t>§§ försäkringsrörelselagen (2010:2043) samt föreskrifter som meddelats med stöd av 17</w:t>
      </w:r>
      <w:r>
        <w:t> </w:t>
      </w:r>
      <w:r w:rsidRPr="00E70101">
        <w:t>kap. 30</w:t>
      </w:r>
      <w:r>
        <w:t> </w:t>
      </w:r>
      <w:r w:rsidRPr="00E70101">
        <w:t>§ samma lag tillämpas på motsvarande sätt.</w:t>
      </w:r>
    </w:p>
    <w:p w14:paraId="261F6A61" w14:textId="77777777" w:rsidR="00C17DA5" w:rsidRPr="00811E52" w:rsidRDefault="00D65603" w:rsidP="00C17DA5">
      <w:pPr>
        <w:pStyle w:val="Slutstreck"/>
      </w:pPr>
      <w:r w:rsidRPr="00811E52">
        <w:t>                      </w:t>
      </w:r>
    </w:p>
    <w:p w14:paraId="1E40D4D2" w14:textId="77777777" w:rsidR="00C17DA5" w:rsidRPr="00940503" w:rsidRDefault="00D65603" w:rsidP="00C17DA5">
      <w:pPr>
        <w:pStyle w:val="Brdtextmedindrag"/>
      </w:pPr>
      <w:r>
        <w:t xml:space="preserve">1. Denna lag träder i </w:t>
      </w:r>
      <w:r w:rsidRPr="00940503">
        <w:t xml:space="preserve">kraft </w:t>
      </w:r>
      <w:r w:rsidRPr="002C2B9C">
        <w:t xml:space="preserve">den 1 </w:t>
      </w:r>
      <w:r>
        <w:t>februari</w:t>
      </w:r>
      <w:r w:rsidRPr="002C2B9C">
        <w:t xml:space="preserve"> 20</w:t>
      </w:r>
      <w:r w:rsidRPr="00940503">
        <w:t>20.</w:t>
      </w:r>
    </w:p>
    <w:p w14:paraId="38313E01" w14:textId="77777777" w:rsidR="00C17DA5" w:rsidRDefault="00D65603" w:rsidP="00C17DA5">
      <w:pPr>
        <w:pStyle w:val="Brdtextmedindrag"/>
      </w:pPr>
      <w:r>
        <w:t>2. </w:t>
      </w:r>
      <w:r w:rsidRPr="00BF1245">
        <w:t>Äldre föreskrifter gäller för överträdelser som har ägt rum före ikraft</w:t>
      </w:r>
      <w:r>
        <w:softHyphen/>
      </w:r>
      <w:r w:rsidRPr="00BF1245">
        <w:t>trädandet</w:t>
      </w:r>
      <w:r>
        <w:t>.</w:t>
      </w:r>
    </w:p>
    <w:p w14:paraId="54246B4D" w14:textId="77777777" w:rsidR="00C17DA5" w:rsidRDefault="00C17DA5" w:rsidP="00C17DA5">
      <w:pPr>
        <w:pStyle w:val="Brdtextmedindrag"/>
      </w:pPr>
    </w:p>
    <w:p w14:paraId="143558FE" w14:textId="77777777" w:rsidR="00C17DA5" w:rsidRDefault="00D65603" w:rsidP="00C17DA5">
      <w:pPr>
        <w:pStyle w:val="Brdtextmedindrag"/>
        <w:sectPr w:rsidR="00C17DA5" w:rsidSect="00155500">
          <w:headerReference w:type="even" r:id="rId28"/>
          <w:headerReference w:type="default" r:id="rId29"/>
          <w:footerReference w:type="even" r:id="rId30"/>
          <w:footerReference w:type="default" r:id="rId31"/>
          <w:footerReference w:type="first" r:id="rId32"/>
          <w:footnotePr>
            <w:numRestart w:val="eachSect"/>
          </w:footnotePr>
          <w:type w:val="continuous"/>
          <w:pgSz w:w="9356" w:h="13721" w:code="9"/>
          <w:pgMar w:top="794" w:right="2438" w:bottom="1191" w:left="1021" w:header="0" w:footer="709" w:gutter="0"/>
          <w:cols w:space="708"/>
          <w:docGrid w:linePitch="360"/>
        </w:sectPr>
      </w:pPr>
      <w:r>
        <w:t xml:space="preserve"> </w:t>
      </w:r>
    </w:p>
    <w:p w14:paraId="5DA3D0F4" w14:textId="77777777" w:rsidR="00C17DA5" w:rsidRPr="007A15F0" w:rsidRDefault="00D65603" w:rsidP="00C17DA5">
      <w:pPr>
        <w:pStyle w:val="Rubrik2"/>
        <w:spacing w:before="0"/>
      </w:pPr>
      <w:bookmarkStart w:id="7" w:name="_Toc22728889"/>
      <w:r w:rsidRPr="007A15F0">
        <w:lastRenderedPageBreak/>
        <w:t>Förslag till lag om ändring i lagen (2000:192) om allmänna pensionsfonder (AP-fonder)</w:t>
      </w:r>
      <w:bookmarkEnd w:id="7"/>
    </w:p>
    <w:p w14:paraId="709401D2" w14:textId="77777777" w:rsidR="00C17DA5" w:rsidRPr="007A15F0" w:rsidRDefault="00D65603" w:rsidP="00C17DA5">
      <w:pPr>
        <w:pStyle w:val="Brdtext"/>
      </w:pPr>
      <w:r w:rsidRPr="007A15F0">
        <w:t>Härigenom föreskrivs att 5 kap. 7 § lagen (2000:192) om allmänna pensionsfonder (AP-fonder) ska ha följande lydelse.</w:t>
      </w:r>
    </w:p>
    <w:p w14:paraId="7916C5AE" w14:textId="77777777" w:rsidR="00C17DA5" w:rsidRDefault="00C17DA5" w:rsidP="00C17DA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C17DA5" w:rsidRPr="000E6F0B" w14:paraId="31609C39" w14:textId="77777777" w:rsidTr="00C17DA5">
        <w:tc>
          <w:tcPr>
            <w:tcW w:w="2500" w:type="pct"/>
            <w:shd w:val="clear" w:color="auto" w:fill="auto"/>
            <w:tcMar>
              <w:left w:w="0" w:type="dxa"/>
            </w:tcMar>
          </w:tcPr>
          <w:p w14:paraId="79AA8FBB" w14:textId="77777777" w:rsidR="00C17DA5" w:rsidRPr="000E6F0B" w:rsidRDefault="00D65603" w:rsidP="00C17DA5">
            <w:pPr>
              <w:pStyle w:val="Brdtext"/>
              <w:rPr>
                <w:i/>
              </w:rPr>
            </w:pPr>
            <w:r>
              <w:rPr>
                <w:i/>
              </w:rPr>
              <w:t>L</w:t>
            </w:r>
            <w:r w:rsidRPr="000E6F0B">
              <w:rPr>
                <w:i/>
              </w:rPr>
              <w:t>ydelse</w:t>
            </w:r>
            <w:r>
              <w:rPr>
                <w:i/>
              </w:rPr>
              <w:t xml:space="preserve"> enligt SFS 2019:539</w:t>
            </w:r>
          </w:p>
        </w:tc>
        <w:tc>
          <w:tcPr>
            <w:tcW w:w="2500" w:type="pct"/>
            <w:shd w:val="clear" w:color="auto" w:fill="auto"/>
            <w:tcMar>
              <w:right w:w="0" w:type="dxa"/>
            </w:tcMar>
          </w:tcPr>
          <w:p w14:paraId="1F58EBF3" w14:textId="77777777" w:rsidR="00C17DA5" w:rsidRPr="000E6F0B" w:rsidRDefault="00D65603" w:rsidP="00C17DA5">
            <w:pPr>
              <w:pStyle w:val="Brdtext"/>
              <w:rPr>
                <w:i/>
              </w:rPr>
            </w:pPr>
            <w:r w:rsidRPr="000E6F0B">
              <w:rPr>
                <w:i/>
              </w:rPr>
              <w:t>Föreslagen lydelse</w:t>
            </w:r>
          </w:p>
        </w:tc>
      </w:tr>
    </w:tbl>
    <w:p w14:paraId="62561377" w14:textId="77777777" w:rsidR="00C17DA5" w:rsidRDefault="00C17DA5" w:rsidP="00C17DA5">
      <w:pPr>
        <w:pStyle w:val="Brdtextmedindrag"/>
      </w:pPr>
    </w:p>
    <w:tbl>
      <w:tblPr>
        <w:tblW w:w="5000" w:type="pct"/>
        <w:tblCellMar>
          <w:left w:w="125" w:type="dxa"/>
          <w:right w:w="125" w:type="dxa"/>
        </w:tblCellMar>
        <w:tblLook w:val="04A0" w:firstRow="1" w:lastRow="0" w:firstColumn="1" w:lastColumn="0" w:noHBand="0" w:noVBand="1"/>
      </w:tblPr>
      <w:tblGrid>
        <w:gridCol w:w="2948"/>
        <w:gridCol w:w="2949"/>
      </w:tblGrid>
      <w:tr w:rsidR="00C17DA5" w:rsidRPr="007A15F0" w14:paraId="32CD263E" w14:textId="77777777" w:rsidTr="00C17DA5">
        <w:tc>
          <w:tcPr>
            <w:tcW w:w="2500" w:type="pct"/>
            <w:tcMar>
              <w:top w:w="0" w:type="dxa"/>
              <w:left w:w="0" w:type="dxa"/>
              <w:bottom w:w="0" w:type="dxa"/>
              <w:right w:w="125" w:type="dxa"/>
            </w:tcMar>
            <w:hideMark/>
          </w:tcPr>
          <w:p w14:paraId="1B35B77D" w14:textId="77777777" w:rsidR="00C17DA5" w:rsidRPr="007A15F0" w:rsidRDefault="00D65603" w:rsidP="00C17DA5">
            <w:pPr>
              <w:tabs>
                <w:tab w:val="left" w:pos="2268"/>
              </w:tabs>
              <w:overflowPunct w:val="0"/>
              <w:autoSpaceDE w:val="0"/>
              <w:autoSpaceDN w:val="0"/>
              <w:adjustRightInd w:val="0"/>
              <w:spacing w:after="0" w:line="0" w:lineRule="auto"/>
              <w:jc w:val="both"/>
              <w:textAlignment w:val="baseline"/>
              <w:rPr>
                <w:rFonts w:ascii="Times New Roman" w:hAnsi="Times New Roman"/>
                <w:i/>
                <w:sz w:val="20"/>
              </w:rPr>
            </w:pPr>
            <w:r w:rsidRPr="007A15F0">
              <w:rPr>
                <w:rFonts w:ascii="Times New Roman" w:hAnsi="Times New Roman"/>
                <w:i/>
                <w:sz w:val="20"/>
              </w:rPr>
              <w:t>Nuvarande lydelse</w:t>
            </w:r>
          </w:p>
        </w:tc>
        <w:tc>
          <w:tcPr>
            <w:tcW w:w="2500" w:type="pct"/>
            <w:tcMar>
              <w:top w:w="0" w:type="dxa"/>
              <w:left w:w="125" w:type="dxa"/>
              <w:bottom w:w="0" w:type="dxa"/>
              <w:right w:w="0" w:type="dxa"/>
            </w:tcMar>
            <w:hideMark/>
          </w:tcPr>
          <w:p w14:paraId="76CD0887" w14:textId="77777777" w:rsidR="00C17DA5" w:rsidRPr="007A15F0" w:rsidRDefault="00D65603" w:rsidP="00C17DA5">
            <w:pPr>
              <w:tabs>
                <w:tab w:val="left" w:pos="2268"/>
              </w:tabs>
              <w:overflowPunct w:val="0"/>
              <w:autoSpaceDE w:val="0"/>
              <w:autoSpaceDN w:val="0"/>
              <w:adjustRightInd w:val="0"/>
              <w:spacing w:after="0" w:line="0" w:lineRule="auto"/>
              <w:jc w:val="both"/>
              <w:textAlignment w:val="baseline"/>
              <w:rPr>
                <w:rFonts w:ascii="Times New Roman" w:hAnsi="Times New Roman"/>
                <w:i/>
                <w:sz w:val="20"/>
              </w:rPr>
            </w:pPr>
            <w:r w:rsidRPr="007A15F0">
              <w:rPr>
                <w:rFonts w:ascii="Times New Roman" w:hAnsi="Times New Roman"/>
                <w:i/>
                <w:sz w:val="20"/>
              </w:rPr>
              <w:t>Föreslagen lydelse</w:t>
            </w:r>
          </w:p>
        </w:tc>
      </w:tr>
    </w:tbl>
    <w:p w14:paraId="0340F477" w14:textId="77777777" w:rsidR="00C17DA5" w:rsidRPr="007A15F0" w:rsidRDefault="00D65603" w:rsidP="00C17DA5">
      <w:pPr>
        <w:tabs>
          <w:tab w:val="left" w:pos="2268"/>
        </w:tabs>
        <w:overflowPunct w:val="0"/>
        <w:autoSpaceDE w:val="0"/>
        <w:autoSpaceDN w:val="0"/>
        <w:adjustRightInd w:val="0"/>
        <w:spacing w:after="0" w:line="240" w:lineRule="auto"/>
        <w:jc w:val="center"/>
        <w:textAlignment w:val="baseline"/>
        <w:rPr>
          <w:rFonts w:ascii="Times New Roman" w:hAnsi="Times New Roman"/>
          <w:b/>
          <w:sz w:val="20"/>
        </w:rPr>
      </w:pPr>
      <w:r w:rsidRPr="007A15F0">
        <w:rPr>
          <w:rFonts w:ascii="Times New Roman" w:hAnsi="Times New Roman"/>
          <w:b/>
          <w:sz w:val="20"/>
        </w:rPr>
        <w:t>5 kap.</w:t>
      </w:r>
    </w:p>
    <w:p w14:paraId="6DEF27D5" w14:textId="77777777" w:rsidR="00C17DA5" w:rsidRPr="007A15F0" w:rsidRDefault="00D65603" w:rsidP="00C17DA5">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7A15F0">
        <w:rPr>
          <w:rFonts w:ascii="Times New Roman" w:hAnsi="Times New Roman"/>
          <w:sz w:val="20"/>
        </w:rPr>
        <w:t>7 §</w:t>
      </w:r>
    </w:p>
    <w:p w14:paraId="0AD815D6" w14:textId="77777777" w:rsidR="00C17DA5" w:rsidRPr="007A15F0" w:rsidRDefault="00D65603" w:rsidP="00C17DA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5F0">
        <w:rPr>
          <w:rFonts w:ascii="Times New Roman" w:hAnsi="Times New Roman"/>
          <w:sz w:val="20"/>
        </w:rPr>
        <w:t>Följande bestämmelser i lagen (2004:46) om värdepappersfonder ska gälla för förvaltningen av fonderna:</w:t>
      </w:r>
    </w:p>
    <w:p w14:paraId="1ECA7C19" w14:textId="77777777" w:rsidR="00C17DA5" w:rsidRPr="007A15F0" w:rsidRDefault="00D65603" w:rsidP="00C17DA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5F0">
        <w:rPr>
          <w:rFonts w:ascii="Times New Roman" w:hAnsi="Times New Roman"/>
          <w:sz w:val="20"/>
        </w:rPr>
        <w:t>– 2 kap. 18 § om förbud för vissa personer med insynsställning att handla med en värdepappersfond,</w:t>
      </w:r>
    </w:p>
    <w:p w14:paraId="59079E40" w14:textId="77777777" w:rsidR="00C17DA5" w:rsidRPr="007A15F0" w:rsidRDefault="00D65603" w:rsidP="00C17DA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5F0">
        <w:rPr>
          <w:rFonts w:ascii="Times New Roman" w:hAnsi="Times New Roman"/>
          <w:sz w:val="20"/>
        </w:rPr>
        <w:t>– 2 kap. 21 § första stycket om skadestånd,</w:t>
      </w:r>
    </w:p>
    <w:p w14:paraId="144EEEEB" w14:textId="77777777" w:rsidR="00C17DA5" w:rsidRPr="007A15F0" w:rsidRDefault="00D65603" w:rsidP="00C17DA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5F0">
        <w:rPr>
          <w:rFonts w:ascii="Times New Roman" w:hAnsi="Times New Roman"/>
          <w:sz w:val="20"/>
        </w:rPr>
        <w:t>– 4 kap. 2 § om företrädare för andelsägarna i en värdepappersfond m.m.,</w:t>
      </w:r>
    </w:p>
    <w:p w14:paraId="333075E7" w14:textId="77777777" w:rsidR="00C17DA5" w:rsidRPr="007A15F0" w:rsidRDefault="00D65603" w:rsidP="00C17DA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5F0">
        <w:rPr>
          <w:rFonts w:ascii="Times New Roman" w:hAnsi="Times New Roman"/>
          <w:sz w:val="20"/>
        </w:rPr>
        <w:t>– 4 kap. 8 och 9 §§ om upprättande och godkännande av fondbestäm</w:t>
      </w:r>
      <w:r w:rsidRPr="007A15F0">
        <w:rPr>
          <w:rFonts w:ascii="Times New Roman" w:hAnsi="Times New Roman"/>
          <w:sz w:val="20"/>
        </w:rPr>
        <w:softHyphen/>
        <w:t>melser,</w:t>
      </w:r>
    </w:p>
    <w:p w14:paraId="6527F229" w14:textId="77777777" w:rsidR="00C17DA5" w:rsidRPr="007A15F0" w:rsidRDefault="00D65603" w:rsidP="00C17DA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5F0">
        <w:rPr>
          <w:rFonts w:ascii="Times New Roman" w:hAnsi="Times New Roman"/>
          <w:sz w:val="20"/>
        </w:rPr>
        <w:t>– 4 kap. 13 § första stycket om inlösen av fondandelar,</w:t>
      </w:r>
    </w:p>
    <w:p w14:paraId="48820787" w14:textId="77777777" w:rsidR="00C17DA5" w:rsidRPr="007A15F0" w:rsidRDefault="00D65603" w:rsidP="00C17DA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5F0">
        <w:rPr>
          <w:rFonts w:ascii="Times New Roman" w:hAnsi="Times New Roman"/>
          <w:sz w:val="20"/>
        </w:rPr>
        <w:t>– 4 kap. 15–</w:t>
      </w:r>
      <w:r>
        <w:rPr>
          <w:rFonts w:ascii="Times New Roman" w:hAnsi="Times New Roman"/>
          <w:sz w:val="20"/>
        </w:rPr>
        <w:t>28</w:t>
      </w:r>
      <w:r w:rsidRPr="007A15F0">
        <w:rPr>
          <w:rFonts w:ascii="Times New Roman" w:hAnsi="Times New Roman"/>
          <w:sz w:val="20"/>
        </w:rPr>
        <w:t> §§ om information om en värdepappersfond,</w:t>
      </w:r>
    </w:p>
    <w:tbl>
      <w:tblPr>
        <w:tblW w:w="5000" w:type="pct"/>
        <w:tblCellMar>
          <w:left w:w="125" w:type="dxa"/>
          <w:right w:w="125" w:type="dxa"/>
        </w:tblCellMar>
        <w:tblLook w:val="0000" w:firstRow="0" w:lastRow="0" w:firstColumn="0" w:lastColumn="0" w:noHBand="0" w:noVBand="0"/>
      </w:tblPr>
      <w:tblGrid>
        <w:gridCol w:w="2948"/>
        <w:gridCol w:w="2949"/>
      </w:tblGrid>
      <w:tr w:rsidR="00C17DA5" w:rsidRPr="007A15F0" w14:paraId="2D026A9C" w14:textId="77777777" w:rsidTr="00C17DA5">
        <w:tc>
          <w:tcPr>
            <w:tcW w:w="2500" w:type="pct"/>
            <w:shd w:val="clear" w:color="auto" w:fill="auto"/>
            <w:tcMar>
              <w:left w:w="0" w:type="dxa"/>
            </w:tcMar>
          </w:tcPr>
          <w:p w14:paraId="3F67B0D1" w14:textId="77777777" w:rsidR="00C17DA5" w:rsidRPr="007A15F0" w:rsidRDefault="00D65603" w:rsidP="00C17DA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5F0">
              <w:rPr>
                <w:rFonts w:ascii="Times New Roman" w:hAnsi="Times New Roman"/>
                <w:sz w:val="20"/>
              </w:rPr>
              <w:t>– 5 kap. 1, 3–19 och 21–</w:t>
            </w:r>
            <w:r w:rsidRPr="007A15F0">
              <w:rPr>
                <w:rFonts w:ascii="Times New Roman" w:hAnsi="Times New Roman"/>
                <w:i/>
                <w:sz w:val="20"/>
              </w:rPr>
              <w:t>25</w:t>
            </w:r>
            <w:r w:rsidRPr="007A15F0">
              <w:rPr>
                <w:rFonts w:ascii="Times New Roman" w:hAnsi="Times New Roman"/>
                <w:sz w:val="20"/>
              </w:rPr>
              <w:t> §§ om placering av medel i en värde</w:t>
            </w:r>
            <w:r w:rsidRPr="007A15F0">
              <w:rPr>
                <w:rFonts w:ascii="Times New Roman" w:hAnsi="Times New Roman"/>
                <w:sz w:val="20"/>
              </w:rPr>
              <w:softHyphen/>
              <w:t>pappersfond m.m., samt</w:t>
            </w:r>
          </w:p>
        </w:tc>
        <w:tc>
          <w:tcPr>
            <w:tcW w:w="2500" w:type="pct"/>
            <w:shd w:val="clear" w:color="auto" w:fill="auto"/>
            <w:tcMar>
              <w:right w:w="0" w:type="dxa"/>
            </w:tcMar>
          </w:tcPr>
          <w:p w14:paraId="07F7158D" w14:textId="77777777" w:rsidR="00C17DA5" w:rsidRPr="007A15F0" w:rsidRDefault="00D65603" w:rsidP="00C17DA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5F0">
              <w:rPr>
                <w:rFonts w:ascii="Times New Roman" w:hAnsi="Times New Roman"/>
                <w:sz w:val="20"/>
              </w:rPr>
              <w:t>– 5 kap. 1, 3–19 och 21–</w:t>
            </w:r>
            <w:r w:rsidRPr="000B44B4">
              <w:rPr>
                <w:rFonts w:ascii="Times New Roman" w:hAnsi="Times New Roman"/>
                <w:i/>
                <w:sz w:val="20"/>
              </w:rPr>
              <w:t>26</w:t>
            </w:r>
            <w:r w:rsidRPr="007A15F0">
              <w:rPr>
                <w:rFonts w:ascii="Times New Roman" w:hAnsi="Times New Roman"/>
                <w:sz w:val="20"/>
              </w:rPr>
              <w:t> §§ om placering av medel i en värde</w:t>
            </w:r>
            <w:r w:rsidRPr="007A15F0">
              <w:rPr>
                <w:rFonts w:ascii="Times New Roman" w:hAnsi="Times New Roman"/>
                <w:sz w:val="20"/>
              </w:rPr>
              <w:softHyphen/>
              <w:t>pappersfond m.m., samt</w:t>
            </w:r>
          </w:p>
        </w:tc>
      </w:tr>
      <w:tr w:rsidR="00C17DA5" w:rsidRPr="007A15F0" w14:paraId="21980217" w14:textId="77777777" w:rsidTr="00C17DA5">
        <w:tblPrEx>
          <w:tblLook w:val="04A0" w:firstRow="1" w:lastRow="0" w:firstColumn="1" w:lastColumn="0" w:noHBand="0" w:noVBand="1"/>
        </w:tblPrEx>
        <w:tc>
          <w:tcPr>
            <w:tcW w:w="2500" w:type="pct"/>
            <w:tcMar>
              <w:top w:w="0" w:type="dxa"/>
              <w:left w:w="0" w:type="dxa"/>
              <w:bottom w:w="0" w:type="dxa"/>
              <w:right w:w="125" w:type="dxa"/>
            </w:tcMar>
            <w:hideMark/>
          </w:tcPr>
          <w:p w14:paraId="50C0B8D7" w14:textId="77777777" w:rsidR="00C17DA5" w:rsidRPr="007A15F0" w:rsidRDefault="00D65603" w:rsidP="00C17DA5">
            <w:pPr>
              <w:tabs>
                <w:tab w:val="left" w:pos="2268"/>
              </w:tabs>
              <w:overflowPunct w:val="0"/>
              <w:autoSpaceDE w:val="0"/>
              <w:autoSpaceDN w:val="0"/>
              <w:adjustRightInd w:val="0"/>
              <w:spacing w:after="0" w:line="0" w:lineRule="auto"/>
              <w:ind w:firstLine="170"/>
              <w:jc w:val="both"/>
              <w:textAlignment w:val="baseline"/>
              <w:rPr>
                <w:rFonts w:ascii="Times New Roman" w:hAnsi="Times New Roman"/>
                <w:sz w:val="20"/>
              </w:rPr>
            </w:pPr>
            <w:r w:rsidRPr="007A15F0">
              <w:rPr>
                <w:rFonts w:ascii="Times New Roman" w:hAnsi="Times New Roman"/>
                <w:sz w:val="20"/>
              </w:rPr>
              <w:t>– 4 kap. 15–</w:t>
            </w:r>
            <w:r w:rsidRPr="007A15F0">
              <w:rPr>
                <w:rFonts w:ascii="Times New Roman" w:hAnsi="Times New Roman"/>
                <w:i/>
                <w:sz w:val="20"/>
              </w:rPr>
              <w:t>24</w:t>
            </w:r>
            <w:r w:rsidRPr="007A15F0">
              <w:rPr>
                <w:rFonts w:ascii="Times New Roman" w:hAnsi="Times New Roman"/>
                <w:sz w:val="20"/>
              </w:rPr>
              <w:t> §§ om informa</w:t>
            </w:r>
            <w:r w:rsidRPr="007A15F0">
              <w:rPr>
                <w:rFonts w:ascii="Times New Roman" w:hAnsi="Times New Roman"/>
                <w:sz w:val="20"/>
              </w:rPr>
              <w:softHyphen/>
              <w:t>tion om en värdepappersfond,</w:t>
            </w:r>
          </w:p>
        </w:tc>
        <w:tc>
          <w:tcPr>
            <w:tcW w:w="2500" w:type="pct"/>
            <w:tcMar>
              <w:top w:w="0" w:type="dxa"/>
              <w:left w:w="125" w:type="dxa"/>
              <w:bottom w:w="0" w:type="dxa"/>
              <w:right w:w="0" w:type="dxa"/>
            </w:tcMar>
            <w:hideMark/>
          </w:tcPr>
          <w:p w14:paraId="0C7FE59A" w14:textId="77777777" w:rsidR="00C17DA5" w:rsidRPr="007A15F0" w:rsidRDefault="00D65603" w:rsidP="00C17DA5">
            <w:pPr>
              <w:tabs>
                <w:tab w:val="left" w:pos="2268"/>
              </w:tabs>
              <w:overflowPunct w:val="0"/>
              <w:autoSpaceDE w:val="0"/>
              <w:autoSpaceDN w:val="0"/>
              <w:adjustRightInd w:val="0"/>
              <w:spacing w:after="0" w:line="0" w:lineRule="auto"/>
              <w:ind w:firstLine="170"/>
              <w:jc w:val="both"/>
              <w:textAlignment w:val="baseline"/>
              <w:rPr>
                <w:rFonts w:ascii="Times New Roman" w:hAnsi="Times New Roman"/>
                <w:sz w:val="20"/>
              </w:rPr>
            </w:pPr>
            <w:r w:rsidRPr="007A15F0">
              <w:rPr>
                <w:rFonts w:ascii="Times New Roman" w:hAnsi="Times New Roman"/>
                <w:sz w:val="20"/>
              </w:rPr>
              <w:t>– 4 kap. 15–</w:t>
            </w:r>
            <w:r w:rsidRPr="007A15F0">
              <w:rPr>
                <w:rFonts w:ascii="Times New Roman" w:hAnsi="Times New Roman"/>
                <w:i/>
                <w:sz w:val="20"/>
              </w:rPr>
              <w:t>28</w:t>
            </w:r>
            <w:r w:rsidRPr="007A15F0">
              <w:rPr>
                <w:rFonts w:ascii="Times New Roman" w:hAnsi="Times New Roman"/>
                <w:sz w:val="20"/>
              </w:rPr>
              <w:t> §§ om informa</w:t>
            </w:r>
            <w:r w:rsidRPr="007A15F0">
              <w:rPr>
                <w:rFonts w:ascii="Times New Roman" w:hAnsi="Times New Roman"/>
                <w:sz w:val="20"/>
              </w:rPr>
              <w:softHyphen/>
              <w:t>tion om en värdepappersfond,</w:t>
            </w:r>
          </w:p>
        </w:tc>
      </w:tr>
    </w:tbl>
    <w:p w14:paraId="5F94E839" w14:textId="77777777" w:rsidR="00C17DA5" w:rsidRPr="007A15F0" w:rsidRDefault="00D65603" w:rsidP="00C17DA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5F0">
        <w:rPr>
          <w:rFonts w:ascii="Times New Roman" w:hAnsi="Times New Roman"/>
          <w:sz w:val="20"/>
        </w:rPr>
        <w:t>– 10 kap. 8 § om skyldighet för revisor att anmäla vissa förhållanden till Finansinspektionen.</w:t>
      </w:r>
    </w:p>
    <w:p w14:paraId="6E9DB190" w14:textId="77777777" w:rsidR="00C17DA5" w:rsidRPr="007A15F0" w:rsidRDefault="00D65603" w:rsidP="00C17DA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5F0">
        <w:rPr>
          <w:rFonts w:ascii="Times New Roman" w:hAnsi="Times New Roman"/>
          <w:sz w:val="20"/>
        </w:rPr>
        <w:t xml:space="preserve">Vid tillämpningen av de bestämmelser som anges i första stycket ska fonderna anses som värdepappersfonder och Pensionsmyndigheten som fondandelsägare. Det som föreskrivs om fondbolag ska avse Sjunde </w:t>
      </w:r>
      <w:r w:rsidRPr="007A15F0">
        <w:rPr>
          <w:rFonts w:ascii="Times New Roman" w:hAnsi="Times New Roman"/>
          <w:sz w:val="20"/>
        </w:rPr>
        <w:br/>
        <w:t>AP-fonden.</w:t>
      </w:r>
    </w:p>
    <w:p w14:paraId="32B1DFDE" w14:textId="77777777" w:rsidR="00C17DA5" w:rsidRPr="007A15F0" w:rsidRDefault="00D65603" w:rsidP="00C17DA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5F0">
        <w:rPr>
          <w:rFonts w:ascii="Times New Roman" w:hAnsi="Times New Roman"/>
          <w:sz w:val="20"/>
        </w:rPr>
        <w:t>Regeringen eller den myndighet som regeringen bestämmer får, utom såvitt avser 2 kap. 18 § om förbud för vissa personer med insynsställning att handla med en värdepappersfond och 2 kap. 21 § första stycket om skadestånd, meddela föreskrifter om avvikelser från de bestämmelser som anges i första stycket och i ett enskilt fall besluta om undantag från dessa bestämmelser.</w:t>
      </w:r>
    </w:p>
    <w:p w14:paraId="6CE6198B" w14:textId="77777777" w:rsidR="00C17DA5" w:rsidRPr="007A15F0" w:rsidRDefault="00D65603" w:rsidP="00C17DA5">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7A15F0">
        <w:rPr>
          <w:rFonts w:ascii="Times New Roman" w:hAnsi="Times New Roman"/>
          <w:spacing w:val="34"/>
          <w:sz w:val="20"/>
          <w:u w:val="single"/>
        </w:rPr>
        <w:t>                      </w:t>
      </w:r>
    </w:p>
    <w:p w14:paraId="526ED7CA" w14:textId="77777777" w:rsidR="00C17DA5" w:rsidRDefault="00D65603" w:rsidP="00C17DA5">
      <w:pPr>
        <w:pStyle w:val="Brdtextmedindrag"/>
      </w:pPr>
      <w:r w:rsidRPr="007A15F0">
        <w:t xml:space="preserve">Denna lag träder i kraft den </w:t>
      </w:r>
      <w:r>
        <w:t>1 februari</w:t>
      </w:r>
      <w:r w:rsidRPr="007A15F0">
        <w:t xml:space="preserve"> 2020.</w:t>
      </w:r>
    </w:p>
    <w:p w14:paraId="0159489D" w14:textId="77777777" w:rsidR="00C17DA5" w:rsidRDefault="00C17DA5" w:rsidP="00C17DA5">
      <w:pPr>
        <w:pStyle w:val="Brdtextmedindrag"/>
      </w:pPr>
    </w:p>
    <w:p w14:paraId="5943558C" w14:textId="77777777" w:rsidR="00C17DA5" w:rsidRDefault="00C17DA5" w:rsidP="00C17DA5">
      <w:pPr>
        <w:pStyle w:val="Brdtextmedindrag"/>
      </w:pPr>
    </w:p>
    <w:p w14:paraId="0735C3A4" w14:textId="77777777" w:rsidR="00C17DA5" w:rsidRDefault="00C17DA5" w:rsidP="00C17DA5">
      <w:pPr>
        <w:pStyle w:val="Brdtextmedindrag"/>
      </w:pPr>
    </w:p>
    <w:p w14:paraId="349F191C" w14:textId="77777777" w:rsidR="00C17DA5" w:rsidRDefault="00C17DA5" w:rsidP="00C17DA5">
      <w:pPr>
        <w:pStyle w:val="Brdtextmedindrag"/>
      </w:pPr>
    </w:p>
    <w:p w14:paraId="5693194B" w14:textId="77777777" w:rsidR="00C17DA5" w:rsidRDefault="00C17DA5" w:rsidP="00C17DA5">
      <w:pPr>
        <w:pStyle w:val="Brdtextmedindrag"/>
      </w:pPr>
    </w:p>
    <w:p w14:paraId="643E2F15" w14:textId="77777777" w:rsidR="00C17DA5" w:rsidRDefault="00C17DA5" w:rsidP="00C17DA5">
      <w:pPr>
        <w:pStyle w:val="Brdtextmedindrag"/>
        <w:sectPr w:rsidR="00C17DA5" w:rsidSect="00C17DA5">
          <w:headerReference w:type="even" r:id="rId33"/>
          <w:headerReference w:type="default" r:id="rId34"/>
          <w:footerReference w:type="even" r:id="rId35"/>
          <w:footerReference w:type="default" r:id="rId36"/>
          <w:footerReference w:type="first" r:id="rId37"/>
          <w:footnotePr>
            <w:numRestart w:val="eachSect"/>
          </w:footnotePr>
          <w:pgSz w:w="9356" w:h="13721" w:code="9"/>
          <w:pgMar w:top="794" w:right="2438" w:bottom="1191" w:left="1021" w:header="0" w:footer="709" w:gutter="0"/>
          <w:cols w:space="708"/>
          <w:docGrid w:linePitch="360"/>
        </w:sectPr>
      </w:pPr>
    </w:p>
    <w:p w14:paraId="40A1147E" w14:textId="77777777" w:rsidR="00C17DA5" w:rsidRDefault="00D65603" w:rsidP="00C17DA5">
      <w:pPr>
        <w:pStyle w:val="Rubrik2"/>
        <w:spacing w:before="0"/>
      </w:pPr>
      <w:bookmarkStart w:id="8" w:name="_Toc22728890"/>
      <w:r>
        <w:lastRenderedPageBreak/>
        <w:t>Förslag till lag om ändring i lagen (2004:46) om värdepappersfonder</w:t>
      </w:r>
      <w:bookmarkEnd w:id="8"/>
      <w:r>
        <w:t xml:space="preserve"> </w:t>
      </w:r>
    </w:p>
    <w:p w14:paraId="7E9BF3C5" w14:textId="77777777" w:rsidR="00C17DA5" w:rsidRDefault="00D65603" w:rsidP="00C17DA5">
      <w:pPr>
        <w:pStyle w:val="Brdtext"/>
      </w:pPr>
      <w:r>
        <w:t xml:space="preserve">Härigenom föreskrivs i fråga om </w:t>
      </w:r>
      <w:r w:rsidRPr="00BE287B">
        <w:t>lagen (2004:46) om värdepappers</w:t>
      </w:r>
      <w:r>
        <w:softHyphen/>
      </w:r>
      <w:r w:rsidRPr="00BE287B">
        <w:t>fonder</w:t>
      </w:r>
      <w:r>
        <w:rPr>
          <w:rStyle w:val="Fotnotsreferens"/>
        </w:rPr>
        <w:footnoteReference w:id="2"/>
      </w:r>
      <w:r w:rsidRPr="00BE287B">
        <w:t xml:space="preserve"> </w:t>
      </w:r>
    </w:p>
    <w:p w14:paraId="3FE3D024" w14:textId="77777777" w:rsidR="00C17DA5" w:rsidRPr="002D096D" w:rsidRDefault="00D65603" w:rsidP="00C17DA5">
      <w:pPr>
        <w:pStyle w:val="Brdtextmedindrag"/>
        <w:rPr>
          <w:i/>
        </w:rPr>
      </w:pPr>
      <w:r w:rsidRPr="002D096D">
        <w:rPr>
          <w:i/>
        </w:rPr>
        <w:t xml:space="preserve">dels </w:t>
      </w:r>
      <w:r>
        <w:t xml:space="preserve">att 1 kap. 6 d § ska ha följande lydelse, </w:t>
      </w:r>
    </w:p>
    <w:p w14:paraId="21B4CD6C" w14:textId="77777777" w:rsidR="00C17DA5" w:rsidRDefault="00D65603" w:rsidP="00C17DA5">
      <w:pPr>
        <w:pStyle w:val="Brdtextmedindrag"/>
      </w:pPr>
      <w:r w:rsidRPr="002D096D">
        <w:rPr>
          <w:i/>
        </w:rPr>
        <w:t>dels</w:t>
      </w:r>
      <w:r>
        <w:t> att det ska införas en ny paragraf, 5 kap. 26 §, och närmast före 5 kap. 26</w:t>
      </w:r>
      <w:r w:rsidRPr="00AF4A85">
        <w:t xml:space="preserve"> § en ny rubrik </w:t>
      </w:r>
      <w:r>
        <w:t>av</w:t>
      </w:r>
      <w:r w:rsidRPr="00AF4A85">
        <w:t xml:space="preserve"> följande lydelse</w:t>
      </w:r>
      <w:r w:rsidRPr="0011269C">
        <w:t>.</w:t>
      </w:r>
    </w:p>
    <w:p w14:paraId="303961A1" w14:textId="77777777" w:rsidR="00C17DA5" w:rsidRPr="008C2B30" w:rsidRDefault="00C17DA5" w:rsidP="00C17DA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17DA5" w:rsidRPr="005B0E77" w14:paraId="3A80F62D" w14:textId="77777777" w:rsidTr="00C17DA5">
        <w:tc>
          <w:tcPr>
            <w:tcW w:w="2500" w:type="pct"/>
            <w:shd w:val="clear" w:color="auto" w:fill="auto"/>
            <w:tcMar>
              <w:left w:w="0" w:type="dxa"/>
            </w:tcMar>
          </w:tcPr>
          <w:p w14:paraId="24633C93" w14:textId="77777777" w:rsidR="00C17DA5" w:rsidRPr="005B0E77" w:rsidRDefault="00D65603" w:rsidP="00C17DA5">
            <w:pPr>
              <w:pStyle w:val="Brdtext"/>
              <w:rPr>
                <w:i/>
              </w:rPr>
            </w:pPr>
            <w:r>
              <w:rPr>
                <w:i/>
              </w:rPr>
              <w:t xml:space="preserve">Lydelse </w:t>
            </w:r>
            <w:r w:rsidRPr="007F0FB5">
              <w:rPr>
                <w:i/>
              </w:rPr>
              <w:t xml:space="preserve">enligt </w:t>
            </w:r>
            <w:r>
              <w:rPr>
                <w:i/>
              </w:rPr>
              <w:t>SFS 2019:540</w:t>
            </w:r>
          </w:p>
        </w:tc>
        <w:tc>
          <w:tcPr>
            <w:tcW w:w="2500" w:type="pct"/>
            <w:shd w:val="clear" w:color="auto" w:fill="auto"/>
            <w:tcMar>
              <w:right w:w="0" w:type="dxa"/>
            </w:tcMar>
          </w:tcPr>
          <w:p w14:paraId="0E179A23" w14:textId="77777777" w:rsidR="00C17DA5" w:rsidRPr="005B0E77" w:rsidRDefault="00D65603" w:rsidP="00C17DA5">
            <w:pPr>
              <w:pStyle w:val="Brdtext"/>
              <w:rPr>
                <w:i/>
              </w:rPr>
            </w:pPr>
            <w:r w:rsidRPr="005B0E77">
              <w:rPr>
                <w:i/>
              </w:rPr>
              <w:t>Föreslagen lydelse</w:t>
            </w:r>
          </w:p>
        </w:tc>
      </w:tr>
    </w:tbl>
    <w:p w14:paraId="0070DE70" w14:textId="77777777" w:rsidR="00C17DA5" w:rsidRDefault="00D65603" w:rsidP="00C17DA5">
      <w:pPr>
        <w:pStyle w:val="Brdtext"/>
        <w:spacing w:before="230"/>
        <w:jc w:val="center"/>
        <w:rPr>
          <w:b/>
        </w:rPr>
      </w:pPr>
      <w:r>
        <w:rPr>
          <w:b/>
        </w:rPr>
        <w:t xml:space="preserve">1 kap. </w:t>
      </w:r>
    </w:p>
    <w:p w14:paraId="05122A1C" w14:textId="77777777" w:rsidR="00C17DA5" w:rsidRPr="002D096D" w:rsidRDefault="00D65603" w:rsidP="00C17DA5">
      <w:pPr>
        <w:pStyle w:val="Brdtext"/>
        <w:jc w:val="center"/>
      </w:pPr>
      <w:r w:rsidRPr="002D096D">
        <w:t>6</w:t>
      </w:r>
      <w:r>
        <w:t> </w:t>
      </w:r>
      <w:r w:rsidRPr="002D096D">
        <w:t>d</w:t>
      </w:r>
      <w:r>
        <w:t> </w:t>
      </w:r>
      <w:r w:rsidRPr="002D096D">
        <w:t xml:space="preserve">§ </w:t>
      </w:r>
    </w:p>
    <w:tbl>
      <w:tblPr>
        <w:tblW w:w="5000" w:type="pct"/>
        <w:tblCellMar>
          <w:left w:w="125" w:type="dxa"/>
          <w:right w:w="125" w:type="dxa"/>
        </w:tblCellMar>
        <w:tblLook w:val="0000" w:firstRow="0" w:lastRow="0" w:firstColumn="0" w:lastColumn="0" w:noHBand="0" w:noVBand="0"/>
      </w:tblPr>
      <w:tblGrid>
        <w:gridCol w:w="2948"/>
        <w:gridCol w:w="2949"/>
      </w:tblGrid>
      <w:tr w:rsidR="00C17DA5" w14:paraId="1A28FA0F" w14:textId="77777777" w:rsidTr="00C17DA5">
        <w:tc>
          <w:tcPr>
            <w:tcW w:w="2500" w:type="pct"/>
            <w:shd w:val="clear" w:color="auto" w:fill="auto"/>
            <w:tcMar>
              <w:left w:w="0" w:type="dxa"/>
            </w:tcMar>
          </w:tcPr>
          <w:p w14:paraId="24E62939" w14:textId="6289F16D" w:rsidR="00C17DA5" w:rsidRPr="002D096D" w:rsidRDefault="00D65603" w:rsidP="00C17DA5">
            <w:pPr>
              <w:pStyle w:val="Brdtextmedindrag"/>
              <w:rPr>
                <w:i/>
              </w:rPr>
            </w:pPr>
            <w:r w:rsidRPr="00E42590">
              <w:t>För den förvaltning av en värde</w:t>
            </w:r>
            <w:r>
              <w:softHyphen/>
            </w:r>
            <w:r w:rsidRPr="00E42590">
              <w:t>pappersfond som ett förvaltnings</w:t>
            </w:r>
            <w:r>
              <w:softHyphen/>
            </w:r>
            <w:r w:rsidRPr="00E42590">
              <w:t>bolag utför efter att ha fått tillstånd enligt 6 b § gäller 2 kap. 15 c §, 3</w:t>
            </w:r>
            <w:r>
              <w:t> </w:t>
            </w:r>
            <w:r w:rsidRPr="00E42590">
              <w:t>kap., 4 kap. 1–3 och 8–</w:t>
            </w:r>
            <w:r>
              <w:t>28</w:t>
            </w:r>
            <w:r w:rsidRPr="00E42590">
              <w:t xml:space="preserve"> §§, 5</w:t>
            </w:r>
            <w:r>
              <w:t> </w:t>
            </w:r>
            <w:r w:rsidRPr="00E42590">
              <w:t>kap. 1 och 3–</w:t>
            </w:r>
            <w:r w:rsidRPr="002D096D">
              <w:rPr>
                <w:i/>
              </w:rPr>
              <w:t>25</w:t>
            </w:r>
            <w:r w:rsidRPr="00E42590">
              <w:t xml:space="preserve"> §§, 5</w:t>
            </w:r>
            <w:r w:rsidR="00E653BB">
              <w:t> </w:t>
            </w:r>
            <w:r w:rsidRPr="00E42590">
              <w:t>a kap., 8</w:t>
            </w:r>
            <w:r>
              <w:t> </w:t>
            </w:r>
            <w:r w:rsidRPr="00E42590">
              <w:t>kap. och 9 kap. Det som anges där om fondbolag ska i stället gälla för</w:t>
            </w:r>
            <w:r>
              <w:softHyphen/>
            </w:r>
            <w:r w:rsidRPr="00E42590">
              <w:t>valtningsbolaget.</w:t>
            </w:r>
          </w:p>
        </w:tc>
        <w:tc>
          <w:tcPr>
            <w:tcW w:w="2500" w:type="pct"/>
            <w:shd w:val="clear" w:color="auto" w:fill="auto"/>
            <w:tcMar>
              <w:right w:w="0" w:type="dxa"/>
            </w:tcMar>
          </w:tcPr>
          <w:p w14:paraId="2CC845C2" w14:textId="6E5436C8" w:rsidR="00C17DA5" w:rsidRPr="00E42590" w:rsidRDefault="00D65603" w:rsidP="00C17DA5">
            <w:pPr>
              <w:pStyle w:val="Brdtextmedindrag"/>
            </w:pPr>
            <w:r w:rsidRPr="00E42590">
              <w:t>För den förvaltning av en värde</w:t>
            </w:r>
            <w:r>
              <w:softHyphen/>
            </w:r>
            <w:r w:rsidRPr="00E42590">
              <w:t>pappersfond som ett förvaltnings</w:t>
            </w:r>
            <w:r>
              <w:softHyphen/>
            </w:r>
            <w:r w:rsidRPr="00E42590">
              <w:t>bolag utför efter att ha fått tillstånd enl</w:t>
            </w:r>
            <w:r>
              <w:t>igt 6 b § gäller</w:t>
            </w:r>
            <w:r w:rsidRPr="002D096D">
              <w:t xml:space="preserve"> </w:t>
            </w:r>
            <w:r w:rsidRPr="00E42590">
              <w:t>2 kap. 15 c §, 3</w:t>
            </w:r>
            <w:r>
              <w:t> </w:t>
            </w:r>
            <w:r w:rsidRPr="00E42590">
              <w:t>kap., 4 kap. 1–</w:t>
            </w:r>
            <w:r w:rsidRPr="002D096D">
              <w:t>3 och 8–</w:t>
            </w:r>
            <w:r>
              <w:t>28</w:t>
            </w:r>
            <w:r w:rsidRPr="002D096D">
              <w:t xml:space="preserve"> §§, 5</w:t>
            </w:r>
            <w:r>
              <w:t> </w:t>
            </w:r>
            <w:r w:rsidRPr="002D096D">
              <w:t>kap. 1 och 3–</w:t>
            </w:r>
            <w:r w:rsidRPr="00E42590">
              <w:rPr>
                <w:i/>
              </w:rPr>
              <w:t>26</w:t>
            </w:r>
            <w:r w:rsidRPr="002D096D">
              <w:rPr>
                <w:i/>
              </w:rPr>
              <w:t xml:space="preserve"> </w:t>
            </w:r>
            <w:r w:rsidRPr="00E42590">
              <w:t>§§, 5</w:t>
            </w:r>
            <w:r w:rsidR="00E653BB">
              <w:t> </w:t>
            </w:r>
            <w:r w:rsidRPr="00E42590">
              <w:t>a kap., 8</w:t>
            </w:r>
            <w:r>
              <w:t> </w:t>
            </w:r>
            <w:r w:rsidRPr="00E42590">
              <w:t>kap. och 9 kap. Det som anges där om fondbolag ska i stället gälla för</w:t>
            </w:r>
            <w:r>
              <w:softHyphen/>
            </w:r>
            <w:r w:rsidRPr="00E42590">
              <w:t>valtningsbolaget.</w:t>
            </w:r>
          </w:p>
        </w:tc>
      </w:tr>
    </w:tbl>
    <w:p w14:paraId="310DD3B9" w14:textId="77777777" w:rsidR="00C17DA5" w:rsidRDefault="00D65603" w:rsidP="00C17DA5">
      <w:pPr>
        <w:pStyle w:val="Brdtextmedindrag"/>
      </w:pPr>
      <w:r w:rsidRPr="004D5957">
        <w:t>Vid</w:t>
      </w:r>
      <w:r>
        <w:t xml:space="preserve"> sådan förvaltning som avses i första stycket ska det som anges i 9 kap. 1 § första stycket 1 i stället avse fall när förvaltningsbolagets till</w:t>
      </w:r>
      <w:r>
        <w:softHyphen/>
        <w:t>stånd återkallats av behörig myndighet i bolagets hemland eller Finans</w:t>
      </w:r>
      <w:r>
        <w:softHyphen/>
        <w:t xml:space="preserve">inspektionen enligt 12 kap. 15 § tredje stycket beslutat att bolaget inte längre får förvalta en värdepappersfond. </w:t>
      </w:r>
    </w:p>
    <w:p w14:paraId="7A804039" w14:textId="77777777" w:rsidR="00C17DA5" w:rsidRDefault="00C17DA5" w:rsidP="00C17DA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17DA5" w:rsidRPr="000E6F0B" w14:paraId="2007E65F" w14:textId="77777777" w:rsidTr="00C17DA5">
        <w:tc>
          <w:tcPr>
            <w:tcW w:w="2500" w:type="pct"/>
            <w:shd w:val="clear" w:color="auto" w:fill="auto"/>
            <w:tcMar>
              <w:left w:w="0" w:type="dxa"/>
            </w:tcMar>
          </w:tcPr>
          <w:p w14:paraId="252CD55D" w14:textId="77777777" w:rsidR="00C17DA5" w:rsidRPr="000E6F0B" w:rsidRDefault="00D65603" w:rsidP="00C17DA5">
            <w:pPr>
              <w:pStyle w:val="Brdtext"/>
              <w:rPr>
                <w:i/>
              </w:rPr>
            </w:pPr>
            <w:r w:rsidRPr="000E6F0B">
              <w:rPr>
                <w:i/>
              </w:rPr>
              <w:t>Nuvarande lydelse</w:t>
            </w:r>
          </w:p>
        </w:tc>
        <w:tc>
          <w:tcPr>
            <w:tcW w:w="2500" w:type="pct"/>
            <w:shd w:val="clear" w:color="auto" w:fill="auto"/>
            <w:tcMar>
              <w:right w:w="0" w:type="dxa"/>
            </w:tcMar>
          </w:tcPr>
          <w:p w14:paraId="44021C63" w14:textId="77777777" w:rsidR="00C17DA5" w:rsidRPr="000E6F0B" w:rsidRDefault="00D65603" w:rsidP="00C17DA5">
            <w:pPr>
              <w:pStyle w:val="Brdtext"/>
              <w:rPr>
                <w:i/>
              </w:rPr>
            </w:pPr>
            <w:r w:rsidRPr="000E6F0B">
              <w:rPr>
                <w:i/>
              </w:rPr>
              <w:t>Föreslagen lydelse</w:t>
            </w:r>
          </w:p>
        </w:tc>
      </w:tr>
    </w:tbl>
    <w:p w14:paraId="6A1D8D45" w14:textId="77777777" w:rsidR="00C17DA5" w:rsidRDefault="00D65603" w:rsidP="00C17DA5">
      <w:pPr>
        <w:pStyle w:val="Brdtext"/>
        <w:spacing w:before="230"/>
        <w:jc w:val="center"/>
        <w:rPr>
          <w:b/>
        </w:rPr>
      </w:pPr>
      <w:r>
        <w:rPr>
          <w:b/>
        </w:rPr>
        <w:t>5 kap.</w:t>
      </w:r>
    </w:p>
    <w:p w14:paraId="0AC18A34" w14:textId="77777777" w:rsidR="00C17DA5" w:rsidRDefault="00C17DA5" w:rsidP="00C17DA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17DA5" w:rsidRPr="00D308E5" w14:paraId="5E649486" w14:textId="77777777" w:rsidTr="00C17DA5">
        <w:tc>
          <w:tcPr>
            <w:tcW w:w="2500" w:type="pct"/>
            <w:shd w:val="clear" w:color="auto" w:fill="auto"/>
            <w:tcMar>
              <w:left w:w="0" w:type="dxa"/>
            </w:tcMar>
          </w:tcPr>
          <w:p w14:paraId="3DDFA337" w14:textId="77777777" w:rsidR="00C17DA5" w:rsidRPr="00095451" w:rsidRDefault="00C17DA5" w:rsidP="00C17DA5">
            <w:pPr>
              <w:pStyle w:val="Brdtextmedindrag"/>
              <w:rPr>
                <w:b/>
                <w:i/>
              </w:rPr>
            </w:pPr>
          </w:p>
        </w:tc>
        <w:tc>
          <w:tcPr>
            <w:tcW w:w="2500" w:type="pct"/>
            <w:shd w:val="clear" w:color="auto" w:fill="auto"/>
            <w:tcMar>
              <w:right w:w="0" w:type="dxa"/>
            </w:tcMar>
          </w:tcPr>
          <w:p w14:paraId="478542E8" w14:textId="77777777" w:rsidR="00C17DA5" w:rsidRPr="00095451" w:rsidRDefault="00D65603" w:rsidP="00C17DA5">
            <w:pPr>
              <w:pStyle w:val="Brdtext"/>
              <w:jc w:val="left"/>
              <w:rPr>
                <w:b/>
                <w:i/>
              </w:rPr>
            </w:pPr>
            <w:r w:rsidRPr="00095451">
              <w:rPr>
                <w:b/>
                <w:i/>
              </w:rPr>
              <w:t>Investeringar i värdepapperiseringspositioner</w:t>
            </w:r>
          </w:p>
        </w:tc>
      </w:tr>
    </w:tbl>
    <w:p w14:paraId="53A2B524" w14:textId="77777777" w:rsidR="00C17DA5" w:rsidRDefault="00C17DA5" w:rsidP="00C17DA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17DA5" w14:paraId="51190245" w14:textId="77777777" w:rsidTr="00C17DA5">
        <w:tc>
          <w:tcPr>
            <w:tcW w:w="2500" w:type="pct"/>
            <w:shd w:val="clear" w:color="auto" w:fill="auto"/>
            <w:tcMar>
              <w:left w:w="0" w:type="dxa"/>
            </w:tcMar>
          </w:tcPr>
          <w:p w14:paraId="240C0577" w14:textId="77777777" w:rsidR="00C17DA5" w:rsidRDefault="00C17DA5" w:rsidP="00C17DA5">
            <w:pPr>
              <w:pStyle w:val="Brdtextmedindrag"/>
            </w:pPr>
          </w:p>
        </w:tc>
        <w:tc>
          <w:tcPr>
            <w:tcW w:w="2500" w:type="pct"/>
            <w:shd w:val="clear" w:color="auto" w:fill="auto"/>
            <w:tcMar>
              <w:right w:w="0" w:type="dxa"/>
            </w:tcMar>
          </w:tcPr>
          <w:p w14:paraId="7C3A6278" w14:textId="77777777" w:rsidR="00C17DA5" w:rsidRDefault="00D65603" w:rsidP="00C17DA5">
            <w:pPr>
              <w:pStyle w:val="Brdtext"/>
              <w:rPr>
                <w:i/>
              </w:rPr>
            </w:pPr>
            <w:r>
              <w:rPr>
                <w:i/>
              </w:rPr>
              <w:t>26 </w:t>
            </w:r>
            <w:r w:rsidRPr="00574282">
              <w:rPr>
                <w:i/>
              </w:rPr>
              <w:t>§</w:t>
            </w:r>
          </w:p>
          <w:p w14:paraId="66E0974B" w14:textId="77777777" w:rsidR="00C17DA5" w:rsidRPr="00574282" w:rsidRDefault="00D65603" w:rsidP="00C17DA5">
            <w:pPr>
              <w:pStyle w:val="Brdtextmedindrag"/>
              <w:rPr>
                <w:i/>
              </w:rPr>
            </w:pPr>
            <w:r w:rsidRPr="008B02BA">
              <w:rPr>
                <w:i/>
              </w:rPr>
              <w:t xml:space="preserve">Om </w:t>
            </w:r>
            <w:r w:rsidRPr="007A6AFE">
              <w:rPr>
                <w:i/>
              </w:rPr>
              <w:t>ett fondbolag exponeras för en värdepapperisering som</w:t>
            </w:r>
            <w:r w:rsidRPr="008B02BA">
              <w:rPr>
                <w:i/>
              </w:rPr>
              <w:t xml:space="preserve"> inte längre uppfyller de krav som anges i Europaparlamentets och rådets förordning (EU) 2017/2402 av den 12 december 2017 om ett allmänt ramverk för värdepapperisering och om inrättande av ett särskilt ramverk för enkel, transparent och standardiserad värdepapperise</w:t>
            </w:r>
            <w:r w:rsidRPr="008B02BA">
              <w:rPr>
                <w:i/>
              </w:rPr>
              <w:softHyphen/>
              <w:t xml:space="preserve">ring samt om ändring av direktiven 2009/65/EG, 2009/138/EG och 2011/61/EU och förordningarna </w:t>
            </w:r>
            <w:r w:rsidRPr="008B02BA">
              <w:rPr>
                <w:i/>
              </w:rPr>
              <w:lastRenderedPageBreak/>
              <w:t>(EG) nr 1060/2009 och (EU) nr 648/2012,</w:t>
            </w:r>
            <w:r>
              <w:rPr>
                <w:i/>
              </w:rPr>
              <w:t xml:space="preserve"> </w:t>
            </w:r>
            <w:r w:rsidRPr="00BE0A8A">
              <w:rPr>
                <w:i/>
              </w:rPr>
              <w:t xml:space="preserve">ska fondbolaget agera </w:t>
            </w:r>
            <w:r w:rsidRPr="00FA0033">
              <w:rPr>
                <w:i/>
              </w:rPr>
              <w:t>och vidta korrigeringsåtgärder i de berörda fondandelsägarnas intresse, när det är lämpligt.</w:t>
            </w:r>
          </w:p>
        </w:tc>
      </w:tr>
    </w:tbl>
    <w:p w14:paraId="4778EBBB" w14:textId="77777777" w:rsidR="00C17DA5" w:rsidRPr="00811E52" w:rsidRDefault="00D65603" w:rsidP="00C17DA5">
      <w:pPr>
        <w:pStyle w:val="Slutstreck"/>
      </w:pPr>
      <w:r w:rsidRPr="00811E52">
        <w:lastRenderedPageBreak/>
        <w:t>                      </w:t>
      </w:r>
    </w:p>
    <w:p w14:paraId="04F83689" w14:textId="77777777" w:rsidR="00C17DA5" w:rsidRDefault="00D65603" w:rsidP="00C17DA5">
      <w:pPr>
        <w:pStyle w:val="Brdtextmedindrag"/>
      </w:pPr>
      <w:r w:rsidRPr="00BE287B">
        <w:t xml:space="preserve">Denna lag träder </w:t>
      </w:r>
      <w:r w:rsidRPr="00940503">
        <w:t xml:space="preserve">i kraft den </w:t>
      </w:r>
      <w:r>
        <w:t>1 februari</w:t>
      </w:r>
      <w:r w:rsidRPr="002C2B9C">
        <w:t xml:space="preserve"> 2020.</w:t>
      </w:r>
    </w:p>
    <w:p w14:paraId="4150D1D4" w14:textId="77777777" w:rsidR="00C17DA5" w:rsidRDefault="00C17DA5" w:rsidP="00C17DA5">
      <w:pPr>
        <w:pStyle w:val="Brdtextmedindrag"/>
      </w:pPr>
    </w:p>
    <w:p w14:paraId="548E845C" w14:textId="77777777" w:rsidR="00C17DA5" w:rsidRDefault="00C17DA5" w:rsidP="00C17DA5">
      <w:pPr>
        <w:pStyle w:val="Brdtextmedindrag"/>
        <w:sectPr w:rsidR="00C17DA5" w:rsidSect="00155500">
          <w:headerReference w:type="even" r:id="rId38"/>
          <w:headerReference w:type="default" r:id="rId39"/>
          <w:footerReference w:type="even" r:id="rId40"/>
          <w:footerReference w:type="default" r:id="rId41"/>
          <w:footerReference w:type="first" r:id="rId42"/>
          <w:type w:val="continuous"/>
          <w:pgSz w:w="9356" w:h="13721" w:code="9"/>
          <w:pgMar w:top="794" w:right="2438" w:bottom="1191" w:left="1021" w:header="0" w:footer="709" w:gutter="0"/>
          <w:cols w:space="708"/>
          <w:docGrid w:linePitch="360"/>
        </w:sectPr>
      </w:pPr>
    </w:p>
    <w:p w14:paraId="13064EB9" w14:textId="77777777" w:rsidR="007A39C8" w:rsidRPr="00D354EA" w:rsidRDefault="007A39C8" w:rsidP="001C1FB8">
      <w:pPr>
        <w:pStyle w:val="Rubrik2"/>
        <w:spacing w:before="0"/>
      </w:pPr>
      <w:bookmarkStart w:id="10" w:name="_Toc22728891"/>
      <w:r w:rsidRPr="00D354EA">
        <w:lastRenderedPageBreak/>
        <w:t>Förslag till lag om ändring i lagen (2007:528) om värdepappersmarknaden</w:t>
      </w:r>
      <w:bookmarkEnd w:id="10"/>
    </w:p>
    <w:p w14:paraId="7406DCFB" w14:textId="32E49093" w:rsidR="007A39C8" w:rsidRDefault="007A39C8" w:rsidP="001C1FB8">
      <w:pPr>
        <w:pStyle w:val="Brdtext"/>
      </w:pPr>
      <w:r>
        <w:t>Härigenom föreskrivs</w:t>
      </w:r>
      <w:r w:rsidR="00735B59">
        <w:rPr>
          <w:rStyle w:val="Fotnotsreferens"/>
        </w:rPr>
        <w:footnoteReference w:id="3"/>
      </w:r>
      <w:r>
        <w:t xml:space="preserve"> i fråga om lagen (2007:528) om värdepappers</w:t>
      </w:r>
      <w:r>
        <w:softHyphen/>
        <w:t>marknaden att punkt 2 i ikraftträdande- och övergångsbestämmelserna till lagen (2015:960) om ändring i den lagen ska ha följande lydelse.</w:t>
      </w:r>
    </w:p>
    <w:p w14:paraId="465877DA" w14:textId="77777777" w:rsidR="007A39C8" w:rsidRDefault="007A39C8" w:rsidP="001C1FB8">
      <w:pPr>
        <w:pStyle w:val="Brdtextmedindrag"/>
      </w:pPr>
    </w:p>
    <w:tbl>
      <w:tblPr>
        <w:tblW w:w="5000" w:type="pct"/>
        <w:tblCellMar>
          <w:left w:w="125" w:type="dxa"/>
          <w:right w:w="125" w:type="dxa"/>
        </w:tblCellMar>
        <w:tblLook w:val="0000" w:firstRow="0" w:lastRow="0" w:firstColumn="0" w:lastColumn="0" w:noHBand="0" w:noVBand="0"/>
      </w:tblPr>
      <w:tblGrid>
        <w:gridCol w:w="2946"/>
        <w:gridCol w:w="2946"/>
      </w:tblGrid>
      <w:tr w:rsidR="007A39C8" w:rsidRPr="000E6F0B" w14:paraId="2C5B5CFB" w14:textId="77777777" w:rsidTr="00E76FB9">
        <w:tc>
          <w:tcPr>
            <w:tcW w:w="2500" w:type="pct"/>
            <w:tcBorders>
              <w:left w:val="single" w:sz="4" w:space="0" w:color="000000"/>
            </w:tcBorders>
            <w:shd w:val="clear" w:color="auto" w:fill="auto"/>
            <w:tcMar>
              <w:left w:w="0" w:type="dxa"/>
            </w:tcMar>
          </w:tcPr>
          <w:p w14:paraId="4AFACAF9" w14:textId="77777777" w:rsidR="007A39C8" w:rsidRPr="000E6F0B" w:rsidRDefault="007A39C8" w:rsidP="001C1FB8">
            <w:pPr>
              <w:pStyle w:val="Brdtext"/>
              <w:rPr>
                <w:i/>
              </w:rPr>
            </w:pPr>
            <w:r>
              <w:rPr>
                <w:i/>
              </w:rPr>
              <w:t>Nuvarande lydelse</w:t>
            </w:r>
          </w:p>
        </w:tc>
        <w:tc>
          <w:tcPr>
            <w:tcW w:w="2500" w:type="pct"/>
            <w:shd w:val="clear" w:color="auto" w:fill="auto"/>
            <w:tcMar>
              <w:right w:w="0" w:type="dxa"/>
            </w:tcMar>
          </w:tcPr>
          <w:p w14:paraId="12499810" w14:textId="77777777" w:rsidR="007A39C8" w:rsidRPr="000E6F0B" w:rsidRDefault="007A39C8" w:rsidP="001C1FB8">
            <w:pPr>
              <w:pStyle w:val="Brdtext"/>
              <w:rPr>
                <w:i/>
              </w:rPr>
            </w:pPr>
            <w:r w:rsidRPr="000E6F0B">
              <w:rPr>
                <w:i/>
              </w:rPr>
              <w:t>Föreslagen lydelse</w:t>
            </w:r>
          </w:p>
        </w:tc>
      </w:tr>
    </w:tbl>
    <w:p w14:paraId="480AC161" w14:textId="77777777" w:rsidR="007A39C8" w:rsidRDefault="007A39C8" w:rsidP="001C1FB8">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A39C8" w14:paraId="5CD9AFAC" w14:textId="77777777" w:rsidTr="001C1FB8">
        <w:tc>
          <w:tcPr>
            <w:tcW w:w="2500" w:type="pct"/>
            <w:shd w:val="clear" w:color="auto" w:fill="auto"/>
            <w:tcMar>
              <w:left w:w="0" w:type="dxa"/>
            </w:tcMar>
          </w:tcPr>
          <w:p w14:paraId="5FA988EB" w14:textId="4BEFD74C" w:rsidR="007A39C8" w:rsidRDefault="007A39C8" w:rsidP="001C1FB8">
            <w:pPr>
              <w:pStyle w:val="Brdtextmedindrag"/>
            </w:pPr>
            <w:r w:rsidRPr="00D5753E">
              <w:t>2.</w:t>
            </w:r>
            <w:r>
              <w:t> </w:t>
            </w:r>
            <w:r w:rsidRPr="00D5753E">
              <w:t>Bestämmelsen i 16</w:t>
            </w:r>
            <w:r>
              <w:t> </w:t>
            </w:r>
            <w:r w:rsidRPr="00D5753E">
              <w:t>kap. 4</w:t>
            </w:r>
            <w:r>
              <w:t> </w:t>
            </w:r>
            <w:r w:rsidRPr="00D5753E">
              <w:t>a</w:t>
            </w:r>
            <w:r>
              <w:t> </w:t>
            </w:r>
            <w:r w:rsidRPr="00D5753E">
              <w:t>§ tillämpas på års- och koncernredo</w:t>
            </w:r>
            <w:r>
              <w:softHyphen/>
            </w:r>
            <w:r w:rsidRPr="00D5753E">
              <w:t xml:space="preserve">visningar som </w:t>
            </w:r>
            <w:r w:rsidRPr="00020A75">
              <w:rPr>
                <w:i/>
              </w:rPr>
              <w:t>ska offentliggöras närmast efter den 31</w:t>
            </w:r>
            <w:r>
              <w:rPr>
                <w:i/>
              </w:rPr>
              <w:t> </w:t>
            </w:r>
            <w:r w:rsidRPr="00020A75">
              <w:rPr>
                <w:i/>
              </w:rPr>
              <w:t>december</w:t>
            </w:r>
            <w:r>
              <w:rPr>
                <w:i/>
              </w:rPr>
              <w:t xml:space="preserve"> </w:t>
            </w:r>
            <w:r w:rsidRPr="00020A75">
              <w:rPr>
                <w:i/>
              </w:rPr>
              <w:t>2019</w:t>
            </w:r>
            <w:r w:rsidRPr="00D5753E">
              <w:t>.</w:t>
            </w:r>
          </w:p>
        </w:tc>
        <w:tc>
          <w:tcPr>
            <w:tcW w:w="2500" w:type="pct"/>
            <w:shd w:val="clear" w:color="auto" w:fill="auto"/>
            <w:tcMar>
              <w:right w:w="0" w:type="dxa"/>
            </w:tcMar>
          </w:tcPr>
          <w:p w14:paraId="05F681AE" w14:textId="1A31607E" w:rsidR="007A39C8" w:rsidRDefault="007A39C8" w:rsidP="001C1FB8">
            <w:pPr>
              <w:pStyle w:val="Brdtextmedindrag"/>
            </w:pPr>
            <w:r w:rsidRPr="00D5753E">
              <w:t>2.</w:t>
            </w:r>
            <w:r>
              <w:t> </w:t>
            </w:r>
            <w:r w:rsidRPr="00D5753E">
              <w:t>Bestämmelsen i 16</w:t>
            </w:r>
            <w:r>
              <w:t> </w:t>
            </w:r>
            <w:r w:rsidRPr="00D5753E">
              <w:t>kap. 4</w:t>
            </w:r>
            <w:r>
              <w:t> </w:t>
            </w:r>
            <w:r w:rsidRPr="00D5753E">
              <w:t>a</w:t>
            </w:r>
            <w:r>
              <w:t> </w:t>
            </w:r>
            <w:r w:rsidRPr="00D5753E">
              <w:t>§ tillämpas på års- och koncernredo</w:t>
            </w:r>
            <w:r>
              <w:softHyphen/>
            </w:r>
            <w:r w:rsidRPr="00D5753E">
              <w:t xml:space="preserve">visningar som </w:t>
            </w:r>
            <w:r w:rsidRPr="00020A75">
              <w:rPr>
                <w:i/>
              </w:rPr>
              <w:t>avser räkenskapsår som inleds den 1</w:t>
            </w:r>
            <w:r>
              <w:rPr>
                <w:i/>
              </w:rPr>
              <w:t xml:space="preserve"> </w:t>
            </w:r>
            <w:r w:rsidRPr="00020A75">
              <w:rPr>
                <w:i/>
              </w:rPr>
              <w:t>januari</w:t>
            </w:r>
            <w:r>
              <w:rPr>
                <w:i/>
              </w:rPr>
              <w:t xml:space="preserve"> </w:t>
            </w:r>
            <w:r w:rsidRPr="00020A75">
              <w:rPr>
                <w:i/>
              </w:rPr>
              <w:t>2020 eller senare</w:t>
            </w:r>
            <w:r w:rsidRPr="00D5753E">
              <w:t>.</w:t>
            </w:r>
          </w:p>
        </w:tc>
      </w:tr>
    </w:tbl>
    <w:p w14:paraId="263553EB" w14:textId="77777777" w:rsidR="007A39C8" w:rsidRPr="00811E52" w:rsidRDefault="007A39C8" w:rsidP="001C1FB8">
      <w:pPr>
        <w:pStyle w:val="Slutstreck"/>
      </w:pPr>
      <w:r w:rsidRPr="00811E52">
        <w:t>                      </w:t>
      </w:r>
    </w:p>
    <w:p w14:paraId="66E13091" w14:textId="77777777" w:rsidR="007A39C8" w:rsidRPr="00830602" w:rsidRDefault="007A39C8" w:rsidP="001C1FB8">
      <w:pPr>
        <w:pStyle w:val="Brdtextmedindrag"/>
      </w:pPr>
      <w:r>
        <w:t>Denna lag träder i kraft den 1 januari 2020.</w:t>
      </w:r>
    </w:p>
    <w:p w14:paraId="5F7457E9" w14:textId="72DBBD6C" w:rsidR="007A39C8" w:rsidRDefault="007A39C8" w:rsidP="001C1FB8">
      <w:pPr>
        <w:pStyle w:val="Brdtext"/>
      </w:pPr>
    </w:p>
    <w:p w14:paraId="372A1B22" w14:textId="77777777" w:rsidR="007A39C8" w:rsidRDefault="007A39C8" w:rsidP="007A39C8">
      <w:pPr>
        <w:pStyle w:val="Brdtextmedindrag"/>
        <w:sectPr w:rsidR="007A39C8" w:rsidSect="00C17DA5">
          <w:headerReference w:type="even" r:id="rId43"/>
          <w:headerReference w:type="default" r:id="rId44"/>
          <w:footerReference w:type="even" r:id="rId45"/>
          <w:footerReference w:type="default" r:id="rId46"/>
          <w:footerReference w:type="first" r:id="rId47"/>
          <w:footnotePr>
            <w:numRestart w:val="eachSect"/>
          </w:footnotePr>
          <w:pgSz w:w="9356" w:h="13721" w:code="9"/>
          <w:pgMar w:top="794" w:right="2438" w:bottom="1191" w:left="1021" w:header="0" w:footer="709" w:gutter="0"/>
          <w:cols w:space="708"/>
          <w:docGrid w:linePitch="360"/>
        </w:sectPr>
      </w:pPr>
    </w:p>
    <w:p w14:paraId="7A78AF29" w14:textId="2E66CC8E" w:rsidR="00C17DA5" w:rsidRDefault="00D65603" w:rsidP="00C17DA5">
      <w:pPr>
        <w:pStyle w:val="Rubrik2"/>
        <w:spacing w:before="0"/>
      </w:pPr>
      <w:bookmarkStart w:id="11" w:name="_Toc22728892"/>
      <w:r>
        <w:lastRenderedPageBreak/>
        <w:t>Förslag till lag om ändring i lagen (2013:561) om förvaltare av alternativa investeringsfonder</w:t>
      </w:r>
      <w:bookmarkEnd w:id="11"/>
    </w:p>
    <w:p w14:paraId="02E4ADC3" w14:textId="77777777" w:rsidR="00C17DA5" w:rsidRDefault="00D65603" w:rsidP="00C17DA5">
      <w:pPr>
        <w:pStyle w:val="Brdtext"/>
      </w:pPr>
      <w:r>
        <w:t>Härigenom föreskrivs i fråga om lagen (2013:561) om förvaltare av alter</w:t>
      </w:r>
      <w:r>
        <w:softHyphen/>
        <w:t>nativa investeringsfonder</w:t>
      </w:r>
    </w:p>
    <w:p w14:paraId="19EABAAE" w14:textId="77777777" w:rsidR="00C17DA5" w:rsidRPr="002D096D" w:rsidRDefault="00D65603" w:rsidP="00C17DA5">
      <w:pPr>
        <w:pStyle w:val="Brdtextmedindrag"/>
      </w:pPr>
      <w:r>
        <w:rPr>
          <w:i/>
        </w:rPr>
        <w:t xml:space="preserve">dels </w:t>
      </w:r>
      <w:r>
        <w:t>att 5 kap. 13 § ska ha följande lydelse,</w:t>
      </w:r>
    </w:p>
    <w:p w14:paraId="5D085876" w14:textId="77777777" w:rsidR="00C17DA5" w:rsidRPr="00D667A6" w:rsidRDefault="00D65603" w:rsidP="00C17DA5">
      <w:pPr>
        <w:pStyle w:val="Brdtextmedindrag"/>
      </w:pPr>
      <w:r>
        <w:rPr>
          <w:i/>
        </w:rPr>
        <w:t>dels </w:t>
      </w:r>
      <w:r>
        <w:t>att det ska införas en ny paragraf, 8 kap. 3 a §, och närmast före 8 kap. 3 a § en ny rubrik av följande lydelse.</w:t>
      </w:r>
    </w:p>
    <w:p w14:paraId="2436A101" w14:textId="77777777" w:rsidR="00C17DA5" w:rsidRDefault="00C17DA5" w:rsidP="00C17DA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17DA5" w:rsidRPr="005B0E77" w14:paraId="3E752E87" w14:textId="77777777" w:rsidTr="00C17DA5">
        <w:tc>
          <w:tcPr>
            <w:tcW w:w="2500" w:type="pct"/>
            <w:shd w:val="clear" w:color="auto" w:fill="auto"/>
            <w:tcMar>
              <w:left w:w="0" w:type="dxa"/>
            </w:tcMar>
          </w:tcPr>
          <w:p w14:paraId="5ECB59AF" w14:textId="77777777" w:rsidR="00C17DA5" w:rsidRPr="005B0E77" w:rsidRDefault="00D65603" w:rsidP="00C17DA5">
            <w:pPr>
              <w:pStyle w:val="Brdtext"/>
              <w:rPr>
                <w:i/>
              </w:rPr>
            </w:pPr>
            <w:r w:rsidRPr="005B0E77">
              <w:rPr>
                <w:i/>
              </w:rPr>
              <w:t>Nuvarande lydelse</w:t>
            </w:r>
          </w:p>
        </w:tc>
        <w:tc>
          <w:tcPr>
            <w:tcW w:w="2500" w:type="pct"/>
            <w:shd w:val="clear" w:color="auto" w:fill="auto"/>
            <w:tcMar>
              <w:right w:w="0" w:type="dxa"/>
            </w:tcMar>
          </w:tcPr>
          <w:p w14:paraId="3A3C82DD" w14:textId="77777777" w:rsidR="00C17DA5" w:rsidRPr="005B0E77" w:rsidRDefault="00D65603" w:rsidP="00C17DA5">
            <w:pPr>
              <w:pStyle w:val="Brdtext"/>
              <w:rPr>
                <w:i/>
              </w:rPr>
            </w:pPr>
            <w:r w:rsidRPr="005B0E77">
              <w:rPr>
                <w:i/>
              </w:rPr>
              <w:t>Föreslagen lydelse</w:t>
            </w:r>
          </w:p>
        </w:tc>
      </w:tr>
    </w:tbl>
    <w:p w14:paraId="3086CD81" w14:textId="77777777" w:rsidR="00C17DA5" w:rsidRDefault="00D65603" w:rsidP="00C17DA5">
      <w:pPr>
        <w:pStyle w:val="Brdtext"/>
        <w:spacing w:before="230"/>
        <w:jc w:val="center"/>
        <w:rPr>
          <w:b/>
        </w:rPr>
      </w:pPr>
      <w:r>
        <w:rPr>
          <w:b/>
        </w:rPr>
        <w:t xml:space="preserve">5 kap. </w:t>
      </w:r>
    </w:p>
    <w:p w14:paraId="3E86AD3F" w14:textId="77777777" w:rsidR="00C17DA5" w:rsidRPr="002D096D" w:rsidRDefault="00D65603" w:rsidP="00C17DA5">
      <w:pPr>
        <w:pStyle w:val="Brdtext"/>
        <w:jc w:val="center"/>
      </w:pPr>
      <w:r w:rsidRPr="002D096D">
        <w:t>13</w:t>
      </w:r>
      <w:r>
        <w:t> </w:t>
      </w:r>
      <w:r w:rsidRPr="002D096D">
        <w:t>§</w:t>
      </w:r>
      <w:r>
        <w:rPr>
          <w:rStyle w:val="Fotnotsreferens"/>
        </w:rPr>
        <w:footnoteReference w:id="4"/>
      </w:r>
      <w:r w:rsidRPr="002D096D">
        <w:t xml:space="preserve"> </w:t>
      </w:r>
    </w:p>
    <w:p w14:paraId="4FB12C7E" w14:textId="77777777" w:rsidR="00C17DA5" w:rsidRDefault="00D65603" w:rsidP="00C17DA5">
      <w:pPr>
        <w:pStyle w:val="Brdtextmedindrag"/>
      </w:pPr>
      <w:r>
        <w:t>Verksamheten i Sverige får drivas genom att en icke EES-baserad AIF-förvaltare inrättar en filial här i landet eller erbjuder och utför tjänster i Sverige från det land där förvaltaren är etablerad. För AIF-förvaltarens verksamhet i Sverige tillämpas 4 kap. 6 § andra stycket vid marknads</w:t>
      </w:r>
      <w:r>
        <w:softHyphen/>
        <w:t>föring av andra alternativa investeringsfonder än</w:t>
      </w:r>
    </w:p>
    <w:p w14:paraId="5B04B91C" w14:textId="77777777" w:rsidR="00C17DA5" w:rsidRDefault="00D65603" w:rsidP="00C17DA5">
      <w:pPr>
        <w:pStyle w:val="Brdtextmedindrag"/>
      </w:pPr>
      <w:r>
        <w:t>1. sådana fonder som får marknadsföras till icke-professionella investe</w:t>
      </w:r>
      <w:r>
        <w:softHyphen/>
        <w:t xml:space="preserve">rare efter tillstånd enligt 11 §, och </w:t>
      </w:r>
    </w:p>
    <w:p w14:paraId="5F3E511E" w14:textId="77777777" w:rsidR="00C17DA5" w:rsidRPr="002D096D" w:rsidRDefault="00D65603" w:rsidP="00C17DA5">
      <w:pPr>
        <w:pStyle w:val="Brdtextmedindrag"/>
      </w:pPr>
      <w:r>
        <w:t>2. sådana fonder som får marknadsföras efter tillstånd enligt 12 §, såvitt gäller sådana icke-professionella investerare som anges i 4 kap. 5 § andra stycket.</w:t>
      </w:r>
    </w:p>
    <w:tbl>
      <w:tblPr>
        <w:tblW w:w="5000" w:type="pct"/>
        <w:tblCellMar>
          <w:left w:w="125" w:type="dxa"/>
          <w:right w:w="125" w:type="dxa"/>
        </w:tblCellMar>
        <w:tblLook w:val="0000" w:firstRow="0" w:lastRow="0" w:firstColumn="0" w:lastColumn="0" w:noHBand="0" w:noVBand="0"/>
      </w:tblPr>
      <w:tblGrid>
        <w:gridCol w:w="2948"/>
        <w:gridCol w:w="2949"/>
      </w:tblGrid>
      <w:tr w:rsidR="00C17DA5" w14:paraId="53BF3441" w14:textId="77777777" w:rsidTr="00C17DA5">
        <w:tc>
          <w:tcPr>
            <w:tcW w:w="2500" w:type="pct"/>
            <w:shd w:val="clear" w:color="auto" w:fill="auto"/>
            <w:tcMar>
              <w:left w:w="0" w:type="dxa"/>
            </w:tcMar>
          </w:tcPr>
          <w:p w14:paraId="74BAE5F4" w14:textId="77777777" w:rsidR="00C17DA5" w:rsidRDefault="00D65603" w:rsidP="00C17DA5">
            <w:pPr>
              <w:pStyle w:val="Brdtextmedindrag"/>
            </w:pPr>
            <w:r>
              <w:t>I fråga om verksamhet som drivs genom filial här i landet ska även 8 kap. 1, 1 a, 19–21 och 23 §§ tillämpas.</w:t>
            </w:r>
          </w:p>
        </w:tc>
        <w:tc>
          <w:tcPr>
            <w:tcW w:w="2500" w:type="pct"/>
            <w:shd w:val="clear" w:color="auto" w:fill="auto"/>
            <w:tcMar>
              <w:right w:w="0" w:type="dxa"/>
            </w:tcMar>
          </w:tcPr>
          <w:p w14:paraId="4114BDB9" w14:textId="77777777" w:rsidR="00C17DA5" w:rsidRDefault="00D65603" w:rsidP="00C17DA5">
            <w:pPr>
              <w:pStyle w:val="Brdtextmedindrag"/>
            </w:pPr>
            <w:r w:rsidRPr="00087127">
              <w:t>I fråga om verksamhet som drivs genom filial här i landet ska även 8</w:t>
            </w:r>
            <w:r>
              <w:t> </w:t>
            </w:r>
            <w:r w:rsidRPr="00087127">
              <w:t>kap. 1, 1</w:t>
            </w:r>
            <w:r>
              <w:t> </w:t>
            </w:r>
            <w:r w:rsidRPr="00087127">
              <w:t xml:space="preserve">a, </w:t>
            </w:r>
            <w:r w:rsidRPr="002D096D">
              <w:rPr>
                <w:i/>
              </w:rPr>
              <w:t>3</w:t>
            </w:r>
            <w:r>
              <w:rPr>
                <w:i/>
              </w:rPr>
              <w:t> </w:t>
            </w:r>
            <w:r w:rsidRPr="002D096D">
              <w:rPr>
                <w:i/>
              </w:rPr>
              <w:t>a,</w:t>
            </w:r>
            <w:r>
              <w:t xml:space="preserve"> </w:t>
            </w:r>
            <w:r w:rsidRPr="00087127">
              <w:t>19–21 och 23 §§ tillämpas.</w:t>
            </w:r>
          </w:p>
        </w:tc>
      </w:tr>
    </w:tbl>
    <w:p w14:paraId="6944777B" w14:textId="77777777" w:rsidR="00C17DA5" w:rsidRDefault="00D65603" w:rsidP="00C17DA5">
      <w:pPr>
        <w:pStyle w:val="Brdtextmedindrag"/>
      </w:pPr>
      <w:r>
        <w:t>Vid en planerad eller redan genomförd, oplanerad väsentlig ändring av något som har angetts i en ansökan om tillstånd ska 9 § tillämpas.</w:t>
      </w:r>
    </w:p>
    <w:p w14:paraId="02A889AC" w14:textId="77777777" w:rsidR="00C17DA5" w:rsidRDefault="00D65603" w:rsidP="00C17DA5">
      <w:pPr>
        <w:pStyle w:val="Brdtext"/>
        <w:spacing w:before="230"/>
        <w:jc w:val="center"/>
      </w:pPr>
      <w:r>
        <w:rPr>
          <w:b/>
        </w:rPr>
        <w:t>8 </w:t>
      </w:r>
      <w:r w:rsidRPr="00E55DFA">
        <w:rPr>
          <w:b/>
        </w:rPr>
        <w:t>kap.</w:t>
      </w:r>
      <w:r w:rsidRPr="006E5FCA">
        <w:t xml:space="preserve"> </w:t>
      </w:r>
    </w:p>
    <w:tbl>
      <w:tblPr>
        <w:tblW w:w="5000" w:type="pct"/>
        <w:tblCellMar>
          <w:left w:w="125" w:type="dxa"/>
          <w:right w:w="125" w:type="dxa"/>
        </w:tblCellMar>
        <w:tblLook w:val="0000" w:firstRow="0" w:lastRow="0" w:firstColumn="0" w:lastColumn="0" w:noHBand="0" w:noVBand="0"/>
      </w:tblPr>
      <w:tblGrid>
        <w:gridCol w:w="2948"/>
        <w:gridCol w:w="2949"/>
      </w:tblGrid>
      <w:tr w:rsidR="00C17DA5" w14:paraId="4943DB52" w14:textId="77777777" w:rsidTr="00C17DA5">
        <w:tc>
          <w:tcPr>
            <w:tcW w:w="2500" w:type="pct"/>
            <w:shd w:val="clear" w:color="auto" w:fill="auto"/>
            <w:tcMar>
              <w:left w:w="0" w:type="dxa"/>
            </w:tcMar>
          </w:tcPr>
          <w:p w14:paraId="16B632C0" w14:textId="77777777" w:rsidR="00C17DA5" w:rsidRDefault="00C17DA5" w:rsidP="00C17DA5">
            <w:pPr>
              <w:pStyle w:val="Brdtextmedindrag"/>
            </w:pPr>
          </w:p>
        </w:tc>
        <w:tc>
          <w:tcPr>
            <w:tcW w:w="2500" w:type="pct"/>
            <w:shd w:val="clear" w:color="auto" w:fill="auto"/>
            <w:tcMar>
              <w:right w:w="0" w:type="dxa"/>
            </w:tcMar>
          </w:tcPr>
          <w:p w14:paraId="66C5AA1F" w14:textId="77777777" w:rsidR="00C17DA5" w:rsidRDefault="00C17DA5" w:rsidP="00C17DA5">
            <w:pPr>
              <w:pStyle w:val="Brdtext"/>
              <w:jc w:val="left"/>
              <w:rPr>
                <w:b/>
                <w:i/>
              </w:rPr>
            </w:pPr>
          </w:p>
          <w:p w14:paraId="481C44D9" w14:textId="77777777" w:rsidR="00C17DA5" w:rsidRPr="002D096D" w:rsidRDefault="00D65603" w:rsidP="00C17DA5">
            <w:pPr>
              <w:pStyle w:val="Brdtext"/>
              <w:jc w:val="left"/>
              <w:rPr>
                <w:b/>
                <w:i/>
              </w:rPr>
            </w:pPr>
            <w:r w:rsidRPr="002D096D">
              <w:rPr>
                <w:b/>
                <w:i/>
              </w:rPr>
              <w:t>Investeringar i värdepapperiseringspositioner</w:t>
            </w:r>
          </w:p>
          <w:p w14:paraId="7F8A0DA6" w14:textId="77777777" w:rsidR="00C17DA5" w:rsidRDefault="00C17DA5" w:rsidP="00C17DA5">
            <w:pPr>
              <w:pStyle w:val="Brdtext"/>
              <w:rPr>
                <w:i/>
              </w:rPr>
            </w:pPr>
          </w:p>
          <w:p w14:paraId="6E3A8AD2" w14:textId="77777777" w:rsidR="00C17DA5" w:rsidRDefault="00D65603" w:rsidP="00C17DA5">
            <w:pPr>
              <w:pStyle w:val="Brdtext"/>
              <w:rPr>
                <w:i/>
              </w:rPr>
            </w:pPr>
            <w:r>
              <w:rPr>
                <w:i/>
              </w:rPr>
              <w:t>3 a </w:t>
            </w:r>
            <w:r w:rsidRPr="00574282">
              <w:rPr>
                <w:i/>
              </w:rPr>
              <w:t>§</w:t>
            </w:r>
          </w:p>
          <w:p w14:paraId="56EC7B52" w14:textId="77777777" w:rsidR="00C17DA5" w:rsidRPr="00574282" w:rsidRDefault="00D65603" w:rsidP="00C17DA5">
            <w:pPr>
              <w:pStyle w:val="Brdtextmedindrag"/>
              <w:rPr>
                <w:i/>
              </w:rPr>
            </w:pPr>
            <w:r w:rsidRPr="008B02BA">
              <w:rPr>
                <w:i/>
              </w:rPr>
              <w:t>Om en AIF-förvaltare exponeras för en värdepapperisering som inte längre uppfyller de krav som anges i Europaparlamentets och rådets förordning (EU) 2017/2402 av den 12 december 2017 om ett allmänt ramverk för värdepapperisering och om inrättande av ett särskilt ramverk för enkel, transparent och standardi</w:t>
            </w:r>
            <w:r w:rsidRPr="008B02BA">
              <w:rPr>
                <w:i/>
              </w:rPr>
              <w:softHyphen/>
              <w:t>serad värdepapperise</w:t>
            </w:r>
            <w:r w:rsidRPr="008B02BA">
              <w:rPr>
                <w:i/>
              </w:rPr>
              <w:softHyphen/>
              <w:t xml:space="preserve">ring samt om ändring av direktiven 2009/65/EG, 2009/138/EG och </w:t>
            </w:r>
            <w:r w:rsidRPr="008B02BA">
              <w:rPr>
                <w:i/>
              </w:rPr>
              <w:lastRenderedPageBreak/>
              <w:t>2011/61/EU och förordningarna (EG) nr 1060/2009 och (EU) nr 648/2012, ska AIF-förvaltaren</w:t>
            </w:r>
            <w:r>
              <w:rPr>
                <w:i/>
              </w:rPr>
              <w:t xml:space="preserve"> </w:t>
            </w:r>
            <w:r w:rsidRPr="00BE0A8A">
              <w:rPr>
                <w:i/>
              </w:rPr>
              <w:t>agera och vidta korrigerings</w:t>
            </w:r>
            <w:r>
              <w:rPr>
                <w:i/>
              </w:rPr>
              <w:softHyphen/>
            </w:r>
            <w:r w:rsidRPr="00BE0A8A">
              <w:rPr>
                <w:i/>
              </w:rPr>
              <w:t>åtgärde</w:t>
            </w:r>
            <w:r>
              <w:rPr>
                <w:i/>
              </w:rPr>
              <w:t>r i de berörda alternativa investeringsfondernas investerares</w:t>
            </w:r>
            <w:r w:rsidRPr="00BE0A8A">
              <w:rPr>
                <w:i/>
              </w:rPr>
              <w:t xml:space="preserve"> intresse, när det är lämpligt</w:t>
            </w:r>
            <w:r>
              <w:rPr>
                <w:i/>
              </w:rPr>
              <w:t>.</w:t>
            </w:r>
          </w:p>
        </w:tc>
      </w:tr>
    </w:tbl>
    <w:p w14:paraId="4B41AD28" w14:textId="77777777" w:rsidR="00C17DA5" w:rsidRPr="00811E52" w:rsidRDefault="00D65603" w:rsidP="00C17DA5">
      <w:pPr>
        <w:pStyle w:val="Slutstreck"/>
      </w:pPr>
      <w:r w:rsidRPr="00811E52">
        <w:lastRenderedPageBreak/>
        <w:t>                      </w:t>
      </w:r>
    </w:p>
    <w:p w14:paraId="3AB0552E" w14:textId="77777777" w:rsidR="00C17DA5" w:rsidRDefault="00D65603" w:rsidP="00C17DA5">
      <w:pPr>
        <w:pStyle w:val="Brdtextmedindrag"/>
      </w:pPr>
      <w:r>
        <w:t xml:space="preserve">Denna lag träder i kraft </w:t>
      </w:r>
      <w:r w:rsidRPr="00940503">
        <w:t xml:space="preserve">den </w:t>
      </w:r>
      <w:r>
        <w:t>1 februari</w:t>
      </w:r>
      <w:r w:rsidRPr="002C2B9C">
        <w:t xml:space="preserve"> 2020.</w:t>
      </w:r>
    </w:p>
    <w:p w14:paraId="0E930BF1" w14:textId="77777777" w:rsidR="00C17DA5" w:rsidRDefault="00C17DA5" w:rsidP="00C17DA5">
      <w:pPr>
        <w:pStyle w:val="Brdtextmedindrag"/>
      </w:pPr>
    </w:p>
    <w:p w14:paraId="6EC1A0F7" w14:textId="77777777" w:rsidR="00C17DA5" w:rsidRDefault="00D65603">
      <w:pPr>
        <w:spacing w:line="2" w:lineRule="auto"/>
        <w:rPr>
          <w:rFonts w:ascii="Times New Roman" w:hAnsi="Times New Roman"/>
          <w:sz w:val="20"/>
        </w:rPr>
      </w:pPr>
      <w:r>
        <w:br w:type="page"/>
      </w:r>
    </w:p>
    <w:p w14:paraId="4F18AA98" w14:textId="3A3DC52A" w:rsidR="00C17DA5" w:rsidRDefault="00C17DA5" w:rsidP="00C17DA5">
      <w:pPr>
        <w:pStyle w:val="Brdtextmedindrag"/>
        <w:sectPr w:rsidR="00C17DA5" w:rsidSect="00C17DA5">
          <w:footnotePr>
            <w:numRestart w:val="eachSect"/>
          </w:footnotePr>
          <w:pgSz w:w="9356" w:h="13721" w:code="9"/>
          <w:pgMar w:top="794" w:right="2438" w:bottom="1191" w:left="1021" w:header="0" w:footer="709" w:gutter="0"/>
          <w:cols w:space="708"/>
          <w:docGrid w:linePitch="360"/>
        </w:sectPr>
      </w:pPr>
    </w:p>
    <w:p w14:paraId="77F3A1F1" w14:textId="77777777" w:rsidR="00C17DA5" w:rsidRDefault="00D65603" w:rsidP="00C17DA5">
      <w:pPr>
        <w:pStyle w:val="Rubrik2"/>
        <w:spacing w:before="0"/>
      </w:pPr>
      <w:bookmarkStart w:id="12" w:name="_Toc22728893"/>
      <w:r>
        <w:lastRenderedPageBreak/>
        <w:t>Förslag till lag om ändring i lagen (2017:702) om ändring i lagen (2014:797) om ändring i lagen (2013:561) om förvaltare av alternativa investeringsfonder</w:t>
      </w:r>
      <w:bookmarkEnd w:id="12"/>
    </w:p>
    <w:p w14:paraId="58988134" w14:textId="77777777" w:rsidR="00C17DA5" w:rsidRPr="00D667A6" w:rsidRDefault="00D65603" w:rsidP="00C17DA5">
      <w:pPr>
        <w:pStyle w:val="Brdtext"/>
      </w:pPr>
      <w:r>
        <w:t xml:space="preserve">Härigenom föreskrivs att 5 kap. 13 § lagen (2013:561) om förvaltare av alternativa investeringsfonder i stället för lydelsen enligt lagen (2017:702) om ändring i lagen (2014:797) om ändring i lagen om förvaltare av alternativa investeringsfonder ska ha följande lydelse. </w:t>
      </w:r>
    </w:p>
    <w:p w14:paraId="6DA17C08" w14:textId="77777777" w:rsidR="00C17DA5" w:rsidRPr="00B96D23" w:rsidRDefault="00C17DA5" w:rsidP="00C17DA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17DA5" w:rsidRPr="000E6F0B" w14:paraId="5E2DCC95" w14:textId="77777777" w:rsidTr="00C17DA5">
        <w:tc>
          <w:tcPr>
            <w:tcW w:w="2500" w:type="pct"/>
            <w:shd w:val="clear" w:color="auto" w:fill="auto"/>
            <w:tcMar>
              <w:left w:w="0" w:type="dxa"/>
            </w:tcMar>
          </w:tcPr>
          <w:p w14:paraId="67203E6F" w14:textId="77777777" w:rsidR="00C17DA5" w:rsidRPr="000E6F0B" w:rsidRDefault="00D65603" w:rsidP="00C17DA5">
            <w:pPr>
              <w:pStyle w:val="Brdtext"/>
              <w:rPr>
                <w:i/>
              </w:rPr>
            </w:pPr>
            <w:r>
              <w:rPr>
                <w:i/>
              </w:rPr>
              <w:t>Lydelse enligt SFS 2017:702</w:t>
            </w:r>
          </w:p>
        </w:tc>
        <w:tc>
          <w:tcPr>
            <w:tcW w:w="2500" w:type="pct"/>
            <w:shd w:val="clear" w:color="auto" w:fill="auto"/>
            <w:tcMar>
              <w:right w:w="0" w:type="dxa"/>
            </w:tcMar>
          </w:tcPr>
          <w:p w14:paraId="5B080828" w14:textId="77777777" w:rsidR="00C17DA5" w:rsidRPr="000E6F0B" w:rsidRDefault="00D65603" w:rsidP="00C17DA5">
            <w:pPr>
              <w:pStyle w:val="Brdtext"/>
              <w:rPr>
                <w:i/>
              </w:rPr>
            </w:pPr>
            <w:r w:rsidRPr="000E6F0B">
              <w:rPr>
                <w:i/>
              </w:rPr>
              <w:t>Föreslagen lydelse</w:t>
            </w:r>
          </w:p>
        </w:tc>
      </w:tr>
    </w:tbl>
    <w:p w14:paraId="1E0E591B" w14:textId="77777777" w:rsidR="00C17DA5" w:rsidRDefault="00D65603" w:rsidP="00C17DA5">
      <w:pPr>
        <w:pStyle w:val="Brdtext"/>
        <w:spacing w:before="230"/>
        <w:jc w:val="center"/>
        <w:rPr>
          <w:b/>
        </w:rPr>
      </w:pPr>
      <w:r>
        <w:rPr>
          <w:b/>
        </w:rPr>
        <w:t xml:space="preserve">5 kap. </w:t>
      </w:r>
    </w:p>
    <w:p w14:paraId="277D26A5" w14:textId="77777777" w:rsidR="00C17DA5" w:rsidRPr="002D096D" w:rsidRDefault="00D65603" w:rsidP="00C17DA5">
      <w:pPr>
        <w:pStyle w:val="Brdtext"/>
        <w:jc w:val="center"/>
      </w:pPr>
      <w:r w:rsidRPr="002D096D">
        <w:t>13</w:t>
      </w:r>
      <w:r>
        <w:t> </w:t>
      </w:r>
      <w:r w:rsidRPr="002D096D">
        <w:t xml:space="preserve">§ </w:t>
      </w:r>
    </w:p>
    <w:p w14:paraId="07404683" w14:textId="77777777" w:rsidR="00C17DA5" w:rsidRDefault="00D65603" w:rsidP="00C17DA5">
      <w:pPr>
        <w:pStyle w:val="Brdtextmedindrag"/>
      </w:pPr>
      <w:r w:rsidRPr="0084482A">
        <w:t>Verksamheten i Sverige får drivas genom att en icke EES-baserad AIF-förvaltare inrättar en filial här i landet eller erbjuder och utför tjänster i Sverige från det land där förvaltaren är etablerad. För AIF-förvaltarens verksamhet i Sverige tillämpas 4</w:t>
      </w:r>
      <w:r>
        <w:t> </w:t>
      </w:r>
      <w:r w:rsidRPr="0084482A">
        <w:t>kap. 6</w:t>
      </w:r>
      <w:r>
        <w:t> </w:t>
      </w:r>
      <w:r w:rsidRPr="0084482A">
        <w:t>§ andra stycket vid marknads</w:t>
      </w:r>
      <w:r>
        <w:softHyphen/>
      </w:r>
      <w:r w:rsidRPr="0084482A">
        <w:t xml:space="preserve">föring av andra alternativa investeringsfonder än </w:t>
      </w:r>
    </w:p>
    <w:p w14:paraId="47DDB667" w14:textId="77777777" w:rsidR="00C17DA5" w:rsidRDefault="00D65603" w:rsidP="00C17DA5">
      <w:pPr>
        <w:pStyle w:val="Brdtextmedindrag"/>
      </w:pPr>
      <w:r w:rsidRPr="0084482A">
        <w:t>1.</w:t>
      </w:r>
      <w:r>
        <w:t> </w:t>
      </w:r>
      <w:r w:rsidRPr="0084482A">
        <w:t>sådana fonder som får marknadsföras till icke-professionella investe</w:t>
      </w:r>
      <w:r>
        <w:softHyphen/>
      </w:r>
      <w:r w:rsidRPr="0084482A">
        <w:t>rare efter tillstånd enligt 11</w:t>
      </w:r>
      <w:r>
        <w:t> </w:t>
      </w:r>
      <w:r w:rsidRPr="0084482A">
        <w:t xml:space="preserve">§, och </w:t>
      </w:r>
    </w:p>
    <w:p w14:paraId="1FAB6AB5" w14:textId="77777777" w:rsidR="00C17DA5" w:rsidRPr="002D096D" w:rsidRDefault="00D65603" w:rsidP="00C17DA5">
      <w:pPr>
        <w:pStyle w:val="Brdtextmedindrag"/>
      </w:pPr>
      <w:r w:rsidRPr="0084482A">
        <w:t>2.</w:t>
      </w:r>
      <w:r>
        <w:t> </w:t>
      </w:r>
      <w:r w:rsidRPr="0084482A">
        <w:t>sådana fonder som får marknadsföras efter tillstånd enligt 12 §, såvitt gäller sådana icke-professionella investerare som anges i 4 kap. 5 § andra stycket</w:t>
      </w:r>
      <w:r>
        <w:t>.</w:t>
      </w:r>
    </w:p>
    <w:tbl>
      <w:tblPr>
        <w:tblW w:w="5000" w:type="pct"/>
        <w:tblCellMar>
          <w:left w:w="125" w:type="dxa"/>
          <w:right w:w="125" w:type="dxa"/>
        </w:tblCellMar>
        <w:tblLook w:val="0000" w:firstRow="0" w:lastRow="0" w:firstColumn="0" w:lastColumn="0" w:noHBand="0" w:noVBand="0"/>
      </w:tblPr>
      <w:tblGrid>
        <w:gridCol w:w="2948"/>
        <w:gridCol w:w="2949"/>
      </w:tblGrid>
      <w:tr w:rsidR="00C17DA5" w14:paraId="284E3938" w14:textId="77777777" w:rsidTr="00C17DA5">
        <w:tc>
          <w:tcPr>
            <w:tcW w:w="2500" w:type="pct"/>
            <w:shd w:val="clear" w:color="auto" w:fill="auto"/>
            <w:tcMar>
              <w:left w:w="0" w:type="dxa"/>
            </w:tcMar>
          </w:tcPr>
          <w:p w14:paraId="0E295AB4" w14:textId="77777777" w:rsidR="00C17DA5" w:rsidRDefault="00D65603" w:rsidP="00C17DA5">
            <w:pPr>
              <w:pStyle w:val="Brdtextmedindrag"/>
            </w:pPr>
            <w:r w:rsidRPr="0084482A">
              <w:t xml:space="preserve">I fråga om verksamhet som drivs genom filial här i landet ska även </w:t>
            </w:r>
            <w:r>
              <w:t>8 </w:t>
            </w:r>
            <w:r w:rsidRPr="0084482A">
              <w:t>kap. 1, 1</w:t>
            </w:r>
            <w:r>
              <w:t> </w:t>
            </w:r>
            <w:r w:rsidRPr="0084482A">
              <w:t>a, 19–21 och 23</w:t>
            </w:r>
            <w:r>
              <w:t> </w:t>
            </w:r>
            <w:r w:rsidRPr="0084482A">
              <w:t>§§ tillämpas.</w:t>
            </w:r>
          </w:p>
        </w:tc>
        <w:tc>
          <w:tcPr>
            <w:tcW w:w="2500" w:type="pct"/>
            <w:shd w:val="clear" w:color="auto" w:fill="auto"/>
            <w:tcMar>
              <w:right w:w="0" w:type="dxa"/>
            </w:tcMar>
          </w:tcPr>
          <w:p w14:paraId="638960AA" w14:textId="77777777" w:rsidR="00C17DA5" w:rsidRDefault="00D65603" w:rsidP="00C17DA5">
            <w:pPr>
              <w:pStyle w:val="Brdtextmedindrag"/>
            </w:pPr>
            <w:r w:rsidRPr="00087127">
              <w:t>I fråga om verksamhet som drivs genom filial här i landet ska även 8</w:t>
            </w:r>
            <w:r>
              <w:t> </w:t>
            </w:r>
            <w:r w:rsidRPr="00087127">
              <w:t>kap. 1, 1</w:t>
            </w:r>
            <w:r>
              <w:t> </w:t>
            </w:r>
            <w:r w:rsidRPr="00087127">
              <w:t xml:space="preserve">a, </w:t>
            </w:r>
            <w:r w:rsidRPr="002D096D">
              <w:rPr>
                <w:i/>
              </w:rPr>
              <w:t>3</w:t>
            </w:r>
            <w:r>
              <w:rPr>
                <w:i/>
              </w:rPr>
              <w:t> </w:t>
            </w:r>
            <w:r w:rsidRPr="002D096D">
              <w:rPr>
                <w:i/>
              </w:rPr>
              <w:t>a,</w:t>
            </w:r>
            <w:r>
              <w:t xml:space="preserve"> </w:t>
            </w:r>
            <w:r w:rsidRPr="00087127">
              <w:t>19–21 och 23 §§ tillämpas.</w:t>
            </w:r>
          </w:p>
        </w:tc>
      </w:tr>
    </w:tbl>
    <w:p w14:paraId="4E504747" w14:textId="77777777" w:rsidR="005446B8" w:rsidRDefault="00D65603" w:rsidP="00C17DA5">
      <w:pPr>
        <w:pStyle w:val="Brdtextmedindrag"/>
        <w:sectPr w:rsidR="005446B8" w:rsidSect="00155500">
          <w:headerReference w:type="even" r:id="rId48"/>
          <w:headerReference w:type="default" r:id="rId49"/>
          <w:footerReference w:type="even" r:id="rId50"/>
          <w:footerReference w:type="default" r:id="rId51"/>
          <w:headerReference w:type="first" r:id="rId52"/>
          <w:footerReference w:type="first" r:id="rId53"/>
          <w:type w:val="continuous"/>
          <w:pgSz w:w="9356" w:h="13721" w:code="9"/>
          <w:pgMar w:top="794" w:right="2438" w:bottom="1191" w:left="1021" w:header="0" w:footer="709" w:gutter="0"/>
          <w:cols w:space="708"/>
          <w:docGrid w:linePitch="360"/>
        </w:sectPr>
      </w:pPr>
      <w:r w:rsidRPr="0084482A">
        <w:t>Vid en planerad eller en redan genomförd, oplanerad väsentlig ändring av något som har angetts i en ansökan om tillstånd enligt 10, 11 eller 12</w:t>
      </w:r>
      <w:r>
        <w:t> </w:t>
      </w:r>
      <w:r w:rsidRPr="0084482A">
        <w:t>§ ska 9</w:t>
      </w:r>
      <w:r>
        <w:t> </w:t>
      </w:r>
      <w:r w:rsidRPr="0084482A">
        <w:t>§ tillämpas.</w:t>
      </w:r>
    </w:p>
    <w:p w14:paraId="07AE164A" w14:textId="77777777" w:rsidR="00C17DA5" w:rsidRDefault="00D65603" w:rsidP="00C17DA5">
      <w:pPr>
        <w:pStyle w:val="Rubrik2"/>
        <w:spacing w:before="0"/>
      </w:pPr>
      <w:bookmarkStart w:id="13" w:name="_Toc22728894"/>
      <w:r>
        <w:lastRenderedPageBreak/>
        <w:t>Förslag till lag om ändring</w:t>
      </w:r>
      <w:r w:rsidRPr="00365C5F">
        <w:t xml:space="preserve"> </w:t>
      </w:r>
      <w:r>
        <w:t>i lagen (2017:703) om ändring i lagen (2014:798) om ändring i lagen (2013:561) om förvaltare av alternativa investeringsfonder</w:t>
      </w:r>
      <w:bookmarkEnd w:id="13"/>
    </w:p>
    <w:p w14:paraId="3C99C6A3" w14:textId="77777777" w:rsidR="00C17DA5" w:rsidRPr="00D667A6" w:rsidRDefault="00D65603" w:rsidP="00C17DA5">
      <w:pPr>
        <w:pStyle w:val="Brdtext"/>
      </w:pPr>
      <w:r>
        <w:t xml:space="preserve">Härigenom föreskrivs att 5 kap. 13 § lagen (2013:561) om förvaltare av alternativa investeringsfonder i stället för lydelsen enligt lagen (2017:703) om ändring i lagen (2014:798) om ändring i lagen om förvaltare av alternativa investeringsfonder ska ha följande lydelse. </w:t>
      </w:r>
    </w:p>
    <w:p w14:paraId="72662611" w14:textId="77777777" w:rsidR="00C17DA5" w:rsidRPr="00D667A6" w:rsidRDefault="00C17DA5" w:rsidP="00C17DA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17DA5" w:rsidRPr="000E6F0B" w14:paraId="3A904C10" w14:textId="77777777" w:rsidTr="00C17DA5">
        <w:tc>
          <w:tcPr>
            <w:tcW w:w="2500" w:type="pct"/>
            <w:shd w:val="clear" w:color="auto" w:fill="auto"/>
            <w:tcMar>
              <w:left w:w="0" w:type="dxa"/>
            </w:tcMar>
          </w:tcPr>
          <w:p w14:paraId="53CF459F" w14:textId="77777777" w:rsidR="00C17DA5" w:rsidRPr="000E6F0B" w:rsidRDefault="00D65603" w:rsidP="00C17DA5">
            <w:pPr>
              <w:pStyle w:val="Brdtext"/>
              <w:rPr>
                <w:i/>
              </w:rPr>
            </w:pPr>
            <w:r>
              <w:rPr>
                <w:i/>
              </w:rPr>
              <w:t>Lydelse enligt SFS 2017:703</w:t>
            </w:r>
          </w:p>
        </w:tc>
        <w:tc>
          <w:tcPr>
            <w:tcW w:w="2500" w:type="pct"/>
            <w:shd w:val="clear" w:color="auto" w:fill="auto"/>
            <w:tcMar>
              <w:right w:w="0" w:type="dxa"/>
            </w:tcMar>
          </w:tcPr>
          <w:p w14:paraId="51AED0E2" w14:textId="77777777" w:rsidR="00C17DA5" w:rsidRPr="000E6F0B" w:rsidRDefault="00D65603" w:rsidP="00C17DA5">
            <w:pPr>
              <w:pStyle w:val="Brdtext"/>
              <w:rPr>
                <w:i/>
              </w:rPr>
            </w:pPr>
            <w:r w:rsidRPr="000E6F0B">
              <w:rPr>
                <w:i/>
              </w:rPr>
              <w:t>Föreslagen lydelse</w:t>
            </w:r>
          </w:p>
        </w:tc>
      </w:tr>
    </w:tbl>
    <w:p w14:paraId="4CC2D31C" w14:textId="77777777" w:rsidR="00C17DA5" w:rsidRDefault="00D65603" w:rsidP="00C17DA5">
      <w:pPr>
        <w:pStyle w:val="Brdtext"/>
        <w:spacing w:before="230"/>
        <w:jc w:val="center"/>
        <w:rPr>
          <w:b/>
        </w:rPr>
      </w:pPr>
      <w:r>
        <w:rPr>
          <w:b/>
        </w:rPr>
        <w:t xml:space="preserve">5 kap. </w:t>
      </w:r>
    </w:p>
    <w:p w14:paraId="6929B615" w14:textId="77777777" w:rsidR="00C17DA5" w:rsidRPr="002D096D" w:rsidRDefault="00D65603" w:rsidP="00C17DA5">
      <w:pPr>
        <w:pStyle w:val="Brdtext"/>
        <w:jc w:val="center"/>
      </w:pPr>
      <w:r w:rsidRPr="002D096D">
        <w:t>13</w:t>
      </w:r>
      <w:r>
        <w:t> </w:t>
      </w:r>
      <w:r w:rsidRPr="002D096D">
        <w:t xml:space="preserve">§ </w:t>
      </w:r>
    </w:p>
    <w:p w14:paraId="003B2677" w14:textId="77777777" w:rsidR="00C17DA5" w:rsidRDefault="00D65603" w:rsidP="00C17DA5">
      <w:pPr>
        <w:pStyle w:val="Brdtextmedindrag"/>
      </w:pPr>
      <w:r w:rsidRPr="0084482A">
        <w:t>Verksamheten i Sverige får drivas genom att en icke EES-baserad AIF-förvaltare inrättar en filial här i landet eller erbjuder och utför tjänster i Sverige från det land där förvaltaren är etablerad. För AIF-förvaltarens verksamhet i Sverige tillämpas 4</w:t>
      </w:r>
      <w:r>
        <w:t> </w:t>
      </w:r>
      <w:r w:rsidRPr="0084482A">
        <w:t>kap. 6</w:t>
      </w:r>
      <w:r>
        <w:t> </w:t>
      </w:r>
      <w:r w:rsidRPr="0084482A">
        <w:t>§ andra stycket vid marknads</w:t>
      </w:r>
      <w:r>
        <w:softHyphen/>
      </w:r>
      <w:r w:rsidRPr="0084482A">
        <w:t>föring av andra alternativa investeringsfonder än</w:t>
      </w:r>
    </w:p>
    <w:p w14:paraId="783F46BE" w14:textId="77777777" w:rsidR="00C17DA5" w:rsidRDefault="00D65603" w:rsidP="00C17DA5">
      <w:pPr>
        <w:pStyle w:val="Brdtextmedindrag"/>
      </w:pPr>
      <w:r w:rsidRPr="0084482A">
        <w:t>1.</w:t>
      </w:r>
      <w:r>
        <w:t> </w:t>
      </w:r>
      <w:r w:rsidRPr="0084482A">
        <w:t>sådana fonder som får marknadsföras till icke-professionella investe</w:t>
      </w:r>
      <w:r>
        <w:softHyphen/>
      </w:r>
      <w:r w:rsidRPr="0084482A">
        <w:t>rare efter tillstånd enligt 11</w:t>
      </w:r>
      <w:r>
        <w:t> </w:t>
      </w:r>
      <w:r w:rsidRPr="0084482A">
        <w:t xml:space="preserve">§, och </w:t>
      </w:r>
    </w:p>
    <w:p w14:paraId="2E89EAFA" w14:textId="77777777" w:rsidR="00C17DA5" w:rsidRPr="002D096D" w:rsidRDefault="00D65603" w:rsidP="00C17DA5">
      <w:pPr>
        <w:pStyle w:val="Brdtextmedindrag"/>
      </w:pPr>
      <w:r w:rsidRPr="0084482A">
        <w:t>2.</w:t>
      </w:r>
      <w:r>
        <w:t> </w:t>
      </w:r>
      <w:r w:rsidRPr="0084482A">
        <w:t>sådana fonder som får marknadsföras efter tillstånd enligt 12 §, såvitt gäller sådana icke-professionella investerare som anges i 4 kap. 5 § andra stycket</w:t>
      </w:r>
      <w:r>
        <w:t>.</w:t>
      </w:r>
    </w:p>
    <w:tbl>
      <w:tblPr>
        <w:tblW w:w="5000" w:type="pct"/>
        <w:tblCellMar>
          <w:left w:w="125" w:type="dxa"/>
          <w:right w:w="125" w:type="dxa"/>
        </w:tblCellMar>
        <w:tblLook w:val="0000" w:firstRow="0" w:lastRow="0" w:firstColumn="0" w:lastColumn="0" w:noHBand="0" w:noVBand="0"/>
      </w:tblPr>
      <w:tblGrid>
        <w:gridCol w:w="2948"/>
        <w:gridCol w:w="2949"/>
      </w:tblGrid>
      <w:tr w:rsidR="00C17DA5" w14:paraId="104F8EC6" w14:textId="77777777" w:rsidTr="00C17DA5">
        <w:tc>
          <w:tcPr>
            <w:tcW w:w="2500" w:type="pct"/>
            <w:shd w:val="clear" w:color="auto" w:fill="auto"/>
            <w:tcMar>
              <w:left w:w="0" w:type="dxa"/>
            </w:tcMar>
          </w:tcPr>
          <w:p w14:paraId="7C0835BC" w14:textId="77777777" w:rsidR="00C17DA5" w:rsidRDefault="00D65603" w:rsidP="00C17DA5">
            <w:pPr>
              <w:pStyle w:val="Brdtextmedindrag"/>
            </w:pPr>
            <w:r w:rsidRPr="0084482A">
              <w:t xml:space="preserve">I fråga om verksamhet som drivs genom filial här i landet ska även </w:t>
            </w:r>
            <w:r>
              <w:t>8 </w:t>
            </w:r>
            <w:r w:rsidRPr="0084482A">
              <w:t>kap. 1, 1</w:t>
            </w:r>
            <w:r>
              <w:t> </w:t>
            </w:r>
            <w:r w:rsidRPr="0084482A">
              <w:t>a, 19–21 och 23</w:t>
            </w:r>
            <w:r>
              <w:t> </w:t>
            </w:r>
            <w:r w:rsidRPr="0084482A">
              <w:t>§§ tillämpas.</w:t>
            </w:r>
          </w:p>
        </w:tc>
        <w:tc>
          <w:tcPr>
            <w:tcW w:w="2500" w:type="pct"/>
            <w:shd w:val="clear" w:color="auto" w:fill="auto"/>
            <w:tcMar>
              <w:right w:w="0" w:type="dxa"/>
            </w:tcMar>
          </w:tcPr>
          <w:p w14:paraId="620260FC" w14:textId="77777777" w:rsidR="00C17DA5" w:rsidRDefault="00D65603" w:rsidP="00C17DA5">
            <w:pPr>
              <w:pStyle w:val="Brdtextmedindrag"/>
            </w:pPr>
            <w:r w:rsidRPr="00087127">
              <w:t>I fråga om verksamhet som drivs genom filial här i landet ska även 8</w:t>
            </w:r>
            <w:r>
              <w:t> </w:t>
            </w:r>
            <w:r w:rsidRPr="00087127">
              <w:t>kap. 1, 1</w:t>
            </w:r>
            <w:r>
              <w:t> </w:t>
            </w:r>
            <w:r w:rsidRPr="00087127">
              <w:t xml:space="preserve">a, </w:t>
            </w:r>
            <w:r w:rsidRPr="002D096D">
              <w:rPr>
                <w:i/>
              </w:rPr>
              <w:t>3</w:t>
            </w:r>
            <w:r>
              <w:rPr>
                <w:i/>
              </w:rPr>
              <w:t> </w:t>
            </w:r>
            <w:r w:rsidRPr="002D096D">
              <w:rPr>
                <w:i/>
              </w:rPr>
              <w:t>a,</w:t>
            </w:r>
            <w:r>
              <w:t xml:space="preserve"> </w:t>
            </w:r>
            <w:r w:rsidRPr="00087127">
              <w:t>19–21 och 23 §§ tillämpas.</w:t>
            </w:r>
          </w:p>
        </w:tc>
      </w:tr>
    </w:tbl>
    <w:p w14:paraId="12442CA1" w14:textId="77777777" w:rsidR="00B63A5F" w:rsidRDefault="00B63A5F" w:rsidP="00B63A5F">
      <w:pPr>
        <w:pStyle w:val="Brdtext"/>
        <w:sectPr w:rsidR="00B63A5F" w:rsidSect="005446B8">
          <w:pgSz w:w="9356" w:h="13721" w:code="9"/>
          <w:pgMar w:top="794" w:right="2438" w:bottom="1191" w:left="1021" w:header="0" w:footer="709" w:gutter="0"/>
          <w:cols w:space="708"/>
          <w:docGrid w:linePitch="360"/>
        </w:sectPr>
      </w:pPr>
      <w:bookmarkStart w:id="14" w:name="_Toc18074115"/>
      <w:bookmarkStart w:id="15" w:name="_Toc20297693"/>
    </w:p>
    <w:p w14:paraId="0A21BA23" w14:textId="2688F7E8" w:rsidR="00C17DA5" w:rsidRDefault="00D65603" w:rsidP="00C17DA5">
      <w:pPr>
        <w:pStyle w:val="Rubrik1"/>
        <w:spacing w:before="0"/>
      </w:pPr>
      <w:bookmarkStart w:id="16" w:name="_Toc22728895"/>
      <w:r>
        <w:lastRenderedPageBreak/>
        <w:t>Ärendet och dess beredning</w:t>
      </w:r>
      <w:bookmarkEnd w:id="14"/>
      <w:bookmarkEnd w:id="15"/>
      <w:bookmarkEnd w:id="16"/>
    </w:p>
    <w:p w14:paraId="4AEE8B15" w14:textId="574FA981" w:rsidR="00C17DA5" w:rsidRPr="00AB1B57" w:rsidRDefault="00D65603" w:rsidP="00C17DA5">
      <w:pPr>
        <w:pStyle w:val="Brdtext"/>
        <w:rPr>
          <w:i/>
        </w:rPr>
      </w:pPr>
      <w:r>
        <w:t>Europaparlamentet och rådet utfärdade i december 2017 förordning (EU) 2017/2402 av den 12 december 2017 om ett allmänt ramverk för värde</w:t>
      </w:r>
      <w:r>
        <w:softHyphen/>
        <w:t>papperisering och om inrättande av ett särskilt ramverk för enkel, trans</w:t>
      </w:r>
      <w:r w:rsidR="00F93147">
        <w:softHyphen/>
      </w:r>
      <w:r>
        <w:t>parent och standardiserad värdepapperisering samt om ändring av direktiven 2009/65/EG, 2009/138/EG och 2011/61/EU och förordningarna (EG) nr 1060/2009 och (EU) nr 648/2012, i det följande benämnd förord</w:t>
      </w:r>
      <w:r>
        <w:softHyphen/>
        <w:t>ningen om värdepapperisering. Förordningen trädde i kraft den 17 januari 2018 och merparten av bestämmelserna i förordningen ska tillämpas fr.o.m. den 1 januari 2019. I förordningen finns övergångs</w:t>
      </w:r>
      <w:r>
        <w:softHyphen/>
        <w:t xml:space="preserve">bestämmelser för värdepapperiseringar där värdepapper har emitterats före den 1 januari 2019. Förordningen finns i </w:t>
      </w:r>
      <w:r w:rsidRPr="00AB1B57">
        <w:rPr>
          <w:i/>
        </w:rPr>
        <w:t>bilaga 1</w:t>
      </w:r>
      <w:r>
        <w:t xml:space="preserve">. </w:t>
      </w:r>
    </w:p>
    <w:p w14:paraId="3C5A9193" w14:textId="45D1D225" w:rsidR="00C17DA5" w:rsidRDefault="00D65603" w:rsidP="00C17DA5">
      <w:pPr>
        <w:pStyle w:val="Brdtextmedindrag"/>
      </w:pPr>
      <w:r>
        <w:t>Under förhandlingarna om förordningen har en faktapromemoria upprättats inom Regeringskansliet och överlämnats till riksdagen (2015/16:FPM11).</w:t>
      </w:r>
    </w:p>
    <w:p w14:paraId="798F9249" w14:textId="1D77BFC4" w:rsidR="00C17DA5" w:rsidRDefault="00D65603" w:rsidP="00C17DA5">
      <w:pPr>
        <w:pStyle w:val="Brdtextmedindrag"/>
      </w:pPr>
      <w:r>
        <w:t>Förordningen förutsätter att vissa nationella åtgärder vidtas. I proposi</w:t>
      </w:r>
      <w:r>
        <w:softHyphen/>
        <w:t>tionen Prövning av ärenden enligt EU:s förordning om värdepapperisering och volatilitetsjustering för försäkringsföretag (prop. 2018/19:7) förslogs, som ett första steg, en ny lag med kompletterande bestämmelser till förord</w:t>
      </w:r>
      <w:r>
        <w:softHyphen/>
        <w:t xml:space="preserve">ningen. Lagen </w:t>
      </w:r>
      <w:r w:rsidRPr="009A6A89">
        <w:t>(2018:1981) med kompletterande bestämmelser till EU:s förordning om värdepapperisering</w:t>
      </w:r>
      <w:r>
        <w:t xml:space="preserve"> började gälla den 1 januari 2019 och innehåller de bestämmelser som bedömdes nödvändiga för att förord</w:t>
      </w:r>
      <w:r>
        <w:softHyphen/>
        <w:t>ningen skulle kunna tillämpas i Sverige fr.o.m. det datumet. Dessa bestäm</w:t>
      </w:r>
      <w:r>
        <w:softHyphen/>
        <w:t>melser syftar främst till att Finansinspektionen som behörig myn</w:t>
      </w:r>
      <w:r>
        <w:softHyphen/>
        <w:t>dighet enligt förordningen ska kunna pröva ansökningar enligt förord</w:t>
      </w:r>
      <w:r>
        <w:softHyphen/>
        <w:t>ningen. För</w:t>
      </w:r>
      <w:r w:rsidR="001C1FB8">
        <w:softHyphen/>
      </w:r>
      <w:r>
        <w:t>ordningen förutsätter även att vissa ytterligare nationella åt</w:t>
      </w:r>
      <w:r>
        <w:softHyphen/>
        <w:t xml:space="preserve">gärder vidtas. </w:t>
      </w:r>
    </w:p>
    <w:p w14:paraId="13EBEB37" w14:textId="0C924A87" w:rsidR="00C17DA5" w:rsidRDefault="00D65603" w:rsidP="00C17DA5">
      <w:pPr>
        <w:pStyle w:val="Brdtextmedindrag"/>
      </w:pPr>
      <w:r>
        <w:t>I promemorian Komp</w:t>
      </w:r>
      <w:r>
        <w:softHyphen/>
        <w:t>let</w:t>
      </w:r>
      <w:r>
        <w:softHyphen/>
        <w:t>terande bestämmelser till EU:s för</w:t>
      </w:r>
      <w:r>
        <w:softHyphen/>
        <w:t xml:space="preserve">ordning om värdepapperisering, </w:t>
      </w:r>
      <w:r w:rsidR="00F85E2F">
        <w:t xml:space="preserve">i det följande benämnd </w:t>
      </w:r>
      <w:r w:rsidR="00094229">
        <w:t>p</w:t>
      </w:r>
      <w:r w:rsidR="00F85E2F">
        <w:t xml:space="preserve">romemorian, </w:t>
      </w:r>
      <w:r>
        <w:t>som har tagits fram inom Finansdeparte</w:t>
      </w:r>
      <w:r>
        <w:softHyphen/>
        <w:t>mentet, föreslås att lagen (2018:1981) med kompletterande bestämmelser till EU:s förordning om värdepapperisering ska upphävas och ersättas med en ny lag med samma rubrik. Den nya lagen innehåller de bestämmelser som är nödvändiga för att komplettera förordningen. I promemorian före</w:t>
      </w:r>
      <w:r>
        <w:softHyphen/>
        <w:t>slås även några andra lagändringar som är nödvändiga med anledning av förord</w:t>
      </w:r>
      <w:r>
        <w:softHyphen/>
        <w:t xml:space="preserve">ningen. </w:t>
      </w:r>
      <w:r w:rsidR="00A25AD7">
        <w:t>En sammanfattning</w:t>
      </w:r>
      <w:r w:rsidR="00E4522A">
        <w:t xml:space="preserve"> av promemorian finns i </w:t>
      </w:r>
      <w:r w:rsidR="00E4522A" w:rsidRPr="00E4522A">
        <w:rPr>
          <w:i/>
        </w:rPr>
        <w:t>bilaga 2</w:t>
      </w:r>
      <w:r w:rsidR="00E4522A">
        <w:t xml:space="preserve">. </w:t>
      </w:r>
      <w:r>
        <w:t>Prome</w:t>
      </w:r>
      <w:r w:rsidR="006B6D3B">
        <w:softHyphen/>
      </w:r>
      <w:r>
        <w:t xml:space="preserve">morians lagförslag finns i </w:t>
      </w:r>
      <w:r w:rsidRPr="009A6A89">
        <w:rPr>
          <w:i/>
        </w:rPr>
        <w:t>bilaga</w:t>
      </w:r>
      <w:r w:rsidR="00E4522A">
        <w:rPr>
          <w:i/>
        </w:rPr>
        <w:t> 3</w:t>
      </w:r>
      <w:r w:rsidRPr="009A6A89">
        <w:rPr>
          <w:i/>
        </w:rPr>
        <w:t xml:space="preserve">. </w:t>
      </w:r>
      <w:r>
        <w:t>Promemorian har remissbehandlats. En förteckning över remissinstans</w:t>
      </w:r>
      <w:r w:rsidR="00F93147">
        <w:softHyphen/>
      </w:r>
      <w:r>
        <w:t xml:space="preserve">erna finns i </w:t>
      </w:r>
      <w:r w:rsidRPr="009A6A89">
        <w:rPr>
          <w:i/>
        </w:rPr>
        <w:t>bilaga</w:t>
      </w:r>
      <w:r w:rsidR="00E4522A">
        <w:rPr>
          <w:i/>
        </w:rPr>
        <w:t> </w:t>
      </w:r>
      <w:r w:rsidR="00DE5DEE">
        <w:rPr>
          <w:i/>
        </w:rPr>
        <w:t>4</w:t>
      </w:r>
      <w:r w:rsidRPr="009A6A89">
        <w:rPr>
          <w:i/>
        </w:rPr>
        <w:t>.</w:t>
      </w:r>
      <w:r>
        <w:rPr>
          <w:i/>
        </w:rPr>
        <w:t xml:space="preserve"> </w:t>
      </w:r>
      <w:r w:rsidRPr="009A6A89">
        <w:t xml:space="preserve">Remissvaren finns </w:t>
      </w:r>
      <w:r>
        <w:t xml:space="preserve">tillgängliga </w:t>
      </w:r>
      <w:r w:rsidR="006B6D3B" w:rsidRPr="006B6D3B">
        <w:t>på regeringens webb</w:t>
      </w:r>
      <w:r w:rsidR="00F93147">
        <w:softHyphen/>
      </w:r>
      <w:r w:rsidR="006B6D3B" w:rsidRPr="006B6D3B">
        <w:t xml:space="preserve">plats (www.regeringen.se) och </w:t>
      </w:r>
      <w:r>
        <w:t>i Finans</w:t>
      </w:r>
      <w:r w:rsidR="006B6D3B">
        <w:softHyphen/>
      </w:r>
      <w:r>
        <w:t>departementet (Fi2019/00754/V). Ett utkast till lagrådsremiss har beretts under hand med Kronofogde</w:t>
      </w:r>
      <w:r>
        <w:softHyphen/>
        <w:t xml:space="preserve">myndigheten. </w:t>
      </w:r>
    </w:p>
    <w:p w14:paraId="5CAB57A6" w14:textId="6849A5BB" w:rsidR="00C17DA5" w:rsidRPr="00D354EA" w:rsidRDefault="00E4522A" w:rsidP="001C1FB8">
      <w:pPr>
        <w:pStyle w:val="Brdtextmedindrag"/>
      </w:pPr>
      <w:r w:rsidRPr="00D354EA">
        <w:t>I promemorian Ändring av tidpunkten för första tillämpning av kravet att upprätta års- och koncernredovisning i enhetligt elektroniskt format, som har tagits fram inom Finansdepartementet</w:t>
      </w:r>
      <w:r w:rsidR="004F4B4B" w:rsidRPr="00D354EA">
        <w:t>,</w:t>
      </w:r>
      <w:r w:rsidRPr="00D354EA">
        <w:t xml:space="preserve"> föreslås en ändring som rör första tillämpning av en bestämmelse i lagen (2007:528) om värde</w:t>
      </w:r>
      <w:r w:rsidR="00DA2F14" w:rsidRPr="00D354EA">
        <w:softHyphen/>
      </w:r>
      <w:r w:rsidRPr="00D354EA">
        <w:t>pappers</w:t>
      </w:r>
      <w:r w:rsidRPr="00D354EA">
        <w:softHyphen/>
        <w:t>marknaden. Den aktuella bestämmelsen, som ännu inte har trätt i</w:t>
      </w:r>
      <w:r w:rsidR="00DA2F14" w:rsidRPr="00D354EA">
        <w:t> </w:t>
      </w:r>
      <w:r w:rsidRPr="00D354EA">
        <w:t>kraft, innebär att svenska emittenter vars överlåtbara värdepapper är upp</w:t>
      </w:r>
      <w:r w:rsidR="00DA2F14" w:rsidRPr="00D354EA">
        <w:softHyphen/>
      </w:r>
      <w:r w:rsidRPr="00D354EA">
        <w:t>tagna till handel på en reglerad marknad i Sverige ska upprätta års- och koncern</w:t>
      </w:r>
      <w:r w:rsidR="006B6D3B" w:rsidRPr="00D354EA">
        <w:softHyphen/>
      </w:r>
      <w:r w:rsidRPr="00D354EA">
        <w:t>redovisningen i ett format som möjliggör enhetlig elektronisk rapport</w:t>
      </w:r>
      <w:r w:rsidR="006B6D3B" w:rsidRPr="00D354EA">
        <w:softHyphen/>
      </w:r>
      <w:r w:rsidRPr="00D354EA">
        <w:t>ering. Kraven ska enligt en nuvarande ikraftträdande- och över</w:t>
      </w:r>
      <w:r w:rsidR="00DA2F14" w:rsidRPr="00D354EA">
        <w:softHyphen/>
      </w:r>
      <w:r w:rsidRPr="00D354EA">
        <w:lastRenderedPageBreak/>
        <w:t>gångs</w:t>
      </w:r>
      <w:r w:rsidR="006B6D3B" w:rsidRPr="00D354EA">
        <w:softHyphen/>
      </w:r>
      <w:r w:rsidRPr="00D354EA">
        <w:t>bestäm</w:t>
      </w:r>
      <w:r w:rsidR="006B6D3B" w:rsidRPr="00D354EA">
        <w:softHyphen/>
      </w:r>
      <w:r w:rsidRPr="00D354EA">
        <w:t>melser tillämpas på års- och koncernredovisningar som ska offentliggöras närmast efter den 31 december 2019. Ändringen innebär att kravet i stället ska tillämpas på års- och koncernredovisningar som avser räkenskapsår som inleds den 1</w:t>
      </w:r>
      <w:r w:rsidR="006B6D3B" w:rsidRPr="00D354EA">
        <w:t> </w:t>
      </w:r>
      <w:r w:rsidRPr="00D354EA">
        <w:t>januari 2020 eller senare. En samman</w:t>
      </w:r>
      <w:r w:rsidR="006B6D3B" w:rsidRPr="00D354EA">
        <w:softHyphen/>
      </w:r>
      <w:r w:rsidRPr="00D354EA">
        <w:t>fatt</w:t>
      </w:r>
      <w:r w:rsidR="00DA2F14" w:rsidRPr="00D354EA">
        <w:softHyphen/>
      </w:r>
      <w:r w:rsidRPr="00D354EA">
        <w:t xml:space="preserve">ning av promemorian finns i </w:t>
      </w:r>
      <w:r w:rsidRPr="00D354EA">
        <w:rPr>
          <w:i/>
        </w:rPr>
        <w:t>bilaga 7</w:t>
      </w:r>
      <w:r w:rsidRPr="00D354EA">
        <w:t xml:space="preserve">. </w:t>
      </w:r>
      <w:r w:rsidR="00531140" w:rsidRPr="00D354EA">
        <w:t xml:space="preserve">Promemorians lagförslag finns i </w:t>
      </w:r>
      <w:r w:rsidR="00531140" w:rsidRPr="00D354EA">
        <w:rPr>
          <w:i/>
        </w:rPr>
        <w:t xml:space="preserve">bilaga 8. </w:t>
      </w:r>
      <w:r w:rsidRPr="00D354EA">
        <w:t>Promemorian har remissbehandlats. En förteckning över remiss</w:t>
      </w:r>
      <w:r w:rsidR="006B6D3B" w:rsidRPr="00D354EA">
        <w:softHyphen/>
      </w:r>
      <w:r w:rsidRPr="00D354EA">
        <w:t xml:space="preserve">instanserna finns i </w:t>
      </w:r>
      <w:r w:rsidRPr="00D354EA">
        <w:rPr>
          <w:i/>
        </w:rPr>
        <w:t>bilaga </w:t>
      </w:r>
      <w:r w:rsidR="00531140" w:rsidRPr="00D354EA">
        <w:rPr>
          <w:i/>
        </w:rPr>
        <w:t>9</w:t>
      </w:r>
      <w:r w:rsidRPr="00D354EA">
        <w:rPr>
          <w:i/>
        </w:rPr>
        <w:t xml:space="preserve">. </w:t>
      </w:r>
      <w:r w:rsidRPr="00D354EA">
        <w:t>Remissvaren finns tillgängliga</w:t>
      </w:r>
      <w:r w:rsidR="006B6D3B" w:rsidRPr="00D354EA">
        <w:t xml:space="preserve"> på regeringens webbplats (www.regeringen.se) och</w:t>
      </w:r>
      <w:r w:rsidRPr="00D354EA">
        <w:t xml:space="preserve"> i Finans</w:t>
      </w:r>
      <w:r w:rsidR="006B6D3B" w:rsidRPr="00D354EA">
        <w:softHyphen/>
      </w:r>
      <w:r w:rsidRPr="00D354EA">
        <w:t>departementet (Fi2019/03159/V).</w:t>
      </w:r>
    </w:p>
    <w:p w14:paraId="16C134D6" w14:textId="7B398F8B" w:rsidR="00E4522A" w:rsidRPr="00D354EA" w:rsidRDefault="00531140" w:rsidP="001C1FB8">
      <w:pPr>
        <w:pStyle w:val="Rubrik5utannumrering"/>
      </w:pPr>
      <w:r w:rsidRPr="00D354EA">
        <w:t>Lagrådet</w:t>
      </w:r>
    </w:p>
    <w:p w14:paraId="017D1065" w14:textId="44C1D595" w:rsidR="00E4522A" w:rsidRPr="00D354EA" w:rsidRDefault="00531140" w:rsidP="001C1FB8">
      <w:pPr>
        <w:pStyle w:val="Brdtextmedindrag"/>
        <w:ind w:firstLine="0"/>
      </w:pPr>
      <w:r w:rsidRPr="00D354EA">
        <w:t xml:space="preserve">Regeringen beslutade den 26 september 2019 att inhämta lagrådets yttrande över de lagförslag som finns i </w:t>
      </w:r>
      <w:r w:rsidRPr="00D354EA">
        <w:rPr>
          <w:i/>
        </w:rPr>
        <w:t>bilaga 5</w:t>
      </w:r>
      <w:r w:rsidRPr="00D354EA">
        <w:t>. Lagrådet lämnade för</w:t>
      </w:r>
      <w:r w:rsidR="00DA2F14" w:rsidRPr="00D354EA">
        <w:softHyphen/>
      </w:r>
      <w:r w:rsidRPr="00D354EA">
        <w:t xml:space="preserve">slagen utan erinran. Lagrådets yttrande finns i </w:t>
      </w:r>
      <w:r w:rsidRPr="00D354EA">
        <w:rPr>
          <w:i/>
        </w:rPr>
        <w:t>bilaga 6</w:t>
      </w:r>
      <w:r w:rsidRPr="00D354EA">
        <w:t xml:space="preserve">. </w:t>
      </w:r>
      <w:r w:rsidR="00DE5DEE" w:rsidRPr="00D354EA">
        <w:t>I förhållande till lagrådsremissen görs vissa språkliga och redaktionella ändringar.</w:t>
      </w:r>
    </w:p>
    <w:p w14:paraId="4508ECEC" w14:textId="7F188937" w:rsidR="00DE5DEE" w:rsidRDefault="00DE5DEE" w:rsidP="001C1FB8">
      <w:pPr>
        <w:pStyle w:val="Brdtextmedindrag"/>
      </w:pPr>
      <w:r w:rsidRPr="00D354EA">
        <w:t>Regeringen bedömer att</w:t>
      </w:r>
      <w:r w:rsidR="00F85E2F">
        <w:t xml:space="preserve"> den föreslagna</w:t>
      </w:r>
      <w:r w:rsidRPr="00D354EA">
        <w:t xml:space="preserve"> ändringen i lagen (2007:528) om värdepappers</w:t>
      </w:r>
      <w:r w:rsidRPr="00D354EA">
        <w:softHyphen/>
        <w:t>marknaden</w:t>
      </w:r>
      <w:r w:rsidR="00F85E2F">
        <w:t xml:space="preserve"> (avsnitt 2.5)</w:t>
      </w:r>
      <w:r w:rsidRPr="00D354EA">
        <w:t xml:space="preserve"> </w:t>
      </w:r>
      <w:r w:rsidR="009F1692">
        <w:t xml:space="preserve">är </w:t>
      </w:r>
      <w:r w:rsidRPr="00D354EA">
        <w:t xml:space="preserve">författningstekniskt och </w:t>
      </w:r>
      <w:r w:rsidR="00F85E2F">
        <w:t xml:space="preserve">även </w:t>
      </w:r>
      <w:r w:rsidRPr="00D354EA">
        <w:t>i öv</w:t>
      </w:r>
      <w:r w:rsidR="00EC64E2">
        <w:softHyphen/>
      </w:r>
      <w:r w:rsidRPr="00D354EA">
        <w:t xml:space="preserve">rigt av sådan beskaffenhet att Lagrådets hörande skulle sakna betydelse. Lagrådets yttrande över det förslaget har därför inte inhämtats. </w:t>
      </w:r>
    </w:p>
    <w:p w14:paraId="4F085BEE" w14:textId="77777777" w:rsidR="001C1FB8" w:rsidRPr="00184114" w:rsidRDefault="001C1FB8" w:rsidP="000A2C95">
      <w:pPr>
        <w:pStyle w:val="Rubrik1"/>
      </w:pPr>
      <w:bookmarkStart w:id="17" w:name="_Toc18074116"/>
      <w:bookmarkStart w:id="18" w:name="_Toc20297694"/>
      <w:bookmarkStart w:id="19" w:name="_Toc22728896"/>
      <w:r w:rsidRPr="00184114">
        <w:t>EU:s förordning om värdepapperisering</w:t>
      </w:r>
      <w:bookmarkEnd w:id="17"/>
      <w:bookmarkEnd w:id="18"/>
      <w:bookmarkEnd w:id="19"/>
    </w:p>
    <w:p w14:paraId="0EBB8A9D" w14:textId="77777777" w:rsidR="001C1FB8" w:rsidRDefault="001C1FB8" w:rsidP="001C1FB8">
      <w:pPr>
        <w:pStyle w:val="Rubrik2"/>
        <w:spacing w:before="0"/>
      </w:pPr>
      <w:bookmarkStart w:id="20" w:name="_Toc514156120"/>
      <w:bookmarkStart w:id="21" w:name="_Toc514826682"/>
      <w:bookmarkStart w:id="22" w:name="_Toc516575420"/>
      <w:bookmarkStart w:id="23" w:name="_Toc529959523"/>
      <w:bookmarkStart w:id="24" w:name="_Toc1737403"/>
      <w:bookmarkStart w:id="25" w:name="_Toc2335149"/>
      <w:bookmarkStart w:id="26" w:name="_Toc9857659"/>
      <w:bookmarkStart w:id="27" w:name="_Toc18074117"/>
      <w:bookmarkStart w:id="28" w:name="_Toc20297695"/>
      <w:bookmarkStart w:id="29" w:name="_Toc22728897"/>
      <w:r>
        <w:t>Bakgrund</w:t>
      </w:r>
      <w:bookmarkEnd w:id="20"/>
      <w:bookmarkEnd w:id="21"/>
      <w:bookmarkEnd w:id="22"/>
      <w:bookmarkEnd w:id="23"/>
      <w:bookmarkEnd w:id="24"/>
      <w:bookmarkEnd w:id="25"/>
      <w:bookmarkEnd w:id="26"/>
      <w:bookmarkEnd w:id="27"/>
      <w:bookmarkEnd w:id="28"/>
      <w:bookmarkEnd w:id="29"/>
    </w:p>
    <w:p w14:paraId="4BC151A5" w14:textId="77777777" w:rsidR="001C1FB8" w:rsidRDefault="001C1FB8" w:rsidP="001C1FB8">
      <w:pPr>
        <w:pStyle w:val="Brdtext"/>
      </w:pPr>
      <w:r>
        <w:t>Brister på värdepapperiseringsmarknaden, såsom alltför stor skuldsätt</w:t>
      </w:r>
      <w:r>
        <w:softHyphen/>
        <w:t xml:space="preserve">ningsgrad, icke-transparenta och komplexa strukturer och en automatisk tillit till externa kreditvärderingar, utgjorde under finanskrisen 2007 ett betydande hot mot det finansiella systemets integritet. Utebliven eller undermåligt genomförd s.k. due diligence </w:t>
      </w:r>
      <w:r w:rsidRPr="000D1991">
        <w:t>(legal, finansiell och affärs</w:t>
      </w:r>
      <w:r>
        <w:softHyphen/>
      </w:r>
      <w:r w:rsidRPr="000D1991">
        <w:t>mässig granskning av en verksamhet)</w:t>
      </w:r>
      <w:r>
        <w:t xml:space="preserve"> var en av flera brister som för</w:t>
      </w:r>
      <w:r>
        <w:softHyphen/>
        <w:t xml:space="preserve">anledde finanskrisen och medförde att värdepapperiseringsmarknaden stannade av (skälen 1 och 2 i Europaparlamentets och rådets förordning (EU) 2017/2401 av den 12 december 2017 om ändring av förordning (EU) nr 575/2013 om tillsynskrav för kreditinstitut och värdepappersföretag). Efter finanskrisen togs flera initiativ, bl.a. av Europeiska kommissionen, Europeiska Bankmyndigheten (Eba), Baselkommittén för banktillsyn (BCBS) och Internationella organisationen för värdepapperstillsyn (IOSCO) för att stärka förtroendet för värdepapperiseringsmarknaden. </w:t>
      </w:r>
    </w:p>
    <w:p w14:paraId="52661203" w14:textId="77777777" w:rsidR="001C1FB8" w:rsidRDefault="001C1FB8" w:rsidP="001C1FB8">
      <w:pPr>
        <w:pStyle w:val="Brdtextmedindrag"/>
      </w:pPr>
      <w:r>
        <w:t>Värdepapperisering var bl.a. en central del i kommissionens grönbok 2012 om skuggbanksektorn (se faktapromemoria 2011/12:FPM136), kommissionens grönbok 2013 om långsiktig finansiering av den europe</w:t>
      </w:r>
      <w:r>
        <w:softHyphen/>
        <w:t>iska ekonomin (se faktapromemoria 2012/13:FPM93) samt kommissio</w:t>
      </w:r>
      <w:r>
        <w:softHyphen/>
        <w:t>nens grönbok 2015 om bildandet av en kapitalmarknadsunion (se fakta</w:t>
      </w:r>
      <w:r>
        <w:softHyphen/>
        <w:t>promemoria 2014/15:FPM21). Även i kommissionens meddelande om långsiktig finansiering av den europeiska ekonomin 2014 (COM [2014]168) samt i meddelande samma år om en investeringsplan för Europa (se faktapromemoria 2014/15:FPM13) anges att värdepapperise</w:t>
      </w:r>
      <w:r>
        <w:softHyphen/>
        <w:t xml:space="preserve">ring som används på rätt sätt kan avlasta banker, förbättra den europeiska </w:t>
      </w:r>
      <w:r>
        <w:lastRenderedPageBreak/>
        <w:t>finansmarknadens effektivitet och bidra till realekonomin. Mot denna bakgrund genomförde kommissionen i februari 2015 en offentlig konsul</w:t>
      </w:r>
      <w:r>
        <w:softHyphen/>
        <w:t xml:space="preserve">tation om enkel, transparent och standardiserad värdepapperisering (STS-värdepapperisering). </w:t>
      </w:r>
    </w:p>
    <w:p w14:paraId="30CDEC96" w14:textId="77777777" w:rsidR="001C1FB8" w:rsidRDefault="001C1FB8" w:rsidP="001C1FB8">
      <w:pPr>
        <w:pStyle w:val="Brdtextmedindrag"/>
      </w:pPr>
      <w:r>
        <w:t>Mycket arbete har gjorts på internationell nivå och på unionsnivå för att identifiera STS-värdepapperisering. I kommissionens delegerade för</w:t>
      </w:r>
      <w:r>
        <w:softHyphen/>
        <w:t>ordningar (EU) 2015/35 av den 10 oktober 2014 om komplettering av Europaparlamentets och rådets direktiv 2009/138/EG om upptagande och utövande av försäkrings- och återförsäkringsverksamhet (Solvens II) och (EU) 2015/61 av den 10 oktober 2014 om komplettering av Europaparla</w:t>
      </w:r>
      <w:r>
        <w:softHyphen/>
        <w:t>mentets och rådets förordning (EU) nr 575/2013 när det gäller likviditets</w:t>
      </w:r>
      <w:r>
        <w:softHyphen/>
        <w:t>täckningskravet för kreditinstitut anges kriterier för STS-värdepapperise</w:t>
      </w:r>
      <w:r>
        <w:softHyphen/>
        <w:t xml:space="preserve">ring för särskilda ändamål som omfattas av en mer riskkänslig tillsyn. </w:t>
      </w:r>
    </w:p>
    <w:p w14:paraId="66F9F4C1" w14:textId="77777777" w:rsidR="001C1FB8" w:rsidRDefault="001C1FB8" w:rsidP="001C1FB8">
      <w:pPr>
        <w:pStyle w:val="Brdtextmedindrag"/>
      </w:pPr>
      <w:r>
        <w:t>I december 2014 offentliggjorde BCBS ett dokument om ändringar av ramverket för värdepapperisering (Revisions to the securitisation frame</w:t>
      </w:r>
      <w:r>
        <w:softHyphen/>
        <w:t>work), det s.k. Baselramverket, där olika ändringar av de lagstadgade kapitalkraven för värdepapperiseringar fastställdes i syfte att specifikt komma till rätta med de brister som blev uppenbara under finanskrisen. BCBS och IOSCO antog i juli 2015 kriterier för identifiering av enkel, transparent och jämförbar värdepapperisering inom ramen för kapitalkrav för värdepapperiseringar. I juli 2016 offentliggjorde BCBS en uppdaterad standard för kapitalkrav för värdepapperiseringsexponeringar, inbegripet kapitalkrav för ”enkla, transparenta och jämförbara” värdepapperise</w:t>
      </w:r>
      <w:r>
        <w:softHyphen/>
        <w:t>ringar. Med utgångspunkt i dessa kriterier och ett yttrande från Eba i juli 2015 om ett europeiskt ramverk för kvalificerade värdepapperiseringar (Opinion on a European framework for Qualifying securitisation), har det varit nödvändigt att fastställa en allmän och sektorsövergripande defini</w:t>
      </w:r>
      <w:r>
        <w:softHyphen/>
        <w:t>tion av STS-värdepapperisering (se skälen 17 och 19 i förordningen om värdepapperisering).</w:t>
      </w:r>
    </w:p>
    <w:p w14:paraId="1E2F8E25" w14:textId="77777777" w:rsidR="001C1FB8" w:rsidRDefault="001C1FB8" w:rsidP="001C1FB8">
      <w:pPr>
        <w:pStyle w:val="Brdtextmedindrag"/>
      </w:pPr>
      <w:r>
        <w:t>Europeiska unionens råd konstaterade i slutsatser den 16 juni 2015 att värdepapperisering kan utgöra en effektiv mekanism för att överföra risk från kreditinstitut till andra aktörer, vilket ökar de förras utlåningskapacitet och de senares möjlighet att kanalisera medel till företags rörelsekapital. Rådet uppmanade också kommissionen att, som en prioriterad åtgärd senast i slutet av 2015, föreslå ett ramverk för STS-värdepapperi</w:t>
      </w:r>
      <w:r>
        <w:softHyphen/>
        <w:t xml:space="preserve">sering på grundval av de många pågående initiativen på europeisk och internationell nivå. </w:t>
      </w:r>
    </w:p>
    <w:p w14:paraId="216CE8DA" w14:textId="77777777" w:rsidR="001C1FB8" w:rsidRDefault="001C1FB8" w:rsidP="001C1FB8">
      <w:pPr>
        <w:pStyle w:val="Brdtextmedindrag"/>
      </w:pPr>
      <w:r>
        <w:t>Kommissionen presenterade i september 2015 ett förslag till en förord</w:t>
      </w:r>
      <w:r>
        <w:softHyphen/>
        <w:t>ning om värdepapperisering, som utgick från det arbete som i huvudsak utförts av Eba, BCBS och IOSCO i dessa frågor. Europaparlamentet och rådet antog i slutet av december 2017 förordningen om värdepapperi</w:t>
      </w:r>
      <w:r>
        <w:softHyphen/>
        <w:t xml:space="preserve">sering. Förordningen trädde i kraft den </w:t>
      </w:r>
      <w:r w:rsidRPr="00D53735">
        <w:t>17 januari 2018</w:t>
      </w:r>
      <w:r>
        <w:t xml:space="preserve"> och ska tillämpas fr.o.m. den 1 januari 2019. Vid samma tidpunkt antog Europaparlamentet och rådet även förordning (EU) 2017/2401 om ändring av förordning (EU) nr 575/2013 om tillsynskrav för kreditinstitut och värdepappersföretag. Den förordningen innebär bl.a. att STS-värdepapperiseringar kan omfattas av lägre kapitalkrav än andra värdepapperiseringar.</w:t>
      </w:r>
    </w:p>
    <w:p w14:paraId="6A2DAAA4" w14:textId="77777777" w:rsidR="001C1FB8" w:rsidRPr="000413D0" w:rsidRDefault="001C1FB8" w:rsidP="001C1FB8">
      <w:pPr>
        <w:pStyle w:val="Rubrik2"/>
      </w:pPr>
      <w:bookmarkStart w:id="30" w:name="_Toc1737404"/>
      <w:bookmarkStart w:id="31" w:name="_Toc2335150"/>
      <w:bookmarkStart w:id="32" w:name="_Toc9857660"/>
      <w:bookmarkStart w:id="33" w:name="_Toc18074118"/>
      <w:bookmarkStart w:id="34" w:name="_Toc20297696"/>
      <w:bookmarkStart w:id="35" w:name="_Toc22728898"/>
      <w:bookmarkStart w:id="36" w:name="_Toc529959524"/>
      <w:r>
        <w:lastRenderedPageBreak/>
        <w:t>EU-</w:t>
      </w:r>
      <w:r w:rsidRPr="007A6AFE">
        <w:t>förordningens</w:t>
      </w:r>
      <w:r>
        <w:t xml:space="preserve"> </w:t>
      </w:r>
      <w:r w:rsidRPr="00EA5347">
        <w:t>innehåll</w:t>
      </w:r>
      <w:bookmarkEnd w:id="30"/>
      <w:bookmarkEnd w:id="31"/>
      <w:bookmarkEnd w:id="32"/>
      <w:bookmarkEnd w:id="33"/>
      <w:bookmarkEnd w:id="34"/>
      <w:bookmarkEnd w:id="35"/>
    </w:p>
    <w:p w14:paraId="74F83F4D" w14:textId="77777777" w:rsidR="001C1FB8" w:rsidRDefault="001C1FB8" w:rsidP="001C1FB8">
      <w:pPr>
        <w:pStyle w:val="Rubrik3"/>
        <w:spacing w:before="0"/>
      </w:pPr>
      <w:bookmarkStart w:id="37" w:name="_Toc529959525"/>
      <w:bookmarkStart w:id="38" w:name="_Toc1737405"/>
      <w:bookmarkStart w:id="39" w:name="_Toc2335151"/>
      <w:bookmarkStart w:id="40" w:name="_Toc9857661"/>
      <w:bookmarkStart w:id="41" w:name="_Toc18074119"/>
      <w:bookmarkStart w:id="42" w:name="_Toc20297697"/>
      <w:bookmarkStart w:id="43" w:name="_Toc22728899"/>
      <w:bookmarkEnd w:id="36"/>
      <w:r>
        <w:t>Syfte och tillämpningsområde</w:t>
      </w:r>
      <w:bookmarkEnd w:id="37"/>
      <w:bookmarkEnd w:id="38"/>
      <w:bookmarkEnd w:id="39"/>
      <w:bookmarkEnd w:id="40"/>
      <w:bookmarkEnd w:id="41"/>
      <w:bookmarkEnd w:id="42"/>
      <w:bookmarkEnd w:id="43"/>
    </w:p>
    <w:p w14:paraId="72A15220" w14:textId="77777777" w:rsidR="001C1FB8" w:rsidRPr="0071582F" w:rsidRDefault="001C1FB8" w:rsidP="001C1FB8">
      <w:pPr>
        <w:pStyle w:val="Brdtext"/>
      </w:pPr>
      <w:r>
        <w:t>I</w:t>
      </w:r>
      <w:r w:rsidRPr="0071582F">
        <w:t xml:space="preserve"> förordningen om värdepapperisering anges att värdepapperisering inne</w:t>
      </w:r>
      <w:r>
        <w:softHyphen/>
      </w:r>
      <w:r w:rsidRPr="0071582F">
        <w:t>fattar transaktioner som gör det möjligt för en långivare eller en borgenär, oftast ett kreditinstitut eller ett bolag, att refinansiera en uppsättning lån, exponeringar eller fordringar som t.ex. bostadslån, konsumentlån eller kundfordringar, genom att omvandla dem till överlåtbara värdepapper (skäl</w:t>
      </w:r>
      <w:r>
        <w:t> </w:t>
      </w:r>
      <w:r w:rsidRPr="0071582F">
        <w:t>1). Värdepapperiseringen sker genom att långivaren väljer ut en portfölj av sin utlåning, ompaketerar och sammanför lånen i olika risk</w:t>
      </w:r>
      <w:r>
        <w:softHyphen/>
      </w:r>
      <w:r w:rsidRPr="0071582F">
        <w:t>kate</w:t>
      </w:r>
      <w:r>
        <w:softHyphen/>
      </w:r>
      <w:r w:rsidRPr="0071582F">
        <w:t>gorier (s.k. trancher) riktade till olika typer av investerare. Investerarna får därmed tillgång till placeringar i lån och andra exponeringar som de normalt inte skulle ha direkt tillgång till. Avkastningen till investerarna kommer från de kassaflöden som genereras av de underliggande lånen.</w:t>
      </w:r>
    </w:p>
    <w:p w14:paraId="31D877DB" w14:textId="77777777" w:rsidR="001C1FB8" w:rsidRPr="0071582F" w:rsidRDefault="001C1FB8" w:rsidP="001C1FB8">
      <w:pPr>
        <w:pStyle w:val="Brdtextmedindrag"/>
      </w:pPr>
      <w:r w:rsidRPr="0071582F">
        <w:t>Syftet med förordningen är att fastställa ett allmänt ramverk för värde</w:t>
      </w:r>
      <w:r>
        <w:softHyphen/>
      </w:r>
      <w:r w:rsidRPr="0071582F">
        <w:t>papperisering och att skapa ett särskilt ramverk för STS-värdepapperi</w:t>
      </w:r>
      <w:r>
        <w:softHyphen/>
      </w:r>
      <w:r w:rsidRPr="0071582F">
        <w:t>sering (skäl</w:t>
      </w:r>
      <w:r>
        <w:t> </w:t>
      </w:r>
      <w:r w:rsidRPr="0071582F">
        <w:t>46 och artikel</w:t>
      </w:r>
      <w:r>
        <w:t> </w:t>
      </w:r>
      <w:r w:rsidRPr="0071582F">
        <w:t>1). Förordningen är tillämplig på aktörer som på olika sätt deltar i värdepapperisering och tillämpnings</w:t>
      </w:r>
      <w:r>
        <w:softHyphen/>
      </w:r>
      <w:r w:rsidRPr="0071582F">
        <w:t>området omfattar institutionella investerare, originatorer, medverkande institut, ursprung</w:t>
      </w:r>
      <w:r>
        <w:softHyphen/>
      </w:r>
      <w:r w:rsidRPr="0071582F">
        <w:t xml:space="preserve">liga långivare och specialföretag </w:t>
      </w:r>
      <w:r>
        <w:t>för värdepapperisering (artikel </w:t>
      </w:r>
      <w:r w:rsidRPr="0071582F">
        <w:t>1). I</w:t>
      </w:r>
      <w:r>
        <w:t> </w:t>
      </w:r>
      <w:r w:rsidRPr="0071582F">
        <w:t>förordningen finns även bestämmelser om tredje parts kontroll av att STS-kriterierna är uppfyllda (artikel</w:t>
      </w:r>
      <w:r>
        <w:t> </w:t>
      </w:r>
      <w:r w:rsidRPr="0071582F">
        <w:t>28).</w:t>
      </w:r>
    </w:p>
    <w:p w14:paraId="587AEB7E" w14:textId="77777777" w:rsidR="001C1FB8" w:rsidRDefault="001C1FB8" w:rsidP="001C1FB8">
      <w:pPr>
        <w:pStyle w:val="Rubrik3"/>
      </w:pPr>
      <w:bookmarkStart w:id="44" w:name="_Toc529959526"/>
      <w:bookmarkStart w:id="45" w:name="_Toc1737406"/>
      <w:bookmarkStart w:id="46" w:name="_Toc2335152"/>
      <w:bookmarkStart w:id="47" w:name="_Toc9857662"/>
      <w:bookmarkStart w:id="48" w:name="_Toc18074120"/>
      <w:bookmarkStart w:id="49" w:name="_Toc20297698"/>
      <w:bookmarkStart w:id="50" w:name="_Toc22728900"/>
      <w:r>
        <w:t>Termer och uttryck i förordningen</w:t>
      </w:r>
      <w:bookmarkEnd w:id="44"/>
      <w:bookmarkEnd w:id="45"/>
      <w:bookmarkEnd w:id="46"/>
      <w:bookmarkEnd w:id="47"/>
      <w:bookmarkEnd w:id="48"/>
      <w:bookmarkEnd w:id="49"/>
      <w:bookmarkEnd w:id="50"/>
    </w:p>
    <w:p w14:paraId="7EA91FEE" w14:textId="77777777" w:rsidR="001C1FB8" w:rsidRPr="00061C67" w:rsidRDefault="001C1FB8" w:rsidP="001C1FB8">
      <w:pPr>
        <w:pStyle w:val="Brdtext"/>
      </w:pPr>
      <w:r w:rsidRPr="00061C67">
        <w:t>Förordningen om värdepapperisering innehåller flera definitioner av ter</w:t>
      </w:r>
      <w:r>
        <w:softHyphen/>
      </w:r>
      <w:r w:rsidRPr="00061C67">
        <w:t>mer och uttryck som används i förordningen (artikel</w:t>
      </w:r>
      <w:r>
        <w:t> </w:t>
      </w:r>
      <w:r w:rsidRPr="00061C67">
        <w:t>2). Nedan beskrivs några av de mest centrala definitionerna.</w:t>
      </w:r>
    </w:p>
    <w:p w14:paraId="393AE187" w14:textId="77777777" w:rsidR="001C1FB8" w:rsidRPr="00061C67" w:rsidRDefault="001C1FB8" w:rsidP="001C1FB8">
      <w:pPr>
        <w:pStyle w:val="Rubrik4utannumrering"/>
      </w:pPr>
      <w:r w:rsidRPr="00061C67">
        <w:t>Värdepapperisering, återvärdepapperisering</w:t>
      </w:r>
      <w:r>
        <w:t xml:space="preserve">, </w:t>
      </w:r>
      <w:r w:rsidRPr="00061C67">
        <w:t>trancher</w:t>
      </w:r>
      <w:r>
        <w:t xml:space="preserve"> och värdepapperiseringsregister</w:t>
      </w:r>
      <w:r w:rsidRPr="00061C67">
        <w:t xml:space="preserve"> </w:t>
      </w:r>
    </w:p>
    <w:p w14:paraId="22EAB975" w14:textId="77777777" w:rsidR="001C1FB8" w:rsidRPr="00061C67" w:rsidRDefault="001C1FB8" w:rsidP="001C1FB8">
      <w:pPr>
        <w:pStyle w:val="Brdtext"/>
      </w:pPr>
      <w:r w:rsidRPr="00061C67">
        <w:t>Värdepapperisering definieras i förordningen om värdepapperisering (artikel</w:t>
      </w:r>
      <w:r>
        <w:t> </w:t>
      </w:r>
      <w:r w:rsidRPr="00061C67">
        <w:t>2.1) som en trans</w:t>
      </w:r>
      <w:r>
        <w:softHyphen/>
      </w:r>
      <w:r w:rsidRPr="00061C67">
        <w:t xml:space="preserve">aktion eller ett program varigenom den kreditrisk som är förenad med en exponering eller en grupp av exponeringar delas upp i trancher som har samtliga följande egenskaper: </w:t>
      </w:r>
    </w:p>
    <w:p w14:paraId="21D986F0" w14:textId="77777777" w:rsidR="001C1FB8" w:rsidRPr="00061C67" w:rsidRDefault="001C1FB8" w:rsidP="001C1FB8">
      <w:pPr>
        <w:pStyle w:val="Brdtextmedindrag"/>
      </w:pPr>
      <w:r w:rsidRPr="00061C67">
        <w:t>a)</w:t>
      </w:r>
      <w:r>
        <w:t> </w:t>
      </w:r>
      <w:r w:rsidRPr="00061C67">
        <w:t xml:space="preserve">Betalningarna inom ramen för transaktionen eller programmet är beroende av utvecklingen av exponeringen eller gruppen av exponeringar. </w:t>
      </w:r>
    </w:p>
    <w:p w14:paraId="311A58F7" w14:textId="77777777" w:rsidR="001C1FB8" w:rsidRPr="00061C67" w:rsidRDefault="001C1FB8" w:rsidP="001C1FB8">
      <w:pPr>
        <w:pStyle w:val="Brdtextmedindrag"/>
      </w:pPr>
      <w:r w:rsidRPr="00061C67">
        <w:t>b)</w:t>
      </w:r>
      <w:r>
        <w:t> </w:t>
      </w:r>
      <w:r w:rsidRPr="00061C67">
        <w:t>Prioriteringen av trancherna avgör hur förluster fördelas under den tid</w:t>
      </w:r>
      <w:r>
        <w:t xml:space="preserve"> </w:t>
      </w:r>
      <w:r w:rsidRPr="00061C67">
        <w:t xml:space="preserve">transaktionen eller programmet pågår. </w:t>
      </w:r>
    </w:p>
    <w:p w14:paraId="5AD3C2E9" w14:textId="77777777" w:rsidR="001C1FB8" w:rsidRDefault="001C1FB8" w:rsidP="001C1FB8">
      <w:pPr>
        <w:pStyle w:val="Brdtextmedindrag"/>
      </w:pPr>
      <w:r w:rsidRPr="00061C67">
        <w:t>c)</w:t>
      </w:r>
      <w:r>
        <w:t> </w:t>
      </w:r>
      <w:r w:rsidRPr="00061C67">
        <w:t xml:space="preserve">Transaktionen eller programmet skapar inte exponeringar som har alla de egenskaper som förtecknas i artikel 147.8 i Europaparlamentets och rådets förordning (EU) nr 575/2013 av den 26 juni 2013 om tillsynskrav för kreditinstitut och värdepappersföretag och om ändring av förordning (EU) nr 648/2012 (tillsynsförordningen). </w:t>
      </w:r>
    </w:p>
    <w:p w14:paraId="08E953EB" w14:textId="77777777" w:rsidR="001C1FB8" w:rsidRPr="00061C67" w:rsidRDefault="001C1FB8" w:rsidP="001C1FB8">
      <w:pPr>
        <w:pStyle w:val="Brdtextmedindrag"/>
      </w:pPr>
      <w:r w:rsidRPr="00751191">
        <w:t xml:space="preserve">Med syntetisk värdepapperisering avses enligt förordningen </w:t>
      </w:r>
      <w:r w:rsidRPr="00061C67">
        <w:t>om värde</w:t>
      </w:r>
      <w:r>
        <w:softHyphen/>
      </w:r>
      <w:r w:rsidRPr="00061C67">
        <w:t xml:space="preserve">papperisering </w:t>
      </w:r>
      <w:r w:rsidRPr="00751191">
        <w:t>en värde</w:t>
      </w:r>
      <w:r>
        <w:softHyphen/>
      </w:r>
      <w:r w:rsidRPr="00751191">
        <w:t>papperisering vid vilken risköverföringen uppnås genom användning av kreditderivat eller garantier och de exponeringar som värdepapperiseras förblir exponeringar för originatorn (artikel</w:t>
      </w:r>
      <w:r>
        <w:t> </w:t>
      </w:r>
      <w:r w:rsidRPr="00751191">
        <w:t>2.10).</w:t>
      </w:r>
    </w:p>
    <w:p w14:paraId="7A4507BA" w14:textId="77777777" w:rsidR="001C1FB8" w:rsidRPr="00061C67" w:rsidRDefault="001C1FB8" w:rsidP="001C1FB8">
      <w:pPr>
        <w:pStyle w:val="Brdtextmedindrag"/>
      </w:pPr>
      <w:r w:rsidRPr="00061C67">
        <w:lastRenderedPageBreak/>
        <w:t>Med återvärdepapperisering avses en värdepapperisering där minst en av de underliggande exponeringarna är en värdepapperiseringsposition (artikel</w:t>
      </w:r>
      <w:r>
        <w:t> </w:t>
      </w:r>
      <w:r w:rsidRPr="00061C67">
        <w:t>2.4).</w:t>
      </w:r>
    </w:p>
    <w:p w14:paraId="454674F6" w14:textId="77777777" w:rsidR="001C1FB8" w:rsidRDefault="001C1FB8" w:rsidP="001C1FB8">
      <w:pPr>
        <w:pStyle w:val="Brdtextmedindrag"/>
      </w:pPr>
      <w:r w:rsidRPr="00061C67">
        <w:t>Med trancher avses ett genom avtal fastställt segment av den kreditrisk som är förenad med en exponering eller en grupp av exponeringar där en position i segmentet medför större eller mindre risk för kreditförlust än en position på samma belopp i ett annat segment, utan beaktande av kredit</w:t>
      </w:r>
      <w:r>
        <w:softHyphen/>
      </w:r>
      <w:r w:rsidRPr="00061C67">
        <w:t>riskskydd som tredje parter ger direkt till innehavarna av positioner i segmentet eller i andra segment (artikel</w:t>
      </w:r>
      <w:r>
        <w:t> </w:t>
      </w:r>
      <w:r w:rsidRPr="00061C67">
        <w:t xml:space="preserve">2.6). </w:t>
      </w:r>
    </w:p>
    <w:p w14:paraId="3B01EE17" w14:textId="77777777" w:rsidR="001C1FB8" w:rsidRPr="00061C67" w:rsidRDefault="001C1FB8" w:rsidP="001C1FB8">
      <w:pPr>
        <w:pStyle w:val="Brdtextmedindrag"/>
      </w:pPr>
      <w:r>
        <w:t>Ett värdepapperiseringsregister definieras i förordningen som en juridisk person som centralt samlar in och registerför uppgifter om värde</w:t>
      </w:r>
      <w:r>
        <w:softHyphen/>
        <w:t>papperiseringar (artikel 2.23). Värdepapperiseringsregister ska regist</w:t>
      </w:r>
      <w:r>
        <w:softHyphen/>
        <w:t>reras hos Esma (artikel 10). För registrering ska ett värdepapperi</w:t>
      </w:r>
      <w:r>
        <w:softHyphen/>
        <w:t>s</w:t>
      </w:r>
      <w:r>
        <w:softHyphen/>
        <w:t>erings</w:t>
      </w:r>
      <w:r>
        <w:softHyphen/>
        <w:t>register vara en i unionen etablerad juridisk person och bl.a. uppfylla samma krav som gäller för transaktionsregister enligt Europaparlamentets och rådets förordning (EU) nr 648/2012 av den 4 juli 2012 om OTC-derivat, centrala motparter och transaktionsregister, i det följande benämnd förordningen om OTC-derivat, centrala motparter och transaktionsregister. Kraven gäller bl.a. verksamhetens organisa</w:t>
      </w:r>
      <w:r>
        <w:softHyphen/>
        <w:t>tion och systemens tillförlitlighet (artikel 10.2 i förordningen om värde</w:t>
      </w:r>
      <w:r>
        <w:softHyphen/>
        <w:t xml:space="preserve">papperisering). Registreringen av ett värdepapperiseringsregister har verkan inom hela unionen (artikel 10.3 i samma förordning). </w:t>
      </w:r>
    </w:p>
    <w:p w14:paraId="5417B156" w14:textId="77777777" w:rsidR="001C1FB8" w:rsidRPr="00061C67" w:rsidRDefault="001C1FB8" w:rsidP="001C1FB8">
      <w:pPr>
        <w:pStyle w:val="Rubrik4utannumrering"/>
      </w:pPr>
      <w:r w:rsidRPr="00061C67">
        <w:t xml:space="preserve">Originator, medverkande institut och specialföretag för värdepapperisering </w:t>
      </w:r>
    </w:p>
    <w:p w14:paraId="2BFB06F0" w14:textId="77777777" w:rsidR="001C1FB8" w:rsidRPr="00061C67" w:rsidRDefault="001C1FB8" w:rsidP="001C1FB8">
      <w:pPr>
        <w:pStyle w:val="Brdtext"/>
      </w:pPr>
      <w:r w:rsidRPr="00061C67">
        <w:t xml:space="preserve">Originator definieras i förordningen </w:t>
      </w:r>
      <w:r>
        <w:t xml:space="preserve">om värdepapperisering </w:t>
      </w:r>
      <w:r w:rsidRPr="00061C67">
        <w:t>som en enhet som själv eller via anknutna enheter, direkt eller indirekt, var part i det ursprungliga avtal som gav upphov till de förpliktelser eller potentiella förpliktelser för gälde</w:t>
      </w:r>
      <w:r>
        <w:softHyphen/>
      </w:r>
      <w:r w:rsidRPr="00061C67">
        <w:t>nären eller den potentiella gäldenären som ligger till grund för de expone</w:t>
      </w:r>
      <w:r>
        <w:softHyphen/>
      </w:r>
      <w:r w:rsidRPr="00061C67">
        <w:t>ringar som värdepapperiserats (artikel</w:t>
      </w:r>
      <w:r>
        <w:t> </w:t>
      </w:r>
      <w:r w:rsidRPr="00061C67">
        <w:t>2.3</w:t>
      </w:r>
      <w:r>
        <w:t> a</w:t>
      </w:r>
      <w:r w:rsidRPr="00061C67">
        <w:t>). Origi</w:t>
      </w:r>
      <w:r>
        <w:softHyphen/>
      </w:r>
      <w:r w:rsidRPr="00061C67">
        <w:t>nator kan även vara en enhet som förvärvar tredje parts exponeringar för sin egen räkning och därefter värdepapperiserar dem</w:t>
      </w:r>
      <w:r>
        <w:t xml:space="preserve"> (artikel 2.3 b)</w:t>
      </w:r>
      <w:r w:rsidRPr="00061C67">
        <w:t xml:space="preserve">. </w:t>
      </w:r>
    </w:p>
    <w:p w14:paraId="5845DEBB" w14:textId="77777777" w:rsidR="001C1FB8" w:rsidRPr="00061C67" w:rsidRDefault="001C1FB8" w:rsidP="001C1FB8">
      <w:pPr>
        <w:pStyle w:val="Brdtextmedindrag"/>
      </w:pPr>
      <w:r w:rsidRPr="00061C67">
        <w:t>Medverkande institut eller sponsor är enligt definitionen i förordningen (artikel</w:t>
      </w:r>
      <w:r>
        <w:t> </w:t>
      </w:r>
      <w:r w:rsidRPr="00061C67">
        <w:t xml:space="preserve">2.5) ett kreditinstitut eller ett värdepappersföretag, som inte är en originator, som </w:t>
      </w:r>
    </w:p>
    <w:p w14:paraId="0B7E98F5" w14:textId="77777777" w:rsidR="001C1FB8" w:rsidRPr="00061C67" w:rsidRDefault="001C1FB8" w:rsidP="001C1FB8">
      <w:pPr>
        <w:pStyle w:val="Brdtextmedindrag"/>
      </w:pPr>
      <w:r w:rsidRPr="00061C67">
        <w:t>a)</w:t>
      </w:r>
      <w:r>
        <w:t> </w:t>
      </w:r>
      <w:r w:rsidRPr="00061C67">
        <w:t xml:space="preserve">upprättar och förvaltar ett program för tillgångsbaserade certifikat eller annan värdepapperisering som förvärvar exponeringar från tredje part, eller </w:t>
      </w:r>
    </w:p>
    <w:p w14:paraId="12BEAD7F" w14:textId="77777777" w:rsidR="001C1FB8" w:rsidRPr="00061C67" w:rsidRDefault="001C1FB8" w:rsidP="001C1FB8">
      <w:pPr>
        <w:pStyle w:val="Brdtextmedindrag"/>
      </w:pPr>
      <w:r w:rsidRPr="00061C67">
        <w:t>b)</w:t>
      </w:r>
      <w:r>
        <w:t> </w:t>
      </w:r>
      <w:r w:rsidRPr="00061C67">
        <w:t>upprättar ett program för tillgångsbaserade certifikat eller annan värdepapperisering som förvärvar exponeringar från tredje part och dele</w:t>
      </w:r>
      <w:r>
        <w:softHyphen/>
      </w:r>
      <w:r w:rsidRPr="00061C67">
        <w:t>gerar den löpande aktiva portföljförvaltning som omfattas av värdepapper</w:t>
      </w:r>
      <w:r>
        <w:softHyphen/>
      </w:r>
      <w:r w:rsidRPr="00061C67">
        <w:t>iseringen till en enhet som är auktoriserad att bedriva sådan verksamhet.</w:t>
      </w:r>
    </w:p>
    <w:p w14:paraId="3812A758" w14:textId="77777777" w:rsidR="001C1FB8" w:rsidRPr="00061C67" w:rsidRDefault="001C1FB8" w:rsidP="001C1FB8">
      <w:pPr>
        <w:pStyle w:val="Brdtextmedindrag"/>
      </w:pPr>
      <w:r w:rsidRPr="00061C67">
        <w:t>Specialföretag för värdepapperisering definieras i förordningen som ett bolag, en trust eller en annan enhet, som inte är en originator eller ett medverkande institut och som inrättats för att genomföra en eller flera värdepapperiseringar vars verksamhet inte går utöver vad som är lämpligt för att uppnå detta mål och vars struktur är utformad för att avskilja dess förpliktelser från originatorns förpliktelser (artikel</w:t>
      </w:r>
      <w:r>
        <w:t> </w:t>
      </w:r>
      <w:r w:rsidRPr="00061C67">
        <w:t>2.2).</w:t>
      </w:r>
    </w:p>
    <w:p w14:paraId="3EAABC60" w14:textId="77777777" w:rsidR="001C1FB8" w:rsidRPr="00061C67" w:rsidRDefault="001C1FB8" w:rsidP="001C1FB8">
      <w:pPr>
        <w:pStyle w:val="Rubrik4utannumrering"/>
      </w:pPr>
      <w:r w:rsidRPr="00061C67">
        <w:lastRenderedPageBreak/>
        <w:t>Ursprungliga långivare</w:t>
      </w:r>
      <w:r>
        <w:t xml:space="preserve"> och investerare</w:t>
      </w:r>
    </w:p>
    <w:p w14:paraId="37098DCF" w14:textId="77777777" w:rsidR="001C1FB8" w:rsidRDefault="001C1FB8" w:rsidP="001C1FB8">
      <w:pPr>
        <w:pStyle w:val="Brdtext"/>
      </w:pPr>
      <w:r w:rsidRPr="00061C67">
        <w:t xml:space="preserve">Ursprunglig långivare definieras i förordningen </w:t>
      </w:r>
      <w:r>
        <w:t xml:space="preserve">om värdepapperisering </w:t>
      </w:r>
      <w:r w:rsidRPr="00061C67">
        <w:t>som en enhet som, själv eller via anknutna enheter, direkt eller indirekt ingick det ursprungliga avtal som gav upphov till de förpliktelser eller potentiella förpliktelser för gäldenären, eller den potentiella gäldenären, som ger upphov till de exponeringar som värdepapperiserats (artikel</w:t>
      </w:r>
      <w:r>
        <w:t> </w:t>
      </w:r>
      <w:r w:rsidRPr="00061C67">
        <w:t>2.20).</w:t>
      </w:r>
      <w:r w:rsidRPr="008802D5">
        <w:t xml:space="preserve"> </w:t>
      </w:r>
    </w:p>
    <w:p w14:paraId="04921D5D" w14:textId="77777777" w:rsidR="001C1FB8" w:rsidRPr="00061C67" w:rsidRDefault="001C1FB8" w:rsidP="001C1FB8">
      <w:pPr>
        <w:pStyle w:val="Brdtextmedindrag"/>
      </w:pPr>
      <w:r w:rsidRPr="00061C67">
        <w:t>En investerare definieras i förordningen som en fysisk eller juridisk person som innehar en värdepapperiseringsposition (artikel</w:t>
      </w:r>
      <w:r>
        <w:t> </w:t>
      </w:r>
      <w:r w:rsidRPr="00061C67">
        <w:t>2.11). I för</w:t>
      </w:r>
      <w:r>
        <w:softHyphen/>
      </w:r>
      <w:r w:rsidRPr="00061C67">
        <w:t>ordningen finns även en definition av institutionell investerare som omfattar en rad olika subjekt som omfattas av EU-rättsliga harmonise</w:t>
      </w:r>
      <w:r>
        <w:softHyphen/>
      </w:r>
      <w:r w:rsidRPr="00061C67">
        <w:t>ringsåtgärder, närmare bestämt försäkringsföretag och återförsäkrings</w:t>
      </w:r>
      <w:r>
        <w:softHyphen/>
      </w:r>
      <w:r w:rsidRPr="00061C67">
        <w:t>företag, tjänstepensionsinstitut, förvaltare av alternativa investerings</w:t>
      </w:r>
      <w:r>
        <w:softHyphen/>
      </w:r>
      <w:r w:rsidRPr="00061C67">
        <w:t>fonder (AIF-förvaltare), förvaltningsbolag för ett företag för kollektiva investeringar i överlåtbara värdepapper (fondföretag), kreditinstitut och värdepappersföretag (artikel</w:t>
      </w:r>
      <w:r>
        <w:t> </w:t>
      </w:r>
      <w:r w:rsidRPr="00061C67">
        <w:t>2.12).</w:t>
      </w:r>
    </w:p>
    <w:p w14:paraId="747D201F" w14:textId="77777777" w:rsidR="001C1FB8" w:rsidRPr="00B80F90" w:rsidRDefault="001C1FB8" w:rsidP="001C1FB8">
      <w:pPr>
        <w:pStyle w:val="Rubrik3"/>
      </w:pPr>
      <w:bookmarkStart w:id="51" w:name="_Toc529959527"/>
      <w:bookmarkStart w:id="52" w:name="_Toc1737407"/>
      <w:bookmarkStart w:id="53" w:name="_Toc2335153"/>
      <w:bookmarkStart w:id="54" w:name="_Toc9857663"/>
      <w:bookmarkStart w:id="55" w:name="_Toc18074121"/>
      <w:bookmarkStart w:id="56" w:name="_Toc20297699"/>
      <w:bookmarkStart w:id="57" w:name="_Toc22728901"/>
      <w:r w:rsidRPr="00B80F90">
        <w:t>Allmänna krav för värdepapperisering</w:t>
      </w:r>
      <w:bookmarkEnd w:id="51"/>
      <w:bookmarkEnd w:id="52"/>
      <w:bookmarkEnd w:id="53"/>
      <w:bookmarkEnd w:id="54"/>
      <w:bookmarkEnd w:id="55"/>
      <w:bookmarkEnd w:id="56"/>
      <w:bookmarkEnd w:id="57"/>
    </w:p>
    <w:p w14:paraId="7F462CF5" w14:textId="77777777" w:rsidR="001C1FB8" w:rsidRPr="00061C67" w:rsidRDefault="001C1FB8" w:rsidP="001C1FB8">
      <w:pPr>
        <w:pStyle w:val="Brdtext"/>
      </w:pPr>
      <w:r w:rsidRPr="00061C67">
        <w:t xml:space="preserve">Förordningen </w:t>
      </w:r>
      <w:r>
        <w:t xml:space="preserve">om värdepapperisering </w:t>
      </w:r>
      <w:r w:rsidRPr="00061C67">
        <w:t>innehåller vissa bestämmelser som är tillämpliga på alla värdepapperiseringar. Dessa omfattar begränsningar i försäljning av värdepapperiseringar till icke-professionella kunder (artikel</w:t>
      </w:r>
      <w:r>
        <w:t> </w:t>
      </w:r>
      <w:r w:rsidRPr="00061C67">
        <w:t>3) samt regler om att specialföretag för värdepapperisering inte får vara etablerade i vissa tredjeländer (artikel</w:t>
      </w:r>
      <w:r>
        <w:t> </w:t>
      </w:r>
      <w:r w:rsidRPr="00061C67">
        <w:t>4). Förordningen ställer upp krav på att institutionella investerare</w:t>
      </w:r>
      <w:r>
        <w:t xml:space="preserve"> som inte är originatorer</w:t>
      </w:r>
      <w:r w:rsidRPr="00061C67">
        <w:t>, med</w:t>
      </w:r>
      <w:r>
        <w:softHyphen/>
      </w:r>
      <w:r w:rsidRPr="00061C67">
        <w:t>verkande institut eller ursprung</w:t>
      </w:r>
      <w:r>
        <w:softHyphen/>
      </w:r>
      <w:r w:rsidRPr="00061C67">
        <w:t>liga långivare före</w:t>
      </w:r>
      <w:r>
        <w:t xml:space="preserve"> placering i en</w:t>
      </w:r>
      <w:r w:rsidRPr="00061C67">
        <w:t xml:space="preserve"> värde</w:t>
      </w:r>
      <w:r>
        <w:softHyphen/>
      </w:r>
      <w:r w:rsidRPr="00061C67">
        <w:t>papperiserings</w:t>
      </w:r>
      <w:r>
        <w:softHyphen/>
      </w:r>
      <w:r w:rsidRPr="00061C67">
        <w:t>position, dvs. en exponering mot en</w:t>
      </w:r>
      <w:r>
        <w:t xml:space="preserve"> </w:t>
      </w:r>
      <w:r w:rsidRPr="00061C67">
        <w:t>värdepapperisering (artikel</w:t>
      </w:r>
      <w:r>
        <w:t> </w:t>
      </w:r>
      <w:r w:rsidRPr="00061C67">
        <w:t>2.19), ska genomföra en due diligence för att kunna bedöma kreditvärdighet (artikel</w:t>
      </w:r>
      <w:r>
        <w:t> </w:t>
      </w:r>
      <w:r w:rsidRPr="00061C67">
        <w:t>5). Mot bak</w:t>
      </w:r>
      <w:r>
        <w:softHyphen/>
      </w:r>
      <w:r w:rsidRPr="00061C67">
        <w:t>grund av de krav på due diligence som ställs upp i förordningen ska ett värdepapperiseringsregister, dvs. en juridisk person som centralt samlar in och registerför uppgifter om värde</w:t>
      </w:r>
      <w:r>
        <w:softHyphen/>
      </w:r>
      <w:r w:rsidRPr="00061C67">
        <w:t>papperi</w:t>
      </w:r>
      <w:r>
        <w:softHyphen/>
        <w:t>seringar (artikel </w:t>
      </w:r>
      <w:r w:rsidRPr="00061C67">
        <w:t>2.23), regist</w:t>
      </w:r>
      <w:r>
        <w:softHyphen/>
      </w:r>
      <w:r w:rsidRPr="00061C67">
        <w:t>reras hos Europeiska värdepappers- och marknadsmyndigheten (Esma)</w:t>
      </w:r>
      <w:r>
        <w:t>. Esma har tillsyn över värde</w:t>
      </w:r>
      <w:r>
        <w:softHyphen/>
        <w:t>papperi</w:t>
      </w:r>
      <w:r>
        <w:softHyphen/>
        <w:t>serings</w:t>
      </w:r>
      <w:r>
        <w:softHyphen/>
        <w:t>register och ska sam</w:t>
      </w:r>
      <w:r>
        <w:softHyphen/>
        <w:t>arbeta med behöriga myndigheter före registrering och vid utvidgning av registrering av ett värdepapperiserings</w:t>
      </w:r>
      <w:r>
        <w:softHyphen/>
        <w:t>register (se vidare avsnitt 4.2.5)</w:t>
      </w:r>
      <w:r w:rsidRPr="00061C67">
        <w:t>. Förordningen ålägger vidare originatorer, medverkande institut och specialföretag för värdepapperisering viss informationsskyldighet (artikel</w:t>
      </w:r>
      <w:r>
        <w:t> </w:t>
      </w:r>
      <w:r w:rsidRPr="00061C67">
        <w:t>7).</w:t>
      </w:r>
    </w:p>
    <w:p w14:paraId="4237C231" w14:textId="77777777" w:rsidR="001C1FB8" w:rsidRPr="00061C67" w:rsidRDefault="001C1FB8" w:rsidP="001C1FB8">
      <w:pPr>
        <w:pStyle w:val="Brdtextmedindrag"/>
      </w:pPr>
      <w:r w:rsidRPr="00061C67">
        <w:t xml:space="preserve">I förordningen finns </w:t>
      </w:r>
      <w:r>
        <w:t>även</w:t>
      </w:r>
      <w:r w:rsidRPr="00061C67">
        <w:t xml:space="preserve"> krav på att originatorn, det medverkande institutet eller den ursprungliga långivaren ska behålla ett betydande intresse i värdepapperiseringens underliggande exponeringar (artikel 6). Förordningen ställer upp vissa kriterier för kreditgivning som originatorer, medverkande institut och ursprungliga långivare ska tillämpa på expone</w:t>
      </w:r>
      <w:r>
        <w:softHyphen/>
      </w:r>
      <w:r w:rsidRPr="00061C67">
        <w:t>ringar som ska värdepapperiseras (artikel</w:t>
      </w:r>
      <w:r>
        <w:t> </w:t>
      </w:r>
      <w:r w:rsidRPr="00061C67">
        <w:t>9). I förordningen finns även ett förbud mot återvärdepapperisering</w:t>
      </w:r>
      <w:r>
        <w:t xml:space="preserve"> med möjlighet för den behöriga myndigheten att i vissa i förordningen närmare angivna fall bevilja undan</w:t>
      </w:r>
      <w:r>
        <w:softHyphen/>
        <w:t>tag från förbudet</w:t>
      </w:r>
      <w:r w:rsidRPr="00061C67">
        <w:t xml:space="preserve"> (artikel</w:t>
      </w:r>
      <w:r>
        <w:t> </w:t>
      </w:r>
      <w:r w:rsidRPr="00061C67">
        <w:t>8).</w:t>
      </w:r>
    </w:p>
    <w:p w14:paraId="7021B022" w14:textId="77777777" w:rsidR="001C1FB8" w:rsidRDefault="001C1FB8" w:rsidP="001C1FB8">
      <w:pPr>
        <w:pStyle w:val="Rubrik3"/>
      </w:pPr>
      <w:bookmarkStart w:id="58" w:name="_Toc529959528"/>
      <w:bookmarkStart w:id="59" w:name="_Toc1737408"/>
      <w:bookmarkStart w:id="60" w:name="_Toc2335154"/>
      <w:bookmarkStart w:id="61" w:name="_Toc9857664"/>
      <w:bookmarkStart w:id="62" w:name="_Toc18074122"/>
      <w:bookmarkStart w:id="63" w:name="_Toc20297700"/>
      <w:bookmarkStart w:id="64" w:name="_Toc22728902"/>
      <w:r>
        <w:lastRenderedPageBreak/>
        <w:t>STS-värdepapperisering</w:t>
      </w:r>
      <w:bookmarkEnd w:id="58"/>
      <w:bookmarkEnd w:id="59"/>
      <w:bookmarkEnd w:id="60"/>
      <w:bookmarkEnd w:id="61"/>
      <w:bookmarkEnd w:id="62"/>
      <w:bookmarkEnd w:id="63"/>
      <w:bookmarkEnd w:id="64"/>
    </w:p>
    <w:p w14:paraId="576EFC7D" w14:textId="77777777" w:rsidR="001C1FB8" w:rsidRPr="00061C67" w:rsidRDefault="001C1FB8" w:rsidP="001C1FB8">
      <w:pPr>
        <w:pStyle w:val="Brdtext"/>
      </w:pPr>
      <w:r w:rsidRPr="00061C67">
        <w:t xml:space="preserve">Förordningen </w:t>
      </w:r>
      <w:r>
        <w:t xml:space="preserve">om värdepapperisering </w:t>
      </w:r>
      <w:r w:rsidRPr="00061C67">
        <w:t>anger vissa krav som originatorer, medverkande institut och specialföretag för värdepapperisering ska upp</w:t>
      </w:r>
      <w:r>
        <w:softHyphen/>
      </w:r>
      <w:r w:rsidRPr="00061C67">
        <w:t>fylla för att få använda beteckningen ”STS” (artiklarna</w:t>
      </w:r>
      <w:r>
        <w:t> </w:t>
      </w:r>
      <w:r w:rsidRPr="00061C67">
        <w:t>18–26). Origina</w:t>
      </w:r>
      <w:r>
        <w:softHyphen/>
      </w:r>
      <w:r w:rsidRPr="00061C67">
        <w:t>torer och medverkande institut ska gemensamt underrätta Esma om de uppfyller kraven för att få använda beteckningen STS (artikel</w:t>
      </w:r>
      <w:r>
        <w:t> </w:t>
      </w:r>
      <w:r w:rsidRPr="00061C67">
        <w:t>27).</w:t>
      </w:r>
    </w:p>
    <w:p w14:paraId="57D9363A" w14:textId="77777777" w:rsidR="001C1FB8" w:rsidRDefault="001C1FB8" w:rsidP="001C1FB8">
      <w:pPr>
        <w:pStyle w:val="Brdtextmedindrag"/>
      </w:pPr>
      <w:r w:rsidRPr="00061C67">
        <w:t xml:space="preserve">Originatorer, medverkande institut och </w:t>
      </w:r>
      <w:r>
        <w:t>specialföretag för värdepapperi</w:t>
      </w:r>
      <w:r>
        <w:softHyphen/>
      </w:r>
      <w:r w:rsidRPr="00061C67">
        <w:t xml:space="preserve">sering får även anlita en tredje part som har </w:t>
      </w:r>
      <w:r>
        <w:t xml:space="preserve">beviljats </w:t>
      </w:r>
      <w:r w:rsidRPr="00061C67">
        <w:t>tillstånd av behörig myndighet för att bedöma om värdepapperiseringen uppfyller STS-kriterierna (artikel</w:t>
      </w:r>
      <w:r>
        <w:t> </w:t>
      </w:r>
      <w:r w:rsidRPr="00061C67">
        <w:t>28).</w:t>
      </w:r>
      <w:r>
        <w:t xml:space="preserve"> I förordningen anges att anlitandet av en tredje part inte innebär att det yttersta juridiska ansvaret för att anmäla och behandla en värdepapperisering som en STS-värdepapperisering upphör att vila på originatorer, medverkande institut och institutionella investe</w:t>
      </w:r>
      <w:r>
        <w:softHyphen/>
        <w:t>rare</w:t>
      </w:r>
      <w:r w:rsidRPr="00AE02E0">
        <w:t xml:space="preserve"> (</w:t>
      </w:r>
      <w:r>
        <w:t>skäl </w:t>
      </w:r>
      <w:r w:rsidRPr="00AE02E0">
        <w:t>34)</w:t>
      </w:r>
      <w:r>
        <w:t>.</w:t>
      </w:r>
    </w:p>
    <w:p w14:paraId="430241B6" w14:textId="77777777" w:rsidR="001C1FB8" w:rsidRDefault="001C1FB8" w:rsidP="001C1FB8">
      <w:pPr>
        <w:pStyle w:val="Brdtextmedindrag"/>
      </w:pPr>
      <w:r>
        <w:t>Enligt förordningen ska Esma på sin officiella webbplats föra en för</w:t>
      </w:r>
      <w:r>
        <w:softHyphen/>
        <w:t>teckning över alla värdepapperiseringar där originatorerna eller de med</w:t>
      </w:r>
      <w:r>
        <w:softHyphen/>
        <w:t>verkande instituten har anmält till Esma att de uppfyller kraven för att betecknas som ”STS”. Enligt förordningen bör det även anges om upp</w:t>
      </w:r>
      <w:r>
        <w:softHyphen/>
        <w:t>fyllandet av STS-kriterierna intygades av tredje part (skäl </w:t>
      </w:r>
      <w:r w:rsidRPr="00AE02E0">
        <w:t>34)</w:t>
      </w:r>
      <w:r>
        <w:t>. Esma ska omedelbart lägga till varje värdepapperisering som anmäls till förteck</w:t>
      </w:r>
      <w:r>
        <w:softHyphen/>
        <w:t>ningen och ska uppdatera förteckningen om värdepapperiseringen, till följd av ett beslut från en behörig myndighet eller en anmälan från origi</w:t>
      </w:r>
      <w:r>
        <w:softHyphen/>
        <w:t>natorn eller det medverkande institutet, inte längre är att anse som STS. Om den behöriga myndigheten har påfört administrativa sanktioner i enlighet med förordningen ska den omedelbart underrätta Esma om detta och Esma ska då omedelbart ange i förteckningen att en behörig myndig</w:t>
      </w:r>
      <w:r>
        <w:softHyphen/>
        <w:t>het har påfört administrativa sanktioner med avseende på den berörda värdepapperi</w:t>
      </w:r>
      <w:r>
        <w:softHyphen/>
        <w:t>seringen (artikel 27.5).</w:t>
      </w:r>
    </w:p>
    <w:p w14:paraId="489FB982" w14:textId="77777777" w:rsidR="001C1FB8" w:rsidRPr="00B80F90" w:rsidRDefault="001C1FB8" w:rsidP="001C1FB8">
      <w:pPr>
        <w:pStyle w:val="Rubrik3"/>
      </w:pPr>
      <w:bookmarkStart w:id="65" w:name="_Toc529959529"/>
      <w:bookmarkStart w:id="66" w:name="_Toc1737409"/>
      <w:bookmarkStart w:id="67" w:name="_Toc2335155"/>
      <w:bookmarkStart w:id="68" w:name="_Toc9857665"/>
      <w:bookmarkStart w:id="69" w:name="_Toc18074123"/>
      <w:bookmarkStart w:id="70" w:name="_Toc20297701"/>
      <w:bookmarkStart w:id="71" w:name="_Toc22728903"/>
      <w:r w:rsidRPr="00B80F90">
        <w:t>Tillsyn m.m.</w:t>
      </w:r>
      <w:bookmarkEnd w:id="65"/>
      <w:bookmarkEnd w:id="66"/>
      <w:bookmarkEnd w:id="67"/>
      <w:bookmarkEnd w:id="68"/>
      <w:bookmarkEnd w:id="69"/>
      <w:bookmarkEnd w:id="70"/>
      <w:bookmarkEnd w:id="71"/>
    </w:p>
    <w:p w14:paraId="329C9AA0" w14:textId="77777777" w:rsidR="001C1FB8" w:rsidRDefault="001C1FB8" w:rsidP="001C1FB8">
      <w:pPr>
        <w:pStyle w:val="Rubrik4utannumrering"/>
        <w:spacing w:before="0"/>
      </w:pPr>
      <w:bookmarkStart w:id="72" w:name="_Toc529959530"/>
      <w:r>
        <w:t>Esmas tillsyn över värdepapperiseringsregister</w:t>
      </w:r>
      <w:bookmarkEnd w:id="72"/>
    </w:p>
    <w:p w14:paraId="3CE4C344" w14:textId="77777777" w:rsidR="001C1FB8" w:rsidRDefault="001C1FB8" w:rsidP="001C1FB8">
      <w:pPr>
        <w:pStyle w:val="Brdtextmedindrag"/>
        <w:ind w:firstLine="0"/>
      </w:pPr>
      <w:r>
        <w:t>Enligt förordningen om värdepapperisering beslutar Esma om registrering av värdepapperiseringsregister och får ta ut tillsynsavgifter av dessa (artik</w:t>
      </w:r>
      <w:r>
        <w:softHyphen/>
        <w:t>larna 12 och 16).</w:t>
      </w:r>
    </w:p>
    <w:p w14:paraId="2F23EB0F" w14:textId="77777777" w:rsidR="001C1FB8" w:rsidRDefault="001C1FB8" w:rsidP="001C1FB8">
      <w:pPr>
        <w:pStyle w:val="Brdtextmedindrag"/>
      </w:pPr>
      <w:r>
        <w:t>Esma ska utöva tillsyn över rapporteringen till värdepapperiserings</w:t>
      </w:r>
      <w:r>
        <w:softHyphen/>
        <w:t xml:space="preserve">register i samråd med behöriga myndigheter (jfr artikel 14.1 i förordningen om värdepapperisering med hänvisning till artikel 73 i förordningen om OTC-derivat, centrala motparter och transaktionsregister). </w:t>
      </w:r>
    </w:p>
    <w:p w14:paraId="0FFD72BF" w14:textId="77777777" w:rsidR="001C1FB8" w:rsidRDefault="001C1FB8" w:rsidP="001C1FB8">
      <w:pPr>
        <w:pStyle w:val="Brdtextmedindrag"/>
      </w:pPr>
      <w:r>
        <w:t>Esma får för fullgörande av sitt uppdrag begära in information samt göra allmänna utredningar och platskontroller (artikel 14.1 i förordningen om värdepapperisering med hänvisning till artiklarna 61–64 i förordningen om OTC-derivat, centrala motparter och transaktionsregister). Esma får dock inte kräva röjande av information eller handlingar som omfattas av tystnadsplikt (artikel 14.2 i förordningen om värde</w:t>
      </w:r>
      <w:r>
        <w:softHyphen/>
        <w:t>papperisering). Esma har befogenhet att, efter hörande av berörda parter, besluta om avgifter och viten vid överträdelse av bestämmelserna om värdepapperiseringsregister i förord</w:t>
      </w:r>
      <w:r>
        <w:softHyphen/>
        <w:t>ningen om värdepapperisering. Esmas beslut om avgifter och viten ska i regel offentliggöras. Besluten ska vara verkställbara i medlems</w:t>
      </w:r>
      <w:r>
        <w:softHyphen/>
        <w:t>staterna enligt deras civilprocessrättsliga regler (artikel 14.1 i förord</w:t>
      </w:r>
      <w:r>
        <w:softHyphen/>
      </w:r>
      <w:r>
        <w:lastRenderedPageBreak/>
        <w:t>ningen om värdepapperisering med hänvisning till artiklarna 65–68 och 73 i för</w:t>
      </w:r>
      <w:r>
        <w:softHyphen/>
        <w:t>ordningen om OTC-derivat, centrala motparter och transaktions</w:t>
      </w:r>
      <w:r>
        <w:softHyphen/>
        <w:t>register). Om Esma efter utredning finner att ett värdepapperi</w:t>
      </w:r>
      <w:r>
        <w:softHyphen/>
        <w:t>serings</w:t>
      </w:r>
      <w:r>
        <w:softHyphen/>
        <w:t>register över</w:t>
      </w:r>
      <w:r>
        <w:softHyphen/>
        <w:t>trätt någon av bestämmel</w:t>
      </w:r>
      <w:r>
        <w:softHyphen/>
        <w:t>serna ska Esma besluta att kräva att värde</w:t>
      </w:r>
      <w:r>
        <w:softHyphen/>
        <w:t>papperiseringsregistret upphör med överträdelsen, ålägga avgifter, utfärda offentliga underrättelser eller, som en sista utväg, åter</w:t>
      </w:r>
      <w:r>
        <w:softHyphen/>
        <w:t>kalla regist</w:t>
      </w:r>
      <w:r>
        <w:softHyphen/>
        <w:t>reringen av värdepapperiseringsregistret (artikel 14.1 i förord</w:t>
      </w:r>
      <w:r>
        <w:softHyphen/>
        <w:t>ningen om värde</w:t>
      </w:r>
      <w:r>
        <w:softHyphen/>
        <w:t>papperisering med hänvisning till artikel 73 i förordningen om OTC-deri</w:t>
      </w:r>
      <w:r>
        <w:softHyphen/>
        <w:t xml:space="preserve">vat, centrala motparter och transaktionsregister). </w:t>
      </w:r>
    </w:p>
    <w:p w14:paraId="0927CA21" w14:textId="77777777" w:rsidR="001C1FB8" w:rsidRDefault="001C1FB8" w:rsidP="001C1FB8">
      <w:pPr>
        <w:pStyle w:val="Brdtextmedindrag"/>
      </w:pPr>
      <w:r>
        <w:t xml:space="preserve">Om det är nödvändigt får Esma delegera vissa specifika tillsynsåtgärder till behöriga myndigheter i en medlemsstat (artikel 14.1 i förordningen om värdepapperisering med hänvisning till artikel 74 i förordningen om OTC-derivat, centrala motparter och transaktionsregister). </w:t>
      </w:r>
    </w:p>
    <w:p w14:paraId="56820511" w14:textId="77777777" w:rsidR="001C1FB8" w:rsidRPr="00AF466A" w:rsidRDefault="001C1FB8" w:rsidP="001C1FB8">
      <w:pPr>
        <w:pStyle w:val="Brdtextmedindrag"/>
      </w:pPr>
      <w:r>
        <w:t>Det åligger Esma att ta fram förslag till tekniska standarder om bl.a. registreringen av värdepapperiseringsregister och tillgång till insamlade uppgifter. De tekniska standarderna antas därefter av kommissionen (artik</w:t>
      </w:r>
      <w:r>
        <w:softHyphen/>
        <w:t xml:space="preserve">larna 10.7, 10.8 och 17.2). </w:t>
      </w:r>
    </w:p>
    <w:p w14:paraId="5509360A" w14:textId="77777777" w:rsidR="001C1FB8" w:rsidRDefault="001C1FB8" w:rsidP="001C1FB8">
      <w:pPr>
        <w:pStyle w:val="Rubrik4utannumrering"/>
      </w:pPr>
      <w:bookmarkStart w:id="73" w:name="_Toc529959531"/>
      <w:r>
        <w:t>Den behöriga myndigheten och dess befogenheter</w:t>
      </w:r>
      <w:bookmarkEnd w:id="73"/>
    </w:p>
    <w:p w14:paraId="5D6B07CE" w14:textId="77777777" w:rsidR="001C1FB8" w:rsidRPr="008A426E" w:rsidRDefault="001C1FB8" w:rsidP="001C1FB8">
      <w:pPr>
        <w:pStyle w:val="Brdtext"/>
      </w:pPr>
      <w:r w:rsidRPr="008A426E">
        <w:t xml:space="preserve">Den behöriga myndigheten ska pröva ansökningar om undantag från förbudet om återvärdepapperisering </w:t>
      </w:r>
      <w:r>
        <w:t xml:space="preserve">i </w:t>
      </w:r>
      <w:r w:rsidRPr="008A426E">
        <w:t>förordningen om värdepapperisering (artikel</w:t>
      </w:r>
      <w:r>
        <w:t> </w:t>
      </w:r>
      <w:r w:rsidRPr="008A426E">
        <w:t>8.2). Den behöriga myndigheten ska även pröva ansökningar från tredje part att bedöma om värdepapperiseringar uppfyller de STS-kriterier som ställs upp i förordningen (artikel</w:t>
      </w:r>
      <w:r>
        <w:t> </w:t>
      </w:r>
      <w:r w:rsidRPr="008A426E">
        <w:t xml:space="preserve">28.1). </w:t>
      </w:r>
    </w:p>
    <w:p w14:paraId="6E17526F" w14:textId="77777777" w:rsidR="001C1FB8" w:rsidRPr="008A426E" w:rsidRDefault="001C1FB8" w:rsidP="001C1FB8">
      <w:pPr>
        <w:pStyle w:val="Brdtextmedindrag"/>
      </w:pPr>
      <w:r w:rsidRPr="008A426E">
        <w:t>Utöver de prövningar av ansökningar som den behöriga myndigheten ska göra har myndigheten ett omfattande ansvar för tillsyn över de subjekt som deltar i värdepapperisering (artikel</w:t>
      </w:r>
      <w:r>
        <w:t> </w:t>
      </w:r>
      <w:r w:rsidRPr="008A426E">
        <w:t xml:space="preserve">30). </w:t>
      </w:r>
    </w:p>
    <w:p w14:paraId="0FC25C0C" w14:textId="77777777" w:rsidR="001C1FB8" w:rsidRDefault="001C1FB8" w:rsidP="001C1FB8">
      <w:pPr>
        <w:pStyle w:val="Brdtextmedindrag"/>
      </w:pPr>
      <w:r w:rsidRPr="008A426E">
        <w:t>För övervakning av de krav avseende due diligence, behållande av risk, transparens, kriterier för kreditgivning samt förbudet mot återvärde</w:t>
      </w:r>
      <w:r>
        <w:softHyphen/>
      </w:r>
      <w:r w:rsidRPr="008A426E">
        <w:t>papperisering som ställs upp i förordningen (artiklarna</w:t>
      </w:r>
      <w:r>
        <w:t> </w:t>
      </w:r>
      <w:r w:rsidRPr="008A426E">
        <w:t>5–9) ska de behöriga myndigheterna vara de som har utsetts i enlighet med vissa EU-rättsakter (artikel</w:t>
      </w:r>
      <w:r>
        <w:t> </w:t>
      </w:r>
      <w:r w:rsidRPr="008A426E">
        <w:t>29.1–29.3). För svensk del är det Finansinspektionen som är behörig myndighet i samtliga fall. Varje medlemsstat ska dess</w:t>
      </w:r>
      <w:r>
        <w:softHyphen/>
      </w:r>
      <w:r w:rsidRPr="008A426E">
        <w:t>utom utse en behörig myndighet som ansvarar för att utöva tillsyn över att de originatorer, ursprungliga långivare och specialföretag för värde</w:t>
      </w:r>
      <w:r>
        <w:softHyphen/>
      </w:r>
      <w:r w:rsidRPr="008A426E">
        <w:t>papperi</w:t>
      </w:r>
      <w:r>
        <w:softHyphen/>
      </w:r>
      <w:r w:rsidRPr="008A426E">
        <w:t xml:space="preserve">sering som är etablerade i unionen men som inte omfattas av de </w:t>
      </w:r>
      <w:r>
        <w:t>EU-rätts</w:t>
      </w:r>
      <w:r>
        <w:softHyphen/>
      </w:r>
      <w:r w:rsidRPr="008A426E">
        <w:t>akter som räknas upp i förordningen</w:t>
      </w:r>
      <w:r>
        <w:t>,</w:t>
      </w:r>
      <w:r w:rsidRPr="008A426E">
        <w:t xml:space="preserve"> fullgör sina skyldigheter </w:t>
      </w:r>
      <w:r>
        <w:t>enligt för</w:t>
      </w:r>
      <w:r>
        <w:softHyphen/>
        <w:t xml:space="preserve">ordningen om värdepapperisering </w:t>
      </w:r>
      <w:r w:rsidRPr="008A426E">
        <w:t>(artikel</w:t>
      </w:r>
      <w:r>
        <w:t> </w:t>
      </w:r>
      <w:r w:rsidRPr="008A426E">
        <w:t>29.4).</w:t>
      </w:r>
    </w:p>
    <w:p w14:paraId="2E51E53E" w14:textId="77777777" w:rsidR="001C1FB8" w:rsidRDefault="001C1FB8" w:rsidP="001C1FB8">
      <w:pPr>
        <w:pStyle w:val="Brdtextmedindrag"/>
      </w:pPr>
      <w:r w:rsidRPr="008A426E">
        <w:t xml:space="preserve">Varje medlemsstat ska </w:t>
      </w:r>
      <w:r>
        <w:t xml:space="preserve">enligt förordningen (artikel 29.5) </w:t>
      </w:r>
      <w:r w:rsidRPr="008A426E">
        <w:t>också utse en behörig myndighet som ska utöva tillsyn dels över att originatorer, med</w:t>
      </w:r>
      <w:r>
        <w:softHyphen/>
      </w:r>
      <w:r w:rsidRPr="008A426E">
        <w:t>verkande institut och specialföretag för värdepapperisering uppfyller kraven för att få använda beteckningen ”STS” (artiklarna</w:t>
      </w:r>
      <w:r>
        <w:t> </w:t>
      </w:r>
      <w:r w:rsidRPr="008A426E">
        <w:t>18–27), dels över att tredje parter uppfyller kraven för tillstånd för att bedöma att värde</w:t>
      </w:r>
      <w:r>
        <w:softHyphen/>
      </w:r>
      <w:r w:rsidRPr="008A426E">
        <w:t>papperiseringar uppfyller STS-kriterierna (artikel</w:t>
      </w:r>
      <w:r>
        <w:t> </w:t>
      </w:r>
      <w:r w:rsidRPr="008A426E">
        <w:t>28).</w:t>
      </w:r>
    </w:p>
    <w:p w14:paraId="16D44DCC" w14:textId="77777777" w:rsidR="001C1FB8" w:rsidRDefault="001C1FB8" w:rsidP="001C1FB8">
      <w:pPr>
        <w:pStyle w:val="Brdtextmedindrag"/>
      </w:pPr>
      <w:r w:rsidRPr="008A426E">
        <w:t>Varje medlemsstat ska säkerställa att den behöriga myndigheten har de tillsyns- och utredningsbefogenheter som krävs för att den ska kunna full</w:t>
      </w:r>
      <w:r>
        <w:softHyphen/>
      </w:r>
      <w:r w:rsidRPr="008A426E">
        <w:t>göra sina uppgifter enligt förordningen (artikel</w:t>
      </w:r>
      <w:r>
        <w:t> </w:t>
      </w:r>
      <w:r w:rsidRPr="008A426E">
        <w:t>30.1). Den behöriga myn</w:t>
      </w:r>
      <w:r>
        <w:softHyphen/>
      </w:r>
      <w:r w:rsidRPr="008A426E">
        <w:t>digheten ska ha möjlighet att besluta om administrativa sanktioner, såsom sanktionsavgifter, vid överträdelser av förordningen (artikel</w:t>
      </w:r>
      <w:r>
        <w:t> </w:t>
      </w:r>
      <w:r w:rsidRPr="008A426E">
        <w:t>32). I</w:t>
      </w:r>
      <w:r>
        <w:t> </w:t>
      </w:r>
      <w:r w:rsidRPr="008A426E">
        <w:t>förord</w:t>
      </w:r>
      <w:r>
        <w:softHyphen/>
      </w:r>
      <w:r w:rsidRPr="008A426E">
        <w:lastRenderedPageBreak/>
        <w:t>ningen fastslås också skyldigheter för de behöriga myndigheterna att samarbeta och utbyta information sinsemellan och med Esma (artikel</w:t>
      </w:r>
      <w:r>
        <w:t> </w:t>
      </w:r>
      <w:r w:rsidRPr="008A426E">
        <w:t>36).</w:t>
      </w:r>
    </w:p>
    <w:p w14:paraId="69B94F84" w14:textId="77777777" w:rsidR="001C1FB8" w:rsidRPr="008A426E" w:rsidRDefault="001C1FB8" w:rsidP="001C1FB8">
      <w:pPr>
        <w:pStyle w:val="Brdtextmedindrag"/>
      </w:pPr>
      <w:r>
        <w:t>I det kapitel i förordningen som bl.a. gäller ut</w:t>
      </w:r>
      <w:r>
        <w:softHyphen/>
        <w:t>seende av behöriga myn</w:t>
      </w:r>
      <w:r>
        <w:softHyphen/>
        <w:t>digheter, de behöriga myndigheternas befogen</w:t>
      </w:r>
      <w:r>
        <w:softHyphen/>
        <w:t>heter samt sanktioner och avhjälpande åtgärder som de behöriga myndig</w:t>
      </w:r>
      <w:r>
        <w:softHyphen/>
        <w:t xml:space="preserve">heterna ska ha befogenhet att tillämpa är bestämmelserna utformade på olika sätt </w:t>
      </w:r>
      <w:r w:rsidRPr="009D6F8F">
        <w:t>(kapitel</w:t>
      </w:r>
      <w:r>
        <w:t> </w:t>
      </w:r>
      <w:r w:rsidRPr="009D6F8F">
        <w:t>5, artik</w:t>
      </w:r>
      <w:r>
        <w:softHyphen/>
      </w:r>
      <w:r w:rsidRPr="009D6F8F">
        <w:t>larna</w:t>
      </w:r>
      <w:r>
        <w:t> </w:t>
      </w:r>
      <w:r w:rsidRPr="009D6F8F">
        <w:t>29–37)</w:t>
      </w:r>
      <w:r>
        <w:t>. Som anges ovan finns det bestämmelser som hän</w:t>
      </w:r>
      <w:r>
        <w:softHyphen/>
        <w:t>visar till de behöriga myndigheter som medlemsstaterna har utsett enligt andra EU-rättsakter som räknas upp i förordningen och de befogen</w:t>
      </w:r>
      <w:r>
        <w:softHyphen/>
        <w:t>heter som de behöriga myndigheterna ska ha enligt de rättsakterna (artikel 29.1, se vidare avsnitt 7.3). Det finns även bestämmelser som också är direkt tillämpliga men där det anges att de behöriga myndigheter som medlems</w:t>
      </w:r>
      <w:r>
        <w:softHyphen/>
        <w:t>staterna har utsett enligt andra EU-rättsakter ska utöva tillsyn över att vissa bestämmelser i förordningen följs men att det ska ske med de befogenheter som medlemsstaterna åtminstone ska ge de behöriga myn</w:t>
      </w:r>
      <w:r>
        <w:softHyphen/>
        <w:t>digheter som utses enligt förordningen (artikel 29.2 och 29.3 jämförd med artik</w:t>
      </w:r>
      <w:r>
        <w:softHyphen/>
        <w:t>larna 30.1, 32.1 och 32.2). Det finns dessutom bestämmelser enligt vilka medlems</w:t>
      </w:r>
      <w:r>
        <w:softHyphen/>
        <w:t>staterna ska utse behöriga myndigheter enligt förordningen och ge dessa myndigheter åtminstone de befogenheter som anges i förord</w:t>
      </w:r>
      <w:r>
        <w:softHyphen/>
        <w:t xml:space="preserve">ningen (artikel 29.4 och 29.5 jämförd med </w:t>
      </w:r>
      <w:r w:rsidRPr="00076F2D">
        <w:t>artiklarna</w:t>
      </w:r>
      <w:r>
        <w:t> </w:t>
      </w:r>
      <w:r w:rsidRPr="00076F2D">
        <w:t>30.1</w:t>
      </w:r>
      <w:r>
        <w:t>,</w:t>
      </w:r>
      <w:r w:rsidRPr="00076F2D">
        <w:t xml:space="preserve"> 32.1</w:t>
      </w:r>
      <w:r>
        <w:t xml:space="preserve"> och 32.2). I förordningen förtydligas att kravet på att medlemsstaterna ska utse behöriga myndigheter (artikel 29.5) inte ska tillämpas för vissa enheter som inte är att anse som originatorer, medverkande institut eller special</w:t>
      </w:r>
      <w:r>
        <w:softHyphen/>
        <w:t>företag för värdepapperisering (artikel 29.6).</w:t>
      </w:r>
    </w:p>
    <w:p w14:paraId="052C74F1" w14:textId="77777777" w:rsidR="001C1FB8" w:rsidRPr="00B80F90" w:rsidRDefault="001C1FB8" w:rsidP="001C1FB8">
      <w:pPr>
        <w:pStyle w:val="Rubrik2"/>
        <w:spacing w:after="120"/>
      </w:pPr>
      <w:bookmarkStart w:id="74" w:name="_Toc514156122"/>
      <w:bookmarkStart w:id="75" w:name="_Toc514826684"/>
      <w:bookmarkStart w:id="76" w:name="_Toc516575422"/>
      <w:bookmarkStart w:id="77" w:name="_Toc529959532"/>
      <w:bookmarkStart w:id="78" w:name="_Toc1737410"/>
      <w:bookmarkStart w:id="79" w:name="_Toc2335156"/>
      <w:bookmarkStart w:id="80" w:name="_Toc9857666"/>
      <w:bookmarkStart w:id="81" w:name="_Toc18074124"/>
      <w:bookmarkStart w:id="82" w:name="_Toc20297702"/>
      <w:bookmarkStart w:id="83" w:name="_Toc22728904"/>
      <w:r w:rsidRPr="00B80F90">
        <w:t>Det fortsatta arbetet inom EU</w:t>
      </w:r>
      <w:bookmarkEnd w:id="74"/>
      <w:bookmarkEnd w:id="75"/>
      <w:bookmarkEnd w:id="76"/>
      <w:bookmarkEnd w:id="77"/>
      <w:bookmarkEnd w:id="78"/>
      <w:bookmarkEnd w:id="79"/>
      <w:bookmarkEnd w:id="80"/>
      <w:bookmarkEnd w:id="81"/>
      <w:bookmarkEnd w:id="82"/>
      <w:bookmarkEnd w:id="83"/>
    </w:p>
    <w:p w14:paraId="158EE9F1" w14:textId="77777777" w:rsidR="001C1FB8" w:rsidRPr="00CF4A67" w:rsidRDefault="001C1FB8" w:rsidP="001C1FB8">
      <w:pPr>
        <w:pStyle w:val="Brdtext"/>
      </w:pPr>
      <w:r w:rsidRPr="00E74AD5">
        <w:t>Enligt förordningen om värdepapperisering ska Eba, Esma och Euro</w:t>
      </w:r>
      <w:r w:rsidRPr="00E74AD5">
        <w:softHyphen/>
        <w:t xml:space="preserve">peiska försäkrings- och tjänstepensionsmyndigheten (Eiopa), i vissa fall i nära samarbete med varandra, utarbeta förslag till tekniska standarder för tillsyn och genomförande på ett antal områden och överlämna dessa förslag till kommissionen. Förslag till sådana tekniska standarder publiceras på myndigheternas webbplatser. Kommissionen har enligt förordningen befogenhet att anta sådana tekniska standarder (artiklarna 6–8, 10, 17, 20, 24, 27, 28 </w:t>
      </w:r>
      <w:r>
        <w:t xml:space="preserve">och </w:t>
      </w:r>
      <w:r w:rsidRPr="00E74AD5">
        <w:t>36). Vidare ska Eba, i nära samarbete med Esma och Eiopa, anta riktlinjer och rekommendationer om harmoniserad tolkning och tillämp</w:t>
      </w:r>
      <w:r>
        <w:softHyphen/>
      </w:r>
      <w:r w:rsidRPr="00E74AD5">
        <w:t>ning av flera krav enligt förordningen (artiklarna 19.2 och 23.3). Hittills har en sådan delegerade akt och två riktlinjer antagits (</w:t>
      </w:r>
      <w:r>
        <w:t>k</w:t>
      </w:r>
      <w:r w:rsidRPr="00E74AD5">
        <w:t>ommis</w:t>
      </w:r>
      <w:r>
        <w:softHyphen/>
      </w:r>
      <w:r w:rsidRPr="00E74AD5">
        <w:t xml:space="preserve">sionens delegerade förordning (EU) 2019/885 av den 5 februari 2019 om komplettering av Europaparlamentets och rådets förordning (EU) 2017/2402 vad gäller tekniska tillsynsstandarder för specificering av den information som ska tillhandahållas en behörig myndighet vid en tredje parts ansökan om tillstånd att bedöma uppfyllandet av STS-kriterierna respektive </w:t>
      </w:r>
      <w:r>
        <w:t>Ebas r</w:t>
      </w:r>
      <w:r w:rsidRPr="00E74AD5">
        <w:t xml:space="preserve">iktlinjer om STS-kriterier för ABCP-värdepapperisering [EBA/GL/2018/08] och </w:t>
      </w:r>
      <w:r>
        <w:t>Ebas r</w:t>
      </w:r>
      <w:r w:rsidRPr="00E74AD5">
        <w:t xml:space="preserve">iktlinjer om tolkning av STS-kriterier vid värdepapperiseringar som inte är ABCP [EBA/GL/2018/09]). </w:t>
      </w:r>
    </w:p>
    <w:p w14:paraId="26B1725B" w14:textId="77777777" w:rsidR="001C1FB8" w:rsidRPr="00CF4A67" w:rsidRDefault="001C1FB8" w:rsidP="001C1FB8">
      <w:pPr>
        <w:pStyle w:val="Brdtextmedindrag"/>
      </w:pPr>
      <w:r w:rsidRPr="001F316F">
        <w:t xml:space="preserve">Kommissionen har enligt förordningen befogenhet att anta en delegerad akt för att komplettera förordningens bestämmelse om att Esma har rätt att ta ut en ansökningsavgift av värdepapperiseringsregister som ansöker om att bli registrerade. </w:t>
      </w:r>
      <w:r w:rsidRPr="00CF4A67">
        <w:t xml:space="preserve">Kommissionen ska ytterligare specificera avgifternas </w:t>
      </w:r>
      <w:r w:rsidRPr="00CF4A67">
        <w:lastRenderedPageBreak/>
        <w:t>art, i vilka fall avgifter ska betalas, hur stora avgiftsbeloppen ska vara och hur de ska betalas (artikel</w:t>
      </w:r>
      <w:r>
        <w:t> </w:t>
      </w:r>
      <w:r w:rsidRPr="00CF4A67">
        <w:t>16.2).</w:t>
      </w:r>
    </w:p>
    <w:p w14:paraId="007CE28E" w14:textId="77777777" w:rsidR="001C1FB8" w:rsidRPr="00CF4A67" w:rsidRDefault="001C1FB8" w:rsidP="001C1FB8">
      <w:pPr>
        <w:pStyle w:val="Brdtextmedindrag"/>
      </w:pPr>
      <w:r w:rsidRPr="00CF4A67">
        <w:t>Enligt förordningen ska Europeiska systemrisknämnden (ESRB) inom gränserna för sitt uppdrag ansvara för makrotillsyn av unionens värde</w:t>
      </w:r>
      <w:r>
        <w:softHyphen/>
      </w:r>
      <w:r w:rsidRPr="00CF4A67">
        <w:t>papperiseringsmarknad. ESRB ska, när nämnden anser det nödvändigt, dock senast vart tredje år</w:t>
      </w:r>
      <w:r>
        <w:t>,</w:t>
      </w:r>
      <w:r w:rsidRPr="00CF4A67">
        <w:t xml:space="preserve"> </w:t>
      </w:r>
      <w:r>
        <w:t>i samarbete med Eba offentliggöra en rapport</w:t>
      </w:r>
      <w:r w:rsidRPr="00CF4A67">
        <w:t xml:space="preserve"> om hur den finansiella stabiliteten påverkas av värdepapperiserings</w:t>
      </w:r>
      <w:r>
        <w:softHyphen/>
      </w:r>
      <w:r w:rsidRPr="00CF4A67">
        <w:t>mark</w:t>
      </w:r>
      <w:r>
        <w:softHyphen/>
      </w:r>
      <w:r w:rsidRPr="00CF4A67">
        <w:t>naden. Om väsentliga risker upptäcks ska ESRB utfärda varningar till kommissionen, de europeiska tillsynsmyndigheterna och medlemsstaterna och vid behov utfärda rekommendationer om korrigerande åtgärder med anledning av dessa risker (artikel</w:t>
      </w:r>
      <w:r>
        <w:t> </w:t>
      </w:r>
      <w:r w:rsidRPr="00CF4A67">
        <w:t>31).</w:t>
      </w:r>
    </w:p>
    <w:p w14:paraId="520C1EBA" w14:textId="77777777" w:rsidR="001C1FB8" w:rsidRPr="00CF4A67" w:rsidRDefault="001C1FB8" w:rsidP="001C1FB8">
      <w:pPr>
        <w:pStyle w:val="Brdtextmedindrag"/>
      </w:pPr>
      <w:r w:rsidRPr="00CF4A67">
        <w:t>Enligt förordningen ska det även inrättas en särskild värdepapperi</w:t>
      </w:r>
      <w:r>
        <w:softHyphen/>
      </w:r>
      <w:r w:rsidRPr="00CF4A67">
        <w:t xml:space="preserve">seringskommitté inom ramen för den gemensamma kommittén för de europeiska tillsynsmyndigheterna. Inom denna kommitté ska de behöriga myndigheterna bedriva ett nära samarbete för att uppfylla </w:t>
      </w:r>
      <w:r>
        <w:t>sina skyl</w:t>
      </w:r>
      <w:r w:rsidRPr="00CF4A67">
        <w:t>dig</w:t>
      </w:r>
      <w:r>
        <w:softHyphen/>
      </w:r>
      <w:r w:rsidRPr="00CF4A67">
        <w:t>heter (artik</w:t>
      </w:r>
      <w:r>
        <w:t>el </w:t>
      </w:r>
      <w:r w:rsidRPr="00CF4A67">
        <w:t>36.3). Kommittén ska senast den 1 januari 2021, och därefter vart tredje år, offentliggöra en rapport om bl.a. genom</w:t>
      </w:r>
      <w:r>
        <w:softHyphen/>
      </w:r>
      <w:r w:rsidRPr="00CF4A67">
        <w:t>förandet av STS-kraven</w:t>
      </w:r>
      <w:r>
        <w:t>. Rapporten ska bl.a. innehålla</w:t>
      </w:r>
      <w:r w:rsidRPr="00CF4A67">
        <w:t xml:space="preserve"> en bedömning av de åtgärder som de behöriga myndigheterna har vidtagit, av väsentliga risker och nya sårbar</w:t>
      </w:r>
      <w:r>
        <w:softHyphen/>
      </w:r>
      <w:r w:rsidRPr="00CF4A67">
        <w:t>heter som kan ha uppstått och av marknadsaktörernas åtgärder för att ytter</w:t>
      </w:r>
      <w:r>
        <w:softHyphen/>
      </w:r>
      <w:r w:rsidRPr="00CF4A67">
        <w:t>ligare standardisera värdepapperiseringsdokumentationen (artikel</w:t>
      </w:r>
      <w:r>
        <w:t> </w:t>
      </w:r>
      <w:r w:rsidRPr="00CF4A67">
        <w:t>44).</w:t>
      </w:r>
    </w:p>
    <w:p w14:paraId="3603A7CE" w14:textId="77777777" w:rsidR="001C1FB8" w:rsidRPr="00CF4A67" w:rsidRDefault="001C1FB8" w:rsidP="001C1FB8">
      <w:pPr>
        <w:pStyle w:val="Brdtextmedindrag"/>
      </w:pPr>
      <w:r w:rsidRPr="00CF4A67">
        <w:t xml:space="preserve">Eba ska </w:t>
      </w:r>
      <w:r w:rsidRPr="000725EA">
        <w:t>senast den 2 juli 2019, i</w:t>
      </w:r>
      <w:r w:rsidRPr="00CF4A67">
        <w:t xml:space="preserve"> nära samarbete med Esma och Eiopa, offentliggöra en rapport om möjligheten att inrätta ett särskilt ramverk för enkel, transparent och standardiserad syntetisk värdepapperisering, begränsad till syntetisk värdepapperisering i balansräkningen. </w:t>
      </w:r>
      <w:r>
        <w:t xml:space="preserve">Rapporten har dock inte ännu offentliggjorts. </w:t>
      </w:r>
      <w:r w:rsidRPr="00CF4A67">
        <w:t>Kommis</w:t>
      </w:r>
      <w:r>
        <w:softHyphen/>
      </w:r>
      <w:r w:rsidRPr="00CF4A67">
        <w:t>sionen ska sedan på grundval av denna rapport, senast den 2 januari 2020, lägga fram en rapport till Europaparlamentet och rådet om inrättande av ett särskilt ramverk för enkel, transparent och standardiserad värdepap</w:t>
      </w:r>
      <w:r>
        <w:softHyphen/>
      </w:r>
      <w:r w:rsidRPr="00CF4A67">
        <w:t>perisering, begränsad till syntetisk värdepapperisering i balansräkningen, om lämpligt tillsammans med ett lagstiftningsförslag (artikel</w:t>
      </w:r>
      <w:r>
        <w:t> </w:t>
      </w:r>
      <w:r w:rsidRPr="00CF4A67">
        <w:t>45).</w:t>
      </w:r>
    </w:p>
    <w:p w14:paraId="45494DCC" w14:textId="77777777" w:rsidR="001C1FB8" w:rsidRPr="00CF4A67" w:rsidRDefault="001C1FB8" w:rsidP="001C1FB8">
      <w:pPr>
        <w:pStyle w:val="Brdtextmedindrag"/>
      </w:pPr>
      <w:r w:rsidRPr="00CF4A67">
        <w:t xml:space="preserve">Kommissionen ska senast den 1 januari 2022 lägga fram en rapport för Europaparlamentet och rådet om hur förordningen </w:t>
      </w:r>
      <w:r>
        <w:t xml:space="preserve">om värdepapperisering </w:t>
      </w:r>
      <w:r w:rsidRPr="00CF4A67">
        <w:t>fungerar, vid behov åtföljd av ett lagstiftningsförslag (artikel</w:t>
      </w:r>
      <w:r>
        <w:t> </w:t>
      </w:r>
      <w:r w:rsidRPr="00CF4A67">
        <w:t>46).</w:t>
      </w:r>
    </w:p>
    <w:p w14:paraId="283A5B49" w14:textId="77777777" w:rsidR="001C1FB8" w:rsidRPr="00184114" w:rsidRDefault="001C1FB8" w:rsidP="001C1FB8">
      <w:pPr>
        <w:pStyle w:val="Rubrik1"/>
      </w:pPr>
      <w:bookmarkStart w:id="84" w:name="_Toc486497187"/>
      <w:bookmarkStart w:id="85" w:name="_Toc492557312"/>
      <w:bookmarkStart w:id="86" w:name="_Toc496889942"/>
      <w:bookmarkStart w:id="87" w:name="_Toc514156123"/>
      <w:bookmarkStart w:id="88" w:name="_Toc514826685"/>
      <w:bookmarkStart w:id="89" w:name="_Toc516575423"/>
      <w:bookmarkStart w:id="90" w:name="_Toc529959533"/>
      <w:bookmarkStart w:id="91" w:name="_Toc1737411"/>
      <w:bookmarkStart w:id="92" w:name="_Toc2335157"/>
      <w:bookmarkStart w:id="93" w:name="_Toc9857667"/>
      <w:bookmarkStart w:id="94" w:name="_Toc18074125"/>
      <w:bookmarkStart w:id="95" w:name="_Toc20297703"/>
      <w:bookmarkStart w:id="96" w:name="_Toc22728905"/>
      <w:r w:rsidRPr="00184114">
        <w:t>Allmänna utgångspunkter</w:t>
      </w:r>
      <w:bookmarkEnd w:id="84"/>
      <w:bookmarkEnd w:id="85"/>
      <w:bookmarkEnd w:id="86"/>
      <w:bookmarkEnd w:id="87"/>
      <w:bookmarkEnd w:id="88"/>
      <w:bookmarkEnd w:id="89"/>
      <w:bookmarkEnd w:id="90"/>
      <w:bookmarkEnd w:id="91"/>
      <w:bookmarkEnd w:id="92"/>
      <w:bookmarkEnd w:id="93"/>
      <w:bookmarkEnd w:id="94"/>
      <w:bookmarkEnd w:id="95"/>
      <w:bookmarkEnd w:id="96"/>
    </w:p>
    <w:p w14:paraId="61CCC0A1" w14:textId="77777777" w:rsidR="001C1FB8" w:rsidRDefault="001C1FB8" w:rsidP="001C1FB8">
      <w:pPr>
        <w:pStyle w:val="Rubrik2"/>
        <w:spacing w:before="0"/>
      </w:pPr>
      <w:bookmarkStart w:id="97" w:name="_Toc514156124"/>
      <w:bookmarkStart w:id="98" w:name="_Toc514826686"/>
      <w:bookmarkStart w:id="99" w:name="_Toc516575424"/>
      <w:bookmarkStart w:id="100" w:name="_Toc529959534"/>
      <w:bookmarkStart w:id="101" w:name="_Toc1737412"/>
      <w:bookmarkStart w:id="102" w:name="_Toc2335158"/>
      <w:bookmarkStart w:id="103" w:name="_Toc9857668"/>
      <w:bookmarkStart w:id="104" w:name="_Toc18074126"/>
      <w:bookmarkStart w:id="105" w:name="_Toc20297704"/>
      <w:bookmarkStart w:id="106" w:name="_Toc22728906"/>
      <w:r>
        <w:t>En ny lag</w:t>
      </w:r>
      <w:bookmarkEnd w:id="97"/>
      <w:bookmarkEnd w:id="98"/>
      <w:bookmarkEnd w:id="99"/>
      <w:bookmarkEnd w:id="100"/>
      <w:bookmarkEnd w:id="101"/>
      <w:bookmarkEnd w:id="102"/>
      <w:bookmarkEnd w:id="103"/>
      <w:bookmarkEnd w:id="104"/>
      <w:bookmarkEnd w:id="105"/>
      <w:bookmarkEnd w:id="106"/>
    </w:p>
    <w:p w14:paraId="0706DAC6" w14:textId="77777777" w:rsidR="001C1FB8" w:rsidRDefault="001C1FB8" w:rsidP="001C1FB8">
      <w:pPr>
        <w:pStyle w:val="Brdtextram"/>
      </w:pPr>
      <w:r>
        <w:rPr>
          <w:b/>
        </w:rPr>
        <w:t>Regeringens</w:t>
      </w:r>
      <w:r w:rsidRPr="00420062">
        <w:rPr>
          <w:b/>
        </w:rPr>
        <w:t xml:space="preserve"> förslag:</w:t>
      </w:r>
      <w:r>
        <w:t xml:space="preserve"> De bestämmelser som är nödvändiga till följd </w:t>
      </w:r>
      <w:r w:rsidRPr="0014272F">
        <w:t xml:space="preserve">av </w:t>
      </w:r>
      <w:r w:rsidRPr="002C2B9C">
        <w:t>EU:s förordning om värdepapperisering</w:t>
      </w:r>
      <w:r w:rsidRPr="0014272F">
        <w:t xml:space="preserve"> ska</w:t>
      </w:r>
      <w:r>
        <w:t xml:space="preserve"> införas i en ny lag med kompletterande bestämmelser till EU:s förordning om värdepapperi</w:t>
      </w:r>
      <w:r>
        <w:softHyphen/>
        <w:t xml:space="preserve">sering. Den nuvarande lagen med samma rubrik ska upphävas. </w:t>
      </w:r>
    </w:p>
    <w:p w14:paraId="2D03A231" w14:textId="77777777" w:rsidR="001C1FB8" w:rsidRPr="00A76360" w:rsidRDefault="001C1FB8" w:rsidP="001C1FB8">
      <w:pPr>
        <w:pStyle w:val="Brdtextmedindragram"/>
      </w:pPr>
      <w:r>
        <w:t>Bestämmelsen i den nuvarande lagen om att Finans</w:t>
      </w:r>
      <w:r>
        <w:softHyphen/>
        <w:t xml:space="preserve">inspektionen är behörig myndighet enligt EU-förordningen ska föras över till den nya lagen. </w:t>
      </w:r>
    </w:p>
    <w:p w14:paraId="7F71F77B" w14:textId="77777777" w:rsidR="001C1FB8" w:rsidRPr="00A76360" w:rsidRDefault="001C1FB8" w:rsidP="001C1FB8">
      <w:pPr>
        <w:pStyle w:val="Brdtextmedindrag"/>
        <w:rPr>
          <w:sz w:val="8"/>
          <w:szCs w:val="8"/>
        </w:rPr>
      </w:pPr>
    </w:p>
    <w:p w14:paraId="5230270A" w14:textId="77777777" w:rsidR="001C1FB8" w:rsidRDefault="001C1FB8" w:rsidP="000A2C95">
      <w:pPr>
        <w:pStyle w:val="Brdtextmedindrag"/>
        <w:keepNext/>
      </w:pPr>
      <w:bookmarkStart w:id="107" w:name="_Hlk10463642"/>
      <w:r>
        <w:rPr>
          <w:b/>
        </w:rPr>
        <w:lastRenderedPageBreak/>
        <w:t xml:space="preserve">Promemorians förslag </w:t>
      </w:r>
      <w:r>
        <w:t xml:space="preserve">överensstämmer med regeringens förslag. </w:t>
      </w:r>
    </w:p>
    <w:p w14:paraId="1C568021" w14:textId="77777777" w:rsidR="001C1FB8" w:rsidRPr="00131543" w:rsidRDefault="001C1FB8" w:rsidP="001C1FB8">
      <w:pPr>
        <w:pStyle w:val="Brdtextmedindrag"/>
      </w:pPr>
      <w:r w:rsidRPr="00131543">
        <w:rPr>
          <w:b/>
        </w:rPr>
        <w:t>Remissinstanserna</w:t>
      </w:r>
      <w:r>
        <w:rPr>
          <w:b/>
        </w:rPr>
        <w:t>:</w:t>
      </w:r>
      <w:r w:rsidRPr="00131543">
        <w:rPr>
          <w:b/>
        </w:rPr>
        <w:t xml:space="preserve"> </w:t>
      </w:r>
      <w:r w:rsidRPr="00F765FF">
        <w:t>Flertalet remissinstanser</w:t>
      </w:r>
      <w:r w:rsidRPr="00BF113E">
        <w:t xml:space="preserve"> </w:t>
      </w:r>
      <w:r>
        <w:t xml:space="preserve">tillstyrker förslaget eller har inget att invända mot det. </w:t>
      </w:r>
      <w:r w:rsidRPr="00BF113E">
        <w:rPr>
          <w:i/>
        </w:rPr>
        <w:t>Sveriges advokatsamfund</w:t>
      </w:r>
      <w:r>
        <w:t xml:space="preserve"> konstaterar att enligt förslaget ska det införas </w:t>
      </w:r>
      <w:r w:rsidRPr="00764F54">
        <w:t xml:space="preserve">en ny lag </w:t>
      </w:r>
      <w:r w:rsidRPr="00DA2222">
        <w:t>med kompletterande bestäm</w:t>
      </w:r>
      <w:r>
        <w:softHyphen/>
      </w:r>
      <w:r w:rsidRPr="00DA2222">
        <w:t xml:space="preserve">melser till EU:s förordning om värdepapperisering </w:t>
      </w:r>
      <w:r>
        <w:t>som ska</w:t>
      </w:r>
      <w:r w:rsidRPr="00764F54">
        <w:t xml:space="preserve"> ersätta </w:t>
      </w:r>
      <w:r>
        <w:t xml:space="preserve">den nuvarande </w:t>
      </w:r>
      <w:r w:rsidRPr="00764F54">
        <w:t xml:space="preserve">lagen </w:t>
      </w:r>
      <w:r>
        <w:t>med samma rubrik och anför att e</w:t>
      </w:r>
      <w:r w:rsidRPr="00764F54">
        <w:t xml:space="preserve">n sådan exceptionellt kort livstid för lagstiftning </w:t>
      </w:r>
      <w:r>
        <w:t xml:space="preserve">inte </w:t>
      </w:r>
      <w:r w:rsidRPr="00764F54">
        <w:t>är önskvär</w:t>
      </w:r>
      <w:r>
        <w:t>d och bör undvikas i framtiden.</w:t>
      </w:r>
    </w:p>
    <w:bookmarkEnd w:id="107"/>
    <w:p w14:paraId="3D7E2F21" w14:textId="77777777" w:rsidR="001C1FB8" w:rsidRDefault="001C1FB8" w:rsidP="001C1FB8">
      <w:pPr>
        <w:pStyle w:val="Brdtextmedindrag"/>
      </w:pPr>
      <w:r>
        <w:rPr>
          <w:b/>
        </w:rPr>
        <w:t xml:space="preserve">Skälen för regeringens </w:t>
      </w:r>
      <w:r w:rsidRPr="0006285B">
        <w:rPr>
          <w:b/>
        </w:rPr>
        <w:t>förslag:</w:t>
      </w:r>
      <w:r>
        <w:t xml:space="preserve"> En EU-förordning är direkt tillämp</w:t>
      </w:r>
      <w:r>
        <w:softHyphen/>
        <w:t xml:space="preserve">lig i varje medlemsstat. En sådan rättsakt ska inte och får inte genomföras i nationell rätt. Några särskilda åtgärder för att införliva förordningen om värdepapperisering med svensk rätt ska därför inte vidtas. Förordningen förutsätter dock att vissa nationella bestämmelser införs (se avsnitten 6, 7 och 11). </w:t>
      </w:r>
    </w:p>
    <w:p w14:paraId="2CE2E739" w14:textId="77777777" w:rsidR="001C1FB8" w:rsidRPr="00FC2BF1" w:rsidRDefault="001C1FB8" w:rsidP="001C1FB8">
      <w:pPr>
        <w:pStyle w:val="Brdtextmedindrag"/>
      </w:pPr>
      <w:r>
        <w:t xml:space="preserve">I Sverige finns det i dag inte någon lagstiftning som rör förfarandet vid värdepapperisering. Bestämmelserna i förordningen </w:t>
      </w:r>
      <w:r w:rsidRPr="00F24FBD">
        <w:t>träffa</w:t>
      </w:r>
      <w:r>
        <w:t>r</w:t>
      </w:r>
      <w:r w:rsidRPr="00F24FBD">
        <w:t xml:space="preserve"> </w:t>
      </w:r>
      <w:r>
        <w:t xml:space="preserve">alltså </w:t>
      </w:r>
      <w:r w:rsidRPr="00F24FBD">
        <w:t xml:space="preserve">subjekt och verksamheter som i dag inte står under tillsyn. </w:t>
      </w:r>
      <w:r w:rsidRPr="00B0790D">
        <w:t>För att Finansinspek</w:t>
      </w:r>
      <w:r>
        <w:softHyphen/>
      </w:r>
      <w:r w:rsidRPr="00B0790D">
        <w:t>tionen ska kunna utöva de befogenheter som det i förord</w:t>
      </w:r>
      <w:r>
        <w:softHyphen/>
      </w:r>
      <w:r w:rsidRPr="00B0790D">
        <w:t>ningen förutsätts att den behöriga myndigheten har, krävs det att särskilda bestämmelser införs i svensk rätt</w:t>
      </w:r>
      <w:r w:rsidRPr="00FB72A5">
        <w:t>. Eftersom det rör sig om en ny typ av reglering</w:t>
      </w:r>
      <w:r>
        <w:t>,</w:t>
      </w:r>
      <w:r w:rsidRPr="00FB72A5">
        <w:t xml:space="preserve"> bör den tas in i en ny lag. </w:t>
      </w:r>
    </w:p>
    <w:p w14:paraId="17CD2E35" w14:textId="77777777" w:rsidR="001C1FB8" w:rsidRDefault="001C1FB8" w:rsidP="001C1FB8">
      <w:pPr>
        <w:pStyle w:val="Brdtextmedindrag"/>
      </w:pPr>
      <w:bookmarkStart w:id="108" w:name="_Hlk534632452"/>
      <w:r>
        <w:t>Den 1 januari 2019 trädde lagen (2018:1981) med kompletterande bestäm</w:t>
      </w:r>
      <w:r>
        <w:softHyphen/>
        <w:t xml:space="preserve">melser till EU:s förordning om värdepapperisering i kraft </w:t>
      </w:r>
      <w:r w:rsidRPr="006C4DD4">
        <w:t>(prop. 2018/19:7</w:t>
      </w:r>
      <w:r w:rsidRPr="00802D2F">
        <w:t xml:space="preserve">, </w:t>
      </w:r>
      <w:r>
        <w:t xml:space="preserve">bet. 2018/19:FiU28, </w:t>
      </w:r>
      <w:r w:rsidRPr="00802D2F">
        <w:t>rskr</w:t>
      </w:r>
      <w:r>
        <w:t>.</w:t>
      </w:r>
      <w:r w:rsidRPr="00802D2F">
        <w:t xml:space="preserve"> </w:t>
      </w:r>
      <w:r w:rsidRPr="00425A52">
        <w:t>2018/19:39</w:t>
      </w:r>
      <w:r>
        <w:t xml:space="preserve">). </w:t>
      </w:r>
      <w:bookmarkEnd w:id="108"/>
      <w:r>
        <w:t xml:space="preserve">Lagen, </w:t>
      </w:r>
      <w:r w:rsidRPr="00032FBA">
        <w:t>som i det följ</w:t>
      </w:r>
      <w:r>
        <w:softHyphen/>
      </w:r>
      <w:r w:rsidRPr="00032FBA">
        <w:t>ande benämns den nuvarande kompletteringslagen,</w:t>
      </w:r>
      <w:r>
        <w:t xml:space="preserve"> innehåller bestäm</w:t>
      </w:r>
      <w:r>
        <w:softHyphen/>
        <w:t>melser som gör det möjligt att tillämpa förordningen om värdepapperise</w:t>
      </w:r>
      <w:r>
        <w:softHyphen/>
        <w:t>ring i Sverige</w:t>
      </w:r>
      <w:r w:rsidRPr="006C4DD4">
        <w:t>.</w:t>
      </w:r>
      <w:r>
        <w:t xml:space="preserve"> I den lagen anges att Finansinspektionen är behörig myn</w:t>
      </w:r>
      <w:r>
        <w:softHyphen/>
        <w:t>dighet enligt förordningen om värdepapperisering (2 §). Det finns även bestämmelser om avgifter för prövning av ansökningar enligt förord</w:t>
      </w:r>
      <w:r>
        <w:softHyphen/>
        <w:t>ningen. Om de ytterligare bestämmelser som är nödvändiga med anledning av förord</w:t>
      </w:r>
      <w:r>
        <w:softHyphen/>
        <w:t xml:space="preserve">ningen om värdepapperisering skulle införas i den nuvarande lagen skulle det innebära så omfattande ändringar att det i stort sett skulle bli fråga om en helt ny lag. Regeringen anser därför, trots påpekandet från </w:t>
      </w:r>
      <w:r w:rsidRPr="00BF113E">
        <w:rPr>
          <w:i/>
        </w:rPr>
        <w:t>Sveriges advokatsamfund</w:t>
      </w:r>
      <w:r>
        <w:t xml:space="preserve">, att en ny lag med samma rubrik i stället bör införas och den nuvarande kompletteringslagen upphävas. </w:t>
      </w:r>
    </w:p>
    <w:p w14:paraId="35725915" w14:textId="77777777" w:rsidR="001C1FB8" w:rsidRDefault="001C1FB8" w:rsidP="001C1FB8">
      <w:pPr>
        <w:pStyle w:val="Brdtextmedindrag"/>
      </w:pPr>
      <w:r>
        <w:t>Utgångspunkten för de befogenheter som Finansinspektionen ska ha enligt den nya kompletteringslagen bör vara att de ska ligga i linje med det som redan gäller i svensk rätt enligt andra lagar på finansmarknads</w:t>
      </w:r>
      <w:r>
        <w:softHyphen/>
        <w:t>området, förutsatt att detta är förenligt med förordningen om värdepapperi</w:t>
      </w:r>
      <w:r>
        <w:softHyphen/>
        <w:t>sering och inte särskilda skäl talar emot det.</w:t>
      </w:r>
    </w:p>
    <w:p w14:paraId="7ED04C72" w14:textId="77777777" w:rsidR="001C1FB8" w:rsidRDefault="001C1FB8" w:rsidP="001C1FB8">
      <w:pPr>
        <w:pStyle w:val="Brdtextmedindrag"/>
      </w:pPr>
      <w:r>
        <w:t xml:space="preserve">Liksom enligt </w:t>
      </w:r>
      <w:r w:rsidRPr="00F24FBD">
        <w:t>den nuvarande kompletteringslagen</w:t>
      </w:r>
      <w:r>
        <w:t xml:space="preserve"> bör Finansinspek</w:t>
      </w:r>
      <w:r>
        <w:softHyphen/>
        <w:t>tionen vara behörig myndighet enligt förordningen om värdepapperi</w:t>
      </w:r>
      <w:r>
        <w:softHyphen/>
        <w:t>se</w:t>
      </w:r>
      <w:r>
        <w:softHyphen/>
        <w:t xml:space="preserve">ring. Bestämmelsen i den nuvarande lagen om att Finansinspektionen är behörig myndighet bör därför föras över till den nya kompletteringslagen. </w:t>
      </w:r>
    </w:p>
    <w:p w14:paraId="1811BF1B" w14:textId="77777777" w:rsidR="001C1FB8" w:rsidRDefault="001C1FB8" w:rsidP="001C1FB8">
      <w:pPr>
        <w:pStyle w:val="Rubrik2"/>
      </w:pPr>
      <w:bookmarkStart w:id="109" w:name="_Toc514156125"/>
      <w:bookmarkStart w:id="110" w:name="_Toc514826687"/>
      <w:bookmarkStart w:id="111" w:name="_Toc516575425"/>
      <w:bookmarkStart w:id="112" w:name="_Toc529959535"/>
      <w:bookmarkStart w:id="113" w:name="_Toc1737414"/>
      <w:bookmarkStart w:id="114" w:name="_Toc2335159"/>
      <w:bookmarkStart w:id="115" w:name="_Toc9857669"/>
      <w:bookmarkStart w:id="116" w:name="_Toc18074127"/>
      <w:bookmarkStart w:id="117" w:name="_Toc20297705"/>
      <w:bookmarkStart w:id="118" w:name="_Toc22728907"/>
      <w:r>
        <w:lastRenderedPageBreak/>
        <w:t xml:space="preserve">Hänvisningar till EU:s förordning om </w:t>
      </w:r>
      <w:r w:rsidRPr="00C801CB">
        <w:t>värdepapperisering</w:t>
      </w:r>
      <w:bookmarkEnd w:id="109"/>
      <w:bookmarkEnd w:id="110"/>
      <w:bookmarkEnd w:id="111"/>
      <w:bookmarkEnd w:id="112"/>
      <w:bookmarkEnd w:id="113"/>
      <w:bookmarkEnd w:id="114"/>
      <w:bookmarkEnd w:id="115"/>
      <w:bookmarkEnd w:id="116"/>
      <w:bookmarkEnd w:id="117"/>
      <w:bookmarkEnd w:id="118"/>
    </w:p>
    <w:p w14:paraId="7BDD34DD" w14:textId="77777777" w:rsidR="001C1FB8" w:rsidRPr="00131543" w:rsidRDefault="001C1FB8" w:rsidP="001C1FB8">
      <w:pPr>
        <w:pStyle w:val="Brdtextram"/>
        <w:rPr>
          <w:b/>
        </w:rPr>
      </w:pPr>
      <w:r>
        <w:rPr>
          <w:b/>
        </w:rPr>
        <w:t xml:space="preserve">Regeringens </w:t>
      </w:r>
      <w:r w:rsidRPr="00420062">
        <w:rPr>
          <w:b/>
        </w:rPr>
        <w:t>förslag:</w:t>
      </w:r>
      <w:r>
        <w:t xml:space="preserve"> </w:t>
      </w:r>
      <w:r w:rsidRPr="00E0407D">
        <w:t xml:space="preserve">Hänvisningar till </w:t>
      </w:r>
      <w:r>
        <w:t xml:space="preserve">EU:s </w:t>
      </w:r>
      <w:r w:rsidRPr="00E0407D">
        <w:t>förordning</w:t>
      </w:r>
      <w:r>
        <w:t xml:space="preserve"> om värde</w:t>
      </w:r>
      <w:r>
        <w:softHyphen/>
        <w:t>papperisering</w:t>
      </w:r>
      <w:r w:rsidRPr="00E0407D">
        <w:t xml:space="preserve"> ska vara dynamiska, dvs. avse förordningen i den vid varje tidpunkt gällande lydelsen.</w:t>
      </w:r>
      <w:r>
        <w:t xml:space="preserve"> </w:t>
      </w:r>
    </w:p>
    <w:p w14:paraId="7041FC1E" w14:textId="77777777" w:rsidR="001C1FB8" w:rsidRPr="00A76360" w:rsidRDefault="001C1FB8" w:rsidP="001C1FB8">
      <w:pPr>
        <w:pStyle w:val="Brdtextmedindrag"/>
        <w:rPr>
          <w:sz w:val="8"/>
          <w:szCs w:val="8"/>
        </w:rPr>
      </w:pPr>
    </w:p>
    <w:p w14:paraId="2E71F23A" w14:textId="77777777" w:rsidR="001C1FB8" w:rsidRPr="00131543" w:rsidRDefault="001C1FB8" w:rsidP="001C1FB8">
      <w:pPr>
        <w:pStyle w:val="Brdtextmedindrag"/>
      </w:pPr>
      <w:r w:rsidRPr="00184788">
        <w:rPr>
          <w:b/>
        </w:rPr>
        <w:t xml:space="preserve">Promemorians förslag </w:t>
      </w:r>
      <w:r w:rsidRPr="00131543">
        <w:t xml:space="preserve">överensstämmer med regeringens förslag. </w:t>
      </w:r>
    </w:p>
    <w:p w14:paraId="64666120" w14:textId="77777777" w:rsidR="001C1FB8" w:rsidRPr="00131543" w:rsidRDefault="001C1FB8" w:rsidP="001C1FB8">
      <w:pPr>
        <w:pStyle w:val="Brdtextmedindrag"/>
      </w:pPr>
      <w:r w:rsidRPr="00184788">
        <w:rPr>
          <w:b/>
        </w:rPr>
        <w:t>Remissinstanserna</w:t>
      </w:r>
      <w:r>
        <w:t xml:space="preserve"> tillstyrker förslaget eller har inget att invända mot det. </w:t>
      </w:r>
    </w:p>
    <w:p w14:paraId="46A90275" w14:textId="77777777" w:rsidR="001C1FB8" w:rsidRDefault="001C1FB8" w:rsidP="001C1FB8">
      <w:pPr>
        <w:pStyle w:val="Brdtextmedindrag"/>
      </w:pPr>
      <w:r>
        <w:rPr>
          <w:b/>
        </w:rPr>
        <w:t>Skälen för regeringens förslag</w:t>
      </w:r>
      <w:r w:rsidRPr="0006285B">
        <w:rPr>
          <w:b/>
        </w:rPr>
        <w:t>:</w:t>
      </w:r>
      <w:r>
        <w:t xml:space="preserve"> Hänvisningar till EU-rättsakter kan göras antingen statiska eller dynamiska. En statisk hänvisning innebär att hänvisningen avser EU-rättsakten i en viss angiven lydelse. En dynamisk hänvisning innebär att hänvisningen avser EU-rättsakten i den vid varje tidpunkt gällande lydelsen. </w:t>
      </w:r>
    </w:p>
    <w:p w14:paraId="5CD029AE" w14:textId="77777777" w:rsidR="001C1FB8" w:rsidRDefault="001C1FB8" w:rsidP="001C1FB8">
      <w:pPr>
        <w:pStyle w:val="Brdtextmedindrag"/>
      </w:pPr>
      <w:r>
        <w:t>I några av de bestämmelser som föreslås i denna proposition krävs det en hänvisning till förordningen om värdepapperisering. För att eventuella ändringar i förordningen ska få omedelbart genomslag i den svenska lag</w:t>
      </w:r>
      <w:r>
        <w:softHyphen/>
        <w:t>stift</w:t>
      </w:r>
      <w:r>
        <w:softHyphen/>
        <w:t>ningen är det lämpligt att hänvisningarna i den nya kompletterings</w:t>
      </w:r>
      <w:r>
        <w:softHyphen/>
        <w:t>lagen till förordningen är dynamiska. När det gäller EU-förordningar är det också den hänvisningsteknik regeringen ofta har använt i senare tids propositioner (se t.ex. prop. 2015/16:156 s. 20 f. och prop. 2016/17:22 s. 95 f.).</w:t>
      </w:r>
    </w:p>
    <w:p w14:paraId="38DBD69F" w14:textId="77777777" w:rsidR="001C1FB8" w:rsidRDefault="001C1FB8" w:rsidP="001C1FB8">
      <w:pPr>
        <w:pStyle w:val="Rubrik2"/>
      </w:pPr>
      <w:bookmarkStart w:id="119" w:name="_Toc514156126"/>
      <w:bookmarkStart w:id="120" w:name="_Toc514826688"/>
      <w:bookmarkStart w:id="121" w:name="_Toc516575426"/>
      <w:bookmarkStart w:id="122" w:name="_Toc18074128"/>
      <w:bookmarkStart w:id="123" w:name="_Toc20297706"/>
      <w:bookmarkStart w:id="124" w:name="_Toc22728908"/>
      <w:bookmarkStart w:id="125" w:name="_Hlk18942362"/>
      <w:bookmarkStart w:id="126" w:name="_Toc529959536"/>
      <w:bookmarkStart w:id="127" w:name="_Toc1737415"/>
      <w:bookmarkStart w:id="128" w:name="_Toc2335160"/>
      <w:bookmarkStart w:id="129" w:name="_Toc9857670"/>
      <w:bookmarkEnd w:id="119"/>
      <w:bookmarkEnd w:id="120"/>
      <w:bookmarkEnd w:id="121"/>
      <w:r>
        <w:t>Hantering av personuppgifter</w:t>
      </w:r>
      <w:bookmarkEnd w:id="122"/>
      <w:bookmarkEnd w:id="123"/>
      <w:bookmarkEnd w:id="124"/>
    </w:p>
    <w:p w14:paraId="64C56681" w14:textId="77777777" w:rsidR="001C1FB8" w:rsidRPr="00907E1F" w:rsidRDefault="001C1FB8" w:rsidP="001C1FB8">
      <w:pPr>
        <w:pStyle w:val="Brdtextram"/>
      </w:pPr>
      <w:r>
        <w:rPr>
          <w:b/>
        </w:rPr>
        <w:t>Regeringens bedömning</w:t>
      </w:r>
      <w:r w:rsidRPr="00255BF7">
        <w:rPr>
          <w:b/>
        </w:rPr>
        <w:t>:</w:t>
      </w:r>
      <w:r w:rsidRPr="00FE0776">
        <w:t xml:space="preserve"> </w:t>
      </w:r>
      <w:r w:rsidRPr="0095571E">
        <w:t>EU:s dataskyddsförordning, lagen med kompletterande bestämmelser till EU:s dataskyddsförordning och förordningen med kompletterande bestämmelser till EU:s dataskydds</w:t>
      </w:r>
      <w:r>
        <w:softHyphen/>
      </w:r>
      <w:r w:rsidRPr="0095571E">
        <w:t>förordning utgör tillräcklig reglering för den personuppgiftsbehandling som kommer att ske med anledning av EU:s förordning om värde</w:t>
      </w:r>
      <w:r>
        <w:softHyphen/>
      </w:r>
      <w:r w:rsidRPr="0095571E">
        <w:t>papper</w:t>
      </w:r>
      <w:r>
        <w:softHyphen/>
      </w:r>
      <w:r w:rsidRPr="0095571E">
        <w:t>isering. Det behöver således inte införas någon ytterligare reglering om denna behandling.</w:t>
      </w:r>
    </w:p>
    <w:p w14:paraId="03FA4D6A" w14:textId="77777777" w:rsidR="001C1FB8" w:rsidRPr="00FE0776" w:rsidRDefault="001C1FB8" w:rsidP="001C1FB8">
      <w:pPr>
        <w:pStyle w:val="Brdtextmedindrag"/>
        <w:ind w:firstLine="0"/>
        <w:rPr>
          <w:b/>
          <w:sz w:val="8"/>
          <w:szCs w:val="8"/>
        </w:rPr>
      </w:pPr>
    </w:p>
    <w:p w14:paraId="34789A39" w14:textId="77777777" w:rsidR="001C1FB8" w:rsidRPr="00907E1F" w:rsidRDefault="001C1FB8" w:rsidP="001C1FB8">
      <w:pPr>
        <w:pStyle w:val="Brdtextmedindrag"/>
      </w:pPr>
      <w:r w:rsidRPr="00FE0776">
        <w:rPr>
          <w:b/>
        </w:rPr>
        <w:t>Promemorian</w:t>
      </w:r>
      <w:r>
        <w:t xml:space="preserve"> </w:t>
      </w:r>
      <w:r w:rsidRPr="00FE0776">
        <w:t>behandlar inte frågan.</w:t>
      </w:r>
    </w:p>
    <w:p w14:paraId="11C157D3" w14:textId="77777777" w:rsidR="001C1FB8" w:rsidRDefault="001C1FB8" w:rsidP="001C1FB8">
      <w:pPr>
        <w:pStyle w:val="Brdtextmedindrag"/>
      </w:pPr>
      <w:r w:rsidRPr="00FE0776">
        <w:rPr>
          <w:b/>
        </w:rPr>
        <w:t>Remissinstanserna:</w:t>
      </w:r>
      <w:r>
        <w:t xml:space="preserve"> </w:t>
      </w:r>
      <w:r w:rsidRPr="00FE0776">
        <w:rPr>
          <w:i/>
        </w:rPr>
        <w:t>Datainspektionen</w:t>
      </w:r>
      <w:r w:rsidRPr="004B68A9">
        <w:t xml:space="preserve"> anser att det fortsatta arbetet be</w:t>
      </w:r>
      <w:r>
        <w:softHyphen/>
      </w:r>
      <w:r w:rsidRPr="004B68A9">
        <w:t>höver kompletteras m</w:t>
      </w:r>
      <w:r>
        <w:t>ed en analys kring vilka person</w:t>
      </w:r>
      <w:r w:rsidRPr="004B68A9">
        <w:t>uppgifter som kommer att behandlas till följd av förslage</w:t>
      </w:r>
      <w:r>
        <w:t>t</w:t>
      </w:r>
      <w:r w:rsidRPr="004B68A9">
        <w:t xml:space="preserve"> </w:t>
      </w:r>
      <w:r>
        <w:t>t</w:t>
      </w:r>
      <w:r w:rsidRPr="004B68A9">
        <w:t>i</w:t>
      </w:r>
      <w:r>
        <w:t>ll</w:t>
      </w:r>
      <w:r w:rsidRPr="004B68A9">
        <w:t xml:space="preserve"> ny </w:t>
      </w:r>
      <w:r>
        <w:t xml:space="preserve">lag med </w:t>
      </w:r>
      <w:r w:rsidRPr="004B68A9">
        <w:t>kompletter</w:t>
      </w:r>
      <w:r w:rsidRPr="001F071B">
        <w:t>ande</w:t>
      </w:r>
      <w:r>
        <w:t xml:space="preserve"> bestämmelser till EU:s förordning om värdepapperisering</w:t>
      </w:r>
      <w:r w:rsidRPr="004B68A9">
        <w:t>, om integritets</w:t>
      </w:r>
      <w:r>
        <w:softHyphen/>
      </w:r>
      <w:r w:rsidRPr="004B68A9">
        <w:t>intrången som behandlingarna medför är proportionerliga och vilka bestämmel</w:t>
      </w:r>
      <w:r>
        <w:t>ser (skyddsåtgärder) som kan be</w:t>
      </w:r>
      <w:r w:rsidRPr="004B68A9">
        <w:t xml:space="preserve">hövas till skydd för de personer vars personuppgifter avser att behandlas. </w:t>
      </w:r>
      <w:r>
        <w:t>E</w:t>
      </w:r>
      <w:r w:rsidRPr="004B68A9">
        <w:t xml:space="preserve">n sådan analys </w:t>
      </w:r>
      <w:r>
        <w:t xml:space="preserve">ska enligt Datainspektionen </w:t>
      </w:r>
      <w:r w:rsidRPr="004B68A9">
        <w:t>kartlägga de risker och konsekvenser som förslaget kan innebära för den personliga integriteten och kartläggningen ska sedan ligga till</w:t>
      </w:r>
      <w:r>
        <w:t xml:space="preserve"> grund för en proportionalitets</w:t>
      </w:r>
      <w:r w:rsidRPr="004B68A9">
        <w:t xml:space="preserve">bedömning där de skyddsåtgärder som regleras vägs in. Datainspektionen anser att analysen sammantaget ska säkerställa att integritetsintrånget inte blir större än nödvändigt utifrån vad man vill uppnå med förslaget och att behandlingen är proportionell i förhållande till de </w:t>
      </w:r>
      <w:r>
        <w:t>legitima mål som eftersträvas.</w:t>
      </w:r>
      <w:r w:rsidRPr="004B68A9">
        <w:t xml:space="preserve"> </w:t>
      </w:r>
    </w:p>
    <w:p w14:paraId="4152E855" w14:textId="77777777" w:rsidR="001C1FB8" w:rsidRDefault="001C1FB8" w:rsidP="001C1FB8">
      <w:pPr>
        <w:pStyle w:val="Brdtextmedindrag"/>
      </w:pPr>
      <w:r>
        <w:rPr>
          <w:b/>
        </w:rPr>
        <w:lastRenderedPageBreak/>
        <w:t xml:space="preserve">Skälen för regeringens bedömning: </w:t>
      </w:r>
      <w:r w:rsidRPr="00095451">
        <w:rPr>
          <w:i/>
        </w:rPr>
        <w:t>Datainspektionen</w:t>
      </w:r>
      <w:r w:rsidRPr="00D02F93">
        <w:t xml:space="preserve"> efterfrågar en analys kring vilka personuppgifter som kommer att behandlas till följd av förslage</w:t>
      </w:r>
      <w:r>
        <w:t>t</w:t>
      </w:r>
      <w:r w:rsidRPr="00D02F93">
        <w:t xml:space="preserve"> </w:t>
      </w:r>
      <w:r>
        <w:t>t</w:t>
      </w:r>
      <w:r w:rsidRPr="00D02F93">
        <w:t>i</w:t>
      </w:r>
      <w:r>
        <w:t>ll</w:t>
      </w:r>
      <w:r w:rsidRPr="00D02F93">
        <w:t xml:space="preserve"> ny </w:t>
      </w:r>
      <w:r>
        <w:t xml:space="preserve">lag med </w:t>
      </w:r>
      <w:r w:rsidRPr="00D02F93">
        <w:t>kompletter</w:t>
      </w:r>
      <w:r>
        <w:t xml:space="preserve">ande </w:t>
      </w:r>
      <w:r w:rsidRPr="001F071B">
        <w:t>bestämmelser till EU:s förordning om värdepapperisering</w:t>
      </w:r>
      <w:r w:rsidRPr="00D02F93">
        <w:t>, att nödvändiga skyddsåtgärder ident</w:t>
      </w:r>
      <w:r>
        <w:t>ifieras och vägs in i en propor</w:t>
      </w:r>
      <w:r w:rsidRPr="00D02F93">
        <w:t xml:space="preserve">tionalitetbedömning som ska göras i syfte </w:t>
      </w:r>
      <w:r>
        <w:t>att säkerställa att integritets</w:t>
      </w:r>
      <w:r w:rsidRPr="00D02F93">
        <w:t>intrånget till följd av förslage</w:t>
      </w:r>
      <w:r>
        <w:t>t</w:t>
      </w:r>
      <w:r w:rsidRPr="00D02F93">
        <w:t xml:space="preserve"> inte blir större än nödvändigt. Regeringen konstaterar att personuppgifter kan komma att behandlas till följd av föro</w:t>
      </w:r>
      <w:r>
        <w:t>rdningen om värdepapperisering</w:t>
      </w:r>
      <w:r w:rsidRPr="00D02F93">
        <w:t>. Sådan behandling kan före</w:t>
      </w:r>
      <w:r>
        <w:softHyphen/>
      </w:r>
      <w:r w:rsidRPr="00D02F93">
        <w:t xml:space="preserve">komma såväl hos de olika privata aktörer som är involverade i en </w:t>
      </w:r>
      <w:r>
        <w:t>värde</w:t>
      </w:r>
      <w:r>
        <w:softHyphen/>
        <w:t>papperi</w:t>
      </w:r>
      <w:r w:rsidRPr="00D02F93">
        <w:t>sering som hos Finansinspektionen när myndigheten utövar sin till</w:t>
      </w:r>
      <w:r>
        <w:softHyphen/>
      </w:r>
      <w:r w:rsidRPr="00D02F93">
        <w:t xml:space="preserve">syn över att regelverket följs. </w:t>
      </w:r>
      <w:r>
        <w:t xml:space="preserve">För de privata aktörernas del ska </w:t>
      </w:r>
      <w:r w:rsidRPr="00D02F93">
        <w:t>uppgifter som är relevanta för de underliggande lån som ingår i en värdepapper</w:t>
      </w:r>
      <w:r>
        <w:softHyphen/>
      </w:r>
      <w:r w:rsidRPr="00D02F93">
        <w:t>isering</w:t>
      </w:r>
      <w:r>
        <w:t xml:space="preserve"> tillgängliggöras, vilket skulle kunna inkludera personuppgifter avseende låntagaren, t.ex. uppgifter om inkomstförhållanden (artikel 7). Vilken information som ska tillhandahållas kommer att specificeras i tekniska standarder för tillsyn och genomförande (artikel 7.3 och 7.4).</w:t>
      </w:r>
      <w:r w:rsidRPr="00D02F93">
        <w:t xml:space="preserve"> </w:t>
      </w:r>
      <w:r>
        <w:t>De aktuella standarderna har inte ännu antagits kommissionen.</w:t>
      </w:r>
      <w:r w:rsidRPr="00D02F93">
        <w:t xml:space="preserve"> </w:t>
      </w:r>
      <w:r>
        <w:t>Finansinspek</w:t>
      </w:r>
      <w:r>
        <w:softHyphen/>
        <w:t>tionen kan därutöver komma att behöva behandla personuppgifter som är nödvändiga för tillsynen över att regelverket följs, t.ex. namn och kontakt</w:t>
      </w:r>
      <w:r>
        <w:softHyphen/>
        <w:t xml:space="preserve">uppgifter för ledande befattningshavare hos de aktörer som står under dess tillsyn. </w:t>
      </w:r>
      <w:r w:rsidRPr="00BD2C59">
        <w:t xml:space="preserve">Frågan om offentliggörande av personuppgifter i samband med Finansinspektionens beslut om sanktioner behandlas i avsnitt 7.8. </w:t>
      </w:r>
      <w:r w:rsidRPr="00D02F93">
        <w:t>I förord</w:t>
      </w:r>
      <w:r>
        <w:softHyphen/>
      </w:r>
      <w:r w:rsidRPr="00D02F93">
        <w:t>ningen om värde</w:t>
      </w:r>
      <w:r>
        <w:softHyphen/>
      </w:r>
      <w:r w:rsidRPr="00D02F93">
        <w:t>papperi</w:t>
      </w:r>
      <w:r>
        <w:softHyphen/>
      </w:r>
      <w:r w:rsidRPr="00D02F93">
        <w:t xml:space="preserve">sering erinras om att </w:t>
      </w:r>
      <w:r>
        <w:t>berörda</w:t>
      </w:r>
      <w:r w:rsidRPr="00D02F93">
        <w:t xml:space="preserve"> aktörer i en värde</w:t>
      </w:r>
      <w:r>
        <w:softHyphen/>
      </w:r>
      <w:r w:rsidRPr="00D02F93">
        <w:t>papper</w:t>
      </w:r>
      <w:r>
        <w:softHyphen/>
      </w:r>
      <w:r w:rsidRPr="00D02F93">
        <w:t>isering ska följa nationell rätt och unionsrätt vid behandling av person</w:t>
      </w:r>
      <w:r>
        <w:softHyphen/>
      </w:r>
      <w:r w:rsidRPr="00D02F93">
        <w:t>uppgifter (se artikel</w:t>
      </w:r>
      <w:r>
        <w:t> </w:t>
      </w:r>
      <w:r w:rsidRPr="00D02F93">
        <w:t xml:space="preserve">7.1 sjätte stycket). </w:t>
      </w:r>
    </w:p>
    <w:p w14:paraId="24A7E4F0" w14:textId="77777777" w:rsidR="001C1FB8" w:rsidRDefault="001C1FB8" w:rsidP="001C1FB8">
      <w:pPr>
        <w:pStyle w:val="Brdtextmedindrag"/>
      </w:pPr>
      <w:r w:rsidRPr="00D02F93">
        <w:t>Europa</w:t>
      </w:r>
      <w:r>
        <w:softHyphen/>
      </w:r>
      <w:r w:rsidRPr="00D02F93">
        <w:t>parlamentets och rådets förordning (EU) 2016/679 av den 27</w:t>
      </w:r>
      <w:r>
        <w:t> </w:t>
      </w:r>
      <w:r w:rsidRPr="00D02F93">
        <w:t>april 2016 om skydd för fysiska personer med avseende på behandling av person</w:t>
      </w:r>
      <w:r>
        <w:softHyphen/>
      </w:r>
      <w:r w:rsidRPr="00D02F93">
        <w:t>uppgifter och om det fria flödet av sådana uppgifter och om upp</w:t>
      </w:r>
      <w:r>
        <w:softHyphen/>
      </w:r>
      <w:r w:rsidRPr="00D02F93">
        <w:t>hävande av direktiv 95/4</w:t>
      </w:r>
      <w:r>
        <w:t>6/EG (allmän data</w:t>
      </w:r>
      <w:r w:rsidRPr="00D02F93">
        <w:t>skyddsförordning)</w:t>
      </w:r>
      <w:r>
        <w:t>, förkortad EU:s dataskyddsförordning,</w:t>
      </w:r>
      <w:r w:rsidRPr="00D02F93">
        <w:t xml:space="preserve"> är tillämplig sedan den 25 maj 2018. </w:t>
      </w:r>
      <w:r>
        <w:t>Förord</w:t>
      </w:r>
      <w:r>
        <w:softHyphen/>
        <w:t>ningen</w:t>
      </w:r>
      <w:r w:rsidRPr="00D02F93">
        <w:t xml:space="preserve"> ut</w:t>
      </w:r>
      <w:r>
        <w:softHyphen/>
      </w:r>
      <w:r w:rsidRPr="00D02F93">
        <w:t xml:space="preserve">gör </w:t>
      </w:r>
      <w:r>
        <w:t>d</w:t>
      </w:r>
      <w:r w:rsidRPr="00D02F93">
        <w:t>en genere</w:t>
      </w:r>
      <w:r>
        <w:t>lla regleringen för personuppgifts</w:t>
      </w:r>
      <w:r>
        <w:softHyphen/>
      </w:r>
      <w:r w:rsidRPr="00D02F93">
        <w:t>behandling inom EU</w:t>
      </w:r>
      <w:r>
        <w:t>.</w:t>
      </w:r>
      <w:r w:rsidRPr="007839F5">
        <w:t xml:space="preserve"> </w:t>
      </w:r>
      <w:r>
        <w:t>EU:s d</w:t>
      </w:r>
      <w:r w:rsidRPr="007839F5">
        <w:t>ata</w:t>
      </w:r>
      <w:r>
        <w:softHyphen/>
      </w:r>
      <w:r w:rsidRPr="007839F5">
        <w:t>skydds</w:t>
      </w:r>
      <w:r>
        <w:softHyphen/>
      </w:r>
      <w:r w:rsidRPr="007839F5">
        <w:t>förord</w:t>
      </w:r>
      <w:r>
        <w:softHyphen/>
      </w:r>
      <w:r w:rsidRPr="007839F5">
        <w:t>ning komplet</w:t>
      </w:r>
      <w:r>
        <w:softHyphen/>
      </w:r>
      <w:r w:rsidRPr="007839F5">
        <w:t>teras i Sverige av bl.a. lagen (2018:218) med komp</w:t>
      </w:r>
      <w:r>
        <w:softHyphen/>
      </w:r>
      <w:r w:rsidRPr="007839F5">
        <w:t>letterande bestämmel</w:t>
      </w:r>
      <w:r>
        <w:softHyphen/>
      </w:r>
      <w:r w:rsidRPr="007839F5">
        <w:t>ser till EU:s data</w:t>
      </w:r>
      <w:r>
        <w:softHyphen/>
      </w:r>
      <w:r w:rsidRPr="007839F5">
        <w:t>skydds</w:t>
      </w:r>
      <w:r>
        <w:softHyphen/>
      </w:r>
      <w:r w:rsidRPr="007839F5">
        <w:t>förordning (data</w:t>
      </w:r>
      <w:r>
        <w:softHyphen/>
      </w:r>
      <w:r w:rsidRPr="007839F5">
        <w:t>skyddslagen) och förordningen (2018:219) med komplett</w:t>
      </w:r>
      <w:r>
        <w:softHyphen/>
      </w:r>
      <w:r w:rsidRPr="007839F5">
        <w:t>erande bestäm</w:t>
      </w:r>
      <w:r>
        <w:softHyphen/>
      </w:r>
      <w:r w:rsidRPr="007839F5">
        <w:t>melser till EU:s dataskyddsförord</w:t>
      </w:r>
      <w:r>
        <w:softHyphen/>
      </w:r>
      <w:r w:rsidRPr="007839F5">
        <w:t xml:space="preserve">ning. </w:t>
      </w:r>
      <w:r>
        <w:t>EU:s data</w:t>
      </w:r>
      <w:r>
        <w:softHyphen/>
        <w:t>skydds</w:t>
      </w:r>
      <w:r>
        <w:softHyphen/>
        <w:t>f</w:t>
      </w:r>
      <w:r w:rsidRPr="007839F5">
        <w:t>örordning om</w:t>
      </w:r>
      <w:r>
        <w:softHyphen/>
      </w:r>
      <w:r w:rsidRPr="007839F5">
        <w:t>fattar i stort sett all behandling av personupp</w:t>
      </w:r>
      <w:r>
        <w:softHyphen/>
      </w:r>
      <w:r w:rsidRPr="007839F5">
        <w:t xml:space="preserve">gifter vilket innebär att även sådan personuppgiftsbehandling som sker i privata företag kan omfattas. </w:t>
      </w:r>
    </w:p>
    <w:p w14:paraId="58069FC8" w14:textId="77777777" w:rsidR="001C1FB8" w:rsidRDefault="001C1FB8" w:rsidP="001C1FB8">
      <w:pPr>
        <w:pStyle w:val="Brdtextmedindrag"/>
      </w:pPr>
      <w:r>
        <w:t xml:space="preserve">När det gäller myndigheter utgör i normalfallet deras uppdrag </w:t>
      </w:r>
      <w:r w:rsidRPr="00851E85">
        <w:t xml:space="preserve">en rättslig grund för behandling av personuppgifter </w:t>
      </w:r>
      <w:r>
        <w:t>med stöd av EU:s data</w:t>
      </w:r>
      <w:r>
        <w:softHyphen/>
        <w:t>skydds</w:t>
      </w:r>
      <w:r>
        <w:softHyphen/>
        <w:t>förordning</w:t>
      </w:r>
      <w:r w:rsidRPr="00851E85">
        <w:t>, dvs. på grundval av att uppdraget avser en uppgift av allmänt intresse</w:t>
      </w:r>
      <w:r>
        <w:t xml:space="preserve"> (</w:t>
      </w:r>
      <w:r w:rsidRPr="00851E85">
        <w:t>artikel</w:t>
      </w:r>
      <w:r>
        <w:t> </w:t>
      </w:r>
      <w:r w:rsidRPr="00851E85">
        <w:t>6.1</w:t>
      </w:r>
      <w:r>
        <w:t> </w:t>
      </w:r>
      <w:r w:rsidRPr="00851E85">
        <w:t>e</w:t>
      </w:r>
      <w:r>
        <w:t xml:space="preserve"> i EU:s dataskyddsförordning)</w:t>
      </w:r>
      <w:r w:rsidRPr="00851E85">
        <w:t xml:space="preserve">. </w:t>
      </w:r>
      <w:r>
        <w:t>Den rättsliga grunden för Finansinspek</w:t>
      </w:r>
      <w:r>
        <w:softHyphen/>
        <w:t>tionens behandling av personuppgifter kommer således finnas i den nya lagen med kompletterande bestämmelser till EU:s för</w:t>
      </w:r>
      <w:r>
        <w:softHyphen/>
        <w:t>ordning om värde</w:t>
      </w:r>
      <w:r>
        <w:softHyphen/>
        <w:t>papperisering och i EU:s dataskyddsförord</w:t>
      </w:r>
      <w:r>
        <w:softHyphen/>
        <w:t>ning. De behöriga myndig</w:t>
      </w:r>
      <w:r>
        <w:softHyphen/>
        <w:t>heternas ansvar att utöva till</w:t>
      </w:r>
      <w:r>
        <w:softHyphen/>
        <w:t>syn skulle också kunna ses som en rättslig förpliktelse (artikel 6.1 c i EU:s dataskyddsförordning). För privata aktörer skulle det kunna bli fråga om att behandla person</w:t>
      </w:r>
      <w:r>
        <w:softHyphen/>
        <w:t>uppgifter som är nödvändiga för att uppfylla kraven i förordningen om värdepapper</w:t>
      </w:r>
      <w:r>
        <w:softHyphen/>
        <w:t xml:space="preserve">isering så som de specificeras i de tekniska standarder som ska antas av kommissionen eller med stöd av samtycke från den vars uppgifter </w:t>
      </w:r>
      <w:r>
        <w:lastRenderedPageBreak/>
        <w:t>behand</w:t>
      </w:r>
      <w:r>
        <w:softHyphen/>
        <w:t xml:space="preserve">las (artikel 6.1 a och c i EU:s dataskyddsförordning). </w:t>
      </w:r>
      <w:r w:rsidRPr="002A163D">
        <w:t xml:space="preserve">Regeringen </w:t>
      </w:r>
      <w:r>
        <w:t>be</w:t>
      </w:r>
      <w:r>
        <w:softHyphen/>
        <w:t>dömer</w:t>
      </w:r>
      <w:r w:rsidRPr="002A163D">
        <w:t xml:space="preserve"> att kraven på proportionalitet och legitimitet i </w:t>
      </w:r>
      <w:r>
        <w:t xml:space="preserve">EU:s </w:t>
      </w:r>
      <w:r w:rsidRPr="002A163D">
        <w:t>dataskydds</w:t>
      </w:r>
      <w:r>
        <w:softHyphen/>
      </w:r>
      <w:r w:rsidRPr="002A163D">
        <w:t>förordning är uppfyllt i detta fall</w:t>
      </w:r>
      <w:r>
        <w:t xml:space="preserve"> (</w:t>
      </w:r>
      <w:r w:rsidRPr="002A163D">
        <w:t>artikel 6.3</w:t>
      </w:r>
      <w:r>
        <w:t xml:space="preserve"> i EU:s data</w:t>
      </w:r>
      <w:r>
        <w:softHyphen/>
        <w:t>skyddsförordning)</w:t>
      </w:r>
      <w:r w:rsidRPr="002A163D">
        <w:t xml:space="preserve">. </w:t>
      </w:r>
      <w:r>
        <w:t>Det bedöms inte bli aktuellt för vare sig berörda privata aktörer eller Finansinspektionen att behandla känsliga person</w:t>
      </w:r>
      <w:r>
        <w:softHyphen/>
        <w:t>uppgifter (jfr artikel 9 i EU:s dataskydds</w:t>
      </w:r>
      <w:r>
        <w:softHyphen/>
        <w:t>förord</w:t>
      </w:r>
      <w:r>
        <w:softHyphen/>
        <w:t xml:space="preserve">ning). </w:t>
      </w:r>
      <w:r w:rsidRPr="00D02F93">
        <w:t>Mot den bak</w:t>
      </w:r>
      <w:r>
        <w:softHyphen/>
      </w:r>
      <w:r w:rsidRPr="00D02F93">
        <w:t>grunden anser reger</w:t>
      </w:r>
      <w:r>
        <w:softHyphen/>
      </w:r>
      <w:r w:rsidRPr="00D02F93">
        <w:t>ing</w:t>
      </w:r>
      <w:r>
        <w:softHyphen/>
      </w:r>
      <w:r w:rsidRPr="00D02F93">
        <w:t xml:space="preserve">en att </w:t>
      </w:r>
      <w:r>
        <w:t xml:space="preserve">EU:s </w:t>
      </w:r>
      <w:r w:rsidRPr="0095571E">
        <w:t>dataskyddsförord</w:t>
      </w:r>
      <w:r>
        <w:softHyphen/>
      </w:r>
      <w:r w:rsidRPr="0095571E">
        <w:t>ning, lagen med komp</w:t>
      </w:r>
      <w:r>
        <w:softHyphen/>
      </w:r>
      <w:r w:rsidRPr="0095571E">
        <w:t>letterande bestäm</w:t>
      </w:r>
      <w:r>
        <w:softHyphen/>
      </w:r>
      <w:r w:rsidRPr="0095571E">
        <w:t>melser till EU:s dataskyddsförord</w:t>
      </w:r>
      <w:r>
        <w:softHyphen/>
      </w:r>
      <w:r w:rsidRPr="0095571E">
        <w:t>ning och förord</w:t>
      </w:r>
      <w:r>
        <w:softHyphen/>
      </w:r>
      <w:r w:rsidRPr="0095571E">
        <w:t>ningen med komplet</w:t>
      </w:r>
      <w:r>
        <w:softHyphen/>
      </w:r>
      <w:r w:rsidRPr="0095571E">
        <w:t>terande bestämmelser till EU:s dataskydds</w:t>
      </w:r>
      <w:r>
        <w:softHyphen/>
      </w:r>
      <w:r w:rsidRPr="0095571E">
        <w:t>förordning utgör tillräcklig reglering för den personuppgifts</w:t>
      </w:r>
      <w:r>
        <w:softHyphen/>
      </w:r>
      <w:r w:rsidRPr="0095571E">
        <w:t>behand</w:t>
      </w:r>
      <w:r>
        <w:softHyphen/>
      </w:r>
      <w:r w:rsidRPr="0095571E">
        <w:t xml:space="preserve">ling som kommer att ske med anledning av </w:t>
      </w:r>
      <w:r>
        <w:t xml:space="preserve">den nya kompletteringslagen och </w:t>
      </w:r>
      <w:r w:rsidRPr="0095571E">
        <w:t>förordning</w:t>
      </w:r>
      <w:r>
        <w:t>en</w:t>
      </w:r>
      <w:r w:rsidRPr="0095571E">
        <w:t xml:space="preserve"> om värde</w:t>
      </w:r>
      <w:r>
        <w:softHyphen/>
      </w:r>
      <w:r w:rsidRPr="0095571E">
        <w:t>papperisering och att någon ytterligare reglering om denna behand</w:t>
      </w:r>
      <w:r>
        <w:softHyphen/>
      </w:r>
      <w:r w:rsidRPr="0095571E">
        <w:t>ling inte behöver införas</w:t>
      </w:r>
      <w:r w:rsidRPr="00D02F93">
        <w:t>.</w:t>
      </w:r>
      <w:r>
        <w:t xml:space="preserve"> </w:t>
      </w:r>
    </w:p>
    <w:p w14:paraId="112C9845" w14:textId="77777777" w:rsidR="001C1FB8" w:rsidRPr="00184114" w:rsidRDefault="001C1FB8" w:rsidP="001C1FB8">
      <w:pPr>
        <w:pStyle w:val="Rubrik1"/>
      </w:pPr>
      <w:bookmarkStart w:id="130" w:name="_Toc18074129"/>
      <w:bookmarkStart w:id="131" w:name="_Toc20297707"/>
      <w:bookmarkStart w:id="132" w:name="_Toc22728909"/>
      <w:bookmarkEnd w:id="125"/>
      <w:r w:rsidRPr="00EA5347">
        <w:t>Tillsyn</w:t>
      </w:r>
      <w:bookmarkEnd w:id="126"/>
      <w:bookmarkEnd w:id="127"/>
      <w:bookmarkEnd w:id="128"/>
      <w:bookmarkEnd w:id="129"/>
      <w:bookmarkEnd w:id="130"/>
      <w:bookmarkEnd w:id="131"/>
      <w:bookmarkEnd w:id="132"/>
    </w:p>
    <w:p w14:paraId="76DA5605" w14:textId="77777777" w:rsidR="001C1FB8" w:rsidRDefault="001C1FB8" w:rsidP="001C1FB8">
      <w:pPr>
        <w:pStyle w:val="Rubrik2"/>
        <w:spacing w:before="0"/>
      </w:pPr>
      <w:bookmarkStart w:id="133" w:name="_Toc529959537"/>
      <w:bookmarkStart w:id="134" w:name="_Toc1737416"/>
      <w:bookmarkStart w:id="135" w:name="_Toc2335161"/>
      <w:bookmarkStart w:id="136" w:name="_Toc9857671"/>
      <w:bookmarkStart w:id="137" w:name="_Toc18074130"/>
      <w:bookmarkStart w:id="138" w:name="_Toc20297708"/>
      <w:bookmarkStart w:id="139" w:name="_Toc22728910"/>
      <w:r>
        <w:t>Inledning</w:t>
      </w:r>
      <w:bookmarkEnd w:id="133"/>
      <w:bookmarkEnd w:id="134"/>
      <w:bookmarkEnd w:id="135"/>
      <w:bookmarkEnd w:id="136"/>
      <w:bookmarkEnd w:id="137"/>
      <w:bookmarkEnd w:id="138"/>
      <w:bookmarkEnd w:id="139"/>
    </w:p>
    <w:p w14:paraId="3122FE8B" w14:textId="77777777" w:rsidR="001C1FB8" w:rsidRPr="00CA08C4" w:rsidRDefault="001C1FB8" w:rsidP="001C1FB8">
      <w:pPr>
        <w:pStyle w:val="Brdtext"/>
      </w:pPr>
      <w:r>
        <w:t>Förordningen om värdepapperisering innehåller inte några uttryckliga bestämmelser om de befogenheter som de behöriga myndigheterna ska ha för sin tillsyn över att förordningen följs. I förordningen (artikel 30.1) ställs enbart krav på att medlemsstaterna ska säkerställa att de behöriga myndigheter som utsetts enligt förordningen har de tillsyns</w:t>
      </w:r>
      <w:r>
        <w:softHyphen/>
        <w:t>befogenheter som krävs för att de ska kunna fullgöra sina uppgifter enligt förordningen</w:t>
      </w:r>
      <w:r w:rsidRPr="00CA08C4">
        <w:t xml:space="preserve">. </w:t>
      </w:r>
    </w:p>
    <w:p w14:paraId="268BF6BC" w14:textId="77777777" w:rsidR="001C1FB8" w:rsidRDefault="001C1FB8" w:rsidP="001C1FB8">
      <w:pPr>
        <w:pStyle w:val="Brdtextmedindrag"/>
      </w:pPr>
      <w:r w:rsidRPr="00CA08C4">
        <w:t xml:space="preserve">I avsnitt </w:t>
      </w:r>
      <w:r>
        <w:t>6</w:t>
      </w:r>
      <w:r w:rsidRPr="00CA08C4">
        <w:t xml:space="preserve"> behandlas bl</w:t>
      </w:r>
      <w:r>
        <w:t>.a. de utredningsbefogenheter som Finansinspek</w:t>
      </w:r>
      <w:r>
        <w:softHyphen/>
        <w:t>tionen bör ha till följd av förordningen. Den behöriga myndigheten har även vissa tillsynsbefogenheter direkt på grundval av förordningen. Den behöriga myndigheten får t.ex. kräva att risker som härrör från värde</w:t>
      </w:r>
      <w:r>
        <w:softHyphen/>
        <w:t>papperiseringstransaktioner bedöms och åtgärdas genom lämpliga strate</w:t>
      </w:r>
      <w:r>
        <w:softHyphen/>
        <w:t xml:space="preserve">gier och förfaranden som upprättas av originatorer, medverkande institut, specialföretag för värdepapperisering och ursprungliga långivare (artikel 30.3). I avsnitt 10 föreslås att ett föreläggande enligt förordningen ska få förenas med vite. </w:t>
      </w:r>
    </w:p>
    <w:p w14:paraId="628554C6" w14:textId="77777777" w:rsidR="001C1FB8" w:rsidRPr="00B34CF2" w:rsidRDefault="001C1FB8" w:rsidP="001C1FB8">
      <w:pPr>
        <w:pStyle w:val="Brdtextmedindrag"/>
      </w:pPr>
      <w:r w:rsidRPr="000F5878">
        <w:t>Utgångspunkten för Finansinspektionens befogenheter för tillsyn över att förordningen om värdepapperisering följs bör vara att dessa ska ut</w:t>
      </w:r>
      <w:r>
        <w:softHyphen/>
      </w:r>
      <w:r w:rsidRPr="000F5878">
        <w:t xml:space="preserve">formas på samma sätt som i annan </w:t>
      </w:r>
      <w:r>
        <w:t>relevant</w:t>
      </w:r>
      <w:r w:rsidRPr="000F5878">
        <w:t xml:space="preserve"> lagstiftning</w:t>
      </w:r>
      <w:r>
        <w:t xml:space="preserve"> på finansmark</w:t>
      </w:r>
      <w:r>
        <w:softHyphen/>
        <w:t>nadsområdet</w:t>
      </w:r>
      <w:r w:rsidRPr="000F5878">
        <w:t>, förutsatt att en sådan ordning är fören</w:t>
      </w:r>
      <w:r>
        <w:t>l</w:t>
      </w:r>
      <w:r w:rsidRPr="000F5878">
        <w:t>ig med förordningen och inte särskilda skäl talar emot det</w:t>
      </w:r>
      <w:r>
        <w:t xml:space="preserve">. </w:t>
      </w:r>
    </w:p>
    <w:p w14:paraId="30121EE6" w14:textId="77777777" w:rsidR="001C1FB8" w:rsidRPr="00BB0670" w:rsidRDefault="001C1FB8" w:rsidP="001C1FB8">
      <w:pPr>
        <w:pStyle w:val="Rubrik2"/>
      </w:pPr>
      <w:bookmarkStart w:id="140" w:name="_Toc529959538"/>
      <w:bookmarkStart w:id="141" w:name="_Toc1737417"/>
      <w:bookmarkStart w:id="142" w:name="_Toc2335162"/>
      <w:bookmarkStart w:id="143" w:name="_Toc9857672"/>
      <w:bookmarkStart w:id="144" w:name="_Toc18074131"/>
      <w:bookmarkStart w:id="145" w:name="_Toc20297709"/>
      <w:bookmarkStart w:id="146" w:name="_Toc22728911"/>
      <w:r>
        <w:t>Rätt att få tillgång till dokument, data och information</w:t>
      </w:r>
      <w:bookmarkEnd w:id="140"/>
      <w:bookmarkEnd w:id="141"/>
      <w:bookmarkEnd w:id="142"/>
      <w:bookmarkEnd w:id="143"/>
      <w:bookmarkEnd w:id="144"/>
      <w:bookmarkEnd w:id="145"/>
      <w:bookmarkEnd w:id="146"/>
      <w:r>
        <w:t xml:space="preserve"> </w:t>
      </w:r>
    </w:p>
    <w:p w14:paraId="423837C5" w14:textId="77777777" w:rsidR="001C1FB8" w:rsidRDefault="001C1FB8" w:rsidP="001C1FB8">
      <w:pPr>
        <w:pStyle w:val="Brdtextram"/>
        <w:keepNext/>
      </w:pPr>
      <w:r>
        <w:rPr>
          <w:b/>
        </w:rPr>
        <w:t>Regeringens förslag</w:t>
      </w:r>
      <w:r w:rsidRPr="00420062">
        <w:rPr>
          <w:b/>
        </w:rPr>
        <w:t>:</w:t>
      </w:r>
      <w:r>
        <w:t xml:space="preserve"> Finansinspektionen ska, för tillsynen över att bestämmelserna i EU:s förordning om värdepapperisering följs, få före</w:t>
      </w:r>
      <w:r>
        <w:softHyphen/>
        <w:t>lägga ett företag eller någon annan att tillhandahålla uppgifter, hand</w:t>
      </w:r>
      <w:r>
        <w:softHyphen/>
        <w:t>lingar eller annat. Inspektionen ska också få förelägga den som för</w:t>
      </w:r>
      <w:r>
        <w:softHyphen/>
        <w:t>väntas kunna lämna upplys</w:t>
      </w:r>
      <w:r>
        <w:softHyphen/>
        <w:t xml:space="preserve">ningar i saken att inställa sig till förhör på </w:t>
      </w:r>
      <w:r>
        <w:lastRenderedPageBreak/>
        <w:t>tid och plats som inspek</w:t>
      </w:r>
      <w:r>
        <w:softHyphen/>
        <w:t xml:space="preserve">tionen bestämmer. Ett föreläggande ska dock inte få strida mot den i lag reglerade tystnadsplikten för advokater. </w:t>
      </w:r>
    </w:p>
    <w:p w14:paraId="01C04EB9" w14:textId="77777777" w:rsidR="001C1FB8" w:rsidRPr="00FE0C62" w:rsidRDefault="001C1FB8" w:rsidP="001C1FB8">
      <w:pPr>
        <w:pStyle w:val="Brdtextmedindragram"/>
      </w:pPr>
      <w:r>
        <w:t xml:space="preserve">Beslut om föreläggande ska få förenas med vite. </w:t>
      </w:r>
    </w:p>
    <w:p w14:paraId="4998ADA1" w14:textId="77777777" w:rsidR="001C1FB8" w:rsidRPr="00A76360" w:rsidRDefault="001C1FB8" w:rsidP="001C1FB8">
      <w:pPr>
        <w:pStyle w:val="Brdtextmedindrag"/>
        <w:rPr>
          <w:sz w:val="8"/>
          <w:szCs w:val="8"/>
        </w:rPr>
      </w:pPr>
    </w:p>
    <w:p w14:paraId="0149C998" w14:textId="77777777" w:rsidR="001C1FB8" w:rsidRPr="00184788" w:rsidRDefault="001C1FB8" w:rsidP="001C1FB8">
      <w:pPr>
        <w:pStyle w:val="Brdtextmedindrag"/>
        <w:rPr>
          <w:b/>
        </w:rPr>
      </w:pPr>
      <w:r w:rsidRPr="00184788">
        <w:rPr>
          <w:b/>
        </w:rPr>
        <w:t xml:space="preserve">Promemorians förslag </w:t>
      </w:r>
      <w:r w:rsidRPr="00131543">
        <w:t>överensstämmer med regeringens förslag.</w:t>
      </w:r>
      <w:r w:rsidRPr="00184788">
        <w:rPr>
          <w:b/>
        </w:rPr>
        <w:t xml:space="preserve"> </w:t>
      </w:r>
    </w:p>
    <w:p w14:paraId="06C77702" w14:textId="77777777" w:rsidR="001C1FB8" w:rsidRPr="00131543" w:rsidRDefault="001C1FB8" w:rsidP="001C1FB8">
      <w:pPr>
        <w:pStyle w:val="Brdtextmedindrag"/>
        <w:rPr>
          <w:b/>
          <w:i/>
        </w:rPr>
      </w:pPr>
      <w:r w:rsidRPr="00184788">
        <w:rPr>
          <w:b/>
        </w:rPr>
        <w:t>Remissinstanserna</w:t>
      </w:r>
      <w:r>
        <w:rPr>
          <w:b/>
        </w:rPr>
        <w:t xml:space="preserve">: </w:t>
      </w:r>
      <w:r>
        <w:t xml:space="preserve">Flertalet remissinstanser tillstyrker förslaget eller har inget att invända mot det. </w:t>
      </w:r>
      <w:r>
        <w:rPr>
          <w:i/>
        </w:rPr>
        <w:t xml:space="preserve">Svenska Journalistförbundet </w:t>
      </w:r>
      <w:r>
        <w:t xml:space="preserve">anser att det för att påminna om gällande förhållande uttryckligen bör framgå av den nya lagen </w:t>
      </w:r>
      <w:r w:rsidRPr="00376DCA">
        <w:t>med kompletterande bestämmelser till EU:s förordning om värde</w:t>
      </w:r>
      <w:r w:rsidRPr="00376DCA">
        <w:softHyphen/>
        <w:t xml:space="preserve">papperisering </w:t>
      </w:r>
      <w:r>
        <w:t>att Finansinspektionen inte har rätt att förelägga journalister att lämna uppgifter i den utsträckning det skulle strida mot den grundlags</w:t>
      </w:r>
      <w:r>
        <w:softHyphen/>
        <w:t xml:space="preserve">skyddade tystnadsplikten för journalister. </w:t>
      </w:r>
    </w:p>
    <w:p w14:paraId="2D2D3057" w14:textId="77777777" w:rsidR="001C1FB8" w:rsidRDefault="001C1FB8" w:rsidP="001C1FB8">
      <w:pPr>
        <w:pStyle w:val="Brdtextmedindrag"/>
      </w:pPr>
      <w:r>
        <w:rPr>
          <w:b/>
        </w:rPr>
        <w:t>Skälen för regeringens</w:t>
      </w:r>
      <w:r w:rsidRPr="0006285B">
        <w:rPr>
          <w:b/>
        </w:rPr>
        <w:t xml:space="preserve"> förslag:</w:t>
      </w:r>
      <w:r>
        <w:rPr>
          <w:b/>
        </w:rPr>
        <w:t xml:space="preserve"> </w:t>
      </w:r>
      <w:r>
        <w:t>Som framgår i avsnitt 6.1 innebär för</w:t>
      </w:r>
      <w:r>
        <w:softHyphen/>
        <w:t>ord</w:t>
      </w:r>
      <w:r>
        <w:softHyphen/>
        <w:t>ningen om värdepapperisering att medlemsstaterna är skyldiga att säkerställa att den behöriga myndigheten som har utsetts enligt förord</w:t>
      </w:r>
      <w:r>
        <w:softHyphen/>
        <w:t>ningen har de utrednings</w:t>
      </w:r>
      <w:r>
        <w:softHyphen/>
        <w:t>befogenheter som krävs för att den ska kunna fullgöra sina uppgifter enligt förordningen (artikel 30.1). För Finans</w:t>
      </w:r>
      <w:r>
        <w:softHyphen/>
        <w:t xml:space="preserve">inspektionens del finns bestämmelser om inspektionens befogenheter i andra lagar på finansmarknadsområdet som reglerar olika verksamheter, </w:t>
      </w:r>
      <w:r w:rsidRPr="00B0790D">
        <w:t xml:space="preserve">t.ex. lagen (2007:528) om värdepappersmarknaden, </w:t>
      </w:r>
      <w:r w:rsidRPr="000915BA">
        <w:t>lagen (2013:287) med kompletterande bestämmelser till EU:s förordning om OTC-derivat, centrala motparter och transaktionsregister</w:t>
      </w:r>
      <w:r>
        <w:t>,</w:t>
      </w:r>
      <w:r w:rsidRPr="000915BA">
        <w:t xml:space="preserve"> </w:t>
      </w:r>
      <w:r>
        <w:t>förkortad</w:t>
      </w:r>
      <w:r w:rsidRPr="000915BA">
        <w:t xml:space="preserve"> OTC-lagen</w:t>
      </w:r>
      <w:r>
        <w:t xml:space="preserve">, och </w:t>
      </w:r>
      <w:r w:rsidRPr="00B0790D">
        <w:t>lagen (2016:1306) med kompletterande bestämmelser till EU:s marknads</w:t>
      </w:r>
      <w:r>
        <w:softHyphen/>
      </w:r>
      <w:r w:rsidRPr="00B0790D">
        <w:t>missbruksförordning</w:t>
      </w:r>
      <w:r>
        <w:t xml:space="preserve">. </w:t>
      </w:r>
    </w:p>
    <w:p w14:paraId="39A449D1" w14:textId="77777777" w:rsidR="001C1FB8" w:rsidRDefault="001C1FB8" w:rsidP="001C1FB8">
      <w:pPr>
        <w:pStyle w:val="Brdtextmedindrag"/>
      </w:pPr>
      <w:r w:rsidRPr="00943694">
        <w:t>Enligt förordningen</w:t>
      </w:r>
      <w:r>
        <w:t xml:space="preserve"> ska den behöriga myndigheten utöva</w:t>
      </w:r>
      <w:r w:rsidRPr="00943694">
        <w:t xml:space="preserve"> sina befogen</w:t>
      </w:r>
      <w:r>
        <w:softHyphen/>
      </w:r>
      <w:r w:rsidRPr="00943694">
        <w:t>hete</w:t>
      </w:r>
      <w:r>
        <w:t>r ”i enlighet med nationella rättsliga ramar</w:t>
      </w:r>
      <w:r w:rsidRPr="00943694">
        <w:t>” (ar</w:t>
      </w:r>
      <w:r>
        <w:t>tikel 33</w:t>
      </w:r>
      <w:r w:rsidRPr="00943694">
        <w:t>.1). I och med detta finns ett stort utrymme att beakta nationella regler om t.ex. anonymi</w:t>
      </w:r>
      <w:r>
        <w:softHyphen/>
      </w:r>
      <w:r w:rsidRPr="00943694">
        <w:t>tet</w:t>
      </w:r>
      <w:r>
        <w:t>sskydd och efter</w:t>
      </w:r>
      <w:r w:rsidRPr="00943694">
        <w:t>forskningsförbud (</w:t>
      </w:r>
      <w:r>
        <w:t xml:space="preserve">jfr </w:t>
      </w:r>
      <w:r w:rsidRPr="00943694">
        <w:t>prop. 2009/10:217 s.</w:t>
      </w:r>
      <w:r>
        <w:t> </w:t>
      </w:r>
      <w:r w:rsidRPr="00943694">
        <w:t>17</w:t>
      </w:r>
      <w:r>
        <w:t> </w:t>
      </w:r>
      <w:r w:rsidRPr="00943694">
        <w:t>f</w:t>
      </w:r>
      <w:r>
        <w:t>.). Skyldig</w:t>
      </w:r>
      <w:r>
        <w:softHyphen/>
        <w:t>heten att tillhanda</w:t>
      </w:r>
      <w:r w:rsidRPr="00943694">
        <w:t xml:space="preserve">hålla Finansinspektionen information begränsas </w:t>
      </w:r>
      <w:r>
        <w:t>således av bl.a. tryckfrihetsförordningen och yttrandefrihets</w:t>
      </w:r>
      <w:r w:rsidRPr="00943694">
        <w:t>grundlagen. Det inne</w:t>
      </w:r>
      <w:r>
        <w:softHyphen/>
      </w:r>
      <w:r w:rsidRPr="00943694">
        <w:t>bär samtidigt att Finansinspektionen är förhindrad att förelägga den som omfattas av skydd enligt tryckfri</w:t>
      </w:r>
      <w:r>
        <w:t>hetsförordningen eller yttrande</w:t>
      </w:r>
      <w:r>
        <w:softHyphen/>
      </w:r>
      <w:r w:rsidRPr="00943694">
        <w:t>frihets</w:t>
      </w:r>
      <w:r>
        <w:softHyphen/>
      </w:r>
      <w:r>
        <w:softHyphen/>
      </w:r>
      <w:r w:rsidRPr="00943694">
        <w:t xml:space="preserve">grundlagen. Eftersom det redan följer av principen att grundlag har företräde framför vanlig lag, behöver detta inte anges särskilt (jfr prop. 2011/12:175 s. 19 och prop. 2016/17:22 s. 142). </w:t>
      </w:r>
      <w:r>
        <w:t xml:space="preserve">Regeringen anser därför, till skillnad från </w:t>
      </w:r>
      <w:r w:rsidRPr="00666122">
        <w:rPr>
          <w:i/>
        </w:rPr>
        <w:t>Svenska Journalistförbundet</w:t>
      </w:r>
      <w:r>
        <w:t>,</w:t>
      </w:r>
      <w:r w:rsidRPr="00666122">
        <w:t xml:space="preserve"> att det </w:t>
      </w:r>
      <w:r>
        <w:t xml:space="preserve">inte finns anledning </w:t>
      </w:r>
      <w:r w:rsidRPr="00666122">
        <w:t xml:space="preserve">att </w:t>
      </w:r>
      <w:r>
        <w:t xml:space="preserve">erinra </w:t>
      </w:r>
      <w:r w:rsidRPr="00666122">
        <w:t xml:space="preserve">om </w:t>
      </w:r>
      <w:r>
        <w:t xml:space="preserve">det i </w:t>
      </w:r>
      <w:r w:rsidRPr="00666122">
        <w:t>den nya lagen med kompletterande bestäm</w:t>
      </w:r>
      <w:r>
        <w:softHyphen/>
      </w:r>
      <w:r w:rsidRPr="00666122">
        <w:t>melser till EU:s förordning om värdepapperisering</w:t>
      </w:r>
      <w:r>
        <w:t xml:space="preserve">. </w:t>
      </w:r>
      <w:r w:rsidRPr="00943694">
        <w:t xml:space="preserve">I likhet med det som </w:t>
      </w:r>
      <w:r>
        <w:t xml:space="preserve">i dag </w:t>
      </w:r>
      <w:r w:rsidRPr="00943694">
        <w:t>anges i lagen om handel med finansiella instrument (6</w:t>
      </w:r>
      <w:r>
        <w:t> </w:t>
      </w:r>
      <w:r w:rsidRPr="00943694">
        <w:t>kap. 1</w:t>
      </w:r>
      <w:r>
        <w:t> </w:t>
      </w:r>
      <w:r w:rsidRPr="00943694">
        <w:t>a</w:t>
      </w:r>
      <w:r>
        <w:t> </w:t>
      </w:r>
      <w:r w:rsidRPr="00943694">
        <w:t>§) och i flera andra lagar på finansmarknadsområdet, t.ex. lagen med komplett</w:t>
      </w:r>
      <w:r>
        <w:softHyphen/>
      </w:r>
      <w:r w:rsidRPr="00943694">
        <w:t>erande bestämmelser till EU:s marknadsmi</w:t>
      </w:r>
      <w:r>
        <w:t>ssbruksförord</w:t>
      </w:r>
      <w:r w:rsidRPr="00943694">
        <w:t>ning (3</w:t>
      </w:r>
      <w:r>
        <w:t> </w:t>
      </w:r>
      <w:r w:rsidRPr="00943694">
        <w:t>kap. 1</w:t>
      </w:r>
      <w:r>
        <w:t> </w:t>
      </w:r>
      <w:r w:rsidRPr="00943694">
        <w:t>§ andra stycket) oc</w:t>
      </w:r>
      <w:r>
        <w:t>h lagen (2018:2024) med komplet</w:t>
      </w:r>
      <w:r w:rsidRPr="00943694">
        <w:t>terande bestämmelser till EU:s förordning om referensvärden (3</w:t>
      </w:r>
      <w:r>
        <w:t xml:space="preserve"> </w:t>
      </w:r>
      <w:r w:rsidRPr="00943694">
        <w:t>kap. 1</w:t>
      </w:r>
      <w:r>
        <w:t> </w:t>
      </w:r>
      <w:r w:rsidRPr="00943694">
        <w:t>§ andra styck</w:t>
      </w:r>
      <w:r>
        <w:t>et), bör det emellertid i bestämmel</w:t>
      </w:r>
      <w:r w:rsidRPr="00943694">
        <w:t xml:space="preserve">sen i </w:t>
      </w:r>
      <w:r>
        <w:t>den nya komp</w:t>
      </w:r>
      <w:r w:rsidRPr="00943694">
        <w:t>lett</w:t>
      </w:r>
      <w:r>
        <w:t>eringslagen anges att ett före</w:t>
      </w:r>
      <w:r w:rsidRPr="00943694">
        <w:t>läggande inte får strida mot den i lag reglerade tystnadsplikten för advokater. Det är endast när det gäller advokater som det är befogat att Finans</w:t>
      </w:r>
      <w:r>
        <w:t>inspektionen har en skyldig</w:t>
      </w:r>
      <w:r w:rsidRPr="00943694">
        <w:t>het att i samband med föreläggandet beakta tystnadsplikten, eftersom det bör kunna antas</w:t>
      </w:r>
      <w:r>
        <w:t xml:space="preserve"> att Finansinspek</w:t>
      </w:r>
      <w:r>
        <w:softHyphen/>
      </w:r>
      <w:r w:rsidRPr="00943694">
        <w:t>tionen känner t</w:t>
      </w:r>
      <w:r>
        <w:t>ill att den person som ska före</w:t>
      </w:r>
      <w:r w:rsidRPr="00943694">
        <w:t>läggas är advokat eller annan som kan omfattas av den lagreglerade tystnadsplikten för advokater. Något mo</w:t>
      </w:r>
      <w:r>
        <w:t>tsvarande antagande kan emeller</w:t>
      </w:r>
      <w:r w:rsidRPr="00943694">
        <w:t>tid inte göras beträffande andra per</w:t>
      </w:r>
      <w:r>
        <w:softHyphen/>
      </w:r>
      <w:r w:rsidRPr="00943694">
        <w:lastRenderedPageBreak/>
        <w:t>soner som omfattas av en lagstadgad tystnadsplikt. Frågan om huruvida den person som omfattas av en sådan tystnadsplikt har en skyldighet att lämna uppgifte</w:t>
      </w:r>
      <w:r>
        <w:t>r till Finans</w:t>
      </w:r>
      <w:r w:rsidRPr="00943694">
        <w:t>inspektionen får avgöras i det enskilda fallet och beror på vilken tystnadsplikt det är fråga om (jfr Kammarrättens i Stockholm dom den 28 september 2006 i mål nr 4514-06).</w:t>
      </w:r>
      <w:r>
        <w:t xml:space="preserve"> </w:t>
      </w:r>
    </w:p>
    <w:p w14:paraId="6EB0AEB4" w14:textId="77777777" w:rsidR="001C1FB8" w:rsidRDefault="001C1FB8" w:rsidP="001C1FB8">
      <w:pPr>
        <w:pStyle w:val="Brdtextmedindrag"/>
      </w:pPr>
      <w:r>
        <w:t>Finansinspektionen har enligt flera lagar på finansmarknadsområdet möjlighet att förena ett föreläggande om att tillhandahålla uppgifter, hand</w:t>
      </w:r>
      <w:r>
        <w:softHyphen/>
        <w:t>lingar eller annat eller att inställa sig till förhör med vite (se t.ex. 6 kap. 3 § lagen om handel med finansiella instrument och 4 kap. 3 § OTC-lagen). Det saknas skäl att behandla den nu aktuella situationen på något annat sätt. Finansinspektionen bör därför få möjlighet att även förena en begäran enligt den nya kompletteringslagen med vite.</w:t>
      </w:r>
    </w:p>
    <w:p w14:paraId="0B2B1466" w14:textId="77777777" w:rsidR="001C1FB8" w:rsidRDefault="001C1FB8" w:rsidP="001C1FB8">
      <w:pPr>
        <w:pStyle w:val="Rubrik2"/>
      </w:pPr>
      <w:bookmarkStart w:id="147" w:name="_Toc1737418"/>
      <w:bookmarkStart w:id="148" w:name="_Toc2335163"/>
      <w:bookmarkStart w:id="149" w:name="_Toc9857673"/>
      <w:bookmarkStart w:id="150" w:name="_Toc18074132"/>
      <w:bookmarkStart w:id="151" w:name="_Toc20297710"/>
      <w:bookmarkStart w:id="152" w:name="_Toc22728912"/>
      <w:r>
        <w:t>Rätt att genomföra platsundersökningar</w:t>
      </w:r>
      <w:bookmarkEnd w:id="147"/>
      <w:bookmarkEnd w:id="148"/>
      <w:bookmarkEnd w:id="149"/>
      <w:bookmarkEnd w:id="150"/>
      <w:bookmarkEnd w:id="151"/>
      <w:bookmarkEnd w:id="152"/>
    </w:p>
    <w:p w14:paraId="0EBA3AD7" w14:textId="77777777" w:rsidR="001C1FB8" w:rsidRPr="00F52860" w:rsidRDefault="001C1FB8" w:rsidP="001C1FB8">
      <w:pPr>
        <w:pStyle w:val="Brdtextram"/>
      </w:pPr>
      <w:r>
        <w:rPr>
          <w:b/>
        </w:rPr>
        <w:t>Regeringens</w:t>
      </w:r>
      <w:r w:rsidRPr="00095FD9">
        <w:rPr>
          <w:b/>
        </w:rPr>
        <w:t xml:space="preserve"> förslag</w:t>
      </w:r>
      <w:r w:rsidRPr="00C63A3F">
        <w:rPr>
          <w:b/>
        </w:rPr>
        <w:t>:</w:t>
      </w:r>
      <w:r w:rsidRPr="00F52860">
        <w:t xml:space="preserve"> Finansinspekti</w:t>
      </w:r>
      <w:r>
        <w:t>onen ska få genomföra en under</w:t>
      </w:r>
      <w:r>
        <w:softHyphen/>
        <w:t>sök</w:t>
      </w:r>
      <w:r w:rsidRPr="00F52860">
        <w:t>ning i en fysisk eller juridisk persons verksamhetslokal</w:t>
      </w:r>
      <w:r>
        <w:t>er</w:t>
      </w:r>
      <w:r w:rsidRPr="00F52860">
        <w:t xml:space="preserve"> om det är nödvändigt för tillsynen över att </w:t>
      </w:r>
      <w:r>
        <w:t xml:space="preserve">personen </w:t>
      </w:r>
      <w:r w:rsidRPr="00F52860">
        <w:t xml:space="preserve">följer bestämmelserna i </w:t>
      </w:r>
      <w:r>
        <w:t>EU:s förordning om värdepapperisering.</w:t>
      </w:r>
    </w:p>
    <w:p w14:paraId="196FFCE9" w14:textId="77777777" w:rsidR="001C1FB8" w:rsidRPr="00A76360" w:rsidRDefault="001C1FB8" w:rsidP="001C1FB8">
      <w:pPr>
        <w:pStyle w:val="Brdtextmedindrag"/>
        <w:rPr>
          <w:sz w:val="8"/>
          <w:szCs w:val="8"/>
        </w:rPr>
      </w:pPr>
    </w:p>
    <w:p w14:paraId="78462FF6" w14:textId="77777777" w:rsidR="001C1FB8" w:rsidRPr="00131543" w:rsidRDefault="001C1FB8" w:rsidP="001C1FB8">
      <w:pPr>
        <w:pStyle w:val="Brdtextmedindrag"/>
      </w:pPr>
      <w:r w:rsidRPr="00184788">
        <w:rPr>
          <w:b/>
        </w:rPr>
        <w:t xml:space="preserve">Promemorians förslag </w:t>
      </w:r>
      <w:r w:rsidRPr="00131543">
        <w:t xml:space="preserve">överensstämmer med regeringens förslag. </w:t>
      </w:r>
    </w:p>
    <w:p w14:paraId="37AAEED9" w14:textId="77777777" w:rsidR="001C1FB8" w:rsidRPr="00FF14C6" w:rsidRDefault="001C1FB8" w:rsidP="001C1FB8">
      <w:pPr>
        <w:pStyle w:val="Brdtextmedindrag"/>
      </w:pPr>
      <w:r w:rsidRPr="00184788">
        <w:rPr>
          <w:b/>
        </w:rPr>
        <w:t>Remissinstanserna</w:t>
      </w:r>
      <w:r>
        <w:rPr>
          <w:b/>
        </w:rPr>
        <w:t xml:space="preserve">: </w:t>
      </w:r>
      <w:r w:rsidRPr="00131543">
        <w:t xml:space="preserve">Flertalet remissinstanser tillstyrker förslaget eller har inget att invända mot det. </w:t>
      </w:r>
      <w:r w:rsidRPr="00131543">
        <w:rPr>
          <w:i/>
        </w:rPr>
        <w:t>Svenska Journalistförbundet</w:t>
      </w:r>
      <w:r w:rsidRPr="00131543">
        <w:t xml:space="preserve"> anser att </w:t>
      </w:r>
      <w:r>
        <w:t xml:space="preserve">det bör införas ett uttryckligt skydd mot platsundersökningar som sker i syfte att beslagta handlingar som omfattas av tystnadsplikt. </w:t>
      </w:r>
      <w:r w:rsidRPr="00FF14C6">
        <w:t>Journalistförbundet påpekar att det när det gäller rättegångsbalken finns ett skydd för redak</w:t>
      </w:r>
      <w:r w:rsidRPr="00FF14C6">
        <w:softHyphen/>
        <w:t xml:space="preserve">tioner eftersom husrannsakan inte får ske i syfte att beslagta handlingar som omfattas av tystnadsplikt. </w:t>
      </w:r>
      <w:r>
        <w:t>Journalist</w:t>
      </w:r>
      <w:r w:rsidRPr="00FF14C6">
        <w:t>förbundet hänvisar till att den bestämmelse som föreslås i den nya lagen med kompletterande bestäm</w:t>
      </w:r>
      <w:r w:rsidRPr="00FF14C6">
        <w:softHyphen/>
        <w:t>melser till EU:s förordning om värdepapperisering är utformad efter före</w:t>
      </w:r>
      <w:r>
        <w:softHyphen/>
      </w:r>
      <w:r w:rsidRPr="00FF14C6">
        <w:t xml:space="preserve">bild av </w:t>
      </w:r>
      <w:r>
        <w:t>bestämmelserna</w:t>
      </w:r>
      <w:r w:rsidRPr="00FF14C6">
        <w:t xml:space="preserve"> i lagen (2016:1306) med kompletterande bestäm</w:t>
      </w:r>
      <w:r>
        <w:softHyphen/>
      </w:r>
      <w:r w:rsidRPr="00FF14C6">
        <w:t xml:space="preserve">melser till EU:s marknadsmissbruksförordning och att förbundet redan i det lagstiftningsärendet påpekade att det bör införas ett uttryckligt skydd mot platsundersökningar på redaktioner. </w:t>
      </w:r>
    </w:p>
    <w:p w14:paraId="3399C5B0" w14:textId="77777777" w:rsidR="001C1FB8" w:rsidRDefault="001C1FB8" w:rsidP="001C1FB8">
      <w:pPr>
        <w:pStyle w:val="Brdtextmedindrag"/>
      </w:pPr>
      <w:r w:rsidRPr="002C2B9C">
        <w:rPr>
          <w:b/>
        </w:rPr>
        <w:t xml:space="preserve">Skälen för </w:t>
      </w:r>
      <w:r>
        <w:rPr>
          <w:b/>
        </w:rPr>
        <w:t xml:space="preserve">regeringens </w:t>
      </w:r>
      <w:r w:rsidRPr="002C2B9C">
        <w:rPr>
          <w:b/>
        </w:rPr>
        <w:t xml:space="preserve">förslag: </w:t>
      </w:r>
      <w:r w:rsidRPr="002C23ED">
        <w:t>Finansinspektionen har i</w:t>
      </w:r>
      <w:r>
        <w:t> </w:t>
      </w:r>
      <w:r w:rsidRPr="002C23ED">
        <w:t>dag befogen</w:t>
      </w:r>
      <w:r>
        <w:softHyphen/>
      </w:r>
      <w:r w:rsidRPr="002C23ED">
        <w:t>het att genomföra platsundersökning</w:t>
      </w:r>
      <w:r>
        <w:t>ar</w:t>
      </w:r>
      <w:r w:rsidRPr="002C23ED">
        <w:t xml:space="preserve"> hos olika aktörer på finans</w:t>
      </w:r>
      <w:r>
        <w:softHyphen/>
      </w:r>
      <w:r w:rsidRPr="002C23ED">
        <w:t>mark</w:t>
      </w:r>
      <w:r>
        <w:softHyphen/>
      </w:r>
      <w:r w:rsidRPr="002C23ED">
        <w:t>naden, bl.a. värdepappersinstitut, börser och sådana emittenter som om</w:t>
      </w:r>
      <w:r>
        <w:softHyphen/>
      </w:r>
      <w:r w:rsidRPr="002C23ED">
        <w:t>fattas av vissa skyldigheter att upprätta och offentliggöra regelbunden finansiell information (23</w:t>
      </w:r>
      <w:r>
        <w:t> </w:t>
      </w:r>
      <w:r w:rsidRPr="002C23ED">
        <w:t>kap. 4</w:t>
      </w:r>
      <w:r>
        <w:t> </w:t>
      </w:r>
      <w:r w:rsidRPr="002C23ED">
        <w:t>§ lagen om värdepappers</w:t>
      </w:r>
      <w:r>
        <w:softHyphen/>
      </w:r>
      <w:r w:rsidRPr="002C23ED">
        <w:t>marknaden</w:t>
      </w:r>
      <w:r>
        <w:t xml:space="preserve">). </w:t>
      </w:r>
      <w:r w:rsidRPr="002C23ED">
        <w:t>För att Finansinspektionen på ett effektivt sätt ska kunna utöva tillsyn över att bestämmelserna i förordningen om värdepapperisering följs är det lämp</w:t>
      </w:r>
      <w:r>
        <w:softHyphen/>
      </w:r>
      <w:r w:rsidRPr="002C23ED">
        <w:t xml:space="preserve">ligt att inspektionen, i likhet med hur det ser ut i annan lagstiftning </w:t>
      </w:r>
      <w:r>
        <w:t>på</w:t>
      </w:r>
      <w:r w:rsidRPr="002C23ED">
        <w:t xml:space="preserve"> finansmarknadsområdet, </w:t>
      </w:r>
      <w:r>
        <w:t>har</w:t>
      </w:r>
      <w:r w:rsidRPr="002C23ED">
        <w:t xml:space="preserve"> befogenhet att genomföra platsundersök</w:t>
      </w:r>
      <w:r>
        <w:softHyphen/>
      </w:r>
      <w:r w:rsidRPr="002C23ED">
        <w:t>ningar för att utreda att fysiska eller juridiska personer följer förordningens bestämmelser. En sådan undersökning bör endast kunna avse den fysiska eller juridiska person som utreds och bör endast kunna genomföras i en sådan persons verksamhetslokal</w:t>
      </w:r>
      <w:r>
        <w:t xml:space="preserve">er. </w:t>
      </w:r>
      <w:r w:rsidRPr="002C23ED">
        <w:t>En undersökning bör få ske om det är nödvändigt för övervakningen av att en fysisk eller juridisk person följer bestämmelserna i</w:t>
      </w:r>
      <w:r>
        <w:t xml:space="preserve"> förordningen</w:t>
      </w:r>
      <w:r w:rsidRPr="00B0790D">
        <w:t>.</w:t>
      </w:r>
      <w:r w:rsidRPr="00FB72A5">
        <w:t xml:space="preserve"> I likhet med d</w:t>
      </w:r>
      <w:r w:rsidRPr="00FC2BF1">
        <w:t xml:space="preserve">et </w:t>
      </w:r>
      <w:r>
        <w:t>s</w:t>
      </w:r>
      <w:r w:rsidRPr="00FC2BF1">
        <w:t xml:space="preserve">om gäller i dag enligt </w:t>
      </w:r>
      <w:r w:rsidRPr="006F52D5">
        <w:t>lag</w:t>
      </w:r>
      <w:r>
        <w:t>en</w:t>
      </w:r>
      <w:r w:rsidRPr="006F52D5">
        <w:t xml:space="preserve"> </w:t>
      </w:r>
      <w:r w:rsidRPr="002D5D3F">
        <w:t xml:space="preserve">om värdepappersmarknaden </w:t>
      </w:r>
      <w:r w:rsidRPr="006F52D5">
        <w:t>saknas det anled</w:t>
      </w:r>
      <w:r w:rsidRPr="00B0790D">
        <w:t>ning att ge Finans</w:t>
      </w:r>
      <w:r>
        <w:softHyphen/>
      </w:r>
      <w:r w:rsidRPr="00B0790D">
        <w:lastRenderedPageBreak/>
        <w:t>inspektionen rätt att använda tvångsmedel för att genomföra plats</w:t>
      </w:r>
      <w:r>
        <w:softHyphen/>
      </w:r>
      <w:r w:rsidRPr="00B0790D">
        <w:t>under</w:t>
      </w:r>
      <w:r>
        <w:softHyphen/>
      </w:r>
      <w:r w:rsidRPr="00B0790D">
        <w:t>sökningar.</w:t>
      </w:r>
      <w:r w:rsidRPr="002C23ED">
        <w:t xml:space="preserve"> </w:t>
      </w:r>
    </w:p>
    <w:p w14:paraId="2D41B606" w14:textId="77777777" w:rsidR="001C1FB8" w:rsidRPr="00037008" w:rsidRDefault="001C1FB8" w:rsidP="001C1FB8">
      <w:pPr>
        <w:tabs>
          <w:tab w:val="left" w:pos="2268"/>
        </w:tabs>
        <w:overflowPunct w:val="0"/>
        <w:autoSpaceDE w:val="0"/>
        <w:autoSpaceDN w:val="0"/>
        <w:adjustRightInd w:val="0"/>
        <w:spacing w:after="0" w:line="240" w:lineRule="auto"/>
        <w:ind w:firstLine="170"/>
        <w:jc w:val="both"/>
        <w:textAlignment w:val="baseline"/>
        <w:rPr>
          <w:rStyle w:val="BrdtextmedindragChar"/>
        </w:rPr>
      </w:pPr>
      <w:r w:rsidRPr="00096CDA">
        <w:rPr>
          <w:rFonts w:ascii="Times New Roman" w:hAnsi="Times New Roman"/>
          <w:i/>
          <w:sz w:val="20"/>
        </w:rPr>
        <w:t xml:space="preserve">Svenska Journalistförbundet </w:t>
      </w:r>
      <w:r w:rsidRPr="00096CDA">
        <w:rPr>
          <w:rFonts w:ascii="Times New Roman" w:hAnsi="Times New Roman"/>
          <w:sz w:val="20"/>
        </w:rPr>
        <w:t>anser att det bör införas ett uttryckligt skydd för mot platsundersökningar som sker i syfte att beslagta handlingar som omfattas av tystnadsplikt. Journalistförbundet hänvisar till att den bestämmelse om platsundersökning som föreslås i den nya lagen med kompletterande bestämmelser till EU:s förordning om värdepapperisering är utformad efter förebild av en bestämmelse om platsundersökning i lagen med kompletterande bestämmelser till EU:s marknadsmissbruksförord</w:t>
      </w:r>
      <w:r w:rsidRPr="00096CDA">
        <w:rPr>
          <w:rFonts w:ascii="Times New Roman" w:hAnsi="Times New Roman"/>
          <w:sz w:val="20"/>
        </w:rPr>
        <w:softHyphen/>
        <w:t>ning (3</w:t>
      </w:r>
      <w:r>
        <w:rPr>
          <w:rFonts w:ascii="Times New Roman" w:hAnsi="Times New Roman"/>
          <w:sz w:val="20"/>
        </w:rPr>
        <w:t> </w:t>
      </w:r>
      <w:r w:rsidRPr="00096CDA">
        <w:rPr>
          <w:rFonts w:ascii="Times New Roman" w:hAnsi="Times New Roman"/>
          <w:sz w:val="20"/>
        </w:rPr>
        <w:t>kap. 5</w:t>
      </w:r>
      <w:r>
        <w:rPr>
          <w:rFonts w:ascii="Times New Roman" w:hAnsi="Times New Roman"/>
          <w:sz w:val="20"/>
        </w:rPr>
        <w:t> </w:t>
      </w:r>
      <w:r w:rsidRPr="00096CDA">
        <w:rPr>
          <w:rFonts w:ascii="Times New Roman" w:hAnsi="Times New Roman"/>
          <w:sz w:val="20"/>
        </w:rPr>
        <w:t>§) och att förbundet redan i det lagstiftningsärendet på</w:t>
      </w:r>
      <w:r w:rsidRPr="00096CDA">
        <w:rPr>
          <w:rFonts w:ascii="Times New Roman" w:hAnsi="Times New Roman"/>
          <w:sz w:val="20"/>
        </w:rPr>
        <w:softHyphen/>
        <w:t>pekade att det bör införas ett uttryckligt skydd mot platsundersökningar på redaktioner (se prop. 2016/17:22 s.</w:t>
      </w:r>
      <w:r>
        <w:rPr>
          <w:rFonts w:ascii="Times New Roman" w:hAnsi="Times New Roman"/>
          <w:sz w:val="20"/>
        </w:rPr>
        <w:t> </w:t>
      </w:r>
      <w:r w:rsidRPr="00096CDA">
        <w:rPr>
          <w:rFonts w:ascii="Times New Roman" w:hAnsi="Times New Roman"/>
          <w:sz w:val="20"/>
        </w:rPr>
        <w:t>150). Den bestämmelse som enligt förslaget ska införas i den nya lagen med kompletterande bestämmelser till EU:s förordning om värdepapperisering motsvarar emellertid bara en av de bestämmelser om platsundersökningar som finns i lagen med komp</w:t>
      </w:r>
      <w:r w:rsidRPr="00096CDA">
        <w:rPr>
          <w:rFonts w:ascii="Times New Roman" w:hAnsi="Times New Roman"/>
          <w:sz w:val="20"/>
        </w:rPr>
        <w:softHyphen/>
        <w:t>letterande bestämmelser till EU:s marknadsmissbruksförordning. Enligt förslaget ska Finansinspektionen enligt den nya kompletteringslagen få genomföra platsundersökningar. Förslaget innebär inte att Finansinspek</w:t>
      </w:r>
      <w:r w:rsidRPr="00096CDA">
        <w:rPr>
          <w:rFonts w:ascii="Times New Roman" w:hAnsi="Times New Roman"/>
          <w:sz w:val="20"/>
        </w:rPr>
        <w:softHyphen/>
        <w:t>tionen enligt den nya lagen ska få någon motsvarande möjlighet till plats</w:t>
      </w:r>
      <w:r w:rsidRPr="00096CDA">
        <w:rPr>
          <w:rFonts w:ascii="Times New Roman" w:hAnsi="Times New Roman"/>
          <w:sz w:val="20"/>
        </w:rPr>
        <w:softHyphen/>
        <w:t>undersökning efter beslut av domstol som inspektionen har enligt lagen med kompletterande bestämmelser till EU:s marknads</w:t>
      </w:r>
      <w:r>
        <w:rPr>
          <w:rFonts w:ascii="Times New Roman" w:hAnsi="Times New Roman"/>
          <w:sz w:val="20"/>
        </w:rPr>
        <w:softHyphen/>
      </w:r>
      <w:r w:rsidRPr="00096CDA">
        <w:rPr>
          <w:rFonts w:ascii="Times New Roman" w:hAnsi="Times New Roman"/>
          <w:sz w:val="20"/>
        </w:rPr>
        <w:t>missbruksförord</w:t>
      </w:r>
      <w:r w:rsidRPr="00096CDA">
        <w:rPr>
          <w:rFonts w:ascii="Times New Roman" w:hAnsi="Times New Roman"/>
          <w:sz w:val="20"/>
        </w:rPr>
        <w:softHyphen/>
        <w:t>ning och som innefattar en rätt för inspektionen att eftersöka dokument och annat på plats och ta dem i beslag, ett förfarande som i viss mån liknar husrannsakan vid brott (se 4 kap. 5</w:t>
      </w:r>
      <w:r>
        <w:rPr>
          <w:rFonts w:ascii="Times New Roman" w:hAnsi="Times New Roman"/>
          <w:sz w:val="20"/>
        </w:rPr>
        <w:t> </w:t>
      </w:r>
      <w:r w:rsidRPr="00096CDA">
        <w:rPr>
          <w:rFonts w:ascii="Times New Roman" w:hAnsi="Times New Roman"/>
          <w:sz w:val="20"/>
        </w:rPr>
        <w:t>§ lagen med kompletterande bestäm</w:t>
      </w:r>
      <w:r w:rsidRPr="00096CDA">
        <w:rPr>
          <w:rFonts w:ascii="Times New Roman" w:hAnsi="Times New Roman"/>
          <w:sz w:val="20"/>
        </w:rPr>
        <w:softHyphen/>
        <w:t>melser till EU:s marknads</w:t>
      </w:r>
      <w:r w:rsidRPr="00096CDA">
        <w:rPr>
          <w:rFonts w:ascii="Times New Roman" w:hAnsi="Times New Roman"/>
          <w:sz w:val="20"/>
        </w:rPr>
        <w:softHyphen/>
        <w:t xml:space="preserve">missbruksförordning och samma prop. </w:t>
      </w:r>
      <w:r w:rsidRPr="00096CDA">
        <w:rPr>
          <w:rFonts w:ascii="Times New Roman" w:hAnsi="Times New Roman"/>
          <w:sz w:val="20"/>
        </w:rPr>
        <w:br/>
        <w:t>s. 151–158). Det finns därför inte skäl att i den nya kompletteringslagen införa några sådan</w:t>
      </w:r>
      <w:r>
        <w:rPr>
          <w:rFonts w:ascii="Times New Roman" w:hAnsi="Times New Roman"/>
          <w:sz w:val="20"/>
        </w:rPr>
        <w:t>a</w:t>
      </w:r>
      <w:r w:rsidRPr="00096CDA">
        <w:rPr>
          <w:rFonts w:ascii="Times New Roman" w:hAnsi="Times New Roman"/>
          <w:sz w:val="20"/>
        </w:rPr>
        <w:t xml:space="preserve"> uttrycklig</w:t>
      </w:r>
      <w:r>
        <w:rPr>
          <w:rFonts w:ascii="Times New Roman" w:hAnsi="Times New Roman"/>
          <w:sz w:val="20"/>
        </w:rPr>
        <w:t>a</w:t>
      </w:r>
      <w:r w:rsidRPr="00096CDA">
        <w:rPr>
          <w:rFonts w:ascii="Times New Roman" w:hAnsi="Times New Roman"/>
          <w:sz w:val="20"/>
        </w:rPr>
        <w:t xml:space="preserve"> bestämmelser som Svenska Journalist</w:t>
      </w:r>
      <w:r w:rsidRPr="00096CDA">
        <w:rPr>
          <w:rFonts w:ascii="Times New Roman" w:hAnsi="Times New Roman"/>
          <w:sz w:val="20"/>
        </w:rPr>
        <w:softHyphen/>
        <w:t>förbundet efterfrågar.</w:t>
      </w:r>
    </w:p>
    <w:p w14:paraId="4CF0C9CA" w14:textId="77777777" w:rsidR="001C1FB8" w:rsidRDefault="001C1FB8" w:rsidP="001C1FB8">
      <w:pPr>
        <w:pStyle w:val="Rubrik2"/>
      </w:pPr>
      <w:bookmarkStart w:id="153" w:name="_Toc529959539"/>
      <w:bookmarkStart w:id="154" w:name="_Toc1737419"/>
      <w:bookmarkStart w:id="155" w:name="_Toc2335164"/>
      <w:bookmarkStart w:id="156" w:name="_Toc9857674"/>
      <w:bookmarkStart w:id="157" w:name="_Toc18074133"/>
      <w:bookmarkStart w:id="158" w:name="_Toc20297711"/>
      <w:bookmarkStart w:id="159" w:name="_Toc22728913"/>
      <w:r>
        <w:t xml:space="preserve">Esmas tillsyn över </w:t>
      </w:r>
      <w:r w:rsidRPr="00652155">
        <w:t>värdepapperiseringsregister</w:t>
      </w:r>
      <w:bookmarkEnd w:id="153"/>
      <w:bookmarkEnd w:id="154"/>
      <w:bookmarkEnd w:id="155"/>
      <w:bookmarkEnd w:id="156"/>
      <w:bookmarkEnd w:id="157"/>
      <w:bookmarkEnd w:id="158"/>
      <w:bookmarkEnd w:id="159"/>
    </w:p>
    <w:p w14:paraId="4C7A1A68" w14:textId="77777777" w:rsidR="001C1FB8" w:rsidRPr="00CD3F2F" w:rsidRDefault="001C1FB8" w:rsidP="001C1FB8">
      <w:pPr>
        <w:pStyle w:val="Rubrik3"/>
        <w:spacing w:before="0"/>
      </w:pPr>
      <w:bookmarkStart w:id="160" w:name="_Toc529959540"/>
      <w:bookmarkStart w:id="161" w:name="_Toc1737420"/>
      <w:bookmarkStart w:id="162" w:name="_Toc2335165"/>
      <w:bookmarkStart w:id="163" w:name="_Toc9857675"/>
      <w:bookmarkStart w:id="164" w:name="_Toc18074134"/>
      <w:bookmarkStart w:id="165" w:name="_Toc20297712"/>
      <w:bookmarkStart w:id="166" w:name="_Toc22728914"/>
      <w:r>
        <w:t>Krav på tillstånd för att inhämta information bör inte införas</w:t>
      </w:r>
      <w:bookmarkEnd w:id="160"/>
      <w:bookmarkEnd w:id="161"/>
      <w:bookmarkEnd w:id="162"/>
      <w:bookmarkEnd w:id="163"/>
      <w:bookmarkEnd w:id="164"/>
      <w:bookmarkEnd w:id="165"/>
      <w:bookmarkEnd w:id="166"/>
    </w:p>
    <w:p w14:paraId="0353E153" w14:textId="77777777" w:rsidR="001C1FB8" w:rsidRDefault="001C1FB8" w:rsidP="001C1FB8">
      <w:pPr>
        <w:pStyle w:val="Brdtextram"/>
      </w:pPr>
      <w:r>
        <w:rPr>
          <w:b/>
        </w:rPr>
        <w:t xml:space="preserve">Regeringens bedömning: </w:t>
      </w:r>
      <w:r>
        <w:t xml:space="preserve">Det bör inte införas något krav på att Esma ska inhämta tillstånd från en domstol eller annan rättslig myndighet innan Esma begär in uppgifter </w:t>
      </w:r>
      <w:r w:rsidRPr="002C2B9C">
        <w:t>av</w:t>
      </w:r>
      <w:r>
        <w:t xml:space="preserve"> värdepapperiseringsregister. </w:t>
      </w:r>
    </w:p>
    <w:p w14:paraId="43F7E2F3" w14:textId="77777777" w:rsidR="001C1FB8" w:rsidRPr="00131543" w:rsidRDefault="001C1FB8" w:rsidP="001C1FB8">
      <w:pPr>
        <w:pStyle w:val="Brdtext"/>
        <w:rPr>
          <w:sz w:val="8"/>
          <w:szCs w:val="8"/>
        </w:rPr>
      </w:pPr>
    </w:p>
    <w:p w14:paraId="17CA6E28" w14:textId="77777777" w:rsidR="001C1FB8" w:rsidRPr="00184788" w:rsidRDefault="001C1FB8" w:rsidP="001C1FB8">
      <w:pPr>
        <w:pStyle w:val="Brdtextmedindrag"/>
      </w:pPr>
      <w:r w:rsidRPr="00131543">
        <w:rPr>
          <w:b/>
        </w:rPr>
        <w:t xml:space="preserve">Promemorians </w:t>
      </w:r>
      <w:r>
        <w:rPr>
          <w:b/>
        </w:rPr>
        <w:t>bedömning</w:t>
      </w:r>
      <w:r>
        <w:t xml:space="preserve"> </w:t>
      </w:r>
      <w:r w:rsidRPr="00184788">
        <w:t>överen</w:t>
      </w:r>
      <w:r>
        <w:t xml:space="preserve">sstämmer med regeringens </w:t>
      </w:r>
      <w:r w:rsidRPr="00B66F85">
        <w:t>bedöm</w:t>
      </w:r>
      <w:r>
        <w:softHyphen/>
      </w:r>
      <w:r w:rsidRPr="00B66F85">
        <w:t>ning</w:t>
      </w:r>
      <w:r w:rsidRPr="00184788">
        <w:t xml:space="preserve">. </w:t>
      </w:r>
    </w:p>
    <w:p w14:paraId="4BF0B1E6" w14:textId="77777777" w:rsidR="001C1FB8" w:rsidRPr="007E0CCE" w:rsidRDefault="001C1FB8" w:rsidP="001C1FB8">
      <w:pPr>
        <w:pStyle w:val="Brdtextmedindrag"/>
      </w:pPr>
      <w:r w:rsidRPr="00131543">
        <w:rPr>
          <w:b/>
        </w:rPr>
        <w:t>Remissinstanserna</w:t>
      </w:r>
      <w:r>
        <w:rPr>
          <w:b/>
        </w:rPr>
        <w:t xml:space="preserve"> </w:t>
      </w:r>
      <w:r w:rsidRPr="00ED5E5B">
        <w:t xml:space="preserve">tillstyrker bedömningen eller har inget att invända </w:t>
      </w:r>
      <w:r w:rsidRPr="006B3352">
        <w:t xml:space="preserve">mot den. </w:t>
      </w:r>
    </w:p>
    <w:p w14:paraId="6BE59553" w14:textId="77777777" w:rsidR="001C1FB8" w:rsidRPr="00652155" w:rsidRDefault="001C1FB8" w:rsidP="001C1FB8">
      <w:pPr>
        <w:pStyle w:val="Rubrik4utannumrering"/>
      </w:pPr>
      <w:r w:rsidRPr="00131543">
        <w:t xml:space="preserve">Skälen för regeringens bedömning </w:t>
      </w:r>
    </w:p>
    <w:p w14:paraId="619E8A03" w14:textId="77777777" w:rsidR="001C1FB8" w:rsidRPr="000413D0" w:rsidRDefault="001C1FB8" w:rsidP="001C1FB8">
      <w:pPr>
        <w:pStyle w:val="Rubrik5utannumrering"/>
        <w:spacing w:before="0"/>
      </w:pPr>
      <w:r>
        <w:t>Bestämmelserna i förordningen om värdepapperisering</w:t>
      </w:r>
    </w:p>
    <w:p w14:paraId="1A216E7B" w14:textId="77777777" w:rsidR="001C1FB8" w:rsidRDefault="001C1FB8" w:rsidP="001C1FB8">
      <w:pPr>
        <w:pStyle w:val="Brdtextmedindrag"/>
        <w:ind w:firstLine="0"/>
      </w:pPr>
      <w:r>
        <w:t>Enligt det som beskrivs i avsnitt 4.2.5 har Esma tillsyn över värdepapperi</w:t>
      </w:r>
      <w:r>
        <w:softHyphen/>
        <w:t xml:space="preserve">seringsregister. Enligt förordningen om värdepapperisering (artikel 14.1) ska de befogenheter som tilldelats Esma </w:t>
      </w:r>
      <w:r w:rsidRPr="002D2010">
        <w:t xml:space="preserve">enligt </w:t>
      </w:r>
      <w:r>
        <w:t xml:space="preserve">förordningen om OTC-derivat, centrala motparter och transaktionsregister (bl.a. artiklarna 61 och </w:t>
      </w:r>
      <w:r>
        <w:lastRenderedPageBreak/>
        <w:t>62) gälla även med avseende på förordningen om värde</w:t>
      </w:r>
      <w:r>
        <w:softHyphen/>
        <w:t>papperisering. De befogenheter som tilldelats Esma, dess tjänstemän eller andra av Esma bemyndigade personer får dock inte användas för att kräva röjande av information och handlingar som omfattas av tystnadsplikt (artikel 14.2 i förordningen om värdepapperisering).</w:t>
      </w:r>
    </w:p>
    <w:p w14:paraId="0F9832E9" w14:textId="77777777" w:rsidR="001C1FB8" w:rsidRDefault="001C1FB8" w:rsidP="001C1FB8">
      <w:pPr>
        <w:pStyle w:val="Brdtextmedindrag"/>
      </w:pPr>
      <w:r>
        <w:t>För att fullgöra sina uppgifter enligt förordningen om OTC-derivat, centrala motparter och transaktionsregister i fråga om registrering och tillsyn av transaktionsregister, får Esma bl.a. begära infor</w:t>
      </w:r>
      <w:r>
        <w:softHyphen/>
        <w:t>mation från transaktionsregister och anknutna tredje parter till vilka trans</w:t>
      </w:r>
      <w:r>
        <w:softHyphen/>
        <w:t>aktions</w:t>
      </w:r>
      <w:r>
        <w:softHyphen/>
        <w:t>registren gett i uppdrag att utföra operativa uppgifter eller verksam</w:t>
      </w:r>
      <w:r>
        <w:softHyphen/>
        <w:t>heter (artikel 61.1). Esma får även genomföra utredningar av dessa juridiska personer (artikel 62.1). Utredningarna kan bl.a. omfatta inhäm</w:t>
      </w:r>
      <w:r>
        <w:softHyphen/>
        <w:t xml:space="preserve">tande av kopior på handlingar och uppgifter om tele- och datatrafik samt intervjuer med fysiska eller juridiska personer. </w:t>
      </w:r>
    </w:p>
    <w:p w14:paraId="5CE5E065" w14:textId="77777777" w:rsidR="001C1FB8" w:rsidRDefault="001C1FB8" w:rsidP="001C1FB8">
      <w:pPr>
        <w:pStyle w:val="Brdtextmedindrag"/>
      </w:pPr>
      <w:r>
        <w:t xml:space="preserve">Medlemsstaterna har enligt förordningen om OTC-derivat, centrala motparter och transaktionsregister möjlighet att införa ett krav på att Esma ska ansöka om tillstånd från en rättslig myndighet enligt nationell rätt för att få begära uppgifter om tele- eller datatrafik (artikel 62.5). </w:t>
      </w:r>
    </w:p>
    <w:p w14:paraId="79DE7507" w14:textId="77777777" w:rsidR="001C1FB8" w:rsidRPr="000413D0" w:rsidRDefault="001C1FB8" w:rsidP="001C1FB8">
      <w:pPr>
        <w:pStyle w:val="Rubrik5utannumrering"/>
      </w:pPr>
      <w:r>
        <w:t>Något krav på tillstånd bör inte införas</w:t>
      </w:r>
    </w:p>
    <w:p w14:paraId="663C94C9" w14:textId="77777777" w:rsidR="001C1FB8" w:rsidRDefault="001C1FB8" w:rsidP="001C1FB8">
      <w:pPr>
        <w:pStyle w:val="Brdtextmedindrag"/>
        <w:ind w:firstLine="0"/>
      </w:pPr>
      <w:r>
        <w:t>Vid införandet av OTC-lagen gjorde regeringen bedömningen att något krav på tillstånd inte skulle införas. Regeringen påpekade att det inte finns någon skyldighet för Finansinspektionen att begära tillstånd från en dom</w:t>
      </w:r>
      <w:r>
        <w:softHyphen/>
        <w:t>stol eller annan rättslig myndighet innan inspektionen begär in uppgifter från andra än dem som står under myndighetens tillsyn (prop. 2012/13:72 s. 25 f.). Regeringen ansåg att det därför inte fanns skäl att föreskriva en annan ordning avseende Esma, som endast får begära in uppgifter från en begränsad personkrets. Vidare konstaterade regeringen att Esmas möjlig</w:t>
      </w:r>
      <w:r>
        <w:softHyphen/>
        <w:t>heter att begära in uppgifter också begränsas av det skydd som föreskrivs i förordningen om OTC-derivat, centrala motparter och transaktions</w:t>
      </w:r>
      <w:r>
        <w:softHyphen/>
        <w:t>register för sådan information och sådana handlingar som omfattas av rättsliga privilegier (artikel 60). Information och handlingar som omfattas av rättsliga privilegier torde t.ex. innefatta information eller handlingar som är sekretessbelagda enligt lag eller som är skyddade enligt tryck</w:t>
      </w:r>
      <w:r>
        <w:softHyphen/>
        <w:t>frihetsförordningen eller yttrandefrihetsgrund</w:t>
      </w:r>
      <w:r>
        <w:softHyphen/>
        <w:t xml:space="preserve">lagen. I den mån Esma ändå skulle komma att ta del av sådan information eller sådana handlingar ansåg regeringen att det fick förutsättas att informationen inte utnyttjas och handlingarna återlämnas. </w:t>
      </w:r>
    </w:p>
    <w:p w14:paraId="3D24DDFA" w14:textId="77777777" w:rsidR="001C1FB8" w:rsidRDefault="001C1FB8" w:rsidP="001C1FB8">
      <w:pPr>
        <w:pStyle w:val="Brdtextmedindrag"/>
      </w:pPr>
      <w:r>
        <w:t>Enligt det som anges ovan får Esma inte heller enligt förordningen om värdepapperisering använda de nu aktuella befogenheterna för att kräva röjande av information och handlingar som omfattas av tystnadsplikt (artikel 14.2). Det finns därför inte skäl att göra någon annan bedömning än den som tidigare gjorts i motsvarande fråga när det gäller OTC-lagen. Det bör därför inte införas något krav på att Esma ska inhämta tillstånd från en domstol eller annan rättslig myndighet innan Esma begär in upp</w:t>
      </w:r>
      <w:r>
        <w:softHyphen/>
        <w:t>gifter om värdepapperiseringsregister enligt förordningen om värde</w:t>
      </w:r>
      <w:r>
        <w:softHyphen/>
        <w:t>pap</w:t>
      </w:r>
      <w:r>
        <w:softHyphen/>
        <w:t xml:space="preserve">perisering. </w:t>
      </w:r>
    </w:p>
    <w:p w14:paraId="4A649C6E" w14:textId="77777777" w:rsidR="001C1FB8" w:rsidRDefault="001C1FB8" w:rsidP="001C1FB8">
      <w:pPr>
        <w:pStyle w:val="Rubrik3"/>
      </w:pPr>
      <w:bookmarkStart w:id="167" w:name="_Toc529959541"/>
      <w:bookmarkStart w:id="168" w:name="_Toc1737421"/>
      <w:bookmarkStart w:id="169" w:name="_Toc2335166"/>
      <w:bookmarkStart w:id="170" w:name="_Toc9857676"/>
      <w:bookmarkStart w:id="171" w:name="_Toc18074135"/>
      <w:bookmarkStart w:id="172" w:name="_Toc20297713"/>
      <w:bookmarkStart w:id="173" w:name="_Toc22728915"/>
      <w:r>
        <w:lastRenderedPageBreak/>
        <w:t>Platsundersökning och handräckning</w:t>
      </w:r>
      <w:bookmarkEnd w:id="167"/>
      <w:bookmarkEnd w:id="168"/>
      <w:bookmarkEnd w:id="169"/>
      <w:bookmarkEnd w:id="170"/>
      <w:bookmarkEnd w:id="171"/>
      <w:bookmarkEnd w:id="172"/>
      <w:bookmarkEnd w:id="173"/>
    </w:p>
    <w:p w14:paraId="10D21549" w14:textId="77777777" w:rsidR="001C1FB8" w:rsidRDefault="001C1FB8" w:rsidP="001C1FB8">
      <w:pPr>
        <w:pStyle w:val="Brdtextram"/>
        <w:rPr>
          <w:rStyle w:val="BrdtextChar"/>
        </w:rPr>
      </w:pPr>
      <w:r>
        <w:rPr>
          <w:b/>
        </w:rPr>
        <w:t xml:space="preserve">Regeringens förslag: </w:t>
      </w:r>
      <w:r w:rsidRPr="009042A3">
        <w:rPr>
          <w:rStyle w:val="BrdtextChar"/>
        </w:rPr>
        <w:t>Finansinspektionen ska få begära handräck</w:t>
      </w:r>
      <w:r>
        <w:rPr>
          <w:rStyle w:val="BrdtextChar"/>
        </w:rPr>
        <w:softHyphen/>
      </w:r>
      <w:r w:rsidRPr="009042A3">
        <w:rPr>
          <w:rStyle w:val="BrdtextChar"/>
        </w:rPr>
        <w:t xml:space="preserve">ning av Kronofogdemyndigheten för att </w:t>
      </w:r>
      <w:r>
        <w:rPr>
          <w:rStyle w:val="BrdtextChar"/>
        </w:rPr>
        <w:t>en platsundersökning enligt EU:s förordning om värdepapperisering ska kunna genomföras. Vid hand</w:t>
      </w:r>
      <w:r>
        <w:rPr>
          <w:rStyle w:val="BrdtextChar"/>
        </w:rPr>
        <w:softHyphen/>
        <w:t>räckning ska bestämmelserna i utsökningsbalken om verk</w:t>
      </w:r>
      <w:r>
        <w:rPr>
          <w:rStyle w:val="BrdtextChar"/>
        </w:rPr>
        <w:softHyphen/>
        <w:t>ställighet av förpliktelser som inte avser betalningsskyldighet, avhys</w:t>
      </w:r>
      <w:r>
        <w:rPr>
          <w:rStyle w:val="BrdtextChar"/>
        </w:rPr>
        <w:softHyphen/>
        <w:t>ning eller avlägsnande gälla. Om Finansinspektionen begär det, ska Krono</w:t>
      </w:r>
      <w:r>
        <w:rPr>
          <w:rStyle w:val="BrdtextChar"/>
        </w:rPr>
        <w:softHyphen/>
        <w:t>fogde</w:t>
      </w:r>
      <w:r>
        <w:rPr>
          <w:rStyle w:val="BrdtextChar"/>
        </w:rPr>
        <w:softHyphen/>
        <w:t>myndig</w:t>
      </w:r>
      <w:r>
        <w:rPr>
          <w:rStyle w:val="BrdtextChar"/>
        </w:rPr>
        <w:softHyphen/>
        <w:t>heten inte i förväg underrätta den som kontrollen ska genom</w:t>
      </w:r>
      <w:r>
        <w:rPr>
          <w:rStyle w:val="BrdtextChar"/>
        </w:rPr>
        <w:softHyphen/>
        <w:t xml:space="preserve">föras hos. </w:t>
      </w:r>
    </w:p>
    <w:p w14:paraId="66874585" w14:textId="77777777" w:rsidR="001C1FB8" w:rsidRPr="003D1623" w:rsidRDefault="001C1FB8" w:rsidP="001C1FB8">
      <w:pPr>
        <w:pStyle w:val="Brdtextmedindragram"/>
        <w:rPr>
          <w:b/>
        </w:rPr>
      </w:pPr>
      <w:r>
        <w:rPr>
          <w:b/>
        </w:rPr>
        <w:t xml:space="preserve">Regeringens </w:t>
      </w:r>
      <w:r w:rsidRPr="003D1623">
        <w:rPr>
          <w:b/>
        </w:rPr>
        <w:t xml:space="preserve">bedömning: </w:t>
      </w:r>
      <w:r>
        <w:t>Det bör inte införas något krav på till</w:t>
      </w:r>
      <w:r>
        <w:softHyphen/>
        <w:t>stånd från en domstol eller annan rättslig myndighet innan det genom</w:t>
      </w:r>
      <w:r>
        <w:softHyphen/>
        <w:t>förs en platsundersökning eller innan handräckning lämnas vid en plats</w:t>
      </w:r>
      <w:r>
        <w:softHyphen/>
        <w:t>under</w:t>
      </w:r>
      <w:r>
        <w:softHyphen/>
        <w:t xml:space="preserve">sökning. </w:t>
      </w:r>
    </w:p>
    <w:p w14:paraId="6E82DB67" w14:textId="77777777" w:rsidR="001C1FB8" w:rsidRPr="00131543" w:rsidRDefault="001C1FB8" w:rsidP="001C1FB8">
      <w:pPr>
        <w:pStyle w:val="Brdtext"/>
        <w:rPr>
          <w:sz w:val="8"/>
          <w:szCs w:val="8"/>
        </w:rPr>
      </w:pPr>
    </w:p>
    <w:p w14:paraId="2D27E153" w14:textId="77777777" w:rsidR="001C1FB8" w:rsidRDefault="001C1FB8" w:rsidP="001C1FB8">
      <w:pPr>
        <w:pStyle w:val="Brdtextmedindrag"/>
      </w:pPr>
      <w:r w:rsidRPr="00131543">
        <w:rPr>
          <w:b/>
        </w:rPr>
        <w:t>Promemorians förslag och bedömning</w:t>
      </w:r>
      <w:r w:rsidRPr="00184788">
        <w:t xml:space="preserve"> överen</w:t>
      </w:r>
      <w:r>
        <w:t>sstämmer med reger</w:t>
      </w:r>
      <w:r>
        <w:softHyphen/>
        <w:t xml:space="preserve">ingens </w:t>
      </w:r>
      <w:r w:rsidRPr="00144A42">
        <w:t>förslag och bedömning</w:t>
      </w:r>
      <w:r w:rsidRPr="00184788">
        <w:t xml:space="preserve">. </w:t>
      </w:r>
    </w:p>
    <w:p w14:paraId="6DFBFDFF" w14:textId="77777777" w:rsidR="001C1FB8" w:rsidRDefault="001C1FB8" w:rsidP="001C1FB8">
      <w:pPr>
        <w:pStyle w:val="Brdtextmedindrag"/>
      </w:pPr>
      <w:r w:rsidRPr="00131543">
        <w:rPr>
          <w:b/>
        </w:rPr>
        <w:t>Remissinstanserna</w:t>
      </w:r>
      <w:r>
        <w:rPr>
          <w:b/>
        </w:rPr>
        <w:t xml:space="preserve"> </w:t>
      </w:r>
      <w:r>
        <w:t xml:space="preserve">tillstyrker förslaget och bedömningen eller har inget att invända mot dem. </w:t>
      </w:r>
      <w:r w:rsidRPr="00BD6920">
        <w:rPr>
          <w:i/>
        </w:rPr>
        <w:t>Kronofogdemyndigheten</w:t>
      </w:r>
      <w:r>
        <w:t xml:space="preserve"> anser </w:t>
      </w:r>
      <w:r w:rsidRPr="00E655CB">
        <w:t xml:space="preserve">att </w:t>
      </w:r>
      <w:r>
        <w:t xml:space="preserve">det </w:t>
      </w:r>
      <w:r w:rsidRPr="00192DF9">
        <w:t>bör över</w:t>
      </w:r>
      <w:r>
        <w:softHyphen/>
      </w:r>
      <w:r w:rsidRPr="00192DF9">
        <w:t>vägas om bestämmelsen om handräckning bör vara mer preciserad så att det tydligt framgår att Kronofogdemyndighetens roll bara är att bereda Finansinspektionen tillträde till de utrymmen där kontrollen ska utföras.</w:t>
      </w:r>
    </w:p>
    <w:p w14:paraId="774C1F76" w14:textId="77777777" w:rsidR="001C1FB8" w:rsidRPr="00141DF7" w:rsidRDefault="001C1FB8" w:rsidP="001C1FB8">
      <w:pPr>
        <w:pStyle w:val="Rubrik4utannumrering"/>
      </w:pPr>
      <w:r w:rsidRPr="00131543">
        <w:t>Skälen för regeringens förslag och bedömning</w:t>
      </w:r>
    </w:p>
    <w:p w14:paraId="3E5FED93" w14:textId="77777777" w:rsidR="001C1FB8" w:rsidRPr="000413D0" w:rsidRDefault="001C1FB8" w:rsidP="001C1FB8">
      <w:pPr>
        <w:pStyle w:val="Rubrik5utannumrering"/>
        <w:spacing w:before="0"/>
      </w:pPr>
      <w:r>
        <w:t>Bestämmelserna i förordningen om värdepapperisering</w:t>
      </w:r>
    </w:p>
    <w:p w14:paraId="0129F60D" w14:textId="77777777" w:rsidR="001C1FB8" w:rsidRDefault="001C1FB8" w:rsidP="001C1FB8">
      <w:pPr>
        <w:pStyle w:val="Brdtext"/>
      </w:pPr>
      <w:r>
        <w:t>Enligt förordningen om värdepapperisering (artikel 14.1) ska de befogen</w:t>
      </w:r>
      <w:r>
        <w:softHyphen/>
        <w:t>heter som tilldelats Esma enligt förordningen om OTC-derivat, centrala motparter och transaktionsregister (bl.a. artiklarna 63 och 66) utövas även med avseende på förordningen om värdepapperi</w:t>
      </w:r>
      <w:r>
        <w:softHyphen/>
        <w:t>sering. Det innebär bl.a. att Esma ska ha möjlighet att genomföra nöd</w:t>
      </w:r>
      <w:r>
        <w:softHyphen/>
        <w:t>vändiga plats</w:t>
      </w:r>
      <w:r>
        <w:softHyphen/>
        <w:t>undersökningar hos värdepapperiserings</w:t>
      </w:r>
      <w:r>
        <w:softHyphen/>
        <w:t>register eller an</w:t>
      </w:r>
      <w:r>
        <w:softHyphen/>
        <w:t>knutna tredje parter till vilka värdepapperiseringsregister har gett i upp</w:t>
      </w:r>
      <w:r>
        <w:softHyphen/>
        <w:t>drag att utföra operativa upp</w:t>
      </w:r>
      <w:r>
        <w:softHyphen/>
        <w:t>gifter eller verksamheter (artikel 63 i förordningen om OTC-derivat, cen</w:t>
      </w:r>
      <w:r>
        <w:softHyphen/>
        <w:t>trala motparter och transaktionsregister jämförd med artikel 14.1 i förord</w:t>
      </w:r>
      <w:r>
        <w:softHyphen/>
        <w:t>ningen om värdepapperi</w:t>
      </w:r>
      <w:r>
        <w:softHyphen/>
        <w:t xml:space="preserve">sering). </w:t>
      </w:r>
    </w:p>
    <w:p w14:paraId="41D0F570" w14:textId="77777777" w:rsidR="001C1FB8" w:rsidRDefault="001C1FB8" w:rsidP="001C1FB8">
      <w:pPr>
        <w:pStyle w:val="Brdtextmedindrag"/>
      </w:pPr>
      <w:r>
        <w:t>En platsundersökning innebär bl.a. att tjänstemän och andra personer som Esma bemyndigat att genomföra en sådan undersökning ska få till</w:t>
      </w:r>
      <w:r>
        <w:softHyphen/>
        <w:t>träde till alla företagslokaler och mark. Dessa har därvid befogenhet att granska relevanta handlingar, ta eller begära in kopior, begära muntliga eller skriftliga förklaringar från den juridiska personens företrädare eller personal, höra varje fysisk eller juridisk person som går med på det och begära in uppgifter om tele- och datatrafik. Personal från Esma har även befogenhet att, så länge och i den omfattning det är nödvändigt för under</w:t>
      </w:r>
      <w:r>
        <w:softHyphen/>
        <w:t>sökningen, försegla företagslokaler, räkenskaper och affärshand</w:t>
      </w:r>
      <w:r>
        <w:softHyphen/>
        <w:t xml:space="preserve">lingar. Om det kan spoliera syftet med undersökningen är Esma inte skyldig att i förväg underrätta det berörda företaget om en förestående undersökning. </w:t>
      </w:r>
    </w:p>
    <w:p w14:paraId="0864A3AE" w14:textId="77777777" w:rsidR="001C1FB8" w:rsidRDefault="001C1FB8" w:rsidP="001C1FB8">
      <w:pPr>
        <w:pStyle w:val="Brdtextmedindrag"/>
      </w:pPr>
      <w:r>
        <w:t xml:space="preserve">Den som berörs av en undersökning som Esma utför är vid vite skyldig att underkasta sig platsundersökningar (artikel 66 i förordningen om OTC-derivat, centrala motparter och transaktionsregister). Innan Esma fattar ett beslut om att genomföra en platsundersökning ska samråd ske med den </w:t>
      </w:r>
      <w:r>
        <w:lastRenderedPageBreak/>
        <w:t>behöriga myndigheten i den medlemsstat där plats</w:t>
      </w:r>
      <w:r>
        <w:softHyphen/>
        <w:t>undersökningen ska genomföras. För det fall den berörda parten motsätter sig en av Esma beslutad platsundersökning ska den behöriga myndigheten lämna nöd</w:t>
      </w:r>
      <w:r>
        <w:softHyphen/>
        <w:t>vändigt bistånd för att undersökningen ska kunna genomföras och vid be</w:t>
      </w:r>
      <w:r>
        <w:softHyphen/>
        <w:t>hov ska handräckning från verkställande myndighet begäras (artikel 63.7 i samma förordning). Den behöriga myndigheten ska även, för det fall det enligt nationella bestämmelser krävs särskilt tillstånd från en rättslig myndighet för att genomföra en platsundersökning eller lämna handräck</w:t>
      </w:r>
      <w:r>
        <w:softHyphen/>
        <w:t>ning, ansöka om ett sådant tillstånd (artikel 63.8 i samma förord</w:t>
      </w:r>
      <w:r>
        <w:softHyphen/>
        <w:t xml:space="preserve">ning). </w:t>
      </w:r>
    </w:p>
    <w:p w14:paraId="17E80EEC" w14:textId="77777777" w:rsidR="001C1FB8" w:rsidRDefault="001C1FB8" w:rsidP="001C1FB8">
      <w:pPr>
        <w:pStyle w:val="Rubrik5utannumrering"/>
      </w:pPr>
      <w:r>
        <w:t>En bestämmelse om handräckning bör införas</w:t>
      </w:r>
    </w:p>
    <w:p w14:paraId="3C913CDD" w14:textId="77777777" w:rsidR="001C1FB8" w:rsidRDefault="001C1FB8" w:rsidP="001C1FB8">
      <w:pPr>
        <w:pStyle w:val="Brdtextmedindrag"/>
        <w:ind w:firstLine="0"/>
      </w:pPr>
      <w:r>
        <w:t>För att Sverige ska leva upp till sina åligganden enligt förordningen om värdepapperisering är det nödvändigt att den behöriga myndigheten, dvs. Finansinspektionen, kan begära handräckning av en verkställande myn</w:t>
      </w:r>
      <w:r>
        <w:softHyphen/>
        <w:t>dighet om någon motsätter sig platsundersökning. Det behöver därför in</w:t>
      </w:r>
      <w:r>
        <w:softHyphen/>
        <w:t>föras en bestämmelse i den nya kompletteringslagen som reglerar detta. Bestämmelsen om handräckning i den nya lagen bör överensstämma med motsvarande bestämmelser om handräckning i OTC-lagen (3 kap. 1 §) och lagen (</w:t>
      </w:r>
      <w:r w:rsidRPr="00BD6C18">
        <w:t>2019:277</w:t>
      </w:r>
      <w:r>
        <w:t>)</w:t>
      </w:r>
      <w:r w:rsidRPr="00BD6C18">
        <w:t xml:space="preserve"> </w:t>
      </w:r>
      <w:r>
        <w:t>med kompletterande bestämmelser till EU:s förordning om transparens i transaktioner för värdepappersfinansiering och om åter</w:t>
      </w:r>
      <w:r>
        <w:softHyphen/>
        <w:t>användning (2 kap. 2 §). Det innebär att Kronofogde</w:t>
      </w:r>
      <w:r>
        <w:softHyphen/>
        <w:t>myndigheten bör vara den myndighet som ska lämna hand</w:t>
      </w:r>
      <w:r>
        <w:softHyphen/>
        <w:t xml:space="preserve">räckning för att platsundersökning ska kunna genomföras. </w:t>
      </w:r>
      <w:r w:rsidRPr="00BD6920">
        <w:rPr>
          <w:i/>
        </w:rPr>
        <w:t>Kronofogdemyndigheten</w:t>
      </w:r>
      <w:r>
        <w:t xml:space="preserve"> anser att det bör övervägas om bestämmelsen om handräckning ska preciseras i förhållande till pro</w:t>
      </w:r>
      <w:r>
        <w:softHyphen/>
        <w:t xml:space="preserve">memorians förslag. </w:t>
      </w:r>
      <w:bookmarkStart w:id="174" w:name="_Hlk20168828"/>
      <w:r>
        <w:t>Regeringen anser emellertid att bestämmelsen i den nya lagen bör ut</w:t>
      </w:r>
      <w:r>
        <w:softHyphen/>
        <w:t xml:space="preserve">formas på samma sätt som motsvarande bestämmelser </w:t>
      </w:r>
      <w:bookmarkEnd w:id="174"/>
      <w:r>
        <w:t>i de angivna lagarna eftersom</w:t>
      </w:r>
      <w:r w:rsidRPr="000C66B5">
        <w:t xml:space="preserve"> </w:t>
      </w:r>
      <w:r>
        <w:t>bestämmelserna</w:t>
      </w:r>
      <w:r w:rsidRPr="000C66B5">
        <w:t xml:space="preserve"> har samma innebörd</w:t>
      </w:r>
      <w:r>
        <w:t>.</w:t>
      </w:r>
    </w:p>
    <w:p w14:paraId="2AD8CEEA" w14:textId="77777777" w:rsidR="001C1FB8" w:rsidRDefault="001C1FB8" w:rsidP="001C1FB8">
      <w:pPr>
        <w:pStyle w:val="Brdtextmedindrag"/>
      </w:pPr>
      <w:r>
        <w:t>Vid handräckning bör bestämmelserna i utsökningsbalken om verkstäl</w:t>
      </w:r>
      <w:r>
        <w:softHyphen/>
        <w:t>lighet av förpliktelser som inte avser betalningsskyldighet, avhysning eller avlägsnande gälla. Detta innebär att utsökningsbalkens bestämmelser gäller i den utsträckning dessa är tillämpliga. Eftersom Esma, enligt för</w:t>
      </w:r>
      <w:r>
        <w:softHyphen/>
        <w:t>ordningen ska kunna genomföra platskontroller utan att i förväg meddela detta till den som kontrollen avser (artikel 14.1 i förordningen om värde</w:t>
      </w:r>
      <w:r>
        <w:softHyphen/>
        <w:t>papperisering jämförd med artikel 63.1 i förordningen om OTC-derivat, centrala motparter och transaktionsregister), bör det i den nya lagen anges att Finansinspektionen har möjlighet att begära att Krono</w:t>
      </w:r>
      <w:r>
        <w:softHyphen/>
        <w:t>fogdemyndig</w:t>
      </w:r>
      <w:r>
        <w:softHyphen/>
        <w:t xml:space="preserve">heten inte ska underrätta den hos vilken platsundersökning ska genomföras innan verkställighet sker. </w:t>
      </w:r>
    </w:p>
    <w:p w14:paraId="5A86BEAC" w14:textId="77777777" w:rsidR="001C1FB8" w:rsidRDefault="001C1FB8" w:rsidP="001C1FB8">
      <w:pPr>
        <w:pStyle w:val="Brdtextmedindrag"/>
      </w:pPr>
      <w:r>
        <w:t>Kronofogdemyndigheten har med stöd av utsökningsbalken befogenhet att vidta behövliga tvångsåtgärder och kan vid behov begära biträde av Polismyndigheten (2 kap. 17 § utsökningsbalken och 3 kap. 3 § utsök</w:t>
      </w:r>
      <w:r>
        <w:softHyphen/>
        <w:t>ningsförordningen [1981:981]</w:t>
      </w:r>
      <w:r>
        <w:rPr>
          <w:sz w:val="22"/>
        </w:rPr>
        <w:t>)</w:t>
      </w:r>
      <w:r>
        <w:t>.</w:t>
      </w:r>
    </w:p>
    <w:p w14:paraId="7E4DBA40" w14:textId="77777777" w:rsidR="001C1FB8" w:rsidRDefault="001C1FB8" w:rsidP="001C1FB8">
      <w:pPr>
        <w:pStyle w:val="Rubrik5utannumrering"/>
      </w:pPr>
      <w:r>
        <w:t>Något krav på tillstånd för platsundersökning eller handräckning bör inte införas</w:t>
      </w:r>
    </w:p>
    <w:p w14:paraId="06EF2D6D" w14:textId="77777777" w:rsidR="001C1FB8" w:rsidRDefault="001C1FB8" w:rsidP="001C1FB8">
      <w:pPr>
        <w:pStyle w:val="Brdtext"/>
      </w:pPr>
      <w:r>
        <w:t>Vid införandet av OTC-lagen gjorde regeringen bedömningen att något krav på tillstånd för platsundersökning eller handräckning inte skulle in</w:t>
      </w:r>
      <w:r>
        <w:softHyphen/>
        <w:t xml:space="preserve">föras. Regeringen uttalade i samband därmed att det följer av förordningen om OTC-derivat, centrala motparter och transaktionsregister (artikel 63.9) att en domstolsprövning i så fall ska avse äktheten i Esmas beslut samt </w:t>
      </w:r>
      <w:r>
        <w:lastRenderedPageBreak/>
        <w:t>användningen av tvångs</w:t>
      </w:r>
      <w:r>
        <w:softHyphen/>
        <w:t>åtgärder och att det inte får avse behovet av platsundersökning (prop. 2012/13:72 s. 27 f.). Regeringen konstaterade att behovet av platsunder</w:t>
      </w:r>
      <w:r>
        <w:softHyphen/>
        <w:t>sök</w:t>
      </w:r>
      <w:r>
        <w:softHyphen/>
        <w:t>ning dock kan prövas av Europeiska unionens domstol. Med hänsyn till den begränsade prövning som kan ske i nationell domstol eller hos annan rättslig myndighet och då ett beslut om plats</w:t>
      </w:r>
      <w:r>
        <w:softHyphen/>
        <w:t>undersökning kan överklagas i annan ordning framstod det enligt regeringens bedömning inte som motiverat att införa krav på nationell prövning i domstol eller vid annan rättslig myndighet. Regeringen på</w:t>
      </w:r>
      <w:r>
        <w:softHyphen/>
        <w:t>pekade även att Esmas möjlighet att begära platsundersökningar, och därmed Finansinspektionens utrymme att begära handräckning, är begrän</w:t>
      </w:r>
      <w:r>
        <w:softHyphen/>
        <w:t>sad av de skydd som föreskrivs i förordningen om OTC-derivat, centrala motparter och transaktionsregister och som innebär att Esma inte får använda sig av några utredningsbefogenheter för att av</w:t>
      </w:r>
      <w:r>
        <w:softHyphen/>
        <w:t>kräva sådan information och sådana handlingar som omfattas av rättsliga privilegier (artikel 60). Regeringen konstaterade att det av detta följer att några platsundersökningar inte får göras om detta skulle leda till röjandet av sådan information som omfattas av rättsligt skydd. De nu aktuella bestäm</w:t>
      </w:r>
      <w:r>
        <w:softHyphen/>
        <w:t>melserna i förordningen om värdepapperisering (artikel 14.2) mot</w:t>
      </w:r>
      <w:r>
        <w:softHyphen/>
        <w:t>svarar dem i förordningen om OTC-derivat, centrala motparter och trans</w:t>
      </w:r>
      <w:r>
        <w:softHyphen/>
        <w:t>aktions</w:t>
      </w:r>
      <w:r>
        <w:softHyphen/>
        <w:t>register (artikel 60). Det finns inte skäl att göra någon annan be</w:t>
      </w:r>
      <w:r>
        <w:softHyphen/>
        <w:t>dömning än den som gjordes när OTC-lagen infördes. Det bör därför inte införas något krav på tillstånd från en domstol eller annan rättslig myn</w:t>
      </w:r>
      <w:r>
        <w:softHyphen/>
        <w:t>dighet innan det genomförs en platsundersökning eller innan handräckning lämnas vid en platsundersökning enligt den nya kompletteringslagen.</w:t>
      </w:r>
    </w:p>
    <w:p w14:paraId="5F56A928" w14:textId="77777777" w:rsidR="001C1FB8" w:rsidRDefault="001C1FB8" w:rsidP="001C1FB8">
      <w:pPr>
        <w:pStyle w:val="Rubrik3"/>
      </w:pPr>
      <w:bookmarkStart w:id="175" w:name="_Toc529959542"/>
      <w:bookmarkStart w:id="176" w:name="_Toc1737422"/>
      <w:bookmarkStart w:id="177" w:name="_Toc2335167"/>
      <w:bookmarkStart w:id="178" w:name="_Toc9857677"/>
      <w:bookmarkStart w:id="179" w:name="_Toc18074136"/>
      <w:bookmarkStart w:id="180" w:name="_Toc20297714"/>
      <w:bookmarkStart w:id="181" w:name="_Toc22728916"/>
      <w:r>
        <w:t>Finansinspektionens bistånd till Esma</w:t>
      </w:r>
      <w:bookmarkEnd w:id="175"/>
      <w:bookmarkEnd w:id="176"/>
      <w:bookmarkEnd w:id="177"/>
      <w:bookmarkEnd w:id="178"/>
      <w:bookmarkEnd w:id="179"/>
      <w:bookmarkEnd w:id="180"/>
      <w:bookmarkEnd w:id="181"/>
    </w:p>
    <w:p w14:paraId="1AA4459D" w14:textId="77777777" w:rsidR="001C1FB8" w:rsidRPr="000413D0" w:rsidRDefault="001C1FB8" w:rsidP="001C1FB8">
      <w:pPr>
        <w:pStyle w:val="Brdtextram"/>
      </w:pPr>
      <w:r>
        <w:rPr>
          <w:b/>
        </w:rPr>
        <w:t xml:space="preserve">Regeringens bedömning: </w:t>
      </w:r>
      <w:r w:rsidRPr="000413D0">
        <w:t xml:space="preserve">Av </w:t>
      </w:r>
      <w:r>
        <w:t xml:space="preserve">EU:s </w:t>
      </w:r>
      <w:r w:rsidRPr="000413D0">
        <w:t>förordning om värdepapperise</w:t>
      </w:r>
      <w:r>
        <w:softHyphen/>
      </w:r>
      <w:r w:rsidRPr="000413D0">
        <w:t xml:space="preserve">ring följer att Finansinspektionen, på begäran av Esma, ska vidta vissa åtgärder för att stödja Esma. </w:t>
      </w:r>
      <w:r>
        <w:t>EU-f</w:t>
      </w:r>
      <w:r w:rsidRPr="000413D0">
        <w:t>örordning</w:t>
      </w:r>
      <w:r>
        <w:t>en</w:t>
      </w:r>
      <w:r w:rsidRPr="000413D0">
        <w:t xml:space="preserve"> kräver inte några lagstift</w:t>
      </w:r>
      <w:r>
        <w:softHyphen/>
      </w:r>
      <w:r w:rsidRPr="000413D0">
        <w:t xml:space="preserve">ningsåtgärder i denna del. </w:t>
      </w:r>
    </w:p>
    <w:p w14:paraId="2B0F68F6" w14:textId="77777777" w:rsidR="001C1FB8" w:rsidRDefault="001C1FB8" w:rsidP="001C1FB8">
      <w:pPr>
        <w:pStyle w:val="Brdtext"/>
        <w:rPr>
          <w:b/>
          <w:sz w:val="8"/>
          <w:szCs w:val="8"/>
        </w:rPr>
      </w:pPr>
    </w:p>
    <w:p w14:paraId="093A5F71" w14:textId="77777777" w:rsidR="001C1FB8" w:rsidRPr="00131543" w:rsidRDefault="001C1FB8" w:rsidP="001C1FB8">
      <w:pPr>
        <w:pStyle w:val="Brdtextmedindrag"/>
      </w:pPr>
      <w:r w:rsidRPr="00184788">
        <w:rPr>
          <w:b/>
        </w:rPr>
        <w:t xml:space="preserve">Promemorians </w:t>
      </w:r>
      <w:r>
        <w:rPr>
          <w:b/>
        </w:rPr>
        <w:t xml:space="preserve">bedömning </w:t>
      </w:r>
      <w:r w:rsidRPr="00131543">
        <w:t>överensstämmer med regeringens bedöm</w:t>
      </w:r>
      <w:r>
        <w:softHyphen/>
      </w:r>
      <w:r w:rsidRPr="00131543">
        <w:t xml:space="preserve">ning. </w:t>
      </w:r>
    </w:p>
    <w:p w14:paraId="1F6C1CC3" w14:textId="77777777" w:rsidR="001C1FB8" w:rsidRPr="00131543" w:rsidRDefault="001C1FB8" w:rsidP="001C1FB8">
      <w:pPr>
        <w:pStyle w:val="Brdtextmedindrag"/>
      </w:pPr>
      <w:r w:rsidRPr="00184788">
        <w:rPr>
          <w:b/>
        </w:rPr>
        <w:t>Remissinstanserna</w:t>
      </w:r>
      <w:r>
        <w:rPr>
          <w:b/>
        </w:rPr>
        <w:t xml:space="preserve"> </w:t>
      </w:r>
      <w:r>
        <w:t xml:space="preserve">tillstyrker bedömningen eller har inget att invända mot den. </w:t>
      </w:r>
    </w:p>
    <w:p w14:paraId="11982CD9" w14:textId="77777777" w:rsidR="001C1FB8" w:rsidRDefault="001C1FB8" w:rsidP="001C1FB8">
      <w:pPr>
        <w:pStyle w:val="Brdtextmedindrag"/>
      </w:pPr>
      <w:r>
        <w:rPr>
          <w:b/>
        </w:rPr>
        <w:t xml:space="preserve">Skälen för regeringens bedömning: </w:t>
      </w:r>
      <w:r>
        <w:t>Enligt förord</w:t>
      </w:r>
      <w:r>
        <w:softHyphen/>
        <w:t>ningen om värde</w:t>
      </w:r>
      <w:r>
        <w:softHyphen/>
        <w:t>papperisering (artikel 14.1) ska de befogenheter som tilldelats Esma enligt förordningen om OTC-derivat, centrala motparter och transaktionsregister (bl.a. artiklarna 63 och 74) gälla även med avseende på förordningen om värdepapperisering. Enligt förordningen om OTC-derivat, centrala mot</w:t>
      </w:r>
      <w:r>
        <w:softHyphen/>
        <w:t>parter och transaktionsregister ansvarar Esma för övervakning och tillsyn över transaktionsregister. Om Esma delegerar en utredningsuppgift eller utförandet av en platsundersökning till en behörig myndighet har den be</w:t>
      </w:r>
      <w:r>
        <w:softHyphen/>
        <w:t>höriga myndigheten samma befogen</w:t>
      </w:r>
      <w:r>
        <w:softHyphen/>
        <w:t xml:space="preserve">heter som Esma (artikel 74 i </w:t>
      </w:r>
      <w:r w:rsidRPr="001155B2">
        <w:t>förord</w:t>
      </w:r>
      <w:r>
        <w:softHyphen/>
      </w:r>
      <w:r w:rsidRPr="001155B2">
        <w:t xml:space="preserve">ningen om värdepapperisering </w:t>
      </w:r>
      <w:r>
        <w:t>jämförd med artikel 63.6 i förordningen om OTC-derivat, centrala motparter och transaktionsregister). Om Esma begär bistånd av en behörig myndighet vid en platsundersökning har också de tjänstemän som är anställda vid, bemyndigade eller utsedda av den be</w:t>
      </w:r>
      <w:r>
        <w:softHyphen/>
        <w:t xml:space="preserve">höriga myndigheten, de befogenheter som tillkommer Esma (artikel 63.5 </w:t>
      </w:r>
      <w:r>
        <w:lastRenderedPageBreak/>
        <w:t>i förordningen om OTC-derivat, centrala motparter och transaktions</w:t>
      </w:r>
      <w:r>
        <w:softHyphen/>
        <w:t>register). Detta innebär att det följer direkt av förordningen om värdepap</w:t>
      </w:r>
      <w:r>
        <w:softHyphen/>
        <w:t>perisering att Finansinspektionen, i egenskap av behörig myndighet enligt den för</w:t>
      </w:r>
      <w:r>
        <w:softHyphen/>
        <w:t>ordningen, på begäran av Esma, ska vidta vissa åtgärder för att understödja Esma. Mot den bakgrunden föranleder de nu aktuella bestäm</w:t>
      </w:r>
      <w:r>
        <w:softHyphen/>
        <w:t>melserna i förordningen om värdepapperisering inte några lagstiftnings</w:t>
      </w:r>
      <w:r>
        <w:softHyphen/>
        <w:t xml:space="preserve">åtgärder. </w:t>
      </w:r>
    </w:p>
    <w:p w14:paraId="15FD49AA" w14:textId="77777777" w:rsidR="001C1FB8" w:rsidRDefault="001C1FB8" w:rsidP="001C1FB8">
      <w:pPr>
        <w:pStyle w:val="Rubrik3"/>
      </w:pPr>
      <w:bookmarkStart w:id="182" w:name="_Toc529959543"/>
      <w:bookmarkStart w:id="183" w:name="_Toc1737423"/>
      <w:bookmarkStart w:id="184" w:name="_Toc2335168"/>
      <w:bookmarkStart w:id="185" w:name="_Toc9857678"/>
      <w:bookmarkStart w:id="186" w:name="_Toc18074137"/>
      <w:bookmarkStart w:id="187" w:name="_Toc20297715"/>
      <w:bookmarkStart w:id="188" w:name="_Toc22728917"/>
      <w:r>
        <w:t>Äkthetskontroll och verkställighet</w:t>
      </w:r>
      <w:bookmarkEnd w:id="182"/>
      <w:bookmarkEnd w:id="183"/>
      <w:bookmarkEnd w:id="184"/>
      <w:bookmarkEnd w:id="185"/>
      <w:bookmarkEnd w:id="186"/>
      <w:bookmarkEnd w:id="187"/>
      <w:bookmarkEnd w:id="188"/>
    </w:p>
    <w:p w14:paraId="30FFC784" w14:textId="77777777" w:rsidR="001C1FB8" w:rsidRPr="0011266B" w:rsidRDefault="001C1FB8" w:rsidP="001C1FB8">
      <w:pPr>
        <w:pStyle w:val="Brdtextram"/>
      </w:pPr>
      <w:r>
        <w:rPr>
          <w:b/>
        </w:rPr>
        <w:t xml:space="preserve">Regeringens </w:t>
      </w:r>
      <w:r w:rsidRPr="000413D0">
        <w:rPr>
          <w:b/>
        </w:rPr>
        <w:t xml:space="preserve">förslag: </w:t>
      </w:r>
      <w:r w:rsidRPr="000413D0">
        <w:t xml:space="preserve">Kronofogdemyndigheten ska vara ansvarig myndighet för äkthetskontroll enligt </w:t>
      </w:r>
      <w:r>
        <w:t xml:space="preserve">EU:s </w:t>
      </w:r>
      <w:r w:rsidRPr="000413D0">
        <w:t>förordning om värdepapperi</w:t>
      </w:r>
      <w:r>
        <w:softHyphen/>
      </w:r>
      <w:r w:rsidRPr="000413D0">
        <w:t xml:space="preserve">sering. </w:t>
      </w:r>
    </w:p>
    <w:p w14:paraId="5F95D4BD" w14:textId="77777777" w:rsidR="001C1FB8" w:rsidRDefault="001C1FB8" w:rsidP="001C1FB8">
      <w:pPr>
        <w:pStyle w:val="Brdtextmedindragram"/>
      </w:pPr>
      <w:r w:rsidRPr="000413D0">
        <w:t xml:space="preserve">Beslut om avgifter eller viten enligt </w:t>
      </w:r>
      <w:r>
        <w:t>EU-</w:t>
      </w:r>
      <w:r w:rsidRPr="000413D0">
        <w:t>förordningen ska få verk</w:t>
      </w:r>
      <w:r>
        <w:softHyphen/>
      </w:r>
      <w:r w:rsidRPr="000413D0">
        <w:t>ställas enligt utsökningsbalkens bestämmelser på samma</w:t>
      </w:r>
      <w:r w:rsidRPr="00C72C5D">
        <w:t xml:space="preserve"> sätt som en svensk dom s</w:t>
      </w:r>
      <w:r w:rsidRPr="000413D0">
        <w:t>om har fått laga kraft, om inte något annat följer av förord</w:t>
      </w:r>
      <w:r>
        <w:softHyphen/>
      </w:r>
      <w:r w:rsidRPr="000413D0">
        <w:t xml:space="preserve">ningen. </w:t>
      </w:r>
    </w:p>
    <w:p w14:paraId="120F42EF" w14:textId="77777777" w:rsidR="001C1FB8" w:rsidRPr="00131543" w:rsidRDefault="001C1FB8" w:rsidP="001C1FB8">
      <w:pPr>
        <w:pStyle w:val="Brdtext"/>
        <w:rPr>
          <w:sz w:val="8"/>
          <w:szCs w:val="8"/>
        </w:rPr>
      </w:pPr>
    </w:p>
    <w:p w14:paraId="6E87905B" w14:textId="77777777" w:rsidR="001C1FB8" w:rsidRDefault="001C1FB8" w:rsidP="001C1FB8">
      <w:pPr>
        <w:pStyle w:val="Brdtextmedindrag"/>
      </w:pPr>
      <w:bookmarkStart w:id="189" w:name="_Hlk10464755"/>
      <w:r w:rsidRPr="00131543">
        <w:rPr>
          <w:b/>
        </w:rPr>
        <w:t xml:space="preserve">Promemorians förslag </w:t>
      </w:r>
      <w:r>
        <w:t xml:space="preserve">överensstämmer med regeringens förslag. </w:t>
      </w:r>
    </w:p>
    <w:p w14:paraId="61B9E27A" w14:textId="77777777" w:rsidR="001C1FB8" w:rsidRDefault="001C1FB8" w:rsidP="001C1FB8">
      <w:pPr>
        <w:pStyle w:val="Brdtextmedindrag"/>
      </w:pPr>
      <w:r w:rsidRPr="00131543">
        <w:rPr>
          <w:b/>
        </w:rPr>
        <w:t>Remissinstanserna</w:t>
      </w:r>
      <w:r>
        <w:rPr>
          <w:b/>
        </w:rPr>
        <w:t xml:space="preserve"> </w:t>
      </w:r>
      <w:r w:rsidRPr="00A70F83">
        <w:t xml:space="preserve">tillstyrker förslaget eller har inget att invända mot det. </w:t>
      </w:r>
      <w:bookmarkEnd w:id="189"/>
    </w:p>
    <w:p w14:paraId="3332400F" w14:textId="77777777" w:rsidR="001C1FB8" w:rsidRPr="00652155" w:rsidRDefault="001C1FB8" w:rsidP="001C1FB8">
      <w:pPr>
        <w:pStyle w:val="Rubrik4utannumrering"/>
      </w:pPr>
      <w:r>
        <w:t>Skälen för regeringens</w:t>
      </w:r>
      <w:r w:rsidRPr="00131543">
        <w:t xml:space="preserve"> förslag</w:t>
      </w:r>
    </w:p>
    <w:p w14:paraId="29D03BD8" w14:textId="77777777" w:rsidR="001C1FB8" w:rsidRDefault="001C1FB8" w:rsidP="001C1FB8">
      <w:pPr>
        <w:pStyle w:val="Rubrik5utannumrering"/>
        <w:spacing w:before="0"/>
      </w:pPr>
      <w:r>
        <w:t>Bestämmelserna i förordningen om värdepapperisering</w:t>
      </w:r>
    </w:p>
    <w:p w14:paraId="34949061" w14:textId="77777777" w:rsidR="001C1FB8" w:rsidRDefault="001C1FB8" w:rsidP="001C1FB8">
      <w:pPr>
        <w:pStyle w:val="Brdtextmedindrag"/>
        <w:ind w:firstLine="0"/>
      </w:pPr>
      <w:r>
        <w:t>Enligt förordningen om värdepapperisering (artikel 14.1) ska de befogen</w:t>
      </w:r>
      <w:r>
        <w:softHyphen/>
        <w:t>heter som tilldelats Esma enligt förordningen om OTC-derivat, centrala motparter och transaktionsregister (bl.a. artikel 68 jäm</w:t>
      </w:r>
      <w:r>
        <w:softHyphen/>
        <w:t>förd med bi</w:t>
      </w:r>
      <w:r>
        <w:softHyphen/>
        <w:t>lagorna I och II till den förordningen) även gälla med avseende på förord</w:t>
      </w:r>
      <w:r>
        <w:softHyphen/>
        <w:t xml:space="preserve">ningen om värdepapperisering. </w:t>
      </w:r>
    </w:p>
    <w:p w14:paraId="4273BAF2" w14:textId="77777777" w:rsidR="001C1FB8" w:rsidRDefault="001C1FB8" w:rsidP="001C1FB8">
      <w:pPr>
        <w:pStyle w:val="Brdtextmedindrag"/>
      </w:pPr>
      <w:r>
        <w:t>Enligt förordningen om OTC-derivat, centrala motparter och transak</w:t>
      </w:r>
      <w:r>
        <w:softHyphen/>
        <w:t xml:space="preserve">tionsregister är beslut om avgifter och vite verkställbara (artikel 68.4). Verkställighet ska följa nationella civilprocessrättsliga bestämmelser. Medlemsstaterna är skyldiga att utse en myndighet som ska pröva om ett beslut av Esma om avgift eller vite är äkta. </w:t>
      </w:r>
    </w:p>
    <w:p w14:paraId="6CD7AA5B" w14:textId="77777777" w:rsidR="001C1FB8" w:rsidRDefault="001C1FB8" w:rsidP="001C1FB8">
      <w:pPr>
        <w:pStyle w:val="Rubrik5utannumrering"/>
      </w:pPr>
      <w:r>
        <w:t>Kronofogdemyndigheten bör vara ansvarig myndighet för äkthetskontroll</w:t>
      </w:r>
    </w:p>
    <w:p w14:paraId="28AF5A19" w14:textId="77777777" w:rsidR="001C1FB8" w:rsidRDefault="001C1FB8" w:rsidP="001C1FB8">
      <w:pPr>
        <w:pStyle w:val="Brdtextmedindrag"/>
        <w:ind w:firstLine="0"/>
      </w:pPr>
      <w:r>
        <w:t>I förarbetena till OTC-lagen konstaterade regeringen att den äkthetspröv</w:t>
      </w:r>
      <w:r>
        <w:softHyphen/>
        <w:t>ning av Esmas beslut om avgift eller vite som ska göras enligt förord</w:t>
      </w:r>
      <w:r>
        <w:softHyphen/>
        <w:t xml:space="preserve">ningen om OTC-derivat, centrala motparter och transaktionsregister är mycket begränsad och att en domstolsprövning därför inte framstår som befogad (prop. 2012/13:72 s. 28 f.). </w:t>
      </w:r>
    </w:p>
    <w:p w14:paraId="6A20406E" w14:textId="7F0070E6" w:rsidR="001C1FB8" w:rsidRDefault="001C1FB8" w:rsidP="001C1FB8">
      <w:pPr>
        <w:pStyle w:val="Brdtextmedindrag"/>
      </w:pPr>
      <w:r>
        <w:t>Kronofogdemyndigheten har i flera andra fall ansetts vara den lämplig</w:t>
      </w:r>
      <w:r>
        <w:softHyphen/>
        <w:t>aste myndigheten för att ta ställning till om ett utländskt avgörande kan verkställas här i landet, se t.ex. lagen (2009:1427) om erkännande och verkställighet av bötesstraff inom Europeiska unionen. I OTC-lagen in</w:t>
      </w:r>
      <w:r>
        <w:softHyphen/>
        <w:t xml:space="preserve">fördes det därför en bestämmelse om att Kronofogdemyndigheten är ansvarig myndighet för äkthetskontroll enligt den nu aktuella artikeln i förordningen om OTC-derivat, centrala motparter och transaktionsregister (3 kap. 2 § och samma prop.). Det saknas skäl att göra någon annan </w:t>
      </w:r>
      <w:r>
        <w:lastRenderedPageBreak/>
        <w:t>bedömning när det gäller förordningen om värdepapperi</w:t>
      </w:r>
      <w:r>
        <w:softHyphen/>
        <w:t>sering. Äkthets</w:t>
      </w:r>
      <w:r>
        <w:softHyphen/>
        <w:t>prövningen bör alltså göras av Kronofogde</w:t>
      </w:r>
      <w:r>
        <w:softHyphen/>
        <w:t>myndigheten och inte av dom</w:t>
      </w:r>
      <w:r>
        <w:softHyphen/>
        <w:t>stol.</w:t>
      </w:r>
    </w:p>
    <w:p w14:paraId="7254A382" w14:textId="77777777" w:rsidR="001C1FB8" w:rsidRDefault="001C1FB8" w:rsidP="001C1FB8">
      <w:pPr>
        <w:pStyle w:val="Rubrik5utannumrering"/>
      </w:pPr>
      <w:r>
        <w:t>Verkställighet av Esmas beslut om avgifter eller viten</w:t>
      </w:r>
    </w:p>
    <w:p w14:paraId="3411B37B" w14:textId="77777777" w:rsidR="001C1FB8" w:rsidRDefault="001C1FB8" w:rsidP="001C1FB8">
      <w:pPr>
        <w:pStyle w:val="Brdtextmedindrag"/>
        <w:ind w:firstLine="0"/>
      </w:pPr>
      <w:r>
        <w:t>Esmas beslut om avgifter eller viten enligt förordningen om värde</w:t>
      </w:r>
      <w:r>
        <w:softHyphen/>
        <w:t>papper</w:t>
      </w:r>
      <w:r>
        <w:softHyphen/>
        <w:t>isering ska vara verkställbara i Sverige. Samma regler som gäller verk</w:t>
      </w:r>
      <w:r>
        <w:softHyphen/>
        <w:t>ställighet av en svensk dom som har fått laga kraft bör gälla. Beslut om avgifter eller viten enligt förordningen om värdepapperisering bör därför få verkställas enligt utsökningsbalken på samma sätt som en svensk dom som har fått laga kraft. Regeringen gjorde motsvarande bedömning i för</w:t>
      </w:r>
      <w:r>
        <w:softHyphen/>
        <w:t>arbetena till OTC-lagen (se prop. 2012/13:72 s. 29).</w:t>
      </w:r>
    </w:p>
    <w:p w14:paraId="261F35E6" w14:textId="77777777" w:rsidR="001C1FB8" w:rsidRDefault="001C1FB8" w:rsidP="001C1FB8">
      <w:pPr>
        <w:pStyle w:val="Rubrik1"/>
      </w:pPr>
      <w:bookmarkStart w:id="190" w:name="_Toc529959544"/>
      <w:bookmarkStart w:id="191" w:name="_Toc1737424"/>
      <w:bookmarkStart w:id="192" w:name="_Toc2335169"/>
      <w:bookmarkStart w:id="193" w:name="_Toc9857679"/>
      <w:bookmarkStart w:id="194" w:name="_Toc18074138"/>
      <w:bookmarkStart w:id="195" w:name="_Toc20297716"/>
      <w:bookmarkStart w:id="196" w:name="_Toc22728918"/>
      <w:r w:rsidRPr="00184114">
        <w:t>Ingripanden</w:t>
      </w:r>
      <w:bookmarkEnd w:id="190"/>
      <w:bookmarkEnd w:id="191"/>
      <w:bookmarkEnd w:id="192"/>
      <w:bookmarkEnd w:id="193"/>
      <w:bookmarkEnd w:id="194"/>
      <w:bookmarkEnd w:id="195"/>
      <w:bookmarkEnd w:id="196"/>
    </w:p>
    <w:p w14:paraId="16638595" w14:textId="77777777" w:rsidR="001C1FB8" w:rsidRDefault="001C1FB8" w:rsidP="001C1FB8">
      <w:pPr>
        <w:pStyle w:val="Rubrik2"/>
        <w:spacing w:before="0"/>
      </w:pPr>
      <w:bookmarkStart w:id="197" w:name="_Toc1737425"/>
      <w:bookmarkStart w:id="198" w:name="_Toc2335170"/>
      <w:bookmarkStart w:id="199" w:name="_Toc9857680"/>
      <w:bookmarkStart w:id="200" w:name="_Toc18074139"/>
      <w:bookmarkStart w:id="201" w:name="_Toc20297717"/>
      <w:bookmarkStart w:id="202" w:name="_Toc22728919"/>
      <w:r>
        <w:t>Inledning</w:t>
      </w:r>
      <w:bookmarkEnd w:id="197"/>
      <w:bookmarkEnd w:id="198"/>
      <w:bookmarkEnd w:id="199"/>
      <w:bookmarkEnd w:id="200"/>
      <w:bookmarkEnd w:id="201"/>
      <w:bookmarkEnd w:id="202"/>
    </w:p>
    <w:p w14:paraId="0308747B" w14:textId="77777777" w:rsidR="001C1FB8" w:rsidRDefault="001C1FB8" w:rsidP="001C1FB8">
      <w:pPr>
        <w:pStyle w:val="Brdtext"/>
      </w:pPr>
      <w:r>
        <w:t>Om t.ex. en originator eller ett specialföretag för värdepapperisering har överträtt förordningen om värdepapperisering aktualiseras frågan om Finansinspektionens ingripande genom sanktioner eller administra</w:t>
      </w:r>
      <w:r>
        <w:softHyphen/>
        <w:t>tiva åtgärder till följd av överträdelsen. I förordningen anges uttryckligen vilka överträdelser av de materiella bestämmelserna som åtminstone ska kunna föranleda ingripande (artiklarna 5.5 och 32.1). Förordningen inne</w:t>
      </w:r>
      <w:r>
        <w:softHyphen/>
        <w:t xml:space="preserve">håller även en förteckning över de olika slag av sanktioner och administrativa åtgärder som de behöriga myndigheterna åtminstone ska kunna besluta om, en s.k. sanktionskatalog (artikel 32.2). </w:t>
      </w:r>
    </w:p>
    <w:p w14:paraId="766953DE" w14:textId="77777777" w:rsidR="001C1FB8" w:rsidRDefault="001C1FB8" w:rsidP="001C1FB8">
      <w:pPr>
        <w:pStyle w:val="Brdtextmedindrag"/>
      </w:pPr>
      <w:r w:rsidRPr="00107EC6">
        <w:t>I</w:t>
      </w:r>
      <w:r>
        <w:t xml:space="preserve"> avsnitt 7.2 behandlas frågan om sanktionerna till följd av över</w:t>
      </w:r>
      <w:r>
        <w:softHyphen/>
        <w:t>trädelser av förordningen bör vara av administrativt eller straffrättsligt slag. I av</w:t>
      </w:r>
      <w:r>
        <w:softHyphen/>
        <w:t>snitt 7.3 behandlas vilka typer av överträdelser som ska kunna föranleda ingripanden. Därefter, i avsnitten 7.4–7.6, behandlas de olika sanktionerna enligt sanktionskatalogen. Det finns också regler om vilka omständigheter som ska beaktas vid fastställandet av typ och nivå för de administrativa sanktionerna och åtgärderna (artikel 33.2). Dessa regler behandlas i av</w:t>
      </w:r>
      <w:r>
        <w:softHyphen/>
        <w:t>snitt 7.7. I avsnitt 7.8 behandlas skyldigheten enligt förordningen att offentlig</w:t>
      </w:r>
      <w:r>
        <w:softHyphen/>
        <w:t xml:space="preserve">göra sanktionsbeslut och lämna uppgifter om sanktioner till Esma. </w:t>
      </w:r>
    </w:p>
    <w:p w14:paraId="41C36CE7" w14:textId="77777777" w:rsidR="001C1FB8" w:rsidRPr="00E80E7F" w:rsidRDefault="001C1FB8" w:rsidP="001C1FB8">
      <w:pPr>
        <w:pStyle w:val="Rubrik2"/>
      </w:pPr>
      <w:bookmarkStart w:id="203" w:name="_Toc1737426"/>
      <w:bookmarkStart w:id="204" w:name="_Toc2335171"/>
      <w:bookmarkStart w:id="205" w:name="_Toc9857681"/>
      <w:bookmarkStart w:id="206" w:name="_Toc18074140"/>
      <w:bookmarkStart w:id="207" w:name="_Toc20297718"/>
      <w:bookmarkStart w:id="208" w:name="_Toc22728920"/>
      <w:r w:rsidRPr="00E80E7F">
        <w:t>Straffrättsliga påföljder införs inte</w:t>
      </w:r>
      <w:bookmarkEnd w:id="203"/>
      <w:bookmarkEnd w:id="204"/>
      <w:bookmarkEnd w:id="205"/>
      <w:bookmarkEnd w:id="206"/>
      <w:bookmarkEnd w:id="207"/>
      <w:bookmarkEnd w:id="208"/>
    </w:p>
    <w:p w14:paraId="0135B110" w14:textId="77777777" w:rsidR="001C1FB8" w:rsidRDefault="001C1FB8" w:rsidP="001C1FB8">
      <w:pPr>
        <w:pStyle w:val="Brdtextram"/>
      </w:pPr>
      <w:r>
        <w:rPr>
          <w:b/>
        </w:rPr>
        <w:t xml:space="preserve">Regeringens </w:t>
      </w:r>
      <w:r w:rsidRPr="002C2B9C">
        <w:rPr>
          <w:b/>
        </w:rPr>
        <w:t>bedömning:</w:t>
      </w:r>
      <w:r>
        <w:t xml:space="preserve"> Det saknas anledning att införa bestäm</w:t>
      </w:r>
      <w:r>
        <w:softHyphen/>
        <w:t>melser om straffansvar för överträdelser av EU:s förordning om värde</w:t>
      </w:r>
      <w:r>
        <w:softHyphen/>
        <w:t xml:space="preserve">papperisering. </w:t>
      </w:r>
    </w:p>
    <w:p w14:paraId="03D66FCF" w14:textId="77777777" w:rsidR="001C1FB8" w:rsidRPr="002C2B9C" w:rsidRDefault="001C1FB8" w:rsidP="001C1FB8">
      <w:pPr>
        <w:pStyle w:val="Brdtext"/>
        <w:rPr>
          <w:sz w:val="8"/>
          <w:szCs w:val="8"/>
        </w:rPr>
      </w:pPr>
    </w:p>
    <w:p w14:paraId="548C0621" w14:textId="77777777" w:rsidR="001C1FB8" w:rsidRPr="00131543" w:rsidRDefault="001C1FB8" w:rsidP="001C1FB8">
      <w:pPr>
        <w:pStyle w:val="Brdtextmedindrag"/>
        <w:rPr>
          <w:rStyle w:val="Rubrik5utannumreringChar"/>
          <w:i w:val="0"/>
        </w:rPr>
      </w:pPr>
      <w:r>
        <w:rPr>
          <w:rStyle w:val="Rubrik5utannumreringChar"/>
          <w:b/>
          <w:i w:val="0"/>
        </w:rPr>
        <w:t xml:space="preserve">Promemorians bedömning </w:t>
      </w:r>
      <w:r w:rsidRPr="00131543">
        <w:rPr>
          <w:rStyle w:val="Rubrik5utannumreringChar"/>
          <w:i w:val="0"/>
        </w:rPr>
        <w:t>överensstämmer med regeringens bedöm</w:t>
      </w:r>
      <w:r>
        <w:rPr>
          <w:rStyle w:val="Rubrik5utannumreringChar"/>
          <w:i w:val="0"/>
        </w:rPr>
        <w:softHyphen/>
      </w:r>
      <w:r w:rsidRPr="00131543">
        <w:rPr>
          <w:rStyle w:val="Rubrik5utannumreringChar"/>
          <w:i w:val="0"/>
        </w:rPr>
        <w:t xml:space="preserve">ning. </w:t>
      </w:r>
    </w:p>
    <w:p w14:paraId="1AD41297" w14:textId="77777777" w:rsidR="001C1FB8" w:rsidRPr="00131543" w:rsidRDefault="001C1FB8" w:rsidP="001C1FB8">
      <w:pPr>
        <w:pStyle w:val="Brdtextmedindrag"/>
        <w:rPr>
          <w:rStyle w:val="Rubrik5utannumreringChar"/>
          <w:i w:val="0"/>
        </w:rPr>
      </w:pPr>
      <w:r w:rsidRPr="006B571F">
        <w:rPr>
          <w:rStyle w:val="Rubrik5utannumreringChar"/>
          <w:b/>
          <w:i w:val="0"/>
        </w:rPr>
        <w:t>Remissinstanserna</w:t>
      </w:r>
      <w:r>
        <w:rPr>
          <w:rStyle w:val="Rubrik5utannumreringChar"/>
          <w:b/>
          <w:i w:val="0"/>
        </w:rPr>
        <w:t xml:space="preserve"> </w:t>
      </w:r>
      <w:r>
        <w:rPr>
          <w:rStyle w:val="Rubrik5utannumreringChar"/>
          <w:i w:val="0"/>
        </w:rPr>
        <w:t>tillstyrker bedömningen eller har inget att invända mot den.</w:t>
      </w:r>
    </w:p>
    <w:p w14:paraId="54D9E2FA" w14:textId="77777777" w:rsidR="001C1FB8" w:rsidRDefault="001C1FB8" w:rsidP="001C1FB8">
      <w:pPr>
        <w:pStyle w:val="Brdtextmedindrag"/>
      </w:pPr>
      <w:r w:rsidRPr="002C2B9C">
        <w:rPr>
          <w:rStyle w:val="Rubrik5utannumreringChar"/>
          <w:b/>
          <w:i w:val="0"/>
        </w:rPr>
        <w:lastRenderedPageBreak/>
        <w:t xml:space="preserve">Skälen för </w:t>
      </w:r>
      <w:r>
        <w:rPr>
          <w:rStyle w:val="Rubrik5utannumreringChar"/>
          <w:b/>
          <w:i w:val="0"/>
        </w:rPr>
        <w:t>regeringens</w:t>
      </w:r>
      <w:r w:rsidRPr="002C2B9C">
        <w:rPr>
          <w:rStyle w:val="Rubrik5utannumreringChar"/>
          <w:b/>
          <w:i w:val="0"/>
        </w:rPr>
        <w:t xml:space="preserve"> bedömning:</w:t>
      </w:r>
      <w:r>
        <w:t xml:space="preserve"> Enligt förordningen om värde</w:t>
      </w:r>
      <w:r>
        <w:softHyphen/>
        <w:t xml:space="preserve">papperisering får medlemsstaterna besluta att inte fastställa regler för administrativa sanktioner eller avhjälpande åtgärder för överträdelser som omfattas av straffrättsliga påföljder i deras nationella rätt (artikel 34.1). Detta innebär att medlemsstaterna har ett handlingsutrymme att, i stället för administrativa sanktioner och andra åtgärder, föreskriva och besluta om straffrättsliga sanktioner. </w:t>
      </w:r>
    </w:p>
    <w:p w14:paraId="205977D1" w14:textId="77777777" w:rsidR="001C1FB8" w:rsidRDefault="001C1FB8" w:rsidP="001C1FB8">
      <w:pPr>
        <w:pStyle w:val="Brdtextmedindrag"/>
      </w:pPr>
      <w:r>
        <w:t>Svensk rätt innehåller inte någon straffrättslig reglering som tar sikte på de överträdelser som anges i förordningen om värde</w:t>
      </w:r>
      <w:r>
        <w:softHyphen/>
        <w:t>papper</w:t>
      </w:r>
      <w:r>
        <w:softHyphen/>
        <w:t>isering. Frågor om sanktioner på finansmarknadsområdet har under senare tid varit före</w:t>
      </w:r>
      <w:r>
        <w:softHyphen/>
        <w:t>mål för regeringens överväganden vid genomförandet av eller anpass</w:t>
      </w:r>
      <w:r>
        <w:softHyphen/>
        <w:t>ningen av svensk rätt till en rad EU-rättsakter inom området, bl.a. Europa</w:t>
      </w:r>
      <w:r>
        <w:softHyphen/>
        <w:t>parla</w:t>
      </w:r>
      <w:r>
        <w:softHyphen/>
        <w:t>mentets och rådets direktiv 2013/36/EU av den 26 juni 2013 behörighet att utöva verksamhet i kreditinstitut och om tillsyn av kredit</w:t>
      </w:r>
      <w:r>
        <w:softHyphen/>
        <w:t>institut och värde</w:t>
      </w:r>
      <w:r>
        <w:softHyphen/>
        <w:t>pappersföretag, om ändring av direktiv 2002/87/EG och om upphävande av direktiv 2006/48/EG och 2006/49/EG (kapitaltäck</w:t>
      </w:r>
      <w:r>
        <w:softHyphen/>
        <w:t>nings</w:t>
      </w:r>
      <w:r>
        <w:softHyphen/>
        <w:t>direktivet), Europaparlamentets och rådets förordning (EU) nr 909/2014 av den 23 juli 2014 om förbättrad värdepappers</w:t>
      </w:r>
      <w:r>
        <w:softHyphen/>
        <w:t>avveckling i Europeiska unionen och om värdepappers</w:t>
      </w:r>
      <w:r>
        <w:softHyphen/>
        <w:t>centraler samt ändring i direktiv 98/26/EG och 2014/65/EU och förordning (EU) nr 236/2012 (förord</w:t>
      </w:r>
      <w:r>
        <w:softHyphen/>
        <w:t>ningen om värdepappers</w:t>
      </w:r>
      <w:r>
        <w:softHyphen/>
        <w:t>centraler) och Europa</w:t>
      </w:r>
      <w:r>
        <w:softHyphen/>
        <w:t>parlamentets och rådets direktiv 2014/91/EU av den 23 juli 2014 om ändring av direktiv 2009/65/EG om samordning av lagar och andra författningar som avser före</w:t>
      </w:r>
      <w:r>
        <w:softHyphen/>
        <w:t>tag för kollektiva investeringar i överlåtbara värdepapper (fond</w:t>
      </w:r>
      <w:r>
        <w:softHyphen/>
        <w:t>företag) när det gäller förvaringsinstituts</w:t>
      </w:r>
      <w:r>
        <w:softHyphen/>
        <w:t>funktioner, ersättningspolicy och sanktioner (UCITS V-direktivet) (se prop. 2015/16:170 s. 84–86). Regeringen har bedömt att det inte är aktuellt att använda sig av möjligheten att införa straffrättsliga sanktioner i stället för administrativa sanktioner. Inte heller när det gäller överträdelser av förordningen om värdepapperisering finns det skäl att införa straffrättsliga sanktioner. De sanktioner som bör komma i fråga vid överträdelser av förordningen bör därför vara av administrativt slag.</w:t>
      </w:r>
      <w:bookmarkStart w:id="209" w:name="_Toc529959545"/>
      <w:bookmarkStart w:id="210" w:name="_Toc1737427"/>
      <w:bookmarkStart w:id="211" w:name="_Toc2335172"/>
      <w:bookmarkStart w:id="212" w:name="_Toc9857682"/>
      <w:bookmarkStart w:id="213" w:name="_Toc18074141"/>
      <w:bookmarkStart w:id="214" w:name="_Toc20297719"/>
    </w:p>
    <w:p w14:paraId="7C1CAB2F" w14:textId="77777777" w:rsidR="000A2C95" w:rsidRDefault="000A2C95" w:rsidP="000A2C95">
      <w:pPr>
        <w:pStyle w:val="Rubrik2"/>
      </w:pPr>
      <w:bookmarkStart w:id="215" w:name="_Toc22728921"/>
      <w:r w:rsidRPr="00F91D52">
        <w:t>Överträdelser</w:t>
      </w:r>
      <w:r>
        <w:t xml:space="preserve"> som ska kunna föranleda ingripande</w:t>
      </w:r>
      <w:bookmarkEnd w:id="215"/>
    </w:p>
    <w:p w14:paraId="72E028C6" w14:textId="77777777" w:rsidR="000A2C95" w:rsidRDefault="000A2C95" w:rsidP="000A2C95">
      <w:pPr>
        <w:pStyle w:val="Brdtextram"/>
      </w:pPr>
      <w:r>
        <w:rPr>
          <w:b/>
        </w:rPr>
        <w:t xml:space="preserve">Regeringens förslag: </w:t>
      </w:r>
      <w:bookmarkStart w:id="216" w:name="_Hlk531001218"/>
      <w:r>
        <w:t xml:space="preserve">Finansinspektionen ska ingripa mot </w:t>
      </w:r>
    </w:p>
    <w:p w14:paraId="1C893A21" w14:textId="77777777" w:rsidR="000A2C95" w:rsidRDefault="000A2C95" w:rsidP="000A2C95">
      <w:pPr>
        <w:pStyle w:val="Brdtextmedindragram"/>
      </w:pPr>
      <w:r>
        <w:t>– en institutionell investerare som har fått instruktioner att fullgöra en annan institutionell investerares åtaganden enligt EU:s förordning om värdepapperisering och som har låtit bli att göra detta,</w:t>
      </w:r>
    </w:p>
    <w:p w14:paraId="5787C3C0" w14:textId="77777777" w:rsidR="000A2C95" w:rsidRDefault="000A2C95" w:rsidP="000A2C95">
      <w:pPr>
        <w:pStyle w:val="Brdtextmedindragram"/>
      </w:pPr>
      <w:r>
        <w:t>– en originator eller ett medverkande institut som har åsidosatt sina skyldigheter enligt EU-förordningen avseende bibehållande av risk, transparens, förbudet mot återvärdepapperisering, kriterier för kredit</w:t>
      </w:r>
      <w:r>
        <w:softHyphen/>
        <w:t xml:space="preserve">givning och vid STS-värdepapperisering, </w:t>
      </w:r>
    </w:p>
    <w:p w14:paraId="0E6D8CB2" w14:textId="77777777" w:rsidR="000A2C95" w:rsidRDefault="000A2C95" w:rsidP="000A2C95">
      <w:pPr>
        <w:pStyle w:val="Brdtextmedindragram"/>
      </w:pPr>
      <w:r>
        <w:t>– en ursprunglig långivare som har åsidosatt sina skyldigheter enligt EU-förordningen avseende bibehållande av risk, förbudet mot åter</w:t>
      </w:r>
      <w:r>
        <w:softHyphen/>
        <w:t xml:space="preserve">värdepapperisering och kriterier för kreditgivning, </w:t>
      </w:r>
    </w:p>
    <w:p w14:paraId="1BBB4A61" w14:textId="77777777" w:rsidR="000A2C95" w:rsidRDefault="000A2C95" w:rsidP="000A2C95">
      <w:pPr>
        <w:pStyle w:val="Brdtextmedindragram"/>
      </w:pPr>
      <w:r>
        <w:lastRenderedPageBreak/>
        <w:t>– ett specialföretag för värdepapperisering som har åsidosatt sina skyldigheter enligt EU-förordningen avseende transparens, förbudet mot återvärdepapperisering och vid STS-värdepapperisering, och</w:t>
      </w:r>
    </w:p>
    <w:p w14:paraId="7B212A2D" w14:textId="77777777" w:rsidR="000A2C95" w:rsidRDefault="000A2C95" w:rsidP="000A2C95">
      <w:pPr>
        <w:pStyle w:val="Brdtextmedindragram"/>
      </w:pPr>
      <w:r>
        <w:t>– en tredje part som har beviljats tillstånd att bedöma om värde</w:t>
      </w:r>
      <w:r>
        <w:softHyphen/>
        <w:t>papperiseringar uppfyller STS-kriterierna i EU-förordningen och som inte har underrättat den behöriga myndigheten om ändringar av betydelse för bedömning av tillståndet.</w:t>
      </w:r>
    </w:p>
    <w:bookmarkEnd w:id="216"/>
    <w:p w14:paraId="425BF05E" w14:textId="77777777" w:rsidR="000A2C95" w:rsidRPr="00B80967" w:rsidRDefault="000A2C95" w:rsidP="000A2C95">
      <w:pPr>
        <w:pStyle w:val="Brdtextmedindragram"/>
      </w:pPr>
      <w:r w:rsidRPr="002C2B9C">
        <w:t>Det ska införas en bestämmelse i lagen om tryggande av pensions</w:t>
      </w:r>
      <w:r>
        <w:softHyphen/>
      </w:r>
      <w:r w:rsidRPr="002C2B9C">
        <w:t xml:space="preserve">utfästelse </w:t>
      </w:r>
      <w:r>
        <w:t xml:space="preserve">m.m. </w:t>
      </w:r>
      <w:r w:rsidRPr="002C2B9C">
        <w:t xml:space="preserve">som innebär att </w:t>
      </w:r>
      <w:r w:rsidRPr="00B80967">
        <w:t xml:space="preserve">EU-förordningens krav på att </w:t>
      </w:r>
      <w:r w:rsidRPr="002C2B9C">
        <w:t xml:space="preserve">de </w:t>
      </w:r>
      <w:r w:rsidRPr="00B80967">
        <w:t>för</w:t>
      </w:r>
      <w:r>
        <w:softHyphen/>
      </w:r>
      <w:r w:rsidRPr="00B80967">
        <w:t>pliktelser avseende due diligence för institutionella investerare som anges i förordningen (artikel</w:t>
      </w:r>
      <w:r>
        <w:t> </w:t>
      </w:r>
      <w:r w:rsidRPr="00B80967">
        <w:t xml:space="preserve">5) </w:t>
      </w:r>
      <w:r w:rsidRPr="002C2B9C">
        <w:t xml:space="preserve">följs, </w:t>
      </w:r>
      <w:r w:rsidRPr="00B80967">
        <w:t>ska vara föremål för Finans</w:t>
      </w:r>
      <w:r>
        <w:softHyphen/>
      </w:r>
      <w:r w:rsidRPr="00B80967">
        <w:t>inspek</w:t>
      </w:r>
      <w:r>
        <w:softHyphen/>
      </w:r>
      <w:r w:rsidRPr="00B80967">
        <w:t>tionens tillsyn</w:t>
      </w:r>
      <w:r w:rsidRPr="00FB72A5">
        <w:t xml:space="preserve">s- </w:t>
      </w:r>
      <w:r w:rsidRPr="00FC2BF1">
        <w:t>och ingripandebefogenheter</w:t>
      </w:r>
      <w:r w:rsidRPr="00B80967">
        <w:t>.</w:t>
      </w:r>
      <w:r>
        <w:t xml:space="preserve"> </w:t>
      </w:r>
    </w:p>
    <w:p w14:paraId="5C210EE7" w14:textId="77777777" w:rsidR="000A2C95" w:rsidRPr="00554F67" w:rsidRDefault="000A2C95" w:rsidP="000A2C95">
      <w:pPr>
        <w:pStyle w:val="Brdtextmedindragram"/>
      </w:pPr>
      <w:r>
        <w:t>I den nya lagen med kompletterande bestämmelser till EU:s förord</w:t>
      </w:r>
      <w:r>
        <w:softHyphen/>
        <w:t>ning om värdepapperisering ska det tas in en upplysningsbestämmelse om att det f</w:t>
      </w:r>
      <w:r w:rsidRPr="002C2B9C">
        <w:t>ör en institutionell investerare som inte är originator, medverkande institut eller ursprunglig långivare som åsidosätter sina skyldigheter enligt art</w:t>
      </w:r>
      <w:r w:rsidRPr="00B80967">
        <w:t>ikel</w:t>
      </w:r>
      <w:r>
        <w:t> </w:t>
      </w:r>
      <w:r w:rsidRPr="00B80967">
        <w:t>5 i EU-förordningen</w:t>
      </w:r>
      <w:r>
        <w:t xml:space="preserve"> finns bestämmelser </w:t>
      </w:r>
      <w:r w:rsidRPr="002C2B9C">
        <w:t>om ingripanden i de lagar som reglerar den berörda verksamheten.</w:t>
      </w:r>
    </w:p>
    <w:p w14:paraId="7B459C11" w14:textId="77777777" w:rsidR="000A2C95" w:rsidRPr="00131543" w:rsidRDefault="000A2C95" w:rsidP="000A2C95">
      <w:pPr>
        <w:pStyle w:val="Brdtextmedindrag"/>
        <w:rPr>
          <w:sz w:val="8"/>
          <w:szCs w:val="8"/>
        </w:rPr>
      </w:pPr>
    </w:p>
    <w:p w14:paraId="38812473" w14:textId="77777777" w:rsidR="000A2C95" w:rsidRPr="00196B98" w:rsidRDefault="000A2C95" w:rsidP="000A2C9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96B98">
        <w:rPr>
          <w:rFonts w:ascii="Times New Roman" w:hAnsi="Times New Roman"/>
          <w:b/>
          <w:sz w:val="20"/>
        </w:rPr>
        <w:t>Promemorians förslag</w:t>
      </w:r>
      <w:r w:rsidRPr="00196B98">
        <w:rPr>
          <w:rFonts w:ascii="Times New Roman" w:hAnsi="Times New Roman"/>
          <w:sz w:val="20"/>
        </w:rPr>
        <w:t xml:space="preserve"> överensstämmer i sak med regeringens förslag.</w:t>
      </w:r>
    </w:p>
    <w:p w14:paraId="4D601563" w14:textId="77777777" w:rsidR="000A2C95" w:rsidRPr="00196B98" w:rsidRDefault="000A2C95" w:rsidP="000A2C95">
      <w:pPr>
        <w:tabs>
          <w:tab w:val="left" w:pos="2268"/>
        </w:tabs>
        <w:overflowPunct w:val="0"/>
        <w:autoSpaceDE w:val="0"/>
        <w:autoSpaceDN w:val="0"/>
        <w:adjustRightInd w:val="0"/>
        <w:spacing w:after="0" w:line="240" w:lineRule="auto"/>
        <w:ind w:firstLine="170"/>
        <w:jc w:val="both"/>
        <w:textAlignment w:val="baseline"/>
        <w:rPr>
          <w:rStyle w:val="BrdtextChar"/>
        </w:rPr>
      </w:pPr>
      <w:r>
        <w:rPr>
          <w:rFonts w:ascii="Times New Roman" w:hAnsi="Times New Roman"/>
          <w:b/>
          <w:sz w:val="20"/>
        </w:rPr>
        <w:t>R</w:t>
      </w:r>
      <w:r w:rsidRPr="00196B98">
        <w:rPr>
          <w:rFonts w:ascii="Times New Roman" w:hAnsi="Times New Roman"/>
          <w:b/>
          <w:sz w:val="20"/>
        </w:rPr>
        <w:t xml:space="preserve">emissinstanserna: </w:t>
      </w:r>
      <w:r w:rsidRPr="00196B98">
        <w:rPr>
          <w:rFonts w:ascii="Times New Roman" w:hAnsi="Times New Roman"/>
          <w:sz w:val="20"/>
        </w:rPr>
        <w:t xml:space="preserve">Flertalet remissinstanser tillstyrker förslaget eller har inget att invända mot det. </w:t>
      </w:r>
      <w:r w:rsidRPr="00B94999">
        <w:rPr>
          <w:rFonts w:ascii="Times New Roman" w:hAnsi="Times New Roman"/>
          <w:i/>
          <w:sz w:val="20"/>
        </w:rPr>
        <w:t xml:space="preserve">Finansbolagens </w:t>
      </w:r>
      <w:r>
        <w:rPr>
          <w:rFonts w:ascii="Times New Roman" w:hAnsi="Times New Roman"/>
          <w:i/>
          <w:sz w:val="20"/>
        </w:rPr>
        <w:t>F</w:t>
      </w:r>
      <w:r w:rsidRPr="00B94999">
        <w:rPr>
          <w:rFonts w:ascii="Times New Roman" w:hAnsi="Times New Roman"/>
          <w:i/>
          <w:sz w:val="20"/>
        </w:rPr>
        <w:t>örening</w:t>
      </w:r>
      <w:r>
        <w:rPr>
          <w:rFonts w:ascii="Times New Roman" w:hAnsi="Times New Roman"/>
          <w:sz w:val="20"/>
        </w:rPr>
        <w:t xml:space="preserve"> konstaterar</w:t>
      </w:r>
      <w:r w:rsidRPr="00196B98">
        <w:rPr>
          <w:rFonts w:ascii="Times New Roman" w:hAnsi="Times New Roman"/>
          <w:sz w:val="20"/>
        </w:rPr>
        <w:t xml:space="preserve"> att för</w:t>
      </w:r>
      <w:r>
        <w:rPr>
          <w:rFonts w:ascii="Times New Roman" w:hAnsi="Times New Roman"/>
          <w:sz w:val="20"/>
        </w:rPr>
        <w:softHyphen/>
      </w:r>
      <w:r w:rsidRPr="00196B98">
        <w:rPr>
          <w:rFonts w:ascii="Times New Roman" w:hAnsi="Times New Roman"/>
          <w:sz w:val="20"/>
        </w:rPr>
        <w:t>slaget går längre än kraven i förordningen beträffande Finans</w:t>
      </w:r>
      <w:r>
        <w:rPr>
          <w:rFonts w:ascii="Times New Roman" w:hAnsi="Times New Roman"/>
          <w:sz w:val="20"/>
        </w:rPr>
        <w:softHyphen/>
      </w:r>
      <w:r w:rsidRPr="00196B98">
        <w:rPr>
          <w:rFonts w:ascii="Times New Roman" w:hAnsi="Times New Roman"/>
          <w:sz w:val="20"/>
        </w:rPr>
        <w:t>inspek</w:t>
      </w:r>
      <w:r>
        <w:rPr>
          <w:rFonts w:ascii="Times New Roman" w:hAnsi="Times New Roman"/>
          <w:sz w:val="20"/>
        </w:rPr>
        <w:softHyphen/>
      </w:r>
      <w:r w:rsidRPr="00196B98">
        <w:rPr>
          <w:rFonts w:ascii="Times New Roman" w:hAnsi="Times New Roman"/>
          <w:sz w:val="20"/>
        </w:rPr>
        <w:t>tionens möjlig</w:t>
      </w:r>
      <w:r>
        <w:rPr>
          <w:rFonts w:ascii="Times New Roman" w:hAnsi="Times New Roman"/>
          <w:sz w:val="20"/>
        </w:rPr>
        <w:softHyphen/>
      </w:r>
      <w:r w:rsidRPr="00196B98">
        <w:rPr>
          <w:rFonts w:ascii="Times New Roman" w:hAnsi="Times New Roman"/>
          <w:sz w:val="20"/>
        </w:rPr>
        <w:t>heter att ingripa vid överträdelser av förbudet mot åter</w:t>
      </w:r>
      <w:r>
        <w:rPr>
          <w:rFonts w:ascii="Times New Roman" w:hAnsi="Times New Roman"/>
          <w:sz w:val="20"/>
        </w:rPr>
        <w:softHyphen/>
      </w:r>
      <w:r w:rsidRPr="00196B98">
        <w:rPr>
          <w:rFonts w:ascii="Times New Roman" w:hAnsi="Times New Roman"/>
          <w:sz w:val="20"/>
        </w:rPr>
        <w:t xml:space="preserve">värdepapperisering. </w:t>
      </w:r>
      <w:r>
        <w:rPr>
          <w:rFonts w:ascii="Times New Roman" w:hAnsi="Times New Roman"/>
          <w:sz w:val="20"/>
        </w:rPr>
        <w:t>F</w:t>
      </w:r>
      <w:r w:rsidRPr="00196B98">
        <w:rPr>
          <w:rFonts w:ascii="Times New Roman" w:hAnsi="Times New Roman"/>
          <w:sz w:val="20"/>
        </w:rPr>
        <w:t>örening</w:t>
      </w:r>
      <w:r>
        <w:rPr>
          <w:rFonts w:ascii="Times New Roman" w:hAnsi="Times New Roman"/>
          <w:sz w:val="20"/>
        </w:rPr>
        <w:t>en</w:t>
      </w:r>
      <w:r w:rsidRPr="00196B98">
        <w:rPr>
          <w:rFonts w:ascii="Times New Roman" w:hAnsi="Times New Roman"/>
          <w:sz w:val="20"/>
        </w:rPr>
        <w:t xml:space="preserve"> anser att något bärande skäl </w:t>
      </w:r>
      <w:r>
        <w:rPr>
          <w:rFonts w:ascii="Times New Roman" w:hAnsi="Times New Roman"/>
          <w:sz w:val="20"/>
        </w:rPr>
        <w:t>för</w:t>
      </w:r>
      <w:r w:rsidRPr="00196B98">
        <w:rPr>
          <w:rFonts w:ascii="Times New Roman" w:hAnsi="Times New Roman"/>
          <w:sz w:val="20"/>
        </w:rPr>
        <w:t xml:space="preserve"> detta ställ</w:t>
      </w:r>
      <w:r>
        <w:rPr>
          <w:rFonts w:ascii="Times New Roman" w:hAnsi="Times New Roman"/>
          <w:sz w:val="20"/>
        </w:rPr>
        <w:softHyphen/>
      </w:r>
      <w:r w:rsidRPr="00196B98">
        <w:rPr>
          <w:rFonts w:ascii="Times New Roman" w:hAnsi="Times New Roman"/>
          <w:sz w:val="20"/>
        </w:rPr>
        <w:t>nings</w:t>
      </w:r>
      <w:r>
        <w:rPr>
          <w:rFonts w:ascii="Times New Roman" w:hAnsi="Times New Roman"/>
          <w:sz w:val="20"/>
        </w:rPr>
        <w:softHyphen/>
      </w:r>
      <w:r w:rsidRPr="00196B98">
        <w:rPr>
          <w:rFonts w:ascii="Times New Roman" w:hAnsi="Times New Roman"/>
          <w:sz w:val="20"/>
        </w:rPr>
        <w:t>tagande, utöver att säkerställa att förbudet respek</w:t>
      </w:r>
      <w:r>
        <w:rPr>
          <w:rFonts w:ascii="Times New Roman" w:hAnsi="Times New Roman"/>
          <w:sz w:val="20"/>
        </w:rPr>
        <w:softHyphen/>
      </w:r>
      <w:r w:rsidRPr="00196B98">
        <w:rPr>
          <w:rFonts w:ascii="Times New Roman" w:hAnsi="Times New Roman"/>
          <w:sz w:val="20"/>
        </w:rPr>
        <w:t>teras, inte redovisas och avstyrker därför förslaget i den delen.</w:t>
      </w:r>
    </w:p>
    <w:p w14:paraId="7A2146FC" w14:textId="77777777" w:rsidR="000A2C95" w:rsidRPr="003B08B3" w:rsidRDefault="000A2C95" w:rsidP="000A2C95">
      <w:pPr>
        <w:pStyle w:val="Rubrik4utannumrering"/>
      </w:pPr>
      <w:r w:rsidRPr="003B08B3">
        <w:t>Skälen för regeringens förslag</w:t>
      </w:r>
    </w:p>
    <w:p w14:paraId="69AD3172" w14:textId="77777777" w:rsidR="000A2C95" w:rsidRDefault="000A2C95" w:rsidP="000A2C95">
      <w:pPr>
        <w:pStyle w:val="Rubrik5utannumrering"/>
        <w:spacing w:before="0"/>
      </w:pPr>
      <w:r>
        <w:t>Överträdelserna bör anges i den nya kompletteringslagen</w:t>
      </w:r>
    </w:p>
    <w:p w14:paraId="344EE504" w14:textId="77777777" w:rsidR="000A2C95" w:rsidRDefault="000A2C95" w:rsidP="000A2C95">
      <w:pPr>
        <w:pStyle w:val="Brdtext"/>
      </w:pPr>
      <w:r>
        <w:t>Enligt förordningen om värdepapperisering ska medlemsstaterna fastställa regler om lämpliga administrativa sanktioner vid oaktsamma eller uppsåt</w:t>
      </w:r>
      <w:r>
        <w:softHyphen/>
        <w:t xml:space="preserve">liga överträdelser och avhjälpande åtgärder som är tillämpliga åtminstone vid överträdelse av vissa i förordningen angivna bestämmelser (artikel 32.1). </w:t>
      </w:r>
      <w:r w:rsidRPr="00DF7415">
        <w:t xml:space="preserve">När det gäller vilka överträdelser som ska kunna medföra ingripande blir det överskådligt om de </w:t>
      </w:r>
      <w:r>
        <w:t xml:space="preserve">nu </w:t>
      </w:r>
      <w:r w:rsidRPr="00DF7415">
        <w:t>aktuella skyldigheterna i förord</w:t>
      </w:r>
      <w:r>
        <w:softHyphen/>
      </w:r>
      <w:r w:rsidRPr="00DF7415">
        <w:t xml:space="preserve">ningen om värdepapperisering anges i en </w:t>
      </w:r>
      <w:r>
        <w:t xml:space="preserve">motsvarande </w:t>
      </w:r>
      <w:r w:rsidRPr="00DF7415">
        <w:t xml:space="preserve">katalog i den nya </w:t>
      </w:r>
      <w:r>
        <w:t>komplette</w:t>
      </w:r>
      <w:r>
        <w:softHyphen/>
        <w:t>rings</w:t>
      </w:r>
      <w:r w:rsidRPr="00DF7415">
        <w:t>lagen. Kata</w:t>
      </w:r>
      <w:r>
        <w:softHyphen/>
      </w:r>
      <w:r w:rsidRPr="00DF7415">
        <w:t>logen bör överensstämma med de överträdelser som räknas upp i förord</w:t>
      </w:r>
      <w:r>
        <w:softHyphen/>
      </w:r>
      <w:r w:rsidRPr="00DF7415">
        <w:t>ningen</w:t>
      </w:r>
      <w:r w:rsidRPr="00131543">
        <w:rPr>
          <w:i/>
        </w:rPr>
        <w:t>.</w:t>
      </w:r>
      <w:r w:rsidRPr="00912B7D">
        <w:t xml:space="preserve"> </w:t>
      </w:r>
    </w:p>
    <w:p w14:paraId="51B494EE" w14:textId="77777777" w:rsidR="000A2C95" w:rsidRDefault="000A2C95" w:rsidP="000A2C95">
      <w:pPr>
        <w:pStyle w:val="Brdtextmedindrag"/>
      </w:pPr>
      <w:r w:rsidRPr="002C2B9C">
        <w:t>N</w:t>
      </w:r>
      <w:r w:rsidRPr="00FB72A5">
        <w:t xml:space="preserve">är det gäller förordningens </w:t>
      </w:r>
      <w:r w:rsidRPr="002C2B9C">
        <w:t xml:space="preserve">allmänna </w:t>
      </w:r>
      <w:r w:rsidRPr="00FB72A5">
        <w:t>förbud mot återvärde</w:t>
      </w:r>
      <w:r>
        <w:softHyphen/>
      </w:r>
      <w:r w:rsidRPr="00FB72A5">
        <w:t>papperise</w:t>
      </w:r>
      <w:r>
        <w:softHyphen/>
      </w:r>
      <w:r w:rsidRPr="00FB72A5">
        <w:t>ring (artikel</w:t>
      </w:r>
      <w:r>
        <w:t> </w:t>
      </w:r>
      <w:r w:rsidRPr="00FB72A5">
        <w:t>8, se avsnitt</w:t>
      </w:r>
      <w:r>
        <w:t> 4</w:t>
      </w:r>
      <w:r w:rsidRPr="002C2B9C">
        <w:t>.2.3),</w:t>
      </w:r>
      <w:r>
        <w:t xml:space="preserve"> </w:t>
      </w:r>
      <w:r w:rsidRPr="00FB72A5">
        <w:t>finns</w:t>
      </w:r>
      <w:r>
        <w:t xml:space="preserve"> däremot, som </w:t>
      </w:r>
      <w:r w:rsidRPr="004224C8">
        <w:rPr>
          <w:i/>
        </w:rPr>
        <w:t xml:space="preserve">Finansbolagens </w:t>
      </w:r>
      <w:r>
        <w:rPr>
          <w:i/>
        </w:rPr>
        <w:t>F</w:t>
      </w:r>
      <w:r w:rsidRPr="004224C8">
        <w:rPr>
          <w:i/>
        </w:rPr>
        <w:t>örening</w:t>
      </w:r>
      <w:r>
        <w:t xml:space="preserve"> noterar,</w:t>
      </w:r>
      <w:r w:rsidRPr="00FB72A5">
        <w:t xml:space="preserve"> inget krav i förordningen </w:t>
      </w:r>
      <w:r>
        <w:t>på</w:t>
      </w:r>
      <w:r w:rsidRPr="00FB72A5">
        <w:t xml:space="preserve"> att </w:t>
      </w:r>
      <w:r>
        <w:t>d</w:t>
      </w:r>
      <w:r w:rsidRPr="00FB72A5">
        <w:t>en som brutit mot förbudet</w:t>
      </w:r>
      <w:r>
        <w:t xml:space="preserve"> ska kunna bli föremål för sanktion eller administrativa åtgärder. Enligt förordningen är det emellertid möjligt för medlems</w:t>
      </w:r>
      <w:r>
        <w:softHyphen/>
        <w:t>staterna att införa sanktioner och avhjälpande åtgärder även vid andra överträdelser än de som är uttryckligen uppräknade i förordningen (artikel 32.1). För att säkerställa att förbudet mot återvärdepapperisering respekteras bör Finans</w:t>
      </w:r>
      <w:r>
        <w:softHyphen/>
        <w:t xml:space="preserve">inspektionen ha möjlighet att </w:t>
      </w:r>
      <w:r w:rsidRPr="009D7F56">
        <w:t>ingripa vid överträdel</w:t>
      </w:r>
      <w:r>
        <w:softHyphen/>
      </w:r>
      <w:r w:rsidRPr="009D7F56">
        <w:t>ser</w:t>
      </w:r>
      <w:r>
        <w:t>. Om förbudet inte kan upprätthållas skulle det bli verkningslöst. Regeringen gör därför inte någon annan bedömning än den som görs i promemorian. Även över</w:t>
      </w:r>
      <w:r>
        <w:softHyphen/>
      </w:r>
      <w:r>
        <w:lastRenderedPageBreak/>
        <w:t>trädelser av förbudet mot återvärdepapperisering bör därför omfattas av över</w:t>
      </w:r>
      <w:r>
        <w:softHyphen/>
        <w:t>trädelsekatalogen i den nya kompletteringslagen.</w:t>
      </w:r>
      <w:r w:rsidRPr="004052A5">
        <w:t xml:space="preserve"> </w:t>
      </w:r>
    </w:p>
    <w:p w14:paraId="17C25D6F" w14:textId="77777777" w:rsidR="000A2C95" w:rsidRPr="00FB72A5" w:rsidRDefault="000A2C95" w:rsidP="000A2C95">
      <w:pPr>
        <w:pStyle w:val="Brdtextmedindrag"/>
      </w:pPr>
      <w:r w:rsidRPr="00A978DB">
        <w:t xml:space="preserve">I förordningen finns en bestämmelse om att en institutionell investerare som har gett en annan institutionell investerare befogenhet att fatta beslut om investeringsförvaltning som kan innebära att den exponeras för en värdepapperisering får instruera den förvaltande parten att fullgöra vissa </w:t>
      </w:r>
      <w:r w:rsidRPr="002C2B9C">
        <w:t>krav</w:t>
      </w:r>
      <w:r w:rsidRPr="00A978DB">
        <w:t xml:space="preserve"> som avser due diligence</w:t>
      </w:r>
      <w:r>
        <w:t xml:space="preserve"> </w:t>
      </w:r>
      <w:bookmarkStart w:id="217" w:name="_Hlk1547632"/>
      <w:r w:rsidRPr="000D1991">
        <w:t>(legal, finansiell och affärsmässig gransk</w:t>
      </w:r>
      <w:r>
        <w:softHyphen/>
      </w:r>
      <w:r w:rsidRPr="000D1991">
        <w:t>ning av en verksamhet)</w:t>
      </w:r>
      <w:bookmarkEnd w:id="217"/>
      <w:r w:rsidRPr="00A978DB">
        <w:t>. Medlemsstaterna ska säkerställa att sanktioner får påföras den förvaltande parten i de fall denne på det sätte</w:t>
      </w:r>
      <w:r>
        <w:t>t</w:t>
      </w:r>
      <w:r w:rsidRPr="00A978DB">
        <w:t xml:space="preserve"> har fått instruk</w:t>
      </w:r>
      <w:r>
        <w:softHyphen/>
      </w:r>
      <w:r w:rsidRPr="00A978DB">
        <w:t>tioner att fullgöra en annan institutionell investerares åtaganden (artikel</w:t>
      </w:r>
      <w:r>
        <w:t> </w:t>
      </w:r>
      <w:r w:rsidRPr="00A978DB">
        <w:t xml:space="preserve">5.5). I överträdelsekatalogen </w:t>
      </w:r>
      <w:r>
        <w:t xml:space="preserve">i den nya lagen </w:t>
      </w:r>
      <w:r w:rsidRPr="00A978DB">
        <w:t>bör det därför även anges att Finansinspektionen ska ingripa mot en institutionell investerare som har fått instruktioner att fullgöra en annan institutionell investerares åtaganden enligt förordning</w:t>
      </w:r>
      <w:r>
        <w:t>en</w:t>
      </w:r>
      <w:r w:rsidRPr="00A978DB">
        <w:t xml:space="preserve"> om värdepapperisering och </w:t>
      </w:r>
      <w:r>
        <w:t xml:space="preserve">som </w:t>
      </w:r>
      <w:r w:rsidRPr="00A978DB">
        <w:t xml:space="preserve">har låtit </w:t>
      </w:r>
      <w:r>
        <w:t xml:space="preserve">bli </w:t>
      </w:r>
      <w:r w:rsidRPr="00A978DB">
        <w:t>att göra detta.</w:t>
      </w:r>
    </w:p>
    <w:p w14:paraId="16871F2D" w14:textId="77777777" w:rsidR="000A2C95" w:rsidRDefault="000A2C95" w:rsidP="000A2C95">
      <w:pPr>
        <w:pStyle w:val="Rubrik5utannumrering"/>
      </w:pPr>
      <w:r w:rsidRPr="002C2B9C">
        <w:t>Ingripandebefogenheter enligt andra lagar</w:t>
      </w:r>
    </w:p>
    <w:p w14:paraId="58C3CF7F" w14:textId="77777777" w:rsidR="000A2C95" w:rsidRDefault="000A2C95" w:rsidP="000A2C95">
      <w:pPr>
        <w:pStyle w:val="Brdtext"/>
      </w:pPr>
      <w:r>
        <w:t xml:space="preserve">I bestämmelserna i förordningen </w:t>
      </w:r>
      <w:r w:rsidRPr="00793D8E">
        <w:t xml:space="preserve">om värdepapperisering </w:t>
      </w:r>
      <w:r>
        <w:t>om krav på due diligence för institu</w:t>
      </w:r>
      <w:r>
        <w:softHyphen/>
        <w:t>tionella investe</w:t>
      </w:r>
      <w:r>
        <w:softHyphen/>
        <w:t>rare (artikel 5) anges att de förpliktel</w:t>
      </w:r>
      <w:r>
        <w:softHyphen/>
        <w:t>serna ska vara föremål för tillsyn av behöriga myndigheter i enlighet med de befogenheter som dessa har i egenskap av behöriga myndigheter enligt flera i förordningen uppräknade EU-rättsakter (artikel 29.1). Vid införan</w:t>
      </w:r>
      <w:r>
        <w:softHyphen/>
        <w:t>det av den nu</w:t>
      </w:r>
      <w:r>
        <w:softHyphen/>
        <w:t>varande kompletteringslagen konstaterades att det för svensk del är Finansinspek</w:t>
      </w:r>
      <w:r>
        <w:softHyphen/>
        <w:t>tionen som är utsedd till behörig myndighet i samtliga de fall som räknas upp i förordningen och att det därmed redan av förord</w:t>
      </w:r>
      <w:r>
        <w:softHyphen/>
        <w:t xml:space="preserve">ningen följer vilken myndighet som ska vara behörig. Mot den bakgrunden konstaterades att det inte krävdes någon lagstiftningsåtgärd i den delen (prop. 2018/19:7 s. 18). </w:t>
      </w:r>
    </w:p>
    <w:p w14:paraId="6AFC2648" w14:textId="77777777" w:rsidR="000A2C95" w:rsidRPr="009D601C" w:rsidRDefault="000A2C95" w:rsidP="000A2C95">
      <w:pPr>
        <w:pStyle w:val="Brdtextmedindrag"/>
      </w:pPr>
      <w:r w:rsidRPr="009D601C">
        <w:t>För att Finansinspektionen ska ha tillgång till de befogenheter som krävs för att utöva tillsyn över att de nu aktuella kraven i förordningen om värde</w:t>
      </w:r>
      <w:r w:rsidRPr="009D601C">
        <w:softHyphen/>
        <w:t>papperisering uppfylls är det emellertid nödvändigt att de bestämmelser i svensk rätt som</w:t>
      </w:r>
      <w:r w:rsidRPr="004619B9">
        <w:t xml:space="preserve"> genomför de EU-rättsakter som räknas upp i förordningen är utformade så att Finansinspektionen kan ingripa även när ett företag som avses i de rättsakterna gör sig skyldigt till en överträdelse av förord</w:t>
      </w:r>
      <w:r w:rsidRPr="004619B9">
        <w:softHyphen/>
        <w:t>ningen. För försäkrings- och återförsäkringsföretag</w:t>
      </w:r>
      <w:r w:rsidRPr="00F44344">
        <w:t xml:space="preserve"> kan det konstateras att det finns en bestämmelse i försäkringsrörelselagen (2010:2043) enligt vilken Finansinspektionen ska ingripa om ett försäkringsföretag har åsido</w:t>
      </w:r>
      <w:r w:rsidRPr="00F44344">
        <w:softHyphen/>
        <w:t>satt sina skyldigheter enligt den lagen eller andra författningar som regle</w:t>
      </w:r>
      <w:r w:rsidRPr="00F44344">
        <w:softHyphen/>
        <w:t>rar före</w:t>
      </w:r>
      <w:r w:rsidRPr="00F44344">
        <w:softHyphen/>
        <w:t>ta</w:t>
      </w:r>
      <w:r w:rsidRPr="00C44267">
        <w:t>gets verksamhet (18</w:t>
      </w:r>
      <w:r>
        <w:t> </w:t>
      </w:r>
      <w:r w:rsidRPr="00C44267">
        <w:t>kap. 1</w:t>
      </w:r>
      <w:r>
        <w:t> </w:t>
      </w:r>
      <w:r w:rsidRPr="00C44267">
        <w:t>§). Bestämmelser med motsvarande innehåll finns för förvaltare av alternativa investeringsfonder (AIF-förval</w:t>
      </w:r>
      <w:r w:rsidRPr="00C44267">
        <w:softHyphen/>
        <w:t>tare) i lagen (2013:561) om förvaltare av alternativa investeringsfonder (14</w:t>
      </w:r>
      <w:r>
        <w:t> </w:t>
      </w:r>
      <w:r w:rsidRPr="00C44267">
        <w:t>kap. 1</w:t>
      </w:r>
      <w:r>
        <w:t> </w:t>
      </w:r>
      <w:r w:rsidRPr="00C44267">
        <w:t>§), för fondföretag och förvaltningsbolag för fondföretag, som när de är svenska benämns värdepappersfonder och fondbolag, i lagen (2004:46) om värdepappersfonder (10</w:t>
      </w:r>
      <w:r>
        <w:t> </w:t>
      </w:r>
      <w:r w:rsidRPr="00C44267">
        <w:t>kap. 1</w:t>
      </w:r>
      <w:r>
        <w:t> </w:t>
      </w:r>
      <w:r w:rsidRPr="00C44267">
        <w:t>§) och för kreditinstitut respektive värdepappersföretag, som när de är svenska benämns värdepap</w:t>
      </w:r>
      <w:r w:rsidRPr="00C44267">
        <w:softHyphen/>
        <w:t>persbolag, i lagen (2</w:t>
      </w:r>
      <w:r w:rsidRPr="00D664CB">
        <w:t>004:297) om bank- och finansieringsrörelse (15</w:t>
      </w:r>
      <w:r>
        <w:t> </w:t>
      </w:r>
      <w:r w:rsidRPr="00D664CB">
        <w:t>kap. 1</w:t>
      </w:r>
      <w:r>
        <w:t> </w:t>
      </w:r>
      <w:r w:rsidRPr="00D664CB">
        <w:t>§) och lagen (2007:528) om värdepappersmarknaden (25</w:t>
      </w:r>
      <w:r>
        <w:t> </w:t>
      </w:r>
      <w:r w:rsidRPr="00D664CB">
        <w:t>kap. 1</w:t>
      </w:r>
      <w:r>
        <w:t> </w:t>
      </w:r>
      <w:r w:rsidRPr="00D664CB">
        <w:t>§). Av</w:t>
      </w:r>
      <w:r w:rsidRPr="00D664CB">
        <w:softHyphen/>
        <w:t>seende samtliga uppräknade aktörer har Finansinspektionen således redan befogenhet enligt svensk rätt att, med stöd av bestämmelser i d</w:t>
      </w:r>
      <w:r w:rsidRPr="009D601C">
        <w:t xml:space="preserve">e lagar som </w:t>
      </w:r>
      <w:r w:rsidRPr="009D601C">
        <w:lastRenderedPageBreak/>
        <w:t>reglerar de berörda verksamheterna, ingripa vid överträdelser av de nu aktuella bestämmelserna i förordningen om värdepapperisering (artikel</w:t>
      </w:r>
      <w:r>
        <w:t> </w:t>
      </w:r>
      <w:r w:rsidRPr="009D601C">
        <w:t xml:space="preserve">5). </w:t>
      </w:r>
    </w:p>
    <w:p w14:paraId="66558E9E" w14:textId="77777777" w:rsidR="000A2C95" w:rsidRPr="00131543" w:rsidRDefault="000A2C95" w:rsidP="000A2C95">
      <w:pPr>
        <w:pStyle w:val="Brdtextmedindrag"/>
      </w:pPr>
      <w:bookmarkStart w:id="218" w:name="_Hlk10453603"/>
      <w:r w:rsidRPr="009D601C">
        <w:rPr>
          <w:rStyle w:val="BrdtextmedindragChar"/>
          <w:rFonts w:eastAsiaTheme="minorHAnsi"/>
        </w:rPr>
        <w:t>För tjänstepensionsinstitut (artikel</w:t>
      </w:r>
      <w:r>
        <w:rPr>
          <w:rStyle w:val="BrdtextmedindragChar"/>
          <w:rFonts w:eastAsiaTheme="minorHAnsi"/>
        </w:rPr>
        <w:t> </w:t>
      </w:r>
      <w:r w:rsidRPr="009D601C">
        <w:rPr>
          <w:rStyle w:val="BrdtextmedindragChar"/>
          <w:rFonts w:eastAsiaTheme="minorHAnsi"/>
        </w:rPr>
        <w:t>29.1 d</w:t>
      </w:r>
      <w:r>
        <w:rPr>
          <w:rFonts w:eastAsiaTheme="minorHAnsi"/>
        </w:rPr>
        <w:t xml:space="preserve"> i förordningen o</w:t>
      </w:r>
      <w:r w:rsidRPr="00793D8E">
        <w:rPr>
          <w:rFonts w:eastAsiaTheme="minorHAnsi"/>
        </w:rPr>
        <w:t>m värdepap</w:t>
      </w:r>
      <w:r>
        <w:rPr>
          <w:rFonts w:eastAsiaTheme="minorHAnsi"/>
        </w:rPr>
        <w:softHyphen/>
      </w:r>
      <w:r w:rsidRPr="00793D8E">
        <w:rPr>
          <w:rFonts w:eastAsiaTheme="minorHAnsi"/>
        </w:rPr>
        <w:t>perisering</w:t>
      </w:r>
      <w:r w:rsidRPr="009D601C">
        <w:rPr>
          <w:rStyle w:val="BrdtextmedindragChar"/>
          <w:rFonts w:eastAsiaTheme="minorHAnsi"/>
        </w:rPr>
        <w:t>) finns det emellertid inte någon mot</w:t>
      </w:r>
      <w:r w:rsidRPr="009D601C">
        <w:rPr>
          <w:rStyle w:val="BrdtextmedindragChar"/>
          <w:rFonts w:eastAsiaTheme="minorHAnsi"/>
        </w:rPr>
        <w:softHyphen/>
        <w:t>svarande generell tillsyns- och ingripandebefogenhet i rörelse</w:t>
      </w:r>
      <w:r w:rsidRPr="009D601C">
        <w:rPr>
          <w:rStyle w:val="BrdtextmedindragChar"/>
          <w:rFonts w:eastAsiaTheme="minorHAnsi"/>
        </w:rPr>
        <w:softHyphen/>
        <w:t>lagstiftningen. I Sverige finns tjänste</w:t>
      </w:r>
      <w:r>
        <w:rPr>
          <w:rStyle w:val="BrdtextmedindragChar"/>
          <w:rFonts w:eastAsiaTheme="minorHAnsi"/>
        </w:rPr>
        <w:softHyphen/>
      </w:r>
      <w:r w:rsidRPr="009D601C">
        <w:rPr>
          <w:rStyle w:val="BrdtextmedindragChar"/>
          <w:rFonts w:eastAsiaTheme="minorHAnsi"/>
        </w:rPr>
        <w:t>pensionsinstitut i form av pensions</w:t>
      </w:r>
      <w:r w:rsidRPr="009D601C">
        <w:rPr>
          <w:rStyle w:val="BrdtextmedindragChar"/>
          <w:rFonts w:eastAsiaTheme="minorHAnsi"/>
        </w:rPr>
        <w:softHyphen/>
        <w:t>stiftelser och tjänstepensions</w:t>
      </w:r>
      <w:r w:rsidRPr="009D601C">
        <w:rPr>
          <w:rStyle w:val="BrdtextmedindragChar"/>
          <w:rFonts w:eastAsiaTheme="minorHAnsi"/>
        </w:rPr>
        <w:softHyphen/>
        <w:t>kassor, vilka i dag regleras i lagen (1967:531) om tryggande av pensionsutfästelse m.m. (tryggandelagen) och genom vissa bestämmelser i den numera upphävda lagen (1972:262) om under</w:t>
      </w:r>
      <w:r w:rsidRPr="009D601C">
        <w:rPr>
          <w:rStyle w:val="BrdtextmedindragChar"/>
          <w:rFonts w:eastAsiaTheme="minorHAnsi"/>
        </w:rPr>
        <w:softHyphen/>
        <w:t>stödsföreningar, som fortfarande ska tillämpas t.o.m. utgången av</w:t>
      </w:r>
      <w:r w:rsidRPr="00131543">
        <w:rPr>
          <w:rStyle w:val="BrdtextmedindragChar"/>
          <w:rFonts w:eastAsiaTheme="minorHAnsi"/>
        </w:rPr>
        <w:t xml:space="preserve"> april </w:t>
      </w:r>
      <w:r w:rsidRPr="009D601C">
        <w:rPr>
          <w:rStyle w:val="BrdtextmedindragChar"/>
          <w:rFonts w:eastAsiaTheme="minorHAnsi"/>
        </w:rPr>
        <w:t>20</w:t>
      </w:r>
      <w:r w:rsidRPr="00131543">
        <w:rPr>
          <w:rStyle w:val="BrdtextmedindragChar"/>
          <w:rFonts w:eastAsiaTheme="minorHAnsi"/>
        </w:rPr>
        <w:t>20</w:t>
      </w:r>
      <w:r w:rsidRPr="009D601C">
        <w:rPr>
          <w:rStyle w:val="BrdtextmedindragChar"/>
          <w:rFonts w:eastAsiaTheme="minorHAnsi"/>
        </w:rPr>
        <w:t xml:space="preserve"> (se lagen [2010:2044] om införande av försäkringsrörelselagen [2010:2043]). I </w:t>
      </w:r>
      <w:r>
        <w:rPr>
          <w:rStyle w:val="BrdtextmedindragChar"/>
          <w:rFonts w:eastAsiaTheme="minorHAnsi"/>
        </w:rPr>
        <w:t xml:space="preserve">propositionen </w:t>
      </w:r>
      <w:r w:rsidRPr="00A216BD">
        <w:rPr>
          <w:rStyle w:val="BrdtextmedindragChar"/>
          <w:rFonts w:eastAsiaTheme="minorHAnsi"/>
        </w:rPr>
        <w:t xml:space="preserve">En ny reglering för tjänstepensionsföretag </w:t>
      </w:r>
      <w:r>
        <w:rPr>
          <w:rStyle w:val="BrdtextmedindragChar"/>
          <w:rFonts w:eastAsiaTheme="minorHAnsi"/>
        </w:rPr>
        <w:t>(prop. 2018/19:158)</w:t>
      </w:r>
      <w:r w:rsidRPr="004619B9">
        <w:rPr>
          <w:rStyle w:val="BrdtextmedindragChar"/>
          <w:rFonts w:eastAsiaTheme="minorHAnsi"/>
        </w:rPr>
        <w:t xml:space="preserve"> före</w:t>
      </w:r>
      <w:r w:rsidRPr="004619B9">
        <w:rPr>
          <w:rStyle w:val="BrdtextmedindragChar"/>
          <w:rFonts w:eastAsiaTheme="minorHAnsi"/>
        </w:rPr>
        <w:softHyphen/>
        <w:t>slås att en ny typ av tjänstepensionsinstitut, som benämns tjänstepensions</w:t>
      </w:r>
      <w:r w:rsidRPr="004619B9">
        <w:rPr>
          <w:rStyle w:val="BrdtextmedindragChar"/>
          <w:rFonts w:eastAsiaTheme="minorHAnsi"/>
        </w:rPr>
        <w:softHyphen/>
        <w:t>företag,</w:t>
      </w:r>
      <w:r w:rsidRPr="00C44267">
        <w:rPr>
          <w:rStyle w:val="BrdtextmedindragChar"/>
          <w:rFonts w:eastAsiaTheme="minorHAnsi"/>
        </w:rPr>
        <w:t xml:space="preserve"> ska införas i svensk rätt.</w:t>
      </w:r>
      <w:r w:rsidRPr="00AC0300">
        <w:rPr>
          <w:rStyle w:val="BrdtextmedindragChar"/>
          <w:rFonts w:eastAsiaTheme="minorHAnsi"/>
        </w:rPr>
        <w:t xml:space="preserve"> I </w:t>
      </w:r>
      <w:r>
        <w:rPr>
          <w:rStyle w:val="BrdtextmedindragChar"/>
          <w:rFonts w:eastAsiaTheme="minorHAnsi"/>
        </w:rPr>
        <w:t>propositionen</w:t>
      </w:r>
      <w:r w:rsidRPr="009D601C">
        <w:rPr>
          <w:rStyle w:val="BrdtextmedindragChar"/>
          <w:rFonts w:eastAsiaTheme="minorHAnsi"/>
        </w:rPr>
        <w:t xml:space="preserve"> föreslås en ny lag om tjänste</w:t>
      </w:r>
      <w:r w:rsidRPr="009D601C">
        <w:rPr>
          <w:rStyle w:val="BrdtextmedindragChar"/>
          <w:rFonts w:eastAsiaTheme="minorHAnsi"/>
        </w:rPr>
        <w:softHyphen/>
        <w:t>pensions</w:t>
      </w:r>
      <w:r>
        <w:rPr>
          <w:rStyle w:val="BrdtextmedindragChar"/>
          <w:rFonts w:eastAsiaTheme="minorHAnsi"/>
        </w:rPr>
        <w:softHyphen/>
      </w:r>
      <w:r w:rsidRPr="009D601C">
        <w:rPr>
          <w:rStyle w:val="BrdtextmedindragChar"/>
          <w:rFonts w:eastAsiaTheme="minorHAnsi"/>
        </w:rPr>
        <w:t xml:space="preserve">företag som innehåller en bestämmelse </w:t>
      </w:r>
      <w:r>
        <w:rPr>
          <w:rStyle w:val="BrdtextmedindragChar"/>
          <w:rFonts w:eastAsiaTheme="minorHAnsi"/>
        </w:rPr>
        <w:t>(</w:t>
      </w:r>
      <w:r w:rsidRPr="00210277">
        <w:rPr>
          <w:rFonts w:eastAsiaTheme="minorHAnsi"/>
        </w:rPr>
        <w:t>15 kap. 1 §</w:t>
      </w:r>
      <w:r>
        <w:rPr>
          <w:rStyle w:val="BrdtextmedindragChar"/>
          <w:rFonts w:eastAsiaTheme="minorHAnsi"/>
        </w:rPr>
        <w:t xml:space="preserve">) </w:t>
      </w:r>
      <w:r w:rsidRPr="009D601C">
        <w:rPr>
          <w:rStyle w:val="BrdtextmedindragChar"/>
          <w:rFonts w:eastAsiaTheme="minorHAnsi"/>
        </w:rPr>
        <w:t>som sk</w:t>
      </w:r>
      <w:r>
        <w:rPr>
          <w:rStyle w:val="BrdtextmedindragChar"/>
          <w:rFonts w:eastAsiaTheme="minorHAnsi"/>
        </w:rPr>
        <w:t>a</w:t>
      </w:r>
      <w:r w:rsidRPr="009D601C">
        <w:rPr>
          <w:rStyle w:val="BrdtextmedindragChar"/>
          <w:rFonts w:eastAsiaTheme="minorHAnsi"/>
        </w:rPr>
        <w:t xml:space="preserve"> göra det möj</w:t>
      </w:r>
      <w:r w:rsidRPr="009D601C">
        <w:rPr>
          <w:rStyle w:val="BrdtextmedindragChar"/>
          <w:rFonts w:eastAsiaTheme="minorHAnsi"/>
        </w:rPr>
        <w:softHyphen/>
        <w:t>ligt</w:t>
      </w:r>
      <w:r w:rsidRPr="009D601C">
        <w:t xml:space="preserve"> för Finansinspektionen att ingripa mot ett tjänstepensionsinstitut </w:t>
      </w:r>
      <w:r>
        <w:t xml:space="preserve">även </w:t>
      </w:r>
      <w:r w:rsidRPr="009D601C">
        <w:t>vid överträdelse av de nu aktuella bestämmelserna i förordningen om värde</w:t>
      </w:r>
      <w:r w:rsidRPr="009D601C">
        <w:softHyphen/>
        <w:t xml:space="preserve">papperisering. </w:t>
      </w:r>
    </w:p>
    <w:p w14:paraId="7B4D23FA" w14:textId="77777777" w:rsidR="000A2C95" w:rsidRDefault="000A2C95" w:rsidP="000A2C95">
      <w:pPr>
        <w:pStyle w:val="Brdtextmedindrag"/>
      </w:pPr>
      <w:r w:rsidRPr="009D601C">
        <w:t>När det gäller pensionsstiftelser som regleras i tryggande</w:t>
      </w:r>
      <w:r w:rsidRPr="009D601C">
        <w:softHyphen/>
        <w:t xml:space="preserve">lagen, krävs att en sådan möjlighet </w:t>
      </w:r>
      <w:r>
        <w:t xml:space="preserve">att ingripa </w:t>
      </w:r>
      <w:r w:rsidRPr="009D601C">
        <w:t xml:space="preserve">införs i lagen. </w:t>
      </w:r>
      <w:r w:rsidRPr="00131543">
        <w:t xml:space="preserve">Enligt </w:t>
      </w:r>
      <w:r>
        <w:t>propositionen</w:t>
      </w:r>
      <w:r w:rsidRPr="00131543">
        <w:t xml:space="preserve"> Nya regler för pensionsstiftelser med anledning av andra tjänstepensions</w:t>
      </w:r>
      <w:r>
        <w:softHyphen/>
      </w:r>
      <w:r w:rsidRPr="00131543">
        <w:t>direktivet</w:t>
      </w:r>
      <w:r>
        <w:t xml:space="preserve"> (prop. 2018/19:159)</w:t>
      </w:r>
      <w:r w:rsidRPr="00131543">
        <w:t xml:space="preserve"> ska </w:t>
      </w:r>
      <w:r w:rsidRPr="009D601C">
        <w:t xml:space="preserve">Finansinspektionen </w:t>
      </w:r>
      <w:r w:rsidRPr="00131543">
        <w:t>enligt tryggande</w:t>
      </w:r>
      <w:r>
        <w:softHyphen/>
      </w:r>
      <w:r w:rsidRPr="00131543">
        <w:t>lagen (9</w:t>
      </w:r>
      <w:r>
        <w:t> </w:t>
      </w:r>
      <w:r w:rsidRPr="00131543">
        <w:t>a och 34</w:t>
      </w:r>
      <w:r>
        <w:t> §§</w:t>
      </w:r>
      <w:r w:rsidRPr="00131543">
        <w:t xml:space="preserve">) ha </w:t>
      </w:r>
      <w:r w:rsidRPr="009D601C">
        <w:t>finansiell tillsyn över pensions</w:t>
      </w:r>
      <w:r w:rsidRPr="009D601C">
        <w:softHyphen/>
        <w:t>stiftelser som trygg</w:t>
      </w:r>
      <w:r w:rsidRPr="004619B9">
        <w:t>ar ut</w:t>
      </w:r>
      <w:r w:rsidRPr="004619B9">
        <w:softHyphen/>
        <w:t>fästelse om pension till minst 100 personer, dvs. sådana stiftelser som inte kan undan</w:t>
      </w:r>
      <w:r>
        <w:softHyphen/>
      </w:r>
      <w:r w:rsidRPr="004619B9">
        <w:t xml:space="preserve">tas från tillämpningsområdet för </w:t>
      </w:r>
      <w:r w:rsidRPr="00F44344">
        <w:t>Europaparlamentets och rådets direktiv (EU) 2016/2341 av den 14 december 2016 om verk</w:t>
      </w:r>
      <w:r>
        <w:softHyphen/>
      </w:r>
      <w:r w:rsidRPr="00F44344">
        <w:t>samhet i och tillsyn över tjänstepensionsinsti</w:t>
      </w:r>
      <w:r w:rsidRPr="00C44267">
        <w:t>tut</w:t>
      </w:r>
      <w:r w:rsidRPr="00E86C45">
        <w:t xml:space="preserve"> (artikel</w:t>
      </w:r>
      <w:r>
        <w:t> </w:t>
      </w:r>
      <w:r w:rsidRPr="00E86C45">
        <w:t xml:space="preserve">5), i det följande benämnt </w:t>
      </w:r>
      <w:r w:rsidRPr="00131543">
        <w:t xml:space="preserve">andra </w:t>
      </w:r>
      <w:r w:rsidRPr="009D601C">
        <w:t>tjänstepensions</w:t>
      </w:r>
      <w:r w:rsidRPr="009D601C">
        <w:softHyphen/>
        <w:t xml:space="preserve">direktivet. </w:t>
      </w:r>
      <w:r w:rsidRPr="00587908">
        <w:t xml:space="preserve">Genom det direktivet har Europaparlamentets och rådets direktiv 2003/41/EG av den 3 juni 2003 om verksamhet i och tillsyn över tjänstepensionsinstitut upphävts. </w:t>
      </w:r>
      <w:r w:rsidRPr="009D601C">
        <w:t>Andra pensionsstiftelser kan i enlighet med ett särskil</w:t>
      </w:r>
      <w:r w:rsidRPr="004619B9">
        <w:t>t för</w:t>
      </w:r>
      <w:r w:rsidRPr="004619B9">
        <w:softHyphen/>
        <w:t xml:space="preserve">farande som beskrivs i </w:t>
      </w:r>
      <w:r>
        <w:t>tryggan</w:t>
      </w:r>
      <w:r w:rsidRPr="004619B9">
        <w:t>delagen (9</w:t>
      </w:r>
      <w:r>
        <w:t> </w:t>
      </w:r>
      <w:r w:rsidRPr="004619B9">
        <w:t>a och 31 §§) välja att tillämpa de bestämmelser i lagen som omfattas av Finans</w:t>
      </w:r>
      <w:r w:rsidRPr="004619B9">
        <w:softHyphen/>
        <w:t>inspektionens tillsyn, och de pensions</w:t>
      </w:r>
      <w:r w:rsidRPr="004619B9">
        <w:softHyphen/>
        <w:t>stiftelser som gör det omfattas där</w:t>
      </w:r>
      <w:r w:rsidRPr="004619B9">
        <w:softHyphen/>
        <w:t xml:space="preserve">igenom av inspektionens tillsyn. </w:t>
      </w:r>
      <w:r w:rsidRPr="009D601C">
        <w:t>Finansinspektionens ingripande</w:t>
      </w:r>
      <w:r>
        <w:softHyphen/>
      </w:r>
      <w:r w:rsidRPr="009D601C">
        <w:t>möjligheter enligt tryggandelagen omfattar bl.a. att inspek</w:t>
      </w:r>
      <w:r w:rsidRPr="009D601C">
        <w:softHyphen/>
        <w:t>tionen kan med</w:t>
      </w:r>
      <w:r w:rsidRPr="009D601C">
        <w:softHyphen/>
        <w:t>dela den berörda pensionsstiftelsen anmärkningar (35</w:t>
      </w:r>
      <w:r>
        <w:t> </w:t>
      </w:r>
      <w:r w:rsidRPr="009D601C">
        <w:t xml:space="preserve">§ första stycket) och i vissa fall förelägga pensionsstiftelsen </w:t>
      </w:r>
      <w:r w:rsidRPr="00A216BD">
        <w:t>eller dess styrel</w:t>
      </w:r>
      <w:r w:rsidRPr="00A216BD">
        <w:softHyphen/>
        <w:t>se att, vid äventyr av vite, vidta rättelse (35</w:t>
      </w:r>
      <w:r>
        <w:t> </w:t>
      </w:r>
      <w:r w:rsidRPr="00A216BD">
        <w:t>§ andra stycket 1 och femte stycket med hänvis</w:t>
      </w:r>
      <w:r>
        <w:softHyphen/>
      </w:r>
      <w:r w:rsidRPr="00A216BD">
        <w:t>ning till 18</w:t>
      </w:r>
      <w:r>
        <w:t> </w:t>
      </w:r>
      <w:r w:rsidRPr="00A216BD">
        <w:t>kap. 27</w:t>
      </w:r>
      <w:r>
        <w:t> </w:t>
      </w:r>
      <w:r w:rsidRPr="00A216BD">
        <w:t>§ försäkringsrörelselagen). Vidare kan Finansinspek</w:t>
      </w:r>
      <w:r>
        <w:softHyphen/>
      </w:r>
      <w:r w:rsidRPr="00A216BD">
        <w:t>tionen i vissa fall utse en särskild företrädare att sköta hela eller de</w:t>
      </w:r>
      <w:r w:rsidRPr="004619B9">
        <w:t>lar av driften av pensions</w:t>
      </w:r>
      <w:r w:rsidRPr="004619B9">
        <w:softHyphen/>
        <w:t>stiftelsen (35</w:t>
      </w:r>
      <w:r>
        <w:t> </w:t>
      </w:r>
      <w:r w:rsidRPr="004619B9">
        <w:t>§ tredje stycket). Trygg</w:t>
      </w:r>
      <w:r w:rsidRPr="004619B9">
        <w:softHyphen/>
        <w:t>andelagen bör kompletteras på så sätt att Finansinspektionens tillsyn enligt den lagen även ska omfatta att bestämmelserna om due diligence i förord</w:t>
      </w:r>
      <w:r w:rsidRPr="004619B9">
        <w:softHyphen/>
        <w:t>ningen om värdepapperisering (artikel</w:t>
      </w:r>
      <w:r>
        <w:t> </w:t>
      </w:r>
      <w:r w:rsidRPr="004619B9">
        <w:t>5)</w:t>
      </w:r>
      <w:r w:rsidRPr="00C44267">
        <w:t xml:space="preserve"> följs.</w:t>
      </w:r>
      <w:r>
        <w:t xml:space="preserve"> </w:t>
      </w:r>
    </w:p>
    <w:p w14:paraId="596A3331" w14:textId="77777777" w:rsidR="000A2C95" w:rsidRDefault="000A2C95" w:rsidP="000A2C95">
      <w:pPr>
        <w:pStyle w:val="Rubrik2"/>
      </w:pPr>
      <w:bookmarkStart w:id="219" w:name="_Toc534913586"/>
      <w:bookmarkStart w:id="220" w:name="_Toc534913587"/>
      <w:bookmarkStart w:id="221" w:name="_Toc534913588"/>
      <w:bookmarkStart w:id="222" w:name="_Toc534913589"/>
      <w:bookmarkStart w:id="223" w:name="_Toc534913590"/>
      <w:bookmarkStart w:id="224" w:name="_Toc529959547"/>
      <w:bookmarkStart w:id="225" w:name="_Toc1737428"/>
      <w:bookmarkStart w:id="226" w:name="_Toc2335173"/>
      <w:bookmarkStart w:id="227" w:name="_Toc9857683"/>
      <w:bookmarkStart w:id="228" w:name="_Toc18074142"/>
      <w:bookmarkStart w:id="229" w:name="_Toc20297720"/>
      <w:bookmarkStart w:id="230" w:name="_Toc22728922"/>
      <w:bookmarkEnd w:id="218"/>
      <w:bookmarkEnd w:id="219"/>
      <w:bookmarkEnd w:id="220"/>
      <w:bookmarkEnd w:id="221"/>
      <w:bookmarkEnd w:id="222"/>
      <w:bookmarkEnd w:id="223"/>
      <w:r>
        <w:lastRenderedPageBreak/>
        <w:t>Ingripanden mot den som har åsidosatt sina skyldigheter enligt EU-förordningen</w:t>
      </w:r>
      <w:bookmarkEnd w:id="224"/>
      <w:bookmarkEnd w:id="225"/>
      <w:bookmarkEnd w:id="226"/>
      <w:bookmarkEnd w:id="227"/>
      <w:bookmarkEnd w:id="228"/>
      <w:bookmarkEnd w:id="229"/>
      <w:bookmarkEnd w:id="230"/>
    </w:p>
    <w:p w14:paraId="5A3AC4ED" w14:textId="77777777" w:rsidR="000A2C95" w:rsidRDefault="000A2C95" w:rsidP="000A2C95">
      <w:pPr>
        <w:pStyle w:val="Brdtextram"/>
      </w:pPr>
      <w:r>
        <w:rPr>
          <w:b/>
        </w:rPr>
        <w:t xml:space="preserve">Regeringens förslag: </w:t>
      </w:r>
      <w:r>
        <w:t xml:space="preserve">Finansinspektionen ska ingripa mot den som åsidosätter sina skyldigheter enligt bestämmelserna i EU:s förordning om värdepapperisering. Ingripandet ska få ske genom beslut om </w:t>
      </w:r>
    </w:p>
    <w:p w14:paraId="1BA1A80B" w14:textId="77777777" w:rsidR="000A2C95" w:rsidRPr="00290CE8" w:rsidRDefault="000A2C95" w:rsidP="000A2C95">
      <w:pPr>
        <w:pStyle w:val="Brdtextmedindragram"/>
      </w:pPr>
      <w:r>
        <w:t>1. fö</w:t>
      </w:r>
      <w:r w:rsidRPr="00290CE8">
        <w:t>reläggande att inom en viss tid upphöra med överträdelsen,</w:t>
      </w:r>
    </w:p>
    <w:p w14:paraId="23B86FB6" w14:textId="77777777" w:rsidR="000A2C95" w:rsidRPr="00290CE8" w:rsidRDefault="000A2C95" w:rsidP="000A2C95">
      <w:pPr>
        <w:pStyle w:val="Brdtextmedindragram"/>
      </w:pPr>
      <w:r>
        <w:t>2. </w:t>
      </w:r>
      <w:r w:rsidRPr="00290CE8">
        <w:t>föreläggande att inom en viss tid begränsa rörelsen i något av</w:t>
      </w:r>
      <w:r>
        <w:softHyphen/>
      </w:r>
      <w:r w:rsidRPr="00290CE8">
        <w:t>seende, minska riskerna i den eller vidta någon annan åtgärd för att komma tillrätta med situationen,</w:t>
      </w:r>
    </w:p>
    <w:p w14:paraId="75A2580E" w14:textId="77777777" w:rsidR="000A2C95" w:rsidRPr="00290CE8" w:rsidRDefault="000A2C95" w:rsidP="000A2C95">
      <w:pPr>
        <w:pStyle w:val="Brdtextmedindragram"/>
      </w:pPr>
      <w:r>
        <w:t>3. anmärkning,</w:t>
      </w:r>
    </w:p>
    <w:p w14:paraId="7019011A" w14:textId="77777777" w:rsidR="000A2C95" w:rsidRPr="00FC2BF1" w:rsidRDefault="000A2C95" w:rsidP="000A2C95">
      <w:pPr>
        <w:pStyle w:val="Brdtextmedindragram"/>
      </w:pPr>
      <w:r>
        <w:t>4. </w:t>
      </w:r>
      <w:r w:rsidRPr="00290CE8">
        <w:t xml:space="preserve">förbud för </w:t>
      </w:r>
      <w:r w:rsidRPr="00FC2BF1">
        <w:t xml:space="preserve">en originator eller ett medverkande institut att under </w:t>
      </w:r>
      <w:r>
        <w:t xml:space="preserve">en </w:t>
      </w:r>
      <w:r w:rsidRPr="00FC2BF1">
        <w:t xml:space="preserve">viss tid, högst ett år, göra en STS-anmälan, </w:t>
      </w:r>
      <w:r>
        <w:t>eller</w:t>
      </w:r>
    </w:p>
    <w:p w14:paraId="0A4C3191" w14:textId="77777777" w:rsidR="000A2C95" w:rsidRPr="00290CE8" w:rsidRDefault="000A2C95" w:rsidP="000A2C95">
      <w:pPr>
        <w:pStyle w:val="Brdtextmedindragram"/>
      </w:pPr>
      <w:r>
        <w:t>5</w:t>
      </w:r>
      <w:r w:rsidRPr="00FC2BF1">
        <w:t>. tillfällig återkallelse</w:t>
      </w:r>
      <w:r>
        <w:t>,</w:t>
      </w:r>
      <w:r w:rsidRPr="00FC2BF1">
        <w:t xml:space="preserve"> högst ett år</w:t>
      </w:r>
      <w:r>
        <w:t>,</w:t>
      </w:r>
      <w:r w:rsidRPr="00FC2BF1">
        <w:t xml:space="preserve"> av</w:t>
      </w:r>
      <w:r w:rsidRPr="00290CE8">
        <w:t xml:space="preserve"> tillståndet för en tredje part att bedöma om värdepapperiseringar uppfyller STS-kriterierna. </w:t>
      </w:r>
    </w:p>
    <w:p w14:paraId="2816498A" w14:textId="77777777" w:rsidR="000A2C95" w:rsidRDefault="000A2C95" w:rsidP="000A2C95">
      <w:pPr>
        <w:pStyle w:val="Brdtextmedindragram"/>
      </w:pPr>
      <w:r w:rsidRPr="00D77DE4">
        <w:t>E</w:t>
      </w:r>
      <w:r>
        <w:t>tt ingripande enligt 4 eller 5 ska få ske bara om överträdelsen är uppsåtlig eller oaktsam.</w:t>
      </w:r>
    </w:p>
    <w:p w14:paraId="7A100002" w14:textId="77777777" w:rsidR="000A2C95" w:rsidRDefault="000A2C95" w:rsidP="000A2C95">
      <w:pPr>
        <w:pStyle w:val="Brdtextmedindragram"/>
      </w:pPr>
      <w:r>
        <w:t>Om beslut om anmärkning har meddelats ska Finansinspektionen få besluta att den som har gjort sig skyldig till överträdelsen ska betala en sanktionsavgift. Sanktionsavgiften ska få beslutas bara om över</w:t>
      </w:r>
      <w:r>
        <w:softHyphen/>
        <w:t>trädelsen är uppsåtlig eller oaktsam.</w:t>
      </w:r>
    </w:p>
    <w:p w14:paraId="52DD3480" w14:textId="77777777" w:rsidR="000A2C95" w:rsidRDefault="000A2C95" w:rsidP="000A2C95">
      <w:pPr>
        <w:pStyle w:val="Brdtextmedindragram"/>
      </w:pPr>
      <w:r w:rsidRPr="00A978DB">
        <w:t xml:space="preserve">Beslut om föreläggande </w:t>
      </w:r>
      <w:r>
        <w:t xml:space="preserve">eller förbud </w:t>
      </w:r>
      <w:r w:rsidRPr="00A978DB">
        <w:t>ska få förenas med vite.</w:t>
      </w:r>
    </w:p>
    <w:p w14:paraId="0B34025F" w14:textId="77777777" w:rsidR="000A2C95" w:rsidRDefault="000A2C95" w:rsidP="000A2C95">
      <w:pPr>
        <w:pStyle w:val="Brdtextmedindragram"/>
      </w:pPr>
      <w:bookmarkStart w:id="231" w:name="_Hlk2168446"/>
      <w:r>
        <w:t>Ett ingripande ska inte få ske om överträdelsen omfattas av ett före</w:t>
      </w:r>
      <w:r>
        <w:softHyphen/>
        <w:t>läggande som har förenats med vite och en ansökan om utdömande av vitet</w:t>
      </w:r>
      <w:bookmarkEnd w:id="231"/>
      <w:r>
        <w:t xml:space="preserve"> har gjorts. </w:t>
      </w:r>
    </w:p>
    <w:p w14:paraId="654BB141" w14:textId="77777777" w:rsidR="000A2C95" w:rsidRDefault="000A2C95" w:rsidP="000A2C95">
      <w:pPr>
        <w:pStyle w:val="Brdtextmedindragram"/>
      </w:pPr>
      <w:r>
        <w:t>E</w:t>
      </w:r>
      <w:r w:rsidRPr="002068B0">
        <w:t xml:space="preserve">n upplysningsbestämmelse </w:t>
      </w:r>
      <w:r>
        <w:t xml:space="preserve">ska </w:t>
      </w:r>
      <w:r w:rsidRPr="002068B0">
        <w:t xml:space="preserve">införas om </w:t>
      </w:r>
      <w:r>
        <w:t xml:space="preserve">att </w:t>
      </w:r>
      <w:r w:rsidRPr="002068B0">
        <w:t>EU-förord</w:t>
      </w:r>
      <w:r>
        <w:softHyphen/>
      </w:r>
      <w:r w:rsidRPr="002068B0">
        <w:t xml:space="preserve">ningen </w:t>
      </w:r>
      <w:r>
        <w:t xml:space="preserve">innehåller </w:t>
      </w:r>
      <w:r w:rsidRPr="002068B0">
        <w:t xml:space="preserve">bestämmelser om </w:t>
      </w:r>
      <w:r>
        <w:t xml:space="preserve">permanent </w:t>
      </w:r>
      <w:r w:rsidRPr="002068B0">
        <w:t>återkallelse av tillståndet</w:t>
      </w:r>
      <w:r>
        <w:t xml:space="preserve"> för tredje part att bedöma om värdepapperiseringar uppfyller STS-kriter</w:t>
      </w:r>
      <w:r>
        <w:softHyphen/>
        <w:t>ierna</w:t>
      </w:r>
      <w:r w:rsidRPr="002068B0">
        <w:t>.</w:t>
      </w:r>
    </w:p>
    <w:p w14:paraId="23DBF40A" w14:textId="77777777" w:rsidR="000A2C95" w:rsidRDefault="000A2C95" w:rsidP="000A2C95">
      <w:pPr>
        <w:pStyle w:val="Brdtext"/>
        <w:rPr>
          <w:sz w:val="8"/>
          <w:szCs w:val="8"/>
        </w:rPr>
      </w:pPr>
    </w:p>
    <w:p w14:paraId="482DECEA" w14:textId="77777777" w:rsidR="000A2C95" w:rsidRDefault="000A2C95" w:rsidP="000A2C95">
      <w:pPr>
        <w:pStyle w:val="Brdtextmedindrag"/>
      </w:pPr>
      <w:r w:rsidRPr="00131543">
        <w:rPr>
          <w:b/>
        </w:rPr>
        <w:t>Promemorians förslag</w:t>
      </w:r>
      <w:r>
        <w:t xml:space="preserve"> </w:t>
      </w:r>
      <w:r w:rsidRPr="006B571F">
        <w:t>överensstämmer med regeringens förslag.</w:t>
      </w:r>
      <w:r>
        <w:t xml:space="preserve"> </w:t>
      </w:r>
    </w:p>
    <w:p w14:paraId="24E69936" w14:textId="77777777" w:rsidR="000A2C95" w:rsidRPr="00141DF7" w:rsidRDefault="000A2C95" w:rsidP="000A2C95">
      <w:pPr>
        <w:pStyle w:val="Brdtextmedindrag"/>
      </w:pPr>
      <w:r w:rsidRPr="00131543">
        <w:rPr>
          <w:b/>
        </w:rPr>
        <w:t>Remissinstanserna</w:t>
      </w:r>
      <w:r>
        <w:rPr>
          <w:b/>
        </w:rPr>
        <w:t xml:space="preserve">: </w:t>
      </w:r>
      <w:r>
        <w:t xml:space="preserve">Flertalet remissinstanser tillstyrker förslaget eller har inget att invända mot det. </w:t>
      </w:r>
      <w:r w:rsidRPr="00B94999">
        <w:rPr>
          <w:i/>
        </w:rPr>
        <w:t xml:space="preserve">Finansbolagens </w:t>
      </w:r>
      <w:r>
        <w:rPr>
          <w:i/>
        </w:rPr>
        <w:t>F</w:t>
      </w:r>
      <w:r w:rsidRPr="00B94999">
        <w:rPr>
          <w:i/>
        </w:rPr>
        <w:t>örening</w:t>
      </w:r>
      <w:r>
        <w:t xml:space="preserve"> noterar att Finans</w:t>
      </w:r>
      <w:r>
        <w:softHyphen/>
      </w:r>
      <w:r w:rsidRPr="008033E8">
        <w:t xml:space="preserve">inspektionen enligt promemorians förslag ska få vida befogenheter att ingripa och att förordningen om värdepapperisering bara ställer krav på att medlemsstaterna ska säkerställa att de behöriga myndigheterna har de tillsynsbefogenheter som krävs för att de ska kunna fullgöra sina </w:t>
      </w:r>
      <w:r>
        <w:t xml:space="preserve">uppgifter enligt förordningen. </w:t>
      </w:r>
      <w:r>
        <w:rPr>
          <w:i/>
        </w:rPr>
        <w:t xml:space="preserve">Finansinspektionen </w:t>
      </w:r>
      <w:r>
        <w:t>noterar att det i prome</w:t>
      </w:r>
      <w:r>
        <w:softHyphen/>
        <w:t xml:space="preserve">morian anges att utgångspunkten för de befogenheter som myndigheten ska ha enligt den nya lagen med kompletterande </w:t>
      </w:r>
      <w:r w:rsidRPr="00C97D64">
        <w:t>bestämmelser till EU:s förord</w:t>
      </w:r>
      <w:r>
        <w:softHyphen/>
      </w:r>
      <w:r w:rsidRPr="00C97D64">
        <w:t>ning om värdepapperisering</w:t>
      </w:r>
      <w:r>
        <w:t xml:space="preserve"> bör vara att befogenheterna ska ligga i linje med det som redan gäller i svensk rätt enligt andra lagar på finansmark</w:t>
      </w:r>
      <w:r>
        <w:softHyphen/>
        <w:t xml:space="preserve">nadsområdet. Finansinspektionen konstaterar emellertid att det i andra lagar på finansmarknadsområdet inte finns något krav på uppsåt eller oaktsamhet för att myndigheten ska få ingripa genom sanktion mot juridiska personer och att förslaget således innebär en avvikelse från gällande svensk rätt, vilket kan medföra praktiska tillämpningssvårigheter för inspektionen. Finansinspektionen noterar dock att det i </w:t>
      </w:r>
      <w:r w:rsidRPr="00C97D64">
        <w:t xml:space="preserve">promemorian </w:t>
      </w:r>
      <w:r>
        <w:t xml:space="preserve">i författningskommentaren till den föreslagna bestämmelsen i den nya </w:t>
      </w:r>
      <w:r>
        <w:lastRenderedPageBreak/>
        <w:t xml:space="preserve">kompletteringslagen anges att en regelöverträdelse som inte är uppsåtlig normalt får anses vara oaktsam. </w:t>
      </w:r>
    </w:p>
    <w:p w14:paraId="3D907C0B" w14:textId="77777777" w:rsidR="000A2C95" w:rsidRPr="00AB67B9" w:rsidRDefault="000A2C95" w:rsidP="000A2C95">
      <w:pPr>
        <w:pStyle w:val="Rubrik4utannumrering"/>
      </w:pPr>
      <w:r w:rsidRPr="00AB67B9">
        <w:t xml:space="preserve">Skälen för </w:t>
      </w:r>
      <w:r>
        <w:t xml:space="preserve">regeringens </w:t>
      </w:r>
      <w:r w:rsidRPr="00AB67B9">
        <w:t>förslag</w:t>
      </w:r>
    </w:p>
    <w:p w14:paraId="6AF37A26" w14:textId="77777777" w:rsidR="000A2C95" w:rsidRDefault="000A2C95" w:rsidP="000A2C95">
      <w:pPr>
        <w:pStyle w:val="Rubrik5utannumrering"/>
        <w:spacing w:before="0"/>
      </w:pPr>
      <w:r>
        <w:t>Kraven i förordningen om värdepapperisering på ingripandemöjligheter enligt nationell rätt</w:t>
      </w:r>
    </w:p>
    <w:p w14:paraId="19A200F0" w14:textId="77777777" w:rsidR="000A2C95" w:rsidRDefault="000A2C95" w:rsidP="000A2C95">
      <w:pPr>
        <w:pStyle w:val="Brdtextmedindrag"/>
        <w:ind w:firstLine="0"/>
      </w:pPr>
      <w:r w:rsidRPr="00B541CF">
        <w:rPr>
          <w:i/>
        </w:rPr>
        <w:t xml:space="preserve">Finansbolagens </w:t>
      </w:r>
      <w:r>
        <w:rPr>
          <w:i/>
        </w:rPr>
        <w:t>F</w:t>
      </w:r>
      <w:r w:rsidRPr="00B541CF">
        <w:rPr>
          <w:i/>
        </w:rPr>
        <w:t>örening</w:t>
      </w:r>
      <w:r w:rsidRPr="00B541CF">
        <w:t xml:space="preserve"> anser att förordningen om värdepapperisering bara reglerar vilka tillsynsbefogenheter som medlemsstaternas behöriga myndigheter ska ha och att förslaget innebär att Finansinspektionen enligt den nya lagen med kompletterande bestämmelser till EU:s förordning om värdepapperisering ska få vida befogenheter att ingripa vid överträdelser av förordningen. Regeringen konstaterar att enligt förordningen är varje medlemsstat skyldig att säkerställa att den behöriga myndighet som utses i enlighet med förordningen har de tillsyns-, utrednings- och sanktions</w:t>
      </w:r>
      <w:r w:rsidRPr="00B541CF">
        <w:softHyphen/>
        <w:t xml:space="preserve">befogenheter som krävs för att den ska kunna fullgöra sina uppgifter enligt förordningen (artikel 30.1). De befogenheter som Finansinspektionen enligt förslagen i denna </w:t>
      </w:r>
      <w:r>
        <w:t>proposition</w:t>
      </w:r>
      <w:r w:rsidRPr="00B541CF">
        <w:t xml:space="preserve"> </w:t>
      </w:r>
      <w:r>
        <w:t xml:space="preserve">ska få </w:t>
      </w:r>
      <w:r w:rsidRPr="00B541CF">
        <w:t>går enligt regeringens upp</w:t>
      </w:r>
      <w:r>
        <w:softHyphen/>
      </w:r>
      <w:r w:rsidRPr="00B541CF">
        <w:t>fattning inte utöver det som krävs för att inspektionen ska kunna fullgöra sina uppgifter som behörig myndighet enligt förordningen.</w:t>
      </w:r>
    </w:p>
    <w:p w14:paraId="770AB7D9" w14:textId="77777777" w:rsidR="000A2C95" w:rsidRPr="00462849" w:rsidRDefault="000A2C95" w:rsidP="000A2C95">
      <w:pPr>
        <w:pStyle w:val="Brdtextmedindrag"/>
      </w:pPr>
      <w:r w:rsidRPr="00DD623C">
        <w:t>Som anges i avsnitt 7.3 ska medlems</w:t>
      </w:r>
      <w:r w:rsidRPr="00DD623C">
        <w:softHyphen/>
        <w:t>staterna fastställa regler om lämp</w:t>
      </w:r>
      <w:r>
        <w:softHyphen/>
      </w:r>
      <w:r w:rsidRPr="00DD623C">
        <w:t>liga administrativa sanktioner vid</w:t>
      </w:r>
      <w:r w:rsidRPr="005C6F48">
        <w:t xml:space="preserve"> oaktsamma eller uppsåtliga överträdel</w:t>
      </w:r>
      <w:r>
        <w:softHyphen/>
      </w:r>
      <w:r w:rsidRPr="005C6F48">
        <w:t>ser och avhjälpande åtgärder som är tillämpliga åtminstone på de situa</w:t>
      </w:r>
      <w:r>
        <w:softHyphen/>
      </w:r>
      <w:r w:rsidRPr="005C6F48">
        <w:t>tioner som räknas upp i förordningen om värdepapperisering</w:t>
      </w:r>
      <w:r w:rsidRPr="00462849">
        <w:t>. Medlems</w:t>
      </w:r>
      <w:r>
        <w:softHyphen/>
      </w:r>
      <w:r w:rsidRPr="00462849">
        <w:t>staterna ska också säkerställa att administrativa sanktioner och avhjälpan</w:t>
      </w:r>
      <w:r>
        <w:softHyphen/>
      </w:r>
      <w:r w:rsidRPr="00462849">
        <w:t>de åt</w:t>
      </w:r>
      <w:r w:rsidRPr="00462849">
        <w:softHyphen/>
        <w:t>gärder genomförs på ett verkningsfullt sätt. Sanktionerna och åtgär</w:t>
      </w:r>
      <w:r>
        <w:softHyphen/>
      </w:r>
      <w:r w:rsidRPr="00462849">
        <w:t>derna ska vara effektiva, proportionerliga och avskräckande (artikel</w:t>
      </w:r>
      <w:r w:rsidRPr="00CF7259">
        <w:t xml:space="preserve"> 32.1). </w:t>
      </w:r>
    </w:p>
    <w:p w14:paraId="713BF6AA" w14:textId="77777777" w:rsidR="000A2C95" w:rsidRDefault="000A2C95" w:rsidP="000A2C95">
      <w:pPr>
        <w:pStyle w:val="Brdtextmedindrag"/>
      </w:pPr>
      <w:r>
        <w:t>Enligt förordningen (artikel 32.2) ska medlems</w:t>
      </w:r>
      <w:r>
        <w:softHyphen/>
        <w:t>staterna ge behöriga myndigheter befogenhet att tillämpa åtminstone följande sanktioner och åtgärder vid överträdelse av de bestämmelser som räknas upp i förord</w:t>
      </w:r>
      <w:r>
        <w:softHyphen/>
        <w:t xml:space="preserve">ningen: </w:t>
      </w:r>
    </w:p>
    <w:p w14:paraId="2472DB42" w14:textId="77777777" w:rsidR="000A2C95" w:rsidRDefault="000A2C95" w:rsidP="000A2C95">
      <w:pPr>
        <w:pStyle w:val="Strecklista"/>
      </w:pPr>
      <w:r>
        <w:t xml:space="preserve">En offentlig förklaring som anger vilken fysisk eller juridisk person som gjort sig skyldig till överträdelsen samt överträdelsens art. </w:t>
      </w:r>
    </w:p>
    <w:p w14:paraId="6552446C" w14:textId="77777777" w:rsidR="000A2C95" w:rsidRDefault="000A2C95" w:rsidP="000A2C95">
      <w:pPr>
        <w:pStyle w:val="Strecklista"/>
      </w:pPr>
      <w:r>
        <w:t>Ett beslut innehållande krav på att den fysiska eller juridiska personen ska upphöra med sitt agerande och inte upprepa detta.</w:t>
      </w:r>
    </w:p>
    <w:p w14:paraId="2017CE16" w14:textId="77777777" w:rsidR="000A2C95" w:rsidRDefault="000A2C95" w:rsidP="000A2C95">
      <w:pPr>
        <w:pStyle w:val="Strecklista"/>
      </w:pPr>
      <w:r>
        <w:t>Förbud att utöva ledningsfunktioner.</w:t>
      </w:r>
    </w:p>
    <w:p w14:paraId="4C49D637" w14:textId="77777777" w:rsidR="000A2C95" w:rsidRDefault="000A2C95" w:rsidP="000A2C95">
      <w:pPr>
        <w:pStyle w:val="Strecklista"/>
      </w:pPr>
      <w:r>
        <w:t>Ett tillfälligt förbud för en originator eller ett medverkande institut att göra en STS-anmälan.</w:t>
      </w:r>
    </w:p>
    <w:p w14:paraId="47ABECF9" w14:textId="77777777" w:rsidR="000A2C95" w:rsidRDefault="000A2C95" w:rsidP="000A2C95">
      <w:pPr>
        <w:pStyle w:val="Strecklista"/>
      </w:pPr>
      <w:r>
        <w:t xml:space="preserve">Sanktionsavgifter. </w:t>
      </w:r>
    </w:p>
    <w:p w14:paraId="29AEE300" w14:textId="77777777" w:rsidR="000A2C95" w:rsidRDefault="000A2C95" w:rsidP="000A2C95">
      <w:pPr>
        <w:pStyle w:val="Strecklista"/>
      </w:pPr>
      <w:r>
        <w:t>Tillfällig återkallelse av tillståndet för en tredje part att bedöma om STS-kriterierna är uppfyllda.</w:t>
      </w:r>
    </w:p>
    <w:p w14:paraId="354748F9" w14:textId="77777777" w:rsidR="000A2C95" w:rsidRDefault="000A2C95" w:rsidP="000A2C95">
      <w:pPr>
        <w:pStyle w:val="Brdtextmedindrag"/>
      </w:pPr>
    </w:p>
    <w:p w14:paraId="0AC7475C" w14:textId="77777777" w:rsidR="000A2C95" w:rsidRDefault="000A2C95" w:rsidP="000A2C95">
      <w:pPr>
        <w:pStyle w:val="Brdtextmedindrag"/>
        <w:ind w:firstLine="0"/>
      </w:pPr>
      <w:r>
        <w:t>Medlemsstaterna ska även ge</w:t>
      </w:r>
      <w:r w:rsidRPr="00B24A0A">
        <w:t xml:space="preserve"> behöriga myndigheter </w:t>
      </w:r>
      <w:r>
        <w:t>befogenhet</w:t>
      </w:r>
      <w:r w:rsidRPr="00B24A0A">
        <w:t xml:space="preserve"> att, på de villkor som anges i nationell rätt, ingripa mot medlemmar i lednings</w:t>
      </w:r>
      <w:r>
        <w:softHyphen/>
      </w:r>
      <w:r w:rsidRPr="00B24A0A">
        <w:t>organet eller annan person som kan hållas ansvarig för en överträdelse som begåtts av en juridisk person</w:t>
      </w:r>
      <w:r>
        <w:t xml:space="preserve"> (artikel 32.3 i förordningen)</w:t>
      </w:r>
      <w:r w:rsidRPr="00B24A0A">
        <w:t>. Ingripande mot sådana fysiska perso</w:t>
      </w:r>
      <w:r>
        <w:t xml:space="preserve">ner behandlas </w:t>
      </w:r>
      <w:r w:rsidRPr="00B24A0A">
        <w:t>i avsnitt</w:t>
      </w:r>
      <w:r>
        <w:t> 7.5. Där behandlas även för</w:t>
      </w:r>
      <w:r>
        <w:softHyphen/>
        <w:t>budet att utöva ledningsfunktioner. S</w:t>
      </w:r>
      <w:r w:rsidRPr="00B24A0A">
        <w:t>anktionsavgifter behandlas i av</w:t>
      </w:r>
      <w:r>
        <w:softHyphen/>
      </w:r>
      <w:r w:rsidRPr="00B24A0A">
        <w:t>snitt</w:t>
      </w:r>
      <w:r>
        <w:t> 7</w:t>
      </w:r>
      <w:r w:rsidRPr="00B24A0A">
        <w:t>.</w:t>
      </w:r>
      <w:r>
        <w:t>6</w:t>
      </w:r>
      <w:r w:rsidRPr="00B24A0A">
        <w:t xml:space="preserve">. </w:t>
      </w:r>
    </w:p>
    <w:p w14:paraId="1A09522A" w14:textId="77777777" w:rsidR="000A2C95" w:rsidRDefault="000A2C95" w:rsidP="000A2C95">
      <w:pPr>
        <w:pStyle w:val="Brdtextmedindrag"/>
      </w:pPr>
      <w:r>
        <w:t xml:space="preserve">Enligt förordningen ska ingripande genom sanktion endast komma i fråga vid uppsåtliga eller oaktsamma överträdelser. Något sådant krav </w:t>
      </w:r>
      <w:r>
        <w:lastRenderedPageBreak/>
        <w:t>ställs däremot inte upp vid ingripande genom avhjälpande åtgärder (skäl 35 och artikel 32.1). Detta innebär att subjektiva rekvisit avseende krav på uppsåt eller oaktsamhet är en förutsättning för ingripande genom förbud och tillfällig återkallelse av tillstånd liksom för åläggande av sanktions</w:t>
      </w:r>
      <w:r>
        <w:softHyphen/>
        <w:t>avgift. Däremot ska sanktioner inte kunna åläggas vid över</w:t>
      </w:r>
      <w:r>
        <w:softHyphen/>
        <w:t>trädelser som varken är upp</w:t>
      </w:r>
      <w:r>
        <w:softHyphen/>
        <w:t>såtliga eller oaktsamma. Vid den senare typen av över</w:t>
      </w:r>
      <w:r>
        <w:softHyphen/>
        <w:t>trädelser finns däremot fortfarande möjlighet att ingripa genom s.k. avhjälpande åtgärder (se nedan)</w:t>
      </w:r>
      <w:r w:rsidRPr="006B1D0A">
        <w:t>.</w:t>
      </w:r>
      <w:r>
        <w:t xml:space="preserve"> </w:t>
      </w:r>
    </w:p>
    <w:p w14:paraId="72A1E282" w14:textId="77777777" w:rsidR="000A2C95" w:rsidRDefault="000A2C95" w:rsidP="000A2C95">
      <w:pPr>
        <w:pStyle w:val="Rubrik5utannumrering"/>
      </w:pPr>
      <w:r>
        <w:t>Föreläggande att upphöra med överträdelsen och att inte upprepa den</w:t>
      </w:r>
    </w:p>
    <w:p w14:paraId="477B797B" w14:textId="77777777" w:rsidR="000A2C95" w:rsidRPr="006F52D5" w:rsidRDefault="000A2C95" w:rsidP="000A2C95">
      <w:pPr>
        <w:pStyle w:val="Brdtext"/>
      </w:pPr>
      <w:r>
        <w:t>Enligt förordningen om värdepapperisering ska de behöriga myndig</w:t>
      </w:r>
      <w:r>
        <w:softHyphen/>
        <w:t>heterna ha möjlighet att kräva att den fysiska eller juridiska personen ska upphöra med sitt agerande och inte upprepa det (artikel 32.2 b</w:t>
      </w:r>
      <w:r w:rsidRPr="006F52D5">
        <w:t xml:space="preserve">). </w:t>
      </w:r>
      <w:r>
        <w:t xml:space="preserve">Enligt lagen om värdepappersmarknaden får </w:t>
      </w:r>
      <w:r w:rsidRPr="006F52D5">
        <w:t xml:space="preserve">Finansinspektionen meddela </w:t>
      </w:r>
      <w:r>
        <w:t xml:space="preserve">ett svenskt värdepappersinstitut, en börs eller en svensk clearingorganisation </w:t>
      </w:r>
      <w:r w:rsidRPr="006F52D5">
        <w:t xml:space="preserve">föreläggande </w:t>
      </w:r>
      <w:r w:rsidRPr="005E37D8">
        <w:t xml:space="preserve">om att </w:t>
      </w:r>
      <w:r w:rsidRPr="006F52D5">
        <w:t>begränsa rörelsen i något avseende</w:t>
      </w:r>
      <w:r>
        <w:t xml:space="preserve">, begränsa eller helt underlåta utdelning eller ränteutbetalningar </w:t>
      </w:r>
      <w:r w:rsidRPr="006F52D5">
        <w:t>eller vidta någon åtgärd för att komma till</w:t>
      </w:r>
      <w:r>
        <w:t xml:space="preserve"> </w:t>
      </w:r>
      <w:r w:rsidRPr="006F52D5">
        <w:t>rätta med situationen</w:t>
      </w:r>
      <w:r>
        <w:t xml:space="preserve"> (25 kap. 1 § andra stycket). Finansinspek</w:t>
      </w:r>
      <w:r>
        <w:softHyphen/>
        <w:t>tionens beslut om föreläggande eller förbud enligt den lagen får förenas med vite (25 kap. 29 §). Enligt OTC-lagen får Finansinspektionen före</w:t>
      </w:r>
      <w:r>
        <w:softHyphen/>
        <w:t>lägga den som har åsidosatt sina skyldigheter enligt förordningen om OTC-derivat, centrala motparter och transaktionsregister att inom viss tid</w:t>
      </w:r>
      <w:r w:rsidRPr="006F52D5">
        <w:t xml:space="preserve"> </w:t>
      </w:r>
      <w:r>
        <w:t>vidta viss åtgärd för att komma till rätta med situationen eller upphöra med ett visst agerande (4 kap. 2 §). Ett föreläggande får förenas med vite (4 kap. 3 §). Liknande bestämmelser finns i flera andra lagar på finans</w:t>
      </w:r>
      <w:r>
        <w:softHyphen/>
        <w:t>marknads</w:t>
      </w:r>
      <w:r>
        <w:softHyphen/>
        <w:t>området (se t.ex. 6 kap. 2 och 3 §§ lagen om handel med finan</w:t>
      </w:r>
      <w:r>
        <w:softHyphen/>
        <w:t>siella instru</w:t>
      </w:r>
      <w:r>
        <w:softHyphen/>
        <w:t>ment och 4 och 5 §§ lagen med kompletterande bestäm</w:t>
      </w:r>
      <w:r>
        <w:softHyphen/>
        <w:t>melser till EU:s blanknings</w:t>
      </w:r>
      <w:r>
        <w:softHyphen/>
        <w:t>förordning).</w:t>
      </w:r>
      <w:r w:rsidRPr="006F52D5">
        <w:t xml:space="preserve"> </w:t>
      </w:r>
      <w:r>
        <w:t>Finansinspektionen bör i den nya komp</w:t>
      </w:r>
      <w:r>
        <w:softHyphen/>
        <w:t>letteringslagen få mot</w:t>
      </w:r>
      <w:r>
        <w:softHyphen/>
        <w:t>svarande möjlighet att ingripa genom föreläggande vid överträdelser av förordningen om värdepapperisering. På så sätt kan kravet i förordningen tillgodoses och en så enhetlig lagstiftning som möjligt åstadkommas på finansmarknadsområdet.</w:t>
      </w:r>
      <w:r w:rsidRPr="006F52D5">
        <w:t xml:space="preserve"> </w:t>
      </w:r>
    </w:p>
    <w:p w14:paraId="66F03F05" w14:textId="77777777" w:rsidR="000A2C95" w:rsidRPr="006C5134" w:rsidRDefault="000A2C95" w:rsidP="000A2C95">
      <w:pPr>
        <w:pStyle w:val="Brdtextmedindrag"/>
      </w:pPr>
      <w:r w:rsidRPr="006F52D5">
        <w:t>Som framgår ovan ska medlemsstaterna</w:t>
      </w:r>
      <w:r>
        <w:t xml:space="preserve"> fastställa regler om lämpliga administrativa sanktioner vid oaktsamma eller uppsåtliga överträdelser och avhjälpande åtgärder som är tillämpliga åtminstone på i förordningen uppräknade situationer (artikel 32.1). Ett föreläggande om att upphöra med visst agerande utgör en sådan avhjälpande åtgärd som inte kräver uppsåt eller oaktsamhet från den som har överträtt förordningen. Ett sådant före</w:t>
      </w:r>
      <w:r>
        <w:softHyphen/>
        <w:t>läggande skulle kunna aktualiseras exempelvis om en originator, ett med</w:t>
      </w:r>
      <w:r>
        <w:softHyphen/>
        <w:t>verkande institut eller ett special</w:t>
      </w:r>
      <w:r>
        <w:softHyphen/>
        <w:t>företag för värdepapperisering använder beteckningen ”STS” trots att värdepapperiseringen inte uppfyller de krav som anges i förordningen för att den beteckningen ska få användas (artikel 18). I skälen i förordningen anges att den behöriga myndigheten bör kunna bevilja originatorn, det medverkande institutet eller special</w:t>
      </w:r>
      <w:r>
        <w:softHyphen/>
        <w:t>företaget för värdepapperisering en frist på tre månader för att rätta till eventuell fel</w:t>
      </w:r>
      <w:r>
        <w:softHyphen/>
        <w:t>aktig användning av beteckningen ”STS” som skett i god tro (skäl 37). Det anges vidare att under den fristen bör värdepapperiseringen i fråga fortsätta att betecknas som förenlig med STS-kriterierna och den bör inte avföras från den förteckning som upprättats av Esma (se artikel 27.5). Om ett före</w:t>
      </w:r>
      <w:r>
        <w:softHyphen/>
        <w:t xml:space="preserve">läggande har beslutats och rättelse inte sker, bör </w:t>
      </w:r>
      <w:r>
        <w:lastRenderedPageBreak/>
        <w:t>Finansinspektionen in</w:t>
      </w:r>
      <w:r>
        <w:softHyphen/>
        <w:t xml:space="preserve">gripa genom beslut om sanktioner enligt det som föreslås nedan. </w:t>
      </w:r>
    </w:p>
    <w:p w14:paraId="29AE8CC4" w14:textId="77777777" w:rsidR="000A2C95" w:rsidRDefault="000A2C95" w:rsidP="000A2C95">
      <w:pPr>
        <w:pStyle w:val="Rubrik5utannumrering"/>
      </w:pPr>
      <w:r>
        <w:t>Tillfälligt förbud för en originator eller ett medverkande institut att göra STS-anmälan</w:t>
      </w:r>
    </w:p>
    <w:p w14:paraId="285B0EE6" w14:textId="77777777" w:rsidR="000A2C95" w:rsidRDefault="000A2C95" w:rsidP="000A2C95">
      <w:pPr>
        <w:pStyle w:val="Brdtextmedindrag"/>
        <w:ind w:firstLine="0"/>
      </w:pPr>
      <w:r>
        <w:t>Om en värdepapperisering betecknas som en STS-värdepapperisering utan att uppfylla kraven í förordningen för att få använda den beteckningen (artiklarna 19–22 eller 23–26) eller om en STS-anmälan (artikel 27.1) innehåller vilseledande uppgifter ska den behöriga myndigheten ha möjlig</w:t>
      </w:r>
      <w:r>
        <w:softHyphen/>
        <w:t>het att ingripa. Enligt förordningen ska behöriga myndigheter i sådana fall kunna besluta om ett tillfälligt förbud för en originator eller ett medverk</w:t>
      </w:r>
      <w:r>
        <w:softHyphen/>
        <w:t>ande institut att göra en STS-anmälan till Esma (artikel 32.2 d). En sådan möjlighet för Finans</w:t>
      </w:r>
      <w:r>
        <w:softHyphen/>
        <w:t>inspek</w:t>
      </w:r>
      <w:r>
        <w:softHyphen/>
        <w:t>tionen att ingripa mot en originator eller ett medverkande institut bör därför införas i den nya komplet</w:t>
      </w:r>
      <w:r>
        <w:softHyphen/>
        <w:t>teringslagen. Ett sådant tillfälligt förbud bör gälla under en tid som ger en tillräckligt känn</w:t>
      </w:r>
      <w:r>
        <w:softHyphen/>
        <w:t xml:space="preserve">bar effekt samtidigt som det inte i praktiken riskerar att få karaktären av ett permanent förbud. Ett tillfälligt förbud bör få gälla under högst ett år. </w:t>
      </w:r>
    </w:p>
    <w:p w14:paraId="48576346" w14:textId="77777777" w:rsidR="000A2C95" w:rsidRDefault="000A2C95" w:rsidP="000A2C95">
      <w:pPr>
        <w:pStyle w:val="Brdtextmedindrag"/>
      </w:pPr>
      <w:r w:rsidRPr="00A978DB">
        <w:t xml:space="preserve">Ett beslut om </w:t>
      </w:r>
      <w:r>
        <w:t xml:space="preserve">föreläggande i form av ett </w:t>
      </w:r>
      <w:r w:rsidRPr="00A978DB">
        <w:t xml:space="preserve">förbud bör </w:t>
      </w:r>
      <w:r>
        <w:t>få</w:t>
      </w:r>
      <w:r w:rsidRPr="00A978DB">
        <w:t xml:space="preserve"> förenas med vite.</w:t>
      </w:r>
    </w:p>
    <w:p w14:paraId="5B88467A" w14:textId="77777777" w:rsidR="000A2C95" w:rsidRPr="00F76667" w:rsidRDefault="000A2C95" w:rsidP="000A2C95">
      <w:pPr>
        <w:pStyle w:val="Rubrik5utannumrering"/>
      </w:pPr>
      <w:r w:rsidRPr="00F76667">
        <w:t>Anmärkning</w:t>
      </w:r>
    </w:p>
    <w:p w14:paraId="16048C31" w14:textId="77777777" w:rsidR="000A2C95" w:rsidRDefault="000A2C95" w:rsidP="000A2C95">
      <w:pPr>
        <w:pStyle w:val="Brdtextmedindrag"/>
        <w:ind w:firstLine="0"/>
      </w:pPr>
      <w:r w:rsidRPr="00FE5D0F">
        <w:t>Enligt förordningen om värdepapperisering ska den behöriga myndig</w:t>
      </w:r>
      <w:r>
        <w:softHyphen/>
      </w:r>
      <w:r w:rsidRPr="00FE5D0F">
        <w:t>heten ha befogenhet att genom en offentlig förklaring ange vilken person som är ansvarig för en överträdelse samt överträdelsens art (artikel</w:t>
      </w:r>
      <w:r>
        <w:t> </w:t>
      </w:r>
      <w:r w:rsidRPr="00FE5D0F">
        <w:t>32.2</w:t>
      </w:r>
      <w:r>
        <w:t> </w:t>
      </w:r>
      <w:r w:rsidRPr="00FE5D0F">
        <w:t>a). I för</w:t>
      </w:r>
      <w:r>
        <w:softHyphen/>
      </w:r>
      <w:r w:rsidRPr="00FE5D0F">
        <w:t>ordningen anges att den offentliga förklaringen ska ske i enlighet med bestämmelserna om offentliggörande av beslut (artikel</w:t>
      </w:r>
      <w:r>
        <w:t> </w:t>
      </w:r>
      <w:r w:rsidRPr="00FE5D0F">
        <w:t>37).</w:t>
      </w:r>
      <w:r>
        <w:t xml:space="preserve"> En möjlighet för Finansinspektionen att besluta om anmärkning bedöms uppfylla för</w:t>
      </w:r>
      <w:r>
        <w:softHyphen/>
        <w:t xml:space="preserve">ordningens krav på att den behöriga myndigheten ska ha möjlighet att meddela en offentlig förklaring vid överträdelse av förordningen. </w:t>
      </w:r>
    </w:p>
    <w:p w14:paraId="4782ED6C" w14:textId="77777777" w:rsidR="000A2C95" w:rsidRDefault="000A2C95" w:rsidP="000A2C95">
      <w:pPr>
        <w:pStyle w:val="Brdtextmedindrag"/>
      </w:pPr>
      <w:r>
        <w:t>Den behöriga myndigheten ska enligt förordningen även ha möjlighet att besluta att en fysisk eller juridisk person som överträtt förordningen ska betala en sanktionsavgift (artikel 32.2 e–g). En sådan möjlighet bör införas i den nya kompletteringslagen. Enligt rörelselagstiftningen på finansmark</w:t>
      </w:r>
      <w:r>
        <w:softHyphen/>
        <w:t>nadsområdet får Finansinspektionen besluta om sanktions</w:t>
      </w:r>
      <w:r>
        <w:softHyphen/>
        <w:t>avgift om beslut om anmärkning eller varning meddelats (se t.ex. 12 kap. 7 § lagen om värdepappersfonder, 15 kap. 7 § lagen om bank- och finansieringsrörelse och 25 kap. 8 § lagen om värdepappersmarknaden). Ett beslut om varning är aktuellt om en överträdelse är tillräckligt allvarlig för att en återkallelse av tillståndet ska ske men det är tillräckligt med en varning (se t.ex. 25 kap. 1 § andra stycket andra meningen lagen om värde</w:t>
      </w:r>
      <w:r>
        <w:softHyphen/>
        <w:t>pappersmarknaden). Eftersom endast till</w:t>
      </w:r>
      <w:r>
        <w:softHyphen/>
        <w:t>fällig återkallelse av tillstånd ska regleras i den nya kompletteringslagen enligt förslaget nedan är det inte aktuellt att införa något krav på varning för att ett beslut om sanktions</w:t>
      </w:r>
      <w:r>
        <w:softHyphen/>
        <w:t>avgift ska kunna fattas. För att åstadkomma en enhetlig struk</w:t>
      </w:r>
      <w:r>
        <w:softHyphen/>
        <w:t>tur när det gäller ingripande</w:t>
      </w:r>
      <w:r>
        <w:softHyphen/>
        <w:t>möjlig</w:t>
      </w:r>
      <w:r>
        <w:softHyphen/>
        <w:t xml:space="preserve">heterna </w:t>
      </w:r>
      <w:r w:rsidRPr="00A978DB">
        <w:t>på</w:t>
      </w:r>
      <w:r>
        <w:t xml:space="preserve"> finansmarknadsområdet bör emellertid en bestämmelse om att sanktionsavgift får beslutas endast om beslut om anmärkning har med</w:t>
      </w:r>
      <w:r>
        <w:softHyphen/>
        <w:t>delats införas i den nya lagen. Sanktions</w:t>
      </w:r>
      <w:r>
        <w:softHyphen/>
        <w:t>avgifter behandlas i avsnitt 7.6</w:t>
      </w:r>
      <w:r w:rsidRPr="004F0134">
        <w:t>.</w:t>
      </w:r>
    </w:p>
    <w:p w14:paraId="04DB15DD" w14:textId="77777777" w:rsidR="000A2C95" w:rsidRPr="008978BE" w:rsidRDefault="000A2C95" w:rsidP="000A2C95">
      <w:pPr>
        <w:pStyle w:val="Rubrik5utannumrering"/>
      </w:pPr>
      <w:r w:rsidRPr="002C2B9C">
        <w:lastRenderedPageBreak/>
        <w:t>Å</w:t>
      </w:r>
      <w:r w:rsidRPr="00B3038B">
        <w:t xml:space="preserve">terkallelse av tillståndet för en tredje part att bedöma om </w:t>
      </w:r>
      <w:r w:rsidRPr="00B3038B">
        <w:br/>
        <w:t>STS-kriterierna är uppfyllda</w:t>
      </w:r>
    </w:p>
    <w:p w14:paraId="63E279A7" w14:textId="77777777" w:rsidR="000A2C95" w:rsidRDefault="000A2C95" w:rsidP="000A2C95">
      <w:pPr>
        <w:pStyle w:val="Brdtext"/>
      </w:pPr>
      <w:r>
        <w:t>Om en tredje part som har beviljats tillstånd av behörig myndighet för att bedöma om värdepapperiseringar uppfyller kraven för att betecknas som en STS</w:t>
      </w:r>
      <w:r w:rsidRPr="007E2032">
        <w:t xml:space="preserve">-värdepapperisering </w:t>
      </w:r>
      <w:r>
        <w:t>(artikel 28.1), ska den behöriga myndigheten i vissa situationer ha möjlighet att ingripa genom tillfällig återkallelse av den tredje partens till</w:t>
      </w:r>
      <w:r>
        <w:softHyphen/>
        <w:t xml:space="preserve">stånd (artikel 32.2 h i </w:t>
      </w:r>
      <w:r w:rsidRPr="00B841EA">
        <w:t>förordningen om värdepapperi</w:t>
      </w:r>
      <w:r>
        <w:softHyphen/>
      </w:r>
      <w:r w:rsidRPr="00B841EA">
        <w:t>sering</w:t>
      </w:r>
      <w:r>
        <w:t>). Enligt förord</w:t>
      </w:r>
      <w:r>
        <w:softHyphen/>
        <w:t>ningen ska en tillfällig återkallelse av tillstånd kunna aktualiseras om den tredje parten inte har underrättat om väsentliga ändringar av den informa</w:t>
      </w:r>
      <w:r>
        <w:softHyphen/>
        <w:t>tion som lämnats i samband med beviljandet av tillståndet eller om eventu</w:t>
      </w:r>
      <w:r>
        <w:softHyphen/>
        <w:t>ella andra ändringar som rimligen kan anses påverka den behöriga myndighetens bedömning (artikel 32.1 första stycket h). En möjlighet för Finansinspektionen att tillfälligt återkalla till</w:t>
      </w:r>
      <w:r>
        <w:softHyphen/>
        <w:t xml:space="preserve">stånd för tredje parter bör således införas i den nya kompletteringslagen. Den tidsperiod under vilken en tillfällig återkallelse ska gälla bör, vid en avvägning mellan att återkallelsen ska vara tillräckligt kännbar samtidigt som den inte i praktiken får innebära ett permanent förbud, bestämmas till högst ett år. </w:t>
      </w:r>
    </w:p>
    <w:p w14:paraId="0261E89E" w14:textId="77777777" w:rsidR="000A2C95" w:rsidRDefault="000A2C95" w:rsidP="000A2C95">
      <w:pPr>
        <w:pStyle w:val="Brdtextmedindrag"/>
      </w:pPr>
      <w:r>
        <w:t>Av förordningen om värdepapperisering följer att Finansinspektionen även har möjlighet att permanent återkalla ett tillstånd för en tredje part som har beviljats tillstånd att kontrollera att STS-kriterierna är uppfyllda (artikel 28.1). Detta kan ske om inspektionen anser att den tredje parten på ett väsentligt sätt inte uppfyller villkoren för det tillstånd som beviljats (artikel 28.1 andra stycket). Eftersom möjligheten till permanent åter</w:t>
      </w:r>
      <w:r>
        <w:softHyphen/>
        <w:t>kallelse av den tredje partens tillstånd följer direkt av förordningen bör det tas in en upplysningsbestämmelse om detta i den nya kompletterings</w:t>
      </w:r>
      <w:r>
        <w:softHyphen/>
        <w:t>lagen. Enligt förordningen ”</w:t>
      </w:r>
      <w:r w:rsidRPr="002C2B9C">
        <w:t>ska</w:t>
      </w:r>
      <w:r>
        <w:t xml:space="preserve">” tillståndet återkallas om den tredje parten </w:t>
      </w:r>
      <w:r w:rsidRPr="00DB089B">
        <w:t xml:space="preserve">i något </w:t>
      </w:r>
      <w:r>
        <w:t>väsentligt avseende</w:t>
      </w:r>
      <w:r w:rsidRPr="00DB089B">
        <w:t xml:space="preserve"> inte uppfyller förutsättningarna för tillstånd.</w:t>
      </w:r>
      <w:r>
        <w:t xml:space="preserve"> Det finns därmed inget utrymme för att i vissa fall underlåta återkallelse och i stället meddela en varning (jfr ovan i avsnittet under rubriken ”Anmärkning”). </w:t>
      </w:r>
    </w:p>
    <w:p w14:paraId="0125ACED" w14:textId="77777777" w:rsidR="000A2C95" w:rsidRDefault="000A2C95" w:rsidP="000A2C95">
      <w:pPr>
        <w:pStyle w:val="Rubrik5utannumrering"/>
      </w:pPr>
      <w:r>
        <w:t>Krav på uppsåt eller oaktsamhet</w:t>
      </w:r>
    </w:p>
    <w:p w14:paraId="1D67A411" w14:textId="77777777" w:rsidR="000A2C95" w:rsidRDefault="000A2C95" w:rsidP="000A2C95">
      <w:pPr>
        <w:pStyle w:val="Brdtextmedindrag"/>
        <w:ind w:firstLine="0"/>
      </w:pPr>
      <w:r>
        <w:t>Enligt</w:t>
      </w:r>
      <w:r w:rsidRPr="00E66E62">
        <w:t xml:space="preserve"> förordningen om värdepapperisering </w:t>
      </w:r>
      <w:r>
        <w:t>ska</w:t>
      </w:r>
      <w:r w:rsidRPr="00E66E62">
        <w:t xml:space="preserve"> ingrip</w:t>
      </w:r>
      <w:r>
        <w:softHyphen/>
      </w:r>
      <w:r w:rsidRPr="00E66E62">
        <w:t xml:space="preserve">ande genom </w:t>
      </w:r>
      <w:r>
        <w:t>admi</w:t>
      </w:r>
      <w:r>
        <w:softHyphen/>
        <w:t xml:space="preserve">nistrativa </w:t>
      </w:r>
      <w:r w:rsidRPr="00E66E62">
        <w:t xml:space="preserve">sanktioner </w:t>
      </w:r>
      <w:r>
        <w:t>kunna</w:t>
      </w:r>
      <w:r w:rsidRPr="00E66E62">
        <w:t xml:space="preserve"> ske vid uppsåtliga eller oaktsamma över</w:t>
      </w:r>
      <w:r>
        <w:softHyphen/>
      </w:r>
      <w:r w:rsidRPr="00E66E62">
        <w:t>trädel</w:t>
      </w:r>
      <w:r>
        <w:softHyphen/>
      </w:r>
      <w:r w:rsidRPr="00E66E62">
        <w:t>ser av bestämmelserna i förordningen (artikel</w:t>
      </w:r>
      <w:r>
        <w:t> </w:t>
      </w:r>
      <w:r w:rsidRPr="00E66E62">
        <w:t>32.1)</w:t>
      </w:r>
      <w:r>
        <w:t>.</w:t>
      </w:r>
      <w:r w:rsidRPr="00E66E62">
        <w:t xml:space="preserve"> </w:t>
      </w:r>
      <w:r>
        <w:t>I</w:t>
      </w:r>
      <w:r w:rsidRPr="002C2B9C">
        <w:t xml:space="preserve"> den nya </w:t>
      </w:r>
      <w:r>
        <w:t>komplet</w:t>
      </w:r>
      <w:r>
        <w:softHyphen/>
        <w:t>terings</w:t>
      </w:r>
      <w:r>
        <w:softHyphen/>
      </w:r>
      <w:r w:rsidRPr="002C2B9C">
        <w:t>lagen</w:t>
      </w:r>
      <w:r w:rsidRPr="00E66E62">
        <w:t xml:space="preserve"> </w:t>
      </w:r>
      <w:r>
        <w:t xml:space="preserve">bör det därför anges </w:t>
      </w:r>
      <w:r w:rsidRPr="00E66E62">
        <w:t>att ingripande genom förbud</w:t>
      </w:r>
      <w:r>
        <w:t xml:space="preserve">, </w:t>
      </w:r>
      <w:r w:rsidRPr="00E66E62">
        <w:t>sanktions</w:t>
      </w:r>
      <w:r>
        <w:softHyphen/>
      </w:r>
      <w:r w:rsidRPr="00E66E62">
        <w:t>avgift eller tillfällig återkallelse av</w:t>
      </w:r>
      <w:r>
        <w:t xml:space="preserve"> tillstånd ska få ske bara om den aktuella över</w:t>
      </w:r>
      <w:r>
        <w:softHyphen/>
        <w:t>trädelsen är uppsåtlig eller oaktsam.</w:t>
      </w:r>
      <w:r w:rsidRPr="00E66E62">
        <w:t xml:space="preserve"> </w:t>
      </w:r>
      <w:r>
        <w:t xml:space="preserve">Regeringen instämmer i det som </w:t>
      </w:r>
      <w:r w:rsidRPr="00131543">
        <w:rPr>
          <w:i/>
        </w:rPr>
        <w:t>Finansinspektionen</w:t>
      </w:r>
      <w:r>
        <w:t xml:space="preserve"> påpekar om att det i andra lagar på finansmark</w:t>
      </w:r>
      <w:r>
        <w:softHyphen/>
        <w:t>nads</w:t>
      </w:r>
      <w:r>
        <w:softHyphen/>
        <w:t>området inte förekommer några subjektiva krav för att myndigheten ska kunna ingripa genom sanktioner direkt mot en juridisk person. De krav på uppsåt eller oaktsamhet som enligt förslaget ska ställas upp i den nya kompletteringslagen följer emellertid av förord</w:t>
      </w:r>
      <w:r>
        <w:softHyphen/>
        <w:t>ningen och måste därför införas i nationell rätt. När det gäller hur det subjektiva kravet i praktiken ska tillämpas får en juridisk persons regel</w:t>
      </w:r>
      <w:r>
        <w:softHyphen/>
        <w:t>överträdelse som inte är upp</w:t>
      </w:r>
      <w:r>
        <w:softHyphen/>
        <w:t xml:space="preserve">såtlig normalt anses såsom i vart fall oaktsam. </w:t>
      </w:r>
    </w:p>
    <w:p w14:paraId="2C0DF1D8" w14:textId="77777777" w:rsidR="000A2C95" w:rsidRDefault="000A2C95" w:rsidP="000A2C95">
      <w:pPr>
        <w:pStyle w:val="Rubrik5utannumrering"/>
      </w:pPr>
      <w:r>
        <w:lastRenderedPageBreak/>
        <w:t>Hinder mot ingripande</w:t>
      </w:r>
    </w:p>
    <w:p w14:paraId="2E03B1B7" w14:textId="77777777" w:rsidR="000A2C95" w:rsidRDefault="000A2C95" w:rsidP="000A2C95">
      <w:pPr>
        <w:pStyle w:val="Brdtextmedindrag"/>
        <w:ind w:firstLine="0"/>
      </w:pPr>
      <w:r>
        <w:t>Begreppet straff i den mening som avses i Europakonventionen omfattar även t.ex. vite (se t.ex. prop. 2007/08:107 s. 24 och prop. 2012/13:143 s. 69). Om ett vite har dömts ut bör det därför inte vara möjligt att besluta om en sanktion för samma sak. Ovan föreslås att Finansinspektionen enligt den nya kompletteringslagen ska kunna förelägga den som åsidosätter sina skyldig</w:t>
      </w:r>
      <w:r>
        <w:softHyphen/>
        <w:t>heter enligt förordningen om värdepapperisering att inom en viss tid upp</w:t>
      </w:r>
      <w:r>
        <w:softHyphen/>
        <w:t>höra med överträdelsen. Finansinspektionen ska enligt förslaget även få besluta om föreläggande om att inom en viss tid begränsa rörelsen i något avseende, minska riskerna i den eller vidta någon annan åtgärd för att komma tillrätta med situationen. Om ett föreläggande förenas med vite och föreläggandet inte följs, bör Finansinspektionen välja mellan att an</w:t>
      </w:r>
      <w:r>
        <w:softHyphen/>
        <w:t>söka om utdömande av vitet eller att ingripa mot överträdelsen (jfr prop. 2016/17:22 s. 228). Det bör därför tas in en bestämmelse i den nya komp</w:t>
      </w:r>
      <w:r>
        <w:softHyphen/>
        <w:t xml:space="preserve">letteringslagen om att ingripande inte får ske om överträdelsen omfattas av ett föreläggande som har förenats med vite och överträdelsen ligger till grund för en ansökan om utdömande av vitet. </w:t>
      </w:r>
    </w:p>
    <w:p w14:paraId="5EC58B30" w14:textId="77777777" w:rsidR="000A2C95" w:rsidRDefault="000A2C95" w:rsidP="000A2C95">
      <w:pPr>
        <w:pStyle w:val="Rubrik2"/>
      </w:pPr>
      <w:bookmarkStart w:id="232" w:name="_Toc529959549"/>
      <w:bookmarkStart w:id="233" w:name="_Toc1737429"/>
      <w:bookmarkStart w:id="234" w:name="_Toc2335174"/>
      <w:bookmarkStart w:id="235" w:name="_Toc9857684"/>
      <w:bookmarkStart w:id="236" w:name="_Toc18074143"/>
      <w:bookmarkStart w:id="237" w:name="_Toc20297721"/>
      <w:bookmarkStart w:id="238" w:name="_Toc22728923"/>
      <w:r>
        <w:t>Ingripanden mot vissa fysiska personer vid en juridisk persons överträdelse</w:t>
      </w:r>
      <w:bookmarkEnd w:id="232"/>
      <w:bookmarkEnd w:id="233"/>
      <w:bookmarkEnd w:id="234"/>
      <w:bookmarkEnd w:id="235"/>
      <w:bookmarkEnd w:id="236"/>
      <w:bookmarkEnd w:id="237"/>
      <w:bookmarkEnd w:id="238"/>
      <w:r>
        <w:t xml:space="preserve"> </w:t>
      </w:r>
    </w:p>
    <w:p w14:paraId="5B79A07E" w14:textId="77777777" w:rsidR="000A2C95" w:rsidRDefault="000A2C95" w:rsidP="000A2C95">
      <w:pPr>
        <w:pStyle w:val="Brdtextram"/>
      </w:pPr>
      <w:r>
        <w:rPr>
          <w:b/>
        </w:rPr>
        <w:t xml:space="preserve">Regeringens förslag: </w:t>
      </w:r>
      <w:r>
        <w:t>Om en juridisk person har åsidosatt sina skyldig</w:t>
      </w:r>
      <w:r>
        <w:softHyphen/>
        <w:t>heter enligt bestämmelserna i EU:s förordning om värde</w:t>
      </w:r>
      <w:r>
        <w:softHyphen/>
        <w:t>papperisering, ska Finansinspektionen ingripa mot en fysisk person som ingår i den juridiska personens styrelse eller är dess verkställande direktör, eller ersättare för någon av dem. Ingripande ska få ske genom en eller båda av följande sanktioner:</w:t>
      </w:r>
    </w:p>
    <w:p w14:paraId="640EE115" w14:textId="77777777" w:rsidR="000A2C95" w:rsidRDefault="000A2C95" w:rsidP="000A2C95">
      <w:pPr>
        <w:pStyle w:val="Brdtextmedindragram"/>
      </w:pPr>
      <w:r>
        <w:t>1. att personen i fråga under en viss tid, lägst tre och högst tio år, inte får vara styrelseledamot eller verkställande direktör, eller ersättare för någon av dem, i en originator, ett medverkande institut eller ett special</w:t>
      </w:r>
      <w:r>
        <w:softHyphen/>
        <w:t>företag för värdepapperisering, eller</w:t>
      </w:r>
    </w:p>
    <w:p w14:paraId="29DDBE45" w14:textId="77777777" w:rsidR="000A2C95" w:rsidRDefault="000A2C95" w:rsidP="000A2C95">
      <w:pPr>
        <w:pStyle w:val="Brdtextmedindragram"/>
      </w:pPr>
      <w:r>
        <w:t>2. sanktionsavgift.</w:t>
      </w:r>
    </w:p>
    <w:p w14:paraId="3AD9162A" w14:textId="77777777" w:rsidR="000A2C95" w:rsidRDefault="000A2C95" w:rsidP="000A2C95">
      <w:pPr>
        <w:pStyle w:val="Brdtextmedindragram"/>
      </w:pPr>
      <w:r>
        <w:t>Ett ingripande mot en fysisk person ska få ske bara om den juridiska personens överträdelse är allvarlig och den fysiska personen i fråga uppsåtligen eller av grov oaktsamhet orsakat överträdelsen.</w:t>
      </w:r>
    </w:p>
    <w:p w14:paraId="35340C78" w14:textId="77777777" w:rsidR="000A2C95" w:rsidRDefault="000A2C95" w:rsidP="000A2C95">
      <w:pPr>
        <w:pStyle w:val="Brdtextmedindragram"/>
      </w:pPr>
      <w:r>
        <w:t xml:space="preserve">Ett förbud mot att vara styrelseledamot, verkställande direktör eller ersättare för någon av dem ska få förenas med vite. </w:t>
      </w:r>
    </w:p>
    <w:p w14:paraId="28CF2ED0" w14:textId="77777777" w:rsidR="000A2C95" w:rsidRDefault="000A2C95" w:rsidP="000A2C95">
      <w:pPr>
        <w:pStyle w:val="Brdtextmedindragram"/>
      </w:pPr>
      <w:r>
        <w:t xml:space="preserve">Frågor om ingripanden mot fysiska personer vid en juridisk persons överträdelse av EU-förordningen ska tas upp av Finansinspektionen genom sanktionsföreläggande. </w:t>
      </w:r>
    </w:p>
    <w:p w14:paraId="2F43A586" w14:textId="77777777" w:rsidR="000A2C95" w:rsidRDefault="000A2C95" w:rsidP="000A2C95">
      <w:pPr>
        <w:pStyle w:val="Brdtextmedindragram"/>
      </w:pPr>
      <w:r w:rsidRPr="006B1D0A">
        <w:t xml:space="preserve">En sanktion mot en fysisk person vid en juridisk persons överträdelse av EU-förordningen </w:t>
      </w:r>
      <w:r w:rsidRPr="00761600">
        <w:t xml:space="preserve">ska få beslutas </w:t>
      </w:r>
      <w:r>
        <w:t>bara</w:t>
      </w:r>
      <w:r w:rsidRPr="00761600">
        <w:t xml:space="preserve"> om sanktionsföreläggandet har delgetts den fysiska personen inom två år från den tidpunkt då över</w:t>
      </w:r>
      <w:r>
        <w:softHyphen/>
      </w:r>
      <w:r w:rsidRPr="00761600">
        <w:t>trädelsen ägde rum</w:t>
      </w:r>
      <w:r>
        <w:t xml:space="preserve">. </w:t>
      </w:r>
    </w:p>
    <w:p w14:paraId="5131D5DA" w14:textId="77777777" w:rsidR="000A2C95" w:rsidRPr="008B622D" w:rsidRDefault="000A2C95" w:rsidP="000A2C95">
      <w:pPr>
        <w:pStyle w:val="Brdtextmedindragram"/>
      </w:pPr>
      <w:r>
        <w:t xml:space="preserve">Om ett sanktionsföreläggande inte har godkänts inom angiven tid ska Finansinspektionen få ansöka hos domstol om att sanktion ska beslutas. En sådan ansökan ska få göras hos den förvaltningsrätt som är behörig att pröva ett överklagande av Finansinspektionens beslut om ingripande </w:t>
      </w:r>
      <w:r>
        <w:lastRenderedPageBreak/>
        <w:t xml:space="preserve">mot den juridiska personen för samma överträdelse. Prövningstillstånd ska krävas vid överklagande till kammarrätten. </w:t>
      </w:r>
    </w:p>
    <w:p w14:paraId="7FE5F3AB" w14:textId="77777777" w:rsidR="000A2C95" w:rsidRPr="00131543" w:rsidRDefault="000A2C95" w:rsidP="000A2C95">
      <w:pPr>
        <w:pStyle w:val="Brdtextmedindrag"/>
        <w:rPr>
          <w:sz w:val="8"/>
          <w:szCs w:val="8"/>
        </w:rPr>
      </w:pPr>
    </w:p>
    <w:p w14:paraId="33C1E168" w14:textId="77777777" w:rsidR="000A2C95" w:rsidRDefault="000A2C95" w:rsidP="000A2C95">
      <w:pPr>
        <w:pStyle w:val="Brdtextmedindrag"/>
      </w:pPr>
      <w:r w:rsidRPr="00131543">
        <w:rPr>
          <w:b/>
        </w:rPr>
        <w:t>Promemorians förslag</w:t>
      </w:r>
      <w:r>
        <w:t xml:space="preserve"> överensstämmer i sak med regeringens förslag. </w:t>
      </w:r>
    </w:p>
    <w:p w14:paraId="2FF1170B" w14:textId="77777777" w:rsidR="000A2C95" w:rsidRPr="00EE24B5" w:rsidRDefault="000A2C95" w:rsidP="000A2C95">
      <w:pPr>
        <w:pStyle w:val="Brdtextmedindrag"/>
      </w:pPr>
      <w:r w:rsidRPr="00131543">
        <w:rPr>
          <w:b/>
        </w:rPr>
        <w:t>Remissinstanserna</w:t>
      </w:r>
      <w:r>
        <w:rPr>
          <w:b/>
        </w:rPr>
        <w:t xml:space="preserve"> </w:t>
      </w:r>
      <w:r w:rsidRPr="007E0CCE">
        <w:t xml:space="preserve">tillstyrker förslaget eller har inget att invända mot det. </w:t>
      </w:r>
    </w:p>
    <w:p w14:paraId="4F0DC6AE" w14:textId="77777777" w:rsidR="000A2C95" w:rsidRPr="000555F8" w:rsidRDefault="000A2C95" w:rsidP="000A2C95">
      <w:pPr>
        <w:pStyle w:val="Rubrik4utannumrering"/>
      </w:pPr>
      <w:r w:rsidRPr="000555F8">
        <w:t xml:space="preserve">Skälen för </w:t>
      </w:r>
      <w:r>
        <w:t>regeringens</w:t>
      </w:r>
      <w:r w:rsidRPr="000555F8">
        <w:t xml:space="preserve"> förslag</w:t>
      </w:r>
    </w:p>
    <w:p w14:paraId="5E8BD833" w14:textId="77777777" w:rsidR="000A2C95" w:rsidRDefault="000A2C95" w:rsidP="000A2C95">
      <w:pPr>
        <w:pStyle w:val="Rubrik5utannumrering"/>
        <w:spacing w:before="0"/>
      </w:pPr>
      <w:r>
        <w:t>Ingripande bör kunna ske mot styrelseledamöter, verkställande direktör och ersättare för någon av dem</w:t>
      </w:r>
    </w:p>
    <w:p w14:paraId="35F2184F" w14:textId="77777777" w:rsidR="000A2C95" w:rsidRDefault="000A2C95" w:rsidP="000A2C95">
      <w:pPr>
        <w:pStyle w:val="Brdtext"/>
      </w:pPr>
      <w:r>
        <w:t>Enligt förordningen om värdepapperisering ska medlemsstaterna ge den behöriga myndig</w:t>
      </w:r>
      <w:r>
        <w:softHyphen/>
        <w:t>heten befogenhet att, vid en juridisk persons överträdelse av de bestämmelser i förordningen som ska kunna föranleda ingripande mot den juridiska personen, tillämpa de administrativa sanktioner och avhjälpande åtgärder som räknas upp i förordningen mot fysiska personer i den juridiska personens ledningsorgan eller andra personer som enligt nationell rätt är ansvariga för överträdelsen (artikel 32.3). De ingripande</w:t>
      </w:r>
      <w:r>
        <w:softHyphen/>
        <w:t>möjligheter som kan vara aktuella när det gäller denna kategori av fysiska personer är förbud att utöva ledningsfunktion (artikel 32.2 c) och sank</w:t>
      </w:r>
      <w:r>
        <w:softHyphen/>
        <w:t xml:space="preserve">tionsavgift (artikel 32.2 e och g). </w:t>
      </w:r>
    </w:p>
    <w:p w14:paraId="239B6B3D" w14:textId="77777777" w:rsidR="000A2C95" w:rsidRDefault="000A2C95" w:rsidP="000A2C95">
      <w:pPr>
        <w:pStyle w:val="Brdtextmedindrag"/>
      </w:pPr>
      <w:r>
        <w:t>De fysiska personer som ska kunna bli föremål för en sanktion eller en åtgärd anges i förordningen om värdepapperisering på i allt väsentligt samma sätt som i motsvarande regler i kapitaltäckningsdirektivet, vilka har genomförts i svensk rätt i lagen om bank- och finansieringsrörelse (15 kap. 1 a §) och lagen om värdepappersmarknaden (25 kap. 1 a § första stycket). I det sammanhanget gjorde regeringen bedömningen att den personkrets som kan träffas av sanktioner eller åtgärder bör utgöras av medlemmarna i den juridiska personens styrelse, dess verkställande direk</w:t>
      </w:r>
      <w:r>
        <w:softHyphen/>
        <w:t xml:space="preserve">tör eller deras ersättare (prop. 2014/15:57 s. 39 f.). Regeringen gjorde samma bedömning vid genomförandet av reglerna i </w:t>
      </w:r>
      <w:r w:rsidRPr="00F42D51">
        <w:t>Europaparlamentets och rådets direktiv 2014/65/EU av den 15 maj 2014 om marknader för finansiella instrument och om ändring av direktiv 2002/92/EG och av direktiv 2011/61/EU</w:t>
      </w:r>
      <w:r>
        <w:t xml:space="preserve"> (förkortat MiFID II) om ingrip</w:t>
      </w:r>
      <w:r>
        <w:softHyphen/>
        <w:t>ande mot personer i ledningsorgan för värdepappersbolag och börser (prop. 2016/17:162 s. 537). Det saknas skäl att göra någon annan bedöm</w:t>
      </w:r>
      <w:r>
        <w:softHyphen/>
        <w:t>ning när det gäller kretsen av de fysiska personer som bör omfattas av bestäm</w:t>
      </w:r>
      <w:r>
        <w:softHyphen/>
        <w:t>melserna om ingripande vid en juridisk persons överträdelse av förord</w:t>
      </w:r>
      <w:r>
        <w:softHyphen/>
        <w:t>ningen om värdepapperisering. Det som i förordningen anges som med</w:t>
      </w:r>
      <w:r>
        <w:softHyphen/>
        <w:t>lem</w:t>
      </w:r>
      <w:r>
        <w:softHyphen/>
        <w:t>marna i ledningsorganet eller andra personer som enligt nationell rätt är ansvariga för överträdelsen bör därför för svenskt vidkommande avse någon som in</w:t>
      </w:r>
      <w:r>
        <w:softHyphen/>
        <w:t xml:space="preserve">går i ett företags styrelse eller är dess verkställande direktör, eller ersättare för någon av dem. </w:t>
      </w:r>
    </w:p>
    <w:p w14:paraId="1C6DC327" w14:textId="77777777" w:rsidR="000A2C95" w:rsidRPr="00E15697" w:rsidRDefault="000A2C95" w:rsidP="000A2C95">
      <w:pPr>
        <w:pStyle w:val="Brdtextmedindrag"/>
      </w:pPr>
      <w:r>
        <w:t>Finansinspektionen har i dag enligt flera lagar på finansmarknads</w:t>
      </w:r>
      <w:r>
        <w:softHyphen/>
        <w:t>området möjlighet att ingripa mot fysiska personer enligt ovan genom att besluta att personen i fråga under en viss tid inte får vara styrelseledamot eller verk</w:t>
      </w:r>
      <w:r>
        <w:softHyphen/>
        <w:t>ställande direktör eller ersättare för någon av dem i en viss typ av företag eller genom sanktionsavgift (se t.ex. 15 kap. 1 a § lagen om bank- och finansieringsrörelse och 25 kap. 1 c § lagen om värdepappers</w:t>
      </w:r>
      <w:r>
        <w:softHyphen/>
        <w:t>mark</w:t>
      </w:r>
      <w:r>
        <w:softHyphen/>
        <w:t xml:space="preserve">naden). I samtliga fall krävs för ett ingripande att överträdelsen är allvarlig och att personen i fråga uppsåtligen eller av grov oaktsamhet har </w:t>
      </w:r>
      <w:r>
        <w:lastRenderedPageBreak/>
        <w:t>orsakat över</w:t>
      </w:r>
      <w:r>
        <w:softHyphen/>
        <w:t>trädelsen. Detta har motiverats av att sanktionerna endast bör komma i fråga i särskilt allvarliga fall och att de har straff</w:t>
      </w:r>
      <w:r>
        <w:softHyphen/>
        <w:t>rättslig karaktär (se prop. 2016/17:162 s. 539–542 med vidare hänvis</w:t>
      </w:r>
      <w:r>
        <w:softHyphen/>
        <w:t>ningar). Eftersom samma skäl gör sig gällande vid utformningen av de bestäm</w:t>
      </w:r>
      <w:r>
        <w:softHyphen/>
        <w:t>melser som måste införas med anledning av förordningen om värde</w:t>
      </w:r>
      <w:r>
        <w:softHyphen/>
        <w:t>papperisering, bör de överens</w:t>
      </w:r>
      <w:r>
        <w:softHyphen/>
        <w:t>stämma med dem i annan lagstiftning på finansmarknads</w:t>
      </w:r>
      <w:r>
        <w:softHyphen/>
        <w:t>området. Därför bör ett ingripande mot en person som ingår i ledningen för en juridisk person även enligt den nya kompletteringslagen få ske bara om den juridiska personens överträdelse är allvarlig och den fysiska personen i fråga uppsåtligen eller av grov oaktsamhet orsakat över</w:t>
      </w:r>
      <w:r>
        <w:softHyphen/>
        <w:t>trädel</w:t>
      </w:r>
      <w:r>
        <w:softHyphen/>
        <w:t>sen. Förord</w:t>
      </w:r>
      <w:r>
        <w:softHyphen/>
        <w:t>ningen om värdepapperisering hindrar inte att ett sådant ingripande vill</w:t>
      </w:r>
      <w:r>
        <w:softHyphen/>
        <w:t xml:space="preserve">koras på det sättet. </w:t>
      </w:r>
    </w:p>
    <w:p w14:paraId="39E4674A" w14:textId="77777777" w:rsidR="000A2C95" w:rsidRDefault="000A2C95" w:rsidP="000A2C95">
      <w:pPr>
        <w:pStyle w:val="Rubrik5utannumrering"/>
      </w:pPr>
      <w:r>
        <w:t>Förbud mot att utöva ledningsfunktioner</w:t>
      </w:r>
    </w:p>
    <w:p w14:paraId="0A5B5D99" w14:textId="77777777" w:rsidR="000A2C95" w:rsidRDefault="000A2C95" w:rsidP="000A2C95">
      <w:pPr>
        <w:pStyle w:val="Brdtextmedindrag"/>
        <w:ind w:firstLine="0"/>
      </w:pPr>
      <w:r w:rsidRPr="00E15697">
        <w:t xml:space="preserve">Medlemsstaterna ska enligt förordningen om värdepapperisering </w:t>
      </w:r>
      <w:r>
        <w:t>(artikel 32.2 c) se till att behöriga myndigheter har befogenhet att, vid åtminstone sådana överträdelser som räknas upp i förordningen (artikel 32.1), besluta om ett tillfälligt förbud för medlem i lednings</w:t>
      </w:r>
      <w:r>
        <w:softHyphen/>
        <w:t>organet för originatorn, det medverkande institutet eller specialföretaget för värde</w:t>
      </w:r>
      <w:r>
        <w:softHyphen/>
        <w:t xml:space="preserve">papperisering, eller någon annan fysisk person som hålls ansvarig för överträdelsen, att utöva ledningsfunktioner i dessa företag. </w:t>
      </w:r>
    </w:p>
    <w:p w14:paraId="6E2276A5" w14:textId="77777777" w:rsidR="000A2C95" w:rsidRDefault="000A2C95" w:rsidP="000A2C95">
      <w:pPr>
        <w:pStyle w:val="Brdtextmedindrag"/>
      </w:pPr>
      <w:r>
        <w:t>Enligt ovan nämnda bestämmelser i rörelselagstiftningen ska ett förbud mot att utöva ledningsfunktioner begränsas till en viss tid, lägst tre och högst tio år. Enligt lagen om värdepappersmarknaden får dock ett perma</w:t>
      </w:r>
      <w:r>
        <w:softHyphen/>
        <w:t>nent förbud meddelas i fall av upprepade allvarliga överträdelser (25 kap. 1 c § andra stycket 1). I förordningen om värdepapperisering föreskrivs att medlemsstaterna ska ge behöriga myndigheter befogenhet att tillämpa ”åtminstone” de sanktioner och åtgärder som räknas upp i förordningen (artikel 32.2).</w:t>
      </w:r>
      <w:r w:rsidDel="00F928F3">
        <w:t xml:space="preserve"> </w:t>
      </w:r>
      <w:r>
        <w:t xml:space="preserve">Förordningen om värdepapperisering ger således i och för sig medlemsstaterna möjlighet att införa strängare sanktioner än dem som uttryckligen räknas upp i förordningen. Det finns dock inget skäl att i svensk rätt gå utöver förordningens krav på tidsbegränsade förbud att utöva ledningsfunktioner genom att införa en möjlighet att besluta om permanenta förbud. I den nya kompletteringslagen bör det därför införas en möjlighet för Finansinspektionen att besluta att personen i fråga under en viss tid, lägst tre och </w:t>
      </w:r>
      <w:r w:rsidRPr="00E66E62">
        <w:t xml:space="preserve">högst tio år, inte får vara styrelseledamot eller verkställande direktör, eller ersättare för någon av dem, i en originator, ett medverkande institut eller ett specialföretag för värdepapperisering. </w:t>
      </w:r>
      <w:r>
        <w:t xml:space="preserve">Ett förbud bör få förenas med vite. </w:t>
      </w:r>
    </w:p>
    <w:p w14:paraId="3B2E7D65" w14:textId="77777777" w:rsidR="000A2C95" w:rsidRDefault="000A2C95" w:rsidP="000A2C95">
      <w:pPr>
        <w:pStyle w:val="Rubrik5utannumrering"/>
      </w:pPr>
      <w:r>
        <w:t>Sanktionsavgift</w:t>
      </w:r>
    </w:p>
    <w:p w14:paraId="018D6370" w14:textId="77777777" w:rsidR="000A2C95" w:rsidRPr="009B6754" w:rsidRDefault="000A2C95" w:rsidP="000A2C95">
      <w:pPr>
        <w:pStyle w:val="Brdtext"/>
        <w:rPr>
          <w:highlight w:val="yellow"/>
        </w:rPr>
      </w:pPr>
      <w:r w:rsidRPr="009B6754">
        <w:t>Enligt d</w:t>
      </w:r>
      <w:r>
        <w:t>et</w:t>
      </w:r>
      <w:r w:rsidRPr="009B6754">
        <w:t xml:space="preserve"> som </w:t>
      </w:r>
      <w:r>
        <w:t>framgår ovan</w:t>
      </w:r>
      <w:r w:rsidRPr="009B6754">
        <w:t xml:space="preserve"> har Finansinspektionen i</w:t>
      </w:r>
      <w:r>
        <w:t> </w:t>
      </w:r>
      <w:r w:rsidRPr="009B6754">
        <w:t xml:space="preserve">dag möjlighet enligt flera lagar på finansmarknadsområdet </w:t>
      </w:r>
      <w:r>
        <w:t xml:space="preserve">att ingripa mot en fysisk person som ingår i en juridisk persons ledningsorgan </w:t>
      </w:r>
      <w:r w:rsidRPr="009B6754">
        <w:t>genom sanktions</w:t>
      </w:r>
      <w:r>
        <w:softHyphen/>
      </w:r>
      <w:r w:rsidRPr="009B6754">
        <w:t>avgift (se t.ex. 15</w:t>
      </w:r>
      <w:r>
        <w:t> </w:t>
      </w:r>
      <w:r w:rsidRPr="009B6754">
        <w:t>kap. 1</w:t>
      </w:r>
      <w:r>
        <w:t> </w:t>
      </w:r>
      <w:r w:rsidRPr="009B6754">
        <w:t>a</w:t>
      </w:r>
      <w:r>
        <w:t> </w:t>
      </w:r>
      <w:r w:rsidRPr="009B6754">
        <w:t>§ lagen om bank- och finansierings</w:t>
      </w:r>
      <w:r>
        <w:softHyphen/>
      </w:r>
      <w:r w:rsidRPr="009B6754">
        <w:t>rörelse och 25</w:t>
      </w:r>
      <w:r>
        <w:t> </w:t>
      </w:r>
      <w:r w:rsidRPr="009B6754">
        <w:t>kap. 1</w:t>
      </w:r>
      <w:r>
        <w:t> </w:t>
      </w:r>
      <w:r w:rsidRPr="009B6754">
        <w:t>c</w:t>
      </w:r>
      <w:r>
        <w:t> </w:t>
      </w:r>
      <w:r w:rsidRPr="009B6754">
        <w:t xml:space="preserve">§ lagen om värdepappersmarknaden). Även i </w:t>
      </w:r>
      <w:r>
        <w:t xml:space="preserve">den nya kompletteringslagen </w:t>
      </w:r>
      <w:r w:rsidRPr="009B6754">
        <w:t xml:space="preserve">bör det införas en möjlighet </w:t>
      </w:r>
      <w:r>
        <w:t xml:space="preserve">att ingripa genom </w:t>
      </w:r>
      <w:r w:rsidRPr="009B6754">
        <w:t xml:space="preserve">sanktionsavgifter. Sådana avgifter </w:t>
      </w:r>
      <w:r w:rsidRPr="00E66E62">
        <w:t>be</w:t>
      </w:r>
      <w:r>
        <w:softHyphen/>
      </w:r>
      <w:r w:rsidRPr="00E66E62">
        <w:t>handlas</w:t>
      </w:r>
      <w:r>
        <w:t xml:space="preserve"> </w:t>
      </w:r>
      <w:r w:rsidRPr="00E66E62">
        <w:t>i avsnitt</w:t>
      </w:r>
      <w:r>
        <w:t> 7.6.</w:t>
      </w:r>
    </w:p>
    <w:p w14:paraId="282C67B3" w14:textId="77777777" w:rsidR="000A2C95" w:rsidRPr="00373A98" w:rsidRDefault="000A2C95" w:rsidP="000A2C95">
      <w:pPr>
        <w:pStyle w:val="Rubrik5utannumrering"/>
      </w:pPr>
      <w:r w:rsidRPr="00373A98">
        <w:lastRenderedPageBreak/>
        <w:t>Ingripande bör ske genom sanktionsföreläggande</w:t>
      </w:r>
    </w:p>
    <w:p w14:paraId="4A9317B8" w14:textId="77777777" w:rsidR="000A2C95" w:rsidRDefault="000A2C95" w:rsidP="000A2C95">
      <w:pPr>
        <w:pStyle w:val="Brdtextmedindrag"/>
        <w:ind w:firstLine="0"/>
      </w:pPr>
      <w:r w:rsidRPr="009B6754">
        <w:t xml:space="preserve">Ingripande </w:t>
      </w:r>
      <w:r>
        <w:t xml:space="preserve">enligt den nya kompletteringslagen </w:t>
      </w:r>
      <w:r w:rsidRPr="009B6754">
        <w:t xml:space="preserve">mot fysiska personer </w:t>
      </w:r>
      <w:r>
        <w:t xml:space="preserve">som ingår </w:t>
      </w:r>
      <w:r w:rsidRPr="009B6754">
        <w:t>i en juridisk persons ledningsorgan bör, i likhet med d</w:t>
      </w:r>
      <w:r>
        <w:t>et</w:t>
      </w:r>
      <w:r w:rsidRPr="009B6754">
        <w:t xml:space="preserve"> som gäller enligt andra lagar </w:t>
      </w:r>
      <w:r>
        <w:t>på</w:t>
      </w:r>
      <w:r w:rsidRPr="009B6754">
        <w:t xml:space="preserve"> finansmarknadsområdet, ske genom sanktion</w:t>
      </w:r>
      <w:r>
        <w:t>s</w:t>
      </w:r>
      <w:r>
        <w:softHyphen/>
      </w:r>
      <w:r w:rsidRPr="009B6754">
        <w:t>föreläggande (se prop. 2016/17:162 s.</w:t>
      </w:r>
      <w:r>
        <w:t> </w:t>
      </w:r>
      <w:r w:rsidRPr="009B6754">
        <w:t>536 och de hänvisningar som görs där). Ett sanktions</w:t>
      </w:r>
      <w:r>
        <w:softHyphen/>
      </w:r>
      <w:r w:rsidRPr="009B6754">
        <w:t>föreläggande innebär att den fysiska personen föreläggs att inom en viss tid godkänna ett ingripande som är bestämt till tid eller belopp. När före</w:t>
      </w:r>
      <w:r>
        <w:softHyphen/>
      </w:r>
      <w:r w:rsidRPr="009B6754">
        <w:t>läggandet har godkänts gäller det som ett domstols</w:t>
      </w:r>
      <w:r>
        <w:softHyphen/>
      </w:r>
      <w:r w:rsidRPr="009B6754">
        <w:t>avgörande som har fått laga kraft. Ett godkännande som görs efter den tid som anges i före</w:t>
      </w:r>
      <w:r>
        <w:softHyphen/>
      </w:r>
      <w:r w:rsidRPr="009B6754">
        <w:t xml:space="preserve">läggandet är utan verkan. </w:t>
      </w:r>
    </w:p>
    <w:p w14:paraId="0801BD16" w14:textId="77777777" w:rsidR="000A2C95" w:rsidRPr="00D00E07" w:rsidRDefault="000A2C95" w:rsidP="000A2C95">
      <w:pPr>
        <w:pStyle w:val="Brdtextmedindrag"/>
      </w:pPr>
      <w:r w:rsidRPr="00D00E07">
        <w:t>Beträffande processen för ingripande om ett sanktionsföreläggande inte godkänns, görs samma bedömning som regeringen gjort i tidigare lagstift</w:t>
      </w:r>
      <w:r>
        <w:softHyphen/>
      </w:r>
      <w:r w:rsidRPr="00D00E07">
        <w:t xml:space="preserve">ningsärenden om sanktioner mot fysiska personer </w:t>
      </w:r>
      <w:r>
        <w:t xml:space="preserve">som ingår </w:t>
      </w:r>
      <w:r w:rsidRPr="00D00E07">
        <w:t>i en juridisk persons ledningsorgan (se t.ex. prop. 2014/15:57 s</w:t>
      </w:r>
      <w:r>
        <w:t>. </w:t>
      </w:r>
      <w:r w:rsidRPr="00D00E07">
        <w:t>61</w:t>
      </w:r>
      <w:r>
        <w:t> </w:t>
      </w:r>
      <w:r w:rsidRPr="00D00E07">
        <w:t>f.). Finansinspek</w:t>
      </w:r>
      <w:r>
        <w:softHyphen/>
      </w:r>
      <w:r w:rsidRPr="00D00E07">
        <w:t xml:space="preserve">tionen bör </w:t>
      </w:r>
      <w:r>
        <w:t>därför</w:t>
      </w:r>
      <w:r w:rsidRPr="00D00E07">
        <w:t xml:space="preserve"> ha möjlighet ansöka hos domstol om att sanktion ska beslutas. En sådan ansökan bör göras hos den förvaltningsrätt som är behörig att pröva ett överklagande av Finansinspektionens beslut om ingripande mot den juridiska personen för samma överträdelse.</w:t>
      </w:r>
      <w:r w:rsidRPr="006C7CC3">
        <w:t xml:space="preserve"> </w:t>
      </w:r>
      <w:r>
        <w:t>Prövnings</w:t>
      </w:r>
      <w:r>
        <w:softHyphen/>
      </w:r>
      <w:r w:rsidRPr="006C7CC3">
        <w:t>tillstånd bör krävas vid överklagande till kammarrätten.</w:t>
      </w:r>
    </w:p>
    <w:p w14:paraId="45BF9882" w14:textId="77777777" w:rsidR="000A2C95" w:rsidRDefault="000A2C95" w:rsidP="000A2C95">
      <w:pPr>
        <w:pStyle w:val="Rubrik2"/>
      </w:pPr>
      <w:bookmarkStart w:id="239" w:name="_Toc529959550"/>
      <w:bookmarkStart w:id="240" w:name="_Toc1737430"/>
      <w:bookmarkStart w:id="241" w:name="_Toc2335175"/>
      <w:bookmarkStart w:id="242" w:name="_Toc9857685"/>
      <w:bookmarkStart w:id="243" w:name="_Toc18074144"/>
      <w:bookmarkStart w:id="244" w:name="_Toc20297722"/>
      <w:bookmarkStart w:id="245" w:name="_Toc22728924"/>
      <w:r>
        <w:t>Sanktionsavgifter</w:t>
      </w:r>
      <w:bookmarkEnd w:id="239"/>
      <w:bookmarkEnd w:id="240"/>
      <w:bookmarkEnd w:id="241"/>
      <w:bookmarkEnd w:id="242"/>
      <w:bookmarkEnd w:id="243"/>
      <w:bookmarkEnd w:id="244"/>
      <w:bookmarkEnd w:id="245"/>
    </w:p>
    <w:p w14:paraId="624A90CF" w14:textId="77777777" w:rsidR="000A2C95" w:rsidRPr="00351911" w:rsidRDefault="000A2C95" w:rsidP="000A2C95">
      <w:pPr>
        <w:pStyle w:val="Brdtextram"/>
      </w:pPr>
      <w:r>
        <w:rPr>
          <w:b/>
        </w:rPr>
        <w:t xml:space="preserve">Regeringens </w:t>
      </w:r>
      <w:r w:rsidRPr="00351911">
        <w:rPr>
          <w:b/>
        </w:rPr>
        <w:t>förslag:</w:t>
      </w:r>
      <w:r w:rsidRPr="00351911">
        <w:t xml:space="preserve"> Sanktionsavgiften för en juridisk person vid överträdelse av </w:t>
      </w:r>
      <w:r>
        <w:t xml:space="preserve">EU:s </w:t>
      </w:r>
      <w:r w:rsidRPr="00351911">
        <w:t>förordning om värdepapperisering ska kunna fast</w:t>
      </w:r>
      <w:r>
        <w:softHyphen/>
      </w:r>
      <w:r w:rsidRPr="00351911">
        <w:t>ställas till högst det högsta av</w:t>
      </w:r>
    </w:p>
    <w:p w14:paraId="61A25061" w14:textId="77777777" w:rsidR="000A2C95" w:rsidRPr="00351911" w:rsidRDefault="000A2C95" w:rsidP="000A2C95">
      <w:pPr>
        <w:pStyle w:val="Brdtextmedindragram"/>
      </w:pPr>
      <w:r>
        <w:t>1. </w:t>
      </w:r>
      <w:r w:rsidRPr="00351911">
        <w:t>ett belopp som per den 17 januari 2018 i svenska kronor mot</w:t>
      </w:r>
      <w:r>
        <w:softHyphen/>
      </w:r>
      <w:r w:rsidRPr="00351911">
        <w:t xml:space="preserve">svarade </w:t>
      </w:r>
      <w:r>
        <w:t>fem</w:t>
      </w:r>
      <w:r w:rsidRPr="00351911">
        <w:t xml:space="preserve"> miljoner euro,</w:t>
      </w:r>
    </w:p>
    <w:p w14:paraId="2AF28AC2" w14:textId="77777777" w:rsidR="000A2C95" w:rsidRPr="00351911" w:rsidRDefault="000A2C95" w:rsidP="000A2C95">
      <w:pPr>
        <w:pStyle w:val="Brdtextmedindragram"/>
      </w:pPr>
      <w:r>
        <w:t>2. tio</w:t>
      </w:r>
      <w:r w:rsidRPr="00351911">
        <w:t xml:space="preserve"> procent av den juridiska personens omsättning närmast före</w:t>
      </w:r>
      <w:r>
        <w:softHyphen/>
      </w:r>
      <w:r w:rsidRPr="00351911">
        <w:t>gående räkenskapsår eller, i förekommande fall, motsvarande omsätt</w:t>
      </w:r>
      <w:r>
        <w:softHyphen/>
      </w:r>
      <w:r w:rsidRPr="00351911">
        <w:t>ning på koncernnivå,</w:t>
      </w:r>
      <w:r>
        <w:t xml:space="preserve"> eller</w:t>
      </w:r>
    </w:p>
    <w:p w14:paraId="35C1EF12" w14:textId="77777777" w:rsidR="000A2C95" w:rsidRPr="00351911" w:rsidRDefault="000A2C95" w:rsidP="000A2C95">
      <w:pPr>
        <w:pStyle w:val="Brdtextmedindragram"/>
      </w:pPr>
      <w:r>
        <w:t>3. </w:t>
      </w:r>
      <w:r w:rsidRPr="00351911">
        <w:t>två gånger den vinst som den juridiska personen gjort till följd av överträdelsen, om beloppet går att fastställa.</w:t>
      </w:r>
    </w:p>
    <w:p w14:paraId="6BFD6106" w14:textId="77777777" w:rsidR="000A2C95" w:rsidRPr="00351911" w:rsidRDefault="000A2C95" w:rsidP="000A2C95">
      <w:pPr>
        <w:pStyle w:val="Brdtextmedindragram"/>
      </w:pPr>
      <w:r w:rsidRPr="00351911">
        <w:t>Sanktionsavgiften för en juridisk person ska inte få bestämmas till ett lägre belopp än 5</w:t>
      </w:r>
      <w:r>
        <w:t> </w:t>
      </w:r>
      <w:r w:rsidRPr="00351911">
        <w:t>000 kr</w:t>
      </w:r>
      <w:r>
        <w:t>onor</w:t>
      </w:r>
      <w:r w:rsidRPr="00351911">
        <w:t xml:space="preserve">. </w:t>
      </w:r>
    </w:p>
    <w:p w14:paraId="72801B10" w14:textId="77777777" w:rsidR="000A2C95" w:rsidRPr="00351911" w:rsidRDefault="000A2C95" w:rsidP="000A2C95">
      <w:pPr>
        <w:pStyle w:val="Brdtextmedindragram"/>
      </w:pPr>
      <w:r w:rsidRPr="00351911">
        <w:t>Om överträdelsen har skett under den juridiska personens första verk</w:t>
      </w:r>
      <w:r>
        <w:softHyphen/>
      </w:r>
      <w:r w:rsidRPr="00351911">
        <w:t>samhetsår eller om uppgifter om omsättningen saknas eller är brist</w:t>
      </w:r>
      <w:r>
        <w:softHyphen/>
      </w:r>
      <w:r w:rsidRPr="00351911">
        <w:t xml:space="preserve">fälliga, </w:t>
      </w:r>
      <w:r>
        <w:t xml:space="preserve">ska </w:t>
      </w:r>
      <w:r w:rsidRPr="00351911">
        <w:t xml:space="preserve">omsättningen </w:t>
      </w:r>
      <w:r>
        <w:t xml:space="preserve">få </w:t>
      </w:r>
      <w:r w:rsidRPr="00351911">
        <w:t xml:space="preserve">uppskattas. </w:t>
      </w:r>
    </w:p>
    <w:p w14:paraId="379B26A1" w14:textId="77777777" w:rsidR="000A2C95" w:rsidRPr="00351911" w:rsidRDefault="000A2C95" w:rsidP="000A2C95">
      <w:pPr>
        <w:pStyle w:val="Brdtextmedindragram"/>
      </w:pPr>
      <w:r w:rsidRPr="00351911">
        <w:t xml:space="preserve">Sanktionsavgiften för en fysisk person ska kunna fastställas till högst det högsta av </w:t>
      </w:r>
    </w:p>
    <w:p w14:paraId="5625C508" w14:textId="77777777" w:rsidR="000A2C95" w:rsidRPr="00351911" w:rsidRDefault="000A2C95" w:rsidP="000A2C95">
      <w:pPr>
        <w:pStyle w:val="Brdtextmedindragram"/>
      </w:pPr>
      <w:r>
        <w:t>1. </w:t>
      </w:r>
      <w:r w:rsidRPr="00351911">
        <w:t>ett belopp som per den 17 januari 2018 i svenska kronor mot</w:t>
      </w:r>
      <w:r>
        <w:softHyphen/>
      </w:r>
      <w:r w:rsidRPr="00351911">
        <w:t xml:space="preserve">svarade </w:t>
      </w:r>
      <w:r>
        <w:t>fem</w:t>
      </w:r>
      <w:r w:rsidRPr="00351911">
        <w:t xml:space="preserve"> miljoner euro, eller </w:t>
      </w:r>
    </w:p>
    <w:p w14:paraId="020495E2" w14:textId="77777777" w:rsidR="000A2C95" w:rsidRPr="00351911" w:rsidRDefault="000A2C95" w:rsidP="000A2C95">
      <w:pPr>
        <w:pStyle w:val="Brdtextmedindragram"/>
      </w:pPr>
      <w:r>
        <w:t>2. </w:t>
      </w:r>
      <w:r w:rsidRPr="00351911">
        <w:t>två gånger den vinst som den fysiska personen gjort till följd av överträdelsen, om beloppet går att fastställa.</w:t>
      </w:r>
    </w:p>
    <w:p w14:paraId="04F6A7A4" w14:textId="77777777" w:rsidR="000A2C95" w:rsidRPr="00351911" w:rsidRDefault="000A2C95" w:rsidP="000A2C95">
      <w:pPr>
        <w:pStyle w:val="Brdtextmedindragram"/>
      </w:pPr>
      <w:r w:rsidRPr="00351911">
        <w:t>Avgiften ska tillfalla staten.</w:t>
      </w:r>
    </w:p>
    <w:p w14:paraId="0589FC53" w14:textId="77777777" w:rsidR="000A2C95" w:rsidRPr="00351911" w:rsidRDefault="000A2C95" w:rsidP="000A2C95">
      <w:pPr>
        <w:pStyle w:val="Brdtextmedindragram"/>
      </w:pPr>
      <w:r w:rsidRPr="00351911">
        <w:t xml:space="preserve">En sanktionsavgift </w:t>
      </w:r>
      <w:r>
        <w:t>ska få</w:t>
      </w:r>
      <w:r w:rsidRPr="00351911">
        <w:t xml:space="preserve"> beslutas bara om den som avgiften gäller inom två år från det att överträdelsen ägde rum</w:t>
      </w:r>
      <w:r>
        <w:t>,</w:t>
      </w:r>
      <w:r w:rsidRPr="00351911">
        <w:t xml:space="preserve"> har delgetts en upplys</w:t>
      </w:r>
      <w:r>
        <w:softHyphen/>
      </w:r>
      <w:r w:rsidRPr="00351911">
        <w:t>ning om att frågan om sanktionsavgift har tagits upp av Finansinspek</w:t>
      </w:r>
      <w:r>
        <w:softHyphen/>
      </w:r>
      <w:r w:rsidRPr="00351911">
        <w:t xml:space="preserve">tionen. </w:t>
      </w:r>
    </w:p>
    <w:p w14:paraId="19A1BA09" w14:textId="77777777" w:rsidR="000A2C95" w:rsidRPr="00351911" w:rsidRDefault="000A2C95" w:rsidP="000A2C95">
      <w:pPr>
        <w:pStyle w:val="Brdtextmedindragram"/>
      </w:pPr>
      <w:r w:rsidRPr="00351911">
        <w:lastRenderedPageBreak/>
        <w:t xml:space="preserve">En sanktionsavgift ska betalas inom 30 dagar efter det att ett beslut om att ta ut avgiften har fått laga kraft eller sanktionsföreläggandet godkänts eller den längre tid som anges i beslutet eller föreläggandet. Om sanktionsavgiften inte betalas inom denna tid, ska </w:t>
      </w:r>
      <w:r>
        <w:t xml:space="preserve">beslutet om sanktionsavgift få verkställas enligt utsökningsbalken och </w:t>
      </w:r>
      <w:r w:rsidRPr="00351911">
        <w:t>Finans</w:t>
      </w:r>
      <w:r>
        <w:softHyphen/>
      </w:r>
      <w:r w:rsidRPr="00351911">
        <w:t xml:space="preserve">inspektionen </w:t>
      </w:r>
      <w:r>
        <w:t xml:space="preserve">ska </w:t>
      </w:r>
      <w:r w:rsidRPr="00351911">
        <w:t xml:space="preserve">lämna den obetalda avgiften för indrivning. </w:t>
      </w:r>
    </w:p>
    <w:p w14:paraId="6C6AB733" w14:textId="77777777" w:rsidR="000A2C95" w:rsidRPr="00351911" w:rsidRDefault="000A2C95" w:rsidP="000A2C95">
      <w:pPr>
        <w:pStyle w:val="Brdtextmedindragram"/>
      </w:pPr>
      <w:r w:rsidRPr="00351911">
        <w:t>Sanktionsavgift som beslutats ska falla bort i den utsträckning verk</w:t>
      </w:r>
      <w:r>
        <w:softHyphen/>
      </w:r>
      <w:r w:rsidRPr="00351911">
        <w:t xml:space="preserve">ställighet inte har skett inom fem år från det att beslutet </w:t>
      </w:r>
      <w:r>
        <w:t>fick</w:t>
      </w:r>
      <w:r w:rsidRPr="00351911">
        <w:t xml:space="preserve"> laga kraft eller sanktionsföreläggandet godkändes.</w:t>
      </w:r>
    </w:p>
    <w:p w14:paraId="550300DC" w14:textId="77777777" w:rsidR="000A2C95" w:rsidRPr="00131543" w:rsidRDefault="000A2C95" w:rsidP="000A2C95">
      <w:pPr>
        <w:pStyle w:val="Brdtextmedindrag"/>
        <w:rPr>
          <w:sz w:val="8"/>
          <w:szCs w:val="8"/>
        </w:rPr>
      </w:pPr>
    </w:p>
    <w:p w14:paraId="6F44CFF6" w14:textId="77777777" w:rsidR="000A2C95" w:rsidRDefault="000A2C95" w:rsidP="000A2C95">
      <w:pPr>
        <w:pStyle w:val="Brdtextmedindrag"/>
      </w:pPr>
      <w:r w:rsidRPr="00131543">
        <w:rPr>
          <w:b/>
        </w:rPr>
        <w:t>Promemorians förslag</w:t>
      </w:r>
      <w:r>
        <w:t xml:space="preserve"> överensstämmer med regeringens förslag. </w:t>
      </w:r>
    </w:p>
    <w:p w14:paraId="3DEAFA9E" w14:textId="77777777" w:rsidR="000A2C95" w:rsidRPr="005A710B" w:rsidRDefault="000A2C95" w:rsidP="000A2C95">
      <w:pPr>
        <w:pStyle w:val="Brdtextmedindrag"/>
      </w:pPr>
      <w:r w:rsidRPr="00131543">
        <w:rPr>
          <w:b/>
        </w:rPr>
        <w:t>Remissinstanserna</w:t>
      </w:r>
      <w:r w:rsidRPr="00B94999">
        <w:rPr>
          <w:b/>
        </w:rPr>
        <w:t>:</w:t>
      </w:r>
      <w:r>
        <w:t xml:space="preserve"> Flertalet remissinstanser tillstyrker förslaget eller har inget att invända mot det. </w:t>
      </w:r>
      <w:r>
        <w:rPr>
          <w:i/>
        </w:rPr>
        <w:t xml:space="preserve">Sveriges advokatsamfund </w:t>
      </w:r>
      <w:r>
        <w:t xml:space="preserve">anser att den högsta sanktionsavgiftens storlek, som är knuten till eurons kurs en viss dag, bör anges i svenska kronor. </w:t>
      </w:r>
    </w:p>
    <w:p w14:paraId="7A9D48C0" w14:textId="77777777" w:rsidR="000A2C95" w:rsidRPr="000555F8" w:rsidRDefault="000A2C95" w:rsidP="000A2C95">
      <w:pPr>
        <w:pStyle w:val="Rubrik4utannumrering"/>
      </w:pPr>
      <w:r w:rsidRPr="000555F8">
        <w:t xml:space="preserve">Skälen för </w:t>
      </w:r>
      <w:r>
        <w:t>regeringens</w:t>
      </w:r>
      <w:r w:rsidRPr="000555F8">
        <w:t xml:space="preserve"> förslag</w:t>
      </w:r>
    </w:p>
    <w:p w14:paraId="7EFCE748" w14:textId="77777777" w:rsidR="000A2C95" w:rsidRPr="00AB0AD3" w:rsidRDefault="000A2C95" w:rsidP="000A2C95">
      <w:pPr>
        <w:pStyle w:val="Rubrik5utannumrering"/>
        <w:spacing w:before="0"/>
      </w:pPr>
      <w:r w:rsidRPr="00AB0AD3">
        <w:t xml:space="preserve">Finansinspektionens befogenhet att </w:t>
      </w:r>
      <w:r>
        <w:t>besluta om</w:t>
      </w:r>
      <w:r w:rsidRPr="00AB0AD3">
        <w:t xml:space="preserve"> sanktionsavgift och beräkningsgrunderna för avgifterna</w:t>
      </w:r>
    </w:p>
    <w:p w14:paraId="4741A6F9" w14:textId="77777777" w:rsidR="000A2C95" w:rsidRDefault="000A2C95" w:rsidP="000A2C95">
      <w:pPr>
        <w:pStyle w:val="Brdtextmedindrag"/>
        <w:ind w:firstLine="0"/>
      </w:pPr>
      <w:r>
        <w:t>Förordningen om värdepapperisering innehåller ett uttryckligt krav på att medlemsstaterna ska införa en möjlighet för behörig myndighet att, vid uppsåtliga eller oaktsamma överträdelser av förordningen, besluta om sanktionsavgifter. Alternativa beräkningsgrunder för sanktionsavgift</w:t>
      </w:r>
      <w:r>
        <w:softHyphen/>
        <w:t xml:space="preserve">erna anges (artikel 32.2 e–g). Avgifterna anges som minsta maximibelopp, dvs. medlemsstaterna får fastställa högre nivåer. </w:t>
      </w:r>
    </w:p>
    <w:p w14:paraId="3CAF7500" w14:textId="77777777" w:rsidR="000A2C95" w:rsidRDefault="000A2C95" w:rsidP="000A2C95">
      <w:pPr>
        <w:pStyle w:val="Brdtextmedindrag"/>
      </w:pPr>
      <w:r>
        <w:t>De sanktionsavgifter som ska kunna tas ut vid överträdelser av förord</w:t>
      </w:r>
      <w:r>
        <w:softHyphen/>
        <w:t>ningen om värdepapperisering ska kunna tillämpas på ett antal olika över</w:t>
      </w:r>
      <w:r>
        <w:softHyphen/>
        <w:t xml:space="preserve">trädelser, på fysiska personer och företag av olika storlek och med olika ekonomiska resurser och i samtliga medlemsstater. Maximibeloppen är således dimensionerade för att vara tillräckligt effektiva, proportionerliga och avskräckande och för att kunna uppväga eventuella vinster som en person har gjort genom att överträda bestämmelserna. </w:t>
      </w:r>
    </w:p>
    <w:p w14:paraId="322852F9" w14:textId="77777777" w:rsidR="000A2C95" w:rsidRDefault="000A2C95" w:rsidP="000A2C95">
      <w:pPr>
        <w:pStyle w:val="Brdtextmedindrag"/>
      </w:pPr>
      <w:r>
        <w:t>En beräkningsmetod som gäller oavsett om det är fråga om en fysisk person eller en juridisk person innebär att avgiften fastställs till högst två gånger den vinst som härrör från överträdelsen, om dessa belopp kan fastställas (artikel 32.2 g). För juridiska personer finns ytterligare två alter</w:t>
      </w:r>
      <w:r>
        <w:softHyphen/>
        <w:t>nativa beräkningsmetoder för avgifterna. Sanktionsavgiften ska kunna uppgå till det som är högst av 5 miljoner euro eller 10 procent av den juridiska personens totala årliga omsättning enligt det senaste bokslut som har godkänts av ledningsorganet (artikel 32.2 f). Om den juridiska per</w:t>
      </w:r>
      <w:r>
        <w:softHyphen/>
        <w:t>sonen är ett moderbolag eller ett dotterföretag till ett moderföretag som är skyldigt att upprätta koncernredovisning enligt Europaparlamentets och rådets direktiv 2013/34/EU av den 26 juni 2013 om årsbokslut, koncern</w:t>
      </w:r>
      <w:r>
        <w:softHyphen/>
        <w:t>redovisning och rapporter i vissa typer av företag, om ändring av Europaparlamentets och rådets direktiv 2006/43/EG och om upphävande av rådets direktiv 78/660/EEG och 83/349/EEG, ska den relevanta totala omsätt</w:t>
      </w:r>
      <w:r>
        <w:softHyphen/>
        <w:t>ningen vara den totala årliga omsättningen eller motsvarande typ av inkomst enligt relevanta lagstiftningsakter om redovisning i den senast till</w:t>
      </w:r>
      <w:r>
        <w:softHyphen/>
        <w:t>gängliga koncernredovisningen som godkänts av lednings</w:t>
      </w:r>
      <w:r>
        <w:softHyphen/>
        <w:t xml:space="preserve">organet för det </w:t>
      </w:r>
      <w:r>
        <w:lastRenderedPageBreak/>
        <w:t>yttersta moderföretaget (artikel 32.2 f). För fysiska personer ska den hög</w:t>
      </w:r>
      <w:r>
        <w:softHyphen/>
        <w:t>sta sanktions</w:t>
      </w:r>
      <w:r>
        <w:softHyphen/>
        <w:t>avgiften kunna uppgå till 5 miljoner euro (artikel 32.2 e).</w:t>
      </w:r>
    </w:p>
    <w:p w14:paraId="5003E95B" w14:textId="77777777" w:rsidR="000A2C95" w:rsidRDefault="000A2C95" w:rsidP="000A2C95">
      <w:pPr>
        <w:pStyle w:val="Brdtextmedindrag"/>
      </w:pPr>
      <w:r>
        <w:t>För att de sanktioner som ska kunna påföras vid överträdelse av förord</w:t>
      </w:r>
      <w:r>
        <w:softHyphen/>
        <w:t>ningen om värdepapperisering ska uppfylla de krav som anges i förord</w:t>
      </w:r>
      <w:r>
        <w:softHyphen/>
        <w:t xml:space="preserve">ningen, bör sanktionsavgifterna i den nya kompletteringslagen motsvara de belopp som anges i förordningen. Det är visserligen möjligt att fastställa ännu högre maximibelopp än de som anges i förordningen. Det saknas dock anledning att höja de redan höga maximibeloppen. </w:t>
      </w:r>
    </w:p>
    <w:p w14:paraId="411C2C2A" w14:textId="77777777" w:rsidR="000A2C95" w:rsidRPr="00AB0AD3" w:rsidRDefault="000A2C95" w:rsidP="000A2C95">
      <w:pPr>
        <w:pStyle w:val="Rubrik5utannumrering"/>
      </w:pPr>
      <w:r w:rsidRPr="00AB0AD3">
        <w:t>Omräkning från euro till svenska kronor</w:t>
      </w:r>
    </w:p>
    <w:p w14:paraId="70D71482" w14:textId="77777777" w:rsidR="000A2C95" w:rsidRPr="00131543" w:rsidRDefault="000A2C95" w:rsidP="000A2C95">
      <w:pPr>
        <w:pStyle w:val="Brdtext"/>
        <w:rPr>
          <w:i/>
        </w:rPr>
      </w:pPr>
      <w:r>
        <w:t>Vid genomförandet i svensk rätt av flera EU-rättsakter på finansmarknads</w:t>
      </w:r>
      <w:r>
        <w:softHyphen/>
        <w:t>området har högsta belopp för sanktionsavgifterna angetts som ett belopp i svenska kronor som, per den dag som anges i den aktuella rättsakten, motsvarar ett visst belopp i euro (se t.ex. 15 kap. 8 a § lagen om bank- och finansieringsrörelse, 25 kap. 9 a, 19 och 19 a §§ lagen om värde</w:t>
      </w:r>
      <w:r>
        <w:softHyphen/>
        <w:t>pappers</w:t>
      </w:r>
      <w:r>
        <w:softHyphen/>
      </w:r>
      <w:r>
        <w:softHyphen/>
        <w:t>marknaden och 5 kap. 8 § lagen med kompletterande bestäm</w:t>
      </w:r>
      <w:r>
        <w:softHyphen/>
        <w:t xml:space="preserve">melser till EU:s marknadsmissbruksförordning). </w:t>
      </w:r>
      <w:r w:rsidRPr="001B40DA">
        <w:rPr>
          <w:i/>
        </w:rPr>
        <w:t xml:space="preserve">Sveriges advokatsamfund </w:t>
      </w:r>
      <w:r w:rsidRPr="001B40DA">
        <w:t xml:space="preserve">anser att det är mer ändamålsenligt att ange ett belopp i svenska kronor. </w:t>
      </w:r>
      <w:r>
        <w:t xml:space="preserve">De belopp som en sanktionsavgift ska kunna uppgå till enligt förordningen om värdepapperisering bör </w:t>
      </w:r>
      <w:r w:rsidRPr="001B40DA">
        <w:t xml:space="preserve">enligt regeringens uppfattning emellertid </w:t>
      </w:r>
      <w:r>
        <w:t>anges på motsvarande sätt i den nya kompletteringslagen</w:t>
      </w:r>
      <w:r w:rsidRPr="001B40DA">
        <w:t xml:space="preserve"> som i andra lagar på finansmarknadsområdet</w:t>
      </w:r>
      <w:r>
        <w:t>, dvs. i euro. Den högsta sanktions</w:t>
      </w:r>
      <w:r>
        <w:softHyphen/>
        <w:t>avgift som enligt förordningen om värdepapperis</w:t>
      </w:r>
      <w:r>
        <w:softHyphen/>
        <w:t xml:space="preserve">ering ska kunna tas ut i olika situationer är enligt förordningen det belopp i nationell valuta som per den 17 januari 2018 motsvarande ett visst i förordningen angivet belopp euro (artikel 32.2 e och f). </w:t>
      </w:r>
      <w:bookmarkStart w:id="246" w:name="_Hlk530130458"/>
      <w:r>
        <w:t>Vid genomförandet i svensk rätt av EU-rättsakter har i detta sammanhang i ett flertal fall hänvisats till den valuta</w:t>
      </w:r>
      <w:r>
        <w:softHyphen/>
        <w:t>kurs som mot</w:t>
      </w:r>
      <w:r>
        <w:softHyphen/>
        <w:t>svarar den s.k. fixingkurs, i tidigare lagstiftnings</w:t>
      </w:r>
      <w:r>
        <w:softHyphen/>
        <w:t>ärenden benämnd mitt</w:t>
      </w:r>
      <w:r>
        <w:softHyphen/>
        <w:t>kurs, som dagligen fastställs av Nasdaq Stockholm AB (se t.ex. prop. 2016/17:162 s. 564 och hänvisningarna där) och publi</w:t>
      </w:r>
      <w:r>
        <w:softHyphen/>
        <w:t>ceras på Riks</w:t>
      </w:r>
      <w:r>
        <w:softHyphen/>
        <w:t>bankens webbplats. Det är därför lämpligt att tillämpa denna fixing</w:t>
      </w:r>
      <w:r>
        <w:softHyphen/>
        <w:t>kurs för omräkning av sanktionsavgiften även enligt förordningen om värde</w:t>
      </w:r>
      <w:r>
        <w:softHyphen/>
        <w:t xml:space="preserve">papperisering. </w:t>
      </w:r>
      <w:bookmarkStart w:id="247" w:name="_Hlk529957031"/>
      <w:r w:rsidRPr="00D90438">
        <w:t xml:space="preserve">Enligt </w:t>
      </w:r>
      <w:r>
        <w:t>fixing</w:t>
      </w:r>
      <w:r w:rsidRPr="00D90438">
        <w:t>kursen den 17 januari 2018 mot</w:t>
      </w:r>
      <w:r>
        <w:softHyphen/>
      </w:r>
      <w:r w:rsidRPr="00D90438">
        <w:t>svarade 1</w:t>
      </w:r>
      <w:r>
        <w:t> </w:t>
      </w:r>
      <w:r w:rsidRPr="00D90438">
        <w:t>euro 9,8387 svenska kronor</w:t>
      </w:r>
      <w:bookmarkEnd w:id="247"/>
      <w:r w:rsidRPr="00D90438">
        <w:t>.</w:t>
      </w:r>
      <w:r w:rsidRPr="00450463">
        <w:t xml:space="preserve"> Eftersom förordningen knyter </w:t>
      </w:r>
      <w:r>
        <w:t xml:space="preserve">det högsta beloppet för </w:t>
      </w:r>
      <w:r w:rsidRPr="00450463">
        <w:t>sanktionsavgift</w:t>
      </w:r>
      <w:r>
        <w:t>en</w:t>
      </w:r>
      <w:r w:rsidRPr="00450463">
        <w:t xml:space="preserve"> till eurons kurs ett visst datum kommer omräkningen mellan euro och</w:t>
      </w:r>
      <w:r>
        <w:t xml:space="preserve"> svenska kronor inte att förändras. </w:t>
      </w:r>
    </w:p>
    <w:p w14:paraId="063AA37C" w14:textId="77777777" w:rsidR="000A2C95" w:rsidRPr="004F4776" w:rsidRDefault="000A2C95" w:rsidP="000A2C95">
      <w:pPr>
        <w:pStyle w:val="Rubrik5utannumrering"/>
      </w:pPr>
      <w:r w:rsidRPr="004F4776">
        <w:t>Omsättning när den juridiska personen ingår i en koncern</w:t>
      </w:r>
    </w:p>
    <w:bookmarkEnd w:id="246"/>
    <w:p w14:paraId="129E8106" w14:textId="77777777" w:rsidR="000A2C95" w:rsidRDefault="000A2C95" w:rsidP="000A2C95">
      <w:pPr>
        <w:pStyle w:val="Brdtextmedindrag"/>
        <w:ind w:firstLine="0"/>
      </w:pPr>
      <w:r w:rsidRPr="00A978DB">
        <w:t>Som framgår ovan ska omsättningen, när den juridiska personen ingår i en koncern, beräknas utifrån koncernredovisningen. I liknande bestämmelser i andra lagar på finansmarknadsområdet preciseras EU-rättsakternas regler om sanktionsavgifter när en juridisk person ingår i en koncern på så sätt att det anges att omsättningen i förekommande fall ska bestämmas utifrån ”motsvarande omsättning på koncernnivå” (se t.ex. 25</w:t>
      </w:r>
      <w:r>
        <w:t> </w:t>
      </w:r>
      <w:r w:rsidRPr="00A978DB">
        <w:t>kap. 9</w:t>
      </w:r>
      <w:r>
        <w:t> </w:t>
      </w:r>
      <w:r w:rsidRPr="00A978DB">
        <w:t>§ lagen om värdepappersmarknaden). Avsikten är att omsättning från verksamhet i koncernen som redovisas utifrån samma redovisningsregler ska ligga till grund för beräkningen av den högsta sanktionsavgiften (se prop. 2016/17:162 s.</w:t>
      </w:r>
      <w:r>
        <w:t> </w:t>
      </w:r>
      <w:r w:rsidRPr="00A978DB">
        <w:t xml:space="preserve">600–602). Bestämmelsen i den nya </w:t>
      </w:r>
      <w:r>
        <w:t>kompletterings</w:t>
      </w:r>
      <w:r w:rsidRPr="00A978DB">
        <w:t>lagen bör utformas på samma sätt.</w:t>
      </w:r>
      <w:r>
        <w:t xml:space="preserve"> </w:t>
      </w:r>
    </w:p>
    <w:p w14:paraId="65C886C3" w14:textId="77777777" w:rsidR="000A2C95" w:rsidRPr="00AB0AD3" w:rsidRDefault="000A2C95" w:rsidP="000A2C95">
      <w:pPr>
        <w:pStyle w:val="Rubrik5utannumrering"/>
      </w:pPr>
      <w:r w:rsidRPr="00B72F2B">
        <w:lastRenderedPageBreak/>
        <w:t>Uppgifter</w:t>
      </w:r>
      <w:r w:rsidRPr="00AB0AD3">
        <w:t xml:space="preserve"> om omsättningen saknas eller är bristfälliga</w:t>
      </w:r>
    </w:p>
    <w:p w14:paraId="58E6E0E6" w14:textId="77777777" w:rsidR="000A2C95" w:rsidRDefault="000A2C95" w:rsidP="000A2C95">
      <w:pPr>
        <w:pStyle w:val="Brdtextmedindrag"/>
        <w:ind w:firstLine="0"/>
      </w:pPr>
      <w:r>
        <w:t>I flera lagar på finansmarknadsområdet finns det bestämmelser som tar sikte på en situation där en överträdelse av en juridisk person har ägt rum under företagets första verksamhetsår eller om uppgifter om omsättningen saknas eller är bristfälliga (se t.ex. 25 kap. 9 § andra stycket lagen om värdepappersmarknaden och 5 kap. 9 § lagen med kompletterande bestäm</w:t>
      </w:r>
      <w:r>
        <w:softHyphen/>
        <w:t xml:space="preserve">melser till EU:s marknadsmissbruksförordning). Det anges att i sådana fall får en uppskattning av omsättningen göras. Det är sålunda endast i de fall det, av de skäl som anges i bestämmelserna, inte går att beräkna avgiftens storlek som en uppskattad omsättning får läggas till grund för beräkningen av sanktionsavgiftens storlek. En motsvarande bestämmelse bör införas i den nya kompletteringslagen. </w:t>
      </w:r>
    </w:p>
    <w:p w14:paraId="2C4EAD46" w14:textId="77777777" w:rsidR="000A2C95" w:rsidRPr="00AB0AD3" w:rsidRDefault="000A2C95" w:rsidP="000A2C95">
      <w:pPr>
        <w:pStyle w:val="Rubrik5utannumrering"/>
      </w:pPr>
      <w:r w:rsidRPr="00AB0AD3">
        <w:t>Delgivning inför beslut om sanktionsavgift</w:t>
      </w:r>
    </w:p>
    <w:p w14:paraId="615A2879" w14:textId="77777777" w:rsidR="000A2C95" w:rsidRDefault="000A2C95" w:rsidP="000A2C95">
      <w:pPr>
        <w:pStyle w:val="Brdtextmedindrag"/>
        <w:ind w:firstLine="0"/>
      </w:pPr>
      <w:r>
        <w:t>Finansinspektionen ska ge den som inspektionen avser att ta ut en sank</w:t>
      </w:r>
      <w:r>
        <w:softHyphen/>
        <w:t>tionsavgift av tillfälle att yttra sig i ärendet innan beslut meddelas (25 § förvaltningslagen [2017:900]). Enligt OTC-lagen får beslut om att ta ut en särskild avgift enligt den lagen inte meddelas om den som avgiften gäller inte senast inom två år från det att överträdelsen ägde rum har del</w:t>
      </w:r>
      <w:r>
        <w:softHyphen/>
        <w:t>getts upplysning om att frågan om särskild avgift har tagits upp av inspek</w:t>
      </w:r>
      <w:r>
        <w:softHyphen/>
        <w:t>tionen (2 kap. 2 §). På samma sätt bör en tidsfrist bestämmas även i fråga om sanktionsavgift vid överträdelse av förordningen om värdepapperi</w:t>
      </w:r>
      <w:r>
        <w:softHyphen/>
        <w:t>sering. En tidsfrist om två år framstår som väl avvägd. Beslut om att ta ut en sanktionsavgift vid över</w:t>
      </w:r>
      <w:r>
        <w:softHyphen/>
        <w:t>trädelse av förordningen bör därmed inte få meddelas om den som Finans</w:t>
      </w:r>
      <w:r>
        <w:softHyphen/>
        <w:t>inspektionen avser att ta ut sanktionsavgift av inte inom två år från det att överträdelsen ägde rum har delgetts upplys</w:t>
      </w:r>
      <w:r>
        <w:softHyphen/>
        <w:t xml:space="preserve">ning om att frågan om sanktionsavgift har tagits upp av inspektionen. </w:t>
      </w:r>
    </w:p>
    <w:p w14:paraId="5ACFA630" w14:textId="77777777" w:rsidR="000A2C95" w:rsidRPr="00AB0AD3" w:rsidRDefault="000A2C95" w:rsidP="000A2C95">
      <w:pPr>
        <w:pStyle w:val="Rubrik5utannumrering"/>
      </w:pPr>
      <w:r w:rsidRPr="00AB0AD3">
        <w:t>Verkställighet av beslut om sanktionsavgift</w:t>
      </w:r>
    </w:p>
    <w:p w14:paraId="6B275F6B" w14:textId="77777777" w:rsidR="000A2C95" w:rsidRDefault="000A2C95" w:rsidP="000A2C95">
      <w:pPr>
        <w:pStyle w:val="Brdtextmedindrag"/>
        <w:ind w:firstLine="0"/>
      </w:pPr>
      <w:r>
        <w:t>I förordningen om värdepapperisering finns det inte några regler om betal</w:t>
      </w:r>
      <w:r>
        <w:softHyphen/>
        <w:t>ning av sanktionsavgifter, preskription och verkställighet. Medlemsstat</w:t>
      </w:r>
      <w:r>
        <w:softHyphen/>
        <w:t xml:space="preserve">erna har således frihet att själva avgöra vad som ska gälla i sådana frågor. </w:t>
      </w:r>
    </w:p>
    <w:p w14:paraId="60847FDC" w14:textId="77777777" w:rsidR="000A2C95" w:rsidRDefault="000A2C95" w:rsidP="000A2C95">
      <w:pPr>
        <w:pStyle w:val="Brdtextmedindrag"/>
      </w:pPr>
      <w:r>
        <w:t>Bestämmelserna om betalning, preskription och verkställighet bör i den nya kompletteringslagen ut</w:t>
      </w:r>
      <w:r>
        <w:softHyphen/>
        <w:t>formas efter förebild av motsvarande bestäm</w:t>
      </w:r>
      <w:r>
        <w:softHyphen/>
        <w:t xml:space="preserve">melser i andra lagar på finansmarknadsområdet </w:t>
      </w:r>
      <w:r w:rsidRPr="00D03080">
        <w:t>(se t.ex. 25</w:t>
      </w:r>
      <w:r>
        <w:t> </w:t>
      </w:r>
      <w:r w:rsidRPr="00D03080">
        <w:t>kap. 26–28</w:t>
      </w:r>
      <w:r>
        <w:t> </w:t>
      </w:r>
      <w:r w:rsidRPr="00D03080">
        <w:t>§§ lagen om värdepappersmarknaden,</w:t>
      </w:r>
      <w:r w:rsidRPr="002C2B9C">
        <w:t xml:space="preserve"> </w:t>
      </w:r>
      <w:r w:rsidRPr="00D03080">
        <w:t>5</w:t>
      </w:r>
      <w:r>
        <w:t> </w:t>
      </w:r>
      <w:r w:rsidRPr="00D03080">
        <w:t>kap. 22–26</w:t>
      </w:r>
      <w:r>
        <w:t> </w:t>
      </w:r>
      <w:r w:rsidRPr="00D03080">
        <w:t>§</w:t>
      </w:r>
      <w:r>
        <w:t>§</w:t>
      </w:r>
      <w:r w:rsidRPr="00D03080">
        <w:t xml:space="preserve"> lagen med komplet</w:t>
      </w:r>
      <w:r>
        <w:softHyphen/>
      </w:r>
      <w:r w:rsidRPr="00D03080">
        <w:t>terande bestämmelser till EU:s marknadsmissbruks</w:t>
      </w:r>
      <w:r w:rsidRPr="002C2B9C">
        <w:softHyphen/>
      </w:r>
      <w:r w:rsidRPr="00D03080">
        <w:t>förordning och 8</w:t>
      </w:r>
      <w:r>
        <w:t> </w:t>
      </w:r>
      <w:r w:rsidRPr="00D03080">
        <w:t>och</w:t>
      </w:r>
      <w:bookmarkStart w:id="248" w:name="_Hlk19548925"/>
      <w:r w:rsidRPr="00D03080">
        <w:t xml:space="preserve"> </w:t>
      </w:r>
      <w:bookmarkEnd w:id="248"/>
      <w:r w:rsidRPr="00D03080">
        <w:t>10–13</w:t>
      </w:r>
      <w:r>
        <w:t> </w:t>
      </w:r>
      <w:r w:rsidRPr="00D03080">
        <w:t>§§ lagen med kompletterande bestämmelser till EU:s blank</w:t>
      </w:r>
      <w:r>
        <w:softHyphen/>
      </w:r>
      <w:r w:rsidRPr="002C2B9C">
        <w:t>n</w:t>
      </w:r>
      <w:r w:rsidRPr="00D03080">
        <w:t>ings</w:t>
      </w:r>
      <w:r>
        <w:softHyphen/>
      </w:r>
      <w:r w:rsidRPr="00D03080">
        <w:t>förordning). Enligt dessa bestämmelser ska</w:t>
      </w:r>
      <w:r>
        <w:t xml:space="preserve"> en avgift betalas till Finans</w:t>
      </w:r>
      <w:r>
        <w:softHyphen/>
        <w:t>inspektionen inom 30 dagar efter det att ett beslut om avgiften har fått laga kraft eller den längre tid som anges i beslutet. Om avgiften inte betalas inom denna tid, ska Finansinspektionen lämna den obetalade avgiften för indrivning. Finansinspektionens beslut får verk</w:t>
      </w:r>
      <w:r>
        <w:softHyphen/>
        <w:t>ställas enligt utsöknings</w:t>
      </w:r>
      <w:r>
        <w:softHyphen/>
        <w:t>balken. Inne</w:t>
      </w:r>
      <w:r>
        <w:softHyphen/>
        <w:t>börden av dessa bestämmelser är att det inte krävs något domstols</w:t>
      </w:r>
      <w:r>
        <w:softHyphen/>
        <w:t>avgörande för att driva in avgiften som är obetald och för</w:t>
      </w:r>
      <w:r>
        <w:softHyphen/>
        <w:t>fallen till betal</w:t>
      </w:r>
      <w:r>
        <w:softHyphen/>
        <w:t xml:space="preserve">ning </w:t>
      </w:r>
      <w:r w:rsidRPr="00CD0D69">
        <w:t xml:space="preserve">och att mål om sanktionsavgift handläggs som allmänt mål hos Kronofogdemyndigheten </w:t>
      </w:r>
      <w:r>
        <w:t xml:space="preserve">(se </w:t>
      </w:r>
      <w:r w:rsidRPr="00CD0D69">
        <w:t>1</w:t>
      </w:r>
      <w:r>
        <w:t> </w:t>
      </w:r>
      <w:r w:rsidRPr="00CD0D69">
        <w:t>kap</w:t>
      </w:r>
      <w:r>
        <w:t>.</w:t>
      </w:r>
      <w:r w:rsidRPr="00CD0D69">
        <w:t xml:space="preserve"> 6</w:t>
      </w:r>
      <w:r>
        <w:t> </w:t>
      </w:r>
      <w:r w:rsidRPr="00CD0D69">
        <w:t>§</w:t>
      </w:r>
      <w:r>
        <w:t xml:space="preserve"> och 3 kap. 1 § första stycket 6 utsökningsbalken). Samma ordning bör gälla för beslut om sanktions</w:t>
      </w:r>
      <w:r>
        <w:softHyphen/>
        <w:t>avgifter enligt förord</w:t>
      </w:r>
      <w:r>
        <w:softHyphen/>
        <w:t>ningen om värdepap</w:t>
      </w:r>
      <w:r>
        <w:softHyphen/>
        <w:t>perisering. Motsvar</w:t>
      </w:r>
      <w:r>
        <w:softHyphen/>
        <w:t>ande bestäm</w:t>
      </w:r>
      <w:r>
        <w:softHyphen/>
        <w:t xml:space="preserve">melser bör därför tas in i den nya kompletteringslagen. </w:t>
      </w:r>
    </w:p>
    <w:p w14:paraId="5629FBA7" w14:textId="77777777" w:rsidR="000A2C95" w:rsidRPr="00717501" w:rsidRDefault="000A2C95" w:rsidP="000A2C95">
      <w:pPr>
        <w:pStyle w:val="Brdtextmedindrag"/>
      </w:pPr>
      <w:r>
        <w:lastRenderedPageBreak/>
        <w:t>När det gäller frågan om preskription anges i bestämmelserna i ovan nämnda lagar att en sanktionsavgift som beslutats faller bort i den utsträck</w:t>
      </w:r>
      <w:r>
        <w:softHyphen/>
        <w:t>ning verkställighet inte har skett inom fem år (se t.ex. 5 kap. 25 § lagen med kompletterande bestämmelser till EU:s marknadsmissbruks</w:t>
      </w:r>
      <w:r>
        <w:softHyphen/>
        <w:t>förord</w:t>
      </w:r>
      <w:r>
        <w:softHyphen/>
        <w:t>ning). Samma preskriptionstid bör gälla för de nu aktuella sanktions</w:t>
      </w:r>
      <w:r>
        <w:softHyphen/>
        <w:t>avgifterna. Med verkställighet avses faktiska verkställighets</w:t>
      </w:r>
      <w:r>
        <w:softHyphen/>
        <w:t>åtgärder. Preskrip</w:t>
      </w:r>
      <w:r>
        <w:softHyphen/>
        <w:t>tionen är absolut. Det betyder att fullgörande inte kan krävas efter det att fem år har gått sedan beslutet fått laga kraft, även om verkställighet har skett under femårsperioden avseende en del av sanktionsavgiften. Det som preskriberas är den del av avgiften som ännu inte drivits in (se prop. 2016/17:22 s. 255–257).</w:t>
      </w:r>
    </w:p>
    <w:p w14:paraId="23A8229E" w14:textId="77777777" w:rsidR="000A2C95" w:rsidRDefault="000A2C95" w:rsidP="000A2C95">
      <w:pPr>
        <w:pStyle w:val="Rubrik2"/>
      </w:pPr>
      <w:bookmarkStart w:id="249" w:name="_Toc529959551"/>
      <w:bookmarkStart w:id="250" w:name="_Toc1737431"/>
      <w:bookmarkStart w:id="251" w:name="_Toc2335176"/>
      <w:bookmarkStart w:id="252" w:name="_Toc9857686"/>
      <w:bookmarkStart w:id="253" w:name="_Toc18074145"/>
      <w:bookmarkStart w:id="254" w:name="_Toc20297723"/>
      <w:bookmarkStart w:id="255" w:name="_Toc22728925"/>
      <w:r>
        <w:t>Omständigheter som ska vara styrande vid beslut om ingripande</w:t>
      </w:r>
      <w:bookmarkEnd w:id="249"/>
      <w:bookmarkEnd w:id="250"/>
      <w:bookmarkEnd w:id="251"/>
      <w:bookmarkEnd w:id="252"/>
      <w:bookmarkEnd w:id="253"/>
      <w:bookmarkEnd w:id="254"/>
      <w:bookmarkEnd w:id="255"/>
    </w:p>
    <w:p w14:paraId="0444BEED" w14:textId="77777777" w:rsidR="000A2C95" w:rsidRPr="004D4A0F" w:rsidRDefault="000A2C95" w:rsidP="000A2C95">
      <w:pPr>
        <w:pStyle w:val="Brdtextram"/>
        <w:pBdr>
          <w:bottom w:val="none" w:sz="0" w:space="0" w:color="auto"/>
        </w:pBdr>
      </w:pPr>
      <w:r>
        <w:rPr>
          <w:b/>
        </w:rPr>
        <w:t>Regeringens förslag:</w:t>
      </w:r>
      <w:r>
        <w:t xml:space="preserve"> </w:t>
      </w:r>
      <w:r w:rsidRPr="004D4A0F">
        <w:t>Vid valet av ingripande ska Finansinspektio</w:t>
      </w:r>
      <w:r>
        <w:softHyphen/>
      </w:r>
      <w:r w:rsidRPr="004D4A0F">
        <w:t xml:space="preserve">nen ta hänsyn till </w:t>
      </w:r>
      <w:r w:rsidRPr="006C035A">
        <w:t>hur allvarlig överträdelsen är och hur länge den pågått. Särskild hänsyn ska tas til</w:t>
      </w:r>
      <w:r w:rsidRPr="00FC381D">
        <w:t xml:space="preserve">l </w:t>
      </w:r>
      <w:r>
        <w:t xml:space="preserve">överträdelsens art, </w:t>
      </w:r>
      <w:r w:rsidRPr="002C2B9C">
        <w:t>överträdelsens kon</w:t>
      </w:r>
      <w:r>
        <w:t>k</w:t>
      </w:r>
      <w:r w:rsidRPr="002C2B9C">
        <w:t>reta och potentiella effekter på det finansiella systemet</w:t>
      </w:r>
      <w:r>
        <w:t xml:space="preserve">, </w:t>
      </w:r>
      <w:r w:rsidRPr="002C2B9C">
        <w:t xml:space="preserve">skador </w:t>
      </w:r>
      <w:r>
        <w:t xml:space="preserve">som </w:t>
      </w:r>
      <w:r w:rsidRPr="002C2B9C">
        <w:t>upps</w:t>
      </w:r>
      <w:r>
        <w:t>t</w:t>
      </w:r>
      <w:r w:rsidRPr="002C2B9C">
        <w:t xml:space="preserve">ått </w:t>
      </w:r>
      <w:r w:rsidRPr="006C035A">
        <w:t>och graden av ansvar.</w:t>
      </w:r>
      <w:r w:rsidRPr="004D4A0F">
        <w:t xml:space="preserve"> </w:t>
      </w:r>
    </w:p>
    <w:p w14:paraId="5C5D2E10" w14:textId="77777777" w:rsidR="000A2C95" w:rsidRDefault="000A2C95" w:rsidP="000A2C95">
      <w:pPr>
        <w:pStyle w:val="Brdtextmedindragram"/>
        <w:pBdr>
          <w:bottom w:val="none" w:sz="0" w:space="0" w:color="auto"/>
        </w:pBdr>
      </w:pPr>
      <w:r w:rsidRPr="006919CA">
        <w:t xml:space="preserve">Finansinspektionen ska </w:t>
      </w:r>
      <w:r>
        <w:t>i försvårande riktning beakta om den fysiska eller juridiska personen tidigare har begått en överträdelse. Vid denna bedömning ska särskild vikt fästas vid om överträdelserna är likartade och den tid som har gått mellan de olika överträdelserna. I förmildrande riktning ska beaktas om den som har begått överträdelsen</w:t>
      </w:r>
    </w:p>
    <w:p w14:paraId="7DBCFCD7" w14:textId="77777777" w:rsidR="000A2C95" w:rsidRPr="004D4A0F" w:rsidRDefault="000A2C95" w:rsidP="000A2C95">
      <w:pPr>
        <w:pStyle w:val="Brdtextmedindragram"/>
        <w:pBdr>
          <w:bottom w:val="none" w:sz="0" w:space="0" w:color="auto"/>
        </w:pBdr>
      </w:pPr>
      <w:r>
        <w:t>1. </w:t>
      </w:r>
      <w:r w:rsidRPr="004D4A0F">
        <w:t>i väsentlig utsträckning genom ett aktivt samarbete har underlättat Finansinspektionens utredning, och</w:t>
      </w:r>
    </w:p>
    <w:p w14:paraId="563CCCEC" w14:textId="77777777" w:rsidR="000A2C95" w:rsidRPr="004D4A0F" w:rsidRDefault="000A2C95" w:rsidP="000A2C95">
      <w:pPr>
        <w:pStyle w:val="Brdtextmedindragram"/>
        <w:pBdr>
          <w:bottom w:val="none" w:sz="0" w:space="0" w:color="auto"/>
        </w:pBdr>
      </w:pPr>
      <w:r>
        <w:t>2. </w:t>
      </w:r>
      <w:r w:rsidRPr="004D4A0F">
        <w:t>snabbt upphört med överträdelsen eller snabbt verkat för att över</w:t>
      </w:r>
      <w:r>
        <w:softHyphen/>
      </w:r>
      <w:r w:rsidRPr="004D4A0F">
        <w:t xml:space="preserve">trädelsen ska upphöra, sedan den anmälts till eller påtalats </w:t>
      </w:r>
      <w:r>
        <w:t xml:space="preserve">av </w:t>
      </w:r>
      <w:r w:rsidRPr="004D4A0F">
        <w:t>Finans</w:t>
      </w:r>
      <w:r>
        <w:softHyphen/>
      </w:r>
      <w:r w:rsidRPr="004D4A0F">
        <w:t xml:space="preserve">inspektionen. </w:t>
      </w:r>
    </w:p>
    <w:p w14:paraId="758E6DA5" w14:textId="77777777" w:rsidR="000A2C95" w:rsidRPr="004D4A0F" w:rsidRDefault="000A2C95" w:rsidP="000A2C95">
      <w:pPr>
        <w:pStyle w:val="Brdtextmedindragram"/>
        <w:pBdr>
          <w:bottom w:val="none" w:sz="0" w:space="0" w:color="auto"/>
        </w:pBdr>
      </w:pPr>
      <w:r w:rsidRPr="004D4A0F">
        <w:t xml:space="preserve">De omständigheter som ska vara styrande </w:t>
      </w:r>
      <w:r>
        <w:t xml:space="preserve">vid valet av ingripande </w:t>
      </w:r>
      <w:r w:rsidRPr="004D4A0F">
        <w:t>ska beaktas även vid bestämmande av sanktionsavgiftens storlek</w:t>
      </w:r>
      <w:r>
        <w:t>.</w:t>
      </w:r>
      <w:r w:rsidRPr="004D4A0F">
        <w:t xml:space="preserve"> Utöver detta ska särskild hänsyn också tas till den berörda personens finansiella </w:t>
      </w:r>
      <w:r>
        <w:t>ställning</w:t>
      </w:r>
      <w:r w:rsidRPr="004D4A0F">
        <w:t xml:space="preserve"> </w:t>
      </w:r>
      <w:r>
        <w:t>och</w:t>
      </w:r>
      <w:r w:rsidRPr="004D4A0F">
        <w:t xml:space="preserve"> den vinst personen gjort till följd av överträdelsen</w:t>
      </w:r>
      <w:r>
        <w:t>, om den går att bestämma</w:t>
      </w:r>
      <w:r w:rsidRPr="004D4A0F">
        <w:t xml:space="preserve">. </w:t>
      </w:r>
    </w:p>
    <w:p w14:paraId="74115311" w14:textId="77777777" w:rsidR="000A2C95" w:rsidRPr="004D4A0F" w:rsidRDefault="000A2C95" w:rsidP="000A2C95">
      <w:pPr>
        <w:pStyle w:val="Brdtextmedindragram"/>
        <w:pBdr>
          <w:bottom w:val="none" w:sz="0" w:space="0" w:color="auto"/>
        </w:pBdr>
      </w:pPr>
      <w:r w:rsidRPr="004D4A0F">
        <w:t>Finansinspektionen ska</w:t>
      </w:r>
      <w:r>
        <w:t xml:space="preserve"> få</w:t>
      </w:r>
      <w:r w:rsidRPr="004D4A0F">
        <w:t xml:space="preserve"> avstå från ingripande om</w:t>
      </w:r>
    </w:p>
    <w:p w14:paraId="57ACA464" w14:textId="77777777" w:rsidR="000A2C95" w:rsidRPr="004D4A0F" w:rsidRDefault="000A2C95" w:rsidP="000A2C95">
      <w:pPr>
        <w:pStyle w:val="Brdtextmedindragram"/>
        <w:pBdr>
          <w:bottom w:val="none" w:sz="0" w:space="0" w:color="auto"/>
        </w:pBdr>
      </w:pPr>
      <w:r>
        <w:t>1. </w:t>
      </w:r>
      <w:r w:rsidRPr="004D4A0F">
        <w:t>överträdelse</w:t>
      </w:r>
      <w:r>
        <w:t>n</w:t>
      </w:r>
      <w:r w:rsidRPr="004D4A0F">
        <w:t xml:space="preserve"> är ringa </w:t>
      </w:r>
      <w:r w:rsidRPr="005E37D8">
        <w:t>eller ursäktlig,</w:t>
      </w:r>
    </w:p>
    <w:p w14:paraId="152B7BDA" w14:textId="77777777" w:rsidR="000A2C95" w:rsidRPr="004D4A0F" w:rsidRDefault="000A2C95" w:rsidP="000A2C95">
      <w:pPr>
        <w:pStyle w:val="Brdtextmedindragram"/>
        <w:pBdr>
          <w:bottom w:val="none" w:sz="0" w:space="0" w:color="auto"/>
        </w:pBdr>
      </w:pPr>
      <w:r>
        <w:t>2. </w:t>
      </w:r>
      <w:r w:rsidRPr="004D4A0F">
        <w:t xml:space="preserve">den </w:t>
      </w:r>
      <w:r>
        <w:t>fysiska</w:t>
      </w:r>
      <w:r w:rsidRPr="004D4A0F">
        <w:t xml:space="preserve"> eller</w:t>
      </w:r>
      <w:r>
        <w:t xml:space="preserve"> juridiska</w:t>
      </w:r>
      <w:r w:rsidRPr="004D4A0F">
        <w:t xml:space="preserve"> personen </w:t>
      </w:r>
      <w:r>
        <w:t xml:space="preserve">i fråga </w:t>
      </w:r>
      <w:r w:rsidRPr="004D4A0F">
        <w:t>gör rättelse,</w:t>
      </w:r>
    </w:p>
    <w:p w14:paraId="403B26C6" w14:textId="77777777" w:rsidR="000A2C95" w:rsidRDefault="000A2C95" w:rsidP="000A2C95">
      <w:pPr>
        <w:pStyle w:val="Brdtextmedindragram"/>
        <w:pBdr>
          <w:bottom w:val="none" w:sz="0" w:space="0" w:color="auto"/>
        </w:pBdr>
      </w:pPr>
      <w:r>
        <w:t>3. </w:t>
      </w:r>
      <w:r w:rsidRPr="004D4A0F">
        <w:t>den fysiska personen verkat för att den juridiska personen gör rättelse,</w:t>
      </w:r>
    </w:p>
    <w:p w14:paraId="384B45D5" w14:textId="77777777" w:rsidR="000A2C95" w:rsidRPr="004D4A0F" w:rsidRDefault="000A2C95" w:rsidP="000A2C95">
      <w:pPr>
        <w:pStyle w:val="Brdtextmedindragram"/>
        <w:pBdr>
          <w:top w:val="none" w:sz="0" w:space="0" w:color="auto"/>
        </w:pBdr>
      </w:pPr>
      <w:r>
        <w:t xml:space="preserve">4. någon annan myndighet eller </w:t>
      </w:r>
      <w:r w:rsidRPr="004D4A0F">
        <w:t>något annat organ har vidtagit åt</w:t>
      </w:r>
      <w:r>
        <w:softHyphen/>
      </w:r>
      <w:r w:rsidRPr="004D4A0F">
        <w:t>gärder mot den fysiska personen eller den juridiska personen och dessa åtgärder bedöms tillräckliga, eller</w:t>
      </w:r>
    </w:p>
    <w:p w14:paraId="3AC2D64B" w14:textId="77777777" w:rsidR="000A2C95" w:rsidRPr="004D4A0F" w:rsidRDefault="000A2C95" w:rsidP="000A2C95">
      <w:pPr>
        <w:pStyle w:val="Brdtextmedindragram"/>
        <w:pBdr>
          <w:top w:val="none" w:sz="0" w:space="0" w:color="auto"/>
        </w:pBdr>
      </w:pPr>
      <w:r>
        <w:t>5. </w:t>
      </w:r>
      <w:r w:rsidRPr="004D4A0F">
        <w:t xml:space="preserve">det annars finns särskilda skäl. </w:t>
      </w:r>
    </w:p>
    <w:p w14:paraId="5FA3D3E2" w14:textId="77777777" w:rsidR="000A2C95" w:rsidRPr="00131543" w:rsidRDefault="000A2C95" w:rsidP="000A2C95">
      <w:pPr>
        <w:pStyle w:val="Brdtextmedindrag"/>
        <w:rPr>
          <w:sz w:val="8"/>
          <w:szCs w:val="8"/>
        </w:rPr>
      </w:pPr>
    </w:p>
    <w:p w14:paraId="2B0480BC" w14:textId="77777777" w:rsidR="000A2C95" w:rsidRDefault="000A2C95" w:rsidP="000A2C95">
      <w:pPr>
        <w:pStyle w:val="Brdtextmedindrag"/>
      </w:pPr>
      <w:r w:rsidRPr="00131543">
        <w:rPr>
          <w:b/>
        </w:rPr>
        <w:t>Promemorians förslag</w:t>
      </w:r>
      <w:r>
        <w:t xml:space="preserve"> överensstämmer med regeringens förslag. </w:t>
      </w:r>
    </w:p>
    <w:p w14:paraId="66CB7AE5" w14:textId="77777777" w:rsidR="000A2C95" w:rsidRPr="00095B47" w:rsidRDefault="000A2C95" w:rsidP="000A2C95">
      <w:pPr>
        <w:pStyle w:val="Brdtextmedindrag"/>
      </w:pPr>
      <w:r w:rsidRPr="00131543">
        <w:rPr>
          <w:b/>
        </w:rPr>
        <w:t>Remissinstanserna</w:t>
      </w:r>
      <w:r>
        <w:rPr>
          <w:b/>
        </w:rPr>
        <w:t xml:space="preserve"> </w:t>
      </w:r>
      <w:r>
        <w:t xml:space="preserve">tillstyrker förslaget eller har inget att invända mot det. </w:t>
      </w:r>
    </w:p>
    <w:p w14:paraId="273691CA" w14:textId="77777777" w:rsidR="000A2C95" w:rsidRPr="000555F8" w:rsidRDefault="000A2C95" w:rsidP="000A2C95">
      <w:pPr>
        <w:pStyle w:val="Rubrik4utannumrering"/>
      </w:pPr>
      <w:r w:rsidRPr="000555F8">
        <w:lastRenderedPageBreak/>
        <w:t xml:space="preserve">Skälen för </w:t>
      </w:r>
      <w:r>
        <w:t>regeringens förslag</w:t>
      </w:r>
    </w:p>
    <w:p w14:paraId="7383A9C1" w14:textId="77777777" w:rsidR="000A2C95" w:rsidRPr="00651769" w:rsidRDefault="000A2C95" w:rsidP="000A2C95">
      <w:pPr>
        <w:pStyle w:val="Rubrik5utannumrering"/>
        <w:spacing w:before="0"/>
      </w:pPr>
      <w:r>
        <w:t>Alla relevanta omständigheter ska beaktas</w:t>
      </w:r>
    </w:p>
    <w:p w14:paraId="1D1433DF" w14:textId="77777777" w:rsidR="000A2C95" w:rsidRDefault="000A2C95" w:rsidP="000A2C95">
      <w:pPr>
        <w:pStyle w:val="Brdtext"/>
        <w:rPr>
          <w:rFonts w:eastAsiaTheme="minorHAnsi"/>
        </w:rPr>
      </w:pPr>
      <w:r>
        <w:rPr>
          <w:rFonts w:eastAsiaTheme="minorHAnsi"/>
        </w:rPr>
        <w:t>Enligt förordningen om värdepapperisering ska de behöriga myndig</w:t>
      </w:r>
      <w:r>
        <w:rPr>
          <w:rFonts w:eastAsiaTheme="minorHAnsi"/>
        </w:rPr>
        <w:softHyphen/>
        <w:t>heterna beakta alla relevanta omständigheter när de fastställer typ och nivå på administrativa sanktioner (artikel 33.2).</w:t>
      </w:r>
    </w:p>
    <w:p w14:paraId="2B16B513" w14:textId="77777777" w:rsidR="000A2C95" w:rsidRDefault="000A2C95" w:rsidP="000A2C95">
      <w:pPr>
        <w:pStyle w:val="Brdtextmedindrag"/>
        <w:rPr>
          <w:rFonts w:eastAsiaTheme="minorHAnsi"/>
        </w:rPr>
      </w:pPr>
      <w:r>
        <w:rPr>
          <w:rFonts w:eastAsiaTheme="minorHAnsi"/>
        </w:rPr>
        <w:t>I förordningen anges särskilt att den behöriga myndigheten ska beakta om överträdelsen är uppsåtlig eller om den beror på oaktsamhet. Vidare finns följande, icke uttömmande, uppräkning av omständigheter som ska beaktas (artikel 33.2 a–g).</w:t>
      </w:r>
    </w:p>
    <w:p w14:paraId="212D632F" w14:textId="77777777" w:rsidR="000A2C95" w:rsidRPr="000A2C95" w:rsidRDefault="000A2C95" w:rsidP="0055081C">
      <w:pPr>
        <w:pStyle w:val="Numreradlista"/>
        <w:numPr>
          <w:ilvl w:val="1"/>
          <w:numId w:val="48"/>
        </w:numPr>
        <w:ind w:left="284" w:hanging="284"/>
        <w:rPr>
          <w:rFonts w:eastAsiaTheme="minorHAnsi"/>
        </w:rPr>
      </w:pPr>
      <w:r w:rsidRPr="000A2C95">
        <w:rPr>
          <w:rFonts w:eastAsiaTheme="minorHAnsi"/>
        </w:rPr>
        <w:t>Överträdelsens väsentlighet, allvar och varaktighet.</w:t>
      </w:r>
    </w:p>
    <w:p w14:paraId="6542CE46" w14:textId="77777777" w:rsidR="000A2C95" w:rsidRDefault="000A2C95" w:rsidP="0055081C">
      <w:pPr>
        <w:pStyle w:val="Numreradlista"/>
        <w:numPr>
          <w:ilvl w:val="1"/>
          <w:numId w:val="48"/>
        </w:numPr>
        <w:ind w:left="284" w:hanging="284"/>
        <w:rPr>
          <w:rFonts w:eastAsiaTheme="minorHAnsi"/>
        </w:rPr>
      </w:pPr>
      <w:r>
        <w:rPr>
          <w:rFonts w:eastAsiaTheme="minorHAnsi"/>
        </w:rPr>
        <w:t>Graden av ansvar hos den fysiska eller juridiska person som gjort sig skyldig till överträdelsen.</w:t>
      </w:r>
    </w:p>
    <w:p w14:paraId="4EF04937" w14:textId="77777777" w:rsidR="000A2C95" w:rsidRDefault="000A2C95" w:rsidP="0055081C">
      <w:pPr>
        <w:pStyle w:val="Numreradlista"/>
        <w:numPr>
          <w:ilvl w:val="1"/>
          <w:numId w:val="48"/>
        </w:numPr>
        <w:ind w:left="284" w:hanging="284"/>
        <w:rPr>
          <w:rFonts w:eastAsiaTheme="minorHAnsi"/>
        </w:rPr>
      </w:pPr>
      <w:r>
        <w:rPr>
          <w:rFonts w:eastAsiaTheme="minorHAnsi"/>
        </w:rPr>
        <w:t xml:space="preserve">Den ansvariga fysiska eller juridiska personens finansiella styrka. </w:t>
      </w:r>
    </w:p>
    <w:p w14:paraId="7335B17F" w14:textId="3AE7F4D6" w:rsidR="000A2C95" w:rsidRDefault="000A2C95" w:rsidP="0055081C">
      <w:pPr>
        <w:pStyle w:val="Numreradlista"/>
        <w:numPr>
          <w:ilvl w:val="1"/>
          <w:numId w:val="48"/>
        </w:numPr>
        <w:ind w:left="284" w:hanging="284"/>
        <w:rPr>
          <w:rFonts w:eastAsiaTheme="minorHAnsi"/>
        </w:rPr>
      </w:pPr>
      <w:r>
        <w:rPr>
          <w:rFonts w:eastAsiaTheme="minorHAnsi"/>
        </w:rPr>
        <w:t>Storleken på den vinst som den ansvariga fysiska eller juridiska per</w:t>
      </w:r>
      <w:r>
        <w:rPr>
          <w:rFonts w:eastAsiaTheme="minorHAnsi"/>
        </w:rPr>
        <w:softHyphen/>
        <w:t>sonen gjort eller den förlust som undvikits, i den mån de kan fastställas.</w:t>
      </w:r>
    </w:p>
    <w:p w14:paraId="6DE75244" w14:textId="77777777" w:rsidR="000A2C95" w:rsidRDefault="000A2C95" w:rsidP="0055081C">
      <w:pPr>
        <w:pStyle w:val="Numreradlista"/>
        <w:numPr>
          <w:ilvl w:val="1"/>
          <w:numId w:val="48"/>
        </w:numPr>
        <w:ind w:left="284" w:hanging="284"/>
        <w:rPr>
          <w:rFonts w:eastAsiaTheme="minorHAnsi"/>
        </w:rPr>
      </w:pPr>
      <w:r>
        <w:rPr>
          <w:rFonts w:eastAsiaTheme="minorHAnsi"/>
        </w:rPr>
        <w:t>De förluster för tredje parter som överträdelsen orsakat, i den mån de kan fastställas.</w:t>
      </w:r>
    </w:p>
    <w:p w14:paraId="5E4BE1BA" w14:textId="6FA87F78" w:rsidR="000A2C95" w:rsidRDefault="000A2C95" w:rsidP="0055081C">
      <w:pPr>
        <w:pStyle w:val="Numreradlista"/>
        <w:numPr>
          <w:ilvl w:val="1"/>
          <w:numId w:val="48"/>
        </w:numPr>
        <w:ind w:left="284" w:hanging="284"/>
        <w:rPr>
          <w:rFonts w:eastAsiaTheme="minorHAnsi"/>
        </w:rPr>
      </w:pPr>
      <w:r>
        <w:rPr>
          <w:rFonts w:eastAsiaTheme="minorHAnsi"/>
        </w:rPr>
        <w:t>Graden av den ansvariga fysiska eller juridiska personens vilja att sam</w:t>
      </w:r>
      <w:r>
        <w:rPr>
          <w:rFonts w:eastAsiaTheme="minorHAnsi"/>
        </w:rPr>
        <w:softHyphen/>
        <w:t xml:space="preserve">arbeta med den behöriga myndigheten, utan att det påverkar behovet av att säkerställa återbetalning av de vinster som personen erhållit eller förluster som denne undvikit. </w:t>
      </w:r>
    </w:p>
    <w:p w14:paraId="201F937C" w14:textId="77777777" w:rsidR="000A2C95" w:rsidRDefault="000A2C95" w:rsidP="0055081C">
      <w:pPr>
        <w:pStyle w:val="Numreradlista"/>
        <w:numPr>
          <w:ilvl w:val="1"/>
          <w:numId w:val="48"/>
        </w:numPr>
        <w:ind w:left="284" w:hanging="284"/>
        <w:rPr>
          <w:rFonts w:eastAsiaTheme="minorHAnsi"/>
        </w:rPr>
      </w:pPr>
      <w:r>
        <w:rPr>
          <w:rFonts w:eastAsiaTheme="minorHAnsi"/>
        </w:rPr>
        <w:t>Den ansvariga fysiska eller juridiska personens tidigare över</w:t>
      </w:r>
      <w:r>
        <w:rPr>
          <w:rFonts w:eastAsiaTheme="minorHAnsi"/>
        </w:rPr>
        <w:softHyphen/>
        <w:t xml:space="preserve">trädelser. </w:t>
      </w:r>
    </w:p>
    <w:p w14:paraId="7669B9A3" w14:textId="77777777" w:rsidR="000A2C95" w:rsidRDefault="000A2C95" w:rsidP="000A2C95">
      <w:pPr>
        <w:pStyle w:val="Brdtext"/>
        <w:rPr>
          <w:rFonts w:eastAsiaTheme="minorHAnsi"/>
        </w:rPr>
      </w:pPr>
    </w:p>
    <w:p w14:paraId="510387E4" w14:textId="77777777" w:rsidR="000A2C95" w:rsidRDefault="000A2C95" w:rsidP="000A2C95">
      <w:pPr>
        <w:pStyle w:val="Brdtext"/>
        <w:rPr>
          <w:rFonts w:eastAsiaTheme="minorHAnsi"/>
        </w:rPr>
      </w:pPr>
      <w:r>
        <w:rPr>
          <w:rFonts w:eastAsiaTheme="minorHAnsi"/>
        </w:rPr>
        <w:t>Likande regler finns i bl.a. Europaparlamentets och rådets förordning (EU) nr 596/2014 av den 16 april 2014 om marknadsmissbruk (marknadsmiss</w:t>
      </w:r>
      <w:r>
        <w:rPr>
          <w:rFonts w:eastAsiaTheme="minorHAnsi"/>
        </w:rPr>
        <w:softHyphen/>
        <w:t>bruksförordningen), förordningen om värdepapperscentraler och kapital</w:t>
      </w:r>
      <w:r>
        <w:rPr>
          <w:rFonts w:eastAsiaTheme="minorHAnsi"/>
        </w:rPr>
        <w:softHyphen/>
        <w:t>täckningsdirektivet (artikel 31, artikel 64 respektive artikel 70). Mot</w:t>
      </w:r>
      <w:r>
        <w:rPr>
          <w:rFonts w:eastAsiaTheme="minorHAnsi"/>
        </w:rPr>
        <w:softHyphen/>
        <w:t>svarande bestämmelser har i svensk rätt införts i lagen med komplett</w:t>
      </w:r>
      <w:r>
        <w:rPr>
          <w:rFonts w:eastAsiaTheme="minorHAnsi"/>
        </w:rPr>
        <w:softHyphen/>
        <w:t>erande bestämmelser till EU:s marknadsmissbruks</w:t>
      </w:r>
      <w:r>
        <w:rPr>
          <w:rFonts w:eastAsiaTheme="minorHAnsi"/>
        </w:rPr>
        <w:softHyphen/>
        <w:t xml:space="preserve">förordning (5 kap. </w:t>
      </w:r>
      <w:r>
        <w:rPr>
          <w:rFonts w:eastAsiaTheme="minorHAnsi"/>
        </w:rPr>
        <w:br/>
        <w:t xml:space="preserve">15–18 §§), lagen om värdepapperscentraler och kontoföring av finansiella instrument (9 kap. 24–26 §§) och lagen om bank- och finansieringsrörelse (15 kap. 1 b och 1 c §§). I dessa lagar anges således vilka omständigheter som ska beaktas vid valet mellan olika sanktioner. </w:t>
      </w:r>
      <w:r w:rsidRPr="005F6C84">
        <w:rPr>
          <w:rFonts w:eastAsiaTheme="minorHAnsi"/>
        </w:rPr>
        <w:t>I</w:t>
      </w:r>
      <w:r>
        <w:rPr>
          <w:rFonts w:eastAsiaTheme="minorHAnsi"/>
        </w:rPr>
        <w:t> </w:t>
      </w:r>
      <w:r w:rsidRPr="005F6C84">
        <w:rPr>
          <w:rFonts w:eastAsiaTheme="minorHAnsi"/>
        </w:rPr>
        <w:t>förordningen om värdepapperisering är re</w:t>
      </w:r>
      <w:r>
        <w:rPr>
          <w:rFonts w:eastAsiaTheme="minorHAnsi"/>
        </w:rPr>
        <w:t xml:space="preserve">geln, i likhet med i </w:t>
      </w:r>
      <w:r w:rsidRPr="005F6C84">
        <w:rPr>
          <w:rFonts w:eastAsiaTheme="minorHAnsi"/>
        </w:rPr>
        <w:t>Europa</w:t>
      </w:r>
      <w:r>
        <w:rPr>
          <w:rFonts w:eastAsiaTheme="minorHAnsi"/>
        </w:rPr>
        <w:softHyphen/>
      </w:r>
      <w:r w:rsidRPr="005F6C84">
        <w:rPr>
          <w:rFonts w:eastAsiaTheme="minorHAnsi"/>
        </w:rPr>
        <w:t>parlamentets och rådets förordning (EU) 2017/1129 av den 14 juni 2017 om prospekt som ska offentliggöras när värdepapper erbjuds till allmän</w:t>
      </w:r>
      <w:r>
        <w:rPr>
          <w:rFonts w:eastAsiaTheme="minorHAnsi"/>
        </w:rPr>
        <w:softHyphen/>
      </w:r>
      <w:r w:rsidRPr="005F6C84">
        <w:rPr>
          <w:rFonts w:eastAsiaTheme="minorHAnsi"/>
        </w:rPr>
        <w:t>heten eller tas upp till handel på en reglerad marknad, och om upphävande av direktiv 2003/71/EG (artikel 39)</w:t>
      </w:r>
      <w:r>
        <w:rPr>
          <w:rFonts w:eastAsiaTheme="minorHAnsi"/>
        </w:rPr>
        <w:t>, till skillnad från liknande regler i andra EU-rätts</w:t>
      </w:r>
      <w:r>
        <w:rPr>
          <w:rFonts w:eastAsiaTheme="minorHAnsi"/>
        </w:rPr>
        <w:softHyphen/>
        <w:t>akter, utformad så att den är riktad till den behöriga myndigheten. Det skulle därför kunna förstås som att den är direkt tillämplig</w:t>
      </w:r>
      <w:r w:rsidRPr="005F6C84">
        <w:rPr>
          <w:rFonts w:eastAsiaTheme="minorHAnsi"/>
        </w:rPr>
        <w:t>.</w:t>
      </w:r>
      <w:r>
        <w:rPr>
          <w:rFonts w:eastAsiaTheme="minorHAnsi"/>
        </w:rPr>
        <w:t xml:space="preserve"> Vid införandet av lagen</w:t>
      </w:r>
      <w:r w:rsidRPr="00B67B5D">
        <w:rPr>
          <w:rFonts w:eastAsiaTheme="minorHAnsi"/>
        </w:rPr>
        <w:t xml:space="preserve"> med kompletterande bestämmelser till EU:s prospekt</w:t>
      </w:r>
      <w:r>
        <w:rPr>
          <w:rFonts w:eastAsiaTheme="minorHAnsi"/>
        </w:rPr>
        <w:softHyphen/>
      </w:r>
      <w:r w:rsidRPr="00B67B5D">
        <w:rPr>
          <w:rFonts w:eastAsiaTheme="minorHAnsi"/>
        </w:rPr>
        <w:t>förordning</w:t>
      </w:r>
      <w:r>
        <w:rPr>
          <w:rFonts w:eastAsiaTheme="minorHAnsi"/>
        </w:rPr>
        <w:t xml:space="preserve"> gjordes dock bedöm</w:t>
      </w:r>
      <w:r>
        <w:rPr>
          <w:rFonts w:eastAsiaTheme="minorHAnsi"/>
        </w:rPr>
        <w:softHyphen/>
        <w:t>ningen att det, för att främja förutsäg</w:t>
      </w:r>
      <w:r>
        <w:rPr>
          <w:rFonts w:eastAsiaTheme="minorHAnsi"/>
        </w:rPr>
        <w:softHyphen/>
        <w:t>barheten och enhet</w:t>
      </w:r>
      <w:r>
        <w:rPr>
          <w:rFonts w:eastAsiaTheme="minorHAnsi"/>
        </w:rPr>
        <w:softHyphen/>
        <w:t>lig</w:t>
      </w:r>
      <w:r>
        <w:rPr>
          <w:rFonts w:eastAsiaTheme="minorHAnsi"/>
        </w:rPr>
        <w:softHyphen/>
        <w:t>heten i tillämp</w:t>
      </w:r>
      <w:r>
        <w:rPr>
          <w:rFonts w:eastAsiaTheme="minorHAnsi"/>
        </w:rPr>
        <w:softHyphen/>
        <w:t>ningen av bestämmelserna, är en rimlig utgångs</w:t>
      </w:r>
      <w:r>
        <w:rPr>
          <w:rFonts w:eastAsiaTheme="minorHAnsi"/>
        </w:rPr>
        <w:softHyphen/>
        <w:t>punkt att de omständig</w:t>
      </w:r>
      <w:r>
        <w:rPr>
          <w:rFonts w:eastAsiaTheme="minorHAnsi"/>
        </w:rPr>
        <w:softHyphen/>
        <w:t>heter som anges i den förord</w:t>
      </w:r>
      <w:r>
        <w:rPr>
          <w:rFonts w:eastAsiaTheme="minorHAnsi"/>
        </w:rPr>
        <w:softHyphen/>
        <w:t xml:space="preserve">ningen anges även i lag </w:t>
      </w:r>
      <w:r w:rsidRPr="005F6C84">
        <w:rPr>
          <w:rFonts w:eastAsiaTheme="minorHAnsi"/>
        </w:rPr>
        <w:t>(</w:t>
      </w:r>
      <w:r>
        <w:rPr>
          <w:rFonts w:eastAsiaTheme="minorHAnsi"/>
        </w:rPr>
        <w:t xml:space="preserve">prop. 2018/19:83 </w:t>
      </w:r>
      <w:r w:rsidRPr="005F6C84">
        <w:rPr>
          <w:rFonts w:eastAsiaTheme="minorHAnsi"/>
        </w:rPr>
        <w:t>s. </w:t>
      </w:r>
      <w:r>
        <w:rPr>
          <w:rFonts w:eastAsiaTheme="minorHAnsi"/>
        </w:rPr>
        <w:t>102–104</w:t>
      </w:r>
      <w:r w:rsidRPr="005F6C84">
        <w:rPr>
          <w:rFonts w:eastAsiaTheme="minorHAnsi"/>
        </w:rPr>
        <w:t>)</w:t>
      </w:r>
      <w:r>
        <w:rPr>
          <w:rFonts w:eastAsiaTheme="minorHAnsi"/>
        </w:rPr>
        <w:t>. Det bör vara till fördel för både tilläm</w:t>
      </w:r>
      <w:r>
        <w:rPr>
          <w:rFonts w:eastAsiaTheme="minorHAnsi"/>
        </w:rPr>
        <w:softHyphen/>
        <w:t>pande myndigheter och berörda personer. Det bör inte göras någon annan bedömning i detta fall än den som gjordes i det lagstift</w:t>
      </w:r>
      <w:r>
        <w:rPr>
          <w:rFonts w:eastAsiaTheme="minorHAnsi"/>
        </w:rPr>
        <w:softHyphen/>
        <w:t>nings</w:t>
      </w:r>
      <w:r>
        <w:rPr>
          <w:rFonts w:eastAsiaTheme="minorHAnsi"/>
        </w:rPr>
        <w:softHyphen/>
        <w:t>ärendet. De omständigheter som anges i förordningen om värdepapperi</w:t>
      </w:r>
      <w:r>
        <w:rPr>
          <w:rFonts w:eastAsiaTheme="minorHAnsi"/>
        </w:rPr>
        <w:softHyphen/>
        <w:t xml:space="preserve">sering bör därför anges även </w:t>
      </w:r>
      <w:r w:rsidRPr="00E21D97">
        <w:rPr>
          <w:rFonts w:eastAsiaTheme="minorHAnsi"/>
        </w:rPr>
        <w:t xml:space="preserve">i </w:t>
      </w:r>
      <w:r>
        <w:rPr>
          <w:rFonts w:eastAsiaTheme="minorHAnsi"/>
        </w:rPr>
        <w:t>den nya kompletteringslagen. För att inte begränsa utrymmet för egna bedöm</w:t>
      </w:r>
      <w:r>
        <w:rPr>
          <w:rFonts w:eastAsiaTheme="minorHAnsi"/>
        </w:rPr>
        <w:softHyphen/>
        <w:t xml:space="preserve">ningar och möjligheter att ta hänsyn till särskilda </w:t>
      </w:r>
      <w:r>
        <w:rPr>
          <w:rFonts w:eastAsiaTheme="minorHAnsi"/>
        </w:rPr>
        <w:lastRenderedPageBreak/>
        <w:t>omstän</w:t>
      </w:r>
      <w:r>
        <w:rPr>
          <w:rFonts w:eastAsiaTheme="minorHAnsi"/>
        </w:rPr>
        <w:softHyphen/>
        <w:t>digheter i det enskilda fallet bör dock lagtexten utgöra en exempli</w:t>
      </w:r>
      <w:r>
        <w:rPr>
          <w:rFonts w:eastAsiaTheme="minorHAnsi"/>
        </w:rPr>
        <w:softHyphen/>
        <w:t>fierande, inte uttöm</w:t>
      </w:r>
      <w:r>
        <w:rPr>
          <w:rFonts w:eastAsiaTheme="minorHAnsi"/>
        </w:rPr>
        <w:softHyphen/>
        <w:t xml:space="preserve">mande, uppräkning av vilka omständigheter som ska beaktas. </w:t>
      </w:r>
      <w:r w:rsidRPr="00965AC6">
        <w:rPr>
          <w:rFonts w:eastAsiaTheme="minorHAnsi"/>
        </w:rPr>
        <w:t>Det går emellertid inte att reglera vilken relativ vikt som ska till</w:t>
      </w:r>
      <w:r>
        <w:rPr>
          <w:rFonts w:eastAsiaTheme="minorHAnsi"/>
        </w:rPr>
        <w:softHyphen/>
      </w:r>
      <w:r w:rsidRPr="00965AC6">
        <w:rPr>
          <w:rFonts w:eastAsiaTheme="minorHAnsi"/>
        </w:rPr>
        <w:t>mätas olika omständigheter eller hur de ska vägas i det enskilda fallet, utan det blir en fråga som ankommer på tillämpande myndighet eller domstol (se prop. 2013/14:228 s. 237</w:t>
      </w:r>
      <w:r>
        <w:rPr>
          <w:rFonts w:eastAsiaTheme="minorHAnsi"/>
        </w:rPr>
        <w:t>–239</w:t>
      </w:r>
      <w:r w:rsidRPr="00965AC6">
        <w:rPr>
          <w:rFonts w:eastAsiaTheme="minorHAnsi"/>
        </w:rPr>
        <w:t>).</w:t>
      </w:r>
    </w:p>
    <w:p w14:paraId="0F812267" w14:textId="77777777" w:rsidR="000A2C95" w:rsidRDefault="000A2C95" w:rsidP="000A2C95">
      <w:pPr>
        <w:pStyle w:val="Brdtextmedindrag"/>
        <w:rPr>
          <w:rFonts w:eastAsiaTheme="minorHAnsi"/>
        </w:rPr>
      </w:pPr>
      <w:r>
        <w:rPr>
          <w:rFonts w:eastAsiaTheme="minorHAnsi"/>
        </w:rPr>
        <w:t>Den systematik som har valts i tidigare lagstiftningsärenden utgår från att det</w:t>
      </w:r>
      <w:r w:rsidRPr="000E27E6">
        <w:rPr>
          <w:rFonts w:eastAsiaTheme="minorHAnsi"/>
        </w:rPr>
        <w:t xml:space="preserve"> bör stå klart vad som ska vara utgångspunkten vid val av </w:t>
      </w:r>
      <w:r>
        <w:rPr>
          <w:rFonts w:eastAsiaTheme="minorHAnsi"/>
        </w:rPr>
        <w:t xml:space="preserve">ingripande. </w:t>
      </w:r>
      <w:r w:rsidRPr="000E27E6">
        <w:rPr>
          <w:rFonts w:eastAsiaTheme="minorHAnsi"/>
        </w:rPr>
        <w:t xml:space="preserve">Därutöver bör </w:t>
      </w:r>
      <w:r>
        <w:rPr>
          <w:rFonts w:eastAsiaTheme="minorHAnsi"/>
        </w:rPr>
        <w:t xml:space="preserve">det </w:t>
      </w:r>
      <w:r w:rsidRPr="000E27E6">
        <w:rPr>
          <w:rFonts w:eastAsiaTheme="minorHAnsi"/>
        </w:rPr>
        <w:t>anges vilka omständigheter som i vart fall bör tillåtas att inverk</w:t>
      </w:r>
      <w:r>
        <w:rPr>
          <w:rFonts w:eastAsiaTheme="minorHAnsi"/>
        </w:rPr>
        <w:t>a på beslutet om vilken form av ingripande</w:t>
      </w:r>
      <w:r w:rsidRPr="000E27E6">
        <w:rPr>
          <w:rFonts w:eastAsiaTheme="minorHAnsi"/>
        </w:rPr>
        <w:t xml:space="preserve"> som slutlig</w:t>
      </w:r>
      <w:r>
        <w:rPr>
          <w:rFonts w:eastAsiaTheme="minorHAnsi"/>
        </w:rPr>
        <w:t>en ska väljas</w:t>
      </w:r>
      <w:r w:rsidRPr="000E27E6">
        <w:rPr>
          <w:rFonts w:eastAsiaTheme="minorHAnsi"/>
        </w:rPr>
        <w:t>.</w:t>
      </w:r>
      <w:r>
        <w:rPr>
          <w:rFonts w:eastAsiaTheme="minorHAnsi"/>
        </w:rPr>
        <w:t xml:space="preserve"> Med den utgångspunkten kan de omständigheter som räknas upp i förord</w:t>
      </w:r>
      <w:r>
        <w:rPr>
          <w:rFonts w:eastAsiaTheme="minorHAnsi"/>
        </w:rPr>
        <w:softHyphen/>
        <w:t xml:space="preserve">ningen delas in </w:t>
      </w:r>
      <w:r w:rsidRPr="000E27E6">
        <w:rPr>
          <w:rFonts w:eastAsiaTheme="minorHAnsi"/>
        </w:rPr>
        <w:t xml:space="preserve">i sådana som är hänförliga till själva överträdelsen, </w:t>
      </w:r>
      <w:r>
        <w:rPr>
          <w:rFonts w:eastAsiaTheme="minorHAnsi"/>
        </w:rPr>
        <w:t>och</w:t>
      </w:r>
      <w:r w:rsidRPr="000E27E6">
        <w:rPr>
          <w:rFonts w:eastAsiaTheme="minorHAnsi"/>
        </w:rPr>
        <w:t xml:space="preserve"> sådana som är att hänföra till </w:t>
      </w:r>
      <w:r>
        <w:rPr>
          <w:rFonts w:eastAsiaTheme="minorHAnsi"/>
        </w:rPr>
        <w:t xml:space="preserve">den </w:t>
      </w:r>
      <w:r w:rsidRPr="000E27E6">
        <w:rPr>
          <w:rFonts w:eastAsiaTheme="minorHAnsi"/>
        </w:rPr>
        <w:t>finansiella situation</w:t>
      </w:r>
      <w:r>
        <w:rPr>
          <w:rFonts w:eastAsiaTheme="minorHAnsi"/>
        </w:rPr>
        <w:t>en</w:t>
      </w:r>
      <w:r w:rsidRPr="000E27E6">
        <w:rPr>
          <w:rFonts w:eastAsiaTheme="minorHAnsi"/>
        </w:rPr>
        <w:t xml:space="preserve"> </w:t>
      </w:r>
      <w:r>
        <w:rPr>
          <w:rFonts w:eastAsiaTheme="minorHAnsi"/>
        </w:rPr>
        <w:t>hos den som begått den aktuella överträdelsen respektive sådana omstän</w:t>
      </w:r>
      <w:r>
        <w:rPr>
          <w:rFonts w:eastAsiaTheme="minorHAnsi"/>
        </w:rPr>
        <w:softHyphen/>
        <w:t xml:space="preserve">digheter som </w:t>
      </w:r>
      <w:r w:rsidRPr="000E27E6">
        <w:rPr>
          <w:rFonts w:eastAsiaTheme="minorHAnsi"/>
        </w:rPr>
        <w:t>inträffat före eller efter överträdelsen</w:t>
      </w:r>
      <w:r>
        <w:rPr>
          <w:rFonts w:eastAsiaTheme="minorHAnsi"/>
        </w:rPr>
        <w:t xml:space="preserve"> och som är relevanta att beakta</w:t>
      </w:r>
      <w:r w:rsidRPr="000E27E6">
        <w:rPr>
          <w:rFonts w:eastAsiaTheme="minorHAnsi"/>
        </w:rPr>
        <w:t xml:space="preserve">. </w:t>
      </w:r>
    </w:p>
    <w:p w14:paraId="68118476" w14:textId="77777777" w:rsidR="000A2C95" w:rsidRDefault="000A2C95" w:rsidP="000A2C95">
      <w:pPr>
        <w:pStyle w:val="Brdtextmedindrag"/>
        <w:rPr>
          <w:rFonts w:eastAsiaTheme="minorHAnsi"/>
        </w:rPr>
      </w:pPr>
      <w:r w:rsidRPr="000E27E6">
        <w:rPr>
          <w:rFonts w:eastAsiaTheme="minorHAnsi"/>
        </w:rPr>
        <w:t>Med faktorer som är hänförliga till själva överträdelsen bör avses objek</w:t>
      </w:r>
      <w:r>
        <w:rPr>
          <w:rFonts w:eastAsiaTheme="minorHAnsi"/>
        </w:rPr>
        <w:softHyphen/>
      </w:r>
      <w:r w:rsidRPr="000E27E6">
        <w:rPr>
          <w:rFonts w:eastAsiaTheme="minorHAnsi"/>
        </w:rPr>
        <w:t xml:space="preserve">tiva faktorer som </w:t>
      </w:r>
      <w:r>
        <w:rPr>
          <w:rFonts w:eastAsiaTheme="minorHAnsi"/>
        </w:rPr>
        <w:t xml:space="preserve">överträdelsens konkreta och potentiella effekter på det finansiella systemet, </w:t>
      </w:r>
      <w:r w:rsidRPr="000E27E6">
        <w:rPr>
          <w:rFonts w:eastAsiaTheme="minorHAnsi"/>
        </w:rPr>
        <w:t>överträdelsens</w:t>
      </w:r>
      <w:r>
        <w:rPr>
          <w:rFonts w:eastAsiaTheme="minorHAnsi"/>
        </w:rPr>
        <w:t xml:space="preserve"> väsentlighet,</w:t>
      </w:r>
      <w:r w:rsidRPr="000E27E6">
        <w:rPr>
          <w:rFonts w:eastAsiaTheme="minorHAnsi"/>
        </w:rPr>
        <w:t xml:space="preserve"> allvar och varak</w:t>
      </w:r>
      <w:r>
        <w:rPr>
          <w:rFonts w:eastAsiaTheme="minorHAnsi"/>
        </w:rPr>
        <w:softHyphen/>
      </w:r>
      <w:r w:rsidRPr="000E27E6">
        <w:rPr>
          <w:rFonts w:eastAsiaTheme="minorHAnsi"/>
        </w:rPr>
        <w:t>tighet</w:t>
      </w:r>
      <w:r>
        <w:rPr>
          <w:rFonts w:eastAsiaTheme="minorHAnsi"/>
        </w:rPr>
        <w:t xml:space="preserve"> och</w:t>
      </w:r>
      <w:r w:rsidRPr="000E27E6">
        <w:rPr>
          <w:rFonts w:eastAsiaTheme="minorHAnsi"/>
        </w:rPr>
        <w:t xml:space="preserve"> om det finns tredje parter som har orsakats skada av över</w:t>
      </w:r>
      <w:r>
        <w:rPr>
          <w:rFonts w:eastAsiaTheme="minorHAnsi"/>
        </w:rPr>
        <w:softHyphen/>
      </w:r>
      <w:r w:rsidRPr="000E27E6">
        <w:rPr>
          <w:rFonts w:eastAsiaTheme="minorHAnsi"/>
        </w:rPr>
        <w:t xml:space="preserve">trädelsen. </w:t>
      </w:r>
      <w:r>
        <w:rPr>
          <w:rFonts w:eastAsiaTheme="minorHAnsi"/>
        </w:rPr>
        <w:t>Uttrycket ”överträdelsens väsentlighet” som anges i förord</w:t>
      </w:r>
      <w:r>
        <w:rPr>
          <w:rFonts w:eastAsiaTheme="minorHAnsi"/>
        </w:rPr>
        <w:softHyphen/>
        <w:t>ningen om värdepapperisering (artikel 33.2 a) bör i den nya kompletteringslagen mot</w:t>
      </w:r>
      <w:r>
        <w:rPr>
          <w:rFonts w:eastAsiaTheme="minorHAnsi"/>
        </w:rPr>
        <w:softHyphen/>
        <w:t>svaras av uttrycket ”överträdelsens art”. Den relevanta omständigheten om det finns tredje parter som har orsakats skada av överträdelsen bör, liksom vid tidigare genomförande av likalydande regler i EU-direktiv på finans</w:t>
      </w:r>
      <w:r>
        <w:rPr>
          <w:rFonts w:eastAsiaTheme="minorHAnsi"/>
        </w:rPr>
        <w:softHyphen/>
        <w:t xml:space="preserve">marknadsområdet, i den nya </w:t>
      </w:r>
      <w:r w:rsidRPr="00605437">
        <w:rPr>
          <w:rFonts w:eastAsiaTheme="minorHAnsi"/>
        </w:rPr>
        <w:t>lagen m</w:t>
      </w:r>
      <w:r>
        <w:rPr>
          <w:rFonts w:eastAsiaTheme="minorHAnsi"/>
        </w:rPr>
        <w:t xml:space="preserve">otsvaras av uttrycket ”skador som uppstått” (se t.ex. </w:t>
      </w:r>
      <w:r w:rsidRPr="006B3497">
        <w:rPr>
          <w:rFonts w:eastAsiaTheme="minorHAnsi"/>
        </w:rPr>
        <w:t>prop. 2015/16:26 s.</w:t>
      </w:r>
      <w:r>
        <w:rPr>
          <w:rFonts w:eastAsiaTheme="minorHAnsi"/>
        </w:rPr>
        <w:t> </w:t>
      </w:r>
      <w:r w:rsidRPr="006B3497">
        <w:rPr>
          <w:rFonts w:eastAsiaTheme="minorHAnsi"/>
        </w:rPr>
        <w:t>104</w:t>
      </w:r>
      <w:r>
        <w:rPr>
          <w:rFonts w:eastAsiaTheme="minorHAnsi"/>
        </w:rPr>
        <w:t xml:space="preserve">–106). </w:t>
      </w:r>
      <w:r w:rsidRPr="000E27E6">
        <w:rPr>
          <w:rFonts w:eastAsiaTheme="minorHAnsi"/>
        </w:rPr>
        <w:t xml:space="preserve">Vid bedömningen av själva överträdelsen bör hänsyn även tas till sådant som i förordningen </w:t>
      </w:r>
      <w:r>
        <w:rPr>
          <w:rFonts w:eastAsiaTheme="minorHAnsi"/>
        </w:rPr>
        <w:t>uttrycks s</w:t>
      </w:r>
      <w:r w:rsidRPr="000E27E6">
        <w:rPr>
          <w:rFonts w:eastAsiaTheme="minorHAnsi"/>
        </w:rPr>
        <w:t xml:space="preserve">om </w:t>
      </w:r>
      <w:r>
        <w:rPr>
          <w:rFonts w:eastAsiaTheme="minorHAnsi"/>
        </w:rPr>
        <w:t>”</w:t>
      </w:r>
      <w:r w:rsidRPr="000E27E6">
        <w:rPr>
          <w:rFonts w:eastAsiaTheme="minorHAnsi"/>
        </w:rPr>
        <w:t>grad</w:t>
      </w:r>
      <w:r>
        <w:rPr>
          <w:rFonts w:eastAsiaTheme="minorHAnsi"/>
        </w:rPr>
        <w:t>en</w:t>
      </w:r>
      <w:r w:rsidRPr="000E27E6">
        <w:rPr>
          <w:rFonts w:eastAsiaTheme="minorHAnsi"/>
        </w:rPr>
        <w:t xml:space="preserve"> av ansvar</w:t>
      </w:r>
      <w:r>
        <w:rPr>
          <w:rFonts w:eastAsiaTheme="minorHAnsi"/>
        </w:rPr>
        <w:t>” (artikel 33.2 b)</w:t>
      </w:r>
      <w:r w:rsidRPr="000E27E6">
        <w:rPr>
          <w:rFonts w:eastAsiaTheme="minorHAnsi"/>
        </w:rPr>
        <w:t xml:space="preserve">. </w:t>
      </w:r>
      <w:r w:rsidRPr="00C552A8">
        <w:rPr>
          <w:rFonts w:eastAsiaTheme="minorHAnsi"/>
        </w:rPr>
        <w:t>Med det senare uttrycket avses i huvudsak att någon kan vara mer eller mindre ansvarig för en över</w:t>
      </w:r>
      <w:r>
        <w:rPr>
          <w:rFonts w:eastAsiaTheme="minorHAnsi"/>
        </w:rPr>
        <w:softHyphen/>
      </w:r>
      <w:r w:rsidRPr="00C552A8">
        <w:rPr>
          <w:rFonts w:eastAsiaTheme="minorHAnsi"/>
        </w:rPr>
        <w:t>trädelse och ha en omfattande eller mer begränsad kännedom om de omständigheter som utgör överträdelsen.</w:t>
      </w:r>
      <w:r>
        <w:rPr>
          <w:rFonts w:eastAsiaTheme="minorHAnsi"/>
        </w:rPr>
        <w:t xml:space="preserve"> Detta innefattar även om över</w:t>
      </w:r>
      <w:r>
        <w:rPr>
          <w:rFonts w:eastAsiaTheme="minorHAnsi"/>
        </w:rPr>
        <w:softHyphen/>
        <w:t>trädelsen är uppsåtlig eller om den har begåtts av oaktsamhet.</w:t>
      </w:r>
      <w:r w:rsidRPr="00C552A8">
        <w:rPr>
          <w:rFonts w:eastAsiaTheme="minorHAnsi"/>
        </w:rPr>
        <w:t xml:space="preserve"> </w:t>
      </w:r>
      <w:r>
        <w:rPr>
          <w:rFonts w:eastAsiaTheme="minorHAnsi"/>
        </w:rPr>
        <w:t>I annan lag</w:t>
      </w:r>
      <w:r>
        <w:rPr>
          <w:rFonts w:eastAsiaTheme="minorHAnsi"/>
        </w:rPr>
        <w:softHyphen/>
        <w:t>stiftning på finansmarknadsområdet anges också uttryckligen ”över</w:t>
      </w:r>
      <w:r>
        <w:rPr>
          <w:rFonts w:eastAsiaTheme="minorHAnsi"/>
        </w:rPr>
        <w:softHyphen/>
        <w:t>trädel</w:t>
      </w:r>
      <w:r>
        <w:rPr>
          <w:rFonts w:eastAsiaTheme="minorHAnsi"/>
        </w:rPr>
        <w:softHyphen/>
        <w:t>sens konkreta och potentiella effekter på det finansiella systemet” som en omständighet hänförlig till själva överträdelsen (se t.ex. 25 kap. 2 § lagen om värdepappersmarknaden). Någon sådan omständig</w:t>
      </w:r>
      <w:r>
        <w:rPr>
          <w:rFonts w:eastAsiaTheme="minorHAnsi"/>
        </w:rPr>
        <w:softHyphen/>
        <w:t>het anges inte ut</w:t>
      </w:r>
      <w:r>
        <w:rPr>
          <w:rFonts w:eastAsiaTheme="minorHAnsi"/>
        </w:rPr>
        <w:softHyphen/>
        <w:t>tryckligen i förordningen om värdepapperisering. En möjlighet att beakta konkreta och potentiella effekter på det finansiella systemet torde i och för sig följa av att överträdelsens allvar ska beaktas. För att främja förutsäg</w:t>
      </w:r>
      <w:r>
        <w:rPr>
          <w:rFonts w:eastAsiaTheme="minorHAnsi"/>
        </w:rPr>
        <w:softHyphen/>
        <w:t>barheten och enhetligheten vid tillämpningen av lagstiftningen på finans</w:t>
      </w:r>
      <w:r>
        <w:rPr>
          <w:rFonts w:eastAsiaTheme="minorHAnsi"/>
        </w:rPr>
        <w:softHyphen/>
        <w:t>marknads</w:t>
      </w:r>
      <w:r>
        <w:rPr>
          <w:rFonts w:eastAsiaTheme="minorHAnsi"/>
        </w:rPr>
        <w:softHyphen/>
        <w:t>området är det emellertid rimligt att det även i den nu aktuella bestämmelsen uttryckligen anges att överträdelsens konkreta och poten</w:t>
      </w:r>
      <w:r>
        <w:rPr>
          <w:rFonts w:eastAsiaTheme="minorHAnsi"/>
        </w:rPr>
        <w:softHyphen/>
        <w:t xml:space="preserve">tiella effekter på det finansiella systemet ska beaktas. </w:t>
      </w:r>
      <w:r w:rsidRPr="000E27E6">
        <w:rPr>
          <w:rFonts w:eastAsiaTheme="minorHAnsi"/>
        </w:rPr>
        <w:t xml:space="preserve">Om </w:t>
      </w:r>
      <w:r>
        <w:rPr>
          <w:rFonts w:eastAsiaTheme="minorHAnsi"/>
        </w:rPr>
        <w:t>nämnda</w:t>
      </w:r>
      <w:r w:rsidRPr="000E27E6">
        <w:rPr>
          <w:rFonts w:eastAsiaTheme="minorHAnsi"/>
        </w:rPr>
        <w:t xml:space="preserve"> faktorer bildar utgångspunkt för valet av </w:t>
      </w:r>
      <w:r>
        <w:rPr>
          <w:rFonts w:eastAsiaTheme="minorHAnsi"/>
        </w:rPr>
        <w:t xml:space="preserve">ingripande kan därefter </w:t>
      </w:r>
      <w:r w:rsidRPr="000E27E6">
        <w:rPr>
          <w:rFonts w:eastAsiaTheme="minorHAnsi"/>
        </w:rPr>
        <w:t>det slut</w:t>
      </w:r>
      <w:r>
        <w:rPr>
          <w:rFonts w:eastAsiaTheme="minorHAnsi"/>
        </w:rPr>
        <w:softHyphen/>
      </w:r>
      <w:r w:rsidRPr="000E27E6">
        <w:rPr>
          <w:rFonts w:eastAsiaTheme="minorHAnsi"/>
        </w:rPr>
        <w:t>liga utfallet påverkas av faktorer som inte är att hänföra till själva över</w:t>
      </w:r>
      <w:r>
        <w:rPr>
          <w:rFonts w:eastAsiaTheme="minorHAnsi"/>
        </w:rPr>
        <w:softHyphen/>
      </w:r>
      <w:r w:rsidRPr="000E27E6">
        <w:rPr>
          <w:rFonts w:eastAsiaTheme="minorHAnsi"/>
        </w:rPr>
        <w:t xml:space="preserve">trädelsen. </w:t>
      </w:r>
      <w:r w:rsidRPr="00605437">
        <w:rPr>
          <w:rFonts w:eastAsiaTheme="minorHAnsi"/>
        </w:rPr>
        <w:t>Till sådana omständigheter bör hänföras omfatt</w:t>
      </w:r>
      <w:r>
        <w:rPr>
          <w:rFonts w:eastAsiaTheme="minorHAnsi"/>
        </w:rPr>
        <w:softHyphen/>
      </w:r>
      <w:r w:rsidRPr="00605437">
        <w:rPr>
          <w:rFonts w:eastAsiaTheme="minorHAnsi"/>
        </w:rPr>
        <w:t>ningen av er</w:t>
      </w:r>
      <w:r>
        <w:rPr>
          <w:rFonts w:eastAsiaTheme="minorHAnsi"/>
        </w:rPr>
        <w:softHyphen/>
      </w:r>
      <w:r w:rsidRPr="00605437">
        <w:rPr>
          <w:rFonts w:eastAsiaTheme="minorHAnsi"/>
        </w:rPr>
        <w:t>hållna fördelar till följd av överträdelsen, tidigare över</w:t>
      </w:r>
      <w:r>
        <w:rPr>
          <w:rFonts w:eastAsiaTheme="minorHAnsi"/>
        </w:rPr>
        <w:softHyphen/>
      </w:r>
      <w:r w:rsidRPr="00605437">
        <w:rPr>
          <w:rFonts w:eastAsiaTheme="minorHAnsi"/>
        </w:rPr>
        <w:t xml:space="preserve">trädelser och agerandet hos den som begått överträdelsen efter </w:t>
      </w:r>
      <w:r>
        <w:rPr>
          <w:rFonts w:eastAsiaTheme="minorHAnsi"/>
        </w:rPr>
        <w:t xml:space="preserve">det </w:t>
      </w:r>
      <w:r w:rsidRPr="00605437">
        <w:rPr>
          <w:rFonts w:eastAsiaTheme="minorHAnsi"/>
        </w:rPr>
        <w:t xml:space="preserve">att överträdelsen avslöjats. </w:t>
      </w:r>
    </w:p>
    <w:p w14:paraId="031381CE" w14:textId="77777777" w:rsidR="000A2C95" w:rsidRPr="00651769" w:rsidRDefault="000A2C95" w:rsidP="000A2C95">
      <w:pPr>
        <w:pStyle w:val="Rubrik5utannumrering"/>
      </w:pPr>
      <w:r w:rsidRPr="00651769">
        <w:lastRenderedPageBreak/>
        <w:t xml:space="preserve">Omständigheter som bör beaktas </w:t>
      </w:r>
      <w:r>
        <w:t xml:space="preserve">särskilt </w:t>
      </w:r>
      <w:r w:rsidRPr="00651769">
        <w:t>vid fastställande av sanktionsavgiftens storlek</w:t>
      </w:r>
    </w:p>
    <w:p w14:paraId="1E6774A2" w14:textId="77777777" w:rsidR="000A2C95" w:rsidRPr="007D1F38" w:rsidRDefault="000A2C95" w:rsidP="000A2C95">
      <w:pPr>
        <w:pStyle w:val="Brdtext"/>
        <w:rPr>
          <w:rFonts w:eastAsiaTheme="minorHAnsi"/>
        </w:rPr>
      </w:pPr>
      <w:r w:rsidRPr="007D1F38">
        <w:rPr>
          <w:rFonts w:eastAsiaTheme="minorHAnsi"/>
        </w:rPr>
        <w:t xml:space="preserve">När Finansinspektionen ingriper genom beslut om sanktionsavgift enligt </w:t>
      </w:r>
      <w:r>
        <w:rPr>
          <w:rFonts w:eastAsiaTheme="minorHAnsi"/>
        </w:rPr>
        <w:t>den nya kompletteringslagen bör</w:t>
      </w:r>
      <w:r w:rsidRPr="007D1F38">
        <w:rPr>
          <w:rFonts w:eastAsiaTheme="minorHAnsi"/>
        </w:rPr>
        <w:t xml:space="preserve"> inspektionen, vid fastställande av stor</w:t>
      </w:r>
      <w:r>
        <w:rPr>
          <w:rFonts w:eastAsiaTheme="minorHAnsi"/>
        </w:rPr>
        <w:softHyphen/>
      </w:r>
      <w:r w:rsidRPr="007D1F38">
        <w:rPr>
          <w:rFonts w:eastAsiaTheme="minorHAnsi"/>
        </w:rPr>
        <w:t>leken på sank</w:t>
      </w:r>
      <w:r>
        <w:rPr>
          <w:rFonts w:eastAsiaTheme="minorHAnsi"/>
        </w:rPr>
        <w:softHyphen/>
      </w:r>
      <w:r w:rsidRPr="007D1F38">
        <w:rPr>
          <w:rFonts w:eastAsiaTheme="minorHAnsi"/>
        </w:rPr>
        <w:t>tionsavgiften, ta hänsyn till samtliga relevanta omständig</w:t>
      </w:r>
      <w:r>
        <w:rPr>
          <w:rFonts w:eastAsiaTheme="minorHAnsi"/>
        </w:rPr>
        <w:softHyphen/>
      </w:r>
      <w:r w:rsidRPr="007D1F38">
        <w:rPr>
          <w:rFonts w:eastAsiaTheme="minorHAnsi"/>
        </w:rPr>
        <w:t xml:space="preserve">heter, inbegripet de som ska beaktas vid val av ingripande. I fråga om sanktionsavgiftens storlek är det därutöver särskilt relevant att beakta den aktuella personens finansiella </w:t>
      </w:r>
      <w:r>
        <w:rPr>
          <w:rFonts w:eastAsiaTheme="minorHAnsi"/>
        </w:rPr>
        <w:t>ställning</w:t>
      </w:r>
      <w:r w:rsidRPr="007D1F38">
        <w:rPr>
          <w:rFonts w:eastAsiaTheme="minorHAnsi"/>
        </w:rPr>
        <w:t xml:space="preserve"> och storleken på den vinst som </w:t>
      </w:r>
      <w:r>
        <w:rPr>
          <w:rFonts w:eastAsiaTheme="minorHAnsi"/>
        </w:rPr>
        <w:t>personen gjort</w:t>
      </w:r>
      <w:r w:rsidRPr="007D1F38">
        <w:rPr>
          <w:rFonts w:eastAsiaTheme="minorHAnsi"/>
        </w:rPr>
        <w:t xml:space="preserve"> till följd av överträdelsen. </w:t>
      </w:r>
      <w:r>
        <w:rPr>
          <w:rFonts w:eastAsiaTheme="minorHAnsi"/>
        </w:rPr>
        <w:t>Ovan föreslås att de</w:t>
      </w:r>
      <w:r w:rsidRPr="007D1F38">
        <w:rPr>
          <w:rFonts w:eastAsiaTheme="minorHAnsi"/>
        </w:rPr>
        <w:t xml:space="preserve"> omständig</w:t>
      </w:r>
      <w:r>
        <w:rPr>
          <w:rFonts w:eastAsiaTheme="minorHAnsi"/>
        </w:rPr>
        <w:softHyphen/>
      </w:r>
      <w:r w:rsidRPr="007D1F38">
        <w:rPr>
          <w:rFonts w:eastAsiaTheme="minorHAnsi"/>
        </w:rPr>
        <w:t>heter som enligt förord</w:t>
      </w:r>
      <w:r>
        <w:rPr>
          <w:rFonts w:eastAsiaTheme="minorHAnsi"/>
        </w:rPr>
        <w:softHyphen/>
      </w:r>
      <w:r w:rsidRPr="007D1F38">
        <w:rPr>
          <w:rFonts w:eastAsiaTheme="minorHAnsi"/>
        </w:rPr>
        <w:t xml:space="preserve">ningen </w:t>
      </w:r>
      <w:r>
        <w:rPr>
          <w:rFonts w:eastAsiaTheme="minorHAnsi"/>
        </w:rPr>
        <w:t xml:space="preserve">om värdepapperisering </w:t>
      </w:r>
      <w:r w:rsidRPr="007D1F38">
        <w:rPr>
          <w:rFonts w:eastAsiaTheme="minorHAnsi"/>
        </w:rPr>
        <w:t xml:space="preserve">särskilt ska beaktas vid fastställande av val av ingripande </w:t>
      </w:r>
      <w:r>
        <w:rPr>
          <w:rFonts w:eastAsiaTheme="minorHAnsi"/>
        </w:rPr>
        <w:t>ska anges i</w:t>
      </w:r>
      <w:r w:rsidRPr="007D1F38">
        <w:rPr>
          <w:rFonts w:eastAsiaTheme="minorHAnsi"/>
        </w:rPr>
        <w:t xml:space="preserve"> </w:t>
      </w:r>
      <w:r>
        <w:rPr>
          <w:rFonts w:eastAsiaTheme="minorHAnsi"/>
        </w:rPr>
        <w:t>den nya komp</w:t>
      </w:r>
      <w:r>
        <w:rPr>
          <w:rFonts w:eastAsiaTheme="minorHAnsi"/>
        </w:rPr>
        <w:softHyphen/>
        <w:t>lette</w:t>
      </w:r>
      <w:r>
        <w:rPr>
          <w:rFonts w:eastAsiaTheme="minorHAnsi"/>
        </w:rPr>
        <w:softHyphen/>
        <w:t>ringslagen</w:t>
      </w:r>
      <w:r w:rsidRPr="007D1F38">
        <w:rPr>
          <w:rFonts w:eastAsiaTheme="minorHAnsi"/>
        </w:rPr>
        <w:t>. För att främja förutsägbarheten och enhetligheten bör även de omständigheter som ska beaktas särskilt vid fastställandet av sanktions</w:t>
      </w:r>
      <w:r>
        <w:rPr>
          <w:rFonts w:eastAsiaTheme="minorHAnsi"/>
        </w:rPr>
        <w:softHyphen/>
      </w:r>
      <w:r w:rsidRPr="007D1F38">
        <w:rPr>
          <w:rFonts w:eastAsiaTheme="minorHAnsi"/>
        </w:rPr>
        <w:t xml:space="preserve">avgiftens storlek </w:t>
      </w:r>
      <w:r>
        <w:rPr>
          <w:rFonts w:eastAsiaTheme="minorHAnsi"/>
        </w:rPr>
        <w:t>anges i</w:t>
      </w:r>
      <w:r w:rsidRPr="007D1F38">
        <w:rPr>
          <w:rFonts w:eastAsiaTheme="minorHAnsi"/>
        </w:rPr>
        <w:t xml:space="preserve"> lag</w:t>
      </w:r>
      <w:r>
        <w:rPr>
          <w:rFonts w:eastAsiaTheme="minorHAnsi"/>
        </w:rPr>
        <w:t>en</w:t>
      </w:r>
      <w:r w:rsidRPr="007D1F38">
        <w:rPr>
          <w:rFonts w:eastAsiaTheme="minorHAnsi"/>
        </w:rPr>
        <w:t xml:space="preserve">. </w:t>
      </w:r>
    </w:p>
    <w:p w14:paraId="01F2388F" w14:textId="77777777" w:rsidR="000A2C95" w:rsidRPr="007D1F38" w:rsidRDefault="000A2C95" w:rsidP="000A2C95">
      <w:pPr>
        <w:pStyle w:val="Brdtextmedindrag"/>
        <w:rPr>
          <w:rFonts w:eastAsiaTheme="minorHAnsi"/>
        </w:rPr>
      </w:pPr>
      <w:r w:rsidRPr="007D1F38">
        <w:rPr>
          <w:rFonts w:eastAsiaTheme="minorHAnsi"/>
        </w:rPr>
        <w:t xml:space="preserve">Den ansvariga personens finansiella </w:t>
      </w:r>
      <w:r>
        <w:rPr>
          <w:rFonts w:eastAsiaTheme="minorHAnsi"/>
        </w:rPr>
        <w:t>ställning</w:t>
      </w:r>
      <w:r w:rsidRPr="007D1F38">
        <w:rPr>
          <w:rFonts w:eastAsiaTheme="minorHAnsi"/>
        </w:rPr>
        <w:t xml:space="preserve"> bör indikeras genom den ansvariga juridiska personens totala årsomsättning eller en fysisk persons årsinkomst</w:t>
      </w:r>
      <w:r>
        <w:rPr>
          <w:rFonts w:eastAsiaTheme="minorHAnsi"/>
        </w:rPr>
        <w:t xml:space="preserve"> och nettotillgångar (jfr skäl 35 i förordningen)</w:t>
      </w:r>
      <w:r w:rsidRPr="007D1F38">
        <w:rPr>
          <w:rFonts w:eastAsiaTheme="minorHAnsi"/>
        </w:rPr>
        <w:t>. Liksom anges i förarbetena till motsvarande bestämmelser i lagen med kompletterande bestämmelser till EU:s marknadsmissbruksförordning bör andra ekonom</w:t>
      </w:r>
      <w:r>
        <w:rPr>
          <w:rFonts w:eastAsiaTheme="minorHAnsi"/>
        </w:rPr>
        <w:softHyphen/>
      </w:r>
      <w:r w:rsidRPr="007D1F38">
        <w:rPr>
          <w:rFonts w:eastAsiaTheme="minorHAnsi"/>
        </w:rPr>
        <w:t>iska förhållanden, såsom underhållsskyldighet i fråga om fysisk person och förmögenhetsförhållanden</w:t>
      </w:r>
      <w:r>
        <w:rPr>
          <w:rFonts w:eastAsiaTheme="minorHAnsi"/>
        </w:rPr>
        <w:t>,</w:t>
      </w:r>
      <w:r w:rsidRPr="007D1F38">
        <w:rPr>
          <w:rFonts w:eastAsiaTheme="minorHAnsi"/>
        </w:rPr>
        <w:t xml:space="preserve"> kunna beakta</w:t>
      </w:r>
      <w:r>
        <w:rPr>
          <w:rFonts w:eastAsiaTheme="minorHAnsi"/>
        </w:rPr>
        <w:t>s (se prop. 2016/17:22 s. 224).</w:t>
      </w:r>
      <w:r w:rsidRPr="007D1F38">
        <w:rPr>
          <w:rFonts w:eastAsiaTheme="minorHAnsi"/>
        </w:rPr>
        <w:t xml:space="preserve"> </w:t>
      </w:r>
    </w:p>
    <w:p w14:paraId="447077ED" w14:textId="77777777" w:rsidR="000A2C95" w:rsidRDefault="000A2C95" w:rsidP="000A2C95">
      <w:pPr>
        <w:pStyle w:val="Brdtextmedindrag"/>
        <w:rPr>
          <w:rFonts w:eastAsiaTheme="minorHAnsi"/>
        </w:rPr>
      </w:pPr>
      <w:r>
        <w:rPr>
          <w:rFonts w:eastAsiaTheme="minorHAnsi"/>
        </w:rPr>
        <w:t xml:space="preserve">I förordningen om värdepapperisering anges att den vinst som personen har gjort eller den förlust som undvikits ska beaktas (artikel 33.2 d). I likhet med den bedömning som gjorts i tidigare lagstiftningsärenden bör i bestämmelsen i den nya lagen enbart vinst anges. Den vinst som gjorts avser ett nettobelopp och omfattar de intäkter som erhållits och de förluster som undvikits, dvs. den fördel som erhållits </w:t>
      </w:r>
      <w:r w:rsidRPr="007D1F38">
        <w:rPr>
          <w:rFonts w:eastAsiaTheme="minorHAnsi"/>
        </w:rPr>
        <w:t>(</w:t>
      </w:r>
      <w:r>
        <w:rPr>
          <w:rFonts w:eastAsiaTheme="minorHAnsi"/>
        </w:rPr>
        <w:t>jfr</w:t>
      </w:r>
      <w:r w:rsidRPr="007D1F38">
        <w:rPr>
          <w:rFonts w:eastAsiaTheme="minorHAnsi"/>
        </w:rPr>
        <w:t xml:space="preserve"> prop. 2016/17:162 s.</w:t>
      </w:r>
      <w:r>
        <w:rPr>
          <w:rFonts w:eastAsiaTheme="minorHAnsi"/>
        </w:rPr>
        <w:t> </w:t>
      </w:r>
      <w:r w:rsidRPr="007D1F38">
        <w:rPr>
          <w:rFonts w:eastAsiaTheme="minorHAnsi"/>
        </w:rPr>
        <w:t xml:space="preserve">603). </w:t>
      </w:r>
    </w:p>
    <w:p w14:paraId="29B59EDC" w14:textId="77777777" w:rsidR="000A2C95" w:rsidRDefault="000A2C95" w:rsidP="000A2C95">
      <w:pPr>
        <w:pStyle w:val="Rubrik5utannumrering"/>
      </w:pPr>
      <w:r>
        <w:t>Omständigheter som innebär att F</w:t>
      </w:r>
      <w:r w:rsidRPr="00651769">
        <w:t>inansinspektionen</w:t>
      </w:r>
      <w:r>
        <w:t xml:space="preserve"> kan avstå från ingripande</w:t>
      </w:r>
    </w:p>
    <w:p w14:paraId="379C2DA5" w14:textId="77777777" w:rsidR="000A2C95" w:rsidRDefault="000A2C95" w:rsidP="000A2C95">
      <w:pPr>
        <w:pStyle w:val="Brdtextmedindrag"/>
        <w:ind w:firstLine="0"/>
        <w:rPr>
          <w:rFonts w:eastAsiaTheme="minorHAnsi"/>
        </w:rPr>
      </w:pPr>
      <w:r>
        <w:rPr>
          <w:rFonts w:eastAsiaTheme="minorHAnsi"/>
        </w:rPr>
        <w:t>För att sanktionerna ska vara proportionerliga bör det vidare, liksom i annan lagstiftning på finansmarknadsområdet, i den nya kompletterings</w:t>
      </w:r>
      <w:r>
        <w:rPr>
          <w:rFonts w:eastAsiaTheme="minorHAnsi"/>
        </w:rPr>
        <w:softHyphen/>
        <w:t>lagen anges att Finansinspek</w:t>
      </w:r>
      <w:r>
        <w:rPr>
          <w:rFonts w:eastAsiaTheme="minorHAnsi"/>
        </w:rPr>
        <w:softHyphen/>
        <w:t xml:space="preserve">tionen får avstå från ingripande i vissa situationer. De omständigheter som ska kunna innebära att inspektionen avstår från ingripande bör vara att överträdelsen är ringa eller </w:t>
      </w:r>
      <w:r w:rsidRPr="00EE24D2">
        <w:rPr>
          <w:rFonts w:eastAsiaTheme="minorHAnsi"/>
        </w:rPr>
        <w:t>ursäktlig, om</w:t>
      </w:r>
      <w:r>
        <w:rPr>
          <w:rFonts w:eastAsiaTheme="minorHAnsi"/>
        </w:rPr>
        <w:t xml:space="preserve"> personen i fråga gör rättelse, om någon annan myndighet eller något annat organ har vidtagit åtgärder mot per</w:t>
      </w:r>
      <w:r>
        <w:rPr>
          <w:rFonts w:eastAsiaTheme="minorHAnsi"/>
        </w:rPr>
        <w:softHyphen/>
        <w:t>sonen och dessa åtgärder bedöms tillräckliga eller om det annars finns särskilda skäl (se t.ex. 5 kap. 17 § lagen med kompletterande bestämmelser till EU:s marknadsmiss</w:t>
      </w:r>
      <w:r>
        <w:rPr>
          <w:rFonts w:eastAsiaTheme="minorHAnsi"/>
        </w:rPr>
        <w:softHyphen/>
        <w:t>bruks</w:t>
      </w:r>
      <w:r>
        <w:rPr>
          <w:rFonts w:eastAsiaTheme="minorHAnsi"/>
        </w:rPr>
        <w:softHyphen/>
        <w:t>förordning och 9 kap. 24 § andra stycket lagen om värdepapperscentraler och kontoföring av finansiella instru</w:t>
      </w:r>
      <w:r>
        <w:rPr>
          <w:rFonts w:eastAsiaTheme="minorHAnsi"/>
        </w:rPr>
        <w:softHyphen/>
        <w:t xml:space="preserve">ment). </w:t>
      </w:r>
    </w:p>
    <w:p w14:paraId="7D8FF6F8" w14:textId="77777777" w:rsidR="000A2C95" w:rsidRDefault="000A2C95" w:rsidP="000A2C95">
      <w:pPr>
        <w:pStyle w:val="Rubrik2"/>
        <w:spacing w:after="120"/>
      </w:pPr>
      <w:bookmarkStart w:id="256" w:name="_Toc529959552"/>
      <w:bookmarkStart w:id="257" w:name="_Toc1737432"/>
      <w:bookmarkStart w:id="258" w:name="_Toc2335177"/>
      <w:bookmarkStart w:id="259" w:name="_Toc9857687"/>
      <w:bookmarkStart w:id="260" w:name="_Toc18074146"/>
      <w:bookmarkStart w:id="261" w:name="_Toc20297724"/>
      <w:bookmarkStart w:id="262" w:name="_Toc22728926"/>
      <w:r>
        <w:t>Offentliggörande av sanktionsbeslut</w:t>
      </w:r>
      <w:bookmarkEnd w:id="256"/>
      <w:bookmarkEnd w:id="257"/>
      <w:bookmarkEnd w:id="258"/>
      <w:bookmarkEnd w:id="259"/>
      <w:bookmarkEnd w:id="260"/>
      <w:bookmarkEnd w:id="261"/>
      <w:bookmarkEnd w:id="262"/>
      <w:r>
        <w:t xml:space="preserve"> </w:t>
      </w:r>
    </w:p>
    <w:p w14:paraId="170274BE" w14:textId="77777777" w:rsidR="000A2C95" w:rsidRPr="009A0291" w:rsidRDefault="000A2C95" w:rsidP="000A2C95">
      <w:pPr>
        <w:pStyle w:val="Brdtextram"/>
      </w:pPr>
      <w:r>
        <w:rPr>
          <w:b/>
        </w:rPr>
        <w:t xml:space="preserve">Regeringens bedömning: </w:t>
      </w:r>
      <w:r>
        <w:t>Skyldigheten enligt EU:s förordning om värdepapperisering att offentliggöra sanktionsbeslut bör tillgodoses genom föreskrifter på förordningsnivå.</w:t>
      </w:r>
    </w:p>
    <w:p w14:paraId="54455F2F" w14:textId="77777777" w:rsidR="000A2C95" w:rsidRPr="00A131C0" w:rsidRDefault="000A2C95" w:rsidP="000A2C95">
      <w:pPr>
        <w:pStyle w:val="Brdtext"/>
        <w:rPr>
          <w:sz w:val="8"/>
          <w:szCs w:val="8"/>
        </w:rPr>
      </w:pPr>
    </w:p>
    <w:p w14:paraId="046176D4" w14:textId="77777777" w:rsidR="000A2C95" w:rsidRPr="00131543" w:rsidRDefault="000A2C95" w:rsidP="000A2C95">
      <w:pPr>
        <w:pStyle w:val="Brdtextmedindrag"/>
      </w:pPr>
      <w:r w:rsidRPr="006B571F">
        <w:rPr>
          <w:b/>
        </w:rPr>
        <w:lastRenderedPageBreak/>
        <w:t xml:space="preserve">Promemorians </w:t>
      </w:r>
      <w:r>
        <w:rPr>
          <w:b/>
        </w:rPr>
        <w:t xml:space="preserve">bedömning </w:t>
      </w:r>
      <w:r w:rsidRPr="00131543">
        <w:t>överensstämmer med regeringens bedöm</w:t>
      </w:r>
      <w:r>
        <w:softHyphen/>
      </w:r>
      <w:r w:rsidRPr="00131543">
        <w:t xml:space="preserve">ning. </w:t>
      </w:r>
    </w:p>
    <w:p w14:paraId="2A1853F2" w14:textId="77777777" w:rsidR="000A2C95" w:rsidRPr="00131543" w:rsidRDefault="000A2C95" w:rsidP="000A2C95">
      <w:pPr>
        <w:pStyle w:val="Brdtextmedindrag"/>
      </w:pPr>
      <w:r w:rsidRPr="006B571F">
        <w:rPr>
          <w:b/>
        </w:rPr>
        <w:t>Remissinstanserna</w:t>
      </w:r>
      <w:r>
        <w:rPr>
          <w:b/>
        </w:rPr>
        <w:t xml:space="preserve"> </w:t>
      </w:r>
      <w:r>
        <w:t xml:space="preserve">tillstyrker bedömningen eller har inget att invända mot den. </w:t>
      </w:r>
    </w:p>
    <w:p w14:paraId="025935D9" w14:textId="77777777" w:rsidR="000A2C95" w:rsidRDefault="000A2C95" w:rsidP="000A2C95">
      <w:pPr>
        <w:pStyle w:val="Brdtextmedindrag"/>
      </w:pPr>
      <w:r>
        <w:rPr>
          <w:b/>
        </w:rPr>
        <w:t xml:space="preserve">Skälen för regeringens bedömning: </w:t>
      </w:r>
      <w:r>
        <w:t>Enligt förord</w:t>
      </w:r>
      <w:r>
        <w:softHyphen/>
        <w:t>ningen om värde</w:t>
      </w:r>
      <w:r>
        <w:softHyphen/>
        <w:t>papperisering ska administrativa sanktioner offentliggöras (artikel 37). Medlemsstaterna ska säkerställa att de behöriga myndig</w:t>
      </w:r>
      <w:r>
        <w:softHyphen/>
        <w:t>heterna utan onödigt dröjsmål efter det att den person som beslutet avser har under</w:t>
      </w:r>
      <w:r>
        <w:softHyphen/>
        <w:t>rättats om detta på sina officiella webbplatser offentliggör beslut om att påföra administrativa sanktioner vid överträdelse av vissa bestäm</w:t>
      </w:r>
      <w:r>
        <w:softHyphen/>
        <w:t>melser i förordningen (artikel 37.1). Offentliggörandet ska åtmin</w:t>
      </w:r>
      <w:r>
        <w:softHyphen/>
        <w:t xml:space="preserve">stone omfatta överträdelsens typ och art och vilka personer som är ansvariga och vilka sanktioner som påförts (artikel 37.2). </w:t>
      </w:r>
      <w:r w:rsidRPr="00DE0446">
        <w:t>Vid genomförandet i svensk rätt av kapitaltäckningsdirektivet gjordes bedömningen att de regler i direktivet som motsvarar de nu aktuella reglerna i förordningen om värdepapperi</w:t>
      </w:r>
      <w:r>
        <w:softHyphen/>
      </w:r>
      <w:r w:rsidRPr="00DE0446">
        <w:t>ser</w:t>
      </w:r>
      <w:r>
        <w:t>ing borde genomföras genom före</w:t>
      </w:r>
      <w:r w:rsidRPr="00DE0446">
        <w:t>skrifter på förordningsnivå (se prop. 2013/14:228 s.</w:t>
      </w:r>
      <w:r>
        <w:t> </w:t>
      </w:r>
      <w:r w:rsidRPr="00DE0446">
        <w:t>233 f. och 3</w:t>
      </w:r>
      <w:r>
        <w:t> </w:t>
      </w:r>
      <w:r w:rsidRPr="00DE0446">
        <w:t>§ 6 förordningen [2014:993] om särskild till</w:t>
      </w:r>
      <w:r>
        <w:softHyphen/>
      </w:r>
      <w:r w:rsidRPr="00DE0446">
        <w:t>syn och kapitalbuffertar). Denna bedömning överensstämmer även med hur andra liknande regler har genomförts. Det saknas anledning att nu från</w:t>
      </w:r>
      <w:r>
        <w:softHyphen/>
      </w:r>
      <w:r w:rsidRPr="00DE0446">
        <w:t xml:space="preserve">gå denna bedömning. </w:t>
      </w:r>
      <w:r>
        <w:t>K</w:t>
      </w:r>
      <w:r w:rsidRPr="00DE0446">
        <w:t>ravet i förordningen på att medlemsstaterna ska säkerställa att de behöriga myndigheterna offentlig</w:t>
      </w:r>
      <w:r>
        <w:softHyphen/>
      </w:r>
      <w:r w:rsidRPr="00DE0446">
        <w:t>gör vissa beslut (artikel</w:t>
      </w:r>
      <w:r>
        <w:t> </w:t>
      </w:r>
      <w:r w:rsidRPr="00DE0446">
        <w:t>37.1</w:t>
      </w:r>
      <w:r>
        <w:t xml:space="preserve"> och 37.</w:t>
      </w:r>
      <w:r w:rsidRPr="00DE0446">
        <w:t xml:space="preserve">2) </w:t>
      </w:r>
      <w:r>
        <w:t xml:space="preserve">bör därför </w:t>
      </w:r>
      <w:r w:rsidRPr="00DE0446">
        <w:t>tillgodoses genom före</w:t>
      </w:r>
      <w:r>
        <w:softHyphen/>
      </w:r>
      <w:r w:rsidRPr="00DE0446">
        <w:t>skrifter på förordningsnivå.</w:t>
      </w:r>
    </w:p>
    <w:p w14:paraId="33736B86" w14:textId="77777777" w:rsidR="000A2C95" w:rsidRDefault="000A2C95" w:rsidP="000A2C95">
      <w:pPr>
        <w:pStyle w:val="Brdtextmedindrag"/>
      </w:pPr>
      <w:r>
        <w:t>Om den behöriga myndigheten i det enskilda fallet anser att offentlig</w:t>
      </w:r>
      <w:r>
        <w:softHyphen/>
        <w:t>görandet av en juridisk persons identitet eller en fysisk persons identitet och person</w:t>
      </w:r>
      <w:r>
        <w:softHyphen/>
        <w:t>uppgifter är oproportionellt eller att offentlig</w:t>
      </w:r>
      <w:r>
        <w:softHyphen/>
        <w:t>görandet äventyrar finans</w:t>
      </w:r>
      <w:r>
        <w:softHyphen/>
        <w:t>marknadens stabilitet eller en pågående brotts</w:t>
      </w:r>
      <w:r>
        <w:softHyphen/>
        <w:t>utredning, eller om offentlig</w:t>
      </w:r>
      <w:r>
        <w:softHyphen/>
        <w:t>görandet i den mån det går att fastställa skulle orsaka den berörda personen oproportionell skada, får besluten offentlig</w:t>
      </w:r>
      <w:r>
        <w:softHyphen/>
        <w:t>göras på anonym basis eller så får offentliggörandet skjutas upp eller underlåtas helt och hållet (artik</w:t>
      </w:r>
      <w:r>
        <w:softHyphen/>
        <w:t xml:space="preserve">el 37.3). </w:t>
      </w:r>
    </w:p>
    <w:p w14:paraId="6DF0B52B" w14:textId="77777777" w:rsidR="000A2C95" w:rsidRDefault="000A2C95" w:rsidP="000A2C95">
      <w:pPr>
        <w:pStyle w:val="Brdtextmedindrag"/>
      </w:pPr>
      <w:r>
        <w:t>Den behöriga myndigheten ska säkerställa att den information som har offentliggjorts finns kvar på webbplatsen i minst fem år efter offentlig</w:t>
      </w:r>
      <w:r>
        <w:softHyphen/>
        <w:t>görandet (artikel 37.5 första meningen). Personuppgifter i offentliggöran</w:t>
      </w:r>
      <w:r>
        <w:softHyphen/>
        <w:t>det får emellertid endast finnas på den behöriga myndighetens officiella webbplats under den tidsperiod som är nödvändig i enlighet med tillämp</w:t>
      </w:r>
      <w:r>
        <w:softHyphen/>
        <w:t xml:space="preserve">liga regler om dataskydd (artikel 37.5 andra meningen). </w:t>
      </w:r>
    </w:p>
    <w:p w14:paraId="46631A06" w14:textId="77777777" w:rsidR="000A2C95" w:rsidRDefault="000A2C95" w:rsidP="000A2C95">
      <w:pPr>
        <w:pStyle w:val="Brdtextmedindrag"/>
      </w:pPr>
      <w:r>
        <w:t xml:space="preserve">De behöriga myndigheterna ska underrätta Esma om alla administrativa sanktioner som påförts, om besluten överklagats samt senare om resultatet av ett sådant överklagande (artikel 37.6). </w:t>
      </w:r>
    </w:p>
    <w:p w14:paraId="62EA2521" w14:textId="77777777" w:rsidR="000A2C95" w:rsidRDefault="000A2C95" w:rsidP="000A2C95">
      <w:pPr>
        <w:pStyle w:val="Brdtextmedindrag"/>
      </w:pPr>
      <w:r>
        <w:t>En</w:t>
      </w:r>
      <w:r w:rsidRPr="00350CCB">
        <w:t xml:space="preserve"> fråga som uppkommer är om offentliggörande</w:t>
      </w:r>
      <w:r>
        <w:t>t</w:t>
      </w:r>
      <w:r w:rsidRPr="00350CCB">
        <w:t xml:space="preserve"> </w:t>
      </w:r>
      <w:r>
        <w:t xml:space="preserve">av sanktionsbeslut </w:t>
      </w:r>
      <w:r w:rsidRPr="00350CCB">
        <w:t xml:space="preserve">är </w:t>
      </w:r>
      <w:r>
        <w:t xml:space="preserve">förenligt med </w:t>
      </w:r>
      <w:r w:rsidRPr="00350CCB">
        <w:t>bestämmelserna om sekretess i 30</w:t>
      </w:r>
      <w:r>
        <w:t> </w:t>
      </w:r>
      <w:r w:rsidRPr="00350CCB">
        <w:t>kap. 4</w:t>
      </w:r>
      <w:r>
        <w:t> </w:t>
      </w:r>
      <w:r w:rsidRPr="00350CCB">
        <w:t>§ offentlighets- och sekretesslagen</w:t>
      </w:r>
      <w:r>
        <w:t xml:space="preserve"> (2009:400)</w:t>
      </w:r>
      <w:r w:rsidRPr="00350CCB">
        <w:t>. Dessa bestämmelser innebär sekretess för vissa uppgifter som förekommer i Finansinspektionens tillståndsgiv</w:t>
      </w:r>
      <w:r>
        <w:t>nings- och tillsyns</w:t>
      </w:r>
      <w:r>
        <w:softHyphen/>
        <w:t xml:space="preserve">verksamhet. Sekretess gäller exempelvis för uppgifter om affärs- eller driftförhållanden hos den som myndighetens verksamhet avser, om det kan antas att han eller hon lider skada om uppgiften röjs (30 kap. 4 § första stycket 1 offentlighets- och sekretesslagen). </w:t>
      </w:r>
      <w:r w:rsidRPr="00350CCB">
        <w:t xml:space="preserve">Det föreligger alltså </w:t>
      </w:r>
      <w:r>
        <w:t xml:space="preserve">här </w:t>
      </w:r>
      <w:r w:rsidRPr="00350CCB">
        <w:t>en presumtion</w:t>
      </w:r>
      <w:r>
        <w:t xml:space="preserve"> för offentlighet.</w:t>
      </w:r>
      <w:r w:rsidRPr="00350CCB">
        <w:t xml:space="preserve"> Förordningen </w:t>
      </w:r>
      <w:r>
        <w:t xml:space="preserve">om värdepapperisering </w:t>
      </w:r>
      <w:r w:rsidRPr="00350CCB">
        <w:t>förutsätter offentlig</w:t>
      </w:r>
      <w:r>
        <w:softHyphen/>
      </w:r>
      <w:r w:rsidRPr="00350CCB">
        <w:t>görande men tillåter emellertid att besluten offentlig</w:t>
      </w:r>
      <w:r>
        <w:softHyphen/>
      </w:r>
      <w:r w:rsidRPr="00350CCB">
        <w:t>görs anonymiserat bl.a. om ett offentliggörande skulle utgöra en opropor</w:t>
      </w:r>
      <w:r>
        <w:softHyphen/>
      </w:r>
      <w:r w:rsidRPr="00350CCB">
        <w:lastRenderedPageBreak/>
        <w:t>tionerlig åtgärd eller bedömas orsaka en oproportionell skada f</w:t>
      </w:r>
      <w:r>
        <w:t>ör den berörda personen (artikel 37.3 b</w:t>
      </w:r>
      <w:r w:rsidRPr="00350CCB">
        <w:t>). Det finns också en möjlighet att i vissa fall inte alls offentliggöra beslutet (artikel</w:t>
      </w:r>
      <w:r>
        <w:t> 37.3 c</w:t>
      </w:r>
      <w:r w:rsidRPr="00350CCB">
        <w:t>) eller att senarelägga offentliggörande</w:t>
      </w:r>
      <w:r>
        <w:t>t (artikel 37.3 a).</w:t>
      </w:r>
      <w:r w:rsidRPr="00350CCB">
        <w:t xml:space="preserve"> Mot denna bakgrund finns det skäl att dra slutsatsen att </w:t>
      </w:r>
      <w:r>
        <w:t xml:space="preserve">den </w:t>
      </w:r>
      <w:r w:rsidRPr="00350CCB">
        <w:t xml:space="preserve">sekretess </w:t>
      </w:r>
      <w:r>
        <w:t xml:space="preserve">som föreskrivs </w:t>
      </w:r>
      <w:r w:rsidRPr="00350CCB">
        <w:t>i 30</w:t>
      </w:r>
      <w:r>
        <w:t> </w:t>
      </w:r>
      <w:r w:rsidRPr="00350CCB">
        <w:t>kap. 4</w:t>
      </w:r>
      <w:r>
        <w:t> </w:t>
      </w:r>
      <w:r w:rsidRPr="00350CCB">
        <w:t xml:space="preserve">§ </w:t>
      </w:r>
      <w:r>
        <w:t xml:space="preserve">första stycket 1 </w:t>
      </w:r>
      <w:r w:rsidRPr="00350CCB">
        <w:t>offentlig</w:t>
      </w:r>
      <w:r>
        <w:softHyphen/>
      </w:r>
      <w:r w:rsidRPr="00350CCB">
        <w:t>hets- och sekretess</w:t>
      </w:r>
      <w:r>
        <w:softHyphen/>
      </w:r>
      <w:r w:rsidRPr="00350CCB">
        <w:t>lagen inte utgör hinder för att offentliggöra besluten på det sätt som före</w:t>
      </w:r>
      <w:r>
        <w:softHyphen/>
      </w:r>
      <w:r w:rsidRPr="00350CCB">
        <w:t>skrivs i förordningen. Samma bedömning gjordes när det gäller mot</w:t>
      </w:r>
      <w:r>
        <w:softHyphen/>
      </w:r>
      <w:r w:rsidRPr="00350CCB">
        <w:t>svarande regler om offentliggörande av beslu</w:t>
      </w:r>
      <w:r>
        <w:t>t i bl.a. kapitaltäck</w:t>
      </w:r>
      <w:r>
        <w:softHyphen/>
        <w:t>ningsdirektivet</w:t>
      </w:r>
      <w:r w:rsidRPr="00350CCB">
        <w:t xml:space="preserve"> och förordningen om värdepappers</w:t>
      </w:r>
      <w:r>
        <w:softHyphen/>
      </w:r>
      <w:r w:rsidRPr="00350CCB">
        <w:t>centraler (prop. 2013/14:228 s.</w:t>
      </w:r>
      <w:r>
        <w:t> </w:t>
      </w:r>
      <w:r w:rsidRPr="00350CCB">
        <w:t>233</w:t>
      </w:r>
      <w:r>
        <w:t> </w:t>
      </w:r>
      <w:r w:rsidRPr="00350CCB">
        <w:t>f. och prop. 2015/16:10 s.</w:t>
      </w:r>
      <w:r>
        <w:t> </w:t>
      </w:r>
      <w:r w:rsidRPr="00350CCB">
        <w:t>244</w:t>
      </w:r>
      <w:r>
        <w:t> </w:t>
      </w:r>
      <w:r w:rsidRPr="00350CCB">
        <w:t xml:space="preserve">f.). </w:t>
      </w:r>
      <w:r>
        <w:t>Bestäm</w:t>
      </w:r>
      <w:r>
        <w:softHyphen/>
        <w:t>melsen i 30 kap. 4 </w:t>
      </w:r>
      <w:r w:rsidRPr="001C7CA3">
        <w:t xml:space="preserve">§ första stycket </w:t>
      </w:r>
      <w:r>
        <w:t>2 offentlighets- och sekretess</w:t>
      </w:r>
      <w:r>
        <w:softHyphen/>
        <w:t xml:space="preserve">lagen bedöms inte aktualiseras i det nu aktuella sammanhanget. </w:t>
      </w:r>
    </w:p>
    <w:p w14:paraId="4B9F51BB" w14:textId="77777777" w:rsidR="000A2C95" w:rsidRDefault="000A2C95" w:rsidP="000A2C95">
      <w:pPr>
        <w:pStyle w:val="Brdtextmedindrag"/>
      </w:pPr>
      <w:r w:rsidRPr="00350CCB">
        <w:t xml:space="preserve">Eftersom kravet på offentliggörande av beslut </w:t>
      </w:r>
      <w:r>
        <w:t>också</w:t>
      </w:r>
      <w:r w:rsidRPr="00350CCB">
        <w:t xml:space="preserve"> gäller sådana beslut som rör fysiska personer, uppkomm</w:t>
      </w:r>
      <w:r>
        <w:t>er även frågan om gällande regelverk angående hantering av personuppgifter</w:t>
      </w:r>
      <w:r w:rsidRPr="00350CCB">
        <w:t xml:space="preserve"> hindrar att krav</w:t>
      </w:r>
      <w:r>
        <w:t>en i förordningen om värdepapperisering</w:t>
      </w:r>
      <w:r w:rsidRPr="00350CCB">
        <w:t xml:space="preserve"> uppfylls. </w:t>
      </w:r>
      <w:r>
        <w:t>I förordningen om värde</w:t>
      </w:r>
      <w:r>
        <w:softHyphen/>
        <w:t>papperis</w:t>
      </w:r>
      <w:r>
        <w:softHyphen/>
        <w:t>ering anges att personuppgifter i beslut om offentlig</w:t>
      </w:r>
      <w:r>
        <w:softHyphen/>
        <w:t>görande får finnas på den behöriga myndighetens officiella webbplats under den tidsperiod som är nödvändig i enlighet med tillämpliga regler om dataskydd (artikel 37.5). Även den ovan nämnda möjligheten som finns enligt den förordningen att offentliggöra beslut i anonymiserad form innebär ett skydd för person</w:t>
      </w:r>
      <w:r>
        <w:softHyphen/>
        <w:t>uppgifter. Detta innebär sammantaget att gällande regelverk angående hantering av person</w:t>
      </w:r>
      <w:r>
        <w:softHyphen/>
        <w:t>uppgifter inte innebär något hinder för kraven på offentliggörande av beslut i förordningen om värdepapperisering.</w:t>
      </w:r>
    </w:p>
    <w:p w14:paraId="3A0F5E9B" w14:textId="77777777" w:rsidR="000A2C95" w:rsidRDefault="000A2C95" w:rsidP="000A2C95">
      <w:pPr>
        <w:pStyle w:val="Rubrik1"/>
      </w:pPr>
      <w:bookmarkStart w:id="263" w:name="_Toc529959553"/>
      <w:bookmarkStart w:id="264" w:name="_Toc1737433"/>
      <w:bookmarkStart w:id="265" w:name="_Toc2335178"/>
      <w:bookmarkStart w:id="266" w:name="_Toc9857688"/>
      <w:bookmarkStart w:id="267" w:name="_Toc18074147"/>
      <w:bookmarkStart w:id="268" w:name="_Toc20297725"/>
      <w:bookmarkStart w:id="269" w:name="_Toc22728927"/>
      <w:r>
        <w:t>Informationsutbyte</w:t>
      </w:r>
      <w:bookmarkEnd w:id="263"/>
      <w:bookmarkEnd w:id="264"/>
      <w:bookmarkEnd w:id="265"/>
      <w:bookmarkEnd w:id="266"/>
      <w:bookmarkEnd w:id="267"/>
      <w:bookmarkEnd w:id="268"/>
      <w:bookmarkEnd w:id="269"/>
    </w:p>
    <w:p w14:paraId="7AAD3AD2" w14:textId="77777777" w:rsidR="000A2C95" w:rsidRDefault="000A2C95" w:rsidP="000A2C95">
      <w:pPr>
        <w:pStyle w:val="Brdtextram"/>
      </w:pPr>
      <w:r>
        <w:rPr>
          <w:b/>
        </w:rPr>
        <w:t xml:space="preserve">Regeringens bedömning: </w:t>
      </w:r>
      <w:r>
        <w:t>Det informationsutbyte som EU:s förord</w:t>
      </w:r>
      <w:r>
        <w:softHyphen/>
        <w:t xml:space="preserve">ning om värdepapperisering föreskriver kan komma till stånd inom ramen för gällande rätt. </w:t>
      </w:r>
    </w:p>
    <w:p w14:paraId="62B67450" w14:textId="77777777" w:rsidR="000A2C95" w:rsidRDefault="000A2C95" w:rsidP="000A2C95">
      <w:pPr>
        <w:pStyle w:val="Brdtext"/>
        <w:rPr>
          <w:sz w:val="8"/>
          <w:szCs w:val="8"/>
        </w:rPr>
      </w:pPr>
    </w:p>
    <w:p w14:paraId="0C98FBCE" w14:textId="77777777" w:rsidR="000A2C95" w:rsidRPr="00131543" w:rsidRDefault="000A2C95" w:rsidP="000A2C95">
      <w:pPr>
        <w:pStyle w:val="Brdtextmedindrag"/>
      </w:pPr>
      <w:r w:rsidRPr="006B571F">
        <w:rPr>
          <w:b/>
        </w:rPr>
        <w:t xml:space="preserve">Promemorians </w:t>
      </w:r>
      <w:r>
        <w:rPr>
          <w:b/>
        </w:rPr>
        <w:t xml:space="preserve">bedömning </w:t>
      </w:r>
      <w:r w:rsidRPr="00131543">
        <w:t>överensstämmer med regeringens bedöm</w:t>
      </w:r>
      <w:r>
        <w:softHyphen/>
      </w:r>
      <w:r w:rsidRPr="00131543">
        <w:t xml:space="preserve">ning. </w:t>
      </w:r>
    </w:p>
    <w:p w14:paraId="6400C009" w14:textId="77777777" w:rsidR="000A2C95" w:rsidRPr="00131543" w:rsidRDefault="000A2C95" w:rsidP="000A2C95">
      <w:pPr>
        <w:pStyle w:val="Brdtextmedindrag"/>
      </w:pPr>
      <w:r w:rsidRPr="006B571F">
        <w:rPr>
          <w:b/>
        </w:rPr>
        <w:t>Remissinstanserna</w:t>
      </w:r>
      <w:r>
        <w:rPr>
          <w:b/>
        </w:rPr>
        <w:t xml:space="preserve"> </w:t>
      </w:r>
      <w:r>
        <w:t xml:space="preserve">tillstyrker bedömningen eller har inget att invända mot den. </w:t>
      </w:r>
    </w:p>
    <w:p w14:paraId="0BD40DF0" w14:textId="77777777" w:rsidR="000A2C95" w:rsidRDefault="000A2C95" w:rsidP="000A2C95">
      <w:pPr>
        <w:pStyle w:val="Brdtextmedindrag"/>
      </w:pPr>
      <w:r>
        <w:rPr>
          <w:b/>
        </w:rPr>
        <w:t xml:space="preserve">Skälen för regeringens bedömning: </w:t>
      </w:r>
      <w:r>
        <w:t>Enligt förordningen om värde</w:t>
      </w:r>
      <w:r>
        <w:softHyphen/>
        <w:t>papperisering ska medlemsstaternas behöriga myndigheter, Esma, Eba och Eiopa ha ett nära samarbete och utbyta information för att fullgöra sina uppgifter enligt förordningen (artikel 36.1). De be</w:t>
      </w:r>
      <w:r>
        <w:softHyphen/>
        <w:t>höriga myndigheterna ska nära samordna sin tillsyn bl.a. i syfte att identi</w:t>
      </w:r>
      <w:r>
        <w:softHyphen/>
        <w:t>fiera och avhjälpa överträdelser (artikel 36.2). I förordningen anges att om en behörig myndighet anser att ett eller flera krav enligt förordningen har åsidosatts eller har anledning att tro detta, ska den på ett tillräckligt detalj</w:t>
      </w:r>
      <w:r>
        <w:softHyphen/>
        <w:t xml:space="preserve">erat sätt underrätta den behöriga myndigheten för den eller de enheter som misstänks för de aktuella överträdelserna om sina iakttagelser. De behöriga myndigheterna ska vidare nära samordna sin tillsynsverksamhet för att säkerställa konsekventa beslut (artikel 36.4). I förordningen finns även bestämmelser som reglerar ett samordnat förfarande för åtgärder mellan </w:t>
      </w:r>
      <w:r>
        <w:lastRenderedPageBreak/>
        <w:t>behöriga myndigheter, Esma, Eba och Eiopa vid fall av en misstänkt felaktig eller vilseledande STS-anmälan till Esma (artikel 36.5 och 36.6). Samarbetsskyldigheten och den information som ska utbytas mellan myndigheterna kommer att närmare specificeras i tekniska standarder för tillsyn (artikel 36.8). Dessa standarder har ännu inte antagits av kommis</w:t>
      </w:r>
      <w:r>
        <w:softHyphen/>
        <w:t xml:space="preserve">sionen. </w:t>
      </w:r>
    </w:p>
    <w:p w14:paraId="61275C8B" w14:textId="77777777" w:rsidR="000A2C95" w:rsidRDefault="000A2C95" w:rsidP="000A2C95">
      <w:pPr>
        <w:pStyle w:val="Brdtextmedindrag"/>
      </w:pPr>
      <w:r>
        <w:t>Det informationsutbyte mellan myndigheter som förordningen om värdepapperisering föreskriver kan komma att innebära att uppgifter som omfattas av sekretess utlämnas mellan de olika myndigheterna i unionen. Enligt offentlighets- och sekretesslagen gäller sekretess i en statlig myn</w:t>
      </w:r>
      <w:r>
        <w:softHyphen/>
        <w:t>dighets verksamhet som består i tillståndsgivning eller tillsyn med av</w:t>
      </w:r>
      <w:r>
        <w:softHyphen/>
        <w:t>seende på bl.a. värdepappersmarknaden för uppgift om affärs- eller drift</w:t>
      </w:r>
      <w:r>
        <w:softHyphen/>
        <w:t>förhållanden och ekonomiska och personliga förhållanden under vissa förutsättningar (se 30 kap. 4 § och avsnitt 7.8). En svensk myndighets möj</w:t>
      </w:r>
      <w:r>
        <w:softHyphen/>
        <w:t xml:space="preserve">lighet att lämna ut sekretessbelagda uppgifter </w:t>
      </w:r>
      <w:r w:rsidRPr="00044C26">
        <w:t>till utländska myndig</w:t>
      </w:r>
      <w:r>
        <w:softHyphen/>
      </w:r>
      <w:r w:rsidRPr="00044C26">
        <w:t xml:space="preserve">heter eller mellanfolkliga organisationer </w:t>
      </w:r>
      <w:r>
        <w:t>regleras i samma lag (8 kap. 3 §). Sekretess</w:t>
      </w:r>
      <w:r>
        <w:softHyphen/>
        <w:t>belagda uppgifter får inte lämnas ut till en utländsk myn</w:t>
      </w:r>
      <w:r>
        <w:softHyphen/>
        <w:t>dighet eller en mellanfolklig organisation om inte utlämnandet sker i enlighet med sär</w:t>
      </w:r>
      <w:r>
        <w:softHyphen/>
        <w:t>skild föreskrift i lag eller förordning eller om uppgiften i mot</w:t>
      </w:r>
      <w:r>
        <w:softHyphen/>
        <w:t>svarande fall skulle få lämnas ut till en svensk myndighet och det enligt den utlämnande myndighetens prövning står klart att det är förenligt med svenska intressen att uppgiften lämnas ut till den utländska myndigheten eller den mellan</w:t>
      </w:r>
      <w:r>
        <w:softHyphen/>
        <w:t>folkliga organisationen. Som konstaterats i flera tidigare lagstiftnings</w:t>
      </w:r>
      <w:r>
        <w:softHyphen/>
        <w:t>ärenden på finansmarknads</w:t>
      </w:r>
      <w:r>
        <w:softHyphen/>
        <w:t>området, ger bestämmelsen Finans</w:t>
      </w:r>
      <w:r>
        <w:softHyphen/>
        <w:t>inspek</w:t>
      </w:r>
      <w:r>
        <w:softHyphen/>
      </w:r>
      <w:r>
        <w:softHyphen/>
        <w:t>tionen goda möjligheter att i sitt arbete lämna ut handlingar eller uppgifter till behöriga utländska myndigheter (se bl.a. prop. 2006/07:5 s. 350, prop. 2009/10:217 s. 27 f., prop. 2012/13:72 s. 34 och prop. 2015/16:10 s. 211).</w:t>
      </w:r>
    </w:p>
    <w:p w14:paraId="3E162EB7" w14:textId="77777777" w:rsidR="000A2C95" w:rsidRDefault="000A2C95" w:rsidP="000A2C95">
      <w:pPr>
        <w:pStyle w:val="Brdtextmedindrag"/>
      </w:pPr>
      <w:r>
        <w:t>När det gäller dataskydd kan det informationsutbyte mellan Finans</w:t>
      </w:r>
      <w:r>
        <w:softHyphen/>
        <w:t xml:space="preserve">inspektionen, andra behöriga myndigheter i unionen och de europeiska tillsynsmyndigheterna som </w:t>
      </w:r>
      <w:r w:rsidRPr="00265031">
        <w:t>förordningen om värdepapperisering före</w:t>
      </w:r>
      <w:r>
        <w:softHyphen/>
      </w:r>
      <w:r w:rsidRPr="00265031">
        <w:t xml:space="preserve">skriver </w:t>
      </w:r>
      <w:r>
        <w:t>komma att innebära behandling av person</w:t>
      </w:r>
      <w:r>
        <w:softHyphen/>
        <w:t>uppgifter. Det skulle i så fall kunna röra sig om t.ex. namn och kontaktuppgifter till befattnings</w:t>
      </w:r>
      <w:r>
        <w:softHyphen/>
        <w:t>havare hos aktörer under tillsyn. Den behand</w:t>
      </w:r>
      <w:r>
        <w:softHyphen/>
        <w:t>lingen görs i så fall för att fullgöra en uppgift av allmänt intresse eller som en rättslig förpliktelse vars rättsliga grund fastställs i den förordningen eller som en rättslig för</w:t>
      </w:r>
      <w:r>
        <w:softHyphen/>
        <w:t>pliktelse och bedöms vara förenlig med EU:s dataskyddsförordning (artikel 6.1 c och e i EU:s dataskydds</w:t>
      </w:r>
      <w:r>
        <w:softHyphen/>
        <w:t xml:space="preserve">förordning, se vidare avsnitt 5.3). </w:t>
      </w:r>
    </w:p>
    <w:p w14:paraId="740B03BC" w14:textId="77777777" w:rsidR="000A2C95" w:rsidRDefault="000A2C95" w:rsidP="000A2C95">
      <w:pPr>
        <w:pStyle w:val="Brdtextmedindrag"/>
      </w:pPr>
      <w:r>
        <w:t>Mot bakgrund av det som anförs ovan bör det informationsutbyte mellan behöriga myndigheter och med Esma som förordningen om värdepapperi</w:t>
      </w:r>
      <w:r>
        <w:softHyphen/>
        <w:t xml:space="preserve">sering föreskriver, kunna komma till stånd inom ramen för gällande svensk rätt. </w:t>
      </w:r>
    </w:p>
    <w:p w14:paraId="256C05D4" w14:textId="77777777" w:rsidR="006334F8" w:rsidRDefault="006334F8">
      <w:pPr>
        <w:spacing w:line="2" w:lineRule="auto"/>
        <w:rPr>
          <w:rFonts w:ascii="Times New Roman" w:eastAsiaTheme="minorHAnsi" w:hAnsi="Times New Roman" w:cstheme="minorBidi"/>
          <w:kern w:val="28"/>
          <w:sz w:val="30"/>
          <w:szCs w:val="22"/>
        </w:rPr>
      </w:pPr>
      <w:bookmarkStart w:id="270" w:name="_Toc529959554"/>
      <w:bookmarkStart w:id="271" w:name="_Toc1737434"/>
      <w:bookmarkStart w:id="272" w:name="_Toc2335179"/>
      <w:bookmarkStart w:id="273" w:name="_Toc9857689"/>
      <w:bookmarkStart w:id="274" w:name="_Toc18074148"/>
      <w:bookmarkStart w:id="275" w:name="_Toc20297726"/>
      <w:r>
        <w:br w:type="page"/>
      </w:r>
    </w:p>
    <w:p w14:paraId="659B3AA8" w14:textId="5781B0E4" w:rsidR="000A2C95" w:rsidRPr="00184114" w:rsidRDefault="000A2C95" w:rsidP="000A2C95">
      <w:pPr>
        <w:pStyle w:val="Rubrik1"/>
      </w:pPr>
      <w:bookmarkStart w:id="276" w:name="_Toc22728928"/>
      <w:r>
        <w:lastRenderedPageBreak/>
        <w:t>A</w:t>
      </w:r>
      <w:r w:rsidRPr="00184114">
        <w:t>vgifter till Finansinspektionen</w:t>
      </w:r>
      <w:bookmarkEnd w:id="270"/>
      <w:bookmarkEnd w:id="271"/>
      <w:bookmarkEnd w:id="272"/>
      <w:bookmarkEnd w:id="273"/>
      <w:bookmarkEnd w:id="274"/>
      <w:bookmarkEnd w:id="275"/>
      <w:bookmarkEnd w:id="276"/>
    </w:p>
    <w:p w14:paraId="0F262683" w14:textId="77777777" w:rsidR="000A2C95" w:rsidRDefault="000A2C95" w:rsidP="000A2C95">
      <w:pPr>
        <w:pStyle w:val="Brdtextram"/>
      </w:pPr>
      <w:r>
        <w:rPr>
          <w:b/>
        </w:rPr>
        <w:t>Regeringens förslag:</w:t>
      </w:r>
      <w:r>
        <w:t xml:space="preserve"> Bestämmelsen i den nuvarande lagen med komp</w:t>
      </w:r>
      <w:r>
        <w:softHyphen/>
        <w:t>letterande bestämmelser till EU:s förordning om värdepapperi</w:t>
      </w:r>
      <w:r>
        <w:softHyphen/>
        <w:t xml:space="preserve">sering om att Finansinspektionen har rätt att ta ut avgifter för prövning av ansökningar enligt EU-förordningen ska föras över till den nya lagen med samma rubrik. </w:t>
      </w:r>
    </w:p>
    <w:p w14:paraId="45A01D25" w14:textId="238D5331" w:rsidR="000A2C95" w:rsidRDefault="000A2C95" w:rsidP="000A2C95">
      <w:pPr>
        <w:pStyle w:val="Brdtextmedindragram"/>
      </w:pPr>
      <w:r>
        <w:t>Företag som står under Finansinspektionens tillsyn ska betala årliga avgifter för att bekosta Finansinspektionens verksamhet enligt EU:s förordning om värdepapperisering och den nya lagen med komp</w:t>
      </w:r>
      <w:r>
        <w:softHyphen/>
        <w:t>lett</w:t>
      </w:r>
      <w:r>
        <w:softHyphen/>
        <w:t xml:space="preserve">erande bestämmelser till EU:s förordning om värdepapperisering. </w:t>
      </w:r>
    </w:p>
    <w:p w14:paraId="2A8AFF11" w14:textId="77777777" w:rsidR="000A2C95" w:rsidRPr="00C72C5D" w:rsidRDefault="000A2C95" w:rsidP="000A2C95">
      <w:pPr>
        <w:pStyle w:val="Brdtextmedindragram"/>
      </w:pPr>
      <w:r>
        <w:t xml:space="preserve">Regeringen ska få meddela föreskrifter om avgifterna. </w:t>
      </w:r>
    </w:p>
    <w:p w14:paraId="3167F4DC" w14:textId="77777777" w:rsidR="000A2C95" w:rsidRPr="00765BEA" w:rsidRDefault="000A2C95" w:rsidP="000A2C95">
      <w:pPr>
        <w:pStyle w:val="Brdtext"/>
        <w:rPr>
          <w:sz w:val="8"/>
          <w:szCs w:val="8"/>
        </w:rPr>
      </w:pPr>
    </w:p>
    <w:p w14:paraId="7C2972E9" w14:textId="77777777" w:rsidR="000A2C95" w:rsidRPr="00131543" w:rsidRDefault="000A2C95" w:rsidP="000A2C95">
      <w:pPr>
        <w:pStyle w:val="Brdtextmedindrag"/>
      </w:pPr>
      <w:r w:rsidRPr="006B571F">
        <w:rPr>
          <w:b/>
        </w:rPr>
        <w:t xml:space="preserve">Promemorians </w:t>
      </w:r>
      <w:r>
        <w:rPr>
          <w:b/>
        </w:rPr>
        <w:t xml:space="preserve">förslag </w:t>
      </w:r>
      <w:r w:rsidRPr="00131543">
        <w:t xml:space="preserve">överensstämmer med regeringens </w:t>
      </w:r>
      <w:r>
        <w:t>förslag</w:t>
      </w:r>
      <w:r w:rsidRPr="00131543">
        <w:t xml:space="preserve">. </w:t>
      </w:r>
    </w:p>
    <w:p w14:paraId="5D2A506D" w14:textId="77777777" w:rsidR="000A2C95" w:rsidRPr="00131543" w:rsidRDefault="000A2C95" w:rsidP="000A2C95">
      <w:pPr>
        <w:pStyle w:val="Brdtextmedindrag"/>
      </w:pPr>
      <w:r w:rsidRPr="006B571F">
        <w:rPr>
          <w:b/>
        </w:rPr>
        <w:t>Remissinstanserna</w:t>
      </w:r>
      <w:r>
        <w:t xml:space="preserve"> tillstyrker förslaget eller har inget att invända mot det. </w:t>
      </w:r>
    </w:p>
    <w:p w14:paraId="3B5C4222" w14:textId="77777777" w:rsidR="000A2C95" w:rsidRDefault="000A2C95" w:rsidP="000A2C95">
      <w:pPr>
        <w:pStyle w:val="Brdtextmedindrag"/>
      </w:pPr>
      <w:r>
        <w:rPr>
          <w:b/>
        </w:rPr>
        <w:t xml:space="preserve">Skälen för regeringens förslag: </w:t>
      </w:r>
      <w:r>
        <w:t>Finansinspektionen kan, i sin egen</w:t>
      </w:r>
      <w:r>
        <w:softHyphen/>
        <w:t>skap av behörig myndighet enligt förordningen om värdepapperisering, pröva ansökningar enligt förordningen. Enligt den nuvarande komplette</w:t>
      </w:r>
      <w:r>
        <w:softHyphen/>
        <w:t>rings</w:t>
      </w:r>
      <w:r>
        <w:softHyphen/>
        <w:t>lagen har Finansinspektionen möjlighet att ta ut avgifter för de pröv</w:t>
      </w:r>
      <w:r>
        <w:softHyphen/>
        <w:t>ningar som ska göras enligt förordningen (3 §). Föreskrifter om sådana avgifter finns i förordningen (2001:911) om avgifter för prövning av ärenden hos Finansinspektionen. Bestämmelsen om Finans</w:t>
      </w:r>
      <w:r>
        <w:softHyphen/>
        <w:t>inspek</w:t>
      </w:r>
      <w:r>
        <w:softHyphen/>
        <w:t>tionens rätt att ta ut dessa avgifter bör föras över till den nya komplet</w:t>
      </w:r>
      <w:r>
        <w:softHyphen/>
        <w:t>terings</w:t>
      </w:r>
      <w:r>
        <w:softHyphen/>
        <w:t xml:space="preserve">lagen. </w:t>
      </w:r>
    </w:p>
    <w:p w14:paraId="5D61F8B4" w14:textId="77777777" w:rsidR="000A2C95" w:rsidRPr="00D4616D" w:rsidRDefault="000A2C95" w:rsidP="000A2C95">
      <w:pPr>
        <w:pStyle w:val="Brdtextmedindrag"/>
      </w:pPr>
      <w:r w:rsidRPr="00157EFF">
        <w:t>Förutom</w:t>
      </w:r>
      <w:r w:rsidRPr="00B5050C">
        <w:t xml:space="preserve"> prövning av ansökningar kommer Finansinspektionen</w:t>
      </w:r>
      <w:r w:rsidRPr="00D4616D">
        <w:t>s verk</w:t>
      </w:r>
      <w:r>
        <w:softHyphen/>
      </w:r>
      <w:r w:rsidRPr="00157EFF">
        <w:t xml:space="preserve">samhet till följd av förordningen </w:t>
      </w:r>
      <w:r>
        <w:t>om värdepapperisering</w:t>
      </w:r>
      <w:r w:rsidRPr="00157EFF">
        <w:t xml:space="preserve"> att bestå i tillsyn över att bes</w:t>
      </w:r>
      <w:r w:rsidRPr="00B5050C">
        <w:t>tämmelserna i förordningen följs.</w:t>
      </w:r>
    </w:p>
    <w:p w14:paraId="128EEFE1" w14:textId="77777777" w:rsidR="000A2C95" w:rsidRDefault="000A2C95" w:rsidP="000A2C95">
      <w:pPr>
        <w:pStyle w:val="Brdtextmedindrag"/>
      </w:pPr>
      <w:r>
        <w:t>De företag som står under Finansinspektionens tillsyn betalar årliga av</w:t>
      </w:r>
      <w:r>
        <w:softHyphen/>
        <w:t>gifter till inspektionen enligt förordningen (2007:1135) om årliga avgifter för finansiering av Finansinspektionens verksamhet. Sådana avgifter ska stå i proportion till de kostnader som inspektionen har haft för tillsynen och övriga kostnader som inte finansieras på annat sätt. Dessa avgifter får inspektionen, till skillnad från avgifter för prövning av ärenden, inte be</w:t>
      </w:r>
      <w:r>
        <w:softHyphen/>
        <w:t>hålla utan de ska redovisas mot inkomsttitel på statens budget. De årliga avgifterna ska i princip motsvara de medel som årligen anvisas Finans</w:t>
      </w:r>
      <w:r>
        <w:softHyphen/>
        <w:t xml:space="preserve">inspektionen på statsbudgeten. </w:t>
      </w:r>
    </w:p>
    <w:p w14:paraId="10954017" w14:textId="77777777" w:rsidR="000A2C95" w:rsidRDefault="000A2C95" w:rsidP="000A2C95">
      <w:pPr>
        <w:pStyle w:val="Brdtextmedindrag"/>
      </w:pPr>
      <w:r w:rsidRPr="007E3D30">
        <w:t xml:space="preserve">För att finansiera Finansinspektionens kostnader </w:t>
      </w:r>
      <w:r w:rsidRPr="00B86CEF">
        <w:t xml:space="preserve">för den övervakning som inspektionen kommer att bedriva </w:t>
      </w:r>
      <w:r w:rsidRPr="002C2B9C">
        <w:t>i anledning av</w:t>
      </w:r>
      <w:r w:rsidRPr="007E3D30">
        <w:t xml:space="preserve"> </w:t>
      </w:r>
      <w:r w:rsidRPr="00B86CEF">
        <w:t>bestämmelserna</w:t>
      </w:r>
      <w:r>
        <w:t xml:space="preserve"> för</w:t>
      </w:r>
      <w:r>
        <w:softHyphen/>
        <w:t>ordningen om värdepapperisering och den nya kompletteringslagen</w:t>
      </w:r>
      <w:r w:rsidRPr="00B86CEF">
        <w:t>, bör Finans</w:t>
      </w:r>
      <w:r>
        <w:softHyphen/>
      </w:r>
      <w:r w:rsidRPr="00B86CEF">
        <w:t>inspek</w:t>
      </w:r>
      <w:r>
        <w:softHyphen/>
      </w:r>
      <w:r w:rsidRPr="00B86CEF">
        <w:t xml:space="preserve">tionen </w:t>
      </w:r>
      <w:r>
        <w:t>få</w:t>
      </w:r>
      <w:r w:rsidRPr="00B86CEF">
        <w:t xml:space="preserve"> ta ut avgifter av de företag som står under Finans</w:t>
      </w:r>
      <w:r>
        <w:softHyphen/>
      </w:r>
      <w:r w:rsidRPr="00B86CEF">
        <w:t>inspektionens tillsyn</w:t>
      </w:r>
      <w:r>
        <w:t xml:space="preserve">. En bestämmelse med det innehållet bör därför tas in i den nya lagen. </w:t>
      </w:r>
    </w:p>
    <w:p w14:paraId="48C8726B" w14:textId="77777777" w:rsidR="000A2C95" w:rsidRPr="000413D0" w:rsidRDefault="000A2C95" w:rsidP="000A2C95">
      <w:pPr>
        <w:pStyle w:val="Brdtextmedindrag"/>
      </w:pPr>
      <w:r>
        <w:t>Regeringen bör få meddela föreskrifter om avgifterna.</w:t>
      </w:r>
    </w:p>
    <w:p w14:paraId="4CDA5853" w14:textId="77777777" w:rsidR="000A2C95" w:rsidRPr="00D3573C" w:rsidRDefault="000A2C95" w:rsidP="000A2C95">
      <w:pPr>
        <w:pStyle w:val="Rubrik1"/>
      </w:pPr>
      <w:bookmarkStart w:id="277" w:name="_Toc514156128"/>
      <w:bookmarkStart w:id="278" w:name="_Toc514826690"/>
      <w:bookmarkStart w:id="279" w:name="_Toc516575428"/>
      <w:bookmarkStart w:id="280" w:name="_Toc529959555"/>
      <w:bookmarkStart w:id="281" w:name="_Toc1737435"/>
      <w:bookmarkStart w:id="282" w:name="_Toc2335180"/>
      <w:bookmarkStart w:id="283" w:name="_Toc9857690"/>
      <w:bookmarkStart w:id="284" w:name="_Toc18074149"/>
      <w:bookmarkStart w:id="285" w:name="_Toc20297727"/>
      <w:bookmarkStart w:id="286" w:name="_Toc22728929"/>
      <w:r w:rsidRPr="00CE2FE2">
        <w:lastRenderedPageBreak/>
        <w:t>Överklagande</w:t>
      </w:r>
      <w:bookmarkEnd w:id="277"/>
      <w:bookmarkEnd w:id="278"/>
      <w:bookmarkEnd w:id="279"/>
      <w:r w:rsidRPr="00D3573C">
        <w:t>, beslut som ska gälla omedelbart och vite</w:t>
      </w:r>
      <w:bookmarkEnd w:id="280"/>
      <w:bookmarkEnd w:id="281"/>
      <w:bookmarkEnd w:id="282"/>
      <w:bookmarkEnd w:id="283"/>
      <w:bookmarkEnd w:id="284"/>
      <w:bookmarkEnd w:id="285"/>
      <w:bookmarkEnd w:id="286"/>
    </w:p>
    <w:p w14:paraId="6F7B3FBE" w14:textId="77777777" w:rsidR="000A2C95" w:rsidRDefault="000A2C95" w:rsidP="000A2C95">
      <w:pPr>
        <w:pStyle w:val="Brdtextram"/>
      </w:pPr>
      <w:r>
        <w:rPr>
          <w:b/>
        </w:rPr>
        <w:t xml:space="preserve">Regeringens förslag: </w:t>
      </w:r>
      <w:r w:rsidRPr="00FE1A35">
        <w:t>Finansinspektionens beslut om sanktions</w:t>
      </w:r>
      <w:r>
        <w:softHyphen/>
      </w:r>
      <w:r w:rsidRPr="00FE1A35">
        <w:t>före</w:t>
      </w:r>
      <w:r>
        <w:softHyphen/>
      </w:r>
      <w:r w:rsidRPr="00FE1A35">
        <w:t xml:space="preserve">läggande </w:t>
      </w:r>
      <w:r>
        <w:t>ska inte få överklagas. Andra beslut som Finansinspek</w:t>
      </w:r>
      <w:r>
        <w:softHyphen/>
        <w:t>tionen meddelar med stöd av den nya lagen med kompletterande bestämmelser till EU:s förordning om värdepapperisering ska få över</w:t>
      </w:r>
      <w:r>
        <w:softHyphen/>
        <w:t xml:space="preserve">klagas till allmän förvaltningsdomstol. Prövningstillstånd ska krävas vid överklagande till kammarrätten. </w:t>
      </w:r>
    </w:p>
    <w:p w14:paraId="664942D3" w14:textId="77777777" w:rsidR="000A2C95" w:rsidRPr="00306640" w:rsidRDefault="000A2C95" w:rsidP="000A2C95">
      <w:pPr>
        <w:pStyle w:val="Brdtextmedindragram"/>
      </w:pPr>
      <w:r w:rsidRPr="0055466C">
        <w:t>Finansinspekt</w:t>
      </w:r>
      <w:r>
        <w:t xml:space="preserve">ionen ska få </w:t>
      </w:r>
      <w:r w:rsidRPr="0055466C">
        <w:t>bestämm</w:t>
      </w:r>
      <w:r>
        <w:t>a att ett beslut</w:t>
      </w:r>
      <w:r w:rsidRPr="0055466C">
        <w:t xml:space="preserve"> </w:t>
      </w:r>
      <w:r>
        <w:t xml:space="preserve">av inspektionen </w:t>
      </w:r>
      <w:r w:rsidRPr="0055466C">
        <w:t xml:space="preserve">om </w:t>
      </w:r>
      <w:r>
        <w:t xml:space="preserve">ingripande genom </w:t>
      </w:r>
      <w:r w:rsidRPr="0055466C">
        <w:t xml:space="preserve">förbud, föreläggande eller återkallelse </w:t>
      </w:r>
      <w:r>
        <w:t>enli</w:t>
      </w:r>
      <w:r w:rsidRPr="0093231D">
        <w:t xml:space="preserve">gt den nya lagen </w:t>
      </w:r>
      <w:r>
        <w:t>eller om återkallelse enligt EU:s förordning om värde</w:t>
      </w:r>
      <w:r>
        <w:softHyphen/>
        <w:t>papperise</w:t>
      </w:r>
      <w:r>
        <w:softHyphen/>
        <w:t>ring av tillstånd för en tredje part att bedöma om STS-kriterier är upp</w:t>
      </w:r>
      <w:r>
        <w:softHyphen/>
        <w:t>fyllda ska gälla omedel</w:t>
      </w:r>
      <w:r>
        <w:softHyphen/>
        <w:t xml:space="preserve">bart. </w:t>
      </w:r>
    </w:p>
    <w:p w14:paraId="23957A96" w14:textId="77777777" w:rsidR="000A2C95" w:rsidRDefault="000A2C95" w:rsidP="000A2C95">
      <w:pPr>
        <w:pStyle w:val="Brdtextmedindragram"/>
      </w:pPr>
      <w:r>
        <w:t xml:space="preserve">Ett beslut om föreläggande </w:t>
      </w:r>
      <w:r w:rsidRPr="0093231D">
        <w:t xml:space="preserve">enligt den nya lagen </w:t>
      </w:r>
      <w:r>
        <w:t xml:space="preserve">ska få förenas med vite. </w:t>
      </w:r>
    </w:p>
    <w:p w14:paraId="388C8F7B" w14:textId="77777777" w:rsidR="000A2C95" w:rsidRPr="00131543" w:rsidRDefault="000A2C95" w:rsidP="000A2C95">
      <w:pPr>
        <w:pStyle w:val="Brdtextmedindrag"/>
        <w:rPr>
          <w:sz w:val="8"/>
          <w:szCs w:val="8"/>
        </w:rPr>
      </w:pPr>
    </w:p>
    <w:p w14:paraId="03692400" w14:textId="77777777" w:rsidR="000A2C95" w:rsidRDefault="000A2C95" w:rsidP="000A2C95">
      <w:pPr>
        <w:pStyle w:val="Brdtextmedindrag"/>
      </w:pPr>
      <w:r w:rsidRPr="00131543">
        <w:rPr>
          <w:b/>
        </w:rPr>
        <w:t>Promemorians förslag</w:t>
      </w:r>
      <w:r>
        <w:t xml:space="preserve"> överensstämmer i allt väsentligt med reger</w:t>
      </w:r>
      <w:r>
        <w:softHyphen/>
        <w:t xml:space="preserve">ingens förslag. </w:t>
      </w:r>
    </w:p>
    <w:p w14:paraId="7396BDF5" w14:textId="77777777" w:rsidR="000A2C95" w:rsidRPr="009A22B7" w:rsidRDefault="000A2C95" w:rsidP="000A2C95">
      <w:pPr>
        <w:pStyle w:val="Brdtextmedindrag"/>
      </w:pPr>
      <w:r w:rsidRPr="00131543">
        <w:rPr>
          <w:b/>
        </w:rPr>
        <w:t>Remissinstanserna</w:t>
      </w:r>
      <w:r>
        <w:rPr>
          <w:b/>
        </w:rPr>
        <w:t xml:space="preserve">: </w:t>
      </w:r>
      <w:r>
        <w:t xml:space="preserve">Flertalet remissinstanser tillstyrker förslaget eller har inget att invända mot det. </w:t>
      </w:r>
      <w:r>
        <w:rPr>
          <w:i/>
        </w:rPr>
        <w:t xml:space="preserve">Sveriges advokatsamfund </w:t>
      </w:r>
      <w:r w:rsidRPr="00131543">
        <w:t xml:space="preserve">anser att </w:t>
      </w:r>
      <w:r w:rsidRPr="00AF1319">
        <w:t>e</w:t>
      </w:r>
      <w:r>
        <w:t>n</w:t>
      </w:r>
      <w:r w:rsidRPr="00131543">
        <w:t xml:space="preserve"> återkall</w:t>
      </w:r>
      <w:r>
        <w:t>els</w:t>
      </w:r>
      <w:r w:rsidRPr="00131543">
        <w:t>e av tillstånd kan använda</w:t>
      </w:r>
      <w:r w:rsidRPr="00AF1319">
        <w:t>s som san</w:t>
      </w:r>
      <w:r>
        <w:t>ktion och att det när</w:t>
      </w:r>
      <w:r w:rsidRPr="00131543">
        <w:t xml:space="preserve"> så är fallet </w:t>
      </w:r>
      <w:r>
        <w:t xml:space="preserve">inte torde </w:t>
      </w:r>
      <w:r w:rsidRPr="00131543">
        <w:t>vara acceptabelt att Finansinspektionens beslut kan verk</w:t>
      </w:r>
      <w:r>
        <w:softHyphen/>
      </w:r>
      <w:r w:rsidRPr="00131543">
        <w:t xml:space="preserve">ställas innan det har </w:t>
      </w:r>
      <w:r>
        <w:t>fått</w:t>
      </w:r>
      <w:r w:rsidRPr="00AF1319">
        <w:t xml:space="preserve"> laga kraft. </w:t>
      </w:r>
      <w:r>
        <w:t>Sveriges advokatsamfund anför att å</w:t>
      </w:r>
      <w:r w:rsidRPr="00AF1319">
        <w:t>terkalle</w:t>
      </w:r>
      <w:r>
        <w:t>lsen</w:t>
      </w:r>
      <w:r w:rsidRPr="00AF1319">
        <w:t xml:space="preserve"> </w:t>
      </w:r>
      <w:r>
        <w:t xml:space="preserve">av tillståndet i sådana fall </w:t>
      </w:r>
      <w:r w:rsidRPr="00131543">
        <w:t>bör</w:t>
      </w:r>
      <w:r>
        <w:t xml:space="preserve"> </w:t>
      </w:r>
      <w:r w:rsidRPr="00131543">
        <w:t>behandlas som andra sank</w:t>
      </w:r>
      <w:r>
        <w:softHyphen/>
      </w:r>
      <w:r w:rsidRPr="00131543">
        <w:t>tioner enligt</w:t>
      </w:r>
      <w:r>
        <w:t xml:space="preserve"> huvudregeln i</w:t>
      </w:r>
      <w:r w:rsidRPr="00131543">
        <w:t xml:space="preserve"> 35</w:t>
      </w:r>
      <w:r>
        <w:t> </w:t>
      </w:r>
      <w:r w:rsidRPr="00131543">
        <w:t>§ förvaltningslagen.</w:t>
      </w:r>
    </w:p>
    <w:p w14:paraId="7902556A" w14:textId="77777777" w:rsidR="000A2C95" w:rsidRPr="000555F8" w:rsidRDefault="000A2C95" w:rsidP="000A2C95">
      <w:pPr>
        <w:pStyle w:val="Rubrik4utannumrering"/>
      </w:pPr>
      <w:r w:rsidRPr="000555F8">
        <w:t xml:space="preserve">Skälen för </w:t>
      </w:r>
      <w:r>
        <w:t xml:space="preserve">regeringens </w:t>
      </w:r>
      <w:r w:rsidRPr="000555F8">
        <w:t xml:space="preserve">förslag </w:t>
      </w:r>
    </w:p>
    <w:p w14:paraId="6993B59F" w14:textId="77777777" w:rsidR="000A2C95" w:rsidRPr="001377A7" w:rsidRDefault="000A2C95" w:rsidP="000A2C95">
      <w:pPr>
        <w:pStyle w:val="Rubrik5utannumrering"/>
        <w:spacing w:before="0"/>
      </w:pPr>
      <w:r>
        <w:t>Överklagande av Finansinspektionens beslut</w:t>
      </w:r>
    </w:p>
    <w:p w14:paraId="62AB872D" w14:textId="77777777" w:rsidR="000A2C95" w:rsidRDefault="000A2C95" w:rsidP="000A2C95">
      <w:pPr>
        <w:pStyle w:val="Brdtextmedindrag"/>
        <w:ind w:firstLine="0"/>
      </w:pPr>
      <w:r>
        <w:t>Enligt förordningen om värdepapperisering ska medlemsstaterna säker</w:t>
      </w:r>
      <w:r>
        <w:softHyphen/>
        <w:t>ställa att alla beslut genom vilka administrativa sanktioner eller av</w:t>
      </w:r>
      <w:r>
        <w:softHyphen/>
        <w:t>hjälpande åtgärder påförs enligt förordningen är motiverande på lämpligt sätt och kan överklagas (artikel 32.4). Angående överklagande gäller på finansmarknadsområdet i allmänhet att beslut av Finansinspektionen som får överklagas prövas av allmän förvaltningsdomstol med krav på pröv</w:t>
      </w:r>
      <w:r>
        <w:softHyphen/>
        <w:t xml:space="preserve">ningstillstånd vid överklagande till kammarrätten. Detta bör även gälla för Finansinspektionens beslut enligt den nya kompletteringslagen. </w:t>
      </w:r>
      <w:r w:rsidRPr="00E41BDA">
        <w:t>Finans</w:t>
      </w:r>
      <w:r>
        <w:softHyphen/>
      </w:r>
      <w:r w:rsidRPr="00E41BDA">
        <w:t>inspek</w:t>
      </w:r>
      <w:r>
        <w:softHyphen/>
      </w:r>
      <w:r w:rsidRPr="00E41BDA">
        <w:t>tion</w:t>
      </w:r>
      <w:r>
        <w:t xml:space="preserve">en kommer även i egenskap av behörig myndighet att kunna fatta beslut med direkt stöd av förordningen om värdepapperisering. </w:t>
      </w:r>
      <w:r w:rsidRPr="00955574">
        <w:t>Möj</w:t>
      </w:r>
      <w:r>
        <w:softHyphen/>
      </w:r>
      <w:r w:rsidRPr="00955574">
        <w:t>lig</w:t>
      </w:r>
      <w:r>
        <w:softHyphen/>
      </w:r>
      <w:r w:rsidRPr="00955574">
        <w:t>heten att öv</w:t>
      </w:r>
      <w:r>
        <w:t>er</w:t>
      </w:r>
      <w:r>
        <w:softHyphen/>
        <w:t>klaga beslut enligt en EU-för</w:t>
      </w:r>
      <w:r w:rsidRPr="00955574">
        <w:t>ordning följer av 41</w:t>
      </w:r>
      <w:r>
        <w:t> </w:t>
      </w:r>
      <w:r w:rsidRPr="00955574">
        <w:t xml:space="preserve">§ </w:t>
      </w:r>
      <w:r>
        <w:t>förvalt</w:t>
      </w:r>
      <w:r>
        <w:softHyphen/>
      </w:r>
      <w:r w:rsidRPr="00955574">
        <w:t>ni</w:t>
      </w:r>
      <w:r>
        <w:t>ngslagen och behöver där</w:t>
      </w:r>
      <w:r w:rsidRPr="00955574">
        <w:t>för inte anges i den nya lagen.</w:t>
      </w:r>
    </w:p>
    <w:p w14:paraId="696DB132" w14:textId="77777777" w:rsidR="000A2C95" w:rsidRPr="00F0271E" w:rsidRDefault="000A2C95" w:rsidP="000A2C95">
      <w:pPr>
        <w:pStyle w:val="Brdtextmedindrag"/>
      </w:pPr>
      <w:r>
        <w:t>När det gäller förordningens krav på att beslut genom vilka de administ</w:t>
      </w:r>
      <w:r>
        <w:softHyphen/>
        <w:t>rativa sanktionerna eller avhjälpande åtgärderna som räknas upp i förord</w:t>
      </w:r>
      <w:r>
        <w:softHyphen/>
        <w:t>ningen påförs ska vara motiverade på lämpligt sätt (artikel 32.4), finns bestämmelser i förvaltningslagen om en förvaltningsmyndighets skyldig</w:t>
      </w:r>
      <w:r>
        <w:softHyphen/>
        <w:t>het att i sina beslut ange en klargörande motivering (32 §). En sådan moti</w:t>
      </w:r>
      <w:r>
        <w:softHyphen/>
        <w:t>vering ska innehålla uppgifter om vilka föreskrifter som har tillämpats och vilka omständigheter som har varit avgörande för myndig</w:t>
      </w:r>
      <w:r>
        <w:softHyphen/>
        <w:t>hetens ställ</w:t>
      </w:r>
      <w:r>
        <w:softHyphen/>
        <w:t>ningstagande. Endast i vissa speciella fall får en motivering helt eller del</w:t>
      </w:r>
      <w:r>
        <w:softHyphen/>
      </w:r>
      <w:r>
        <w:lastRenderedPageBreak/>
        <w:t>vis utelämnas, t.ex. om ett väsentligt allmänt eller enskilt intresse kräver att beslutet meddelas omedelbart eller det är nödvändigt med hän</w:t>
      </w:r>
      <w:r>
        <w:softHyphen/>
        <w:t>syn till rikets säkerhet, skyddet för enskildas personliga eller ekonomiska förhål</w:t>
      </w:r>
      <w:r>
        <w:softHyphen/>
        <w:t>landen eller något annat jämförbart förhållande. Kravet i förord</w:t>
      </w:r>
      <w:r>
        <w:softHyphen/>
        <w:t>ningen om värdepapperisering på att beslut som fattas om administrativa sanktioner eller avhjälpande åtgärder är motiverade på lämpligt sätt får därmed anses uppfyllt genom befintlig lagstiftning.</w:t>
      </w:r>
    </w:p>
    <w:p w14:paraId="3033C1ED" w14:textId="77777777" w:rsidR="000A2C95" w:rsidRDefault="000A2C95" w:rsidP="000A2C95">
      <w:pPr>
        <w:pStyle w:val="Rubrik5utannumrering"/>
      </w:pPr>
      <w:r>
        <w:t>Ett beslut om sanktionsföreläggande bör inte få överklagas</w:t>
      </w:r>
    </w:p>
    <w:p w14:paraId="4CA3771D" w14:textId="77777777" w:rsidR="000A2C95" w:rsidRPr="001377A7" w:rsidRDefault="000A2C95" w:rsidP="000A2C95">
      <w:pPr>
        <w:pStyle w:val="Brdtextmedindrag"/>
        <w:ind w:firstLine="0"/>
      </w:pPr>
      <w:r>
        <w:t>I avsnitt 7.5 föreslås att Finansinspektionens ingripande mot fysiska per</w:t>
      </w:r>
      <w:r>
        <w:softHyphen/>
        <w:t>soner vid juridiska personers överträdelse av förordningen om värde</w:t>
      </w:r>
      <w:r>
        <w:softHyphen/>
        <w:t>papperisering ska ske genom sanktionsföreläggande. Ett sanktions</w:t>
      </w:r>
      <w:r>
        <w:softHyphen/>
        <w:t>före</w:t>
      </w:r>
      <w:r>
        <w:softHyphen/>
        <w:t>läggande innebär att den fysiska personen föreläggs att inom en viss tid godkänna ett ingripande som är bestämt till tid eller belopp. När före</w:t>
      </w:r>
      <w:r>
        <w:softHyphen/>
        <w:t>läggandet har godkänts, gäller det som ett domstolsavgörande som fått laga kraft. Om ett sanktionsföreläggande inte har godkänts inom angiven tid, får Finansinspektionen ansöka hos domstol om att sanktion ska beslutas (se avsnitt 7.5). Ett beslut om sanktionsföreläggande är således ett förberedande beslut. Ett överklagande av ett sådant beslut skulle kunna fördröja Finansinspektionens utredning i onödan. Ett förberedande beslut förhindrar inte heller en senare slutlig prövning i domstol. Enligt de lagar på finansmarknadsområdet där det finns möjlighet för Finansinspektionen att ingripa genom att meddela beslut om sanktionsföreläggande mot vissa fysiska personer på grund av en juridisk persons överträdelse, gäller att ett beslut om sanktionsföreläggande inte får över</w:t>
      </w:r>
      <w:r>
        <w:softHyphen/>
        <w:t>klagas (se t.ex. 26 kap. 1 § första stycket lagen om värdepappers</w:t>
      </w:r>
      <w:r>
        <w:softHyphen/>
        <w:t>mark</w:t>
      </w:r>
      <w:r>
        <w:softHyphen/>
        <w:t>naden och 6 kap. 1 § första stycket lagen med kompletterande bestäm</w:t>
      </w:r>
      <w:r>
        <w:softHyphen/>
        <w:t>melser EU:s marknadsmiss</w:t>
      </w:r>
      <w:r>
        <w:softHyphen/>
        <w:t>bruksförord</w:t>
      </w:r>
      <w:r>
        <w:softHyphen/>
        <w:t>ning). På samma sätt bör beslut om sanktionsföreläggande som Finans</w:t>
      </w:r>
      <w:r>
        <w:softHyphen/>
        <w:t>inspektionen fattar med stöd av den nya kompletteringslagen inte få överklagas. En fysisk person som har fått ett felaktigt sanktionsföre</w:t>
      </w:r>
      <w:r>
        <w:softHyphen/>
        <w:t xml:space="preserve">läggande meddelat mot sig, har möjlighet att ansöka om resning (se prop. 2016/17:162 s. 573 f.). </w:t>
      </w:r>
    </w:p>
    <w:p w14:paraId="361D8175" w14:textId="77777777" w:rsidR="000A2C95" w:rsidRPr="001377A7" w:rsidRDefault="000A2C95" w:rsidP="000A2C95">
      <w:pPr>
        <w:pStyle w:val="Rubrik5utannumrering"/>
      </w:pPr>
      <w:r w:rsidRPr="00567A80">
        <w:t>Möjlighet att besluta att beslut</w:t>
      </w:r>
      <w:r w:rsidRPr="004132D7">
        <w:t xml:space="preserve"> ska</w:t>
      </w:r>
      <w:r w:rsidRPr="001377A7">
        <w:t xml:space="preserve"> gälla omedelbart</w:t>
      </w:r>
    </w:p>
    <w:p w14:paraId="24FC2AE4" w14:textId="77777777" w:rsidR="000A2C95" w:rsidRPr="00D2156B" w:rsidRDefault="000A2C95" w:rsidP="000A2C95">
      <w:pPr>
        <w:pStyle w:val="Brdtextmedindrag"/>
        <w:ind w:firstLine="0"/>
      </w:pPr>
      <w:r>
        <w:t>Enligt den nuvarande kompletteringslagen får Finansinspektionen be</w:t>
      </w:r>
      <w:r>
        <w:softHyphen/>
        <w:t>stäm</w:t>
      </w:r>
      <w:r>
        <w:softHyphen/>
        <w:t xml:space="preserve">ma att vissa beslut enligt förordningen om värdepapperisering ska gälla omedelbart (4 §). Bestämmelsen omfattar beslut om återkallelse av tillstånd för tredje part att bedöma om STS-kriterierna är uppfyllda. Även enligt den nya kompletteringslagen bör Finansinspektionen ha möjlighet att bestämma att beslut om återkallelse enligt artikel 28.1 andra stycket i EU-förordningen ska gälla omedelbart. Andra beslut som kommer att aktualiseras enligt den lagen som bör kunna verkställas omedelbart är beslut om ingripanden genom föreläggande eller förbud. Det bör därför införas en bestämmelse om att Finansinspektionen får bestämma att ett beslut om ingripande genom föreläggande, förbud eller återkallelse enligt den nya kompletteringslagen eller om återkallelse enligt förordningen ska gälla omedelbart. </w:t>
      </w:r>
      <w:r>
        <w:rPr>
          <w:i/>
        </w:rPr>
        <w:t xml:space="preserve">Sveriges advokatsamfund </w:t>
      </w:r>
      <w:r w:rsidRPr="00131543">
        <w:t>är kritisk</w:t>
      </w:r>
      <w:r>
        <w:t>t</w:t>
      </w:r>
      <w:r w:rsidRPr="00131543">
        <w:t xml:space="preserve"> till</w:t>
      </w:r>
      <w:r>
        <w:t xml:space="preserve"> att Finansinspek</w:t>
      </w:r>
      <w:r>
        <w:softHyphen/>
        <w:t xml:space="preserve">tionen ska få möjlighet att bestämma att ett beslut om återkallelse av tillstånd ska gälla omedelbart eftersom det enligt Advokatsamfundet kan användas som en sanktion. Advokatsamfundet anser att huvudregeln i 35 § </w:t>
      </w:r>
      <w:r>
        <w:lastRenderedPageBreak/>
        <w:t>förvaltnings</w:t>
      </w:r>
      <w:r>
        <w:softHyphen/>
        <w:t>lagen i stället bör gälla i sådana fall. Inledningsvis kan konstateras att motsvarade möjlighet för Finans</w:t>
      </w:r>
      <w:r>
        <w:softHyphen/>
        <w:t>inspektionen att bestämma att ett beslut om återkallelse av tillstånd ska gälla omedelbart finns även i flera andra lagar på finansmarknadsområdet (se t.ex. 17 kap. 1 § femte stycket lagen om bank- och finansieringsrörelse, 26 kap. 1 § fjärde stycket lagen om värdepappersmarknaden, 5 kap. 2 § lagen med komplet</w:t>
      </w:r>
      <w:r>
        <w:softHyphen/>
        <w:t>terande bestämmelser till EU:s förordning om referens</w:t>
      </w:r>
      <w:r>
        <w:softHyphen/>
        <w:t>värden, 4 kap. 2 § lagen med komplett</w:t>
      </w:r>
      <w:r>
        <w:softHyphen/>
        <w:t>erande bestämmelser till EU:s förordning om transparens i transak</w:t>
      </w:r>
      <w:r>
        <w:softHyphen/>
        <w:t>tioner för värdepappers</w:t>
      </w:r>
      <w:r>
        <w:softHyphen/>
        <w:t>finansiering och om åter</w:t>
      </w:r>
      <w:r>
        <w:softHyphen/>
        <w:t>användning och 6 kap. 2 § lagen med kompletterande bestämmelser till EU:s pro</w:t>
      </w:r>
      <w:r>
        <w:softHyphen/>
        <w:t>spekt</w:t>
      </w:r>
      <w:r>
        <w:softHyphen/>
        <w:t>förordning</w:t>
      </w:r>
      <w:r w:rsidRPr="002B2C02">
        <w:t xml:space="preserve">). </w:t>
      </w:r>
      <w:r>
        <w:t>Finans</w:t>
      </w:r>
      <w:r>
        <w:softHyphen/>
        <w:t>inspek</w:t>
      </w:r>
      <w:r>
        <w:softHyphen/>
        <w:t>tionen använder sig inte sällan av möjligheten att vid beslut om föreläggande eller om åter</w:t>
      </w:r>
      <w:r>
        <w:softHyphen/>
        <w:t>kallelse av till</w:t>
      </w:r>
      <w:r>
        <w:softHyphen/>
        <w:t>stånd bestämma att det ska gälla omedelbart. Allmän</w:t>
      </w:r>
      <w:r>
        <w:softHyphen/>
        <w:t>intresset av omedel</w:t>
      </w:r>
      <w:r>
        <w:softHyphen/>
        <w:t>bar verkställighet är enligt regeringens uppfattning särskilt stort i vissa fall som gäller ingrip</w:t>
      </w:r>
      <w:r>
        <w:softHyphen/>
        <w:t>anden genom förbud, föreläggande eller återkallelse av tillstånd eftersom ett före</w:t>
      </w:r>
      <w:r>
        <w:softHyphen/>
        <w:t>tag annars kan fortsätta att driva en verksamhet som Finansinspek</w:t>
      </w:r>
      <w:r>
        <w:softHyphen/>
        <w:t>tionen bedömt strider mot den special</w:t>
      </w:r>
      <w:r>
        <w:softHyphen/>
        <w:t>lagstiftning som gäller för företagets verk</w:t>
      </w:r>
      <w:r>
        <w:softHyphen/>
        <w:t>samhet. Regeringen anser således att det faktum att speciallagstift</w:t>
      </w:r>
      <w:r>
        <w:softHyphen/>
        <w:t>ningen innehåller möjligheten att besluta att bl.a. ett beslut om återkallelse av tillstånd ska gälla omedelbart signalerar att allmän</w:t>
      </w:r>
      <w:r>
        <w:softHyphen/>
        <w:t>intresset av omedel</w:t>
      </w:r>
      <w:r>
        <w:softHyphen/>
        <w:t xml:space="preserve">bar verkställighet kan vara särskilt högt i de nu aktuella fallen och att en sådan bestämmelse därför bör finnas även i den nya kompletteringslagen (jfr bl.a. prop. 2018/19:4 s. 84 f. och prop. 2018/19:7 s. 20). </w:t>
      </w:r>
    </w:p>
    <w:p w14:paraId="790627F2" w14:textId="77777777" w:rsidR="000A2C95" w:rsidRPr="001377A7" w:rsidRDefault="000A2C95" w:rsidP="000A2C95">
      <w:pPr>
        <w:pStyle w:val="Rubrik5utannumrering"/>
      </w:pPr>
      <w:r w:rsidRPr="001377A7">
        <w:t>Vite</w:t>
      </w:r>
    </w:p>
    <w:p w14:paraId="7C3754D0" w14:textId="77777777" w:rsidR="000A2C95" w:rsidRPr="004A2EDE" w:rsidRDefault="000A2C95" w:rsidP="000A2C95">
      <w:pPr>
        <w:pStyle w:val="Brdtext"/>
      </w:pPr>
      <w:r w:rsidRPr="004A2EDE">
        <w:t>I avsnitten 6.2, 7.4 och 7.5 föreslås att Finansinspektionen ska få förena förelägganden enligt den nya kompletteringslagen med vite. Enligt förord</w:t>
      </w:r>
      <w:r w:rsidRPr="004A2EDE">
        <w:softHyphen/>
        <w:t>ningen om värdepapperisering ska den behöriga myndigheten kräva att risker som härrör från värdepapperiseringstransaktioner bedöms och åt</w:t>
      </w:r>
      <w:r w:rsidRPr="004A2EDE">
        <w:softHyphen/>
        <w:t>gärdas genom</w:t>
      </w:r>
      <w:r w:rsidRPr="00D05305">
        <w:t xml:space="preserve"> lämpliga strategier och förfaranden som upprättas av originatorer, medverkande institut, specialföretag för värdepapperisering och ursprungliga långivare (artikel</w:t>
      </w:r>
      <w:r w:rsidRPr="000C0FCD">
        <w:t> </w:t>
      </w:r>
      <w:r w:rsidRPr="004A2EDE">
        <w:t>30.3). Finansinspektionens befogen</w:t>
      </w:r>
      <w:r w:rsidRPr="004A2EDE">
        <w:softHyphen/>
        <w:t>heter följer i nu aktuellt avseende direkt av förordningen. I den nya lagen bör det tas in en bestämmelse som gör det möjligt för Finans</w:t>
      </w:r>
      <w:r w:rsidRPr="004A2EDE">
        <w:softHyphen/>
        <w:t xml:space="preserve">inspektionen att förena ett föreläggande enligt förordningen med vite. </w:t>
      </w:r>
    </w:p>
    <w:p w14:paraId="153AC1E2" w14:textId="77777777" w:rsidR="000A2C95" w:rsidRDefault="000A2C95" w:rsidP="000A2C95">
      <w:pPr>
        <w:pStyle w:val="Rubrik1"/>
      </w:pPr>
      <w:bookmarkStart w:id="287" w:name="_Toc529959556"/>
      <w:bookmarkStart w:id="288" w:name="_Toc1737436"/>
      <w:bookmarkStart w:id="289" w:name="_Toc2335181"/>
      <w:bookmarkStart w:id="290" w:name="_Toc9857691"/>
      <w:bookmarkStart w:id="291" w:name="_Toc18074150"/>
      <w:bookmarkStart w:id="292" w:name="_Toc20297728"/>
      <w:bookmarkStart w:id="293" w:name="_Toc22728930"/>
      <w:bookmarkStart w:id="294" w:name="_Toc514156129"/>
      <w:bookmarkStart w:id="295" w:name="_Toc514826691"/>
      <w:bookmarkStart w:id="296" w:name="_Toc516575429"/>
      <w:r>
        <w:t>Ändringar i vissa andra lagar</w:t>
      </w:r>
      <w:bookmarkEnd w:id="287"/>
      <w:bookmarkEnd w:id="288"/>
      <w:bookmarkEnd w:id="289"/>
      <w:bookmarkEnd w:id="290"/>
      <w:bookmarkEnd w:id="291"/>
      <w:bookmarkEnd w:id="292"/>
      <w:bookmarkEnd w:id="293"/>
    </w:p>
    <w:p w14:paraId="0A2CBFF7" w14:textId="77777777" w:rsidR="000A2C95" w:rsidRDefault="000A2C95" w:rsidP="000A2C95">
      <w:pPr>
        <w:pStyle w:val="Brdtextram"/>
        <w:keepNext/>
        <w:pBdr>
          <w:bottom w:val="none" w:sz="0" w:space="0" w:color="auto"/>
        </w:pBdr>
        <w:rPr>
          <w:rFonts w:eastAsiaTheme="minorHAnsi"/>
        </w:rPr>
      </w:pPr>
      <w:r>
        <w:rPr>
          <w:rFonts w:eastAsiaTheme="minorHAnsi"/>
          <w:b/>
        </w:rPr>
        <w:t xml:space="preserve">Regeringens </w:t>
      </w:r>
      <w:r w:rsidRPr="004A6234">
        <w:rPr>
          <w:rFonts w:eastAsiaTheme="minorHAnsi"/>
          <w:b/>
        </w:rPr>
        <w:t>förslag</w:t>
      </w:r>
      <w:r w:rsidRPr="00BA638A">
        <w:rPr>
          <w:rFonts w:eastAsiaTheme="minorHAnsi"/>
          <w:b/>
        </w:rPr>
        <w:t>:</w:t>
      </w:r>
      <w:r w:rsidRPr="004A6234">
        <w:rPr>
          <w:rFonts w:eastAsiaTheme="minorHAnsi"/>
        </w:rPr>
        <w:t xml:space="preserve"> </w:t>
      </w:r>
      <w:r>
        <w:rPr>
          <w:rFonts w:eastAsiaTheme="minorHAnsi"/>
        </w:rPr>
        <w:t>Bestämmelser om att fondbolag och AIF-för</w:t>
      </w:r>
      <w:r>
        <w:rPr>
          <w:rFonts w:eastAsiaTheme="minorHAnsi"/>
        </w:rPr>
        <w:softHyphen/>
        <w:t>valtare ska agera och vidta korrigeringsåtgärder om de exponeras för en värdepapperisering som inte längre uppfyller kraven i EU:s förordning om värdepapperisering ska införas i lagen om värdepappersfonder respek</w:t>
      </w:r>
      <w:r>
        <w:rPr>
          <w:rFonts w:eastAsiaTheme="minorHAnsi"/>
        </w:rPr>
        <w:softHyphen/>
        <w:t xml:space="preserve">tive i lagen om förvaltare av alternativa investeringsfonder. Bestämmelserna </w:t>
      </w:r>
      <w:bookmarkStart w:id="297" w:name="_Hlk875551"/>
      <w:r>
        <w:rPr>
          <w:rFonts w:eastAsiaTheme="minorHAnsi"/>
        </w:rPr>
        <w:t xml:space="preserve">ska gälla även för utländska förvaltningsbolag som </w:t>
      </w:r>
      <w:r>
        <w:rPr>
          <w:rFonts w:eastAsiaTheme="minorHAnsi"/>
        </w:rPr>
        <w:lastRenderedPageBreak/>
        <w:t>förvaltar en värdepappersfond i Sverige och för icke EES-baserade AIF-förvaltare som driver verksamhet genom filial här i landet.</w:t>
      </w:r>
      <w:bookmarkEnd w:id="297"/>
    </w:p>
    <w:p w14:paraId="71CD176E" w14:textId="77777777" w:rsidR="000A2C95" w:rsidRPr="00502718" w:rsidRDefault="000A2C95" w:rsidP="000A2C95">
      <w:pPr>
        <w:pStyle w:val="Brdtextmedindragram"/>
        <w:pBdr>
          <w:top w:val="none" w:sz="0" w:space="0" w:color="auto"/>
        </w:pBdr>
        <w:rPr>
          <w:rFonts w:eastAsiaTheme="minorHAnsi"/>
        </w:rPr>
      </w:pPr>
      <w:r w:rsidRPr="00C60852">
        <w:rPr>
          <w:rFonts w:eastAsiaTheme="minorHAnsi"/>
        </w:rPr>
        <w:t>Det som ska gälla för fondbolag enligt ovan ska gälla även för Sjunde AP-fonden.</w:t>
      </w:r>
    </w:p>
    <w:p w14:paraId="6408D9B5" w14:textId="77777777" w:rsidR="000A2C95" w:rsidRPr="004A6234" w:rsidRDefault="000A2C95" w:rsidP="000A2C95">
      <w:pPr>
        <w:pStyle w:val="Brdtext"/>
        <w:rPr>
          <w:sz w:val="8"/>
          <w:szCs w:val="8"/>
        </w:rPr>
      </w:pPr>
    </w:p>
    <w:p w14:paraId="4294F39C" w14:textId="77777777" w:rsidR="000A2C95" w:rsidRPr="00DA5AC2" w:rsidRDefault="000A2C95" w:rsidP="000A2C95">
      <w:pPr>
        <w:pStyle w:val="Brdtextmedindrag"/>
        <w:rPr>
          <w:b/>
        </w:rPr>
      </w:pPr>
      <w:r w:rsidRPr="00DA5AC2">
        <w:rPr>
          <w:b/>
        </w:rPr>
        <w:t>Promemorians förslag</w:t>
      </w:r>
      <w:r>
        <w:rPr>
          <w:b/>
        </w:rPr>
        <w:t xml:space="preserve"> </w:t>
      </w:r>
      <w:r>
        <w:t xml:space="preserve">överensstämmer i sak med regeringens förslag. </w:t>
      </w:r>
    </w:p>
    <w:p w14:paraId="67526F00" w14:textId="77777777" w:rsidR="000A2C95" w:rsidRDefault="000A2C95" w:rsidP="000A2C95">
      <w:pPr>
        <w:pStyle w:val="Brdtextmedindrag"/>
        <w:rPr>
          <w:b/>
        </w:rPr>
      </w:pPr>
      <w:r w:rsidRPr="00DA5AC2">
        <w:rPr>
          <w:b/>
        </w:rPr>
        <w:t>Remissinstanserna</w:t>
      </w:r>
      <w:r>
        <w:rPr>
          <w:b/>
        </w:rPr>
        <w:t>:</w:t>
      </w:r>
      <w:r w:rsidRPr="007A6AFE">
        <w:t xml:space="preserve"> Flertalet remissinstanser tillstyrker förslaget eller har inget att invända mot det</w:t>
      </w:r>
      <w:r>
        <w:t xml:space="preserve">. </w:t>
      </w:r>
      <w:r w:rsidRPr="007A6AFE">
        <w:rPr>
          <w:i/>
        </w:rPr>
        <w:t>Fondbolagens förening</w:t>
      </w:r>
      <w:r>
        <w:t xml:space="preserve"> anser det vore önsk</w:t>
      </w:r>
      <w:r>
        <w:softHyphen/>
        <w:t>värt med ett förtydligande att den typ av korrigerande åtgärder som kan komma i fråga är risksäkring, försäljning eller minskning av exponeringen eller att kontakta den part som åsidosätter behållandekravet. Föreningen har även synpunkter på utform</w:t>
      </w:r>
      <w:r>
        <w:softHyphen/>
        <w:t>ning av de föreslagna lagbestämmelserna.</w:t>
      </w:r>
    </w:p>
    <w:p w14:paraId="60795034" w14:textId="77777777" w:rsidR="000A2C95" w:rsidRDefault="000A2C95" w:rsidP="000A2C95">
      <w:pPr>
        <w:pStyle w:val="Brdtextmedindrag"/>
      </w:pPr>
      <w:r>
        <w:rPr>
          <w:b/>
        </w:rPr>
        <w:t xml:space="preserve">Skälen för regeringens förslag: </w:t>
      </w:r>
      <w:r w:rsidRPr="00A7462F">
        <w:t>Genom förordningen om värde</w:t>
      </w:r>
      <w:r>
        <w:softHyphen/>
      </w:r>
      <w:r w:rsidRPr="00A7462F">
        <w:t>papper</w:t>
      </w:r>
      <w:r>
        <w:softHyphen/>
      </w:r>
      <w:r w:rsidRPr="00A7462F">
        <w:t xml:space="preserve">isering </w:t>
      </w:r>
      <w:r>
        <w:t>görs</w:t>
      </w:r>
      <w:r w:rsidRPr="00A7462F">
        <w:t xml:space="preserve"> vissa ändringar i </w:t>
      </w:r>
      <w:r>
        <w:t xml:space="preserve">några </w:t>
      </w:r>
      <w:r w:rsidRPr="00A7462F">
        <w:t>andra EU-rättsakter (se kapitel</w:t>
      </w:r>
      <w:r>
        <w:t> </w:t>
      </w:r>
      <w:r w:rsidRPr="00A7462F">
        <w:t>6 i förordningen). De ändringar som kräver genomförande i svensk rätt är dels en ändring i Europaparlamentets och rådets direktiv 2009/65/EG av den 13 juli 2009 om samordning av lagar och andra författningar som avser företag för kollektiva investeringar i överlåtbara värdepapper (fond</w:t>
      </w:r>
      <w:r>
        <w:softHyphen/>
      </w:r>
      <w:r w:rsidRPr="00A7462F">
        <w:t>företag), det s.k. UCITS-direktivet (artikel</w:t>
      </w:r>
      <w:r>
        <w:t xml:space="preserve"> </w:t>
      </w:r>
      <w:r w:rsidRPr="00A7462F">
        <w:t xml:space="preserve">38 i förordningen), dels en ändring i </w:t>
      </w:r>
      <w:r w:rsidRPr="002C2B9C">
        <w:t xml:space="preserve">Europaparlamentets och rådets direktiv </w:t>
      </w:r>
      <w:r w:rsidRPr="00A7462F">
        <w:t>2011/61/EU av den 8 juni 2011 om förvaltare av alternativa investeringsfonder samt om ändring av direktiv 2003/41/EG och 2009/65/EG och förordningarna (EG) nr 1060/2009 och (EU) nr 1095/20</w:t>
      </w:r>
      <w:r>
        <w:t>, det s.k. AIFM-direktivet (artikel 41 i för</w:t>
      </w:r>
      <w:r>
        <w:softHyphen/>
        <w:t>ordningen). I dessa direktiv införs nya regler som innebär att fondbolag och AIF-förvaltare som exponeras för en värdepapperisering som inte längre uppfyller de krav som anges i förordningen om värdepapperi</w:t>
      </w:r>
      <w:r>
        <w:softHyphen/>
        <w:t>sering, ska agera och vidta korrigeringsåtgärder. Detta ska ske i berörda fond</w:t>
      </w:r>
      <w:r>
        <w:softHyphen/>
        <w:t>andelsägares respektive de berörda alternativa investeringsfondernas investerares intressen, när så är lämpligt. Det är således fråga om en regel som fondbolag och AIF-förvaltare som exponeras för en värdepapperi</w:t>
      </w:r>
      <w:r>
        <w:softHyphen/>
        <w:t xml:space="preserve">sering ska följa i sina respektive verksamheter. Av förordningen om värdepapperisering framgår inte vilka korrigerande åtgärder som kan komma i fråga. Som </w:t>
      </w:r>
      <w:r w:rsidRPr="007A6AFE">
        <w:rPr>
          <w:i/>
        </w:rPr>
        <w:t>Fondbolagens förening</w:t>
      </w:r>
      <w:r>
        <w:t xml:space="preserve"> anför finns dock i dag regler om korrigerande åtgärder vid investeringar i värdepapperiserings</w:t>
      </w:r>
      <w:r>
        <w:softHyphen/>
        <w:t>positioner i k</w:t>
      </w:r>
      <w:r w:rsidRPr="00D05988">
        <w:t>ommissionens delegerade förordning (EU) nr 231/2013 av den 19 december 2012 om komplettering av Europa</w:t>
      </w:r>
      <w:r>
        <w:softHyphen/>
      </w:r>
      <w:r w:rsidRPr="00D05988">
        <w:t>parlamentets och rådets direktiv 2011/61/EU vad gäller undantag, allmänna verksamhets</w:t>
      </w:r>
      <w:r>
        <w:softHyphen/>
      </w:r>
      <w:r w:rsidRPr="00D05988">
        <w:t>villkor, förvaringsinstitut, finansiell hävstång, öppenhet och tillsyn</w:t>
      </w:r>
      <w:r>
        <w:t xml:space="preserve">. I skälen i den förordningen finns en exemplifiering av de åtgärder som kan komma i fråga (artikel 54 och skäl 69). </w:t>
      </w:r>
    </w:p>
    <w:p w14:paraId="2906C8BD" w14:textId="77777777" w:rsidR="000A2C95" w:rsidRDefault="000A2C95" w:rsidP="000A2C95">
      <w:pPr>
        <w:pStyle w:val="Brdtextmedindrag"/>
      </w:pPr>
      <w:r>
        <w:t>UCITS-direktivet och AIFM-direktivet har i svensk rätt genomförts i lagen om värdepappersfonder respektive i lagen om förvaltare av alterna</w:t>
      </w:r>
      <w:r>
        <w:softHyphen/>
        <w:t>tiva investeringsfonder. De ändringar i de båda direk</w:t>
      </w:r>
      <w:r>
        <w:softHyphen/>
        <w:t xml:space="preserve">tiven som har gjorts genom förordningen om värdepapperisering bör genomföras i svensk rätt i motsvarande bestämmelser i respektive lag. </w:t>
      </w:r>
    </w:p>
    <w:p w14:paraId="044FB914" w14:textId="77777777" w:rsidR="000A2C95" w:rsidRDefault="000A2C95" w:rsidP="000A2C95">
      <w:pPr>
        <w:pStyle w:val="Brdtextmedindrag"/>
      </w:pPr>
      <w:r>
        <w:t xml:space="preserve">Dessa bestämmelser bör gälla även </w:t>
      </w:r>
      <w:r w:rsidRPr="00286468">
        <w:t>för utländska förvaltningsbolag som förvaltar en värdepappersfond i Sverige och för icke EES-baserade AIF-förvaltare som driver verksamhet genom filial här i landet.</w:t>
      </w:r>
    </w:p>
    <w:p w14:paraId="017BF382" w14:textId="77777777" w:rsidR="000A2C95" w:rsidRDefault="000A2C95" w:rsidP="000A2C95">
      <w:pPr>
        <w:pStyle w:val="Brdtextmedindrag"/>
      </w:pPr>
      <w:r w:rsidRPr="00C60852">
        <w:t>För Sjunde AP-fondens förvaltning av fonder inom ramen för premie</w:t>
      </w:r>
      <w:r w:rsidRPr="00C60852">
        <w:softHyphen/>
        <w:t>pensionssystemet gäller i dag de flesta bestämmelser om placering av fondmedel i lagen om värdepappersfonder (5</w:t>
      </w:r>
      <w:r>
        <w:t> </w:t>
      </w:r>
      <w:r w:rsidRPr="00C60852">
        <w:t>kap. 7</w:t>
      </w:r>
      <w:r>
        <w:t> </w:t>
      </w:r>
      <w:r w:rsidRPr="00C60852">
        <w:t xml:space="preserve">§ lagen [2000:192] </w:t>
      </w:r>
      <w:r w:rsidRPr="00C60852">
        <w:lastRenderedPageBreak/>
        <w:t>om allmänna pensionsfonder [AP-fonder]). Sjunde AP-fonden bör om</w:t>
      </w:r>
      <w:r>
        <w:softHyphen/>
      </w:r>
      <w:r w:rsidRPr="00C60852">
        <w:t>fattas av det krav på att agera och vidta korrigeringsåtgärder om en värde</w:t>
      </w:r>
      <w:r>
        <w:softHyphen/>
      </w:r>
      <w:r w:rsidRPr="00C60852">
        <w:t>papperisering som inte längre uppfyller kraven i förordningen om värde</w:t>
      </w:r>
      <w:r>
        <w:softHyphen/>
      </w:r>
      <w:r w:rsidRPr="00C60852">
        <w:t>papperisering som enligt förslaget ovan ska gälla för fondbolag vid förvalt</w:t>
      </w:r>
      <w:r>
        <w:softHyphen/>
      </w:r>
      <w:r w:rsidRPr="00C60852">
        <w:t>ning av värdepappersfonder.</w:t>
      </w:r>
    </w:p>
    <w:p w14:paraId="0B398165" w14:textId="77777777" w:rsidR="000A2C95" w:rsidRDefault="000A2C95" w:rsidP="000A2C95">
      <w:pPr>
        <w:pStyle w:val="Brdtextmedindrag"/>
      </w:pPr>
      <w:bookmarkStart w:id="298" w:name="_Hlk18913747"/>
      <w:r w:rsidRPr="00652E13">
        <w:t>Fondbolagens förening</w:t>
      </w:r>
      <w:r>
        <w:t xml:space="preserve"> anför även att en annorlunda utformning av de nya bestämmelserna om korrigeringsåtgärder än den i promemorians förslag är att föredra för att spegla att det är fondens medel som placeras, att undvika tolkningen att korrigerings</w:t>
      </w:r>
      <w:r>
        <w:softHyphen/>
        <w:t>åtgärder alltid är i fondandels</w:t>
      </w:r>
      <w:r>
        <w:softHyphen/>
        <w:t>ägarnas gemensamma intresse, att samtliga andelsägare i en fond som exponeras mot en värde</w:t>
      </w:r>
      <w:r>
        <w:softHyphen/>
        <w:t>papperisering torde vara berörda då de äger fonden och dess innehav gemensamt och att det är lämpligt att följa nuvarande systematik i lag</w:t>
      </w:r>
      <w:r>
        <w:softHyphen/>
        <w:t xml:space="preserve">texten. </w:t>
      </w:r>
      <w:r w:rsidRPr="002C169F">
        <w:t xml:space="preserve">Regeringen konstaterar i och för sig att om </w:t>
      </w:r>
      <w:r>
        <w:t>de ändringar i UCITS-direktivet och AIFM-direktivet som har gjorts genom</w:t>
      </w:r>
      <w:r w:rsidRPr="002C169F">
        <w:t xml:space="preserve"> förordningen hade haft en annan utformning skulle de tydligare ha speglat de förhållanden som lyfts fram av föreningen men anser trots det att bestämmelserna i svensk lag så långt som möjligt</w:t>
      </w:r>
      <w:r>
        <w:t xml:space="preserve"> bör utformas på direktiv</w:t>
      </w:r>
      <w:r>
        <w:softHyphen/>
        <w:t xml:space="preserve">nära sätt och i huvudsak på samma sätt som i promemorians förslag. </w:t>
      </w:r>
      <w:bookmarkEnd w:id="298"/>
      <w:r>
        <w:t>Regeringen instämmer med föreningen att det i de nya bestämmelserna inte bör anges att korrigeringsåtgärder ska vidtas i fondandelsägarnas ”gemensamma intresse”. Det är inte så de nya regler som genom förord</w:t>
      </w:r>
      <w:r>
        <w:softHyphen/>
        <w:t>ningen har införts i de båda direktiven är formulerade utan där anges bara ”intresse”. Det följer dessutom redan av lagen om värdepappersfonder att v</w:t>
      </w:r>
      <w:r w:rsidRPr="00B61663">
        <w:t>id förvaltningen av en värdepappersfond ska fondbolaget handla uteslut</w:t>
      </w:r>
      <w:r>
        <w:softHyphen/>
      </w:r>
      <w:r w:rsidRPr="00B61663">
        <w:t>ande i fondandelsägarnas gemensamma intresse</w:t>
      </w:r>
      <w:r>
        <w:t xml:space="preserve"> (4 kap. 2 § tredje stycket).</w:t>
      </w:r>
    </w:p>
    <w:p w14:paraId="3825B7E4" w14:textId="77777777" w:rsidR="000A2C95" w:rsidRPr="00D354EA" w:rsidRDefault="000A2C95" w:rsidP="006334F8">
      <w:pPr>
        <w:pStyle w:val="Rubrik1"/>
      </w:pPr>
      <w:bookmarkStart w:id="299" w:name="_Toc19522105"/>
      <w:bookmarkStart w:id="300" w:name="_Toc22728931"/>
      <w:r w:rsidRPr="00D354EA">
        <w:t xml:space="preserve">Kravet </w:t>
      </w:r>
      <w:bookmarkStart w:id="301" w:name="_Hlk18655613"/>
      <w:r w:rsidRPr="00D354EA">
        <w:t xml:space="preserve">att upprätta års- och koncernredovisning i enhetligt elektroniskt format </w:t>
      </w:r>
      <w:bookmarkEnd w:id="301"/>
      <w:r w:rsidRPr="00D354EA">
        <w:t>bör börja tillämpas vid en senare tidpunkt</w:t>
      </w:r>
      <w:bookmarkEnd w:id="299"/>
      <w:bookmarkEnd w:id="300"/>
    </w:p>
    <w:p w14:paraId="1A0C6DA6" w14:textId="77777777" w:rsidR="000A2C95" w:rsidRPr="00F47B3A" w:rsidRDefault="000A2C95" w:rsidP="000A2C95">
      <w:pPr>
        <w:pStyle w:val="Brdtextram"/>
        <w:pBdr>
          <w:left w:val="single" w:sz="4" w:space="4" w:color="000000"/>
        </w:pBdr>
      </w:pPr>
      <w:r>
        <w:rPr>
          <w:b/>
        </w:rPr>
        <w:t>Regeringens</w:t>
      </w:r>
      <w:r w:rsidRPr="00420062">
        <w:rPr>
          <w:b/>
        </w:rPr>
        <w:t xml:space="preserve"> förslag:</w:t>
      </w:r>
      <w:r>
        <w:t xml:space="preserve"> Kravet på svenska emittenter vars överlåtbara värdepapper är upptagna till handel på en reglerad marknad</w:t>
      </w:r>
      <w:r w:rsidRPr="00020A75">
        <w:t xml:space="preserve"> </w:t>
      </w:r>
      <w:r>
        <w:t>i Sverige att</w:t>
      </w:r>
      <w:r w:rsidRPr="00020A75">
        <w:t xml:space="preserve"> upprätta års- och koncernredovisningen i ett format som möjliggör enhetlig elektronisk rapportering</w:t>
      </w:r>
      <w:r>
        <w:t xml:space="preserve"> ska tillämpas på års- och koncern</w:t>
      </w:r>
      <w:r>
        <w:softHyphen/>
        <w:t xml:space="preserve">redovisningar som </w:t>
      </w:r>
      <w:r w:rsidRPr="00E11062">
        <w:t>avser räkenskapsår som inleds den 1 januari 2020 eller senare</w:t>
      </w:r>
      <w:r>
        <w:t>.</w:t>
      </w:r>
    </w:p>
    <w:p w14:paraId="69D743EE" w14:textId="77777777" w:rsidR="000A2C95" w:rsidRPr="00F211A7" w:rsidRDefault="000A2C95" w:rsidP="006334F8">
      <w:pPr>
        <w:pStyle w:val="Brdtextmedindrag"/>
        <w:rPr>
          <w:sz w:val="8"/>
          <w:szCs w:val="8"/>
        </w:rPr>
      </w:pPr>
    </w:p>
    <w:p w14:paraId="0255FE5F" w14:textId="77777777" w:rsidR="000A2C95" w:rsidRPr="00DA5AC2" w:rsidRDefault="000A2C95" w:rsidP="006334F8">
      <w:pPr>
        <w:pStyle w:val="Brdtextmedindrag"/>
        <w:rPr>
          <w:b/>
        </w:rPr>
      </w:pPr>
      <w:r>
        <w:rPr>
          <w:b/>
        </w:rPr>
        <w:t>Förslaget i p</w:t>
      </w:r>
      <w:r w:rsidRPr="00D354EA">
        <w:rPr>
          <w:b/>
        </w:rPr>
        <w:t>romemorian Ändring av tidpunkten för första tillämp</w:t>
      </w:r>
      <w:r>
        <w:rPr>
          <w:b/>
        </w:rPr>
        <w:softHyphen/>
      </w:r>
      <w:r w:rsidRPr="00D354EA">
        <w:rPr>
          <w:b/>
        </w:rPr>
        <w:t>ning av kravet att upprätta års- och koncernredovisning i enhetligt elektroniskt format</w:t>
      </w:r>
      <w:r w:rsidRPr="00D40735">
        <w:t xml:space="preserve"> </w:t>
      </w:r>
      <w:r>
        <w:t xml:space="preserve">överensstämmer med regeringens förslag. </w:t>
      </w:r>
    </w:p>
    <w:p w14:paraId="380C2E1F" w14:textId="7DD5625E" w:rsidR="000A2C95" w:rsidRDefault="000A2C95" w:rsidP="006334F8">
      <w:pPr>
        <w:pStyle w:val="Brdtextmedindrag"/>
      </w:pPr>
      <w:r w:rsidRPr="00DA5AC2">
        <w:rPr>
          <w:b/>
        </w:rPr>
        <w:t>Remissinstanserna</w:t>
      </w:r>
      <w:r w:rsidRPr="007A6AFE">
        <w:t xml:space="preserve"> tillstyrker förslaget eller har inget att invända mot det</w:t>
      </w:r>
      <w:r>
        <w:t xml:space="preserve">. </w:t>
      </w:r>
      <w:bookmarkStart w:id="302" w:name="_Hlk21418806"/>
      <w:r w:rsidRPr="00D354EA">
        <w:rPr>
          <w:i/>
        </w:rPr>
        <w:t>Bokföringsnämnden</w:t>
      </w:r>
      <w:r w:rsidRPr="00D354EA">
        <w:t xml:space="preserve"> anser att det även finns behov av att förtydliga om huruvida reglerna i lagen om värdepappersmarknaden i fråga om de handlingar som ska upprättas enligt den lagen också utgör en sådan års- </w:t>
      </w:r>
      <w:r w:rsidRPr="006334F8">
        <w:rPr>
          <w:spacing w:val="-4"/>
        </w:rPr>
        <w:t>respektive koncernredovisning som avses i årsredovisningslagen (1995:1554).</w:t>
      </w:r>
      <w:bookmarkEnd w:id="302"/>
    </w:p>
    <w:p w14:paraId="46522A2A" w14:textId="77777777" w:rsidR="000A2C95" w:rsidRDefault="000A2C95" w:rsidP="006334F8">
      <w:pPr>
        <w:pStyle w:val="Brdtextmedindrag"/>
        <w:rPr>
          <w:b/>
        </w:rPr>
      </w:pPr>
      <w:r w:rsidRPr="000B6077">
        <w:rPr>
          <w:b/>
        </w:rPr>
        <w:lastRenderedPageBreak/>
        <w:t xml:space="preserve">Skälen för </w:t>
      </w:r>
      <w:r>
        <w:rPr>
          <w:b/>
        </w:rPr>
        <w:t>regeringens</w:t>
      </w:r>
      <w:r w:rsidRPr="000B6077">
        <w:rPr>
          <w:b/>
        </w:rPr>
        <w:t xml:space="preserve"> förslag: </w:t>
      </w:r>
      <w:r>
        <w:t>Enligt 16 kap. 4 a § lagen om värde</w:t>
      </w:r>
      <w:r>
        <w:softHyphen/>
        <w:t xml:space="preserve">pappersmarknaden ska </w:t>
      </w:r>
      <w:r w:rsidRPr="002900F0">
        <w:t>emittent</w:t>
      </w:r>
      <w:r>
        <w:t>er</w:t>
      </w:r>
      <w:r w:rsidRPr="002900F0">
        <w:t xml:space="preserve"> som har Sverige som hem</w:t>
      </w:r>
      <w:r>
        <w:softHyphen/>
      </w:r>
      <w:r w:rsidRPr="002900F0">
        <w:t>medlems</w:t>
      </w:r>
      <w:r>
        <w:softHyphen/>
      </w:r>
      <w:r w:rsidRPr="002900F0">
        <w:t>stat och vars överlåtbara värdepapper är upptagna till handel på en reglerad marknad upprätta års- och koncernredovisningen i ett format som möjlig</w:t>
      </w:r>
      <w:r>
        <w:softHyphen/>
      </w:r>
      <w:r w:rsidRPr="002900F0">
        <w:t>gör enhetlig elektronisk rapportering</w:t>
      </w:r>
      <w:r>
        <w:t>. Denna bestäm</w:t>
      </w:r>
      <w:r>
        <w:softHyphen/>
        <w:t>melse träder i kraft den dag regeringen bestämmer och ska tillämpas på års- och koncern</w:t>
      </w:r>
      <w:r>
        <w:softHyphen/>
        <w:t>redovisningar som ska offentliggöras närmast efter den 31 december 2019 (punkterna 1 och 2 i ikraftträdande- och övergångs</w:t>
      </w:r>
      <w:r>
        <w:softHyphen/>
        <w:t xml:space="preserve">bestämmelserna till </w:t>
      </w:r>
      <w:r w:rsidRPr="003E16B4">
        <w:t>lagen [2015:960] om ändring i lagen [2007:528] om värdepappers</w:t>
      </w:r>
      <w:r>
        <w:softHyphen/>
      </w:r>
      <w:r w:rsidRPr="003E16B4">
        <w:t>mark</w:t>
      </w:r>
      <w:r>
        <w:softHyphen/>
      </w:r>
      <w:r w:rsidRPr="003E16B4">
        <w:t xml:space="preserve">naden, i det följande benämnd 2015 års ändringslag </w:t>
      </w:r>
      <w:r>
        <w:t xml:space="preserve">[prop. 2015/16:26, </w:t>
      </w:r>
      <w:r w:rsidRPr="003E16B4">
        <w:t>bet. 2015/16:FiU14, rskr. 2015/16:95</w:t>
      </w:r>
      <w:r>
        <w:t xml:space="preserve">]). </w:t>
      </w:r>
    </w:p>
    <w:p w14:paraId="59286200" w14:textId="77777777" w:rsidR="000A2C95" w:rsidRDefault="000A2C95" w:rsidP="006334F8">
      <w:pPr>
        <w:pStyle w:val="Brdtextmedindrag"/>
      </w:pPr>
      <w:r>
        <w:t>Bestämmelsen i 16 kap. 4 a § lagen om värdepappersmarknaden har införts i svensk rätt för att genomföra en regel i det s.k. öppenhetsdirektivet (</w:t>
      </w:r>
      <w:r w:rsidRPr="000B6077">
        <w:t>Europaparlamentets och rådets direktiv 2004/109/EG av den 15 december 2004 om harmonisering av insyns</w:t>
      </w:r>
      <w:r>
        <w:softHyphen/>
      </w:r>
      <w:r w:rsidRPr="000B6077">
        <w:t>kraven angående upplysningar om emittenter vars värdepapper är upp</w:t>
      </w:r>
      <w:r>
        <w:softHyphen/>
      </w:r>
      <w:r w:rsidRPr="000B6077">
        <w:t>tagna till handel på en reglerad marknad och om ändring av direktiv 2001/34/EG</w:t>
      </w:r>
      <w:r>
        <w:t>). Öppenhetsdirektivet innehåller regler om offentlig</w:t>
      </w:r>
      <w:r>
        <w:softHyphen/>
        <w:t>görande av regelbundet åter</w:t>
      </w:r>
      <w:r>
        <w:softHyphen/>
        <w:t>kommande och löpande information om emittenter som gett ut värde</w:t>
      </w:r>
      <w:r>
        <w:softHyphen/>
        <w:t>papper som är upptagna till handel på reglerade marknader som är belägna eller bedriver verksamhet inom EU (artikel 1.1). Direktivet ställer bl.a. upp krav som rör emittent</w:t>
      </w:r>
      <w:r>
        <w:softHyphen/>
        <w:t>ernas offentliggörande av sin årliga redovisning (artikel 4). Ett av kraven i det avseendet är att emittenternas årliga redovis</w:t>
      </w:r>
      <w:r>
        <w:softHyphen/>
        <w:t>ningar ska upprättas med hjälp av ett enhetligt elektroniskt rapporterings</w:t>
      </w:r>
      <w:r>
        <w:softHyphen/>
        <w:t>format, vilket specificeras i tekniska standarder för tillsyn som antas av kommissionen (artikel 4.7). Enligt direktivet ska det kravet ha verkan fr.o.m. den 1 januari 2020. De tekniska standarder som specificerar det rapporteringsformatet har antagits i k</w:t>
      </w:r>
      <w:r w:rsidRPr="002900F0">
        <w:t>ommissionens dele</w:t>
      </w:r>
      <w:r>
        <w:softHyphen/>
      </w:r>
      <w:r w:rsidRPr="002900F0">
        <w:t>gerade förordning (EU) 2019/815 av den 17</w:t>
      </w:r>
      <w:r>
        <w:t> </w:t>
      </w:r>
      <w:r w:rsidRPr="002900F0">
        <w:t>decem</w:t>
      </w:r>
      <w:r>
        <w:softHyphen/>
      </w:r>
      <w:r w:rsidRPr="002900F0">
        <w:t>ber 2018 om komplett</w:t>
      </w:r>
      <w:r>
        <w:softHyphen/>
      </w:r>
      <w:r w:rsidRPr="002900F0">
        <w:t>ering av Europaparlamentets och rådets direktiv 2004/109/EG vad gäller tekniska tillsynsstandarder för specifi</w:t>
      </w:r>
      <w:r>
        <w:softHyphen/>
      </w:r>
      <w:r w:rsidRPr="002900F0">
        <w:t>cering av ett enhetligt elektroniskt rapporteringsformat</w:t>
      </w:r>
      <w:r>
        <w:t>, i det följande benämnd ESEF-förordningen.</w:t>
      </w:r>
    </w:p>
    <w:p w14:paraId="7D44848B" w14:textId="77777777" w:rsidR="000A2C95" w:rsidRPr="00EB3962" w:rsidRDefault="000A2C95" w:rsidP="006334F8">
      <w:pPr>
        <w:pStyle w:val="Brdtextmedindrag"/>
      </w:pPr>
      <w:r>
        <w:t xml:space="preserve">När bestämmelsen i 16 kap. 4 a § om </w:t>
      </w:r>
      <w:r w:rsidRPr="002900F0">
        <w:t>upprätta</w:t>
      </w:r>
      <w:r>
        <w:t>nde av</w:t>
      </w:r>
      <w:r w:rsidRPr="002900F0">
        <w:t xml:space="preserve"> års- och koncern</w:t>
      </w:r>
      <w:r>
        <w:softHyphen/>
      </w:r>
      <w:r w:rsidRPr="002900F0">
        <w:t xml:space="preserve">redovisningen i </w:t>
      </w:r>
      <w:r>
        <w:t xml:space="preserve">ett </w:t>
      </w:r>
      <w:r w:rsidRPr="002900F0">
        <w:t>format som möjliggör enhetlig elektronisk rapportering</w:t>
      </w:r>
      <w:r>
        <w:t xml:space="preserve"> infördes genom </w:t>
      </w:r>
      <w:r w:rsidRPr="003E16B4">
        <w:t>2015 års ändrings</w:t>
      </w:r>
      <w:r>
        <w:softHyphen/>
      </w:r>
      <w:r w:rsidRPr="003E16B4">
        <w:t>lag</w:t>
      </w:r>
      <w:r>
        <w:t xml:space="preserve"> hade de ovan nämnda tekniska standard</w:t>
      </w:r>
      <w:r>
        <w:softHyphen/>
        <w:t>erna ännu inte antagits av kommis</w:t>
      </w:r>
      <w:r>
        <w:softHyphen/>
        <w:t>sionen. Regeringen bedömde att det därför och till följd av den i öppenhets</w:t>
      </w:r>
      <w:r>
        <w:softHyphen/>
        <w:t>direktivet angivna ordningen inte var möjligt att ange ett ikraftträdandedatum för bestäm</w:t>
      </w:r>
      <w:r>
        <w:softHyphen/>
        <w:t>melsen i svensk rätt. För att kunna anpassa ikraftträdandet till det datum som skulle komma att anges i den delegerade rättsakten med tekniska standarder bemyndig</w:t>
      </w:r>
      <w:r>
        <w:softHyphen/>
        <w:t>ades regeringen att bestämma när den aktuella bestämmelsen ska träda i kraft (samma prop. s. 120 f. och punkt 1 i ikraftträdande- och övergångs</w:t>
      </w:r>
      <w:r>
        <w:softHyphen/>
        <w:t>bestämmelserna till 2015 års ändringslag). Det togs i lagen även in den ovan nämnda bestämmelsen om att 16 kap. 4 a § ska tillämpas på års- och koncernredovisningar som ska offentliggöra närmast efter den 31 decem</w:t>
      </w:r>
      <w:r>
        <w:softHyphen/>
        <w:t>ber 2019 (punkt 2 i ikraftträdande- och övergångs</w:t>
      </w:r>
      <w:r>
        <w:softHyphen/>
        <w:t>bestämmel</w:t>
      </w:r>
      <w:r>
        <w:softHyphen/>
        <w:t xml:space="preserve">serna till 2015 års ändringslag, se även samma prop. s. 63). </w:t>
      </w:r>
    </w:p>
    <w:p w14:paraId="489DD3F0" w14:textId="77777777" w:rsidR="000A2C95" w:rsidRDefault="000A2C95" w:rsidP="006334F8">
      <w:pPr>
        <w:pStyle w:val="Brdtextmedindrag"/>
      </w:pPr>
      <w:r>
        <w:t>Som anges ovan har de nödvändiga tekniska standarderna nu antagits i form av ESEF-förord</w:t>
      </w:r>
      <w:r>
        <w:softHyphen/>
        <w:t xml:space="preserve">ningen. Enligt ESEF-förordningen ska dess krav tillämpas på </w:t>
      </w:r>
      <w:r w:rsidRPr="003F44F2">
        <w:t>årliga redo</w:t>
      </w:r>
      <w:r>
        <w:softHyphen/>
      </w:r>
      <w:r w:rsidRPr="003F44F2">
        <w:t>visningar som innehåller redovisningar för räken</w:t>
      </w:r>
      <w:r>
        <w:softHyphen/>
      </w:r>
      <w:r w:rsidRPr="003F44F2">
        <w:t>skapsår som inleds den 1</w:t>
      </w:r>
      <w:r>
        <w:t> </w:t>
      </w:r>
      <w:r w:rsidRPr="003F44F2">
        <w:t>januari 2020 eller senare</w:t>
      </w:r>
      <w:r>
        <w:t xml:space="preserve"> (artikel 8). </w:t>
      </w:r>
    </w:p>
    <w:p w14:paraId="69D8795F" w14:textId="77777777" w:rsidR="000A2C95" w:rsidRDefault="000A2C95" w:rsidP="006334F8">
      <w:pPr>
        <w:pStyle w:val="Brdtextmedindrag"/>
      </w:pPr>
      <w:r>
        <w:lastRenderedPageBreak/>
        <w:t>Den nu aktuella bestämmelsen om första tillämpning av 16 kap. 4 a § inne</w:t>
      </w:r>
      <w:r>
        <w:softHyphen/>
        <w:t xml:space="preserve">bär i sak att kravet att </w:t>
      </w:r>
      <w:r w:rsidRPr="002900F0">
        <w:t>upprätta</w:t>
      </w:r>
      <w:r>
        <w:t>nde av</w:t>
      </w:r>
      <w:r w:rsidRPr="002900F0">
        <w:t xml:space="preserve"> års- och koncernredovisningen i ett format som möjliggör enhetlig elektronisk rapportering</w:t>
      </w:r>
      <w:r>
        <w:t xml:space="preserve"> ska tillämpas vid en tidigare tidpunkt än vad som följer av ESEF-förordningen. Det saknas skäl att enligt svensk rätt börja tillämpa det kravet vid en tidigare tidpunkt än vad som krävs enligt EU-regleringen. Bestäm</w:t>
      </w:r>
      <w:r>
        <w:softHyphen/>
        <w:t>melsen om första tillämpning av 16 kap. 4 a § bör därför ändras så att det anges att kraven ska börja tilläm</w:t>
      </w:r>
      <w:r>
        <w:softHyphen/>
        <w:t>pas vid den tidpunkt som anges i ESEF-förordningen, dvs. på års- och koncern</w:t>
      </w:r>
      <w:r>
        <w:softHyphen/>
        <w:t xml:space="preserve">redovisningar som </w:t>
      </w:r>
      <w:r w:rsidRPr="00E11062">
        <w:t>avser räken</w:t>
      </w:r>
      <w:r>
        <w:softHyphen/>
      </w:r>
      <w:r w:rsidRPr="00E11062">
        <w:t>skapsår som inleds den 1 januari 2020 eller senare</w:t>
      </w:r>
      <w:r>
        <w:t xml:space="preserve">. </w:t>
      </w:r>
    </w:p>
    <w:p w14:paraId="30B533E3" w14:textId="77777777" w:rsidR="000A2C95" w:rsidRPr="00D354EA" w:rsidRDefault="000A2C95" w:rsidP="006334F8">
      <w:pPr>
        <w:pStyle w:val="Brdtextmedindrag"/>
        <w:rPr>
          <w:b/>
        </w:rPr>
      </w:pPr>
      <w:r w:rsidRPr="00D354EA">
        <w:t xml:space="preserve">Frågan om ett sådant förtydligande av hur bestämmelserna i lagen om värdepappersmarknaden förhåller sig till årsredovisningslagen som </w:t>
      </w:r>
      <w:r w:rsidRPr="00D354EA">
        <w:rPr>
          <w:i/>
        </w:rPr>
        <w:t>Bokföringsnämnden</w:t>
      </w:r>
      <w:r w:rsidRPr="00D354EA">
        <w:t xml:space="preserve"> efterfrågar ryms inte inom ramen för detta lagstift</w:t>
      </w:r>
      <w:r w:rsidRPr="00D354EA">
        <w:softHyphen/>
        <w:t xml:space="preserve">ningsärende. </w:t>
      </w:r>
    </w:p>
    <w:p w14:paraId="32946767" w14:textId="77777777" w:rsidR="000A2C95" w:rsidRPr="00D354EA" w:rsidRDefault="000A2C95" w:rsidP="000A2C95">
      <w:pPr>
        <w:pStyle w:val="Rubrik1"/>
      </w:pPr>
      <w:bookmarkStart w:id="303" w:name="_Toc529959557"/>
      <w:bookmarkStart w:id="304" w:name="_Toc1737437"/>
      <w:bookmarkStart w:id="305" w:name="_Toc2335182"/>
      <w:bookmarkStart w:id="306" w:name="_Toc9857692"/>
      <w:bookmarkStart w:id="307" w:name="_Toc18074151"/>
      <w:bookmarkStart w:id="308" w:name="_Toc20297729"/>
      <w:bookmarkStart w:id="309" w:name="_Toc22728932"/>
      <w:r w:rsidRPr="00D354EA">
        <w:t>Ikraftträdande</w:t>
      </w:r>
      <w:bookmarkEnd w:id="294"/>
      <w:bookmarkEnd w:id="295"/>
      <w:bookmarkEnd w:id="296"/>
      <w:r w:rsidRPr="00D354EA">
        <w:t>- och övergångsbestämmelser</w:t>
      </w:r>
      <w:bookmarkEnd w:id="303"/>
      <w:bookmarkEnd w:id="304"/>
      <w:bookmarkEnd w:id="305"/>
      <w:bookmarkEnd w:id="306"/>
      <w:bookmarkEnd w:id="307"/>
      <w:bookmarkEnd w:id="308"/>
      <w:bookmarkEnd w:id="309"/>
    </w:p>
    <w:p w14:paraId="024FAF64" w14:textId="77777777" w:rsidR="000A2C95" w:rsidRDefault="000A2C95" w:rsidP="000A2C95">
      <w:pPr>
        <w:pStyle w:val="Brdtextram"/>
      </w:pPr>
      <w:r>
        <w:rPr>
          <w:b/>
        </w:rPr>
        <w:t>Regeringens förslag</w:t>
      </w:r>
      <w:r w:rsidRPr="00F55B4A">
        <w:rPr>
          <w:b/>
        </w:rPr>
        <w:t>:</w:t>
      </w:r>
      <w:r>
        <w:t xml:space="preserve"> Den nya lagen med kompletterande </w:t>
      </w:r>
      <w:r w:rsidRPr="00AC7DF6">
        <w:t>bestäm</w:t>
      </w:r>
      <w:r>
        <w:softHyphen/>
      </w:r>
      <w:r w:rsidRPr="00AC7DF6">
        <w:t xml:space="preserve">melser till EU:s förordning om värdepapperisering och </w:t>
      </w:r>
      <w:r>
        <w:t>lag</w:t>
      </w:r>
      <w:r w:rsidRPr="00AC7DF6">
        <w:t xml:space="preserve">ändringarna </w:t>
      </w:r>
      <w:r>
        <w:t xml:space="preserve">med anledning av den förordningen ska träda i kraft den 1 februari 2020. </w:t>
      </w:r>
      <w:r w:rsidRPr="00AC7DF6">
        <w:t xml:space="preserve">Den nuvarande </w:t>
      </w:r>
      <w:r>
        <w:t>lagen med kompletterande bestäm</w:t>
      </w:r>
      <w:r>
        <w:softHyphen/>
        <w:t>melser till EU:s förordning om värde</w:t>
      </w:r>
      <w:r>
        <w:softHyphen/>
        <w:t>papperisering ska upphöra att gälla samma dag.</w:t>
      </w:r>
      <w:r w:rsidRPr="00AC7DF6">
        <w:t xml:space="preserve"> </w:t>
      </w:r>
    </w:p>
    <w:p w14:paraId="4608420E" w14:textId="77777777" w:rsidR="000A2C95" w:rsidRDefault="000A2C95" w:rsidP="000A2C95">
      <w:pPr>
        <w:pStyle w:val="Brdtextmedindragram"/>
      </w:pPr>
      <w:r w:rsidRPr="00CE01C9">
        <w:t xml:space="preserve">Ingripande enligt den </w:t>
      </w:r>
      <w:r>
        <w:t xml:space="preserve">nya lagen </w:t>
      </w:r>
      <w:r w:rsidRPr="00E83C71">
        <w:t>med kompletterande bestäm</w:t>
      </w:r>
      <w:r w:rsidRPr="00E83C71">
        <w:softHyphen/>
        <w:t xml:space="preserve">melser till EU:s förordning om värdepapperisering </w:t>
      </w:r>
      <w:r>
        <w:t>ska inte få ske för över</w:t>
      </w:r>
      <w:r>
        <w:softHyphen/>
        <w:t>trädelser som har ägt rum före ikraftträdandet. I fråga om lagen om tryggande av pensionsutfästelse m.m. ska äldre föreskrifter gälla för överträdelser som ägt rum före ikraftträdandet.</w:t>
      </w:r>
    </w:p>
    <w:p w14:paraId="45DAEBCE" w14:textId="77777777" w:rsidR="000A2C95" w:rsidRPr="00CE01C9" w:rsidRDefault="000A2C95" w:rsidP="000A2C95">
      <w:pPr>
        <w:pStyle w:val="Brdtextmedindragram"/>
      </w:pPr>
      <w:r w:rsidRPr="00D354EA">
        <w:t>Ändringen i bestämmelsen om första tillämpning av bestämmelsen i lagen om värdepappersmarknaden om upprättande av års- och koncern</w:t>
      </w:r>
      <w:r w:rsidRPr="00D354EA">
        <w:softHyphen/>
        <w:t>redovisningen i ett format som möjliggör enhetlig elektronisk rapport</w:t>
      </w:r>
      <w:r w:rsidRPr="00D354EA">
        <w:softHyphen/>
        <w:t>ering ska träda i kraft den 1 januari 2020.</w:t>
      </w:r>
    </w:p>
    <w:p w14:paraId="7A950AB6" w14:textId="77777777" w:rsidR="000A2C95" w:rsidRPr="00765BEA" w:rsidRDefault="000A2C95" w:rsidP="000A2C95">
      <w:pPr>
        <w:pStyle w:val="Brdtext"/>
        <w:rPr>
          <w:sz w:val="8"/>
          <w:szCs w:val="8"/>
        </w:rPr>
      </w:pPr>
    </w:p>
    <w:p w14:paraId="42C8CFE5" w14:textId="77777777" w:rsidR="000A2C95" w:rsidRPr="00131543" w:rsidRDefault="000A2C95" w:rsidP="000A2C95">
      <w:pPr>
        <w:pStyle w:val="Brdtextmedindrag"/>
      </w:pPr>
      <w:r w:rsidRPr="00DA5AC2">
        <w:rPr>
          <w:b/>
        </w:rPr>
        <w:t>Promemor</w:t>
      </w:r>
      <w:r>
        <w:rPr>
          <w:b/>
        </w:rPr>
        <w:t xml:space="preserve">ians </w:t>
      </w:r>
      <w:r w:rsidRPr="00DA5AC2">
        <w:rPr>
          <w:b/>
        </w:rPr>
        <w:t xml:space="preserve">förslag </w:t>
      </w:r>
      <w:r w:rsidRPr="00131543">
        <w:t xml:space="preserve">överensstämmer </w:t>
      </w:r>
      <w:r>
        <w:t xml:space="preserve">delvis </w:t>
      </w:r>
      <w:r w:rsidRPr="00131543">
        <w:t>med regeringens för</w:t>
      </w:r>
      <w:r>
        <w:softHyphen/>
      </w:r>
      <w:r w:rsidRPr="00131543">
        <w:t>slag.</w:t>
      </w:r>
      <w:r w:rsidRPr="005704BD">
        <w:t xml:space="preserve"> </w:t>
      </w:r>
      <w:r>
        <w:t xml:space="preserve">Enligt promemorians förslag ska </w:t>
      </w:r>
      <w:r w:rsidRPr="00296BFB">
        <w:t>den nya lagen och övriga</w:t>
      </w:r>
      <w:r>
        <w:t xml:space="preserve"> </w:t>
      </w:r>
      <w:r w:rsidRPr="00296BFB">
        <w:t>lag</w:t>
      </w:r>
      <w:r>
        <w:softHyphen/>
      </w:r>
      <w:r w:rsidRPr="00296BFB">
        <w:t>ändringar</w:t>
      </w:r>
      <w:r>
        <w:t xml:space="preserve"> träda i kraft den 1 januari 2020. Enligt promemorian ska det i en övergångsbestämmelse till ändringen i tryggandelagen anges att ingrip</w:t>
      </w:r>
      <w:r>
        <w:softHyphen/>
        <w:t>ande inte får ske för över</w:t>
      </w:r>
      <w:r>
        <w:softHyphen/>
        <w:t>trädelser som ägt rum före ikraft</w:t>
      </w:r>
      <w:r>
        <w:softHyphen/>
        <w:t xml:space="preserve">trädandet. </w:t>
      </w:r>
    </w:p>
    <w:p w14:paraId="2CDC4DB3" w14:textId="77777777" w:rsidR="000A2C95" w:rsidRPr="00131543" w:rsidRDefault="000A2C95" w:rsidP="000A2C95">
      <w:pPr>
        <w:pStyle w:val="Brdtextmedindrag"/>
      </w:pPr>
      <w:r w:rsidRPr="00DA5AC2">
        <w:rPr>
          <w:b/>
        </w:rPr>
        <w:t>Remissinstanserna</w:t>
      </w:r>
      <w:r>
        <w:rPr>
          <w:b/>
        </w:rPr>
        <w:t xml:space="preserve"> </w:t>
      </w:r>
      <w:r>
        <w:t xml:space="preserve">tillstyrker förslaget eller har inget att invända mot det. </w:t>
      </w:r>
    </w:p>
    <w:p w14:paraId="1A9D86C6" w14:textId="77777777" w:rsidR="000A2C95" w:rsidRDefault="000A2C95" w:rsidP="006334F8">
      <w:pPr>
        <w:pStyle w:val="Brdtextmedindrag"/>
      </w:pPr>
      <w:r>
        <w:rPr>
          <w:b/>
        </w:rPr>
        <w:t>Förslaget i p</w:t>
      </w:r>
      <w:r w:rsidRPr="00D354EA">
        <w:rPr>
          <w:b/>
        </w:rPr>
        <w:t>romemorian Ändring av tidpunkten för första tillämp</w:t>
      </w:r>
      <w:r>
        <w:rPr>
          <w:b/>
        </w:rPr>
        <w:softHyphen/>
      </w:r>
      <w:r w:rsidRPr="00D354EA">
        <w:rPr>
          <w:b/>
        </w:rPr>
        <w:t xml:space="preserve">ning av kravet att upprätta års- och koncernredovisning i enhetligt elektroniskt format </w:t>
      </w:r>
      <w:r w:rsidRPr="00D40735">
        <w:t>överensstämmer med regeringens förslag.</w:t>
      </w:r>
    </w:p>
    <w:p w14:paraId="28481CFE" w14:textId="77777777" w:rsidR="000A2C95" w:rsidRPr="00131543" w:rsidRDefault="000A2C95" w:rsidP="006334F8">
      <w:pPr>
        <w:pStyle w:val="Brdtextmedindrag"/>
      </w:pPr>
      <w:r w:rsidRPr="00D354EA">
        <w:rPr>
          <w:b/>
        </w:rPr>
        <w:t>Remissinstanserna</w:t>
      </w:r>
      <w:r w:rsidRPr="00D40735">
        <w:t xml:space="preserve"> tillstyrker förslaget eller har inget att invända mot det.</w:t>
      </w:r>
    </w:p>
    <w:p w14:paraId="718D058D" w14:textId="77777777" w:rsidR="000A2C95" w:rsidRDefault="000A2C95" w:rsidP="000A2C95">
      <w:pPr>
        <w:pStyle w:val="Brdtextmedindrag"/>
      </w:pPr>
      <w:r>
        <w:rPr>
          <w:b/>
        </w:rPr>
        <w:t xml:space="preserve">Skälen för regeringens förslag: </w:t>
      </w:r>
      <w:r w:rsidRPr="007168A5">
        <w:t>Förordningen</w:t>
      </w:r>
      <w:r>
        <w:t xml:space="preserve"> om värdepapperi</w:t>
      </w:r>
      <w:r>
        <w:softHyphen/>
        <w:t>sering ska tillämpas fr.o.m. den 1 januari 2019 (artikel 48). Vid den tid</w:t>
      </w:r>
      <w:r>
        <w:softHyphen/>
        <w:t xml:space="preserve">punkten </w:t>
      </w:r>
      <w:r>
        <w:lastRenderedPageBreak/>
        <w:t>blev det möjligt för de olika aktörer som ägnar sig åt värde</w:t>
      </w:r>
      <w:r>
        <w:softHyphen/>
        <w:t>papperisering att ansöka om undantag från förbudet mot återvärdepapperi</w:t>
      </w:r>
      <w:r>
        <w:softHyphen/>
        <w:t>sering (artikel 8.2). Vid samma tidpunkt blev det även möjligt att ansöka om till</w:t>
      </w:r>
      <w:r>
        <w:softHyphen/>
        <w:t>stånd att i egenskap av tredje part kontrollera att STS-kriterierna är upp</w:t>
      </w:r>
      <w:r>
        <w:softHyphen/>
        <w:t xml:space="preserve">fyllda (artikel 28). </w:t>
      </w:r>
      <w:bookmarkStart w:id="310" w:name="_Hlk513621978"/>
      <w:r>
        <w:t>Den nuvarande lagen med kompletterande bestäm</w:t>
      </w:r>
      <w:r>
        <w:softHyphen/>
        <w:t xml:space="preserve">melser till EU:s förordning </w:t>
      </w:r>
      <w:bookmarkEnd w:id="310"/>
      <w:r>
        <w:t>om värdepapperisering som enbart innehåller de bestämmelser som är nöd</w:t>
      </w:r>
      <w:r>
        <w:softHyphen/>
        <w:t>vändiga för att förordningen ska kunna tilläm</w:t>
      </w:r>
      <w:r>
        <w:softHyphen/>
        <w:t>pas i Sverige fr.o.m. den 1 januari 2019 trädde i kraft det datumet. För</w:t>
      </w:r>
      <w:r>
        <w:softHyphen/>
        <w:t xml:space="preserve">slagen i denna proposition innebär att dessa bestämmelser förs över till en ny lag som också ska innehålla de ytterligare bestämmelser som krävs till följd av förordningen. </w:t>
      </w:r>
    </w:p>
    <w:p w14:paraId="4A1AE4CA" w14:textId="77777777" w:rsidR="000A2C95" w:rsidRDefault="000A2C95" w:rsidP="000A2C95">
      <w:pPr>
        <w:pStyle w:val="Brdtextmedindrag"/>
      </w:pPr>
      <w:r w:rsidRPr="003101CE">
        <w:t>Genom förordningen om värdepapperisering (artiklarna</w:t>
      </w:r>
      <w:r>
        <w:t> 38 och 41</w:t>
      </w:r>
      <w:r w:rsidRPr="003101CE">
        <w:t xml:space="preserve">) har det </w:t>
      </w:r>
      <w:r>
        <w:t xml:space="preserve">även </w:t>
      </w:r>
      <w:r w:rsidRPr="003101CE">
        <w:t>gjorts vissa ändringar i andra EU-rättsakter vilket innebär att det krävs ändringar i lagen om värdepappersfonder och lagen om förvaltare av alternativa investeringsfonder (se avsnitt</w:t>
      </w:r>
      <w:r>
        <w:t> </w:t>
      </w:r>
      <w:r w:rsidRPr="003101CE">
        <w:t>1</w:t>
      </w:r>
      <w:r>
        <w:t>1</w:t>
      </w:r>
      <w:r w:rsidRPr="003101CE">
        <w:t>). Vidare föranleder förord</w:t>
      </w:r>
      <w:r>
        <w:softHyphen/>
      </w:r>
      <w:r w:rsidRPr="003101CE">
        <w:t xml:space="preserve">ningen ändring i </w:t>
      </w:r>
      <w:r>
        <w:t>tryggande</w:t>
      </w:r>
      <w:r w:rsidRPr="003101CE">
        <w:t>lagen (se av</w:t>
      </w:r>
      <w:r>
        <w:softHyphen/>
      </w:r>
      <w:r w:rsidRPr="003101CE">
        <w:t>snitt</w:t>
      </w:r>
      <w:r>
        <w:t> 7.3</w:t>
      </w:r>
      <w:r w:rsidRPr="003101CE">
        <w:t xml:space="preserve">). Förslagen i denna </w:t>
      </w:r>
      <w:r>
        <w:t>proposition</w:t>
      </w:r>
      <w:r w:rsidRPr="003101CE">
        <w:t xml:space="preserve"> innebär att </w:t>
      </w:r>
      <w:r>
        <w:t>det görs sådana ändringar i dessa lagar</w:t>
      </w:r>
      <w:r w:rsidRPr="003101CE">
        <w:t xml:space="preserve"> som krävs till följd av </w:t>
      </w:r>
      <w:r>
        <w:t>förordningen</w:t>
      </w:r>
      <w:r w:rsidRPr="003101CE">
        <w:t>.</w:t>
      </w:r>
      <w:r w:rsidRPr="00ED5E58">
        <w:t xml:space="preserve"> </w:t>
      </w:r>
      <w:r w:rsidRPr="00C60852">
        <w:t xml:space="preserve">I </w:t>
      </w:r>
      <w:r>
        <w:t>propositionen</w:t>
      </w:r>
      <w:r w:rsidRPr="00C60852">
        <w:t xml:space="preserve"> föreslås även en ändring i lagen om allmänna pensions</w:t>
      </w:r>
      <w:r w:rsidRPr="00C60852">
        <w:softHyphen/>
        <w:t xml:space="preserve">fonder (AP-fonder) som innebär att det som enligt förslaget ska gälla för fondbolag ska </w:t>
      </w:r>
      <w:r>
        <w:t xml:space="preserve">gälla även för Sjunde AP-fonden. </w:t>
      </w:r>
    </w:p>
    <w:p w14:paraId="04C7E8E3" w14:textId="77777777" w:rsidR="000A2C95" w:rsidRDefault="000A2C95" w:rsidP="000A2C95">
      <w:pPr>
        <w:pStyle w:val="Brdtextmedindrag"/>
      </w:pPr>
      <w:r>
        <w:t xml:space="preserve">Den </w:t>
      </w:r>
      <w:r w:rsidRPr="000C1B47">
        <w:t xml:space="preserve">nya lagen med kompletterande bestämmelser till EU:s förordning om värdepapperisering </w:t>
      </w:r>
      <w:r>
        <w:t>och de ändringar som föreslås i andra lagar bör träda i kraft så snart som möjligt, vilket bedöms vara den 1 februari 2020. Den nuvarande komplette</w:t>
      </w:r>
      <w:r>
        <w:softHyphen/>
        <w:t xml:space="preserve">ringslagen bör upphöra att gälla samma dag. </w:t>
      </w:r>
    </w:p>
    <w:p w14:paraId="043DF53B" w14:textId="77777777" w:rsidR="000A2C95" w:rsidRDefault="000A2C95" w:rsidP="000A2C95">
      <w:pPr>
        <w:pStyle w:val="Brdtextmedindrag"/>
      </w:pPr>
      <w:r>
        <w:t>I regeringsformen finns ett förbud mot retroaktiv strafflagstiftning (2 kap. 10 §). Förbudet omfattar formellt inte administrativa sanktioner. Enligt förarbetena skulle det emellertid innebära ett kringgående av för</w:t>
      </w:r>
      <w:r>
        <w:softHyphen/>
        <w:t>budet att ge retroaktiv verkan åt administrativa sanktioner av uppenbart repressiv, straffliknande karaktär (prop. 1975/76:209 s. 125). Bestäm</w:t>
      </w:r>
      <w:r>
        <w:softHyphen/>
        <w:t>mel</w:t>
      </w:r>
      <w:r>
        <w:softHyphen/>
        <w:t>serna i den nya kompletteringslagen om sanktioner för överträdelser av förordningen om värdepapperisering bör inte ges retroaktiv verkan. Ingripande bör således inte få beslutas för överträdelser som har ägt rum före den lagens ikraft</w:t>
      </w:r>
      <w:r>
        <w:softHyphen/>
        <w:t>trädande. På motsvarande sätt bör inte ingripande kunna ske för överträdelser som anges i den nya bestämmelse som föreslås i tryggandelagen. För överträdelser av den lagen som ägt rum före ikraft</w:t>
      </w:r>
      <w:r>
        <w:softHyphen/>
        <w:t>trädandet bör därför äldre föreskrifter gälla. Detta bör anges i övergångs</w:t>
      </w:r>
      <w:r>
        <w:softHyphen/>
        <w:t>bestämmelser.</w:t>
      </w:r>
    </w:p>
    <w:p w14:paraId="57F584B7" w14:textId="77777777" w:rsidR="000A2C95" w:rsidRDefault="000A2C95" w:rsidP="000A2C95">
      <w:pPr>
        <w:pStyle w:val="Brdtextmedindrag"/>
      </w:pPr>
      <w:r w:rsidRPr="00D354EA">
        <w:t>Som anges i avsnitt 12 bör bestämmelsen om första tillämpning av 16 kap. 4 a § lagen om värdepappersmarknaden ändras så att det anges att kraven ska börja tillämpas vid den tidpunkt som anges i ESEF-förord</w:t>
      </w:r>
      <w:r w:rsidRPr="00D354EA">
        <w:softHyphen/>
        <w:t>ningen, dvs. på års- och koncernredovisningar som avser räken</w:t>
      </w:r>
      <w:r w:rsidRPr="00D354EA">
        <w:softHyphen/>
        <w:t>skapsår som inleds den 1 januari 2020 eller senare. Den ändringen bör träda i kraft så snart som möjligt, vilket bedöms vara den 1 januari 2020.</w:t>
      </w:r>
    </w:p>
    <w:p w14:paraId="00F147BC" w14:textId="77777777" w:rsidR="000A2C95" w:rsidRPr="00D354EA" w:rsidRDefault="000A2C95" w:rsidP="000A2C95">
      <w:pPr>
        <w:pStyle w:val="Rubrik1"/>
      </w:pPr>
      <w:bookmarkStart w:id="311" w:name="_Toc514156130"/>
      <w:bookmarkStart w:id="312" w:name="_Toc514826692"/>
      <w:bookmarkStart w:id="313" w:name="_Toc516575430"/>
      <w:bookmarkStart w:id="314" w:name="_Toc529959558"/>
      <w:bookmarkStart w:id="315" w:name="_Toc1737438"/>
      <w:bookmarkStart w:id="316" w:name="_Toc2335183"/>
      <w:bookmarkStart w:id="317" w:name="_Toc9857693"/>
      <w:bookmarkStart w:id="318" w:name="_Toc18074152"/>
      <w:bookmarkStart w:id="319" w:name="_Toc20297730"/>
      <w:bookmarkStart w:id="320" w:name="_Toc22728933"/>
      <w:r w:rsidRPr="00D354EA">
        <w:lastRenderedPageBreak/>
        <w:t>Förslagens konsekvenser</w:t>
      </w:r>
      <w:bookmarkEnd w:id="311"/>
      <w:bookmarkEnd w:id="312"/>
      <w:bookmarkEnd w:id="313"/>
      <w:bookmarkEnd w:id="314"/>
      <w:bookmarkEnd w:id="315"/>
      <w:bookmarkEnd w:id="316"/>
      <w:bookmarkEnd w:id="317"/>
      <w:bookmarkEnd w:id="318"/>
      <w:bookmarkEnd w:id="319"/>
      <w:bookmarkEnd w:id="320"/>
    </w:p>
    <w:p w14:paraId="4359B650" w14:textId="77777777" w:rsidR="000A2C95" w:rsidRPr="00D354EA" w:rsidRDefault="000A2C95" w:rsidP="000A2C95">
      <w:pPr>
        <w:pStyle w:val="Rubrik2"/>
        <w:spacing w:before="0"/>
      </w:pPr>
      <w:bookmarkStart w:id="321" w:name="_Toc22728934"/>
      <w:bookmarkStart w:id="322" w:name="_Toc529959559"/>
      <w:bookmarkStart w:id="323" w:name="_Toc1737439"/>
      <w:bookmarkStart w:id="324" w:name="_Toc2335184"/>
      <w:bookmarkStart w:id="325" w:name="_Toc9857694"/>
      <w:bookmarkStart w:id="326" w:name="_Toc18074153"/>
      <w:bookmarkStart w:id="327" w:name="_Toc20297731"/>
      <w:r w:rsidRPr="00D354EA">
        <w:t xml:space="preserve">Lagstiftningsåtgärder med anledning </w:t>
      </w:r>
      <w:r>
        <w:t xml:space="preserve">av </w:t>
      </w:r>
      <w:r w:rsidRPr="00D354EA">
        <w:t>EU:s förordning om värdepapperisering</w:t>
      </w:r>
      <w:bookmarkEnd w:id="321"/>
    </w:p>
    <w:p w14:paraId="63B3EBAF" w14:textId="77777777" w:rsidR="000A2C95" w:rsidRPr="00FC6FAC" w:rsidRDefault="000A2C95" w:rsidP="000A2C95">
      <w:pPr>
        <w:pStyle w:val="Rubrik3"/>
        <w:spacing w:before="0"/>
      </w:pPr>
      <w:bookmarkStart w:id="328" w:name="_Toc22728935"/>
      <w:r>
        <w:t>Förslagens syfte och alternativa lösningar</w:t>
      </w:r>
      <w:bookmarkEnd w:id="322"/>
      <w:bookmarkEnd w:id="323"/>
      <w:bookmarkEnd w:id="324"/>
      <w:bookmarkEnd w:id="325"/>
      <w:bookmarkEnd w:id="326"/>
      <w:bookmarkEnd w:id="327"/>
      <w:bookmarkEnd w:id="328"/>
    </w:p>
    <w:p w14:paraId="08658EF7" w14:textId="77777777" w:rsidR="000A2C95" w:rsidRDefault="000A2C95" w:rsidP="000A2C95">
      <w:pPr>
        <w:pStyle w:val="Brdtext"/>
      </w:pPr>
      <w:r>
        <w:t>I denna proposition föreslås bestämmelser som kompletterar f</w:t>
      </w:r>
      <w:r w:rsidRPr="00974DFF">
        <w:t>ör</w:t>
      </w:r>
      <w:r>
        <w:t>ord</w:t>
      </w:r>
      <w:r>
        <w:softHyphen/>
        <w:t>ningen</w:t>
      </w:r>
      <w:r w:rsidRPr="00974DFF">
        <w:t xml:space="preserve"> om värdepapperisering</w:t>
      </w:r>
      <w:r>
        <w:t>. Förordningen förutsätter att nationella bestämmel</w:t>
      </w:r>
      <w:r>
        <w:softHyphen/>
        <w:t>ser införs t.ex. om sanktioner. Vidare förutsätter förordningen att med</w:t>
      </w:r>
      <w:r>
        <w:softHyphen/>
        <w:t>lems</w:t>
      </w:r>
      <w:r>
        <w:softHyphen/>
        <w:t>staterna kompletterar förordningen genom att ge de behöriga myndigheterna nödvändiga utrednings- och tillsyns</w:t>
      </w:r>
      <w:r>
        <w:softHyphen/>
        <w:t>befogenheter. För att förordningen ska få genomslag i svensk rätt krävs därför att Sverige inför bestämmelser i de relevanta avseendena. Förslagen i denna proposition</w:t>
      </w:r>
      <w:r w:rsidRPr="00974DFF">
        <w:t xml:space="preserve"> innebär </w:t>
      </w:r>
      <w:r>
        <w:t>att kompletterande bestämmelser till förordningen ska införas i en ny lag.</w:t>
      </w:r>
      <w:r w:rsidRPr="00584E56">
        <w:t xml:space="preserve"> Genom förslagen tillgodoses förordningens krav avseende komp</w:t>
      </w:r>
      <w:r>
        <w:softHyphen/>
      </w:r>
      <w:r w:rsidRPr="00584E56">
        <w:t>lett</w:t>
      </w:r>
      <w:r>
        <w:softHyphen/>
      </w:r>
      <w:r w:rsidRPr="00584E56">
        <w:t>erande reglering i nationell rätt.</w:t>
      </w:r>
      <w:r>
        <w:t xml:space="preserve"> Eftersom det anges i förordningen vilka befogenheter och sanktionsmöjligheter som de behöriga myndigheterna åtminstone ska ha tillgång till är valmöjligheten för medlemsstaterna begränsad. En medlemsstat kan dock välja att gå längre än vad som krävs enligt förord</w:t>
      </w:r>
      <w:r>
        <w:softHyphen/>
        <w:t>ningen. I propositionen föreslås att den svenska lagstift</w:t>
      </w:r>
      <w:r>
        <w:softHyphen/>
        <w:t>ningen ska gå längre än förordningen bara i ett avseende: förslaget att Finans</w:t>
      </w:r>
      <w:r>
        <w:softHyphen/>
        <w:t>inspek</w:t>
      </w:r>
      <w:r>
        <w:softHyphen/>
      </w:r>
      <w:r>
        <w:softHyphen/>
        <w:t>tionen ska få ingripa vid överträdelse av förord</w:t>
      </w:r>
      <w:r>
        <w:softHyphen/>
        <w:t>ningens förbud mot åter</w:t>
      </w:r>
      <w:r>
        <w:softHyphen/>
        <w:t>värdepapperisering (avsnitt 7.3). Detta bedöms motiverat för att säker</w:t>
      </w:r>
      <w:r>
        <w:softHyphen/>
        <w:t xml:space="preserve">ställa att förbudet i förordningen respekteras. </w:t>
      </w:r>
    </w:p>
    <w:p w14:paraId="3B2A4CE8" w14:textId="77777777" w:rsidR="000A2C95" w:rsidRDefault="000A2C95" w:rsidP="000A2C95">
      <w:pPr>
        <w:pStyle w:val="Brdtextmedindrag"/>
      </w:pPr>
      <w:r w:rsidRPr="00584E56">
        <w:t>Det torde inte finnas några alternativa lösningar som skulle vara lämp</w:t>
      </w:r>
      <w:r>
        <w:softHyphen/>
      </w:r>
      <w:r w:rsidRPr="00584E56">
        <w:t>liga när det gäller de åtgärder som är nödvändiga för att anpassa den svenska lagstiftningen till förordningen. Om Sverige inte gör nödvändiga anpassningar av lagstiftningen är det sannolikt att Europeiska kommis</w:t>
      </w:r>
      <w:r>
        <w:softHyphen/>
      </w:r>
      <w:r w:rsidRPr="00584E56">
        <w:t>sionen inleder ett förfarande om fördragsbrott. Att avstå från att införa nödvändiga bestämmelser utgör alltså inte något alternativ.</w:t>
      </w:r>
    </w:p>
    <w:p w14:paraId="60D53C71" w14:textId="77777777" w:rsidR="000A2C95" w:rsidRPr="008C5396" w:rsidRDefault="000A2C95" w:rsidP="000A2C95">
      <w:pPr>
        <w:pStyle w:val="Rubrik3"/>
      </w:pPr>
      <w:bookmarkStart w:id="329" w:name="_Toc529959561"/>
      <w:bookmarkStart w:id="330" w:name="_Toc1737441"/>
      <w:bookmarkStart w:id="331" w:name="_Toc2335186"/>
      <w:bookmarkStart w:id="332" w:name="_Toc9857696"/>
      <w:bookmarkStart w:id="333" w:name="_Toc18074155"/>
      <w:bookmarkStart w:id="334" w:name="_Toc20297733"/>
      <w:bookmarkStart w:id="335" w:name="_Toc22728936"/>
      <w:r>
        <w:t>Konsekvenser för företag och enskilda</w:t>
      </w:r>
      <w:bookmarkEnd w:id="329"/>
      <w:bookmarkEnd w:id="330"/>
      <w:bookmarkEnd w:id="331"/>
      <w:bookmarkEnd w:id="332"/>
      <w:bookmarkEnd w:id="333"/>
      <w:bookmarkEnd w:id="334"/>
      <w:bookmarkEnd w:id="335"/>
    </w:p>
    <w:p w14:paraId="6F7CA4EC" w14:textId="77777777" w:rsidR="000A2C95" w:rsidRPr="00974DFF" w:rsidRDefault="000A2C95" w:rsidP="000A2C95">
      <w:pPr>
        <w:pStyle w:val="Brdtextmedindrag"/>
        <w:ind w:firstLine="0"/>
      </w:pPr>
      <w:r w:rsidRPr="00974DFF">
        <w:t xml:space="preserve">Förordningen </w:t>
      </w:r>
      <w:r w:rsidRPr="0088760F">
        <w:t xml:space="preserve">om värdepapperisering </w:t>
      </w:r>
      <w:r w:rsidRPr="00974DFF">
        <w:t>kan förväntas bidra till ökad kontroll av marknaden för värdepapperisering och de olika aktörer</w:t>
      </w:r>
      <w:r>
        <w:t xml:space="preserve"> </w:t>
      </w:r>
      <w:r w:rsidRPr="00974DFF">
        <w:t>som är verk</w:t>
      </w:r>
      <w:r>
        <w:softHyphen/>
      </w:r>
      <w:r w:rsidRPr="00974DFF">
        <w:t>samma där. Detta kan i sin tur komma att höja kvaliteten på värde</w:t>
      </w:r>
      <w:r>
        <w:softHyphen/>
      </w:r>
      <w:r w:rsidRPr="00974DFF">
        <w:t>papperisering och därmed bidra till ökad finansiell stabilitet. De potentiella vinsterna för samhället av ökad finansiell stabilitet är mycket stora. I</w:t>
      </w:r>
      <w:r>
        <w:t> </w:t>
      </w:r>
      <w:r w:rsidRPr="00974DFF">
        <w:t xml:space="preserve">Sverige finansieras emellertid </w:t>
      </w:r>
      <w:r>
        <w:t>den reala ekonomin</w:t>
      </w:r>
      <w:r w:rsidRPr="00974DFF">
        <w:t xml:space="preserve"> </w:t>
      </w:r>
      <w:r>
        <w:t>i första hand</w:t>
      </w:r>
      <w:r w:rsidRPr="00974DFF">
        <w:t xml:space="preserve"> genom</w:t>
      </w:r>
      <w:r>
        <w:t xml:space="preserve"> banksektorn och bankerna har i </w:t>
      </w:r>
      <w:r w:rsidRPr="00974DFF">
        <w:t>dag god tillgång till billig finansie</w:t>
      </w:r>
      <w:r>
        <w:softHyphen/>
      </w:r>
      <w:r w:rsidRPr="00974DFF">
        <w:t>ring genom framför allt säkerställda obliga</w:t>
      </w:r>
      <w:r>
        <w:softHyphen/>
      </w:r>
      <w:r w:rsidRPr="00974DFF">
        <w:t>tioner. Även om det finns aktörer som värdepapperiserar i finansierings</w:t>
      </w:r>
      <w:r>
        <w:softHyphen/>
      </w:r>
      <w:r w:rsidRPr="00974DFF">
        <w:t>syfte, är det fortfarande en begränsad marknad i Sverige.</w:t>
      </w:r>
      <w:r>
        <w:t xml:space="preserve"> Detsamma gäller investeringar i värde</w:t>
      </w:r>
      <w:r>
        <w:softHyphen/>
        <w:t>papper</w:t>
      </w:r>
      <w:r>
        <w:softHyphen/>
        <w:t>iserings</w:t>
      </w:r>
      <w:r>
        <w:softHyphen/>
        <w:t>positioner, vilket inte förekommer i någon större utsträck</w:t>
      </w:r>
      <w:r>
        <w:softHyphen/>
        <w:t>ning i Sverige i dag.</w:t>
      </w:r>
    </w:p>
    <w:p w14:paraId="1BCFE4D4" w14:textId="77777777" w:rsidR="000A2C95" w:rsidRPr="00974DFF" w:rsidRDefault="000A2C95" w:rsidP="000A2C95">
      <w:pPr>
        <w:pStyle w:val="Brdtextmedindrag"/>
      </w:pPr>
      <w:r>
        <w:t>Det</w:t>
      </w:r>
      <w:r w:rsidRPr="00974DFF">
        <w:t xml:space="preserve"> n</w:t>
      </w:r>
      <w:r>
        <w:t>ya</w:t>
      </w:r>
      <w:r w:rsidRPr="00974DFF">
        <w:t xml:space="preserve"> regelverk som ska tillämpas fr.o.m.</w:t>
      </w:r>
      <w:r>
        <w:t xml:space="preserve"> den 1 januari 2019</w:t>
      </w:r>
      <w:r w:rsidRPr="00974DFF">
        <w:t xml:space="preserve"> medför i sig olika konsekvenser för de aktörer som på olika sätt deltar i värde</w:t>
      </w:r>
      <w:r>
        <w:softHyphen/>
      </w:r>
      <w:r w:rsidRPr="00974DFF">
        <w:t>papperisering. Eftersom konsekvenserna för dessa subjekt följer dir</w:t>
      </w:r>
      <w:r>
        <w:t xml:space="preserve">ekt av </w:t>
      </w:r>
      <w:r>
        <w:lastRenderedPageBreak/>
        <w:t>förord</w:t>
      </w:r>
      <w:r w:rsidRPr="00974DFF">
        <w:t xml:space="preserve">ningen hänvisas i den delen till kommissionens konsekvensanalys beträffande sitt förslag till förordning (SWD (2015) 185 final). </w:t>
      </w:r>
    </w:p>
    <w:p w14:paraId="118A4C7F" w14:textId="77777777" w:rsidR="000A2C95" w:rsidRPr="000F0EE9" w:rsidRDefault="000A2C95" w:rsidP="000A2C95">
      <w:pPr>
        <w:pStyle w:val="Rubrik3"/>
      </w:pPr>
      <w:bookmarkStart w:id="336" w:name="_Toc529959562"/>
      <w:bookmarkStart w:id="337" w:name="_Toc1737442"/>
      <w:bookmarkStart w:id="338" w:name="_Toc2335187"/>
      <w:bookmarkStart w:id="339" w:name="_Toc9857697"/>
      <w:bookmarkStart w:id="340" w:name="_Toc18074156"/>
      <w:bookmarkStart w:id="341" w:name="_Toc20297734"/>
      <w:bookmarkStart w:id="342" w:name="_Toc22728937"/>
      <w:r w:rsidRPr="000F0EE9">
        <w:t>Konsekvenser för Finansinspektionen</w:t>
      </w:r>
      <w:bookmarkEnd w:id="336"/>
      <w:bookmarkEnd w:id="337"/>
      <w:bookmarkEnd w:id="338"/>
      <w:bookmarkEnd w:id="339"/>
      <w:bookmarkEnd w:id="340"/>
      <w:bookmarkEnd w:id="341"/>
      <w:bookmarkEnd w:id="342"/>
    </w:p>
    <w:p w14:paraId="01A54F73" w14:textId="77777777" w:rsidR="000A2C95" w:rsidRDefault="000A2C95" w:rsidP="000A2C95">
      <w:pPr>
        <w:pStyle w:val="Brdtextmedindrag"/>
        <w:ind w:firstLine="0"/>
      </w:pPr>
      <w:r>
        <w:t>Förslagen i denna proposition innebär att det ska införas bestämmelser om Finans</w:t>
      </w:r>
      <w:r>
        <w:softHyphen/>
        <w:t>inspek</w:t>
      </w:r>
      <w:r>
        <w:softHyphen/>
        <w:t>tionens utrednings- och tillsynsbefogenheter, liksom om ingripanden och sanktioner vid överträdelser av förordningen o</w:t>
      </w:r>
      <w:r w:rsidRPr="004B5661">
        <w:t>m värde</w:t>
      </w:r>
      <w:r>
        <w:softHyphen/>
      </w:r>
      <w:r w:rsidRPr="004B5661">
        <w:t>papperisering</w:t>
      </w:r>
      <w:r>
        <w:t>. Av förordningen följer även att Finansinspektionen i egen</w:t>
      </w:r>
      <w:r>
        <w:softHyphen/>
        <w:t>skap av behörig myndighet enligt förordningen har en allmän skyl</w:t>
      </w:r>
      <w:r>
        <w:softHyphen/>
        <w:t>dighet att samarbeta med behöriga myndigheter i andra medlemsstater i EU och med Esma. Enligt förslaget i denna proposition ska Finansinspek</w:t>
      </w:r>
      <w:r>
        <w:softHyphen/>
        <w:t>tionen få ta ut årliga avgifter av de aktörer som omfattas av det nya regel</w:t>
      </w:r>
      <w:r>
        <w:softHyphen/>
        <w:t>verket. Kostnader för prövning av ansökningar om undantag från förord</w:t>
      </w:r>
      <w:r>
        <w:softHyphen/>
        <w:t>ningens förbud mot återvärdepapperisering (artikel 8) och om tillstånd för tredje part att bedöma om STS-kriterierna är uppfyllda (artikel 28) finan</w:t>
      </w:r>
      <w:r>
        <w:softHyphen/>
        <w:t>sieras genom avgifter som Finansinspektionen får ta ut av de sökande. Som anges i avsnitt 14.1.2 förekommer värdepapperisering i Sverige i dag en</w:t>
      </w:r>
      <w:r>
        <w:softHyphen/>
        <w:t>dast i mycket begränsad omfattning. U</w:t>
      </w:r>
      <w:r w:rsidRPr="00A27670">
        <w:t>tvecklingen är svårbedömd</w:t>
      </w:r>
      <w:r>
        <w:t xml:space="preserve"> eftersom incitament till att ge ut och investera i värdepapperisering sammanhänger med andra regelverk som påverkar förutsättningarna för den valda affärs</w:t>
      </w:r>
      <w:r>
        <w:softHyphen/>
        <w:t>modellen. H</w:t>
      </w:r>
      <w:r w:rsidRPr="00A27670">
        <w:t xml:space="preserve">ittills </w:t>
      </w:r>
      <w:r>
        <w:t xml:space="preserve">har man emellertid </w:t>
      </w:r>
      <w:r w:rsidRPr="00A27670">
        <w:t>inte sett några tecken på en</w:t>
      </w:r>
      <w:r>
        <w:t xml:space="preserve"> ökning inom området</w:t>
      </w:r>
      <w:r w:rsidRPr="00A27670">
        <w:t>.</w:t>
      </w:r>
      <w:r>
        <w:t xml:space="preserve"> De övriga kost</w:t>
      </w:r>
      <w:r>
        <w:softHyphen/>
        <w:t>nader som kan uppkomma för Finans</w:t>
      </w:r>
      <w:r>
        <w:softHyphen/>
        <w:t>inspektionen med anledning av för</w:t>
      </w:r>
      <w:r>
        <w:softHyphen/>
        <w:t>slagen i denna proposition ska därför hanteras inom beslutade ekonom</w:t>
      </w:r>
      <w:r>
        <w:softHyphen/>
        <w:t xml:space="preserve">iska ramar. </w:t>
      </w:r>
    </w:p>
    <w:p w14:paraId="3DE5A1CE" w14:textId="77777777" w:rsidR="000A2C95" w:rsidRPr="000F5836" w:rsidRDefault="000A2C95" w:rsidP="000A2C95">
      <w:pPr>
        <w:pStyle w:val="Rubrik3"/>
      </w:pPr>
      <w:bookmarkStart w:id="343" w:name="_Toc529959563"/>
      <w:bookmarkStart w:id="344" w:name="_Toc1737443"/>
      <w:bookmarkStart w:id="345" w:name="_Toc2335188"/>
      <w:bookmarkStart w:id="346" w:name="_Toc9857698"/>
      <w:bookmarkStart w:id="347" w:name="_Toc18074157"/>
      <w:bookmarkStart w:id="348" w:name="_Toc20297735"/>
      <w:bookmarkStart w:id="349" w:name="_Toc22728938"/>
      <w:bookmarkStart w:id="350" w:name="_Hlk18865852"/>
      <w:r>
        <w:t>Konsekvenser för Sveriges Domstolar</w:t>
      </w:r>
      <w:bookmarkEnd w:id="343"/>
      <w:bookmarkEnd w:id="344"/>
      <w:bookmarkEnd w:id="345"/>
      <w:bookmarkEnd w:id="346"/>
      <w:bookmarkEnd w:id="347"/>
      <w:bookmarkEnd w:id="348"/>
      <w:bookmarkEnd w:id="349"/>
    </w:p>
    <w:p w14:paraId="2D7D2A10" w14:textId="77777777" w:rsidR="000A2C95" w:rsidRDefault="000A2C95" w:rsidP="000A2C95">
      <w:pPr>
        <w:pStyle w:val="Brdtextmedindrag"/>
        <w:ind w:firstLine="0"/>
      </w:pPr>
      <w:r w:rsidRPr="00974DFF">
        <w:t xml:space="preserve">Möjligheten att överklaga Finansinspektionens beslut enligt den nya </w:t>
      </w:r>
      <w:r>
        <w:t>kompletterings</w:t>
      </w:r>
      <w:r w:rsidRPr="00974DFF">
        <w:t>lagen kan</w:t>
      </w:r>
      <w:r>
        <w:t xml:space="preserve"> mot bakgrund av den bedömning som kan göras i nuläget</w:t>
      </w:r>
      <w:r w:rsidRPr="00974DFF">
        <w:t xml:space="preserve"> inte förväntas medföra någon märkbar ökning av antalet mål hos allmän förvaltningsdomstol. </w:t>
      </w:r>
      <w:r>
        <w:t xml:space="preserve">Bedömningen innebär vidare att </w:t>
      </w:r>
      <w:r w:rsidRPr="00974DFF">
        <w:t>Finans</w:t>
      </w:r>
      <w:r>
        <w:softHyphen/>
      </w:r>
      <w:r w:rsidRPr="00974DFF">
        <w:t>inspektionen</w:t>
      </w:r>
      <w:r>
        <w:t xml:space="preserve"> kan förväntas</w:t>
      </w:r>
      <w:r w:rsidRPr="00974DFF">
        <w:t xml:space="preserve"> fatta </w:t>
      </w:r>
      <w:r>
        <w:t xml:space="preserve">endast </w:t>
      </w:r>
      <w:r w:rsidRPr="00974DFF">
        <w:t xml:space="preserve">ett fåtal beslut med anledning av förordningen om värdepapperisering. </w:t>
      </w:r>
      <w:r w:rsidRPr="005F6E69">
        <w:rPr>
          <w:i/>
        </w:rPr>
        <w:t>Kammarrätten i Stockholm</w:t>
      </w:r>
      <w:r>
        <w:t xml:space="preserve"> fram</w:t>
      </w:r>
      <w:r>
        <w:softHyphen/>
        <w:t xml:space="preserve">håller att finansmarknadsmålen </w:t>
      </w:r>
      <w:r w:rsidRPr="00A17D14">
        <w:t>utgör några av de mest arbetskrävande målen hos kammarrätten och att domstolarna måste garanteras nödvändiga medel för att kunna hantera den ökade regleringen på finansmarknads</w:t>
      </w:r>
      <w:r>
        <w:softHyphen/>
      </w:r>
      <w:r w:rsidRPr="00A17D14">
        <w:t>området</w:t>
      </w:r>
      <w:r>
        <w:t>.</w:t>
      </w:r>
      <w:r w:rsidRPr="00A17D14">
        <w:t xml:space="preserve"> </w:t>
      </w:r>
      <w:r>
        <w:rPr>
          <w:i/>
        </w:rPr>
        <w:t xml:space="preserve">Förvaltningsrätten i Stockholm </w:t>
      </w:r>
      <w:r>
        <w:t>anser att de möjligheter som Finansinspektionen ska få enligt förslaget till ny kompletteringslag får antas öka sannolikheten för att prövningar också kommer att påkallas i förvaltningsrätten och vidhåller det som framfördes i tidigare lagstift</w:t>
      </w:r>
      <w:r>
        <w:softHyphen/>
        <w:t>nings</w:t>
      </w:r>
      <w:r>
        <w:softHyphen/>
        <w:t>ärende om kompletterande bestämmelser till förord</w:t>
      </w:r>
      <w:r>
        <w:softHyphen/>
        <w:t>ningen om värde</w:t>
      </w:r>
      <w:r>
        <w:softHyphen/>
        <w:t>papperisering (se prop. 2018/19:7 s. 27 f.). Enligt förvalt</w:t>
      </w:r>
      <w:r>
        <w:softHyphen/>
        <w:t>ningsrätten är det visserligen svårt att nu med någon precision bedöma konsekvenserna av förslaget men det får inte skymma den viktiga förutsättningen att de allmänna förvaltningsdomstolarna tilldelas nödvän</w:t>
      </w:r>
      <w:r>
        <w:softHyphen/>
        <w:t>diga resurser för att kunna uppfylla regeringens mål att målen ska avgöras med hög kvalitet och effektivitet samt att målbalanserna och omlopps</w:t>
      </w:r>
      <w:r>
        <w:softHyphen/>
        <w:t>tiderna ska hållas på en rimlig nivå. Oavsett vad utfallet i dag skulle bli vid en samlad konse</w:t>
      </w:r>
      <w:r>
        <w:softHyphen/>
        <w:t>kvensbedömning på finansmarknadsområdet, anser förvaltnings</w:t>
      </w:r>
      <w:r>
        <w:softHyphen/>
        <w:t xml:space="preserve">rätten att </w:t>
      </w:r>
      <w:r>
        <w:lastRenderedPageBreak/>
        <w:t>förslaget förutsätter att konsekvenserna för dom</w:t>
      </w:r>
      <w:r>
        <w:softHyphen/>
        <w:t>stolarna följs upp. Regeringen instämmer i och för sig med förvaltnings</w:t>
      </w:r>
      <w:r>
        <w:softHyphen/>
        <w:t xml:space="preserve">rätten i att de </w:t>
      </w:r>
      <w:r w:rsidRPr="00974DFF">
        <w:t>över</w:t>
      </w:r>
      <w:r>
        <w:softHyphen/>
      </w:r>
      <w:r w:rsidRPr="00974DFF">
        <w:t xml:space="preserve">klaganden som kan </w:t>
      </w:r>
      <w:r>
        <w:t xml:space="preserve">komma att </w:t>
      </w:r>
      <w:r w:rsidRPr="00974DFF">
        <w:t>bli aktuella med anled</w:t>
      </w:r>
      <w:r>
        <w:softHyphen/>
      </w:r>
      <w:r w:rsidRPr="00974DFF">
        <w:t xml:space="preserve">ning av </w:t>
      </w:r>
      <w:r>
        <w:t xml:space="preserve">förordningen om värdepapperisering och </w:t>
      </w:r>
      <w:r w:rsidRPr="00974DFF">
        <w:t xml:space="preserve">den nya </w:t>
      </w:r>
      <w:r>
        <w:t>kompletterings</w:t>
      </w:r>
      <w:r>
        <w:softHyphen/>
      </w:r>
      <w:r w:rsidRPr="00974DFF">
        <w:t xml:space="preserve">lagen </w:t>
      </w:r>
      <w:r>
        <w:t>kan innefatta komplexa frågeställningar men gör bedömningen att måltillströmningen inte torde</w:t>
      </w:r>
      <w:r w:rsidRPr="00974DFF">
        <w:t xml:space="preserve"> </w:t>
      </w:r>
      <w:r>
        <w:t>komma att</w:t>
      </w:r>
      <w:r w:rsidRPr="00974DFF">
        <w:t xml:space="preserve"> </w:t>
      </w:r>
      <w:r>
        <w:t xml:space="preserve">bli </w:t>
      </w:r>
      <w:r w:rsidRPr="00974DFF">
        <w:t xml:space="preserve">av den omfattningen att resurstilldelningen till domstolarna bör </w:t>
      </w:r>
      <w:r>
        <w:t>ökas. E</w:t>
      </w:r>
      <w:r w:rsidRPr="00974DFF">
        <w:t>ventuella merkostnader som kan upp</w:t>
      </w:r>
      <w:r>
        <w:softHyphen/>
      </w:r>
      <w:r w:rsidRPr="00974DFF">
        <w:t>komma för de allmänna förvaltningsdomstolarna med anled</w:t>
      </w:r>
      <w:r>
        <w:softHyphen/>
      </w:r>
      <w:r w:rsidRPr="00974DFF">
        <w:t>ning av för</w:t>
      </w:r>
      <w:r>
        <w:softHyphen/>
      </w:r>
      <w:r w:rsidRPr="00974DFF">
        <w:t>ordningen om värdepap</w:t>
      </w:r>
      <w:r>
        <w:softHyphen/>
      </w:r>
      <w:r w:rsidRPr="00974DFF">
        <w:t xml:space="preserve">perisering ska </w:t>
      </w:r>
      <w:r>
        <w:t xml:space="preserve">därför </w:t>
      </w:r>
      <w:r w:rsidRPr="00974DFF">
        <w:t xml:space="preserve">hanteras inom </w:t>
      </w:r>
      <w:r>
        <w:t>beslutade</w:t>
      </w:r>
      <w:r w:rsidRPr="00974DFF">
        <w:t xml:space="preserve"> ekonomiska ramar.</w:t>
      </w:r>
      <w:r>
        <w:t xml:space="preserve"> </w:t>
      </w:r>
    </w:p>
    <w:p w14:paraId="35C37F08" w14:textId="77777777" w:rsidR="000A2C95" w:rsidRPr="000F0EE9" w:rsidRDefault="000A2C95" w:rsidP="000A2C95">
      <w:pPr>
        <w:pStyle w:val="Rubrik3"/>
      </w:pPr>
      <w:bookmarkStart w:id="351" w:name="_Toc529959564"/>
      <w:bookmarkStart w:id="352" w:name="_Toc1737444"/>
      <w:bookmarkStart w:id="353" w:name="_Toc2335189"/>
      <w:bookmarkStart w:id="354" w:name="_Toc9857699"/>
      <w:bookmarkStart w:id="355" w:name="_Toc18074158"/>
      <w:bookmarkStart w:id="356" w:name="_Toc20297736"/>
      <w:bookmarkStart w:id="357" w:name="_Toc22728939"/>
      <w:bookmarkEnd w:id="350"/>
      <w:r w:rsidRPr="000F0EE9">
        <w:t>Övriga konsekvenser</w:t>
      </w:r>
      <w:bookmarkEnd w:id="351"/>
      <w:bookmarkEnd w:id="352"/>
      <w:bookmarkEnd w:id="353"/>
      <w:bookmarkEnd w:id="354"/>
      <w:bookmarkEnd w:id="355"/>
      <w:bookmarkEnd w:id="356"/>
      <w:bookmarkEnd w:id="357"/>
    </w:p>
    <w:p w14:paraId="27ED19DE" w14:textId="77777777" w:rsidR="000A2C95" w:rsidRDefault="000A2C95" w:rsidP="000A2C95">
      <w:pPr>
        <w:pStyle w:val="Brdtextmedindrag"/>
        <w:ind w:firstLine="0"/>
      </w:pPr>
      <w:r w:rsidRPr="000F0EE9">
        <w:t>Finansinspektionen överlämnar i dag mellan fem och tio ärenden per år till Kronofogdemyndigheten för indrivning. Dessa ärenden avser nästan ute</w:t>
      </w:r>
      <w:r>
        <w:softHyphen/>
      </w:r>
      <w:r w:rsidRPr="000F0EE9">
        <w:t xml:space="preserve">slutande anmälningsskyldighet enligt </w:t>
      </w:r>
      <w:r>
        <w:t xml:space="preserve">EU:s </w:t>
      </w:r>
      <w:r w:rsidRPr="000F0EE9">
        <w:t xml:space="preserve">marknadsmissbruksförordning eller flaggningsplikt enligt lagen om handel med finansiella instrument för personer som inte driver tillståndspliktig verksamhet. Finansinspektionens verksamhet enligt </w:t>
      </w:r>
      <w:r>
        <w:t xml:space="preserve">den nya </w:t>
      </w:r>
      <w:r w:rsidRPr="000F0EE9">
        <w:t>kompletteringslagen kan inte förväntas medföra någon märkbar ökning av antalet ärenden hos Kronofogdemyndigheten. Eventu</w:t>
      </w:r>
      <w:r>
        <w:softHyphen/>
      </w:r>
      <w:r w:rsidRPr="000F0EE9">
        <w:t xml:space="preserve">ella kostnader som uppstår för berörda myndigheter ska </w:t>
      </w:r>
      <w:r>
        <w:t xml:space="preserve">således </w:t>
      </w:r>
      <w:r w:rsidRPr="000F0EE9">
        <w:t>hanteras in</w:t>
      </w:r>
      <w:r>
        <w:t xml:space="preserve">om beslutade ekonomiska ramar. </w:t>
      </w:r>
    </w:p>
    <w:p w14:paraId="4E0629D2" w14:textId="77777777" w:rsidR="000A2C95" w:rsidRDefault="000A2C95" w:rsidP="000A2C95">
      <w:pPr>
        <w:pStyle w:val="Brdtextmedindrag"/>
      </w:pPr>
      <w:r w:rsidRPr="00116BBF">
        <w:t>I övrigt kan förslagen inte anses medföra några sådana konsekvenser som b</w:t>
      </w:r>
      <w:r w:rsidRPr="0054562B">
        <w:t>ehöver redovisas enligt förordningen (2007:1244) om konsekvens</w:t>
      </w:r>
      <w:r>
        <w:softHyphen/>
      </w:r>
      <w:r w:rsidRPr="00116BBF">
        <w:t xml:space="preserve">utredning vid regelgivning. </w:t>
      </w:r>
    </w:p>
    <w:p w14:paraId="5D7F44C3" w14:textId="77777777" w:rsidR="000A2C95" w:rsidRDefault="000A2C95" w:rsidP="000A2C95">
      <w:pPr>
        <w:pStyle w:val="Brdtextmedindrag"/>
      </w:pPr>
      <w:r w:rsidRPr="00116BBF">
        <w:t>När det gäller tidpunkten för ikraftträdande görs i avsnitt</w:t>
      </w:r>
      <w:r>
        <w:t> </w:t>
      </w:r>
      <w:r w:rsidRPr="00116BBF">
        <w:t>1</w:t>
      </w:r>
      <w:r>
        <w:t>3</w:t>
      </w:r>
      <w:r w:rsidRPr="00116BBF">
        <w:t xml:space="preserve"> bedöm</w:t>
      </w:r>
      <w:r>
        <w:softHyphen/>
      </w:r>
      <w:r w:rsidRPr="00116BBF">
        <w:t>ningen att förslagen bör träda i kraft så snart som möjligt, eftersom förord</w:t>
      </w:r>
      <w:r>
        <w:softHyphen/>
      </w:r>
      <w:r w:rsidRPr="00116BBF">
        <w:t>ningen om värdepapperisering börja</w:t>
      </w:r>
      <w:r>
        <w:t>de</w:t>
      </w:r>
      <w:r w:rsidRPr="00116BBF">
        <w:t xml:space="preserve"> tillämpas den 1 januari 2019</w:t>
      </w:r>
      <w:r w:rsidRPr="0054562B">
        <w:t>. Det kan inte anses finnas något behov av särskilda informationsinsatser med anledning av förslagen.</w:t>
      </w:r>
    </w:p>
    <w:p w14:paraId="767DE71F" w14:textId="77777777" w:rsidR="000A2C95" w:rsidRPr="00D354EA" w:rsidRDefault="000A2C95" w:rsidP="006334F8">
      <w:pPr>
        <w:pStyle w:val="Rubrik2"/>
      </w:pPr>
      <w:bookmarkStart w:id="358" w:name="_Toc22728940"/>
      <w:r w:rsidRPr="00D354EA">
        <w:t>Ändring av tidpunkten för första tillämpning av kravet att upprätta års- och koncernredovisning i enhetligt elektroniskt format</w:t>
      </w:r>
      <w:bookmarkEnd w:id="358"/>
    </w:p>
    <w:p w14:paraId="57187AE2" w14:textId="77777777" w:rsidR="000A2C95" w:rsidRDefault="000A2C95" w:rsidP="006334F8">
      <w:pPr>
        <w:pStyle w:val="Brdtext"/>
      </w:pPr>
      <w:r>
        <w:t>Förslaget har inga offentligfinansiella eller samhällsekonomiska effekter. Det innebär att svenska företag vars värdepapper är upptagna till handel på en reglerad marknad i Sverige ska tillämpa vissa krav på upprättande av års- och koncernredovisning vid en senare tidpunkt än som följer av hittillsvarande regler och vid den tidpunkt som följer av EU-rätt. Förslaget innebär således potentiellt en lättnad för berörda före</w:t>
      </w:r>
      <w:r>
        <w:softHyphen/>
        <w:t>tag. Någon alternativ lösning för att åstadkomma detta finns inte. Det be</w:t>
      </w:r>
      <w:r>
        <w:softHyphen/>
        <w:t>döms inte finnas behov av några särskilda informationsinsatser. Förslaget innebär att svensk rätt kommer att vara i överensstämmelse med unions</w:t>
      </w:r>
      <w:r>
        <w:softHyphen/>
        <w:t>rätten.</w:t>
      </w:r>
    </w:p>
    <w:p w14:paraId="612F1C39" w14:textId="77777777" w:rsidR="000A2C95" w:rsidRPr="00184114" w:rsidRDefault="000A2C95" w:rsidP="000A2C95">
      <w:pPr>
        <w:pStyle w:val="Rubrik1"/>
      </w:pPr>
      <w:bookmarkStart w:id="359" w:name="_Toc514156131"/>
      <w:bookmarkStart w:id="360" w:name="_Toc514826693"/>
      <w:bookmarkStart w:id="361" w:name="_Toc516575431"/>
      <w:bookmarkStart w:id="362" w:name="_Toc529959565"/>
      <w:bookmarkStart w:id="363" w:name="_Toc1737445"/>
      <w:bookmarkStart w:id="364" w:name="_Toc2335190"/>
      <w:bookmarkStart w:id="365" w:name="_Toc9857700"/>
      <w:bookmarkStart w:id="366" w:name="_Toc18074159"/>
      <w:bookmarkStart w:id="367" w:name="_Toc20297737"/>
      <w:bookmarkStart w:id="368" w:name="_Toc22728941"/>
      <w:r w:rsidRPr="00874345">
        <w:lastRenderedPageBreak/>
        <w:t>Författningskommentar</w:t>
      </w:r>
      <w:bookmarkEnd w:id="359"/>
      <w:bookmarkEnd w:id="360"/>
      <w:bookmarkEnd w:id="361"/>
      <w:bookmarkEnd w:id="362"/>
      <w:bookmarkEnd w:id="363"/>
      <w:bookmarkEnd w:id="364"/>
      <w:bookmarkEnd w:id="365"/>
      <w:bookmarkEnd w:id="366"/>
      <w:bookmarkEnd w:id="367"/>
      <w:bookmarkEnd w:id="368"/>
    </w:p>
    <w:p w14:paraId="675A94AA" w14:textId="77777777" w:rsidR="000A2C95" w:rsidRDefault="000A2C95" w:rsidP="000A2C95">
      <w:pPr>
        <w:pStyle w:val="Rubrik2"/>
        <w:spacing w:before="0"/>
      </w:pPr>
      <w:bookmarkStart w:id="369" w:name="_Toc514156132"/>
      <w:bookmarkStart w:id="370" w:name="_Toc529959566"/>
      <w:bookmarkStart w:id="371" w:name="_Toc1737446"/>
      <w:bookmarkStart w:id="372" w:name="_Toc2335191"/>
      <w:bookmarkStart w:id="373" w:name="_Toc9857701"/>
      <w:bookmarkStart w:id="374" w:name="_Toc18074160"/>
      <w:bookmarkStart w:id="375" w:name="_Toc20297738"/>
      <w:bookmarkStart w:id="376" w:name="_Toc22728942"/>
      <w:r>
        <w:t>Förslaget</w:t>
      </w:r>
      <w:r w:rsidRPr="00765BEA">
        <w:t xml:space="preserve"> till lag med kompletterande bestämmelser till EU:s förordning om värdepapperisering</w:t>
      </w:r>
      <w:bookmarkEnd w:id="369"/>
      <w:bookmarkEnd w:id="370"/>
      <w:bookmarkEnd w:id="371"/>
      <w:bookmarkEnd w:id="372"/>
      <w:bookmarkEnd w:id="373"/>
      <w:bookmarkEnd w:id="374"/>
      <w:bookmarkEnd w:id="375"/>
      <w:bookmarkEnd w:id="376"/>
    </w:p>
    <w:p w14:paraId="1906356C" w14:textId="77777777" w:rsidR="000A2C95" w:rsidRDefault="000A2C95" w:rsidP="000A2C95">
      <w:pPr>
        <w:pStyle w:val="Rubrik4utannumrering"/>
        <w:spacing w:before="0"/>
      </w:pPr>
      <w:r>
        <w:t>1 kap. Inledande bestämmelser</w:t>
      </w:r>
    </w:p>
    <w:p w14:paraId="1E3C26C9" w14:textId="77777777" w:rsidR="000A2C95" w:rsidRPr="003F0172" w:rsidRDefault="000A2C95" w:rsidP="000A2C95">
      <w:pPr>
        <w:pStyle w:val="Brdtext"/>
        <w:rPr>
          <w:sz w:val="18"/>
          <w:szCs w:val="18"/>
        </w:rPr>
      </w:pPr>
      <w:r w:rsidRPr="003F0172">
        <w:rPr>
          <w:b/>
          <w:sz w:val="18"/>
          <w:szCs w:val="18"/>
        </w:rPr>
        <w:t>1 §</w:t>
      </w:r>
      <w:r w:rsidRPr="003F0172">
        <w:rPr>
          <w:sz w:val="18"/>
          <w:szCs w:val="18"/>
        </w:rPr>
        <w:t> Denna lag kompletterar Europaparlamentets och rådets förordning (EU) 2017/2402 av den 12 december 2017 om ett allmänt ramverk för värdepapperi</w:t>
      </w:r>
      <w:r>
        <w:rPr>
          <w:sz w:val="18"/>
          <w:szCs w:val="18"/>
        </w:rPr>
        <w:softHyphen/>
      </w:r>
      <w:r w:rsidRPr="003F0172">
        <w:rPr>
          <w:sz w:val="18"/>
          <w:szCs w:val="18"/>
        </w:rPr>
        <w:t>sering och om inrättande av ett särskilt ramverk för enkel, transparent och standardiserad värdepapperisering samt om ändring av direktiven 2009/65/EG, 2009/138/EG och 2011/61/EU och förordningarna (EG) nr 1060/2009 och (EU) nr 648/2012, i denna lag kallad EU-förordningen.</w:t>
      </w:r>
    </w:p>
    <w:p w14:paraId="04A8A97E" w14:textId="77777777" w:rsidR="000A2C95" w:rsidRPr="003F0172" w:rsidRDefault="000A2C95" w:rsidP="000A2C95">
      <w:pPr>
        <w:pStyle w:val="Brdtextmedindrag"/>
        <w:rPr>
          <w:sz w:val="18"/>
          <w:szCs w:val="18"/>
        </w:rPr>
      </w:pPr>
      <w:r w:rsidRPr="003F0172">
        <w:rPr>
          <w:sz w:val="18"/>
          <w:szCs w:val="18"/>
        </w:rPr>
        <w:t>Termer och uttryck i denna lag har samma betydelse som i EU-förord</w:t>
      </w:r>
      <w:r w:rsidRPr="003F0172">
        <w:rPr>
          <w:sz w:val="18"/>
          <w:szCs w:val="18"/>
        </w:rPr>
        <w:softHyphen/>
        <w:t>ningen.</w:t>
      </w:r>
    </w:p>
    <w:p w14:paraId="557AEA4A" w14:textId="77777777" w:rsidR="000A2C95" w:rsidRPr="00765BEA" w:rsidRDefault="000A2C95" w:rsidP="000A2C95">
      <w:pPr>
        <w:pStyle w:val="Brdtextmedindrag"/>
      </w:pPr>
    </w:p>
    <w:p w14:paraId="677AF677" w14:textId="77777777" w:rsidR="000A2C95" w:rsidRDefault="000A2C95" w:rsidP="000A2C95">
      <w:pPr>
        <w:pStyle w:val="Brdtextmedindrag"/>
        <w:ind w:firstLine="0"/>
      </w:pPr>
      <w:r>
        <w:t>Paragrafen beskriver lagens innehåll. Hänvisningarna i lagen till förord</w:t>
      </w:r>
      <w:r>
        <w:softHyphen/>
        <w:t xml:space="preserve">ningen om värdepapperisering är utformade på så sätt att de avser </w:t>
      </w:r>
      <w:r>
        <w:br/>
        <w:t>EU-förordningen i den vid varje tidpunkt gällande lydelsen, s.k. dynamisk hänvisning.</w:t>
      </w:r>
      <w:r w:rsidRPr="00164CE4">
        <w:t xml:space="preserve"> </w:t>
      </w:r>
      <w:r>
        <w:t>Övervägandena finns i avsnitt 5.</w:t>
      </w:r>
    </w:p>
    <w:p w14:paraId="734E2E69" w14:textId="77777777" w:rsidR="000A2C95" w:rsidRDefault="000A2C95" w:rsidP="000A2C95">
      <w:pPr>
        <w:pStyle w:val="Brdtextmedindrag"/>
      </w:pPr>
      <w:r>
        <w:t xml:space="preserve">I </w:t>
      </w:r>
      <w:r>
        <w:rPr>
          <w:i/>
        </w:rPr>
        <w:t>första stycket</w:t>
      </w:r>
      <w:r>
        <w:t xml:space="preserve"> anges den EU-rättsakt som lagen kompletterar. I </w:t>
      </w:r>
      <w:r>
        <w:rPr>
          <w:i/>
        </w:rPr>
        <w:t>andra stycket</w:t>
      </w:r>
      <w:r>
        <w:t xml:space="preserve"> klargörs att termer och uttryck i lagen har samma betydelse som i förordningen o</w:t>
      </w:r>
      <w:r w:rsidRPr="00797006">
        <w:t>m värdepapperisering</w:t>
      </w:r>
      <w:r>
        <w:t>.</w:t>
      </w:r>
    </w:p>
    <w:p w14:paraId="195763AA" w14:textId="77777777" w:rsidR="000A2C95" w:rsidRDefault="000A2C95" w:rsidP="000A2C95">
      <w:pPr>
        <w:pStyle w:val="Brdtext"/>
      </w:pPr>
    </w:p>
    <w:p w14:paraId="48972B6D" w14:textId="77777777" w:rsidR="000A2C95" w:rsidRPr="003F0172" w:rsidRDefault="000A2C95" w:rsidP="000A2C95">
      <w:pPr>
        <w:pStyle w:val="Brdtext"/>
        <w:keepNext/>
        <w:keepLines/>
        <w:rPr>
          <w:sz w:val="18"/>
          <w:szCs w:val="18"/>
        </w:rPr>
      </w:pPr>
      <w:r w:rsidRPr="00C958E9">
        <w:rPr>
          <w:b/>
          <w:sz w:val="18"/>
          <w:szCs w:val="18"/>
        </w:rPr>
        <w:t>2 §</w:t>
      </w:r>
      <w:r w:rsidRPr="00C958E9">
        <w:rPr>
          <w:sz w:val="18"/>
          <w:szCs w:val="18"/>
        </w:rPr>
        <w:t xml:space="preserve"> Finansinspektionen är behörig myndighet enligt EU-förordningen.</w:t>
      </w:r>
    </w:p>
    <w:p w14:paraId="6A69D70D" w14:textId="77777777" w:rsidR="000A2C95" w:rsidRDefault="000A2C95" w:rsidP="000A2C95">
      <w:pPr>
        <w:pStyle w:val="Brdtextmedindrag"/>
        <w:keepLines/>
        <w:ind w:firstLine="0"/>
      </w:pPr>
    </w:p>
    <w:p w14:paraId="796C017C" w14:textId="77777777" w:rsidR="000A2C95" w:rsidRDefault="000A2C95" w:rsidP="000A2C95">
      <w:pPr>
        <w:pStyle w:val="Brdtextmedindrag"/>
        <w:ind w:firstLine="0"/>
      </w:pPr>
      <w:r>
        <w:t>Paragrafen innebär att Finansinspektionen, för svenskt vidkommande, är den behöriga myndighet som avses i förordningen om värdepapperisering. Övervägandena finns i avsnitt 5.1.</w:t>
      </w:r>
    </w:p>
    <w:p w14:paraId="3F81E43D" w14:textId="77777777" w:rsidR="000A2C95" w:rsidRDefault="000A2C95" w:rsidP="000A2C95">
      <w:pPr>
        <w:pStyle w:val="Brdtextmedindrag"/>
        <w:ind w:firstLine="0"/>
      </w:pPr>
    </w:p>
    <w:p w14:paraId="751DCB1A" w14:textId="77777777" w:rsidR="000A2C95" w:rsidRPr="003F0172" w:rsidRDefault="000A2C95" w:rsidP="000A2C95">
      <w:pPr>
        <w:pStyle w:val="Brdtext"/>
        <w:rPr>
          <w:sz w:val="18"/>
          <w:szCs w:val="18"/>
        </w:rPr>
      </w:pPr>
      <w:r w:rsidRPr="003F0172">
        <w:rPr>
          <w:b/>
          <w:sz w:val="18"/>
          <w:szCs w:val="18"/>
        </w:rPr>
        <w:t>3 §</w:t>
      </w:r>
      <w:r>
        <w:rPr>
          <w:sz w:val="18"/>
          <w:szCs w:val="18"/>
        </w:rPr>
        <w:t> </w:t>
      </w:r>
      <w:r w:rsidRPr="003F0172">
        <w:rPr>
          <w:sz w:val="18"/>
          <w:szCs w:val="18"/>
        </w:rPr>
        <w:t xml:space="preserve">För att bekosta Finansinspektionens verksamhet enligt denna lag och enligt EU-förordningen ska de företag som står under inspektionens tillsyn betala årliga avgifter. </w:t>
      </w:r>
    </w:p>
    <w:p w14:paraId="1305A793" w14:textId="77777777" w:rsidR="000A2C95" w:rsidRPr="003F0172" w:rsidRDefault="000A2C95" w:rsidP="000A2C95">
      <w:pPr>
        <w:pStyle w:val="Brdtextmedindrag"/>
        <w:rPr>
          <w:sz w:val="18"/>
          <w:szCs w:val="18"/>
        </w:rPr>
      </w:pPr>
      <w:r w:rsidRPr="003F0172">
        <w:rPr>
          <w:sz w:val="18"/>
          <w:szCs w:val="18"/>
        </w:rPr>
        <w:t>Finansinspektionen får ta ut avgifter för prövning av ansökningar enligt</w:t>
      </w:r>
      <w:r>
        <w:rPr>
          <w:sz w:val="18"/>
          <w:szCs w:val="18"/>
        </w:rPr>
        <w:t xml:space="preserve"> </w:t>
      </w:r>
      <w:r w:rsidRPr="003F0172">
        <w:rPr>
          <w:sz w:val="18"/>
          <w:szCs w:val="18"/>
        </w:rPr>
        <w:t>EU-för</w:t>
      </w:r>
      <w:r>
        <w:rPr>
          <w:sz w:val="18"/>
          <w:szCs w:val="18"/>
        </w:rPr>
        <w:softHyphen/>
      </w:r>
      <w:r w:rsidRPr="003F0172">
        <w:rPr>
          <w:sz w:val="18"/>
          <w:szCs w:val="18"/>
        </w:rPr>
        <w:t>ordningen.</w:t>
      </w:r>
    </w:p>
    <w:p w14:paraId="5AFA6115" w14:textId="77777777" w:rsidR="000A2C95" w:rsidRPr="003F0172" w:rsidRDefault="000A2C95" w:rsidP="000A2C95">
      <w:pPr>
        <w:pStyle w:val="Brdtextmedindrag"/>
        <w:rPr>
          <w:sz w:val="18"/>
          <w:szCs w:val="18"/>
        </w:rPr>
      </w:pPr>
      <w:r w:rsidRPr="003F0172">
        <w:rPr>
          <w:sz w:val="18"/>
          <w:szCs w:val="18"/>
        </w:rPr>
        <w:t>Regeringen får meddela föreskrifter om avgifterna.</w:t>
      </w:r>
    </w:p>
    <w:p w14:paraId="526B42B0" w14:textId="77777777" w:rsidR="000A2C95" w:rsidRDefault="000A2C95" w:rsidP="000A2C95">
      <w:pPr>
        <w:pStyle w:val="Brdtextmedindrag"/>
        <w:ind w:firstLine="0"/>
      </w:pPr>
    </w:p>
    <w:p w14:paraId="77EA2E87" w14:textId="77777777" w:rsidR="000A2C95" w:rsidRDefault="000A2C95" w:rsidP="000A2C95">
      <w:pPr>
        <w:pStyle w:val="Brdtextmedindrag"/>
        <w:ind w:firstLine="0"/>
      </w:pPr>
      <w:r>
        <w:t xml:space="preserve">Paragrafen innehåller bestämmelser om avgifter. Övervägandena finns i avsnitt 9. </w:t>
      </w:r>
    </w:p>
    <w:p w14:paraId="6E07F404" w14:textId="77777777" w:rsidR="000A2C95" w:rsidRDefault="000A2C95" w:rsidP="000A2C95">
      <w:pPr>
        <w:pStyle w:val="Brdtextmedindrag"/>
      </w:pPr>
      <w:r>
        <w:t xml:space="preserve">Enligt </w:t>
      </w:r>
      <w:r>
        <w:rPr>
          <w:i/>
        </w:rPr>
        <w:t xml:space="preserve">första stycket </w:t>
      </w:r>
      <w:r>
        <w:t>ska de företag som står under Finansinspektionens tillsyn betala årliga avgifter för att bekosta inspektionens verksamhet enligt lagen och förordningen om värdepapperisering. Det innebär att de företag som ska betala avgifter är de som driver verksamhet med stöd av tillstånd av Finansinspektionen.</w:t>
      </w:r>
    </w:p>
    <w:p w14:paraId="42292AC6" w14:textId="77777777" w:rsidR="000A2C95" w:rsidRDefault="000A2C95" w:rsidP="000A2C95">
      <w:pPr>
        <w:pStyle w:val="Brdtextmedindrag"/>
      </w:pPr>
      <w:r>
        <w:t xml:space="preserve">Enligt </w:t>
      </w:r>
      <w:r>
        <w:rPr>
          <w:i/>
        </w:rPr>
        <w:t>andra stycket</w:t>
      </w:r>
      <w:r>
        <w:t xml:space="preserve"> får Finansinspektionen ta ut avgifter för prövning av sådana ansökningar som kan göras enligt förordningen. De ansök</w:t>
      </w:r>
      <w:r>
        <w:softHyphen/>
        <w:t>ningar som kan komma att bli aktuella gäller undantag från förord</w:t>
      </w:r>
      <w:r>
        <w:softHyphen/>
        <w:t xml:space="preserve">ningens förbud mot återvärdepapperisering (artikel 8) och om tillstånd för tredje part att bedöma om STS-kriterierna är uppfyllda (artikel 28). </w:t>
      </w:r>
    </w:p>
    <w:p w14:paraId="405AC85E" w14:textId="77777777" w:rsidR="000A2C95" w:rsidRDefault="000A2C95" w:rsidP="000A2C95">
      <w:pPr>
        <w:pStyle w:val="Brdtextmedindrag"/>
      </w:pPr>
      <w:r>
        <w:t xml:space="preserve">I </w:t>
      </w:r>
      <w:r>
        <w:rPr>
          <w:i/>
        </w:rPr>
        <w:t>tredje</w:t>
      </w:r>
      <w:r w:rsidRPr="00F55B4A">
        <w:rPr>
          <w:i/>
        </w:rPr>
        <w:t xml:space="preserve"> stycket</w:t>
      </w:r>
      <w:r>
        <w:t xml:space="preserve"> finns ett bemyndigande för regeringen att meddela före</w:t>
      </w:r>
      <w:r>
        <w:softHyphen/>
        <w:t xml:space="preserve">skrifter om avgifterna. </w:t>
      </w:r>
    </w:p>
    <w:p w14:paraId="75C5A133" w14:textId="77777777" w:rsidR="000A2C95" w:rsidRDefault="000A2C95" w:rsidP="000A2C95">
      <w:pPr>
        <w:pStyle w:val="Rubrik4utannumrering"/>
        <w:rPr>
          <w:sz w:val="18"/>
          <w:szCs w:val="18"/>
        </w:rPr>
      </w:pPr>
      <w:r>
        <w:lastRenderedPageBreak/>
        <w:t>2 kap. Tillsyns- och utredningsbefogenheter samt tvångsmedel</w:t>
      </w:r>
      <w:r w:rsidRPr="003F0172">
        <w:rPr>
          <w:sz w:val="18"/>
          <w:szCs w:val="18"/>
        </w:rPr>
        <w:t xml:space="preserve"> </w:t>
      </w:r>
    </w:p>
    <w:p w14:paraId="39C626AD" w14:textId="77777777" w:rsidR="000A2C95" w:rsidRPr="003F0172" w:rsidRDefault="000A2C95" w:rsidP="000A2C95">
      <w:pPr>
        <w:pStyle w:val="Rubrik4utannumrering"/>
        <w:spacing w:before="0"/>
      </w:pPr>
      <w:r w:rsidRPr="003F0172">
        <w:t>Föreläggande om att lämna uppgifter</w:t>
      </w:r>
    </w:p>
    <w:p w14:paraId="01C68C26" w14:textId="77777777" w:rsidR="000A2C95" w:rsidRPr="003F0172" w:rsidRDefault="000A2C95" w:rsidP="000A2C95">
      <w:pPr>
        <w:pStyle w:val="Brdtext"/>
        <w:rPr>
          <w:sz w:val="18"/>
          <w:szCs w:val="18"/>
        </w:rPr>
      </w:pPr>
      <w:r w:rsidRPr="003F0172">
        <w:rPr>
          <w:b/>
          <w:sz w:val="18"/>
          <w:szCs w:val="18"/>
        </w:rPr>
        <w:t>1 §</w:t>
      </w:r>
      <w:r>
        <w:rPr>
          <w:sz w:val="18"/>
          <w:szCs w:val="18"/>
        </w:rPr>
        <w:t> </w:t>
      </w:r>
      <w:r w:rsidRPr="003F0172">
        <w:rPr>
          <w:sz w:val="18"/>
          <w:szCs w:val="18"/>
        </w:rPr>
        <w:t>För tillsynen över att bestämmelserna i EU-förordningen följs får Finans</w:t>
      </w:r>
      <w:r>
        <w:rPr>
          <w:sz w:val="18"/>
          <w:szCs w:val="18"/>
        </w:rPr>
        <w:softHyphen/>
      </w:r>
      <w:r w:rsidRPr="003F0172">
        <w:rPr>
          <w:sz w:val="18"/>
          <w:szCs w:val="18"/>
        </w:rPr>
        <w:t>inspektionen förelägga</w:t>
      </w:r>
    </w:p>
    <w:p w14:paraId="38FB445A" w14:textId="77777777" w:rsidR="000A2C95" w:rsidRPr="003F0172" w:rsidRDefault="000A2C95" w:rsidP="000A2C95">
      <w:pPr>
        <w:pStyle w:val="Brdtextmedindrag"/>
        <w:rPr>
          <w:sz w:val="18"/>
          <w:szCs w:val="18"/>
        </w:rPr>
      </w:pPr>
      <w:r w:rsidRPr="003F0172">
        <w:rPr>
          <w:sz w:val="18"/>
          <w:szCs w:val="18"/>
        </w:rPr>
        <w:t>1.</w:t>
      </w:r>
      <w:r>
        <w:rPr>
          <w:sz w:val="18"/>
          <w:szCs w:val="18"/>
        </w:rPr>
        <w:t> </w:t>
      </w:r>
      <w:r w:rsidRPr="003F0172">
        <w:rPr>
          <w:sz w:val="18"/>
          <w:szCs w:val="18"/>
        </w:rPr>
        <w:t>en fysisk eller juridisk person att tillhandahålla uppgifter, handlingar eller annat, och</w:t>
      </w:r>
    </w:p>
    <w:p w14:paraId="1A7A1388" w14:textId="77777777" w:rsidR="000A2C95" w:rsidRPr="003F0172" w:rsidRDefault="000A2C95" w:rsidP="000A2C95">
      <w:pPr>
        <w:pStyle w:val="Brdtextmedindrag"/>
        <w:rPr>
          <w:sz w:val="18"/>
          <w:szCs w:val="18"/>
        </w:rPr>
      </w:pPr>
      <w:r w:rsidRPr="003F0172">
        <w:rPr>
          <w:sz w:val="18"/>
          <w:szCs w:val="18"/>
        </w:rPr>
        <w:t>2.</w:t>
      </w:r>
      <w:r>
        <w:rPr>
          <w:sz w:val="18"/>
          <w:szCs w:val="18"/>
        </w:rPr>
        <w:t> </w:t>
      </w:r>
      <w:r w:rsidRPr="003F0172">
        <w:rPr>
          <w:sz w:val="18"/>
          <w:szCs w:val="18"/>
        </w:rPr>
        <w:t>den som förväntas kunna lämna upplysningar i saken att inställa sig till förhör på tid och plats som inspektionen bestämmer.</w:t>
      </w:r>
    </w:p>
    <w:p w14:paraId="584C02ED" w14:textId="77777777" w:rsidR="000A2C95" w:rsidRPr="003F0172" w:rsidRDefault="000A2C95" w:rsidP="000A2C95">
      <w:pPr>
        <w:pStyle w:val="Brdtextmedindrag"/>
        <w:rPr>
          <w:sz w:val="18"/>
          <w:szCs w:val="18"/>
        </w:rPr>
      </w:pPr>
      <w:r w:rsidRPr="003F0172">
        <w:rPr>
          <w:sz w:val="18"/>
          <w:szCs w:val="18"/>
        </w:rPr>
        <w:t>Första stycket gäller inte i den utsträckning uppgiftslämnandet skulle strida mot den i lag reglerade tystnadsplikten för advokater.</w:t>
      </w:r>
    </w:p>
    <w:p w14:paraId="7719129D" w14:textId="77777777" w:rsidR="000A2C95" w:rsidRPr="00765D21" w:rsidRDefault="000A2C95" w:rsidP="000A2C95">
      <w:pPr>
        <w:pStyle w:val="Brdtextmedindrag"/>
      </w:pPr>
    </w:p>
    <w:p w14:paraId="17EC0D0B" w14:textId="77777777" w:rsidR="000A2C95" w:rsidRDefault="000A2C95" w:rsidP="000A2C95">
      <w:pPr>
        <w:pStyle w:val="Brdtextmedindrag"/>
        <w:ind w:firstLine="0"/>
      </w:pPr>
      <w:r>
        <w:t xml:space="preserve">Paragrafen innehåller bestämmelser om Finansinspektionens befogenhet att begära uppgifter och kalla till förhör. Den kompletterar artikel 30.1 i förordningen </w:t>
      </w:r>
      <w:r w:rsidRPr="00D354EA">
        <w:t>om värdepapperisering. Paragrafen är utfor</w:t>
      </w:r>
      <w:r w:rsidRPr="00D354EA">
        <w:softHyphen/>
        <w:t>mad efter före</w:t>
      </w:r>
      <w:r w:rsidRPr="00D354EA">
        <w:softHyphen/>
        <w:t>bild av 4 kap. 1 § lagen (2013:287) med kompletterande bestämmelser till EU:s förordning om OTC-derivat, centrala motparter och transaktions</w:t>
      </w:r>
      <w:r w:rsidRPr="00D354EA">
        <w:softHyphen/>
        <w:t>register, förkortad OTC-lagen (prop. 2012/13:72 s. 56) och 3 kap. 1 § lagen (2016:1306) med kompletterande bestämmelser till EU:s marknads</w:t>
      </w:r>
      <w:r w:rsidRPr="00D354EA">
        <w:softHyphen/>
        <w:t>missbruks</w:t>
      </w:r>
      <w:r w:rsidRPr="00D354EA">
        <w:softHyphen/>
        <w:t>förord</w:t>
      </w:r>
      <w:r w:rsidRPr="00D354EA">
        <w:softHyphen/>
        <w:t>ning (prop.</w:t>
      </w:r>
      <w:r>
        <w:t xml:space="preserve"> 2016/17:22 s. 140–145). Övervägandena finns i avsnitt 6.2.</w:t>
      </w:r>
    </w:p>
    <w:p w14:paraId="55BD2A26" w14:textId="77777777" w:rsidR="000A2C95" w:rsidRDefault="000A2C95" w:rsidP="000A2C95">
      <w:pPr>
        <w:pStyle w:val="Brdtextmedindrag"/>
      </w:pPr>
      <w:r>
        <w:t xml:space="preserve">Enligt </w:t>
      </w:r>
      <w:r w:rsidRPr="00F94256">
        <w:rPr>
          <w:i/>
        </w:rPr>
        <w:t>första stycket</w:t>
      </w:r>
      <w:r>
        <w:t xml:space="preserve"> </w:t>
      </w:r>
      <w:r w:rsidRPr="002C2B9C">
        <w:rPr>
          <w:i/>
        </w:rPr>
        <w:t>1</w:t>
      </w:r>
      <w:r>
        <w:t xml:space="preserve"> får Finansinspektionen förelägga både fysiska och juridiska personer att tillhandahålla uppgifter, handlingar eller annat. Med handling avses framställning i skrift eller bild och upptagning som kan läsas, avlyssnas eller på annat sätt uppfattas bara med tekniska hjälpmedel (jfr 2 kap. 3 § första stycket tryckfrihetsförordningen).</w:t>
      </w:r>
    </w:p>
    <w:p w14:paraId="5506D4C3" w14:textId="77777777" w:rsidR="000A2C95" w:rsidRDefault="000A2C95" w:rsidP="000A2C95">
      <w:pPr>
        <w:pStyle w:val="Brdtextmedindrag"/>
      </w:pPr>
      <w:r>
        <w:t xml:space="preserve">Enligt </w:t>
      </w:r>
      <w:r w:rsidRPr="002C2B9C">
        <w:rPr>
          <w:i/>
        </w:rPr>
        <w:t>punkt 2</w:t>
      </w:r>
      <w:r>
        <w:t xml:space="preserve"> får Finansinspektionen förelägga den som förväntas kunna lämna upplysningar i saken att inställa sig till förhör på tid och plats som inspektionen bestämmer. Av 4 kap. 3 § följer att ett sådant före</w:t>
      </w:r>
      <w:r>
        <w:softHyphen/>
        <w:t>läggande som avses i paragrafen får förenas med vite. Skyldigheten att inställa sig till förhör innebär inte någon skyldighet att yttra sig vid förhöret, oavsett tystnadsplikt (se prop. 2004/05:142 s. 117 f. och prop. 2016/17:22 s. 141 f.).</w:t>
      </w:r>
    </w:p>
    <w:p w14:paraId="021D1855" w14:textId="77777777" w:rsidR="000A2C95" w:rsidRPr="00D354EA" w:rsidRDefault="000A2C95" w:rsidP="006334F8">
      <w:pPr>
        <w:pStyle w:val="Brdtextmedindrag"/>
      </w:pPr>
      <w:r w:rsidRPr="00A403B0">
        <w:t xml:space="preserve">I </w:t>
      </w:r>
      <w:r w:rsidRPr="00B91B10">
        <w:rPr>
          <w:i/>
        </w:rPr>
        <w:t>andra stycket</w:t>
      </w:r>
      <w:r w:rsidRPr="00A403B0">
        <w:t xml:space="preserve"> tydliggörs att ett föreläggande inte får beslutas om uppgiftslämnandet skulle strida mot den i lag reglerade tystnadsplikten för advokater. Att ett föreläggande inte heller får beslutas om uppgifts</w:t>
      </w:r>
      <w:r>
        <w:softHyphen/>
      </w:r>
      <w:r w:rsidRPr="00A403B0">
        <w:t>lämn</w:t>
      </w:r>
      <w:r>
        <w:t>andet skulle strida mot exempel</w:t>
      </w:r>
      <w:r w:rsidRPr="00A403B0">
        <w:t>vis anonymitetsskyddet och efter</w:t>
      </w:r>
      <w:r>
        <w:softHyphen/>
      </w:r>
      <w:r w:rsidRPr="00A403B0">
        <w:t>forsknin</w:t>
      </w:r>
      <w:r>
        <w:t>gsförbudet i tryckfrihetsförord</w:t>
      </w:r>
      <w:r w:rsidRPr="00A403B0">
        <w:t>ningen el</w:t>
      </w:r>
      <w:r>
        <w:t>ler yttrandefrihets</w:t>
      </w:r>
      <w:r>
        <w:softHyphen/>
        <w:t>grund</w:t>
      </w:r>
      <w:r>
        <w:softHyphen/>
      </w:r>
      <w:r w:rsidRPr="00A403B0">
        <w:t xml:space="preserve">lagen följer redan av principen att grundlag har företräde framför vanlig </w:t>
      </w:r>
      <w:r w:rsidRPr="00D354EA">
        <w:t>lag. Med begreppet ”uppgiftslämnande” avses samtliga uppgifter som Finansinspektionen får begära att någon lämnar, dvs. såväl muntliga upp</w:t>
      </w:r>
      <w:r w:rsidRPr="00D354EA">
        <w:softHyphen/>
        <w:t xml:space="preserve">gifter som handlingar och annat. </w:t>
      </w:r>
    </w:p>
    <w:p w14:paraId="313B200A" w14:textId="77777777" w:rsidR="000A2C95" w:rsidRDefault="000A2C95" w:rsidP="000A2C95">
      <w:pPr>
        <w:pStyle w:val="Rubrik4utannumrering"/>
      </w:pPr>
      <w:r w:rsidRPr="00D354EA">
        <w:t>Platsundersökning</w:t>
      </w:r>
    </w:p>
    <w:p w14:paraId="4448EB17" w14:textId="77777777" w:rsidR="000A2C95" w:rsidRPr="003F0172" w:rsidRDefault="000A2C95" w:rsidP="000A2C95">
      <w:pPr>
        <w:pStyle w:val="Brdtext"/>
        <w:rPr>
          <w:sz w:val="18"/>
          <w:szCs w:val="18"/>
        </w:rPr>
      </w:pPr>
      <w:r w:rsidRPr="003F0172">
        <w:rPr>
          <w:b/>
          <w:sz w:val="18"/>
          <w:szCs w:val="18"/>
        </w:rPr>
        <w:t>2 §</w:t>
      </w:r>
      <w:r>
        <w:rPr>
          <w:sz w:val="18"/>
          <w:szCs w:val="18"/>
        </w:rPr>
        <w:t> </w:t>
      </w:r>
      <w:r w:rsidRPr="003F0172">
        <w:rPr>
          <w:sz w:val="18"/>
          <w:szCs w:val="18"/>
        </w:rPr>
        <w:t>Om det är nödvändigt för tillsynen över att en fysisk eller juridisk person följer bestämmelserna i EU-förordningen, får Finansinspektionen genomföra en under</w:t>
      </w:r>
      <w:r>
        <w:rPr>
          <w:sz w:val="18"/>
          <w:szCs w:val="18"/>
        </w:rPr>
        <w:softHyphen/>
      </w:r>
      <w:r w:rsidRPr="003F0172">
        <w:rPr>
          <w:sz w:val="18"/>
          <w:szCs w:val="18"/>
        </w:rPr>
        <w:t>sökning i personens verksamhetslokaler.</w:t>
      </w:r>
    </w:p>
    <w:p w14:paraId="3C6F9877" w14:textId="77777777" w:rsidR="000A2C95" w:rsidRPr="000017ED" w:rsidRDefault="000A2C95" w:rsidP="000A2C95">
      <w:pPr>
        <w:pStyle w:val="Brdtextmedindrag"/>
      </w:pPr>
    </w:p>
    <w:p w14:paraId="2038CF2B" w14:textId="77777777" w:rsidR="000A2C95" w:rsidRDefault="000A2C95" w:rsidP="000A2C95">
      <w:pPr>
        <w:pStyle w:val="Brdtextmedindrag"/>
        <w:ind w:firstLine="0"/>
      </w:pPr>
      <w:r>
        <w:t>Paragrafen innehåller en bestämmelse om platsundersökningar. Den kompletterar artikel 30.1 i förordningen om värdepapperi</w:t>
      </w:r>
      <w:r>
        <w:softHyphen/>
        <w:t>sering. Para</w:t>
      </w:r>
      <w:r>
        <w:softHyphen/>
        <w:t>grafen är utformad efter förebild av 3 kap. 5 § lagen med komplet</w:t>
      </w:r>
      <w:r>
        <w:softHyphen/>
        <w:t xml:space="preserve">terande </w:t>
      </w:r>
      <w:r>
        <w:lastRenderedPageBreak/>
        <w:t>bestämmelser till EU:s marknadsmissbruksförordning.</w:t>
      </w:r>
      <w:r w:rsidRPr="00B21A48">
        <w:t xml:space="preserve"> </w:t>
      </w:r>
      <w:r>
        <w:t>Över</w:t>
      </w:r>
      <w:r>
        <w:softHyphen/>
        <w:t>vägan</w:t>
      </w:r>
      <w:r>
        <w:softHyphen/>
        <w:t>dena finns i avsnitt 6.3.</w:t>
      </w:r>
    </w:p>
    <w:p w14:paraId="3E707877" w14:textId="77777777" w:rsidR="000A2C95" w:rsidRDefault="000A2C95" w:rsidP="000A2C95">
      <w:pPr>
        <w:pStyle w:val="Brdtextmedindrag"/>
      </w:pPr>
      <w:r>
        <w:t>Finansinspektionen får genomföra en undersökning i fysiska och juridiska personers verksamhetslokaler. Med verksamhetslokal avses utrymmen som huvudsakligen används i verksamhet som medför eller kan antas medföra bokföringsskyldighet enligt bokföringslagen (1999:1078) eller som bedrivs av en annan juridisk person än ett dödsbo (jfr 3 kap. 18 § skatteförfarandelagen [2011:1244]). Att en undersökning endast får genomföras i verksamhetslokaler innebär att en lokal som enbart används som privatbostad inte får undersökas. Om verksamhet bedrivs i en privat</w:t>
      </w:r>
      <w:r>
        <w:softHyphen/>
        <w:t>bostad kan emellertid en undersökning genomföras där under vissa förut</w:t>
      </w:r>
      <w:r>
        <w:softHyphen/>
        <w:t>sättningar. För att en bostad ska kunna anses vara en verksamhets</w:t>
      </w:r>
      <w:r>
        <w:softHyphen/>
        <w:t>lokal krävs det att bostaden är den plats från vilken verksamheten i fråga huvud</w:t>
      </w:r>
      <w:r>
        <w:softHyphen/>
        <w:t xml:space="preserve">sakligen bedrivs. Att så är fallet kan t.ex. framgå genom att verksamheten är registrerad på samma adress som privatbostaden. Undersökningen kan endast avse den fysiska eller juridiska person som utreds och kan endast genomföras i den personens verksamhetslokaler. Finansinspektionen har inga tvångsmedel att tillgripa om den person som undersökningen ska genomföras hos inte medverkar till detta. </w:t>
      </w:r>
    </w:p>
    <w:p w14:paraId="7BCA50E2" w14:textId="77777777" w:rsidR="000A2C95" w:rsidRDefault="000A2C95" w:rsidP="000A2C95">
      <w:pPr>
        <w:pStyle w:val="Rubrik4utannumrering"/>
      </w:pPr>
      <w:r>
        <w:t>Handräckning</w:t>
      </w:r>
    </w:p>
    <w:p w14:paraId="1B8DDE46" w14:textId="77777777" w:rsidR="000A2C95" w:rsidRPr="003F0172" w:rsidRDefault="000A2C95" w:rsidP="000A2C95">
      <w:pPr>
        <w:pStyle w:val="Brdtext"/>
        <w:rPr>
          <w:sz w:val="18"/>
          <w:szCs w:val="18"/>
        </w:rPr>
      </w:pPr>
      <w:r w:rsidRPr="003F0172">
        <w:rPr>
          <w:b/>
          <w:sz w:val="18"/>
          <w:szCs w:val="18"/>
        </w:rPr>
        <w:t>3 §</w:t>
      </w:r>
      <w:r>
        <w:rPr>
          <w:sz w:val="18"/>
          <w:szCs w:val="18"/>
        </w:rPr>
        <w:t> </w:t>
      </w:r>
      <w:r w:rsidRPr="003F0172">
        <w:rPr>
          <w:sz w:val="18"/>
          <w:szCs w:val="18"/>
        </w:rPr>
        <w:t>Finansinspektionen får begära h</w:t>
      </w:r>
      <w:r w:rsidRPr="000017ED">
        <w:rPr>
          <w:sz w:val="18"/>
          <w:szCs w:val="18"/>
        </w:rPr>
        <w:t>andräckning av Kronofogdemyndig</w:t>
      </w:r>
      <w:r w:rsidRPr="003F0172">
        <w:rPr>
          <w:sz w:val="18"/>
          <w:szCs w:val="18"/>
        </w:rPr>
        <w:t xml:space="preserve">heten för att en kontroll på plats enligt artikel 14.1 i EU-förordningen ska kunna genomföras. </w:t>
      </w:r>
    </w:p>
    <w:p w14:paraId="2C94D3C3" w14:textId="77777777" w:rsidR="000A2C95" w:rsidRDefault="000A2C95" w:rsidP="000A2C95">
      <w:pPr>
        <w:pStyle w:val="Brdtextmedindrag"/>
        <w:rPr>
          <w:sz w:val="18"/>
          <w:szCs w:val="18"/>
        </w:rPr>
      </w:pPr>
      <w:r w:rsidRPr="003F0172">
        <w:rPr>
          <w:sz w:val="18"/>
          <w:szCs w:val="18"/>
        </w:rPr>
        <w:t>Vid handräckning gäller bestämmelserna i utsökningsbalken om verkställighet av förpliktelser som inte avser betalningsskyldighet, avhysning eller avlägsnande. Om Finansinspektionen begär det, ska Kronofogde</w:t>
      </w:r>
      <w:r>
        <w:rPr>
          <w:sz w:val="18"/>
          <w:szCs w:val="18"/>
        </w:rPr>
        <w:t>m</w:t>
      </w:r>
      <w:r w:rsidRPr="003F0172">
        <w:rPr>
          <w:sz w:val="18"/>
          <w:szCs w:val="18"/>
        </w:rPr>
        <w:t>yndigheten inte i förväg underrätta den som kontrollen ska genomföras hos.</w:t>
      </w:r>
    </w:p>
    <w:p w14:paraId="648C9962" w14:textId="77777777" w:rsidR="000A2C95" w:rsidRPr="003F0172" w:rsidRDefault="000A2C95" w:rsidP="000A2C95">
      <w:pPr>
        <w:pStyle w:val="Brdtextmedindrag"/>
        <w:rPr>
          <w:sz w:val="18"/>
          <w:szCs w:val="18"/>
        </w:rPr>
      </w:pPr>
    </w:p>
    <w:p w14:paraId="00E531A0" w14:textId="77777777" w:rsidR="000A2C95" w:rsidRDefault="000A2C95" w:rsidP="000A2C95">
      <w:pPr>
        <w:pStyle w:val="Brdtextmedindrag"/>
        <w:ind w:firstLine="0"/>
      </w:pPr>
      <w:r>
        <w:t>Paragrafen innehåller bestämmelser om handräckning vid genomförande av platsundersökningar. Den kompletterar artikel 14.1 i förord</w:t>
      </w:r>
      <w:r>
        <w:softHyphen/>
        <w:t>ningen om värdepapperisering. Paragrafen är utformad efter förebild av 3 kap. 1 § OTC-lagen och 2 kap. 2 § l</w:t>
      </w:r>
      <w:r w:rsidRPr="00D354EA">
        <w:t>agen (2019:277) med</w:t>
      </w:r>
      <w:r>
        <w:t xml:space="preserve"> kompletterande bestäm</w:t>
      </w:r>
      <w:r>
        <w:softHyphen/>
        <w:t>melser till EU:s förordning om transparens i transaktioner för värde</w:t>
      </w:r>
      <w:r>
        <w:softHyphen/>
        <w:t>pappers</w:t>
      </w:r>
      <w:r>
        <w:softHyphen/>
      </w:r>
      <w:r>
        <w:softHyphen/>
        <w:t>finans</w:t>
      </w:r>
      <w:r>
        <w:softHyphen/>
        <w:t>iering och om återanvändning (prop. 2012/13:72 s. 55 och prop. 2018/19:38 s. 35–38). Övervägandena finns i avsnitt 6.4.2.</w:t>
      </w:r>
    </w:p>
    <w:p w14:paraId="73AD859D" w14:textId="77777777" w:rsidR="000A2C95" w:rsidRDefault="000A2C95" w:rsidP="000A2C95">
      <w:pPr>
        <w:pStyle w:val="Brdtextmedindrag"/>
      </w:pPr>
      <w:r>
        <w:t xml:space="preserve">I </w:t>
      </w:r>
      <w:r w:rsidRPr="00F94256">
        <w:rPr>
          <w:i/>
        </w:rPr>
        <w:t>första stycket</w:t>
      </w:r>
      <w:r>
        <w:t xml:space="preserve"> stadgas att Finansinspektionen får begära handräckning av Kronofogdemyndigheten. Av artikel 14.1 i förordningen om värde</w:t>
      </w:r>
      <w:r>
        <w:softHyphen/>
        <w:t>papperisering med hänvisning till artikel 63.1 i förordningen om OTC-derivat, centrala motparter och transaktionsregister framgår att det endast är i de fall som Esma beslutat om en platsundersökning som handräckning kan komma i fråga. Även de platsundersökningar som Finansinspektionen utför på uppdrag av Esma omfattas av reglerna om handräckning (artikel 14.1 i förordningen om värdepapperisering med hänvisning till artikel 63.7 i förordningen om OTC-derivat, centrala motparter och transaktions</w:t>
      </w:r>
      <w:r>
        <w:softHyphen/>
        <w:t xml:space="preserve">register). </w:t>
      </w:r>
    </w:p>
    <w:p w14:paraId="62EBC49B" w14:textId="77777777" w:rsidR="000A2C95" w:rsidRDefault="000A2C95" w:rsidP="006334F8">
      <w:pPr>
        <w:pStyle w:val="Brdtextmedindrag"/>
      </w:pPr>
      <w:r>
        <w:t xml:space="preserve">Vid handräckning gäller enligt </w:t>
      </w:r>
      <w:r w:rsidRPr="00F94256">
        <w:rPr>
          <w:i/>
        </w:rPr>
        <w:t>andra stycket</w:t>
      </w:r>
      <w:r>
        <w:t xml:space="preserve"> första meningen bestäm</w:t>
      </w:r>
      <w:r>
        <w:softHyphen/>
        <w:t xml:space="preserve">melserna i utsökningsbalken om verkställighet av förpliktelser som inte avser betalningsskyldighet, avhysning eller avlägsnande. Det innebär att bestämmelserna i 16 kap. 11–12 a §§ utsökningsbalken ska tillämpas, men också fler bestämmelser i samma balk, som t.ex. 2 kap. 17 §, där det anges bl.a. vilka befogenheter en förrättningsman har. I andra meningen anges </w:t>
      </w:r>
      <w:r>
        <w:lastRenderedPageBreak/>
        <w:t>att Kronofogdemyndigheten, om Finansinspektionen begär det, inte i för</w:t>
      </w:r>
      <w:r>
        <w:softHyphen/>
        <w:t>väg ska underrätta den hos vilken kontrollen ska genomföras innan verk</w:t>
      </w:r>
      <w:r>
        <w:softHyphen/>
        <w:t xml:space="preserve">ställighet sker. Bestämmelsen ger utrymme för att avvika från 16 kap. 11 § utsökningsbalken, där det anges att underrättelse ska ske om inte saken är brådskande. </w:t>
      </w:r>
    </w:p>
    <w:p w14:paraId="09E25B55" w14:textId="77777777" w:rsidR="000A2C95" w:rsidRDefault="000A2C95" w:rsidP="000A2C95">
      <w:pPr>
        <w:pStyle w:val="Brdtextmedindrag"/>
      </w:pPr>
      <w:r>
        <w:t>Enligt 3 kap. 3 § utsökningsförordningen (1981:981) får Kronofogde</w:t>
      </w:r>
      <w:r>
        <w:softHyphen/>
        <w:t>myndigheten under vissa förutsättningar begära biträde av Polismyndig</w:t>
      </w:r>
      <w:r>
        <w:softHyphen/>
        <w:t>heten.</w:t>
      </w:r>
      <w:r w:rsidDel="00F45EB9">
        <w:rPr>
          <w:rFonts w:asciiTheme="minorHAnsi" w:hAnsiTheme="minorHAnsi"/>
        </w:rPr>
        <w:t xml:space="preserve"> </w:t>
      </w:r>
    </w:p>
    <w:p w14:paraId="4BD68A5E" w14:textId="77777777" w:rsidR="000A2C95" w:rsidRPr="00FA728B" w:rsidRDefault="000A2C95" w:rsidP="000A2C95">
      <w:pPr>
        <w:pStyle w:val="Rubrik4utannumrering"/>
      </w:pPr>
      <w:r w:rsidRPr="00917DBE">
        <w:t xml:space="preserve">Äkthetskontroll </w:t>
      </w:r>
    </w:p>
    <w:p w14:paraId="008724B9" w14:textId="77777777" w:rsidR="000A2C95" w:rsidRPr="003F0172" w:rsidRDefault="000A2C95" w:rsidP="000A2C95">
      <w:pPr>
        <w:pStyle w:val="Brdtext"/>
        <w:rPr>
          <w:sz w:val="18"/>
          <w:szCs w:val="18"/>
        </w:rPr>
      </w:pPr>
      <w:r w:rsidRPr="003F0172">
        <w:rPr>
          <w:b/>
          <w:sz w:val="18"/>
          <w:szCs w:val="18"/>
        </w:rPr>
        <w:t>4 § </w:t>
      </w:r>
      <w:r w:rsidRPr="003F0172">
        <w:rPr>
          <w:sz w:val="18"/>
          <w:szCs w:val="18"/>
        </w:rPr>
        <w:t>Kronofogdemyndigheten är ansvarig myndighet för sådan äkthets</w:t>
      </w:r>
      <w:r w:rsidRPr="003F0172">
        <w:rPr>
          <w:sz w:val="18"/>
          <w:szCs w:val="18"/>
        </w:rPr>
        <w:softHyphen/>
        <w:t>kontroll som följer av artikel 14.1 i EU-förordningen.</w:t>
      </w:r>
    </w:p>
    <w:p w14:paraId="5B988840" w14:textId="77777777" w:rsidR="000A2C95" w:rsidRPr="00DF5540" w:rsidRDefault="000A2C95" w:rsidP="000A2C95">
      <w:pPr>
        <w:pStyle w:val="Brdtextmedindrag"/>
      </w:pPr>
    </w:p>
    <w:p w14:paraId="05AFDE30" w14:textId="77777777" w:rsidR="000A2C95" w:rsidRPr="00F94256" w:rsidRDefault="000A2C95" w:rsidP="000A2C95">
      <w:pPr>
        <w:pStyle w:val="Brdtextmedindrag"/>
        <w:ind w:firstLine="0"/>
      </w:pPr>
      <w:r w:rsidRPr="00F94256">
        <w:t xml:space="preserve">Paragrafen innehåller bestämmelser om äkthetskontroll. </w:t>
      </w:r>
      <w:r>
        <w:t>Den komp</w:t>
      </w:r>
      <w:r>
        <w:softHyphen/>
        <w:t xml:space="preserve">letterar artikel 14.1 i </w:t>
      </w:r>
      <w:r w:rsidRPr="00F94256">
        <w:t>förordningen</w:t>
      </w:r>
      <w:r>
        <w:t xml:space="preserve"> om värdepapperisering</w:t>
      </w:r>
      <w:r w:rsidRPr="00F94256">
        <w:t xml:space="preserve">. Paragrafen </w:t>
      </w:r>
      <w:r>
        <w:t>är utformad efter före</w:t>
      </w:r>
      <w:r w:rsidRPr="00F94256">
        <w:t>bild av 3 kap. 2 § första stycket OTC-lagen (prop. 2012/13:72 s.</w:t>
      </w:r>
      <w:r>
        <w:t> </w:t>
      </w:r>
      <w:r w:rsidRPr="00F94256">
        <w:t xml:space="preserve">55 f.). </w:t>
      </w:r>
      <w:r>
        <w:t>Övervägandena finns i avsnitt 6.4.4.</w:t>
      </w:r>
    </w:p>
    <w:p w14:paraId="46EB9BB2" w14:textId="77777777" w:rsidR="000A2C95" w:rsidRDefault="000A2C95" w:rsidP="000A2C95">
      <w:pPr>
        <w:pStyle w:val="Brdtextmedindrag"/>
      </w:pPr>
      <w:r w:rsidRPr="00F94256">
        <w:t>I paragrafen utses Kronofogdemyndigheten till ansvarig myndighet för äkthetskontroll av beslut om avgifter eller vite enli</w:t>
      </w:r>
      <w:r>
        <w:t xml:space="preserve">gt artikel 14.1 i </w:t>
      </w:r>
      <w:r w:rsidRPr="00F94256">
        <w:t>för</w:t>
      </w:r>
      <w:r>
        <w:softHyphen/>
      </w:r>
      <w:r w:rsidRPr="00F94256">
        <w:t>ordningen</w:t>
      </w:r>
      <w:r>
        <w:t xml:space="preserve"> o</w:t>
      </w:r>
      <w:r w:rsidRPr="008C0DBF">
        <w:t>m värdepapperisering</w:t>
      </w:r>
      <w:r>
        <w:t xml:space="preserve">, som </w:t>
      </w:r>
      <w:r w:rsidRPr="00F94256">
        <w:t>hänvi</w:t>
      </w:r>
      <w:r>
        <w:t>sar till artikel 68 i för</w:t>
      </w:r>
      <w:r w:rsidRPr="00F94256">
        <w:t>ord</w:t>
      </w:r>
      <w:r>
        <w:softHyphen/>
      </w:r>
      <w:r w:rsidRPr="00F94256">
        <w:t>ningen</w:t>
      </w:r>
      <w:r>
        <w:t xml:space="preserve"> om OTC-derivat, centrala motparter och transaktionsregister</w:t>
      </w:r>
      <w:r w:rsidRPr="00F94256">
        <w:t>. Kronofogde</w:t>
      </w:r>
      <w:r>
        <w:softHyphen/>
      </w:r>
      <w:r w:rsidRPr="00F94256">
        <w:t>myndigheten ska pröva om beslutet är äkta. Efter ansökan av den som vill få ve</w:t>
      </w:r>
      <w:r>
        <w:t>rkställighet kan Kronofogde</w:t>
      </w:r>
      <w:r>
        <w:softHyphen/>
      </w:r>
      <w:r w:rsidRPr="00F94256">
        <w:t>myndig</w:t>
      </w:r>
      <w:r>
        <w:softHyphen/>
      </w:r>
      <w:r w:rsidRPr="00F94256">
        <w:t xml:space="preserve">heten </w:t>
      </w:r>
      <w:r>
        <w:t xml:space="preserve">därefter </w:t>
      </w:r>
      <w:r w:rsidRPr="00F94256">
        <w:t>fatta beslut om verkställighet en</w:t>
      </w:r>
      <w:r>
        <w:t>ligt 5 §, se författ</w:t>
      </w:r>
      <w:r>
        <w:softHyphen/>
        <w:t>nings</w:t>
      </w:r>
      <w:r>
        <w:softHyphen/>
        <w:t>kommen</w:t>
      </w:r>
      <w:r w:rsidRPr="00F94256">
        <w:t>taren till den paragrafen.</w:t>
      </w:r>
    </w:p>
    <w:p w14:paraId="57C0E7B6" w14:textId="77777777" w:rsidR="000A2C95" w:rsidRPr="00FA728B" w:rsidRDefault="000A2C95" w:rsidP="000A2C95">
      <w:pPr>
        <w:pStyle w:val="Rubrik4utannumrering"/>
      </w:pPr>
      <w:r w:rsidRPr="00917DBE">
        <w:t>Verkställighet av beslut om avgifter och viten enligt</w:t>
      </w:r>
      <w:r>
        <w:t xml:space="preserve"> </w:t>
      </w:r>
      <w:r>
        <w:br/>
      </w:r>
      <w:r w:rsidRPr="0069754D">
        <w:t>EU-förordningen</w:t>
      </w:r>
    </w:p>
    <w:p w14:paraId="1E86081C" w14:textId="77777777" w:rsidR="000A2C95" w:rsidRPr="003F0172" w:rsidRDefault="000A2C95" w:rsidP="000A2C95">
      <w:pPr>
        <w:pStyle w:val="Brdtext"/>
        <w:rPr>
          <w:sz w:val="18"/>
          <w:szCs w:val="18"/>
        </w:rPr>
      </w:pPr>
      <w:r w:rsidRPr="003F0172">
        <w:rPr>
          <w:b/>
          <w:sz w:val="18"/>
          <w:szCs w:val="18"/>
        </w:rPr>
        <w:t>5 § </w:t>
      </w:r>
      <w:r w:rsidRPr="003F0172">
        <w:rPr>
          <w:sz w:val="18"/>
          <w:szCs w:val="18"/>
        </w:rPr>
        <w:t>Beslut om avgifter eller viten enligt EU-förordningen får verkställas enligt utsökningsbalken på samma sätt som en svensk dom som har fått laga kraft, om inte något annat följer av EU-förordningen.</w:t>
      </w:r>
    </w:p>
    <w:p w14:paraId="16F1EF98" w14:textId="77777777" w:rsidR="000A2C95" w:rsidRPr="00A71C60" w:rsidRDefault="000A2C95" w:rsidP="000A2C95">
      <w:pPr>
        <w:pStyle w:val="Brdtextmedindrag"/>
      </w:pPr>
    </w:p>
    <w:p w14:paraId="5A815064" w14:textId="77777777" w:rsidR="000A2C95" w:rsidRPr="00F94256" w:rsidRDefault="000A2C95" w:rsidP="000A2C95">
      <w:pPr>
        <w:pStyle w:val="Brdtextmedindrag"/>
        <w:ind w:firstLine="0"/>
      </w:pPr>
      <w:r w:rsidRPr="00F94256">
        <w:t>Paragrafen innehåller bestämmel</w:t>
      </w:r>
      <w:r>
        <w:t>ser om verkställig</w:t>
      </w:r>
      <w:r w:rsidRPr="00F94256">
        <w:t>het av beslut om av</w:t>
      </w:r>
      <w:r>
        <w:softHyphen/>
      </w:r>
      <w:r w:rsidRPr="00F94256">
        <w:t>gifter eller viten enligt förordningen</w:t>
      </w:r>
      <w:r>
        <w:t xml:space="preserve"> o</w:t>
      </w:r>
      <w:r w:rsidRPr="007C6416">
        <w:t>m värdepapperisering</w:t>
      </w:r>
      <w:r w:rsidRPr="00F94256">
        <w:t xml:space="preserve">. </w:t>
      </w:r>
      <w:r>
        <w:t>Den</w:t>
      </w:r>
      <w:r w:rsidRPr="00F94256">
        <w:t xml:space="preserve"> </w:t>
      </w:r>
      <w:r>
        <w:t>komp</w:t>
      </w:r>
      <w:r>
        <w:softHyphen/>
        <w:t xml:space="preserve">letterar artikel 14.1 i </w:t>
      </w:r>
      <w:r w:rsidRPr="00F94256">
        <w:t>för</w:t>
      </w:r>
      <w:r>
        <w:softHyphen/>
      </w:r>
      <w:r w:rsidRPr="00F94256">
        <w:t>ordningen. Pa</w:t>
      </w:r>
      <w:r>
        <w:t>ragrafen är utformad efter före</w:t>
      </w:r>
      <w:r>
        <w:softHyphen/>
      </w:r>
      <w:r w:rsidRPr="00F94256">
        <w:t xml:space="preserve">bild av 3 kap. 2 § andra stycket OTC-lagen (prop. 2012/13:72 s. 55 f.). </w:t>
      </w:r>
      <w:r>
        <w:t>Över</w:t>
      </w:r>
      <w:r>
        <w:softHyphen/>
      </w:r>
      <w:r w:rsidRPr="00F94256">
        <w:t xml:space="preserve">vägandena finns i avsnitt </w:t>
      </w:r>
      <w:r>
        <w:t>6</w:t>
      </w:r>
      <w:r w:rsidRPr="00F94256">
        <w:t>.</w:t>
      </w:r>
      <w:r>
        <w:t>4</w:t>
      </w:r>
      <w:r w:rsidRPr="00F94256">
        <w:t>.4.</w:t>
      </w:r>
    </w:p>
    <w:p w14:paraId="2DF5F2AE" w14:textId="77777777" w:rsidR="000A2C95" w:rsidRPr="00F94256" w:rsidRDefault="000A2C95" w:rsidP="000A2C95">
      <w:pPr>
        <w:pStyle w:val="Brdtextmedindrag"/>
      </w:pPr>
      <w:r w:rsidRPr="00F94256">
        <w:t xml:space="preserve">I paragrafen anges att beslut om avgifter eller viten enligt </w:t>
      </w:r>
      <w:r>
        <w:t xml:space="preserve">förordningen om värdepapperisering </w:t>
      </w:r>
      <w:r w:rsidRPr="00F94256">
        <w:t>får verkställas enligt utsökningsbalkens bestäm</w:t>
      </w:r>
      <w:r>
        <w:softHyphen/>
      </w:r>
      <w:r w:rsidRPr="00F94256">
        <w:t>mel</w:t>
      </w:r>
      <w:r>
        <w:softHyphen/>
      </w:r>
      <w:r w:rsidRPr="00F94256">
        <w:t>ser på samma sätt som en svensk dom som har fått laga kraft, om inte något annat följer av förordningen. När det gäller såd</w:t>
      </w:r>
      <w:r>
        <w:t>ana undantag i förordningen</w:t>
      </w:r>
      <w:r w:rsidRPr="00F94256">
        <w:t>, bör särskilt noteras bestämmelserna om uppskjute</w:t>
      </w:r>
      <w:r>
        <w:t>n verk</w:t>
      </w:r>
      <w:r>
        <w:softHyphen/>
        <w:t xml:space="preserve">ställighet (artikel 14.1 i </w:t>
      </w:r>
      <w:r w:rsidRPr="00F94256">
        <w:t xml:space="preserve">förordningen </w:t>
      </w:r>
      <w:r>
        <w:t xml:space="preserve">om värdepapperisering </w:t>
      </w:r>
      <w:r w:rsidRPr="00F94256">
        <w:t>med hänvis</w:t>
      </w:r>
      <w:r>
        <w:softHyphen/>
      </w:r>
      <w:r w:rsidRPr="00F94256">
        <w:t>ning till artikel 68 i förordningen</w:t>
      </w:r>
      <w:r>
        <w:t xml:space="preserve"> om OTC-derivat, centrala motparter och transaktionsregister</w:t>
      </w:r>
      <w:r w:rsidRPr="00F94256">
        <w:t>).</w:t>
      </w:r>
    </w:p>
    <w:p w14:paraId="4F6BDBB2" w14:textId="77777777" w:rsidR="000A2C95" w:rsidRDefault="000A2C95" w:rsidP="000A2C95">
      <w:pPr>
        <w:pStyle w:val="Rubrik4utannumrering"/>
      </w:pPr>
      <w:r>
        <w:lastRenderedPageBreak/>
        <w:t>3 kap. Ingripanden</w:t>
      </w:r>
    </w:p>
    <w:p w14:paraId="77D81760" w14:textId="77777777" w:rsidR="000A2C95" w:rsidRPr="00D354EA" w:rsidRDefault="000A2C95" w:rsidP="000A2C95">
      <w:pPr>
        <w:pStyle w:val="Rubrik4utannumrering"/>
        <w:spacing w:before="0"/>
      </w:pPr>
      <w:r w:rsidRPr="00D354EA">
        <w:t>Ingripanden mot den som har överträtt EU-förordningen</w:t>
      </w:r>
    </w:p>
    <w:p w14:paraId="3805A44E" w14:textId="77777777" w:rsidR="000A2C95" w:rsidRPr="00770CA7" w:rsidRDefault="000A2C95" w:rsidP="006334F8">
      <w:pPr>
        <w:pStyle w:val="Brdtext"/>
        <w:rPr>
          <w:sz w:val="18"/>
          <w:szCs w:val="18"/>
        </w:rPr>
      </w:pPr>
      <w:r w:rsidRPr="00D354EA">
        <w:rPr>
          <w:b/>
          <w:sz w:val="18"/>
          <w:szCs w:val="18"/>
        </w:rPr>
        <w:t>1 §</w:t>
      </w:r>
      <w:r w:rsidRPr="00D354EA">
        <w:rPr>
          <w:sz w:val="18"/>
          <w:szCs w:val="18"/>
        </w:rPr>
        <w:t> Bestämmelser om ingripanden mot en institutionell investerare som inte är originator, medverkande institut eller ursprunglig långivare och som åsidosätter sina skyldigheter enligt artikel 5 i EU-förordningen finns i de lagar som reglerar den berörda verksamheten.</w:t>
      </w:r>
    </w:p>
    <w:p w14:paraId="4B7D0380" w14:textId="77777777" w:rsidR="000A2C95" w:rsidRPr="009A1441" w:rsidRDefault="000A2C95" w:rsidP="000A2C95">
      <w:pPr>
        <w:pStyle w:val="Brdtextmedindrag"/>
      </w:pPr>
    </w:p>
    <w:p w14:paraId="15FC2410" w14:textId="77777777" w:rsidR="000A2C95" w:rsidRDefault="000A2C95" w:rsidP="000A2C95">
      <w:pPr>
        <w:pStyle w:val="Brdtextmedindrag"/>
        <w:ind w:firstLine="0"/>
      </w:pPr>
      <w:r>
        <w:t>Paragrafen är en upplysningsbestämmelse. Den upplyser om att det finns bestämmelser om ingripanden i andra lagar som är tillämpliga om en institutionell investerare som inte är originator, medverkande institut eller ursprunglig långivare åsidosätter sina skyldigheter enligt artikel 5 i förord</w:t>
      </w:r>
      <w:r>
        <w:softHyphen/>
        <w:t>ningen om värdepapperisering. Övervägandena finns i avsnitt 7.3.</w:t>
      </w:r>
    </w:p>
    <w:p w14:paraId="05003622" w14:textId="77777777" w:rsidR="000A2C95" w:rsidRDefault="000A2C95" w:rsidP="000A2C95">
      <w:pPr>
        <w:pStyle w:val="Brdtextmedindrag"/>
      </w:pPr>
      <w:r>
        <w:t>Enligt artikel 29.1 i förordningen om värdepapperisering är det de be</w:t>
      </w:r>
      <w:r>
        <w:softHyphen/>
        <w:t xml:space="preserve">höriga myndigheter som har utsetts i medlemsstaterna enligt de i artikeln uppräknade EU-direktiven (Solvens II-direktivet, AIFM-direktivet, UCITS-direktivet, </w:t>
      </w:r>
      <w:r w:rsidRPr="00586964">
        <w:t xml:space="preserve">tjänstepensionsdirektivet </w:t>
      </w:r>
      <w:r>
        <w:t>och kapitaltäcknings</w:t>
      </w:r>
      <w:r>
        <w:softHyphen/>
        <w:t>direk</w:t>
      </w:r>
      <w:r>
        <w:softHyphen/>
        <w:t>tivet) som ska utöva tillsynen över att institutionella investerare som inte är originatorer, medverkande institut eller ursprung</w:t>
      </w:r>
      <w:r>
        <w:softHyphen/>
        <w:t>liga långivare uppfyller de krav avseende due diligence som anges i artikel 5 i förordningen</w:t>
      </w:r>
      <w:r w:rsidRPr="00BA55AE">
        <w:t>. I</w:t>
      </w:r>
      <w:r>
        <w:t xml:space="preserve"> Sverige är det i </w:t>
      </w:r>
      <w:r w:rsidRPr="00BA55AE">
        <w:t xml:space="preserve">samtliga </w:t>
      </w:r>
      <w:r>
        <w:t xml:space="preserve">dessa </w:t>
      </w:r>
      <w:r w:rsidRPr="00BA55AE">
        <w:t xml:space="preserve">fall Finansinspektionen som är behörig myndighet. </w:t>
      </w:r>
      <w:r w:rsidRPr="00820099">
        <w:t>Det anges vidare</w:t>
      </w:r>
      <w:r>
        <w:t xml:space="preserve"> i artikel 29.1 i förordningen</w:t>
      </w:r>
      <w:r w:rsidRPr="00820099">
        <w:t xml:space="preserve"> att de behöriga myndigheterna ska utöva sin tillsyn i enlighet med de befogenheter som</w:t>
      </w:r>
      <w:r w:rsidRPr="00B92B3C">
        <w:t xml:space="preserve"> dessa myndigheter</w:t>
      </w:r>
      <w:r w:rsidRPr="00BA55AE">
        <w:t xml:space="preserve"> har beviljats genom de uppräknade </w:t>
      </w:r>
      <w:r>
        <w:t>EU-direktiven</w:t>
      </w:r>
      <w:r w:rsidRPr="00BA55AE">
        <w:t xml:space="preserve">. </w:t>
      </w:r>
      <w:r>
        <w:t>När de direktiven har genomförts i svensk rätt har det m</w:t>
      </w:r>
      <w:r w:rsidRPr="00BA55AE">
        <w:t xml:space="preserve">ed ett undantag </w:t>
      </w:r>
      <w:r>
        <w:t>gjorts</w:t>
      </w:r>
      <w:r w:rsidRPr="00564A6B">
        <w:t xml:space="preserve"> </w:t>
      </w:r>
      <w:r>
        <w:t>på ett sätt så att det införts</w:t>
      </w:r>
      <w:r w:rsidRPr="00564A6B">
        <w:t xml:space="preserve"> generella </w:t>
      </w:r>
      <w:r>
        <w:t xml:space="preserve">bestämmelser om </w:t>
      </w:r>
      <w:r w:rsidRPr="00564A6B">
        <w:t>ingripande</w:t>
      </w:r>
      <w:r w:rsidRPr="00820099">
        <w:t xml:space="preserve"> i de </w:t>
      </w:r>
      <w:r>
        <w:t>rörelse</w:t>
      </w:r>
      <w:r w:rsidRPr="00820099">
        <w:t>lagar som reglerar de ak</w:t>
      </w:r>
      <w:r w:rsidRPr="00BA55AE">
        <w:t xml:space="preserve">tuella verksamheterna. För försäkrings- och återförsäkringsföretag </w:t>
      </w:r>
      <w:r>
        <w:t xml:space="preserve">finns sådana bestämmelser </w:t>
      </w:r>
      <w:r w:rsidRPr="00BA55AE">
        <w:t xml:space="preserve">i </w:t>
      </w:r>
      <w:r>
        <w:t>f</w:t>
      </w:r>
      <w:r w:rsidRPr="00BA55AE">
        <w:t>örsäkringsrörelse</w:t>
      </w:r>
      <w:r>
        <w:softHyphen/>
      </w:r>
      <w:r w:rsidRPr="00BA55AE">
        <w:t>lagen</w:t>
      </w:r>
      <w:r>
        <w:t xml:space="preserve"> (2010:2043) </w:t>
      </w:r>
      <w:r w:rsidRPr="00BA55AE">
        <w:t>(18</w:t>
      </w:r>
      <w:r>
        <w:t> </w:t>
      </w:r>
      <w:r w:rsidRPr="00BA55AE">
        <w:t>kap. 1 §)</w:t>
      </w:r>
      <w:r>
        <w:t xml:space="preserve">, för AIF-förvaltare finns bestämmelser i lagen (2013:561) om förvaltare av alternativa investeringsfonder (14 kap. 1 §), </w:t>
      </w:r>
      <w:r w:rsidRPr="00E67A36">
        <w:t xml:space="preserve">för fondbolag </w:t>
      </w:r>
      <w:r>
        <w:t>finns bestämmelser i lagen (2004:46) om värdepap</w:t>
      </w:r>
      <w:r>
        <w:softHyphen/>
        <w:t>pers</w:t>
      </w:r>
      <w:r>
        <w:softHyphen/>
        <w:t>fonder (10 kap. 1 §) och för kreditinstitut och värdepappersbolag i lagen (2004:297) om bank- och finansieringsrörelse (15 kap. 1 §) respek</w:t>
      </w:r>
      <w:r>
        <w:softHyphen/>
        <w:t>tive lagen (2007:528) om värdepappersmarknaden (25 kap. 1 §). För pensions</w:t>
      </w:r>
      <w:r>
        <w:softHyphen/>
        <w:t xml:space="preserve">stiftelser som regleras i </w:t>
      </w:r>
      <w:r w:rsidRPr="00BA55AE">
        <w:t xml:space="preserve">lagen </w:t>
      </w:r>
      <w:r w:rsidRPr="006F19EC">
        <w:t xml:space="preserve">(1967:531) </w:t>
      </w:r>
      <w:r w:rsidRPr="00BA55AE">
        <w:t>om tryggande av pensions</w:t>
      </w:r>
      <w:r>
        <w:softHyphen/>
      </w:r>
      <w:r w:rsidRPr="00BA55AE">
        <w:t xml:space="preserve">utfästelse m.m. </w:t>
      </w:r>
      <w:r>
        <w:t xml:space="preserve">införs </w:t>
      </w:r>
      <w:r w:rsidRPr="00D354EA">
        <w:t>bestämmelser i 34 och 35 §§ den</w:t>
      </w:r>
      <w:r>
        <w:t xml:space="preserve"> lagen, </w:t>
      </w:r>
      <w:r w:rsidRPr="00BA55AE">
        <w:t xml:space="preserve">se </w:t>
      </w:r>
      <w:r>
        <w:t>författ</w:t>
      </w:r>
      <w:r>
        <w:softHyphen/>
        <w:t>nings</w:t>
      </w:r>
      <w:r>
        <w:softHyphen/>
      </w:r>
      <w:r w:rsidRPr="00BA55AE">
        <w:t xml:space="preserve">kommentaren till </w:t>
      </w:r>
      <w:r>
        <w:t xml:space="preserve">de paragraferna i </w:t>
      </w:r>
      <w:r w:rsidRPr="00BA55AE">
        <w:t>avsnitt 1</w:t>
      </w:r>
      <w:r>
        <w:t>5</w:t>
      </w:r>
      <w:r w:rsidRPr="00BA55AE">
        <w:t>.2.</w:t>
      </w:r>
    </w:p>
    <w:p w14:paraId="7429724B" w14:textId="77777777" w:rsidR="000A2C95" w:rsidRDefault="000A2C95" w:rsidP="000A2C95">
      <w:pPr>
        <w:pStyle w:val="Brdtextmedindrag"/>
      </w:pPr>
    </w:p>
    <w:p w14:paraId="75128D12" w14:textId="77777777" w:rsidR="000A2C95" w:rsidRPr="007A6AFE" w:rsidRDefault="000A2C95" w:rsidP="000A2C95">
      <w:pPr>
        <w:pStyle w:val="Brdtext"/>
        <w:rPr>
          <w:sz w:val="18"/>
          <w:szCs w:val="18"/>
        </w:rPr>
      </w:pPr>
      <w:r w:rsidRPr="003F0172">
        <w:rPr>
          <w:b/>
          <w:sz w:val="18"/>
          <w:szCs w:val="18"/>
        </w:rPr>
        <w:t>2 § </w:t>
      </w:r>
      <w:r w:rsidRPr="007A6AFE">
        <w:rPr>
          <w:sz w:val="18"/>
          <w:szCs w:val="18"/>
        </w:rPr>
        <w:t xml:space="preserve">Finansinspektionen ska ingripa mot </w:t>
      </w:r>
    </w:p>
    <w:p w14:paraId="63BAE60C" w14:textId="77777777" w:rsidR="000A2C95" w:rsidRPr="003F0172" w:rsidRDefault="000A2C95" w:rsidP="000A2C95">
      <w:pPr>
        <w:pStyle w:val="Brdtextmedindrag"/>
        <w:rPr>
          <w:sz w:val="18"/>
          <w:szCs w:val="18"/>
        </w:rPr>
      </w:pPr>
      <w:r w:rsidRPr="003F0172">
        <w:rPr>
          <w:sz w:val="18"/>
          <w:szCs w:val="18"/>
        </w:rPr>
        <w:t xml:space="preserve">1. en institutionell investerare som är förvaltande part enligt artikel 5.5 i </w:t>
      </w:r>
      <w:r>
        <w:rPr>
          <w:sz w:val="18"/>
          <w:szCs w:val="18"/>
        </w:rPr>
        <w:br/>
      </w:r>
      <w:r w:rsidRPr="003F0172">
        <w:rPr>
          <w:sz w:val="18"/>
          <w:szCs w:val="18"/>
        </w:rPr>
        <w:t>EU-förordningen och som har åsidosatt någon av de skyldigheter som följer av artikel 5.1–5.4,</w:t>
      </w:r>
    </w:p>
    <w:p w14:paraId="1418339A" w14:textId="77777777" w:rsidR="000A2C95" w:rsidRPr="003F0172" w:rsidRDefault="000A2C95" w:rsidP="000A2C95">
      <w:pPr>
        <w:pStyle w:val="Brdtextmedindrag"/>
        <w:rPr>
          <w:sz w:val="18"/>
          <w:szCs w:val="18"/>
        </w:rPr>
      </w:pPr>
      <w:r w:rsidRPr="003F0172">
        <w:rPr>
          <w:sz w:val="18"/>
          <w:szCs w:val="18"/>
        </w:rPr>
        <w:t xml:space="preserve">2. en originator eller ett medverkande institut som har åsidosatt sina skyldigheter enligt EU-förordningen genom att </w:t>
      </w:r>
    </w:p>
    <w:p w14:paraId="7F805B3B" w14:textId="77777777" w:rsidR="000A2C95" w:rsidRPr="003F0172" w:rsidRDefault="000A2C95" w:rsidP="000A2C95">
      <w:pPr>
        <w:pStyle w:val="Brdtextmedindrag"/>
        <w:rPr>
          <w:sz w:val="18"/>
          <w:szCs w:val="18"/>
        </w:rPr>
      </w:pPr>
      <w:r w:rsidRPr="003F0172">
        <w:rPr>
          <w:sz w:val="18"/>
          <w:szCs w:val="18"/>
        </w:rPr>
        <w:t>–</w:t>
      </w:r>
      <w:r>
        <w:rPr>
          <w:sz w:val="18"/>
          <w:szCs w:val="18"/>
        </w:rPr>
        <w:t> </w:t>
      </w:r>
      <w:r w:rsidRPr="003F0172">
        <w:rPr>
          <w:sz w:val="18"/>
          <w:szCs w:val="18"/>
        </w:rPr>
        <w:t>inte uppfylla kraven på bibehållande av risk i artikel 6,</w:t>
      </w:r>
    </w:p>
    <w:p w14:paraId="7A38E0CA" w14:textId="77777777" w:rsidR="000A2C95" w:rsidRPr="003F0172" w:rsidRDefault="000A2C95" w:rsidP="000A2C95">
      <w:pPr>
        <w:pStyle w:val="Brdtextmedindrag"/>
        <w:rPr>
          <w:sz w:val="18"/>
          <w:szCs w:val="18"/>
        </w:rPr>
      </w:pPr>
      <w:r w:rsidRPr="003F0172">
        <w:rPr>
          <w:sz w:val="18"/>
          <w:szCs w:val="18"/>
        </w:rPr>
        <w:t>–</w:t>
      </w:r>
      <w:r>
        <w:rPr>
          <w:sz w:val="18"/>
          <w:szCs w:val="18"/>
        </w:rPr>
        <w:t> </w:t>
      </w:r>
      <w:r w:rsidRPr="003F0172">
        <w:rPr>
          <w:sz w:val="18"/>
          <w:szCs w:val="18"/>
        </w:rPr>
        <w:t>inte uppfylla transparenskraven i artikel 7,</w:t>
      </w:r>
    </w:p>
    <w:p w14:paraId="7314970C" w14:textId="77777777" w:rsidR="000A2C95" w:rsidRPr="003F0172" w:rsidRDefault="000A2C95" w:rsidP="000A2C95">
      <w:pPr>
        <w:pStyle w:val="Brdtextmedindrag"/>
        <w:rPr>
          <w:sz w:val="18"/>
          <w:szCs w:val="18"/>
        </w:rPr>
      </w:pPr>
      <w:r w:rsidRPr="003F0172">
        <w:rPr>
          <w:sz w:val="18"/>
          <w:szCs w:val="18"/>
        </w:rPr>
        <w:t>–</w:t>
      </w:r>
      <w:r>
        <w:rPr>
          <w:sz w:val="18"/>
          <w:szCs w:val="18"/>
        </w:rPr>
        <w:t> </w:t>
      </w:r>
      <w:r w:rsidRPr="003F0172">
        <w:rPr>
          <w:sz w:val="18"/>
          <w:szCs w:val="18"/>
        </w:rPr>
        <w:t>inte beakta förbudet mot återvärdepapperisering i artikel 8,</w:t>
      </w:r>
    </w:p>
    <w:p w14:paraId="77F39653" w14:textId="77777777" w:rsidR="000A2C95" w:rsidRPr="003F0172" w:rsidRDefault="000A2C95" w:rsidP="000A2C95">
      <w:pPr>
        <w:pStyle w:val="Brdtextmedindrag"/>
        <w:rPr>
          <w:sz w:val="18"/>
          <w:szCs w:val="18"/>
        </w:rPr>
      </w:pPr>
      <w:r w:rsidRPr="003F0172">
        <w:rPr>
          <w:sz w:val="18"/>
          <w:szCs w:val="18"/>
        </w:rPr>
        <w:t>–</w:t>
      </w:r>
      <w:r>
        <w:rPr>
          <w:sz w:val="18"/>
          <w:szCs w:val="18"/>
        </w:rPr>
        <w:t> </w:t>
      </w:r>
      <w:r w:rsidRPr="003F0172">
        <w:rPr>
          <w:sz w:val="18"/>
          <w:szCs w:val="18"/>
        </w:rPr>
        <w:t>inte uppfylla kraven för kreditgivning i artikel 9,</w:t>
      </w:r>
    </w:p>
    <w:p w14:paraId="56DAEECE" w14:textId="77777777" w:rsidR="000A2C95" w:rsidRPr="003F0172" w:rsidRDefault="000A2C95" w:rsidP="000A2C95">
      <w:pPr>
        <w:pStyle w:val="Brdtextmedindrag"/>
        <w:rPr>
          <w:sz w:val="18"/>
          <w:szCs w:val="18"/>
        </w:rPr>
      </w:pPr>
      <w:r w:rsidRPr="003F0172">
        <w:rPr>
          <w:sz w:val="18"/>
          <w:szCs w:val="18"/>
        </w:rPr>
        <w:t>–</w:t>
      </w:r>
      <w:r>
        <w:rPr>
          <w:sz w:val="18"/>
          <w:szCs w:val="18"/>
        </w:rPr>
        <w:t> </w:t>
      </w:r>
      <w:r w:rsidRPr="003F0172">
        <w:rPr>
          <w:sz w:val="18"/>
          <w:szCs w:val="18"/>
        </w:rPr>
        <w:t>inte uppfylla kraven för STS-värdepapperisering i artikel 18, eller</w:t>
      </w:r>
    </w:p>
    <w:p w14:paraId="28082A08" w14:textId="77777777" w:rsidR="000A2C95" w:rsidRPr="003F0172" w:rsidRDefault="000A2C95" w:rsidP="000A2C95">
      <w:pPr>
        <w:pStyle w:val="Brdtextmedindrag"/>
        <w:rPr>
          <w:sz w:val="18"/>
          <w:szCs w:val="18"/>
        </w:rPr>
      </w:pPr>
      <w:r w:rsidRPr="003F0172">
        <w:rPr>
          <w:sz w:val="18"/>
          <w:szCs w:val="18"/>
        </w:rPr>
        <w:t>–</w:t>
      </w:r>
      <w:r>
        <w:rPr>
          <w:sz w:val="18"/>
          <w:szCs w:val="18"/>
        </w:rPr>
        <w:t> </w:t>
      </w:r>
      <w:r w:rsidRPr="003F0172">
        <w:rPr>
          <w:sz w:val="18"/>
          <w:szCs w:val="18"/>
        </w:rPr>
        <w:t>inte fullgöra skyldigheten att lämna underrättelser enligt artikel 27.4,</w:t>
      </w:r>
    </w:p>
    <w:p w14:paraId="5C413C89" w14:textId="77777777" w:rsidR="000A2C95" w:rsidRPr="003F0172" w:rsidRDefault="000A2C95" w:rsidP="000A2C95">
      <w:pPr>
        <w:pStyle w:val="Brdtextmedindrag"/>
        <w:rPr>
          <w:sz w:val="18"/>
          <w:szCs w:val="18"/>
        </w:rPr>
      </w:pPr>
      <w:r w:rsidRPr="003F0172">
        <w:rPr>
          <w:sz w:val="18"/>
          <w:szCs w:val="18"/>
        </w:rPr>
        <w:t xml:space="preserve">3. en originator eller ett medverkande institut som har åsidosatt sina skyldigheter enligt EU-förordningen genom att </w:t>
      </w:r>
    </w:p>
    <w:p w14:paraId="4DBC467C" w14:textId="77777777" w:rsidR="000A2C95" w:rsidRPr="003F0172" w:rsidRDefault="000A2C95" w:rsidP="000A2C95">
      <w:pPr>
        <w:pStyle w:val="Brdtextmedindrag"/>
        <w:rPr>
          <w:sz w:val="18"/>
          <w:szCs w:val="18"/>
        </w:rPr>
      </w:pPr>
      <w:r w:rsidRPr="003F0172">
        <w:rPr>
          <w:sz w:val="18"/>
          <w:szCs w:val="18"/>
        </w:rPr>
        <w:lastRenderedPageBreak/>
        <w:t>–</w:t>
      </w:r>
      <w:r>
        <w:rPr>
          <w:sz w:val="18"/>
          <w:szCs w:val="18"/>
        </w:rPr>
        <w:t> </w:t>
      </w:r>
      <w:r w:rsidRPr="003F0172">
        <w:rPr>
          <w:sz w:val="18"/>
          <w:szCs w:val="18"/>
        </w:rPr>
        <w:t xml:space="preserve">inte uppfylla kraven för STS-värdepapperisering i någon av artiklarna 19–22 eller 23–26, eller </w:t>
      </w:r>
    </w:p>
    <w:p w14:paraId="4AE8E068" w14:textId="77777777" w:rsidR="000A2C95" w:rsidRPr="003F0172" w:rsidRDefault="000A2C95" w:rsidP="000A2C95">
      <w:pPr>
        <w:pStyle w:val="Brdtextmedindrag"/>
        <w:rPr>
          <w:sz w:val="18"/>
          <w:szCs w:val="18"/>
        </w:rPr>
      </w:pPr>
      <w:r w:rsidRPr="003F0172">
        <w:rPr>
          <w:sz w:val="18"/>
          <w:szCs w:val="18"/>
        </w:rPr>
        <w:t>–</w:t>
      </w:r>
      <w:r>
        <w:rPr>
          <w:sz w:val="18"/>
          <w:szCs w:val="18"/>
        </w:rPr>
        <w:t> </w:t>
      </w:r>
      <w:r w:rsidRPr="003F0172">
        <w:rPr>
          <w:sz w:val="18"/>
          <w:szCs w:val="18"/>
        </w:rPr>
        <w:t xml:space="preserve">inte uppfylla kraven på STS-anmälan i artikel 27.1, </w:t>
      </w:r>
    </w:p>
    <w:p w14:paraId="62F5DC0E" w14:textId="77777777" w:rsidR="000A2C95" w:rsidRPr="003F0172" w:rsidRDefault="000A2C95" w:rsidP="000A2C95">
      <w:pPr>
        <w:pStyle w:val="Brdtextmedindrag"/>
        <w:rPr>
          <w:sz w:val="18"/>
          <w:szCs w:val="18"/>
        </w:rPr>
      </w:pPr>
      <w:r w:rsidRPr="003F0172">
        <w:rPr>
          <w:sz w:val="18"/>
          <w:szCs w:val="18"/>
        </w:rPr>
        <w:t xml:space="preserve">4. en ursprunglig långivare som har åsidosatt sina skyldigheter enligt </w:t>
      </w:r>
      <w:r>
        <w:rPr>
          <w:sz w:val="18"/>
          <w:szCs w:val="18"/>
        </w:rPr>
        <w:br/>
      </w:r>
      <w:r w:rsidRPr="003F0172">
        <w:rPr>
          <w:sz w:val="18"/>
          <w:szCs w:val="18"/>
        </w:rPr>
        <w:t xml:space="preserve">EU-förordningen genom att </w:t>
      </w:r>
    </w:p>
    <w:p w14:paraId="0D0802F8" w14:textId="77777777" w:rsidR="000A2C95" w:rsidRPr="003F0172" w:rsidRDefault="000A2C95" w:rsidP="000A2C95">
      <w:pPr>
        <w:pStyle w:val="Brdtextmedindrag"/>
        <w:rPr>
          <w:sz w:val="18"/>
          <w:szCs w:val="18"/>
        </w:rPr>
      </w:pPr>
      <w:r w:rsidRPr="003F0172">
        <w:rPr>
          <w:sz w:val="18"/>
          <w:szCs w:val="18"/>
        </w:rPr>
        <w:t>–</w:t>
      </w:r>
      <w:r>
        <w:rPr>
          <w:sz w:val="18"/>
          <w:szCs w:val="18"/>
        </w:rPr>
        <w:t> </w:t>
      </w:r>
      <w:r w:rsidRPr="003F0172">
        <w:rPr>
          <w:sz w:val="18"/>
          <w:szCs w:val="18"/>
        </w:rPr>
        <w:t xml:space="preserve">inte uppfylla kraven på bibehållande av risk i artikel 6, </w:t>
      </w:r>
    </w:p>
    <w:p w14:paraId="07669D91" w14:textId="77777777" w:rsidR="000A2C95" w:rsidRPr="003F0172" w:rsidRDefault="000A2C95" w:rsidP="000A2C95">
      <w:pPr>
        <w:pStyle w:val="Brdtextmedindrag"/>
        <w:rPr>
          <w:sz w:val="18"/>
          <w:szCs w:val="18"/>
        </w:rPr>
      </w:pPr>
      <w:r w:rsidRPr="003F0172">
        <w:rPr>
          <w:sz w:val="18"/>
          <w:szCs w:val="18"/>
        </w:rPr>
        <w:t>–</w:t>
      </w:r>
      <w:r>
        <w:rPr>
          <w:sz w:val="18"/>
          <w:szCs w:val="18"/>
        </w:rPr>
        <w:t> </w:t>
      </w:r>
      <w:r w:rsidRPr="003F0172">
        <w:rPr>
          <w:sz w:val="18"/>
          <w:szCs w:val="18"/>
        </w:rPr>
        <w:t xml:space="preserve">inte beakta förbudet mot återvärdepapperisering i artikel 8, eller </w:t>
      </w:r>
    </w:p>
    <w:p w14:paraId="06B7835E" w14:textId="77777777" w:rsidR="000A2C95" w:rsidRPr="003F0172" w:rsidRDefault="000A2C95" w:rsidP="000A2C95">
      <w:pPr>
        <w:pStyle w:val="Brdtextmedindrag"/>
        <w:rPr>
          <w:sz w:val="18"/>
          <w:szCs w:val="18"/>
        </w:rPr>
      </w:pPr>
      <w:r w:rsidRPr="003F0172">
        <w:rPr>
          <w:sz w:val="18"/>
          <w:szCs w:val="18"/>
        </w:rPr>
        <w:t>–</w:t>
      </w:r>
      <w:r>
        <w:rPr>
          <w:sz w:val="18"/>
          <w:szCs w:val="18"/>
        </w:rPr>
        <w:t> </w:t>
      </w:r>
      <w:r w:rsidRPr="003F0172">
        <w:rPr>
          <w:sz w:val="18"/>
          <w:szCs w:val="18"/>
        </w:rPr>
        <w:t>inte uppfylla kraven för kreditgivning i artikel 9,</w:t>
      </w:r>
    </w:p>
    <w:p w14:paraId="49376FC2" w14:textId="77777777" w:rsidR="000A2C95" w:rsidRPr="003F0172" w:rsidRDefault="000A2C95" w:rsidP="000A2C95">
      <w:pPr>
        <w:pStyle w:val="Brdtextmedindrag"/>
        <w:rPr>
          <w:sz w:val="18"/>
          <w:szCs w:val="18"/>
        </w:rPr>
      </w:pPr>
      <w:r w:rsidRPr="003F0172">
        <w:rPr>
          <w:sz w:val="18"/>
          <w:szCs w:val="18"/>
        </w:rPr>
        <w:t xml:space="preserve">5. ett specialföretag för värdepapperisering som har åsidosatt sina skyldigheter enligt EU-förordningen genom att </w:t>
      </w:r>
    </w:p>
    <w:p w14:paraId="6EC751AC" w14:textId="77777777" w:rsidR="000A2C95" w:rsidRPr="003F0172" w:rsidRDefault="000A2C95" w:rsidP="000A2C95">
      <w:pPr>
        <w:pStyle w:val="Brdtextmedindrag"/>
        <w:rPr>
          <w:sz w:val="18"/>
          <w:szCs w:val="18"/>
        </w:rPr>
      </w:pPr>
      <w:r w:rsidRPr="003F0172">
        <w:rPr>
          <w:sz w:val="18"/>
          <w:szCs w:val="18"/>
        </w:rPr>
        <w:t>–</w:t>
      </w:r>
      <w:r>
        <w:rPr>
          <w:sz w:val="18"/>
          <w:szCs w:val="18"/>
        </w:rPr>
        <w:t> </w:t>
      </w:r>
      <w:r w:rsidRPr="003F0172">
        <w:rPr>
          <w:sz w:val="18"/>
          <w:szCs w:val="18"/>
        </w:rPr>
        <w:t xml:space="preserve">inte uppfylla transparenskraven i artikel 7, </w:t>
      </w:r>
    </w:p>
    <w:p w14:paraId="6F951869" w14:textId="77777777" w:rsidR="000A2C95" w:rsidRPr="003F0172" w:rsidRDefault="000A2C95" w:rsidP="000A2C95">
      <w:pPr>
        <w:pStyle w:val="Brdtextmedindrag"/>
        <w:rPr>
          <w:sz w:val="18"/>
          <w:szCs w:val="18"/>
        </w:rPr>
      </w:pPr>
      <w:r w:rsidRPr="003F0172">
        <w:rPr>
          <w:sz w:val="18"/>
          <w:szCs w:val="18"/>
        </w:rPr>
        <w:t>–</w:t>
      </w:r>
      <w:r>
        <w:rPr>
          <w:sz w:val="18"/>
          <w:szCs w:val="18"/>
        </w:rPr>
        <w:t> </w:t>
      </w:r>
      <w:r w:rsidRPr="003F0172">
        <w:rPr>
          <w:sz w:val="18"/>
          <w:szCs w:val="18"/>
        </w:rPr>
        <w:t xml:space="preserve">inte beakta förbudet mot återvärdepapperisering i artikel 8, eller </w:t>
      </w:r>
    </w:p>
    <w:p w14:paraId="45D667C2" w14:textId="77777777" w:rsidR="000A2C95" w:rsidRPr="003F0172" w:rsidRDefault="000A2C95" w:rsidP="000A2C95">
      <w:pPr>
        <w:pStyle w:val="Brdtextmedindrag"/>
        <w:rPr>
          <w:sz w:val="18"/>
          <w:szCs w:val="18"/>
        </w:rPr>
      </w:pPr>
      <w:r w:rsidRPr="003F0172">
        <w:rPr>
          <w:sz w:val="18"/>
          <w:szCs w:val="18"/>
        </w:rPr>
        <w:t>–</w:t>
      </w:r>
      <w:r>
        <w:rPr>
          <w:sz w:val="18"/>
          <w:szCs w:val="18"/>
        </w:rPr>
        <w:t> </w:t>
      </w:r>
      <w:r w:rsidRPr="003F0172">
        <w:rPr>
          <w:sz w:val="18"/>
          <w:szCs w:val="18"/>
        </w:rPr>
        <w:t xml:space="preserve">inte uppfylla kraven för STS-värdepapperisering i artikel 18, och </w:t>
      </w:r>
    </w:p>
    <w:p w14:paraId="4D5761CE" w14:textId="77777777" w:rsidR="000A2C95" w:rsidRPr="003F0172" w:rsidRDefault="000A2C95" w:rsidP="000A2C95">
      <w:pPr>
        <w:pStyle w:val="Brdtextmedindrag"/>
        <w:rPr>
          <w:sz w:val="18"/>
          <w:szCs w:val="18"/>
        </w:rPr>
      </w:pPr>
      <w:r w:rsidRPr="003F0172">
        <w:rPr>
          <w:sz w:val="18"/>
          <w:szCs w:val="18"/>
        </w:rPr>
        <w:t>6. en tredje part som har beviljats tillstånd enligt artikel 28.1 i EU-förordningen och som har åsidosatt underrättelseskyldigheten enligt artikel 28.2.</w:t>
      </w:r>
    </w:p>
    <w:p w14:paraId="2C4FFDFE" w14:textId="77777777" w:rsidR="000A2C95" w:rsidRPr="009A1441" w:rsidRDefault="000A2C95" w:rsidP="000A2C95">
      <w:pPr>
        <w:pStyle w:val="Brdtextmedindrag"/>
      </w:pPr>
    </w:p>
    <w:p w14:paraId="13CFD12B" w14:textId="77777777" w:rsidR="000A2C95" w:rsidRPr="00970E63" w:rsidRDefault="000A2C95" w:rsidP="000A2C95">
      <w:pPr>
        <w:pStyle w:val="Brdtextmedindrag"/>
        <w:ind w:firstLine="0"/>
        <w:rPr>
          <w:i/>
        </w:rPr>
      </w:pPr>
      <w:r>
        <w:t xml:space="preserve">I paragrafen anges de olika situationer där Finansinspektionen ska ingripa mot någon som åsidosätter sina skyldigheter enligt förordningen om värdepapperisering. Paragrafen kompletterar artikel 32.1 i förordningen. Övervägandena finns i avsnitt 7.3. </w:t>
      </w:r>
    </w:p>
    <w:p w14:paraId="26981492" w14:textId="77777777" w:rsidR="000A2C95" w:rsidRDefault="000A2C95" w:rsidP="000A2C95">
      <w:pPr>
        <w:pStyle w:val="Brdtextmedindrag"/>
      </w:pPr>
      <w:r>
        <w:rPr>
          <w:i/>
        </w:rPr>
        <w:t>P</w:t>
      </w:r>
      <w:r w:rsidRPr="00970E63">
        <w:rPr>
          <w:i/>
        </w:rPr>
        <w:t>unkt</w:t>
      </w:r>
      <w:r>
        <w:rPr>
          <w:i/>
        </w:rPr>
        <w:t> </w:t>
      </w:r>
      <w:r w:rsidRPr="00970E63">
        <w:rPr>
          <w:i/>
        </w:rPr>
        <w:t>1</w:t>
      </w:r>
      <w:r>
        <w:t xml:space="preserve"> avser skyldigheten för en institutionell investerare som är för</w:t>
      </w:r>
      <w:r>
        <w:softHyphen/>
        <w:t>valtande part enligt artikel 5.5 i förordningen om värdepapperisering att genomföra due diligence. Med en institutionell investerare som är förvaltande part avses en institutionell investerare som har fått instruk</w:t>
      </w:r>
      <w:r>
        <w:softHyphen/>
        <w:t xml:space="preserve">tioner att fullgöra en annan institutionell investerares åtaganden enligt förordningen. </w:t>
      </w:r>
    </w:p>
    <w:p w14:paraId="3359F67D" w14:textId="77777777" w:rsidR="000A2C95" w:rsidRDefault="000A2C95" w:rsidP="000A2C95">
      <w:pPr>
        <w:pStyle w:val="Brdtextmedindrag"/>
      </w:pPr>
      <w:r w:rsidRPr="002C2B9C">
        <w:rPr>
          <w:i/>
        </w:rPr>
        <w:t>P</w:t>
      </w:r>
      <w:r w:rsidRPr="00970E63">
        <w:rPr>
          <w:i/>
        </w:rPr>
        <w:t>unkt</w:t>
      </w:r>
      <w:r>
        <w:rPr>
          <w:i/>
        </w:rPr>
        <w:t> </w:t>
      </w:r>
      <w:r w:rsidRPr="00970E63">
        <w:rPr>
          <w:i/>
        </w:rPr>
        <w:t>2</w:t>
      </w:r>
      <w:r>
        <w:t xml:space="preserve"> avser skyldigheterna för en originator eller ett medverkande institut i fråga om bibehållande av risk, transparens gentemot innehavare av värdepapperiseringspositioner, Finansinspektionen och potentiella investerare, iakttagande av förordningens förbud mot återvärde</w:t>
      </w:r>
      <w:r>
        <w:softHyphen/>
        <w:t>papper</w:t>
      </w:r>
      <w:r>
        <w:softHyphen/>
        <w:t>isering och kriterier för kreditgivning. Punkten omfattar även skyldig</w:t>
      </w:r>
      <w:r>
        <w:softHyphen/>
        <w:t xml:space="preserve">heten att </w:t>
      </w:r>
      <w:r w:rsidRPr="002B54E6">
        <w:t>lämna underrättelse till Esma och Finansinspektionen om att en värdepapper</w:t>
      </w:r>
      <w:r>
        <w:softHyphen/>
      </w:r>
      <w:r w:rsidRPr="002B54E6">
        <w:t xml:space="preserve">isering inte längre uppfyller kraven för att betecknas som </w:t>
      </w:r>
      <w:r>
        <w:t xml:space="preserve">en </w:t>
      </w:r>
      <w:r w:rsidRPr="002B54E6">
        <w:t>STS</w:t>
      </w:r>
      <w:r>
        <w:t>-värdepapperisering</w:t>
      </w:r>
      <w:r w:rsidRPr="002B54E6">
        <w:t xml:space="preserve"> och de krav som gäller för att få använda </w:t>
      </w:r>
      <w:r>
        <w:t xml:space="preserve">den </w:t>
      </w:r>
      <w:r w:rsidRPr="002B54E6">
        <w:t>beteckningen.</w:t>
      </w:r>
      <w:r>
        <w:t xml:space="preserve"> </w:t>
      </w:r>
    </w:p>
    <w:p w14:paraId="1D51DDE6" w14:textId="77777777" w:rsidR="000A2C95" w:rsidRPr="00567A80" w:rsidRDefault="000A2C95" w:rsidP="000A2C95">
      <w:pPr>
        <w:pStyle w:val="Brdtextmedindrag"/>
        <w:rPr>
          <w:i/>
        </w:rPr>
      </w:pPr>
      <w:r w:rsidRPr="00567A80">
        <w:rPr>
          <w:i/>
        </w:rPr>
        <w:t>Punkt</w:t>
      </w:r>
      <w:r>
        <w:rPr>
          <w:i/>
        </w:rPr>
        <w:t> </w:t>
      </w:r>
      <w:r w:rsidRPr="00567A80">
        <w:rPr>
          <w:i/>
        </w:rPr>
        <w:t xml:space="preserve">3 </w:t>
      </w:r>
      <w:r>
        <w:t>avser</w:t>
      </w:r>
      <w:r w:rsidRPr="00567A80">
        <w:t xml:space="preserve"> </w:t>
      </w:r>
      <w:r>
        <w:t>de krav som ska vara uppfyllda vid en STS-anmälan till Esma från en originator eller ett medverkande institut samt de krav som gäller för att få beteckna en värdepapperisering som en STS-värdepapperi</w:t>
      </w:r>
      <w:r>
        <w:softHyphen/>
        <w:t xml:space="preserve">sering. </w:t>
      </w:r>
    </w:p>
    <w:p w14:paraId="68BA74C7" w14:textId="77777777" w:rsidR="000A2C95" w:rsidRPr="00970E63" w:rsidRDefault="000A2C95" w:rsidP="000A2C95">
      <w:pPr>
        <w:pStyle w:val="Brdtextmedindrag"/>
        <w:rPr>
          <w:i/>
        </w:rPr>
      </w:pPr>
      <w:r w:rsidRPr="002C2B9C">
        <w:rPr>
          <w:i/>
        </w:rPr>
        <w:t>P</w:t>
      </w:r>
      <w:r w:rsidRPr="006E7E6C">
        <w:rPr>
          <w:i/>
        </w:rPr>
        <w:t>unkt</w:t>
      </w:r>
      <w:r>
        <w:rPr>
          <w:i/>
        </w:rPr>
        <w:t xml:space="preserve"> 4 </w:t>
      </w:r>
      <w:r w:rsidRPr="00BA638A">
        <w:t>avser</w:t>
      </w:r>
      <w:r>
        <w:t xml:space="preserve"> skyldigheter för en ursprunglig långivare avseende bi</w:t>
      </w:r>
      <w:r>
        <w:softHyphen/>
        <w:t>behållande av risk, iakttagande av förord</w:t>
      </w:r>
      <w:r>
        <w:softHyphen/>
        <w:t>ningens förbud mot återvärde</w:t>
      </w:r>
      <w:r>
        <w:softHyphen/>
        <w:t>papperisering</w:t>
      </w:r>
      <w:r w:rsidRPr="00591E50">
        <w:t xml:space="preserve"> </w:t>
      </w:r>
      <w:r>
        <w:t xml:space="preserve">och kriterier för kreditgivning. </w:t>
      </w:r>
    </w:p>
    <w:p w14:paraId="541EE749" w14:textId="77777777" w:rsidR="000A2C95" w:rsidRPr="00936549" w:rsidRDefault="000A2C95" w:rsidP="000A2C95">
      <w:pPr>
        <w:pStyle w:val="Brdtextmedindrag"/>
      </w:pPr>
      <w:r w:rsidRPr="002C2B9C">
        <w:rPr>
          <w:i/>
        </w:rPr>
        <w:t>P</w:t>
      </w:r>
      <w:r w:rsidRPr="00970E63">
        <w:rPr>
          <w:i/>
        </w:rPr>
        <w:t>unkt</w:t>
      </w:r>
      <w:r>
        <w:rPr>
          <w:i/>
        </w:rPr>
        <w:t> 5</w:t>
      </w:r>
      <w:r w:rsidRPr="00970E63">
        <w:rPr>
          <w:i/>
        </w:rPr>
        <w:t xml:space="preserve"> </w:t>
      </w:r>
      <w:r w:rsidRPr="002C2B9C">
        <w:t xml:space="preserve">omfattar </w:t>
      </w:r>
      <w:r>
        <w:t>skyldigheten för ett specialföretag för värdepapperi</w:t>
      </w:r>
      <w:r>
        <w:softHyphen/>
        <w:t>sering avseende transparens gentemot innehavare av värdepapperiserings</w:t>
      </w:r>
      <w:r>
        <w:softHyphen/>
        <w:t>positioner, Finansinspektionen och potentiella investerare samt att iaktta förordningens förbud mot återvärdepapperisering och uppfylla de krav som gäller vid STS-värdepapperisering</w:t>
      </w:r>
      <w:r w:rsidRPr="00725D90">
        <w:t xml:space="preserve">. </w:t>
      </w:r>
      <w:r w:rsidRPr="002C2B9C">
        <w:t>I det senare fallet hänvisas till artikel 18 i förordningen. Artikel 18 hänvisar dock i sin tur till de krav som anges i artiklarna 19–22 respektive 23–26 i förordningen</w:t>
      </w:r>
      <w:r w:rsidRPr="00725D90">
        <w:t>.</w:t>
      </w:r>
      <w:r w:rsidRPr="00725D90" w:rsidDel="00923CF6">
        <w:t xml:space="preserve"> </w:t>
      </w:r>
    </w:p>
    <w:p w14:paraId="409BB210" w14:textId="77777777" w:rsidR="000A2C95" w:rsidRDefault="000A2C95" w:rsidP="000A2C95">
      <w:pPr>
        <w:pStyle w:val="Brdtextmedindrag"/>
      </w:pPr>
      <w:r w:rsidRPr="002C2B9C">
        <w:rPr>
          <w:i/>
        </w:rPr>
        <w:t>P</w:t>
      </w:r>
      <w:r w:rsidRPr="002B54E6">
        <w:rPr>
          <w:i/>
        </w:rPr>
        <w:t>unkt</w:t>
      </w:r>
      <w:r>
        <w:rPr>
          <w:i/>
        </w:rPr>
        <w:t xml:space="preserve"> 6 </w:t>
      </w:r>
      <w:r>
        <w:t>avser skyldigheten för en tredje part som har beviljats tillstånd av Finansinspektionen att bedöma om värdepapperiseringar uppfyller STS-kriterierna enligt förordningen att utan dröjsmål underrätta inspek</w:t>
      </w:r>
      <w:r>
        <w:softHyphen/>
      </w:r>
      <w:r>
        <w:lastRenderedPageBreak/>
        <w:t>tionen om väsentliga ändringar i fråga om de uppgifter som legat till grund för den bedömning som gjordes när beslutet om att bevilja tillstånd fattades.</w:t>
      </w:r>
    </w:p>
    <w:p w14:paraId="300AE1C9" w14:textId="77777777" w:rsidR="000A2C95" w:rsidRDefault="000A2C95" w:rsidP="000A2C95">
      <w:pPr>
        <w:pStyle w:val="Brdtextmedindrag"/>
      </w:pPr>
    </w:p>
    <w:p w14:paraId="2C84AAEC" w14:textId="77777777" w:rsidR="000A2C95" w:rsidRPr="001A77AA" w:rsidRDefault="000A2C95" w:rsidP="000A2C95">
      <w:pPr>
        <w:pStyle w:val="Brdtext"/>
        <w:rPr>
          <w:sz w:val="18"/>
          <w:szCs w:val="18"/>
        </w:rPr>
      </w:pPr>
      <w:r w:rsidRPr="003F0172">
        <w:rPr>
          <w:b/>
          <w:sz w:val="18"/>
          <w:szCs w:val="18"/>
        </w:rPr>
        <w:t>3</w:t>
      </w:r>
      <w:r w:rsidRPr="001A77AA">
        <w:rPr>
          <w:b/>
          <w:sz w:val="18"/>
          <w:szCs w:val="18"/>
        </w:rPr>
        <w:t> §</w:t>
      </w:r>
      <w:r>
        <w:rPr>
          <w:sz w:val="18"/>
          <w:szCs w:val="18"/>
        </w:rPr>
        <w:t> </w:t>
      </w:r>
      <w:r w:rsidRPr="001A77AA">
        <w:rPr>
          <w:sz w:val="18"/>
          <w:szCs w:val="18"/>
        </w:rPr>
        <w:t xml:space="preserve">Ett ingripande enligt 2 § sker genom beslut om </w:t>
      </w:r>
    </w:p>
    <w:p w14:paraId="789DDD79" w14:textId="77777777" w:rsidR="000A2C95" w:rsidRPr="001A77AA" w:rsidRDefault="000A2C95" w:rsidP="000A2C95">
      <w:pPr>
        <w:pStyle w:val="Brdtextmedindrag"/>
        <w:rPr>
          <w:sz w:val="18"/>
          <w:szCs w:val="18"/>
        </w:rPr>
      </w:pPr>
      <w:r w:rsidRPr="001A77AA">
        <w:rPr>
          <w:sz w:val="18"/>
          <w:szCs w:val="18"/>
        </w:rPr>
        <w:t>1.</w:t>
      </w:r>
      <w:r>
        <w:rPr>
          <w:sz w:val="18"/>
          <w:szCs w:val="18"/>
        </w:rPr>
        <w:t> </w:t>
      </w:r>
      <w:r w:rsidRPr="001A77AA">
        <w:rPr>
          <w:sz w:val="18"/>
          <w:szCs w:val="18"/>
        </w:rPr>
        <w:t>föreläggande att inom en viss tid upphöra med överträdelsen,</w:t>
      </w:r>
    </w:p>
    <w:p w14:paraId="5B465E92" w14:textId="77777777" w:rsidR="000A2C95" w:rsidRPr="001A77AA" w:rsidRDefault="000A2C95" w:rsidP="000A2C95">
      <w:pPr>
        <w:pStyle w:val="Brdtextmedindrag"/>
        <w:rPr>
          <w:sz w:val="18"/>
          <w:szCs w:val="18"/>
        </w:rPr>
      </w:pPr>
      <w:r w:rsidRPr="001A77AA">
        <w:rPr>
          <w:sz w:val="18"/>
          <w:szCs w:val="18"/>
        </w:rPr>
        <w:t>2.</w:t>
      </w:r>
      <w:r>
        <w:rPr>
          <w:sz w:val="18"/>
          <w:szCs w:val="18"/>
        </w:rPr>
        <w:t> </w:t>
      </w:r>
      <w:r w:rsidRPr="001A77AA">
        <w:rPr>
          <w:sz w:val="18"/>
          <w:szCs w:val="18"/>
        </w:rPr>
        <w:t>föreläggande att inom en viss tid begränsa rörelsen i något avseende, minska riskerna i den eller vidta någon annan åtgärd för att komma till rätta med situa</w:t>
      </w:r>
      <w:r>
        <w:rPr>
          <w:sz w:val="18"/>
          <w:szCs w:val="18"/>
        </w:rPr>
        <w:softHyphen/>
      </w:r>
      <w:r w:rsidRPr="001A77AA">
        <w:rPr>
          <w:sz w:val="18"/>
          <w:szCs w:val="18"/>
        </w:rPr>
        <w:t>tionen,</w:t>
      </w:r>
    </w:p>
    <w:p w14:paraId="35A6EB5E" w14:textId="77777777" w:rsidR="000A2C95" w:rsidRPr="001A77AA" w:rsidRDefault="000A2C95" w:rsidP="000A2C95">
      <w:pPr>
        <w:pStyle w:val="Brdtextmedindrag"/>
        <w:rPr>
          <w:sz w:val="18"/>
          <w:szCs w:val="18"/>
        </w:rPr>
      </w:pPr>
      <w:r w:rsidRPr="001A77AA">
        <w:rPr>
          <w:sz w:val="18"/>
          <w:szCs w:val="18"/>
        </w:rPr>
        <w:t>3.</w:t>
      </w:r>
      <w:r>
        <w:rPr>
          <w:sz w:val="18"/>
          <w:szCs w:val="18"/>
        </w:rPr>
        <w:t> </w:t>
      </w:r>
      <w:r w:rsidRPr="001A77AA">
        <w:rPr>
          <w:sz w:val="18"/>
          <w:szCs w:val="18"/>
        </w:rPr>
        <w:t>anmärkning,</w:t>
      </w:r>
    </w:p>
    <w:p w14:paraId="5FA0574E" w14:textId="77777777" w:rsidR="000A2C95" w:rsidRPr="001A77AA" w:rsidRDefault="000A2C95" w:rsidP="000A2C95">
      <w:pPr>
        <w:pStyle w:val="Brdtextmedindrag"/>
        <w:rPr>
          <w:sz w:val="18"/>
          <w:szCs w:val="18"/>
        </w:rPr>
      </w:pPr>
      <w:r w:rsidRPr="001A77AA">
        <w:rPr>
          <w:sz w:val="18"/>
          <w:szCs w:val="18"/>
        </w:rPr>
        <w:t>4.</w:t>
      </w:r>
      <w:r>
        <w:rPr>
          <w:sz w:val="18"/>
          <w:szCs w:val="18"/>
        </w:rPr>
        <w:t> </w:t>
      </w:r>
      <w:r w:rsidRPr="001A77AA">
        <w:rPr>
          <w:sz w:val="18"/>
          <w:szCs w:val="18"/>
        </w:rPr>
        <w:t>förbud mot STS-anmälan enligt 4 §, eller</w:t>
      </w:r>
    </w:p>
    <w:p w14:paraId="2542233B" w14:textId="77777777" w:rsidR="000A2C95" w:rsidRPr="001A77AA" w:rsidRDefault="000A2C95" w:rsidP="000A2C95">
      <w:pPr>
        <w:pStyle w:val="Brdtextmedindrag"/>
        <w:rPr>
          <w:sz w:val="18"/>
          <w:szCs w:val="18"/>
        </w:rPr>
      </w:pPr>
      <w:r w:rsidRPr="001A77AA">
        <w:rPr>
          <w:sz w:val="18"/>
          <w:szCs w:val="18"/>
        </w:rPr>
        <w:t>5.</w:t>
      </w:r>
      <w:r>
        <w:rPr>
          <w:sz w:val="18"/>
          <w:szCs w:val="18"/>
        </w:rPr>
        <w:t> </w:t>
      </w:r>
      <w:r w:rsidRPr="001A77AA">
        <w:rPr>
          <w:sz w:val="18"/>
          <w:szCs w:val="18"/>
        </w:rPr>
        <w:t>tillfällig återkallelse av tillstånd enligt 5 §.</w:t>
      </w:r>
    </w:p>
    <w:p w14:paraId="754E4461" w14:textId="77777777" w:rsidR="000A2C95" w:rsidRPr="001A77AA" w:rsidRDefault="000A2C95" w:rsidP="000A2C95">
      <w:pPr>
        <w:pStyle w:val="Brdtextmedindrag"/>
        <w:rPr>
          <w:sz w:val="18"/>
          <w:szCs w:val="18"/>
        </w:rPr>
      </w:pPr>
      <w:r w:rsidRPr="001A77AA">
        <w:rPr>
          <w:sz w:val="18"/>
          <w:szCs w:val="18"/>
        </w:rPr>
        <w:t xml:space="preserve">Ett ingripande enligt första stycket 4 eller 5 får ske bara om överträdelsen är uppsåtlig eller oaktsam. </w:t>
      </w:r>
    </w:p>
    <w:p w14:paraId="56A2350C" w14:textId="77777777" w:rsidR="000A2C95" w:rsidRPr="001A77AA" w:rsidRDefault="000A2C95" w:rsidP="000A2C95">
      <w:pPr>
        <w:pStyle w:val="Brdtextmedindrag"/>
        <w:rPr>
          <w:sz w:val="18"/>
          <w:szCs w:val="18"/>
        </w:rPr>
      </w:pPr>
      <w:r w:rsidRPr="001A77AA">
        <w:rPr>
          <w:sz w:val="18"/>
          <w:szCs w:val="18"/>
        </w:rPr>
        <w:t>Ett ingripande får inte ske om överträdelsen omfattas av ett föreläggande som har förenats med vite och en ansökan om utdömande av vitet har gjorts.</w:t>
      </w:r>
    </w:p>
    <w:p w14:paraId="27D9F849" w14:textId="77777777" w:rsidR="000A2C95" w:rsidRDefault="000A2C95" w:rsidP="000A2C95">
      <w:pPr>
        <w:pStyle w:val="Brdtextmedindrag"/>
      </w:pPr>
    </w:p>
    <w:p w14:paraId="7016C3B6" w14:textId="77777777" w:rsidR="000A2C95" w:rsidRDefault="000A2C95" w:rsidP="000A2C95">
      <w:pPr>
        <w:pStyle w:val="Brdtextmedindrag"/>
        <w:ind w:firstLine="0"/>
      </w:pPr>
      <w:r>
        <w:t>Paragrafen innehåller bestämmelser om hur Finansinspektionen får ingripa mot den som har överträtt förordningen om värdepapperisering på ett sätt som anges i 2 §. Den kompletterar artikel 32.1 och 32.2 a, b och d–g i förordningen. Övervägandena finns i avsnitt 7.4.</w:t>
      </w:r>
    </w:p>
    <w:p w14:paraId="345F09FD" w14:textId="77777777" w:rsidR="000A2C95" w:rsidRDefault="000A2C95" w:rsidP="006334F8">
      <w:pPr>
        <w:pStyle w:val="Brdtextmedindrag"/>
      </w:pPr>
      <w:r>
        <w:t xml:space="preserve">Enligt </w:t>
      </w:r>
      <w:r w:rsidRPr="00CB4EDE">
        <w:rPr>
          <w:i/>
        </w:rPr>
        <w:t>första stycket</w:t>
      </w:r>
      <w:r>
        <w:rPr>
          <w:i/>
        </w:rPr>
        <w:t> 1–3</w:t>
      </w:r>
      <w:r>
        <w:t xml:space="preserve"> sker</w:t>
      </w:r>
      <w:r w:rsidRPr="00671E07">
        <w:t xml:space="preserve"> ett ingripande genom beslut om före</w:t>
      </w:r>
      <w:r>
        <w:softHyphen/>
      </w:r>
      <w:r w:rsidRPr="00671E07">
        <w:t>lä</w:t>
      </w:r>
      <w:r>
        <w:t>ggande att inom en viss tid upp</w:t>
      </w:r>
      <w:r w:rsidRPr="00671E07">
        <w:t xml:space="preserve">höra med överträdelsen, föreläggande att </w:t>
      </w:r>
      <w:r>
        <w:t>inom en viss tid begränsa rörel</w:t>
      </w:r>
      <w:r w:rsidRPr="00671E07">
        <w:t>sen i något avseende, minska riskerna i den eller vidta någon annan åtgärd för att komma till r</w:t>
      </w:r>
      <w:r>
        <w:t>ätta med situationen eller genom anmärkning. Ingripande kan även ske genom ett tillfälligt förbud för en originator eller ett medverkande institut att göra en STS-anmälan (</w:t>
      </w:r>
      <w:r w:rsidRPr="00C60852">
        <w:rPr>
          <w:i/>
        </w:rPr>
        <w:t>punkt 4</w:t>
      </w:r>
      <w:r>
        <w:t>) eller genom en tillfällig återkallelse av en tredje parts tillstånd att bedöma om en värdepapperisering uppfyller STS-kriterierna (</w:t>
      </w:r>
      <w:r w:rsidRPr="00C60852">
        <w:rPr>
          <w:i/>
        </w:rPr>
        <w:t>punkt 5</w:t>
      </w:r>
      <w:r>
        <w:t>), se vidare författnings</w:t>
      </w:r>
      <w:r>
        <w:softHyphen/>
        <w:t>kommentarerna till 4 och 5 §§. Bestäm</w:t>
      </w:r>
      <w:r w:rsidRPr="00671E07">
        <w:t xml:space="preserve">melser om omständigheter som </w:t>
      </w:r>
      <w:r>
        <w:t>ska beaktas vid valet av ingripande finns i 14 och 15 </w:t>
      </w:r>
      <w:r w:rsidRPr="00671E07">
        <w:t>§§. Enligt 4 kap. 3 § får beslut om föreläggande</w:t>
      </w:r>
      <w:r>
        <w:t>, inklusive förbuds</w:t>
      </w:r>
      <w:r>
        <w:softHyphen/>
        <w:t>före</w:t>
      </w:r>
      <w:r>
        <w:softHyphen/>
        <w:t>lägganden,</w:t>
      </w:r>
      <w:r w:rsidRPr="00671E07">
        <w:t xml:space="preserve"> förenas med vite.</w:t>
      </w:r>
    </w:p>
    <w:p w14:paraId="3D0F05E7" w14:textId="77777777" w:rsidR="000A2C95" w:rsidRPr="000A3DD7" w:rsidRDefault="000A2C95" w:rsidP="000A2C95">
      <w:pPr>
        <w:pStyle w:val="Brdtextmedindrag"/>
      </w:pPr>
      <w:r>
        <w:rPr>
          <w:i/>
        </w:rPr>
        <w:t xml:space="preserve">Andra stycket </w:t>
      </w:r>
      <w:r>
        <w:t>kompletterar artikel 32.1 i förordningen om värdepapperi</w:t>
      </w:r>
      <w:r>
        <w:softHyphen/>
        <w:t xml:space="preserve">sering i fråga om att medlemsstaterna ska fastställa regler om lämpliga </w:t>
      </w:r>
      <w:r w:rsidRPr="000A3DD7">
        <w:t xml:space="preserve">administrativa sanktioner vid oaktsamma eller uppsåtliga överträdelser av förordningen. Kravet på subjektiv täckning gäller bara vid ingripande genom beslut om förbud eller tillfällig återkallelse av tillstånd enligt första stycket 4 eller 5. En regelöverträdelse som inte är uppsåtlig får normalt anses vara oaktsam. </w:t>
      </w:r>
    </w:p>
    <w:p w14:paraId="04624457" w14:textId="77777777" w:rsidR="000A2C95" w:rsidRDefault="000A2C95" w:rsidP="000A2C95">
      <w:pPr>
        <w:pStyle w:val="Brdtextmedindrag"/>
      </w:pPr>
      <w:r w:rsidRPr="000A3DD7">
        <w:rPr>
          <w:i/>
        </w:rPr>
        <w:t xml:space="preserve">Tredje stycket </w:t>
      </w:r>
      <w:r w:rsidRPr="000A3DD7">
        <w:t>utgör en upplysningsbestämmelse som tar sikte på</w:t>
      </w:r>
      <w:r w:rsidRPr="000A3DD7">
        <w:rPr>
          <w:i/>
        </w:rPr>
        <w:t xml:space="preserve"> </w:t>
      </w:r>
      <w:r w:rsidRPr="000A3DD7">
        <w:t>ingripande när Finansinspektionen redan har beslutat om ett föreläggande förenat med vite avseende samma överträdelse. Bestämmelsen</w:t>
      </w:r>
      <w:r>
        <w:t xml:space="preserve"> syftar till att förhindra att någon prövas två gånger om samma sak på ett sätt som kan strida mot dubbelprövnings</w:t>
      </w:r>
      <w:r>
        <w:softHyphen/>
        <w:t>förbudet. Om ett vitesföreläggande har beslutats, t.ex. ett föreläggande om att upphöra med överträdelsen och föreläggandet inte följs, kan Finans</w:t>
      </w:r>
      <w:r>
        <w:softHyphen/>
        <w:t>inspektionen välja att ansöka om att vitet ska dömas ut eller att ingripa mot överträdelsen. Det faktum att före</w:t>
      </w:r>
      <w:r>
        <w:softHyphen/>
        <w:t>läggandet finns utgör inte hinder för in</w:t>
      </w:r>
      <w:r>
        <w:softHyphen/>
        <w:t>gripande enligt 2 §. Den avgörande tidpunkten för när hindret uppkommer är tidpunkten då en domstols</w:t>
      </w:r>
      <w:r>
        <w:softHyphen/>
        <w:t>process inleds om utdömande av vitet.</w:t>
      </w:r>
    </w:p>
    <w:p w14:paraId="48E473C7" w14:textId="77777777" w:rsidR="000A2C95" w:rsidRPr="00BA638A" w:rsidRDefault="000A2C95" w:rsidP="000A2C95">
      <w:pPr>
        <w:pStyle w:val="Brdtextmedindrag"/>
      </w:pPr>
    </w:p>
    <w:p w14:paraId="7F3A7FA4" w14:textId="77777777" w:rsidR="000A2C95" w:rsidRPr="001A77AA" w:rsidRDefault="000A2C95" w:rsidP="000A2C95">
      <w:pPr>
        <w:pStyle w:val="Brdtext"/>
        <w:rPr>
          <w:sz w:val="18"/>
          <w:szCs w:val="18"/>
        </w:rPr>
      </w:pPr>
      <w:r w:rsidRPr="001A77AA">
        <w:rPr>
          <w:b/>
          <w:sz w:val="18"/>
          <w:szCs w:val="18"/>
        </w:rPr>
        <w:lastRenderedPageBreak/>
        <w:t>4 § </w:t>
      </w:r>
      <w:r w:rsidRPr="001A77AA">
        <w:rPr>
          <w:sz w:val="18"/>
          <w:szCs w:val="18"/>
        </w:rPr>
        <w:t xml:space="preserve">Om en originator eller ett medverkande institut har överträtt EU-förordningen i </w:t>
      </w:r>
      <w:r>
        <w:rPr>
          <w:sz w:val="18"/>
          <w:szCs w:val="18"/>
        </w:rPr>
        <w:t xml:space="preserve">ett </w:t>
      </w:r>
      <w:r w:rsidRPr="001A77AA">
        <w:rPr>
          <w:sz w:val="18"/>
          <w:szCs w:val="18"/>
        </w:rPr>
        <w:t>fall som anges i 2 § 3, får Finansinsp</w:t>
      </w:r>
      <w:r w:rsidRPr="008233EE">
        <w:rPr>
          <w:sz w:val="18"/>
          <w:szCs w:val="18"/>
        </w:rPr>
        <w:t>ektionen besluta att origi</w:t>
      </w:r>
      <w:r w:rsidRPr="001A77AA">
        <w:rPr>
          <w:sz w:val="18"/>
          <w:szCs w:val="18"/>
        </w:rPr>
        <w:t>natorn eller det medverkande institutet för en viss tid, högst ett år, inte får göra en STS-anmälan enligt artikel 27.1 i förordningen.</w:t>
      </w:r>
    </w:p>
    <w:p w14:paraId="023FBB6E" w14:textId="77777777" w:rsidR="000A2C95" w:rsidRPr="008233EE" w:rsidRDefault="000A2C95" w:rsidP="000A2C95">
      <w:pPr>
        <w:pStyle w:val="Brdtextmedindrag"/>
      </w:pPr>
    </w:p>
    <w:p w14:paraId="62062062" w14:textId="77777777" w:rsidR="000A2C95" w:rsidRDefault="000A2C95" w:rsidP="000A2C95">
      <w:pPr>
        <w:pStyle w:val="Brdtextmedindrag"/>
        <w:ind w:firstLine="0"/>
      </w:pPr>
      <w:r w:rsidRPr="00AC7DF6">
        <w:t>Paragrafen innehålle</w:t>
      </w:r>
      <w:r w:rsidRPr="002C2B9C">
        <w:t xml:space="preserve">r </w:t>
      </w:r>
      <w:r>
        <w:t>en bestämmelse om att Finansinspektionen får be</w:t>
      </w:r>
      <w:r>
        <w:softHyphen/>
        <w:t xml:space="preserve">sluta om </w:t>
      </w:r>
      <w:r w:rsidRPr="002C2B9C">
        <w:t xml:space="preserve">förbud </w:t>
      </w:r>
      <w:r>
        <w:t xml:space="preserve">att </w:t>
      </w:r>
      <w:r w:rsidRPr="002C2B9C">
        <w:t xml:space="preserve">göra STS-anmälan enligt förordningen </w:t>
      </w:r>
      <w:r>
        <w:t>om värde</w:t>
      </w:r>
      <w:r>
        <w:softHyphen/>
        <w:t xml:space="preserve">papperisering </w:t>
      </w:r>
      <w:r w:rsidRPr="002C2B9C">
        <w:t>(artikel 27.1).</w:t>
      </w:r>
      <w:r w:rsidRPr="00AC7DF6">
        <w:t xml:space="preserve"> </w:t>
      </w:r>
      <w:bookmarkStart w:id="377" w:name="_Hlk877055"/>
      <w:r>
        <w:t>Den</w:t>
      </w:r>
      <w:r w:rsidRPr="00AC7DF6">
        <w:t xml:space="preserve"> kompletterar artikel 32.2</w:t>
      </w:r>
      <w:r>
        <w:t> </w:t>
      </w:r>
      <w:r w:rsidRPr="00AC7DF6">
        <w:t>d i för</w:t>
      </w:r>
      <w:r>
        <w:softHyphen/>
      </w:r>
      <w:r w:rsidRPr="00AC7DF6">
        <w:t>ord</w:t>
      </w:r>
      <w:r>
        <w:softHyphen/>
      </w:r>
      <w:r w:rsidRPr="00AC7DF6">
        <w:t>ningen</w:t>
      </w:r>
      <w:bookmarkEnd w:id="377"/>
      <w:r>
        <w:t>. Över</w:t>
      </w:r>
      <w:r>
        <w:softHyphen/>
        <w:t>vägandena finns i avsnitt 7.4.</w:t>
      </w:r>
    </w:p>
    <w:p w14:paraId="20153D00" w14:textId="77777777" w:rsidR="000A2C95" w:rsidRDefault="000A2C95" w:rsidP="000A2C95">
      <w:pPr>
        <w:pStyle w:val="Brdtextmedindrag"/>
      </w:pPr>
      <w:r>
        <w:t>Paragrafen innebär att Finansinspektionen får förbjuda en originator eller ett medverkande institut som inte uppfyller de krav som gäller för STS-värdepapperisering enligt förord</w:t>
      </w:r>
      <w:r>
        <w:softHyphen/>
        <w:t xml:space="preserve">ningen eller som har </w:t>
      </w:r>
      <w:r w:rsidRPr="00481CB4">
        <w:t>åsidosatt kraven avseende STS-anmälan i artikel 27</w:t>
      </w:r>
      <w:r>
        <w:t xml:space="preserve">.1 att under en viss tid göra en STS-anmälan till Esma. Förbudet ska vara tillfälligt och gälla för en tid av högst ett år. </w:t>
      </w:r>
    </w:p>
    <w:p w14:paraId="69D1FAF8" w14:textId="77777777" w:rsidR="000A2C95" w:rsidRDefault="000A2C95" w:rsidP="000A2C95">
      <w:pPr>
        <w:pStyle w:val="Brdtextmedindrag"/>
      </w:pPr>
    </w:p>
    <w:p w14:paraId="3795F15B" w14:textId="77777777" w:rsidR="000A2C95" w:rsidRPr="001A77AA" w:rsidRDefault="000A2C95" w:rsidP="000A2C95">
      <w:pPr>
        <w:pStyle w:val="Brdtext"/>
        <w:rPr>
          <w:sz w:val="18"/>
          <w:szCs w:val="18"/>
        </w:rPr>
      </w:pPr>
      <w:r w:rsidRPr="001A77AA">
        <w:rPr>
          <w:b/>
          <w:sz w:val="18"/>
          <w:szCs w:val="18"/>
        </w:rPr>
        <w:t>5 § </w:t>
      </w:r>
      <w:r w:rsidRPr="001A77AA">
        <w:rPr>
          <w:sz w:val="18"/>
          <w:szCs w:val="18"/>
        </w:rPr>
        <w:t xml:space="preserve">Om en tredje part har överträtt EU-förordningen i </w:t>
      </w:r>
      <w:r>
        <w:rPr>
          <w:sz w:val="18"/>
          <w:szCs w:val="18"/>
        </w:rPr>
        <w:t xml:space="preserve">ett </w:t>
      </w:r>
      <w:r w:rsidRPr="001A77AA">
        <w:rPr>
          <w:sz w:val="18"/>
          <w:szCs w:val="18"/>
        </w:rPr>
        <w:t>fall som anges i 2 § 6, får Finansinspektionen besluta att för en viss tid, högst ett år, återkalla tillståndet.</w:t>
      </w:r>
    </w:p>
    <w:p w14:paraId="0E59142B" w14:textId="77777777" w:rsidR="000A2C95" w:rsidRPr="001A77AA" w:rsidRDefault="000A2C95" w:rsidP="000A2C95">
      <w:pPr>
        <w:pStyle w:val="Brdtextmedindrag"/>
        <w:rPr>
          <w:sz w:val="18"/>
          <w:szCs w:val="18"/>
        </w:rPr>
      </w:pPr>
      <w:r w:rsidRPr="001A77AA">
        <w:rPr>
          <w:sz w:val="18"/>
          <w:szCs w:val="18"/>
        </w:rPr>
        <w:t>I artikel 28.1 i EU-förordningen finns bestämmelser om återkallelse av tillstånd om en tredje part som har beviljats tillstånd enligt den artikeln i något väsentligt avseende inte uppfyller förutsättningarna för tillstånd.</w:t>
      </w:r>
    </w:p>
    <w:p w14:paraId="0A675C83" w14:textId="77777777" w:rsidR="000A2C95" w:rsidRPr="008233EE" w:rsidRDefault="000A2C95" w:rsidP="000A2C95">
      <w:pPr>
        <w:pStyle w:val="Brdtextmedindrag"/>
      </w:pPr>
    </w:p>
    <w:p w14:paraId="3A54CB7B" w14:textId="77777777" w:rsidR="000A2C95" w:rsidRDefault="000A2C95" w:rsidP="000A2C95">
      <w:pPr>
        <w:pStyle w:val="Brdtextmedindrag"/>
        <w:ind w:firstLine="0"/>
      </w:pPr>
      <w:r w:rsidRPr="00AC7DF6">
        <w:t>Paragrafen innehålle</w:t>
      </w:r>
      <w:r w:rsidRPr="002C2B9C">
        <w:t xml:space="preserve">r en bestämmelse om </w:t>
      </w:r>
      <w:r>
        <w:t xml:space="preserve">att Finansinspektionen får </w:t>
      </w:r>
      <w:r w:rsidRPr="002C2B9C">
        <w:t>åter</w:t>
      </w:r>
      <w:r>
        <w:softHyphen/>
      </w:r>
      <w:r w:rsidRPr="002C2B9C">
        <w:t>kall</w:t>
      </w:r>
      <w:r>
        <w:t>a</w:t>
      </w:r>
      <w:r w:rsidRPr="002C2B9C">
        <w:t xml:space="preserve"> tillstånd</w:t>
      </w:r>
      <w:r>
        <w:t>et</w:t>
      </w:r>
      <w:r w:rsidRPr="002C2B9C">
        <w:t xml:space="preserve"> för en tredje part att bedöma om värdepapperiseringar upp</w:t>
      </w:r>
      <w:r>
        <w:softHyphen/>
      </w:r>
      <w:r w:rsidRPr="002C2B9C">
        <w:t xml:space="preserve">fyller STS-kriterierna enligt förordningen </w:t>
      </w:r>
      <w:r>
        <w:t>om värdepapperisering</w:t>
      </w:r>
      <w:r w:rsidRPr="002C2B9C">
        <w:t xml:space="preserve"> (artikel</w:t>
      </w:r>
      <w:r>
        <w:t> </w:t>
      </w:r>
      <w:r w:rsidRPr="002C2B9C">
        <w:t xml:space="preserve">28.1). </w:t>
      </w:r>
      <w:r>
        <w:t>Den</w:t>
      </w:r>
      <w:r w:rsidRPr="00672C84">
        <w:t xml:space="preserve"> </w:t>
      </w:r>
      <w:r>
        <w:t>kompletterar artikel 32.2 h i förordningen. Över</w:t>
      </w:r>
      <w:r>
        <w:softHyphen/>
        <w:t>vägan</w:t>
      </w:r>
      <w:r>
        <w:softHyphen/>
        <w:t>dena finns i avsnitt 7.4.</w:t>
      </w:r>
    </w:p>
    <w:p w14:paraId="620F08DF" w14:textId="77777777" w:rsidR="000A2C95" w:rsidRDefault="000A2C95" w:rsidP="000A2C95">
      <w:pPr>
        <w:pStyle w:val="Brdtextmedindrag"/>
      </w:pPr>
      <w:r>
        <w:rPr>
          <w:i/>
        </w:rPr>
        <w:t>F</w:t>
      </w:r>
      <w:r w:rsidRPr="005E2E28">
        <w:rPr>
          <w:i/>
        </w:rPr>
        <w:t>örsta stycke</w:t>
      </w:r>
      <w:r>
        <w:rPr>
          <w:i/>
        </w:rPr>
        <w:t>t</w:t>
      </w:r>
      <w:r w:rsidRPr="005E2E28">
        <w:rPr>
          <w:i/>
        </w:rPr>
        <w:t xml:space="preserve"> </w:t>
      </w:r>
      <w:r>
        <w:t>innebär att Finansinspektionen har möjlighet att tillfälligt återkalla ett tillstånd som inspektionen har beviljat en tredje part att bedöma om STS-kriterierna är uppfyllda. Det blir aktuellt om den tredje parten inte har underrättat Finansinspektionen om väsentliga ändringar i fråga om de uppgifter som har legat till grund för beslutet om tillstånd eller om andra ändringar som rimligen kan anses påverka inspek</w:t>
      </w:r>
      <w:r>
        <w:softHyphen/>
        <w:t>tionens bedömning av om villkoren för tillstånd är uppfyllda. Återkallelse ska ske för en viss tid. Denna tid får som högst bestämmas till ett år.</w:t>
      </w:r>
    </w:p>
    <w:p w14:paraId="75D42F05" w14:textId="77777777" w:rsidR="000A2C95" w:rsidRDefault="000A2C95" w:rsidP="000A2C95">
      <w:pPr>
        <w:pStyle w:val="Brdtextmedindrag"/>
      </w:pPr>
      <w:r>
        <w:t xml:space="preserve">I </w:t>
      </w:r>
      <w:r>
        <w:rPr>
          <w:i/>
        </w:rPr>
        <w:t xml:space="preserve">andra </w:t>
      </w:r>
      <w:r w:rsidRPr="005E2E28">
        <w:rPr>
          <w:i/>
        </w:rPr>
        <w:t>stycke</w:t>
      </w:r>
      <w:r>
        <w:rPr>
          <w:i/>
        </w:rPr>
        <w:t>t</w:t>
      </w:r>
      <w:r>
        <w:t xml:space="preserve"> finns en upplysning om att en återkallelse av en tredje parts tillstånd som inte är tillfällig kan ske med stöd av förordningen. Enligt förordningen ska tillståndet återkallas om Finansinspektionen anser att den tredje parten i något </w:t>
      </w:r>
      <w:r w:rsidRPr="00BB4E41">
        <w:t>väsen</w:t>
      </w:r>
      <w:r>
        <w:t>tligt avseende inte uppfyller</w:t>
      </w:r>
      <w:r w:rsidRPr="00BB4E41">
        <w:t xml:space="preserve"> förutsätt</w:t>
      </w:r>
      <w:r>
        <w:softHyphen/>
      </w:r>
      <w:r w:rsidRPr="00BB4E41">
        <w:t>ningarna för tillstånd</w:t>
      </w:r>
      <w:r>
        <w:t xml:space="preserve"> (artikel 28.1 andra stycket). </w:t>
      </w:r>
    </w:p>
    <w:p w14:paraId="681CD51D" w14:textId="77777777" w:rsidR="000A2C95" w:rsidRDefault="000A2C95" w:rsidP="000A2C95">
      <w:pPr>
        <w:pStyle w:val="Brdtextmedindrag"/>
      </w:pPr>
    </w:p>
    <w:p w14:paraId="3528B4F1" w14:textId="77777777" w:rsidR="000A2C95" w:rsidRPr="00D31B09" w:rsidRDefault="000A2C95" w:rsidP="000A2C95">
      <w:pPr>
        <w:pStyle w:val="Brdtext"/>
        <w:rPr>
          <w:sz w:val="18"/>
          <w:szCs w:val="18"/>
        </w:rPr>
      </w:pPr>
      <w:r w:rsidRPr="00D31B09">
        <w:rPr>
          <w:b/>
          <w:sz w:val="18"/>
          <w:szCs w:val="18"/>
        </w:rPr>
        <w:t>6</w:t>
      </w:r>
      <w:r>
        <w:rPr>
          <w:b/>
          <w:sz w:val="18"/>
          <w:szCs w:val="18"/>
        </w:rPr>
        <w:t> </w:t>
      </w:r>
      <w:r w:rsidRPr="00D31B09">
        <w:rPr>
          <w:b/>
          <w:sz w:val="18"/>
          <w:szCs w:val="18"/>
        </w:rPr>
        <w:t>§</w:t>
      </w:r>
      <w:r>
        <w:rPr>
          <w:b/>
          <w:sz w:val="18"/>
          <w:szCs w:val="18"/>
        </w:rPr>
        <w:t> </w:t>
      </w:r>
      <w:r w:rsidRPr="00D31B09">
        <w:rPr>
          <w:sz w:val="18"/>
          <w:szCs w:val="18"/>
        </w:rPr>
        <w:t>Om beslut om anmärkning enligt 3 § första stycket 3 har meddelats, får Finans</w:t>
      </w:r>
      <w:r>
        <w:rPr>
          <w:sz w:val="18"/>
          <w:szCs w:val="18"/>
        </w:rPr>
        <w:softHyphen/>
      </w:r>
      <w:r w:rsidRPr="00D31B09">
        <w:rPr>
          <w:sz w:val="18"/>
          <w:szCs w:val="18"/>
        </w:rPr>
        <w:t xml:space="preserve">inspektionen besluta att den som </w:t>
      </w:r>
      <w:r w:rsidRPr="00975934">
        <w:rPr>
          <w:sz w:val="18"/>
          <w:szCs w:val="18"/>
        </w:rPr>
        <w:t>har gjort sig skyldig till över</w:t>
      </w:r>
      <w:r w:rsidRPr="00D31B09">
        <w:rPr>
          <w:sz w:val="18"/>
          <w:szCs w:val="18"/>
        </w:rPr>
        <w:t xml:space="preserve">trädelsen ska betala en sanktionsavgift. </w:t>
      </w:r>
    </w:p>
    <w:p w14:paraId="75B2619B" w14:textId="77777777" w:rsidR="000A2C95" w:rsidRPr="007A6AFE" w:rsidRDefault="000A2C95" w:rsidP="000A2C95">
      <w:pPr>
        <w:pStyle w:val="Brdtextmedindrag"/>
        <w:rPr>
          <w:sz w:val="18"/>
          <w:szCs w:val="18"/>
        </w:rPr>
      </w:pPr>
      <w:r w:rsidRPr="007A6AFE">
        <w:rPr>
          <w:sz w:val="18"/>
          <w:szCs w:val="18"/>
        </w:rPr>
        <w:t>Sanktionsavgiften får beslutas bara om</w:t>
      </w:r>
    </w:p>
    <w:p w14:paraId="57577244" w14:textId="77777777" w:rsidR="000A2C95" w:rsidRPr="00D31B09" w:rsidRDefault="000A2C95" w:rsidP="000A2C95">
      <w:pPr>
        <w:pStyle w:val="Brdtextmedindrag"/>
        <w:rPr>
          <w:sz w:val="18"/>
          <w:szCs w:val="18"/>
        </w:rPr>
      </w:pPr>
      <w:r w:rsidRPr="00D31B09">
        <w:rPr>
          <w:sz w:val="18"/>
          <w:szCs w:val="18"/>
        </w:rPr>
        <w:t>1. överträdelsen är uppsåtlig eller oaktsam, och</w:t>
      </w:r>
    </w:p>
    <w:p w14:paraId="50C77764" w14:textId="77777777" w:rsidR="000A2C95" w:rsidRDefault="000A2C95" w:rsidP="000A2C95">
      <w:pPr>
        <w:pStyle w:val="Brdtextmedindrag"/>
        <w:rPr>
          <w:sz w:val="18"/>
          <w:szCs w:val="18"/>
        </w:rPr>
      </w:pPr>
      <w:r w:rsidRPr="00D31B09">
        <w:rPr>
          <w:sz w:val="18"/>
          <w:szCs w:val="18"/>
        </w:rPr>
        <w:t>2.</w:t>
      </w:r>
      <w:r>
        <w:rPr>
          <w:sz w:val="18"/>
          <w:szCs w:val="18"/>
        </w:rPr>
        <w:t> </w:t>
      </w:r>
      <w:r w:rsidRPr="00D31B09">
        <w:rPr>
          <w:sz w:val="18"/>
          <w:szCs w:val="18"/>
        </w:rPr>
        <w:t>den som avgiften gäller, inom två år från det att överträdelsen ägde rum, har delgetts en upplysning om att frågan om sanktionsavgift har tagits upp av Finans</w:t>
      </w:r>
      <w:r>
        <w:rPr>
          <w:sz w:val="18"/>
          <w:szCs w:val="18"/>
        </w:rPr>
        <w:softHyphen/>
      </w:r>
      <w:r w:rsidRPr="00D31B09">
        <w:rPr>
          <w:sz w:val="18"/>
          <w:szCs w:val="18"/>
        </w:rPr>
        <w:t>inspektionen.</w:t>
      </w:r>
    </w:p>
    <w:p w14:paraId="0F3C0542" w14:textId="77777777" w:rsidR="000A2C95" w:rsidRDefault="000A2C95" w:rsidP="000A2C95">
      <w:pPr>
        <w:pStyle w:val="Brdtextmedindrag"/>
        <w:ind w:firstLine="0"/>
      </w:pPr>
    </w:p>
    <w:p w14:paraId="0CA264DC" w14:textId="77777777" w:rsidR="000A2C95" w:rsidRDefault="000A2C95" w:rsidP="000A2C95">
      <w:pPr>
        <w:pStyle w:val="Brdtextmedindrag"/>
        <w:ind w:firstLine="0"/>
      </w:pPr>
      <w:r>
        <w:t>Paragrafen innehåller bestämmelser om förutsättningarna för Finans</w:t>
      </w:r>
      <w:r>
        <w:softHyphen/>
        <w:t xml:space="preserve">inspektionen att besluta om sanktionsavgift mot en juridisk person eller </w:t>
      </w:r>
      <w:r>
        <w:lastRenderedPageBreak/>
        <w:t>mot en fysisk person. Den kompletterar delvis artikel 32.1 i f</w:t>
      </w:r>
      <w:r w:rsidRPr="00173E3A">
        <w:t>örordningen om värdepapperisering</w:t>
      </w:r>
      <w:r>
        <w:t>. Paragrafen är delvis utformad efter förebild av 25 kap. 8 § lagen om värdepappers</w:t>
      </w:r>
      <w:r>
        <w:softHyphen/>
        <w:t xml:space="preserve">marknaden (prop. 2006/07:115 s. 639 f.) och 2 kap. 2 § OTC-lagen (prop. 2012/13:72 s. 54). </w:t>
      </w:r>
      <w:r w:rsidRPr="00E861EC">
        <w:t>Över</w:t>
      </w:r>
      <w:r>
        <w:softHyphen/>
      </w:r>
      <w:r w:rsidRPr="00E861EC">
        <w:t>vägan</w:t>
      </w:r>
      <w:r>
        <w:softHyphen/>
      </w:r>
      <w:r w:rsidRPr="00E861EC">
        <w:t xml:space="preserve">dena finns i avsnitt </w:t>
      </w:r>
      <w:r>
        <w:t>7.4.</w:t>
      </w:r>
    </w:p>
    <w:p w14:paraId="4D040205" w14:textId="77777777" w:rsidR="000A2C95" w:rsidRPr="001C6CC9" w:rsidRDefault="000A2C95" w:rsidP="000A2C95">
      <w:pPr>
        <w:pStyle w:val="Brdtextmedindrag"/>
      </w:pPr>
      <w:r>
        <w:rPr>
          <w:i/>
        </w:rPr>
        <w:t>F</w:t>
      </w:r>
      <w:r w:rsidRPr="00EF6CEB">
        <w:rPr>
          <w:i/>
        </w:rPr>
        <w:t>örsta stycket</w:t>
      </w:r>
      <w:r>
        <w:t xml:space="preserve"> innebär att Finansinspektionen får besluta om sank</w:t>
      </w:r>
      <w:r>
        <w:softHyphen/>
        <w:t>tions</w:t>
      </w:r>
      <w:r>
        <w:softHyphen/>
        <w:t xml:space="preserve">avgift mot en juridisk person eller mot en fysisk person bara om beslut om anmärkning har meddelats enligt 3 §. </w:t>
      </w:r>
      <w:r w:rsidRPr="001C6CC9">
        <w:t>Bestämmelser om sanktions</w:t>
      </w:r>
      <w:r w:rsidRPr="001C6CC9">
        <w:softHyphen/>
        <w:t xml:space="preserve">avgifter finns även i 12, 13, 16 och 18–21 §§. </w:t>
      </w:r>
    </w:p>
    <w:p w14:paraId="2DCE5934" w14:textId="77777777" w:rsidR="000A2C95" w:rsidRPr="008C3560" w:rsidRDefault="000A2C95" w:rsidP="000A2C95">
      <w:pPr>
        <w:pStyle w:val="Brdtextmedindrag"/>
      </w:pPr>
      <w:r w:rsidRPr="005F6E69">
        <w:rPr>
          <w:i/>
        </w:rPr>
        <w:t>Andra</w:t>
      </w:r>
      <w:r>
        <w:t xml:space="preserve"> </w:t>
      </w:r>
      <w:r w:rsidRPr="00BA638A">
        <w:rPr>
          <w:i/>
        </w:rPr>
        <w:t>stycket 1</w:t>
      </w:r>
      <w:r>
        <w:t xml:space="preserve"> innebär att s</w:t>
      </w:r>
      <w:r w:rsidRPr="008C3560">
        <w:t>anktionsavgift får beslutas bara om</w:t>
      </w:r>
      <w:r>
        <w:t xml:space="preserve"> </w:t>
      </w:r>
      <w:r w:rsidRPr="008C3560">
        <w:t>över</w:t>
      </w:r>
      <w:r>
        <w:softHyphen/>
      </w:r>
      <w:r w:rsidRPr="008C3560">
        <w:t>trädelsen är uppsåtlig eller oaktsam</w:t>
      </w:r>
      <w:r>
        <w:t>.</w:t>
      </w:r>
      <w:r w:rsidRPr="008C3560">
        <w:t xml:space="preserve"> </w:t>
      </w:r>
      <w:r>
        <w:t>Bestämmelsen ko</w:t>
      </w:r>
      <w:r w:rsidRPr="0057281B">
        <w:t>mpletterar artikel 32.1 i förordningen om värdepapperisering i fråga om att medlemsstaterna ska fastställa regler om lämpliga administrativa sanktioner vid oaktsamma eller uppsåtliga överträdelser av bestämmelser i förordningen.</w:t>
      </w:r>
      <w:r>
        <w:t xml:space="preserve"> </w:t>
      </w:r>
      <w:r w:rsidRPr="0057281B">
        <w:t>En regel</w:t>
      </w:r>
      <w:r>
        <w:softHyphen/>
      </w:r>
      <w:r w:rsidRPr="0057281B">
        <w:t>överträdelse som inte är uppsåtlig får normalt anses vara oaktsam.</w:t>
      </w:r>
    </w:p>
    <w:p w14:paraId="6040DC22" w14:textId="77777777" w:rsidR="000A2C95" w:rsidRPr="001C6CC9" w:rsidRDefault="000A2C95" w:rsidP="000A2C95">
      <w:pPr>
        <w:pStyle w:val="Brdtextmedindrag"/>
      </w:pPr>
      <w:r w:rsidRPr="001C6CC9">
        <w:t xml:space="preserve">Enligt </w:t>
      </w:r>
      <w:r w:rsidRPr="00BA638A">
        <w:rPr>
          <w:i/>
        </w:rPr>
        <w:t>punkt 2</w:t>
      </w:r>
      <w:r w:rsidRPr="001C6CC9">
        <w:t xml:space="preserve"> ska ett beslut om sanktionsavgift fattas inom två år från det att den juridiska personen </w:t>
      </w:r>
      <w:r>
        <w:t xml:space="preserve">har </w:t>
      </w:r>
      <w:r w:rsidRPr="001C6CC9">
        <w:t>delgetts en upplysning om att Finans</w:t>
      </w:r>
      <w:r w:rsidRPr="001C6CC9">
        <w:softHyphen/>
        <w:t>inspektionen har tagit upp frågan om sanktionsavgift. Bestämmelser om delgivning finns i bl.a. delgivningslagen (2010:1932).</w:t>
      </w:r>
    </w:p>
    <w:p w14:paraId="3349DFB1" w14:textId="77777777" w:rsidR="000A2C95" w:rsidRPr="000A3DD7" w:rsidRDefault="000A2C95" w:rsidP="006334F8">
      <w:pPr>
        <w:pStyle w:val="Rubrik4utannumrering"/>
      </w:pPr>
      <w:r w:rsidRPr="004F4CCA">
        <w:t xml:space="preserve">Ingripanden </w:t>
      </w:r>
      <w:r w:rsidRPr="000A3DD7">
        <w:t>mot vissa företrädare för juridiska personer</w:t>
      </w:r>
    </w:p>
    <w:p w14:paraId="34174CE3" w14:textId="77777777" w:rsidR="000A2C95" w:rsidRPr="000A3DD7" w:rsidRDefault="000A2C95" w:rsidP="006334F8">
      <w:pPr>
        <w:pStyle w:val="Brdtext"/>
        <w:rPr>
          <w:sz w:val="18"/>
          <w:szCs w:val="18"/>
        </w:rPr>
      </w:pPr>
      <w:r w:rsidRPr="000A3DD7">
        <w:rPr>
          <w:b/>
          <w:sz w:val="18"/>
          <w:szCs w:val="18"/>
        </w:rPr>
        <w:t>7 § </w:t>
      </w:r>
      <w:r w:rsidRPr="000A3DD7">
        <w:rPr>
          <w:sz w:val="18"/>
          <w:szCs w:val="18"/>
        </w:rPr>
        <w:t>Om en juridisk person har överträtt EU-förordningen i ett fall som anges i 2 §, ska Finansinspektionen ingripa mot den som ingår i den juridiska personens styrelse eller är dess verkställande direktör, eller ersättare för någon av dem. Ingripande får ske genom en eller båda av följande sanktioner:</w:t>
      </w:r>
    </w:p>
    <w:p w14:paraId="7CED7428" w14:textId="77777777" w:rsidR="000A2C95" w:rsidRPr="00D31B09" w:rsidRDefault="000A2C95" w:rsidP="000A2C95">
      <w:pPr>
        <w:pStyle w:val="Brdtextmedindrag"/>
        <w:rPr>
          <w:sz w:val="18"/>
          <w:szCs w:val="18"/>
        </w:rPr>
      </w:pPr>
      <w:r w:rsidRPr="000A3DD7">
        <w:rPr>
          <w:sz w:val="18"/>
          <w:szCs w:val="18"/>
        </w:rPr>
        <w:t>1. att den fysiska personen under en viss tid, lägst tre och högst tio år, inte får vara styrelseledamot eller verkställande direktör, eller</w:t>
      </w:r>
      <w:r w:rsidRPr="00D31B09">
        <w:rPr>
          <w:sz w:val="18"/>
          <w:szCs w:val="18"/>
        </w:rPr>
        <w:t xml:space="preserve"> ersättare för någon av dem, i en originator, ett medverkande institut eller ett specialföretag för värdepapperi</w:t>
      </w:r>
      <w:r>
        <w:rPr>
          <w:sz w:val="18"/>
          <w:szCs w:val="18"/>
        </w:rPr>
        <w:softHyphen/>
      </w:r>
      <w:r w:rsidRPr="00D31B09">
        <w:rPr>
          <w:sz w:val="18"/>
          <w:szCs w:val="18"/>
        </w:rPr>
        <w:t>sering, eller</w:t>
      </w:r>
    </w:p>
    <w:p w14:paraId="3C8E1E9D" w14:textId="77777777" w:rsidR="000A2C95" w:rsidRPr="00D31B09" w:rsidRDefault="000A2C95" w:rsidP="000A2C95">
      <w:pPr>
        <w:pStyle w:val="Brdtextmedindrag"/>
        <w:rPr>
          <w:sz w:val="18"/>
          <w:szCs w:val="18"/>
        </w:rPr>
      </w:pPr>
      <w:r w:rsidRPr="00D31B09">
        <w:rPr>
          <w:sz w:val="18"/>
          <w:szCs w:val="18"/>
        </w:rPr>
        <w:t>2.</w:t>
      </w:r>
      <w:r>
        <w:rPr>
          <w:sz w:val="18"/>
          <w:szCs w:val="18"/>
        </w:rPr>
        <w:t> </w:t>
      </w:r>
      <w:r w:rsidRPr="00D31B09">
        <w:rPr>
          <w:sz w:val="18"/>
          <w:szCs w:val="18"/>
        </w:rPr>
        <w:t>sanktionsavgift.</w:t>
      </w:r>
    </w:p>
    <w:p w14:paraId="33393F15" w14:textId="77777777" w:rsidR="000A2C95" w:rsidRPr="00D31B09" w:rsidRDefault="000A2C95" w:rsidP="000A2C95">
      <w:pPr>
        <w:pStyle w:val="Brdtextmedindrag"/>
        <w:rPr>
          <w:sz w:val="18"/>
          <w:szCs w:val="18"/>
        </w:rPr>
      </w:pPr>
      <w:r w:rsidRPr="00D31B09">
        <w:rPr>
          <w:sz w:val="18"/>
          <w:szCs w:val="18"/>
        </w:rPr>
        <w:t>Ett ingripande enligt första stycket får ske bara om den juridiska personens överträdelse är allvarlig och den fysiska personen i fråga uppsåtligen eller av grov oaktsamhet orsakat överträdelsen.</w:t>
      </w:r>
    </w:p>
    <w:p w14:paraId="3635DE7F" w14:textId="77777777" w:rsidR="000A2C95" w:rsidRPr="00975934" w:rsidRDefault="000A2C95" w:rsidP="000A2C95">
      <w:pPr>
        <w:pStyle w:val="Brdtextmedindrag"/>
      </w:pPr>
    </w:p>
    <w:p w14:paraId="4BA58E1F" w14:textId="77777777" w:rsidR="000A2C95" w:rsidRDefault="000A2C95" w:rsidP="000A2C95">
      <w:pPr>
        <w:pStyle w:val="Brdtextmedindrag"/>
        <w:ind w:firstLine="0"/>
      </w:pPr>
      <w:r w:rsidRPr="001C6CC9">
        <w:t xml:space="preserve">Paragrafen innehåller bestämmelser om Finansinspektionens möjlighet att ingripa mot vissa fysiska personer när en juridisk person har åsidosatt sina skyldigheter enligt förordningen om värdepapperisering. </w:t>
      </w:r>
      <w:r>
        <w:t>Den</w:t>
      </w:r>
      <w:r w:rsidRPr="001C6CC9">
        <w:t xml:space="preserve"> komplett</w:t>
      </w:r>
      <w:r>
        <w:softHyphen/>
      </w:r>
      <w:r w:rsidRPr="001C6CC9">
        <w:t>erar artikel 32.2 c och 32.3 i förordningen. Paragrafen är ut</w:t>
      </w:r>
      <w:r w:rsidRPr="001C6CC9">
        <w:softHyphen/>
        <w:t>formad efter förebild av bl.a. 15 kap. 1 a § lagen o</w:t>
      </w:r>
      <w:r>
        <w:t>m bank- och finansie</w:t>
      </w:r>
      <w:r>
        <w:softHyphen/>
        <w:t>ringsrörelse och 25 kap. 1 a och 1 c §§ lagen om värdepappersmarknaden.</w:t>
      </w:r>
      <w:r w:rsidRPr="00B403E9">
        <w:t xml:space="preserve"> </w:t>
      </w:r>
      <w:r>
        <w:t>Övervägandena finns i avsnitt 7.5.</w:t>
      </w:r>
    </w:p>
    <w:p w14:paraId="294A08E4" w14:textId="77777777" w:rsidR="000A2C95" w:rsidRPr="002C2B9C" w:rsidRDefault="000A2C95" w:rsidP="000A2C95">
      <w:pPr>
        <w:pStyle w:val="Brdtextmedindrag"/>
        <w:rPr>
          <w:highlight w:val="yellow"/>
        </w:rPr>
      </w:pPr>
      <w:r>
        <w:t xml:space="preserve">Finansinspektionen ska enligt </w:t>
      </w:r>
      <w:r w:rsidRPr="004542FE">
        <w:rPr>
          <w:i/>
        </w:rPr>
        <w:t>första stycket</w:t>
      </w:r>
      <w:r>
        <w:t xml:space="preserve"> ingripa mot en fysisk person som </w:t>
      </w:r>
      <w:r w:rsidRPr="000A3DD7">
        <w:t>ingår i den juridiska personens styrelse, är dess verkställande direktör, eller ersättare för någon av dem, om den juridiska personen har åsidosatt sina skyldigheter enligt förordningen om värdepapperisering. Ingripandet kan ske genom att den fysiska personen i fråga under en viss tid, lägst tre och högst tio år, inte får vara styrelseledamot eller verkställande direktör eller ersättare för någon av dem i en originator, ett medverkande institut eller ett specialföretag för värdepapperisering (</w:t>
      </w:r>
      <w:r w:rsidRPr="000A3DD7">
        <w:rPr>
          <w:i/>
        </w:rPr>
        <w:t>punkt 1</w:t>
      </w:r>
      <w:r w:rsidRPr="000A3DD7">
        <w:t>). Det inne</w:t>
      </w:r>
      <w:r w:rsidRPr="000A3DD7">
        <w:softHyphen/>
        <w:t xml:space="preserve">bär att personen i fråga inte får inneha ett sådant uppdrag eller en sådan befattning i något företag som tillhör någon av dessa tre kategorier. Ingripande kan </w:t>
      </w:r>
      <w:r w:rsidRPr="000A3DD7">
        <w:lastRenderedPageBreak/>
        <w:t>även ske genom sanktionsavgift (</w:t>
      </w:r>
      <w:r w:rsidRPr="000A3DD7">
        <w:rPr>
          <w:i/>
        </w:rPr>
        <w:t>punkt</w:t>
      </w:r>
      <w:r w:rsidRPr="00567A80">
        <w:rPr>
          <w:i/>
        </w:rPr>
        <w:t xml:space="preserve"> 2</w:t>
      </w:r>
      <w:r>
        <w:t>). Ett ingripande kan ske genom en av dessa sanktioner eller genom båda sanktionerna. Ett förbud att ingå i ledningen bör endast bli aktuellt om den juridiska person som har gjort sig skyldig till överträdelsen av förordningen är en origi</w:t>
      </w:r>
      <w:r>
        <w:softHyphen/>
        <w:t>nator, ett med</w:t>
      </w:r>
      <w:r>
        <w:softHyphen/>
        <w:t>verkande institut eller ett specialföretag för värdepapperi</w:t>
      </w:r>
      <w:r>
        <w:softHyphen/>
        <w:t>sering. Ett ingripande genom sanktionsavgift kan däremot ske oavsett om den jurid</w:t>
      </w:r>
      <w:r>
        <w:softHyphen/>
        <w:t>iska personen tillhör någon av dessa tre kategorier eller inte. Bestämmelser om omständigheter som ska beaktas vid valet av ingripande finns i 14 och 15 §§ och bestämmelser om sanktionsavgift finns i 13, 16 och 18–21 §§.</w:t>
      </w:r>
    </w:p>
    <w:p w14:paraId="1843CD33" w14:textId="77777777" w:rsidR="000A2C95" w:rsidRDefault="000A2C95" w:rsidP="000A2C95">
      <w:pPr>
        <w:pStyle w:val="Brdtextmedindrag"/>
      </w:pPr>
      <w:r>
        <w:t xml:space="preserve">Enligt </w:t>
      </w:r>
      <w:r w:rsidRPr="00087754">
        <w:rPr>
          <w:i/>
        </w:rPr>
        <w:t>andra stycket</w:t>
      </w:r>
      <w:r>
        <w:t xml:space="preserve"> får ett ingripande mot en fysisk person enligt första stycket ske bara om den juridiska personens överträdelse är allvarlig och den fysiska personen i fråga uppsåtligen eller av grov oaktsamhet orsakat överträdelsen. </w:t>
      </w:r>
    </w:p>
    <w:p w14:paraId="7C23E41B" w14:textId="77777777" w:rsidR="000A2C95" w:rsidRPr="00E861EC" w:rsidRDefault="000A2C95" w:rsidP="000A2C95">
      <w:pPr>
        <w:pStyle w:val="Brdtextmedindrag"/>
      </w:pPr>
      <w:r w:rsidRPr="00087754">
        <w:t>Att</w:t>
      </w:r>
      <w:r>
        <w:t xml:space="preserve"> frågor om ingripanden mot fysiska personer tas upp av Finans</w:t>
      </w:r>
      <w:r>
        <w:softHyphen/>
        <w:t>inspektionen genom sanktionsföreläggande följer av 8 §, se författnings</w:t>
      </w:r>
      <w:r>
        <w:softHyphen/>
        <w:t>kommentaren till den paragrafen.</w:t>
      </w:r>
    </w:p>
    <w:p w14:paraId="07F2E410" w14:textId="77777777" w:rsidR="000A2C95" w:rsidRDefault="000A2C95" w:rsidP="000A2C95">
      <w:pPr>
        <w:pStyle w:val="Rubrik4utannumrering"/>
        <w:spacing w:before="360"/>
      </w:pPr>
      <w:r>
        <w:t>Sanktionsföreläggande</w:t>
      </w:r>
    </w:p>
    <w:p w14:paraId="0C23DDDB" w14:textId="77777777" w:rsidR="000A2C95" w:rsidRPr="009749C4" w:rsidRDefault="000A2C95" w:rsidP="000A2C95">
      <w:pPr>
        <w:pStyle w:val="Brdtext"/>
        <w:rPr>
          <w:sz w:val="18"/>
          <w:szCs w:val="18"/>
        </w:rPr>
      </w:pPr>
      <w:r w:rsidRPr="009749C4">
        <w:rPr>
          <w:b/>
          <w:sz w:val="18"/>
          <w:szCs w:val="18"/>
        </w:rPr>
        <w:t>8 §</w:t>
      </w:r>
      <w:r w:rsidRPr="009749C4">
        <w:rPr>
          <w:sz w:val="18"/>
          <w:szCs w:val="18"/>
        </w:rPr>
        <w:t> Frågor om ingripande mot fysiska personer enligt 7 § tas upp av Finansinspek</w:t>
      </w:r>
      <w:r>
        <w:rPr>
          <w:sz w:val="18"/>
          <w:szCs w:val="18"/>
        </w:rPr>
        <w:softHyphen/>
      </w:r>
      <w:r w:rsidRPr="009749C4">
        <w:rPr>
          <w:sz w:val="18"/>
          <w:szCs w:val="18"/>
        </w:rPr>
        <w:t>tionen genom sanktionsföreläggande.</w:t>
      </w:r>
    </w:p>
    <w:p w14:paraId="5702DC32" w14:textId="77777777" w:rsidR="000A2C95" w:rsidRPr="009749C4" w:rsidRDefault="000A2C95" w:rsidP="000A2C95">
      <w:pPr>
        <w:pStyle w:val="Brdtextmedindrag"/>
        <w:rPr>
          <w:sz w:val="18"/>
          <w:szCs w:val="18"/>
        </w:rPr>
      </w:pPr>
      <w:r w:rsidRPr="009749C4">
        <w:rPr>
          <w:sz w:val="18"/>
          <w:szCs w:val="18"/>
        </w:rPr>
        <w:t>Ett sanktionsföreläggande innebär att den fysiska personen föreläggs att inom en viss tid godkänna en sanktion som är bestämd till tid eller belopp.</w:t>
      </w:r>
    </w:p>
    <w:p w14:paraId="23C64880" w14:textId="77777777" w:rsidR="000A2C95" w:rsidRPr="009749C4" w:rsidRDefault="000A2C95" w:rsidP="000A2C95">
      <w:pPr>
        <w:pStyle w:val="Brdtextmedindrag"/>
        <w:rPr>
          <w:sz w:val="18"/>
          <w:szCs w:val="18"/>
        </w:rPr>
      </w:pPr>
      <w:r w:rsidRPr="009749C4">
        <w:rPr>
          <w:sz w:val="18"/>
          <w:szCs w:val="18"/>
        </w:rPr>
        <w:t>När föreläggande har godkänts, gäller det som ett domstolsavgörande som fått laga kraft. Ett godkännande som görs efter den tid som angetts i föreläggandet är utan verkan.</w:t>
      </w:r>
    </w:p>
    <w:p w14:paraId="08D82447" w14:textId="77777777" w:rsidR="000A2C95" w:rsidRPr="009749C4" w:rsidRDefault="000A2C95" w:rsidP="000A2C95">
      <w:pPr>
        <w:pStyle w:val="Brdtextmedindrag"/>
        <w:rPr>
          <w:sz w:val="18"/>
          <w:szCs w:val="18"/>
        </w:rPr>
      </w:pPr>
    </w:p>
    <w:p w14:paraId="66F48019" w14:textId="77777777" w:rsidR="000A2C95" w:rsidRDefault="000A2C95" w:rsidP="000A2C95">
      <w:pPr>
        <w:pStyle w:val="Brdtextmedindrag"/>
        <w:ind w:firstLine="0"/>
      </w:pPr>
      <w:r>
        <w:t>Paragrafen reglerar, tillsammans med 9–11 §§, för</w:t>
      </w:r>
      <w:r>
        <w:softHyphen/>
        <w:t>farandet för beslut om sanktion genom sanktionsföreläggande. Den är utformad efter förebild av 25 kap. 10 a § lagen om värdepappers</w:t>
      </w:r>
      <w:r>
        <w:softHyphen/>
        <w:t xml:space="preserve">marknaden (prop. 2014/15:57 s. 72). Övervägandena finns i avsnitt 7.5. </w:t>
      </w:r>
    </w:p>
    <w:p w14:paraId="4CE323C9" w14:textId="77777777" w:rsidR="000A2C95" w:rsidRPr="00811A13" w:rsidRDefault="000A2C95" w:rsidP="000A2C95">
      <w:pPr>
        <w:pStyle w:val="Brdtextmedindrag"/>
      </w:pPr>
      <w:r>
        <w:t xml:space="preserve">Enligt </w:t>
      </w:r>
      <w:r w:rsidRPr="00031318">
        <w:rPr>
          <w:i/>
        </w:rPr>
        <w:t>första stycket</w:t>
      </w:r>
      <w:r>
        <w:t xml:space="preserve"> ska ingripanden mot en fysisk person enligt 7 §, dvs. någon som ingår i ledningen för en juridisk person, tas upp av Finans</w:t>
      </w:r>
      <w:r>
        <w:softHyphen/>
        <w:t>inspektionen genom sanktions</w:t>
      </w:r>
      <w:r>
        <w:softHyphen/>
        <w:t>föreläggande. Det är fråga om ingripande mot styrelseledamot i en juridisk person, den juridiska personens verk</w:t>
      </w:r>
      <w:r>
        <w:softHyphen/>
        <w:t xml:space="preserve">ställande direktör, eller ersättare för någon av dem, i ett fall då den juridiska personen överträtt förordningen om </w:t>
      </w:r>
      <w:r w:rsidRPr="00811A13">
        <w:t xml:space="preserve">värdepapperisering. </w:t>
      </w:r>
    </w:p>
    <w:p w14:paraId="40E0B4A7" w14:textId="77777777" w:rsidR="000A2C95" w:rsidRDefault="000A2C95" w:rsidP="000A2C95">
      <w:pPr>
        <w:pStyle w:val="Brdtextmedindrag"/>
      </w:pPr>
      <w:r>
        <w:t>I</w:t>
      </w:r>
      <w:r w:rsidRPr="00811A13">
        <w:t xml:space="preserve"> </w:t>
      </w:r>
      <w:r w:rsidRPr="00811A13">
        <w:rPr>
          <w:i/>
        </w:rPr>
        <w:t>andra stycket</w:t>
      </w:r>
      <w:r w:rsidRPr="00811A13">
        <w:t xml:space="preserve"> </w:t>
      </w:r>
      <w:r>
        <w:t>anges</w:t>
      </w:r>
      <w:r w:rsidRPr="00811A13">
        <w:t xml:space="preserve"> vad ett sanktionsföreläggande innebär, dvs. att den fysiska person som </w:t>
      </w:r>
      <w:r w:rsidRPr="002C2B9C">
        <w:t>sanktionsföreläggandet riktas mot</w:t>
      </w:r>
      <w:r w:rsidRPr="00811A13">
        <w:t xml:space="preserve"> föreläggs att inom en viss tid godkänna en sanktion </w:t>
      </w:r>
      <w:r>
        <w:t>som är bestämd till tid eller belopp. Tids</w:t>
      </w:r>
      <w:r>
        <w:softHyphen/>
        <w:t>fristen bör vara så lång att personen i fråga får skäligt rådrum att ta ställ</w:t>
      </w:r>
      <w:r>
        <w:softHyphen/>
        <w:t>ning till Finansinspektionens påståenden.</w:t>
      </w:r>
    </w:p>
    <w:p w14:paraId="077F5452" w14:textId="77777777" w:rsidR="000A2C95" w:rsidRPr="00FE1085" w:rsidRDefault="000A2C95" w:rsidP="000A2C95">
      <w:pPr>
        <w:pStyle w:val="Brdtextmedindrag"/>
      </w:pPr>
      <w:r>
        <w:t xml:space="preserve">Enligt </w:t>
      </w:r>
      <w:r w:rsidRPr="0074735B">
        <w:rPr>
          <w:i/>
        </w:rPr>
        <w:t>tredje stycket</w:t>
      </w:r>
      <w:r>
        <w:t xml:space="preserve"> gäller ett godkänt sanktionsföreläggande som ett domstolsavgörande som fått laga kraft. Ett godkänt sanktionsföreläggande som avser sanktionsavgift kan därmed verkställas enligt utsök</w:t>
      </w:r>
      <w:r>
        <w:softHyphen/>
        <w:t>ningsbal</w:t>
      </w:r>
      <w:r>
        <w:softHyphen/>
        <w:t>kens bestämmelser (se 3 kap. 1 § utsökningsbalken). Ett godkänn</w:t>
      </w:r>
      <w:r>
        <w:softHyphen/>
        <w:t>ande som görs efter den tid som angetts i föreläggandet är utan verkan.</w:t>
      </w:r>
    </w:p>
    <w:p w14:paraId="3AD2859C" w14:textId="77777777" w:rsidR="000A2C95" w:rsidRPr="00FE1085" w:rsidRDefault="000A2C95" w:rsidP="000A2C95">
      <w:pPr>
        <w:pStyle w:val="Brdtextmedindrag"/>
      </w:pPr>
    </w:p>
    <w:p w14:paraId="395C97E0" w14:textId="77777777" w:rsidR="000A2C95" w:rsidRPr="009749C4" w:rsidRDefault="000A2C95" w:rsidP="000A2C95">
      <w:pPr>
        <w:pStyle w:val="Brdtext"/>
        <w:rPr>
          <w:sz w:val="18"/>
          <w:szCs w:val="18"/>
        </w:rPr>
      </w:pPr>
      <w:r w:rsidRPr="009749C4">
        <w:rPr>
          <w:b/>
          <w:sz w:val="18"/>
          <w:szCs w:val="18"/>
        </w:rPr>
        <w:t>9</w:t>
      </w:r>
      <w:r>
        <w:rPr>
          <w:b/>
          <w:sz w:val="18"/>
          <w:szCs w:val="18"/>
        </w:rPr>
        <w:t> </w:t>
      </w:r>
      <w:r w:rsidRPr="009749C4">
        <w:rPr>
          <w:b/>
          <w:sz w:val="18"/>
          <w:szCs w:val="18"/>
        </w:rPr>
        <w:t>§</w:t>
      </w:r>
      <w:r w:rsidRPr="009749C4">
        <w:rPr>
          <w:sz w:val="18"/>
          <w:szCs w:val="18"/>
        </w:rPr>
        <w:t xml:space="preserve"> Ett sanktionsföreläggande ska innehålla uppgift om </w:t>
      </w:r>
    </w:p>
    <w:p w14:paraId="303B3CED" w14:textId="77777777" w:rsidR="000A2C95" w:rsidRPr="009749C4" w:rsidRDefault="000A2C95" w:rsidP="000A2C95">
      <w:pPr>
        <w:pStyle w:val="Brdtextmedindrag"/>
        <w:rPr>
          <w:sz w:val="18"/>
          <w:szCs w:val="18"/>
        </w:rPr>
      </w:pPr>
      <w:r w:rsidRPr="009749C4">
        <w:rPr>
          <w:sz w:val="18"/>
          <w:szCs w:val="18"/>
        </w:rPr>
        <w:t>1.</w:t>
      </w:r>
      <w:r>
        <w:rPr>
          <w:sz w:val="18"/>
          <w:szCs w:val="18"/>
        </w:rPr>
        <w:t> </w:t>
      </w:r>
      <w:r w:rsidRPr="009749C4">
        <w:rPr>
          <w:sz w:val="18"/>
          <w:szCs w:val="18"/>
        </w:rPr>
        <w:t>den fysiska person som föreläggandet avser,</w:t>
      </w:r>
    </w:p>
    <w:p w14:paraId="6B9D0DB0" w14:textId="77777777" w:rsidR="000A2C95" w:rsidRPr="009749C4" w:rsidRDefault="000A2C95" w:rsidP="000A2C95">
      <w:pPr>
        <w:pStyle w:val="Brdtextmedindrag"/>
        <w:rPr>
          <w:sz w:val="18"/>
          <w:szCs w:val="18"/>
        </w:rPr>
      </w:pPr>
      <w:r w:rsidRPr="009749C4">
        <w:rPr>
          <w:sz w:val="18"/>
          <w:szCs w:val="18"/>
        </w:rPr>
        <w:t>2.</w:t>
      </w:r>
      <w:r>
        <w:rPr>
          <w:sz w:val="18"/>
          <w:szCs w:val="18"/>
        </w:rPr>
        <w:t> </w:t>
      </w:r>
      <w:r w:rsidRPr="009749C4">
        <w:rPr>
          <w:sz w:val="18"/>
          <w:szCs w:val="18"/>
        </w:rPr>
        <w:t>överträdelsen och de omständigheter som behövs för att känneteckna den,</w:t>
      </w:r>
    </w:p>
    <w:p w14:paraId="0322FE9F" w14:textId="77777777" w:rsidR="000A2C95" w:rsidRPr="009749C4" w:rsidRDefault="000A2C95" w:rsidP="000A2C95">
      <w:pPr>
        <w:pStyle w:val="Brdtextmedindrag"/>
        <w:rPr>
          <w:sz w:val="18"/>
          <w:szCs w:val="18"/>
        </w:rPr>
      </w:pPr>
      <w:r w:rsidRPr="009749C4">
        <w:rPr>
          <w:sz w:val="18"/>
          <w:szCs w:val="18"/>
        </w:rPr>
        <w:t>3.</w:t>
      </w:r>
      <w:r>
        <w:rPr>
          <w:sz w:val="18"/>
          <w:szCs w:val="18"/>
        </w:rPr>
        <w:t> </w:t>
      </w:r>
      <w:r w:rsidRPr="009749C4">
        <w:rPr>
          <w:sz w:val="18"/>
          <w:szCs w:val="18"/>
        </w:rPr>
        <w:t>de bestämmelser som är tillämpliga på överträdelsen, och</w:t>
      </w:r>
    </w:p>
    <w:p w14:paraId="708EB99B" w14:textId="77777777" w:rsidR="000A2C95" w:rsidRPr="009749C4" w:rsidRDefault="000A2C95" w:rsidP="000A2C95">
      <w:pPr>
        <w:pStyle w:val="Brdtextmedindrag"/>
        <w:rPr>
          <w:sz w:val="18"/>
          <w:szCs w:val="18"/>
        </w:rPr>
      </w:pPr>
      <w:r w:rsidRPr="009749C4">
        <w:rPr>
          <w:sz w:val="18"/>
          <w:szCs w:val="18"/>
        </w:rPr>
        <w:lastRenderedPageBreak/>
        <w:t>4.</w:t>
      </w:r>
      <w:r>
        <w:rPr>
          <w:sz w:val="18"/>
          <w:szCs w:val="18"/>
        </w:rPr>
        <w:t> </w:t>
      </w:r>
      <w:r w:rsidRPr="009749C4">
        <w:rPr>
          <w:sz w:val="18"/>
          <w:szCs w:val="18"/>
        </w:rPr>
        <w:t>den sanktion som föreläggs personen.</w:t>
      </w:r>
    </w:p>
    <w:p w14:paraId="2E7350B8" w14:textId="77777777" w:rsidR="000A2C95" w:rsidRPr="009749C4" w:rsidRDefault="000A2C95" w:rsidP="000A2C95">
      <w:pPr>
        <w:pStyle w:val="Brdtextmedindrag"/>
        <w:rPr>
          <w:sz w:val="18"/>
          <w:szCs w:val="18"/>
        </w:rPr>
      </w:pPr>
      <w:r w:rsidRPr="009749C4">
        <w:rPr>
          <w:sz w:val="18"/>
          <w:szCs w:val="18"/>
        </w:rPr>
        <w:t>Föreläggandet ska också innehålla en upplysning om att ansökan om sanktion kan komma att ges in till domstol, om föreläggandet inte godkänns inom den tid som Finansinspektionen anger.</w:t>
      </w:r>
    </w:p>
    <w:p w14:paraId="18EC727F" w14:textId="77777777" w:rsidR="000A2C95" w:rsidRPr="00653964" w:rsidRDefault="000A2C95" w:rsidP="000A2C95">
      <w:pPr>
        <w:pStyle w:val="Brdtextmedindrag"/>
      </w:pPr>
    </w:p>
    <w:p w14:paraId="41F128D6" w14:textId="77777777" w:rsidR="000A2C95" w:rsidRPr="007A0032" w:rsidRDefault="000A2C95" w:rsidP="000A2C95">
      <w:pPr>
        <w:pStyle w:val="Brdtextmedindrag"/>
        <w:ind w:firstLine="0"/>
      </w:pPr>
      <w:r w:rsidRPr="007A0032">
        <w:t xml:space="preserve">Paragrafen anger vilka uppgifter ett sanktionsföreläggande ska innehålla. </w:t>
      </w:r>
      <w:r>
        <w:t>Den</w:t>
      </w:r>
      <w:r w:rsidRPr="007A0032">
        <w:t xml:space="preserve"> är utformad efter förebild a</w:t>
      </w:r>
      <w:r>
        <w:t>v 25 kap. 10 b § lagen om värde</w:t>
      </w:r>
      <w:r>
        <w:softHyphen/>
        <w:t>pappers</w:t>
      </w:r>
      <w:r>
        <w:softHyphen/>
        <w:t>mark</w:t>
      </w:r>
      <w:r w:rsidRPr="007A0032">
        <w:t xml:space="preserve">naden (prop. 2014/15:57 s. 73). </w:t>
      </w:r>
      <w:r>
        <w:t xml:space="preserve">Övervägandena finns i avsnitt 7.5. </w:t>
      </w:r>
    </w:p>
    <w:p w14:paraId="5BB86425" w14:textId="77777777" w:rsidR="000A2C95" w:rsidRPr="007A0032" w:rsidRDefault="000A2C95" w:rsidP="000A2C95">
      <w:pPr>
        <w:pStyle w:val="Brdtextmedindrag"/>
      </w:pPr>
      <w:r w:rsidRPr="007A0032">
        <w:t>För att kunna identifiera en överträdelse och avgränsa den mot andra förfaranden måste ett sanktionsföreläggand</w:t>
      </w:r>
      <w:r>
        <w:t>e innehålla vissa specifika upp</w:t>
      </w:r>
      <w:r>
        <w:softHyphen/>
      </w:r>
      <w:r w:rsidRPr="007A0032">
        <w:t xml:space="preserve">gifter. I </w:t>
      </w:r>
      <w:r w:rsidRPr="007A0032">
        <w:rPr>
          <w:i/>
        </w:rPr>
        <w:t>första stycket</w:t>
      </w:r>
      <w:r w:rsidRPr="007A0032">
        <w:t xml:space="preserve"> anges vilka uppgifter ett sankti</w:t>
      </w:r>
      <w:r>
        <w:t xml:space="preserve">onsföreläggande ska innehålla, vilket innebär den </w:t>
      </w:r>
      <w:r w:rsidRPr="007A0032">
        <w:t>fysiska person som föreläggandet avser, över</w:t>
      </w:r>
      <w:r>
        <w:softHyphen/>
      </w:r>
      <w:r w:rsidRPr="007A0032">
        <w:t xml:space="preserve">trädelsen och de omständigheter som behövs för att </w:t>
      </w:r>
      <w:r>
        <w:t>känne</w:t>
      </w:r>
      <w:r w:rsidRPr="007A0032">
        <w:t>teckna den, de bestämmelser som är tillämpliga på överträdelsen och den sanktion som föreläggs personen. Med de omständi</w:t>
      </w:r>
      <w:r>
        <w:t>gheter som behövs för att känne</w:t>
      </w:r>
      <w:r>
        <w:softHyphen/>
      </w:r>
      <w:r w:rsidRPr="007A0032">
        <w:t xml:space="preserve">teckna överträdelsen avses en beskrivning av vad som läggs den berörda </w:t>
      </w:r>
      <w:r>
        <w:t>fysiska</w:t>
      </w:r>
      <w:r w:rsidRPr="007A0032">
        <w:t xml:space="preserve"> personen till last. Genom Finansinspektionens uppgifter ska mot</w:t>
      </w:r>
      <w:r>
        <w:softHyphen/>
      </w:r>
      <w:r w:rsidRPr="007A0032">
        <w:t>tagaren av föreläggandet</w:t>
      </w:r>
      <w:r>
        <w:t xml:space="preserve"> enkelt kunna förstå vad inspektionen påstår</w:t>
      </w:r>
      <w:r w:rsidRPr="007A0032">
        <w:t xml:space="preserve"> att han eller hon har</w:t>
      </w:r>
      <w:r>
        <w:t xml:space="preserve"> gjort sig skyldig till och där</w:t>
      </w:r>
      <w:r w:rsidRPr="007A0032">
        <w:t>igenom kunna bedöma hur föreläggandet ska bemötas. Av föreläggandet bör det framgå under vilken tid och på vilken plats som överträdelsen har ägt rum samt vilken juridisk person som har begått den. Dessutom bör det framgå varför Finansinspek</w:t>
      </w:r>
      <w:r>
        <w:softHyphen/>
      </w:r>
      <w:r w:rsidRPr="007A0032">
        <w:t>tionen anser att den juridiska personens överträdelse är allvarlig och på vilka grunder inspektionen bedömer att den fysiska personen i fråga har orsakat överträdelsen</w:t>
      </w:r>
      <w:r>
        <w:t xml:space="preserve"> uppsåtligen eller av grov oaktsamhet (jfr 7</w:t>
      </w:r>
      <w:r w:rsidRPr="007A0032">
        <w:t xml:space="preserve"> § andra stycket). Bestämmelsen är uppbyggd på liknande sätt s</w:t>
      </w:r>
      <w:r>
        <w:t>om 48 kap. 6 § rättegångsbalken som avser strafföre</w:t>
      </w:r>
      <w:r w:rsidRPr="007A0032">
        <w:t>läggande.</w:t>
      </w:r>
    </w:p>
    <w:p w14:paraId="4BE6C771" w14:textId="77777777" w:rsidR="000A2C95" w:rsidRDefault="000A2C95" w:rsidP="000A2C95">
      <w:pPr>
        <w:pStyle w:val="Brdtextmedindrag"/>
      </w:pPr>
      <w:r w:rsidRPr="007A0032">
        <w:t xml:space="preserve">Enligt </w:t>
      </w:r>
      <w:r w:rsidRPr="007A0032">
        <w:rPr>
          <w:i/>
        </w:rPr>
        <w:t>andra stycket</w:t>
      </w:r>
      <w:r w:rsidRPr="007A0032">
        <w:t xml:space="preserve"> ska sanktionsföre</w:t>
      </w:r>
      <w:r>
        <w:t>läggandet även innehålla en upp</w:t>
      </w:r>
      <w:r>
        <w:softHyphen/>
      </w:r>
      <w:r w:rsidRPr="007A0032">
        <w:t>lysning om att en ansökan om sanktion kan komma att ges in till domstol, om den fysiska personen i fråga inte godkänner föreläggandet inom den tid som Finansinspektionen anger.</w:t>
      </w:r>
    </w:p>
    <w:p w14:paraId="6F7E1862" w14:textId="77777777" w:rsidR="000A2C95" w:rsidRDefault="000A2C95" w:rsidP="000A2C95">
      <w:pPr>
        <w:pStyle w:val="Brdtextmedindrag"/>
      </w:pPr>
    </w:p>
    <w:p w14:paraId="537A5BBD" w14:textId="77777777" w:rsidR="000A2C95" w:rsidRPr="009749C4" w:rsidRDefault="000A2C95" w:rsidP="000A2C95">
      <w:pPr>
        <w:pStyle w:val="Brdtext"/>
        <w:rPr>
          <w:sz w:val="18"/>
          <w:szCs w:val="18"/>
        </w:rPr>
      </w:pPr>
      <w:r w:rsidRPr="009749C4">
        <w:rPr>
          <w:b/>
          <w:sz w:val="18"/>
          <w:szCs w:val="18"/>
        </w:rPr>
        <w:t>10</w:t>
      </w:r>
      <w:r>
        <w:rPr>
          <w:b/>
          <w:sz w:val="18"/>
          <w:szCs w:val="18"/>
        </w:rPr>
        <w:t> </w:t>
      </w:r>
      <w:r w:rsidRPr="009749C4">
        <w:rPr>
          <w:b/>
          <w:sz w:val="18"/>
          <w:szCs w:val="18"/>
        </w:rPr>
        <w:t>§</w:t>
      </w:r>
      <w:r>
        <w:rPr>
          <w:b/>
          <w:sz w:val="18"/>
          <w:szCs w:val="18"/>
        </w:rPr>
        <w:t> </w:t>
      </w:r>
      <w:r w:rsidRPr="009749C4">
        <w:rPr>
          <w:sz w:val="18"/>
          <w:szCs w:val="18"/>
        </w:rPr>
        <w:t>Om ett sanktionsföreläggande inte har godkänts inom angiven tid, får Finans</w:t>
      </w:r>
      <w:r>
        <w:rPr>
          <w:sz w:val="18"/>
          <w:szCs w:val="18"/>
        </w:rPr>
        <w:softHyphen/>
      </w:r>
      <w:r w:rsidRPr="009749C4">
        <w:rPr>
          <w:sz w:val="18"/>
          <w:szCs w:val="18"/>
        </w:rPr>
        <w:t xml:space="preserve">inspektionen ansöka hos domstol om att sanktion ska beslutas. En sådan ansökan ska göras hos den förvaltningsrätt som är behörig att pröva ett överklagande av Finansinspektionens beslut om ingripande mot den juridiska personen för samma överträdelse. </w:t>
      </w:r>
    </w:p>
    <w:p w14:paraId="181E507B" w14:textId="77777777" w:rsidR="000A2C95" w:rsidRPr="009749C4" w:rsidRDefault="000A2C95" w:rsidP="000A2C95">
      <w:pPr>
        <w:pStyle w:val="Brdtextmedindrag"/>
        <w:rPr>
          <w:sz w:val="18"/>
          <w:szCs w:val="18"/>
        </w:rPr>
      </w:pPr>
      <w:r w:rsidRPr="009749C4">
        <w:rPr>
          <w:sz w:val="18"/>
          <w:szCs w:val="18"/>
        </w:rPr>
        <w:t>Prövningstillstånd krävs vid överklagande till kammarrätten.</w:t>
      </w:r>
    </w:p>
    <w:p w14:paraId="5E024AF6" w14:textId="77777777" w:rsidR="000A2C95" w:rsidRPr="00523BDE" w:rsidRDefault="000A2C95" w:rsidP="000A2C95">
      <w:pPr>
        <w:pStyle w:val="Brdtextmedindrag"/>
      </w:pPr>
    </w:p>
    <w:p w14:paraId="190295C3" w14:textId="77777777" w:rsidR="000A2C95" w:rsidRPr="00CE1D06" w:rsidRDefault="000A2C95" w:rsidP="000A2C95">
      <w:pPr>
        <w:pStyle w:val="Brdtextmedindrag"/>
        <w:ind w:firstLine="0"/>
      </w:pPr>
      <w:r w:rsidRPr="00CE1D06">
        <w:t>Paragrafen anger vad som gäller i fråga om domstolsprövning för det fall ett sanktionsföreläggande inte</w:t>
      </w:r>
      <w:r>
        <w:t xml:space="preserve"> har godkänts. Den är ut</w:t>
      </w:r>
      <w:r w:rsidRPr="00CE1D06">
        <w:t>formad efter förebild av 25 ka</w:t>
      </w:r>
      <w:r>
        <w:t>p. 10 c § lagen om värdepappersmark</w:t>
      </w:r>
      <w:r w:rsidRPr="00CE1D06">
        <w:t>naden (prop. 2014/15:57 s.</w:t>
      </w:r>
      <w:r>
        <w:t> </w:t>
      </w:r>
      <w:r w:rsidRPr="00CE1D06">
        <w:t>73</w:t>
      </w:r>
      <w:r>
        <w:t>). Övervägandena finns i avsnitt 7.5.</w:t>
      </w:r>
    </w:p>
    <w:p w14:paraId="13381DE1" w14:textId="77777777" w:rsidR="000A2C95" w:rsidRPr="00CE1D06" w:rsidRDefault="000A2C95" w:rsidP="000A2C95">
      <w:pPr>
        <w:pStyle w:val="Brdtextmedindrag"/>
      </w:pPr>
      <w:r w:rsidRPr="00CE1D06">
        <w:t xml:space="preserve">Enligt </w:t>
      </w:r>
      <w:r w:rsidRPr="00CE1D06">
        <w:rPr>
          <w:i/>
        </w:rPr>
        <w:t>första stycket</w:t>
      </w:r>
      <w:r w:rsidRPr="00CE1D06">
        <w:t xml:space="preserve"> får Finansinspekt</w:t>
      </w:r>
      <w:r>
        <w:t>ionen ansöka hos allmän förvalt</w:t>
      </w:r>
      <w:r>
        <w:softHyphen/>
      </w:r>
      <w:r w:rsidRPr="00CE1D06">
        <w:t>ningsdomstol om att sanktion ska beslutas om ett sanktionsföreläggande inte har godkänts inom angiven tid. En sådan ansökan ska göras hos den förvaltningsrätt som är behörig att p</w:t>
      </w:r>
      <w:r>
        <w:t>röva ett överklagande av Finans</w:t>
      </w:r>
      <w:r>
        <w:softHyphen/>
      </w:r>
      <w:r w:rsidRPr="00CE1D06">
        <w:t>inspektionens beslut om ingripande mot den juridiska personen för samma överträdelse.</w:t>
      </w:r>
    </w:p>
    <w:p w14:paraId="6ADEF184" w14:textId="77777777" w:rsidR="000A2C95" w:rsidRDefault="000A2C95" w:rsidP="000A2C95">
      <w:pPr>
        <w:pStyle w:val="Brdtextmedindrag"/>
      </w:pPr>
      <w:r w:rsidRPr="00CE1D06">
        <w:t xml:space="preserve">I </w:t>
      </w:r>
      <w:r w:rsidRPr="00CE1D06">
        <w:rPr>
          <w:i/>
        </w:rPr>
        <w:t>andra stycket</w:t>
      </w:r>
      <w:r w:rsidRPr="00CE1D06">
        <w:t xml:space="preserve"> anges att det krävs prövningstillstånd för överklagande till kammarrätten.</w:t>
      </w:r>
    </w:p>
    <w:p w14:paraId="05E43850" w14:textId="77777777" w:rsidR="000A2C95" w:rsidRDefault="000A2C95" w:rsidP="000A2C95">
      <w:pPr>
        <w:pStyle w:val="Brdtextmedindrag"/>
      </w:pPr>
    </w:p>
    <w:p w14:paraId="1F510325" w14:textId="746550CC" w:rsidR="000A2C95" w:rsidRPr="000A3DD7" w:rsidRDefault="000A2C95" w:rsidP="006334F8">
      <w:pPr>
        <w:pStyle w:val="Brdtext"/>
        <w:rPr>
          <w:rStyle w:val="BrdtextChar"/>
          <w:rFonts w:eastAsiaTheme="minorHAnsi"/>
          <w:b/>
          <w:sz w:val="18"/>
          <w:szCs w:val="18"/>
        </w:rPr>
      </w:pPr>
      <w:r w:rsidRPr="009749C4">
        <w:rPr>
          <w:rFonts w:eastAsiaTheme="minorHAnsi"/>
          <w:b/>
          <w:sz w:val="18"/>
          <w:szCs w:val="18"/>
        </w:rPr>
        <w:lastRenderedPageBreak/>
        <w:t>11 </w:t>
      </w:r>
      <w:r w:rsidRPr="000A3DD7">
        <w:rPr>
          <w:rFonts w:eastAsiaTheme="minorHAnsi"/>
          <w:b/>
          <w:sz w:val="18"/>
          <w:szCs w:val="18"/>
        </w:rPr>
        <w:t>§</w:t>
      </w:r>
      <w:r w:rsidRPr="000A3DD7">
        <w:rPr>
          <w:rFonts w:eastAsiaTheme="minorHAnsi"/>
          <w:sz w:val="18"/>
          <w:szCs w:val="18"/>
        </w:rPr>
        <w:t> En sanktion som anges i 7 § får beslutas bara om sanktionsföreläggandet har delgetts den som sanktionen riktas mot inom två år från den tidpunkt då över</w:t>
      </w:r>
      <w:r>
        <w:rPr>
          <w:rFonts w:eastAsiaTheme="minorHAnsi"/>
          <w:sz w:val="18"/>
          <w:szCs w:val="18"/>
        </w:rPr>
        <w:softHyphen/>
      </w:r>
      <w:r w:rsidRPr="000A3DD7">
        <w:rPr>
          <w:rFonts w:eastAsiaTheme="minorHAnsi"/>
          <w:sz w:val="18"/>
          <w:szCs w:val="18"/>
        </w:rPr>
        <w:t>trädelsen ägde rum.</w:t>
      </w:r>
    </w:p>
    <w:p w14:paraId="01F2711F" w14:textId="77777777" w:rsidR="000A2C95" w:rsidRPr="000A3DD7" w:rsidRDefault="000A2C95" w:rsidP="000A2C95">
      <w:pPr>
        <w:pStyle w:val="Brdtext"/>
      </w:pPr>
    </w:p>
    <w:p w14:paraId="4CEA5B19" w14:textId="77777777" w:rsidR="000A2C95" w:rsidRPr="000A3DD7" w:rsidRDefault="000A2C95" w:rsidP="000A2C95">
      <w:pPr>
        <w:pStyle w:val="Brdtextmedindrag"/>
        <w:ind w:firstLine="0"/>
      </w:pPr>
      <w:r w:rsidRPr="000A3DD7">
        <w:t>Paragrafen utgör en preskriptionsbestämmelse för sanktionsföreläggan</w:t>
      </w:r>
      <w:r w:rsidRPr="000A3DD7">
        <w:softHyphen/>
        <w:t>den. Den är utformad efter förebild av 25 kap. 10 d § lagen om värde</w:t>
      </w:r>
      <w:r w:rsidRPr="000A3DD7">
        <w:softHyphen/>
        <w:t>pap</w:t>
      </w:r>
      <w:r w:rsidRPr="000A3DD7">
        <w:softHyphen/>
        <w:t>persmarknaden (prop. 2014/15:57 s. 73). Övervägandena finns i av</w:t>
      </w:r>
      <w:r w:rsidRPr="000A3DD7">
        <w:softHyphen/>
        <w:t>snitt 7.5.</w:t>
      </w:r>
    </w:p>
    <w:p w14:paraId="55B5A7B3" w14:textId="1F0EE5DA" w:rsidR="000A2C95" w:rsidRPr="0017040A" w:rsidRDefault="000A2C95" w:rsidP="000A2C95">
      <w:pPr>
        <w:pStyle w:val="Brdtextmedindrag"/>
      </w:pPr>
      <w:r w:rsidRPr="000A3DD7">
        <w:t>Paragrafen innebär att en sanktion mot en fysisk person som ingår i ledningen för en juridisk person som har överträtt förordningen om värde</w:t>
      </w:r>
      <w:r w:rsidRPr="000A3DD7">
        <w:softHyphen/>
        <w:t>papperisering får beslutas bara om sanktionsföreläggande har delgetts</w:t>
      </w:r>
      <w:r w:rsidRPr="0017040A">
        <w:t xml:space="preserve"> den fysiska personen som sanktionen riktas mot inom två år från den tidpunkt då överträdelsen ägde rum.</w:t>
      </w:r>
      <w:r>
        <w:t xml:space="preserve"> </w:t>
      </w:r>
      <w:r w:rsidRPr="0017040A">
        <w:t>Vid delgivning av ett sanktionsföreläggande får det i normala fall anses vara olämpligt att använda kungörelse</w:t>
      </w:r>
      <w:r>
        <w:softHyphen/>
      </w:r>
      <w:r w:rsidRPr="0017040A">
        <w:t>delgivning och andra delgivningsformer enligt 3</w:t>
      </w:r>
      <w:r>
        <w:t> </w:t>
      </w:r>
      <w:r w:rsidRPr="0017040A">
        <w:t>§ andra stycket, 34–38 och 47–51</w:t>
      </w:r>
      <w:r>
        <w:t> </w:t>
      </w:r>
      <w:r w:rsidRPr="0017040A">
        <w:t>§§ delgivningslagen, jfr 4 § den lagen.</w:t>
      </w:r>
    </w:p>
    <w:p w14:paraId="34EF51CC" w14:textId="77777777" w:rsidR="000A2C95" w:rsidRDefault="000A2C95" w:rsidP="000A2C95">
      <w:pPr>
        <w:pStyle w:val="Rubrik4utannumrering"/>
      </w:pPr>
      <w:r>
        <w:t>Sanktionsavgifter</w:t>
      </w:r>
    </w:p>
    <w:p w14:paraId="5C21DBCB" w14:textId="77777777" w:rsidR="000A2C95" w:rsidRPr="009749C4" w:rsidRDefault="000A2C95" w:rsidP="000A2C95">
      <w:pPr>
        <w:pStyle w:val="Brdtext"/>
        <w:rPr>
          <w:sz w:val="18"/>
          <w:szCs w:val="18"/>
        </w:rPr>
      </w:pPr>
      <w:r w:rsidRPr="009749C4">
        <w:rPr>
          <w:b/>
          <w:sz w:val="18"/>
          <w:szCs w:val="18"/>
        </w:rPr>
        <w:t>12</w:t>
      </w:r>
      <w:r>
        <w:rPr>
          <w:b/>
          <w:sz w:val="18"/>
          <w:szCs w:val="18"/>
        </w:rPr>
        <w:t> </w:t>
      </w:r>
      <w:r w:rsidRPr="009749C4">
        <w:rPr>
          <w:b/>
          <w:sz w:val="18"/>
          <w:szCs w:val="18"/>
        </w:rPr>
        <w:t>§</w:t>
      </w:r>
      <w:r w:rsidRPr="009749C4">
        <w:rPr>
          <w:sz w:val="18"/>
          <w:szCs w:val="18"/>
        </w:rPr>
        <w:t xml:space="preserve"> Sanktionsavgiften för en juridisk person ska fastställas till högst det högsta av</w:t>
      </w:r>
    </w:p>
    <w:p w14:paraId="19F9EF0A" w14:textId="77777777" w:rsidR="000A2C95" w:rsidRPr="009749C4" w:rsidRDefault="000A2C95" w:rsidP="000A2C95">
      <w:pPr>
        <w:pStyle w:val="Brdtextmedindrag"/>
        <w:rPr>
          <w:sz w:val="18"/>
          <w:szCs w:val="18"/>
        </w:rPr>
      </w:pPr>
      <w:r w:rsidRPr="009749C4">
        <w:rPr>
          <w:sz w:val="18"/>
          <w:szCs w:val="18"/>
        </w:rPr>
        <w:t>1.</w:t>
      </w:r>
      <w:r>
        <w:rPr>
          <w:sz w:val="18"/>
          <w:szCs w:val="18"/>
        </w:rPr>
        <w:t> </w:t>
      </w:r>
      <w:r w:rsidRPr="009749C4">
        <w:rPr>
          <w:sz w:val="18"/>
          <w:szCs w:val="18"/>
        </w:rPr>
        <w:t>ett belopp som per den 17 januari 2018 i svenska kronor motsvarade fem</w:t>
      </w:r>
      <w:r>
        <w:rPr>
          <w:sz w:val="18"/>
          <w:szCs w:val="18"/>
        </w:rPr>
        <w:t> </w:t>
      </w:r>
      <w:r w:rsidRPr="009749C4">
        <w:rPr>
          <w:sz w:val="18"/>
          <w:szCs w:val="18"/>
        </w:rPr>
        <w:t>miljoner euro,</w:t>
      </w:r>
    </w:p>
    <w:p w14:paraId="24540284" w14:textId="77777777" w:rsidR="000A2C95" w:rsidRPr="009749C4" w:rsidRDefault="000A2C95" w:rsidP="000A2C95">
      <w:pPr>
        <w:pStyle w:val="Brdtextmedindrag"/>
        <w:rPr>
          <w:sz w:val="18"/>
          <w:szCs w:val="18"/>
        </w:rPr>
      </w:pPr>
      <w:r w:rsidRPr="009749C4">
        <w:rPr>
          <w:sz w:val="18"/>
          <w:szCs w:val="18"/>
        </w:rPr>
        <w:t>2.</w:t>
      </w:r>
      <w:r>
        <w:rPr>
          <w:sz w:val="18"/>
          <w:szCs w:val="18"/>
        </w:rPr>
        <w:t> </w:t>
      </w:r>
      <w:r w:rsidRPr="009749C4">
        <w:rPr>
          <w:sz w:val="18"/>
          <w:szCs w:val="18"/>
        </w:rPr>
        <w:t>tio procent av den juridiska personens omsättning närmast föregående räken</w:t>
      </w:r>
      <w:r>
        <w:rPr>
          <w:sz w:val="18"/>
          <w:szCs w:val="18"/>
        </w:rPr>
        <w:softHyphen/>
      </w:r>
      <w:r w:rsidRPr="009749C4">
        <w:rPr>
          <w:sz w:val="18"/>
          <w:szCs w:val="18"/>
        </w:rPr>
        <w:t xml:space="preserve">skapsår eller, i förekommande fall, motsvarande omsättning på koncernnivå, eller </w:t>
      </w:r>
    </w:p>
    <w:p w14:paraId="45F1380D" w14:textId="77777777" w:rsidR="000A2C95" w:rsidRPr="009749C4" w:rsidRDefault="000A2C95" w:rsidP="000A2C95">
      <w:pPr>
        <w:pStyle w:val="Brdtextmedindrag"/>
        <w:rPr>
          <w:sz w:val="18"/>
          <w:szCs w:val="18"/>
        </w:rPr>
      </w:pPr>
      <w:r w:rsidRPr="009749C4">
        <w:rPr>
          <w:sz w:val="18"/>
          <w:szCs w:val="18"/>
        </w:rPr>
        <w:t>3.</w:t>
      </w:r>
      <w:r>
        <w:rPr>
          <w:sz w:val="18"/>
          <w:szCs w:val="18"/>
        </w:rPr>
        <w:t> </w:t>
      </w:r>
      <w:r w:rsidRPr="009749C4">
        <w:rPr>
          <w:sz w:val="18"/>
          <w:szCs w:val="18"/>
        </w:rPr>
        <w:t>två gånger den vinst som den juridiska personen gjort till följd av över</w:t>
      </w:r>
      <w:r>
        <w:rPr>
          <w:sz w:val="18"/>
          <w:szCs w:val="18"/>
        </w:rPr>
        <w:softHyphen/>
      </w:r>
      <w:r w:rsidRPr="009749C4">
        <w:rPr>
          <w:sz w:val="18"/>
          <w:szCs w:val="18"/>
        </w:rPr>
        <w:t>trädelsen, om beloppet går att fastställa.</w:t>
      </w:r>
    </w:p>
    <w:p w14:paraId="52002A1B" w14:textId="77777777" w:rsidR="000A2C95" w:rsidRPr="009749C4" w:rsidRDefault="000A2C95" w:rsidP="000A2C95">
      <w:pPr>
        <w:pStyle w:val="Brdtextmedindrag"/>
        <w:rPr>
          <w:sz w:val="18"/>
          <w:szCs w:val="18"/>
        </w:rPr>
      </w:pPr>
      <w:r w:rsidRPr="009749C4">
        <w:rPr>
          <w:sz w:val="18"/>
          <w:szCs w:val="18"/>
        </w:rPr>
        <w:t>Sanktionsavgiften får inte fastställas till ett lägre belopp än 5 000 kronor.</w:t>
      </w:r>
    </w:p>
    <w:p w14:paraId="6B5C3069" w14:textId="77777777" w:rsidR="000A2C95" w:rsidRPr="009749C4" w:rsidRDefault="000A2C95" w:rsidP="000A2C95">
      <w:pPr>
        <w:pStyle w:val="Brdtextmedindrag"/>
        <w:rPr>
          <w:sz w:val="18"/>
          <w:szCs w:val="18"/>
        </w:rPr>
      </w:pPr>
      <w:r w:rsidRPr="009749C4">
        <w:rPr>
          <w:sz w:val="18"/>
          <w:szCs w:val="18"/>
        </w:rPr>
        <w:t>Om överträdelsen har skett under den juridiska personens första verksamhetsår eller om uppgifter om omsättningen annars saknas eller är bristfälliga, får omsätt</w:t>
      </w:r>
      <w:r>
        <w:rPr>
          <w:sz w:val="18"/>
          <w:szCs w:val="18"/>
        </w:rPr>
        <w:softHyphen/>
      </w:r>
      <w:r w:rsidRPr="009749C4">
        <w:rPr>
          <w:sz w:val="18"/>
          <w:szCs w:val="18"/>
        </w:rPr>
        <w:t>ningen uppskattas.</w:t>
      </w:r>
    </w:p>
    <w:p w14:paraId="4ABA2DD8" w14:textId="77777777" w:rsidR="000A2C95" w:rsidRPr="009749C4" w:rsidRDefault="000A2C95" w:rsidP="000A2C95">
      <w:pPr>
        <w:pStyle w:val="Brdtextmedindrag"/>
        <w:rPr>
          <w:sz w:val="18"/>
          <w:szCs w:val="18"/>
        </w:rPr>
      </w:pPr>
      <w:r w:rsidRPr="009749C4">
        <w:rPr>
          <w:sz w:val="18"/>
          <w:szCs w:val="18"/>
        </w:rPr>
        <w:t>Avgiften tillfaller staten.</w:t>
      </w:r>
    </w:p>
    <w:p w14:paraId="637DA17E" w14:textId="77777777" w:rsidR="000A2C95" w:rsidRDefault="000A2C95" w:rsidP="000A2C95">
      <w:pPr>
        <w:pStyle w:val="Brdtextmedindrag"/>
      </w:pPr>
    </w:p>
    <w:p w14:paraId="65A9396F" w14:textId="77777777" w:rsidR="000A2C95" w:rsidRPr="00621B9C" w:rsidRDefault="000A2C95" w:rsidP="000A2C95">
      <w:pPr>
        <w:pStyle w:val="Brdtextmedindrag"/>
        <w:ind w:firstLine="0"/>
      </w:pPr>
      <w:r w:rsidRPr="00621B9C">
        <w:t>Paragrafen innehåller bestämm</w:t>
      </w:r>
      <w:r>
        <w:t>elser om storleken på sanktions</w:t>
      </w:r>
      <w:r w:rsidRPr="00621B9C">
        <w:t xml:space="preserve">avgiften för en juridisk person. </w:t>
      </w:r>
      <w:r>
        <w:t>Den</w:t>
      </w:r>
      <w:r w:rsidRPr="00621B9C">
        <w:t xml:space="preserve"> komplett</w:t>
      </w:r>
      <w:r>
        <w:t xml:space="preserve">erar artikel 32.2 f och g i </w:t>
      </w:r>
      <w:r w:rsidRPr="00621B9C">
        <w:t>förord</w:t>
      </w:r>
      <w:r>
        <w:softHyphen/>
      </w:r>
      <w:r w:rsidRPr="00621B9C">
        <w:t>ningen</w:t>
      </w:r>
      <w:r>
        <w:t xml:space="preserve"> om värdepapperisering</w:t>
      </w:r>
      <w:r w:rsidRPr="00621B9C">
        <w:t xml:space="preserve">. </w:t>
      </w:r>
      <w:r>
        <w:t>Paragrafen</w:t>
      </w:r>
      <w:r w:rsidRPr="00621B9C">
        <w:t xml:space="preserve"> är utformad efter förebild av bl.a. 5</w:t>
      </w:r>
      <w:r>
        <w:t> </w:t>
      </w:r>
      <w:r w:rsidRPr="00621B9C">
        <w:t>kap. 8</w:t>
      </w:r>
      <w:r>
        <w:t> </w:t>
      </w:r>
      <w:r w:rsidRPr="00621B9C">
        <w:t>§ första stycket 1 och andra stycket samt 9 § l</w:t>
      </w:r>
      <w:r>
        <w:t>agen med komplett</w:t>
      </w:r>
      <w:r>
        <w:softHyphen/>
        <w:t>erande bestäm</w:t>
      </w:r>
      <w:r w:rsidRPr="00621B9C">
        <w:t>mel</w:t>
      </w:r>
      <w:r>
        <w:t>ser till EU:s marknadsmissbruksförord</w:t>
      </w:r>
      <w:r w:rsidRPr="00621B9C">
        <w:t>ning (pro</w:t>
      </w:r>
      <w:r>
        <w:t>p. 2016/17:22 s. 387 f.). Övervägandena finns i avsnitt 7.6.</w:t>
      </w:r>
    </w:p>
    <w:p w14:paraId="280D4F49" w14:textId="77777777" w:rsidR="000A2C95" w:rsidRPr="00D80E4C" w:rsidRDefault="000A2C95" w:rsidP="000A2C95">
      <w:pPr>
        <w:pStyle w:val="Brdtextmedindrag"/>
      </w:pPr>
      <w:r>
        <w:t xml:space="preserve">I </w:t>
      </w:r>
      <w:r w:rsidRPr="00BA638A">
        <w:rPr>
          <w:i/>
        </w:rPr>
        <w:t>första stycket</w:t>
      </w:r>
      <w:r>
        <w:t xml:space="preserve"> anges de olika beräkningsgrunderna för sanktions</w:t>
      </w:r>
      <w:r>
        <w:softHyphen/>
        <w:t xml:space="preserve">avgiften för en juridisk person. </w:t>
      </w:r>
      <w:r w:rsidRPr="00621B9C">
        <w:t xml:space="preserve">Enligt </w:t>
      </w:r>
      <w:r>
        <w:rPr>
          <w:i/>
        </w:rPr>
        <w:t>punkt</w:t>
      </w:r>
      <w:r w:rsidRPr="0099429A">
        <w:rPr>
          <w:i/>
        </w:rPr>
        <w:t xml:space="preserve"> </w:t>
      </w:r>
      <w:r w:rsidRPr="00567A80">
        <w:rPr>
          <w:i/>
        </w:rPr>
        <w:t>1</w:t>
      </w:r>
      <w:r w:rsidRPr="00621B9C">
        <w:t xml:space="preserve"> får s</w:t>
      </w:r>
      <w:r>
        <w:t>anktionsavgiften uppgå till ett belopp som per den 17</w:t>
      </w:r>
      <w:r w:rsidRPr="00621B9C">
        <w:t xml:space="preserve"> j</w:t>
      </w:r>
      <w:r>
        <w:t>anuari 2018 i svenska kronor mot</w:t>
      </w:r>
      <w:r w:rsidRPr="00621B9C">
        <w:t>svarade fem miljoner euro</w:t>
      </w:r>
      <w:r w:rsidRPr="00D80E4C">
        <w:t>. Vid omräkning mellan euro och svenska kronor tilläm</w:t>
      </w:r>
      <w:r>
        <w:softHyphen/>
      </w:r>
      <w:r w:rsidRPr="00D80E4C">
        <w:t xml:space="preserve">pas den </w:t>
      </w:r>
      <w:r w:rsidRPr="00A54D1E">
        <w:t xml:space="preserve">s.k. </w:t>
      </w:r>
      <w:r w:rsidRPr="005D497F">
        <w:t>fixi</w:t>
      </w:r>
      <w:r w:rsidRPr="004A70CA">
        <w:t>ngkursen som dagligen fastställs av Nasdaq Stockholm AB (Stockholmsbörsen).</w:t>
      </w:r>
      <w:r w:rsidRPr="00453FFB">
        <w:t xml:space="preserve"> Enligt fixingkursen den 17 januari 2018 motsvarade 1 euro 9,8387 svenska kronor.</w:t>
      </w:r>
    </w:p>
    <w:p w14:paraId="21A775F1" w14:textId="77777777" w:rsidR="000A2C95" w:rsidRPr="00621B9C" w:rsidRDefault="000A2C95" w:rsidP="000A2C95">
      <w:pPr>
        <w:pStyle w:val="Brdtextmedindrag"/>
      </w:pPr>
      <w:r w:rsidRPr="00D80E4C">
        <w:t xml:space="preserve">Enligt </w:t>
      </w:r>
      <w:r w:rsidRPr="00D80E4C">
        <w:rPr>
          <w:i/>
        </w:rPr>
        <w:t>punkt</w:t>
      </w:r>
      <w:r>
        <w:rPr>
          <w:i/>
        </w:rPr>
        <w:t> </w:t>
      </w:r>
      <w:r w:rsidRPr="00D80E4C">
        <w:rPr>
          <w:i/>
        </w:rPr>
        <w:t>2</w:t>
      </w:r>
      <w:r w:rsidRPr="00A54D1E">
        <w:t xml:space="preserve"> får sanktionsavgiften uppgå till tio procent av den juridiska personens omsättning närmast föregående räkenskapsår </w:t>
      </w:r>
      <w:r w:rsidRPr="005D497F">
        <w:t>eller, i</w:t>
      </w:r>
      <w:r>
        <w:t> </w:t>
      </w:r>
      <w:r w:rsidRPr="005D497F">
        <w:t>förekommande fall, mot</w:t>
      </w:r>
      <w:r w:rsidRPr="004A70CA">
        <w:t>svarande omsättning på koncernnivå.</w:t>
      </w:r>
      <w:r w:rsidRPr="002C2B9C">
        <w:t xml:space="preserve"> </w:t>
      </w:r>
      <w:bookmarkStart w:id="378" w:name="_Hlk534368258"/>
      <w:r w:rsidRPr="002C2B9C">
        <w:t>Omsätt</w:t>
      </w:r>
      <w:r>
        <w:softHyphen/>
      </w:r>
      <w:r w:rsidRPr="002C2B9C">
        <w:t xml:space="preserve">ningen på koncernnivå bör bestämmas utifrån </w:t>
      </w:r>
      <w:r w:rsidRPr="002B2E03">
        <w:t>den senast tillgängliga koncernredovisning som godkänts av lednings</w:t>
      </w:r>
      <w:r>
        <w:t>o</w:t>
      </w:r>
      <w:r w:rsidRPr="002B2E03">
        <w:t>rg</w:t>
      </w:r>
      <w:r>
        <w:t>an</w:t>
      </w:r>
      <w:r w:rsidRPr="002B2E03">
        <w:t>et för det yttersta moderföretaget (se artikel 32.2</w:t>
      </w:r>
      <w:r w:rsidRPr="002C2B9C">
        <w:t> </w:t>
      </w:r>
      <w:r w:rsidRPr="002B2E03">
        <w:t>f i förordningen om värdepapperisering)</w:t>
      </w:r>
      <w:bookmarkEnd w:id="378"/>
      <w:r w:rsidRPr="002B2E03">
        <w:t xml:space="preserve">. </w:t>
      </w:r>
      <w:bookmarkStart w:id="379" w:name="_Hlk534367937"/>
      <w:r w:rsidRPr="00175A3D">
        <w:t xml:space="preserve">Med ”motsvarande omsättning” avses det som utgör omsättning enligt de </w:t>
      </w:r>
      <w:r w:rsidRPr="00175A3D">
        <w:lastRenderedPageBreak/>
        <w:t xml:space="preserve">redovisningsregler som gäller för den juridiska personen. </w:t>
      </w:r>
      <w:r>
        <w:t>Ur koncern</w:t>
      </w:r>
      <w:r>
        <w:softHyphen/>
        <w:t>redovisningen hämtas således de relevanta intäktsposter som motsvarar omsättningen enligt de redovisningsregler som gäller för det företag som ingripandet riktas mot. Utifrån tillämpliga redovisningsregler finns tre typer av omsättning: omsättning från verksamhet som redovisas enligt årsredovisningslagen (1995:1554), omsättning från verksamhet som redo</w:t>
      </w:r>
      <w:r>
        <w:softHyphen/>
        <w:t>visas enligt lagen (1995:1559) om årsredovisning i kreditinstitut och värdepappersbolag och omsättning från verksamhet som redovisas enligt lagen (1995:1560) om årsredovisning i försäkringsföretag. Om den juridiska personen som en sanktion riktas mot upprättar sin årsredovisning enligt årsredovisnings</w:t>
      </w:r>
      <w:r>
        <w:softHyphen/>
        <w:t>lagen, är den omsättning som ska ligga till grund för sanktionsavgiften summan av nettoomsättningen och övriga rörelse</w:t>
      </w:r>
      <w:r>
        <w:softHyphen/>
        <w:t>intäkter. Om sanktions</w:t>
      </w:r>
      <w:r>
        <w:softHyphen/>
        <w:t>avgiften ska beräknas på koncernnivå ska mot</w:t>
      </w:r>
      <w:r>
        <w:softHyphen/>
        <w:t xml:space="preserve">svarande årsomsättning, dvs. summan av nettoomsättningen och övriga rörelseintäkter, ligga till grund för beräkningen av sanktionsavgiften. </w:t>
      </w:r>
      <w:r w:rsidRPr="0053736C">
        <w:t>För en beskrivning av vilka poster som ska anses utgöra omsättning i ett kreditinstitut eller ett försäkringsföretag, se prop. 2016/17:162 s. 764–766. Om det i koncernen finns verksamhet som redovisas enligt andra författ</w:t>
      </w:r>
      <w:r>
        <w:softHyphen/>
      </w:r>
      <w:r w:rsidRPr="0053736C">
        <w:t>ningar än den som gäller för den juridiska person som ingripandet riktas mot, ska den omsättningen inte räknas med när motsvarande omsättning på koncernnivå bestäms.</w:t>
      </w:r>
      <w:bookmarkEnd w:id="379"/>
    </w:p>
    <w:p w14:paraId="306470E6" w14:textId="77777777" w:rsidR="000A2C95" w:rsidRPr="00621B9C" w:rsidRDefault="000A2C95" w:rsidP="000A2C95">
      <w:pPr>
        <w:pStyle w:val="Brdtextmedindrag"/>
      </w:pPr>
      <w:r w:rsidRPr="00621B9C">
        <w:t xml:space="preserve">I </w:t>
      </w:r>
      <w:r w:rsidRPr="00621B9C">
        <w:rPr>
          <w:i/>
        </w:rPr>
        <w:t xml:space="preserve">punkt </w:t>
      </w:r>
      <w:r>
        <w:rPr>
          <w:i/>
        </w:rPr>
        <w:t>3</w:t>
      </w:r>
      <w:r w:rsidRPr="00621B9C">
        <w:t xml:space="preserve"> anges att sanktionsavgiften </w:t>
      </w:r>
      <w:r>
        <w:t>får uppgå till två</w:t>
      </w:r>
      <w:r w:rsidRPr="00621B9C">
        <w:t xml:space="preserve"> gånger den vinst som den juridiska personen gjort till följd av överträdelsen, om beloppet går att fastställa</w:t>
      </w:r>
      <w:r>
        <w:t xml:space="preserve"> (artikel 32.2 g i förordningen om värdepapperisering)</w:t>
      </w:r>
      <w:r w:rsidRPr="00621B9C">
        <w:t xml:space="preserve">. Begreppet vinst avser ett nettobelopp </w:t>
      </w:r>
      <w:r>
        <w:t>som</w:t>
      </w:r>
      <w:r w:rsidRPr="00621B9C">
        <w:t xml:space="preserve"> omfattar de </w:t>
      </w:r>
      <w:r>
        <w:t>intäkter</w:t>
      </w:r>
      <w:r w:rsidRPr="00621B9C">
        <w:t xml:space="preserve"> som erhållits och </w:t>
      </w:r>
      <w:r w:rsidRPr="00302E8E">
        <w:t>de förluster som undvikits, dvs. den fördel som erhållits</w:t>
      </w:r>
      <w:r w:rsidRPr="00621B9C">
        <w:t xml:space="preserve"> (</w:t>
      </w:r>
      <w:r>
        <w:t>jfr samma prop.</w:t>
      </w:r>
      <w:r w:rsidRPr="00621B9C">
        <w:t xml:space="preserve"> s. 640). </w:t>
      </w:r>
    </w:p>
    <w:p w14:paraId="184BF2EF" w14:textId="77777777" w:rsidR="000A2C95" w:rsidRPr="00621B9C" w:rsidRDefault="000A2C95" w:rsidP="000A2C95">
      <w:pPr>
        <w:pStyle w:val="Brdtextmedindrag"/>
      </w:pPr>
      <w:r w:rsidRPr="00621B9C">
        <w:t>Eftersom grunderna är alt</w:t>
      </w:r>
      <w:r>
        <w:t>ernativa kan sanktionsavgift be</w:t>
      </w:r>
      <w:r w:rsidRPr="00621B9C">
        <w:t>slutas genom ett val mellan beräkningsmodelle</w:t>
      </w:r>
      <w:r>
        <w:t>rna som anges i punk</w:t>
      </w:r>
      <w:r w:rsidRPr="00621B9C">
        <w:t>terna</w:t>
      </w:r>
      <w:r>
        <w:t>. Avgifterna i beräknings</w:t>
      </w:r>
      <w:r w:rsidRPr="00621B9C">
        <w:t>modellerna an</w:t>
      </w:r>
      <w:r>
        <w:t>ges som maximi</w:t>
      </w:r>
      <w:r w:rsidRPr="00621B9C">
        <w:t>be</w:t>
      </w:r>
      <w:r>
        <w:t>lopp, vilket innebär att Finans</w:t>
      </w:r>
      <w:r>
        <w:softHyphen/>
        <w:t>inspek</w:t>
      </w:r>
      <w:r w:rsidRPr="00621B9C">
        <w:t xml:space="preserve">tionen har möjlighet att fastställa sanktionsavgiften till det högsta av de beräknade beloppen. </w:t>
      </w:r>
    </w:p>
    <w:p w14:paraId="34B38A53" w14:textId="77777777" w:rsidR="000A2C95" w:rsidRPr="00621B9C" w:rsidRDefault="000A2C95" w:rsidP="000A2C95">
      <w:pPr>
        <w:pStyle w:val="Brdtextmedindrag"/>
      </w:pPr>
      <w:r w:rsidRPr="00621B9C">
        <w:t xml:space="preserve">I </w:t>
      </w:r>
      <w:r w:rsidRPr="00710A74">
        <w:rPr>
          <w:i/>
        </w:rPr>
        <w:t>andra stycket</w:t>
      </w:r>
      <w:r w:rsidRPr="00621B9C">
        <w:t xml:space="preserve"> anges att sanktionsavgiften inte får bestämmas till ett lägre belopp än 5</w:t>
      </w:r>
      <w:r>
        <w:t> </w:t>
      </w:r>
      <w:r w:rsidRPr="00621B9C">
        <w:t>000 kronor.</w:t>
      </w:r>
    </w:p>
    <w:p w14:paraId="66CE6146" w14:textId="77777777" w:rsidR="000A2C95" w:rsidRPr="00621B9C" w:rsidRDefault="000A2C95" w:rsidP="000A2C95">
      <w:pPr>
        <w:pStyle w:val="Brdtextmedindrag"/>
      </w:pPr>
      <w:r w:rsidRPr="00621B9C">
        <w:t xml:space="preserve">I </w:t>
      </w:r>
      <w:r w:rsidRPr="00710A74">
        <w:rPr>
          <w:i/>
        </w:rPr>
        <w:t>tredje stycket</w:t>
      </w:r>
      <w:r w:rsidRPr="00621B9C">
        <w:t xml:space="preserve"> anges att om överträdelsen har skett under den juridiska personens första verksamhetsår eller om uppgifter om omsättningen annars saknas eller är bristfälliga, får omsättningen uppskattas.</w:t>
      </w:r>
    </w:p>
    <w:p w14:paraId="1676B371" w14:textId="77777777" w:rsidR="000A2C95" w:rsidRPr="00621B9C" w:rsidRDefault="000A2C95" w:rsidP="000A2C95">
      <w:pPr>
        <w:pStyle w:val="Brdtextmedindrag"/>
      </w:pPr>
      <w:r w:rsidRPr="00621B9C">
        <w:t xml:space="preserve">I </w:t>
      </w:r>
      <w:r w:rsidRPr="00710A74">
        <w:rPr>
          <w:i/>
        </w:rPr>
        <w:t>fjärde stycket</w:t>
      </w:r>
      <w:r w:rsidRPr="00621B9C">
        <w:t xml:space="preserve"> anges att sanktionsavgiften tillfaller staten.</w:t>
      </w:r>
    </w:p>
    <w:p w14:paraId="62CEB6F0" w14:textId="77777777" w:rsidR="000A2C95" w:rsidRPr="00BA638A" w:rsidRDefault="000A2C95" w:rsidP="000A2C95">
      <w:pPr>
        <w:pStyle w:val="Brdtextmedindrag"/>
      </w:pPr>
      <w:r w:rsidRPr="00793D3F">
        <w:t>I 16 § finns bestämmelser om vilka omständigheter Finansinspektionen ska beakta när sanktionsavgiftens storlek fastställs</w:t>
      </w:r>
      <w:r w:rsidRPr="00BE5378">
        <w:t>, se författnings</w:t>
      </w:r>
      <w:r w:rsidRPr="00BE5378">
        <w:softHyphen/>
      </w:r>
      <w:r w:rsidRPr="00E80BB5">
        <w:t>kommentaren till den paragrafen.</w:t>
      </w:r>
    </w:p>
    <w:p w14:paraId="2F4CFA91" w14:textId="77777777" w:rsidR="000A2C95" w:rsidRPr="00BA638A" w:rsidRDefault="000A2C95" w:rsidP="000A2C95">
      <w:pPr>
        <w:pStyle w:val="Brdtextmedindrag"/>
      </w:pPr>
    </w:p>
    <w:p w14:paraId="37355D4D" w14:textId="77777777" w:rsidR="000A2C95" w:rsidRPr="00A00BB4" w:rsidRDefault="000A2C95" w:rsidP="000A2C95">
      <w:pPr>
        <w:pStyle w:val="Brdtextmedindrag"/>
        <w:keepNext/>
        <w:ind w:firstLine="0"/>
        <w:rPr>
          <w:sz w:val="18"/>
          <w:szCs w:val="18"/>
        </w:rPr>
      </w:pPr>
      <w:r w:rsidRPr="00A00BB4">
        <w:rPr>
          <w:b/>
          <w:sz w:val="18"/>
          <w:szCs w:val="18"/>
        </w:rPr>
        <w:t>13 § </w:t>
      </w:r>
      <w:r w:rsidRPr="00A00BB4">
        <w:rPr>
          <w:sz w:val="18"/>
          <w:szCs w:val="18"/>
        </w:rPr>
        <w:t>Sanktionsavgiften för en fysisk person ska fastställas till högst det högsta av</w:t>
      </w:r>
    </w:p>
    <w:p w14:paraId="15491789" w14:textId="77777777" w:rsidR="000A2C95" w:rsidRPr="00A00BB4" w:rsidRDefault="000A2C95" w:rsidP="000A2C95">
      <w:pPr>
        <w:pStyle w:val="Brdtextmedindrag"/>
        <w:rPr>
          <w:sz w:val="18"/>
          <w:szCs w:val="18"/>
        </w:rPr>
      </w:pPr>
      <w:r w:rsidRPr="00A00BB4">
        <w:rPr>
          <w:sz w:val="18"/>
          <w:szCs w:val="18"/>
        </w:rPr>
        <w:t>1.</w:t>
      </w:r>
      <w:r w:rsidRPr="00C535A9">
        <w:rPr>
          <w:sz w:val="18"/>
          <w:szCs w:val="18"/>
        </w:rPr>
        <w:t> </w:t>
      </w:r>
      <w:r w:rsidRPr="00A00BB4">
        <w:rPr>
          <w:sz w:val="18"/>
          <w:szCs w:val="18"/>
        </w:rPr>
        <w:t>ett belopp som per den 17 januari 2018 i svenska kronor motsvarade fem</w:t>
      </w:r>
      <w:r w:rsidRPr="00C535A9">
        <w:rPr>
          <w:sz w:val="18"/>
          <w:szCs w:val="18"/>
        </w:rPr>
        <w:t> </w:t>
      </w:r>
      <w:r w:rsidRPr="00A00BB4">
        <w:rPr>
          <w:sz w:val="18"/>
          <w:szCs w:val="18"/>
        </w:rPr>
        <w:t>miljoner euro, eller</w:t>
      </w:r>
    </w:p>
    <w:p w14:paraId="30189DF7" w14:textId="77777777" w:rsidR="000A2C95" w:rsidRPr="00A00BB4" w:rsidRDefault="000A2C95" w:rsidP="000A2C95">
      <w:pPr>
        <w:pStyle w:val="Brdtextmedindrag"/>
        <w:rPr>
          <w:sz w:val="18"/>
          <w:szCs w:val="18"/>
        </w:rPr>
      </w:pPr>
      <w:r w:rsidRPr="00A00BB4">
        <w:rPr>
          <w:sz w:val="18"/>
          <w:szCs w:val="18"/>
        </w:rPr>
        <w:t>2.</w:t>
      </w:r>
      <w:r w:rsidRPr="00C535A9">
        <w:rPr>
          <w:sz w:val="18"/>
          <w:szCs w:val="18"/>
        </w:rPr>
        <w:t> </w:t>
      </w:r>
      <w:r w:rsidRPr="00A00BB4">
        <w:rPr>
          <w:sz w:val="18"/>
          <w:szCs w:val="18"/>
        </w:rPr>
        <w:t xml:space="preserve">två gånger den vinst som den fysiska personen gjort till följd av överträdelsen, om beloppet går att fastställa. </w:t>
      </w:r>
    </w:p>
    <w:p w14:paraId="3B70D33D" w14:textId="77777777" w:rsidR="000A2C95" w:rsidRPr="00A00BB4" w:rsidRDefault="000A2C95" w:rsidP="000A2C95">
      <w:pPr>
        <w:pStyle w:val="Brdtextmedindrag"/>
        <w:rPr>
          <w:sz w:val="18"/>
          <w:szCs w:val="18"/>
        </w:rPr>
      </w:pPr>
      <w:r w:rsidRPr="00A00BB4">
        <w:rPr>
          <w:sz w:val="18"/>
          <w:szCs w:val="18"/>
        </w:rPr>
        <w:t>Avgiften tillfaller staten.</w:t>
      </w:r>
    </w:p>
    <w:p w14:paraId="7264A213" w14:textId="77777777" w:rsidR="000A2C95" w:rsidRDefault="000A2C95" w:rsidP="000A2C95">
      <w:pPr>
        <w:pStyle w:val="Brdtextmedindrag"/>
        <w:ind w:firstLine="0"/>
      </w:pPr>
    </w:p>
    <w:p w14:paraId="19AAA7B8" w14:textId="77777777" w:rsidR="000A2C95" w:rsidRPr="007844A2" w:rsidRDefault="000A2C95" w:rsidP="000A2C95">
      <w:pPr>
        <w:pStyle w:val="Brdtextmedindrag"/>
        <w:ind w:firstLine="0"/>
      </w:pPr>
      <w:r w:rsidRPr="007844A2">
        <w:t>Paragrafen innehåller bestämm</w:t>
      </w:r>
      <w:r>
        <w:t>elser om storleken på sanktions</w:t>
      </w:r>
      <w:r w:rsidRPr="007844A2">
        <w:t xml:space="preserve">avgiften för en fysisk person. </w:t>
      </w:r>
      <w:r>
        <w:t xml:space="preserve">Den kompletterar artikel 32.2 e och g i </w:t>
      </w:r>
      <w:r w:rsidRPr="007844A2">
        <w:t>förord</w:t>
      </w:r>
      <w:r>
        <w:softHyphen/>
      </w:r>
      <w:r w:rsidRPr="007844A2">
        <w:t>ningen</w:t>
      </w:r>
      <w:r>
        <w:t xml:space="preserve"> om </w:t>
      </w:r>
      <w:r>
        <w:lastRenderedPageBreak/>
        <w:t>värdepapperisering. Para</w:t>
      </w:r>
      <w:r w:rsidRPr="007844A2">
        <w:t>grafen är utformad efter förebild av bl.a. 5</w:t>
      </w:r>
      <w:r>
        <w:t> </w:t>
      </w:r>
      <w:r w:rsidRPr="007844A2">
        <w:t>kap. 8</w:t>
      </w:r>
      <w:r>
        <w:t> </w:t>
      </w:r>
      <w:r w:rsidRPr="007844A2">
        <w:t>§ första stycket 2 och andra stycket lagen med kompl</w:t>
      </w:r>
      <w:r>
        <w:t>ett</w:t>
      </w:r>
      <w:r w:rsidRPr="007844A2">
        <w:t>e</w:t>
      </w:r>
      <w:r>
        <w:softHyphen/>
      </w:r>
      <w:r w:rsidRPr="007844A2">
        <w:t>rande bestä</w:t>
      </w:r>
      <w:r>
        <w:t>m</w:t>
      </w:r>
      <w:r>
        <w:softHyphen/>
        <w:t>melser till EU:s marknadsmiss</w:t>
      </w:r>
      <w:r w:rsidRPr="007844A2">
        <w:t>bruksförordning (p</w:t>
      </w:r>
      <w:r>
        <w:t>rop. 2016/17:22 s. 387 f.). Övervägandena finns i avsnitt 7.6.</w:t>
      </w:r>
    </w:p>
    <w:p w14:paraId="42F0F837" w14:textId="77777777" w:rsidR="000A2C95" w:rsidRPr="007844A2" w:rsidRDefault="000A2C95" w:rsidP="000A2C95">
      <w:pPr>
        <w:pStyle w:val="Brdtextmedindrag"/>
      </w:pPr>
      <w:r w:rsidRPr="007844A2">
        <w:t xml:space="preserve">I </w:t>
      </w:r>
      <w:r w:rsidRPr="007844A2">
        <w:rPr>
          <w:i/>
        </w:rPr>
        <w:t>första stycket</w:t>
      </w:r>
      <w:r w:rsidRPr="007844A2">
        <w:t xml:space="preserve"> </w:t>
      </w:r>
      <w:r>
        <w:t xml:space="preserve">anges två beräkningsgrunder för sanktionsavgiften för en fysisk person. Enligt </w:t>
      </w:r>
      <w:r w:rsidRPr="00567A80">
        <w:rPr>
          <w:i/>
        </w:rPr>
        <w:t>punkt 1</w:t>
      </w:r>
      <w:r w:rsidRPr="007844A2">
        <w:t xml:space="preserve"> </w:t>
      </w:r>
      <w:r>
        <w:t>får</w:t>
      </w:r>
      <w:r w:rsidRPr="007844A2">
        <w:t xml:space="preserve"> sanktionsav</w:t>
      </w:r>
      <w:r>
        <w:t>giften uppgå till ett belopp som per den 17 januari 2018</w:t>
      </w:r>
      <w:r w:rsidRPr="007844A2">
        <w:t xml:space="preserve"> i</w:t>
      </w:r>
      <w:r>
        <w:t xml:space="preserve"> svenska kronor mot</w:t>
      </w:r>
      <w:r w:rsidRPr="007844A2">
        <w:t>svarade fem miljoner euro. I fråga om vilken valutakurs som bör tillämpas vid omräkning mellan euro och svenska kronor, se författningsk</w:t>
      </w:r>
      <w:r>
        <w:t>ommentaren till 12</w:t>
      </w:r>
      <w:r w:rsidRPr="007844A2">
        <w:t xml:space="preserve"> §. </w:t>
      </w:r>
    </w:p>
    <w:p w14:paraId="316F1C90" w14:textId="77777777" w:rsidR="000A2C95" w:rsidRPr="007844A2" w:rsidRDefault="000A2C95" w:rsidP="000A2C95">
      <w:pPr>
        <w:pStyle w:val="Brdtextmedindrag"/>
      </w:pPr>
      <w:r w:rsidRPr="007844A2">
        <w:t xml:space="preserve">Enligt </w:t>
      </w:r>
      <w:r w:rsidRPr="002C2B9C">
        <w:rPr>
          <w:i/>
        </w:rPr>
        <w:t>punkt 2</w:t>
      </w:r>
      <w:r w:rsidRPr="007844A2">
        <w:t xml:space="preserve"> ska sanktionsavgiften </w:t>
      </w:r>
      <w:r>
        <w:t>kunna uppgå</w:t>
      </w:r>
      <w:r w:rsidRPr="007844A2">
        <w:t xml:space="preserve"> till</w:t>
      </w:r>
      <w:r>
        <w:t xml:space="preserve"> två</w:t>
      </w:r>
      <w:r w:rsidRPr="007844A2">
        <w:t xml:space="preserve"> gånger den vinst som den fysiska personen gjort till följd av överträdelsen, om be</w:t>
      </w:r>
      <w:r>
        <w:softHyphen/>
      </w:r>
      <w:r w:rsidRPr="007844A2">
        <w:t>loppe</w:t>
      </w:r>
      <w:r>
        <w:t xml:space="preserve">t går att fastställa (artikel 32.2 g i </w:t>
      </w:r>
      <w:r w:rsidRPr="007844A2">
        <w:t>förordningen</w:t>
      </w:r>
      <w:r>
        <w:t xml:space="preserve"> om värdepapperi</w:t>
      </w:r>
      <w:r>
        <w:softHyphen/>
        <w:t>sering</w:t>
      </w:r>
      <w:r w:rsidRPr="007844A2">
        <w:t xml:space="preserve">). När det gäller begreppet vinst, se </w:t>
      </w:r>
      <w:r>
        <w:t>författningskommentaren till 12 </w:t>
      </w:r>
      <w:r w:rsidRPr="007844A2">
        <w:t xml:space="preserve">§. </w:t>
      </w:r>
    </w:p>
    <w:p w14:paraId="0EA79E33" w14:textId="77777777" w:rsidR="000A2C95" w:rsidRPr="007844A2" w:rsidRDefault="000A2C95" w:rsidP="000A2C95">
      <w:pPr>
        <w:pStyle w:val="Brdtextmedindrag"/>
      </w:pPr>
      <w:r>
        <w:t>Avgift</w:t>
      </w:r>
      <w:r w:rsidRPr="007844A2">
        <w:t>erna i beräkningsmodellerna ange</w:t>
      </w:r>
      <w:r>
        <w:t>s som maximibelopp, vilket inne</w:t>
      </w:r>
      <w:r w:rsidRPr="007844A2">
        <w:t>bär att Finansinspektionen har möj</w:t>
      </w:r>
      <w:r>
        <w:t>lighet att fastställa sanktions</w:t>
      </w:r>
      <w:r>
        <w:softHyphen/>
      </w:r>
      <w:r w:rsidRPr="007844A2">
        <w:t>avgiften till det högsta av de beräknade beloppen.</w:t>
      </w:r>
    </w:p>
    <w:p w14:paraId="4F6CD4DB" w14:textId="77777777" w:rsidR="000A2C95" w:rsidRPr="007844A2" w:rsidRDefault="000A2C95" w:rsidP="000A2C95">
      <w:pPr>
        <w:pStyle w:val="Brdtextmedindrag"/>
      </w:pPr>
      <w:r w:rsidRPr="007844A2">
        <w:t xml:space="preserve">I </w:t>
      </w:r>
      <w:r w:rsidRPr="007844A2">
        <w:rPr>
          <w:i/>
        </w:rPr>
        <w:t>andra stycket</w:t>
      </w:r>
      <w:r w:rsidRPr="007844A2">
        <w:t xml:space="preserve"> anges att sanktionsavgiften tillfaller staten. </w:t>
      </w:r>
    </w:p>
    <w:p w14:paraId="1D2EB698" w14:textId="77777777" w:rsidR="000A2C95" w:rsidRDefault="000A2C95" w:rsidP="000A2C95">
      <w:pPr>
        <w:pStyle w:val="Brdtextmedindrag"/>
      </w:pPr>
      <w:r>
        <w:t>I 16</w:t>
      </w:r>
      <w:r w:rsidRPr="007844A2">
        <w:t xml:space="preserve"> § finns bestämmelser</w:t>
      </w:r>
      <w:r>
        <w:t xml:space="preserve"> om vilka omständigheter Finansinspek</w:t>
      </w:r>
      <w:r w:rsidRPr="007844A2">
        <w:t>tionen ska beakta när sanktionsavgiftens storlek fastställs.</w:t>
      </w:r>
    </w:p>
    <w:p w14:paraId="241FA150" w14:textId="77777777" w:rsidR="000A2C95" w:rsidRDefault="000A2C95" w:rsidP="000A2C95">
      <w:pPr>
        <w:pStyle w:val="Rubrik4utannumrering"/>
        <w:spacing w:before="480" w:after="120"/>
      </w:pPr>
      <w:r>
        <w:t>Val av ingripande</w:t>
      </w:r>
    </w:p>
    <w:p w14:paraId="6C7C4776" w14:textId="77777777" w:rsidR="000A2C95" w:rsidRPr="00A00BB4" w:rsidRDefault="000A2C95" w:rsidP="000A2C95">
      <w:pPr>
        <w:pStyle w:val="Brdtext"/>
        <w:rPr>
          <w:sz w:val="18"/>
          <w:szCs w:val="18"/>
        </w:rPr>
      </w:pPr>
      <w:r w:rsidRPr="00A00BB4">
        <w:rPr>
          <w:b/>
          <w:sz w:val="18"/>
          <w:szCs w:val="18"/>
        </w:rPr>
        <w:t>14</w:t>
      </w:r>
      <w:r>
        <w:rPr>
          <w:b/>
          <w:sz w:val="18"/>
          <w:szCs w:val="18"/>
        </w:rPr>
        <w:t> </w:t>
      </w:r>
      <w:r w:rsidRPr="00A00BB4">
        <w:rPr>
          <w:b/>
          <w:sz w:val="18"/>
          <w:szCs w:val="18"/>
        </w:rPr>
        <w:t>§</w:t>
      </w:r>
      <w:r>
        <w:rPr>
          <w:b/>
          <w:sz w:val="18"/>
          <w:szCs w:val="18"/>
        </w:rPr>
        <w:t> </w:t>
      </w:r>
      <w:r w:rsidRPr="00A00BB4">
        <w:rPr>
          <w:sz w:val="18"/>
          <w:szCs w:val="18"/>
        </w:rPr>
        <w:t>Vid valet av ingripande ska Finansinspektionen ta hänsyn till hur allvarlig överträdelsen är och hur länge den har pågått. Särskild hänsyn ska tas till över</w:t>
      </w:r>
      <w:r>
        <w:rPr>
          <w:sz w:val="18"/>
          <w:szCs w:val="18"/>
        </w:rPr>
        <w:softHyphen/>
      </w:r>
      <w:r w:rsidRPr="00A00BB4">
        <w:rPr>
          <w:sz w:val="18"/>
          <w:szCs w:val="18"/>
        </w:rPr>
        <w:t>trädelsens art, överträdelsens konkreta och potentiella effekter på det finansiella systemet, skador som uppstått samt graden av ansvar hos den fysiska eller juridiska person som har gjort sig skyldig till överträdelsen.</w:t>
      </w:r>
    </w:p>
    <w:p w14:paraId="76CE6C0E" w14:textId="77777777" w:rsidR="000A2C95" w:rsidRDefault="000A2C95" w:rsidP="000A2C95">
      <w:pPr>
        <w:pStyle w:val="Brdtextmedindrag"/>
        <w:ind w:firstLine="0"/>
      </w:pPr>
    </w:p>
    <w:p w14:paraId="68144E65" w14:textId="77777777" w:rsidR="000A2C95" w:rsidRPr="00BA6532" w:rsidRDefault="000A2C95" w:rsidP="000A2C95">
      <w:pPr>
        <w:pStyle w:val="Brdtextmedindrag"/>
        <w:ind w:firstLine="0"/>
      </w:pPr>
      <w:r>
        <w:t>Paragrafen innehåller, tillsammans med 15 §, bestämmelser om omstän</w:t>
      </w:r>
      <w:r>
        <w:softHyphen/>
        <w:t xml:space="preserve">digheter som ska beaktas vid valet av ingripande. Den </w:t>
      </w:r>
      <w:r w:rsidRPr="00BA6532">
        <w:t>kompletterar artikel</w:t>
      </w:r>
      <w:r>
        <w:t> </w:t>
      </w:r>
      <w:r w:rsidRPr="00BA6532">
        <w:t>33.2 i förordningen om värdepapperisering. Paragrafen är ut</w:t>
      </w:r>
      <w:r>
        <w:softHyphen/>
      </w:r>
      <w:r w:rsidRPr="00BA6532">
        <w:t>formad efter förebild av 25 kap. 2 § första stycket lagen om värdepappers</w:t>
      </w:r>
      <w:r>
        <w:softHyphen/>
      </w:r>
      <w:r w:rsidRPr="00BA6532">
        <w:t>marknaden och 5 kap. 15 § lagen med kompletterande bestämmelser till EU:s mark</w:t>
      </w:r>
      <w:r>
        <w:softHyphen/>
      </w:r>
      <w:r w:rsidRPr="00BA6532">
        <w:t xml:space="preserve">nadsmissbruksförordning (prop. 2016/17:162 s. 753 f. och prop. 2016/17:22 s. 390). Övervägandena finns i avsnitt </w:t>
      </w:r>
      <w:r>
        <w:t>7</w:t>
      </w:r>
      <w:r w:rsidRPr="00BA6532">
        <w:t>.</w:t>
      </w:r>
      <w:r>
        <w:t>7</w:t>
      </w:r>
      <w:r w:rsidRPr="00BA6532">
        <w:t>.</w:t>
      </w:r>
    </w:p>
    <w:p w14:paraId="6E105586" w14:textId="77777777" w:rsidR="000A2C95" w:rsidRDefault="000A2C95" w:rsidP="000A2C95">
      <w:pPr>
        <w:pStyle w:val="Brdtextmedindrag"/>
      </w:pPr>
      <w:r w:rsidRPr="00BA6532">
        <w:t xml:space="preserve">I paragrafen anges att Finansinspektionen vid valet av ingripande ska ta hänsyn till hur allvarlig överträdelsen är och hur länge den </w:t>
      </w:r>
      <w:r>
        <w:t xml:space="preserve">har </w:t>
      </w:r>
      <w:r w:rsidRPr="00BA6532">
        <w:t>pågått</w:t>
      </w:r>
      <w:r w:rsidRPr="002C2B9C">
        <w:t xml:space="preserve"> (artikel</w:t>
      </w:r>
      <w:r>
        <w:t> </w:t>
      </w:r>
      <w:r w:rsidRPr="002C2B9C">
        <w:t>33.2</w:t>
      </w:r>
      <w:r>
        <w:t> </w:t>
      </w:r>
      <w:r w:rsidRPr="002C2B9C">
        <w:t>a</w:t>
      </w:r>
      <w:r>
        <w:t xml:space="preserve"> i förordningen om värdepapperisering</w:t>
      </w:r>
      <w:r w:rsidRPr="002C2B9C">
        <w:t xml:space="preserve">). </w:t>
      </w:r>
      <w:r w:rsidRPr="00BA6532">
        <w:t xml:space="preserve">Särskild hänsyn ska tas till </w:t>
      </w:r>
      <w:r>
        <w:t>överträdelsens art (jfr artikel 33.2 a), överträdelsens konkreta och poten</w:t>
      </w:r>
      <w:r>
        <w:softHyphen/>
        <w:t xml:space="preserve">tiella effekter på det finansiella systemet, </w:t>
      </w:r>
      <w:r w:rsidRPr="00FC57D1">
        <w:t xml:space="preserve">skador som </w:t>
      </w:r>
      <w:r>
        <w:t>uppstått</w:t>
      </w:r>
      <w:r w:rsidRPr="00D726DF">
        <w:t xml:space="preserve"> </w:t>
      </w:r>
      <w:r w:rsidRPr="002C2B9C">
        <w:t>(artikel</w:t>
      </w:r>
      <w:r>
        <w:t> </w:t>
      </w:r>
      <w:r w:rsidRPr="002C2B9C">
        <w:t>33.2</w:t>
      </w:r>
      <w:r>
        <w:t> </w:t>
      </w:r>
      <w:r w:rsidRPr="002C2B9C">
        <w:t>e), samt graden av ansvar hos den fysiska eller juridiska person som har gjort sig skyldig till över</w:t>
      </w:r>
      <w:r>
        <w:softHyphen/>
      </w:r>
      <w:r w:rsidRPr="002C2B9C">
        <w:t>trädelsen (artikel 33.2</w:t>
      </w:r>
      <w:r>
        <w:t> </w:t>
      </w:r>
      <w:r w:rsidRPr="002C2B9C">
        <w:t>b).</w:t>
      </w:r>
      <w:r w:rsidRPr="00BA6532">
        <w:t xml:space="preserve"> Upp</w:t>
      </w:r>
      <w:r>
        <w:softHyphen/>
      </w:r>
      <w:r w:rsidRPr="00BA6532">
        <w:t>räkningen av omständigheter är inte uttöm</w:t>
      </w:r>
      <w:r>
        <w:softHyphen/>
      </w:r>
      <w:r w:rsidRPr="00BA6532">
        <w:t>mande, utan en samman</w:t>
      </w:r>
      <w:r>
        <w:softHyphen/>
      </w:r>
      <w:r w:rsidRPr="00BA6532">
        <w:t>vägd bedömning av alla relevanta omständigheter ska göras. Sanktionerna ska alltid</w:t>
      </w:r>
      <w:r>
        <w:t xml:space="preserve"> vara proportionella i förhållande till överträdelsen och ligga på en sådan nivå att de är avskräckande. I fråga om varaktighet gäller att en överträdelse som har pågått under lång tid i allmänhet är mer klandervärd än en som har varat kortare tid. </w:t>
      </w:r>
    </w:p>
    <w:p w14:paraId="03ADF7E9" w14:textId="77777777" w:rsidR="000A2C95" w:rsidRDefault="000A2C95" w:rsidP="006334F8">
      <w:pPr>
        <w:pStyle w:val="Brdtextmedindrag"/>
      </w:pPr>
      <w:r>
        <w:t xml:space="preserve">Att graden av ansvar hos den som har begått överträdelsen ska beaktas innebär att en överträdelse som begås medvetet typiskt sett bör motivera </w:t>
      </w:r>
      <w:r>
        <w:lastRenderedPageBreak/>
        <w:t>en strängare sanktion än en överträdelse som orsakas av oaktsamhet. Att en överträdelse begås i vinningssyfte eller för att vilseleda intres</w:t>
      </w:r>
      <w:r>
        <w:softHyphen/>
        <w:t>senter i den juridiska personen bör i allmänhet inverka i försvårande riktning. I 15 § anges ytterligare några omständigheter som ska beaktas som för</w:t>
      </w:r>
      <w:r>
        <w:softHyphen/>
        <w:t>mildrande respektive försvårande. Bestämmelser om att Finans</w:t>
      </w:r>
      <w:r>
        <w:softHyphen/>
        <w:t>inspek</w:t>
      </w:r>
      <w:r>
        <w:softHyphen/>
        <w:t>tionen i vissa fall får avstå från ingripande finns i 17 §. Finans</w:t>
      </w:r>
      <w:r>
        <w:softHyphen/>
        <w:t>inspektionen kan utifrån vad som är motiverat i det enskilda fallet välja att ingripa med en eller flera sanktionsåtgärder. Om flera åtgärder används, måste inspek</w:t>
      </w:r>
      <w:r>
        <w:softHyphen/>
        <w:t>tionen se till att sanktionerna sammantaget är väl avvägda.</w:t>
      </w:r>
    </w:p>
    <w:p w14:paraId="440C4D6E" w14:textId="77777777" w:rsidR="000A2C95" w:rsidRDefault="000A2C95" w:rsidP="000A2C95">
      <w:pPr>
        <w:pStyle w:val="Brdtextmedindrag"/>
      </w:pPr>
    </w:p>
    <w:p w14:paraId="2703601C" w14:textId="77777777" w:rsidR="000A2C95" w:rsidRPr="00A00BB4" w:rsidRDefault="000A2C95" w:rsidP="000A2C95">
      <w:pPr>
        <w:pStyle w:val="Brdtext"/>
        <w:rPr>
          <w:sz w:val="18"/>
          <w:szCs w:val="18"/>
        </w:rPr>
      </w:pPr>
      <w:r w:rsidRPr="00A00BB4">
        <w:rPr>
          <w:b/>
          <w:sz w:val="18"/>
          <w:szCs w:val="18"/>
        </w:rPr>
        <w:t>15</w:t>
      </w:r>
      <w:r>
        <w:rPr>
          <w:b/>
          <w:sz w:val="18"/>
          <w:szCs w:val="18"/>
        </w:rPr>
        <w:t> </w:t>
      </w:r>
      <w:r w:rsidRPr="00A00BB4">
        <w:rPr>
          <w:b/>
          <w:sz w:val="18"/>
          <w:szCs w:val="18"/>
        </w:rPr>
        <w:t>§</w:t>
      </w:r>
      <w:r>
        <w:rPr>
          <w:b/>
          <w:sz w:val="18"/>
          <w:szCs w:val="18"/>
        </w:rPr>
        <w:t> </w:t>
      </w:r>
      <w:r w:rsidRPr="00A00BB4">
        <w:rPr>
          <w:sz w:val="18"/>
          <w:szCs w:val="18"/>
        </w:rPr>
        <w:t>Utöver det som anges i 14</w:t>
      </w:r>
      <w:r>
        <w:rPr>
          <w:sz w:val="18"/>
          <w:szCs w:val="18"/>
        </w:rPr>
        <w:t> </w:t>
      </w:r>
      <w:r w:rsidRPr="00A00BB4">
        <w:rPr>
          <w:sz w:val="18"/>
          <w:szCs w:val="18"/>
        </w:rPr>
        <w:t>§ ska det i försvårande riktning beaktas om den som har begått överträdelsen tidigare har begått en överträdelse. Vid denna bedöm</w:t>
      </w:r>
      <w:r>
        <w:rPr>
          <w:sz w:val="18"/>
          <w:szCs w:val="18"/>
        </w:rPr>
        <w:softHyphen/>
      </w:r>
      <w:r w:rsidRPr="00A00BB4">
        <w:rPr>
          <w:sz w:val="18"/>
          <w:szCs w:val="18"/>
        </w:rPr>
        <w:t xml:space="preserve">ning ska särskild vikt fästas vid om överträdelserna är likartade och den tid som har gått mellan de olika överträdelserna. </w:t>
      </w:r>
    </w:p>
    <w:p w14:paraId="478AE245" w14:textId="77777777" w:rsidR="000A2C95" w:rsidRPr="00A00BB4" w:rsidRDefault="000A2C95" w:rsidP="000A2C95">
      <w:pPr>
        <w:pStyle w:val="Brdtextmedindrag"/>
        <w:rPr>
          <w:sz w:val="18"/>
          <w:szCs w:val="18"/>
        </w:rPr>
      </w:pPr>
      <w:r w:rsidRPr="00A00BB4">
        <w:rPr>
          <w:sz w:val="18"/>
          <w:szCs w:val="18"/>
        </w:rPr>
        <w:t>I förmildrande riktning ska det bea</w:t>
      </w:r>
      <w:r w:rsidRPr="00F853C3">
        <w:rPr>
          <w:sz w:val="18"/>
          <w:szCs w:val="18"/>
        </w:rPr>
        <w:t>ktas om den som har begått över</w:t>
      </w:r>
      <w:r w:rsidRPr="00A00BB4">
        <w:rPr>
          <w:sz w:val="18"/>
          <w:szCs w:val="18"/>
        </w:rPr>
        <w:t xml:space="preserve">trädelsen </w:t>
      </w:r>
    </w:p>
    <w:p w14:paraId="36175193" w14:textId="77777777" w:rsidR="000A2C95" w:rsidRPr="00A00BB4" w:rsidRDefault="000A2C95" w:rsidP="000A2C95">
      <w:pPr>
        <w:pStyle w:val="Brdtextmedindrag"/>
        <w:rPr>
          <w:sz w:val="18"/>
          <w:szCs w:val="18"/>
        </w:rPr>
      </w:pPr>
      <w:r w:rsidRPr="00A00BB4">
        <w:rPr>
          <w:sz w:val="18"/>
          <w:szCs w:val="18"/>
        </w:rPr>
        <w:t>1.</w:t>
      </w:r>
      <w:r>
        <w:rPr>
          <w:sz w:val="18"/>
          <w:szCs w:val="18"/>
        </w:rPr>
        <w:t> </w:t>
      </w:r>
      <w:r w:rsidRPr="00A00BB4">
        <w:rPr>
          <w:sz w:val="18"/>
          <w:szCs w:val="18"/>
        </w:rPr>
        <w:t>i väsentlig utsträckning genom ett aktivt samarbete har underlättat Finans</w:t>
      </w:r>
      <w:r>
        <w:rPr>
          <w:sz w:val="18"/>
          <w:szCs w:val="18"/>
        </w:rPr>
        <w:softHyphen/>
      </w:r>
      <w:r w:rsidRPr="00A00BB4">
        <w:rPr>
          <w:sz w:val="18"/>
          <w:szCs w:val="18"/>
        </w:rPr>
        <w:t>inspektionens utredning, och</w:t>
      </w:r>
    </w:p>
    <w:p w14:paraId="37A14C72" w14:textId="77777777" w:rsidR="000A2C95" w:rsidRPr="00A00BB4" w:rsidRDefault="000A2C95" w:rsidP="000A2C95">
      <w:pPr>
        <w:pStyle w:val="Brdtextmedindrag"/>
        <w:rPr>
          <w:sz w:val="18"/>
          <w:szCs w:val="18"/>
        </w:rPr>
      </w:pPr>
      <w:r w:rsidRPr="00A00BB4">
        <w:rPr>
          <w:sz w:val="18"/>
          <w:szCs w:val="18"/>
        </w:rPr>
        <w:t>2.</w:t>
      </w:r>
      <w:r>
        <w:rPr>
          <w:sz w:val="18"/>
          <w:szCs w:val="18"/>
        </w:rPr>
        <w:t> </w:t>
      </w:r>
      <w:r w:rsidRPr="00A00BB4">
        <w:rPr>
          <w:sz w:val="18"/>
          <w:szCs w:val="18"/>
        </w:rPr>
        <w:t>snabbt upphört med överträdelsen e</w:t>
      </w:r>
      <w:r w:rsidRPr="00F853C3">
        <w:rPr>
          <w:sz w:val="18"/>
          <w:szCs w:val="18"/>
        </w:rPr>
        <w:t>ller snabbt verkat för att över</w:t>
      </w:r>
      <w:r w:rsidRPr="00A00BB4">
        <w:rPr>
          <w:sz w:val="18"/>
          <w:szCs w:val="18"/>
        </w:rPr>
        <w:t>trädelsen ska upphöra, sedan den anmälts till eller påtalats av Finansinspektionen.</w:t>
      </w:r>
    </w:p>
    <w:p w14:paraId="41FE754D" w14:textId="77777777" w:rsidR="000A2C95" w:rsidRDefault="000A2C95" w:rsidP="000A2C95">
      <w:pPr>
        <w:pStyle w:val="Brdtextmedindrag"/>
      </w:pPr>
    </w:p>
    <w:p w14:paraId="59E6D42D" w14:textId="77777777" w:rsidR="000A2C95" w:rsidRDefault="000A2C95" w:rsidP="000A2C95">
      <w:pPr>
        <w:pStyle w:val="Brdtextmedindrag"/>
        <w:ind w:firstLine="0"/>
      </w:pPr>
      <w:r>
        <w:t>Paragrafen innehåller, tillsammans med 14 §, bestämmelser om omstän</w:t>
      </w:r>
      <w:r>
        <w:softHyphen/>
        <w:t xml:space="preserve">digheter som ska beaktas vid valet av ingripande. Den kompletterar artikel 33.2 i förordningen om värdepapperisering. Paragrafen är utformad efter förebild av 25 kap. 2 a § lagen om värdepappersmarknaden (prop. 2013/14:228 s. 240–242). Övervägandena finns i avsnitt 7.7. </w:t>
      </w:r>
    </w:p>
    <w:p w14:paraId="0766ADF3" w14:textId="77777777" w:rsidR="000A2C95" w:rsidRDefault="000A2C95" w:rsidP="000A2C95">
      <w:pPr>
        <w:pStyle w:val="Brdtextmedindrag"/>
      </w:pPr>
      <w:r>
        <w:t xml:space="preserve">Enligt </w:t>
      </w:r>
      <w:r w:rsidRPr="007A5365">
        <w:rPr>
          <w:i/>
        </w:rPr>
        <w:t>första stycket</w:t>
      </w:r>
      <w:r>
        <w:t xml:space="preserve"> ska Finansinspektionen, utöver det som anges i 14 §, i försvårande riktning beakta om den juridiska personen eller den fysiska personen tidigare har begått en överträdelse (jfr artikel 33.2 g i förordningen om värdepapperisering). Vid denna bedömning ska särskild vikt fästas vid om överträdelserna är likartade och den tid som har gått mellan de olika överträdelserna.</w:t>
      </w:r>
    </w:p>
    <w:p w14:paraId="092BF076" w14:textId="77777777" w:rsidR="000A2C95" w:rsidRDefault="000A2C95" w:rsidP="000A2C95">
      <w:pPr>
        <w:pStyle w:val="Brdtextmedindrag"/>
      </w:pPr>
      <w:r>
        <w:t xml:space="preserve">Enligt </w:t>
      </w:r>
      <w:r w:rsidRPr="007A5365">
        <w:rPr>
          <w:i/>
        </w:rPr>
        <w:t xml:space="preserve">andra </w:t>
      </w:r>
      <w:r w:rsidRPr="003A2309">
        <w:rPr>
          <w:i/>
        </w:rPr>
        <w:t>stycket</w:t>
      </w:r>
      <w:r>
        <w:rPr>
          <w:i/>
        </w:rPr>
        <w:t> </w:t>
      </w:r>
      <w:r w:rsidRPr="00567A80">
        <w:rPr>
          <w:i/>
        </w:rPr>
        <w:t>1</w:t>
      </w:r>
      <w:r>
        <w:t xml:space="preserve"> ska Finansinspektionen i förmildrande riktning beakta om den som har begått överträdelsen i väsentlig utsträckning genom ett aktivt samarbete har underlättat inspektionens utredning (jfr artikel 33.2 f i förordningen). Att en ansvarig person eller dess företrädare endast medverkar i utredningen på Finansinspektionens begäran och svarar på inspektionens frågor är inte tillräckligt för att detta krav ska anses uppfyllt. Det krävs i stället att samarbetet i väsentlig utsträckning har underlättat utredningen. Det kan handla om att personen i fråga självmant för fram viktig information som Finansinspektionen inte redan har. Sär</w:t>
      </w:r>
      <w:r>
        <w:softHyphen/>
        <w:t>skilt stort avseende bör fästas vid om det är personen själv som frivilligt anmäler överträdelsen till Finans</w:t>
      </w:r>
      <w:r>
        <w:softHyphen/>
        <w:t>inspektionen och det är först genom de uppgifter som personen lämnar som inspektionen får tillräckligt underlag för att ingripa mot överträdelsen. När det gäller en juridisk person bör det typiskt sett krävas att det är den juridiska personen som genom ställ</w:t>
      </w:r>
      <w:r>
        <w:softHyphen/>
        <w:t>företrädare eller ombud medverkar i utredningen. Att en enskild befatt</w:t>
      </w:r>
      <w:r>
        <w:softHyphen/>
        <w:t>ningshavare vid den juridiska personen anmäler en överträdelse bör alltså inte beaktas i förmildrande riktning enligt denna bestämmelse. Bestäm</w:t>
      </w:r>
      <w:r>
        <w:softHyphen/>
        <w:t>melsen ska inte tolkas motsatsvis på så sätt att den som förnekar en över</w:t>
      </w:r>
      <w:r>
        <w:softHyphen/>
        <w:t xml:space="preserve">trädelse eller försvårar utredningen drabbas av en hårdare sanktion än vad som annars hade blivit fallet. </w:t>
      </w:r>
    </w:p>
    <w:p w14:paraId="75B4A6A5" w14:textId="77777777" w:rsidR="000A2C95" w:rsidRDefault="000A2C95" w:rsidP="000A2C95">
      <w:pPr>
        <w:pStyle w:val="Brdtextmedindrag"/>
      </w:pPr>
      <w:r>
        <w:lastRenderedPageBreak/>
        <w:t xml:space="preserve">Enligt </w:t>
      </w:r>
      <w:r w:rsidRPr="002C2B9C">
        <w:rPr>
          <w:i/>
        </w:rPr>
        <w:t>punkt</w:t>
      </w:r>
      <w:r>
        <w:rPr>
          <w:i/>
        </w:rPr>
        <w:t> </w:t>
      </w:r>
      <w:r w:rsidRPr="002C2B9C">
        <w:rPr>
          <w:i/>
        </w:rPr>
        <w:t>2</w:t>
      </w:r>
      <w:r>
        <w:t xml:space="preserve"> ska Finansinspektionen i förmildrande riktning även beakta om den som har begått överträdelsen snabbt upphört med den</w:t>
      </w:r>
      <w:r>
        <w:softHyphen/>
        <w:t xml:space="preserve">samma eller snabbt verkat för att överträdelsen ska upphöra, sedan den anmälts till eller påtalats av inspektionen (jfr artikel 33.2 f i förordningen). </w:t>
      </w:r>
    </w:p>
    <w:p w14:paraId="2E6A0898" w14:textId="77777777" w:rsidR="000A2C95" w:rsidRDefault="000A2C95" w:rsidP="000A2C95">
      <w:pPr>
        <w:pStyle w:val="Brdtextmedindrag"/>
      </w:pPr>
      <w:r>
        <w:t>Uppräkningen av omständigheter i paragrafen är inte uttömmande, utan en sammanvägd bedömning av alla relevanta omständigheter ska göras. Att en person har förlorat sin anställning eller ålagts att betala ett skade</w:t>
      </w:r>
      <w:r>
        <w:softHyphen/>
        <w:t>stånd på grund av överträdelsen bör t.ex. kunna beaktas i förmildrande riktning.</w:t>
      </w:r>
    </w:p>
    <w:p w14:paraId="34D8846A" w14:textId="77777777" w:rsidR="000A2C95" w:rsidRPr="00D256C4" w:rsidRDefault="000A2C95" w:rsidP="000A2C95">
      <w:pPr>
        <w:pStyle w:val="Brdtextmedindrag"/>
        <w:rPr>
          <w:sz w:val="18"/>
          <w:szCs w:val="18"/>
        </w:rPr>
      </w:pPr>
    </w:p>
    <w:p w14:paraId="715C9E23" w14:textId="77777777" w:rsidR="000A2C95" w:rsidRPr="000A3DD7" w:rsidRDefault="000A2C95" w:rsidP="006334F8">
      <w:pPr>
        <w:pStyle w:val="Brdtext"/>
        <w:rPr>
          <w:sz w:val="18"/>
          <w:szCs w:val="18"/>
        </w:rPr>
      </w:pPr>
      <w:r w:rsidRPr="000A3DD7">
        <w:rPr>
          <w:b/>
          <w:sz w:val="18"/>
          <w:szCs w:val="18"/>
        </w:rPr>
        <w:t>16 §</w:t>
      </w:r>
      <w:r w:rsidRPr="000A3DD7">
        <w:rPr>
          <w:sz w:val="18"/>
          <w:szCs w:val="18"/>
        </w:rPr>
        <w:t> När sanktionsavgiftens storlek fastställs ska särskild hänsyn tas till sådana omständigheter som anges i 14 och 15 §§, samt till den berörda fysiska eller juridiska personens finansiella ställning och, om det går att bestämma, den vinst som personen gjort till följd av överträdelsen.</w:t>
      </w:r>
    </w:p>
    <w:p w14:paraId="092B976F" w14:textId="77777777" w:rsidR="000A2C95" w:rsidRPr="000A3DD7" w:rsidRDefault="000A2C95" w:rsidP="000A2C95">
      <w:pPr>
        <w:pStyle w:val="Brdtextmedindrag"/>
      </w:pPr>
    </w:p>
    <w:p w14:paraId="685D3465" w14:textId="77777777" w:rsidR="000A2C95" w:rsidRPr="000A3DD7" w:rsidRDefault="000A2C95" w:rsidP="000A2C95">
      <w:pPr>
        <w:pStyle w:val="Brdtextmedindrag"/>
        <w:ind w:firstLine="0"/>
      </w:pPr>
      <w:r w:rsidRPr="000A3DD7">
        <w:t>Paragrafen innehåller bestämmelser om vilka omständigheter som ska beaktas när sanktionsavgiftens storlek ska fastställas. Den komp</w:t>
      </w:r>
      <w:r w:rsidRPr="000A3DD7">
        <w:softHyphen/>
        <w:t xml:space="preserve">letterar artikel 33.2 i förordningen om värdepapperisering. Paragrafen är utformad efter förebild av 25 kap. 10 § lagen om värdepappersmarknaden (prop. 2016/17:162 s. 641). Övervägandena finns i avsnitt 7.7. </w:t>
      </w:r>
    </w:p>
    <w:p w14:paraId="5AAFF3F0" w14:textId="77777777" w:rsidR="000A2C95" w:rsidRDefault="000A2C95" w:rsidP="000A2C95">
      <w:pPr>
        <w:pStyle w:val="Brdtextmedindrag"/>
      </w:pPr>
      <w:r w:rsidRPr="000A3DD7">
        <w:t>Enligt paragrafen ska när sanktionsavgiftens storlek fastställs särskild hänsyn tas till sådana omständigheter som anges i 14 och 15 §§, samt till den ansvariga personens finansiella ställning (jfr artikel 33.2 c i förord</w:t>
      </w:r>
      <w:r w:rsidRPr="000A3DD7">
        <w:softHyphen/>
        <w:t>ningen om värdepapperisering) och, om det går att bestämma, den vinst som den personen gjort till följd av överträdelsen (jfr artikel 33.2 d). När det gäller begreppet vinst, se författningskommentaren till 12 §. Uppräk</w:t>
      </w:r>
      <w:r w:rsidRPr="000A3DD7">
        <w:softHyphen/>
        <w:t>ningen</w:t>
      </w:r>
      <w:r>
        <w:t xml:space="preserve"> av omständigheter som ska beaktas är inte uttöm</w:t>
      </w:r>
      <w:r>
        <w:softHyphen/>
        <w:t xml:space="preserve">mande. </w:t>
      </w:r>
    </w:p>
    <w:p w14:paraId="2B2E1196" w14:textId="77777777" w:rsidR="000A2C95" w:rsidRDefault="000A2C95" w:rsidP="000A2C95">
      <w:pPr>
        <w:pStyle w:val="Brdtextmedindrag"/>
      </w:pPr>
    </w:p>
    <w:p w14:paraId="21656157" w14:textId="77777777" w:rsidR="000A2C95" w:rsidRPr="00B372FE" w:rsidRDefault="000A2C95" w:rsidP="000A2C95">
      <w:pPr>
        <w:pStyle w:val="Brdtext"/>
        <w:rPr>
          <w:sz w:val="18"/>
          <w:szCs w:val="18"/>
        </w:rPr>
      </w:pPr>
      <w:r w:rsidRPr="00B372FE">
        <w:rPr>
          <w:b/>
          <w:sz w:val="18"/>
          <w:szCs w:val="18"/>
        </w:rPr>
        <w:t>17 §</w:t>
      </w:r>
      <w:r w:rsidRPr="00B372FE">
        <w:rPr>
          <w:sz w:val="18"/>
          <w:szCs w:val="18"/>
        </w:rPr>
        <w:t xml:space="preserve"> Finansinspektionen får avstå från ingripande om </w:t>
      </w:r>
    </w:p>
    <w:p w14:paraId="495402C6" w14:textId="77777777" w:rsidR="000A2C95" w:rsidRPr="00D256C4" w:rsidRDefault="000A2C95" w:rsidP="000A2C95">
      <w:pPr>
        <w:pStyle w:val="Brdtextmedindrag"/>
        <w:rPr>
          <w:sz w:val="18"/>
          <w:szCs w:val="18"/>
        </w:rPr>
      </w:pPr>
      <w:r w:rsidRPr="00D256C4">
        <w:rPr>
          <w:sz w:val="18"/>
          <w:szCs w:val="18"/>
        </w:rPr>
        <w:t>1.</w:t>
      </w:r>
      <w:r>
        <w:rPr>
          <w:sz w:val="18"/>
          <w:szCs w:val="18"/>
        </w:rPr>
        <w:t> </w:t>
      </w:r>
      <w:r w:rsidRPr="00D256C4">
        <w:rPr>
          <w:sz w:val="18"/>
          <w:szCs w:val="18"/>
        </w:rPr>
        <w:t>överträdelsen är ringa eller ursäktlig,</w:t>
      </w:r>
    </w:p>
    <w:p w14:paraId="36FB3A4D" w14:textId="77777777" w:rsidR="000A2C95" w:rsidRPr="00D256C4" w:rsidRDefault="000A2C95" w:rsidP="000A2C95">
      <w:pPr>
        <w:pStyle w:val="Brdtextmedindrag"/>
        <w:rPr>
          <w:sz w:val="18"/>
          <w:szCs w:val="18"/>
        </w:rPr>
      </w:pPr>
      <w:r w:rsidRPr="00D256C4">
        <w:rPr>
          <w:sz w:val="18"/>
          <w:szCs w:val="18"/>
        </w:rPr>
        <w:t>2.</w:t>
      </w:r>
      <w:r>
        <w:rPr>
          <w:sz w:val="18"/>
          <w:szCs w:val="18"/>
        </w:rPr>
        <w:t> </w:t>
      </w:r>
      <w:r w:rsidRPr="00D256C4">
        <w:rPr>
          <w:sz w:val="18"/>
          <w:szCs w:val="18"/>
        </w:rPr>
        <w:t xml:space="preserve">den fysiska eller juridiska personen i fråga gör rättelse, </w:t>
      </w:r>
    </w:p>
    <w:p w14:paraId="5EF863AD" w14:textId="77777777" w:rsidR="000A2C95" w:rsidRPr="00D256C4" w:rsidRDefault="000A2C95" w:rsidP="000A2C95">
      <w:pPr>
        <w:pStyle w:val="Brdtextmedindrag"/>
        <w:rPr>
          <w:sz w:val="18"/>
          <w:szCs w:val="18"/>
        </w:rPr>
      </w:pPr>
      <w:r w:rsidRPr="00D256C4">
        <w:rPr>
          <w:sz w:val="18"/>
          <w:szCs w:val="18"/>
        </w:rPr>
        <w:t>3.</w:t>
      </w:r>
      <w:r>
        <w:rPr>
          <w:sz w:val="18"/>
          <w:szCs w:val="18"/>
        </w:rPr>
        <w:t> </w:t>
      </w:r>
      <w:r w:rsidRPr="00D256C4">
        <w:rPr>
          <w:sz w:val="18"/>
          <w:szCs w:val="18"/>
        </w:rPr>
        <w:t>den fysiska personen verkat för att den juridiska personen gör rättelse,</w:t>
      </w:r>
    </w:p>
    <w:p w14:paraId="7A14DD87" w14:textId="77777777" w:rsidR="000A2C95" w:rsidRPr="00D256C4" w:rsidRDefault="000A2C95" w:rsidP="000A2C95">
      <w:pPr>
        <w:pStyle w:val="Brdtextmedindrag"/>
        <w:rPr>
          <w:sz w:val="18"/>
          <w:szCs w:val="18"/>
        </w:rPr>
      </w:pPr>
      <w:r w:rsidRPr="00D256C4">
        <w:rPr>
          <w:sz w:val="18"/>
          <w:szCs w:val="18"/>
        </w:rPr>
        <w:t>4.</w:t>
      </w:r>
      <w:r>
        <w:rPr>
          <w:sz w:val="18"/>
          <w:szCs w:val="18"/>
        </w:rPr>
        <w:t> </w:t>
      </w:r>
      <w:r w:rsidRPr="00D256C4">
        <w:rPr>
          <w:sz w:val="18"/>
          <w:szCs w:val="18"/>
        </w:rPr>
        <w:t xml:space="preserve">någon annan myndighet eller </w:t>
      </w:r>
      <w:r>
        <w:rPr>
          <w:sz w:val="18"/>
          <w:szCs w:val="18"/>
        </w:rPr>
        <w:t xml:space="preserve">något </w:t>
      </w:r>
      <w:r w:rsidRPr="00D256C4">
        <w:rPr>
          <w:sz w:val="18"/>
          <w:szCs w:val="18"/>
        </w:rPr>
        <w:t xml:space="preserve">annat organ har vidtagit åtgärder mot den fysiska eller juridiska personen och dessa åtgärder bedöms tillräckliga, eller </w:t>
      </w:r>
    </w:p>
    <w:p w14:paraId="0D8383A6" w14:textId="77777777" w:rsidR="000A2C95" w:rsidRDefault="000A2C95" w:rsidP="000A2C95">
      <w:pPr>
        <w:pStyle w:val="Brdtextmedindrag"/>
        <w:rPr>
          <w:sz w:val="18"/>
          <w:szCs w:val="18"/>
        </w:rPr>
      </w:pPr>
      <w:r w:rsidRPr="00D256C4">
        <w:rPr>
          <w:sz w:val="18"/>
          <w:szCs w:val="18"/>
        </w:rPr>
        <w:t>5.</w:t>
      </w:r>
      <w:r>
        <w:rPr>
          <w:sz w:val="18"/>
          <w:szCs w:val="18"/>
        </w:rPr>
        <w:t> </w:t>
      </w:r>
      <w:r w:rsidRPr="00D256C4">
        <w:rPr>
          <w:sz w:val="18"/>
          <w:szCs w:val="18"/>
        </w:rPr>
        <w:t>det annars finns särskilda skäl.</w:t>
      </w:r>
    </w:p>
    <w:p w14:paraId="095E37AC" w14:textId="77777777" w:rsidR="000A2C95" w:rsidRDefault="000A2C95" w:rsidP="000A2C95">
      <w:pPr>
        <w:pStyle w:val="Brdtextmedindrag"/>
        <w:rPr>
          <w:sz w:val="18"/>
          <w:szCs w:val="18"/>
        </w:rPr>
      </w:pPr>
    </w:p>
    <w:p w14:paraId="7E8A7615" w14:textId="77777777" w:rsidR="000A2C95" w:rsidRDefault="000A2C95" w:rsidP="000A2C95">
      <w:pPr>
        <w:pStyle w:val="Brdtextmedindrag"/>
        <w:ind w:firstLine="0"/>
      </w:pPr>
      <w:r>
        <w:t>Paragrafen innehåller bestämmelser om att Finansinspektionen får avstå från ingripande i vissa fall</w:t>
      </w:r>
      <w:r w:rsidRPr="00AC7DF6">
        <w:t xml:space="preserve">. </w:t>
      </w:r>
      <w:r>
        <w:t>Den</w:t>
      </w:r>
      <w:r w:rsidRPr="00AC7DF6">
        <w:t xml:space="preserve"> är utformad efter förebild av 5 kap. 17 § lagen med kompletterande bestämmelser till EU:s marknadsmiss</w:t>
      </w:r>
      <w:r>
        <w:softHyphen/>
      </w:r>
      <w:r w:rsidRPr="00AC7DF6">
        <w:t>bruks</w:t>
      </w:r>
      <w:r>
        <w:softHyphen/>
      </w:r>
      <w:r w:rsidRPr="00AC7DF6">
        <w:t>förordning och 25 kap. 2 § andra stycket lagen om värdepappers</w:t>
      </w:r>
      <w:r>
        <w:softHyphen/>
      </w:r>
      <w:r w:rsidRPr="00AC7DF6">
        <w:t>mark</w:t>
      </w:r>
      <w:r>
        <w:softHyphen/>
      </w:r>
      <w:r w:rsidRPr="00AC7DF6">
        <w:t>naden (prop. 2016/17:22 s. 391 f. och prop. 2016/17:162 s. 753 f.). Över</w:t>
      </w:r>
      <w:r>
        <w:softHyphen/>
      </w:r>
      <w:r w:rsidRPr="00AC7DF6">
        <w:t xml:space="preserve">vägandena finns i avsnitt </w:t>
      </w:r>
      <w:r>
        <w:t>7</w:t>
      </w:r>
      <w:r w:rsidRPr="00AC7DF6">
        <w:t>.</w:t>
      </w:r>
      <w:r>
        <w:t>7</w:t>
      </w:r>
      <w:r w:rsidRPr="00AC7DF6">
        <w:t xml:space="preserve">. </w:t>
      </w:r>
    </w:p>
    <w:p w14:paraId="20E0F11A" w14:textId="77777777" w:rsidR="000A2C95" w:rsidRDefault="000A2C95" w:rsidP="006334F8">
      <w:pPr>
        <w:pStyle w:val="Brdtextmedindrag"/>
      </w:pPr>
      <w:r>
        <w:t xml:space="preserve">Enligt paragrafen får </w:t>
      </w:r>
      <w:r w:rsidRPr="000A3DD7">
        <w:t>Finansinspektionen avstå från ingripande om en överträdelse är ringa eller ursäktlig, om den fysiska eller juridiska per</w:t>
      </w:r>
      <w:r w:rsidRPr="000A3DD7">
        <w:softHyphen/>
        <w:t>sonen gör rättelse eller om den fysiska personen verkat för att den juridiska personen gör rättelse eller om någon annan myndighet eller något annat organ har vidtagit åtgärder mot den juridiska personen eller den fysiska personen och dessa åtgärder bedöms tillräckliga. Finansinspek</w:t>
      </w:r>
      <w:r w:rsidRPr="000A3DD7">
        <w:softHyphen/>
        <w:t>tione</w:t>
      </w:r>
      <w:r>
        <w:t>n får även avstå från ingripande om det annars finns särskilda skäl. Detta kan exempelvis vara fallet om ett ingripande skulle framstå som stötande och någon annan grund att avstå från ett ingripande inte skulle vara tillämplig.</w:t>
      </w:r>
    </w:p>
    <w:p w14:paraId="708E3474" w14:textId="77777777" w:rsidR="000A2C95" w:rsidRDefault="000A2C95" w:rsidP="000A2C95">
      <w:pPr>
        <w:pStyle w:val="Rubrik4utannumrering"/>
      </w:pPr>
      <w:r>
        <w:lastRenderedPageBreak/>
        <w:t>Verkställighet av beslut om sanktionsavgift</w:t>
      </w:r>
    </w:p>
    <w:p w14:paraId="1A7F4752" w14:textId="77777777" w:rsidR="000A2C95" w:rsidRPr="00D256C4" w:rsidRDefault="000A2C95" w:rsidP="000A2C95">
      <w:pPr>
        <w:pStyle w:val="Brdtext"/>
        <w:rPr>
          <w:sz w:val="18"/>
          <w:szCs w:val="18"/>
        </w:rPr>
      </w:pPr>
      <w:r w:rsidRPr="00D256C4">
        <w:rPr>
          <w:b/>
          <w:sz w:val="18"/>
          <w:szCs w:val="18"/>
        </w:rPr>
        <w:t>18 §</w:t>
      </w:r>
      <w:r>
        <w:rPr>
          <w:sz w:val="18"/>
          <w:szCs w:val="18"/>
        </w:rPr>
        <w:t> </w:t>
      </w:r>
      <w:r w:rsidRPr="00D256C4">
        <w:rPr>
          <w:sz w:val="18"/>
          <w:szCs w:val="18"/>
        </w:rPr>
        <w:t>En sanktionsavgift ska betalas till Finansinspektionen inom 30 dagar efter det att ett beslut eller en dom om att ta ut avgiften har fått laga kraft eller sanktions</w:t>
      </w:r>
      <w:r>
        <w:rPr>
          <w:sz w:val="18"/>
          <w:szCs w:val="18"/>
        </w:rPr>
        <w:softHyphen/>
      </w:r>
      <w:r w:rsidRPr="00D256C4">
        <w:rPr>
          <w:sz w:val="18"/>
          <w:szCs w:val="18"/>
        </w:rPr>
        <w:t>föreläggandet godkänts eller den längre tid som anges i beslutet eller före</w:t>
      </w:r>
      <w:r>
        <w:rPr>
          <w:sz w:val="18"/>
          <w:szCs w:val="18"/>
        </w:rPr>
        <w:softHyphen/>
      </w:r>
      <w:r w:rsidRPr="00D256C4">
        <w:rPr>
          <w:sz w:val="18"/>
          <w:szCs w:val="18"/>
        </w:rPr>
        <w:t>läggandet.</w:t>
      </w:r>
    </w:p>
    <w:p w14:paraId="1FDFCDF6" w14:textId="77777777" w:rsidR="000A2C95" w:rsidRPr="00D256C4" w:rsidRDefault="000A2C95" w:rsidP="000A2C95">
      <w:pPr>
        <w:pStyle w:val="Brdtext"/>
        <w:rPr>
          <w:sz w:val="18"/>
          <w:szCs w:val="18"/>
        </w:rPr>
      </w:pPr>
    </w:p>
    <w:p w14:paraId="67ED208B" w14:textId="77777777" w:rsidR="000A2C95" w:rsidRPr="00D256C4" w:rsidRDefault="000A2C95" w:rsidP="000A2C95">
      <w:pPr>
        <w:pStyle w:val="Brdtext"/>
        <w:rPr>
          <w:sz w:val="18"/>
          <w:szCs w:val="18"/>
        </w:rPr>
      </w:pPr>
      <w:r w:rsidRPr="00D256C4">
        <w:rPr>
          <w:b/>
          <w:sz w:val="18"/>
          <w:szCs w:val="18"/>
        </w:rPr>
        <w:t>19 §</w:t>
      </w:r>
      <w:r>
        <w:rPr>
          <w:sz w:val="18"/>
          <w:szCs w:val="18"/>
        </w:rPr>
        <w:t> </w:t>
      </w:r>
      <w:r w:rsidRPr="00D256C4">
        <w:rPr>
          <w:sz w:val="18"/>
          <w:szCs w:val="18"/>
        </w:rPr>
        <w:t>Finansinspektionens beslut om sanktionsavgift får verkställas enligt utsök</w:t>
      </w:r>
      <w:r>
        <w:rPr>
          <w:sz w:val="18"/>
          <w:szCs w:val="18"/>
        </w:rPr>
        <w:softHyphen/>
      </w:r>
      <w:r w:rsidRPr="00D256C4">
        <w:rPr>
          <w:sz w:val="18"/>
          <w:szCs w:val="18"/>
        </w:rPr>
        <w:t>ningsbalken, om avgiften inte har betalats inom den tid som anges i 18 §.</w:t>
      </w:r>
    </w:p>
    <w:p w14:paraId="0F066DF5" w14:textId="77777777" w:rsidR="000A2C95" w:rsidRPr="00D256C4" w:rsidRDefault="000A2C95" w:rsidP="000A2C95">
      <w:pPr>
        <w:pStyle w:val="Brdtext"/>
        <w:rPr>
          <w:sz w:val="18"/>
          <w:szCs w:val="18"/>
        </w:rPr>
      </w:pPr>
    </w:p>
    <w:p w14:paraId="04B51458" w14:textId="77777777" w:rsidR="000A2C95" w:rsidRPr="00D256C4" w:rsidRDefault="000A2C95" w:rsidP="000A2C95">
      <w:pPr>
        <w:pStyle w:val="Brdtext"/>
        <w:rPr>
          <w:sz w:val="18"/>
          <w:szCs w:val="18"/>
        </w:rPr>
      </w:pPr>
      <w:r w:rsidRPr="00D256C4">
        <w:rPr>
          <w:b/>
          <w:sz w:val="18"/>
          <w:szCs w:val="18"/>
        </w:rPr>
        <w:t>20 §</w:t>
      </w:r>
      <w:r>
        <w:rPr>
          <w:sz w:val="18"/>
          <w:szCs w:val="18"/>
        </w:rPr>
        <w:t> </w:t>
      </w:r>
      <w:r w:rsidRPr="00D256C4">
        <w:rPr>
          <w:sz w:val="18"/>
          <w:szCs w:val="18"/>
        </w:rPr>
        <w:t xml:space="preserve">Om sanktionsavgiften inte har betalats inom den tid som anges i 18 §, ska Finansinspektionen lämna avgiften för indrivning. </w:t>
      </w:r>
    </w:p>
    <w:p w14:paraId="31DA1A42" w14:textId="77777777" w:rsidR="000A2C95" w:rsidRPr="00D256C4" w:rsidRDefault="000A2C95" w:rsidP="000A2C95">
      <w:pPr>
        <w:pStyle w:val="Brdtextmedindrag"/>
        <w:rPr>
          <w:sz w:val="18"/>
          <w:szCs w:val="18"/>
        </w:rPr>
      </w:pPr>
      <w:r w:rsidRPr="00D256C4">
        <w:rPr>
          <w:sz w:val="18"/>
          <w:szCs w:val="18"/>
        </w:rPr>
        <w:t xml:space="preserve">Bestämmelser om indrivning finns i lagen (1993:891) om indrivning av statliga fordringar m.m. </w:t>
      </w:r>
    </w:p>
    <w:p w14:paraId="172E28DA" w14:textId="77777777" w:rsidR="000A2C95" w:rsidRPr="00D256C4" w:rsidRDefault="000A2C95" w:rsidP="000A2C95">
      <w:pPr>
        <w:pStyle w:val="Brdtext"/>
        <w:rPr>
          <w:sz w:val="18"/>
          <w:szCs w:val="18"/>
        </w:rPr>
      </w:pPr>
    </w:p>
    <w:p w14:paraId="60E1E2A0" w14:textId="77777777" w:rsidR="000A2C95" w:rsidRPr="00F853C3" w:rsidRDefault="000A2C95" w:rsidP="000A2C95">
      <w:pPr>
        <w:pStyle w:val="Brdtext"/>
      </w:pPr>
      <w:r w:rsidRPr="00D256C4">
        <w:rPr>
          <w:b/>
          <w:sz w:val="18"/>
          <w:szCs w:val="18"/>
        </w:rPr>
        <w:t>21 §</w:t>
      </w:r>
      <w:r>
        <w:rPr>
          <w:sz w:val="18"/>
          <w:szCs w:val="18"/>
        </w:rPr>
        <w:t> </w:t>
      </w:r>
      <w:r w:rsidRPr="00D256C4">
        <w:rPr>
          <w:sz w:val="18"/>
          <w:szCs w:val="18"/>
        </w:rPr>
        <w:t>En sanktionsavgift som har beslutats faller bort i den utsträckning verk</w:t>
      </w:r>
      <w:r>
        <w:rPr>
          <w:sz w:val="18"/>
          <w:szCs w:val="18"/>
        </w:rPr>
        <w:softHyphen/>
      </w:r>
      <w:r w:rsidRPr="00D256C4">
        <w:rPr>
          <w:sz w:val="18"/>
          <w:szCs w:val="18"/>
        </w:rPr>
        <w:t>ställighet inte har skett inom fem år från det att beslutet eller domen om att ta ut avgiften fick laga kraft eller sanktionsföreläggandet godkändes.</w:t>
      </w:r>
    </w:p>
    <w:p w14:paraId="54BFED24" w14:textId="77777777" w:rsidR="000A2C95" w:rsidRDefault="000A2C95" w:rsidP="000A2C95">
      <w:pPr>
        <w:pStyle w:val="Brdtextmedindrag"/>
        <w:ind w:firstLine="0"/>
      </w:pPr>
    </w:p>
    <w:p w14:paraId="61F94FD3" w14:textId="77777777" w:rsidR="000A2C95" w:rsidRPr="00954E0A" w:rsidRDefault="000A2C95" w:rsidP="000A2C95">
      <w:pPr>
        <w:pStyle w:val="Brdtextmedindrag"/>
        <w:ind w:firstLine="0"/>
      </w:pPr>
      <w:r w:rsidRPr="00567A80">
        <w:t>Paragraferna</w:t>
      </w:r>
      <w:r w:rsidRPr="001B394A">
        <w:rPr>
          <w:i/>
        </w:rPr>
        <w:t xml:space="preserve"> </w:t>
      </w:r>
      <w:r>
        <w:t>innehåller bestämmelser om verkställighet av beslut om sanktionsavgift. De motsvarar vad som gäller beträffande verkställighet av beslut om sanktionsavgift enligt 25 kap. 25–28 §§ lagen om värdepappers</w:t>
      </w:r>
      <w:r>
        <w:softHyphen/>
        <w:t xml:space="preserve">marknaden (prop. 2006/07:115 s. 645 och prop. 2013/14:228 s. 319). </w:t>
      </w:r>
      <w:r w:rsidRPr="00954E0A">
        <w:t xml:space="preserve">Övervägandena finns i avsnitt </w:t>
      </w:r>
      <w:r>
        <w:t>7</w:t>
      </w:r>
      <w:r w:rsidRPr="00054737">
        <w:t>.6</w:t>
      </w:r>
      <w:r w:rsidRPr="00954E0A">
        <w:t>.</w:t>
      </w:r>
    </w:p>
    <w:p w14:paraId="34783203" w14:textId="77777777" w:rsidR="000A2C95" w:rsidRPr="000A3DD7" w:rsidRDefault="000A2C95" w:rsidP="006334F8">
      <w:pPr>
        <w:pStyle w:val="Brdtextmedindrag"/>
      </w:pPr>
      <w:r w:rsidRPr="00296F41">
        <w:t xml:space="preserve">I </w:t>
      </w:r>
      <w:r w:rsidRPr="00567A80">
        <w:rPr>
          <w:i/>
        </w:rPr>
        <w:t>18</w:t>
      </w:r>
      <w:r>
        <w:rPr>
          <w:i/>
        </w:rPr>
        <w:t> §</w:t>
      </w:r>
      <w:r>
        <w:t xml:space="preserve"> </w:t>
      </w:r>
      <w:r w:rsidRPr="00296F41">
        <w:t xml:space="preserve">anges inom vilken tid en sanktionsavgift ska betalas. </w:t>
      </w:r>
      <w:r>
        <w:t>Av 3 kap. 1 § första stycket 6 utsökningsbalken följer att en förvalt</w:t>
      </w:r>
      <w:r>
        <w:softHyphen/>
        <w:t>nings</w:t>
      </w:r>
      <w:r>
        <w:softHyphen/>
        <w:t xml:space="preserve">myndighets beslut får verkställas </w:t>
      </w:r>
      <w:r w:rsidRPr="000A3DD7">
        <w:t xml:space="preserve">enligt den lagen om det finns en särskild föreskrift om detta. Bestämmelsen i </w:t>
      </w:r>
      <w:r w:rsidRPr="000A3DD7">
        <w:rPr>
          <w:i/>
        </w:rPr>
        <w:t>19 §</w:t>
      </w:r>
      <w:r w:rsidRPr="000A3DD7">
        <w:t xml:space="preserve"> innebär att Finans</w:t>
      </w:r>
      <w:r w:rsidRPr="000A3DD7">
        <w:softHyphen/>
        <w:t>inspektionens beslut om sanktionsavgift kan verkställas utan domstols</w:t>
      </w:r>
      <w:r w:rsidRPr="000A3DD7">
        <w:softHyphen/>
        <w:t>förfarande om avgiften inte betalas inom den tid som anges i 18 §. Av paragrafen följer också att mål om uttagande av fordran handläggs som allmänt mål hos Kronofogde</w:t>
      </w:r>
      <w:r w:rsidRPr="000A3DD7">
        <w:softHyphen/>
        <w:t xml:space="preserve">myndigheten. Om avgiften inte betalas i tid ska Finansinspektionen enligt </w:t>
      </w:r>
      <w:r w:rsidRPr="000A3DD7">
        <w:rPr>
          <w:i/>
        </w:rPr>
        <w:t>20 §</w:t>
      </w:r>
      <w:r w:rsidRPr="000A3DD7">
        <w:t xml:space="preserve"> lämna den för indrivning. Om verk</w:t>
      </w:r>
      <w:r w:rsidRPr="000A3DD7">
        <w:softHyphen/>
        <w:t>ställighet inte har skett inom fem år från det att beslutet om att ta ut avgiften fick laga kraft eller sank</w:t>
      </w:r>
      <w:r w:rsidRPr="000A3DD7">
        <w:softHyphen/>
        <w:t>tions</w:t>
      </w:r>
      <w:r w:rsidRPr="000A3DD7">
        <w:softHyphen/>
        <w:t xml:space="preserve">föreläggandet godkändes faller sanktionsavgiften bort enligt </w:t>
      </w:r>
      <w:r w:rsidRPr="000A3DD7">
        <w:rPr>
          <w:i/>
        </w:rPr>
        <w:t>21 §</w:t>
      </w:r>
      <w:r w:rsidRPr="000A3DD7">
        <w:t>.</w:t>
      </w:r>
    </w:p>
    <w:p w14:paraId="02236733" w14:textId="77777777" w:rsidR="000A2C95" w:rsidRPr="003B08B3" w:rsidRDefault="000A2C95" w:rsidP="000A2C95">
      <w:pPr>
        <w:pStyle w:val="Rubrik4utannumrering"/>
      </w:pPr>
      <w:r w:rsidRPr="000A3DD7">
        <w:t>4 kap. Överklagande, beslut som ska gälla omedelbart och vite</w:t>
      </w:r>
    </w:p>
    <w:p w14:paraId="233AB54B" w14:textId="77777777" w:rsidR="000A2C95" w:rsidRPr="00D256C4" w:rsidRDefault="000A2C95" w:rsidP="000A2C95">
      <w:pPr>
        <w:pStyle w:val="Brdtext"/>
        <w:rPr>
          <w:sz w:val="18"/>
          <w:szCs w:val="18"/>
        </w:rPr>
      </w:pPr>
      <w:r w:rsidRPr="00D256C4">
        <w:rPr>
          <w:b/>
          <w:sz w:val="18"/>
          <w:szCs w:val="18"/>
        </w:rPr>
        <w:t>1</w:t>
      </w:r>
      <w:r>
        <w:rPr>
          <w:b/>
          <w:sz w:val="18"/>
          <w:szCs w:val="18"/>
        </w:rPr>
        <w:t> </w:t>
      </w:r>
      <w:r w:rsidRPr="00D256C4">
        <w:rPr>
          <w:b/>
          <w:sz w:val="18"/>
          <w:szCs w:val="18"/>
        </w:rPr>
        <w:t>§</w:t>
      </w:r>
      <w:r>
        <w:rPr>
          <w:b/>
          <w:sz w:val="18"/>
          <w:szCs w:val="18"/>
        </w:rPr>
        <w:t> </w:t>
      </w:r>
      <w:r w:rsidRPr="00D256C4">
        <w:rPr>
          <w:sz w:val="18"/>
          <w:szCs w:val="18"/>
        </w:rPr>
        <w:t>Finansinspektionens beslut om sanktionsföreläggande enligt denna lag får inte överklagas.</w:t>
      </w:r>
    </w:p>
    <w:p w14:paraId="1E49C6B5" w14:textId="77777777" w:rsidR="000A2C95" w:rsidRPr="00D256C4" w:rsidRDefault="000A2C95" w:rsidP="000A2C95">
      <w:pPr>
        <w:pStyle w:val="Brdtextmedindrag"/>
        <w:rPr>
          <w:sz w:val="18"/>
          <w:szCs w:val="18"/>
        </w:rPr>
      </w:pPr>
      <w:r w:rsidRPr="00D256C4">
        <w:rPr>
          <w:sz w:val="18"/>
          <w:szCs w:val="18"/>
        </w:rPr>
        <w:t>Andra beslut som Finansinspektionen meddelar enligt denna lag får överklagas till allmän förvaltningsdomstol.</w:t>
      </w:r>
    </w:p>
    <w:p w14:paraId="0F58CAAD" w14:textId="77777777" w:rsidR="000A2C95" w:rsidRPr="00D256C4" w:rsidRDefault="000A2C95" w:rsidP="000A2C95">
      <w:pPr>
        <w:pStyle w:val="Brdtextmedindrag"/>
        <w:rPr>
          <w:sz w:val="18"/>
          <w:szCs w:val="18"/>
        </w:rPr>
      </w:pPr>
      <w:r w:rsidRPr="00D256C4">
        <w:rPr>
          <w:sz w:val="18"/>
          <w:szCs w:val="18"/>
        </w:rPr>
        <w:t>Prövningstillstånd krävs vid överklagande till kammarrätten.</w:t>
      </w:r>
    </w:p>
    <w:p w14:paraId="5C63F5CF" w14:textId="77777777" w:rsidR="000A2C95" w:rsidRPr="00552516" w:rsidRDefault="000A2C95" w:rsidP="000A2C95">
      <w:pPr>
        <w:pStyle w:val="Brdtext"/>
      </w:pPr>
    </w:p>
    <w:p w14:paraId="01D9F16D" w14:textId="77777777" w:rsidR="000A2C95" w:rsidRPr="00552516" w:rsidRDefault="000A2C95" w:rsidP="000A2C95">
      <w:pPr>
        <w:pStyle w:val="Brdtextmedindrag"/>
        <w:ind w:firstLine="0"/>
        <w:rPr>
          <w:rFonts w:eastAsiaTheme="minorHAnsi" w:cstheme="minorBidi"/>
          <w:b/>
          <w:szCs w:val="22"/>
        </w:rPr>
      </w:pPr>
      <w:r>
        <w:t>P</w:t>
      </w:r>
      <w:r w:rsidRPr="00552516">
        <w:t>aragrafen innehåller bestämmelser om</w:t>
      </w:r>
      <w:r>
        <w:t xml:space="preserve"> överklagande.</w:t>
      </w:r>
      <w:r w:rsidRPr="00552516">
        <w:t xml:space="preserve"> </w:t>
      </w:r>
      <w:r>
        <w:t>Den</w:t>
      </w:r>
      <w:r w:rsidRPr="00552516">
        <w:t xml:space="preserve"> komp</w:t>
      </w:r>
      <w:r>
        <w:softHyphen/>
      </w:r>
      <w:r w:rsidRPr="00552516">
        <w:t xml:space="preserve">letterar artikel </w:t>
      </w:r>
      <w:r>
        <w:t xml:space="preserve">32.4 i </w:t>
      </w:r>
      <w:r w:rsidRPr="00552516">
        <w:t>förordningen</w:t>
      </w:r>
      <w:r>
        <w:t xml:space="preserve"> om värdepapperisering</w:t>
      </w:r>
      <w:r w:rsidRPr="00552516">
        <w:t>. Paragrafen är</w:t>
      </w:r>
      <w:r>
        <w:t xml:space="preserve"> delvis</w:t>
      </w:r>
      <w:r w:rsidRPr="00552516">
        <w:t xml:space="preserve"> utformad efter förebil</w:t>
      </w:r>
      <w:r>
        <w:t>d av 26 kap. 1 § lagen om värdepappers</w:t>
      </w:r>
      <w:r>
        <w:softHyphen/>
      </w:r>
      <w:r w:rsidRPr="00552516">
        <w:t xml:space="preserve">marknaden (prop. 2015/16:26 s. 151 och prop. 2016/17:162 s. 761). </w:t>
      </w:r>
      <w:r>
        <w:t>Övervägandena finns i avsnitt 10.</w:t>
      </w:r>
    </w:p>
    <w:p w14:paraId="210F934E" w14:textId="77777777" w:rsidR="000A2C95" w:rsidRDefault="000A2C95" w:rsidP="000A2C95">
      <w:pPr>
        <w:pStyle w:val="Brdtextmedindrag"/>
      </w:pPr>
      <w:r w:rsidRPr="00552516">
        <w:t xml:space="preserve">Av </w:t>
      </w:r>
      <w:r w:rsidRPr="00552516">
        <w:rPr>
          <w:i/>
        </w:rPr>
        <w:t>första stycket</w:t>
      </w:r>
      <w:r w:rsidRPr="00552516">
        <w:t xml:space="preserve"> följer att Finansinspekt</w:t>
      </w:r>
      <w:r>
        <w:t>ionens beslut om sanktions</w:t>
      </w:r>
      <w:r>
        <w:softHyphen/>
        <w:t>före</w:t>
      </w:r>
      <w:r>
        <w:softHyphen/>
      </w:r>
      <w:r w:rsidRPr="00552516">
        <w:t>läggande beträffande sanktionsavgift för</w:t>
      </w:r>
      <w:r>
        <w:t xml:space="preserve"> en fysisk person inte får över</w:t>
      </w:r>
      <w:r>
        <w:softHyphen/>
      </w:r>
      <w:r w:rsidRPr="00552516">
        <w:t>klagas. Ett godkänt sanktionsföreläggande kan inte angripas med ordinära rättsmedel. I undantagsfall kan det dock vara möjligt att ansöka om resning enligt 37 b § förvaltningsprocesslagen</w:t>
      </w:r>
      <w:r>
        <w:t xml:space="preserve"> (1971:291)</w:t>
      </w:r>
      <w:r w:rsidRPr="00552516">
        <w:t xml:space="preserve">. Resning förutsätter att </w:t>
      </w:r>
      <w:r w:rsidRPr="00552516">
        <w:lastRenderedPageBreak/>
        <w:t>det på grund av något särskilt förhållande finns synnerliga skäl att pröva saken på nytt (jfr prop. 2014/15:57 s. 64 f.).</w:t>
      </w:r>
    </w:p>
    <w:p w14:paraId="6D92CD5C" w14:textId="77777777" w:rsidR="000A2C95" w:rsidRPr="000A3DD7" w:rsidRDefault="000A2C95" w:rsidP="006334F8">
      <w:pPr>
        <w:pStyle w:val="Brdtextmedindrag"/>
      </w:pPr>
      <w:r w:rsidRPr="00552516">
        <w:t xml:space="preserve">I </w:t>
      </w:r>
      <w:r w:rsidRPr="00552516">
        <w:rPr>
          <w:i/>
        </w:rPr>
        <w:t>andra stycket</w:t>
      </w:r>
      <w:r w:rsidRPr="00552516">
        <w:t xml:space="preserve"> anges att Finansinspektionens andra beslut enligt lagen får överklagas till allmän </w:t>
      </w:r>
      <w:r w:rsidRPr="000A3DD7">
        <w:t>förvaltningsdomstol. Närmare bestämmelser om överklagande finns i förvaltningslagen. Av 41 § den lagen följer att Finans</w:t>
      </w:r>
      <w:r w:rsidRPr="000A3DD7">
        <w:softHyphen/>
        <w:t>inspektionens beslut enligt förordningen om värdepapperisering kan överklagas.</w:t>
      </w:r>
    </w:p>
    <w:p w14:paraId="33DD31D7" w14:textId="77777777" w:rsidR="000A2C95" w:rsidRPr="000A3DD7" w:rsidRDefault="000A2C95" w:rsidP="000A2C95">
      <w:pPr>
        <w:pStyle w:val="Brdtextmedindrag"/>
      </w:pPr>
      <w:r w:rsidRPr="000A3DD7">
        <w:t xml:space="preserve">Enligt </w:t>
      </w:r>
      <w:r w:rsidRPr="000A3DD7">
        <w:rPr>
          <w:i/>
        </w:rPr>
        <w:t>tredje stycket</w:t>
      </w:r>
      <w:r w:rsidRPr="000A3DD7">
        <w:t xml:space="preserve"> krävs prövningstillstånd vid överklagande till kammarrätten.</w:t>
      </w:r>
    </w:p>
    <w:p w14:paraId="47CDE2D7" w14:textId="77777777" w:rsidR="000A2C95" w:rsidRPr="000A3DD7" w:rsidRDefault="000A2C95" w:rsidP="000A2C95">
      <w:pPr>
        <w:pStyle w:val="Brdtextmedindrag"/>
      </w:pPr>
    </w:p>
    <w:p w14:paraId="408434DC" w14:textId="77777777" w:rsidR="000A2C95" w:rsidRDefault="000A2C95" w:rsidP="000A2C95">
      <w:pPr>
        <w:pStyle w:val="Brdtext"/>
        <w:rPr>
          <w:sz w:val="18"/>
          <w:szCs w:val="18"/>
        </w:rPr>
      </w:pPr>
      <w:r w:rsidRPr="000A3DD7">
        <w:rPr>
          <w:b/>
          <w:sz w:val="18"/>
          <w:szCs w:val="18"/>
        </w:rPr>
        <w:t>2 §</w:t>
      </w:r>
      <w:r w:rsidRPr="000A3DD7">
        <w:rPr>
          <w:sz w:val="18"/>
          <w:szCs w:val="18"/>
        </w:rPr>
        <w:t> Finansinspektionen får bestämma att ett beslut av inspektionen om förbud, föreläggande eller återkallelse enligt 3 kap. 3, 4 eller 5 § eller om återkallelse enligt</w:t>
      </w:r>
      <w:r w:rsidRPr="00247650">
        <w:rPr>
          <w:sz w:val="18"/>
          <w:szCs w:val="18"/>
        </w:rPr>
        <w:t xml:space="preserve"> </w:t>
      </w:r>
      <w:r w:rsidRPr="006C5184">
        <w:rPr>
          <w:sz w:val="18"/>
          <w:szCs w:val="18"/>
        </w:rPr>
        <w:t xml:space="preserve">artikel 28.1 andra stycket i </w:t>
      </w:r>
      <w:r w:rsidRPr="00247650">
        <w:rPr>
          <w:sz w:val="18"/>
          <w:szCs w:val="18"/>
        </w:rPr>
        <w:t>EU-förordningen</w:t>
      </w:r>
      <w:r w:rsidRPr="00D256C4">
        <w:rPr>
          <w:sz w:val="18"/>
          <w:szCs w:val="18"/>
        </w:rPr>
        <w:t xml:space="preserve"> ska gälla omedelbart.</w:t>
      </w:r>
    </w:p>
    <w:p w14:paraId="2AECC533" w14:textId="77777777" w:rsidR="000A2C95" w:rsidRPr="003E05F3" w:rsidRDefault="000A2C95" w:rsidP="000A2C95">
      <w:pPr>
        <w:pStyle w:val="Brdtextmedindrag"/>
      </w:pPr>
    </w:p>
    <w:p w14:paraId="5855F0DF" w14:textId="77777777" w:rsidR="000A2C95" w:rsidRDefault="000A2C95" w:rsidP="000A2C95">
      <w:pPr>
        <w:pStyle w:val="Brdtextmedindrag"/>
        <w:ind w:firstLine="0"/>
      </w:pPr>
      <w:r>
        <w:t>Paragrafen innehåller bestämmelser om att Finansinspektionen får be</w:t>
      </w:r>
      <w:r>
        <w:softHyphen/>
        <w:t>stämma att beslut av inspektionen om ingripande genom förbud, före</w:t>
      </w:r>
      <w:r>
        <w:softHyphen/>
        <w:t>läggande eller återkallelse ska gälla omedelbart. Den är ut</w:t>
      </w:r>
      <w:r>
        <w:softHyphen/>
        <w:t>formad efter förebild av bl.a. 26 kap. 1 § lagen om värdepappers</w:t>
      </w:r>
      <w:r>
        <w:softHyphen/>
        <w:t xml:space="preserve">marknaden (prop. 2006/07:115 s. 646). Övervägandena finns i avsnitt 10. </w:t>
      </w:r>
    </w:p>
    <w:p w14:paraId="74066F74" w14:textId="77777777" w:rsidR="000A2C95" w:rsidRDefault="000A2C95" w:rsidP="000A2C95">
      <w:pPr>
        <w:pStyle w:val="Brdtextmedindrag"/>
      </w:pPr>
      <w:r>
        <w:t>Enligt paragrafen får Finansinspektionen bestämma att beslut i de angivna fallen ska gälla omedelbart. Möjligheten att bestämma att beslut ska gälla omedelbart kan t.ex. användas om det behövs för att stoppa ett agerande eller se till att rättelse görs med omedelbar verkan.</w:t>
      </w:r>
    </w:p>
    <w:p w14:paraId="35EEAA2E" w14:textId="77777777" w:rsidR="000A2C95" w:rsidRDefault="000A2C95" w:rsidP="000A2C95">
      <w:pPr>
        <w:pStyle w:val="Brdtextmedindrag"/>
      </w:pPr>
    </w:p>
    <w:p w14:paraId="20037610" w14:textId="77777777" w:rsidR="000A2C95" w:rsidRPr="00FB6D82" w:rsidRDefault="000A2C95" w:rsidP="000A2C95">
      <w:pPr>
        <w:pStyle w:val="Brdtext"/>
      </w:pPr>
      <w:r w:rsidRPr="00D256C4">
        <w:rPr>
          <w:b/>
          <w:sz w:val="18"/>
          <w:szCs w:val="18"/>
        </w:rPr>
        <w:t>3 §</w:t>
      </w:r>
      <w:r>
        <w:rPr>
          <w:sz w:val="18"/>
          <w:szCs w:val="18"/>
        </w:rPr>
        <w:t> </w:t>
      </w:r>
      <w:r w:rsidRPr="00D256C4">
        <w:rPr>
          <w:sz w:val="18"/>
          <w:szCs w:val="18"/>
        </w:rPr>
        <w:t xml:space="preserve">Ett beslut om föreläggande enligt denna lag eller </w:t>
      </w:r>
      <w:r>
        <w:rPr>
          <w:sz w:val="18"/>
          <w:szCs w:val="18"/>
        </w:rPr>
        <w:t xml:space="preserve">enligt </w:t>
      </w:r>
      <w:r w:rsidRPr="00D256C4">
        <w:rPr>
          <w:sz w:val="18"/>
          <w:szCs w:val="18"/>
        </w:rPr>
        <w:t>EU-förord</w:t>
      </w:r>
      <w:r>
        <w:rPr>
          <w:sz w:val="18"/>
          <w:szCs w:val="18"/>
        </w:rPr>
        <w:softHyphen/>
      </w:r>
      <w:r w:rsidRPr="00D256C4">
        <w:rPr>
          <w:sz w:val="18"/>
          <w:szCs w:val="18"/>
        </w:rPr>
        <w:t>ningen får förenas med vite.</w:t>
      </w:r>
    </w:p>
    <w:p w14:paraId="3FD50500" w14:textId="77777777" w:rsidR="000A2C95" w:rsidRDefault="000A2C95" w:rsidP="000A2C95">
      <w:pPr>
        <w:pStyle w:val="Brdtextmedindrag"/>
        <w:ind w:firstLine="0"/>
      </w:pPr>
    </w:p>
    <w:p w14:paraId="6A2DABE3" w14:textId="77777777" w:rsidR="000A2C95" w:rsidRDefault="000A2C95" w:rsidP="000A2C95">
      <w:pPr>
        <w:pStyle w:val="Brdtextmedindrag"/>
        <w:ind w:firstLine="0"/>
      </w:pPr>
      <w:r>
        <w:t>Paragrafen innehåller bestämmelser om Finansinspektionens befogenhet att förena ett beslut om föreläggande enligt lagen eller förord</w:t>
      </w:r>
      <w:r>
        <w:softHyphen/>
        <w:t>ningen om värdepapperisering med vite. Den är delvis utformad efter förebild av 4 kap</w:t>
      </w:r>
      <w:r w:rsidRPr="002E2032">
        <w:t xml:space="preserve">. </w:t>
      </w:r>
      <w:r w:rsidRPr="002C2B9C">
        <w:t>3</w:t>
      </w:r>
      <w:r>
        <w:t> </w:t>
      </w:r>
      <w:r w:rsidRPr="002E2032">
        <w:t>§</w:t>
      </w:r>
      <w:r>
        <w:t xml:space="preserve"> OTC-lagen (prop. 2012/13:72 s. 56). Över</w:t>
      </w:r>
      <w:r>
        <w:softHyphen/>
        <w:t xml:space="preserve">vägandena finns i avsnitt 10. </w:t>
      </w:r>
    </w:p>
    <w:p w14:paraId="752809F7" w14:textId="77777777" w:rsidR="000A2C95" w:rsidRDefault="000A2C95" w:rsidP="000A2C95">
      <w:pPr>
        <w:pStyle w:val="Brdtextmedindrag"/>
      </w:pPr>
      <w:r>
        <w:t>Enligt paragrafen får ett föreläggande enligt lagen eller enligt förord</w:t>
      </w:r>
      <w:r>
        <w:softHyphen/>
        <w:t>ningen om värdepapperisering förenas med vite. Det är däremot inte möjligt att förena ett sanktionsföreläggande enligt 3 kap. 8 § med vite. Exempel på förbudsförelägganden enligt lagen som kan förenas med vite är för</w:t>
      </w:r>
      <w:r>
        <w:softHyphen/>
        <w:t>bud att göra en STS-anmälan enligt 3 kap. 4 § och förbud att vara styrelse</w:t>
      </w:r>
      <w:r>
        <w:softHyphen/>
        <w:t>ledamot, verkställande direktör eller ersättare för någon av dem enligt 3 kap. 7 § första stycket 1. Ett fall där det kan vara aktuellt för Finans</w:t>
      </w:r>
      <w:r>
        <w:softHyphen/>
        <w:t>inspektionen att förena ett före</w:t>
      </w:r>
      <w:r>
        <w:softHyphen/>
        <w:t>läggande enligt EU-förordningen med vite är vid före</w:t>
      </w:r>
      <w:r>
        <w:softHyphen/>
        <w:t xml:space="preserve">läggande </w:t>
      </w:r>
      <w:r w:rsidRPr="00AC2189">
        <w:t>om att risker som härrör från värdepapper</w:t>
      </w:r>
      <w:r>
        <w:softHyphen/>
        <w:t>isering</w:t>
      </w:r>
      <w:r w:rsidRPr="00AC2189">
        <w:t>s</w:t>
      </w:r>
      <w:r>
        <w:softHyphen/>
      </w:r>
      <w:r w:rsidRPr="00AC2189">
        <w:t>transaktioner s</w:t>
      </w:r>
      <w:r>
        <w:t>ka bedömas</w:t>
      </w:r>
      <w:r w:rsidRPr="00AC2189">
        <w:t xml:space="preserve"> och åtgärdas enligt artikel 30.3 i för</w:t>
      </w:r>
      <w:r>
        <w:softHyphen/>
      </w:r>
      <w:r w:rsidRPr="00AC2189">
        <w:t>ordningen</w:t>
      </w:r>
      <w:r>
        <w:t>. Finansinspek</w:t>
      </w:r>
      <w:r>
        <w:softHyphen/>
        <w:t>tionen har inte rätt att besluta om utdömande av vite, utan får enligt allmänna bestämmelser an</w:t>
      </w:r>
      <w:r>
        <w:softHyphen/>
        <w:t>söka hos allmän förvalt</w:t>
      </w:r>
      <w:r>
        <w:softHyphen/>
        <w:t>ningsdomstol om att vitet ska dömas ut. All</w:t>
      </w:r>
      <w:r>
        <w:softHyphen/>
        <w:t>männa bestämmelser om viten finns i lagen (1985:206) om viten.</w:t>
      </w:r>
    </w:p>
    <w:p w14:paraId="1C133527" w14:textId="77777777" w:rsidR="000A2C95" w:rsidRPr="00557C83" w:rsidRDefault="000A2C95" w:rsidP="000A2C95">
      <w:pPr>
        <w:pStyle w:val="Rubrik4utannumrering"/>
      </w:pPr>
      <w:r w:rsidRPr="00557C83">
        <w:t>Ikraftträdande- och övergångsbestämmelser</w:t>
      </w:r>
    </w:p>
    <w:p w14:paraId="27EAECB7" w14:textId="77777777" w:rsidR="000A2C95" w:rsidRPr="00D256C4" w:rsidRDefault="000A2C95" w:rsidP="000A2C95">
      <w:pPr>
        <w:pStyle w:val="Brdtextmedindrag"/>
        <w:rPr>
          <w:sz w:val="18"/>
          <w:szCs w:val="18"/>
        </w:rPr>
      </w:pPr>
      <w:r w:rsidRPr="00D256C4">
        <w:rPr>
          <w:sz w:val="18"/>
          <w:szCs w:val="18"/>
        </w:rPr>
        <w:t>1.</w:t>
      </w:r>
      <w:r>
        <w:rPr>
          <w:sz w:val="18"/>
          <w:szCs w:val="18"/>
        </w:rPr>
        <w:t> </w:t>
      </w:r>
      <w:r w:rsidRPr="00D256C4">
        <w:rPr>
          <w:sz w:val="18"/>
          <w:szCs w:val="18"/>
        </w:rPr>
        <w:t xml:space="preserve">Denna lag träder i kraft den 1 </w:t>
      </w:r>
      <w:r>
        <w:rPr>
          <w:sz w:val="18"/>
          <w:szCs w:val="18"/>
        </w:rPr>
        <w:t>februari</w:t>
      </w:r>
      <w:r w:rsidRPr="00D256C4">
        <w:rPr>
          <w:sz w:val="18"/>
          <w:szCs w:val="18"/>
        </w:rPr>
        <w:t xml:space="preserve"> 2020.</w:t>
      </w:r>
    </w:p>
    <w:p w14:paraId="7A87F042" w14:textId="77777777" w:rsidR="000A2C95" w:rsidRPr="00D256C4" w:rsidRDefault="000A2C95" w:rsidP="000A2C95">
      <w:pPr>
        <w:pStyle w:val="Brdtextmedindrag"/>
        <w:rPr>
          <w:sz w:val="18"/>
          <w:szCs w:val="18"/>
        </w:rPr>
      </w:pPr>
      <w:r w:rsidRPr="00D256C4">
        <w:rPr>
          <w:sz w:val="18"/>
          <w:szCs w:val="18"/>
        </w:rPr>
        <w:t>2.</w:t>
      </w:r>
      <w:r>
        <w:rPr>
          <w:sz w:val="18"/>
          <w:szCs w:val="18"/>
        </w:rPr>
        <w:t> </w:t>
      </w:r>
      <w:r w:rsidRPr="00D256C4">
        <w:rPr>
          <w:sz w:val="18"/>
          <w:szCs w:val="18"/>
        </w:rPr>
        <w:t>Genom lagen upphävs lagen (2018:1981) med kompletterande bestämmelser till EU:s förordning om värdepapperisering.</w:t>
      </w:r>
    </w:p>
    <w:p w14:paraId="4C1914A1" w14:textId="77777777" w:rsidR="000A2C95" w:rsidRPr="00D256C4" w:rsidRDefault="000A2C95" w:rsidP="000A2C95">
      <w:pPr>
        <w:pStyle w:val="Brdtextmedindrag"/>
        <w:rPr>
          <w:sz w:val="18"/>
          <w:szCs w:val="18"/>
        </w:rPr>
      </w:pPr>
      <w:r w:rsidRPr="00D256C4">
        <w:rPr>
          <w:sz w:val="18"/>
          <w:szCs w:val="18"/>
        </w:rPr>
        <w:lastRenderedPageBreak/>
        <w:t>3.</w:t>
      </w:r>
      <w:r>
        <w:rPr>
          <w:sz w:val="18"/>
          <w:szCs w:val="18"/>
        </w:rPr>
        <w:t> </w:t>
      </w:r>
      <w:r w:rsidRPr="00D256C4">
        <w:rPr>
          <w:sz w:val="18"/>
          <w:szCs w:val="18"/>
        </w:rPr>
        <w:t>Ingripande enligt denna lag får inte ske för överträdelser som har ägt rum före ikraftträdandet.</w:t>
      </w:r>
    </w:p>
    <w:p w14:paraId="793939AE" w14:textId="77777777" w:rsidR="000A2C95" w:rsidRDefault="000A2C95" w:rsidP="000A2C95">
      <w:pPr>
        <w:pStyle w:val="Brdtextmedindrag"/>
        <w:ind w:firstLine="0"/>
      </w:pPr>
    </w:p>
    <w:p w14:paraId="2366B635" w14:textId="77777777" w:rsidR="000A2C95" w:rsidRDefault="000A2C95" w:rsidP="000A2C95">
      <w:pPr>
        <w:pStyle w:val="Brdtextmedindrag"/>
        <w:ind w:firstLine="0"/>
      </w:pPr>
      <w:r>
        <w:t>Övervägandena finns i avsnitt 13.</w:t>
      </w:r>
    </w:p>
    <w:p w14:paraId="3668DB9B" w14:textId="77777777" w:rsidR="000A2C95" w:rsidRPr="00557C83" w:rsidRDefault="000A2C95" w:rsidP="000A2C95">
      <w:pPr>
        <w:pStyle w:val="Brdtextmedindrag"/>
        <w:rPr>
          <w:i/>
        </w:rPr>
      </w:pPr>
      <w:r>
        <w:t xml:space="preserve">I </w:t>
      </w:r>
      <w:r>
        <w:rPr>
          <w:i/>
        </w:rPr>
        <w:t>punkt </w:t>
      </w:r>
      <w:r w:rsidRPr="00557C83">
        <w:rPr>
          <w:i/>
        </w:rPr>
        <w:t>1</w:t>
      </w:r>
      <w:r>
        <w:t xml:space="preserve"> anges när lagen träder i kraft</w:t>
      </w:r>
      <w:r w:rsidRPr="002C2B9C">
        <w:t>.</w:t>
      </w:r>
      <w:r>
        <w:t xml:space="preserve"> </w:t>
      </w:r>
    </w:p>
    <w:p w14:paraId="6FBDA6AB" w14:textId="77777777" w:rsidR="000A2C95" w:rsidRPr="00B12303" w:rsidRDefault="000A2C95" w:rsidP="000A2C95">
      <w:pPr>
        <w:pStyle w:val="Brdtextmedindrag"/>
      </w:pPr>
      <w:r>
        <w:rPr>
          <w:i/>
        </w:rPr>
        <w:t xml:space="preserve">Punkt 2 </w:t>
      </w:r>
      <w:r>
        <w:t>innebär att genom lagen upphävs den hittillsvarande komplette</w:t>
      </w:r>
      <w:r>
        <w:softHyphen/>
        <w:t xml:space="preserve">ringslagen. </w:t>
      </w:r>
    </w:p>
    <w:p w14:paraId="59AFD466" w14:textId="77777777" w:rsidR="000A2C95" w:rsidRDefault="000A2C95" w:rsidP="000A2C95">
      <w:pPr>
        <w:pStyle w:val="Brdtextmedindrag"/>
      </w:pPr>
      <w:r w:rsidRPr="00557C83">
        <w:rPr>
          <w:i/>
        </w:rPr>
        <w:t>Punkt </w:t>
      </w:r>
      <w:r>
        <w:rPr>
          <w:i/>
        </w:rPr>
        <w:t>3</w:t>
      </w:r>
      <w:r>
        <w:t xml:space="preserve"> innebär att ingripande enligt lagen inte får ske för överträdelser som har ägt rum före ikraftträdandet. För överträdelser av de bestämmelser i förordningen om värdepapperisering som har börjat tillämpas och som har inträffat före ikraft</w:t>
      </w:r>
      <w:r>
        <w:softHyphen/>
        <w:t xml:space="preserve">trädandet finns bara möjlighet att ingripa i den utsträckning som befintliga bestämmelser om sanktioner i tillämplig rörelselagstiftning ger en sådan möjlighet. </w:t>
      </w:r>
    </w:p>
    <w:p w14:paraId="497424A5" w14:textId="77777777" w:rsidR="000A2C95" w:rsidRDefault="000A2C95" w:rsidP="000A2C95">
      <w:pPr>
        <w:pStyle w:val="Rubrik2"/>
      </w:pPr>
      <w:bookmarkStart w:id="380" w:name="_Toc529959567"/>
      <w:bookmarkStart w:id="381" w:name="_Toc1737447"/>
      <w:bookmarkStart w:id="382" w:name="_Toc2335192"/>
      <w:bookmarkStart w:id="383" w:name="_Toc9857702"/>
      <w:bookmarkStart w:id="384" w:name="_Toc18074161"/>
      <w:bookmarkStart w:id="385" w:name="_Toc20297739"/>
      <w:bookmarkStart w:id="386" w:name="_Toc22728943"/>
      <w:bookmarkStart w:id="387" w:name="_Hlk19536552"/>
      <w:r w:rsidRPr="00E763E1">
        <w:t>Förslag</w:t>
      </w:r>
      <w:r>
        <w:t>et</w:t>
      </w:r>
      <w:r w:rsidRPr="00E763E1">
        <w:t xml:space="preserve"> till lag om ändring i lagen (1967:531) om tryggande av pensionsutfästelse m.m.</w:t>
      </w:r>
      <w:bookmarkEnd w:id="380"/>
      <w:bookmarkEnd w:id="381"/>
      <w:bookmarkEnd w:id="382"/>
      <w:bookmarkEnd w:id="383"/>
      <w:bookmarkEnd w:id="384"/>
      <w:bookmarkEnd w:id="385"/>
      <w:bookmarkEnd w:id="386"/>
    </w:p>
    <w:p w14:paraId="07AEB4BF" w14:textId="77777777" w:rsidR="000A2C95" w:rsidRDefault="000A2C95" w:rsidP="000A2C95">
      <w:pPr>
        <w:pStyle w:val="Brdtextmedindrag"/>
        <w:ind w:firstLine="0"/>
        <w:rPr>
          <w:rStyle w:val="BrdtextChar"/>
          <w:sz w:val="18"/>
          <w:szCs w:val="18"/>
        </w:rPr>
      </w:pPr>
      <w:r w:rsidRPr="00D256C4">
        <w:rPr>
          <w:b/>
          <w:sz w:val="18"/>
          <w:szCs w:val="18"/>
        </w:rPr>
        <w:t>34</w:t>
      </w:r>
      <w:r>
        <w:rPr>
          <w:b/>
          <w:sz w:val="18"/>
          <w:szCs w:val="18"/>
        </w:rPr>
        <w:t> </w:t>
      </w:r>
      <w:r w:rsidRPr="00D256C4">
        <w:rPr>
          <w:b/>
          <w:sz w:val="18"/>
          <w:szCs w:val="18"/>
        </w:rPr>
        <w:t>§</w:t>
      </w:r>
      <w:r>
        <w:rPr>
          <w:b/>
          <w:sz w:val="18"/>
          <w:szCs w:val="18"/>
        </w:rPr>
        <w:t> </w:t>
      </w:r>
      <w:r w:rsidRPr="00D256C4">
        <w:rPr>
          <w:rStyle w:val="BrdtextChar"/>
          <w:sz w:val="18"/>
          <w:szCs w:val="18"/>
        </w:rPr>
        <w:t xml:space="preserve">Finansinspektionen ska utöva tillsyn över att en pensionsstiftelse förvaltas i enlighet med 10 a § </w:t>
      </w:r>
      <w:r>
        <w:rPr>
          <w:rStyle w:val="BrdtextChar"/>
          <w:sz w:val="18"/>
          <w:szCs w:val="18"/>
        </w:rPr>
        <w:t xml:space="preserve">första stycket </w:t>
      </w:r>
      <w:r w:rsidRPr="006B7FED">
        <w:rPr>
          <w:rStyle w:val="BrdtextChar"/>
          <w:sz w:val="18"/>
          <w:szCs w:val="18"/>
        </w:rPr>
        <w:t xml:space="preserve">andra meningen och </w:t>
      </w:r>
      <w:r w:rsidRPr="00D256C4">
        <w:rPr>
          <w:rStyle w:val="BrdtextChar"/>
          <w:sz w:val="18"/>
          <w:szCs w:val="18"/>
        </w:rPr>
        <w:t>andra stycket, 10 b–10 l och 10 n §§, 11 § fjärde och femte styckena, 15 a–15 d och 16 a–16 l §§ samt i enlighet med föreskrifter som meddelats med stöd av någon av dessa bestäm</w:t>
      </w:r>
      <w:r>
        <w:rPr>
          <w:rStyle w:val="BrdtextChar"/>
          <w:sz w:val="18"/>
          <w:szCs w:val="18"/>
        </w:rPr>
        <w:softHyphen/>
      </w:r>
      <w:r w:rsidRPr="00D256C4">
        <w:rPr>
          <w:rStyle w:val="BrdtextChar"/>
          <w:sz w:val="18"/>
          <w:szCs w:val="18"/>
        </w:rPr>
        <w:t xml:space="preserve">melser. </w:t>
      </w:r>
    </w:p>
    <w:p w14:paraId="5458BEF4" w14:textId="77777777" w:rsidR="000A2C95" w:rsidRPr="00575DBB" w:rsidRDefault="000A2C95" w:rsidP="000A2C95">
      <w:pPr>
        <w:pStyle w:val="Brdtextmedindrag"/>
        <w:rPr>
          <w:i/>
          <w:sz w:val="18"/>
          <w:szCs w:val="18"/>
        </w:rPr>
      </w:pPr>
      <w:r w:rsidRPr="00575DBB">
        <w:rPr>
          <w:i/>
          <w:sz w:val="18"/>
          <w:szCs w:val="18"/>
        </w:rPr>
        <w:t xml:space="preserve">Finansinspektionen ska också utöva tillsyn över att en pensionsstiftelse som avses i 9 a § andra eller tredje stycket följer artikel 5 i Europaparlamentets och rådets förordning (EU) 2017/2402 av den 12 december 2017 om ett allmänt ramverk </w:t>
      </w:r>
      <w:r>
        <w:rPr>
          <w:i/>
          <w:sz w:val="18"/>
          <w:szCs w:val="18"/>
        </w:rPr>
        <w:t xml:space="preserve">för </w:t>
      </w:r>
      <w:r w:rsidRPr="00575DBB">
        <w:rPr>
          <w:i/>
          <w:sz w:val="18"/>
          <w:szCs w:val="18"/>
        </w:rPr>
        <w:t>värdepapperisering och om inrättande av ett särskilt ramverk för enkel, transparent och standardi</w:t>
      </w:r>
      <w:r>
        <w:rPr>
          <w:i/>
          <w:sz w:val="18"/>
          <w:szCs w:val="18"/>
        </w:rPr>
        <w:softHyphen/>
      </w:r>
      <w:r w:rsidRPr="00575DBB">
        <w:rPr>
          <w:i/>
          <w:sz w:val="18"/>
          <w:szCs w:val="18"/>
        </w:rPr>
        <w:t>serad värdepapperisering samt om ändring av direktiven 2009/65/EG, 2009/138/EG och 2011/61/EU och förordningarna (EG) nr 1060/2009 och (EU) nr 648/2012.</w:t>
      </w:r>
    </w:p>
    <w:p w14:paraId="6BA27FFD" w14:textId="77777777" w:rsidR="000A2C95" w:rsidRPr="00D256C4" w:rsidRDefault="000A2C95" w:rsidP="000A2C95">
      <w:pPr>
        <w:pStyle w:val="Brdtextmedindrag"/>
        <w:rPr>
          <w:sz w:val="18"/>
          <w:szCs w:val="18"/>
        </w:rPr>
      </w:pPr>
      <w:r w:rsidRPr="00D256C4">
        <w:rPr>
          <w:sz w:val="18"/>
          <w:szCs w:val="18"/>
        </w:rPr>
        <w:t>Finansinspektionen ska i sin tillsynsverksamhet samarbeta och utbyta informa</w:t>
      </w:r>
      <w:r>
        <w:rPr>
          <w:sz w:val="18"/>
          <w:szCs w:val="18"/>
        </w:rPr>
        <w:softHyphen/>
      </w:r>
      <w:r w:rsidRPr="00D256C4">
        <w:rPr>
          <w:sz w:val="18"/>
          <w:szCs w:val="18"/>
        </w:rPr>
        <w:t>tion med motsvarande utländska tillsynsmyndigheter, Europeiska kommissionen och Europeiska försäkrings- och tjänstepensionsmyndigheten i den utsträckning som följer av Sveriges medlemskap i Europeiska unionen.</w:t>
      </w:r>
    </w:p>
    <w:p w14:paraId="5414F596" w14:textId="77777777" w:rsidR="000A2C95" w:rsidRPr="00F511F8" w:rsidRDefault="000A2C95" w:rsidP="000A2C95">
      <w:pPr>
        <w:pStyle w:val="Brdtext"/>
      </w:pPr>
    </w:p>
    <w:p w14:paraId="431E4BE4" w14:textId="77777777" w:rsidR="000A2C95" w:rsidRPr="003A2309" w:rsidRDefault="000A2C95" w:rsidP="000A2C95">
      <w:pPr>
        <w:pStyle w:val="Brdtextmedindrag"/>
        <w:ind w:firstLine="0"/>
      </w:pPr>
      <w:r w:rsidRPr="003A2309">
        <w:t xml:space="preserve">Paragrafen innehåller bestämmelser om Finansinspektionens tillsyn över pensionsstiftelser. Övervägandena finns i avsnitt </w:t>
      </w:r>
      <w:r>
        <w:t>7</w:t>
      </w:r>
      <w:r w:rsidRPr="003A2309">
        <w:t xml:space="preserve">.3. </w:t>
      </w:r>
    </w:p>
    <w:p w14:paraId="7C523FD8" w14:textId="77777777" w:rsidR="000A2C95" w:rsidRDefault="000A2C95" w:rsidP="000A2C95">
      <w:pPr>
        <w:pStyle w:val="Brdtextmedindrag"/>
      </w:pPr>
      <w:r w:rsidRPr="003A2309">
        <w:t xml:space="preserve">I </w:t>
      </w:r>
      <w:r>
        <w:t xml:space="preserve">ett nytt </w:t>
      </w:r>
      <w:r>
        <w:rPr>
          <w:i/>
        </w:rPr>
        <w:t>andra</w:t>
      </w:r>
      <w:r w:rsidRPr="003A2309">
        <w:rPr>
          <w:i/>
        </w:rPr>
        <w:t xml:space="preserve"> stycke</w:t>
      </w:r>
      <w:r w:rsidRPr="003A2309">
        <w:t xml:space="preserve"> införs </w:t>
      </w:r>
      <w:r>
        <w:t xml:space="preserve">en </w:t>
      </w:r>
      <w:r w:rsidRPr="003A2309">
        <w:t>bestämmelse om att Finansinspektionen även ska utöva tillsyn över att pensions</w:t>
      </w:r>
      <w:r>
        <w:softHyphen/>
      </w:r>
      <w:r w:rsidRPr="003A2309">
        <w:t xml:space="preserve">stiftelser </w:t>
      </w:r>
      <w:r>
        <w:t>som avses i 9 a §</w:t>
      </w:r>
      <w:r w:rsidRPr="003A2309">
        <w:t xml:space="preserve"> </w:t>
      </w:r>
      <w:r>
        <w:t xml:space="preserve">andra eller tredje stycket </w:t>
      </w:r>
      <w:r w:rsidRPr="003A2309">
        <w:t>följer artikel 5 i förord</w:t>
      </w:r>
      <w:r>
        <w:softHyphen/>
      </w:r>
      <w:r w:rsidRPr="003A2309">
        <w:t xml:space="preserve">ningen om värdepapperisering. </w:t>
      </w:r>
      <w:r>
        <w:t xml:space="preserve">De pensionsstiftelser som omfattas är de som tryggar utfästelser om pension till minst 100 personer för vilka avsättningar har gjorts till stiftelsen (9 a § andra stycket) eller </w:t>
      </w:r>
      <w:r w:rsidRPr="00071CFA">
        <w:t>har gjort</w:t>
      </w:r>
      <w:r>
        <w:t xml:space="preserve"> en </w:t>
      </w:r>
      <w:r w:rsidRPr="00071CFA">
        <w:t>anmälan till tillsyns</w:t>
      </w:r>
      <w:r>
        <w:softHyphen/>
      </w:r>
      <w:r w:rsidRPr="00071CFA">
        <w:t>myndigheten i enlighet med 31</w:t>
      </w:r>
      <w:r>
        <w:t> </w:t>
      </w:r>
      <w:r w:rsidRPr="00071CFA">
        <w:t>§ fjärde stycket andra meningen</w:t>
      </w:r>
      <w:r>
        <w:t xml:space="preserve"> (9 a § tredje stycket).</w:t>
      </w:r>
    </w:p>
    <w:p w14:paraId="7A682F63" w14:textId="77777777" w:rsidR="000A2C95" w:rsidRDefault="000A2C95" w:rsidP="000A2C95">
      <w:pPr>
        <w:pStyle w:val="Brdtextmedindrag"/>
      </w:pPr>
    </w:p>
    <w:p w14:paraId="09EED4CA" w14:textId="77777777" w:rsidR="000A2C95" w:rsidRPr="007375E6" w:rsidRDefault="000A2C95" w:rsidP="000A2C95">
      <w:pPr>
        <w:pStyle w:val="Brdtext"/>
        <w:rPr>
          <w:sz w:val="18"/>
          <w:szCs w:val="18"/>
        </w:rPr>
      </w:pPr>
      <w:r w:rsidRPr="006C5184">
        <w:rPr>
          <w:b/>
          <w:sz w:val="18"/>
          <w:szCs w:val="18"/>
        </w:rPr>
        <w:t>35 §</w:t>
      </w:r>
      <w:r w:rsidRPr="007375E6">
        <w:rPr>
          <w:b/>
          <w:sz w:val="18"/>
          <w:szCs w:val="18"/>
        </w:rPr>
        <w:t> </w:t>
      </w:r>
      <w:r w:rsidRPr="007375E6">
        <w:rPr>
          <w:sz w:val="18"/>
          <w:szCs w:val="18"/>
        </w:rPr>
        <w:t>Finansinspektionen får meddela de anmärkningar i fråga om en pensions</w:t>
      </w:r>
      <w:r>
        <w:rPr>
          <w:sz w:val="18"/>
          <w:szCs w:val="18"/>
        </w:rPr>
        <w:softHyphen/>
      </w:r>
      <w:r w:rsidRPr="007375E6">
        <w:rPr>
          <w:sz w:val="18"/>
          <w:szCs w:val="18"/>
        </w:rPr>
        <w:t xml:space="preserve">stiftelses förvaltning som inspektionen anser behövs. </w:t>
      </w:r>
    </w:p>
    <w:p w14:paraId="2A660B8C" w14:textId="77777777" w:rsidR="000A2C95" w:rsidRPr="006C5184" w:rsidRDefault="000A2C95" w:rsidP="000A2C95">
      <w:pPr>
        <w:pStyle w:val="Brdtextmedindrag"/>
        <w:rPr>
          <w:sz w:val="18"/>
          <w:szCs w:val="18"/>
        </w:rPr>
      </w:pPr>
      <w:r w:rsidRPr="006C5184">
        <w:rPr>
          <w:sz w:val="18"/>
          <w:szCs w:val="18"/>
        </w:rPr>
        <w:t>Finansinspektionen ska förelägga pensionsstiftelsen eller styrelsen att vidta rättelse, om inspektionen bedömer att</w:t>
      </w:r>
    </w:p>
    <w:p w14:paraId="27D5BC3F" w14:textId="77777777" w:rsidR="000A2C95" w:rsidRPr="006C5184" w:rsidRDefault="000A2C95" w:rsidP="000A2C95">
      <w:pPr>
        <w:pStyle w:val="Brdtextmedindrag"/>
        <w:rPr>
          <w:sz w:val="18"/>
          <w:szCs w:val="18"/>
        </w:rPr>
      </w:pPr>
      <w:r w:rsidRPr="006C5184">
        <w:rPr>
          <w:sz w:val="18"/>
          <w:szCs w:val="18"/>
        </w:rPr>
        <w:t xml:space="preserve">1. avvikelse skett från någon av de bestämmelser som anges i 34 § första </w:t>
      </w:r>
      <w:r w:rsidRPr="006C5184">
        <w:rPr>
          <w:i/>
          <w:sz w:val="18"/>
          <w:szCs w:val="18"/>
        </w:rPr>
        <w:t xml:space="preserve">eller andra </w:t>
      </w:r>
      <w:r w:rsidRPr="006C5184">
        <w:rPr>
          <w:sz w:val="18"/>
          <w:szCs w:val="18"/>
        </w:rPr>
        <w:t>stycket,</w:t>
      </w:r>
    </w:p>
    <w:p w14:paraId="4DA3942D" w14:textId="77777777" w:rsidR="000A2C95" w:rsidRPr="006C5184" w:rsidRDefault="000A2C95" w:rsidP="000A2C95">
      <w:pPr>
        <w:pStyle w:val="Brdtextmedindrag"/>
        <w:rPr>
          <w:sz w:val="18"/>
          <w:szCs w:val="18"/>
        </w:rPr>
      </w:pPr>
      <w:r w:rsidRPr="006C5184">
        <w:rPr>
          <w:sz w:val="18"/>
          <w:szCs w:val="18"/>
        </w:rPr>
        <w:lastRenderedPageBreak/>
        <w:t>2. placeringsriktlinjerna inte längre är tillfredsställande med hänsyn till omfatt</w:t>
      </w:r>
      <w:r>
        <w:rPr>
          <w:sz w:val="18"/>
          <w:szCs w:val="18"/>
        </w:rPr>
        <w:softHyphen/>
      </w:r>
      <w:r w:rsidRPr="006C5184">
        <w:rPr>
          <w:sz w:val="18"/>
          <w:szCs w:val="18"/>
        </w:rPr>
        <w:t>ningen och beskaffenheten av stiftelsens förvaltning,</w:t>
      </w:r>
    </w:p>
    <w:p w14:paraId="177873A4" w14:textId="77777777" w:rsidR="000A2C95" w:rsidRPr="006C5184" w:rsidRDefault="000A2C95" w:rsidP="000A2C95">
      <w:pPr>
        <w:pStyle w:val="Brdtextmedindrag"/>
        <w:rPr>
          <w:sz w:val="18"/>
          <w:szCs w:val="18"/>
        </w:rPr>
      </w:pPr>
      <w:r w:rsidRPr="006C5184">
        <w:rPr>
          <w:sz w:val="18"/>
          <w:szCs w:val="18"/>
        </w:rPr>
        <w:t>3. stiftelsen använder olämpliga kreditvärderingsförfaranden eller hänvisningar i placeringsriktlinjerna till kreditbetyg som har utfärdats av ett kredit</w:t>
      </w:r>
      <w:r>
        <w:rPr>
          <w:sz w:val="18"/>
          <w:szCs w:val="18"/>
        </w:rPr>
        <w:softHyphen/>
      </w:r>
      <w:r w:rsidRPr="006C5184">
        <w:rPr>
          <w:sz w:val="18"/>
          <w:szCs w:val="18"/>
        </w:rPr>
        <w:t>värderings</w:t>
      </w:r>
      <w:r>
        <w:rPr>
          <w:sz w:val="18"/>
          <w:szCs w:val="18"/>
        </w:rPr>
        <w:softHyphen/>
      </w:r>
      <w:r w:rsidRPr="006C5184">
        <w:rPr>
          <w:sz w:val="18"/>
          <w:szCs w:val="18"/>
        </w:rPr>
        <w:t>institut, eller</w:t>
      </w:r>
    </w:p>
    <w:p w14:paraId="02F926A2" w14:textId="77777777" w:rsidR="000A2C95" w:rsidRPr="006C5184" w:rsidRDefault="000A2C95" w:rsidP="000A2C95">
      <w:pPr>
        <w:pStyle w:val="Brdtextmedindrag"/>
        <w:rPr>
          <w:sz w:val="18"/>
          <w:szCs w:val="18"/>
        </w:rPr>
      </w:pPr>
      <w:r w:rsidRPr="006C5184">
        <w:rPr>
          <w:sz w:val="18"/>
          <w:szCs w:val="18"/>
        </w:rPr>
        <w:t>4. styrdokumenten eller den egna riskbedömningen inte är tillfredsställande med hänsyn till omfattningen och beskaffenheten av stiftelsens förvaltning.</w:t>
      </w:r>
    </w:p>
    <w:p w14:paraId="2B4BD657" w14:textId="77777777" w:rsidR="000A2C95" w:rsidRPr="006C5184" w:rsidRDefault="000A2C95" w:rsidP="000A2C95">
      <w:pPr>
        <w:pStyle w:val="Brdtextmedindrag"/>
        <w:rPr>
          <w:sz w:val="18"/>
          <w:szCs w:val="18"/>
        </w:rPr>
      </w:pPr>
      <w:r w:rsidRPr="006C5184">
        <w:rPr>
          <w:sz w:val="18"/>
          <w:szCs w:val="18"/>
        </w:rPr>
        <w:t>Om Finansinspektionen bedömer att en stiftelse förvaltar medel som avsatts till stiftelsen för personer som den tryggar utfästelser om pension till på ett sådant sätt som innebär att dessa personers intressen hotas, får inspektionen besluta om att utse en särskild företrädare att sköta hela eller delar av driften av stiftelsen.</w:t>
      </w:r>
    </w:p>
    <w:p w14:paraId="176A9802" w14:textId="77777777" w:rsidR="000A2C95" w:rsidRPr="006C5184" w:rsidRDefault="000A2C95" w:rsidP="000A2C95">
      <w:pPr>
        <w:pStyle w:val="Brdtextmedindrag"/>
        <w:rPr>
          <w:sz w:val="18"/>
          <w:szCs w:val="18"/>
        </w:rPr>
      </w:pPr>
      <w:r w:rsidRPr="006C5184">
        <w:rPr>
          <w:sz w:val="18"/>
          <w:szCs w:val="18"/>
        </w:rPr>
        <w:t>Finansinspektionen får även begränsa pensionsstiftelsens förfoganderätt eller förbjuda stiftelsen att förfoga över sina tillgångar i Sverige, om det bedöms vara nödvändigt för att skydda de personer som anges i tredje stycket. Finans</w:t>
      </w:r>
      <w:r>
        <w:rPr>
          <w:sz w:val="18"/>
          <w:szCs w:val="18"/>
        </w:rPr>
        <w:softHyphen/>
      </w:r>
      <w:r w:rsidRPr="006C5184">
        <w:rPr>
          <w:sz w:val="18"/>
          <w:szCs w:val="18"/>
        </w:rPr>
        <w:t>inspek</w:t>
      </w:r>
      <w:r>
        <w:rPr>
          <w:sz w:val="18"/>
          <w:szCs w:val="18"/>
        </w:rPr>
        <w:softHyphen/>
      </w:r>
      <w:r w:rsidRPr="006C5184">
        <w:rPr>
          <w:sz w:val="18"/>
          <w:szCs w:val="18"/>
        </w:rPr>
        <w:t>tionen får besluta hur pensionsstiftelsen ska förvaltas efter ett sådant beslut.</w:t>
      </w:r>
    </w:p>
    <w:p w14:paraId="6F564B62" w14:textId="77777777" w:rsidR="000A2C95" w:rsidRPr="006C5184" w:rsidRDefault="000A2C95" w:rsidP="000A2C95">
      <w:pPr>
        <w:pStyle w:val="Brdtextmedindrag"/>
        <w:rPr>
          <w:sz w:val="18"/>
          <w:szCs w:val="18"/>
        </w:rPr>
      </w:pPr>
      <w:r w:rsidRPr="006C5184">
        <w:rPr>
          <w:sz w:val="18"/>
          <w:szCs w:val="18"/>
        </w:rPr>
        <w:t>I fråga om styrelsens skyldighet att lämna upplysningar och hålla tillgångar och handlingar tillgängliga för granskning och beträffande tillsynen i övrigt ska 17 kap. 5 och 7 §§, 8 § 1, 13 § första stycket första meningen och andra stycket och 29 § samt 18 kap. 9, 15 och 27 §§ försäkringsrörelselagen (2010:2043) samt föreskrifter som meddelats med stöd av 17 kap. 30 § samma lag tillämpas på motsvarande sätt.</w:t>
      </w:r>
    </w:p>
    <w:p w14:paraId="5C96D374" w14:textId="77777777" w:rsidR="000A2C95" w:rsidRDefault="000A2C95" w:rsidP="000A2C95">
      <w:pPr>
        <w:pStyle w:val="Brdtextmedindrag"/>
      </w:pPr>
    </w:p>
    <w:p w14:paraId="213AF5DD" w14:textId="77777777" w:rsidR="000A2C95" w:rsidRDefault="000A2C95" w:rsidP="000A2C95">
      <w:pPr>
        <w:pStyle w:val="Brdtextmedindrag"/>
        <w:ind w:firstLine="0"/>
      </w:pPr>
      <w:r>
        <w:t>P</w:t>
      </w:r>
      <w:r w:rsidRPr="0017681B">
        <w:t xml:space="preserve">aragrafen </w:t>
      </w:r>
      <w:r>
        <w:t>innehåller</w:t>
      </w:r>
      <w:r w:rsidRPr="0017681B">
        <w:t xml:space="preserve"> bestämmelser om Finansinspektionens möjligheter att vidta åtgärder mot en pensionsstiftelse och om vissa skyldigheter för styrelsen i en pensionsstiftelse.</w:t>
      </w:r>
      <w:r>
        <w:t xml:space="preserve"> Övervägandena finns i avsnitt 7.3.</w:t>
      </w:r>
    </w:p>
    <w:p w14:paraId="6DF6E843" w14:textId="77777777" w:rsidR="000A2C95" w:rsidRDefault="000A2C95" w:rsidP="000A2C95">
      <w:pPr>
        <w:pStyle w:val="Brdtextmedindrag"/>
      </w:pPr>
      <w:r>
        <w:t xml:space="preserve">I </w:t>
      </w:r>
      <w:r w:rsidRPr="006C5184">
        <w:rPr>
          <w:i/>
        </w:rPr>
        <w:t>andra stycket 1</w:t>
      </w:r>
      <w:r>
        <w:t xml:space="preserve"> tas in en hänvisning som innebär att Finansinspek</w:t>
      </w:r>
      <w:r>
        <w:softHyphen/>
        <w:t>tionen kan vidta åtgärder vid avvikelser från artikel 5 i förordningen om värdepapperisering, dvs. i de fall bestämmelserna</w:t>
      </w:r>
      <w:r w:rsidRPr="00283666">
        <w:t xml:space="preserve"> avseende due diligence för institutionella investerar</w:t>
      </w:r>
      <w:r>
        <w:t>e</w:t>
      </w:r>
      <w:r w:rsidRPr="00283666">
        <w:t xml:space="preserve"> </w:t>
      </w:r>
      <w:r>
        <w:t>inte</w:t>
      </w:r>
      <w:r w:rsidRPr="00283666">
        <w:t xml:space="preserve"> följs</w:t>
      </w:r>
      <w:r>
        <w:t>.</w:t>
      </w:r>
    </w:p>
    <w:p w14:paraId="34394F65" w14:textId="77777777" w:rsidR="000A2C95" w:rsidRPr="00D256C4" w:rsidDel="00FC77B0" w:rsidRDefault="000A2C95" w:rsidP="000A2C95">
      <w:pPr>
        <w:pStyle w:val="Rubrik4utannumrering"/>
        <w:rPr>
          <w:sz w:val="18"/>
          <w:szCs w:val="18"/>
        </w:rPr>
      </w:pPr>
      <w:r w:rsidRPr="002B2907">
        <w:t>Ikraftträdande</w:t>
      </w:r>
      <w:r>
        <w:t>-</w:t>
      </w:r>
      <w:r w:rsidRPr="002B2907">
        <w:t xml:space="preserve"> och övergångsbestämmelser</w:t>
      </w:r>
    </w:p>
    <w:p w14:paraId="15A7B5AD" w14:textId="77777777" w:rsidR="000A2C95" w:rsidRPr="00D256C4" w:rsidRDefault="000A2C95" w:rsidP="000A2C95">
      <w:pPr>
        <w:pStyle w:val="Brdtextmedindrag"/>
        <w:rPr>
          <w:sz w:val="18"/>
          <w:szCs w:val="18"/>
        </w:rPr>
      </w:pPr>
      <w:r w:rsidRPr="00D256C4">
        <w:rPr>
          <w:sz w:val="18"/>
          <w:szCs w:val="18"/>
        </w:rPr>
        <w:t>1.</w:t>
      </w:r>
      <w:r>
        <w:rPr>
          <w:sz w:val="18"/>
          <w:szCs w:val="18"/>
        </w:rPr>
        <w:t> </w:t>
      </w:r>
      <w:r w:rsidRPr="00D256C4">
        <w:rPr>
          <w:sz w:val="18"/>
          <w:szCs w:val="18"/>
        </w:rPr>
        <w:t>Denna lag träder i kraft den 1</w:t>
      </w:r>
      <w:r>
        <w:rPr>
          <w:sz w:val="18"/>
          <w:szCs w:val="18"/>
        </w:rPr>
        <w:t> februari</w:t>
      </w:r>
      <w:r w:rsidRPr="00D256C4">
        <w:rPr>
          <w:sz w:val="18"/>
          <w:szCs w:val="18"/>
        </w:rPr>
        <w:t xml:space="preserve"> 2020.</w:t>
      </w:r>
    </w:p>
    <w:p w14:paraId="5DF17B79" w14:textId="77777777" w:rsidR="000A2C95" w:rsidRDefault="000A2C95" w:rsidP="000A2C95">
      <w:pPr>
        <w:pStyle w:val="Brdtextmedindrag"/>
        <w:rPr>
          <w:sz w:val="18"/>
          <w:szCs w:val="18"/>
        </w:rPr>
      </w:pPr>
      <w:r w:rsidRPr="00D256C4">
        <w:rPr>
          <w:sz w:val="18"/>
          <w:szCs w:val="18"/>
        </w:rPr>
        <w:t>2.</w:t>
      </w:r>
      <w:r>
        <w:rPr>
          <w:sz w:val="18"/>
          <w:szCs w:val="18"/>
        </w:rPr>
        <w:t> Äldre föreskrifter gäller för överträdelser som ägt rum före ikraftträdandet</w:t>
      </w:r>
      <w:r w:rsidRPr="00D256C4">
        <w:rPr>
          <w:sz w:val="18"/>
          <w:szCs w:val="18"/>
        </w:rPr>
        <w:t>.</w:t>
      </w:r>
    </w:p>
    <w:p w14:paraId="141AB1B1" w14:textId="77777777" w:rsidR="000A2C95" w:rsidRDefault="000A2C95" w:rsidP="000A2C95">
      <w:pPr>
        <w:pStyle w:val="Brdtext"/>
      </w:pPr>
    </w:p>
    <w:p w14:paraId="5F1F99E2" w14:textId="77777777" w:rsidR="000A2C95" w:rsidRDefault="000A2C95" w:rsidP="000A2C95">
      <w:pPr>
        <w:pStyle w:val="Brdtext"/>
      </w:pPr>
      <w:r>
        <w:t>Övervägandena finns i avsnitt 13.</w:t>
      </w:r>
    </w:p>
    <w:p w14:paraId="5A5F50FC" w14:textId="77777777" w:rsidR="000A2C95" w:rsidRPr="003B2D4B" w:rsidRDefault="000A2C95" w:rsidP="000A2C95">
      <w:pPr>
        <w:pStyle w:val="Brdtextmedindrag"/>
      </w:pPr>
      <w:r>
        <w:t xml:space="preserve">I </w:t>
      </w:r>
      <w:r>
        <w:rPr>
          <w:i/>
        </w:rPr>
        <w:t>punkt </w:t>
      </w:r>
      <w:r w:rsidRPr="00557C83">
        <w:rPr>
          <w:i/>
        </w:rPr>
        <w:t>1</w:t>
      </w:r>
      <w:r>
        <w:t xml:space="preserve"> anges när lagen träder i kraft</w:t>
      </w:r>
      <w:r w:rsidRPr="002C2B9C">
        <w:t>.</w:t>
      </w:r>
    </w:p>
    <w:p w14:paraId="5A262731" w14:textId="77777777" w:rsidR="000A2C95" w:rsidRDefault="000A2C95" w:rsidP="000A2C95">
      <w:pPr>
        <w:pStyle w:val="Brdtextmedindrag"/>
      </w:pPr>
      <w:r>
        <w:t xml:space="preserve">Enligt </w:t>
      </w:r>
      <w:r w:rsidRPr="00095451">
        <w:rPr>
          <w:i/>
        </w:rPr>
        <w:t>punkt</w:t>
      </w:r>
      <w:r>
        <w:rPr>
          <w:i/>
        </w:rPr>
        <w:t> </w:t>
      </w:r>
      <w:r w:rsidRPr="00095451">
        <w:rPr>
          <w:i/>
        </w:rPr>
        <w:t>2</w:t>
      </w:r>
      <w:r>
        <w:rPr>
          <w:i/>
        </w:rPr>
        <w:t xml:space="preserve"> </w:t>
      </w:r>
      <w:r>
        <w:t xml:space="preserve">ska äldre föreskrifter tillämpas för överträdelser som ägt rum före ikraftträdandet. Det innebär att ingripande kan komma i fråga för överträdelser innan ikraftträdandet förutom i fråga om </w:t>
      </w:r>
      <w:r w:rsidRPr="00097A3B">
        <w:t>artikel</w:t>
      </w:r>
      <w:r>
        <w:t> </w:t>
      </w:r>
      <w:r w:rsidRPr="00097A3B">
        <w:t>5 i förord</w:t>
      </w:r>
      <w:r>
        <w:softHyphen/>
      </w:r>
      <w:r w:rsidRPr="00097A3B">
        <w:t>ningen om värdepapperisering</w:t>
      </w:r>
      <w:r>
        <w:t>, se 34 § andra stycket och författnings</w:t>
      </w:r>
      <w:r>
        <w:softHyphen/>
        <w:t>kommentaren till den bestämmelsen.</w:t>
      </w:r>
    </w:p>
    <w:p w14:paraId="222561B1" w14:textId="77777777" w:rsidR="006334F8" w:rsidRPr="008526E3" w:rsidRDefault="006334F8" w:rsidP="006334F8">
      <w:pPr>
        <w:pStyle w:val="Rubrik2"/>
      </w:pPr>
      <w:bookmarkStart w:id="388" w:name="_Toc523230499"/>
      <w:bookmarkStart w:id="389" w:name="_Toc518561916"/>
      <w:bookmarkStart w:id="390" w:name="_Toc518561857"/>
      <w:bookmarkStart w:id="391" w:name="_Toc484418589"/>
      <w:bookmarkStart w:id="392" w:name="_Toc1029424"/>
      <w:bookmarkStart w:id="393" w:name="_Toc1737448"/>
      <w:bookmarkStart w:id="394" w:name="_Toc2335193"/>
      <w:bookmarkStart w:id="395" w:name="_Toc9857703"/>
      <w:bookmarkStart w:id="396" w:name="_Toc18074162"/>
      <w:bookmarkStart w:id="397" w:name="_Toc20297740"/>
      <w:bookmarkStart w:id="398" w:name="_Toc22728944"/>
      <w:r w:rsidRPr="008526E3">
        <w:t>Förslaget till lag om ändring i lagen (2000:192) om allmänna pensionsfonder (AP-fonder)</w:t>
      </w:r>
      <w:bookmarkEnd w:id="388"/>
      <w:bookmarkEnd w:id="389"/>
      <w:bookmarkEnd w:id="390"/>
      <w:bookmarkEnd w:id="391"/>
      <w:bookmarkEnd w:id="392"/>
      <w:bookmarkEnd w:id="393"/>
      <w:bookmarkEnd w:id="394"/>
      <w:bookmarkEnd w:id="395"/>
      <w:bookmarkEnd w:id="396"/>
      <w:bookmarkEnd w:id="397"/>
      <w:bookmarkEnd w:id="398"/>
    </w:p>
    <w:p w14:paraId="0F218DEF" w14:textId="77777777" w:rsidR="006334F8" w:rsidRPr="004E0BC2" w:rsidRDefault="006334F8" w:rsidP="006334F8">
      <w:pPr>
        <w:pStyle w:val="Rubrik4utannumrering"/>
        <w:spacing w:before="0"/>
        <w:rPr>
          <w:szCs w:val="20"/>
        </w:rPr>
      </w:pPr>
      <w:r w:rsidRPr="004E0BC2">
        <w:rPr>
          <w:szCs w:val="20"/>
        </w:rPr>
        <w:t xml:space="preserve">5 kap. </w:t>
      </w:r>
    </w:p>
    <w:p w14:paraId="154EBA02" w14:textId="77777777" w:rsidR="006334F8" w:rsidRPr="004E0BC2" w:rsidRDefault="006334F8" w:rsidP="006334F8">
      <w:pPr>
        <w:pStyle w:val="Brdtext"/>
        <w:rPr>
          <w:sz w:val="18"/>
          <w:szCs w:val="18"/>
        </w:rPr>
      </w:pPr>
      <w:r w:rsidRPr="004E0BC2">
        <w:rPr>
          <w:b/>
          <w:sz w:val="18"/>
          <w:szCs w:val="18"/>
        </w:rPr>
        <w:t>7 §</w:t>
      </w:r>
      <w:r>
        <w:rPr>
          <w:b/>
          <w:sz w:val="18"/>
          <w:szCs w:val="18"/>
        </w:rPr>
        <w:t> </w:t>
      </w:r>
      <w:r w:rsidRPr="004E0BC2">
        <w:rPr>
          <w:sz w:val="18"/>
          <w:szCs w:val="18"/>
        </w:rPr>
        <w:t>Följande bestämmelser i lagen (2004:46) om värdepappersfonder ska gälla för förvaltningen av fonderna:</w:t>
      </w:r>
    </w:p>
    <w:p w14:paraId="08428A57" w14:textId="77777777" w:rsidR="006334F8" w:rsidRPr="0083151A" w:rsidRDefault="006334F8" w:rsidP="006334F8">
      <w:pPr>
        <w:pStyle w:val="Brdtextmedindrag"/>
        <w:rPr>
          <w:sz w:val="18"/>
          <w:szCs w:val="18"/>
        </w:rPr>
      </w:pPr>
      <w:r w:rsidRPr="0083151A">
        <w:rPr>
          <w:sz w:val="18"/>
          <w:szCs w:val="18"/>
        </w:rPr>
        <w:t>– 2 kap. 18 § om förbud för vissa personer med insynsställning att handla med en värdepappersfond,</w:t>
      </w:r>
    </w:p>
    <w:p w14:paraId="7BC1D423" w14:textId="77777777" w:rsidR="006334F8" w:rsidRPr="0083151A" w:rsidRDefault="006334F8" w:rsidP="006334F8">
      <w:pPr>
        <w:pStyle w:val="Brdtextmedindrag"/>
        <w:rPr>
          <w:sz w:val="18"/>
          <w:szCs w:val="18"/>
        </w:rPr>
      </w:pPr>
      <w:r w:rsidRPr="0083151A">
        <w:rPr>
          <w:sz w:val="18"/>
          <w:szCs w:val="18"/>
        </w:rPr>
        <w:t>– 2 kap. 21 § första stycket om skadestånd,</w:t>
      </w:r>
    </w:p>
    <w:p w14:paraId="55F44D2E" w14:textId="77777777" w:rsidR="006334F8" w:rsidRPr="00192DDE" w:rsidRDefault="006334F8" w:rsidP="006334F8">
      <w:pPr>
        <w:pStyle w:val="Brdtextmedindrag"/>
        <w:rPr>
          <w:sz w:val="18"/>
          <w:szCs w:val="18"/>
        </w:rPr>
      </w:pPr>
      <w:r w:rsidRPr="0083151A">
        <w:rPr>
          <w:sz w:val="18"/>
          <w:szCs w:val="18"/>
        </w:rPr>
        <w:t>– 4 kap. 2 § om företrädare för andelsägarna</w:t>
      </w:r>
      <w:r w:rsidRPr="00192DDE">
        <w:rPr>
          <w:sz w:val="18"/>
          <w:szCs w:val="18"/>
        </w:rPr>
        <w:t xml:space="preserve"> i en värdepappersfond m.m.,</w:t>
      </w:r>
    </w:p>
    <w:p w14:paraId="1841D154" w14:textId="77777777" w:rsidR="006334F8" w:rsidRPr="00192DDE" w:rsidRDefault="006334F8" w:rsidP="006334F8">
      <w:pPr>
        <w:pStyle w:val="Brdtextmedindrag"/>
        <w:rPr>
          <w:sz w:val="18"/>
          <w:szCs w:val="18"/>
        </w:rPr>
      </w:pPr>
      <w:r w:rsidRPr="00192DDE">
        <w:rPr>
          <w:sz w:val="18"/>
          <w:szCs w:val="18"/>
        </w:rPr>
        <w:lastRenderedPageBreak/>
        <w:t>–</w:t>
      </w:r>
      <w:r>
        <w:rPr>
          <w:sz w:val="18"/>
          <w:szCs w:val="18"/>
        </w:rPr>
        <w:t> </w:t>
      </w:r>
      <w:r w:rsidRPr="00192DDE">
        <w:rPr>
          <w:sz w:val="18"/>
          <w:szCs w:val="18"/>
        </w:rPr>
        <w:t>4 kap.</w:t>
      </w:r>
      <w:r>
        <w:rPr>
          <w:sz w:val="18"/>
          <w:szCs w:val="18"/>
        </w:rPr>
        <w:t> </w:t>
      </w:r>
      <w:r w:rsidRPr="00192DDE">
        <w:rPr>
          <w:sz w:val="18"/>
          <w:szCs w:val="18"/>
        </w:rPr>
        <w:t>8 och 9</w:t>
      </w:r>
      <w:r>
        <w:rPr>
          <w:sz w:val="18"/>
          <w:szCs w:val="18"/>
        </w:rPr>
        <w:t> </w:t>
      </w:r>
      <w:r w:rsidRPr="00192DDE">
        <w:rPr>
          <w:sz w:val="18"/>
          <w:szCs w:val="18"/>
        </w:rPr>
        <w:t>§§ om upprättande och godkännande av fondbestämmelser,</w:t>
      </w:r>
    </w:p>
    <w:p w14:paraId="30084168" w14:textId="77777777" w:rsidR="006334F8" w:rsidRPr="00192DDE" w:rsidRDefault="006334F8" w:rsidP="006334F8">
      <w:pPr>
        <w:pStyle w:val="Brdtextmedindrag"/>
        <w:rPr>
          <w:sz w:val="18"/>
          <w:szCs w:val="18"/>
        </w:rPr>
      </w:pPr>
      <w:r w:rsidRPr="00192DDE">
        <w:rPr>
          <w:sz w:val="18"/>
          <w:szCs w:val="18"/>
        </w:rPr>
        <w:t>–</w:t>
      </w:r>
      <w:r>
        <w:rPr>
          <w:sz w:val="18"/>
          <w:szCs w:val="18"/>
        </w:rPr>
        <w:t> </w:t>
      </w:r>
      <w:r w:rsidRPr="00192DDE">
        <w:rPr>
          <w:sz w:val="18"/>
          <w:szCs w:val="18"/>
        </w:rPr>
        <w:t>4 kap.</w:t>
      </w:r>
      <w:r>
        <w:rPr>
          <w:sz w:val="18"/>
          <w:szCs w:val="18"/>
        </w:rPr>
        <w:t> </w:t>
      </w:r>
      <w:r w:rsidRPr="00192DDE">
        <w:rPr>
          <w:sz w:val="18"/>
          <w:szCs w:val="18"/>
        </w:rPr>
        <w:t>13</w:t>
      </w:r>
      <w:r>
        <w:rPr>
          <w:sz w:val="18"/>
          <w:szCs w:val="18"/>
        </w:rPr>
        <w:t> </w:t>
      </w:r>
      <w:r w:rsidRPr="00192DDE">
        <w:rPr>
          <w:sz w:val="18"/>
          <w:szCs w:val="18"/>
        </w:rPr>
        <w:t>§ första stycket om inlösen av fondandelar,</w:t>
      </w:r>
    </w:p>
    <w:p w14:paraId="47C20DF8" w14:textId="77777777" w:rsidR="006334F8" w:rsidRPr="00192DDE" w:rsidRDefault="006334F8" w:rsidP="006334F8">
      <w:pPr>
        <w:pStyle w:val="Brdtextmedindrag"/>
        <w:rPr>
          <w:sz w:val="18"/>
          <w:szCs w:val="18"/>
        </w:rPr>
      </w:pPr>
      <w:r w:rsidRPr="00192DDE">
        <w:rPr>
          <w:sz w:val="18"/>
          <w:szCs w:val="18"/>
        </w:rPr>
        <w:t>–</w:t>
      </w:r>
      <w:r>
        <w:rPr>
          <w:sz w:val="18"/>
          <w:szCs w:val="18"/>
        </w:rPr>
        <w:t> </w:t>
      </w:r>
      <w:r w:rsidRPr="00192DDE">
        <w:rPr>
          <w:sz w:val="18"/>
          <w:szCs w:val="18"/>
        </w:rPr>
        <w:t>4 kap.</w:t>
      </w:r>
      <w:r>
        <w:rPr>
          <w:sz w:val="18"/>
          <w:szCs w:val="18"/>
        </w:rPr>
        <w:t> </w:t>
      </w:r>
      <w:r w:rsidRPr="00192DDE">
        <w:rPr>
          <w:sz w:val="18"/>
          <w:szCs w:val="18"/>
        </w:rPr>
        <w:t>15–28</w:t>
      </w:r>
      <w:r>
        <w:rPr>
          <w:sz w:val="18"/>
          <w:szCs w:val="18"/>
        </w:rPr>
        <w:t> </w:t>
      </w:r>
      <w:r w:rsidRPr="00192DDE">
        <w:rPr>
          <w:sz w:val="18"/>
          <w:szCs w:val="18"/>
        </w:rPr>
        <w:t>§§ om information om en värdepappersfond,</w:t>
      </w:r>
    </w:p>
    <w:p w14:paraId="7A9EBF1A" w14:textId="77777777" w:rsidR="006334F8" w:rsidRPr="00192DDE" w:rsidRDefault="006334F8" w:rsidP="006334F8">
      <w:pPr>
        <w:pStyle w:val="Brdtextmedindrag"/>
        <w:rPr>
          <w:sz w:val="18"/>
          <w:szCs w:val="18"/>
        </w:rPr>
      </w:pPr>
      <w:r w:rsidRPr="00192DDE">
        <w:rPr>
          <w:sz w:val="18"/>
          <w:szCs w:val="18"/>
        </w:rPr>
        <w:t>– 5 kap. 1, 3–19 och 21–</w:t>
      </w:r>
      <w:r w:rsidRPr="00192DDE">
        <w:rPr>
          <w:i/>
          <w:sz w:val="18"/>
          <w:szCs w:val="18"/>
        </w:rPr>
        <w:t>26</w:t>
      </w:r>
      <w:r w:rsidRPr="00192DDE">
        <w:rPr>
          <w:sz w:val="18"/>
          <w:szCs w:val="18"/>
        </w:rPr>
        <w:t xml:space="preserve"> §§ om placering av medel i en värdepappersfond m.m., samt</w:t>
      </w:r>
    </w:p>
    <w:p w14:paraId="37164ABF" w14:textId="77777777" w:rsidR="006334F8" w:rsidRPr="00192DDE" w:rsidRDefault="006334F8" w:rsidP="006334F8">
      <w:pPr>
        <w:pStyle w:val="Brdtextmedindrag"/>
        <w:rPr>
          <w:sz w:val="18"/>
          <w:szCs w:val="18"/>
        </w:rPr>
      </w:pPr>
      <w:r w:rsidRPr="00192DDE">
        <w:rPr>
          <w:sz w:val="18"/>
          <w:szCs w:val="18"/>
        </w:rPr>
        <w:t>– 10 kap. 8 § om skyldighet för revisor att anmäla vissa förhållanden till Finans</w:t>
      </w:r>
      <w:r w:rsidRPr="00192DDE">
        <w:rPr>
          <w:sz w:val="18"/>
          <w:szCs w:val="18"/>
        </w:rPr>
        <w:softHyphen/>
        <w:t>inspektionen.</w:t>
      </w:r>
    </w:p>
    <w:p w14:paraId="6D3E566E" w14:textId="77777777" w:rsidR="006334F8" w:rsidRPr="004E0BC2" w:rsidRDefault="006334F8" w:rsidP="006334F8">
      <w:pPr>
        <w:pStyle w:val="Brdtextmedindrag"/>
        <w:rPr>
          <w:sz w:val="18"/>
          <w:szCs w:val="18"/>
        </w:rPr>
      </w:pPr>
      <w:r w:rsidRPr="004E0BC2">
        <w:rPr>
          <w:sz w:val="18"/>
          <w:szCs w:val="18"/>
        </w:rPr>
        <w:t>Vid tillämpningen av de bestämmelser som anges i första stycket ska fonderna anses som värdepappersfonder och Pensionsmyndigheten som fondandelsägare. Det som föreskrivs om fondbolag ska avse Sjunde AP-fonden.</w:t>
      </w:r>
    </w:p>
    <w:p w14:paraId="0B869A06" w14:textId="77777777" w:rsidR="006334F8" w:rsidRPr="004E0BC2" w:rsidRDefault="006334F8" w:rsidP="006334F8">
      <w:pPr>
        <w:pStyle w:val="Brdtextmedindrag"/>
        <w:rPr>
          <w:sz w:val="18"/>
          <w:szCs w:val="18"/>
        </w:rPr>
      </w:pPr>
      <w:r w:rsidRPr="004E0BC2">
        <w:rPr>
          <w:sz w:val="18"/>
          <w:szCs w:val="18"/>
        </w:rPr>
        <w:t>Regeringen eller den myndighet som regeringen bestämmer får, utom såvitt avser 2 kap. 18 § om förbud för vissa personer med insynsställning att handla med en värdepappersfond och 2 kap. 21 § första stycket om skadestånd, meddela föreskrifter om avvikelser från de bestämmelser som anges i första stycket och i ett enskilt fall besluta om undantag från dessa bestämmelser.</w:t>
      </w:r>
    </w:p>
    <w:p w14:paraId="45CF868F" w14:textId="77777777" w:rsidR="006334F8" w:rsidRPr="004E0BC2" w:rsidRDefault="006334F8" w:rsidP="006334F8">
      <w:pPr>
        <w:pStyle w:val="Brdtextmedindrag"/>
        <w:rPr>
          <w:sz w:val="18"/>
          <w:szCs w:val="18"/>
        </w:rPr>
      </w:pPr>
    </w:p>
    <w:p w14:paraId="456A067F" w14:textId="77777777" w:rsidR="006334F8" w:rsidRPr="008526E3" w:rsidRDefault="006334F8" w:rsidP="006334F8">
      <w:pPr>
        <w:pStyle w:val="Brdtext"/>
      </w:pPr>
      <w:r w:rsidRPr="008526E3">
        <w:t xml:space="preserve">I paragrafen regleras vilka bestämmelser i lagen om värdepappersfonder som ska gälla för förvaltningen av </w:t>
      </w:r>
      <w:bookmarkStart w:id="399" w:name="_Hlk518546869"/>
      <w:r w:rsidRPr="008526E3">
        <w:t>de fonder som Sjunde AP-fonden för</w:t>
      </w:r>
      <w:r w:rsidRPr="008526E3">
        <w:softHyphen/>
        <w:t>valtar</w:t>
      </w:r>
      <w:bookmarkEnd w:id="399"/>
      <w:r w:rsidRPr="008526E3">
        <w:t>. Övervägandena finns i avsnitt 1</w:t>
      </w:r>
      <w:r>
        <w:t>1</w:t>
      </w:r>
      <w:r w:rsidRPr="008526E3">
        <w:t>.</w:t>
      </w:r>
    </w:p>
    <w:p w14:paraId="0F881B38" w14:textId="77777777" w:rsidR="006334F8" w:rsidRPr="004E0BC2" w:rsidRDefault="006334F8" w:rsidP="006334F8">
      <w:pPr>
        <w:tabs>
          <w:tab w:val="left" w:pos="2268"/>
        </w:tabs>
        <w:overflowPunct w:val="0"/>
        <w:autoSpaceDE w:val="0"/>
        <w:autoSpaceDN w:val="0"/>
        <w:adjustRightInd w:val="0"/>
        <w:spacing w:after="0" w:line="240" w:lineRule="auto"/>
        <w:ind w:firstLine="170"/>
        <w:jc w:val="both"/>
        <w:textAlignment w:val="baseline"/>
        <w:rPr>
          <w:sz w:val="20"/>
        </w:rPr>
      </w:pPr>
      <w:r w:rsidRPr="008526E3">
        <w:rPr>
          <w:rFonts w:ascii="Times New Roman" w:hAnsi="Times New Roman"/>
          <w:sz w:val="20"/>
        </w:rPr>
        <w:t xml:space="preserve">Ändringen i </w:t>
      </w:r>
      <w:r w:rsidRPr="008526E3">
        <w:rPr>
          <w:rFonts w:ascii="Times New Roman" w:hAnsi="Times New Roman"/>
          <w:i/>
          <w:sz w:val="20"/>
        </w:rPr>
        <w:t>första stycket</w:t>
      </w:r>
      <w:r w:rsidRPr="008526E3">
        <w:rPr>
          <w:rFonts w:ascii="Times New Roman" w:hAnsi="Times New Roman"/>
          <w:sz w:val="20"/>
        </w:rPr>
        <w:t xml:space="preserve"> innebär att Sjunde AP-fonden ska omfattas av kraven i 5 kap. 26 § lagen om värdepappersfonder på ett fondbolag att agera och vidta korrigeringsåtgärder om den exponeras för en värdepap</w:t>
      </w:r>
      <w:r w:rsidRPr="008526E3">
        <w:rPr>
          <w:rFonts w:ascii="Times New Roman" w:hAnsi="Times New Roman"/>
          <w:sz w:val="20"/>
        </w:rPr>
        <w:softHyphen/>
        <w:t>perisering som inte längre uppfyller de krav som anges i förordningen om värdepapperisering, se författningskommentaren till den paragrafen i avsnitt 1</w:t>
      </w:r>
      <w:r>
        <w:rPr>
          <w:rFonts w:ascii="Times New Roman" w:hAnsi="Times New Roman"/>
          <w:sz w:val="20"/>
        </w:rPr>
        <w:t>5</w:t>
      </w:r>
      <w:r w:rsidRPr="008526E3">
        <w:rPr>
          <w:rFonts w:ascii="Times New Roman" w:hAnsi="Times New Roman"/>
          <w:sz w:val="20"/>
        </w:rPr>
        <w:t>.4.</w:t>
      </w:r>
    </w:p>
    <w:p w14:paraId="7388E817" w14:textId="77777777" w:rsidR="006334F8" w:rsidRPr="006D53BC" w:rsidRDefault="006334F8" w:rsidP="006334F8">
      <w:pPr>
        <w:pStyle w:val="Rubrik2"/>
      </w:pPr>
      <w:bookmarkStart w:id="400" w:name="_Toc529959568"/>
      <w:bookmarkStart w:id="401" w:name="_Toc1737449"/>
      <w:bookmarkStart w:id="402" w:name="_Toc2335194"/>
      <w:bookmarkStart w:id="403" w:name="_Toc9857704"/>
      <w:bookmarkStart w:id="404" w:name="_Toc18074163"/>
      <w:bookmarkStart w:id="405" w:name="_Toc20297741"/>
      <w:bookmarkStart w:id="406" w:name="_Toc22728945"/>
      <w:r>
        <w:t>Förslaget till lag om</w:t>
      </w:r>
      <w:r w:rsidRPr="00E763E1">
        <w:t xml:space="preserve"> ändring i lagen (2004:46) om värdepappersfonder</w:t>
      </w:r>
      <w:bookmarkEnd w:id="400"/>
      <w:bookmarkEnd w:id="401"/>
      <w:bookmarkEnd w:id="402"/>
      <w:bookmarkEnd w:id="403"/>
      <w:bookmarkEnd w:id="404"/>
      <w:bookmarkEnd w:id="405"/>
      <w:bookmarkEnd w:id="406"/>
      <w:r w:rsidRPr="00E763E1">
        <w:t xml:space="preserve"> </w:t>
      </w:r>
    </w:p>
    <w:p w14:paraId="663CB5C3" w14:textId="77777777" w:rsidR="006334F8" w:rsidRPr="004E0BC2" w:rsidRDefault="006334F8" w:rsidP="006334F8">
      <w:pPr>
        <w:pStyle w:val="Rubrik4utannumrering"/>
        <w:spacing w:before="0"/>
        <w:rPr>
          <w:sz w:val="18"/>
          <w:szCs w:val="18"/>
        </w:rPr>
      </w:pPr>
      <w:bookmarkStart w:id="407" w:name="_Toc529959569"/>
      <w:r w:rsidRPr="004E0BC2">
        <w:rPr>
          <w:sz w:val="18"/>
          <w:szCs w:val="18"/>
        </w:rPr>
        <w:t>1</w:t>
      </w:r>
      <w:r>
        <w:rPr>
          <w:sz w:val="18"/>
          <w:szCs w:val="18"/>
        </w:rPr>
        <w:t> </w:t>
      </w:r>
      <w:r w:rsidRPr="004E0BC2">
        <w:rPr>
          <w:sz w:val="18"/>
          <w:szCs w:val="18"/>
        </w:rPr>
        <w:t xml:space="preserve">kap. </w:t>
      </w:r>
    </w:p>
    <w:p w14:paraId="4215D9F9" w14:textId="77777777" w:rsidR="006334F8" w:rsidRPr="00192DDE" w:rsidRDefault="006334F8" w:rsidP="006334F8">
      <w:pPr>
        <w:pStyle w:val="Brdtext"/>
        <w:rPr>
          <w:b/>
          <w:sz w:val="18"/>
          <w:szCs w:val="18"/>
        </w:rPr>
      </w:pPr>
      <w:r w:rsidRPr="00192DDE">
        <w:rPr>
          <w:b/>
          <w:sz w:val="18"/>
          <w:szCs w:val="18"/>
        </w:rPr>
        <w:t>6 d §</w:t>
      </w:r>
      <w:r w:rsidRPr="00192DDE">
        <w:rPr>
          <w:sz w:val="18"/>
          <w:szCs w:val="18"/>
        </w:rPr>
        <w:t xml:space="preserve"> För den förvaltning av en värdepappersfond som ett förvaltningsbolag utför efter att ha fått tillstånd enligt 6 b § gäller 2 kap. 15 c §, 3 kap., 4 kap. 1–3 och </w:t>
      </w:r>
      <w:r>
        <w:rPr>
          <w:sz w:val="18"/>
          <w:szCs w:val="18"/>
        </w:rPr>
        <w:br/>
      </w:r>
      <w:r w:rsidRPr="00192DDE">
        <w:rPr>
          <w:sz w:val="18"/>
          <w:szCs w:val="18"/>
        </w:rPr>
        <w:t>8–28 §§, 5 kap. 1 och 3–</w:t>
      </w:r>
      <w:r w:rsidRPr="00192DDE">
        <w:rPr>
          <w:i/>
          <w:sz w:val="18"/>
          <w:szCs w:val="18"/>
        </w:rPr>
        <w:t>26</w:t>
      </w:r>
      <w:r w:rsidRPr="00192DDE">
        <w:rPr>
          <w:sz w:val="18"/>
          <w:szCs w:val="18"/>
        </w:rPr>
        <w:t xml:space="preserve"> §§, 5 a kap., 8 kap. och 9 kap. Det som anges där om fondbolag ska i stället gälla förvaltningsbolaget.</w:t>
      </w:r>
    </w:p>
    <w:p w14:paraId="5B580105" w14:textId="77777777" w:rsidR="006334F8" w:rsidRPr="004E0BC2" w:rsidRDefault="006334F8" w:rsidP="006334F8">
      <w:pPr>
        <w:pStyle w:val="Brdtextmedindrag"/>
        <w:rPr>
          <w:sz w:val="18"/>
          <w:szCs w:val="18"/>
        </w:rPr>
      </w:pPr>
      <w:r w:rsidRPr="004E0BC2">
        <w:rPr>
          <w:sz w:val="18"/>
          <w:szCs w:val="18"/>
        </w:rPr>
        <w:t>Vid sådan förvaltning som avses i första stycket ska det som anges i 9 kap. 1 § första stycket 1 i stället avse fall när förvaltningsbolagets tillstånd återkallats av behörig myndighet i bolagets hemland eller Finansinspektionen enligt 12 kap. 15</w:t>
      </w:r>
      <w:r>
        <w:rPr>
          <w:sz w:val="18"/>
          <w:szCs w:val="18"/>
        </w:rPr>
        <w:t> </w:t>
      </w:r>
      <w:r w:rsidRPr="004E0BC2">
        <w:rPr>
          <w:sz w:val="18"/>
          <w:szCs w:val="18"/>
        </w:rPr>
        <w:t>§ tredje stycket beslutat att bolaget inte längre får förvalta en värdepappersfond.</w:t>
      </w:r>
    </w:p>
    <w:p w14:paraId="5A2BF54E" w14:textId="77777777" w:rsidR="006334F8" w:rsidRDefault="006334F8" w:rsidP="006334F8">
      <w:pPr>
        <w:pStyle w:val="Brdtext"/>
      </w:pPr>
    </w:p>
    <w:p w14:paraId="636E9F07" w14:textId="77777777" w:rsidR="006334F8" w:rsidRDefault="006334F8" w:rsidP="006334F8">
      <w:pPr>
        <w:pStyle w:val="Brdtext"/>
      </w:pPr>
      <w:r w:rsidRPr="00D55E73">
        <w:t>I paragrafen anges de bestämmelser i lagen som ska gälla när ett förvalt</w:t>
      </w:r>
      <w:r>
        <w:softHyphen/>
      </w:r>
      <w:r w:rsidRPr="00D55E73">
        <w:t>ningsbolag som i sitt hemland har tillstånd att driva sådan verksamhet som avses i UCITS-direktivet förvaltar en svensk värdepappersfond.</w:t>
      </w:r>
      <w:r>
        <w:t xml:space="preserve"> Över</w:t>
      </w:r>
      <w:r>
        <w:softHyphen/>
        <w:t>vägandena finns i avsnitt 11.</w:t>
      </w:r>
    </w:p>
    <w:p w14:paraId="25D7CCC0" w14:textId="77777777" w:rsidR="006334F8" w:rsidRDefault="006334F8" w:rsidP="006334F8">
      <w:pPr>
        <w:pStyle w:val="Brdtextmedindrag"/>
      </w:pPr>
      <w:r w:rsidRPr="00D55E73">
        <w:t xml:space="preserve">Ändringen i </w:t>
      </w:r>
      <w:r w:rsidRPr="00BA638A">
        <w:rPr>
          <w:i/>
        </w:rPr>
        <w:t>första stycket</w:t>
      </w:r>
      <w:r w:rsidRPr="00D55E73">
        <w:t xml:space="preserve"> innebär at</w:t>
      </w:r>
      <w:r>
        <w:t>t även bestämmelsen i 5 kap. 26 § är tillämplig vid förvaltningen av en värdepappersfond, se författ</w:t>
      </w:r>
      <w:r>
        <w:softHyphen/>
        <w:t>nings</w:t>
      </w:r>
      <w:r>
        <w:softHyphen/>
        <w:t xml:space="preserve">kommentaren till den paragrafen. </w:t>
      </w:r>
    </w:p>
    <w:p w14:paraId="62D6A93B" w14:textId="77777777" w:rsidR="006334F8" w:rsidRPr="00476451" w:rsidRDefault="006334F8" w:rsidP="006334F8">
      <w:pPr>
        <w:pStyle w:val="Brdtextmedindrag"/>
      </w:pPr>
      <w:r w:rsidRPr="008A0223">
        <w:t>Om ett fondbolag förvaltar ett fondföretag i ett annat land inom EES gäller på motsvarande sätt de bestämmelser i det landet (fondföretagets hemland) som genomför artikel 50a i UCITS-direktivet (jfr 2 kap. 17 b §).</w:t>
      </w:r>
    </w:p>
    <w:p w14:paraId="60272136" w14:textId="77777777" w:rsidR="006334F8" w:rsidRPr="004E0BC2" w:rsidRDefault="006334F8" w:rsidP="006334F8">
      <w:pPr>
        <w:pStyle w:val="Rubrik4utannumrering"/>
      </w:pPr>
      <w:r w:rsidRPr="004E0BC2">
        <w:lastRenderedPageBreak/>
        <w:t>5</w:t>
      </w:r>
      <w:r>
        <w:t> </w:t>
      </w:r>
      <w:r w:rsidRPr="004E0BC2">
        <w:t xml:space="preserve">kap. </w:t>
      </w:r>
    </w:p>
    <w:p w14:paraId="5831FA38" w14:textId="77777777" w:rsidR="006334F8" w:rsidRPr="004E0BC2" w:rsidRDefault="006334F8" w:rsidP="006334F8">
      <w:pPr>
        <w:pStyle w:val="Brdtext"/>
        <w:rPr>
          <w:i/>
          <w:sz w:val="18"/>
          <w:szCs w:val="18"/>
        </w:rPr>
      </w:pPr>
      <w:r w:rsidRPr="00192DDE">
        <w:rPr>
          <w:b/>
          <w:i/>
          <w:sz w:val="18"/>
          <w:szCs w:val="18"/>
        </w:rPr>
        <w:t>26 §</w:t>
      </w:r>
      <w:r>
        <w:rPr>
          <w:i/>
          <w:sz w:val="18"/>
          <w:szCs w:val="18"/>
        </w:rPr>
        <w:t> </w:t>
      </w:r>
      <w:r w:rsidRPr="004E0BC2">
        <w:rPr>
          <w:i/>
          <w:sz w:val="18"/>
          <w:szCs w:val="18"/>
        </w:rPr>
        <w:t>Om ett fondbolag exponeras för en värdepapperisering som inte längre uppfyller de krav som anges i Europaparlamentets och rådets förordning (EU) 2017/2402 av den 12 december 2017 om ett allmänt ramverk för värde</w:t>
      </w:r>
      <w:r>
        <w:rPr>
          <w:i/>
          <w:sz w:val="18"/>
          <w:szCs w:val="18"/>
        </w:rPr>
        <w:softHyphen/>
      </w:r>
      <w:r w:rsidRPr="004E0BC2">
        <w:rPr>
          <w:i/>
          <w:sz w:val="18"/>
          <w:szCs w:val="18"/>
        </w:rPr>
        <w:t>papperisering och om inrättande av ett särskilt ramverk för enkel, transparent oc</w:t>
      </w:r>
      <w:r>
        <w:rPr>
          <w:i/>
          <w:sz w:val="18"/>
          <w:szCs w:val="18"/>
        </w:rPr>
        <w:t>h standardiserad värdepapperise</w:t>
      </w:r>
      <w:r w:rsidRPr="004E0BC2">
        <w:rPr>
          <w:i/>
          <w:sz w:val="18"/>
          <w:szCs w:val="18"/>
        </w:rPr>
        <w:t>ring samt om ändring av direktiven 2009/65/EG, 2009/138/EG och 2011/61/EU och förordningarna (EG) nr 1060/2009 och (EU) nr 648/2012, ska fondbolaget agera och vidta korrigeringsåtgärder i de berörda fondandelsägarnas intresse, när det är lämpligt.</w:t>
      </w:r>
    </w:p>
    <w:p w14:paraId="10591BE0" w14:textId="77777777" w:rsidR="006334F8" w:rsidRPr="004E0BC2" w:rsidRDefault="006334F8" w:rsidP="006334F8">
      <w:pPr>
        <w:pStyle w:val="Brdtextmedindrag"/>
      </w:pPr>
    </w:p>
    <w:p w14:paraId="458F1892" w14:textId="77777777" w:rsidR="006334F8" w:rsidRDefault="006334F8" w:rsidP="006334F8">
      <w:pPr>
        <w:pStyle w:val="Brdtextmedindrag"/>
        <w:ind w:firstLine="0"/>
        <w:rPr>
          <w:rFonts w:asciiTheme="minorHAnsi" w:hAnsiTheme="minorHAnsi"/>
          <w:sz w:val="22"/>
        </w:rPr>
      </w:pPr>
      <w:r w:rsidRPr="00032856">
        <w:t>Paragrafen, som är ny,</w:t>
      </w:r>
      <w:r w:rsidRPr="00032856">
        <w:rPr>
          <w:rStyle w:val="Fotnotsreferens"/>
        </w:rPr>
        <w:t xml:space="preserve"> </w:t>
      </w:r>
      <w:r w:rsidRPr="00032856">
        <w:t xml:space="preserve">genomför artikel </w:t>
      </w:r>
      <w:r>
        <w:t>50a</w:t>
      </w:r>
      <w:r w:rsidRPr="00032856">
        <w:t xml:space="preserve"> i UCITS-direktivet, </w:t>
      </w:r>
      <w:r>
        <w:t>i lydel</w:t>
      </w:r>
      <w:r>
        <w:softHyphen/>
        <w:t>sen enligt</w:t>
      </w:r>
      <w:r w:rsidRPr="00032856">
        <w:t xml:space="preserve"> artikel </w:t>
      </w:r>
      <w:r>
        <w:t>38</w:t>
      </w:r>
      <w:r w:rsidRPr="00E51760">
        <w:t xml:space="preserve"> i förordningen om värdepapperisering</w:t>
      </w:r>
      <w:r>
        <w:t>.</w:t>
      </w:r>
      <w:r w:rsidRPr="00E51760">
        <w:t xml:space="preserve"> </w:t>
      </w:r>
      <w:r>
        <w:t>Paragrafen</w:t>
      </w:r>
      <w:r w:rsidRPr="00E51760">
        <w:t xml:space="preserve"> inne</w:t>
      </w:r>
      <w:r>
        <w:t>bär</w:t>
      </w:r>
      <w:r w:rsidRPr="00E51760">
        <w:t xml:space="preserve"> att </w:t>
      </w:r>
      <w:r>
        <w:t xml:space="preserve">ett </w:t>
      </w:r>
      <w:r w:rsidRPr="00E51760">
        <w:t>fondbolag</w:t>
      </w:r>
      <w:r w:rsidRPr="00361EBC">
        <w:t xml:space="preserve"> </w:t>
      </w:r>
      <w:bookmarkStart w:id="408" w:name="_Hlk1570041"/>
      <w:r>
        <w:t xml:space="preserve">ska agera och vidta korrigeringsåtgärder om </w:t>
      </w:r>
      <w:r w:rsidRPr="003967C8">
        <w:t xml:space="preserve">kraven i </w:t>
      </w:r>
      <w:r>
        <w:t xml:space="preserve">den </w:t>
      </w:r>
      <w:r w:rsidRPr="003967C8">
        <w:t>förordningen</w:t>
      </w:r>
      <w:r>
        <w:t xml:space="preserve"> inte längre är uppfyllda</w:t>
      </w:r>
      <w:bookmarkEnd w:id="408"/>
      <w:r>
        <w:t xml:space="preserve">. Övervägandena finns i avsnitt 11. </w:t>
      </w:r>
    </w:p>
    <w:p w14:paraId="1DAE7BB9" w14:textId="77777777" w:rsidR="006334F8" w:rsidRDefault="006334F8" w:rsidP="006334F8">
      <w:pPr>
        <w:pStyle w:val="Brdtextmedindrag"/>
      </w:pPr>
      <w:bookmarkStart w:id="409" w:name="_Hlk854890"/>
      <w:bookmarkStart w:id="410" w:name="_Hlk854848"/>
      <w:r>
        <w:t xml:space="preserve">Paragrafen är tillämplig när en värdepappersfond har en exponering som hänför sig till en värdepapperisering som inte längre uppfyller kraven i förordningen om värdepapperisering. </w:t>
      </w:r>
      <w:bookmarkEnd w:id="409"/>
      <w:r>
        <w:t xml:space="preserve">Med berörda fondandelsägare avses andelsägarna i den aktuella värdepappersfonden. </w:t>
      </w:r>
      <w:bookmarkEnd w:id="410"/>
      <w:r>
        <w:t>När fondbolaget vidtar en korrigeringsåtgärd ska det ske i dessa fond</w:t>
      </w:r>
      <w:r>
        <w:softHyphen/>
        <w:t>andelsägarnas intresse och en åtgärd ska bara vidtas när det är lämpligt (jfr 4 kap. 2 § tredje stycket).</w:t>
      </w:r>
    </w:p>
    <w:p w14:paraId="49CD2426" w14:textId="77777777" w:rsidR="006334F8" w:rsidRPr="000A3DD7" w:rsidRDefault="006334F8" w:rsidP="006334F8">
      <w:pPr>
        <w:pStyle w:val="Brdtextmedindrag"/>
      </w:pPr>
      <w:r>
        <w:t>Bestämmelsen gäller även när ett förvaltningsbolag förvaltar en värde</w:t>
      </w:r>
      <w:r>
        <w:softHyphen/>
        <w:t>pappersfond, se författningskommentaren till 1 kap. 6 d §. Om ett fond</w:t>
      </w:r>
      <w:r>
        <w:softHyphen/>
        <w:t>bolag förvaltar ett fondföretag i ett annat land inom EES gäller på mot</w:t>
      </w:r>
      <w:r>
        <w:softHyphen/>
        <w:t xml:space="preserve">svarande sätt de bestämmelser i det landet (fondföretagets hemland) som genomför </w:t>
      </w:r>
      <w:r w:rsidRPr="000A3DD7">
        <w:t>artikel 50a i UCITS-direktivet (jfr 2 kap. 17 b §).</w:t>
      </w:r>
    </w:p>
    <w:p w14:paraId="5DF0ABA1" w14:textId="77777777" w:rsidR="006334F8" w:rsidRPr="000A3DD7" w:rsidRDefault="006334F8" w:rsidP="006334F8">
      <w:pPr>
        <w:pStyle w:val="Rubrik2"/>
      </w:pPr>
      <w:bookmarkStart w:id="411" w:name="_Toc22728946"/>
      <w:r w:rsidRPr="000A3DD7">
        <w:t>Förslaget till lag om ändring i lagen (2007:528) om värdepappersmarknaden</w:t>
      </w:r>
      <w:bookmarkEnd w:id="411"/>
    </w:p>
    <w:p w14:paraId="74F539EB" w14:textId="77777777" w:rsidR="006334F8" w:rsidRPr="00594425" w:rsidRDefault="006334F8" w:rsidP="006334F8">
      <w:pPr>
        <w:pStyle w:val="Brdtextmedindrag"/>
        <w:rPr>
          <w:sz w:val="18"/>
          <w:szCs w:val="18"/>
        </w:rPr>
      </w:pPr>
      <w:r w:rsidRPr="00594425">
        <w:rPr>
          <w:sz w:val="18"/>
          <w:szCs w:val="18"/>
        </w:rPr>
        <w:t xml:space="preserve">2. Bestämmelsen i 16 kap. 4 a § tillämpas på års- och koncernredovisningar som </w:t>
      </w:r>
      <w:r w:rsidRPr="00594425">
        <w:rPr>
          <w:i/>
          <w:sz w:val="18"/>
          <w:szCs w:val="18"/>
        </w:rPr>
        <w:t>avser räkenskapsår som inleds den 1 januari 2020 eller senare</w:t>
      </w:r>
      <w:r w:rsidRPr="00594425">
        <w:rPr>
          <w:sz w:val="18"/>
          <w:szCs w:val="18"/>
        </w:rPr>
        <w:t>.</w:t>
      </w:r>
    </w:p>
    <w:p w14:paraId="7EBBE4ED" w14:textId="77777777" w:rsidR="006334F8" w:rsidRPr="000A3DD7" w:rsidRDefault="006334F8" w:rsidP="006334F8">
      <w:pPr>
        <w:pStyle w:val="Brdtextmedindrag"/>
      </w:pPr>
    </w:p>
    <w:p w14:paraId="094A6258" w14:textId="77777777" w:rsidR="006334F8" w:rsidRPr="000A3DD7" w:rsidRDefault="006334F8" w:rsidP="006334F8">
      <w:pPr>
        <w:pStyle w:val="Brdtext"/>
      </w:pPr>
      <w:r w:rsidRPr="000A3DD7">
        <w:t>Övervägandena finns i avsnitt 12.</w:t>
      </w:r>
    </w:p>
    <w:p w14:paraId="05AB8265" w14:textId="77777777" w:rsidR="006334F8" w:rsidRDefault="006334F8" w:rsidP="006334F8">
      <w:pPr>
        <w:pStyle w:val="Brdtextmedindrag"/>
      </w:pPr>
      <w:r w:rsidRPr="000A3DD7">
        <w:t xml:space="preserve">Ändringen i </w:t>
      </w:r>
      <w:r w:rsidRPr="000A3DD7">
        <w:rPr>
          <w:i/>
        </w:rPr>
        <w:t>punkt 2</w:t>
      </w:r>
      <w:r w:rsidRPr="000A3DD7">
        <w:t xml:space="preserve"> i ikraftträdande- och övergångsbestämmelserna till lagen (2015:960) om ändring i lagen om värdepappersmarknaden innebär</w:t>
      </w:r>
      <w:r>
        <w:t xml:space="preserve"> att 16 kap. 4 a § ska tillämpas i fråga om års- och koncernredovisningar som avser räkenskapsår som inleds den 1 januari 2020 eller senare. Det motsvarar vad som gäller för de tekniska standarder som specificerar de krav som ställs upp i den paragrafen (artikel 8 i ESEF-förordningen).</w:t>
      </w:r>
    </w:p>
    <w:p w14:paraId="1FB6078D" w14:textId="77777777" w:rsidR="006334F8" w:rsidRPr="00B03FD2" w:rsidRDefault="006334F8" w:rsidP="006334F8">
      <w:pPr>
        <w:pStyle w:val="Rubrik2"/>
      </w:pPr>
      <w:bookmarkStart w:id="412" w:name="_Toc1737450"/>
      <w:bookmarkStart w:id="413" w:name="_Toc2335195"/>
      <w:bookmarkStart w:id="414" w:name="_Toc9857705"/>
      <w:bookmarkStart w:id="415" w:name="_Toc18074164"/>
      <w:bookmarkStart w:id="416" w:name="_Toc20297742"/>
      <w:bookmarkStart w:id="417" w:name="_Toc22728947"/>
      <w:r w:rsidRPr="00E763E1">
        <w:t>Förslag</w:t>
      </w:r>
      <w:r>
        <w:t>et</w:t>
      </w:r>
      <w:r w:rsidRPr="00E763E1">
        <w:t xml:space="preserve"> till </w:t>
      </w:r>
      <w:r>
        <w:t xml:space="preserve">lag om </w:t>
      </w:r>
      <w:r w:rsidRPr="00E763E1">
        <w:t>ändring i lagen (2013:561) om förvaltare av alternativa investeringsfonder</w:t>
      </w:r>
      <w:bookmarkEnd w:id="407"/>
      <w:bookmarkEnd w:id="412"/>
      <w:bookmarkEnd w:id="413"/>
      <w:bookmarkEnd w:id="414"/>
      <w:bookmarkEnd w:id="415"/>
      <w:bookmarkEnd w:id="416"/>
      <w:bookmarkEnd w:id="417"/>
    </w:p>
    <w:p w14:paraId="254C822B" w14:textId="77777777" w:rsidR="006334F8" w:rsidRPr="004E0BC2" w:rsidRDefault="006334F8" w:rsidP="006334F8">
      <w:pPr>
        <w:pStyle w:val="Rubrik4utannumrering"/>
        <w:spacing w:before="0"/>
        <w:rPr>
          <w:szCs w:val="20"/>
        </w:rPr>
      </w:pPr>
      <w:r w:rsidRPr="004E0BC2">
        <w:rPr>
          <w:szCs w:val="20"/>
        </w:rPr>
        <w:t>5</w:t>
      </w:r>
      <w:r>
        <w:rPr>
          <w:szCs w:val="20"/>
        </w:rPr>
        <w:t> </w:t>
      </w:r>
      <w:r w:rsidRPr="004E0BC2">
        <w:rPr>
          <w:szCs w:val="20"/>
        </w:rPr>
        <w:t xml:space="preserve">kap. </w:t>
      </w:r>
    </w:p>
    <w:p w14:paraId="032A6C37" w14:textId="77777777" w:rsidR="006334F8" w:rsidRPr="004E0BC2" w:rsidRDefault="006334F8" w:rsidP="006334F8">
      <w:pPr>
        <w:pStyle w:val="Brdtextmedindrag"/>
        <w:ind w:firstLine="0"/>
        <w:rPr>
          <w:sz w:val="18"/>
          <w:szCs w:val="18"/>
        </w:rPr>
      </w:pPr>
      <w:r w:rsidRPr="004E0BC2">
        <w:rPr>
          <w:b/>
        </w:rPr>
        <w:t>13</w:t>
      </w:r>
      <w:r>
        <w:rPr>
          <w:b/>
        </w:rPr>
        <w:t> </w:t>
      </w:r>
      <w:r w:rsidRPr="004E0BC2">
        <w:rPr>
          <w:b/>
        </w:rPr>
        <w:t>§</w:t>
      </w:r>
      <w:r>
        <w:rPr>
          <w:b/>
        </w:rPr>
        <w:t> </w:t>
      </w:r>
      <w:r w:rsidRPr="004E0BC2">
        <w:rPr>
          <w:sz w:val="18"/>
          <w:szCs w:val="18"/>
        </w:rPr>
        <w:t>Verksamheten i Sverige får drivas genom att en icke EES-baserad AIF-förvaltare inrättar en filial här i landet eller erbjuder och utför tjänster i Sverige från det land där förvaltaren är etablerad. För AIF-förvaltarens verksamhet i Sverige tillämpas 4 kap. 6 § andra stycket vid marknadsföring av andra alternativa investeringsfonder än</w:t>
      </w:r>
    </w:p>
    <w:p w14:paraId="0D861D20" w14:textId="77777777" w:rsidR="006334F8" w:rsidRPr="004E0BC2" w:rsidRDefault="006334F8" w:rsidP="006334F8">
      <w:pPr>
        <w:pStyle w:val="Brdtextmedindrag"/>
        <w:rPr>
          <w:sz w:val="18"/>
          <w:szCs w:val="18"/>
        </w:rPr>
      </w:pPr>
      <w:r w:rsidRPr="004E0BC2">
        <w:rPr>
          <w:sz w:val="18"/>
          <w:szCs w:val="18"/>
        </w:rPr>
        <w:lastRenderedPageBreak/>
        <w:t>1.</w:t>
      </w:r>
      <w:r>
        <w:rPr>
          <w:sz w:val="18"/>
          <w:szCs w:val="18"/>
        </w:rPr>
        <w:t> </w:t>
      </w:r>
      <w:r w:rsidRPr="004E0BC2">
        <w:rPr>
          <w:sz w:val="18"/>
          <w:szCs w:val="18"/>
        </w:rPr>
        <w:t xml:space="preserve">sådana fonder som får marknadsföras till icke-professionella investerare efter tillstånd enligt 11 §, och </w:t>
      </w:r>
    </w:p>
    <w:p w14:paraId="6D180F5E" w14:textId="77777777" w:rsidR="006334F8" w:rsidRPr="004E0BC2" w:rsidRDefault="006334F8" w:rsidP="006334F8">
      <w:pPr>
        <w:pStyle w:val="Brdtextmedindrag"/>
        <w:rPr>
          <w:sz w:val="18"/>
          <w:szCs w:val="18"/>
        </w:rPr>
      </w:pPr>
      <w:r w:rsidRPr="004E0BC2">
        <w:rPr>
          <w:sz w:val="18"/>
          <w:szCs w:val="18"/>
        </w:rPr>
        <w:t>2.</w:t>
      </w:r>
      <w:r>
        <w:rPr>
          <w:sz w:val="18"/>
          <w:szCs w:val="18"/>
        </w:rPr>
        <w:t> </w:t>
      </w:r>
      <w:r w:rsidRPr="004E0BC2">
        <w:rPr>
          <w:sz w:val="18"/>
          <w:szCs w:val="18"/>
        </w:rPr>
        <w:t>sådana fonder som får marknadsföras efter tillstånd enligt 12 §, såvitt gäller sådana icke-professionella investerare som anges i 4 kap. 5 § andra stycket.</w:t>
      </w:r>
    </w:p>
    <w:p w14:paraId="4F128993" w14:textId="77777777" w:rsidR="006334F8" w:rsidRPr="004E0BC2" w:rsidRDefault="006334F8" w:rsidP="006334F8">
      <w:pPr>
        <w:pStyle w:val="Brdtextmedindrag"/>
        <w:rPr>
          <w:sz w:val="18"/>
          <w:szCs w:val="18"/>
        </w:rPr>
      </w:pPr>
      <w:r w:rsidRPr="004E0BC2">
        <w:rPr>
          <w:sz w:val="18"/>
          <w:szCs w:val="18"/>
        </w:rPr>
        <w:t>I fråga om verksamhet som drivs genom filial här i landet ska även 8 kap. 1, 1</w:t>
      </w:r>
      <w:r>
        <w:rPr>
          <w:sz w:val="18"/>
          <w:szCs w:val="18"/>
        </w:rPr>
        <w:t> </w:t>
      </w:r>
      <w:r w:rsidRPr="004E0BC2">
        <w:rPr>
          <w:sz w:val="18"/>
          <w:szCs w:val="18"/>
        </w:rPr>
        <w:t xml:space="preserve">a, </w:t>
      </w:r>
      <w:r w:rsidRPr="004E0BC2">
        <w:rPr>
          <w:i/>
          <w:sz w:val="18"/>
          <w:szCs w:val="18"/>
        </w:rPr>
        <w:t>3 a</w:t>
      </w:r>
      <w:r w:rsidRPr="004E0BC2">
        <w:rPr>
          <w:sz w:val="18"/>
          <w:szCs w:val="18"/>
        </w:rPr>
        <w:t>, 19–21 och 23 §§ tillämpas.</w:t>
      </w:r>
    </w:p>
    <w:p w14:paraId="1534B322" w14:textId="77777777" w:rsidR="006334F8" w:rsidRPr="004E0BC2" w:rsidRDefault="006334F8" w:rsidP="006334F8">
      <w:pPr>
        <w:pStyle w:val="Brdtextmedindrag"/>
        <w:rPr>
          <w:sz w:val="18"/>
          <w:szCs w:val="18"/>
        </w:rPr>
      </w:pPr>
      <w:r w:rsidRPr="004E0BC2">
        <w:rPr>
          <w:sz w:val="18"/>
          <w:szCs w:val="18"/>
        </w:rPr>
        <w:t>Vid en planerad eller redan genomförd, oplanerad väsentlig ändring av något som har angetts i en ansökan om tillstånd ska 9 § tillämpas.</w:t>
      </w:r>
    </w:p>
    <w:p w14:paraId="21C8D3F4" w14:textId="77777777" w:rsidR="006334F8" w:rsidRDefault="006334F8" w:rsidP="006334F8">
      <w:pPr>
        <w:pStyle w:val="Brdtext"/>
      </w:pPr>
    </w:p>
    <w:p w14:paraId="3077FEC0" w14:textId="77777777" w:rsidR="006334F8" w:rsidRDefault="006334F8" w:rsidP="006334F8">
      <w:pPr>
        <w:pStyle w:val="Brdtext"/>
      </w:pPr>
      <w:r>
        <w:t xml:space="preserve">I paragrafen anges de </w:t>
      </w:r>
      <w:r w:rsidRPr="00F231AF">
        <w:t>bestämmelser som gäller</w:t>
      </w:r>
      <w:r>
        <w:t xml:space="preserve"> när en icke EES-baserad AIF-förvaltare driver verksamhet i Sverige genom filial här i landet eller gräns</w:t>
      </w:r>
      <w:r>
        <w:softHyphen/>
        <w:t>överskridande verksamhet från det land där förvaltaren är etablerad. Över</w:t>
      </w:r>
      <w:r>
        <w:softHyphen/>
        <w:t xml:space="preserve">vägandena finns i avsnitt 11. </w:t>
      </w:r>
    </w:p>
    <w:p w14:paraId="0674CDB1" w14:textId="77777777" w:rsidR="006334F8" w:rsidRPr="00FF37A8" w:rsidRDefault="006334F8" w:rsidP="006334F8">
      <w:pPr>
        <w:pStyle w:val="Brdtextmedindrag"/>
      </w:pPr>
      <w:r>
        <w:t xml:space="preserve">Ändringen i </w:t>
      </w:r>
      <w:r>
        <w:rPr>
          <w:i/>
        </w:rPr>
        <w:t xml:space="preserve">andra stycket </w:t>
      </w:r>
      <w:r>
        <w:t>innebär att även bestämmelsen i 8 kap. 3 a § är tillämplig när en icke EES-baserad AIF-förvaltare driver verksamhet genom filial i Sverige, se författningskommentaren till den para</w:t>
      </w:r>
      <w:r>
        <w:softHyphen/>
        <w:t>grafen.</w:t>
      </w:r>
    </w:p>
    <w:p w14:paraId="4A03ACC8" w14:textId="77777777" w:rsidR="006334F8" w:rsidRPr="004E0BC2" w:rsidRDefault="006334F8" w:rsidP="006334F8">
      <w:pPr>
        <w:pStyle w:val="Rubrik4utannumrering"/>
      </w:pPr>
      <w:r w:rsidRPr="004E0BC2">
        <w:t>8</w:t>
      </w:r>
      <w:r>
        <w:t> </w:t>
      </w:r>
      <w:r w:rsidRPr="004E0BC2">
        <w:t xml:space="preserve">kap. </w:t>
      </w:r>
    </w:p>
    <w:p w14:paraId="0A085851" w14:textId="77777777" w:rsidR="006334F8" w:rsidRPr="000A3DD7" w:rsidRDefault="006334F8" w:rsidP="006334F8">
      <w:pPr>
        <w:pStyle w:val="Brdtext"/>
        <w:rPr>
          <w:i/>
          <w:sz w:val="18"/>
          <w:szCs w:val="18"/>
        </w:rPr>
      </w:pPr>
      <w:r w:rsidRPr="00192DDE">
        <w:rPr>
          <w:b/>
          <w:i/>
          <w:sz w:val="18"/>
          <w:szCs w:val="18"/>
        </w:rPr>
        <w:t>3 a §</w:t>
      </w:r>
      <w:r>
        <w:rPr>
          <w:i/>
          <w:sz w:val="18"/>
          <w:szCs w:val="18"/>
        </w:rPr>
        <w:t> </w:t>
      </w:r>
      <w:r w:rsidRPr="004E0BC2">
        <w:rPr>
          <w:i/>
          <w:sz w:val="18"/>
          <w:szCs w:val="18"/>
        </w:rPr>
        <w:t>Om en AIF-förvaltare exponeras för en värdepapperisering som inte längre uppfyller de krav som anges i Europaparlamentets och rådets förordning (EU) 2017/2402 av den 12 december 2017 om ett allmänt ramverk för värdepapperi</w:t>
      </w:r>
      <w:r>
        <w:rPr>
          <w:i/>
          <w:sz w:val="18"/>
          <w:szCs w:val="18"/>
        </w:rPr>
        <w:softHyphen/>
      </w:r>
      <w:r w:rsidRPr="004E0BC2">
        <w:rPr>
          <w:i/>
          <w:sz w:val="18"/>
          <w:szCs w:val="18"/>
        </w:rPr>
        <w:t>sering och om inrättande av ett särskilt ramverk för e</w:t>
      </w:r>
      <w:r>
        <w:rPr>
          <w:i/>
          <w:sz w:val="18"/>
          <w:szCs w:val="18"/>
        </w:rPr>
        <w:t>nkel, transparent och standardiserad värdepapperise</w:t>
      </w:r>
      <w:r w:rsidRPr="004E0BC2">
        <w:rPr>
          <w:i/>
          <w:sz w:val="18"/>
          <w:szCs w:val="18"/>
        </w:rPr>
        <w:t xml:space="preserve">ring samt om ändring av direktiven 2009/65/EG, 2009/138/EG och 2011/61/EU och förordningarna (EG) nr 1060/2009 och (EU) nr 648/2012, ska AIF-förvaltaren agera och vidta </w:t>
      </w:r>
      <w:r>
        <w:rPr>
          <w:i/>
          <w:sz w:val="18"/>
          <w:szCs w:val="18"/>
        </w:rPr>
        <w:t>korrigerings</w:t>
      </w:r>
      <w:r w:rsidRPr="004E0BC2">
        <w:rPr>
          <w:i/>
          <w:sz w:val="18"/>
          <w:szCs w:val="18"/>
        </w:rPr>
        <w:t>åtgärder i de berörda alternativa investeringsfondernas investera</w:t>
      </w:r>
      <w:r w:rsidRPr="000725EA">
        <w:rPr>
          <w:i/>
          <w:sz w:val="18"/>
          <w:szCs w:val="18"/>
        </w:rPr>
        <w:t>res intresse</w:t>
      </w:r>
      <w:r w:rsidRPr="004E0BC2">
        <w:rPr>
          <w:i/>
          <w:sz w:val="18"/>
          <w:szCs w:val="18"/>
        </w:rPr>
        <w:t xml:space="preserve">, när det är </w:t>
      </w:r>
      <w:r w:rsidRPr="000A3DD7">
        <w:rPr>
          <w:i/>
          <w:sz w:val="18"/>
          <w:szCs w:val="18"/>
        </w:rPr>
        <w:t>lämpligt.</w:t>
      </w:r>
    </w:p>
    <w:p w14:paraId="7D30BEDD" w14:textId="77777777" w:rsidR="006334F8" w:rsidRPr="000A3DD7" w:rsidRDefault="006334F8" w:rsidP="006334F8">
      <w:pPr>
        <w:pStyle w:val="Brdtextmedindrag"/>
        <w:ind w:firstLine="0"/>
      </w:pPr>
    </w:p>
    <w:p w14:paraId="52172144" w14:textId="77777777" w:rsidR="006334F8" w:rsidRPr="000A3DD7" w:rsidRDefault="006334F8" w:rsidP="006334F8">
      <w:pPr>
        <w:pStyle w:val="Brdtextmedindrag"/>
        <w:ind w:firstLine="0"/>
      </w:pPr>
      <w:r w:rsidRPr="000A3DD7">
        <w:t>Paragrafen, som är ny, genomför artikel 17 i AIFM-direktivet, i lydelsen enligt artikel 41 i förordningen om värdepapperisering. Paragrafen, som motsvarar 5 kap. 26 § lagen om värdepappersfonder, innebär att en AIF-förvaltare ska agera och vidta korrigeringsåtgärder om kraven i för</w:t>
      </w:r>
      <w:r w:rsidRPr="000A3DD7">
        <w:softHyphen/>
        <w:t xml:space="preserve">ordningen om värdepapperisering inte längre är uppfyllda. Övervägandena finns i avsnitt 11. </w:t>
      </w:r>
    </w:p>
    <w:p w14:paraId="5C6406A4" w14:textId="77777777" w:rsidR="006334F8" w:rsidRDefault="006334F8" w:rsidP="006334F8">
      <w:pPr>
        <w:pStyle w:val="Brdtextmedindrag"/>
      </w:pPr>
      <w:r w:rsidRPr="000A3DD7">
        <w:t>Paragrafen är tillämplig när en AIF-förvaltare förvaltar en alternativ investeringsfond som har en exponering som hänför sig till en värde</w:t>
      </w:r>
      <w:r w:rsidRPr="000A3DD7">
        <w:softHyphen/>
        <w:t>papperisering som inte längre uppfyller kraven i förordningen om värde</w:t>
      </w:r>
      <w:r w:rsidRPr="000A3DD7">
        <w:softHyphen/>
        <w:t>papperisering. Med berörda investerare avses investerarna i den aktuella alternativa investeringsfonden. När en AIF-förvaltare vidtar korrigerings</w:t>
      </w:r>
      <w:r w:rsidRPr="000A3DD7">
        <w:softHyphen/>
        <w:t>åtgärder ska det ske i dessa investerares intresse och en åtgärd ska bara vidtas när det är lämpligt.</w:t>
      </w:r>
      <w:r w:rsidRPr="00EC2988">
        <w:t xml:space="preserve"> </w:t>
      </w:r>
    </w:p>
    <w:p w14:paraId="045FB2B9" w14:textId="77777777" w:rsidR="006334F8" w:rsidRDefault="006334F8" w:rsidP="006334F8">
      <w:pPr>
        <w:pStyle w:val="Brdtextmedindrag"/>
      </w:pPr>
      <w:r w:rsidRPr="00EC2988">
        <w:t xml:space="preserve">Bestämmelsen </w:t>
      </w:r>
      <w:r>
        <w:t>är även tillämplig när en icke EES-baserad AIF-för</w:t>
      </w:r>
      <w:r>
        <w:softHyphen/>
        <w:t>valtare driver verksamhet genom filial i Sverige, se författnings</w:t>
      </w:r>
      <w:r>
        <w:softHyphen/>
        <w:t>kommen</w:t>
      </w:r>
      <w:r>
        <w:softHyphen/>
        <w:t>taren till 5 kap. 13 §.</w:t>
      </w:r>
    </w:p>
    <w:p w14:paraId="57EE0A35" w14:textId="77777777" w:rsidR="006334F8" w:rsidRDefault="006334F8">
      <w:pPr>
        <w:spacing w:line="2" w:lineRule="auto"/>
        <w:rPr>
          <w:rFonts w:ascii="Times New Roman" w:eastAsiaTheme="minorHAnsi" w:hAnsi="Times New Roman" w:cstheme="minorBidi"/>
          <w:sz w:val="26"/>
          <w:szCs w:val="22"/>
        </w:rPr>
      </w:pPr>
      <w:bookmarkStart w:id="418" w:name="_Toc20297743"/>
      <w:r>
        <w:br w:type="page"/>
      </w:r>
    </w:p>
    <w:p w14:paraId="66582152" w14:textId="7AF30404" w:rsidR="006334F8" w:rsidRDefault="006334F8" w:rsidP="006334F8">
      <w:pPr>
        <w:pStyle w:val="Rubrik2"/>
        <w:spacing w:before="0"/>
      </w:pPr>
      <w:bookmarkStart w:id="419" w:name="_Toc22728948"/>
      <w:r>
        <w:lastRenderedPageBreak/>
        <w:t>Förslaget till lag om ändring i lagen (2017:702) om ändring i lagen (2014:797) om ändring i lagen (2013:561) om förvaltare av alternativa investeringsfonder</w:t>
      </w:r>
      <w:bookmarkEnd w:id="418"/>
      <w:bookmarkEnd w:id="419"/>
      <w:r>
        <w:t xml:space="preserve"> </w:t>
      </w:r>
    </w:p>
    <w:p w14:paraId="5E0336E1" w14:textId="77777777" w:rsidR="006334F8" w:rsidRDefault="006334F8" w:rsidP="006334F8">
      <w:pPr>
        <w:pStyle w:val="Rubrik4utannumrering"/>
        <w:spacing w:before="0"/>
      </w:pPr>
      <w:r>
        <w:t xml:space="preserve">5 kap. </w:t>
      </w:r>
    </w:p>
    <w:p w14:paraId="3C5D4BC0" w14:textId="77777777" w:rsidR="006334F8" w:rsidRPr="004B7C8D" w:rsidRDefault="006334F8" w:rsidP="006334F8">
      <w:pPr>
        <w:pStyle w:val="Brdtext"/>
        <w:rPr>
          <w:sz w:val="18"/>
          <w:szCs w:val="18"/>
        </w:rPr>
      </w:pPr>
      <w:r w:rsidRPr="004B7C8D">
        <w:rPr>
          <w:b/>
          <w:sz w:val="18"/>
          <w:szCs w:val="18"/>
        </w:rPr>
        <w:t>13 §</w:t>
      </w:r>
      <w:r>
        <w:rPr>
          <w:b/>
          <w:sz w:val="18"/>
          <w:szCs w:val="18"/>
        </w:rPr>
        <w:t> </w:t>
      </w:r>
      <w:r w:rsidRPr="004B7C8D">
        <w:rPr>
          <w:sz w:val="18"/>
          <w:szCs w:val="18"/>
        </w:rPr>
        <w:t>Verksamheten i Sverige får drivas genom att en icke EES-baserad AIF-förvaltare inrättar en filial här i landet eller erbjuder och utför tjänster i Sverige från det land där förvaltaren är etablerad. För AIF-förvaltarens verksamhet i Sverige tillämpas 4 kap. 6 § andra stycket vid marknads</w:t>
      </w:r>
      <w:r w:rsidRPr="004B7C8D">
        <w:rPr>
          <w:sz w:val="18"/>
          <w:szCs w:val="18"/>
        </w:rPr>
        <w:softHyphen/>
        <w:t xml:space="preserve">föring av andra alternativa investeringsfonder än </w:t>
      </w:r>
    </w:p>
    <w:p w14:paraId="622FE1CF" w14:textId="77777777" w:rsidR="006334F8" w:rsidRPr="004B7C8D" w:rsidRDefault="006334F8" w:rsidP="006334F8">
      <w:pPr>
        <w:pStyle w:val="Brdtextmedindrag"/>
        <w:rPr>
          <w:sz w:val="18"/>
          <w:szCs w:val="18"/>
        </w:rPr>
      </w:pPr>
      <w:r w:rsidRPr="004B7C8D">
        <w:rPr>
          <w:sz w:val="18"/>
          <w:szCs w:val="18"/>
        </w:rPr>
        <w:t>1. sådana fonder som får marknadsföras till icke-professionella investe</w:t>
      </w:r>
      <w:r w:rsidRPr="004B7C8D">
        <w:rPr>
          <w:sz w:val="18"/>
          <w:szCs w:val="18"/>
        </w:rPr>
        <w:softHyphen/>
        <w:t xml:space="preserve">rare efter tillstånd enligt 11 §, och </w:t>
      </w:r>
    </w:p>
    <w:p w14:paraId="61F6B2F7" w14:textId="77777777" w:rsidR="006334F8" w:rsidRPr="004B7C8D" w:rsidRDefault="006334F8" w:rsidP="006334F8">
      <w:pPr>
        <w:pStyle w:val="Brdtextmedindrag"/>
        <w:rPr>
          <w:sz w:val="18"/>
          <w:szCs w:val="18"/>
        </w:rPr>
      </w:pPr>
      <w:r w:rsidRPr="004B7C8D">
        <w:rPr>
          <w:sz w:val="18"/>
          <w:szCs w:val="18"/>
        </w:rPr>
        <w:t>2. sådana fonder som får marknadsföras efter tillstånd enligt 12 §, såvitt gäller sådana icke-professionella investerare som anges i 4 kap. 5 § andra stycket.</w:t>
      </w:r>
    </w:p>
    <w:p w14:paraId="503C95BB" w14:textId="77777777" w:rsidR="006334F8" w:rsidRPr="004B7C8D" w:rsidRDefault="006334F8" w:rsidP="006334F8">
      <w:pPr>
        <w:pStyle w:val="Brdtextmedindrag"/>
        <w:rPr>
          <w:sz w:val="18"/>
          <w:szCs w:val="18"/>
        </w:rPr>
      </w:pPr>
      <w:r w:rsidRPr="004B7C8D">
        <w:rPr>
          <w:sz w:val="18"/>
          <w:szCs w:val="18"/>
        </w:rPr>
        <w:t>I fråga om verksamhet som drivs genom filial här i landet ska även 8 kap. 1, 1</w:t>
      </w:r>
      <w:r>
        <w:rPr>
          <w:sz w:val="18"/>
          <w:szCs w:val="18"/>
        </w:rPr>
        <w:t> </w:t>
      </w:r>
      <w:r w:rsidRPr="004B7C8D">
        <w:rPr>
          <w:sz w:val="18"/>
          <w:szCs w:val="18"/>
        </w:rPr>
        <w:t xml:space="preserve">a, </w:t>
      </w:r>
      <w:r w:rsidRPr="004B7C8D">
        <w:rPr>
          <w:i/>
          <w:sz w:val="18"/>
          <w:szCs w:val="18"/>
        </w:rPr>
        <w:t>3 a,</w:t>
      </w:r>
      <w:r w:rsidRPr="004B7C8D">
        <w:rPr>
          <w:sz w:val="18"/>
          <w:szCs w:val="18"/>
        </w:rPr>
        <w:t xml:space="preserve"> 19–21 och 23 §§ tillämpas.</w:t>
      </w:r>
    </w:p>
    <w:p w14:paraId="3F490545" w14:textId="77777777" w:rsidR="006334F8" w:rsidRDefault="006334F8" w:rsidP="006334F8">
      <w:pPr>
        <w:pStyle w:val="Brdtextmedindrag"/>
        <w:rPr>
          <w:sz w:val="18"/>
          <w:szCs w:val="18"/>
        </w:rPr>
      </w:pPr>
      <w:r w:rsidRPr="004B7C8D">
        <w:rPr>
          <w:sz w:val="18"/>
          <w:szCs w:val="18"/>
        </w:rPr>
        <w:t>Vid en planerad eller en redan genomförd, oplanerad väsentlig ändring av något som har angetts i en ansökan om tillstånd enligt 10, 11 eller 12 § ska 9 § tillämpas.</w:t>
      </w:r>
    </w:p>
    <w:p w14:paraId="6F5BF5D7" w14:textId="77777777" w:rsidR="006334F8" w:rsidRDefault="006334F8" w:rsidP="006334F8">
      <w:pPr>
        <w:pStyle w:val="Brdtextmedindrag"/>
      </w:pPr>
    </w:p>
    <w:p w14:paraId="35F327C7" w14:textId="77777777" w:rsidR="006334F8" w:rsidRPr="000A3DD7" w:rsidRDefault="006334F8" w:rsidP="006334F8">
      <w:pPr>
        <w:pStyle w:val="Brdtext"/>
      </w:pPr>
      <w:r>
        <w:t xml:space="preserve">I paragrafen anges </w:t>
      </w:r>
      <w:r w:rsidRPr="00F231AF">
        <w:t>bestämmelser som gäller</w:t>
      </w:r>
      <w:r>
        <w:t xml:space="preserve"> när en icke EES-baserad AIF-förvaltare driver verksamhet i Sverige genom filial här i landet eller gräns</w:t>
      </w:r>
      <w:r>
        <w:softHyphen/>
        <w:t xml:space="preserve">överskridande verksamhet från det land där förvaltaren är etablerad. </w:t>
      </w:r>
      <w:r w:rsidRPr="000A3DD7">
        <w:t>Över</w:t>
      </w:r>
      <w:r w:rsidRPr="000A3DD7">
        <w:softHyphen/>
        <w:t xml:space="preserve">vägandena finns i avsnitt 11. </w:t>
      </w:r>
    </w:p>
    <w:p w14:paraId="4C49BBB5" w14:textId="77777777" w:rsidR="006334F8" w:rsidRPr="000A3DD7" w:rsidRDefault="006334F8" w:rsidP="006334F8">
      <w:pPr>
        <w:pStyle w:val="Brdtextmedindrag"/>
      </w:pPr>
      <w:r w:rsidRPr="000A3DD7">
        <w:t xml:space="preserve">Ändringen i </w:t>
      </w:r>
      <w:r w:rsidRPr="000A3DD7">
        <w:rPr>
          <w:i/>
        </w:rPr>
        <w:t xml:space="preserve">andra stycket </w:t>
      </w:r>
      <w:r w:rsidRPr="000A3DD7">
        <w:t>innebär att även bestämmelsen i 8 kap. 3 a § är tillämplig när en icke EES-baserad AIF-förvaltare driver verksamhet genom filial i Sverige, se författningskommentaren till den para</w:t>
      </w:r>
      <w:r w:rsidRPr="000A3DD7">
        <w:softHyphen/>
        <w:t>grafen i avsnitt 15.6.</w:t>
      </w:r>
    </w:p>
    <w:p w14:paraId="43B2F45B" w14:textId="77777777" w:rsidR="006334F8" w:rsidRDefault="006334F8" w:rsidP="006334F8">
      <w:pPr>
        <w:pStyle w:val="Rubrik2"/>
      </w:pPr>
      <w:bookmarkStart w:id="420" w:name="_Toc20297744"/>
      <w:bookmarkStart w:id="421" w:name="_Toc22728949"/>
      <w:r w:rsidRPr="000A3DD7">
        <w:t>Förslaget till lag om ändring i lagen (2017:703) om ändring i lagen</w:t>
      </w:r>
      <w:r>
        <w:t xml:space="preserve"> (2014:798) om ändring i lagen (2013:561) om förvaltare av alternativa investeringsfonder</w:t>
      </w:r>
      <w:bookmarkEnd w:id="420"/>
      <w:bookmarkEnd w:id="421"/>
    </w:p>
    <w:p w14:paraId="43552C96" w14:textId="77777777" w:rsidR="006334F8" w:rsidRDefault="006334F8" w:rsidP="006334F8">
      <w:pPr>
        <w:pStyle w:val="Rubrik4utannumrering"/>
        <w:spacing w:before="0"/>
      </w:pPr>
      <w:r>
        <w:t xml:space="preserve">5 kap. </w:t>
      </w:r>
    </w:p>
    <w:p w14:paraId="359C550D" w14:textId="77777777" w:rsidR="006334F8" w:rsidRPr="004B7C8D" w:rsidRDefault="006334F8" w:rsidP="006334F8">
      <w:pPr>
        <w:pStyle w:val="Brdtextmedindrag"/>
        <w:ind w:firstLine="0"/>
        <w:rPr>
          <w:sz w:val="18"/>
          <w:szCs w:val="18"/>
        </w:rPr>
      </w:pPr>
      <w:r w:rsidRPr="006232EA">
        <w:rPr>
          <w:b/>
          <w:sz w:val="18"/>
          <w:szCs w:val="18"/>
        </w:rPr>
        <w:t>13 §</w:t>
      </w:r>
      <w:r>
        <w:rPr>
          <w:b/>
          <w:sz w:val="18"/>
          <w:szCs w:val="18"/>
        </w:rPr>
        <w:t> </w:t>
      </w:r>
      <w:r w:rsidRPr="004B7C8D">
        <w:rPr>
          <w:sz w:val="18"/>
          <w:szCs w:val="18"/>
        </w:rPr>
        <w:t>Verksamheten i Sverige får drivas genom att en icke EES-baserad AIF-förvaltare inrättar en filial här i landet eller erbjuder och utför tjänster i Sverige från det land där förvaltaren är etablerad. För AIF-förvaltarens verksamhet i Sverige tillämpas 4 kap. 6 § andra stycket vid marknads</w:t>
      </w:r>
      <w:r w:rsidRPr="004B7C8D">
        <w:rPr>
          <w:sz w:val="18"/>
          <w:szCs w:val="18"/>
        </w:rPr>
        <w:softHyphen/>
        <w:t>föring av andra alternativa investeringsfonder än</w:t>
      </w:r>
    </w:p>
    <w:p w14:paraId="4977B667" w14:textId="77777777" w:rsidR="006334F8" w:rsidRPr="004B7C8D" w:rsidRDefault="006334F8" w:rsidP="006334F8">
      <w:pPr>
        <w:pStyle w:val="Brdtextmedindrag"/>
        <w:rPr>
          <w:sz w:val="18"/>
          <w:szCs w:val="18"/>
        </w:rPr>
      </w:pPr>
      <w:r w:rsidRPr="004B7C8D">
        <w:rPr>
          <w:sz w:val="18"/>
          <w:szCs w:val="18"/>
        </w:rPr>
        <w:t>1. sådana fonder som får marknadsföras till icke-professionella investe</w:t>
      </w:r>
      <w:r w:rsidRPr="004B7C8D">
        <w:rPr>
          <w:sz w:val="18"/>
          <w:szCs w:val="18"/>
        </w:rPr>
        <w:softHyphen/>
        <w:t xml:space="preserve">rare efter tillstånd enligt 11 §, och </w:t>
      </w:r>
    </w:p>
    <w:p w14:paraId="109D6FBA" w14:textId="77777777" w:rsidR="006334F8" w:rsidRPr="004B7C8D" w:rsidRDefault="006334F8" w:rsidP="006334F8">
      <w:pPr>
        <w:pStyle w:val="Brdtextmedindrag"/>
        <w:rPr>
          <w:sz w:val="18"/>
          <w:szCs w:val="18"/>
        </w:rPr>
      </w:pPr>
      <w:r w:rsidRPr="004B7C8D">
        <w:rPr>
          <w:sz w:val="18"/>
          <w:szCs w:val="18"/>
        </w:rPr>
        <w:t>2. sådana fonder som får marknadsföras efter tillstånd enligt 12 §, såvitt gäller sådana icke-professionella investerare som anges i 4 kap. 5 § andra stycket.</w:t>
      </w:r>
    </w:p>
    <w:p w14:paraId="02D3F20A" w14:textId="77777777" w:rsidR="006334F8" w:rsidRPr="004B7C8D" w:rsidRDefault="006334F8" w:rsidP="006334F8">
      <w:pPr>
        <w:pStyle w:val="Brdtextmedindrag"/>
        <w:rPr>
          <w:sz w:val="18"/>
          <w:szCs w:val="18"/>
        </w:rPr>
      </w:pPr>
      <w:r w:rsidRPr="004B7C8D">
        <w:rPr>
          <w:sz w:val="18"/>
          <w:szCs w:val="18"/>
        </w:rPr>
        <w:t>I fråga om verksamhet som drivs genom filial här i landet ska även 8 kap. 1, 1</w:t>
      </w:r>
      <w:r>
        <w:rPr>
          <w:sz w:val="18"/>
          <w:szCs w:val="18"/>
        </w:rPr>
        <w:t> </w:t>
      </w:r>
      <w:r w:rsidRPr="004B7C8D">
        <w:rPr>
          <w:sz w:val="18"/>
          <w:szCs w:val="18"/>
        </w:rPr>
        <w:t xml:space="preserve">a, </w:t>
      </w:r>
      <w:r w:rsidRPr="004B7C8D">
        <w:rPr>
          <w:i/>
          <w:sz w:val="18"/>
          <w:szCs w:val="18"/>
        </w:rPr>
        <w:t>3</w:t>
      </w:r>
      <w:r>
        <w:rPr>
          <w:i/>
          <w:sz w:val="18"/>
          <w:szCs w:val="18"/>
        </w:rPr>
        <w:t> </w:t>
      </w:r>
      <w:r w:rsidRPr="004B7C8D">
        <w:rPr>
          <w:i/>
          <w:sz w:val="18"/>
          <w:szCs w:val="18"/>
        </w:rPr>
        <w:t>a,</w:t>
      </w:r>
      <w:r w:rsidRPr="004B7C8D">
        <w:rPr>
          <w:sz w:val="18"/>
          <w:szCs w:val="18"/>
        </w:rPr>
        <w:t xml:space="preserve"> 19–21 och 23 §§ tillämpas.</w:t>
      </w:r>
    </w:p>
    <w:p w14:paraId="17F91758" w14:textId="77777777" w:rsidR="006334F8" w:rsidRDefault="006334F8" w:rsidP="006334F8">
      <w:pPr>
        <w:pStyle w:val="Brdtextmedindrag"/>
      </w:pPr>
    </w:p>
    <w:p w14:paraId="4A0136CE" w14:textId="77777777" w:rsidR="006334F8" w:rsidRPr="000A3DD7" w:rsidRDefault="006334F8" w:rsidP="006334F8">
      <w:pPr>
        <w:pStyle w:val="Brdtext"/>
      </w:pPr>
      <w:r>
        <w:t xml:space="preserve">I paragrafen anges </w:t>
      </w:r>
      <w:r w:rsidRPr="00F231AF">
        <w:t>bestämmelser som gäller</w:t>
      </w:r>
      <w:r>
        <w:t xml:space="preserve"> när en icke EES-baserad AIF-förvaltare driver verksamhet i Sverige genom filial här i landet eller gräns</w:t>
      </w:r>
      <w:r>
        <w:softHyphen/>
      </w:r>
      <w:r>
        <w:lastRenderedPageBreak/>
        <w:t>överskridande verksamhet från det land där förvaltaren är etablerad. Över</w:t>
      </w:r>
      <w:r>
        <w:softHyphen/>
        <w:t xml:space="preserve">vägandena </w:t>
      </w:r>
      <w:r w:rsidRPr="000A3DD7">
        <w:t xml:space="preserve">finns i avsnitt 11. </w:t>
      </w:r>
    </w:p>
    <w:p w14:paraId="2BA05148" w14:textId="77777777" w:rsidR="006334F8" w:rsidRDefault="006334F8" w:rsidP="006334F8">
      <w:pPr>
        <w:pStyle w:val="Brdtextmedindrag"/>
      </w:pPr>
      <w:r w:rsidRPr="000A3DD7">
        <w:t xml:space="preserve">Ändringen i </w:t>
      </w:r>
      <w:r w:rsidRPr="000A3DD7">
        <w:rPr>
          <w:i/>
        </w:rPr>
        <w:t xml:space="preserve">andra stycket </w:t>
      </w:r>
      <w:r w:rsidRPr="000A3DD7">
        <w:t>innebär att även bestämmelsen i 8 kap. 3 a § är tillämplig när en icke EES-baserad AIF-förvaltare driver verksamhet genom filial i Sverige, se författningskommentaren till den para</w:t>
      </w:r>
      <w:r w:rsidRPr="000A3DD7">
        <w:softHyphen/>
        <w:t>grafen i avsnitt 15.6.</w:t>
      </w:r>
    </w:p>
    <w:p w14:paraId="405B05D5" w14:textId="77777777" w:rsidR="006334F8" w:rsidRDefault="006334F8" w:rsidP="006334F8">
      <w:pPr>
        <w:pStyle w:val="Brdtextmedindrag"/>
      </w:pPr>
    </w:p>
    <w:p w14:paraId="6BB050B2" w14:textId="77777777" w:rsidR="006334F8" w:rsidRDefault="006334F8" w:rsidP="000A2C95">
      <w:pPr>
        <w:pStyle w:val="Brdtextmedindrag"/>
      </w:pPr>
    </w:p>
    <w:bookmarkEnd w:id="387"/>
    <w:bookmarkEnd w:id="209"/>
    <w:bookmarkEnd w:id="210"/>
    <w:bookmarkEnd w:id="211"/>
    <w:bookmarkEnd w:id="212"/>
    <w:bookmarkEnd w:id="213"/>
    <w:bookmarkEnd w:id="214"/>
    <w:p w14:paraId="6DD8812C" w14:textId="77777777" w:rsidR="00F93147" w:rsidRDefault="00F93147" w:rsidP="00C17DA5">
      <w:pPr>
        <w:pStyle w:val="Brdtextmedindrag"/>
      </w:pPr>
    </w:p>
    <w:p w14:paraId="1E3EAD58" w14:textId="77777777" w:rsidR="00C17DA5" w:rsidRDefault="00C17DA5" w:rsidP="00C17DA5">
      <w:pPr>
        <w:pStyle w:val="Brdtextmedindrag"/>
      </w:pPr>
    </w:p>
    <w:p w14:paraId="658CCEA6" w14:textId="77777777" w:rsidR="00110C85" w:rsidRPr="00025171" w:rsidRDefault="00110C85" w:rsidP="009C61A6">
      <w:pPr>
        <w:pStyle w:val="Brdtextmedindrag"/>
        <w:sectPr w:rsidR="00110C85" w:rsidRPr="00025171" w:rsidSect="00C17DA5">
          <w:headerReference w:type="even" r:id="rId54"/>
          <w:headerReference w:type="default" r:id="rId55"/>
          <w:footerReference w:type="even" r:id="rId56"/>
          <w:footerReference w:type="default" r:id="rId57"/>
          <w:footerReference w:type="first" r:id="rId58"/>
          <w:pgSz w:w="9356" w:h="13721" w:code="9"/>
          <w:pgMar w:top="794" w:right="2438" w:bottom="1191" w:left="1021" w:header="0" w:footer="709" w:gutter="0"/>
          <w:cols w:space="708"/>
          <w:docGrid w:linePitch="360"/>
        </w:sectPr>
      </w:pPr>
    </w:p>
    <w:p w14:paraId="10ACE03A" w14:textId="77777777" w:rsidR="00D65603" w:rsidRDefault="00D65603" w:rsidP="00D65603">
      <w:pPr>
        <w:pStyle w:val="Bilagarubrik"/>
      </w:pPr>
      <w:bookmarkStart w:id="422" w:name="_Toc18074165"/>
      <w:bookmarkStart w:id="423" w:name="_Toc20297745"/>
      <w:bookmarkStart w:id="424" w:name="_Toc22728950"/>
      <w:r w:rsidRPr="008C2974">
        <w:lastRenderedPageBreak/>
        <w:t>Europaparlamentets och rådets förordning (EU) 2017/2402 av den 12 december 2017 om ett allmänt ramverk för värdepapperisering och om inrättande av ett särskilt ramverk för enkel, transparent och standardiserad värdepapperisering samt om ändring av direktiven 2009/65/EG, 2009/138/EG och 2011/61/EU och förordningarna (EG) nr 1060/2009 och (EU) nr 648/2012</w:t>
      </w:r>
      <w:bookmarkEnd w:id="422"/>
      <w:bookmarkEnd w:id="423"/>
      <w:bookmarkEnd w:id="424"/>
    </w:p>
    <w:p w14:paraId="6C2A8211" w14:textId="64E0E086" w:rsidR="00D65603" w:rsidRDefault="00D65603" w:rsidP="00D65603">
      <w:pPr>
        <w:pStyle w:val="Brdtextmedindrag"/>
      </w:pPr>
    </w:p>
    <w:p w14:paraId="20198791" w14:textId="77777777" w:rsidR="00206B28" w:rsidRDefault="00206B28">
      <w:pPr>
        <w:spacing w:line="2" w:lineRule="auto"/>
        <w:rPr>
          <w:rFonts w:ascii="Times New Roman" w:hAnsi="Times New Roman"/>
          <w:sz w:val="20"/>
        </w:rPr>
      </w:pPr>
      <w:r>
        <w:br w:type="page"/>
      </w:r>
    </w:p>
    <w:p w14:paraId="5D9525AD" w14:textId="77777777" w:rsidR="00206B28" w:rsidRDefault="00206B28">
      <w:pPr>
        <w:spacing w:line="2" w:lineRule="auto"/>
        <w:rPr>
          <w:rFonts w:ascii="Times New Roman" w:hAnsi="Times New Roman"/>
          <w:sz w:val="20"/>
        </w:rPr>
      </w:pPr>
      <w:r>
        <w:lastRenderedPageBreak/>
        <w:br w:type="page"/>
      </w:r>
    </w:p>
    <w:p w14:paraId="6DF78AFB" w14:textId="77777777" w:rsidR="00206B28" w:rsidRDefault="00206B28">
      <w:pPr>
        <w:spacing w:line="2" w:lineRule="auto"/>
        <w:rPr>
          <w:rFonts w:ascii="Times New Roman" w:hAnsi="Times New Roman"/>
          <w:sz w:val="20"/>
        </w:rPr>
      </w:pPr>
      <w:r>
        <w:lastRenderedPageBreak/>
        <w:br w:type="page"/>
      </w:r>
    </w:p>
    <w:p w14:paraId="0E6046D6" w14:textId="77777777" w:rsidR="00206B28" w:rsidRDefault="00206B28">
      <w:pPr>
        <w:spacing w:line="2" w:lineRule="auto"/>
        <w:rPr>
          <w:rFonts w:ascii="Times New Roman" w:hAnsi="Times New Roman"/>
          <w:sz w:val="20"/>
        </w:rPr>
      </w:pPr>
      <w:r>
        <w:lastRenderedPageBreak/>
        <w:br w:type="page"/>
      </w:r>
    </w:p>
    <w:p w14:paraId="368E2082" w14:textId="77777777" w:rsidR="00206B28" w:rsidRDefault="00206B28">
      <w:pPr>
        <w:spacing w:line="2" w:lineRule="auto"/>
        <w:rPr>
          <w:rFonts w:ascii="Times New Roman" w:hAnsi="Times New Roman"/>
          <w:sz w:val="20"/>
        </w:rPr>
      </w:pPr>
      <w:r>
        <w:lastRenderedPageBreak/>
        <w:br w:type="page"/>
      </w:r>
    </w:p>
    <w:p w14:paraId="64FF8638" w14:textId="77777777" w:rsidR="00206B28" w:rsidRDefault="00206B28">
      <w:pPr>
        <w:spacing w:line="2" w:lineRule="auto"/>
        <w:rPr>
          <w:rFonts w:ascii="Times New Roman" w:hAnsi="Times New Roman"/>
          <w:sz w:val="20"/>
        </w:rPr>
      </w:pPr>
      <w:r>
        <w:lastRenderedPageBreak/>
        <w:br w:type="page"/>
      </w:r>
    </w:p>
    <w:p w14:paraId="06317161" w14:textId="77777777" w:rsidR="00206B28" w:rsidRDefault="00206B28">
      <w:pPr>
        <w:spacing w:line="2" w:lineRule="auto"/>
        <w:rPr>
          <w:rFonts w:ascii="Times New Roman" w:hAnsi="Times New Roman"/>
          <w:sz w:val="20"/>
        </w:rPr>
      </w:pPr>
      <w:r>
        <w:lastRenderedPageBreak/>
        <w:br w:type="page"/>
      </w:r>
    </w:p>
    <w:p w14:paraId="2A6D6C14" w14:textId="77777777" w:rsidR="00206B28" w:rsidRDefault="00206B28">
      <w:pPr>
        <w:spacing w:line="2" w:lineRule="auto"/>
        <w:rPr>
          <w:rFonts w:ascii="Times New Roman" w:hAnsi="Times New Roman"/>
          <w:sz w:val="20"/>
        </w:rPr>
      </w:pPr>
      <w:r>
        <w:lastRenderedPageBreak/>
        <w:br w:type="page"/>
      </w:r>
    </w:p>
    <w:p w14:paraId="733C062E" w14:textId="77777777" w:rsidR="00206B28" w:rsidRDefault="00206B28">
      <w:pPr>
        <w:spacing w:line="2" w:lineRule="auto"/>
        <w:rPr>
          <w:rFonts w:ascii="Times New Roman" w:hAnsi="Times New Roman"/>
          <w:sz w:val="20"/>
        </w:rPr>
      </w:pPr>
      <w:r>
        <w:lastRenderedPageBreak/>
        <w:br w:type="page"/>
      </w:r>
    </w:p>
    <w:p w14:paraId="299F8F08" w14:textId="77777777" w:rsidR="00206B28" w:rsidRDefault="00206B28">
      <w:pPr>
        <w:spacing w:line="2" w:lineRule="auto"/>
        <w:rPr>
          <w:rFonts w:ascii="Times New Roman" w:hAnsi="Times New Roman"/>
          <w:sz w:val="20"/>
        </w:rPr>
      </w:pPr>
      <w:r>
        <w:lastRenderedPageBreak/>
        <w:br w:type="page"/>
      </w:r>
    </w:p>
    <w:p w14:paraId="2C2BEA82" w14:textId="77777777" w:rsidR="00206B28" w:rsidRDefault="00206B28">
      <w:pPr>
        <w:spacing w:line="2" w:lineRule="auto"/>
        <w:rPr>
          <w:rFonts w:ascii="Times New Roman" w:hAnsi="Times New Roman"/>
          <w:sz w:val="20"/>
        </w:rPr>
      </w:pPr>
      <w:r>
        <w:lastRenderedPageBreak/>
        <w:br w:type="page"/>
      </w:r>
    </w:p>
    <w:p w14:paraId="6E228CF7" w14:textId="77777777" w:rsidR="00206B28" w:rsidRDefault="00206B28">
      <w:pPr>
        <w:spacing w:line="2" w:lineRule="auto"/>
        <w:rPr>
          <w:rFonts w:ascii="Times New Roman" w:hAnsi="Times New Roman"/>
          <w:sz w:val="20"/>
        </w:rPr>
      </w:pPr>
      <w:r>
        <w:lastRenderedPageBreak/>
        <w:br w:type="page"/>
      </w:r>
    </w:p>
    <w:p w14:paraId="5324F55E" w14:textId="77777777" w:rsidR="00206B28" w:rsidRDefault="00206B28">
      <w:pPr>
        <w:spacing w:line="2" w:lineRule="auto"/>
        <w:rPr>
          <w:rFonts w:ascii="Times New Roman" w:hAnsi="Times New Roman"/>
          <w:sz w:val="20"/>
        </w:rPr>
      </w:pPr>
      <w:r>
        <w:lastRenderedPageBreak/>
        <w:br w:type="page"/>
      </w:r>
    </w:p>
    <w:p w14:paraId="4F4C8C3A" w14:textId="77777777" w:rsidR="00206B28" w:rsidRDefault="00206B28">
      <w:pPr>
        <w:spacing w:line="2" w:lineRule="auto"/>
        <w:rPr>
          <w:rFonts w:ascii="Times New Roman" w:hAnsi="Times New Roman"/>
          <w:sz w:val="20"/>
        </w:rPr>
      </w:pPr>
      <w:r>
        <w:lastRenderedPageBreak/>
        <w:br w:type="page"/>
      </w:r>
    </w:p>
    <w:p w14:paraId="61FA0787" w14:textId="77777777" w:rsidR="00206B28" w:rsidRDefault="00206B28">
      <w:pPr>
        <w:spacing w:line="2" w:lineRule="auto"/>
        <w:rPr>
          <w:rFonts w:ascii="Times New Roman" w:hAnsi="Times New Roman"/>
          <w:sz w:val="20"/>
        </w:rPr>
      </w:pPr>
      <w:r>
        <w:lastRenderedPageBreak/>
        <w:br w:type="page"/>
      </w:r>
    </w:p>
    <w:p w14:paraId="1D2C8CB3" w14:textId="77777777" w:rsidR="00206B28" w:rsidRDefault="00206B28">
      <w:pPr>
        <w:spacing w:line="2" w:lineRule="auto"/>
        <w:rPr>
          <w:rFonts w:ascii="Times New Roman" w:hAnsi="Times New Roman"/>
          <w:sz w:val="20"/>
        </w:rPr>
      </w:pPr>
      <w:r>
        <w:lastRenderedPageBreak/>
        <w:br w:type="page"/>
      </w:r>
    </w:p>
    <w:p w14:paraId="155CA48C" w14:textId="77777777" w:rsidR="00206B28" w:rsidRDefault="00206B28">
      <w:pPr>
        <w:spacing w:line="2" w:lineRule="auto"/>
        <w:rPr>
          <w:rFonts w:ascii="Times New Roman" w:hAnsi="Times New Roman"/>
          <w:sz w:val="20"/>
        </w:rPr>
      </w:pPr>
      <w:r>
        <w:lastRenderedPageBreak/>
        <w:br w:type="page"/>
      </w:r>
    </w:p>
    <w:p w14:paraId="7ECF39D5" w14:textId="77777777" w:rsidR="00206B28" w:rsidRDefault="00206B28">
      <w:pPr>
        <w:spacing w:line="2" w:lineRule="auto"/>
        <w:rPr>
          <w:rFonts w:ascii="Times New Roman" w:hAnsi="Times New Roman"/>
          <w:sz w:val="20"/>
        </w:rPr>
      </w:pPr>
      <w:r>
        <w:lastRenderedPageBreak/>
        <w:br w:type="page"/>
      </w:r>
    </w:p>
    <w:p w14:paraId="371FC855" w14:textId="77777777" w:rsidR="00206B28" w:rsidRDefault="00206B28">
      <w:pPr>
        <w:spacing w:line="2" w:lineRule="auto"/>
        <w:rPr>
          <w:rFonts w:ascii="Times New Roman" w:hAnsi="Times New Roman"/>
          <w:sz w:val="20"/>
        </w:rPr>
      </w:pPr>
      <w:r>
        <w:lastRenderedPageBreak/>
        <w:br w:type="page"/>
      </w:r>
    </w:p>
    <w:p w14:paraId="3471003E" w14:textId="77777777" w:rsidR="00206B28" w:rsidRDefault="00206B28">
      <w:pPr>
        <w:spacing w:line="2" w:lineRule="auto"/>
        <w:rPr>
          <w:rFonts w:ascii="Times New Roman" w:hAnsi="Times New Roman"/>
          <w:sz w:val="20"/>
        </w:rPr>
      </w:pPr>
      <w:r>
        <w:lastRenderedPageBreak/>
        <w:br w:type="page"/>
      </w:r>
    </w:p>
    <w:p w14:paraId="556A9321" w14:textId="77777777" w:rsidR="00206B28" w:rsidRDefault="00206B28">
      <w:pPr>
        <w:spacing w:line="2" w:lineRule="auto"/>
        <w:rPr>
          <w:rFonts w:ascii="Times New Roman" w:hAnsi="Times New Roman"/>
          <w:sz w:val="20"/>
        </w:rPr>
      </w:pPr>
      <w:r>
        <w:lastRenderedPageBreak/>
        <w:br w:type="page"/>
      </w:r>
    </w:p>
    <w:p w14:paraId="014A3D12" w14:textId="77777777" w:rsidR="00206B28" w:rsidRDefault="00206B28">
      <w:pPr>
        <w:spacing w:line="2" w:lineRule="auto"/>
        <w:rPr>
          <w:rFonts w:ascii="Times New Roman" w:hAnsi="Times New Roman"/>
          <w:sz w:val="20"/>
        </w:rPr>
      </w:pPr>
      <w:r>
        <w:lastRenderedPageBreak/>
        <w:br w:type="page"/>
      </w:r>
    </w:p>
    <w:p w14:paraId="0E055F2A" w14:textId="77777777" w:rsidR="00206B28" w:rsidRDefault="00206B28">
      <w:pPr>
        <w:spacing w:line="2" w:lineRule="auto"/>
        <w:rPr>
          <w:rFonts w:ascii="Times New Roman" w:hAnsi="Times New Roman"/>
          <w:sz w:val="20"/>
        </w:rPr>
      </w:pPr>
      <w:r>
        <w:lastRenderedPageBreak/>
        <w:br w:type="page"/>
      </w:r>
    </w:p>
    <w:p w14:paraId="1DF6E135" w14:textId="77777777" w:rsidR="00206B28" w:rsidRDefault="00206B28">
      <w:pPr>
        <w:spacing w:line="2" w:lineRule="auto"/>
        <w:rPr>
          <w:rFonts w:ascii="Times New Roman" w:hAnsi="Times New Roman"/>
          <w:sz w:val="20"/>
        </w:rPr>
      </w:pPr>
      <w:r>
        <w:lastRenderedPageBreak/>
        <w:br w:type="page"/>
      </w:r>
    </w:p>
    <w:p w14:paraId="2E21BB85" w14:textId="77777777" w:rsidR="00206B28" w:rsidRDefault="00206B28">
      <w:pPr>
        <w:spacing w:line="2" w:lineRule="auto"/>
        <w:rPr>
          <w:rFonts w:ascii="Times New Roman" w:hAnsi="Times New Roman"/>
          <w:sz w:val="20"/>
        </w:rPr>
      </w:pPr>
      <w:r>
        <w:lastRenderedPageBreak/>
        <w:br w:type="page"/>
      </w:r>
    </w:p>
    <w:p w14:paraId="73510396" w14:textId="77777777" w:rsidR="00206B28" w:rsidRDefault="00206B28">
      <w:pPr>
        <w:spacing w:line="2" w:lineRule="auto"/>
        <w:rPr>
          <w:rFonts w:ascii="Times New Roman" w:hAnsi="Times New Roman"/>
          <w:sz w:val="20"/>
        </w:rPr>
      </w:pPr>
      <w:r>
        <w:lastRenderedPageBreak/>
        <w:br w:type="page"/>
      </w:r>
    </w:p>
    <w:p w14:paraId="50F6770D" w14:textId="77777777" w:rsidR="00206B28" w:rsidRDefault="00206B28">
      <w:pPr>
        <w:spacing w:line="2" w:lineRule="auto"/>
        <w:rPr>
          <w:rFonts w:ascii="Times New Roman" w:hAnsi="Times New Roman"/>
          <w:sz w:val="20"/>
        </w:rPr>
      </w:pPr>
      <w:r>
        <w:lastRenderedPageBreak/>
        <w:br w:type="page"/>
      </w:r>
    </w:p>
    <w:p w14:paraId="713A5BB7" w14:textId="77777777" w:rsidR="00206B28" w:rsidRDefault="00206B28">
      <w:pPr>
        <w:spacing w:line="2" w:lineRule="auto"/>
        <w:rPr>
          <w:rFonts w:ascii="Times New Roman" w:hAnsi="Times New Roman"/>
          <w:sz w:val="20"/>
        </w:rPr>
      </w:pPr>
      <w:r>
        <w:lastRenderedPageBreak/>
        <w:br w:type="page"/>
      </w:r>
    </w:p>
    <w:p w14:paraId="5951E0BB" w14:textId="77777777" w:rsidR="00206B28" w:rsidRDefault="00206B28">
      <w:pPr>
        <w:spacing w:line="2" w:lineRule="auto"/>
        <w:rPr>
          <w:rFonts w:ascii="Times New Roman" w:hAnsi="Times New Roman"/>
          <w:sz w:val="20"/>
        </w:rPr>
      </w:pPr>
      <w:r>
        <w:lastRenderedPageBreak/>
        <w:br w:type="page"/>
      </w:r>
    </w:p>
    <w:p w14:paraId="414FD7DD" w14:textId="77777777" w:rsidR="00206B28" w:rsidRDefault="00206B28">
      <w:pPr>
        <w:spacing w:line="2" w:lineRule="auto"/>
        <w:rPr>
          <w:rFonts w:ascii="Times New Roman" w:hAnsi="Times New Roman"/>
          <w:sz w:val="20"/>
        </w:rPr>
      </w:pPr>
      <w:r>
        <w:lastRenderedPageBreak/>
        <w:br w:type="page"/>
      </w:r>
    </w:p>
    <w:p w14:paraId="70DCDA56" w14:textId="77777777" w:rsidR="00206B28" w:rsidRDefault="00206B28">
      <w:pPr>
        <w:spacing w:line="2" w:lineRule="auto"/>
        <w:rPr>
          <w:rFonts w:ascii="Times New Roman" w:hAnsi="Times New Roman"/>
          <w:sz w:val="20"/>
        </w:rPr>
      </w:pPr>
      <w:r>
        <w:lastRenderedPageBreak/>
        <w:br w:type="page"/>
      </w:r>
    </w:p>
    <w:p w14:paraId="19EFBAFE" w14:textId="77777777" w:rsidR="00206B28" w:rsidRDefault="00206B28">
      <w:pPr>
        <w:spacing w:line="2" w:lineRule="auto"/>
        <w:rPr>
          <w:rFonts w:ascii="Times New Roman" w:hAnsi="Times New Roman"/>
          <w:sz w:val="20"/>
        </w:rPr>
      </w:pPr>
      <w:r>
        <w:lastRenderedPageBreak/>
        <w:br w:type="page"/>
      </w:r>
    </w:p>
    <w:p w14:paraId="24AD1D35" w14:textId="77777777" w:rsidR="00206B28" w:rsidRDefault="00206B28">
      <w:pPr>
        <w:spacing w:line="2" w:lineRule="auto"/>
        <w:rPr>
          <w:rFonts w:ascii="Times New Roman" w:hAnsi="Times New Roman"/>
          <w:sz w:val="20"/>
        </w:rPr>
      </w:pPr>
      <w:r>
        <w:lastRenderedPageBreak/>
        <w:br w:type="page"/>
      </w:r>
    </w:p>
    <w:p w14:paraId="44DE50D9" w14:textId="77777777" w:rsidR="00206B28" w:rsidRDefault="00206B28">
      <w:pPr>
        <w:spacing w:line="2" w:lineRule="auto"/>
        <w:rPr>
          <w:rFonts w:ascii="Times New Roman" w:hAnsi="Times New Roman"/>
          <w:sz w:val="20"/>
        </w:rPr>
      </w:pPr>
      <w:r>
        <w:lastRenderedPageBreak/>
        <w:br w:type="page"/>
      </w:r>
    </w:p>
    <w:p w14:paraId="1A5DAC38" w14:textId="77777777" w:rsidR="00206B28" w:rsidRDefault="00206B28">
      <w:pPr>
        <w:spacing w:line="2" w:lineRule="auto"/>
        <w:rPr>
          <w:rFonts w:ascii="Times New Roman" w:hAnsi="Times New Roman"/>
          <w:sz w:val="20"/>
        </w:rPr>
      </w:pPr>
      <w:r>
        <w:lastRenderedPageBreak/>
        <w:br w:type="page"/>
      </w:r>
    </w:p>
    <w:p w14:paraId="44F27800" w14:textId="77777777" w:rsidR="00206B28" w:rsidRDefault="00206B28">
      <w:pPr>
        <w:spacing w:line="2" w:lineRule="auto"/>
        <w:rPr>
          <w:rFonts w:ascii="Times New Roman" w:hAnsi="Times New Roman"/>
          <w:sz w:val="20"/>
        </w:rPr>
      </w:pPr>
      <w:r>
        <w:lastRenderedPageBreak/>
        <w:br w:type="page"/>
      </w:r>
    </w:p>
    <w:p w14:paraId="057EA5D7" w14:textId="77777777" w:rsidR="00206B28" w:rsidRDefault="00206B28">
      <w:pPr>
        <w:spacing w:line="2" w:lineRule="auto"/>
        <w:rPr>
          <w:rFonts w:ascii="Times New Roman" w:hAnsi="Times New Roman"/>
          <w:sz w:val="20"/>
        </w:rPr>
      </w:pPr>
      <w:r>
        <w:lastRenderedPageBreak/>
        <w:br w:type="page"/>
      </w:r>
    </w:p>
    <w:p w14:paraId="101B775D" w14:textId="77777777" w:rsidR="00206B28" w:rsidRDefault="00206B28">
      <w:pPr>
        <w:spacing w:line="2" w:lineRule="auto"/>
        <w:rPr>
          <w:rFonts w:ascii="Times New Roman" w:hAnsi="Times New Roman"/>
          <w:sz w:val="20"/>
        </w:rPr>
      </w:pPr>
      <w:r>
        <w:lastRenderedPageBreak/>
        <w:br w:type="page"/>
      </w:r>
    </w:p>
    <w:p w14:paraId="20DF79CB" w14:textId="77777777" w:rsidR="00206B28" w:rsidRDefault="00206B28">
      <w:pPr>
        <w:spacing w:line="2" w:lineRule="auto"/>
        <w:rPr>
          <w:rFonts w:ascii="Times New Roman" w:hAnsi="Times New Roman"/>
          <w:sz w:val="20"/>
        </w:rPr>
      </w:pPr>
      <w:r>
        <w:lastRenderedPageBreak/>
        <w:br w:type="page"/>
      </w:r>
    </w:p>
    <w:p w14:paraId="767A59F7" w14:textId="77777777" w:rsidR="00206B28" w:rsidRDefault="00206B28">
      <w:pPr>
        <w:spacing w:line="2" w:lineRule="auto"/>
        <w:rPr>
          <w:rFonts w:ascii="Times New Roman" w:hAnsi="Times New Roman"/>
          <w:sz w:val="20"/>
        </w:rPr>
      </w:pPr>
      <w:r>
        <w:lastRenderedPageBreak/>
        <w:br w:type="page"/>
      </w:r>
    </w:p>
    <w:p w14:paraId="2A0E3516" w14:textId="77777777" w:rsidR="00206B28" w:rsidRDefault="00206B28">
      <w:pPr>
        <w:spacing w:line="2" w:lineRule="auto"/>
        <w:rPr>
          <w:rFonts w:ascii="Times New Roman" w:hAnsi="Times New Roman"/>
          <w:sz w:val="20"/>
        </w:rPr>
      </w:pPr>
      <w:r>
        <w:lastRenderedPageBreak/>
        <w:br w:type="page"/>
      </w:r>
    </w:p>
    <w:p w14:paraId="6146FCC4" w14:textId="77777777" w:rsidR="00206B28" w:rsidRDefault="00206B28">
      <w:pPr>
        <w:spacing w:line="2" w:lineRule="auto"/>
        <w:rPr>
          <w:rFonts w:ascii="Times New Roman" w:hAnsi="Times New Roman"/>
          <w:sz w:val="20"/>
        </w:rPr>
      </w:pPr>
      <w:r>
        <w:lastRenderedPageBreak/>
        <w:br w:type="page"/>
      </w:r>
    </w:p>
    <w:p w14:paraId="0EB399DB" w14:textId="77777777" w:rsidR="00206B28" w:rsidRDefault="00206B28">
      <w:pPr>
        <w:spacing w:line="2" w:lineRule="auto"/>
        <w:rPr>
          <w:rFonts w:ascii="Times New Roman" w:hAnsi="Times New Roman"/>
          <w:sz w:val="20"/>
        </w:rPr>
      </w:pPr>
      <w:r>
        <w:lastRenderedPageBreak/>
        <w:br w:type="page"/>
      </w:r>
    </w:p>
    <w:p w14:paraId="06E31638" w14:textId="77777777" w:rsidR="00206B28" w:rsidRDefault="00206B28">
      <w:pPr>
        <w:spacing w:line="2" w:lineRule="auto"/>
        <w:rPr>
          <w:rFonts w:ascii="Times New Roman" w:hAnsi="Times New Roman"/>
          <w:sz w:val="20"/>
        </w:rPr>
      </w:pPr>
      <w:r>
        <w:lastRenderedPageBreak/>
        <w:br w:type="page"/>
      </w:r>
    </w:p>
    <w:p w14:paraId="0F1A1053" w14:textId="77777777" w:rsidR="00206B28" w:rsidRDefault="00206B28">
      <w:pPr>
        <w:spacing w:line="2" w:lineRule="auto"/>
        <w:rPr>
          <w:rFonts w:ascii="Times New Roman" w:hAnsi="Times New Roman"/>
          <w:sz w:val="20"/>
        </w:rPr>
      </w:pPr>
      <w:r>
        <w:lastRenderedPageBreak/>
        <w:br w:type="page"/>
      </w:r>
    </w:p>
    <w:p w14:paraId="22125F3B" w14:textId="50D82541" w:rsidR="00206B28" w:rsidRDefault="00206B28" w:rsidP="00D65603">
      <w:pPr>
        <w:pStyle w:val="Brdtextmedindrag"/>
      </w:pPr>
    </w:p>
    <w:p w14:paraId="232B133E" w14:textId="16B7758B" w:rsidR="00D65603" w:rsidRDefault="00D65603" w:rsidP="00D65603">
      <w:pPr>
        <w:pStyle w:val="Brdtextmedindrag"/>
      </w:pPr>
    </w:p>
    <w:p w14:paraId="1725182F" w14:textId="77777777" w:rsidR="00D65603" w:rsidRPr="00D65603" w:rsidRDefault="00D65603" w:rsidP="00D65603">
      <w:pPr>
        <w:pStyle w:val="Brdtextmedindrag"/>
      </w:pPr>
    </w:p>
    <w:p w14:paraId="7C4F9A49" w14:textId="77777777" w:rsidR="00110C85" w:rsidRPr="00025171" w:rsidRDefault="00110C85" w:rsidP="009C61A6">
      <w:pPr>
        <w:pStyle w:val="Brdtextmedindrag"/>
        <w:sectPr w:rsidR="00110C85" w:rsidRPr="00025171" w:rsidSect="00155500">
          <w:headerReference w:type="even" r:id="rId59"/>
          <w:headerReference w:type="default" r:id="rId60"/>
          <w:footerReference w:type="even" r:id="rId61"/>
          <w:footerReference w:type="default" r:id="rId62"/>
          <w:headerReference w:type="first" r:id="rId63"/>
          <w:footerReference w:type="first" r:id="rId64"/>
          <w:pgSz w:w="9356" w:h="13721" w:code="9"/>
          <w:pgMar w:top="794" w:right="2438" w:bottom="1191" w:left="1021" w:header="0" w:footer="709" w:gutter="0"/>
          <w:cols w:space="708"/>
          <w:docGrid w:linePitch="360"/>
        </w:sectPr>
      </w:pPr>
    </w:p>
    <w:p w14:paraId="7EBDB7D1" w14:textId="77777777" w:rsidR="00C17DA5" w:rsidRDefault="00D65603" w:rsidP="00C17DA5">
      <w:pPr>
        <w:pStyle w:val="Bilagarubrik"/>
      </w:pPr>
      <w:bookmarkStart w:id="425" w:name="_Toc20297746"/>
      <w:bookmarkStart w:id="426" w:name="_Toc22728951"/>
      <w:r>
        <w:lastRenderedPageBreak/>
        <w:t xml:space="preserve">Sammanfattning av promemorian </w:t>
      </w:r>
      <w:r w:rsidRPr="00E921F5">
        <w:t>Kompletterande bestämmelser till EU:s</w:t>
      </w:r>
      <w:r>
        <w:t> </w:t>
      </w:r>
      <w:r w:rsidRPr="00E921F5">
        <w:t>förordning om värdepapperisering</w:t>
      </w:r>
      <w:bookmarkEnd w:id="425"/>
      <w:bookmarkEnd w:id="426"/>
    </w:p>
    <w:p w14:paraId="4F41D7EB" w14:textId="77777777" w:rsidR="00C17DA5" w:rsidRDefault="00D65603" w:rsidP="00C17DA5">
      <w:pPr>
        <w:pStyle w:val="Brdtext"/>
      </w:pPr>
      <w:r>
        <w:t>Europaparlamentet och rådet utfärdade i december 2017 förordning (EU) 2017/2402 av den 12 december 2017 om ett allmänt ramverk för värde</w:t>
      </w:r>
      <w:r>
        <w:softHyphen/>
        <w:t>papperisering och om inrättande av ett särskilt ramverk för enkel, trans</w:t>
      </w:r>
      <w:r>
        <w:softHyphen/>
        <w:t>parent och standardiserad värdepapperisering samt om ändring av direktiven 2009/65/EG, 2009/138/EG och 2011/61/EU och förordningarna (EG) nr 1060/2009 och (EU) nr 648/2012. Förordningen syftar till att fastställa de grundläggande beståndsdelarna i ett övergripande ramverk för värdepapperisering med kriterier för att definiera enkla, transparenta och standardiserade värdepapperiseringar, s.k. STS-värdepapperiseringar. I förordningen finns dessutom en rad krav när det gäller behållande av risk och s.k. due diligence (legal, finansiell och affärsmässig granskning av en verksamhet), kriterier för kreditgivning, transparenskrav och krav på specialföretag för värdepapperisering. Vidare finns bestämmelser om försäljning av värdepapperiseringar till icke-professionella kunder och förbud mot återvärdepapperisering. Genom förordningen införs även en ordning för tillsyn över att de krav som förordningen ålägger originatorer, medverkande institut, ursprungliga långivare, institutionella investerare och specialföretag för värdepapperisering är uppfyllda. Förordningen innehåller också villkor och förfaranden för registrering av värdepapperi</w:t>
      </w:r>
      <w:r>
        <w:softHyphen/>
        <w:t>seringsregister hos Europeiska värdepappers- och marknadsmyndigheten (Esma). Förordningen trädde i kraft den 17 januari 2018 och merparten av bestämmelserna i förordningen ska tillämpas fr.o.m. den 1 januari 2019.</w:t>
      </w:r>
    </w:p>
    <w:p w14:paraId="2C052A1D" w14:textId="77777777" w:rsidR="00C17DA5" w:rsidRDefault="00D65603" w:rsidP="00C17DA5">
      <w:pPr>
        <w:pStyle w:val="Brdtextmedindrag"/>
      </w:pPr>
      <w:r>
        <w:t>Den 1 januari 2019 trädde lagen (2018:1981) med kompletterande bestäm</w:t>
      </w:r>
      <w:r>
        <w:softHyphen/>
        <w:t>melser till EU:s förordning om värdepapperisering i kraft. Lagen innehåller de bestämmelser som är nödvändiga för att förordningen ska kunna tillämpas i Sverige fr.o.m. det datumet (se prop. 2018/19:7). I denna promemoria finns förslag till de ytterligare lagstiftningsåtgärder som bör vidtas med anledning av förordningen om värdepapperisering. Det föreslås att den nuvarande lagen med kompletterande bestämmelser till den förord</w:t>
      </w:r>
      <w:r>
        <w:softHyphen/>
        <w:t>ningen ska upphävas och ersättas av en ny lag med samma rubrik, till vilken bestämmelserna i den nuvarande lagen överförs. I promemorian föreslås bestämmelser om Finansinspektionens utrednings- och tillsyns</w:t>
      </w:r>
      <w:r>
        <w:softHyphen/>
        <w:t xml:space="preserve">befogenheter, om ingripanden och sanktioner vid överträdelser av förordningen samt om avgifter för att bekosta Finansinspektionens verksamhet enligt förordningen. </w:t>
      </w:r>
    </w:p>
    <w:p w14:paraId="5D2D68E9" w14:textId="77777777" w:rsidR="00C17DA5" w:rsidRDefault="00D65603" w:rsidP="00C17DA5">
      <w:pPr>
        <w:pStyle w:val="Brdtextmedindrag"/>
      </w:pPr>
      <w:r>
        <w:t xml:space="preserve">Till följd av förordningen om värdepapperisering föreslås även vissa ändringar i lagen (1967:531) om tryggande av pensionsutfästelse m.m., lagen (2000:192) om allmänna pensionsfonder (AP-fonder), lagen (2004:46) om värdepappersfonder och lagen (2013:561) om förvaltare av alternativa investeringsfonder. </w:t>
      </w:r>
    </w:p>
    <w:p w14:paraId="589B66FF" w14:textId="77777777" w:rsidR="00110C85" w:rsidRDefault="00D65603" w:rsidP="00C17DA5">
      <w:pPr>
        <w:pStyle w:val="Brdtextmedindrag"/>
      </w:pPr>
      <w:r>
        <w:t>Den nya lagen och lagändringarna föreslås träda i kraft den 1 januari 2020.</w:t>
      </w:r>
    </w:p>
    <w:p w14:paraId="321E8C56" w14:textId="177E053B" w:rsidR="000452E0" w:rsidRPr="00025171" w:rsidRDefault="000452E0" w:rsidP="00C17DA5">
      <w:pPr>
        <w:pStyle w:val="Brdtextmedindrag"/>
        <w:sectPr w:rsidR="000452E0" w:rsidRPr="00025171" w:rsidSect="00155500">
          <w:headerReference w:type="even" r:id="rId65"/>
          <w:headerReference w:type="default" r:id="rId66"/>
          <w:footerReference w:type="even" r:id="rId67"/>
          <w:footerReference w:type="default" r:id="rId68"/>
          <w:headerReference w:type="first" r:id="rId69"/>
          <w:footerReference w:type="first" r:id="rId70"/>
          <w:pgSz w:w="9356" w:h="13721" w:code="9"/>
          <w:pgMar w:top="794" w:right="2438" w:bottom="1191" w:left="1021" w:header="0" w:footer="709" w:gutter="0"/>
          <w:cols w:space="708"/>
          <w:docGrid w:linePitch="360"/>
        </w:sectPr>
      </w:pPr>
    </w:p>
    <w:p w14:paraId="2CD22A24" w14:textId="3AF4A0C4" w:rsidR="00C17DA5" w:rsidRDefault="003E2D04" w:rsidP="00C17DA5">
      <w:pPr>
        <w:pStyle w:val="Bilagarubrik"/>
      </w:pPr>
      <w:bookmarkStart w:id="427" w:name="_Toc20297747"/>
      <w:bookmarkStart w:id="428" w:name="_Toc22728952"/>
      <w:r>
        <w:lastRenderedPageBreak/>
        <w:t>L</w:t>
      </w:r>
      <w:r w:rsidR="00D65603">
        <w:t>agförslag</w:t>
      </w:r>
      <w:bookmarkEnd w:id="427"/>
      <w:r>
        <w:t xml:space="preserve"> i promemorian Kompletterande bestämmelser till EU:s förordning om värdepapperisering</w:t>
      </w:r>
      <w:bookmarkEnd w:id="428"/>
    </w:p>
    <w:p w14:paraId="15A784E4" w14:textId="77777777" w:rsidR="00C17DA5" w:rsidRPr="00184114" w:rsidRDefault="00D65603" w:rsidP="00C17DA5">
      <w:pPr>
        <w:pStyle w:val="Rubrik2utannumrering"/>
        <w:spacing w:before="0"/>
      </w:pPr>
      <w:bookmarkStart w:id="429" w:name="_Toc529959517"/>
      <w:bookmarkStart w:id="430" w:name="_Toc1737397"/>
      <w:bookmarkStart w:id="431" w:name="_Toc2335143"/>
      <w:r w:rsidRPr="00184114">
        <w:t>Förslag till lag med kompletterande bestämmelser till EU:s förordning om värdepapperisering</w:t>
      </w:r>
      <w:bookmarkEnd w:id="429"/>
      <w:bookmarkEnd w:id="430"/>
      <w:bookmarkEnd w:id="431"/>
    </w:p>
    <w:p w14:paraId="56A1E230" w14:textId="77777777" w:rsidR="00C17DA5" w:rsidRDefault="00D65603" w:rsidP="00C17DA5">
      <w:pPr>
        <w:pStyle w:val="Brdtextmedindrag"/>
      </w:pPr>
      <w:r w:rsidRPr="004B6BD7">
        <w:rPr>
          <w:rStyle w:val="BrdtextChar"/>
        </w:rPr>
        <w:t>Härigenom föreskrivs följande</w:t>
      </w:r>
      <w:r>
        <w:t>.</w:t>
      </w:r>
    </w:p>
    <w:p w14:paraId="1B6F3098" w14:textId="77777777" w:rsidR="00C17DA5" w:rsidRDefault="00D65603" w:rsidP="00C17DA5">
      <w:pPr>
        <w:pStyle w:val="Rubrik3utannumrering"/>
      </w:pPr>
      <w:r>
        <w:t>1 kap. Inledande bestämmelser</w:t>
      </w:r>
    </w:p>
    <w:p w14:paraId="13A7F2F1" w14:textId="77777777" w:rsidR="00C17DA5" w:rsidRDefault="00D65603" w:rsidP="00C17DA5">
      <w:pPr>
        <w:pStyle w:val="Brdtext"/>
      </w:pPr>
      <w:r w:rsidRPr="00577ADF">
        <w:rPr>
          <w:b/>
        </w:rPr>
        <w:t>1</w:t>
      </w:r>
      <w:r>
        <w:rPr>
          <w:b/>
        </w:rPr>
        <w:t> </w:t>
      </w:r>
      <w:r w:rsidRPr="00577ADF">
        <w:rPr>
          <w:b/>
        </w:rPr>
        <w:t>§</w:t>
      </w:r>
      <w:r>
        <w:rPr>
          <w:b/>
        </w:rPr>
        <w:t> </w:t>
      </w:r>
      <w:r w:rsidRPr="00ED4E01">
        <w:t>Denna</w:t>
      </w:r>
      <w:r>
        <w:t xml:space="preserve"> lag kompletterar Europaparlamentets och rådets förordning (EU) 2017/2402 av den 12 december 2017 om ett allmänt ramverk för värdepapperisering och om inrättande av ett särskilt ramverk för enkel, transparent och standardiserad värdepapperisering samt om ändring av direktiven 2009/65/EG, 2009/138/EG och 2011/61/EU och förordningarna (EG) nr 1060/2009 och (EU) nr 648/2012, i denna lag kallad EU-förord</w:t>
      </w:r>
      <w:r>
        <w:softHyphen/>
        <w:t>ningen.</w:t>
      </w:r>
    </w:p>
    <w:p w14:paraId="2D1FB21D" w14:textId="77777777" w:rsidR="00C17DA5" w:rsidRDefault="00D65603" w:rsidP="00C17DA5">
      <w:pPr>
        <w:pStyle w:val="Brdtextmedindrag"/>
      </w:pPr>
      <w:r>
        <w:t>Termer och uttryck i denna lag har samma betydelse som i EU-förord</w:t>
      </w:r>
      <w:r>
        <w:softHyphen/>
        <w:t>ningen.</w:t>
      </w:r>
    </w:p>
    <w:p w14:paraId="3400BC9B" w14:textId="77777777" w:rsidR="00C17DA5" w:rsidRDefault="00C17DA5" w:rsidP="00C17DA5">
      <w:pPr>
        <w:pStyle w:val="Brdtext"/>
        <w:rPr>
          <w:b/>
        </w:rPr>
      </w:pPr>
    </w:p>
    <w:p w14:paraId="1B505762" w14:textId="77777777" w:rsidR="00C17DA5" w:rsidRDefault="00D65603" w:rsidP="00C17DA5">
      <w:pPr>
        <w:pStyle w:val="Brdtext"/>
        <w:rPr>
          <w:rStyle w:val="BrdtextmedindragChar"/>
        </w:rPr>
      </w:pPr>
      <w:r w:rsidRPr="00A25498">
        <w:rPr>
          <w:b/>
        </w:rPr>
        <w:t>2</w:t>
      </w:r>
      <w:r>
        <w:rPr>
          <w:b/>
        </w:rPr>
        <w:t> </w:t>
      </w:r>
      <w:r w:rsidRPr="00A25498">
        <w:rPr>
          <w:b/>
        </w:rPr>
        <w:t>§</w:t>
      </w:r>
      <w:r>
        <w:rPr>
          <w:b/>
        </w:rPr>
        <w:t> </w:t>
      </w:r>
      <w:r w:rsidRPr="00370E82">
        <w:rPr>
          <w:rStyle w:val="BrdtextmedindragChar"/>
        </w:rPr>
        <w:t xml:space="preserve">Finansinspektionen är behörig myndighet enligt </w:t>
      </w:r>
      <w:r>
        <w:rPr>
          <w:rStyle w:val="BrdtextmedindragChar"/>
        </w:rPr>
        <w:t>EU-förordningen</w:t>
      </w:r>
      <w:r w:rsidRPr="00370E82">
        <w:rPr>
          <w:rStyle w:val="BrdtextmedindragChar"/>
        </w:rPr>
        <w:t xml:space="preserve">. </w:t>
      </w:r>
    </w:p>
    <w:p w14:paraId="7435129B" w14:textId="77777777" w:rsidR="00C17DA5" w:rsidRDefault="00C17DA5" w:rsidP="00C17DA5">
      <w:pPr>
        <w:pStyle w:val="Brdtextmedindrag"/>
      </w:pPr>
    </w:p>
    <w:p w14:paraId="3317B381" w14:textId="77777777" w:rsidR="00C17DA5" w:rsidRDefault="00D65603" w:rsidP="00C17DA5">
      <w:pPr>
        <w:pStyle w:val="Brdtextmedindrag"/>
        <w:ind w:firstLine="0"/>
      </w:pPr>
      <w:r w:rsidRPr="000413D0">
        <w:rPr>
          <w:b/>
        </w:rPr>
        <w:t>3</w:t>
      </w:r>
      <w:r>
        <w:rPr>
          <w:b/>
        </w:rPr>
        <w:t> </w:t>
      </w:r>
      <w:r w:rsidRPr="000413D0">
        <w:rPr>
          <w:b/>
        </w:rPr>
        <w:t>§</w:t>
      </w:r>
      <w:r>
        <w:rPr>
          <w:b/>
        </w:rPr>
        <w:t> </w:t>
      </w:r>
      <w:r>
        <w:t xml:space="preserve">För att bekosta Finansinspektionens verksamhet enligt denna lag och enligt EU-förordningen ska de företag som står under inspektionens tillsyn betala årliga avgifter. </w:t>
      </w:r>
    </w:p>
    <w:p w14:paraId="2F4E249F" w14:textId="77777777" w:rsidR="00C17DA5" w:rsidRDefault="00D65603" w:rsidP="00C17DA5">
      <w:pPr>
        <w:pStyle w:val="Brdtextmedindrag"/>
      </w:pPr>
      <w:r>
        <w:t>Finansinspektionen får ta ut avgifter för prövning av ansökningar enligt EU-förordningen.</w:t>
      </w:r>
    </w:p>
    <w:p w14:paraId="63DFA98C" w14:textId="77777777" w:rsidR="00C17DA5" w:rsidRPr="000413D0" w:rsidRDefault="00D65603" w:rsidP="00C17DA5">
      <w:pPr>
        <w:pStyle w:val="Brdtextmedindrag"/>
      </w:pPr>
      <w:r>
        <w:t>Regeringen får meddela föreskrifter om avgifterna.</w:t>
      </w:r>
    </w:p>
    <w:p w14:paraId="16784C22" w14:textId="77777777" w:rsidR="00C17DA5" w:rsidRDefault="00D65603" w:rsidP="00C17DA5">
      <w:pPr>
        <w:pStyle w:val="Rubrik3utannumrering"/>
      </w:pPr>
      <w:r w:rsidRPr="007D7E09">
        <w:t xml:space="preserve">2 kap. </w:t>
      </w:r>
      <w:r>
        <w:t xml:space="preserve">Tillsyns- och utredningsbefogenheter samt tvångsmedel </w:t>
      </w:r>
    </w:p>
    <w:p w14:paraId="200D79E3" w14:textId="77777777" w:rsidR="00C17DA5" w:rsidRDefault="00D65603" w:rsidP="00C17DA5">
      <w:pPr>
        <w:pStyle w:val="Rubrik4utannumrering"/>
        <w:spacing w:before="0"/>
      </w:pPr>
      <w:r w:rsidRPr="007D7E09">
        <w:t>Föreläggande om att lämna uppgifter</w:t>
      </w:r>
    </w:p>
    <w:p w14:paraId="4009C285" w14:textId="77777777" w:rsidR="00C17DA5" w:rsidRPr="007D7E09" w:rsidRDefault="00D65603" w:rsidP="00C17DA5">
      <w:pPr>
        <w:pStyle w:val="Brdtext"/>
      </w:pPr>
      <w:r>
        <w:rPr>
          <w:b/>
        </w:rPr>
        <w:t>1 § </w:t>
      </w:r>
      <w:r w:rsidRPr="005C42D2">
        <w:t xml:space="preserve">För tillsynen över att bestämmelserna i EU-förordningen följs får Finansinspektionen </w:t>
      </w:r>
      <w:r>
        <w:t>förelägga</w:t>
      </w:r>
    </w:p>
    <w:p w14:paraId="517845FA" w14:textId="77777777" w:rsidR="00C17DA5" w:rsidRPr="007D7E09" w:rsidRDefault="00D65603" w:rsidP="00C17DA5">
      <w:pPr>
        <w:pStyle w:val="Brdtextmedindrag"/>
      </w:pPr>
      <w:r>
        <w:t>1. </w:t>
      </w:r>
      <w:r w:rsidRPr="007D7E09">
        <w:t>en fysisk eller juridisk person att tillhandahålla uppgifter, handlingar eller annat, och</w:t>
      </w:r>
    </w:p>
    <w:p w14:paraId="0E21639C" w14:textId="77777777" w:rsidR="00C17DA5" w:rsidRPr="007D7E09" w:rsidRDefault="00D65603" w:rsidP="00C17DA5">
      <w:pPr>
        <w:pStyle w:val="Brdtextmedindrag"/>
      </w:pPr>
      <w:r>
        <w:t>2. </w:t>
      </w:r>
      <w:r w:rsidRPr="007D7E09">
        <w:t>den som förväntas kunna lämna upplysningar i saken att inställa sig till förhör på tid och plats som inspektionen bestämmer.</w:t>
      </w:r>
    </w:p>
    <w:p w14:paraId="31F71EB5" w14:textId="77777777" w:rsidR="00C17DA5" w:rsidRDefault="00D65603" w:rsidP="00C17DA5">
      <w:pPr>
        <w:pStyle w:val="Brdtextmedindrag"/>
        <w:rPr>
          <w:b/>
        </w:rPr>
      </w:pPr>
      <w:r w:rsidRPr="007D7E09">
        <w:t>Första stycket gäller inte i den utsträckning uppgiftslämnandet skulle strida mot den i lag reglerade tystnadsplikten för advokater.</w:t>
      </w:r>
    </w:p>
    <w:p w14:paraId="7061C0B8" w14:textId="77777777" w:rsidR="00C17DA5" w:rsidRPr="007C49D4" w:rsidRDefault="00D65603" w:rsidP="00C17DA5">
      <w:pPr>
        <w:pStyle w:val="Rubrik4utannumrering"/>
      </w:pPr>
      <w:r w:rsidRPr="007C49D4">
        <w:t>Platsundersökning</w:t>
      </w:r>
    </w:p>
    <w:p w14:paraId="712B512C" w14:textId="77777777" w:rsidR="00C17DA5" w:rsidRDefault="00D65603" w:rsidP="00C17DA5">
      <w:pPr>
        <w:pStyle w:val="Brdtextmedindrag"/>
      </w:pPr>
      <w:r w:rsidRPr="007C49D4">
        <w:rPr>
          <w:b/>
        </w:rPr>
        <w:t>2 §</w:t>
      </w:r>
      <w:r w:rsidRPr="00BA652A">
        <w:t> Om det är nödvändigt för tillsynen över att en fysisk eller juridisk person följer bestämmelserna i EU-förordningen</w:t>
      </w:r>
      <w:r w:rsidRPr="007C49D4">
        <w:t>, får Finans</w:t>
      </w:r>
      <w:r w:rsidRPr="00BA652A">
        <w:t>inspektionen genomföra en under</w:t>
      </w:r>
      <w:r w:rsidRPr="007C49D4">
        <w:t>sökning i personens verksamhets</w:t>
      </w:r>
      <w:r w:rsidRPr="00BA652A">
        <w:t>lokaler.</w:t>
      </w:r>
    </w:p>
    <w:p w14:paraId="1A4205D9" w14:textId="77777777" w:rsidR="00C17DA5" w:rsidRDefault="00D65603" w:rsidP="00C17DA5">
      <w:pPr>
        <w:pStyle w:val="Rubrik4utannumrering"/>
        <w:spacing w:before="240"/>
      </w:pPr>
      <w:r>
        <w:lastRenderedPageBreak/>
        <w:t>Handräckning</w:t>
      </w:r>
    </w:p>
    <w:p w14:paraId="71E7196A" w14:textId="77777777" w:rsidR="00C17DA5" w:rsidRDefault="00D65603" w:rsidP="00C17DA5">
      <w:pPr>
        <w:pStyle w:val="Brdtext"/>
      </w:pPr>
      <w:r>
        <w:rPr>
          <w:b/>
        </w:rPr>
        <w:t>3 § </w:t>
      </w:r>
      <w:r>
        <w:t>Finansinspektionen får begära handräckning av Kronofogdemyndig</w:t>
      </w:r>
      <w:r>
        <w:softHyphen/>
        <w:t xml:space="preserve">heten för att en kontroll på plats enligt artikel 14.1 i EU-förordningen ska kunna genomföras. </w:t>
      </w:r>
    </w:p>
    <w:p w14:paraId="49C6F191" w14:textId="77777777" w:rsidR="00C17DA5" w:rsidRDefault="00D65603" w:rsidP="00C17DA5">
      <w:pPr>
        <w:pStyle w:val="Brdtextmedindrag"/>
      </w:pPr>
      <w:r>
        <w:t>Vid handräckning gäller bestämmelserna i utsökningsbalken om verk</w:t>
      </w:r>
      <w:r>
        <w:softHyphen/>
        <w:t>ställighet av förpliktelser som inte avser betalningsskyldighet, avhys</w:t>
      </w:r>
      <w:r>
        <w:softHyphen/>
        <w:t>ning eller avlägsnande. Om Finansinspektionen begär det, ska Kronofogde</w:t>
      </w:r>
      <w:r>
        <w:softHyphen/>
        <w:t xml:space="preserve">myndigheten inte i förväg underrätta den som kontrollen ska genomföras hos. </w:t>
      </w:r>
    </w:p>
    <w:p w14:paraId="702E1D77" w14:textId="77777777" w:rsidR="00C17DA5" w:rsidRPr="00FB072F" w:rsidRDefault="00D65603" w:rsidP="00C17DA5">
      <w:pPr>
        <w:pStyle w:val="Rubrik4utannumrering"/>
      </w:pPr>
      <w:r>
        <w:t xml:space="preserve">Äkthetskontroll </w:t>
      </w:r>
    </w:p>
    <w:p w14:paraId="342D5D9C" w14:textId="77777777" w:rsidR="00C17DA5" w:rsidRDefault="00D65603" w:rsidP="00C17DA5">
      <w:pPr>
        <w:pStyle w:val="Brdtext"/>
      </w:pPr>
      <w:r>
        <w:rPr>
          <w:b/>
        </w:rPr>
        <w:t>4 § </w:t>
      </w:r>
      <w:r>
        <w:t>Kronofogdemyndigheten är ansvarig myndighet för sådan äkthets</w:t>
      </w:r>
      <w:r>
        <w:softHyphen/>
        <w:t>kontroll som följer av artikel 14.1 i EU-förordningen.</w:t>
      </w:r>
    </w:p>
    <w:p w14:paraId="4B6CFB6B" w14:textId="77777777" w:rsidR="00C17DA5" w:rsidRPr="004F4D3D" w:rsidRDefault="00D65603" w:rsidP="00C17DA5">
      <w:pPr>
        <w:pStyle w:val="Rubrik4utannumrering"/>
      </w:pPr>
      <w:r w:rsidRPr="004F4D3D">
        <w:t>Verkställighet av besl</w:t>
      </w:r>
      <w:r>
        <w:t>ut om avgifter och viten enligt</w:t>
      </w:r>
      <w:r>
        <w:br/>
      </w:r>
      <w:r w:rsidRPr="004F4D3D">
        <w:t>EU-förordningen</w:t>
      </w:r>
    </w:p>
    <w:p w14:paraId="2EF6183B" w14:textId="77777777" w:rsidR="00C17DA5" w:rsidRPr="0022199E" w:rsidRDefault="00D65603" w:rsidP="00C17DA5">
      <w:pPr>
        <w:pStyle w:val="Brdtextmedindrag"/>
        <w:ind w:firstLine="0"/>
      </w:pPr>
      <w:r>
        <w:rPr>
          <w:b/>
        </w:rPr>
        <w:t>5 § </w:t>
      </w:r>
      <w:r>
        <w:t xml:space="preserve">Beslut om avgifter eller viten enligt EU-förordningen får verkställas enligt utsökningsbalkens bestämmelser på samma sätt som en svensk dom som har fått laga kraft, om inte något annat följer av EU-förordningen. </w:t>
      </w:r>
    </w:p>
    <w:p w14:paraId="320C598A" w14:textId="77777777" w:rsidR="00C17DA5" w:rsidRDefault="00D65603" w:rsidP="00C17DA5">
      <w:pPr>
        <w:pStyle w:val="Rubrik3utannumrering"/>
      </w:pPr>
      <w:r>
        <w:t xml:space="preserve">3 kap. Ingripanden </w:t>
      </w:r>
    </w:p>
    <w:p w14:paraId="1ED3CF43" w14:textId="77777777" w:rsidR="00C17DA5" w:rsidRDefault="00D65603" w:rsidP="00C17DA5">
      <w:pPr>
        <w:pStyle w:val="Rubrik4utannumrering"/>
        <w:spacing w:before="0"/>
      </w:pPr>
      <w:bookmarkStart w:id="432" w:name="_Hlk527451601"/>
      <w:r>
        <w:t>Ingripanden mot den som har överträtt EU-förordningen</w:t>
      </w:r>
    </w:p>
    <w:p w14:paraId="3EC305CC" w14:textId="77777777" w:rsidR="00C17DA5" w:rsidRDefault="00D65603" w:rsidP="00C17DA5">
      <w:pPr>
        <w:pStyle w:val="Brdtext"/>
      </w:pPr>
      <w:r w:rsidRPr="003B39D2">
        <w:rPr>
          <w:b/>
        </w:rPr>
        <w:t>1 §</w:t>
      </w:r>
      <w:r w:rsidRPr="006C077A">
        <w:t> </w:t>
      </w:r>
      <w:r>
        <w:t xml:space="preserve">För en institutionell investerare som inte är originator, medverkande institut eller ursprunglig långivare som åsidosätter sina skyldigheter enligt artikel 5 i EU-förordningen, gäller det som är föreskrivet om ingripanden i de lagar som reglerar den berörda verksamheten. </w:t>
      </w:r>
    </w:p>
    <w:bookmarkEnd w:id="432"/>
    <w:p w14:paraId="5AC22F63" w14:textId="77777777" w:rsidR="00C17DA5" w:rsidRDefault="00C17DA5" w:rsidP="00C17DA5">
      <w:pPr>
        <w:pStyle w:val="Brdtext"/>
      </w:pPr>
    </w:p>
    <w:p w14:paraId="66A0BF5B" w14:textId="77777777" w:rsidR="00C17DA5" w:rsidRDefault="00D65603" w:rsidP="00C17DA5">
      <w:pPr>
        <w:pStyle w:val="Punktlista"/>
        <w:numPr>
          <w:ilvl w:val="0"/>
          <w:numId w:val="0"/>
        </w:numPr>
        <w:ind w:left="284" w:hanging="284"/>
        <w:rPr>
          <w:rStyle w:val="BrdtextChar"/>
        </w:rPr>
      </w:pPr>
      <w:r>
        <w:rPr>
          <w:b/>
        </w:rPr>
        <w:t>2 </w:t>
      </w:r>
      <w:r w:rsidRPr="00B830BF">
        <w:rPr>
          <w:b/>
        </w:rPr>
        <w:t>§</w:t>
      </w:r>
      <w:r>
        <w:rPr>
          <w:b/>
        </w:rPr>
        <w:t> </w:t>
      </w:r>
      <w:r w:rsidRPr="00D35683">
        <w:rPr>
          <w:rStyle w:val="BrdtextChar"/>
        </w:rPr>
        <w:t xml:space="preserve">Finansinspektionen ska ingripa mot </w:t>
      </w:r>
    </w:p>
    <w:p w14:paraId="3FD9F075" w14:textId="77777777" w:rsidR="00C17DA5" w:rsidRPr="00D35683" w:rsidRDefault="00D65603" w:rsidP="00C17DA5">
      <w:pPr>
        <w:pStyle w:val="Brdtextmedindrag"/>
        <w:rPr>
          <w:rStyle w:val="BrdtextChar"/>
        </w:rPr>
      </w:pPr>
      <w:r>
        <w:rPr>
          <w:rStyle w:val="BrdtextChar"/>
        </w:rPr>
        <w:t>1. </w:t>
      </w:r>
      <w:r w:rsidRPr="00D35683">
        <w:rPr>
          <w:rStyle w:val="BrdtextChar"/>
        </w:rPr>
        <w:t xml:space="preserve">en institutionell investerare som är förvaltande part enligt artikel 5.5 i EU-förordningen och som har åsidosatt </w:t>
      </w:r>
      <w:r>
        <w:rPr>
          <w:rStyle w:val="BrdtextChar"/>
        </w:rPr>
        <w:t xml:space="preserve">någon av </w:t>
      </w:r>
      <w:r w:rsidRPr="00D35683">
        <w:rPr>
          <w:rStyle w:val="BrdtextChar"/>
        </w:rPr>
        <w:t>de skyldigheter som följer av artikel 5.1–5.4,</w:t>
      </w:r>
    </w:p>
    <w:p w14:paraId="26EA8FA6" w14:textId="77777777" w:rsidR="00C17DA5" w:rsidRDefault="00D65603" w:rsidP="00C17DA5">
      <w:pPr>
        <w:pStyle w:val="Brdtextmedindrag"/>
      </w:pPr>
      <w:r>
        <w:t>2. </w:t>
      </w:r>
      <w:r w:rsidRPr="00D35683">
        <w:t>en originator eller ett medverkande institut som har åsidosatt</w:t>
      </w:r>
      <w:r>
        <w:t xml:space="preserve"> s</w:t>
      </w:r>
      <w:r w:rsidRPr="00725D5E">
        <w:t>ina skyldigheter enligt</w:t>
      </w:r>
      <w:r w:rsidRPr="00D35683">
        <w:t xml:space="preserve"> </w:t>
      </w:r>
      <w:r>
        <w:t>EU-för</w:t>
      </w:r>
      <w:r>
        <w:softHyphen/>
        <w:t xml:space="preserve">ordningen genom att </w:t>
      </w:r>
    </w:p>
    <w:p w14:paraId="0F95904D" w14:textId="77777777" w:rsidR="00C17DA5" w:rsidRDefault="00D65603" w:rsidP="00C17DA5">
      <w:pPr>
        <w:pStyle w:val="Brdtextmedindrag"/>
      </w:pPr>
      <w:r>
        <w:t>– inte uppfylla kraven på bibehållande av risk i artikel 6,</w:t>
      </w:r>
    </w:p>
    <w:p w14:paraId="77CD87E7" w14:textId="77777777" w:rsidR="00C17DA5" w:rsidRDefault="00D65603" w:rsidP="00C17DA5">
      <w:pPr>
        <w:pStyle w:val="Brdtextmedindrag"/>
      </w:pPr>
      <w:r>
        <w:t>– inte uppfylla transparenskraven i artikel 7,</w:t>
      </w:r>
    </w:p>
    <w:p w14:paraId="22E39005" w14:textId="77777777" w:rsidR="00C17DA5" w:rsidRDefault="00D65603" w:rsidP="00C17DA5">
      <w:pPr>
        <w:pStyle w:val="Brdtextmedindrag"/>
      </w:pPr>
      <w:r>
        <w:t>– inte beakta förbudet mot återvärdepapperisering i artikel 8,</w:t>
      </w:r>
    </w:p>
    <w:p w14:paraId="0F18E743" w14:textId="77777777" w:rsidR="00C17DA5" w:rsidRDefault="00D65603" w:rsidP="00C17DA5">
      <w:pPr>
        <w:pStyle w:val="Brdtextmedindrag"/>
      </w:pPr>
      <w:r>
        <w:t>– inte uppfylla kraven för kreditgivning i artikel 9,</w:t>
      </w:r>
    </w:p>
    <w:p w14:paraId="496CA7D7" w14:textId="77777777" w:rsidR="00C17DA5" w:rsidRDefault="00D65603" w:rsidP="00C17DA5">
      <w:pPr>
        <w:pStyle w:val="Brdtextmedindrag"/>
      </w:pPr>
      <w:r>
        <w:t>– inte uppfylla kraven för STS-värdepapperisering i artikel 18, eller</w:t>
      </w:r>
    </w:p>
    <w:p w14:paraId="686FCD47" w14:textId="77777777" w:rsidR="00C17DA5" w:rsidRDefault="00D65603" w:rsidP="00C17DA5">
      <w:pPr>
        <w:pStyle w:val="Brdtextmedindrag"/>
      </w:pPr>
      <w:r>
        <w:t>– inte fullgöra skyldigheten att lämna underrättelser enligt artikel 27.4,</w:t>
      </w:r>
    </w:p>
    <w:p w14:paraId="24230565" w14:textId="77777777" w:rsidR="00C17DA5" w:rsidRDefault="00D65603" w:rsidP="00C17DA5">
      <w:pPr>
        <w:pStyle w:val="Brdtextmedindrag"/>
      </w:pPr>
      <w:r>
        <w:t>3. </w:t>
      </w:r>
      <w:r w:rsidRPr="00B33F67">
        <w:t xml:space="preserve">en originator eller ett </w:t>
      </w:r>
      <w:r w:rsidRPr="00054737">
        <w:t xml:space="preserve">medverkande institut som har åsidosatt </w:t>
      </w:r>
      <w:r w:rsidRPr="00725D5E">
        <w:t>sina skyldigheter</w:t>
      </w:r>
      <w:r>
        <w:t xml:space="preserve"> enligt</w:t>
      </w:r>
      <w:r w:rsidRPr="00725D5E">
        <w:t xml:space="preserve"> </w:t>
      </w:r>
      <w:r w:rsidRPr="00054737">
        <w:t>EU-för</w:t>
      </w:r>
      <w:r>
        <w:softHyphen/>
      </w:r>
      <w:r w:rsidRPr="00054737">
        <w:t xml:space="preserve">ordningen </w:t>
      </w:r>
      <w:r>
        <w:t xml:space="preserve">genom att </w:t>
      </w:r>
    </w:p>
    <w:p w14:paraId="6E92BD0B" w14:textId="77777777" w:rsidR="00C17DA5" w:rsidRDefault="00D65603" w:rsidP="00C17DA5">
      <w:pPr>
        <w:pStyle w:val="Brdtextmedindrag"/>
      </w:pPr>
      <w:r>
        <w:t xml:space="preserve">– inte uppfylla kraven för STS-värdepapperisering i någon av artiklarna 19–22 eller 23–26, eller </w:t>
      </w:r>
    </w:p>
    <w:p w14:paraId="0E6B4888" w14:textId="77777777" w:rsidR="00C17DA5" w:rsidRDefault="00D65603" w:rsidP="00C17DA5">
      <w:pPr>
        <w:pStyle w:val="Brdtextmedindrag"/>
      </w:pPr>
      <w:r>
        <w:t xml:space="preserve">– inte uppfylla kraven på STS-anmälan i artikel 27.1, </w:t>
      </w:r>
    </w:p>
    <w:p w14:paraId="44CA54DC" w14:textId="77777777" w:rsidR="00C17DA5" w:rsidRDefault="00D65603" w:rsidP="00C17DA5">
      <w:pPr>
        <w:pStyle w:val="Brdtextmedindrag"/>
      </w:pPr>
      <w:r>
        <w:t>4.</w:t>
      </w:r>
      <w:r w:rsidRPr="0068229C">
        <w:t xml:space="preserve"> en ursprunglig långivare som har åsidosatt </w:t>
      </w:r>
      <w:r w:rsidRPr="00725D5E">
        <w:t xml:space="preserve">sina skyldigheter enligt </w:t>
      </w:r>
      <w:r>
        <w:t xml:space="preserve">EU-förordningen genom att </w:t>
      </w:r>
    </w:p>
    <w:p w14:paraId="21265264" w14:textId="77777777" w:rsidR="00C17DA5" w:rsidRDefault="00D65603" w:rsidP="00C17DA5">
      <w:pPr>
        <w:pStyle w:val="Brdtextmedindrag"/>
      </w:pPr>
      <w:r>
        <w:t xml:space="preserve">– inte uppfylla </w:t>
      </w:r>
      <w:r w:rsidRPr="0068229C">
        <w:t xml:space="preserve">kraven </w:t>
      </w:r>
      <w:r>
        <w:t>på</w:t>
      </w:r>
      <w:r w:rsidRPr="0068229C">
        <w:t xml:space="preserve"> bibehållande av risk i artikel 6</w:t>
      </w:r>
      <w:r>
        <w:t>,</w:t>
      </w:r>
    </w:p>
    <w:p w14:paraId="56339155" w14:textId="77777777" w:rsidR="00C17DA5" w:rsidRDefault="00D65603" w:rsidP="00C17DA5">
      <w:pPr>
        <w:pStyle w:val="Brdtextmedindrag"/>
      </w:pPr>
      <w:r>
        <w:lastRenderedPageBreak/>
        <w:t xml:space="preserve">– inte beakta förbudet mot återvärdepapperisering i artikel 8, eller </w:t>
      </w:r>
    </w:p>
    <w:p w14:paraId="135B3CE7" w14:textId="77777777" w:rsidR="00C17DA5" w:rsidRPr="0068229C" w:rsidRDefault="00D65603" w:rsidP="00C17DA5">
      <w:pPr>
        <w:pStyle w:val="Brdtextmedindrag"/>
      </w:pPr>
      <w:r>
        <w:t xml:space="preserve">– inte uppfylla </w:t>
      </w:r>
      <w:r w:rsidRPr="0068229C">
        <w:t xml:space="preserve">kraven </w:t>
      </w:r>
      <w:r>
        <w:t xml:space="preserve">för </w:t>
      </w:r>
      <w:r w:rsidRPr="0068229C">
        <w:t>kreditgivning i artikel</w:t>
      </w:r>
      <w:r>
        <w:t> </w:t>
      </w:r>
      <w:r w:rsidRPr="0068229C">
        <w:t>9,</w:t>
      </w:r>
    </w:p>
    <w:p w14:paraId="2E3C2749" w14:textId="77777777" w:rsidR="00C17DA5" w:rsidRDefault="00D65603" w:rsidP="00C17DA5">
      <w:pPr>
        <w:pStyle w:val="Brdtextmedindrag"/>
      </w:pPr>
      <w:r>
        <w:t>5.</w:t>
      </w:r>
      <w:r w:rsidRPr="0068229C">
        <w:t xml:space="preserve"> ett specialföretag för värdepapperisering som har åsidosatt </w:t>
      </w:r>
      <w:r w:rsidRPr="00725D5E">
        <w:t xml:space="preserve">sina skyldigheter enligt </w:t>
      </w:r>
      <w:r>
        <w:t>EU-för</w:t>
      </w:r>
      <w:r>
        <w:softHyphen/>
        <w:t xml:space="preserve">ordningen genom att </w:t>
      </w:r>
    </w:p>
    <w:p w14:paraId="54BBEC4B" w14:textId="77777777" w:rsidR="00C17DA5" w:rsidRDefault="00D65603" w:rsidP="00C17DA5">
      <w:pPr>
        <w:pStyle w:val="Brdtextmedindrag"/>
      </w:pPr>
      <w:r>
        <w:t xml:space="preserve">– inte uppfylla </w:t>
      </w:r>
      <w:r w:rsidRPr="0068229C">
        <w:t>transparenskraven i artikel 7</w:t>
      </w:r>
      <w:r>
        <w:t xml:space="preserve">, </w:t>
      </w:r>
    </w:p>
    <w:p w14:paraId="4864CBBE" w14:textId="77777777" w:rsidR="00C17DA5" w:rsidRDefault="00D65603" w:rsidP="00C17DA5">
      <w:pPr>
        <w:pStyle w:val="Brdtextmedindrag"/>
      </w:pPr>
      <w:r>
        <w:t xml:space="preserve">– inte beakta förbudet mot återvärdepapperisering i artikel 8, eller </w:t>
      </w:r>
    </w:p>
    <w:p w14:paraId="5DE91156" w14:textId="77777777" w:rsidR="00C17DA5" w:rsidRPr="0068229C" w:rsidRDefault="00D65603" w:rsidP="00C17DA5">
      <w:pPr>
        <w:pStyle w:val="Brdtextmedindrag"/>
      </w:pPr>
      <w:r>
        <w:t xml:space="preserve">– inte uppfylla kraven för STS-värdepapperisering i artikel 18, </w:t>
      </w:r>
      <w:r w:rsidRPr="0068229C">
        <w:t xml:space="preserve">och </w:t>
      </w:r>
    </w:p>
    <w:p w14:paraId="514AFDDD" w14:textId="77777777" w:rsidR="00C17DA5" w:rsidRPr="0068229C" w:rsidRDefault="00D65603" w:rsidP="00C17DA5">
      <w:pPr>
        <w:pStyle w:val="Brdtextmedindrag"/>
      </w:pPr>
      <w:r>
        <w:t>6</w:t>
      </w:r>
      <w:r w:rsidRPr="0068229C">
        <w:t>.</w:t>
      </w:r>
      <w:r>
        <w:t> </w:t>
      </w:r>
      <w:r w:rsidRPr="0068229C">
        <w:t>en tredje part som har beviljats tillstånd enligt artikel 28.1 i EU</w:t>
      </w:r>
      <w:r>
        <w:t>-</w:t>
      </w:r>
      <w:r w:rsidRPr="0068229C">
        <w:t>för</w:t>
      </w:r>
      <w:r>
        <w:softHyphen/>
      </w:r>
      <w:r w:rsidRPr="0068229C">
        <w:t>ordningen och som har åsidosatt underrättelseskyldigheten enligt artikel 28.2.</w:t>
      </w:r>
    </w:p>
    <w:p w14:paraId="44F9D729" w14:textId="77777777" w:rsidR="00C17DA5" w:rsidRDefault="00C17DA5" w:rsidP="00C17DA5">
      <w:pPr>
        <w:pStyle w:val="Brdtext"/>
        <w:rPr>
          <w:b/>
        </w:rPr>
      </w:pPr>
    </w:p>
    <w:p w14:paraId="3FC00B7F" w14:textId="77777777" w:rsidR="00C17DA5" w:rsidRPr="00EA19C2" w:rsidRDefault="00D65603" w:rsidP="00C17DA5">
      <w:pPr>
        <w:pStyle w:val="Brdtext"/>
      </w:pPr>
      <w:r>
        <w:rPr>
          <w:b/>
        </w:rPr>
        <w:t>3</w:t>
      </w:r>
      <w:r w:rsidRPr="00EA19C2">
        <w:rPr>
          <w:b/>
        </w:rPr>
        <w:t> §</w:t>
      </w:r>
      <w:r w:rsidRPr="00EA19C2">
        <w:t> </w:t>
      </w:r>
      <w:r>
        <w:t>Ett i</w:t>
      </w:r>
      <w:r w:rsidRPr="00EA19C2">
        <w:t xml:space="preserve">ngripande enligt </w:t>
      </w:r>
      <w:r>
        <w:t>2 </w:t>
      </w:r>
      <w:r w:rsidRPr="00EA19C2">
        <w:t xml:space="preserve">§ sker genom </w:t>
      </w:r>
      <w:r>
        <w:t xml:space="preserve">beslut om </w:t>
      </w:r>
    </w:p>
    <w:p w14:paraId="4585EB8A" w14:textId="77777777" w:rsidR="00C17DA5" w:rsidRDefault="00D65603" w:rsidP="00C17DA5">
      <w:pPr>
        <w:pStyle w:val="Brdtextmedindrag"/>
      </w:pPr>
      <w:r>
        <w:t>1. </w:t>
      </w:r>
      <w:r w:rsidRPr="00EA19C2">
        <w:t>föreläggande att</w:t>
      </w:r>
      <w:r>
        <w:t xml:space="preserve"> inom en viss tid upphöra med överträdelsen,</w:t>
      </w:r>
    </w:p>
    <w:p w14:paraId="3DA9F642" w14:textId="77777777" w:rsidR="00C17DA5" w:rsidRDefault="00D65603" w:rsidP="00C17DA5">
      <w:pPr>
        <w:pStyle w:val="Brdtextmedindrag"/>
      </w:pPr>
      <w:r>
        <w:t>2. föreläggande att inom en viss tid begränsa rörelsen i något avseende, minska riskerna i den eller vidta någon annan åtgärd för att komma till rätta med situationen,</w:t>
      </w:r>
    </w:p>
    <w:p w14:paraId="3C5915BF" w14:textId="77777777" w:rsidR="00C17DA5" w:rsidRDefault="00D65603" w:rsidP="00C17DA5">
      <w:pPr>
        <w:pStyle w:val="Brdtextmedindrag"/>
      </w:pPr>
      <w:r>
        <w:t>3. anmärkning,</w:t>
      </w:r>
    </w:p>
    <w:p w14:paraId="40A41D13" w14:textId="77777777" w:rsidR="00C17DA5" w:rsidRDefault="00D65603" w:rsidP="00C17DA5">
      <w:pPr>
        <w:pStyle w:val="Brdtextmedindrag"/>
      </w:pPr>
      <w:r>
        <w:t>4. förbud mot STS-anmälan enligt 4 §, eller</w:t>
      </w:r>
    </w:p>
    <w:p w14:paraId="72FC2FD3" w14:textId="77777777" w:rsidR="00C17DA5" w:rsidRDefault="00D65603" w:rsidP="00C17DA5">
      <w:pPr>
        <w:pStyle w:val="Brdtextmedindrag"/>
      </w:pPr>
      <w:r>
        <w:t>5. tillfällig återkallelse av tillstånd enligt 5 §.</w:t>
      </w:r>
    </w:p>
    <w:p w14:paraId="4FC3AE42" w14:textId="77777777" w:rsidR="00C17DA5" w:rsidRDefault="00D65603" w:rsidP="00C17DA5">
      <w:pPr>
        <w:pStyle w:val="Brdtextmedindrag"/>
      </w:pPr>
      <w:r w:rsidRPr="00F82FEE">
        <w:t xml:space="preserve">Ett ingripande enligt första stycket </w:t>
      </w:r>
      <w:r>
        <w:t xml:space="preserve">4 eller 5 </w:t>
      </w:r>
      <w:r w:rsidRPr="00F82FEE">
        <w:t>får</w:t>
      </w:r>
      <w:r>
        <w:t xml:space="preserve"> ske bara om över</w:t>
      </w:r>
      <w:r>
        <w:softHyphen/>
        <w:t xml:space="preserve">trädelsen är uppsåtlig eller oaktsam. </w:t>
      </w:r>
    </w:p>
    <w:p w14:paraId="2100F684" w14:textId="77777777" w:rsidR="00C17DA5" w:rsidRDefault="00D65603" w:rsidP="00C17DA5">
      <w:pPr>
        <w:pStyle w:val="Brdtextmedindrag"/>
      </w:pPr>
      <w:r>
        <w:t xml:space="preserve">Ett ingripande får inte ske om överträdelsen omfattas av ett föreläggande som har förenats med vite och </w:t>
      </w:r>
      <w:r w:rsidRPr="00DC1816">
        <w:t xml:space="preserve">en ansökan om utdömande av vitet </w:t>
      </w:r>
      <w:r w:rsidRPr="009A0D09">
        <w:t>har gjorts.</w:t>
      </w:r>
    </w:p>
    <w:p w14:paraId="3CFDE5F1" w14:textId="77777777" w:rsidR="00C17DA5" w:rsidRDefault="00C17DA5" w:rsidP="00C17DA5">
      <w:pPr>
        <w:pStyle w:val="Brdtextmedindrag"/>
      </w:pPr>
    </w:p>
    <w:p w14:paraId="736B2D08" w14:textId="77777777" w:rsidR="00C17DA5" w:rsidRDefault="00D65603" w:rsidP="00C17DA5">
      <w:pPr>
        <w:pStyle w:val="Brdtext"/>
      </w:pPr>
      <w:r w:rsidRPr="00D72B27">
        <w:rPr>
          <w:b/>
        </w:rPr>
        <w:t>4 §</w:t>
      </w:r>
      <w:r>
        <w:t xml:space="preserve"> Om en </w:t>
      </w:r>
      <w:r w:rsidRPr="00D72B27">
        <w:t xml:space="preserve">originator eller ett medverkande institut </w:t>
      </w:r>
      <w:r>
        <w:t>har överträtt EU-för</w:t>
      </w:r>
      <w:r>
        <w:softHyphen/>
        <w:t>ordningen i fall som anges i 2 § 3, får</w:t>
      </w:r>
      <w:r w:rsidRPr="00D72B27">
        <w:t xml:space="preserve"> </w:t>
      </w:r>
      <w:r>
        <w:t>Finansinspektionen besluta att origi</w:t>
      </w:r>
      <w:r>
        <w:softHyphen/>
        <w:t>natorn eller det medverkande institutet för en viss tid, högst ett år, inte får göra en</w:t>
      </w:r>
      <w:r w:rsidRPr="00D72B27">
        <w:t xml:space="preserve"> STS-anmälan en</w:t>
      </w:r>
      <w:r>
        <w:t xml:space="preserve">ligt artikel 27.1 i förordningen. </w:t>
      </w:r>
    </w:p>
    <w:p w14:paraId="71AB8DFB" w14:textId="77777777" w:rsidR="00C17DA5" w:rsidRPr="00D72B27" w:rsidRDefault="00C17DA5" w:rsidP="00C17DA5">
      <w:pPr>
        <w:pStyle w:val="Brdtextmedindrag"/>
      </w:pPr>
    </w:p>
    <w:p w14:paraId="5D72BC9C" w14:textId="77777777" w:rsidR="00C17DA5" w:rsidRDefault="00D65603" w:rsidP="00C17DA5">
      <w:pPr>
        <w:pStyle w:val="Brdtextmedindrag"/>
        <w:ind w:firstLine="0"/>
      </w:pPr>
      <w:r>
        <w:rPr>
          <w:b/>
        </w:rPr>
        <w:t>5 </w:t>
      </w:r>
      <w:r w:rsidRPr="00D72B27">
        <w:rPr>
          <w:b/>
        </w:rPr>
        <w:t>§</w:t>
      </w:r>
      <w:r>
        <w:t> </w:t>
      </w:r>
      <w:r w:rsidRPr="00D72B27">
        <w:t>Om en tredje part</w:t>
      </w:r>
      <w:r>
        <w:t xml:space="preserve"> har överträtt EU-</w:t>
      </w:r>
      <w:r w:rsidRPr="00D72B27">
        <w:t>förordn</w:t>
      </w:r>
      <w:r>
        <w:t>ingen i fall som anges i 2 § 6, får Finansinspektionen besluta att</w:t>
      </w:r>
      <w:r w:rsidRPr="00D72B27">
        <w:t xml:space="preserve"> </w:t>
      </w:r>
      <w:r>
        <w:t xml:space="preserve">för en viss tid, högst ett år, </w:t>
      </w:r>
      <w:r w:rsidRPr="00D72B27">
        <w:t>åter</w:t>
      </w:r>
      <w:r>
        <w:softHyphen/>
      </w:r>
      <w:r w:rsidRPr="00D72B27">
        <w:t>kalla tillstånd</w:t>
      </w:r>
      <w:r>
        <w:t>et</w:t>
      </w:r>
      <w:r w:rsidRPr="00D72B27">
        <w:t>.</w:t>
      </w:r>
    </w:p>
    <w:p w14:paraId="15BA9234" w14:textId="77777777" w:rsidR="00C17DA5" w:rsidRDefault="00D65603" w:rsidP="00C17DA5">
      <w:pPr>
        <w:pStyle w:val="Brdtextmedindrag"/>
      </w:pPr>
      <w:r w:rsidRPr="00FC2751">
        <w:t>I</w:t>
      </w:r>
      <w:r w:rsidRPr="007204DB">
        <w:t xml:space="preserve"> artikel 28.1 i EU-förordningen finns bestämmelser om återkall</w:t>
      </w:r>
      <w:r>
        <w:t>else av tillstånd om</w:t>
      </w:r>
      <w:r w:rsidRPr="007204DB">
        <w:t xml:space="preserve"> </w:t>
      </w:r>
      <w:r>
        <w:t xml:space="preserve">en tredje part som har beviljats tillstånd enligt den artikeln i något väsentligt avseende </w:t>
      </w:r>
      <w:r w:rsidRPr="007204DB">
        <w:t>inte uppfyller förutsättningarna för tillstånd</w:t>
      </w:r>
      <w:r>
        <w:t>.</w:t>
      </w:r>
    </w:p>
    <w:p w14:paraId="31878D17" w14:textId="77777777" w:rsidR="00C17DA5" w:rsidRDefault="00C17DA5" w:rsidP="00C17DA5">
      <w:pPr>
        <w:pStyle w:val="Brdtextmedindrag"/>
        <w:ind w:firstLine="0"/>
        <w:rPr>
          <w:b/>
        </w:rPr>
      </w:pPr>
    </w:p>
    <w:p w14:paraId="383C67AC" w14:textId="77777777" w:rsidR="00C17DA5" w:rsidRDefault="00D65603" w:rsidP="00C17DA5">
      <w:pPr>
        <w:pStyle w:val="Brdtextmedindrag"/>
        <w:ind w:firstLine="0"/>
      </w:pPr>
      <w:r>
        <w:rPr>
          <w:b/>
        </w:rPr>
        <w:t>6</w:t>
      </w:r>
      <w:r w:rsidRPr="00DE0827">
        <w:rPr>
          <w:b/>
        </w:rPr>
        <w:t> § </w:t>
      </w:r>
      <w:r w:rsidRPr="00DE0827">
        <w:t xml:space="preserve">Om beslut om anmärkning </w:t>
      </w:r>
      <w:r>
        <w:t>enligt 3</w:t>
      </w:r>
      <w:r w:rsidRPr="00DE0827">
        <w:t> §</w:t>
      </w:r>
      <w:r>
        <w:t xml:space="preserve"> första stycket 3</w:t>
      </w:r>
      <w:r w:rsidRPr="00DE0827">
        <w:t xml:space="preserve"> har</w:t>
      </w:r>
      <w:r>
        <w:t xml:space="preserve"> </w:t>
      </w:r>
      <w:r w:rsidRPr="00DE0827">
        <w:t>meddelats</w:t>
      </w:r>
      <w:r>
        <w:t>,</w:t>
      </w:r>
      <w:r w:rsidRPr="00DE0827">
        <w:t xml:space="preserve"> får </w:t>
      </w:r>
      <w:r>
        <w:t>Finansinspektionen besluta att den som har gjort sig skyldig till över</w:t>
      </w:r>
      <w:r>
        <w:softHyphen/>
        <w:t xml:space="preserve">trädelsen ska betala en </w:t>
      </w:r>
      <w:r w:rsidRPr="00D41ACD">
        <w:t>sanktionsavgift</w:t>
      </w:r>
      <w:r>
        <w:t xml:space="preserve">. </w:t>
      </w:r>
    </w:p>
    <w:p w14:paraId="006213CB" w14:textId="77777777" w:rsidR="00C17DA5" w:rsidRDefault="00D65603" w:rsidP="00C17DA5">
      <w:pPr>
        <w:pStyle w:val="Brdtextmedindrag"/>
      </w:pPr>
      <w:r w:rsidRPr="00DE0827">
        <w:t>Sanktionsavgiften får beslutas bara om</w:t>
      </w:r>
    </w:p>
    <w:p w14:paraId="4D9E1236" w14:textId="77777777" w:rsidR="00C17DA5" w:rsidRDefault="00D65603" w:rsidP="00C17DA5">
      <w:pPr>
        <w:pStyle w:val="Brdtextmedindrag"/>
      </w:pPr>
      <w:r>
        <w:t>1. överträdelsen är uppsåtlig eller oaktsam, och</w:t>
      </w:r>
    </w:p>
    <w:p w14:paraId="442D75B0" w14:textId="77777777" w:rsidR="00C17DA5" w:rsidRPr="00355014" w:rsidRDefault="00D65603" w:rsidP="00C17DA5">
      <w:pPr>
        <w:pStyle w:val="Brdtextmedindrag"/>
      </w:pPr>
      <w:r>
        <w:t>2. </w:t>
      </w:r>
      <w:r w:rsidRPr="00DE0827">
        <w:t xml:space="preserve">den som avgiften gäller, inom två år från det att överträdelsen ägde rum, har delgetts en upplysning om att frågan om sanktionsavgift har tagits upp av Finansinspektionen. </w:t>
      </w:r>
    </w:p>
    <w:p w14:paraId="1F08C186" w14:textId="77777777" w:rsidR="00C17DA5" w:rsidRPr="00D72B27" w:rsidRDefault="00D65603" w:rsidP="00C17DA5">
      <w:pPr>
        <w:pStyle w:val="Rubrik4utannumrering"/>
      </w:pPr>
      <w:r w:rsidRPr="00D72B27">
        <w:t>Ingripanden mot vissa fysiska personer</w:t>
      </w:r>
    </w:p>
    <w:p w14:paraId="2DF4EA54" w14:textId="77777777" w:rsidR="00C17DA5" w:rsidRPr="006C077A" w:rsidRDefault="00D65603" w:rsidP="00C17DA5">
      <w:pPr>
        <w:pStyle w:val="Brdtext"/>
      </w:pPr>
      <w:r>
        <w:rPr>
          <w:b/>
        </w:rPr>
        <w:t>7 </w:t>
      </w:r>
      <w:r w:rsidRPr="006C077A">
        <w:rPr>
          <w:b/>
        </w:rPr>
        <w:t>§</w:t>
      </w:r>
      <w:r>
        <w:rPr>
          <w:b/>
        </w:rPr>
        <w:t> </w:t>
      </w:r>
      <w:r>
        <w:t xml:space="preserve">Om en juridisk person har överträtt EU-förordningen i fall som anges i 2 §, ska Finansinspektionen ingripa mot den som ingår i den juridiska </w:t>
      </w:r>
      <w:r>
        <w:lastRenderedPageBreak/>
        <w:t>personens styrelse eller är dess verkställande direktör eller ersättare för någon av dem. Ingripande får ske genom följande sanktioner:</w:t>
      </w:r>
    </w:p>
    <w:p w14:paraId="27CE5848" w14:textId="77777777" w:rsidR="00C17DA5" w:rsidRPr="00EA19C2" w:rsidRDefault="00D65603" w:rsidP="00C17DA5">
      <w:pPr>
        <w:pStyle w:val="Brdtextmedindrag"/>
      </w:pPr>
      <w:r>
        <w:t>1. att den fysiska personen under en viss tid, lägst tre och högst tio år, inte får vara styrelseledamot eller verkställande direktör, eller ersättare för någon av dem, i en originator, ett medverkande institut eller ett special</w:t>
      </w:r>
      <w:r>
        <w:softHyphen/>
        <w:t>företag för värdepapperisering, eller</w:t>
      </w:r>
    </w:p>
    <w:p w14:paraId="321D8BBD" w14:textId="77777777" w:rsidR="00C17DA5" w:rsidRDefault="00D65603" w:rsidP="00C17DA5">
      <w:pPr>
        <w:pStyle w:val="Brdtextmedindrag"/>
      </w:pPr>
      <w:r>
        <w:t>2</w:t>
      </w:r>
      <w:r w:rsidRPr="00EA19C2">
        <w:t>.</w:t>
      </w:r>
      <w:r>
        <w:t xml:space="preserve"> </w:t>
      </w:r>
      <w:r w:rsidRPr="00EA19C2">
        <w:t>sanktions</w:t>
      </w:r>
      <w:r>
        <w:t>avgift.</w:t>
      </w:r>
    </w:p>
    <w:p w14:paraId="32869360" w14:textId="77777777" w:rsidR="00C17DA5" w:rsidRDefault="00D65603" w:rsidP="00C17DA5">
      <w:pPr>
        <w:pStyle w:val="Brdtextmedindrag"/>
      </w:pPr>
      <w:r w:rsidRPr="00920996">
        <w:t>Ett ingripande enligt första stycket får ske</w:t>
      </w:r>
      <w:r>
        <w:t xml:space="preserve"> bara</w:t>
      </w:r>
      <w:r w:rsidRPr="00920996">
        <w:t xml:space="preserve"> om </w:t>
      </w:r>
      <w:r>
        <w:t>den juridiska person</w:t>
      </w:r>
      <w:r>
        <w:softHyphen/>
        <w:t xml:space="preserve">ens </w:t>
      </w:r>
      <w:r w:rsidRPr="00920996">
        <w:t xml:space="preserve">överträdelse är allvarlig och </w:t>
      </w:r>
      <w:r>
        <w:t xml:space="preserve">den fysiska </w:t>
      </w:r>
      <w:r w:rsidRPr="00920996">
        <w:t>personen i fråga uppså</w:t>
      </w:r>
      <w:r>
        <w:t xml:space="preserve">tligen eller av grov oaktsamhet </w:t>
      </w:r>
      <w:r w:rsidRPr="00920996">
        <w:t xml:space="preserve">orsakat överträdelsen. </w:t>
      </w:r>
    </w:p>
    <w:p w14:paraId="6FD088D0" w14:textId="77777777" w:rsidR="00C17DA5" w:rsidRDefault="00D65603" w:rsidP="00C17DA5">
      <w:pPr>
        <w:pStyle w:val="Rubrik4utannumrering"/>
      </w:pPr>
      <w:r>
        <w:t>Sanktionsföreläggande</w:t>
      </w:r>
    </w:p>
    <w:p w14:paraId="2E1D8395" w14:textId="77777777" w:rsidR="00C17DA5" w:rsidRDefault="00D65603" w:rsidP="00C17DA5">
      <w:pPr>
        <w:pStyle w:val="Brdtextmedindrag"/>
        <w:ind w:firstLine="0"/>
      </w:pPr>
      <w:r>
        <w:rPr>
          <w:b/>
        </w:rPr>
        <w:t>8 </w:t>
      </w:r>
      <w:r w:rsidRPr="00D72B27">
        <w:rPr>
          <w:b/>
        </w:rPr>
        <w:t>§</w:t>
      </w:r>
      <w:r>
        <w:t xml:space="preserve"> Frågor om ingripande mot fysiska personer </w:t>
      </w:r>
      <w:r w:rsidRPr="00054737">
        <w:t>enligt 7 §</w:t>
      </w:r>
      <w:r w:rsidRPr="00C42A2F">
        <w:t xml:space="preserve"> tas</w:t>
      </w:r>
      <w:r>
        <w:t xml:space="preserve"> upp av Finans</w:t>
      </w:r>
      <w:r>
        <w:softHyphen/>
        <w:t>inspektionen genom sanktionsföreläggande.</w:t>
      </w:r>
    </w:p>
    <w:p w14:paraId="3D4DB3E3" w14:textId="77777777" w:rsidR="00C17DA5" w:rsidRDefault="00D65603" w:rsidP="00C17DA5">
      <w:pPr>
        <w:pStyle w:val="Brdtextmedindrag"/>
      </w:pPr>
      <w:r>
        <w:t>Ett sanktionsföreläggande innebär att den fysiska personen föreläggs att inom en viss tid godkänna en sanktion som är bestämd till tid eller belopp.</w:t>
      </w:r>
    </w:p>
    <w:p w14:paraId="68FACD40" w14:textId="77777777" w:rsidR="00C17DA5" w:rsidRDefault="00D65603" w:rsidP="00C17DA5">
      <w:pPr>
        <w:pStyle w:val="Brdtextmedindrag"/>
      </w:pPr>
      <w:r>
        <w:t xml:space="preserve">När föreläggande har godkänts, gäller det som ett domstolsavgörande som fått laga kraft. Ett godkännande som görs efter den tid som angetts i föreläggandet är utan verkan. </w:t>
      </w:r>
    </w:p>
    <w:p w14:paraId="78A0FC85" w14:textId="77777777" w:rsidR="00C17DA5" w:rsidRDefault="00C17DA5" w:rsidP="00C17DA5">
      <w:pPr>
        <w:pStyle w:val="Brdtextmedindrag"/>
      </w:pPr>
    </w:p>
    <w:p w14:paraId="53046636" w14:textId="77777777" w:rsidR="00C17DA5" w:rsidRDefault="00D65603" w:rsidP="00C17DA5">
      <w:pPr>
        <w:pStyle w:val="Brdtextmedindrag"/>
        <w:ind w:firstLine="0"/>
      </w:pPr>
      <w:r>
        <w:rPr>
          <w:b/>
        </w:rPr>
        <w:t>9 </w:t>
      </w:r>
      <w:r w:rsidRPr="00D72B27">
        <w:rPr>
          <w:b/>
        </w:rPr>
        <w:t>§</w:t>
      </w:r>
      <w:r>
        <w:rPr>
          <w:b/>
        </w:rPr>
        <w:t> </w:t>
      </w:r>
      <w:r>
        <w:t xml:space="preserve">Ett sanktionsföreläggande ska innehålla uppgift om </w:t>
      </w:r>
    </w:p>
    <w:p w14:paraId="6AD21509" w14:textId="77777777" w:rsidR="00C17DA5" w:rsidRDefault="00D65603" w:rsidP="00C17DA5">
      <w:pPr>
        <w:pStyle w:val="Brdtextmedindrag"/>
      </w:pPr>
      <w:r>
        <w:t>1. den fysiska person som föreläggandet avser,</w:t>
      </w:r>
    </w:p>
    <w:p w14:paraId="187DD7EF" w14:textId="77777777" w:rsidR="00C17DA5" w:rsidRDefault="00D65603" w:rsidP="00C17DA5">
      <w:pPr>
        <w:pStyle w:val="Brdtextmedindrag"/>
      </w:pPr>
      <w:r>
        <w:t>2. överträdelsen och de omständigheter som behövs för att känneteckna den,</w:t>
      </w:r>
    </w:p>
    <w:p w14:paraId="2ED1A166" w14:textId="77777777" w:rsidR="00C17DA5" w:rsidRDefault="00D65603" w:rsidP="00C17DA5">
      <w:pPr>
        <w:pStyle w:val="Brdtextmedindrag"/>
      </w:pPr>
      <w:r>
        <w:t>3. de bestämmelser som är tillämpliga på överträdelsen, och</w:t>
      </w:r>
    </w:p>
    <w:p w14:paraId="3B299B06" w14:textId="77777777" w:rsidR="00C17DA5" w:rsidRDefault="00D65603" w:rsidP="00C17DA5">
      <w:pPr>
        <w:pStyle w:val="Brdtextmedindrag"/>
      </w:pPr>
      <w:r>
        <w:t>4. den sanktion som föreläggs personen.</w:t>
      </w:r>
    </w:p>
    <w:p w14:paraId="462D0E45" w14:textId="77777777" w:rsidR="00C17DA5" w:rsidRDefault="00D65603" w:rsidP="00C17DA5">
      <w:pPr>
        <w:pStyle w:val="Brdtextmedindrag"/>
      </w:pPr>
      <w:r>
        <w:t>Föreläggandet ska också innehålla en upplysning om att ansökan om sanktion kan komma att ges in till domstol, om föreläggandet inte god</w:t>
      </w:r>
      <w:r>
        <w:softHyphen/>
        <w:t>känns inom den tid som Finansinspektionen anger.</w:t>
      </w:r>
    </w:p>
    <w:p w14:paraId="498945C8" w14:textId="77777777" w:rsidR="00C17DA5" w:rsidRDefault="00C17DA5" w:rsidP="00C17DA5">
      <w:pPr>
        <w:pStyle w:val="Brdtextmedindrag"/>
        <w:ind w:firstLine="0"/>
      </w:pPr>
    </w:p>
    <w:p w14:paraId="3246E5E5" w14:textId="77777777" w:rsidR="00C17DA5" w:rsidRDefault="00D65603" w:rsidP="00C17DA5">
      <w:pPr>
        <w:pStyle w:val="Brdtextmedindrag"/>
        <w:ind w:firstLine="0"/>
      </w:pPr>
      <w:r>
        <w:rPr>
          <w:b/>
        </w:rPr>
        <w:t>10</w:t>
      </w:r>
      <w:r w:rsidRPr="00D72B27">
        <w:rPr>
          <w:b/>
        </w:rPr>
        <w:t> §</w:t>
      </w:r>
      <w:r>
        <w:t xml:space="preserve"> Om ett sanktionsföreläggande inte har godkänts inom angiven tid, får Finansinspektionen ansöka hos domstol om att sanktion ska beslutas. En sådan ansökan ska göras hos den förvaltningsrätt som är behörig att pröva ett överklagande av Finansinspektionens beslut om ingripande mot den juridiska personen för samma överträdelse. </w:t>
      </w:r>
    </w:p>
    <w:p w14:paraId="64EE4CAB" w14:textId="77777777" w:rsidR="00C17DA5" w:rsidRDefault="00D65603" w:rsidP="00C17DA5">
      <w:pPr>
        <w:pStyle w:val="Brdtextmedindrag"/>
      </w:pPr>
      <w:r>
        <w:t>Prövningstillstånd krävs vid överklagande till kammarrätten.</w:t>
      </w:r>
    </w:p>
    <w:p w14:paraId="25002B18" w14:textId="77777777" w:rsidR="00C17DA5" w:rsidRDefault="00C17DA5" w:rsidP="00C17DA5">
      <w:pPr>
        <w:pStyle w:val="Brdtextmedindrag"/>
      </w:pPr>
    </w:p>
    <w:p w14:paraId="1281EB92" w14:textId="77777777" w:rsidR="00C17DA5" w:rsidRPr="00920996" w:rsidRDefault="00D65603" w:rsidP="00C17DA5">
      <w:pPr>
        <w:pStyle w:val="Brdtextmedindrag"/>
        <w:ind w:firstLine="0"/>
      </w:pPr>
      <w:r>
        <w:rPr>
          <w:b/>
        </w:rPr>
        <w:t>11</w:t>
      </w:r>
      <w:r w:rsidRPr="00D72B27">
        <w:rPr>
          <w:b/>
        </w:rPr>
        <w:t> §</w:t>
      </w:r>
      <w:r>
        <w:rPr>
          <w:b/>
        </w:rPr>
        <w:t> </w:t>
      </w:r>
      <w:r>
        <w:t>Ett ingripande enligt 7 § får beslutas bara om sanktionsföreläggandet har delgetts den som sanktionen riktas mot inom två år från den tidpunkt då överträdelsen ägde rum.</w:t>
      </w:r>
    </w:p>
    <w:p w14:paraId="1D370E31" w14:textId="77777777" w:rsidR="00C17DA5" w:rsidRPr="00D72B27" w:rsidRDefault="00D65603" w:rsidP="00C17DA5">
      <w:pPr>
        <w:pStyle w:val="Rubrik5utannumrering"/>
        <w:rPr>
          <w:b/>
          <w:i w:val="0"/>
        </w:rPr>
      </w:pPr>
      <w:r w:rsidRPr="00D72B27">
        <w:rPr>
          <w:b/>
          <w:i w:val="0"/>
        </w:rPr>
        <w:t>Sanktionsavgifter</w:t>
      </w:r>
    </w:p>
    <w:p w14:paraId="64283295" w14:textId="77777777" w:rsidR="00C17DA5" w:rsidRDefault="00D65603" w:rsidP="00C17DA5">
      <w:pPr>
        <w:pStyle w:val="Brdtext"/>
      </w:pPr>
      <w:r>
        <w:rPr>
          <w:b/>
        </w:rPr>
        <w:t>12</w:t>
      </w:r>
      <w:r w:rsidRPr="00B259F2">
        <w:rPr>
          <w:b/>
        </w:rPr>
        <w:t> § </w:t>
      </w:r>
      <w:r w:rsidRPr="00FD0B13">
        <w:t>Sanktionsavgiften</w:t>
      </w:r>
      <w:r w:rsidRPr="000413D0">
        <w:t xml:space="preserve"> </w:t>
      </w:r>
      <w:r>
        <w:t>f</w:t>
      </w:r>
      <w:r w:rsidRPr="00B259F2">
        <w:t xml:space="preserve">ör en </w:t>
      </w:r>
      <w:r>
        <w:t xml:space="preserve">juridisk person </w:t>
      </w:r>
      <w:r w:rsidRPr="00B259F2">
        <w:t xml:space="preserve">ska fastställas till </w:t>
      </w:r>
      <w:r>
        <w:t xml:space="preserve">högst det </w:t>
      </w:r>
      <w:r w:rsidRPr="00B259F2">
        <w:t>högsta a</w:t>
      </w:r>
      <w:r>
        <w:t>v</w:t>
      </w:r>
    </w:p>
    <w:p w14:paraId="75297496" w14:textId="77777777" w:rsidR="00C17DA5" w:rsidRPr="00B259F2" w:rsidRDefault="00D65603" w:rsidP="00C17DA5">
      <w:pPr>
        <w:pStyle w:val="Brdtextmedindrag"/>
      </w:pPr>
      <w:r>
        <w:t>1.</w:t>
      </w:r>
      <w:r w:rsidRPr="00B259F2">
        <w:t> ett belopp som per den 17 januari 2018 i svenska kronor motsvarade</w:t>
      </w:r>
      <w:r>
        <w:t xml:space="preserve"> fem</w:t>
      </w:r>
      <w:r w:rsidRPr="00B259F2">
        <w:t xml:space="preserve"> miljoner euro,</w:t>
      </w:r>
    </w:p>
    <w:p w14:paraId="526AA55D" w14:textId="77777777" w:rsidR="00C17DA5" w:rsidRDefault="00D65603" w:rsidP="00C17DA5">
      <w:pPr>
        <w:pStyle w:val="Brdtextmedindrag"/>
      </w:pPr>
      <w:r>
        <w:t>2. </w:t>
      </w:r>
      <w:r w:rsidRPr="00B259F2">
        <w:t xml:space="preserve">tio procent av den juridiska personens </w:t>
      </w:r>
      <w:r>
        <w:t xml:space="preserve">omsättning närmast föregående räkenskapsår </w:t>
      </w:r>
      <w:r w:rsidRPr="00B259F2">
        <w:t xml:space="preserve">eller, i förekommande fall, </w:t>
      </w:r>
      <w:r w:rsidRPr="006C077A">
        <w:t xml:space="preserve">motsvarande omsättning på </w:t>
      </w:r>
      <w:r>
        <w:t>koncernnivå</w:t>
      </w:r>
      <w:r w:rsidRPr="00B259F2">
        <w:t xml:space="preserve">, eller </w:t>
      </w:r>
      <w:r>
        <w:t xml:space="preserve">3. två gånger den vinst som den juridiska personen gjort </w:t>
      </w:r>
      <w:r w:rsidRPr="00B259F2">
        <w:t>till följd av</w:t>
      </w:r>
      <w:r>
        <w:t xml:space="preserve"> </w:t>
      </w:r>
      <w:r w:rsidRPr="00B259F2">
        <w:t>överträdelsen, om beloppet går att fastställa</w:t>
      </w:r>
      <w:r>
        <w:t>.</w:t>
      </w:r>
    </w:p>
    <w:p w14:paraId="6056B8D3" w14:textId="77777777" w:rsidR="00C17DA5" w:rsidRPr="00B259F2" w:rsidRDefault="00D65603" w:rsidP="00C17DA5">
      <w:pPr>
        <w:pStyle w:val="Brdtextmedindrag"/>
      </w:pPr>
      <w:r>
        <w:lastRenderedPageBreak/>
        <w:t>Sanktionsavgiften får inte fastställas till ett lägre belopp än 5 000 kronor.</w:t>
      </w:r>
    </w:p>
    <w:p w14:paraId="79FD60E6" w14:textId="77777777" w:rsidR="00C17DA5" w:rsidRDefault="00D65603" w:rsidP="00C17DA5">
      <w:pPr>
        <w:pStyle w:val="Brdtextmedindrag"/>
      </w:pPr>
      <w:r>
        <w:t>Om</w:t>
      </w:r>
      <w:r w:rsidRPr="00CC26A3">
        <w:t xml:space="preserve"> överträdelse</w:t>
      </w:r>
      <w:r>
        <w:t>n</w:t>
      </w:r>
      <w:r w:rsidRPr="00CC26A3">
        <w:t xml:space="preserve"> har skett under den juridiska personens första verk</w:t>
      </w:r>
      <w:r>
        <w:softHyphen/>
      </w:r>
      <w:r w:rsidRPr="00CC26A3">
        <w:t>samhetsår eller om uppgifter om omsättningen annars sa</w:t>
      </w:r>
      <w:r>
        <w:t>knas eller är brist</w:t>
      </w:r>
      <w:r>
        <w:softHyphen/>
        <w:t>fälliga, får omsättningen uppskattas</w:t>
      </w:r>
      <w:r w:rsidRPr="00CC26A3">
        <w:t>.</w:t>
      </w:r>
    </w:p>
    <w:p w14:paraId="087B4720" w14:textId="77777777" w:rsidR="00C17DA5" w:rsidRDefault="00D65603" w:rsidP="00C17DA5">
      <w:pPr>
        <w:pStyle w:val="Brdtextmedindrag"/>
      </w:pPr>
      <w:r>
        <w:t>Avgiften tillfaller staten.</w:t>
      </w:r>
    </w:p>
    <w:p w14:paraId="7C645BEE" w14:textId="77777777" w:rsidR="00C17DA5" w:rsidRDefault="00C17DA5" w:rsidP="00C17DA5">
      <w:pPr>
        <w:pStyle w:val="Brdtextmedindrag"/>
        <w:ind w:firstLine="0"/>
      </w:pPr>
    </w:p>
    <w:p w14:paraId="3127BA57" w14:textId="77777777" w:rsidR="00C17DA5" w:rsidRPr="00B259F2" w:rsidRDefault="00D65603" w:rsidP="00C17DA5">
      <w:pPr>
        <w:pStyle w:val="Brdtextmedindrag"/>
        <w:ind w:firstLine="0"/>
      </w:pPr>
      <w:r>
        <w:rPr>
          <w:b/>
        </w:rPr>
        <w:t>13 </w:t>
      </w:r>
      <w:r w:rsidRPr="00CC26A3">
        <w:rPr>
          <w:b/>
        </w:rPr>
        <w:t>§</w:t>
      </w:r>
      <w:r>
        <w:t> Sanktionsavgiften f</w:t>
      </w:r>
      <w:r w:rsidRPr="00B259F2">
        <w:t>ör en fysisk person</w:t>
      </w:r>
      <w:r>
        <w:t xml:space="preserve"> ska fastställas till högst det högsta av</w:t>
      </w:r>
    </w:p>
    <w:p w14:paraId="5C245F44" w14:textId="77777777" w:rsidR="00C17DA5" w:rsidRPr="00B259F2" w:rsidRDefault="00D65603" w:rsidP="00C17DA5">
      <w:pPr>
        <w:pStyle w:val="Brdtextmedindrag"/>
      </w:pPr>
      <w:r>
        <w:t>1. </w:t>
      </w:r>
      <w:r w:rsidRPr="00B259F2">
        <w:t xml:space="preserve">ett belopp som per den 17 januari 2018 i svenska kronor motsvarade </w:t>
      </w:r>
      <w:r>
        <w:t>fem</w:t>
      </w:r>
      <w:r w:rsidRPr="00B259F2">
        <w:t xml:space="preserve"> miljoner euro, eller</w:t>
      </w:r>
    </w:p>
    <w:p w14:paraId="7A678E5D" w14:textId="77777777" w:rsidR="00C17DA5" w:rsidRDefault="00D65603" w:rsidP="00C17DA5">
      <w:pPr>
        <w:pStyle w:val="Brdtextmedindrag"/>
      </w:pPr>
      <w:r>
        <w:t>2. </w:t>
      </w:r>
      <w:r w:rsidRPr="00B259F2">
        <w:t>två gånger den vinst som den fysiska personen</w:t>
      </w:r>
      <w:r>
        <w:t xml:space="preserve"> gjort</w:t>
      </w:r>
      <w:r w:rsidRPr="00B259F2">
        <w:t xml:space="preserve"> till följd av överträdelsen, om beloppet går att fastställa. </w:t>
      </w:r>
    </w:p>
    <w:p w14:paraId="71CD7DBE" w14:textId="77777777" w:rsidR="00C17DA5" w:rsidRDefault="00D65603" w:rsidP="00C17DA5">
      <w:pPr>
        <w:pStyle w:val="Brdtextmedindrag"/>
      </w:pPr>
      <w:r w:rsidRPr="00B259F2">
        <w:t xml:space="preserve">Avgiften tillfaller staten. </w:t>
      </w:r>
    </w:p>
    <w:p w14:paraId="735DDAE1" w14:textId="77777777" w:rsidR="00C17DA5" w:rsidRDefault="00D65603" w:rsidP="00C17DA5">
      <w:pPr>
        <w:pStyle w:val="Rubrik4utannumrering"/>
      </w:pPr>
      <w:r>
        <w:t>Val av ingripande</w:t>
      </w:r>
    </w:p>
    <w:p w14:paraId="72A2E97D" w14:textId="77777777" w:rsidR="00C17DA5" w:rsidRDefault="00D65603" w:rsidP="00C17DA5">
      <w:pPr>
        <w:pStyle w:val="Brdtext"/>
      </w:pPr>
      <w:r>
        <w:rPr>
          <w:b/>
        </w:rPr>
        <w:t>14</w:t>
      </w:r>
      <w:r w:rsidRPr="00E57A25">
        <w:rPr>
          <w:b/>
        </w:rPr>
        <w:t> §</w:t>
      </w:r>
      <w:r>
        <w:t> Vid valet av ingripande ska Finansinspektionen ta hänsyn till</w:t>
      </w:r>
      <w:r w:rsidRPr="001C75E3">
        <w:t xml:space="preserve"> hur all</w:t>
      </w:r>
      <w:r>
        <w:softHyphen/>
      </w:r>
      <w:r w:rsidRPr="001C75E3">
        <w:t xml:space="preserve">varlig överträdelsen är och </w:t>
      </w:r>
      <w:r w:rsidRPr="000159BE">
        <w:t>hur länge den har pågått.</w:t>
      </w:r>
      <w:r w:rsidRPr="00C23851">
        <w:t xml:space="preserve"> Särskild hänsyn ska tas till </w:t>
      </w:r>
      <w:r w:rsidRPr="002C2B9C">
        <w:t>överträdelsens art</w:t>
      </w:r>
      <w:r w:rsidRPr="001C75E3">
        <w:t xml:space="preserve">, överträdelsens konkreta och potentiella effekter på det finansiella systemet, skador som uppstått </w:t>
      </w:r>
      <w:r w:rsidRPr="00FF6E22">
        <w:t>samt graden av ansvar hos den fysiska eller juridiska person som har gjort sig skyldig till över</w:t>
      </w:r>
      <w:r>
        <w:softHyphen/>
      </w:r>
      <w:r w:rsidRPr="00FF6E22">
        <w:t>trädelsen.</w:t>
      </w:r>
    </w:p>
    <w:p w14:paraId="6EE45512" w14:textId="77777777" w:rsidR="00C17DA5" w:rsidRDefault="00C17DA5" w:rsidP="00C17DA5">
      <w:pPr>
        <w:pStyle w:val="Brdtext"/>
      </w:pPr>
    </w:p>
    <w:p w14:paraId="48A08CB3" w14:textId="77777777" w:rsidR="00C17DA5" w:rsidRDefault="00D65603" w:rsidP="00C17DA5">
      <w:pPr>
        <w:pStyle w:val="Brdtext"/>
      </w:pPr>
      <w:r>
        <w:rPr>
          <w:b/>
        </w:rPr>
        <w:t>15</w:t>
      </w:r>
      <w:r w:rsidRPr="00E57A25">
        <w:rPr>
          <w:b/>
        </w:rPr>
        <w:t> §</w:t>
      </w:r>
      <w:r>
        <w:rPr>
          <w:b/>
        </w:rPr>
        <w:t> </w:t>
      </w:r>
      <w:r>
        <w:t xml:space="preserve">Utöver det som anges i 14 § ska det i försvårande riktning beaktas om den som har begått överträdelsen tidigare har begått en överträdelse. Vid denna bedömning ska särskild vikt fästas vid om överträdelserna är likartade och den tid som har gått mellan de olika överträdelserna. </w:t>
      </w:r>
    </w:p>
    <w:p w14:paraId="52427DED" w14:textId="77777777" w:rsidR="00C17DA5" w:rsidRDefault="00D65603" w:rsidP="00C17DA5">
      <w:pPr>
        <w:pStyle w:val="Brdtextmedindrag"/>
      </w:pPr>
      <w:r>
        <w:t>I förmildrande riktning ska det beaktas om den som har begått över</w:t>
      </w:r>
      <w:r>
        <w:softHyphen/>
        <w:t xml:space="preserve">trädelsen </w:t>
      </w:r>
    </w:p>
    <w:p w14:paraId="5BE5D133" w14:textId="77777777" w:rsidR="00C17DA5" w:rsidRDefault="00D65603" w:rsidP="00C17DA5">
      <w:pPr>
        <w:pStyle w:val="Brdtextmedindrag"/>
      </w:pPr>
      <w:r>
        <w:t>1. i väsentlig utsträckning genom ett aktivt samarbete har underlättat Finansinspektionens utredning, och</w:t>
      </w:r>
    </w:p>
    <w:p w14:paraId="1A978525" w14:textId="77777777" w:rsidR="00C17DA5" w:rsidRDefault="00D65603" w:rsidP="00C17DA5">
      <w:pPr>
        <w:pStyle w:val="Brdtextmedindrag"/>
      </w:pPr>
      <w:r>
        <w:t>2. snabbt upphört med överträdelsen eller snabbt verkat för att över</w:t>
      </w:r>
      <w:r>
        <w:softHyphen/>
        <w:t>trädelsen ska upphöra, sedan den anmälts till eller påtalats av Finans</w:t>
      </w:r>
      <w:r>
        <w:softHyphen/>
        <w:t xml:space="preserve">inspektionen. </w:t>
      </w:r>
    </w:p>
    <w:p w14:paraId="41DB9A55" w14:textId="77777777" w:rsidR="00C17DA5" w:rsidRDefault="00C17DA5" w:rsidP="00C17DA5">
      <w:pPr>
        <w:pStyle w:val="Brdtext"/>
      </w:pPr>
    </w:p>
    <w:p w14:paraId="20BC8A12" w14:textId="77777777" w:rsidR="00C17DA5" w:rsidRPr="00C33259" w:rsidRDefault="00D65603" w:rsidP="00C17DA5">
      <w:pPr>
        <w:pStyle w:val="Brdtext"/>
      </w:pPr>
      <w:r>
        <w:rPr>
          <w:b/>
        </w:rPr>
        <w:t>16</w:t>
      </w:r>
      <w:r w:rsidRPr="00E57A25">
        <w:rPr>
          <w:b/>
        </w:rPr>
        <w:t> §</w:t>
      </w:r>
      <w:r>
        <w:t xml:space="preserve"> När sanktionsavgiftens storlek ska bestämmas ska särskild hänsyn tas till sådana omständigheter som anges i 14 och 15 §§, samt till den berörda fysiska eller juridiska personens finansiella ställning och, om det går att bestämma </w:t>
      </w:r>
      <w:r w:rsidRPr="00141DF0">
        <w:t>den vinst som personen gjort till följd av överträdelsen</w:t>
      </w:r>
      <w:r>
        <w:t>.</w:t>
      </w:r>
      <w:r w:rsidRPr="00141DF0">
        <w:t xml:space="preserve"> </w:t>
      </w:r>
    </w:p>
    <w:p w14:paraId="7C098A2F" w14:textId="77777777" w:rsidR="00C17DA5" w:rsidRDefault="00C17DA5" w:rsidP="00C17DA5">
      <w:pPr>
        <w:pStyle w:val="Brdtext"/>
        <w:rPr>
          <w:b/>
        </w:rPr>
      </w:pPr>
    </w:p>
    <w:p w14:paraId="15072F61" w14:textId="77777777" w:rsidR="00C17DA5" w:rsidRDefault="00D65603" w:rsidP="00C17DA5">
      <w:pPr>
        <w:pStyle w:val="Brdtext"/>
      </w:pPr>
      <w:r>
        <w:rPr>
          <w:b/>
        </w:rPr>
        <w:t>17</w:t>
      </w:r>
      <w:r w:rsidRPr="00E57A25">
        <w:rPr>
          <w:b/>
        </w:rPr>
        <w:t> §</w:t>
      </w:r>
      <w:r>
        <w:t xml:space="preserve"> Finansinspektionen får avstå från ingripande om </w:t>
      </w:r>
    </w:p>
    <w:p w14:paraId="4FB14AEB" w14:textId="77777777" w:rsidR="00C17DA5" w:rsidRDefault="00D65603" w:rsidP="00C17DA5">
      <w:pPr>
        <w:pStyle w:val="Brdtextmedindrag"/>
      </w:pPr>
      <w:r>
        <w:t>1. överträdelsen är ringa eller ursäktlig,</w:t>
      </w:r>
    </w:p>
    <w:p w14:paraId="5F93F96D" w14:textId="77777777" w:rsidR="00C17DA5" w:rsidRDefault="00D65603" w:rsidP="00C17DA5">
      <w:pPr>
        <w:pStyle w:val="Brdtextmedindrag"/>
      </w:pPr>
      <w:r>
        <w:t xml:space="preserve">2. den fysiska eller juridiska personen i fråga gör rättelse, </w:t>
      </w:r>
    </w:p>
    <w:p w14:paraId="4AD4C58E" w14:textId="77777777" w:rsidR="00C17DA5" w:rsidRDefault="00D65603" w:rsidP="00C17DA5">
      <w:pPr>
        <w:pStyle w:val="Brdtextmedindrag"/>
      </w:pPr>
      <w:r>
        <w:t>3. den fysiska personen verkat för att den juridiska personen gör rättelse,</w:t>
      </w:r>
    </w:p>
    <w:p w14:paraId="5FABB532" w14:textId="77777777" w:rsidR="00C17DA5" w:rsidRDefault="00D65603" w:rsidP="00C17DA5">
      <w:pPr>
        <w:pStyle w:val="Brdtextmedindrag"/>
      </w:pPr>
      <w:r>
        <w:t xml:space="preserve">4. någon annan myndighet eller annat organ har vidtagit åtgärder mot den fysiska eller juridiska personen och dessa åtgärder bedöms tillräckliga, eller </w:t>
      </w:r>
    </w:p>
    <w:p w14:paraId="59532C7C" w14:textId="77777777" w:rsidR="00C17DA5" w:rsidRDefault="00D65603" w:rsidP="00C17DA5">
      <w:pPr>
        <w:pStyle w:val="Brdtextmedindrag"/>
      </w:pPr>
      <w:r>
        <w:t>5. det annars finns särskilda skäl.</w:t>
      </w:r>
    </w:p>
    <w:p w14:paraId="66DE6B69" w14:textId="77777777" w:rsidR="00C17DA5" w:rsidRDefault="00C17DA5" w:rsidP="00C17DA5">
      <w:pPr>
        <w:pStyle w:val="Brdtextmedindrag"/>
      </w:pPr>
    </w:p>
    <w:p w14:paraId="7DCB773A" w14:textId="77777777" w:rsidR="00C17DA5" w:rsidRPr="00C579E8" w:rsidRDefault="00D65603" w:rsidP="00C17DA5">
      <w:pPr>
        <w:pStyle w:val="Rubrik4utannumrering"/>
        <w:spacing w:before="240"/>
      </w:pPr>
      <w:r>
        <w:lastRenderedPageBreak/>
        <w:t>Verkställighet av beslut om sanktionsavgift</w:t>
      </w:r>
    </w:p>
    <w:p w14:paraId="01A9F558" w14:textId="77777777" w:rsidR="00C17DA5" w:rsidRDefault="00D65603" w:rsidP="00C17DA5">
      <w:pPr>
        <w:pStyle w:val="Brdtext"/>
      </w:pPr>
      <w:r>
        <w:rPr>
          <w:b/>
        </w:rPr>
        <w:t>18</w:t>
      </w:r>
      <w:r w:rsidRPr="00C579E8">
        <w:rPr>
          <w:b/>
        </w:rPr>
        <w:t> §</w:t>
      </w:r>
      <w:r>
        <w:t xml:space="preserve"> En sanktionsavgift ska betalas till Finansinspektionen inom 30 dagar </w:t>
      </w:r>
      <w:r w:rsidRPr="007D744A">
        <w:t>efter det att ett beslut eller en dom om att ta ut avgiften har fått laga kraft eller sanktionsföreläggandet godkänts eller den längre tid som anges i beslutet eller föreläggandet.</w:t>
      </w:r>
    </w:p>
    <w:p w14:paraId="7035DB73" w14:textId="77777777" w:rsidR="00C17DA5" w:rsidRDefault="00C17DA5" w:rsidP="00C17DA5">
      <w:pPr>
        <w:pStyle w:val="Brdtextmedindrag"/>
        <w:ind w:firstLine="0"/>
        <w:rPr>
          <w:b/>
        </w:rPr>
      </w:pPr>
    </w:p>
    <w:p w14:paraId="5D30CA9B" w14:textId="77777777" w:rsidR="00C17DA5" w:rsidRPr="00296F41" w:rsidRDefault="00D65603" w:rsidP="00C17DA5">
      <w:pPr>
        <w:pStyle w:val="Brdtextmedindrag"/>
        <w:ind w:firstLine="0"/>
      </w:pPr>
      <w:r>
        <w:rPr>
          <w:b/>
        </w:rPr>
        <w:t>19 </w:t>
      </w:r>
      <w:r w:rsidRPr="00296F41">
        <w:rPr>
          <w:b/>
        </w:rPr>
        <w:t>§</w:t>
      </w:r>
      <w:r>
        <w:t> </w:t>
      </w:r>
      <w:r w:rsidRPr="00296F41">
        <w:t>Finansinspektionens beslut om sanktionsavgift får v</w:t>
      </w:r>
      <w:r>
        <w:t>erkställas enligt utsöknings</w:t>
      </w:r>
      <w:r w:rsidRPr="00296F41">
        <w:t>balken, om avgiften inte har beta</w:t>
      </w:r>
      <w:r>
        <w:t>lats inom den tid som anges i 18 </w:t>
      </w:r>
      <w:r w:rsidRPr="00296F41">
        <w:t>§.</w:t>
      </w:r>
    </w:p>
    <w:p w14:paraId="33D97D0B" w14:textId="77777777" w:rsidR="00C17DA5" w:rsidRDefault="00C17DA5" w:rsidP="00C17DA5">
      <w:pPr>
        <w:pStyle w:val="Brdtext"/>
      </w:pPr>
    </w:p>
    <w:p w14:paraId="399ED594" w14:textId="77777777" w:rsidR="00C17DA5" w:rsidRDefault="00D65603" w:rsidP="00C17DA5">
      <w:pPr>
        <w:pStyle w:val="Brdtext"/>
      </w:pPr>
      <w:r>
        <w:rPr>
          <w:b/>
        </w:rPr>
        <w:t>20</w:t>
      </w:r>
      <w:r w:rsidRPr="00C579E8">
        <w:rPr>
          <w:b/>
        </w:rPr>
        <w:t> §</w:t>
      </w:r>
      <w:r>
        <w:t xml:space="preserve"> Om sanktionsavgiften inte har betalats inom den tid som anges i 18 §, ska Finansinspektionen lämna avgiften för indrivning. </w:t>
      </w:r>
    </w:p>
    <w:p w14:paraId="1D746CA7" w14:textId="77777777" w:rsidR="00C17DA5" w:rsidRDefault="00D65603" w:rsidP="00C17DA5">
      <w:pPr>
        <w:pStyle w:val="Brdtextmedindrag"/>
      </w:pPr>
      <w:r>
        <w:t xml:space="preserve">Bestämmelser om indrivning finns i lagen (1993:891) om indrivning av statliga fordringar m.m. </w:t>
      </w:r>
    </w:p>
    <w:p w14:paraId="16790D00" w14:textId="77777777" w:rsidR="00C17DA5" w:rsidRDefault="00C17DA5" w:rsidP="00C17DA5">
      <w:pPr>
        <w:pStyle w:val="Brdtext"/>
      </w:pPr>
    </w:p>
    <w:p w14:paraId="3CF473AB" w14:textId="77777777" w:rsidR="00C17DA5" w:rsidRPr="007D744A" w:rsidRDefault="00D65603" w:rsidP="00C17DA5">
      <w:pPr>
        <w:pStyle w:val="Brdtextmedindrag"/>
        <w:ind w:firstLine="0"/>
      </w:pPr>
      <w:r>
        <w:rPr>
          <w:b/>
        </w:rPr>
        <w:t>21</w:t>
      </w:r>
      <w:r w:rsidRPr="00C579E8">
        <w:rPr>
          <w:b/>
        </w:rPr>
        <w:t> §</w:t>
      </w:r>
      <w:r>
        <w:rPr>
          <w:b/>
        </w:rPr>
        <w:t> </w:t>
      </w:r>
      <w:r w:rsidRPr="007D744A">
        <w:t>En sanktionsavgift som har beslutats faller bort i den utsträckning verkställighet inte har skett inom fem år från det att beslutet eller domen om att ta ut avgiften fick laga kraft eller sanktionsföreläggandet god</w:t>
      </w:r>
      <w:r>
        <w:softHyphen/>
      </w:r>
      <w:r w:rsidRPr="007D744A">
        <w:t>kändes.</w:t>
      </w:r>
    </w:p>
    <w:p w14:paraId="09064995" w14:textId="77777777" w:rsidR="00C17DA5" w:rsidRDefault="00D65603" w:rsidP="00C17DA5">
      <w:pPr>
        <w:pStyle w:val="Rubrik3utannumrering"/>
      </w:pPr>
      <w:r>
        <w:t>4 kap. Överklagande, beslut som ska gälla omedelbart och vite</w:t>
      </w:r>
    </w:p>
    <w:p w14:paraId="5141802A" w14:textId="77777777" w:rsidR="00C17DA5" w:rsidRDefault="00D65603" w:rsidP="00C17DA5">
      <w:pPr>
        <w:pStyle w:val="Brdtext"/>
      </w:pPr>
      <w:bookmarkStart w:id="433" w:name="_Hlk529277501"/>
      <w:r>
        <w:rPr>
          <w:b/>
        </w:rPr>
        <w:t>1 § </w:t>
      </w:r>
      <w:r>
        <w:t>Finansinspektionens beslut om sanktionsföreläggande enligt denna lag får inte överklagas.</w:t>
      </w:r>
    </w:p>
    <w:p w14:paraId="58DEBD73" w14:textId="77777777" w:rsidR="00C17DA5" w:rsidRDefault="00D65603" w:rsidP="00C17DA5">
      <w:pPr>
        <w:pStyle w:val="Brdtextmedindrag"/>
      </w:pPr>
      <w:r>
        <w:t>Andra beslut som Finansinspektionen meddelar enligt denna lag får överklagas till allmän förvaltningsdomstol.</w:t>
      </w:r>
    </w:p>
    <w:p w14:paraId="7416B7B8" w14:textId="77777777" w:rsidR="00C17DA5" w:rsidRDefault="00D65603" w:rsidP="00C17DA5">
      <w:pPr>
        <w:pStyle w:val="Brdtextmedindrag"/>
      </w:pPr>
      <w:r>
        <w:t>Prövningstillstånd krävs vid överklagande till kammarrätten.</w:t>
      </w:r>
    </w:p>
    <w:p w14:paraId="269310F8" w14:textId="77777777" w:rsidR="00C17DA5" w:rsidRDefault="00C17DA5" w:rsidP="00C17DA5">
      <w:pPr>
        <w:pStyle w:val="Brdtextmedindrag"/>
      </w:pPr>
    </w:p>
    <w:p w14:paraId="72FECF22" w14:textId="77777777" w:rsidR="00C17DA5" w:rsidRDefault="00D65603" w:rsidP="00C17DA5">
      <w:pPr>
        <w:pStyle w:val="Brdtext"/>
      </w:pPr>
      <w:r w:rsidRPr="007C1F6F">
        <w:rPr>
          <w:rFonts w:cstheme="minorBidi"/>
          <w:b/>
          <w:szCs w:val="22"/>
        </w:rPr>
        <w:t>2 §</w:t>
      </w:r>
      <w:r>
        <w:rPr>
          <w:b/>
        </w:rPr>
        <w:t> </w:t>
      </w:r>
      <w:r w:rsidRPr="00376D18">
        <w:t xml:space="preserve">Finansinspektionen får bestämma att ett beslut av inspektionen om förbud, föreläggande eller återkallelse enligt denna lag </w:t>
      </w:r>
      <w:r>
        <w:t>eller enligt EU-förordningen</w:t>
      </w:r>
      <w:r w:rsidRPr="00376D18">
        <w:t xml:space="preserve"> ska gälla omedelbart.</w:t>
      </w:r>
    </w:p>
    <w:p w14:paraId="345D51C6" w14:textId="77777777" w:rsidR="00C17DA5" w:rsidRPr="00376D18" w:rsidRDefault="00C17DA5" w:rsidP="00C17DA5">
      <w:pPr>
        <w:pStyle w:val="Brdtextmedindrag"/>
      </w:pPr>
    </w:p>
    <w:p w14:paraId="7B16EDAC" w14:textId="77777777" w:rsidR="00C17DA5" w:rsidRDefault="00D65603" w:rsidP="00C17DA5">
      <w:pPr>
        <w:pStyle w:val="Brdtext"/>
      </w:pPr>
      <w:r>
        <w:rPr>
          <w:b/>
        </w:rPr>
        <w:t>3 § </w:t>
      </w:r>
      <w:r>
        <w:t>Ett beslut om föreläggande eller förbud enligt denna lag eller EU-för</w:t>
      </w:r>
      <w:r>
        <w:softHyphen/>
        <w:t xml:space="preserve">ordningen får förenas med vite. </w:t>
      </w:r>
      <w:bookmarkEnd w:id="433"/>
    </w:p>
    <w:p w14:paraId="39A8CA08" w14:textId="77777777" w:rsidR="00C17DA5" w:rsidRPr="00811E52" w:rsidRDefault="00D65603" w:rsidP="00C17DA5">
      <w:pPr>
        <w:pStyle w:val="Slutstreck"/>
      </w:pPr>
      <w:r w:rsidRPr="00811E52">
        <w:t>                      </w:t>
      </w:r>
    </w:p>
    <w:p w14:paraId="1B5B7A23" w14:textId="77777777" w:rsidR="00C17DA5" w:rsidRPr="002C2B9C" w:rsidRDefault="00D65603" w:rsidP="00C17DA5">
      <w:pPr>
        <w:pStyle w:val="Brdtextmedindrag"/>
      </w:pPr>
      <w:r>
        <w:t xml:space="preserve">1. Denna lag träder i </w:t>
      </w:r>
      <w:r w:rsidRPr="004C2CE6">
        <w:t xml:space="preserve">kraft </w:t>
      </w:r>
      <w:r w:rsidRPr="002C2B9C">
        <w:t>den 1 januari 2020.</w:t>
      </w:r>
    </w:p>
    <w:p w14:paraId="1F695367" w14:textId="77777777" w:rsidR="00C17DA5" w:rsidRDefault="00D65603" w:rsidP="00C17DA5">
      <w:pPr>
        <w:pStyle w:val="Brdtextmedindrag"/>
      </w:pPr>
      <w:r>
        <w:t>2. Genom lagen upphävs lagen (2018:1981) med kompletterande bestämmelser till EU:s förordning om värdepapperisering.</w:t>
      </w:r>
    </w:p>
    <w:p w14:paraId="26B16339" w14:textId="77777777" w:rsidR="00C17DA5" w:rsidRDefault="00D65603" w:rsidP="00C17DA5">
      <w:pPr>
        <w:pStyle w:val="Brdtextmedindrag"/>
      </w:pPr>
      <w:r>
        <w:t>3. Ingripande enligt denna lag får inte ske för överträdelser som har ägt rum före ikraftträdandet.</w:t>
      </w:r>
    </w:p>
    <w:p w14:paraId="7E383C26" w14:textId="77777777" w:rsidR="00C17DA5" w:rsidRDefault="00C17DA5" w:rsidP="00C17DA5">
      <w:pPr>
        <w:pStyle w:val="Brdtextmedindrag"/>
        <w:sectPr w:rsidR="00C17DA5" w:rsidSect="00C17DA5">
          <w:headerReference w:type="even" r:id="rId71"/>
          <w:headerReference w:type="default" r:id="rId72"/>
          <w:footerReference w:type="even" r:id="rId73"/>
          <w:footerReference w:type="default" r:id="rId74"/>
          <w:headerReference w:type="first" r:id="rId75"/>
          <w:footerReference w:type="first" r:id="rId76"/>
          <w:footnotePr>
            <w:numRestart w:val="eachSect"/>
          </w:footnotePr>
          <w:pgSz w:w="9356" w:h="13721" w:code="9"/>
          <w:pgMar w:top="794" w:right="2438" w:bottom="1191" w:left="1021" w:header="0" w:footer="709" w:gutter="0"/>
          <w:cols w:space="708"/>
          <w:docGrid w:linePitch="360"/>
        </w:sectPr>
      </w:pPr>
    </w:p>
    <w:p w14:paraId="4E6871B8" w14:textId="77777777" w:rsidR="00C17DA5" w:rsidRPr="006C5184" w:rsidRDefault="00D65603" w:rsidP="00C17DA5">
      <w:pPr>
        <w:pStyle w:val="Rubrik2utannumrering"/>
        <w:spacing w:before="0"/>
        <w:rPr>
          <w:sz w:val="20"/>
        </w:rPr>
      </w:pPr>
      <w:bookmarkStart w:id="434" w:name="_Toc529959518"/>
      <w:bookmarkStart w:id="435" w:name="_Toc1737398"/>
      <w:bookmarkStart w:id="436" w:name="_Toc2335144"/>
      <w:bookmarkStart w:id="437" w:name="_Hlk529874320"/>
      <w:bookmarkStart w:id="438" w:name="_Hlk530472109"/>
      <w:r>
        <w:lastRenderedPageBreak/>
        <w:t xml:space="preserve">Förslag till lag om ändring i lagen </w:t>
      </w:r>
      <w:bookmarkStart w:id="439" w:name="_Hlk531956902"/>
      <w:r>
        <w:t xml:space="preserve">(1967:531) </w:t>
      </w:r>
      <w:bookmarkEnd w:id="439"/>
      <w:r>
        <w:t>om tryggande av pensionsutfästelse m.m.</w:t>
      </w:r>
      <w:bookmarkEnd w:id="434"/>
      <w:bookmarkEnd w:id="435"/>
      <w:bookmarkEnd w:id="436"/>
    </w:p>
    <w:bookmarkEnd w:id="437"/>
    <w:p w14:paraId="17DF79B0" w14:textId="77777777" w:rsidR="00C17DA5" w:rsidRDefault="00D65603" w:rsidP="00C17DA5">
      <w:pPr>
        <w:pStyle w:val="Brdtextmedindrag"/>
      </w:pPr>
      <w:r>
        <w:t xml:space="preserve">Härigenom </w:t>
      </w:r>
      <w:r w:rsidRPr="00C42A2F">
        <w:t xml:space="preserve">föreskrivs </w:t>
      </w:r>
      <w:r w:rsidRPr="00054737">
        <w:t>att 34</w:t>
      </w:r>
      <w:r>
        <w:t> </w:t>
      </w:r>
      <w:r w:rsidRPr="00054737">
        <w:t>§</w:t>
      </w:r>
      <w:r w:rsidRPr="00C42A2F">
        <w:t xml:space="preserve"> lagen</w:t>
      </w:r>
      <w:r>
        <w:t xml:space="preserve"> (1967:531) om tryggande av pensions</w:t>
      </w:r>
      <w:r>
        <w:softHyphen/>
        <w:t>utfästelse m.m. ska ha följande lydelse.</w:t>
      </w:r>
    </w:p>
    <w:p w14:paraId="734C003E" w14:textId="77777777" w:rsidR="00C17DA5" w:rsidRPr="00F8173E" w:rsidRDefault="00C17DA5" w:rsidP="00C17DA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17DA5" w:rsidRPr="005B0E77" w14:paraId="7D1EEF70" w14:textId="77777777" w:rsidTr="00C17DA5">
        <w:tc>
          <w:tcPr>
            <w:tcW w:w="2500" w:type="pct"/>
            <w:shd w:val="clear" w:color="auto" w:fill="auto"/>
            <w:tcMar>
              <w:left w:w="0" w:type="dxa"/>
            </w:tcMar>
          </w:tcPr>
          <w:p w14:paraId="45B24A47" w14:textId="77777777" w:rsidR="00C17DA5" w:rsidRPr="005B0E77" w:rsidRDefault="00D65603" w:rsidP="00C17DA5">
            <w:pPr>
              <w:pStyle w:val="Brdtext"/>
              <w:rPr>
                <w:i/>
              </w:rPr>
            </w:pPr>
            <w:r w:rsidRPr="005B0E77">
              <w:rPr>
                <w:i/>
              </w:rPr>
              <w:t>Nuvarande lydelse</w:t>
            </w:r>
          </w:p>
        </w:tc>
        <w:tc>
          <w:tcPr>
            <w:tcW w:w="2500" w:type="pct"/>
            <w:shd w:val="clear" w:color="auto" w:fill="auto"/>
            <w:tcMar>
              <w:right w:w="0" w:type="dxa"/>
            </w:tcMar>
          </w:tcPr>
          <w:p w14:paraId="63D85417" w14:textId="77777777" w:rsidR="00C17DA5" w:rsidRPr="005B0E77" w:rsidRDefault="00D65603" w:rsidP="00C17DA5">
            <w:pPr>
              <w:pStyle w:val="Brdtext"/>
              <w:rPr>
                <w:i/>
              </w:rPr>
            </w:pPr>
            <w:r w:rsidRPr="005B0E77">
              <w:rPr>
                <w:i/>
              </w:rPr>
              <w:t>Föreslagen lydelse</w:t>
            </w:r>
          </w:p>
        </w:tc>
      </w:tr>
    </w:tbl>
    <w:p w14:paraId="26D489E9" w14:textId="77777777" w:rsidR="00C17DA5" w:rsidRDefault="00C17DA5" w:rsidP="00C17DA5">
      <w:pPr>
        <w:pStyle w:val="Brdtextmedindrag"/>
        <w:ind w:firstLine="0"/>
      </w:pPr>
    </w:p>
    <w:p w14:paraId="42BB6A9D" w14:textId="77777777" w:rsidR="00C17DA5" w:rsidRDefault="00D65603" w:rsidP="00C17DA5">
      <w:pPr>
        <w:pStyle w:val="Brdtext"/>
        <w:jc w:val="center"/>
      </w:pPr>
      <w:r>
        <w:t>34 §</w:t>
      </w:r>
      <w:r>
        <w:rPr>
          <w:rStyle w:val="Fotnotsreferens"/>
        </w:rPr>
        <w:footnoteReference w:id="5"/>
      </w:r>
    </w:p>
    <w:tbl>
      <w:tblPr>
        <w:tblW w:w="5000" w:type="pct"/>
        <w:tblCellMar>
          <w:left w:w="125" w:type="dxa"/>
          <w:right w:w="125" w:type="dxa"/>
        </w:tblCellMar>
        <w:tblLook w:val="0000" w:firstRow="0" w:lastRow="0" w:firstColumn="0" w:lastColumn="0" w:noHBand="0" w:noVBand="0"/>
      </w:tblPr>
      <w:tblGrid>
        <w:gridCol w:w="2948"/>
        <w:gridCol w:w="2949"/>
      </w:tblGrid>
      <w:tr w:rsidR="00C17DA5" w14:paraId="79A2B77B" w14:textId="77777777" w:rsidTr="00C17DA5">
        <w:trPr>
          <w:trHeight w:val="570"/>
        </w:trPr>
        <w:tc>
          <w:tcPr>
            <w:tcW w:w="2500" w:type="pct"/>
            <w:shd w:val="clear" w:color="auto" w:fill="auto"/>
            <w:tcMar>
              <w:left w:w="0" w:type="dxa"/>
            </w:tcMar>
          </w:tcPr>
          <w:p w14:paraId="2AF5E101" w14:textId="77777777" w:rsidR="00C17DA5" w:rsidRDefault="00D65603" w:rsidP="00C17DA5">
            <w:pPr>
              <w:pStyle w:val="Brdtextmedindrag"/>
            </w:pPr>
            <w:r>
              <w:t xml:space="preserve">Finansinspektionen </w:t>
            </w:r>
            <w:r w:rsidRPr="000B5587">
              <w:rPr>
                <w:i/>
              </w:rPr>
              <w:t>skall</w:t>
            </w:r>
            <w:r>
              <w:t xml:space="preserve"> utöva tillsyn över att en pensionsstiftelse som avses i 9 a § första stycket för</w:t>
            </w:r>
            <w:r>
              <w:softHyphen/>
              <w:t>valtas i enlighet med bestämmel</w:t>
            </w:r>
            <w:r>
              <w:softHyphen/>
              <w:t>serna i 10 a § andra–femte styck</w:t>
            </w:r>
            <w:r>
              <w:softHyphen/>
              <w:t>ena, 10 b–10 d §§, 11 § fjärde och femte styckena, 15 a–15 e och 16 a §§ samt i enlighet med före</w:t>
            </w:r>
            <w:r>
              <w:softHyphen/>
              <w:t xml:space="preserve">skrifter som meddelats med stöd av någon av dessa bestämmelser. </w:t>
            </w:r>
            <w:r w:rsidRPr="00567A80">
              <w:rPr>
                <w:i/>
              </w:rPr>
              <w:t xml:space="preserve">Inspektionen skall </w:t>
            </w:r>
            <w:r w:rsidRPr="002D096D">
              <w:t>utöva sådan till</w:t>
            </w:r>
            <w:r>
              <w:softHyphen/>
            </w:r>
            <w:r w:rsidRPr="002D096D">
              <w:t>syn också över förvaltningen av en stiftelse som</w:t>
            </w:r>
            <w:r w:rsidRPr="00567A80">
              <w:rPr>
                <w:i/>
              </w:rPr>
              <w:t xml:space="preserve"> med stöd av </w:t>
            </w:r>
            <w:r w:rsidRPr="002D096D">
              <w:t>9 a § andra stycket</w:t>
            </w:r>
            <w:r w:rsidRPr="00567A80">
              <w:rPr>
                <w:i/>
              </w:rPr>
              <w:t xml:space="preserve"> beslutat att tillämpa de bestämmelserna.</w:t>
            </w:r>
          </w:p>
        </w:tc>
        <w:tc>
          <w:tcPr>
            <w:tcW w:w="2500" w:type="pct"/>
            <w:shd w:val="clear" w:color="auto" w:fill="auto"/>
            <w:tcMar>
              <w:right w:w="0" w:type="dxa"/>
            </w:tcMar>
          </w:tcPr>
          <w:p w14:paraId="35C5A048" w14:textId="77777777" w:rsidR="00C17DA5" w:rsidRPr="00512842" w:rsidRDefault="00D65603" w:rsidP="00C17DA5">
            <w:pPr>
              <w:pStyle w:val="Brdtextmedindrag"/>
            </w:pPr>
            <w:r w:rsidRPr="00512842">
              <w:t xml:space="preserve">Finansinspektionen </w:t>
            </w:r>
            <w:r w:rsidRPr="00512842">
              <w:rPr>
                <w:i/>
              </w:rPr>
              <w:t>ska</w:t>
            </w:r>
            <w:r w:rsidRPr="00512842">
              <w:t xml:space="preserve"> utöva tillsyn över att en pensionsstiftelse som avses i 9 a § första stycket för</w:t>
            </w:r>
            <w:r>
              <w:softHyphen/>
            </w:r>
            <w:r w:rsidRPr="00512842">
              <w:t>valtas i enlighet med bestämmel</w:t>
            </w:r>
            <w:r>
              <w:softHyphen/>
            </w:r>
            <w:r w:rsidRPr="00512842">
              <w:t>serna i 10 a § andra–femte styck</w:t>
            </w:r>
            <w:r>
              <w:softHyphen/>
            </w:r>
            <w:r w:rsidRPr="00512842">
              <w:t>ena, 10 b–10 d §§, 11 § fjärde och femte styckena, 15 a–15 e och 16</w:t>
            </w:r>
            <w:r>
              <w:t> </w:t>
            </w:r>
            <w:r w:rsidRPr="00512842">
              <w:t>a</w:t>
            </w:r>
            <w:r>
              <w:t> </w:t>
            </w:r>
            <w:r w:rsidRPr="00512842">
              <w:t>§§ samt i enlighet med före</w:t>
            </w:r>
            <w:r>
              <w:softHyphen/>
            </w:r>
            <w:r w:rsidRPr="00512842">
              <w:t>skrifter som meddelats med stöd av någon av dessa bestämmelser</w:t>
            </w:r>
            <w:r w:rsidRPr="00512842">
              <w:rPr>
                <w:i/>
              </w:rPr>
              <w:t>.</w:t>
            </w:r>
            <w:r>
              <w:t xml:space="preserve"> </w:t>
            </w:r>
            <w:r>
              <w:rPr>
                <w:i/>
              </w:rPr>
              <w:t>F</w:t>
            </w:r>
            <w:r w:rsidRPr="00FE7066">
              <w:rPr>
                <w:i/>
              </w:rPr>
              <w:t>inansinspek</w:t>
            </w:r>
            <w:r>
              <w:rPr>
                <w:i/>
              </w:rPr>
              <w:softHyphen/>
            </w:r>
            <w:r w:rsidRPr="00FE7066">
              <w:rPr>
                <w:i/>
              </w:rPr>
              <w:t xml:space="preserve">tionen </w:t>
            </w:r>
            <w:r>
              <w:rPr>
                <w:i/>
              </w:rPr>
              <w:t xml:space="preserve">ska </w:t>
            </w:r>
            <w:r w:rsidRPr="00FE7066">
              <w:rPr>
                <w:i/>
              </w:rPr>
              <w:t xml:space="preserve">också </w:t>
            </w:r>
            <w:r w:rsidRPr="004340F6">
              <w:rPr>
                <w:i/>
              </w:rPr>
              <w:t>ut</w:t>
            </w:r>
            <w:r>
              <w:rPr>
                <w:i/>
              </w:rPr>
              <w:softHyphen/>
            </w:r>
            <w:r w:rsidRPr="004340F6">
              <w:rPr>
                <w:i/>
              </w:rPr>
              <w:t>öva</w:t>
            </w:r>
            <w:r w:rsidRPr="00FE7066">
              <w:rPr>
                <w:i/>
              </w:rPr>
              <w:t xml:space="preserve"> </w:t>
            </w:r>
            <w:r w:rsidRPr="004340F6">
              <w:rPr>
                <w:i/>
              </w:rPr>
              <w:t>tillsyn</w:t>
            </w:r>
            <w:r w:rsidRPr="00FE7066">
              <w:rPr>
                <w:i/>
              </w:rPr>
              <w:t xml:space="preserve"> </w:t>
            </w:r>
            <w:r w:rsidRPr="004340F6">
              <w:rPr>
                <w:i/>
              </w:rPr>
              <w:t>över</w:t>
            </w:r>
            <w:r w:rsidRPr="00FE7066">
              <w:rPr>
                <w:i/>
              </w:rPr>
              <w:t xml:space="preserve"> </w:t>
            </w:r>
            <w:r>
              <w:rPr>
                <w:i/>
              </w:rPr>
              <w:t>att</w:t>
            </w:r>
            <w:r w:rsidRPr="00FE7066">
              <w:rPr>
                <w:i/>
              </w:rPr>
              <w:t xml:space="preserve"> </w:t>
            </w:r>
            <w:r>
              <w:rPr>
                <w:i/>
              </w:rPr>
              <w:t xml:space="preserve">en sådan stiftelse följer </w:t>
            </w:r>
            <w:r w:rsidRPr="00FE7066">
              <w:rPr>
                <w:i/>
              </w:rPr>
              <w:t>artikel 5 i Europa</w:t>
            </w:r>
            <w:r>
              <w:rPr>
                <w:i/>
              </w:rPr>
              <w:softHyphen/>
              <w:t>pa</w:t>
            </w:r>
            <w:r w:rsidRPr="00FE7066">
              <w:rPr>
                <w:i/>
              </w:rPr>
              <w:t>rlamentets och rådets för</w:t>
            </w:r>
            <w:r>
              <w:rPr>
                <w:i/>
              </w:rPr>
              <w:softHyphen/>
            </w:r>
            <w:r w:rsidRPr="00FE7066">
              <w:rPr>
                <w:i/>
              </w:rPr>
              <w:t>ordning (EU) 2017/2402</w:t>
            </w:r>
            <w:r>
              <w:rPr>
                <w:i/>
              </w:rPr>
              <w:t xml:space="preserve"> av den 12 decem</w:t>
            </w:r>
            <w:r>
              <w:rPr>
                <w:i/>
              </w:rPr>
              <w:softHyphen/>
              <w:t>ber 2017 om ett allmänt ramverk värdepapperisering och om inrätt</w:t>
            </w:r>
            <w:r>
              <w:rPr>
                <w:i/>
              </w:rPr>
              <w:softHyphen/>
              <w:t>ande av ett särskilt ramverk för enkel, transparent och standardise</w:t>
            </w:r>
            <w:r>
              <w:rPr>
                <w:i/>
              </w:rPr>
              <w:softHyphen/>
              <w:t>rad värdepapperisering samt om ändring av direktiven 2009/65/EG, 2009/138/EG och 2011/61/EU och förordningarna (EG) nr 1060/2009 och (EU) nr 648/2012. Finans</w:t>
            </w:r>
            <w:r>
              <w:rPr>
                <w:i/>
              </w:rPr>
              <w:softHyphen/>
              <w:t>i</w:t>
            </w:r>
            <w:r w:rsidRPr="002C2B9C">
              <w:rPr>
                <w:i/>
              </w:rPr>
              <w:t xml:space="preserve">nspektionen </w:t>
            </w:r>
            <w:r w:rsidRPr="00251B59">
              <w:rPr>
                <w:i/>
              </w:rPr>
              <w:t>ska</w:t>
            </w:r>
            <w:r w:rsidRPr="002D096D">
              <w:t xml:space="preserve"> utöva så</w:t>
            </w:r>
            <w:r>
              <w:softHyphen/>
            </w:r>
            <w:r w:rsidRPr="002D096D">
              <w:t>dan till</w:t>
            </w:r>
            <w:r>
              <w:softHyphen/>
            </w:r>
            <w:r w:rsidRPr="002D096D">
              <w:t>syn också över förvalt</w:t>
            </w:r>
            <w:r w:rsidRPr="002D096D">
              <w:softHyphen/>
              <w:t>ning</w:t>
            </w:r>
            <w:r>
              <w:softHyphen/>
            </w:r>
            <w:r w:rsidRPr="002D096D">
              <w:t>en av</w:t>
            </w:r>
            <w:r w:rsidRPr="002C2B9C">
              <w:rPr>
                <w:i/>
              </w:rPr>
              <w:t xml:space="preserve"> </w:t>
            </w:r>
            <w:r w:rsidRPr="002D096D">
              <w:t>en</w:t>
            </w:r>
            <w:r w:rsidRPr="002C2B9C">
              <w:rPr>
                <w:i/>
              </w:rPr>
              <w:t xml:space="preserve"> </w:t>
            </w:r>
            <w:r w:rsidRPr="002D096D">
              <w:t>stiftelse</w:t>
            </w:r>
            <w:r w:rsidRPr="002C2B9C">
              <w:rPr>
                <w:i/>
              </w:rPr>
              <w:t xml:space="preserve"> </w:t>
            </w:r>
            <w:r w:rsidRPr="002D096D">
              <w:t>som</w:t>
            </w:r>
            <w:r w:rsidRPr="002C2B9C">
              <w:rPr>
                <w:i/>
              </w:rPr>
              <w:t xml:space="preserve"> avses i </w:t>
            </w:r>
            <w:r w:rsidRPr="002D096D">
              <w:t>9 a § andra</w:t>
            </w:r>
            <w:r w:rsidRPr="002C2B9C">
              <w:rPr>
                <w:i/>
              </w:rPr>
              <w:t xml:space="preserve"> </w:t>
            </w:r>
            <w:r w:rsidRPr="002D096D">
              <w:t>stycket</w:t>
            </w:r>
            <w:r w:rsidRPr="002C2B9C">
              <w:rPr>
                <w:i/>
              </w:rPr>
              <w:t>.</w:t>
            </w:r>
          </w:p>
        </w:tc>
      </w:tr>
      <w:tr w:rsidR="00C17DA5" w14:paraId="37E1D5AA" w14:textId="77777777" w:rsidTr="00C17DA5">
        <w:trPr>
          <w:trHeight w:val="570"/>
        </w:trPr>
        <w:tc>
          <w:tcPr>
            <w:tcW w:w="2500" w:type="pct"/>
            <w:shd w:val="clear" w:color="auto" w:fill="auto"/>
            <w:tcMar>
              <w:left w:w="0" w:type="dxa"/>
            </w:tcMar>
          </w:tcPr>
          <w:p w14:paraId="7265D4E7" w14:textId="77777777" w:rsidR="00C17DA5" w:rsidRDefault="00D65603" w:rsidP="00C17DA5">
            <w:pPr>
              <w:pStyle w:val="Brdtextmedindrag"/>
            </w:pPr>
            <w:r>
              <w:t xml:space="preserve">Finansinspektionen </w:t>
            </w:r>
            <w:r w:rsidRPr="00567A80">
              <w:rPr>
                <w:i/>
              </w:rPr>
              <w:t>skall</w:t>
            </w:r>
            <w:r>
              <w:t xml:space="preserve"> i sin tillsynsverksamhet samarbeta med motsvarande utländska tillsyns</w:t>
            </w:r>
            <w:r>
              <w:softHyphen/>
              <w:t>myn</w:t>
            </w:r>
            <w:r>
              <w:softHyphen/>
              <w:t>digheter i den utsträckning som följer av Sveriges medlemskap i Europeiska unionen.</w:t>
            </w:r>
          </w:p>
        </w:tc>
        <w:tc>
          <w:tcPr>
            <w:tcW w:w="2500" w:type="pct"/>
            <w:shd w:val="clear" w:color="auto" w:fill="auto"/>
            <w:tcMar>
              <w:right w:w="0" w:type="dxa"/>
            </w:tcMar>
          </w:tcPr>
          <w:p w14:paraId="47A59F6C" w14:textId="77777777" w:rsidR="00C17DA5" w:rsidRPr="00512842" w:rsidRDefault="00D65603" w:rsidP="00C17DA5">
            <w:pPr>
              <w:pStyle w:val="Brdtextmedindrag"/>
            </w:pPr>
            <w:r>
              <w:t xml:space="preserve">Finansinspektionen </w:t>
            </w:r>
            <w:r w:rsidRPr="00512842">
              <w:rPr>
                <w:i/>
              </w:rPr>
              <w:t>ska</w:t>
            </w:r>
            <w:r w:rsidRPr="00512842">
              <w:t xml:space="preserve"> i sin tillsynsverksamhet samarbeta med motsvarande utländska tillsyns</w:t>
            </w:r>
            <w:r>
              <w:softHyphen/>
            </w:r>
            <w:r w:rsidRPr="00512842">
              <w:t>myndigheter i den</w:t>
            </w:r>
            <w:r w:rsidRPr="00512842">
              <w:rPr>
                <w:i/>
              </w:rPr>
              <w:t xml:space="preserve"> </w:t>
            </w:r>
            <w:r w:rsidRPr="00512842">
              <w:t>utsträckning som följer av Sveriges medlemskap i Europeiska unionen</w:t>
            </w:r>
            <w:r>
              <w:t>.</w:t>
            </w:r>
          </w:p>
        </w:tc>
      </w:tr>
    </w:tbl>
    <w:p w14:paraId="6DCEB605" w14:textId="77777777" w:rsidR="00C17DA5" w:rsidRPr="00811E52" w:rsidRDefault="00D65603" w:rsidP="00C17DA5">
      <w:pPr>
        <w:pStyle w:val="Slutstreck"/>
      </w:pPr>
      <w:r w:rsidRPr="00811E52">
        <w:t>                      </w:t>
      </w:r>
    </w:p>
    <w:p w14:paraId="2E29C0CC" w14:textId="77777777" w:rsidR="00C17DA5" w:rsidRPr="00940503" w:rsidRDefault="00D65603" w:rsidP="00C17DA5">
      <w:pPr>
        <w:pStyle w:val="Brdtextmedindrag"/>
      </w:pPr>
      <w:r>
        <w:t xml:space="preserve">1. Denna lag träder i </w:t>
      </w:r>
      <w:r w:rsidRPr="00940503">
        <w:t xml:space="preserve">kraft </w:t>
      </w:r>
      <w:r w:rsidRPr="002C2B9C">
        <w:t>den 1 januari 20</w:t>
      </w:r>
      <w:r w:rsidRPr="00940503">
        <w:t>20.</w:t>
      </w:r>
    </w:p>
    <w:p w14:paraId="12D62A01" w14:textId="77777777" w:rsidR="00C17DA5" w:rsidRDefault="00D65603" w:rsidP="00C17DA5">
      <w:pPr>
        <w:pStyle w:val="Brdtextmedindrag"/>
      </w:pPr>
      <w:r>
        <w:t>2. </w:t>
      </w:r>
      <w:r w:rsidRPr="00743F54">
        <w:t>Ingripande enligt denna lag får inte ske för överträdelser som har ägt</w:t>
      </w:r>
      <w:r>
        <w:t xml:space="preserve"> </w:t>
      </w:r>
      <w:r w:rsidRPr="00743F54">
        <w:t>rum före ikraftträdandet.</w:t>
      </w:r>
      <w:bookmarkStart w:id="440" w:name="_Toc1029395"/>
      <w:bookmarkStart w:id="441" w:name="_Toc1737399"/>
      <w:bookmarkStart w:id="442" w:name="_Toc2335145"/>
      <w:r w:rsidRPr="007A15F0">
        <w:t xml:space="preserve"> </w:t>
      </w:r>
    </w:p>
    <w:bookmarkEnd w:id="440"/>
    <w:bookmarkEnd w:id="441"/>
    <w:bookmarkEnd w:id="442"/>
    <w:p w14:paraId="3D161E50" w14:textId="77777777" w:rsidR="00C17DA5" w:rsidRDefault="00C17DA5" w:rsidP="00C17DA5">
      <w:pPr>
        <w:pStyle w:val="Brdtextmedindrag"/>
        <w:sectPr w:rsidR="00C17DA5" w:rsidSect="00C17DA5">
          <w:headerReference w:type="even" r:id="rId77"/>
          <w:headerReference w:type="default" r:id="rId78"/>
          <w:footerReference w:type="even" r:id="rId79"/>
          <w:footerReference w:type="default" r:id="rId80"/>
          <w:footerReference w:type="first" r:id="rId81"/>
          <w:footnotePr>
            <w:numRestart w:val="eachSect"/>
          </w:footnotePr>
          <w:pgSz w:w="9356" w:h="13721" w:code="9"/>
          <w:pgMar w:top="794" w:right="2438" w:bottom="1191" w:left="1021" w:header="0" w:footer="709" w:gutter="0"/>
          <w:cols w:space="708"/>
          <w:docGrid w:linePitch="360"/>
        </w:sectPr>
      </w:pPr>
    </w:p>
    <w:p w14:paraId="1495B483" w14:textId="77777777" w:rsidR="00C17DA5" w:rsidRPr="007A15F0" w:rsidRDefault="00D65603" w:rsidP="00C17DA5">
      <w:pPr>
        <w:pStyle w:val="Rubrik2utannumrering"/>
        <w:spacing w:before="0"/>
      </w:pPr>
      <w:bookmarkStart w:id="443" w:name="_Toc529959519"/>
      <w:bookmarkStart w:id="444" w:name="_Toc1737400"/>
      <w:bookmarkStart w:id="445" w:name="_Toc2335146"/>
      <w:bookmarkEnd w:id="438"/>
      <w:r w:rsidRPr="007A15F0">
        <w:lastRenderedPageBreak/>
        <w:t>Förslag till lag om ändring i lagen (2000:192) om allmänna pensionsfonder (AP-fonder)</w:t>
      </w:r>
    </w:p>
    <w:p w14:paraId="4E3ACA13" w14:textId="77777777" w:rsidR="00C17DA5" w:rsidRPr="007A15F0" w:rsidRDefault="00D65603" w:rsidP="00C17DA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5F0">
        <w:rPr>
          <w:rFonts w:ascii="Times New Roman" w:hAnsi="Times New Roman"/>
          <w:sz w:val="20"/>
        </w:rPr>
        <w:t>Härigenom föreskrivs att 5 kap. 7 § lagen (2000:192) om allmänna pensionsfonder (AP-fonder) ska ha följande lydelse.</w:t>
      </w:r>
    </w:p>
    <w:p w14:paraId="4067157E" w14:textId="77777777" w:rsidR="00C17DA5" w:rsidRPr="007A15F0" w:rsidRDefault="00C17DA5" w:rsidP="00C17DA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C17DA5" w:rsidRPr="007A15F0" w14:paraId="41FA3557" w14:textId="77777777" w:rsidTr="00C17DA5">
        <w:tc>
          <w:tcPr>
            <w:tcW w:w="2500" w:type="pct"/>
            <w:shd w:val="clear" w:color="auto" w:fill="auto"/>
            <w:tcMar>
              <w:left w:w="0" w:type="dxa"/>
            </w:tcMar>
          </w:tcPr>
          <w:p w14:paraId="4DB04D67" w14:textId="77777777" w:rsidR="00C17DA5" w:rsidRPr="007A15F0" w:rsidRDefault="00D65603" w:rsidP="00C17DA5">
            <w:pPr>
              <w:pStyle w:val="Brdtext"/>
              <w:rPr>
                <w:i/>
              </w:rPr>
            </w:pPr>
            <w:r w:rsidRPr="007A15F0">
              <w:rPr>
                <w:i/>
              </w:rPr>
              <w:t>Nuvarande lydelse</w:t>
            </w:r>
          </w:p>
        </w:tc>
        <w:tc>
          <w:tcPr>
            <w:tcW w:w="2500" w:type="pct"/>
            <w:shd w:val="clear" w:color="auto" w:fill="auto"/>
            <w:tcMar>
              <w:right w:w="0" w:type="dxa"/>
            </w:tcMar>
          </w:tcPr>
          <w:p w14:paraId="7F963EF5" w14:textId="77777777" w:rsidR="00C17DA5" w:rsidRPr="007A15F0" w:rsidRDefault="00D65603" w:rsidP="00C17DA5">
            <w:pPr>
              <w:pStyle w:val="Brdtext"/>
              <w:rPr>
                <w:i/>
              </w:rPr>
            </w:pPr>
            <w:r w:rsidRPr="007A15F0">
              <w:rPr>
                <w:i/>
              </w:rPr>
              <w:t>Föreslagen lydelse</w:t>
            </w:r>
          </w:p>
        </w:tc>
      </w:tr>
      <w:tr w:rsidR="00C17DA5" w:rsidRPr="007A15F0" w14:paraId="10D0C421" w14:textId="77777777" w:rsidTr="00C17DA5">
        <w:tblPrEx>
          <w:tblLook w:val="04A0" w:firstRow="1" w:lastRow="0" w:firstColumn="1" w:lastColumn="0" w:noHBand="0" w:noVBand="1"/>
        </w:tblPrEx>
        <w:tc>
          <w:tcPr>
            <w:tcW w:w="2500" w:type="pct"/>
            <w:tcMar>
              <w:top w:w="0" w:type="dxa"/>
              <w:left w:w="0" w:type="dxa"/>
              <w:bottom w:w="0" w:type="dxa"/>
              <w:right w:w="125" w:type="dxa"/>
            </w:tcMar>
            <w:hideMark/>
          </w:tcPr>
          <w:p w14:paraId="36DD19A8" w14:textId="77777777" w:rsidR="00C17DA5" w:rsidRPr="007A15F0" w:rsidRDefault="00D65603" w:rsidP="00C17DA5">
            <w:pPr>
              <w:tabs>
                <w:tab w:val="left" w:pos="2268"/>
              </w:tabs>
              <w:overflowPunct w:val="0"/>
              <w:autoSpaceDE w:val="0"/>
              <w:autoSpaceDN w:val="0"/>
              <w:adjustRightInd w:val="0"/>
              <w:spacing w:after="0" w:line="0" w:lineRule="auto"/>
              <w:jc w:val="both"/>
              <w:textAlignment w:val="baseline"/>
              <w:rPr>
                <w:rFonts w:ascii="Times New Roman" w:hAnsi="Times New Roman"/>
                <w:i/>
                <w:sz w:val="20"/>
              </w:rPr>
            </w:pPr>
            <w:r w:rsidRPr="007A15F0">
              <w:rPr>
                <w:rFonts w:ascii="Times New Roman" w:hAnsi="Times New Roman"/>
                <w:i/>
                <w:sz w:val="20"/>
              </w:rPr>
              <w:t>Nuvarande lydelse</w:t>
            </w:r>
          </w:p>
        </w:tc>
        <w:tc>
          <w:tcPr>
            <w:tcW w:w="2500" w:type="pct"/>
            <w:tcMar>
              <w:top w:w="0" w:type="dxa"/>
              <w:left w:w="125" w:type="dxa"/>
              <w:bottom w:w="0" w:type="dxa"/>
              <w:right w:w="0" w:type="dxa"/>
            </w:tcMar>
            <w:hideMark/>
          </w:tcPr>
          <w:p w14:paraId="5B2E0DB5" w14:textId="77777777" w:rsidR="00C17DA5" w:rsidRPr="007A15F0" w:rsidRDefault="00D65603" w:rsidP="00C17DA5">
            <w:pPr>
              <w:tabs>
                <w:tab w:val="left" w:pos="2268"/>
              </w:tabs>
              <w:overflowPunct w:val="0"/>
              <w:autoSpaceDE w:val="0"/>
              <w:autoSpaceDN w:val="0"/>
              <w:adjustRightInd w:val="0"/>
              <w:spacing w:after="0" w:line="0" w:lineRule="auto"/>
              <w:jc w:val="both"/>
              <w:textAlignment w:val="baseline"/>
              <w:rPr>
                <w:rFonts w:ascii="Times New Roman" w:hAnsi="Times New Roman"/>
                <w:i/>
                <w:sz w:val="20"/>
              </w:rPr>
            </w:pPr>
            <w:r w:rsidRPr="007A15F0">
              <w:rPr>
                <w:rFonts w:ascii="Times New Roman" w:hAnsi="Times New Roman"/>
                <w:i/>
                <w:sz w:val="20"/>
              </w:rPr>
              <w:t>Föreslagen lydelse</w:t>
            </w:r>
          </w:p>
        </w:tc>
      </w:tr>
    </w:tbl>
    <w:p w14:paraId="3400E4A1" w14:textId="77777777" w:rsidR="00C17DA5" w:rsidRPr="007A15F0" w:rsidRDefault="00D65603" w:rsidP="00C17DA5">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7A15F0">
        <w:rPr>
          <w:rFonts w:ascii="Times New Roman" w:hAnsi="Times New Roman"/>
          <w:b/>
          <w:sz w:val="20"/>
        </w:rPr>
        <w:t>5 kap.</w:t>
      </w:r>
    </w:p>
    <w:p w14:paraId="214FC8A3" w14:textId="77777777" w:rsidR="00C17DA5" w:rsidRPr="007A15F0" w:rsidRDefault="00D65603" w:rsidP="00C17DA5">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7A15F0">
        <w:rPr>
          <w:rFonts w:ascii="Times New Roman" w:hAnsi="Times New Roman"/>
          <w:sz w:val="20"/>
        </w:rPr>
        <w:t>7 §</w:t>
      </w:r>
      <w:r w:rsidRPr="007A15F0">
        <w:rPr>
          <w:rFonts w:ascii="Times New Roman" w:eastAsiaTheme="majorEastAsia" w:hAnsi="Times New Roman"/>
          <w:sz w:val="20"/>
          <w:vertAlign w:val="superscript"/>
        </w:rPr>
        <w:footnoteReference w:id="6"/>
      </w:r>
    </w:p>
    <w:p w14:paraId="0CD0C805" w14:textId="77777777" w:rsidR="00C17DA5" w:rsidRPr="007A15F0" w:rsidRDefault="00D65603" w:rsidP="00C17DA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5F0">
        <w:rPr>
          <w:rFonts w:ascii="Times New Roman" w:hAnsi="Times New Roman"/>
          <w:sz w:val="20"/>
        </w:rPr>
        <w:t>Följande bestämmelser i lagen (2004:46) om värdepappersfonder ska gälla för förvaltningen av fonderna:</w:t>
      </w:r>
    </w:p>
    <w:p w14:paraId="40962123" w14:textId="77777777" w:rsidR="00C17DA5" w:rsidRPr="007A15F0" w:rsidRDefault="00D65603" w:rsidP="00C17DA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5F0">
        <w:rPr>
          <w:rFonts w:ascii="Times New Roman" w:hAnsi="Times New Roman"/>
          <w:sz w:val="20"/>
        </w:rPr>
        <w:t>– 2 kap. 18 § om förbud för vissa personer med insynsställning att handla med en värdepappersfond,</w:t>
      </w:r>
    </w:p>
    <w:p w14:paraId="5A8213D4" w14:textId="77777777" w:rsidR="00C17DA5" w:rsidRPr="007A15F0" w:rsidRDefault="00D65603" w:rsidP="00C17DA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5F0">
        <w:rPr>
          <w:rFonts w:ascii="Times New Roman" w:hAnsi="Times New Roman"/>
          <w:sz w:val="20"/>
        </w:rPr>
        <w:t>– 2 kap. 21 § första stycket om skadestånd,</w:t>
      </w:r>
    </w:p>
    <w:p w14:paraId="4B3F9D3B" w14:textId="77777777" w:rsidR="00C17DA5" w:rsidRPr="007A15F0" w:rsidRDefault="00D65603" w:rsidP="00C17DA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5F0">
        <w:rPr>
          <w:rFonts w:ascii="Times New Roman" w:hAnsi="Times New Roman"/>
          <w:sz w:val="20"/>
        </w:rPr>
        <w:t>– 4 kap. 2 § om företrädare för andelsägarna i en värdepappersfond m.m.,</w:t>
      </w:r>
    </w:p>
    <w:p w14:paraId="627FCBE1" w14:textId="77777777" w:rsidR="00C17DA5" w:rsidRPr="007A15F0" w:rsidRDefault="00D65603" w:rsidP="00C17DA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5F0">
        <w:rPr>
          <w:rFonts w:ascii="Times New Roman" w:hAnsi="Times New Roman"/>
          <w:sz w:val="20"/>
        </w:rPr>
        <w:t>– 4 kap. 8 och 9 §§ om upprättande och godkännande av fondbestäm</w:t>
      </w:r>
      <w:r w:rsidRPr="007A15F0">
        <w:rPr>
          <w:rFonts w:ascii="Times New Roman" w:hAnsi="Times New Roman"/>
          <w:sz w:val="20"/>
        </w:rPr>
        <w:softHyphen/>
        <w:t>melser,</w:t>
      </w:r>
    </w:p>
    <w:p w14:paraId="5BBD62B5" w14:textId="77777777" w:rsidR="00C17DA5" w:rsidRPr="007A15F0" w:rsidRDefault="00D65603" w:rsidP="00C17DA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5F0">
        <w:rPr>
          <w:rFonts w:ascii="Times New Roman" w:hAnsi="Times New Roman"/>
          <w:sz w:val="20"/>
        </w:rPr>
        <w:t>– 4 kap. 13 § första stycket om inlösen av fondandelar,</w:t>
      </w:r>
    </w:p>
    <w:p w14:paraId="0B80B025" w14:textId="77777777" w:rsidR="00C17DA5" w:rsidRPr="007A15F0" w:rsidRDefault="00D65603" w:rsidP="00C17DA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5F0">
        <w:rPr>
          <w:rFonts w:ascii="Times New Roman" w:hAnsi="Times New Roman"/>
          <w:sz w:val="20"/>
        </w:rPr>
        <w:t>– 4 kap. 15–24 §§ om information om en värdepappersfond,</w:t>
      </w:r>
    </w:p>
    <w:tbl>
      <w:tblPr>
        <w:tblW w:w="5000" w:type="pct"/>
        <w:tblCellMar>
          <w:left w:w="125" w:type="dxa"/>
          <w:right w:w="125" w:type="dxa"/>
        </w:tblCellMar>
        <w:tblLook w:val="0000" w:firstRow="0" w:lastRow="0" w:firstColumn="0" w:lastColumn="0" w:noHBand="0" w:noVBand="0"/>
      </w:tblPr>
      <w:tblGrid>
        <w:gridCol w:w="2948"/>
        <w:gridCol w:w="2949"/>
      </w:tblGrid>
      <w:tr w:rsidR="00C17DA5" w:rsidRPr="007A15F0" w14:paraId="31DA3AD3" w14:textId="77777777" w:rsidTr="00C17DA5">
        <w:tc>
          <w:tcPr>
            <w:tcW w:w="2500" w:type="pct"/>
            <w:shd w:val="clear" w:color="auto" w:fill="auto"/>
            <w:tcMar>
              <w:left w:w="0" w:type="dxa"/>
            </w:tcMar>
          </w:tcPr>
          <w:p w14:paraId="62F22E9E" w14:textId="77777777" w:rsidR="00C17DA5" w:rsidRPr="007A15F0" w:rsidRDefault="00D65603" w:rsidP="00C17DA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5F0">
              <w:rPr>
                <w:rFonts w:ascii="Times New Roman" w:hAnsi="Times New Roman"/>
                <w:sz w:val="20"/>
              </w:rPr>
              <w:t>– 5 kap. 1, 3–19 och 21–</w:t>
            </w:r>
            <w:r w:rsidRPr="007A15F0">
              <w:rPr>
                <w:rFonts w:ascii="Times New Roman" w:hAnsi="Times New Roman"/>
                <w:i/>
                <w:sz w:val="20"/>
              </w:rPr>
              <w:t>25</w:t>
            </w:r>
            <w:r w:rsidRPr="007A15F0">
              <w:rPr>
                <w:rFonts w:ascii="Times New Roman" w:hAnsi="Times New Roman"/>
                <w:sz w:val="20"/>
              </w:rPr>
              <w:t> §§ om placering av medel i en värde</w:t>
            </w:r>
            <w:r w:rsidRPr="007A15F0">
              <w:rPr>
                <w:rFonts w:ascii="Times New Roman" w:hAnsi="Times New Roman"/>
                <w:sz w:val="20"/>
              </w:rPr>
              <w:softHyphen/>
              <w:t>pappersfond m.m., samt</w:t>
            </w:r>
          </w:p>
        </w:tc>
        <w:tc>
          <w:tcPr>
            <w:tcW w:w="2500" w:type="pct"/>
            <w:shd w:val="clear" w:color="auto" w:fill="auto"/>
            <w:tcMar>
              <w:right w:w="0" w:type="dxa"/>
            </w:tcMar>
          </w:tcPr>
          <w:p w14:paraId="7FF33F8F" w14:textId="77777777" w:rsidR="00C17DA5" w:rsidRPr="007A15F0" w:rsidRDefault="00D65603" w:rsidP="00C17DA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5F0">
              <w:rPr>
                <w:rFonts w:ascii="Times New Roman" w:hAnsi="Times New Roman"/>
                <w:sz w:val="20"/>
              </w:rPr>
              <w:t>– 5 kap. 1, 3–19 och 21–</w:t>
            </w:r>
            <w:r w:rsidRPr="000B44B4">
              <w:rPr>
                <w:rFonts w:ascii="Times New Roman" w:hAnsi="Times New Roman"/>
                <w:i/>
                <w:sz w:val="20"/>
              </w:rPr>
              <w:t>26</w:t>
            </w:r>
            <w:r w:rsidRPr="007A15F0">
              <w:rPr>
                <w:rFonts w:ascii="Times New Roman" w:hAnsi="Times New Roman"/>
                <w:sz w:val="20"/>
              </w:rPr>
              <w:t> §§ om placering av medel i en värde</w:t>
            </w:r>
            <w:r w:rsidRPr="007A15F0">
              <w:rPr>
                <w:rFonts w:ascii="Times New Roman" w:hAnsi="Times New Roman"/>
                <w:sz w:val="20"/>
              </w:rPr>
              <w:softHyphen/>
              <w:t>pappersfond m.m., samt</w:t>
            </w:r>
          </w:p>
        </w:tc>
      </w:tr>
      <w:tr w:rsidR="00C17DA5" w:rsidRPr="007A15F0" w14:paraId="2D6D56D4" w14:textId="77777777" w:rsidTr="00C17DA5">
        <w:tblPrEx>
          <w:tblLook w:val="04A0" w:firstRow="1" w:lastRow="0" w:firstColumn="1" w:lastColumn="0" w:noHBand="0" w:noVBand="1"/>
        </w:tblPrEx>
        <w:tc>
          <w:tcPr>
            <w:tcW w:w="2500" w:type="pct"/>
            <w:tcMar>
              <w:top w:w="0" w:type="dxa"/>
              <w:left w:w="0" w:type="dxa"/>
              <w:bottom w:w="0" w:type="dxa"/>
              <w:right w:w="125" w:type="dxa"/>
            </w:tcMar>
            <w:hideMark/>
          </w:tcPr>
          <w:p w14:paraId="1C0F7D75" w14:textId="77777777" w:rsidR="00C17DA5" w:rsidRPr="007A15F0" w:rsidRDefault="00D65603" w:rsidP="00C17DA5">
            <w:pPr>
              <w:tabs>
                <w:tab w:val="left" w:pos="2268"/>
              </w:tabs>
              <w:overflowPunct w:val="0"/>
              <w:autoSpaceDE w:val="0"/>
              <w:autoSpaceDN w:val="0"/>
              <w:adjustRightInd w:val="0"/>
              <w:spacing w:after="0" w:line="0" w:lineRule="auto"/>
              <w:ind w:firstLine="170"/>
              <w:jc w:val="both"/>
              <w:textAlignment w:val="baseline"/>
              <w:rPr>
                <w:rFonts w:ascii="Times New Roman" w:hAnsi="Times New Roman"/>
                <w:sz w:val="20"/>
              </w:rPr>
            </w:pPr>
            <w:r w:rsidRPr="007A15F0">
              <w:rPr>
                <w:rFonts w:ascii="Times New Roman" w:hAnsi="Times New Roman"/>
                <w:sz w:val="20"/>
              </w:rPr>
              <w:t>– 4 kap. 15–</w:t>
            </w:r>
            <w:r w:rsidRPr="007A15F0">
              <w:rPr>
                <w:rFonts w:ascii="Times New Roman" w:hAnsi="Times New Roman"/>
                <w:i/>
                <w:sz w:val="20"/>
              </w:rPr>
              <w:t>24</w:t>
            </w:r>
            <w:r w:rsidRPr="007A15F0">
              <w:rPr>
                <w:rFonts w:ascii="Times New Roman" w:hAnsi="Times New Roman"/>
                <w:sz w:val="20"/>
              </w:rPr>
              <w:t> §§ om informa</w:t>
            </w:r>
            <w:r w:rsidRPr="007A15F0">
              <w:rPr>
                <w:rFonts w:ascii="Times New Roman" w:hAnsi="Times New Roman"/>
                <w:sz w:val="20"/>
              </w:rPr>
              <w:softHyphen/>
              <w:t>tion om en värdepappersfond,</w:t>
            </w:r>
          </w:p>
        </w:tc>
        <w:tc>
          <w:tcPr>
            <w:tcW w:w="2500" w:type="pct"/>
            <w:tcMar>
              <w:top w:w="0" w:type="dxa"/>
              <w:left w:w="125" w:type="dxa"/>
              <w:bottom w:w="0" w:type="dxa"/>
              <w:right w:w="0" w:type="dxa"/>
            </w:tcMar>
            <w:hideMark/>
          </w:tcPr>
          <w:p w14:paraId="194CABF3" w14:textId="77777777" w:rsidR="00C17DA5" w:rsidRPr="007A15F0" w:rsidRDefault="00D65603" w:rsidP="00C17DA5">
            <w:pPr>
              <w:tabs>
                <w:tab w:val="left" w:pos="2268"/>
              </w:tabs>
              <w:overflowPunct w:val="0"/>
              <w:autoSpaceDE w:val="0"/>
              <w:autoSpaceDN w:val="0"/>
              <w:adjustRightInd w:val="0"/>
              <w:spacing w:after="0" w:line="0" w:lineRule="auto"/>
              <w:ind w:firstLine="170"/>
              <w:jc w:val="both"/>
              <w:textAlignment w:val="baseline"/>
              <w:rPr>
                <w:rFonts w:ascii="Times New Roman" w:hAnsi="Times New Roman"/>
                <w:sz w:val="20"/>
              </w:rPr>
            </w:pPr>
            <w:r w:rsidRPr="007A15F0">
              <w:rPr>
                <w:rFonts w:ascii="Times New Roman" w:hAnsi="Times New Roman"/>
                <w:sz w:val="20"/>
              </w:rPr>
              <w:t>– 4 kap. 15–</w:t>
            </w:r>
            <w:r w:rsidRPr="007A15F0">
              <w:rPr>
                <w:rFonts w:ascii="Times New Roman" w:hAnsi="Times New Roman"/>
                <w:i/>
                <w:sz w:val="20"/>
              </w:rPr>
              <w:t>28</w:t>
            </w:r>
            <w:r w:rsidRPr="007A15F0">
              <w:rPr>
                <w:rFonts w:ascii="Times New Roman" w:hAnsi="Times New Roman"/>
                <w:sz w:val="20"/>
              </w:rPr>
              <w:t> §§ om informa</w:t>
            </w:r>
            <w:r w:rsidRPr="007A15F0">
              <w:rPr>
                <w:rFonts w:ascii="Times New Roman" w:hAnsi="Times New Roman"/>
                <w:sz w:val="20"/>
              </w:rPr>
              <w:softHyphen/>
              <w:t>tion om en värdepappersfond,</w:t>
            </w:r>
          </w:p>
        </w:tc>
      </w:tr>
    </w:tbl>
    <w:p w14:paraId="56A8DCC7" w14:textId="77777777" w:rsidR="00C17DA5" w:rsidRPr="007A15F0" w:rsidRDefault="00D65603" w:rsidP="00C17DA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5F0">
        <w:rPr>
          <w:rFonts w:ascii="Times New Roman" w:hAnsi="Times New Roman"/>
          <w:sz w:val="20"/>
        </w:rPr>
        <w:t>– 10 kap. 8 § om skyldighet för revisor att anmäla vissa förhållanden till Finansinspektionen.</w:t>
      </w:r>
    </w:p>
    <w:p w14:paraId="272AAF5D" w14:textId="77777777" w:rsidR="00C17DA5" w:rsidRPr="007A15F0" w:rsidRDefault="00D65603" w:rsidP="00C17DA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5F0">
        <w:rPr>
          <w:rFonts w:ascii="Times New Roman" w:hAnsi="Times New Roman"/>
          <w:sz w:val="20"/>
        </w:rPr>
        <w:t xml:space="preserve">Vid tillämpningen av de bestämmelser som anges i första stycket ska fonderna anses som värdepappersfonder och Pensionsmyndigheten som fondandelsägare. Det som föreskrivs om fondbolag ska avse Sjunde </w:t>
      </w:r>
      <w:r w:rsidRPr="007A15F0">
        <w:rPr>
          <w:rFonts w:ascii="Times New Roman" w:hAnsi="Times New Roman"/>
          <w:sz w:val="20"/>
        </w:rPr>
        <w:br/>
        <w:t>AP-fonden.</w:t>
      </w:r>
    </w:p>
    <w:p w14:paraId="2B9639EF" w14:textId="77777777" w:rsidR="00C17DA5" w:rsidRPr="007A15F0" w:rsidRDefault="00D65603" w:rsidP="00C17DA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5F0">
        <w:rPr>
          <w:rFonts w:ascii="Times New Roman" w:hAnsi="Times New Roman"/>
          <w:sz w:val="20"/>
        </w:rPr>
        <w:t>Regeringen eller den myndighet som regeringen bestämmer får, utom såvitt avser 2 kap. 18 § om förbud för vissa personer med insynsställning att handla med en värdepappersfond och 2 kap. 21 § första stycket om skadestånd, meddela föreskrifter om avvikelser från de bestämmelser som anges i första stycket och i ett enskilt fall besluta om undantag från dessa bestämmelser.</w:t>
      </w:r>
    </w:p>
    <w:p w14:paraId="3D3953AD" w14:textId="77777777" w:rsidR="00C17DA5" w:rsidRPr="007A15F0" w:rsidRDefault="00D65603" w:rsidP="00C17DA5">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7A15F0">
        <w:rPr>
          <w:rFonts w:ascii="Times New Roman" w:hAnsi="Times New Roman"/>
          <w:spacing w:val="34"/>
          <w:sz w:val="20"/>
          <w:u w:val="single"/>
        </w:rPr>
        <w:t>                      </w:t>
      </w:r>
    </w:p>
    <w:p w14:paraId="5B4BE31F" w14:textId="77777777" w:rsidR="00C17DA5" w:rsidRDefault="00D65603" w:rsidP="00C17DA5">
      <w:pPr>
        <w:pStyle w:val="Brdtextmedindrag"/>
      </w:pPr>
      <w:r w:rsidRPr="007A15F0">
        <w:t>Denna lag träder i kraft den 1 januari 2020.</w:t>
      </w:r>
    </w:p>
    <w:p w14:paraId="0954FCD9" w14:textId="77777777" w:rsidR="00C17DA5" w:rsidRDefault="00C17DA5" w:rsidP="00C17DA5">
      <w:pPr>
        <w:pStyle w:val="Brdtextmedindrag"/>
      </w:pPr>
    </w:p>
    <w:p w14:paraId="1C74C97B" w14:textId="77777777" w:rsidR="00C17DA5" w:rsidRDefault="00C17DA5" w:rsidP="00C17DA5">
      <w:pPr>
        <w:pStyle w:val="Brdtextmedindrag"/>
      </w:pPr>
    </w:p>
    <w:p w14:paraId="47623373" w14:textId="77777777" w:rsidR="00C17DA5" w:rsidRDefault="00C17DA5" w:rsidP="00C17DA5">
      <w:pPr>
        <w:pStyle w:val="Brdtextmedindrag"/>
        <w:sectPr w:rsidR="00C17DA5" w:rsidSect="00C17DA5">
          <w:headerReference w:type="even" r:id="rId82"/>
          <w:headerReference w:type="default" r:id="rId83"/>
          <w:footerReference w:type="even" r:id="rId84"/>
          <w:footerReference w:type="default" r:id="rId85"/>
          <w:footerReference w:type="first" r:id="rId86"/>
          <w:footnotePr>
            <w:numRestart w:val="eachSect"/>
          </w:footnotePr>
          <w:pgSz w:w="9356" w:h="13721" w:code="9"/>
          <w:pgMar w:top="794" w:right="2438" w:bottom="1191" w:left="1021" w:header="0" w:footer="709" w:gutter="0"/>
          <w:cols w:space="708"/>
          <w:docGrid w:linePitch="360"/>
        </w:sectPr>
      </w:pPr>
    </w:p>
    <w:p w14:paraId="1D5C8C5C" w14:textId="77777777" w:rsidR="00C17DA5" w:rsidRDefault="00D65603" w:rsidP="00C17DA5">
      <w:pPr>
        <w:pStyle w:val="Rubrik2utannumrering"/>
        <w:spacing w:before="0"/>
      </w:pPr>
      <w:r>
        <w:lastRenderedPageBreak/>
        <w:t>Förslag till lag om ändring i lagen (2004:46) om värdepappersfonder</w:t>
      </w:r>
      <w:bookmarkEnd w:id="443"/>
      <w:bookmarkEnd w:id="444"/>
      <w:bookmarkEnd w:id="445"/>
      <w:r>
        <w:t xml:space="preserve"> </w:t>
      </w:r>
    </w:p>
    <w:p w14:paraId="02816723" w14:textId="77777777" w:rsidR="00C17DA5" w:rsidRDefault="00D65603" w:rsidP="00C17DA5">
      <w:pPr>
        <w:pStyle w:val="Brdtextmedindrag"/>
      </w:pPr>
      <w:r>
        <w:t xml:space="preserve">Härigenom föreskrivs i fråga om </w:t>
      </w:r>
      <w:r w:rsidRPr="00BE287B">
        <w:t>lagen (2004:46) om värdepappers</w:t>
      </w:r>
      <w:r>
        <w:softHyphen/>
      </w:r>
      <w:r w:rsidRPr="00BE287B">
        <w:t>fonder</w:t>
      </w:r>
      <w:r>
        <w:rPr>
          <w:rStyle w:val="Fotnotsreferens"/>
        </w:rPr>
        <w:footnoteReference w:id="7"/>
      </w:r>
      <w:r w:rsidRPr="00BE287B">
        <w:t xml:space="preserve"> </w:t>
      </w:r>
    </w:p>
    <w:p w14:paraId="395E68A8" w14:textId="77777777" w:rsidR="00C17DA5" w:rsidRPr="002D096D" w:rsidRDefault="00D65603" w:rsidP="00C17DA5">
      <w:pPr>
        <w:pStyle w:val="Brdtextmedindrag"/>
        <w:rPr>
          <w:i/>
        </w:rPr>
      </w:pPr>
      <w:r w:rsidRPr="002D096D">
        <w:rPr>
          <w:i/>
        </w:rPr>
        <w:t xml:space="preserve">dels </w:t>
      </w:r>
      <w:r>
        <w:t xml:space="preserve">att 1 kap. 6 d § ska ha följande lydelse, </w:t>
      </w:r>
    </w:p>
    <w:p w14:paraId="75E1BEAF" w14:textId="77777777" w:rsidR="00C17DA5" w:rsidRDefault="00D65603" w:rsidP="00C17DA5">
      <w:pPr>
        <w:pStyle w:val="Brdtextmedindrag"/>
      </w:pPr>
      <w:r w:rsidRPr="002D096D">
        <w:rPr>
          <w:i/>
        </w:rPr>
        <w:t>dels</w:t>
      </w:r>
      <w:r>
        <w:t> att det ska införas en ny paragraf, 5 kap. 26 §, och närmast före 5 kap. 26</w:t>
      </w:r>
      <w:r w:rsidRPr="00AF4A85">
        <w:t xml:space="preserve"> § en ny rubrik </w:t>
      </w:r>
      <w:r>
        <w:t>av</w:t>
      </w:r>
      <w:r w:rsidRPr="00AF4A85">
        <w:t xml:space="preserve"> följande lydelse</w:t>
      </w:r>
      <w:r w:rsidRPr="0011269C">
        <w:t>.</w:t>
      </w:r>
    </w:p>
    <w:p w14:paraId="705D459E" w14:textId="77777777" w:rsidR="00C17DA5" w:rsidRPr="008C2B30" w:rsidRDefault="00C17DA5" w:rsidP="00C17DA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17DA5" w:rsidRPr="005B0E77" w14:paraId="3661AC11" w14:textId="77777777" w:rsidTr="00C17DA5">
        <w:tc>
          <w:tcPr>
            <w:tcW w:w="2500" w:type="pct"/>
            <w:shd w:val="clear" w:color="auto" w:fill="auto"/>
            <w:tcMar>
              <w:left w:w="0" w:type="dxa"/>
            </w:tcMar>
          </w:tcPr>
          <w:p w14:paraId="4544BCF4" w14:textId="77777777" w:rsidR="00C17DA5" w:rsidRPr="005B0E77" w:rsidRDefault="00D65603" w:rsidP="00C17DA5">
            <w:pPr>
              <w:pStyle w:val="Brdtext"/>
              <w:rPr>
                <w:i/>
              </w:rPr>
            </w:pPr>
            <w:r w:rsidRPr="005B0E77">
              <w:rPr>
                <w:i/>
              </w:rPr>
              <w:t>Nuvarande lydelse</w:t>
            </w:r>
          </w:p>
        </w:tc>
        <w:tc>
          <w:tcPr>
            <w:tcW w:w="2500" w:type="pct"/>
            <w:shd w:val="clear" w:color="auto" w:fill="auto"/>
            <w:tcMar>
              <w:right w:w="0" w:type="dxa"/>
            </w:tcMar>
          </w:tcPr>
          <w:p w14:paraId="7911AE89" w14:textId="77777777" w:rsidR="00C17DA5" w:rsidRPr="005B0E77" w:rsidRDefault="00D65603" w:rsidP="00C17DA5">
            <w:pPr>
              <w:pStyle w:val="Brdtext"/>
              <w:rPr>
                <w:i/>
              </w:rPr>
            </w:pPr>
            <w:r w:rsidRPr="005B0E77">
              <w:rPr>
                <w:i/>
              </w:rPr>
              <w:t>Föreslagen lydelse</w:t>
            </w:r>
          </w:p>
        </w:tc>
      </w:tr>
    </w:tbl>
    <w:p w14:paraId="5C12CA09" w14:textId="77777777" w:rsidR="00C17DA5" w:rsidRDefault="00D65603" w:rsidP="00C17DA5">
      <w:pPr>
        <w:pStyle w:val="Brdtext"/>
        <w:spacing w:before="230"/>
        <w:jc w:val="center"/>
        <w:rPr>
          <w:b/>
        </w:rPr>
      </w:pPr>
      <w:r>
        <w:rPr>
          <w:b/>
        </w:rPr>
        <w:t xml:space="preserve">1 kap. </w:t>
      </w:r>
    </w:p>
    <w:p w14:paraId="57DDAE82" w14:textId="77777777" w:rsidR="00C17DA5" w:rsidRPr="002D096D" w:rsidRDefault="00D65603" w:rsidP="00C17DA5">
      <w:pPr>
        <w:pStyle w:val="Brdtext"/>
        <w:jc w:val="center"/>
      </w:pPr>
      <w:r w:rsidRPr="002D096D">
        <w:t>6</w:t>
      </w:r>
      <w:r>
        <w:t> </w:t>
      </w:r>
      <w:r w:rsidRPr="002D096D">
        <w:t>d</w:t>
      </w:r>
      <w:r>
        <w:t> </w:t>
      </w:r>
      <w:r w:rsidRPr="002D096D">
        <w:t>§</w:t>
      </w:r>
      <w:r>
        <w:rPr>
          <w:rStyle w:val="Fotnotsreferens"/>
        </w:rPr>
        <w:footnoteReference w:id="8"/>
      </w:r>
      <w:r w:rsidRPr="002D096D">
        <w:t xml:space="preserve"> </w:t>
      </w:r>
    </w:p>
    <w:tbl>
      <w:tblPr>
        <w:tblW w:w="5000" w:type="pct"/>
        <w:tblCellMar>
          <w:left w:w="125" w:type="dxa"/>
          <w:right w:w="125" w:type="dxa"/>
        </w:tblCellMar>
        <w:tblLook w:val="0000" w:firstRow="0" w:lastRow="0" w:firstColumn="0" w:lastColumn="0" w:noHBand="0" w:noVBand="0"/>
      </w:tblPr>
      <w:tblGrid>
        <w:gridCol w:w="2948"/>
        <w:gridCol w:w="2949"/>
      </w:tblGrid>
      <w:tr w:rsidR="00C17DA5" w14:paraId="3E2139E3" w14:textId="77777777" w:rsidTr="00C17DA5">
        <w:tc>
          <w:tcPr>
            <w:tcW w:w="2500" w:type="pct"/>
            <w:shd w:val="clear" w:color="auto" w:fill="auto"/>
            <w:tcMar>
              <w:left w:w="0" w:type="dxa"/>
            </w:tcMar>
          </w:tcPr>
          <w:p w14:paraId="6E7C9900" w14:textId="77777777" w:rsidR="00C17DA5" w:rsidRPr="002D096D" w:rsidRDefault="00D65603" w:rsidP="00C17DA5">
            <w:pPr>
              <w:pStyle w:val="Brdtextmedindrag"/>
              <w:rPr>
                <w:i/>
              </w:rPr>
            </w:pPr>
            <w:r w:rsidRPr="00E42590">
              <w:t>För den förvaltning av en värde</w:t>
            </w:r>
            <w:r>
              <w:softHyphen/>
            </w:r>
            <w:r w:rsidRPr="00E42590">
              <w:t>pappersfond som ett förvaltnings</w:t>
            </w:r>
            <w:r>
              <w:softHyphen/>
            </w:r>
            <w:r w:rsidRPr="00E42590">
              <w:t>bolag utför efter att ha fått tillstånd enligt 6 b § gäller 2 kap. 15 c §, 3</w:t>
            </w:r>
            <w:r>
              <w:t> </w:t>
            </w:r>
            <w:r w:rsidRPr="00E42590">
              <w:t>kap., 4 kap. 1–3 och 8–24 §§, 5</w:t>
            </w:r>
            <w:r>
              <w:t> </w:t>
            </w:r>
            <w:r w:rsidRPr="00E42590">
              <w:t>kap. 1 och 3–</w:t>
            </w:r>
            <w:r w:rsidRPr="002D096D">
              <w:rPr>
                <w:i/>
              </w:rPr>
              <w:t>25</w:t>
            </w:r>
            <w:r w:rsidRPr="00E42590">
              <w:t xml:space="preserve"> §§, 5 a kap., 8</w:t>
            </w:r>
            <w:r>
              <w:t> </w:t>
            </w:r>
            <w:r w:rsidRPr="00E42590">
              <w:t>kap. och 9 kap. Det som anges där om fondbolag ska i stället gälla för</w:t>
            </w:r>
            <w:r>
              <w:softHyphen/>
            </w:r>
            <w:r w:rsidRPr="00E42590">
              <w:t>valtningsbolaget.</w:t>
            </w:r>
          </w:p>
        </w:tc>
        <w:tc>
          <w:tcPr>
            <w:tcW w:w="2500" w:type="pct"/>
            <w:shd w:val="clear" w:color="auto" w:fill="auto"/>
            <w:tcMar>
              <w:right w:w="0" w:type="dxa"/>
            </w:tcMar>
          </w:tcPr>
          <w:p w14:paraId="3D0684CB" w14:textId="77777777" w:rsidR="00C17DA5" w:rsidRPr="00E42590" w:rsidRDefault="00D65603" w:rsidP="00C17DA5">
            <w:pPr>
              <w:pStyle w:val="Brdtextmedindrag"/>
            </w:pPr>
            <w:r w:rsidRPr="00E42590">
              <w:t>För den förvaltning av en värde</w:t>
            </w:r>
            <w:r>
              <w:softHyphen/>
            </w:r>
            <w:r w:rsidRPr="00E42590">
              <w:t>pappersfond som ett förvaltnings</w:t>
            </w:r>
            <w:r>
              <w:softHyphen/>
            </w:r>
            <w:r w:rsidRPr="00E42590">
              <w:t>bolag utför efter att ha fått tillstånd enl</w:t>
            </w:r>
            <w:r>
              <w:t>igt 6 b § gäller</w:t>
            </w:r>
            <w:r w:rsidRPr="002D096D">
              <w:t xml:space="preserve"> </w:t>
            </w:r>
            <w:r w:rsidRPr="00E42590">
              <w:t>2 kap. 15 c §, 3</w:t>
            </w:r>
            <w:r>
              <w:t> </w:t>
            </w:r>
            <w:r w:rsidRPr="00E42590">
              <w:t>kap., 4 kap. 1–</w:t>
            </w:r>
            <w:r w:rsidRPr="002D096D">
              <w:t>3 och 8–24 §§, 5</w:t>
            </w:r>
            <w:r>
              <w:t> </w:t>
            </w:r>
            <w:r w:rsidRPr="002D096D">
              <w:t>kap. 1 och 3–</w:t>
            </w:r>
            <w:r w:rsidRPr="00E42590">
              <w:rPr>
                <w:i/>
              </w:rPr>
              <w:t>26</w:t>
            </w:r>
            <w:r w:rsidRPr="002D096D">
              <w:rPr>
                <w:i/>
              </w:rPr>
              <w:t xml:space="preserve"> </w:t>
            </w:r>
            <w:r w:rsidRPr="00E42590">
              <w:t>§§, 5 a kap., 8</w:t>
            </w:r>
            <w:r>
              <w:t> </w:t>
            </w:r>
            <w:r w:rsidRPr="00E42590">
              <w:t>kap. och 9 kap. Det som anges där om fondbolag ska i stället gälla för</w:t>
            </w:r>
            <w:r>
              <w:softHyphen/>
            </w:r>
            <w:r w:rsidRPr="00E42590">
              <w:t>valtningsbolaget.</w:t>
            </w:r>
          </w:p>
        </w:tc>
      </w:tr>
    </w:tbl>
    <w:p w14:paraId="1BB680A6" w14:textId="77777777" w:rsidR="00C17DA5" w:rsidRDefault="00D65603" w:rsidP="00C17DA5">
      <w:pPr>
        <w:pStyle w:val="Brdtextmedindrag"/>
      </w:pPr>
      <w:r w:rsidRPr="004D5957">
        <w:t>Vid</w:t>
      </w:r>
      <w:r>
        <w:t xml:space="preserve"> sådan förvaltning som avses i första stycket ska det som anges i 9 kap. 1 § första stycket 1 i stället avse fall när förvaltningsbolagets till</w:t>
      </w:r>
      <w:r>
        <w:softHyphen/>
        <w:t>stånd återkallats av behörig myndighet i bolagets hemland eller Finans</w:t>
      </w:r>
      <w:r>
        <w:softHyphen/>
        <w:t xml:space="preserve">inspektionen enligt 12 kap. 15 § tredje stycket beslutat att bolaget inte längre får förvalta en värdepappersfond. </w:t>
      </w:r>
    </w:p>
    <w:p w14:paraId="43722936" w14:textId="77777777" w:rsidR="00C17DA5" w:rsidRDefault="00D65603" w:rsidP="00C17DA5">
      <w:pPr>
        <w:pStyle w:val="Brdtext"/>
        <w:spacing w:before="230"/>
        <w:jc w:val="center"/>
        <w:rPr>
          <w:b/>
        </w:rPr>
      </w:pPr>
      <w:r>
        <w:rPr>
          <w:b/>
        </w:rPr>
        <w:t>5 kap.</w:t>
      </w:r>
    </w:p>
    <w:tbl>
      <w:tblPr>
        <w:tblW w:w="5000" w:type="pct"/>
        <w:tblCellMar>
          <w:left w:w="125" w:type="dxa"/>
          <w:right w:w="125" w:type="dxa"/>
        </w:tblCellMar>
        <w:tblLook w:val="0000" w:firstRow="0" w:lastRow="0" w:firstColumn="0" w:lastColumn="0" w:noHBand="0" w:noVBand="0"/>
      </w:tblPr>
      <w:tblGrid>
        <w:gridCol w:w="2948"/>
        <w:gridCol w:w="2949"/>
      </w:tblGrid>
      <w:tr w:rsidR="00C17DA5" w14:paraId="5DE9B4D1" w14:textId="77777777" w:rsidTr="00C17DA5">
        <w:tc>
          <w:tcPr>
            <w:tcW w:w="2500" w:type="pct"/>
            <w:shd w:val="clear" w:color="auto" w:fill="auto"/>
            <w:tcMar>
              <w:left w:w="0" w:type="dxa"/>
            </w:tcMar>
          </w:tcPr>
          <w:p w14:paraId="0DA3CC58" w14:textId="77777777" w:rsidR="00C17DA5" w:rsidRDefault="00C17DA5" w:rsidP="00C17DA5">
            <w:pPr>
              <w:pStyle w:val="Brdtextmedindrag"/>
            </w:pPr>
          </w:p>
        </w:tc>
        <w:tc>
          <w:tcPr>
            <w:tcW w:w="2500" w:type="pct"/>
            <w:shd w:val="clear" w:color="auto" w:fill="auto"/>
            <w:tcMar>
              <w:right w:w="0" w:type="dxa"/>
            </w:tcMar>
          </w:tcPr>
          <w:p w14:paraId="5FE309A2" w14:textId="77777777" w:rsidR="00C17DA5" w:rsidRDefault="00C17DA5" w:rsidP="00C17DA5">
            <w:pPr>
              <w:pStyle w:val="Brdtext"/>
              <w:rPr>
                <w:i/>
              </w:rPr>
            </w:pPr>
          </w:p>
          <w:p w14:paraId="23F57880" w14:textId="77777777" w:rsidR="00C17DA5" w:rsidRPr="002D096D" w:rsidRDefault="00D65603" w:rsidP="00C17DA5">
            <w:pPr>
              <w:pStyle w:val="Brdtext"/>
              <w:jc w:val="left"/>
              <w:rPr>
                <w:b/>
                <w:i/>
              </w:rPr>
            </w:pPr>
            <w:r w:rsidRPr="002D096D">
              <w:rPr>
                <w:b/>
                <w:i/>
              </w:rPr>
              <w:t>Investeringar i värdepapperiseringspositioner</w:t>
            </w:r>
          </w:p>
          <w:p w14:paraId="1B1C8884" w14:textId="77777777" w:rsidR="00C17DA5" w:rsidRDefault="00C17DA5" w:rsidP="00C17DA5">
            <w:pPr>
              <w:pStyle w:val="Brdtext"/>
              <w:rPr>
                <w:i/>
              </w:rPr>
            </w:pPr>
          </w:p>
          <w:p w14:paraId="30ADE467" w14:textId="77777777" w:rsidR="00C17DA5" w:rsidRDefault="00D65603" w:rsidP="00C17DA5">
            <w:pPr>
              <w:pStyle w:val="Brdtext"/>
              <w:rPr>
                <w:i/>
              </w:rPr>
            </w:pPr>
            <w:r>
              <w:rPr>
                <w:i/>
              </w:rPr>
              <w:t xml:space="preserve">26 </w:t>
            </w:r>
            <w:r w:rsidRPr="00574282">
              <w:rPr>
                <w:i/>
              </w:rPr>
              <w:t>§</w:t>
            </w:r>
          </w:p>
          <w:p w14:paraId="1A2022F4" w14:textId="77777777" w:rsidR="00C17DA5" w:rsidRPr="00574282" w:rsidRDefault="00D65603" w:rsidP="00C17DA5">
            <w:pPr>
              <w:pStyle w:val="Brdtextmedindrag"/>
              <w:rPr>
                <w:i/>
              </w:rPr>
            </w:pPr>
            <w:r w:rsidRPr="00017E1B">
              <w:rPr>
                <w:i/>
              </w:rPr>
              <w:t>Om ett fondbolag exponeras för en värdepapperisering som inte längre uppfyller de krav som anges i Europaparlamentets och rådets förordning (EU) 2017/2402 av den 12 december 2017 om ett allmänt ramverk för värdepapperisering och om inrättande av ett särskilt ramverk för enkel, transparent och standardiserad värdepapperise</w:t>
            </w:r>
            <w:r w:rsidRPr="00017E1B">
              <w:rPr>
                <w:i/>
              </w:rPr>
              <w:softHyphen/>
              <w:t xml:space="preserve">ring samt om ändring av direktiven 2009/65/EG, 2009/138/EG och 2011/61/EU och förordningarna </w:t>
            </w:r>
            <w:r w:rsidRPr="00017E1B">
              <w:rPr>
                <w:i/>
              </w:rPr>
              <w:lastRenderedPageBreak/>
              <w:t>(EG) nr 1060/2009 och (EU) nr 648/2012, ska fondbolaget agera och vidta korrigeringsåtgärder i de berörda fondandelsägarnas gemensamma intresse, när det är lämpligt.</w:t>
            </w:r>
          </w:p>
        </w:tc>
      </w:tr>
    </w:tbl>
    <w:p w14:paraId="69CAAF62" w14:textId="77777777" w:rsidR="00C17DA5" w:rsidRPr="00811E52" w:rsidRDefault="00D65603" w:rsidP="00C17DA5">
      <w:pPr>
        <w:pStyle w:val="Slutstreck"/>
      </w:pPr>
      <w:r w:rsidRPr="00811E52">
        <w:lastRenderedPageBreak/>
        <w:t>                      </w:t>
      </w:r>
    </w:p>
    <w:p w14:paraId="1FB72D4D" w14:textId="77777777" w:rsidR="00C17DA5" w:rsidRDefault="00D65603" w:rsidP="00C17DA5">
      <w:pPr>
        <w:pStyle w:val="Brdtextmedindrag"/>
      </w:pPr>
      <w:r w:rsidRPr="00BE287B">
        <w:t xml:space="preserve">Denna lag träder </w:t>
      </w:r>
      <w:r w:rsidRPr="00940503">
        <w:t xml:space="preserve">i kraft den </w:t>
      </w:r>
      <w:r w:rsidRPr="002C2B9C">
        <w:t>1 januari 2020.</w:t>
      </w:r>
    </w:p>
    <w:p w14:paraId="5151AFA0" w14:textId="77777777" w:rsidR="00C17DA5" w:rsidRDefault="00C17DA5" w:rsidP="00C17DA5">
      <w:pPr>
        <w:pStyle w:val="Brdtextmedindrag"/>
      </w:pPr>
    </w:p>
    <w:p w14:paraId="45CB5FFF" w14:textId="77777777" w:rsidR="00C17DA5" w:rsidRDefault="00C17DA5" w:rsidP="00C17DA5">
      <w:pPr>
        <w:pStyle w:val="Brdtextmedindrag"/>
      </w:pPr>
    </w:p>
    <w:p w14:paraId="262E8F6E" w14:textId="77777777" w:rsidR="00C17DA5" w:rsidRDefault="00C17DA5" w:rsidP="00C17DA5">
      <w:pPr>
        <w:pStyle w:val="Brdtextmedindrag"/>
      </w:pPr>
    </w:p>
    <w:p w14:paraId="634147F9" w14:textId="77777777" w:rsidR="00C17DA5" w:rsidRDefault="00C17DA5" w:rsidP="00C17DA5">
      <w:pPr>
        <w:pStyle w:val="Brdtextmedindrag"/>
      </w:pPr>
    </w:p>
    <w:p w14:paraId="5A731391" w14:textId="77777777" w:rsidR="00C17DA5" w:rsidRDefault="00D65603" w:rsidP="00C17DA5">
      <w:pPr>
        <w:spacing w:line="2" w:lineRule="auto"/>
        <w:rPr>
          <w:rFonts w:ascii="Times New Roman" w:hAnsi="Times New Roman"/>
          <w:sz w:val="20"/>
        </w:rPr>
      </w:pPr>
      <w:r>
        <w:br w:type="page"/>
      </w:r>
    </w:p>
    <w:p w14:paraId="0BC28209" w14:textId="77777777" w:rsidR="00C17DA5" w:rsidRDefault="00C17DA5" w:rsidP="00C17DA5">
      <w:pPr>
        <w:pStyle w:val="Brdtextmedindrag"/>
        <w:sectPr w:rsidR="00C17DA5" w:rsidSect="00C17DA5">
          <w:headerReference w:type="even" r:id="rId87"/>
          <w:headerReference w:type="default" r:id="rId88"/>
          <w:footerReference w:type="even" r:id="rId89"/>
          <w:footerReference w:type="default" r:id="rId90"/>
          <w:footerReference w:type="first" r:id="rId91"/>
          <w:footnotePr>
            <w:numRestart w:val="eachSect"/>
          </w:footnotePr>
          <w:pgSz w:w="9356" w:h="13721" w:code="9"/>
          <w:pgMar w:top="794" w:right="2438" w:bottom="1191" w:left="1021" w:header="0" w:footer="709" w:gutter="0"/>
          <w:cols w:space="708"/>
          <w:docGrid w:linePitch="360"/>
        </w:sectPr>
      </w:pPr>
    </w:p>
    <w:p w14:paraId="40035D60" w14:textId="77777777" w:rsidR="00C17DA5" w:rsidRDefault="00D65603" w:rsidP="00C17DA5">
      <w:pPr>
        <w:pStyle w:val="Rubrik2utannumrering"/>
        <w:spacing w:before="0"/>
      </w:pPr>
      <w:bookmarkStart w:id="446" w:name="_Toc529959520"/>
      <w:bookmarkStart w:id="447" w:name="_Toc1737401"/>
      <w:bookmarkStart w:id="448" w:name="_Toc2335147"/>
      <w:r>
        <w:lastRenderedPageBreak/>
        <w:t>Förslag till lag om ändring i lagen (2013:561) om förvaltare av alternativa investeringsfonder</w:t>
      </w:r>
      <w:bookmarkEnd w:id="446"/>
      <w:bookmarkEnd w:id="447"/>
      <w:bookmarkEnd w:id="448"/>
    </w:p>
    <w:p w14:paraId="5C21F800" w14:textId="77777777" w:rsidR="00C17DA5" w:rsidRDefault="00D65603" w:rsidP="00C17DA5">
      <w:pPr>
        <w:pStyle w:val="Brdtextmedindrag"/>
      </w:pPr>
      <w:r>
        <w:t>Härigenom föreskrivs i fråga om lagen (2013:561) om förvaltare av alter</w:t>
      </w:r>
      <w:r>
        <w:softHyphen/>
        <w:t>nativa investeringsfonder</w:t>
      </w:r>
    </w:p>
    <w:p w14:paraId="1E3406D2" w14:textId="77777777" w:rsidR="00C17DA5" w:rsidRPr="002D096D" w:rsidRDefault="00D65603" w:rsidP="00C17DA5">
      <w:pPr>
        <w:pStyle w:val="Brdtextmedindrag"/>
      </w:pPr>
      <w:r>
        <w:rPr>
          <w:i/>
        </w:rPr>
        <w:t xml:space="preserve">dels </w:t>
      </w:r>
      <w:r>
        <w:t>att 5 kap. 13 § ska ha följande lydelse,</w:t>
      </w:r>
    </w:p>
    <w:p w14:paraId="4CF67291" w14:textId="77777777" w:rsidR="00C17DA5" w:rsidRPr="00D667A6" w:rsidRDefault="00D65603" w:rsidP="00C17DA5">
      <w:pPr>
        <w:pStyle w:val="Brdtextmedindrag"/>
      </w:pPr>
      <w:r>
        <w:rPr>
          <w:i/>
        </w:rPr>
        <w:t>dels </w:t>
      </w:r>
      <w:r>
        <w:t>att det ska införas en ny paragraf, 8 kap. 3 a §, och när</w:t>
      </w:r>
      <w:r>
        <w:softHyphen/>
        <w:t>mast före 8 kap. 3 a § en ny rubrik av följande lydelse.</w:t>
      </w:r>
    </w:p>
    <w:p w14:paraId="2595FB12" w14:textId="77777777" w:rsidR="00C17DA5" w:rsidRDefault="00C17DA5" w:rsidP="00C17DA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17DA5" w:rsidRPr="005B0E77" w14:paraId="2007EADA" w14:textId="77777777" w:rsidTr="00C17DA5">
        <w:tc>
          <w:tcPr>
            <w:tcW w:w="2500" w:type="pct"/>
            <w:shd w:val="clear" w:color="auto" w:fill="auto"/>
            <w:tcMar>
              <w:left w:w="0" w:type="dxa"/>
            </w:tcMar>
          </w:tcPr>
          <w:p w14:paraId="05CDA594" w14:textId="77777777" w:rsidR="00C17DA5" w:rsidRPr="005B0E77" w:rsidRDefault="00D65603" w:rsidP="00C17DA5">
            <w:pPr>
              <w:pStyle w:val="Brdtext"/>
              <w:rPr>
                <w:i/>
              </w:rPr>
            </w:pPr>
            <w:r w:rsidRPr="005B0E77">
              <w:rPr>
                <w:i/>
              </w:rPr>
              <w:t>Nuvarande lydelse</w:t>
            </w:r>
          </w:p>
        </w:tc>
        <w:tc>
          <w:tcPr>
            <w:tcW w:w="2500" w:type="pct"/>
            <w:shd w:val="clear" w:color="auto" w:fill="auto"/>
            <w:tcMar>
              <w:right w:w="0" w:type="dxa"/>
            </w:tcMar>
          </w:tcPr>
          <w:p w14:paraId="3D55CF8B" w14:textId="77777777" w:rsidR="00C17DA5" w:rsidRPr="005B0E77" w:rsidRDefault="00D65603" w:rsidP="00C17DA5">
            <w:pPr>
              <w:pStyle w:val="Brdtext"/>
              <w:rPr>
                <w:i/>
              </w:rPr>
            </w:pPr>
            <w:r w:rsidRPr="005B0E77">
              <w:rPr>
                <w:i/>
              </w:rPr>
              <w:t>Föreslagen lydelse</w:t>
            </w:r>
          </w:p>
        </w:tc>
      </w:tr>
    </w:tbl>
    <w:p w14:paraId="6AC9817D" w14:textId="77777777" w:rsidR="00C17DA5" w:rsidRDefault="00D65603" w:rsidP="00C17DA5">
      <w:pPr>
        <w:pStyle w:val="Brdtext"/>
        <w:spacing w:before="230"/>
        <w:jc w:val="center"/>
        <w:rPr>
          <w:b/>
        </w:rPr>
      </w:pPr>
      <w:r>
        <w:rPr>
          <w:b/>
        </w:rPr>
        <w:t xml:space="preserve">5 kap. </w:t>
      </w:r>
    </w:p>
    <w:p w14:paraId="4F797F83" w14:textId="4BF57227" w:rsidR="00C17DA5" w:rsidRDefault="00D65603" w:rsidP="00C17DA5">
      <w:pPr>
        <w:pStyle w:val="Brdtext"/>
        <w:jc w:val="center"/>
      </w:pPr>
      <w:r w:rsidRPr="002D096D">
        <w:t>13</w:t>
      </w:r>
      <w:r>
        <w:t> </w:t>
      </w:r>
      <w:r w:rsidRPr="002D096D">
        <w:t>§</w:t>
      </w:r>
      <w:r w:rsidR="00717FA9">
        <w:rPr>
          <w:rStyle w:val="Fotnotsreferens"/>
        </w:rPr>
        <w:footnoteReference w:id="9"/>
      </w:r>
    </w:p>
    <w:p w14:paraId="031D9C09" w14:textId="77777777" w:rsidR="00C17DA5" w:rsidRDefault="00D65603" w:rsidP="00C17DA5">
      <w:pPr>
        <w:pStyle w:val="Brdtextmedindrag"/>
      </w:pPr>
      <w:r>
        <w:t>Verksamheten i Sverige får drivas genom att en icke EES-baserad AIF-förvaltare inrättar en filial här i landet eller erbjuder och utför tjänster i Sverige från det land där förvaltaren är etablerad. För AIF-förvaltarens verksamhet i Sverige tillämpas 4 kap. 6 § andra stycket vid marknads</w:t>
      </w:r>
      <w:r>
        <w:softHyphen/>
        <w:t>föring av andra alternativa investeringsfonder än</w:t>
      </w:r>
    </w:p>
    <w:p w14:paraId="21F7B7C6" w14:textId="77777777" w:rsidR="00C17DA5" w:rsidRDefault="00D65603" w:rsidP="00C17DA5">
      <w:pPr>
        <w:pStyle w:val="Brdtextmedindrag"/>
      </w:pPr>
      <w:r>
        <w:t>1. sådana fonder som får marknadsföras till icke-professionella investe</w:t>
      </w:r>
      <w:r>
        <w:softHyphen/>
        <w:t xml:space="preserve">rare efter tillstånd enligt 11 §, och </w:t>
      </w:r>
    </w:p>
    <w:p w14:paraId="3751EABE" w14:textId="77777777" w:rsidR="00C17DA5" w:rsidRPr="002D096D" w:rsidRDefault="00D65603" w:rsidP="00C17DA5">
      <w:pPr>
        <w:pStyle w:val="Brdtextmedindrag"/>
      </w:pPr>
      <w:r>
        <w:t>2. sådana fonder som får marknadsföras efter tillstånd enligt 12 §, såvitt gäller sådana icke-professionella investerare som anges i 4 kap. 5 § andra stycket.</w:t>
      </w:r>
    </w:p>
    <w:tbl>
      <w:tblPr>
        <w:tblW w:w="5000" w:type="pct"/>
        <w:tblCellMar>
          <w:left w:w="125" w:type="dxa"/>
          <w:right w:w="125" w:type="dxa"/>
        </w:tblCellMar>
        <w:tblLook w:val="0000" w:firstRow="0" w:lastRow="0" w:firstColumn="0" w:lastColumn="0" w:noHBand="0" w:noVBand="0"/>
      </w:tblPr>
      <w:tblGrid>
        <w:gridCol w:w="2948"/>
        <w:gridCol w:w="2949"/>
      </w:tblGrid>
      <w:tr w:rsidR="00C17DA5" w14:paraId="4E8D0844" w14:textId="77777777" w:rsidTr="00C17DA5">
        <w:tc>
          <w:tcPr>
            <w:tcW w:w="2500" w:type="pct"/>
            <w:shd w:val="clear" w:color="auto" w:fill="auto"/>
            <w:tcMar>
              <w:left w:w="0" w:type="dxa"/>
            </w:tcMar>
          </w:tcPr>
          <w:p w14:paraId="5CA75443" w14:textId="77777777" w:rsidR="00C17DA5" w:rsidRDefault="00D65603" w:rsidP="00C17DA5">
            <w:pPr>
              <w:pStyle w:val="Brdtextmedindrag"/>
            </w:pPr>
            <w:r>
              <w:t>I fråga om verksamhet som drivs genom filial här i landet ska även 8 kap. 1, 1 a, 19–21 och 23 §§ tillämpas.</w:t>
            </w:r>
          </w:p>
        </w:tc>
        <w:tc>
          <w:tcPr>
            <w:tcW w:w="2500" w:type="pct"/>
            <w:shd w:val="clear" w:color="auto" w:fill="auto"/>
            <w:tcMar>
              <w:right w:w="0" w:type="dxa"/>
            </w:tcMar>
          </w:tcPr>
          <w:p w14:paraId="1A5874FF" w14:textId="77777777" w:rsidR="00C17DA5" w:rsidRDefault="00D65603" w:rsidP="00C17DA5">
            <w:pPr>
              <w:pStyle w:val="Brdtextmedindrag"/>
            </w:pPr>
            <w:r w:rsidRPr="00087127">
              <w:t>I fråga om verksamhet som drivs genom filial här i landet ska även 8</w:t>
            </w:r>
            <w:r>
              <w:t> </w:t>
            </w:r>
            <w:r w:rsidRPr="00087127">
              <w:t xml:space="preserve">kap. 1, 1 a, </w:t>
            </w:r>
            <w:r w:rsidRPr="002D096D">
              <w:rPr>
                <w:i/>
              </w:rPr>
              <w:t>3 a,</w:t>
            </w:r>
            <w:r>
              <w:t xml:space="preserve"> </w:t>
            </w:r>
            <w:r w:rsidRPr="00087127">
              <w:t>19–21 och 23 §§ tillämpas.</w:t>
            </w:r>
          </w:p>
        </w:tc>
      </w:tr>
    </w:tbl>
    <w:p w14:paraId="13830A4C" w14:textId="77777777" w:rsidR="00C17DA5" w:rsidRDefault="00D65603" w:rsidP="00C17DA5">
      <w:pPr>
        <w:pStyle w:val="Brdtextmedindrag"/>
      </w:pPr>
      <w:r>
        <w:t>Vid en planerad eller redan genomförd, oplanerad väsentlig ändring av något som har angetts i en ansökan om tillstånd ska 9 § tillämpas.</w:t>
      </w:r>
    </w:p>
    <w:p w14:paraId="252EC72C" w14:textId="77777777" w:rsidR="00C17DA5" w:rsidRDefault="00D65603" w:rsidP="00C17DA5">
      <w:pPr>
        <w:pStyle w:val="Brdtext"/>
        <w:spacing w:before="230"/>
        <w:jc w:val="center"/>
      </w:pPr>
      <w:r>
        <w:rPr>
          <w:b/>
        </w:rPr>
        <w:t>8 </w:t>
      </w:r>
      <w:r w:rsidRPr="00E55DFA">
        <w:rPr>
          <w:b/>
        </w:rPr>
        <w:t>kap.</w:t>
      </w:r>
      <w:r w:rsidRPr="006E5FCA">
        <w:t xml:space="preserve"> </w:t>
      </w:r>
    </w:p>
    <w:tbl>
      <w:tblPr>
        <w:tblW w:w="5000" w:type="pct"/>
        <w:tblCellMar>
          <w:left w:w="125" w:type="dxa"/>
          <w:right w:w="125" w:type="dxa"/>
        </w:tblCellMar>
        <w:tblLook w:val="0000" w:firstRow="0" w:lastRow="0" w:firstColumn="0" w:lastColumn="0" w:noHBand="0" w:noVBand="0"/>
      </w:tblPr>
      <w:tblGrid>
        <w:gridCol w:w="2948"/>
        <w:gridCol w:w="2949"/>
      </w:tblGrid>
      <w:tr w:rsidR="00C17DA5" w14:paraId="026623C2" w14:textId="77777777" w:rsidTr="00C17DA5">
        <w:tc>
          <w:tcPr>
            <w:tcW w:w="2500" w:type="pct"/>
            <w:shd w:val="clear" w:color="auto" w:fill="auto"/>
            <w:tcMar>
              <w:left w:w="0" w:type="dxa"/>
            </w:tcMar>
          </w:tcPr>
          <w:p w14:paraId="0E9BBA5B" w14:textId="77777777" w:rsidR="00C17DA5" w:rsidRDefault="00C17DA5" w:rsidP="00C17DA5">
            <w:pPr>
              <w:pStyle w:val="Brdtextmedindrag"/>
            </w:pPr>
          </w:p>
        </w:tc>
        <w:tc>
          <w:tcPr>
            <w:tcW w:w="2500" w:type="pct"/>
            <w:shd w:val="clear" w:color="auto" w:fill="auto"/>
            <w:tcMar>
              <w:right w:w="0" w:type="dxa"/>
            </w:tcMar>
          </w:tcPr>
          <w:p w14:paraId="0748E099" w14:textId="77777777" w:rsidR="00C17DA5" w:rsidRDefault="00C17DA5" w:rsidP="00C17DA5">
            <w:pPr>
              <w:pStyle w:val="Brdtext"/>
              <w:jc w:val="left"/>
              <w:rPr>
                <w:b/>
                <w:i/>
              </w:rPr>
            </w:pPr>
          </w:p>
          <w:p w14:paraId="11DCEF27" w14:textId="77777777" w:rsidR="00C17DA5" w:rsidRPr="002D096D" w:rsidRDefault="00D65603" w:rsidP="00C17DA5">
            <w:pPr>
              <w:pStyle w:val="Brdtext"/>
              <w:jc w:val="left"/>
              <w:rPr>
                <w:b/>
                <w:i/>
              </w:rPr>
            </w:pPr>
            <w:r w:rsidRPr="002D096D">
              <w:rPr>
                <w:b/>
                <w:i/>
              </w:rPr>
              <w:t>Investeringar i värdepapperiseringspositioner</w:t>
            </w:r>
          </w:p>
          <w:p w14:paraId="63CF6D07" w14:textId="77777777" w:rsidR="00C17DA5" w:rsidRDefault="00C17DA5" w:rsidP="00C17DA5">
            <w:pPr>
              <w:pStyle w:val="Brdtext"/>
              <w:rPr>
                <w:i/>
              </w:rPr>
            </w:pPr>
          </w:p>
          <w:p w14:paraId="279698C9" w14:textId="77777777" w:rsidR="00C17DA5" w:rsidRDefault="00D65603" w:rsidP="00C17DA5">
            <w:pPr>
              <w:pStyle w:val="Brdtext"/>
              <w:rPr>
                <w:i/>
              </w:rPr>
            </w:pPr>
            <w:r>
              <w:rPr>
                <w:i/>
              </w:rPr>
              <w:t xml:space="preserve">3 a </w:t>
            </w:r>
            <w:r w:rsidRPr="00574282">
              <w:rPr>
                <w:i/>
              </w:rPr>
              <w:t>§</w:t>
            </w:r>
          </w:p>
          <w:p w14:paraId="5770186E" w14:textId="77777777" w:rsidR="00C17DA5" w:rsidRPr="00574282" w:rsidRDefault="00D65603" w:rsidP="00C17DA5">
            <w:pPr>
              <w:pStyle w:val="Brdtextmedindrag"/>
              <w:rPr>
                <w:i/>
              </w:rPr>
            </w:pPr>
            <w:r w:rsidRPr="008B02BA">
              <w:rPr>
                <w:i/>
              </w:rPr>
              <w:t>Om en AIF-förvaltare exponeras för en värdepapperisering som inte längre uppfyller de krav som anges i Europaparlamentets och rådets förordning (EU) 2017/2402 av den 12 december 2017 om ett allmänt ramverk för värdepapperisering och om inrättande av ett särskilt ramverk för enkel, transparent och standardi</w:t>
            </w:r>
            <w:r w:rsidRPr="008B02BA">
              <w:rPr>
                <w:i/>
              </w:rPr>
              <w:softHyphen/>
              <w:t>serad värdepapperise</w:t>
            </w:r>
            <w:r w:rsidRPr="008B02BA">
              <w:rPr>
                <w:i/>
              </w:rPr>
              <w:softHyphen/>
              <w:t xml:space="preserve">ring samt om ändring av direktiven 2009/65/EG, 2009/138/EG och </w:t>
            </w:r>
            <w:r w:rsidRPr="008B02BA">
              <w:rPr>
                <w:i/>
              </w:rPr>
              <w:lastRenderedPageBreak/>
              <w:t>2011/61/EU och förordningarna (EG) nr 1060/2009 och (EU) nr 648/2012, ska AIF-förvaltaren</w:t>
            </w:r>
            <w:r>
              <w:rPr>
                <w:i/>
              </w:rPr>
              <w:t xml:space="preserve"> </w:t>
            </w:r>
            <w:r w:rsidRPr="00BE0A8A">
              <w:rPr>
                <w:i/>
              </w:rPr>
              <w:t>agera och vidta korrigerings</w:t>
            </w:r>
            <w:r>
              <w:rPr>
                <w:i/>
              </w:rPr>
              <w:softHyphen/>
            </w:r>
            <w:r w:rsidRPr="00BE0A8A">
              <w:rPr>
                <w:i/>
              </w:rPr>
              <w:t>åtgärde</w:t>
            </w:r>
            <w:r>
              <w:rPr>
                <w:i/>
              </w:rPr>
              <w:t>r i de berörda alternativa investeringsfondernas investerares</w:t>
            </w:r>
            <w:r w:rsidRPr="00BE0A8A">
              <w:rPr>
                <w:i/>
              </w:rPr>
              <w:t xml:space="preserve"> gemensamma intresse, när det är lämpligt</w:t>
            </w:r>
            <w:r>
              <w:rPr>
                <w:i/>
              </w:rPr>
              <w:t>.</w:t>
            </w:r>
          </w:p>
        </w:tc>
      </w:tr>
    </w:tbl>
    <w:p w14:paraId="23767D41" w14:textId="77777777" w:rsidR="00C17DA5" w:rsidRPr="00811E52" w:rsidRDefault="00D65603" w:rsidP="00C17DA5">
      <w:pPr>
        <w:pStyle w:val="Slutstreck"/>
      </w:pPr>
      <w:r w:rsidRPr="00811E52">
        <w:lastRenderedPageBreak/>
        <w:t>                      </w:t>
      </w:r>
    </w:p>
    <w:p w14:paraId="13AFEDCD" w14:textId="77777777" w:rsidR="00C17DA5" w:rsidRDefault="00D65603" w:rsidP="00C17DA5">
      <w:pPr>
        <w:pStyle w:val="Brdtextmedindrag"/>
      </w:pPr>
      <w:r>
        <w:t xml:space="preserve">Denna lag träder i kraft </w:t>
      </w:r>
      <w:r w:rsidRPr="00940503">
        <w:t xml:space="preserve">den </w:t>
      </w:r>
      <w:r w:rsidRPr="002C2B9C">
        <w:t>1 januari 2020.</w:t>
      </w:r>
    </w:p>
    <w:p w14:paraId="5F428B04" w14:textId="77777777" w:rsidR="00110C85" w:rsidRPr="00025171" w:rsidRDefault="00110C85" w:rsidP="009C61A6">
      <w:pPr>
        <w:pStyle w:val="Brdtextmedindrag"/>
        <w:sectPr w:rsidR="00110C85" w:rsidRPr="00025171" w:rsidSect="00155500">
          <w:headerReference w:type="even" r:id="rId92"/>
          <w:headerReference w:type="default" r:id="rId93"/>
          <w:footerReference w:type="even" r:id="rId94"/>
          <w:footerReference w:type="default" r:id="rId95"/>
          <w:footerReference w:type="first" r:id="rId96"/>
          <w:footnotePr>
            <w:numRestart w:val="eachSect"/>
          </w:footnotePr>
          <w:type w:val="continuous"/>
          <w:pgSz w:w="9356" w:h="13721" w:code="9"/>
          <w:pgMar w:top="794" w:right="2438" w:bottom="1191" w:left="1021" w:header="0" w:footer="709" w:gutter="0"/>
          <w:cols w:space="708"/>
          <w:docGrid w:linePitch="360"/>
        </w:sectPr>
      </w:pPr>
    </w:p>
    <w:p w14:paraId="7ADC897E" w14:textId="0167BAAD" w:rsidR="00C17DA5" w:rsidRDefault="00D65603" w:rsidP="00C17DA5">
      <w:pPr>
        <w:pStyle w:val="Bilagarubrik"/>
      </w:pPr>
      <w:bookmarkStart w:id="449" w:name="_Toc20297748"/>
      <w:bookmarkStart w:id="450" w:name="_Toc22728953"/>
      <w:r>
        <w:lastRenderedPageBreak/>
        <w:t xml:space="preserve">Förteckning över </w:t>
      </w:r>
      <w:r w:rsidRPr="00490B0B">
        <w:t>remissinstanser</w:t>
      </w:r>
      <w:bookmarkEnd w:id="449"/>
      <w:r>
        <w:t xml:space="preserve"> </w:t>
      </w:r>
      <w:r w:rsidR="003E2D04">
        <w:t>beträffande promemorian Kompletterande bestämmelser till EU:s förordning om värdepapperisering</w:t>
      </w:r>
      <w:bookmarkEnd w:id="450"/>
    </w:p>
    <w:p w14:paraId="79939930" w14:textId="77777777" w:rsidR="00C17DA5" w:rsidRDefault="00D65603" w:rsidP="00C17DA5">
      <w:pPr>
        <w:pStyle w:val="Brdtext"/>
      </w:pPr>
      <w:r>
        <w:t>Efter remiss har yttranden kommit in från Datainspektionen, Domstols</w:t>
      </w:r>
      <w:r>
        <w:softHyphen/>
        <w:t>verket, Finansbolagens Förening, Finansinspektionen, Fondbolagens förening, Förvaltningsrätten i Stockholm, Journalistförbundet, Justitie</w:t>
      </w:r>
      <w:r>
        <w:softHyphen/>
        <w:t>kanslern, Kammarrätten i Stockholm, Riksgäldskontoret, Sparbankernas Riksförbund, Sveriges advokatsamfund och Sveriges riksbank.</w:t>
      </w:r>
    </w:p>
    <w:p w14:paraId="2E68AE5D" w14:textId="5A7E8E07" w:rsidR="00C17DA5" w:rsidRDefault="00D65603" w:rsidP="00C17DA5">
      <w:pPr>
        <w:pStyle w:val="Brdtextmedindrag"/>
      </w:pPr>
      <w:r>
        <w:t>Följande remissinstanser har inte svarat eller angett att de avstår från att lämna några synpunkter: Företagarna, Justitieombudsmannen, Närings</w:t>
      </w:r>
      <w:r>
        <w:softHyphen/>
        <w:t>livets regelnämnd, Regelrådet, Sjunde AP-fonden, Svensk Försäkring, Svenska Bankföreningen, Svenska Fondhandlareföreningen, Svenska pensionsstiftelsers förening (SPFA), Svenskt Näringsliv och Tjänste</w:t>
      </w:r>
      <w:r>
        <w:softHyphen/>
        <w:t>pensionsförbundet.</w:t>
      </w:r>
    </w:p>
    <w:p w14:paraId="441B92EF" w14:textId="77777777" w:rsidR="00D65603" w:rsidRDefault="00D65603" w:rsidP="00C17DA5">
      <w:pPr>
        <w:pStyle w:val="Brdtextmedindrag"/>
      </w:pPr>
    </w:p>
    <w:p w14:paraId="00F5FD3B" w14:textId="77777777" w:rsidR="00110C85" w:rsidRPr="00025171" w:rsidRDefault="00110C85" w:rsidP="009C61A6">
      <w:pPr>
        <w:pStyle w:val="Brdtextmedindrag"/>
        <w:sectPr w:rsidR="00110C85" w:rsidRPr="00025171" w:rsidSect="00155500">
          <w:headerReference w:type="even" r:id="rId97"/>
          <w:headerReference w:type="default" r:id="rId98"/>
          <w:footerReference w:type="even" r:id="rId99"/>
          <w:footerReference w:type="default" r:id="rId100"/>
          <w:headerReference w:type="first" r:id="rId101"/>
          <w:footerReference w:type="first" r:id="rId102"/>
          <w:pgSz w:w="9356" w:h="13721" w:code="9"/>
          <w:pgMar w:top="794" w:right="2438" w:bottom="1191" w:left="1021" w:header="0" w:footer="709" w:gutter="0"/>
          <w:cols w:space="708"/>
          <w:docGrid w:linePitch="360"/>
        </w:sectPr>
      </w:pPr>
    </w:p>
    <w:p w14:paraId="75C9CD9D" w14:textId="1474781F" w:rsidR="00110C85" w:rsidRDefault="003E2D04" w:rsidP="00C17DA5">
      <w:pPr>
        <w:pStyle w:val="Bilagarubrik"/>
      </w:pPr>
      <w:bookmarkStart w:id="451" w:name="_Toc22728954"/>
      <w:r>
        <w:lastRenderedPageBreak/>
        <w:t>Lagrådsremissens lagförslag</w:t>
      </w:r>
      <w:bookmarkEnd w:id="451"/>
    </w:p>
    <w:p w14:paraId="59E1F9CB" w14:textId="77777777" w:rsidR="00C17DA5" w:rsidRPr="00184114" w:rsidRDefault="00D65603" w:rsidP="009D132F">
      <w:pPr>
        <w:pStyle w:val="Rubrik2utannumrering"/>
        <w:spacing w:before="0"/>
      </w:pPr>
      <w:bookmarkStart w:id="452" w:name="_Toc18074110"/>
      <w:bookmarkStart w:id="453" w:name="_Toc20297686"/>
      <w:r w:rsidRPr="00184114">
        <w:t xml:space="preserve">Förslag till lag med kompletterande bestämmelser till EU:s förordning </w:t>
      </w:r>
      <w:r w:rsidRPr="00684C7C">
        <w:t>om</w:t>
      </w:r>
      <w:r w:rsidRPr="00184114">
        <w:t xml:space="preserve"> värdepapperisering</w:t>
      </w:r>
      <w:bookmarkEnd w:id="452"/>
      <w:bookmarkEnd w:id="453"/>
    </w:p>
    <w:p w14:paraId="4D38C107" w14:textId="77777777" w:rsidR="00C17DA5" w:rsidRDefault="00D65603" w:rsidP="00C17DA5">
      <w:pPr>
        <w:pStyle w:val="Brdtext"/>
      </w:pPr>
      <w:r w:rsidRPr="0021050E">
        <w:t>Härigenom föreskrivs följande</w:t>
      </w:r>
      <w:r>
        <w:t>.</w:t>
      </w:r>
    </w:p>
    <w:p w14:paraId="1552130C" w14:textId="77777777" w:rsidR="00C17DA5" w:rsidRDefault="00D65603" w:rsidP="00C17DA5">
      <w:pPr>
        <w:pStyle w:val="Rubrik3utannumrering"/>
      </w:pPr>
      <w:r>
        <w:t xml:space="preserve">1 kap. </w:t>
      </w:r>
      <w:r w:rsidRPr="00684C7C">
        <w:t>Inledande</w:t>
      </w:r>
      <w:r>
        <w:t xml:space="preserve"> bestämmelser</w:t>
      </w:r>
    </w:p>
    <w:p w14:paraId="08B15D3F" w14:textId="77777777" w:rsidR="00C17DA5" w:rsidRDefault="00D65603" w:rsidP="00C17DA5">
      <w:pPr>
        <w:pStyle w:val="Brdtext"/>
      </w:pPr>
      <w:bookmarkStart w:id="454" w:name="_Hlk11659024"/>
      <w:r w:rsidRPr="00577ADF">
        <w:rPr>
          <w:b/>
        </w:rPr>
        <w:t>1</w:t>
      </w:r>
      <w:r>
        <w:rPr>
          <w:b/>
        </w:rPr>
        <w:t> </w:t>
      </w:r>
      <w:r w:rsidRPr="00577ADF">
        <w:rPr>
          <w:b/>
        </w:rPr>
        <w:t>§</w:t>
      </w:r>
      <w:r>
        <w:rPr>
          <w:b/>
        </w:rPr>
        <w:t> </w:t>
      </w:r>
      <w:r w:rsidRPr="00ED4E01">
        <w:t>Denna</w:t>
      </w:r>
      <w:r>
        <w:t xml:space="preserve"> lag kompletterar Europaparlamentets och rådets förordning (EU) 2017/2402 av den 12 december 2017 om ett allmänt ramverk för värdepapperisering och om inrättande av ett särskilt ramverk för enkel, transparent och standardiserad värdepapperisering samt om ändring av direktiven 2009/65/EG, 2009/138/EG och 2011/61/EU och förordningarna (EG) nr 1060/2009 och (EU) nr 648/2012, i denna lag kallad EU-förord</w:t>
      </w:r>
      <w:r>
        <w:softHyphen/>
        <w:t>ningen.</w:t>
      </w:r>
    </w:p>
    <w:p w14:paraId="175301F8" w14:textId="77777777" w:rsidR="00C17DA5" w:rsidRDefault="00D65603" w:rsidP="00C17DA5">
      <w:pPr>
        <w:pStyle w:val="Brdtextmedindrag"/>
      </w:pPr>
      <w:r>
        <w:t>Termer och uttryck i denna lag har samma betydelse som i EU-förord</w:t>
      </w:r>
      <w:r>
        <w:softHyphen/>
        <w:t>ningen.</w:t>
      </w:r>
    </w:p>
    <w:bookmarkEnd w:id="454"/>
    <w:p w14:paraId="667F56E4" w14:textId="77777777" w:rsidR="00C17DA5" w:rsidRDefault="00C17DA5" w:rsidP="00C17DA5">
      <w:pPr>
        <w:pStyle w:val="Brdtext"/>
        <w:rPr>
          <w:b/>
        </w:rPr>
      </w:pPr>
    </w:p>
    <w:p w14:paraId="3E3553D3" w14:textId="77777777" w:rsidR="00C17DA5" w:rsidRDefault="00D65603" w:rsidP="00C17DA5">
      <w:pPr>
        <w:pStyle w:val="Brdtext"/>
        <w:rPr>
          <w:rStyle w:val="BrdtextmedindragChar"/>
        </w:rPr>
      </w:pPr>
      <w:bookmarkStart w:id="455" w:name="_Hlk11659196"/>
      <w:r w:rsidRPr="00A25498">
        <w:rPr>
          <w:b/>
        </w:rPr>
        <w:t>2</w:t>
      </w:r>
      <w:r>
        <w:rPr>
          <w:b/>
        </w:rPr>
        <w:t> </w:t>
      </w:r>
      <w:r w:rsidRPr="00A25498">
        <w:rPr>
          <w:b/>
        </w:rPr>
        <w:t>§</w:t>
      </w:r>
      <w:r>
        <w:rPr>
          <w:b/>
        </w:rPr>
        <w:t> </w:t>
      </w:r>
      <w:r w:rsidRPr="00370E82">
        <w:rPr>
          <w:rStyle w:val="BrdtextmedindragChar"/>
        </w:rPr>
        <w:t xml:space="preserve">Finansinspektionen är behörig myndighet enligt </w:t>
      </w:r>
      <w:r>
        <w:rPr>
          <w:rStyle w:val="BrdtextmedindragChar"/>
        </w:rPr>
        <w:t>EU-förordningen</w:t>
      </w:r>
      <w:r w:rsidRPr="00370E82">
        <w:rPr>
          <w:rStyle w:val="BrdtextmedindragChar"/>
        </w:rPr>
        <w:t xml:space="preserve">. </w:t>
      </w:r>
    </w:p>
    <w:bookmarkEnd w:id="455"/>
    <w:p w14:paraId="1EDDAE2E" w14:textId="77777777" w:rsidR="00C17DA5" w:rsidRDefault="00C17DA5" w:rsidP="00C17DA5">
      <w:pPr>
        <w:pStyle w:val="Brdtextmedindrag"/>
      </w:pPr>
    </w:p>
    <w:p w14:paraId="396FDD19" w14:textId="77777777" w:rsidR="00C17DA5" w:rsidRDefault="00D65603" w:rsidP="00C17DA5">
      <w:pPr>
        <w:pStyle w:val="Brdtextmedindrag"/>
        <w:ind w:firstLine="0"/>
      </w:pPr>
      <w:r w:rsidRPr="000413D0">
        <w:rPr>
          <w:b/>
        </w:rPr>
        <w:t>3</w:t>
      </w:r>
      <w:r>
        <w:rPr>
          <w:b/>
        </w:rPr>
        <w:t> </w:t>
      </w:r>
      <w:r w:rsidRPr="000413D0">
        <w:rPr>
          <w:b/>
        </w:rPr>
        <w:t>§</w:t>
      </w:r>
      <w:r>
        <w:rPr>
          <w:b/>
        </w:rPr>
        <w:t> </w:t>
      </w:r>
      <w:r>
        <w:t xml:space="preserve">För att bekosta Finansinspektionens verksamhet enligt denna lag och enligt EU-förordningen ska de företag som står under inspektionens tillsyn betala årliga avgifter. </w:t>
      </w:r>
    </w:p>
    <w:p w14:paraId="1381DF60" w14:textId="77777777" w:rsidR="00C17DA5" w:rsidRDefault="00D65603" w:rsidP="00C17DA5">
      <w:pPr>
        <w:pStyle w:val="Brdtextmedindrag"/>
      </w:pPr>
      <w:r>
        <w:t>Finansinspektionen får ta ut avgifter för prövning av ansökningar enligt EU-förordningen.</w:t>
      </w:r>
    </w:p>
    <w:p w14:paraId="786330CD" w14:textId="77777777" w:rsidR="00C17DA5" w:rsidRPr="000413D0" w:rsidRDefault="00D65603" w:rsidP="00C17DA5">
      <w:pPr>
        <w:pStyle w:val="Brdtextmedindrag"/>
      </w:pPr>
      <w:r>
        <w:t>Regeringen får meddela föreskrifter om avgifterna.</w:t>
      </w:r>
    </w:p>
    <w:p w14:paraId="10541AE4" w14:textId="77777777" w:rsidR="00C17DA5" w:rsidRDefault="00D65603" w:rsidP="00C17DA5">
      <w:pPr>
        <w:pStyle w:val="Rubrik3utannumrering"/>
      </w:pPr>
      <w:r w:rsidRPr="007D7E09">
        <w:t xml:space="preserve">2 kap. </w:t>
      </w:r>
      <w:r>
        <w:t xml:space="preserve">Tillsyns- och utredningsbefogenheter samt tvångsmedel </w:t>
      </w:r>
    </w:p>
    <w:p w14:paraId="05985E65" w14:textId="77777777" w:rsidR="00C17DA5" w:rsidRDefault="00D65603" w:rsidP="00C17DA5">
      <w:pPr>
        <w:pStyle w:val="Rubrik4utannumrering"/>
        <w:spacing w:before="0"/>
      </w:pPr>
      <w:bookmarkStart w:id="456" w:name="_Hlk11668062"/>
      <w:r w:rsidRPr="007D7E09">
        <w:t>Föreläggande om att lämna uppgifter</w:t>
      </w:r>
    </w:p>
    <w:p w14:paraId="4169F9B2" w14:textId="77777777" w:rsidR="00C17DA5" w:rsidRPr="007D7E09" w:rsidRDefault="00D65603" w:rsidP="00C17DA5">
      <w:pPr>
        <w:pStyle w:val="Brdtext"/>
      </w:pPr>
      <w:r>
        <w:rPr>
          <w:b/>
        </w:rPr>
        <w:t>1 § </w:t>
      </w:r>
      <w:r w:rsidRPr="005C42D2">
        <w:t xml:space="preserve">För tillsynen över att bestämmelserna i EU-förordningen följs får Finansinspektionen </w:t>
      </w:r>
      <w:r>
        <w:t>förelägga</w:t>
      </w:r>
    </w:p>
    <w:p w14:paraId="199CF390" w14:textId="77777777" w:rsidR="00C17DA5" w:rsidRPr="007D7E09" w:rsidRDefault="00D65603" w:rsidP="00C17DA5">
      <w:pPr>
        <w:pStyle w:val="Brdtextmedindrag"/>
      </w:pPr>
      <w:r>
        <w:t>1. </w:t>
      </w:r>
      <w:r w:rsidRPr="007D7E09">
        <w:t>en fysisk eller juridisk person att tillhandahålla uppgifter, handlingar eller annat, och</w:t>
      </w:r>
    </w:p>
    <w:p w14:paraId="3538A33F" w14:textId="77777777" w:rsidR="00C17DA5" w:rsidRPr="007D7E09" w:rsidRDefault="00D65603" w:rsidP="00C17DA5">
      <w:pPr>
        <w:pStyle w:val="Brdtextmedindrag"/>
      </w:pPr>
      <w:r>
        <w:t>2. </w:t>
      </w:r>
      <w:r w:rsidRPr="007D7E09">
        <w:t>den som förväntas kunna lämna upplysningar i saken att inställa sig till förhör på tid och plats som inspektionen bestämmer.</w:t>
      </w:r>
    </w:p>
    <w:p w14:paraId="58DB69BF" w14:textId="77777777" w:rsidR="00C17DA5" w:rsidRDefault="00D65603" w:rsidP="00C17DA5">
      <w:pPr>
        <w:pStyle w:val="Brdtextmedindrag"/>
      </w:pPr>
      <w:r w:rsidRPr="007D7E09">
        <w:t>Första stycket gäller inte i den utsträckning uppgiftslämnandet skulle strida mot den i lag reglerade tystnadsplikten för advokater.</w:t>
      </w:r>
    </w:p>
    <w:p w14:paraId="7474B7A0" w14:textId="77777777" w:rsidR="00C17DA5" w:rsidRPr="007C49D4" w:rsidRDefault="00D65603" w:rsidP="00C17DA5">
      <w:pPr>
        <w:pStyle w:val="Rubrik4utannumrering"/>
        <w:spacing w:before="240"/>
      </w:pPr>
      <w:bookmarkStart w:id="457" w:name="_Hlk11668188"/>
      <w:bookmarkEnd w:id="456"/>
      <w:r w:rsidRPr="007C49D4">
        <w:t>Platsundersökning</w:t>
      </w:r>
    </w:p>
    <w:p w14:paraId="3CB55CE7" w14:textId="77777777" w:rsidR="00C17DA5" w:rsidRPr="00BA652A" w:rsidRDefault="00D65603" w:rsidP="00C17DA5">
      <w:pPr>
        <w:pStyle w:val="Brdtextmedindrag"/>
        <w:ind w:firstLine="0"/>
      </w:pPr>
      <w:r w:rsidRPr="007C49D4">
        <w:rPr>
          <w:b/>
        </w:rPr>
        <w:t>2 §</w:t>
      </w:r>
      <w:r w:rsidRPr="00BA652A">
        <w:t> Om det är nödvändigt för tillsynen över att en fysisk eller juridisk person följer bestämmelserna i EU-förordningen</w:t>
      </w:r>
      <w:r w:rsidRPr="007C49D4">
        <w:t>, får Finans</w:t>
      </w:r>
      <w:r w:rsidRPr="00BA652A">
        <w:t>inspektionen genomföra en under</w:t>
      </w:r>
      <w:r w:rsidRPr="007C49D4">
        <w:t>sökning i personens verksamhets</w:t>
      </w:r>
      <w:r w:rsidRPr="00BA652A">
        <w:t>lokaler.</w:t>
      </w:r>
    </w:p>
    <w:bookmarkEnd w:id="457"/>
    <w:p w14:paraId="14B9D36D" w14:textId="77777777" w:rsidR="00C17DA5" w:rsidRDefault="00D65603" w:rsidP="00C17DA5">
      <w:pPr>
        <w:pStyle w:val="Rubrik4utannumrering"/>
        <w:spacing w:before="240"/>
      </w:pPr>
      <w:r>
        <w:lastRenderedPageBreak/>
        <w:t>Handräckning</w:t>
      </w:r>
    </w:p>
    <w:p w14:paraId="37F0B758" w14:textId="77777777" w:rsidR="00C17DA5" w:rsidRDefault="00D65603" w:rsidP="00C17DA5">
      <w:pPr>
        <w:pStyle w:val="Brdtext"/>
      </w:pPr>
      <w:r>
        <w:rPr>
          <w:b/>
        </w:rPr>
        <w:t>3 § </w:t>
      </w:r>
      <w:r>
        <w:t>Finansinspektionen får begära handräckning av Kronofogdemyndig</w:t>
      </w:r>
      <w:r>
        <w:softHyphen/>
        <w:t xml:space="preserve">heten för att en kontroll på plats enligt artikel 14.1 i EU-förordningen ska kunna genomföras. </w:t>
      </w:r>
    </w:p>
    <w:p w14:paraId="28B66E08" w14:textId="77777777" w:rsidR="00C17DA5" w:rsidRDefault="00D65603" w:rsidP="00C17DA5">
      <w:pPr>
        <w:pStyle w:val="Brdtextmedindrag"/>
      </w:pPr>
      <w:r>
        <w:t>Vid handräckning gäller bestämmelserna i utsökningsbalken om verk</w:t>
      </w:r>
      <w:r>
        <w:softHyphen/>
        <w:t>ställighet av förpliktelser som inte avser betalningsskyldighet, avhys</w:t>
      </w:r>
      <w:r>
        <w:softHyphen/>
        <w:t>ning eller avlägsnande. Om Finansinspektionen begär det, ska Kronofogde</w:t>
      </w:r>
      <w:r>
        <w:softHyphen/>
        <w:t xml:space="preserve">myndigheten inte i förväg underrätta den som kontrollen ska genomföras hos. </w:t>
      </w:r>
    </w:p>
    <w:p w14:paraId="79A7F22F" w14:textId="77777777" w:rsidR="00C17DA5" w:rsidRPr="00FB072F" w:rsidRDefault="00D65603" w:rsidP="00C17DA5">
      <w:pPr>
        <w:pStyle w:val="Rubrik4utannumrering"/>
      </w:pPr>
      <w:r>
        <w:t xml:space="preserve">Äkthetskontroll </w:t>
      </w:r>
    </w:p>
    <w:p w14:paraId="3B02E7A4" w14:textId="77777777" w:rsidR="00C17DA5" w:rsidRDefault="00D65603" w:rsidP="00C17DA5">
      <w:pPr>
        <w:pStyle w:val="Brdtext"/>
      </w:pPr>
      <w:r>
        <w:rPr>
          <w:b/>
        </w:rPr>
        <w:t>4 § </w:t>
      </w:r>
      <w:r>
        <w:t>Kronofogdemyndigheten är ansvarig myndighet för sådan äkthets</w:t>
      </w:r>
      <w:r>
        <w:softHyphen/>
        <w:t>kontroll som följer av artikel 14.1 i EU-förordningen.</w:t>
      </w:r>
    </w:p>
    <w:p w14:paraId="797D4E13" w14:textId="77777777" w:rsidR="00C17DA5" w:rsidRPr="004F4D3D" w:rsidRDefault="00D65603" w:rsidP="00C17DA5">
      <w:pPr>
        <w:pStyle w:val="Rubrik4utannumrering"/>
      </w:pPr>
      <w:r w:rsidRPr="004F4D3D">
        <w:t>Verkställighet av besl</w:t>
      </w:r>
      <w:r>
        <w:t>ut om avgifter och viten enligt</w:t>
      </w:r>
      <w:r>
        <w:br/>
      </w:r>
      <w:r w:rsidRPr="004F4D3D">
        <w:t>EU-förordningen</w:t>
      </w:r>
    </w:p>
    <w:p w14:paraId="57292464" w14:textId="77777777" w:rsidR="00C17DA5" w:rsidRPr="0022199E" w:rsidRDefault="00D65603" w:rsidP="00C17DA5">
      <w:pPr>
        <w:pStyle w:val="Brdtextmedindrag"/>
        <w:ind w:firstLine="0"/>
      </w:pPr>
      <w:r>
        <w:rPr>
          <w:b/>
        </w:rPr>
        <w:t>5 § </w:t>
      </w:r>
      <w:r>
        <w:t xml:space="preserve">Beslut om avgifter eller viten enligt EU-förordningen får verkställas enligt utsökningsbalken på samma sätt som en svensk dom som har fått laga kraft, om inte något annat följer av EU-förordningen. </w:t>
      </w:r>
    </w:p>
    <w:p w14:paraId="6065E2F9" w14:textId="77777777" w:rsidR="00C17DA5" w:rsidRDefault="00D65603" w:rsidP="00C17DA5">
      <w:pPr>
        <w:pStyle w:val="Rubrik3utannumrering"/>
      </w:pPr>
      <w:r>
        <w:t xml:space="preserve">3 kap. Ingripanden </w:t>
      </w:r>
    </w:p>
    <w:p w14:paraId="3FC151B5" w14:textId="77777777" w:rsidR="00C17DA5" w:rsidRDefault="00D65603" w:rsidP="00C17DA5">
      <w:pPr>
        <w:pStyle w:val="Rubrik4utannumrering"/>
        <w:spacing w:before="0"/>
      </w:pPr>
      <w:r>
        <w:t>Ingripanden mot den som har överträtt EU-förordningen</w:t>
      </w:r>
    </w:p>
    <w:p w14:paraId="76687221" w14:textId="77777777" w:rsidR="00C17DA5" w:rsidRDefault="00D65603" w:rsidP="00C17DA5">
      <w:pPr>
        <w:pStyle w:val="Brdtext"/>
      </w:pPr>
      <w:r w:rsidRPr="003B39D2">
        <w:rPr>
          <w:b/>
        </w:rPr>
        <w:t>1 §</w:t>
      </w:r>
      <w:r w:rsidRPr="006C077A">
        <w:t> </w:t>
      </w:r>
      <w:r>
        <w:t xml:space="preserve">För en institutionell investerare som inte är originator, medverkande institut eller ursprunglig långivare och som åsidosätter sina skyldigheter enligt artikel 5 i EU-förordningen, gäller det som är föreskrivet om ingripanden i de lagar som reglerar den berörda verksamheten. </w:t>
      </w:r>
    </w:p>
    <w:p w14:paraId="1FEF52FA" w14:textId="77777777" w:rsidR="00C17DA5" w:rsidRDefault="00C17DA5" w:rsidP="00C17DA5">
      <w:pPr>
        <w:pStyle w:val="Brdtext"/>
      </w:pPr>
    </w:p>
    <w:p w14:paraId="3B4F0561" w14:textId="77777777" w:rsidR="00C17DA5" w:rsidRDefault="00D65603" w:rsidP="00C17DA5">
      <w:pPr>
        <w:pStyle w:val="Punktlista"/>
        <w:numPr>
          <w:ilvl w:val="0"/>
          <w:numId w:val="0"/>
        </w:numPr>
        <w:ind w:left="284" w:hanging="284"/>
        <w:rPr>
          <w:rStyle w:val="BrdtextChar"/>
        </w:rPr>
      </w:pPr>
      <w:r>
        <w:rPr>
          <w:b/>
        </w:rPr>
        <w:t>2 </w:t>
      </w:r>
      <w:r w:rsidRPr="00B830BF">
        <w:rPr>
          <w:b/>
        </w:rPr>
        <w:t>§</w:t>
      </w:r>
      <w:r>
        <w:rPr>
          <w:b/>
        </w:rPr>
        <w:t> </w:t>
      </w:r>
      <w:r w:rsidRPr="00D35683">
        <w:rPr>
          <w:rStyle w:val="BrdtextChar"/>
        </w:rPr>
        <w:t xml:space="preserve">Finansinspektionen ska ingripa mot </w:t>
      </w:r>
    </w:p>
    <w:p w14:paraId="618E3BCB" w14:textId="77777777" w:rsidR="00C17DA5" w:rsidRPr="00D35683" w:rsidRDefault="00D65603" w:rsidP="00C17DA5">
      <w:pPr>
        <w:pStyle w:val="Brdtextmedindrag"/>
        <w:rPr>
          <w:rStyle w:val="BrdtextChar"/>
        </w:rPr>
      </w:pPr>
      <w:r>
        <w:rPr>
          <w:rStyle w:val="BrdtextChar"/>
        </w:rPr>
        <w:t>1. </w:t>
      </w:r>
      <w:r w:rsidRPr="00D35683">
        <w:rPr>
          <w:rStyle w:val="BrdtextChar"/>
        </w:rPr>
        <w:t xml:space="preserve">en institutionell investerare som är förvaltande part enligt artikel 5.5 i EU-förordningen och som har åsidosatt </w:t>
      </w:r>
      <w:r>
        <w:rPr>
          <w:rStyle w:val="BrdtextChar"/>
        </w:rPr>
        <w:t xml:space="preserve">någon av </w:t>
      </w:r>
      <w:r w:rsidRPr="00D35683">
        <w:rPr>
          <w:rStyle w:val="BrdtextChar"/>
        </w:rPr>
        <w:t>de skyldigheter som följer av artikel 5.1–5.4,</w:t>
      </w:r>
    </w:p>
    <w:p w14:paraId="2898C79E" w14:textId="77777777" w:rsidR="00C17DA5" w:rsidRDefault="00D65603" w:rsidP="00C17DA5">
      <w:pPr>
        <w:pStyle w:val="Brdtextmedindrag"/>
      </w:pPr>
      <w:r>
        <w:t>2. </w:t>
      </w:r>
      <w:r w:rsidRPr="00D35683">
        <w:t>en originator eller ett medverkande institut som har åsidosatt</w:t>
      </w:r>
      <w:r>
        <w:t xml:space="preserve"> s</w:t>
      </w:r>
      <w:r w:rsidRPr="00725D5E">
        <w:t>ina skyldigheter enligt</w:t>
      </w:r>
      <w:r w:rsidRPr="00D35683">
        <w:t xml:space="preserve"> </w:t>
      </w:r>
      <w:r>
        <w:t>EU-för</w:t>
      </w:r>
      <w:r>
        <w:softHyphen/>
        <w:t xml:space="preserve">ordningen genom att </w:t>
      </w:r>
    </w:p>
    <w:p w14:paraId="082ECF52" w14:textId="77777777" w:rsidR="00C17DA5" w:rsidRDefault="00D65603" w:rsidP="00C17DA5">
      <w:pPr>
        <w:pStyle w:val="Brdtextmedindrag"/>
      </w:pPr>
      <w:r>
        <w:t>– inte uppfylla kraven på bibehållande av risk i artikel 6,</w:t>
      </w:r>
    </w:p>
    <w:p w14:paraId="06D424E1" w14:textId="77777777" w:rsidR="00C17DA5" w:rsidRDefault="00D65603" w:rsidP="00C17DA5">
      <w:pPr>
        <w:pStyle w:val="Brdtextmedindrag"/>
      </w:pPr>
      <w:r>
        <w:t>– inte uppfylla transparenskraven i artikel 7,</w:t>
      </w:r>
    </w:p>
    <w:p w14:paraId="13978609" w14:textId="77777777" w:rsidR="00C17DA5" w:rsidRDefault="00D65603" w:rsidP="00C17DA5">
      <w:pPr>
        <w:pStyle w:val="Brdtextmedindrag"/>
      </w:pPr>
      <w:r>
        <w:t>– inte beakta förbudet mot återvärdepapperisering i artikel 8,</w:t>
      </w:r>
    </w:p>
    <w:p w14:paraId="36FDC6E2" w14:textId="77777777" w:rsidR="00C17DA5" w:rsidRDefault="00D65603" w:rsidP="00C17DA5">
      <w:pPr>
        <w:pStyle w:val="Brdtextmedindrag"/>
      </w:pPr>
      <w:r>
        <w:t>– inte uppfylla kraven för kreditgivning i artikel 9,</w:t>
      </w:r>
    </w:p>
    <w:p w14:paraId="40C3AE1C" w14:textId="77777777" w:rsidR="00C17DA5" w:rsidRDefault="00D65603" w:rsidP="00C17DA5">
      <w:pPr>
        <w:pStyle w:val="Brdtextmedindrag"/>
      </w:pPr>
      <w:r>
        <w:t>– inte uppfylla kraven för STS-värdepapperisering i artikel 18, eller</w:t>
      </w:r>
    </w:p>
    <w:p w14:paraId="2DFB3221" w14:textId="77777777" w:rsidR="00C17DA5" w:rsidRDefault="00D65603" w:rsidP="00C17DA5">
      <w:pPr>
        <w:pStyle w:val="Brdtextmedindrag"/>
      </w:pPr>
      <w:r>
        <w:t>– inte fullgöra skyldigheten att lämna underrättelser enligt artikel 27.4,</w:t>
      </w:r>
    </w:p>
    <w:p w14:paraId="18BEDA2E" w14:textId="77777777" w:rsidR="00C17DA5" w:rsidRDefault="00D65603" w:rsidP="00C17DA5">
      <w:pPr>
        <w:pStyle w:val="Brdtextmedindrag"/>
      </w:pPr>
      <w:r>
        <w:t>3. </w:t>
      </w:r>
      <w:r w:rsidRPr="00B33F67">
        <w:t xml:space="preserve">en originator eller ett </w:t>
      </w:r>
      <w:r w:rsidRPr="00054737">
        <w:t xml:space="preserve">medverkande institut som har åsidosatt </w:t>
      </w:r>
      <w:r w:rsidRPr="00725D5E">
        <w:t>sina skyldigheter</w:t>
      </w:r>
      <w:r>
        <w:t xml:space="preserve"> enligt</w:t>
      </w:r>
      <w:r w:rsidRPr="00725D5E">
        <w:t xml:space="preserve"> </w:t>
      </w:r>
      <w:r w:rsidRPr="00054737">
        <w:t>EU-för</w:t>
      </w:r>
      <w:r>
        <w:softHyphen/>
      </w:r>
      <w:r w:rsidRPr="00054737">
        <w:t xml:space="preserve">ordningen </w:t>
      </w:r>
      <w:r>
        <w:t xml:space="preserve">genom att </w:t>
      </w:r>
    </w:p>
    <w:p w14:paraId="6CC4E768" w14:textId="77777777" w:rsidR="00C17DA5" w:rsidRDefault="00D65603" w:rsidP="00C17DA5">
      <w:pPr>
        <w:pStyle w:val="Brdtextmedindrag"/>
      </w:pPr>
      <w:r>
        <w:t xml:space="preserve">– inte uppfylla kraven för STS-värdepapperisering i någon av artiklarna 19–22 eller 23–26, eller </w:t>
      </w:r>
    </w:p>
    <w:p w14:paraId="58EE72AC" w14:textId="77777777" w:rsidR="00C17DA5" w:rsidRDefault="00D65603" w:rsidP="00C17DA5">
      <w:pPr>
        <w:pStyle w:val="Brdtextmedindrag"/>
      </w:pPr>
      <w:r>
        <w:t xml:space="preserve">– inte uppfylla kraven på STS-anmälan i artikel 27.1, </w:t>
      </w:r>
    </w:p>
    <w:p w14:paraId="4EB20DEB" w14:textId="77777777" w:rsidR="00C17DA5" w:rsidRDefault="00D65603" w:rsidP="00C17DA5">
      <w:pPr>
        <w:pStyle w:val="Brdtextmedindrag"/>
      </w:pPr>
      <w:r>
        <w:t>4.</w:t>
      </w:r>
      <w:r w:rsidRPr="0068229C">
        <w:t xml:space="preserve"> en ursprunglig långivare som har åsidosatt </w:t>
      </w:r>
      <w:r w:rsidRPr="00725D5E">
        <w:t xml:space="preserve">sina skyldigheter enligt </w:t>
      </w:r>
      <w:r>
        <w:t xml:space="preserve">EU-förordningen genom att </w:t>
      </w:r>
    </w:p>
    <w:p w14:paraId="1FCCDD9E" w14:textId="77777777" w:rsidR="00C17DA5" w:rsidRDefault="00D65603" w:rsidP="00C17DA5">
      <w:pPr>
        <w:pStyle w:val="Brdtextmedindrag"/>
      </w:pPr>
      <w:r>
        <w:t xml:space="preserve">– inte uppfylla </w:t>
      </w:r>
      <w:r w:rsidRPr="0068229C">
        <w:t xml:space="preserve">kraven </w:t>
      </w:r>
      <w:r>
        <w:t>på</w:t>
      </w:r>
      <w:r w:rsidRPr="0068229C">
        <w:t xml:space="preserve"> bibehållande av risk i artikel 6</w:t>
      </w:r>
      <w:r>
        <w:t xml:space="preserve">, </w:t>
      </w:r>
    </w:p>
    <w:p w14:paraId="115EC9CC" w14:textId="77777777" w:rsidR="00C17DA5" w:rsidRDefault="00D65603" w:rsidP="00C17DA5">
      <w:pPr>
        <w:pStyle w:val="Brdtextmedindrag"/>
      </w:pPr>
      <w:r>
        <w:lastRenderedPageBreak/>
        <w:t xml:space="preserve">– inte beakta förbudet mot återvärdepapperisering i artikel 8, eller </w:t>
      </w:r>
    </w:p>
    <w:p w14:paraId="7C7050F3" w14:textId="77777777" w:rsidR="00C17DA5" w:rsidRPr="0068229C" w:rsidRDefault="00D65603" w:rsidP="00C17DA5">
      <w:pPr>
        <w:pStyle w:val="Brdtextmedindrag"/>
      </w:pPr>
      <w:r>
        <w:t xml:space="preserve">– inte uppfylla </w:t>
      </w:r>
      <w:r w:rsidRPr="0068229C">
        <w:t xml:space="preserve">kraven </w:t>
      </w:r>
      <w:r>
        <w:t xml:space="preserve">för </w:t>
      </w:r>
      <w:r w:rsidRPr="0068229C">
        <w:t>kreditgivning i artikel</w:t>
      </w:r>
      <w:r>
        <w:t> </w:t>
      </w:r>
      <w:r w:rsidRPr="0068229C">
        <w:t>9,</w:t>
      </w:r>
    </w:p>
    <w:p w14:paraId="7BDE832B" w14:textId="77777777" w:rsidR="00C17DA5" w:rsidRDefault="00D65603" w:rsidP="00C17DA5">
      <w:pPr>
        <w:pStyle w:val="Brdtextmedindrag"/>
      </w:pPr>
      <w:r>
        <w:t>5.</w:t>
      </w:r>
      <w:r w:rsidRPr="0068229C">
        <w:t xml:space="preserve"> ett specialföretag för värdepapperisering som har åsidosatt </w:t>
      </w:r>
      <w:r w:rsidRPr="00725D5E">
        <w:t xml:space="preserve">sina skyldigheter enligt </w:t>
      </w:r>
      <w:r>
        <w:t>EU-för</w:t>
      </w:r>
      <w:r>
        <w:softHyphen/>
        <w:t xml:space="preserve">ordningen genom att </w:t>
      </w:r>
    </w:p>
    <w:p w14:paraId="225B036E" w14:textId="77777777" w:rsidR="00C17DA5" w:rsidRDefault="00D65603" w:rsidP="00C17DA5">
      <w:pPr>
        <w:pStyle w:val="Brdtextmedindrag"/>
      </w:pPr>
      <w:r>
        <w:t xml:space="preserve">– inte uppfylla </w:t>
      </w:r>
      <w:r w:rsidRPr="0068229C">
        <w:t>transparenskraven i artikel 7</w:t>
      </w:r>
      <w:r>
        <w:t xml:space="preserve">, </w:t>
      </w:r>
    </w:p>
    <w:p w14:paraId="189F61B7" w14:textId="77777777" w:rsidR="00C17DA5" w:rsidRDefault="00D65603" w:rsidP="00C17DA5">
      <w:pPr>
        <w:pStyle w:val="Brdtextmedindrag"/>
      </w:pPr>
      <w:r>
        <w:t xml:space="preserve">– inte beakta förbudet mot återvärdepapperisering i artikel 8, eller </w:t>
      </w:r>
    </w:p>
    <w:p w14:paraId="35745949" w14:textId="77777777" w:rsidR="00C17DA5" w:rsidRPr="0068229C" w:rsidRDefault="00D65603" w:rsidP="00C17DA5">
      <w:pPr>
        <w:pStyle w:val="Brdtextmedindrag"/>
      </w:pPr>
      <w:r>
        <w:t xml:space="preserve">– inte uppfylla kraven för STS-värdepapperisering i artikel 18, </w:t>
      </w:r>
      <w:r w:rsidRPr="0068229C">
        <w:t xml:space="preserve">och </w:t>
      </w:r>
    </w:p>
    <w:p w14:paraId="4B921B03" w14:textId="77777777" w:rsidR="00C17DA5" w:rsidRPr="0068229C" w:rsidRDefault="00D65603" w:rsidP="00C17DA5">
      <w:pPr>
        <w:pStyle w:val="Brdtextmedindrag"/>
      </w:pPr>
      <w:r>
        <w:t>6</w:t>
      </w:r>
      <w:r w:rsidRPr="0068229C">
        <w:t>.</w:t>
      </w:r>
      <w:r>
        <w:t> </w:t>
      </w:r>
      <w:r w:rsidRPr="0068229C">
        <w:t>en tredje part som har beviljats tillstånd enligt artikel 28.1 i EU</w:t>
      </w:r>
      <w:r>
        <w:t>-</w:t>
      </w:r>
      <w:r w:rsidRPr="0068229C">
        <w:t>för</w:t>
      </w:r>
      <w:r>
        <w:softHyphen/>
      </w:r>
      <w:r w:rsidRPr="0068229C">
        <w:t>ordningen och som har åsidosatt underrättelseskyldigheten enligt artikel</w:t>
      </w:r>
      <w:r>
        <w:t> </w:t>
      </w:r>
      <w:r w:rsidRPr="0068229C">
        <w:t>28.2.</w:t>
      </w:r>
    </w:p>
    <w:p w14:paraId="3F232598" w14:textId="77777777" w:rsidR="00C17DA5" w:rsidRDefault="00C17DA5" w:rsidP="00C17DA5">
      <w:pPr>
        <w:pStyle w:val="Brdtext"/>
        <w:rPr>
          <w:b/>
        </w:rPr>
      </w:pPr>
    </w:p>
    <w:p w14:paraId="42661A73" w14:textId="77777777" w:rsidR="00C17DA5" w:rsidRPr="00EA19C2" w:rsidRDefault="00D65603" w:rsidP="00C17DA5">
      <w:pPr>
        <w:pStyle w:val="Brdtext"/>
      </w:pPr>
      <w:r>
        <w:rPr>
          <w:b/>
        </w:rPr>
        <w:t>3</w:t>
      </w:r>
      <w:r w:rsidRPr="00EA19C2">
        <w:rPr>
          <w:b/>
        </w:rPr>
        <w:t> §</w:t>
      </w:r>
      <w:r w:rsidRPr="00EA19C2">
        <w:t> </w:t>
      </w:r>
      <w:r>
        <w:t>Ett i</w:t>
      </w:r>
      <w:r w:rsidRPr="00EA19C2">
        <w:t xml:space="preserve">ngripande enligt </w:t>
      </w:r>
      <w:r>
        <w:t>2 </w:t>
      </w:r>
      <w:r w:rsidRPr="00EA19C2">
        <w:t xml:space="preserve">§ sker genom </w:t>
      </w:r>
      <w:r>
        <w:t xml:space="preserve">beslut om </w:t>
      </w:r>
    </w:p>
    <w:p w14:paraId="62118CA3" w14:textId="77777777" w:rsidR="00C17DA5" w:rsidRDefault="00D65603" w:rsidP="00C17DA5">
      <w:pPr>
        <w:pStyle w:val="Brdtextmedindrag"/>
      </w:pPr>
      <w:r>
        <w:t>1. </w:t>
      </w:r>
      <w:r w:rsidRPr="00EA19C2">
        <w:t>föreläggande att</w:t>
      </w:r>
      <w:r>
        <w:t xml:space="preserve"> inom en viss tid upphöra med överträdelsen,</w:t>
      </w:r>
    </w:p>
    <w:p w14:paraId="564D2168" w14:textId="77777777" w:rsidR="00C17DA5" w:rsidRDefault="00D65603" w:rsidP="00C17DA5">
      <w:pPr>
        <w:pStyle w:val="Brdtextmedindrag"/>
      </w:pPr>
      <w:r>
        <w:t>2. föreläggande att inom en viss tid begränsa rörelsen i något avseende, minska riskerna i den eller vidta någon annan åtgärd för att komma till rätta med situationen,</w:t>
      </w:r>
    </w:p>
    <w:p w14:paraId="6807649A" w14:textId="77777777" w:rsidR="00C17DA5" w:rsidRDefault="00D65603" w:rsidP="00C17DA5">
      <w:pPr>
        <w:pStyle w:val="Brdtextmedindrag"/>
      </w:pPr>
      <w:r>
        <w:t>3. anmärkning,</w:t>
      </w:r>
    </w:p>
    <w:p w14:paraId="7EAB4F45" w14:textId="77777777" w:rsidR="00C17DA5" w:rsidRDefault="00D65603" w:rsidP="00C17DA5">
      <w:pPr>
        <w:pStyle w:val="Brdtextmedindrag"/>
      </w:pPr>
      <w:r>
        <w:t>4. förbud mot STS-anmälan enligt 4 §, eller</w:t>
      </w:r>
    </w:p>
    <w:p w14:paraId="0D0CF66B" w14:textId="77777777" w:rsidR="00C17DA5" w:rsidRDefault="00D65603" w:rsidP="00C17DA5">
      <w:pPr>
        <w:pStyle w:val="Brdtextmedindrag"/>
      </w:pPr>
      <w:r>
        <w:t>5. tillfällig återkallelse av tillstånd enligt 5 §.</w:t>
      </w:r>
    </w:p>
    <w:p w14:paraId="45560D29" w14:textId="77777777" w:rsidR="00C17DA5" w:rsidRDefault="00D65603" w:rsidP="00C17DA5">
      <w:pPr>
        <w:pStyle w:val="Brdtextmedindrag"/>
      </w:pPr>
      <w:r w:rsidRPr="00F82FEE">
        <w:t xml:space="preserve">Ett ingripande enligt första stycket </w:t>
      </w:r>
      <w:r>
        <w:t xml:space="preserve">4 eller 5 </w:t>
      </w:r>
      <w:r w:rsidRPr="00F82FEE">
        <w:t>får</w:t>
      </w:r>
      <w:r>
        <w:t xml:space="preserve"> ske bara om över</w:t>
      </w:r>
      <w:r>
        <w:softHyphen/>
        <w:t xml:space="preserve">trädelsen är uppsåtlig eller oaktsam. </w:t>
      </w:r>
    </w:p>
    <w:p w14:paraId="1143B0C5" w14:textId="77777777" w:rsidR="00C17DA5" w:rsidRDefault="00D65603" w:rsidP="00C17DA5">
      <w:pPr>
        <w:pStyle w:val="Brdtextmedindrag"/>
      </w:pPr>
      <w:r>
        <w:t xml:space="preserve">Ett ingripande får inte ske om överträdelsen omfattas av ett föreläggande som har förenats med vite och </w:t>
      </w:r>
      <w:r w:rsidRPr="00DC1816">
        <w:t xml:space="preserve">en ansökan om utdömande av vitet </w:t>
      </w:r>
      <w:r w:rsidRPr="009A0D09">
        <w:t>har gjorts.</w:t>
      </w:r>
    </w:p>
    <w:p w14:paraId="6CE124FE" w14:textId="77777777" w:rsidR="00C17DA5" w:rsidRDefault="00C17DA5" w:rsidP="00C17DA5">
      <w:pPr>
        <w:pStyle w:val="Brdtextmedindrag"/>
      </w:pPr>
    </w:p>
    <w:p w14:paraId="145523A8" w14:textId="77777777" w:rsidR="00C17DA5" w:rsidRDefault="00D65603" w:rsidP="00C17DA5">
      <w:pPr>
        <w:pStyle w:val="Brdtext"/>
      </w:pPr>
      <w:r w:rsidRPr="00D72B27">
        <w:rPr>
          <w:b/>
        </w:rPr>
        <w:t>4 §</w:t>
      </w:r>
      <w:r>
        <w:t xml:space="preserve"> Om en </w:t>
      </w:r>
      <w:r w:rsidRPr="00D72B27">
        <w:t xml:space="preserve">originator eller ett medverkande institut </w:t>
      </w:r>
      <w:r>
        <w:t>har överträtt EU-för</w:t>
      </w:r>
      <w:r>
        <w:softHyphen/>
        <w:t>ordningen i ett fall som anges i 2 § 3, får</w:t>
      </w:r>
      <w:r w:rsidRPr="00D72B27">
        <w:t xml:space="preserve"> </w:t>
      </w:r>
      <w:r>
        <w:t>Finansinspektionen besluta att origi</w:t>
      </w:r>
      <w:r>
        <w:softHyphen/>
        <w:t>natorn eller det medverkande institutet för en viss tid, högst ett år, inte får göra en</w:t>
      </w:r>
      <w:r w:rsidRPr="00D72B27">
        <w:t xml:space="preserve"> STS-anmälan en</w:t>
      </w:r>
      <w:r>
        <w:t xml:space="preserve">ligt artikel 27.1 i förordningen. </w:t>
      </w:r>
    </w:p>
    <w:p w14:paraId="21458F6B" w14:textId="77777777" w:rsidR="00C17DA5" w:rsidRPr="00D72B27" w:rsidRDefault="00C17DA5" w:rsidP="00C17DA5">
      <w:pPr>
        <w:pStyle w:val="Brdtextmedindrag"/>
      </w:pPr>
    </w:p>
    <w:p w14:paraId="049BB5DF" w14:textId="77777777" w:rsidR="00C17DA5" w:rsidRDefault="00D65603" w:rsidP="00C17DA5">
      <w:pPr>
        <w:pStyle w:val="Brdtextmedindrag"/>
        <w:ind w:firstLine="0"/>
      </w:pPr>
      <w:r>
        <w:rPr>
          <w:b/>
        </w:rPr>
        <w:t>5 </w:t>
      </w:r>
      <w:r w:rsidRPr="00D72B27">
        <w:rPr>
          <w:b/>
        </w:rPr>
        <w:t>§</w:t>
      </w:r>
      <w:r>
        <w:t> </w:t>
      </w:r>
      <w:r w:rsidRPr="00D72B27">
        <w:t>Om en tredje part</w:t>
      </w:r>
      <w:r>
        <w:t xml:space="preserve"> har överträtt EU-</w:t>
      </w:r>
      <w:r w:rsidRPr="00D72B27">
        <w:t>förordn</w:t>
      </w:r>
      <w:r>
        <w:t>ingen i ett fall som anges i 2 § 6, får Finansinspektionen besluta att</w:t>
      </w:r>
      <w:r w:rsidRPr="00D72B27">
        <w:t xml:space="preserve"> </w:t>
      </w:r>
      <w:r>
        <w:t xml:space="preserve">för en viss tid, högst ett år, </w:t>
      </w:r>
      <w:r w:rsidRPr="00D72B27">
        <w:t>åter</w:t>
      </w:r>
      <w:r>
        <w:softHyphen/>
      </w:r>
      <w:r w:rsidRPr="00D72B27">
        <w:t>kalla tillstånd</w:t>
      </w:r>
      <w:r>
        <w:t>et</w:t>
      </w:r>
      <w:r w:rsidRPr="00D72B27">
        <w:t>.</w:t>
      </w:r>
    </w:p>
    <w:p w14:paraId="649CCFC0" w14:textId="77777777" w:rsidR="00C17DA5" w:rsidRDefault="00D65603" w:rsidP="00C17DA5">
      <w:pPr>
        <w:pStyle w:val="Brdtextmedindrag"/>
      </w:pPr>
      <w:r w:rsidRPr="00FC2751">
        <w:t>I</w:t>
      </w:r>
      <w:r w:rsidRPr="007204DB">
        <w:t xml:space="preserve"> artikel 28.1 i EU-förordningen finns bestämmelser om återkall</w:t>
      </w:r>
      <w:r>
        <w:t>else av tillstånd om</w:t>
      </w:r>
      <w:r w:rsidRPr="007204DB">
        <w:t xml:space="preserve"> </w:t>
      </w:r>
      <w:r>
        <w:t xml:space="preserve">en tredje part som har beviljats tillstånd enligt den artikeln i något väsentligt avseende </w:t>
      </w:r>
      <w:r w:rsidRPr="007204DB">
        <w:t>inte uppfyller förutsättningarna för tillstånd</w:t>
      </w:r>
      <w:r>
        <w:t>.</w:t>
      </w:r>
    </w:p>
    <w:p w14:paraId="6EDAEB3D" w14:textId="77777777" w:rsidR="00C17DA5" w:rsidRDefault="00C17DA5" w:rsidP="00C17DA5">
      <w:pPr>
        <w:pStyle w:val="Brdtextmedindrag"/>
        <w:ind w:firstLine="0"/>
        <w:rPr>
          <w:b/>
        </w:rPr>
      </w:pPr>
    </w:p>
    <w:p w14:paraId="5F7F71FA" w14:textId="77777777" w:rsidR="00C17DA5" w:rsidRDefault="00D65603" w:rsidP="00C17DA5">
      <w:pPr>
        <w:pStyle w:val="Brdtextmedindrag"/>
        <w:ind w:firstLine="0"/>
      </w:pPr>
      <w:r>
        <w:rPr>
          <w:b/>
        </w:rPr>
        <w:t>6</w:t>
      </w:r>
      <w:r w:rsidRPr="00DE0827">
        <w:rPr>
          <w:b/>
        </w:rPr>
        <w:t> § </w:t>
      </w:r>
      <w:r w:rsidRPr="00DE0827">
        <w:t xml:space="preserve">Om beslut om anmärkning </w:t>
      </w:r>
      <w:r>
        <w:t>enligt 3</w:t>
      </w:r>
      <w:r w:rsidRPr="00DE0827">
        <w:t> §</w:t>
      </w:r>
      <w:r>
        <w:t xml:space="preserve"> första stycket 3</w:t>
      </w:r>
      <w:r w:rsidRPr="00DE0827">
        <w:t xml:space="preserve"> har</w:t>
      </w:r>
      <w:r>
        <w:t xml:space="preserve"> </w:t>
      </w:r>
      <w:r w:rsidRPr="00DE0827">
        <w:t>meddelats</w:t>
      </w:r>
      <w:r>
        <w:t>,</w:t>
      </w:r>
      <w:r w:rsidRPr="00DE0827">
        <w:t xml:space="preserve"> får </w:t>
      </w:r>
      <w:r>
        <w:t>Finansinspektionen besluta att den som har gjort sig skyldig till över</w:t>
      </w:r>
      <w:r>
        <w:softHyphen/>
        <w:t xml:space="preserve">trädelsen ska betala en </w:t>
      </w:r>
      <w:r w:rsidRPr="00D41ACD">
        <w:t>sanktionsavgift</w:t>
      </w:r>
      <w:r>
        <w:t xml:space="preserve">. </w:t>
      </w:r>
    </w:p>
    <w:p w14:paraId="37447689" w14:textId="77777777" w:rsidR="00C17DA5" w:rsidRDefault="00D65603" w:rsidP="00C17DA5">
      <w:pPr>
        <w:pStyle w:val="Brdtextmedindrag"/>
      </w:pPr>
      <w:r w:rsidRPr="00DE0827">
        <w:t>Sanktionsavgiften får beslutas bara om</w:t>
      </w:r>
    </w:p>
    <w:p w14:paraId="58844321" w14:textId="77777777" w:rsidR="00C17DA5" w:rsidRDefault="00D65603" w:rsidP="00C17DA5">
      <w:pPr>
        <w:pStyle w:val="Brdtextmedindrag"/>
      </w:pPr>
      <w:r>
        <w:t>1. överträdelsen är uppsåtlig eller oaktsam, och</w:t>
      </w:r>
    </w:p>
    <w:p w14:paraId="65102F43" w14:textId="77777777" w:rsidR="00C17DA5" w:rsidRDefault="00D65603" w:rsidP="00C17DA5">
      <w:pPr>
        <w:pStyle w:val="Brdtextmedindrag"/>
      </w:pPr>
      <w:r>
        <w:t>2. </w:t>
      </w:r>
      <w:r w:rsidRPr="00DE0827">
        <w:t xml:space="preserve">den som avgiften gäller, inom två år från det att överträdelsen ägde rum, har delgetts en upplysning om att frågan om sanktionsavgift har tagits upp av Finansinspektionen. </w:t>
      </w:r>
    </w:p>
    <w:p w14:paraId="38F21B38" w14:textId="77777777" w:rsidR="00C17DA5" w:rsidRPr="00D72B27" w:rsidRDefault="00D65603" w:rsidP="009D132F">
      <w:pPr>
        <w:pStyle w:val="Rubrik4utannumrering"/>
      </w:pPr>
      <w:r w:rsidRPr="00D72B27">
        <w:t xml:space="preserve">Ingripanden mot vissa </w:t>
      </w:r>
      <w:r w:rsidRPr="009D132F">
        <w:t>fysiska</w:t>
      </w:r>
      <w:r w:rsidRPr="00D72B27">
        <w:t xml:space="preserve"> personer</w:t>
      </w:r>
    </w:p>
    <w:p w14:paraId="3B0B132D" w14:textId="77777777" w:rsidR="00C17DA5" w:rsidRPr="006C077A" w:rsidRDefault="00D65603" w:rsidP="00C17DA5">
      <w:pPr>
        <w:pStyle w:val="Brdtext"/>
      </w:pPr>
      <w:r>
        <w:rPr>
          <w:b/>
        </w:rPr>
        <w:t>7 </w:t>
      </w:r>
      <w:r w:rsidRPr="006C077A">
        <w:rPr>
          <w:b/>
        </w:rPr>
        <w:t>§</w:t>
      </w:r>
      <w:r>
        <w:rPr>
          <w:b/>
        </w:rPr>
        <w:t> </w:t>
      </w:r>
      <w:r>
        <w:t xml:space="preserve">Om en juridisk person har överträtt EU-förordningen i ett fall som anges i 2 §, ska Finansinspektionen ingripa mot den som ingår i den </w:t>
      </w:r>
      <w:r>
        <w:lastRenderedPageBreak/>
        <w:t>juridiska personens styrelse eller är dess verkställande direktör, eller ersättare för någon av dem. Ingripande får ske genom följande sanktioner:</w:t>
      </w:r>
    </w:p>
    <w:p w14:paraId="32EB8B67" w14:textId="77777777" w:rsidR="00C17DA5" w:rsidRPr="00EA19C2" w:rsidRDefault="00D65603" w:rsidP="00C17DA5">
      <w:pPr>
        <w:pStyle w:val="Brdtextmedindrag"/>
      </w:pPr>
      <w:bookmarkStart w:id="458" w:name="_Hlk17974431"/>
      <w:r>
        <w:t>1. att den fysiska personen under en viss tid, lägst tre och högst tio år, inte får vara styrelseledamot eller verkställande direktör, eller ersättare för någon av dem, i en originator, ett medverkande institut eller ett special</w:t>
      </w:r>
      <w:r>
        <w:softHyphen/>
        <w:t>företag för värdepapperisering, eller</w:t>
      </w:r>
    </w:p>
    <w:bookmarkEnd w:id="458"/>
    <w:p w14:paraId="114FB108" w14:textId="77777777" w:rsidR="00C17DA5" w:rsidRDefault="00D65603" w:rsidP="00C17DA5">
      <w:pPr>
        <w:pStyle w:val="Brdtextmedindrag"/>
      </w:pPr>
      <w:r>
        <w:t>2</w:t>
      </w:r>
      <w:r w:rsidRPr="00EA19C2">
        <w:t>.</w:t>
      </w:r>
      <w:r>
        <w:t> </w:t>
      </w:r>
      <w:r w:rsidRPr="00EA19C2">
        <w:t>sanktions</w:t>
      </w:r>
      <w:r>
        <w:t>avgift.</w:t>
      </w:r>
    </w:p>
    <w:p w14:paraId="394745BD" w14:textId="77777777" w:rsidR="00C17DA5" w:rsidRDefault="00D65603" w:rsidP="00C17DA5">
      <w:pPr>
        <w:pStyle w:val="Brdtextmedindrag"/>
      </w:pPr>
      <w:r w:rsidRPr="00920996">
        <w:t>Ett ingripande enligt första stycket får ske</w:t>
      </w:r>
      <w:r>
        <w:t xml:space="preserve"> bara</w:t>
      </w:r>
      <w:r w:rsidRPr="00920996">
        <w:t xml:space="preserve"> om </w:t>
      </w:r>
      <w:r>
        <w:t>den juridiska person</w:t>
      </w:r>
      <w:r>
        <w:softHyphen/>
        <w:t xml:space="preserve">ens </w:t>
      </w:r>
      <w:r w:rsidRPr="00920996">
        <w:t xml:space="preserve">överträdelse är allvarlig och </w:t>
      </w:r>
      <w:r>
        <w:t xml:space="preserve">den fysiska </w:t>
      </w:r>
      <w:r w:rsidRPr="00920996">
        <w:t>personen i fråga uppså</w:t>
      </w:r>
      <w:r>
        <w:t xml:space="preserve">tligen eller av grov oaktsamhet </w:t>
      </w:r>
      <w:r w:rsidRPr="00920996">
        <w:t xml:space="preserve">orsakat överträdelsen. </w:t>
      </w:r>
    </w:p>
    <w:p w14:paraId="7E4B4896" w14:textId="77777777" w:rsidR="00C17DA5" w:rsidRDefault="00D65603" w:rsidP="00C17DA5">
      <w:pPr>
        <w:pStyle w:val="Rubrik4utannumrering"/>
      </w:pPr>
      <w:r>
        <w:t>Sanktionsföreläggande</w:t>
      </w:r>
    </w:p>
    <w:p w14:paraId="292C9609" w14:textId="77777777" w:rsidR="00C17DA5" w:rsidRDefault="00D65603" w:rsidP="00C17DA5">
      <w:pPr>
        <w:pStyle w:val="Brdtextmedindrag"/>
        <w:ind w:firstLine="0"/>
      </w:pPr>
      <w:r>
        <w:rPr>
          <w:b/>
        </w:rPr>
        <w:t>8 </w:t>
      </w:r>
      <w:r w:rsidRPr="00D72B27">
        <w:rPr>
          <w:b/>
        </w:rPr>
        <w:t>§</w:t>
      </w:r>
      <w:r>
        <w:t xml:space="preserve"> Frågor om ingripande mot fysiska personer </w:t>
      </w:r>
      <w:r w:rsidRPr="00054737">
        <w:t>enligt 7</w:t>
      </w:r>
      <w:r>
        <w:t> </w:t>
      </w:r>
      <w:r w:rsidRPr="00054737">
        <w:t>§</w:t>
      </w:r>
      <w:r w:rsidRPr="00C42A2F">
        <w:t xml:space="preserve"> tas</w:t>
      </w:r>
      <w:r>
        <w:t xml:space="preserve"> upp av Finansinspektionen genom sanktionsföreläggande.</w:t>
      </w:r>
    </w:p>
    <w:p w14:paraId="2E848E58" w14:textId="77777777" w:rsidR="00C17DA5" w:rsidRDefault="00D65603" w:rsidP="00C17DA5">
      <w:pPr>
        <w:pStyle w:val="Brdtextmedindrag"/>
      </w:pPr>
      <w:r>
        <w:t>Ett sanktionsföreläggande innebär att den fysiska personen föreläggs att inom en viss tid godkänna en sanktion som är bestämd till tid eller belopp.</w:t>
      </w:r>
    </w:p>
    <w:p w14:paraId="2E558CDA" w14:textId="77777777" w:rsidR="00C17DA5" w:rsidRDefault="00D65603" w:rsidP="00C17DA5">
      <w:pPr>
        <w:pStyle w:val="Brdtextmedindrag"/>
      </w:pPr>
      <w:r>
        <w:t xml:space="preserve">När föreläggande har godkänts, gäller det som ett domstolsavgörande som fått laga kraft. Ett godkännande som görs efter den tid som angetts i föreläggandet är utan verkan. </w:t>
      </w:r>
    </w:p>
    <w:p w14:paraId="23095A98" w14:textId="77777777" w:rsidR="00C17DA5" w:rsidRDefault="00C17DA5" w:rsidP="00C17DA5">
      <w:pPr>
        <w:pStyle w:val="Brdtextmedindrag"/>
      </w:pPr>
    </w:p>
    <w:p w14:paraId="38E53310" w14:textId="77777777" w:rsidR="00C17DA5" w:rsidRDefault="00D65603" w:rsidP="00C17DA5">
      <w:pPr>
        <w:pStyle w:val="Brdtextmedindrag"/>
        <w:ind w:firstLine="0"/>
      </w:pPr>
      <w:r>
        <w:rPr>
          <w:b/>
        </w:rPr>
        <w:t>9 </w:t>
      </w:r>
      <w:r w:rsidRPr="00D72B27">
        <w:rPr>
          <w:b/>
        </w:rPr>
        <w:t>§</w:t>
      </w:r>
      <w:r>
        <w:rPr>
          <w:b/>
        </w:rPr>
        <w:t> </w:t>
      </w:r>
      <w:r>
        <w:t xml:space="preserve">Ett sanktionsföreläggande ska innehålla uppgift om </w:t>
      </w:r>
    </w:p>
    <w:p w14:paraId="4BE4CF58" w14:textId="77777777" w:rsidR="00C17DA5" w:rsidRDefault="00D65603" w:rsidP="00C17DA5">
      <w:pPr>
        <w:pStyle w:val="Brdtextmedindrag"/>
      </w:pPr>
      <w:r>
        <w:t>1. den fysiska person som föreläggandet avser,</w:t>
      </w:r>
    </w:p>
    <w:p w14:paraId="23F33757" w14:textId="77777777" w:rsidR="00C17DA5" w:rsidRDefault="00D65603" w:rsidP="00C17DA5">
      <w:pPr>
        <w:pStyle w:val="Brdtextmedindrag"/>
      </w:pPr>
      <w:r>
        <w:t>2. överträdelsen och de omständigheter som behövs för att känneteckna den,</w:t>
      </w:r>
    </w:p>
    <w:p w14:paraId="449ECC50" w14:textId="77777777" w:rsidR="00C17DA5" w:rsidRDefault="00D65603" w:rsidP="00C17DA5">
      <w:pPr>
        <w:pStyle w:val="Brdtextmedindrag"/>
      </w:pPr>
      <w:r>
        <w:t>3. de bestämmelser som är tillämpliga på överträdelsen, och</w:t>
      </w:r>
    </w:p>
    <w:p w14:paraId="1B10EC63" w14:textId="77777777" w:rsidR="00C17DA5" w:rsidRDefault="00D65603" w:rsidP="00C17DA5">
      <w:pPr>
        <w:pStyle w:val="Brdtextmedindrag"/>
      </w:pPr>
      <w:r>
        <w:t>4. den sanktion som föreläggs personen.</w:t>
      </w:r>
    </w:p>
    <w:p w14:paraId="734944D7" w14:textId="77777777" w:rsidR="00C17DA5" w:rsidRDefault="00D65603" w:rsidP="00C17DA5">
      <w:pPr>
        <w:pStyle w:val="Brdtextmedindrag"/>
      </w:pPr>
      <w:r>
        <w:t>Föreläggandet ska också innehålla en upplysning om att ansökan om sanktion kan komma att ges in till domstol, om föreläggandet inte god</w:t>
      </w:r>
      <w:r>
        <w:softHyphen/>
        <w:t>känns inom den tid som Finansinspektionen anger.</w:t>
      </w:r>
    </w:p>
    <w:p w14:paraId="5CE2D2C1" w14:textId="77777777" w:rsidR="00C17DA5" w:rsidRDefault="00C17DA5" w:rsidP="00C17DA5">
      <w:pPr>
        <w:pStyle w:val="Brdtextmedindrag"/>
        <w:ind w:firstLine="0"/>
      </w:pPr>
    </w:p>
    <w:p w14:paraId="04BC30A0" w14:textId="77777777" w:rsidR="00C17DA5" w:rsidRDefault="00D65603" w:rsidP="00C17DA5">
      <w:pPr>
        <w:pStyle w:val="Brdtextmedindrag"/>
        <w:ind w:firstLine="0"/>
      </w:pPr>
      <w:r>
        <w:rPr>
          <w:b/>
        </w:rPr>
        <w:t>10</w:t>
      </w:r>
      <w:r w:rsidRPr="00D72B27">
        <w:rPr>
          <w:b/>
        </w:rPr>
        <w:t> §</w:t>
      </w:r>
      <w:r>
        <w:t xml:space="preserve"> Om ett sanktionsföreläggande inte har godkänts inom angiven tid, får Finansinspektionen ansöka hos domstol om att sanktion ska beslutas. En sådan ansökan ska göras hos den förvaltningsrätt som är behörig att pröva ett överklagande av Finansinspektionens beslut om ingripande mot den juridiska personen för samma överträdelse. </w:t>
      </w:r>
    </w:p>
    <w:p w14:paraId="42A21CED" w14:textId="77777777" w:rsidR="00C17DA5" w:rsidRDefault="00D65603" w:rsidP="00C17DA5">
      <w:pPr>
        <w:pStyle w:val="Brdtextmedindrag"/>
      </w:pPr>
      <w:r>
        <w:t>Prövningstillstånd krävs vid överklagande till kammarrätten.</w:t>
      </w:r>
    </w:p>
    <w:p w14:paraId="603C8FC8" w14:textId="77777777" w:rsidR="00C17DA5" w:rsidRDefault="00C17DA5" w:rsidP="00C17DA5">
      <w:pPr>
        <w:pStyle w:val="Brdtextmedindrag"/>
      </w:pPr>
    </w:p>
    <w:p w14:paraId="0E64C3C6" w14:textId="77777777" w:rsidR="00C17DA5" w:rsidRPr="00920996" w:rsidRDefault="00D65603" w:rsidP="00C17DA5">
      <w:pPr>
        <w:pStyle w:val="Brdtextmedindrag"/>
        <w:ind w:firstLine="0"/>
      </w:pPr>
      <w:r>
        <w:rPr>
          <w:b/>
        </w:rPr>
        <w:t>11</w:t>
      </w:r>
      <w:r w:rsidRPr="00D72B27">
        <w:rPr>
          <w:b/>
        </w:rPr>
        <w:t> §</w:t>
      </w:r>
      <w:r>
        <w:rPr>
          <w:b/>
        </w:rPr>
        <w:t> </w:t>
      </w:r>
      <w:r>
        <w:t>Ett ingripande enligt 7 § får beslutas bara om sanktionsföreläggandet har delgetts den som sanktionen riktas mot inom två år från den tidpunkt då överträdelsen ägde rum.</w:t>
      </w:r>
    </w:p>
    <w:p w14:paraId="4AB74DC8" w14:textId="77777777" w:rsidR="00C17DA5" w:rsidRPr="00D72B27" w:rsidRDefault="00D65603" w:rsidP="00C17DA5">
      <w:pPr>
        <w:pStyle w:val="Rubrik5utannumrering"/>
        <w:spacing w:before="320"/>
        <w:rPr>
          <w:b/>
          <w:i w:val="0"/>
        </w:rPr>
      </w:pPr>
      <w:bookmarkStart w:id="459" w:name="_Hlk11673895"/>
      <w:r w:rsidRPr="00D72B27">
        <w:rPr>
          <w:b/>
          <w:i w:val="0"/>
        </w:rPr>
        <w:t>Sanktionsavgifter</w:t>
      </w:r>
    </w:p>
    <w:p w14:paraId="752FDD1A" w14:textId="77777777" w:rsidR="00C17DA5" w:rsidRDefault="00D65603" w:rsidP="00C17DA5">
      <w:pPr>
        <w:pStyle w:val="Brdtext"/>
      </w:pPr>
      <w:r>
        <w:rPr>
          <w:b/>
        </w:rPr>
        <w:t>12</w:t>
      </w:r>
      <w:r w:rsidRPr="00B259F2">
        <w:rPr>
          <w:b/>
        </w:rPr>
        <w:t> § </w:t>
      </w:r>
      <w:r w:rsidRPr="00FD0B13">
        <w:t>Sanktionsavgiften</w:t>
      </w:r>
      <w:r w:rsidRPr="000413D0">
        <w:t xml:space="preserve"> </w:t>
      </w:r>
      <w:r>
        <w:t>f</w:t>
      </w:r>
      <w:r w:rsidRPr="00B259F2">
        <w:t xml:space="preserve">ör en </w:t>
      </w:r>
      <w:r>
        <w:t xml:space="preserve">juridisk person </w:t>
      </w:r>
      <w:r w:rsidRPr="00B259F2">
        <w:t xml:space="preserve">ska fastställas till </w:t>
      </w:r>
      <w:r>
        <w:t xml:space="preserve">högst det </w:t>
      </w:r>
      <w:r w:rsidRPr="00B259F2">
        <w:t>högsta a</w:t>
      </w:r>
      <w:r>
        <w:t>v</w:t>
      </w:r>
    </w:p>
    <w:p w14:paraId="48421A6B" w14:textId="77777777" w:rsidR="00C17DA5" w:rsidRPr="00B259F2" w:rsidRDefault="00D65603" w:rsidP="00C17DA5">
      <w:pPr>
        <w:pStyle w:val="Brdtextmedindrag"/>
      </w:pPr>
      <w:r>
        <w:t>1.</w:t>
      </w:r>
      <w:r w:rsidRPr="00B259F2">
        <w:t> ett belopp som per den 17 januari 2018 i svenska kronor motsvarade</w:t>
      </w:r>
      <w:r>
        <w:t xml:space="preserve"> fem</w:t>
      </w:r>
      <w:r w:rsidRPr="00B259F2">
        <w:t xml:space="preserve"> miljoner euro,</w:t>
      </w:r>
    </w:p>
    <w:p w14:paraId="2AFC4AF9" w14:textId="77777777" w:rsidR="00C17DA5" w:rsidRPr="00B259F2" w:rsidRDefault="00D65603" w:rsidP="00C17DA5">
      <w:pPr>
        <w:pStyle w:val="Brdtextmedindrag"/>
      </w:pPr>
      <w:r>
        <w:t>2. </w:t>
      </w:r>
      <w:r w:rsidRPr="00B259F2">
        <w:t xml:space="preserve">tio procent av den juridiska personens </w:t>
      </w:r>
      <w:r>
        <w:t xml:space="preserve">omsättning närmast föregående räkenskapsår </w:t>
      </w:r>
      <w:r w:rsidRPr="00B259F2">
        <w:t xml:space="preserve">eller, i förekommande fall, </w:t>
      </w:r>
      <w:r w:rsidRPr="006C077A">
        <w:t xml:space="preserve">motsvarande omsättning på </w:t>
      </w:r>
      <w:r>
        <w:t>koncernnivå</w:t>
      </w:r>
      <w:r w:rsidRPr="00B259F2">
        <w:t xml:space="preserve">, eller </w:t>
      </w:r>
    </w:p>
    <w:p w14:paraId="2BD4EC9A" w14:textId="77777777" w:rsidR="00C17DA5" w:rsidRDefault="00D65603" w:rsidP="00C17DA5">
      <w:pPr>
        <w:pStyle w:val="Brdtextmedindrag"/>
      </w:pPr>
      <w:r>
        <w:lastRenderedPageBreak/>
        <w:t xml:space="preserve">3. två gånger den vinst som den juridiska personen gjort </w:t>
      </w:r>
      <w:r w:rsidRPr="00B259F2">
        <w:t>till följd av</w:t>
      </w:r>
      <w:r>
        <w:t xml:space="preserve"> </w:t>
      </w:r>
      <w:r w:rsidRPr="00B259F2">
        <w:t>överträdelsen, om beloppet går att fastställa</w:t>
      </w:r>
      <w:r>
        <w:t>.</w:t>
      </w:r>
    </w:p>
    <w:p w14:paraId="2285A7FD" w14:textId="77777777" w:rsidR="00C17DA5" w:rsidRPr="00B259F2" w:rsidRDefault="00D65603" w:rsidP="00C17DA5">
      <w:pPr>
        <w:pStyle w:val="Brdtextmedindrag"/>
      </w:pPr>
      <w:r>
        <w:t>Sanktionsavgiften får inte fastställas till ett lägre belopp än 5 000 kronor.</w:t>
      </w:r>
    </w:p>
    <w:p w14:paraId="7C8A58CB" w14:textId="77777777" w:rsidR="00C17DA5" w:rsidRDefault="00D65603" w:rsidP="00C17DA5">
      <w:pPr>
        <w:pStyle w:val="Brdtextmedindrag"/>
      </w:pPr>
      <w:r>
        <w:t>Om</w:t>
      </w:r>
      <w:r w:rsidRPr="00CC26A3">
        <w:t xml:space="preserve"> överträdelse</w:t>
      </w:r>
      <w:r>
        <w:t>n</w:t>
      </w:r>
      <w:r w:rsidRPr="00CC26A3">
        <w:t xml:space="preserve"> har skett under den juridiska personens första verk</w:t>
      </w:r>
      <w:r>
        <w:softHyphen/>
      </w:r>
      <w:r w:rsidRPr="00CC26A3">
        <w:t>samhetsår eller om uppgifter om omsättningen annars sa</w:t>
      </w:r>
      <w:r>
        <w:t>knas eller är brist</w:t>
      </w:r>
      <w:r>
        <w:softHyphen/>
        <w:t>fälliga, får omsättningen uppskattas</w:t>
      </w:r>
      <w:r w:rsidRPr="00CC26A3">
        <w:t>.</w:t>
      </w:r>
    </w:p>
    <w:p w14:paraId="627D5350" w14:textId="77777777" w:rsidR="00C17DA5" w:rsidRDefault="00D65603" w:rsidP="00C17DA5">
      <w:pPr>
        <w:pStyle w:val="Brdtextmedindrag"/>
      </w:pPr>
      <w:r>
        <w:t>Avgiften tillfaller staten.</w:t>
      </w:r>
    </w:p>
    <w:bookmarkEnd w:id="459"/>
    <w:p w14:paraId="7CF20FBB" w14:textId="77777777" w:rsidR="00C17DA5" w:rsidRDefault="00C17DA5" w:rsidP="00C17DA5">
      <w:pPr>
        <w:pStyle w:val="Brdtextmedindrag"/>
        <w:ind w:firstLine="0"/>
      </w:pPr>
    </w:p>
    <w:p w14:paraId="6D5279CF" w14:textId="77777777" w:rsidR="00C17DA5" w:rsidRPr="00B259F2" w:rsidRDefault="00D65603" w:rsidP="00C17DA5">
      <w:pPr>
        <w:pStyle w:val="Brdtextmedindrag"/>
        <w:ind w:firstLine="0"/>
      </w:pPr>
      <w:r>
        <w:rPr>
          <w:b/>
        </w:rPr>
        <w:t>13 </w:t>
      </w:r>
      <w:r w:rsidRPr="00CC26A3">
        <w:rPr>
          <w:b/>
        </w:rPr>
        <w:t>§</w:t>
      </w:r>
      <w:r>
        <w:t> Sanktionsavgiften f</w:t>
      </w:r>
      <w:r w:rsidRPr="00B259F2">
        <w:t>ör en fysisk person</w:t>
      </w:r>
      <w:r>
        <w:t xml:space="preserve"> ska fastställas till högst det högsta av</w:t>
      </w:r>
    </w:p>
    <w:p w14:paraId="1017E43A" w14:textId="77777777" w:rsidR="00C17DA5" w:rsidRPr="00B259F2" w:rsidRDefault="00D65603" w:rsidP="00C17DA5">
      <w:pPr>
        <w:pStyle w:val="Brdtextmedindrag"/>
      </w:pPr>
      <w:r>
        <w:t>1. </w:t>
      </w:r>
      <w:r w:rsidRPr="00B259F2">
        <w:t xml:space="preserve">ett belopp som per den 17 januari 2018 i svenska kronor motsvarade </w:t>
      </w:r>
      <w:r>
        <w:t>fem</w:t>
      </w:r>
      <w:r w:rsidRPr="00B259F2">
        <w:t xml:space="preserve"> miljoner euro, eller</w:t>
      </w:r>
    </w:p>
    <w:p w14:paraId="7F9B3971" w14:textId="77777777" w:rsidR="00C17DA5" w:rsidRDefault="00D65603" w:rsidP="00C17DA5">
      <w:pPr>
        <w:pStyle w:val="Brdtextmedindrag"/>
      </w:pPr>
      <w:r>
        <w:t>2. </w:t>
      </w:r>
      <w:r w:rsidRPr="00B259F2">
        <w:t>två gånger den vinst som den fysiska personen</w:t>
      </w:r>
      <w:r>
        <w:t xml:space="preserve"> gjort</w:t>
      </w:r>
      <w:r w:rsidRPr="00B259F2">
        <w:t xml:space="preserve"> till följd av överträdelsen, om beloppet går att fastställa. </w:t>
      </w:r>
    </w:p>
    <w:p w14:paraId="00F7A2FC" w14:textId="77777777" w:rsidR="00C17DA5" w:rsidRDefault="00D65603" w:rsidP="00C17DA5">
      <w:pPr>
        <w:pStyle w:val="Brdtextmedindrag"/>
      </w:pPr>
      <w:r w:rsidRPr="00B259F2">
        <w:t xml:space="preserve">Avgiften tillfaller staten. </w:t>
      </w:r>
    </w:p>
    <w:p w14:paraId="373445A2" w14:textId="77777777" w:rsidR="00C17DA5" w:rsidRDefault="00D65603" w:rsidP="00C17DA5">
      <w:pPr>
        <w:pStyle w:val="Rubrik4utannumrering"/>
      </w:pPr>
      <w:r>
        <w:t>Val av ingripande</w:t>
      </w:r>
    </w:p>
    <w:p w14:paraId="6B603882" w14:textId="77777777" w:rsidR="00C17DA5" w:rsidRDefault="00D65603" w:rsidP="00C17DA5">
      <w:pPr>
        <w:pStyle w:val="Brdtext"/>
      </w:pPr>
      <w:r>
        <w:rPr>
          <w:b/>
        </w:rPr>
        <w:t>14</w:t>
      </w:r>
      <w:r w:rsidRPr="00E57A25">
        <w:rPr>
          <w:b/>
        </w:rPr>
        <w:t> §</w:t>
      </w:r>
      <w:r>
        <w:t> Vid valet av ingripande ska Finansinspektionen ta hänsyn till</w:t>
      </w:r>
      <w:r w:rsidRPr="001C75E3">
        <w:t xml:space="preserve"> hur all</w:t>
      </w:r>
      <w:r>
        <w:softHyphen/>
      </w:r>
      <w:r w:rsidRPr="001C75E3">
        <w:t xml:space="preserve">varlig överträdelsen är och </w:t>
      </w:r>
      <w:r w:rsidRPr="000159BE">
        <w:t>hur länge den har pågått.</w:t>
      </w:r>
      <w:r w:rsidRPr="00C23851">
        <w:t xml:space="preserve"> Särskild hänsyn ska tas till </w:t>
      </w:r>
      <w:r w:rsidRPr="002C2B9C">
        <w:t>överträdelsens art</w:t>
      </w:r>
      <w:r w:rsidRPr="001C75E3">
        <w:t xml:space="preserve">, överträdelsens konkreta och potentiella effekter på det finansiella systemet, skador som uppstått </w:t>
      </w:r>
      <w:r w:rsidRPr="00FF6E22">
        <w:t>samt graden av ansvar hos den fysiska eller juridiska person som har gjort sig skyldig till över</w:t>
      </w:r>
      <w:r>
        <w:softHyphen/>
      </w:r>
      <w:r w:rsidRPr="00FF6E22">
        <w:t>trädelsen.</w:t>
      </w:r>
    </w:p>
    <w:p w14:paraId="6564C4AB" w14:textId="77777777" w:rsidR="00C17DA5" w:rsidRDefault="00C17DA5" w:rsidP="00C17DA5">
      <w:pPr>
        <w:pStyle w:val="Brdtext"/>
      </w:pPr>
    </w:p>
    <w:p w14:paraId="65D9AE42" w14:textId="77777777" w:rsidR="00C17DA5" w:rsidRDefault="00D65603" w:rsidP="00C17DA5">
      <w:pPr>
        <w:pStyle w:val="Brdtext"/>
      </w:pPr>
      <w:r>
        <w:rPr>
          <w:b/>
        </w:rPr>
        <w:t>15</w:t>
      </w:r>
      <w:r w:rsidRPr="00E57A25">
        <w:rPr>
          <w:b/>
        </w:rPr>
        <w:t> §</w:t>
      </w:r>
      <w:r>
        <w:rPr>
          <w:b/>
        </w:rPr>
        <w:t> </w:t>
      </w:r>
      <w:r>
        <w:t xml:space="preserve">Utöver det som anges i 14 § ska det i försvårande riktning beaktas om den som har begått överträdelsen tidigare har begått en överträdelse. Vid denna bedömning ska särskild vikt fästas vid om överträdelserna är likartade och den tid som har gått mellan de olika överträdelserna. </w:t>
      </w:r>
    </w:p>
    <w:p w14:paraId="6AFF0785" w14:textId="77777777" w:rsidR="00C17DA5" w:rsidRDefault="00D65603" w:rsidP="00C17DA5">
      <w:pPr>
        <w:pStyle w:val="Brdtextmedindrag"/>
      </w:pPr>
      <w:r>
        <w:t>I förmildrande riktning ska det beaktas om den som har begått över</w:t>
      </w:r>
      <w:r>
        <w:softHyphen/>
        <w:t xml:space="preserve">trädelsen </w:t>
      </w:r>
    </w:p>
    <w:p w14:paraId="54D06895" w14:textId="77777777" w:rsidR="00C17DA5" w:rsidRDefault="00D65603" w:rsidP="00C17DA5">
      <w:pPr>
        <w:pStyle w:val="Brdtextmedindrag"/>
      </w:pPr>
      <w:r>
        <w:t>1. i väsentlig utsträckning genom ett aktivt samarbete har underlättat Finansinspektionens utredning, och</w:t>
      </w:r>
    </w:p>
    <w:p w14:paraId="5A49124A" w14:textId="77777777" w:rsidR="00C17DA5" w:rsidRDefault="00D65603" w:rsidP="00C17DA5">
      <w:pPr>
        <w:pStyle w:val="Brdtextmedindrag"/>
      </w:pPr>
      <w:r>
        <w:t>2. snabbt upphört med överträdelsen eller snabbt verkat för att över</w:t>
      </w:r>
      <w:r>
        <w:softHyphen/>
        <w:t>trädelsen ska upphöra, sedan den anmälts till eller påtalats av Finans</w:t>
      </w:r>
      <w:r>
        <w:softHyphen/>
        <w:t xml:space="preserve">inspektionen. </w:t>
      </w:r>
    </w:p>
    <w:p w14:paraId="404F8BE1" w14:textId="77777777" w:rsidR="00C17DA5" w:rsidRDefault="00C17DA5" w:rsidP="00C17DA5">
      <w:pPr>
        <w:pStyle w:val="Brdtext"/>
      </w:pPr>
    </w:p>
    <w:p w14:paraId="46B61F43" w14:textId="77777777" w:rsidR="00C17DA5" w:rsidRPr="00C33259" w:rsidRDefault="00D65603" w:rsidP="00C17DA5">
      <w:pPr>
        <w:pStyle w:val="Brdtext"/>
      </w:pPr>
      <w:r>
        <w:rPr>
          <w:b/>
        </w:rPr>
        <w:t>16</w:t>
      </w:r>
      <w:r w:rsidRPr="00E57A25">
        <w:rPr>
          <w:b/>
        </w:rPr>
        <w:t> §</w:t>
      </w:r>
      <w:r>
        <w:t xml:space="preserve"> När sanktionsavgiftens storlek ska bestämmas ska särskild hänsyn tas till sådana omständigheter som anges i 14 och 15 §§, samt till den berörda fysiska eller juridiska personens finansiella ställning och, om det går att bestämma, </w:t>
      </w:r>
      <w:r w:rsidRPr="00141DF0">
        <w:t>den vinst som personen gjort till följd av överträdelsen</w:t>
      </w:r>
      <w:r>
        <w:t>.</w:t>
      </w:r>
      <w:r w:rsidRPr="00141DF0">
        <w:t xml:space="preserve"> </w:t>
      </w:r>
    </w:p>
    <w:p w14:paraId="53DA3617" w14:textId="77777777" w:rsidR="00C17DA5" w:rsidRDefault="00C17DA5" w:rsidP="00C17DA5">
      <w:pPr>
        <w:pStyle w:val="Brdtext"/>
        <w:rPr>
          <w:b/>
        </w:rPr>
      </w:pPr>
    </w:p>
    <w:p w14:paraId="7559E7A5" w14:textId="77777777" w:rsidR="00C17DA5" w:rsidRDefault="00D65603" w:rsidP="00C17DA5">
      <w:pPr>
        <w:pStyle w:val="Brdtext"/>
      </w:pPr>
      <w:bookmarkStart w:id="460" w:name="_Hlk11674277"/>
      <w:r>
        <w:rPr>
          <w:b/>
        </w:rPr>
        <w:t>17</w:t>
      </w:r>
      <w:r w:rsidRPr="00E57A25">
        <w:rPr>
          <w:b/>
        </w:rPr>
        <w:t> §</w:t>
      </w:r>
      <w:r>
        <w:t xml:space="preserve"> Finansinspektionen får avstå från ingripande om </w:t>
      </w:r>
    </w:p>
    <w:p w14:paraId="1518963C" w14:textId="77777777" w:rsidR="00C17DA5" w:rsidRDefault="00D65603" w:rsidP="00C17DA5">
      <w:pPr>
        <w:pStyle w:val="Brdtextmedindrag"/>
      </w:pPr>
      <w:r>
        <w:t>1. överträdelsen är ringa eller ursäktlig,</w:t>
      </w:r>
    </w:p>
    <w:p w14:paraId="6B4847D9" w14:textId="77777777" w:rsidR="00C17DA5" w:rsidRDefault="00D65603" w:rsidP="00C17DA5">
      <w:pPr>
        <w:pStyle w:val="Brdtextmedindrag"/>
      </w:pPr>
      <w:r>
        <w:t xml:space="preserve">2. den fysiska eller juridiska personen i fråga gör rättelse, </w:t>
      </w:r>
    </w:p>
    <w:p w14:paraId="4EF937AF" w14:textId="77777777" w:rsidR="00C17DA5" w:rsidRDefault="00D65603" w:rsidP="00C17DA5">
      <w:pPr>
        <w:pStyle w:val="Brdtextmedindrag"/>
      </w:pPr>
      <w:r>
        <w:t>3. den fysiska personen verkat för att den juridiska personen gör rättelse,</w:t>
      </w:r>
    </w:p>
    <w:p w14:paraId="49DA051F" w14:textId="77777777" w:rsidR="00C17DA5" w:rsidRDefault="00D65603" w:rsidP="00C17DA5">
      <w:pPr>
        <w:pStyle w:val="Brdtextmedindrag"/>
      </w:pPr>
      <w:r>
        <w:t xml:space="preserve">4. någon annan myndighet eller något annat organ har vidtagit åtgärder mot den fysiska eller juridiska personen och dessa åtgärder bedöms tillräckliga, eller </w:t>
      </w:r>
    </w:p>
    <w:p w14:paraId="4C035A37" w14:textId="77777777" w:rsidR="00C17DA5" w:rsidRDefault="00D65603" w:rsidP="00C17DA5">
      <w:pPr>
        <w:pStyle w:val="Brdtextmedindrag"/>
      </w:pPr>
      <w:r>
        <w:t>5. det annars finns särskilda skäl.</w:t>
      </w:r>
    </w:p>
    <w:bookmarkEnd w:id="460"/>
    <w:p w14:paraId="37A8D5A9" w14:textId="77777777" w:rsidR="00C17DA5" w:rsidRPr="00C579E8" w:rsidRDefault="00D65603" w:rsidP="00C17DA5">
      <w:pPr>
        <w:pStyle w:val="Rubrik4utannumrering"/>
      </w:pPr>
      <w:r>
        <w:lastRenderedPageBreak/>
        <w:t>Verkställighet av beslut om sanktionsavgift</w:t>
      </w:r>
    </w:p>
    <w:p w14:paraId="63197A87" w14:textId="77777777" w:rsidR="00C17DA5" w:rsidRDefault="00D65603" w:rsidP="00C17DA5">
      <w:pPr>
        <w:pStyle w:val="Brdtext"/>
      </w:pPr>
      <w:r>
        <w:rPr>
          <w:b/>
        </w:rPr>
        <w:t>18</w:t>
      </w:r>
      <w:r w:rsidRPr="00C579E8">
        <w:rPr>
          <w:b/>
        </w:rPr>
        <w:t> §</w:t>
      </w:r>
      <w:r>
        <w:t xml:space="preserve"> En sanktionsavgift ska betalas till Finansinspektionen inom 30 dagar </w:t>
      </w:r>
      <w:r w:rsidRPr="007D744A">
        <w:t>efter det att ett beslut eller en dom om att ta ut avgiften har fått laga kraft eller sanktionsföreläggandet godkänts eller den längre tid som anges i beslutet eller föreläggandet.</w:t>
      </w:r>
    </w:p>
    <w:p w14:paraId="637E677B" w14:textId="77777777" w:rsidR="00C17DA5" w:rsidRDefault="00C17DA5" w:rsidP="00C17DA5">
      <w:pPr>
        <w:pStyle w:val="Brdtextmedindrag"/>
        <w:ind w:firstLine="0"/>
        <w:rPr>
          <w:b/>
        </w:rPr>
      </w:pPr>
    </w:p>
    <w:p w14:paraId="0354BCBE" w14:textId="77777777" w:rsidR="00C17DA5" w:rsidRPr="00296F41" w:rsidRDefault="00D65603" w:rsidP="00C17DA5">
      <w:pPr>
        <w:pStyle w:val="Brdtextmedindrag"/>
        <w:ind w:firstLine="0"/>
      </w:pPr>
      <w:r>
        <w:rPr>
          <w:b/>
        </w:rPr>
        <w:t>19 </w:t>
      </w:r>
      <w:r w:rsidRPr="00296F41">
        <w:rPr>
          <w:b/>
        </w:rPr>
        <w:t>§</w:t>
      </w:r>
      <w:r>
        <w:t> </w:t>
      </w:r>
      <w:r w:rsidRPr="00296F41">
        <w:t>Finansinspektionens beslut om sanktionsavgift får v</w:t>
      </w:r>
      <w:r>
        <w:t>erkställas enligt utsöknings</w:t>
      </w:r>
      <w:r w:rsidRPr="00296F41">
        <w:t>balken, om avgiften inte har beta</w:t>
      </w:r>
      <w:r>
        <w:t>lats inom den tid som anges i 18 </w:t>
      </w:r>
      <w:r w:rsidRPr="00296F41">
        <w:t>§.</w:t>
      </w:r>
    </w:p>
    <w:p w14:paraId="64D97D71" w14:textId="77777777" w:rsidR="00C17DA5" w:rsidRDefault="00C17DA5" w:rsidP="00C17DA5">
      <w:pPr>
        <w:pStyle w:val="Brdtext"/>
      </w:pPr>
    </w:p>
    <w:p w14:paraId="06AE4FA4" w14:textId="77777777" w:rsidR="00C17DA5" w:rsidRDefault="00D65603" w:rsidP="00C17DA5">
      <w:pPr>
        <w:pStyle w:val="Brdtext"/>
      </w:pPr>
      <w:r>
        <w:rPr>
          <w:b/>
        </w:rPr>
        <w:t>20</w:t>
      </w:r>
      <w:r w:rsidRPr="00C579E8">
        <w:rPr>
          <w:b/>
        </w:rPr>
        <w:t> §</w:t>
      </w:r>
      <w:r>
        <w:t xml:space="preserve"> Om sanktionsavgiften inte </w:t>
      </w:r>
      <w:r w:rsidDel="00D85FFB">
        <w:t xml:space="preserve">har </w:t>
      </w:r>
      <w:r>
        <w:t xml:space="preserve">betalats inom den tid som anges i 18 §, ska Finansinspektionen lämna avgiften för indrivning. </w:t>
      </w:r>
    </w:p>
    <w:p w14:paraId="68320D29" w14:textId="77777777" w:rsidR="00C17DA5" w:rsidRDefault="00D65603" w:rsidP="00C17DA5">
      <w:pPr>
        <w:pStyle w:val="Brdtextmedindrag"/>
      </w:pPr>
      <w:r>
        <w:t xml:space="preserve">Bestämmelser om indrivning finns i lagen (1993:891) om indrivning av statliga fordringar m.m. </w:t>
      </w:r>
    </w:p>
    <w:p w14:paraId="632FBBC7" w14:textId="77777777" w:rsidR="00C17DA5" w:rsidRDefault="00C17DA5" w:rsidP="00C17DA5">
      <w:pPr>
        <w:pStyle w:val="Brdtext"/>
      </w:pPr>
    </w:p>
    <w:p w14:paraId="3943B1FC" w14:textId="77777777" w:rsidR="00C17DA5" w:rsidRPr="007D744A" w:rsidRDefault="00D65603" w:rsidP="00C17DA5">
      <w:pPr>
        <w:pStyle w:val="Brdtextmedindrag"/>
        <w:ind w:firstLine="0"/>
      </w:pPr>
      <w:r>
        <w:rPr>
          <w:b/>
        </w:rPr>
        <w:t>21</w:t>
      </w:r>
      <w:r w:rsidRPr="00C579E8">
        <w:rPr>
          <w:b/>
        </w:rPr>
        <w:t> §</w:t>
      </w:r>
      <w:r>
        <w:rPr>
          <w:b/>
        </w:rPr>
        <w:t> </w:t>
      </w:r>
      <w:r w:rsidRPr="007D744A">
        <w:t>En sanktionsavgift som har beslutats faller bort i den utsträckning verkställighet inte har skett inom fem år från det att beslutet eller domen om att ta ut avgiften fick laga kraft eller sanktionsföreläggandet god</w:t>
      </w:r>
      <w:r>
        <w:softHyphen/>
      </w:r>
      <w:r w:rsidRPr="007D744A">
        <w:t>kändes.</w:t>
      </w:r>
    </w:p>
    <w:p w14:paraId="750FF193" w14:textId="77777777" w:rsidR="00C17DA5" w:rsidRDefault="00D65603" w:rsidP="00C17DA5">
      <w:pPr>
        <w:pStyle w:val="Rubrik3utannumrering"/>
      </w:pPr>
      <w:r>
        <w:t>4 kap. Överklagande, beslut som ska gälla omedelbart och vite</w:t>
      </w:r>
    </w:p>
    <w:p w14:paraId="7FB39D38" w14:textId="77777777" w:rsidR="00C17DA5" w:rsidRDefault="00D65603" w:rsidP="00C17DA5">
      <w:pPr>
        <w:pStyle w:val="Brdtext"/>
      </w:pPr>
      <w:r>
        <w:rPr>
          <w:b/>
        </w:rPr>
        <w:t>1 § </w:t>
      </w:r>
      <w:r>
        <w:t>Finansinspektionens beslut om sanktionsföreläggande enligt denna lag får inte överklagas.</w:t>
      </w:r>
    </w:p>
    <w:p w14:paraId="28A36142" w14:textId="77777777" w:rsidR="00C17DA5" w:rsidRDefault="00D65603" w:rsidP="00C17DA5">
      <w:pPr>
        <w:pStyle w:val="Brdtextmedindrag"/>
      </w:pPr>
      <w:r>
        <w:t>Andra beslut som Finansinspektionen meddelar enligt denna lag får överklagas till allmän förvaltningsdomstol.</w:t>
      </w:r>
    </w:p>
    <w:p w14:paraId="1ED6FAD1" w14:textId="77777777" w:rsidR="00C17DA5" w:rsidRDefault="00D65603" w:rsidP="00C17DA5">
      <w:pPr>
        <w:pStyle w:val="Brdtextmedindrag"/>
      </w:pPr>
      <w:r>
        <w:t>Prövningstillstånd krävs vid överklagande till kammarrätten.</w:t>
      </w:r>
    </w:p>
    <w:p w14:paraId="3860F599" w14:textId="77777777" w:rsidR="00C17DA5" w:rsidRDefault="00C17DA5" w:rsidP="00C17DA5">
      <w:pPr>
        <w:pStyle w:val="Brdtextmedindrag"/>
      </w:pPr>
    </w:p>
    <w:p w14:paraId="7ABAC7F8" w14:textId="77777777" w:rsidR="00C17DA5" w:rsidRDefault="00D65603" w:rsidP="00C17DA5">
      <w:pPr>
        <w:pStyle w:val="Brdtext"/>
      </w:pPr>
      <w:r w:rsidRPr="007C1F6F">
        <w:rPr>
          <w:rFonts w:cstheme="minorBidi"/>
          <w:b/>
          <w:szCs w:val="22"/>
        </w:rPr>
        <w:t>2 §</w:t>
      </w:r>
      <w:r>
        <w:rPr>
          <w:b/>
        </w:rPr>
        <w:t> </w:t>
      </w:r>
      <w:r w:rsidRPr="00376D18">
        <w:t xml:space="preserve">Finansinspektionen får bestämma att ett beslut av inspektionen om förbud, föreläggande eller återkallelse enligt </w:t>
      </w:r>
      <w:r>
        <w:t>3 kap. 3, 4 eller 5 §</w:t>
      </w:r>
      <w:r w:rsidRPr="00376D18">
        <w:t xml:space="preserve"> </w:t>
      </w:r>
      <w:r>
        <w:t>eller om återkallelse enligt artikel 28.1 andra stycket i EU-förordningen</w:t>
      </w:r>
      <w:r w:rsidRPr="00376D18">
        <w:t xml:space="preserve"> ska gälla omedelbart.</w:t>
      </w:r>
    </w:p>
    <w:p w14:paraId="6A9669AE" w14:textId="77777777" w:rsidR="00C17DA5" w:rsidRPr="00376D18" w:rsidRDefault="00C17DA5" w:rsidP="00C17DA5">
      <w:pPr>
        <w:pStyle w:val="Brdtextmedindrag"/>
      </w:pPr>
    </w:p>
    <w:p w14:paraId="27612A54" w14:textId="77777777" w:rsidR="00C17DA5" w:rsidRDefault="00D65603" w:rsidP="00C17DA5">
      <w:pPr>
        <w:pStyle w:val="Brdtext"/>
      </w:pPr>
      <w:r>
        <w:rPr>
          <w:b/>
        </w:rPr>
        <w:t>3 § </w:t>
      </w:r>
      <w:r>
        <w:t>Ett beslut om föreläggande enligt denna lag eller enligt EU-för</w:t>
      </w:r>
      <w:r>
        <w:softHyphen/>
        <w:t>ord</w:t>
      </w:r>
      <w:r>
        <w:softHyphen/>
        <w:t xml:space="preserve">ningen får förenas med vite. </w:t>
      </w:r>
    </w:p>
    <w:p w14:paraId="55A1A47E" w14:textId="77777777" w:rsidR="00C17DA5" w:rsidRPr="00811E52" w:rsidRDefault="00D65603" w:rsidP="00C17DA5">
      <w:pPr>
        <w:pStyle w:val="Slutstreck"/>
      </w:pPr>
      <w:r w:rsidRPr="00811E52">
        <w:t>                      </w:t>
      </w:r>
    </w:p>
    <w:p w14:paraId="353056A8" w14:textId="77777777" w:rsidR="00C17DA5" w:rsidRPr="002C2B9C" w:rsidRDefault="00D65603" w:rsidP="00C17DA5">
      <w:pPr>
        <w:pStyle w:val="Brdtextmedindrag"/>
      </w:pPr>
      <w:r>
        <w:t xml:space="preserve">1. Denna lag träder i </w:t>
      </w:r>
      <w:r w:rsidRPr="004C2CE6">
        <w:t xml:space="preserve">kraft </w:t>
      </w:r>
      <w:r w:rsidRPr="002C2B9C">
        <w:t xml:space="preserve">den 1 </w:t>
      </w:r>
      <w:r>
        <w:t>februari</w:t>
      </w:r>
      <w:r w:rsidRPr="002C2B9C">
        <w:t xml:space="preserve"> 2020.</w:t>
      </w:r>
    </w:p>
    <w:p w14:paraId="1A793F8E" w14:textId="77777777" w:rsidR="00C17DA5" w:rsidRDefault="00D65603" w:rsidP="00C17DA5">
      <w:pPr>
        <w:pStyle w:val="Brdtextmedindrag"/>
      </w:pPr>
      <w:r>
        <w:t xml:space="preserve">2. Genom lagen upphävs </w:t>
      </w:r>
      <w:r w:rsidRPr="009A6A89">
        <w:rPr>
          <w:rStyle w:val="NumreradlistaChar"/>
        </w:rPr>
        <w:t>lagen (2018:1981) med kompletterande bestämmelser till EU:s förordning om värdepapperisering</w:t>
      </w:r>
      <w:r>
        <w:t>.</w:t>
      </w:r>
    </w:p>
    <w:p w14:paraId="3887D9DE" w14:textId="77777777" w:rsidR="00C17DA5" w:rsidRDefault="00D65603" w:rsidP="00C17DA5">
      <w:pPr>
        <w:pStyle w:val="Brdtextmedindrag"/>
      </w:pPr>
      <w:r>
        <w:t>3. Ingripande enligt denna lag får inte ske för överträdelser som har ägt rum före ikraftträdandet.</w:t>
      </w:r>
    </w:p>
    <w:p w14:paraId="4EBDE4BA" w14:textId="77777777" w:rsidR="00C17DA5" w:rsidRDefault="00D65603" w:rsidP="00C17DA5">
      <w:pPr>
        <w:pStyle w:val="Brdtext"/>
      </w:pPr>
      <w:r>
        <w:br w:type="page"/>
      </w:r>
    </w:p>
    <w:p w14:paraId="65FC8D8F" w14:textId="77777777" w:rsidR="00C17DA5" w:rsidRDefault="00D65603" w:rsidP="00C17DA5">
      <w:pPr>
        <w:pStyle w:val="Rubrik2utannumrering"/>
        <w:spacing w:before="0"/>
      </w:pPr>
      <w:bookmarkStart w:id="461" w:name="_Toc19104886"/>
      <w:bookmarkStart w:id="462" w:name="_Toc19104887"/>
      <w:bookmarkStart w:id="463" w:name="_Toc19104888"/>
      <w:bookmarkStart w:id="464" w:name="_Toc18074111"/>
      <w:bookmarkStart w:id="465" w:name="_Toc20297687"/>
      <w:bookmarkEnd w:id="461"/>
      <w:bookmarkEnd w:id="462"/>
      <w:bookmarkEnd w:id="463"/>
      <w:r>
        <w:lastRenderedPageBreak/>
        <w:t>Förslag till lag om ändring i lagen (1967:531) om tryggande av pensionsutfästelse m.m.</w:t>
      </w:r>
      <w:bookmarkEnd w:id="464"/>
      <w:bookmarkEnd w:id="465"/>
    </w:p>
    <w:p w14:paraId="24CF868F" w14:textId="77777777" w:rsidR="00C17DA5" w:rsidRDefault="00D65603" w:rsidP="00C17DA5">
      <w:pPr>
        <w:pStyle w:val="Brdtext"/>
      </w:pPr>
      <w:r>
        <w:t xml:space="preserve">Härigenom </w:t>
      </w:r>
      <w:r w:rsidRPr="00C42A2F">
        <w:t xml:space="preserve">föreskrivs </w:t>
      </w:r>
      <w:r w:rsidRPr="00054737">
        <w:t>att 34</w:t>
      </w:r>
      <w:r>
        <w:t xml:space="preserve"> och 35 </w:t>
      </w:r>
      <w:r w:rsidRPr="00054737">
        <w:t>§</w:t>
      </w:r>
      <w:r>
        <w:t>§</w:t>
      </w:r>
      <w:r w:rsidRPr="00C42A2F">
        <w:t xml:space="preserve"> lagen</w:t>
      </w:r>
      <w:r>
        <w:t xml:space="preserve"> (1967:531) om tryggande av pensionsutfästelse m.m. ska ha följande lydelse.</w:t>
      </w:r>
    </w:p>
    <w:p w14:paraId="4869ED19" w14:textId="77777777" w:rsidR="00C17DA5" w:rsidRPr="00F8173E" w:rsidRDefault="00C17DA5" w:rsidP="00C17DA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17DA5" w:rsidRPr="005B0E77" w14:paraId="172E8107" w14:textId="77777777" w:rsidTr="00C17DA5">
        <w:tc>
          <w:tcPr>
            <w:tcW w:w="2500" w:type="pct"/>
            <w:shd w:val="clear" w:color="auto" w:fill="auto"/>
            <w:tcMar>
              <w:left w:w="0" w:type="dxa"/>
            </w:tcMar>
          </w:tcPr>
          <w:p w14:paraId="22B9A70F" w14:textId="77777777" w:rsidR="00C17DA5" w:rsidRPr="005B0E77" w:rsidRDefault="00D65603" w:rsidP="00C17DA5">
            <w:pPr>
              <w:pStyle w:val="Brdtext"/>
              <w:rPr>
                <w:i/>
              </w:rPr>
            </w:pPr>
            <w:r>
              <w:rPr>
                <w:i/>
              </w:rPr>
              <w:t>Lydelse enligt prop. 2018/19:159</w:t>
            </w:r>
          </w:p>
        </w:tc>
        <w:tc>
          <w:tcPr>
            <w:tcW w:w="2500" w:type="pct"/>
            <w:shd w:val="clear" w:color="auto" w:fill="auto"/>
            <w:tcMar>
              <w:right w:w="0" w:type="dxa"/>
            </w:tcMar>
          </w:tcPr>
          <w:p w14:paraId="474AAF29" w14:textId="77777777" w:rsidR="00C17DA5" w:rsidRPr="005B0E77" w:rsidRDefault="00D65603" w:rsidP="00C17DA5">
            <w:pPr>
              <w:pStyle w:val="Brdtext"/>
              <w:rPr>
                <w:i/>
              </w:rPr>
            </w:pPr>
            <w:r w:rsidRPr="005B0E77">
              <w:rPr>
                <w:i/>
              </w:rPr>
              <w:t>Föreslagen lydelse</w:t>
            </w:r>
          </w:p>
        </w:tc>
      </w:tr>
    </w:tbl>
    <w:p w14:paraId="6E18A7CE" w14:textId="77777777" w:rsidR="00C17DA5" w:rsidRDefault="00C17DA5" w:rsidP="00C17DA5">
      <w:pPr>
        <w:pStyle w:val="Brdtextmedindrag"/>
        <w:ind w:firstLine="0"/>
      </w:pPr>
    </w:p>
    <w:p w14:paraId="42EA87DE" w14:textId="77777777" w:rsidR="00C17DA5" w:rsidRDefault="00D65603" w:rsidP="00C17DA5">
      <w:pPr>
        <w:pStyle w:val="Brdtext"/>
        <w:jc w:val="center"/>
      </w:pPr>
      <w:r>
        <w:t>34 §</w:t>
      </w:r>
    </w:p>
    <w:p w14:paraId="3A6B1735" w14:textId="77777777" w:rsidR="00C17DA5" w:rsidRPr="00A80CE5" w:rsidRDefault="00D65603" w:rsidP="00C17DA5">
      <w:pPr>
        <w:pStyle w:val="Brdtextmedindrag"/>
      </w:pPr>
      <w:r w:rsidRPr="00AE23FF">
        <w:t>Finansinspektionen ska utöva tillsyn över att en pensionsstiftelse förvaltas i enlighet med 10</w:t>
      </w:r>
      <w:r>
        <w:t> </w:t>
      </w:r>
      <w:r w:rsidRPr="00AE23FF">
        <w:t>a</w:t>
      </w:r>
      <w:r>
        <w:t> </w:t>
      </w:r>
      <w:r w:rsidRPr="00AE23FF">
        <w:t xml:space="preserve">§ </w:t>
      </w:r>
      <w:r>
        <w:t xml:space="preserve">första stycket andra meningen och </w:t>
      </w:r>
      <w:r w:rsidRPr="00AE23FF">
        <w:t xml:space="preserve">andra stycket, 10 b–10 l och 10 n §§, 11 § fjärde och femte styckena, 15 a–15 d och 16 a–16 l §§ samt i enlighet med föreskrifter som meddelats med stöd av någon av dessa bestämmelser. </w:t>
      </w:r>
    </w:p>
    <w:tbl>
      <w:tblPr>
        <w:tblW w:w="4928" w:type="pct"/>
        <w:tblCellMar>
          <w:left w:w="125" w:type="dxa"/>
          <w:right w:w="125" w:type="dxa"/>
        </w:tblCellMar>
        <w:tblLook w:val="0000" w:firstRow="0" w:lastRow="0" w:firstColumn="0" w:lastColumn="0" w:noHBand="0" w:noVBand="0"/>
      </w:tblPr>
      <w:tblGrid>
        <w:gridCol w:w="2948"/>
        <w:gridCol w:w="2864"/>
      </w:tblGrid>
      <w:tr w:rsidR="00C17DA5" w14:paraId="1BF94192" w14:textId="77777777" w:rsidTr="00C17DA5">
        <w:trPr>
          <w:trHeight w:val="570"/>
        </w:trPr>
        <w:tc>
          <w:tcPr>
            <w:tcW w:w="2536" w:type="pct"/>
            <w:shd w:val="clear" w:color="auto" w:fill="auto"/>
            <w:tcMar>
              <w:left w:w="0" w:type="dxa"/>
            </w:tcMar>
          </w:tcPr>
          <w:p w14:paraId="396611A3" w14:textId="77777777" w:rsidR="00C17DA5" w:rsidRDefault="00C17DA5" w:rsidP="00C17DA5">
            <w:pPr>
              <w:pStyle w:val="Brdtextmedindrag"/>
            </w:pPr>
          </w:p>
        </w:tc>
        <w:tc>
          <w:tcPr>
            <w:tcW w:w="2464" w:type="pct"/>
            <w:shd w:val="clear" w:color="auto" w:fill="auto"/>
            <w:tcMar>
              <w:right w:w="0" w:type="dxa"/>
            </w:tcMar>
          </w:tcPr>
          <w:p w14:paraId="1BBF7BB3" w14:textId="77777777" w:rsidR="00C17DA5" w:rsidRPr="00512842" w:rsidRDefault="00D65603" w:rsidP="00C17DA5">
            <w:pPr>
              <w:pStyle w:val="Brdtextmedindrag"/>
            </w:pPr>
            <w:r>
              <w:rPr>
                <w:i/>
              </w:rPr>
              <w:t>F</w:t>
            </w:r>
            <w:r w:rsidRPr="00FE7066">
              <w:rPr>
                <w:i/>
              </w:rPr>
              <w:t>inansinspek</w:t>
            </w:r>
            <w:r>
              <w:rPr>
                <w:i/>
              </w:rPr>
              <w:softHyphen/>
            </w:r>
            <w:r w:rsidRPr="00FE7066">
              <w:rPr>
                <w:i/>
              </w:rPr>
              <w:t xml:space="preserve">tionen </w:t>
            </w:r>
            <w:r>
              <w:rPr>
                <w:i/>
              </w:rPr>
              <w:t xml:space="preserve">ska </w:t>
            </w:r>
            <w:r w:rsidRPr="00FE7066">
              <w:rPr>
                <w:i/>
              </w:rPr>
              <w:t xml:space="preserve">också </w:t>
            </w:r>
            <w:r w:rsidRPr="004340F6">
              <w:rPr>
                <w:i/>
              </w:rPr>
              <w:t>ut</w:t>
            </w:r>
            <w:r>
              <w:rPr>
                <w:i/>
              </w:rPr>
              <w:softHyphen/>
            </w:r>
            <w:r w:rsidRPr="004340F6">
              <w:rPr>
                <w:i/>
              </w:rPr>
              <w:t>öva</w:t>
            </w:r>
            <w:r w:rsidRPr="00FE7066">
              <w:rPr>
                <w:i/>
              </w:rPr>
              <w:t xml:space="preserve"> </w:t>
            </w:r>
            <w:r w:rsidRPr="004340F6">
              <w:rPr>
                <w:i/>
              </w:rPr>
              <w:t>tillsyn</w:t>
            </w:r>
            <w:r w:rsidRPr="00FE7066">
              <w:rPr>
                <w:i/>
              </w:rPr>
              <w:t xml:space="preserve"> </w:t>
            </w:r>
            <w:r w:rsidRPr="004340F6">
              <w:rPr>
                <w:i/>
              </w:rPr>
              <w:t>över</w:t>
            </w:r>
            <w:r w:rsidRPr="00FE7066">
              <w:rPr>
                <w:i/>
              </w:rPr>
              <w:t xml:space="preserve"> </w:t>
            </w:r>
            <w:r>
              <w:rPr>
                <w:i/>
              </w:rPr>
              <w:t>att</w:t>
            </w:r>
            <w:r w:rsidRPr="00FE7066">
              <w:rPr>
                <w:i/>
              </w:rPr>
              <w:t xml:space="preserve"> </w:t>
            </w:r>
            <w:r>
              <w:rPr>
                <w:i/>
              </w:rPr>
              <w:t>en pensions</w:t>
            </w:r>
            <w:r>
              <w:rPr>
                <w:i/>
              </w:rPr>
              <w:softHyphen/>
              <w:t xml:space="preserve">stiftelse som avses i 9 a § andra eller tredje stycket följer </w:t>
            </w:r>
            <w:r w:rsidRPr="00FE7066">
              <w:rPr>
                <w:i/>
              </w:rPr>
              <w:t>artikel 5 i Europa</w:t>
            </w:r>
            <w:r>
              <w:rPr>
                <w:i/>
              </w:rPr>
              <w:softHyphen/>
              <w:t>pa</w:t>
            </w:r>
            <w:r w:rsidRPr="00FE7066">
              <w:rPr>
                <w:i/>
              </w:rPr>
              <w:t>rlamentets och rådets för</w:t>
            </w:r>
            <w:r>
              <w:rPr>
                <w:i/>
              </w:rPr>
              <w:softHyphen/>
            </w:r>
            <w:r w:rsidRPr="00FE7066">
              <w:rPr>
                <w:i/>
              </w:rPr>
              <w:t>ordning (EU) 2017/2402</w:t>
            </w:r>
            <w:r>
              <w:rPr>
                <w:i/>
              </w:rPr>
              <w:t xml:space="preserve"> av den 12 decem</w:t>
            </w:r>
            <w:r>
              <w:rPr>
                <w:i/>
              </w:rPr>
              <w:softHyphen/>
              <w:t>ber 2017 om ett allmänt ramverk för värde</w:t>
            </w:r>
            <w:r>
              <w:rPr>
                <w:i/>
              </w:rPr>
              <w:softHyphen/>
              <w:t>pap</w:t>
            </w:r>
            <w:r>
              <w:rPr>
                <w:i/>
              </w:rPr>
              <w:softHyphen/>
              <w:t>perise</w:t>
            </w:r>
            <w:r>
              <w:rPr>
                <w:i/>
              </w:rPr>
              <w:softHyphen/>
              <w:t>ring och om inrätt</w:t>
            </w:r>
            <w:r>
              <w:rPr>
                <w:i/>
              </w:rPr>
              <w:softHyphen/>
              <w:t>ande av ett sär</w:t>
            </w:r>
            <w:r>
              <w:rPr>
                <w:i/>
              </w:rPr>
              <w:softHyphen/>
              <w:t>skilt ramverk för enkel, transpa</w:t>
            </w:r>
            <w:r>
              <w:rPr>
                <w:i/>
              </w:rPr>
              <w:softHyphen/>
              <w:t>rent och standardise</w:t>
            </w:r>
            <w:r>
              <w:rPr>
                <w:i/>
              </w:rPr>
              <w:softHyphen/>
              <w:t>rad värde</w:t>
            </w:r>
            <w:r>
              <w:rPr>
                <w:i/>
              </w:rPr>
              <w:softHyphen/>
              <w:t>papperisering samt om ändring av direktiven 2009/65/EG, 2009/138/EG och 2011/61/EU och förordningarna (EG) nr 1060/2009 och (EU) nr 648/2012.</w:t>
            </w:r>
          </w:p>
        </w:tc>
      </w:tr>
    </w:tbl>
    <w:p w14:paraId="445532B7" w14:textId="77777777" w:rsidR="00C17DA5" w:rsidRDefault="00D65603" w:rsidP="00C17DA5">
      <w:pPr>
        <w:pStyle w:val="Brdtextmedindrag"/>
      </w:pPr>
      <w:r>
        <w:t xml:space="preserve">Finansinspektionen </w:t>
      </w:r>
      <w:r w:rsidRPr="001357FD">
        <w:t>ska</w:t>
      </w:r>
      <w:r>
        <w:t xml:space="preserve"> i sin tillsynsverksamhet samarbeta </w:t>
      </w:r>
      <w:r w:rsidRPr="009E2B62">
        <w:t xml:space="preserve">och utbyta information </w:t>
      </w:r>
      <w:r>
        <w:t>med motsvarande utländska tillsyns</w:t>
      </w:r>
      <w:r>
        <w:softHyphen/>
        <w:t>myn</w:t>
      </w:r>
      <w:r>
        <w:softHyphen/>
        <w:t xml:space="preserve">digheter, </w:t>
      </w:r>
      <w:r w:rsidRPr="009E2B62">
        <w:t>Europeiska kommissionen och Europeiska försäkrings- och tjänstepensionsmyndig</w:t>
      </w:r>
      <w:r>
        <w:softHyphen/>
      </w:r>
      <w:r w:rsidRPr="009E2B62">
        <w:t>heten</w:t>
      </w:r>
      <w:r>
        <w:t xml:space="preserve"> i den utsträckning som följer av Sveriges medlemskap i Europeiska unionen.</w:t>
      </w:r>
    </w:p>
    <w:p w14:paraId="1387648F" w14:textId="77777777" w:rsidR="00C17DA5" w:rsidRDefault="00C17DA5" w:rsidP="00C17DA5">
      <w:pPr>
        <w:pStyle w:val="Brdtextmedindrag"/>
      </w:pPr>
    </w:p>
    <w:p w14:paraId="4C297FC4" w14:textId="77777777" w:rsidR="00C17DA5" w:rsidRDefault="00D65603" w:rsidP="00C17DA5">
      <w:pPr>
        <w:pStyle w:val="Brdtextmedindrag"/>
        <w:jc w:val="center"/>
      </w:pPr>
      <w:r>
        <w:t>35 §</w:t>
      </w:r>
    </w:p>
    <w:p w14:paraId="6F17566C" w14:textId="77777777" w:rsidR="00C17DA5" w:rsidRDefault="00D65603" w:rsidP="00C17DA5">
      <w:pPr>
        <w:pStyle w:val="Brdtextmedindrag"/>
      </w:pPr>
      <w:r w:rsidRPr="00E70101">
        <w:t xml:space="preserve">Finansinspektionen får meddela de anmärkningar i fråga om en pensionsstiftelses förvaltning som inspektionen anser behövs. </w:t>
      </w:r>
    </w:p>
    <w:p w14:paraId="6D5B4D5D" w14:textId="77777777" w:rsidR="00C17DA5" w:rsidRDefault="00D65603" w:rsidP="00C17DA5">
      <w:pPr>
        <w:pStyle w:val="Brdtextmedindrag"/>
      </w:pPr>
      <w:r w:rsidRPr="00E70101">
        <w:t>Finansinspektionen ska förelägga pensionsstiftelsen eller styrelsen att vidta rättelse, om inspektionen bedömer att</w:t>
      </w:r>
    </w:p>
    <w:tbl>
      <w:tblPr>
        <w:tblW w:w="5000" w:type="pct"/>
        <w:tblCellMar>
          <w:left w:w="125" w:type="dxa"/>
          <w:right w:w="125" w:type="dxa"/>
        </w:tblCellMar>
        <w:tblLook w:val="0000" w:firstRow="0" w:lastRow="0" w:firstColumn="0" w:lastColumn="0" w:noHBand="0" w:noVBand="0"/>
      </w:tblPr>
      <w:tblGrid>
        <w:gridCol w:w="2948"/>
        <w:gridCol w:w="2949"/>
      </w:tblGrid>
      <w:tr w:rsidR="00C17DA5" w14:paraId="447911C4" w14:textId="77777777" w:rsidTr="00C17DA5">
        <w:tc>
          <w:tcPr>
            <w:tcW w:w="2500" w:type="pct"/>
            <w:shd w:val="clear" w:color="auto" w:fill="auto"/>
            <w:tcMar>
              <w:left w:w="0" w:type="dxa"/>
            </w:tcMar>
          </w:tcPr>
          <w:p w14:paraId="62B3EAC9" w14:textId="77777777" w:rsidR="00C17DA5" w:rsidRDefault="00D65603" w:rsidP="00C17DA5">
            <w:pPr>
              <w:pStyle w:val="Brdtextmedindrag"/>
            </w:pPr>
            <w:r w:rsidRPr="00E70101">
              <w:t>1.</w:t>
            </w:r>
            <w:r>
              <w:t> </w:t>
            </w:r>
            <w:r w:rsidRPr="00E70101">
              <w:t>avvikelse skett från någon av de bestämmelser som anges i 34 § första stycket,</w:t>
            </w:r>
          </w:p>
        </w:tc>
        <w:tc>
          <w:tcPr>
            <w:tcW w:w="2500" w:type="pct"/>
            <w:shd w:val="clear" w:color="auto" w:fill="auto"/>
            <w:tcMar>
              <w:right w:w="0" w:type="dxa"/>
            </w:tcMar>
          </w:tcPr>
          <w:p w14:paraId="2B43008E" w14:textId="77777777" w:rsidR="00C17DA5" w:rsidRDefault="00D65603" w:rsidP="00C17DA5">
            <w:pPr>
              <w:pStyle w:val="Brdtextmedindrag"/>
            </w:pPr>
            <w:r w:rsidRPr="00E70101">
              <w:t>1.</w:t>
            </w:r>
            <w:r>
              <w:t> </w:t>
            </w:r>
            <w:r w:rsidRPr="00E70101">
              <w:t xml:space="preserve">avvikelse skett från någon av de bestämmelser som anges i 34 § första </w:t>
            </w:r>
            <w:r>
              <w:rPr>
                <w:i/>
              </w:rPr>
              <w:t xml:space="preserve">eller andra </w:t>
            </w:r>
            <w:r w:rsidRPr="00E70101">
              <w:t>stycke</w:t>
            </w:r>
            <w:r w:rsidRPr="006C5184">
              <w:t>t</w:t>
            </w:r>
            <w:r w:rsidRPr="00E70101">
              <w:t>,</w:t>
            </w:r>
          </w:p>
        </w:tc>
      </w:tr>
    </w:tbl>
    <w:p w14:paraId="73AB5F4C" w14:textId="77777777" w:rsidR="00C17DA5" w:rsidRDefault="00D65603" w:rsidP="00C17DA5">
      <w:pPr>
        <w:pStyle w:val="Brdtextmedindrag"/>
      </w:pPr>
      <w:r w:rsidRPr="00E70101">
        <w:t>2.</w:t>
      </w:r>
      <w:r>
        <w:t> </w:t>
      </w:r>
      <w:r w:rsidRPr="00E70101">
        <w:t>placeringsriktlinjerna inte längre är tillfredsställande med hänsyn till omfattningen och beskaffenheten av stiftelsens förvaltning,</w:t>
      </w:r>
    </w:p>
    <w:p w14:paraId="1073D14F" w14:textId="77777777" w:rsidR="00C17DA5" w:rsidRDefault="00D65603" w:rsidP="00C17DA5">
      <w:pPr>
        <w:pStyle w:val="Brdtextmedindrag"/>
      </w:pPr>
      <w:r>
        <w:t xml:space="preserve">3. stiftelsen </w:t>
      </w:r>
      <w:r w:rsidRPr="00E70101">
        <w:t>använder olämpliga kreditvärderingsförfaranden eller hän</w:t>
      </w:r>
      <w:r>
        <w:softHyphen/>
      </w:r>
      <w:r w:rsidRPr="00E70101">
        <w:t>vis</w:t>
      </w:r>
      <w:r>
        <w:softHyphen/>
      </w:r>
      <w:r w:rsidRPr="00E70101">
        <w:t>ningar i placeringsriktlinjerna till kreditbetyg som har utfärdats av ett kreditvärderingsinstitut, eller</w:t>
      </w:r>
    </w:p>
    <w:p w14:paraId="4631905A" w14:textId="77777777" w:rsidR="00C17DA5" w:rsidRDefault="00D65603" w:rsidP="00C17DA5">
      <w:pPr>
        <w:pStyle w:val="Brdtextmedindrag"/>
      </w:pPr>
      <w:r w:rsidRPr="00E70101">
        <w:lastRenderedPageBreak/>
        <w:t>4.</w:t>
      </w:r>
      <w:r>
        <w:t> </w:t>
      </w:r>
      <w:r w:rsidRPr="00E70101">
        <w:t>styrdokumenten eller den egna riskbedömningen inte är tillfreds</w:t>
      </w:r>
      <w:r>
        <w:softHyphen/>
      </w:r>
      <w:r w:rsidRPr="00E70101">
        <w:t>ställande med hänsyn till omfattningen och beskaffenheten av stiftelsens förvaltning.</w:t>
      </w:r>
    </w:p>
    <w:p w14:paraId="767B9F90" w14:textId="77777777" w:rsidR="00C17DA5" w:rsidRDefault="00D65603" w:rsidP="00C17DA5">
      <w:pPr>
        <w:pStyle w:val="Brdtextmedindrag"/>
      </w:pPr>
      <w:r>
        <w:t xml:space="preserve">Om Finansinspektionen bedömer </w:t>
      </w:r>
      <w:r w:rsidRPr="00E70101">
        <w:t>att en stiftelse förvaltar medel som avsatts till stiftelsen för personer som den tryggar utfästelser om pension till på ett sådant sätt som innebär att dessa personers intressen hotas, får inspektionen besluta om att utse en särskild företrädare att sköta hela eller delar av driften av stiftelsen.</w:t>
      </w:r>
    </w:p>
    <w:p w14:paraId="7FA55377" w14:textId="77777777" w:rsidR="00C17DA5" w:rsidRDefault="00D65603" w:rsidP="00C17DA5">
      <w:pPr>
        <w:pStyle w:val="Brdtextmedindrag"/>
      </w:pPr>
      <w:r w:rsidRPr="00E70101">
        <w:t>Finansinspektionen får även begränsa pensionsstiftelsens förfoganderätt eller förbjuda stiftelsen att förfoga över sina tillgångar i Sverige, om det bedöms vara nödvändigt för att skydda de personer som anges i tredje stycket. Finansinspektionen får besluta hur pensionsstiftelsen ska förvaltas efter ett sådant beslut.</w:t>
      </w:r>
    </w:p>
    <w:p w14:paraId="047FFBB0" w14:textId="77777777" w:rsidR="00C17DA5" w:rsidRDefault="00D65603" w:rsidP="00C17DA5">
      <w:pPr>
        <w:pStyle w:val="Brdtextmedindrag"/>
      </w:pPr>
      <w:r w:rsidRPr="00E70101">
        <w:t>I fråga om styrelsens skyldighet att lämna upplysningar och hålla till</w:t>
      </w:r>
      <w:r>
        <w:softHyphen/>
      </w:r>
      <w:r w:rsidRPr="00E70101">
        <w:t>gångar och handlingar tillgängliga för granskning och beträffande till</w:t>
      </w:r>
      <w:r>
        <w:softHyphen/>
      </w:r>
      <w:r w:rsidRPr="00E70101">
        <w:t>synen i övrigt ska 17</w:t>
      </w:r>
      <w:r>
        <w:t> </w:t>
      </w:r>
      <w:r w:rsidRPr="00E70101">
        <w:t>kap. 5 och 7</w:t>
      </w:r>
      <w:r>
        <w:t> </w:t>
      </w:r>
      <w:r w:rsidRPr="00E70101">
        <w:t>§§, 8</w:t>
      </w:r>
      <w:r>
        <w:t> </w:t>
      </w:r>
      <w:r w:rsidRPr="00E70101">
        <w:t>§</w:t>
      </w:r>
      <w:r>
        <w:t> </w:t>
      </w:r>
      <w:r w:rsidRPr="00E70101">
        <w:t>1, 13</w:t>
      </w:r>
      <w:r>
        <w:t> </w:t>
      </w:r>
      <w:r w:rsidRPr="00E70101">
        <w:t>§ första stycket första meningen och andra stycket och 29</w:t>
      </w:r>
      <w:r>
        <w:t> </w:t>
      </w:r>
      <w:r w:rsidRPr="00E70101">
        <w:t>§ samt 18</w:t>
      </w:r>
      <w:r>
        <w:t> </w:t>
      </w:r>
      <w:r w:rsidRPr="00E70101">
        <w:t>kap. 9, 15 och 27</w:t>
      </w:r>
      <w:r>
        <w:t> </w:t>
      </w:r>
      <w:r w:rsidRPr="00E70101">
        <w:t>§§ försäkringsrörelselagen (2010:2043) samt föreskrifter som meddelats med stöd av 17</w:t>
      </w:r>
      <w:r>
        <w:t> </w:t>
      </w:r>
      <w:r w:rsidRPr="00E70101">
        <w:t>kap. 30</w:t>
      </w:r>
      <w:r>
        <w:t> </w:t>
      </w:r>
      <w:r w:rsidRPr="00E70101">
        <w:t>§ samma lag tillämpas på motsvarande sätt.</w:t>
      </w:r>
    </w:p>
    <w:p w14:paraId="3CE7415D" w14:textId="77777777" w:rsidR="00C17DA5" w:rsidRPr="00811E52" w:rsidRDefault="00D65603" w:rsidP="00C17DA5">
      <w:pPr>
        <w:pStyle w:val="Slutstreck"/>
      </w:pPr>
      <w:r w:rsidRPr="00811E52">
        <w:t>                      </w:t>
      </w:r>
    </w:p>
    <w:p w14:paraId="0EC36FFE" w14:textId="77777777" w:rsidR="00C17DA5" w:rsidRPr="00940503" w:rsidRDefault="00D65603" w:rsidP="00C17DA5">
      <w:pPr>
        <w:pStyle w:val="Brdtextmedindrag"/>
      </w:pPr>
      <w:r>
        <w:t xml:space="preserve">1. Denna lag träder i </w:t>
      </w:r>
      <w:r w:rsidRPr="00940503">
        <w:t xml:space="preserve">kraft </w:t>
      </w:r>
      <w:r w:rsidRPr="002C2B9C">
        <w:t xml:space="preserve">den 1 </w:t>
      </w:r>
      <w:r>
        <w:t>februari</w:t>
      </w:r>
      <w:r w:rsidRPr="002C2B9C">
        <w:t xml:space="preserve"> 20</w:t>
      </w:r>
      <w:r w:rsidRPr="00940503">
        <w:t>20.</w:t>
      </w:r>
    </w:p>
    <w:p w14:paraId="7AAC29A1" w14:textId="77777777" w:rsidR="00C17DA5" w:rsidRDefault="00D65603" w:rsidP="00C17DA5">
      <w:pPr>
        <w:pStyle w:val="Brdtextmedindrag"/>
      </w:pPr>
      <w:r>
        <w:t>2. </w:t>
      </w:r>
      <w:r w:rsidRPr="00BF1245">
        <w:t>Äldre föreskrifter gäller för överträdelser som har ägt rum före ikraft</w:t>
      </w:r>
      <w:r>
        <w:softHyphen/>
      </w:r>
      <w:r w:rsidRPr="00BF1245">
        <w:t>trädandet</w:t>
      </w:r>
      <w:r>
        <w:t>.</w:t>
      </w:r>
    </w:p>
    <w:p w14:paraId="39C5F4D5" w14:textId="77777777" w:rsidR="00C17DA5" w:rsidRDefault="00C17DA5" w:rsidP="00C17DA5">
      <w:pPr>
        <w:pStyle w:val="Brdtextmedindrag"/>
      </w:pPr>
    </w:p>
    <w:p w14:paraId="7A4E6638" w14:textId="77777777" w:rsidR="00C17DA5" w:rsidRDefault="00D65603" w:rsidP="00C17DA5">
      <w:pPr>
        <w:pStyle w:val="Brdtextmedindrag"/>
        <w:sectPr w:rsidR="00C17DA5" w:rsidSect="00155500">
          <w:headerReference w:type="even" r:id="rId103"/>
          <w:headerReference w:type="default" r:id="rId104"/>
          <w:footerReference w:type="even" r:id="rId105"/>
          <w:footerReference w:type="default" r:id="rId106"/>
          <w:headerReference w:type="first" r:id="rId107"/>
          <w:footerReference w:type="first" r:id="rId108"/>
          <w:footnotePr>
            <w:numRestart w:val="eachSect"/>
          </w:footnotePr>
          <w:pgSz w:w="9356" w:h="13721" w:code="9"/>
          <w:pgMar w:top="794" w:right="2438" w:bottom="1191" w:left="1021" w:header="0" w:footer="709" w:gutter="0"/>
          <w:cols w:space="708"/>
          <w:docGrid w:linePitch="360"/>
        </w:sectPr>
      </w:pPr>
      <w:r>
        <w:t xml:space="preserve"> </w:t>
      </w:r>
      <w:bookmarkStart w:id="466" w:name="_Toc9857655"/>
      <w:bookmarkStart w:id="467" w:name="_Toc18074112"/>
    </w:p>
    <w:p w14:paraId="2CB46031" w14:textId="77777777" w:rsidR="00C17DA5" w:rsidRPr="007A15F0" w:rsidRDefault="00D65603" w:rsidP="00C17DA5">
      <w:pPr>
        <w:pStyle w:val="Rubrik2utannumrering"/>
        <w:spacing w:before="0"/>
      </w:pPr>
      <w:bookmarkStart w:id="468" w:name="_Toc20297688"/>
      <w:r w:rsidRPr="007A15F0">
        <w:lastRenderedPageBreak/>
        <w:t>Förslag till lag om ändring i lagen (2000:192) om allmänna pensionsfonder (AP-fonder)</w:t>
      </w:r>
      <w:bookmarkEnd w:id="466"/>
      <w:bookmarkEnd w:id="467"/>
      <w:bookmarkEnd w:id="468"/>
    </w:p>
    <w:p w14:paraId="1EDAF65E" w14:textId="77777777" w:rsidR="00C17DA5" w:rsidRPr="007A15F0" w:rsidRDefault="00D65603" w:rsidP="00C17DA5">
      <w:pPr>
        <w:pStyle w:val="Brdtext"/>
      </w:pPr>
      <w:r w:rsidRPr="007A15F0">
        <w:t>Härigenom föreskrivs att 5 kap. 7 § lagen (2000:192) om allmänna pensionsfonder (AP-fonder) ska ha följande lydelse.</w:t>
      </w:r>
    </w:p>
    <w:p w14:paraId="512A4153" w14:textId="77777777" w:rsidR="00C17DA5" w:rsidRDefault="00C17DA5" w:rsidP="00C17DA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C17DA5" w:rsidRPr="000E6F0B" w14:paraId="6F147745" w14:textId="77777777" w:rsidTr="00C17DA5">
        <w:tc>
          <w:tcPr>
            <w:tcW w:w="2500" w:type="pct"/>
            <w:shd w:val="clear" w:color="auto" w:fill="auto"/>
            <w:tcMar>
              <w:left w:w="0" w:type="dxa"/>
            </w:tcMar>
          </w:tcPr>
          <w:p w14:paraId="5D18EA70" w14:textId="77777777" w:rsidR="00C17DA5" w:rsidRPr="000E6F0B" w:rsidRDefault="00D65603" w:rsidP="00C17DA5">
            <w:pPr>
              <w:pStyle w:val="Brdtext"/>
              <w:rPr>
                <w:i/>
              </w:rPr>
            </w:pPr>
            <w:r>
              <w:rPr>
                <w:i/>
              </w:rPr>
              <w:t>L</w:t>
            </w:r>
            <w:r w:rsidRPr="000E6F0B">
              <w:rPr>
                <w:i/>
              </w:rPr>
              <w:t>ydelse</w:t>
            </w:r>
            <w:r>
              <w:rPr>
                <w:i/>
              </w:rPr>
              <w:t xml:space="preserve"> enligt SFS 2019:539</w:t>
            </w:r>
          </w:p>
        </w:tc>
        <w:tc>
          <w:tcPr>
            <w:tcW w:w="2500" w:type="pct"/>
            <w:shd w:val="clear" w:color="auto" w:fill="auto"/>
            <w:tcMar>
              <w:right w:w="0" w:type="dxa"/>
            </w:tcMar>
          </w:tcPr>
          <w:p w14:paraId="1FE6AA00" w14:textId="77777777" w:rsidR="00C17DA5" w:rsidRPr="000E6F0B" w:rsidRDefault="00D65603" w:rsidP="00C17DA5">
            <w:pPr>
              <w:pStyle w:val="Brdtext"/>
              <w:rPr>
                <w:i/>
              </w:rPr>
            </w:pPr>
            <w:r w:rsidRPr="000E6F0B">
              <w:rPr>
                <w:i/>
              </w:rPr>
              <w:t>Föreslagen lydelse</w:t>
            </w:r>
          </w:p>
        </w:tc>
      </w:tr>
    </w:tbl>
    <w:p w14:paraId="7F3097E3" w14:textId="77777777" w:rsidR="00C17DA5" w:rsidRDefault="00C17DA5" w:rsidP="00C17DA5">
      <w:pPr>
        <w:pStyle w:val="Brdtextmedindrag"/>
      </w:pPr>
    </w:p>
    <w:tbl>
      <w:tblPr>
        <w:tblW w:w="5000" w:type="pct"/>
        <w:tblCellMar>
          <w:left w:w="125" w:type="dxa"/>
          <w:right w:w="125" w:type="dxa"/>
        </w:tblCellMar>
        <w:tblLook w:val="04A0" w:firstRow="1" w:lastRow="0" w:firstColumn="1" w:lastColumn="0" w:noHBand="0" w:noVBand="1"/>
      </w:tblPr>
      <w:tblGrid>
        <w:gridCol w:w="2948"/>
        <w:gridCol w:w="2949"/>
      </w:tblGrid>
      <w:tr w:rsidR="00C17DA5" w:rsidRPr="007A15F0" w14:paraId="633031CE" w14:textId="77777777" w:rsidTr="00C17DA5">
        <w:tc>
          <w:tcPr>
            <w:tcW w:w="2500" w:type="pct"/>
            <w:tcMar>
              <w:top w:w="0" w:type="dxa"/>
              <w:left w:w="0" w:type="dxa"/>
              <w:bottom w:w="0" w:type="dxa"/>
              <w:right w:w="125" w:type="dxa"/>
            </w:tcMar>
            <w:hideMark/>
          </w:tcPr>
          <w:p w14:paraId="063FC931" w14:textId="77777777" w:rsidR="00C17DA5" w:rsidRPr="007A15F0" w:rsidRDefault="00D65603" w:rsidP="00C17DA5">
            <w:pPr>
              <w:tabs>
                <w:tab w:val="left" w:pos="2268"/>
              </w:tabs>
              <w:overflowPunct w:val="0"/>
              <w:autoSpaceDE w:val="0"/>
              <w:autoSpaceDN w:val="0"/>
              <w:adjustRightInd w:val="0"/>
              <w:spacing w:after="0" w:line="0" w:lineRule="auto"/>
              <w:jc w:val="both"/>
              <w:textAlignment w:val="baseline"/>
              <w:rPr>
                <w:rFonts w:ascii="Times New Roman" w:hAnsi="Times New Roman"/>
                <w:i/>
                <w:sz w:val="20"/>
              </w:rPr>
            </w:pPr>
            <w:r w:rsidRPr="007A15F0">
              <w:rPr>
                <w:rFonts w:ascii="Times New Roman" w:hAnsi="Times New Roman"/>
                <w:i/>
                <w:sz w:val="20"/>
              </w:rPr>
              <w:t>Nuvarande lydelse</w:t>
            </w:r>
          </w:p>
        </w:tc>
        <w:tc>
          <w:tcPr>
            <w:tcW w:w="2500" w:type="pct"/>
            <w:tcMar>
              <w:top w:w="0" w:type="dxa"/>
              <w:left w:w="125" w:type="dxa"/>
              <w:bottom w:w="0" w:type="dxa"/>
              <w:right w:w="0" w:type="dxa"/>
            </w:tcMar>
            <w:hideMark/>
          </w:tcPr>
          <w:p w14:paraId="58161BAA" w14:textId="77777777" w:rsidR="00C17DA5" w:rsidRPr="007A15F0" w:rsidRDefault="00D65603" w:rsidP="00C17DA5">
            <w:pPr>
              <w:tabs>
                <w:tab w:val="left" w:pos="2268"/>
              </w:tabs>
              <w:overflowPunct w:val="0"/>
              <w:autoSpaceDE w:val="0"/>
              <w:autoSpaceDN w:val="0"/>
              <w:adjustRightInd w:val="0"/>
              <w:spacing w:after="0" w:line="0" w:lineRule="auto"/>
              <w:jc w:val="both"/>
              <w:textAlignment w:val="baseline"/>
              <w:rPr>
                <w:rFonts w:ascii="Times New Roman" w:hAnsi="Times New Roman"/>
                <w:i/>
                <w:sz w:val="20"/>
              </w:rPr>
            </w:pPr>
            <w:r w:rsidRPr="007A15F0">
              <w:rPr>
                <w:rFonts w:ascii="Times New Roman" w:hAnsi="Times New Roman"/>
                <w:i/>
                <w:sz w:val="20"/>
              </w:rPr>
              <w:t>Föreslagen lydelse</w:t>
            </w:r>
          </w:p>
        </w:tc>
      </w:tr>
    </w:tbl>
    <w:p w14:paraId="4AF39F00" w14:textId="77777777" w:rsidR="00C17DA5" w:rsidRPr="007A15F0" w:rsidRDefault="00D65603" w:rsidP="00C17DA5">
      <w:pPr>
        <w:tabs>
          <w:tab w:val="left" w:pos="2268"/>
        </w:tabs>
        <w:overflowPunct w:val="0"/>
        <w:autoSpaceDE w:val="0"/>
        <w:autoSpaceDN w:val="0"/>
        <w:adjustRightInd w:val="0"/>
        <w:spacing w:after="0" w:line="240" w:lineRule="auto"/>
        <w:jc w:val="center"/>
        <w:textAlignment w:val="baseline"/>
        <w:rPr>
          <w:rFonts w:ascii="Times New Roman" w:hAnsi="Times New Roman"/>
          <w:b/>
          <w:sz w:val="20"/>
        </w:rPr>
      </w:pPr>
      <w:r w:rsidRPr="007A15F0">
        <w:rPr>
          <w:rFonts w:ascii="Times New Roman" w:hAnsi="Times New Roman"/>
          <w:b/>
          <w:sz w:val="20"/>
        </w:rPr>
        <w:t>5 kap.</w:t>
      </w:r>
    </w:p>
    <w:p w14:paraId="7F27A3CE" w14:textId="77777777" w:rsidR="00C17DA5" w:rsidRPr="007A15F0" w:rsidRDefault="00D65603" w:rsidP="00C17DA5">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7A15F0">
        <w:rPr>
          <w:rFonts w:ascii="Times New Roman" w:hAnsi="Times New Roman"/>
          <w:sz w:val="20"/>
        </w:rPr>
        <w:t>7 §</w:t>
      </w:r>
    </w:p>
    <w:p w14:paraId="2EC409C0" w14:textId="77777777" w:rsidR="00C17DA5" w:rsidRPr="007A15F0" w:rsidRDefault="00D65603" w:rsidP="00C17DA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5F0">
        <w:rPr>
          <w:rFonts w:ascii="Times New Roman" w:hAnsi="Times New Roman"/>
          <w:sz w:val="20"/>
        </w:rPr>
        <w:t>Följande bestämmelser i lagen (2004:46) om värdepappersfonder ska gälla för förvaltningen av fonderna:</w:t>
      </w:r>
    </w:p>
    <w:p w14:paraId="31B6E497" w14:textId="77777777" w:rsidR="00C17DA5" w:rsidRPr="007A15F0" w:rsidRDefault="00D65603" w:rsidP="00C17DA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5F0">
        <w:rPr>
          <w:rFonts w:ascii="Times New Roman" w:hAnsi="Times New Roman"/>
          <w:sz w:val="20"/>
        </w:rPr>
        <w:t>– 2 kap. 18 § om förbud för vissa personer med insynsställning att handla med en värdepappersfond,</w:t>
      </w:r>
    </w:p>
    <w:p w14:paraId="506C4687" w14:textId="77777777" w:rsidR="00C17DA5" w:rsidRPr="007A15F0" w:rsidRDefault="00D65603" w:rsidP="00C17DA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5F0">
        <w:rPr>
          <w:rFonts w:ascii="Times New Roman" w:hAnsi="Times New Roman"/>
          <w:sz w:val="20"/>
        </w:rPr>
        <w:t>– 2 kap. 21 § första stycket om skadestånd,</w:t>
      </w:r>
    </w:p>
    <w:p w14:paraId="64DA826E" w14:textId="77777777" w:rsidR="00C17DA5" w:rsidRPr="007A15F0" w:rsidRDefault="00D65603" w:rsidP="00C17DA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5F0">
        <w:rPr>
          <w:rFonts w:ascii="Times New Roman" w:hAnsi="Times New Roman"/>
          <w:sz w:val="20"/>
        </w:rPr>
        <w:t>– 4 kap. 2 § om företrädare för andelsägarna i en värdepappersfond m.m.,</w:t>
      </w:r>
    </w:p>
    <w:p w14:paraId="2DCAAA8D" w14:textId="77777777" w:rsidR="00C17DA5" w:rsidRPr="007A15F0" w:rsidRDefault="00D65603" w:rsidP="00C17DA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5F0">
        <w:rPr>
          <w:rFonts w:ascii="Times New Roman" w:hAnsi="Times New Roman"/>
          <w:sz w:val="20"/>
        </w:rPr>
        <w:t>– 4 kap. 8 och 9 §§ om upprättande och godkännande av fondbestäm</w:t>
      </w:r>
      <w:r w:rsidRPr="007A15F0">
        <w:rPr>
          <w:rFonts w:ascii="Times New Roman" w:hAnsi="Times New Roman"/>
          <w:sz w:val="20"/>
        </w:rPr>
        <w:softHyphen/>
        <w:t>melser,</w:t>
      </w:r>
    </w:p>
    <w:p w14:paraId="52FDAEF9" w14:textId="77777777" w:rsidR="00C17DA5" w:rsidRPr="007A15F0" w:rsidRDefault="00D65603" w:rsidP="00C17DA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5F0">
        <w:rPr>
          <w:rFonts w:ascii="Times New Roman" w:hAnsi="Times New Roman"/>
          <w:sz w:val="20"/>
        </w:rPr>
        <w:t>– 4 kap. 13 § första stycket om inlösen av fondandelar,</w:t>
      </w:r>
    </w:p>
    <w:p w14:paraId="692E78CC" w14:textId="77777777" w:rsidR="00C17DA5" w:rsidRPr="007A15F0" w:rsidRDefault="00D65603" w:rsidP="00C17DA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5F0">
        <w:rPr>
          <w:rFonts w:ascii="Times New Roman" w:hAnsi="Times New Roman"/>
          <w:sz w:val="20"/>
        </w:rPr>
        <w:t>– 4 kap. 15–</w:t>
      </w:r>
      <w:r>
        <w:rPr>
          <w:rFonts w:ascii="Times New Roman" w:hAnsi="Times New Roman"/>
          <w:sz w:val="20"/>
        </w:rPr>
        <w:t>28</w:t>
      </w:r>
      <w:r w:rsidRPr="007A15F0">
        <w:rPr>
          <w:rFonts w:ascii="Times New Roman" w:hAnsi="Times New Roman"/>
          <w:sz w:val="20"/>
        </w:rPr>
        <w:t> §§ om information om en värdepappersfond,</w:t>
      </w:r>
    </w:p>
    <w:tbl>
      <w:tblPr>
        <w:tblW w:w="5000" w:type="pct"/>
        <w:tblCellMar>
          <w:left w:w="125" w:type="dxa"/>
          <w:right w:w="125" w:type="dxa"/>
        </w:tblCellMar>
        <w:tblLook w:val="0000" w:firstRow="0" w:lastRow="0" w:firstColumn="0" w:lastColumn="0" w:noHBand="0" w:noVBand="0"/>
      </w:tblPr>
      <w:tblGrid>
        <w:gridCol w:w="2948"/>
        <w:gridCol w:w="2949"/>
      </w:tblGrid>
      <w:tr w:rsidR="00C17DA5" w:rsidRPr="007A15F0" w14:paraId="446EEF64" w14:textId="77777777" w:rsidTr="00C17DA5">
        <w:tc>
          <w:tcPr>
            <w:tcW w:w="2500" w:type="pct"/>
            <w:shd w:val="clear" w:color="auto" w:fill="auto"/>
            <w:tcMar>
              <w:left w:w="0" w:type="dxa"/>
            </w:tcMar>
          </w:tcPr>
          <w:p w14:paraId="36DD0AFE" w14:textId="77777777" w:rsidR="00C17DA5" w:rsidRPr="007A15F0" w:rsidRDefault="00D65603" w:rsidP="00C17DA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5F0">
              <w:rPr>
                <w:rFonts w:ascii="Times New Roman" w:hAnsi="Times New Roman"/>
                <w:sz w:val="20"/>
              </w:rPr>
              <w:t>– 5 kap. 1, 3–19 och 21–</w:t>
            </w:r>
            <w:r w:rsidRPr="007A15F0">
              <w:rPr>
                <w:rFonts w:ascii="Times New Roman" w:hAnsi="Times New Roman"/>
                <w:i/>
                <w:sz w:val="20"/>
              </w:rPr>
              <w:t>25</w:t>
            </w:r>
            <w:r w:rsidRPr="007A15F0">
              <w:rPr>
                <w:rFonts w:ascii="Times New Roman" w:hAnsi="Times New Roman"/>
                <w:sz w:val="20"/>
              </w:rPr>
              <w:t> §§ om placering av medel i en värde</w:t>
            </w:r>
            <w:r w:rsidRPr="007A15F0">
              <w:rPr>
                <w:rFonts w:ascii="Times New Roman" w:hAnsi="Times New Roman"/>
                <w:sz w:val="20"/>
              </w:rPr>
              <w:softHyphen/>
              <w:t>pappersfond m.m., samt</w:t>
            </w:r>
          </w:p>
        </w:tc>
        <w:tc>
          <w:tcPr>
            <w:tcW w:w="2500" w:type="pct"/>
            <w:shd w:val="clear" w:color="auto" w:fill="auto"/>
            <w:tcMar>
              <w:right w:w="0" w:type="dxa"/>
            </w:tcMar>
          </w:tcPr>
          <w:p w14:paraId="58FB86CB" w14:textId="77777777" w:rsidR="00C17DA5" w:rsidRPr="007A15F0" w:rsidRDefault="00D65603" w:rsidP="00C17DA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5F0">
              <w:rPr>
                <w:rFonts w:ascii="Times New Roman" w:hAnsi="Times New Roman"/>
                <w:sz w:val="20"/>
              </w:rPr>
              <w:t>– 5 kap. 1, 3–19 och 21–</w:t>
            </w:r>
            <w:r w:rsidRPr="000B44B4">
              <w:rPr>
                <w:rFonts w:ascii="Times New Roman" w:hAnsi="Times New Roman"/>
                <w:i/>
                <w:sz w:val="20"/>
              </w:rPr>
              <w:t>26</w:t>
            </w:r>
            <w:r w:rsidRPr="007A15F0">
              <w:rPr>
                <w:rFonts w:ascii="Times New Roman" w:hAnsi="Times New Roman"/>
                <w:sz w:val="20"/>
              </w:rPr>
              <w:t> §§ om placering av medel i en värde</w:t>
            </w:r>
            <w:r w:rsidRPr="007A15F0">
              <w:rPr>
                <w:rFonts w:ascii="Times New Roman" w:hAnsi="Times New Roman"/>
                <w:sz w:val="20"/>
              </w:rPr>
              <w:softHyphen/>
              <w:t>pappersfond m.m., samt</w:t>
            </w:r>
          </w:p>
        </w:tc>
      </w:tr>
      <w:tr w:rsidR="00C17DA5" w:rsidRPr="007A15F0" w14:paraId="6E95A23F" w14:textId="77777777" w:rsidTr="00C17DA5">
        <w:tblPrEx>
          <w:tblLook w:val="04A0" w:firstRow="1" w:lastRow="0" w:firstColumn="1" w:lastColumn="0" w:noHBand="0" w:noVBand="1"/>
        </w:tblPrEx>
        <w:tc>
          <w:tcPr>
            <w:tcW w:w="2500" w:type="pct"/>
            <w:tcMar>
              <w:top w:w="0" w:type="dxa"/>
              <w:left w:w="0" w:type="dxa"/>
              <w:bottom w:w="0" w:type="dxa"/>
              <w:right w:w="125" w:type="dxa"/>
            </w:tcMar>
            <w:hideMark/>
          </w:tcPr>
          <w:p w14:paraId="6EE29A67" w14:textId="77777777" w:rsidR="00C17DA5" w:rsidRPr="007A15F0" w:rsidRDefault="00D65603" w:rsidP="00C17DA5">
            <w:pPr>
              <w:tabs>
                <w:tab w:val="left" w:pos="2268"/>
              </w:tabs>
              <w:overflowPunct w:val="0"/>
              <w:autoSpaceDE w:val="0"/>
              <w:autoSpaceDN w:val="0"/>
              <w:adjustRightInd w:val="0"/>
              <w:spacing w:after="0" w:line="0" w:lineRule="auto"/>
              <w:ind w:firstLine="170"/>
              <w:jc w:val="both"/>
              <w:textAlignment w:val="baseline"/>
              <w:rPr>
                <w:rFonts w:ascii="Times New Roman" w:hAnsi="Times New Roman"/>
                <w:sz w:val="20"/>
              </w:rPr>
            </w:pPr>
            <w:r w:rsidRPr="007A15F0">
              <w:rPr>
                <w:rFonts w:ascii="Times New Roman" w:hAnsi="Times New Roman"/>
                <w:sz w:val="20"/>
              </w:rPr>
              <w:t>– 4 kap. 15–</w:t>
            </w:r>
            <w:r w:rsidRPr="007A15F0">
              <w:rPr>
                <w:rFonts w:ascii="Times New Roman" w:hAnsi="Times New Roman"/>
                <w:i/>
                <w:sz w:val="20"/>
              </w:rPr>
              <w:t>24</w:t>
            </w:r>
            <w:r w:rsidRPr="007A15F0">
              <w:rPr>
                <w:rFonts w:ascii="Times New Roman" w:hAnsi="Times New Roman"/>
                <w:sz w:val="20"/>
              </w:rPr>
              <w:t> §§ om informa</w:t>
            </w:r>
            <w:r w:rsidRPr="007A15F0">
              <w:rPr>
                <w:rFonts w:ascii="Times New Roman" w:hAnsi="Times New Roman"/>
                <w:sz w:val="20"/>
              </w:rPr>
              <w:softHyphen/>
              <w:t>tion om en värdepappersfond,</w:t>
            </w:r>
          </w:p>
        </w:tc>
        <w:tc>
          <w:tcPr>
            <w:tcW w:w="2500" w:type="pct"/>
            <w:tcMar>
              <w:top w:w="0" w:type="dxa"/>
              <w:left w:w="125" w:type="dxa"/>
              <w:bottom w:w="0" w:type="dxa"/>
              <w:right w:w="0" w:type="dxa"/>
            </w:tcMar>
            <w:hideMark/>
          </w:tcPr>
          <w:p w14:paraId="064A61C6" w14:textId="77777777" w:rsidR="00C17DA5" w:rsidRPr="007A15F0" w:rsidRDefault="00D65603" w:rsidP="00C17DA5">
            <w:pPr>
              <w:tabs>
                <w:tab w:val="left" w:pos="2268"/>
              </w:tabs>
              <w:overflowPunct w:val="0"/>
              <w:autoSpaceDE w:val="0"/>
              <w:autoSpaceDN w:val="0"/>
              <w:adjustRightInd w:val="0"/>
              <w:spacing w:after="0" w:line="0" w:lineRule="auto"/>
              <w:ind w:firstLine="170"/>
              <w:jc w:val="both"/>
              <w:textAlignment w:val="baseline"/>
              <w:rPr>
                <w:rFonts w:ascii="Times New Roman" w:hAnsi="Times New Roman"/>
                <w:sz w:val="20"/>
              </w:rPr>
            </w:pPr>
            <w:r w:rsidRPr="007A15F0">
              <w:rPr>
                <w:rFonts w:ascii="Times New Roman" w:hAnsi="Times New Roman"/>
                <w:sz w:val="20"/>
              </w:rPr>
              <w:t>– 4 kap. 15–</w:t>
            </w:r>
            <w:r w:rsidRPr="007A15F0">
              <w:rPr>
                <w:rFonts w:ascii="Times New Roman" w:hAnsi="Times New Roman"/>
                <w:i/>
                <w:sz w:val="20"/>
              </w:rPr>
              <w:t>28</w:t>
            </w:r>
            <w:r w:rsidRPr="007A15F0">
              <w:rPr>
                <w:rFonts w:ascii="Times New Roman" w:hAnsi="Times New Roman"/>
                <w:sz w:val="20"/>
              </w:rPr>
              <w:t> §§ om informa</w:t>
            </w:r>
            <w:r w:rsidRPr="007A15F0">
              <w:rPr>
                <w:rFonts w:ascii="Times New Roman" w:hAnsi="Times New Roman"/>
                <w:sz w:val="20"/>
              </w:rPr>
              <w:softHyphen/>
              <w:t>tion om en värdepappersfond,</w:t>
            </w:r>
          </w:p>
        </w:tc>
      </w:tr>
    </w:tbl>
    <w:p w14:paraId="7D7E495D" w14:textId="77777777" w:rsidR="00C17DA5" w:rsidRPr="007A15F0" w:rsidRDefault="00D65603" w:rsidP="00C17DA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5F0">
        <w:rPr>
          <w:rFonts w:ascii="Times New Roman" w:hAnsi="Times New Roman"/>
          <w:sz w:val="20"/>
        </w:rPr>
        <w:t>– 10 kap. 8 § om skyldighet för revisor att anmäla vissa förhållanden till Finansinspektionen.</w:t>
      </w:r>
    </w:p>
    <w:p w14:paraId="70D16600" w14:textId="77777777" w:rsidR="00C17DA5" w:rsidRPr="007A15F0" w:rsidRDefault="00D65603" w:rsidP="00C17DA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5F0">
        <w:rPr>
          <w:rFonts w:ascii="Times New Roman" w:hAnsi="Times New Roman"/>
          <w:sz w:val="20"/>
        </w:rPr>
        <w:t xml:space="preserve">Vid tillämpningen av de bestämmelser som anges i första stycket ska fonderna anses som värdepappersfonder och Pensionsmyndigheten som fondandelsägare. Det som föreskrivs om fondbolag ska avse Sjunde </w:t>
      </w:r>
      <w:r w:rsidRPr="007A15F0">
        <w:rPr>
          <w:rFonts w:ascii="Times New Roman" w:hAnsi="Times New Roman"/>
          <w:sz w:val="20"/>
        </w:rPr>
        <w:br/>
        <w:t>AP-fonden.</w:t>
      </w:r>
    </w:p>
    <w:p w14:paraId="2C42F986" w14:textId="77777777" w:rsidR="00C17DA5" w:rsidRPr="007A15F0" w:rsidRDefault="00D65603" w:rsidP="00C17DA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5F0">
        <w:rPr>
          <w:rFonts w:ascii="Times New Roman" w:hAnsi="Times New Roman"/>
          <w:sz w:val="20"/>
        </w:rPr>
        <w:t>Regeringen eller den myndighet som regeringen bestämmer får, utom såvitt avser 2 kap. 18 § om förbud för vissa personer med insynsställning att handla med en värdepappersfond och 2 kap. 21 § första stycket om skadestånd, meddela föreskrifter om avvikelser från de bestämmelser som anges i första stycket och i ett enskilt fall besluta om undantag från dessa bestämmelser.</w:t>
      </w:r>
    </w:p>
    <w:p w14:paraId="206B5655" w14:textId="77777777" w:rsidR="00C17DA5" w:rsidRPr="007A15F0" w:rsidRDefault="00D65603" w:rsidP="00C17DA5">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7A15F0">
        <w:rPr>
          <w:rFonts w:ascii="Times New Roman" w:hAnsi="Times New Roman"/>
          <w:spacing w:val="34"/>
          <w:sz w:val="20"/>
          <w:u w:val="single"/>
        </w:rPr>
        <w:t>                      </w:t>
      </w:r>
    </w:p>
    <w:p w14:paraId="50DBCDC0" w14:textId="77777777" w:rsidR="00C17DA5" w:rsidRDefault="00D65603" w:rsidP="00C17DA5">
      <w:pPr>
        <w:pStyle w:val="Brdtextmedindrag"/>
      </w:pPr>
      <w:r w:rsidRPr="007A15F0">
        <w:t xml:space="preserve">Denna lag träder i kraft den </w:t>
      </w:r>
      <w:r>
        <w:t>1 februari</w:t>
      </w:r>
      <w:r w:rsidRPr="007A15F0">
        <w:t xml:space="preserve"> 2020.</w:t>
      </w:r>
    </w:p>
    <w:p w14:paraId="1B71148C" w14:textId="77777777" w:rsidR="00C17DA5" w:rsidRDefault="00C17DA5" w:rsidP="00C17DA5">
      <w:pPr>
        <w:pStyle w:val="Brdtextmedindrag"/>
      </w:pPr>
    </w:p>
    <w:p w14:paraId="5C2DF182" w14:textId="77777777" w:rsidR="00C17DA5" w:rsidRDefault="00C17DA5" w:rsidP="00C17DA5">
      <w:pPr>
        <w:pStyle w:val="Brdtextmedindrag"/>
      </w:pPr>
    </w:p>
    <w:p w14:paraId="69970056" w14:textId="77777777" w:rsidR="00C17DA5" w:rsidRDefault="00C17DA5" w:rsidP="00C17DA5">
      <w:pPr>
        <w:pStyle w:val="Brdtextmedindrag"/>
      </w:pPr>
    </w:p>
    <w:p w14:paraId="60F4C399" w14:textId="77777777" w:rsidR="00C17DA5" w:rsidRDefault="00C17DA5" w:rsidP="00C17DA5">
      <w:pPr>
        <w:pStyle w:val="Brdtextmedindrag"/>
      </w:pPr>
    </w:p>
    <w:p w14:paraId="2900B50D" w14:textId="77777777" w:rsidR="00C17DA5" w:rsidRDefault="00C17DA5" w:rsidP="00C17DA5">
      <w:pPr>
        <w:pStyle w:val="Brdtextmedindrag"/>
      </w:pPr>
    </w:p>
    <w:p w14:paraId="1B2E7FDA" w14:textId="77777777" w:rsidR="00C17DA5" w:rsidRDefault="00C17DA5" w:rsidP="00C17DA5">
      <w:pPr>
        <w:pStyle w:val="Brdtextmedindrag"/>
        <w:sectPr w:rsidR="00C17DA5" w:rsidSect="00C17DA5">
          <w:headerReference w:type="even" r:id="rId109"/>
          <w:headerReference w:type="default" r:id="rId110"/>
          <w:footerReference w:type="even" r:id="rId111"/>
          <w:footerReference w:type="default" r:id="rId112"/>
          <w:footerReference w:type="first" r:id="rId113"/>
          <w:footnotePr>
            <w:numRestart w:val="eachSect"/>
          </w:footnotePr>
          <w:pgSz w:w="9356" w:h="13721" w:code="9"/>
          <w:pgMar w:top="794" w:right="2438" w:bottom="1191" w:left="1021" w:header="0" w:footer="709" w:gutter="0"/>
          <w:cols w:space="708"/>
          <w:docGrid w:linePitch="360"/>
        </w:sectPr>
      </w:pPr>
    </w:p>
    <w:p w14:paraId="61EB96A6" w14:textId="77777777" w:rsidR="00C17DA5" w:rsidRDefault="00D65603" w:rsidP="00C17DA5">
      <w:pPr>
        <w:pStyle w:val="Rubrik2utannumrering"/>
        <w:spacing w:before="0"/>
      </w:pPr>
      <w:bookmarkStart w:id="469" w:name="_Toc19104891"/>
      <w:bookmarkStart w:id="470" w:name="_Toc19104892"/>
      <w:bookmarkStart w:id="471" w:name="_Toc19104893"/>
      <w:bookmarkStart w:id="472" w:name="_Toc19104894"/>
      <w:bookmarkStart w:id="473" w:name="_Toc9857656"/>
      <w:bookmarkStart w:id="474" w:name="_Toc18074113"/>
      <w:bookmarkStart w:id="475" w:name="_Toc20297689"/>
      <w:bookmarkEnd w:id="469"/>
      <w:bookmarkEnd w:id="470"/>
      <w:bookmarkEnd w:id="471"/>
      <w:bookmarkEnd w:id="472"/>
      <w:r>
        <w:lastRenderedPageBreak/>
        <w:t>Förslag till lag om ändring i lagen (2004:46) om värdepappersfonder</w:t>
      </w:r>
      <w:bookmarkEnd w:id="473"/>
      <w:bookmarkEnd w:id="474"/>
      <w:bookmarkEnd w:id="475"/>
      <w:r>
        <w:t xml:space="preserve"> </w:t>
      </w:r>
    </w:p>
    <w:p w14:paraId="25FF50F2" w14:textId="77777777" w:rsidR="00C17DA5" w:rsidRDefault="00D65603" w:rsidP="00C17DA5">
      <w:pPr>
        <w:pStyle w:val="Brdtext"/>
      </w:pPr>
      <w:r>
        <w:t xml:space="preserve">Härigenom föreskrivs i fråga om </w:t>
      </w:r>
      <w:r w:rsidRPr="00BE287B">
        <w:t>lagen (2004:46) om värdepappers</w:t>
      </w:r>
      <w:r>
        <w:softHyphen/>
      </w:r>
      <w:r w:rsidRPr="00BE287B">
        <w:t>fonder</w:t>
      </w:r>
      <w:r>
        <w:rPr>
          <w:rStyle w:val="Fotnotsreferens"/>
        </w:rPr>
        <w:footnoteReference w:id="10"/>
      </w:r>
      <w:r w:rsidRPr="00BE287B">
        <w:t xml:space="preserve"> </w:t>
      </w:r>
    </w:p>
    <w:p w14:paraId="4ED12A4E" w14:textId="77777777" w:rsidR="00C17DA5" w:rsidRPr="002D096D" w:rsidRDefault="00D65603" w:rsidP="00C17DA5">
      <w:pPr>
        <w:pStyle w:val="Brdtextmedindrag"/>
        <w:rPr>
          <w:i/>
        </w:rPr>
      </w:pPr>
      <w:r w:rsidRPr="002D096D">
        <w:rPr>
          <w:i/>
        </w:rPr>
        <w:t xml:space="preserve">dels </w:t>
      </w:r>
      <w:r>
        <w:t xml:space="preserve">att 1 kap. 6 d § ska ha följande lydelse, </w:t>
      </w:r>
    </w:p>
    <w:p w14:paraId="4950DCBC" w14:textId="77777777" w:rsidR="00C17DA5" w:rsidRDefault="00D65603" w:rsidP="00C17DA5">
      <w:pPr>
        <w:pStyle w:val="Brdtextmedindrag"/>
      </w:pPr>
      <w:r w:rsidRPr="002D096D">
        <w:rPr>
          <w:i/>
        </w:rPr>
        <w:t>dels</w:t>
      </w:r>
      <w:r>
        <w:t> att det ska införas en ny paragraf, 5 kap. 26 §, och närmast före 5 kap. 26</w:t>
      </w:r>
      <w:r w:rsidRPr="00AF4A85">
        <w:t xml:space="preserve"> § en ny rubrik </w:t>
      </w:r>
      <w:r>
        <w:t>av</w:t>
      </w:r>
      <w:r w:rsidRPr="00AF4A85">
        <w:t xml:space="preserve"> följande lydelse</w:t>
      </w:r>
      <w:r w:rsidRPr="0011269C">
        <w:t>.</w:t>
      </w:r>
    </w:p>
    <w:p w14:paraId="3E30EF70" w14:textId="77777777" w:rsidR="00C17DA5" w:rsidRPr="008C2B30" w:rsidRDefault="00C17DA5" w:rsidP="00C17DA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17DA5" w:rsidRPr="005B0E77" w14:paraId="0A6B0710" w14:textId="77777777" w:rsidTr="00C17DA5">
        <w:tc>
          <w:tcPr>
            <w:tcW w:w="2500" w:type="pct"/>
            <w:shd w:val="clear" w:color="auto" w:fill="auto"/>
            <w:tcMar>
              <w:left w:w="0" w:type="dxa"/>
            </w:tcMar>
          </w:tcPr>
          <w:p w14:paraId="765E7F0A" w14:textId="77777777" w:rsidR="00C17DA5" w:rsidRPr="005B0E77" w:rsidRDefault="00D65603" w:rsidP="00C17DA5">
            <w:pPr>
              <w:pStyle w:val="Brdtext"/>
              <w:rPr>
                <w:i/>
              </w:rPr>
            </w:pPr>
            <w:r>
              <w:rPr>
                <w:i/>
              </w:rPr>
              <w:t xml:space="preserve">Lydelse </w:t>
            </w:r>
            <w:r w:rsidRPr="007F0FB5">
              <w:rPr>
                <w:i/>
              </w:rPr>
              <w:t xml:space="preserve">enligt </w:t>
            </w:r>
            <w:r>
              <w:rPr>
                <w:i/>
              </w:rPr>
              <w:t>SFS 2019:540</w:t>
            </w:r>
          </w:p>
        </w:tc>
        <w:tc>
          <w:tcPr>
            <w:tcW w:w="2500" w:type="pct"/>
            <w:shd w:val="clear" w:color="auto" w:fill="auto"/>
            <w:tcMar>
              <w:right w:w="0" w:type="dxa"/>
            </w:tcMar>
          </w:tcPr>
          <w:p w14:paraId="223C9D4B" w14:textId="77777777" w:rsidR="00C17DA5" w:rsidRPr="005B0E77" w:rsidRDefault="00D65603" w:rsidP="00C17DA5">
            <w:pPr>
              <w:pStyle w:val="Brdtext"/>
              <w:rPr>
                <w:i/>
              </w:rPr>
            </w:pPr>
            <w:r w:rsidRPr="005B0E77">
              <w:rPr>
                <w:i/>
              </w:rPr>
              <w:t>Föreslagen lydelse</w:t>
            </w:r>
          </w:p>
        </w:tc>
      </w:tr>
    </w:tbl>
    <w:p w14:paraId="46FAA8DC" w14:textId="77777777" w:rsidR="00C17DA5" w:rsidRDefault="00D65603" w:rsidP="00C17DA5">
      <w:pPr>
        <w:pStyle w:val="Brdtext"/>
        <w:spacing w:before="230"/>
        <w:jc w:val="center"/>
        <w:rPr>
          <w:b/>
        </w:rPr>
      </w:pPr>
      <w:r>
        <w:rPr>
          <w:b/>
        </w:rPr>
        <w:t xml:space="preserve">1 kap. </w:t>
      </w:r>
    </w:p>
    <w:p w14:paraId="192CD4AB" w14:textId="77777777" w:rsidR="00C17DA5" w:rsidRPr="002D096D" w:rsidRDefault="00D65603" w:rsidP="00C17DA5">
      <w:pPr>
        <w:pStyle w:val="Brdtext"/>
        <w:jc w:val="center"/>
      </w:pPr>
      <w:r w:rsidRPr="002D096D">
        <w:t>6</w:t>
      </w:r>
      <w:r>
        <w:t> </w:t>
      </w:r>
      <w:r w:rsidRPr="002D096D">
        <w:t>d</w:t>
      </w:r>
      <w:r>
        <w:t> </w:t>
      </w:r>
      <w:r w:rsidRPr="002D096D">
        <w:t xml:space="preserve">§ </w:t>
      </w:r>
    </w:p>
    <w:tbl>
      <w:tblPr>
        <w:tblW w:w="5000" w:type="pct"/>
        <w:tblCellMar>
          <w:left w:w="125" w:type="dxa"/>
          <w:right w:w="125" w:type="dxa"/>
        </w:tblCellMar>
        <w:tblLook w:val="0000" w:firstRow="0" w:lastRow="0" w:firstColumn="0" w:lastColumn="0" w:noHBand="0" w:noVBand="0"/>
      </w:tblPr>
      <w:tblGrid>
        <w:gridCol w:w="2948"/>
        <w:gridCol w:w="2949"/>
      </w:tblGrid>
      <w:tr w:rsidR="00C17DA5" w14:paraId="1DA1869F" w14:textId="77777777" w:rsidTr="00C17DA5">
        <w:tc>
          <w:tcPr>
            <w:tcW w:w="2500" w:type="pct"/>
            <w:shd w:val="clear" w:color="auto" w:fill="auto"/>
            <w:tcMar>
              <w:left w:w="0" w:type="dxa"/>
            </w:tcMar>
          </w:tcPr>
          <w:p w14:paraId="67E7684E" w14:textId="77777777" w:rsidR="00C17DA5" w:rsidRPr="002D096D" w:rsidRDefault="00D65603" w:rsidP="00C17DA5">
            <w:pPr>
              <w:pStyle w:val="Brdtextmedindrag"/>
              <w:rPr>
                <w:i/>
              </w:rPr>
            </w:pPr>
            <w:r w:rsidRPr="00E42590">
              <w:t>För den förvaltning av en värde</w:t>
            </w:r>
            <w:r>
              <w:softHyphen/>
            </w:r>
            <w:r w:rsidRPr="00E42590">
              <w:t>pappersfond som ett förvaltnings</w:t>
            </w:r>
            <w:r>
              <w:softHyphen/>
            </w:r>
            <w:r w:rsidRPr="00E42590">
              <w:t>bolag utför efter att ha fått tillstånd enligt 6 b § gäller 2 kap. 15 c §, 3</w:t>
            </w:r>
            <w:r>
              <w:t> </w:t>
            </w:r>
            <w:r w:rsidRPr="00E42590">
              <w:t>kap., 4 kap. 1–3 och 8–</w:t>
            </w:r>
            <w:r>
              <w:t>28</w:t>
            </w:r>
            <w:r w:rsidRPr="00E42590">
              <w:t xml:space="preserve"> §§, 5</w:t>
            </w:r>
            <w:r>
              <w:t> </w:t>
            </w:r>
            <w:r w:rsidRPr="00E42590">
              <w:t>kap. 1 och 3–</w:t>
            </w:r>
            <w:r w:rsidRPr="002D096D">
              <w:rPr>
                <w:i/>
              </w:rPr>
              <w:t>25</w:t>
            </w:r>
            <w:r w:rsidRPr="00E42590">
              <w:t xml:space="preserve"> §§, 5 a kap., 8</w:t>
            </w:r>
            <w:r>
              <w:t> </w:t>
            </w:r>
            <w:r w:rsidRPr="00E42590">
              <w:t>kap. och 9 kap. Det som anges där om fondbolag ska i stället gälla för</w:t>
            </w:r>
            <w:r>
              <w:softHyphen/>
            </w:r>
            <w:r w:rsidRPr="00E42590">
              <w:t>valtningsbolaget.</w:t>
            </w:r>
          </w:p>
        </w:tc>
        <w:tc>
          <w:tcPr>
            <w:tcW w:w="2500" w:type="pct"/>
            <w:shd w:val="clear" w:color="auto" w:fill="auto"/>
            <w:tcMar>
              <w:right w:w="0" w:type="dxa"/>
            </w:tcMar>
          </w:tcPr>
          <w:p w14:paraId="33995D6A" w14:textId="77777777" w:rsidR="00C17DA5" w:rsidRPr="00E42590" w:rsidRDefault="00D65603" w:rsidP="00C17DA5">
            <w:pPr>
              <w:pStyle w:val="Brdtextmedindrag"/>
            </w:pPr>
            <w:r w:rsidRPr="00E42590">
              <w:t>För den förvaltning av en värde</w:t>
            </w:r>
            <w:r>
              <w:softHyphen/>
            </w:r>
            <w:r w:rsidRPr="00E42590">
              <w:t>pappersfond som ett förvaltnings</w:t>
            </w:r>
            <w:r>
              <w:softHyphen/>
            </w:r>
            <w:r w:rsidRPr="00E42590">
              <w:t>bolag utför efter att ha fått tillstånd enl</w:t>
            </w:r>
            <w:r>
              <w:t>igt 6 b § gäller</w:t>
            </w:r>
            <w:r w:rsidRPr="002D096D">
              <w:t xml:space="preserve"> </w:t>
            </w:r>
            <w:r w:rsidRPr="00E42590">
              <w:t>2 kap. 15 c §, 3</w:t>
            </w:r>
            <w:r>
              <w:t> </w:t>
            </w:r>
            <w:r w:rsidRPr="00E42590">
              <w:t>kap., 4 kap. 1–</w:t>
            </w:r>
            <w:r w:rsidRPr="002D096D">
              <w:t>3 och 8–</w:t>
            </w:r>
            <w:r>
              <w:t>28</w:t>
            </w:r>
            <w:r w:rsidRPr="002D096D">
              <w:t xml:space="preserve"> §§, 5</w:t>
            </w:r>
            <w:r>
              <w:t> </w:t>
            </w:r>
            <w:r w:rsidRPr="002D096D">
              <w:t>kap. 1 och 3–</w:t>
            </w:r>
            <w:r w:rsidRPr="00E42590">
              <w:rPr>
                <w:i/>
              </w:rPr>
              <w:t>26</w:t>
            </w:r>
            <w:r w:rsidRPr="002D096D">
              <w:rPr>
                <w:i/>
              </w:rPr>
              <w:t xml:space="preserve"> </w:t>
            </w:r>
            <w:r w:rsidRPr="00E42590">
              <w:t>§§, 5 a kap., 8</w:t>
            </w:r>
            <w:r>
              <w:t> </w:t>
            </w:r>
            <w:r w:rsidRPr="00E42590">
              <w:t>kap. och 9 kap. Det som anges där om fondbolag ska i stället gälla för</w:t>
            </w:r>
            <w:r>
              <w:softHyphen/>
            </w:r>
            <w:r w:rsidRPr="00E42590">
              <w:t>valtningsbolaget.</w:t>
            </w:r>
          </w:p>
        </w:tc>
      </w:tr>
    </w:tbl>
    <w:p w14:paraId="58B656CE" w14:textId="77777777" w:rsidR="00C17DA5" w:rsidRDefault="00D65603" w:rsidP="00C17DA5">
      <w:pPr>
        <w:pStyle w:val="Brdtextmedindrag"/>
      </w:pPr>
      <w:r w:rsidRPr="004D5957">
        <w:t>Vid</w:t>
      </w:r>
      <w:r>
        <w:t xml:space="preserve"> sådan förvaltning som avses i första stycket ska det som anges i 9 kap. 1 § första stycket 1 i stället avse fall när förvaltningsbolagets till</w:t>
      </w:r>
      <w:r>
        <w:softHyphen/>
        <w:t>stånd återkallats av behörig myndighet i bolagets hemland eller Finans</w:t>
      </w:r>
      <w:r>
        <w:softHyphen/>
        <w:t xml:space="preserve">inspektionen enligt 12 kap. 15 § tredje stycket beslutat att bolaget inte längre får förvalta en värdepappersfond. </w:t>
      </w:r>
    </w:p>
    <w:p w14:paraId="662CFCE4" w14:textId="77777777" w:rsidR="00C17DA5" w:rsidRDefault="00C17DA5" w:rsidP="00C17DA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17DA5" w:rsidRPr="000E6F0B" w14:paraId="741A35CE" w14:textId="77777777" w:rsidTr="00C17DA5">
        <w:tc>
          <w:tcPr>
            <w:tcW w:w="2500" w:type="pct"/>
            <w:shd w:val="clear" w:color="auto" w:fill="auto"/>
            <w:tcMar>
              <w:left w:w="0" w:type="dxa"/>
            </w:tcMar>
          </w:tcPr>
          <w:p w14:paraId="66EEB1C9" w14:textId="77777777" w:rsidR="00C17DA5" w:rsidRPr="000E6F0B" w:rsidRDefault="00D65603" w:rsidP="00C17DA5">
            <w:pPr>
              <w:pStyle w:val="Brdtext"/>
              <w:rPr>
                <w:i/>
              </w:rPr>
            </w:pPr>
            <w:r w:rsidRPr="000E6F0B">
              <w:rPr>
                <w:i/>
              </w:rPr>
              <w:t>Nuvarande lydelse</w:t>
            </w:r>
          </w:p>
        </w:tc>
        <w:tc>
          <w:tcPr>
            <w:tcW w:w="2500" w:type="pct"/>
            <w:shd w:val="clear" w:color="auto" w:fill="auto"/>
            <w:tcMar>
              <w:right w:w="0" w:type="dxa"/>
            </w:tcMar>
          </w:tcPr>
          <w:p w14:paraId="6E2748A1" w14:textId="77777777" w:rsidR="00C17DA5" w:rsidRPr="000E6F0B" w:rsidRDefault="00D65603" w:rsidP="00C17DA5">
            <w:pPr>
              <w:pStyle w:val="Brdtext"/>
              <w:rPr>
                <w:i/>
              </w:rPr>
            </w:pPr>
            <w:r w:rsidRPr="000E6F0B">
              <w:rPr>
                <w:i/>
              </w:rPr>
              <w:t>Föreslagen lydelse</w:t>
            </w:r>
          </w:p>
        </w:tc>
      </w:tr>
    </w:tbl>
    <w:p w14:paraId="2C8F20A4" w14:textId="77777777" w:rsidR="00C17DA5" w:rsidRDefault="00D65603" w:rsidP="00C17DA5">
      <w:pPr>
        <w:pStyle w:val="Brdtext"/>
        <w:spacing w:before="230"/>
        <w:jc w:val="center"/>
        <w:rPr>
          <w:b/>
        </w:rPr>
      </w:pPr>
      <w:r>
        <w:rPr>
          <w:b/>
        </w:rPr>
        <w:t>5 kap.</w:t>
      </w:r>
    </w:p>
    <w:p w14:paraId="09E3F059" w14:textId="77777777" w:rsidR="00C17DA5" w:rsidRDefault="00C17DA5" w:rsidP="00C17DA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17DA5" w:rsidRPr="00D308E5" w14:paraId="45A48804" w14:textId="77777777" w:rsidTr="00C17DA5">
        <w:tc>
          <w:tcPr>
            <w:tcW w:w="2500" w:type="pct"/>
            <w:shd w:val="clear" w:color="auto" w:fill="auto"/>
            <w:tcMar>
              <w:left w:w="0" w:type="dxa"/>
            </w:tcMar>
          </w:tcPr>
          <w:p w14:paraId="088845BA" w14:textId="77777777" w:rsidR="00C17DA5" w:rsidRPr="00095451" w:rsidRDefault="00C17DA5" w:rsidP="00C17DA5">
            <w:pPr>
              <w:pStyle w:val="Brdtextmedindrag"/>
              <w:rPr>
                <w:b/>
                <w:i/>
              </w:rPr>
            </w:pPr>
          </w:p>
        </w:tc>
        <w:tc>
          <w:tcPr>
            <w:tcW w:w="2500" w:type="pct"/>
            <w:shd w:val="clear" w:color="auto" w:fill="auto"/>
            <w:tcMar>
              <w:right w:w="0" w:type="dxa"/>
            </w:tcMar>
          </w:tcPr>
          <w:p w14:paraId="6EE7974E" w14:textId="77777777" w:rsidR="00C17DA5" w:rsidRPr="00095451" w:rsidRDefault="00D65603" w:rsidP="00C17DA5">
            <w:pPr>
              <w:pStyle w:val="Brdtext"/>
              <w:jc w:val="left"/>
              <w:rPr>
                <w:b/>
                <w:i/>
              </w:rPr>
            </w:pPr>
            <w:r w:rsidRPr="00095451">
              <w:rPr>
                <w:b/>
                <w:i/>
              </w:rPr>
              <w:t>Investeringar i värdepapperiseringspositioner</w:t>
            </w:r>
          </w:p>
        </w:tc>
      </w:tr>
    </w:tbl>
    <w:p w14:paraId="5402E4E2" w14:textId="77777777" w:rsidR="00C17DA5" w:rsidRDefault="00C17DA5" w:rsidP="00C17DA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17DA5" w14:paraId="44303329" w14:textId="77777777" w:rsidTr="00C17DA5">
        <w:tc>
          <w:tcPr>
            <w:tcW w:w="2500" w:type="pct"/>
            <w:shd w:val="clear" w:color="auto" w:fill="auto"/>
            <w:tcMar>
              <w:left w:w="0" w:type="dxa"/>
            </w:tcMar>
          </w:tcPr>
          <w:p w14:paraId="0E138D5E" w14:textId="77777777" w:rsidR="00C17DA5" w:rsidRDefault="00C17DA5" w:rsidP="00C17DA5">
            <w:pPr>
              <w:pStyle w:val="Brdtextmedindrag"/>
            </w:pPr>
          </w:p>
        </w:tc>
        <w:tc>
          <w:tcPr>
            <w:tcW w:w="2500" w:type="pct"/>
            <w:shd w:val="clear" w:color="auto" w:fill="auto"/>
            <w:tcMar>
              <w:right w:w="0" w:type="dxa"/>
            </w:tcMar>
          </w:tcPr>
          <w:p w14:paraId="1F230BC5" w14:textId="77777777" w:rsidR="00C17DA5" w:rsidRDefault="00D65603" w:rsidP="00C17DA5">
            <w:pPr>
              <w:pStyle w:val="Brdtext"/>
              <w:rPr>
                <w:i/>
              </w:rPr>
            </w:pPr>
            <w:r>
              <w:rPr>
                <w:i/>
              </w:rPr>
              <w:t>26 </w:t>
            </w:r>
            <w:r w:rsidRPr="00574282">
              <w:rPr>
                <w:i/>
              </w:rPr>
              <w:t>§</w:t>
            </w:r>
          </w:p>
          <w:p w14:paraId="1E873605" w14:textId="77777777" w:rsidR="00C17DA5" w:rsidRPr="00574282" w:rsidRDefault="00D65603" w:rsidP="00C17DA5">
            <w:pPr>
              <w:pStyle w:val="Brdtextmedindrag"/>
              <w:rPr>
                <w:i/>
              </w:rPr>
            </w:pPr>
            <w:r w:rsidRPr="008B02BA">
              <w:rPr>
                <w:i/>
              </w:rPr>
              <w:t xml:space="preserve">Om </w:t>
            </w:r>
            <w:r w:rsidRPr="007A6AFE">
              <w:rPr>
                <w:i/>
              </w:rPr>
              <w:t>ett fondbolag exponeras för en värdepapperisering som</w:t>
            </w:r>
            <w:r w:rsidRPr="008B02BA">
              <w:rPr>
                <w:i/>
              </w:rPr>
              <w:t xml:space="preserve"> inte längre uppfyller de krav som anges i Europaparlamentets och rådets förordning (EU) 2017/2402 av den 12 december 2017 om ett allmänt ramverk för värdepapperisering och om inrättande av ett särskilt ramverk för enkel, transparent och standardiserad värdepapperise</w:t>
            </w:r>
            <w:r w:rsidRPr="008B02BA">
              <w:rPr>
                <w:i/>
              </w:rPr>
              <w:softHyphen/>
              <w:t xml:space="preserve">ring samt om ändring av direktiven 2009/65/EG, 2009/138/EG och 2011/61/EU och förordningarna </w:t>
            </w:r>
            <w:r w:rsidRPr="008B02BA">
              <w:rPr>
                <w:i/>
              </w:rPr>
              <w:lastRenderedPageBreak/>
              <w:t>(EG) nr 1060/2009 och (EU) nr 648/2012,</w:t>
            </w:r>
            <w:r>
              <w:rPr>
                <w:i/>
              </w:rPr>
              <w:t xml:space="preserve"> </w:t>
            </w:r>
            <w:r w:rsidRPr="00BE0A8A">
              <w:rPr>
                <w:i/>
              </w:rPr>
              <w:t xml:space="preserve">ska fondbolaget agera </w:t>
            </w:r>
            <w:r w:rsidRPr="00FA0033">
              <w:rPr>
                <w:i/>
              </w:rPr>
              <w:t>och vidta korrigeringsåtgärder i de berörda fondandelsägarnas intresse, när det är lämpligt.</w:t>
            </w:r>
          </w:p>
        </w:tc>
      </w:tr>
    </w:tbl>
    <w:p w14:paraId="08278177" w14:textId="77777777" w:rsidR="00C17DA5" w:rsidRPr="00811E52" w:rsidRDefault="00D65603" w:rsidP="00C17DA5">
      <w:pPr>
        <w:pStyle w:val="Slutstreck"/>
      </w:pPr>
      <w:r w:rsidRPr="00811E52">
        <w:lastRenderedPageBreak/>
        <w:t>                      </w:t>
      </w:r>
    </w:p>
    <w:p w14:paraId="6E9E7656" w14:textId="77777777" w:rsidR="00C17DA5" w:rsidRDefault="00D65603" w:rsidP="00C17DA5">
      <w:pPr>
        <w:pStyle w:val="Brdtextmedindrag"/>
      </w:pPr>
      <w:r w:rsidRPr="00BE287B">
        <w:t xml:space="preserve">Denna lag träder </w:t>
      </w:r>
      <w:r w:rsidRPr="00940503">
        <w:t xml:space="preserve">i kraft den </w:t>
      </w:r>
      <w:r>
        <w:t>1 februari</w:t>
      </w:r>
      <w:r w:rsidRPr="002C2B9C">
        <w:t xml:space="preserve"> 2020.</w:t>
      </w:r>
    </w:p>
    <w:p w14:paraId="502EC5B7" w14:textId="77777777" w:rsidR="00C17DA5" w:rsidRDefault="00C17DA5" w:rsidP="00C17DA5">
      <w:pPr>
        <w:pStyle w:val="Brdtextmedindrag"/>
      </w:pPr>
    </w:p>
    <w:p w14:paraId="2D63DCB7" w14:textId="77777777" w:rsidR="00C17DA5" w:rsidRDefault="00C17DA5" w:rsidP="00C17DA5">
      <w:pPr>
        <w:pStyle w:val="Brdtextmedindrag"/>
        <w:sectPr w:rsidR="00C17DA5" w:rsidSect="00155500">
          <w:headerReference w:type="even" r:id="rId114"/>
          <w:headerReference w:type="default" r:id="rId115"/>
          <w:footerReference w:type="even" r:id="rId116"/>
          <w:footerReference w:type="default" r:id="rId117"/>
          <w:footerReference w:type="first" r:id="rId118"/>
          <w:footnotePr>
            <w:numRestart w:val="eachSect"/>
          </w:footnotePr>
          <w:type w:val="continuous"/>
          <w:pgSz w:w="9356" w:h="13721" w:code="9"/>
          <w:pgMar w:top="794" w:right="2438" w:bottom="1191" w:left="1021" w:header="0" w:footer="709" w:gutter="0"/>
          <w:cols w:space="708"/>
          <w:docGrid w:linePitch="360"/>
        </w:sectPr>
      </w:pPr>
    </w:p>
    <w:p w14:paraId="6B172D26" w14:textId="77777777" w:rsidR="00C17DA5" w:rsidRDefault="00D65603" w:rsidP="00C17DA5">
      <w:pPr>
        <w:pStyle w:val="Rubrik2utannumrering"/>
        <w:spacing w:before="0"/>
      </w:pPr>
      <w:bookmarkStart w:id="476" w:name="_Toc19104896"/>
      <w:bookmarkStart w:id="477" w:name="_Toc19104897"/>
      <w:bookmarkStart w:id="478" w:name="_Toc19104898"/>
      <w:bookmarkStart w:id="479" w:name="_Toc19104899"/>
      <w:bookmarkStart w:id="480" w:name="_Toc19104900"/>
      <w:bookmarkStart w:id="481" w:name="_Toc9857657"/>
      <w:bookmarkStart w:id="482" w:name="_Toc18074114"/>
      <w:bookmarkStart w:id="483" w:name="_Toc20297690"/>
      <w:bookmarkEnd w:id="476"/>
      <w:bookmarkEnd w:id="477"/>
      <w:bookmarkEnd w:id="478"/>
      <w:bookmarkEnd w:id="479"/>
      <w:bookmarkEnd w:id="480"/>
      <w:r>
        <w:lastRenderedPageBreak/>
        <w:t>Förslag till lag om ändring i lagen (2013:561) om förvaltare av alternativa investeringsfonder</w:t>
      </w:r>
      <w:bookmarkEnd w:id="481"/>
      <w:bookmarkEnd w:id="482"/>
      <w:bookmarkEnd w:id="483"/>
    </w:p>
    <w:p w14:paraId="732BEE62" w14:textId="77777777" w:rsidR="00C17DA5" w:rsidRDefault="00D65603" w:rsidP="00C17DA5">
      <w:pPr>
        <w:pStyle w:val="Brdtext"/>
      </w:pPr>
      <w:r>
        <w:t>Härigenom föreskrivs i fråga om lagen (2013:561) om förvaltare av alter</w:t>
      </w:r>
      <w:r>
        <w:softHyphen/>
        <w:t>nativa investeringsfonder</w:t>
      </w:r>
    </w:p>
    <w:p w14:paraId="77650EDF" w14:textId="77777777" w:rsidR="00C17DA5" w:rsidRPr="002D096D" w:rsidRDefault="00D65603" w:rsidP="00C17DA5">
      <w:pPr>
        <w:pStyle w:val="Brdtextmedindrag"/>
      </w:pPr>
      <w:r>
        <w:rPr>
          <w:i/>
        </w:rPr>
        <w:t xml:space="preserve">dels </w:t>
      </w:r>
      <w:r>
        <w:t>att 5 kap. 13 § ska ha följande lydelse,</w:t>
      </w:r>
    </w:p>
    <w:p w14:paraId="7AF88927" w14:textId="77777777" w:rsidR="00C17DA5" w:rsidRPr="00D667A6" w:rsidRDefault="00D65603" w:rsidP="00C17DA5">
      <w:pPr>
        <w:pStyle w:val="Brdtextmedindrag"/>
      </w:pPr>
      <w:r>
        <w:rPr>
          <w:i/>
        </w:rPr>
        <w:t>dels </w:t>
      </w:r>
      <w:r>
        <w:t>att det ska införas en ny paragraf, 8 kap. 3 a §, och närmast före 8 kap. 3 a § en ny rubrik av följande lydelse.</w:t>
      </w:r>
    </w:p>
    <w:p w14:paraId="2BB29F05" w14:textId="77777777" w:rsidR="00C17DA5" w:rsidRDefault="00C17DA5" w:rsidP="00C17DA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17DA5" w:rsidRPr="005B0E77" w14:paraId="1BBED4CF" w14:textId="77777777" w:rsidTr="00C17DA5">
        <w:tc>
          <w:tcPr>
            <w:tcW w:w="2500" w:type="pct"/>
            <w:shd w:val="clear" w:color="auto" w:fill="auto"/>
            <w:tcMar>
              <w:left w:w="0" w:type="dxa"/>
            </w:tcMar>
          </w:tcPr>
          <w:p w14:paraId="7E8B5469" w14:textId="77777777" w:rsidR="00C17DA5" w:rsidRPr="005B0E77" w:rsidRDefault="00D65603" w:rsidP="00C17DA5">
            <w:pPr>
              <w:pStyle w:val="Brdtext"/>
              <w:rPr>
                <w:i/>
              </w:rPr>
            </w:pPr>
            <w:r w:rsidRPr="005B0E77">
              <w:rPr>
                <w:i/>
              </w:rPr>
              <w:t>Nuvarande lydelse</w:t>
            </w:r>
          </w:p>
        </w:tc>
        <w:tc>
          <w:tcPr>
            <w:tcW w:w="2500" w:type="pct"/>
            <w:shd w:val="clear" w:color="auto" w:fill="auto"/>
            <w:tcMar>
              <w:right w:w="0" w:type="dxa"/>
            </w:tcMar>
          </w:tcPr>
          <w:p w14:paraId="423238EE" w14:textId="77777777" w:rsidR="00C17DA5" w:rsidRPr="005B0E77" w:rsidRDefault="00D65603" w:rsidP="00C17DA5">
            <w:pPr>
              <w:pStyle w:val="Brdtext"/>
              <w:rPr>
                <w:i/>
              </w:rPr>
            </w:pPr>
            <w:r w:rsidRPr="005B0E77">
              <w:rPr>
                <w:i/>
              </w:rPr>
              <w:t>Föreslagen lydelse</w:t>
            </w:r>
          </w:p>
        </w:tc>
      </w:tr>
    </w:tbl>
    <w:p w14:paraId="02F6D495" w14:textId="77777777" w:rsidR="00C17DA5" w:rsidRDefault="00D65603" w:rsidP="00C17DA5">
      <w:pPr>
        <w:pStyle w:val="Brdtext"/>
        <w:spacing w:before="230"/>
        <w:jc w:val="center"/>
        <w:rPr>
          <w:b/>
        </w:rPr>
      </w:pPr>
      <w:r>
        <w:rPr>
          <w:b/>
        </w:rPr>
        <w:t xml:space="preserve">5 kap. </w:t>
      </w:r>
    </w:p>
    <w:p w14:paraId="52460144" w14:textId="77777777" w:rsidR="00C17DA5" w:rsidRPr="002D096D" w:rsidRDefault="00D65603" w:rsidP="00C17DA5">
      <w:pPr>
        <w:pStyle w:val="Brdtext"/>
        <w:jc w:val="center"/>
      </w:pPr>
      <w:r w:rsidRPr="002D096D">
        <w:t>13</w:t>
      </w:r>
      <w:r>
        <w:t> </w:t>
      </w:r>
      <w:r w:rsidRPr="002D096D">
        <w:t>§</w:t>
      </w:r>
      <w:r>
        <w:rPr>
          <w:rStyle w:val="Fotnotsreferens"/>
        </w:rPr>
        <w:footnoteReference w:id="11"/>
      </w:r>
      <w:r w:rsidRPr="002D096D">
        <w:t xml:space="preserve"> </w:t>
      </w:r>
    </w:p>
    <w:p w14:paraId="62AB5CD4" w14:textId="77777777" w:rsidR="00C17DA5" w:rsidRDefault="00D65603" w:rsidP="00C17DA5">
      <w:pPr>
        <w:pStyle w:val="Brdtextmedindrag"/>
      </w:pPr>
      <w:r>
        <w:t>Verksamheten i Sverige får drivas genom att en icke EES-baserad AIF-förvaltare inrättar en filial här i landet eller erbjuder och utför tjänster i Sverige från det land där förvaltaren är etablerad. För AIF-förvaltarens verksamhet i Sverige tillämpas 4 kap. 6 § andra stycket vid marknads</w:t>
      </w:r>
      <w:r>
        <w:softHyphen/>
        <w:t>föring av andra alternativa investeringsfonder än</w:t>
      </w:r>
    </w:p>
    <w:p w14:paraId="63151AAA" w14:textId="77777777" w:rsidR="00C17DA5" w:rsidRDefault="00D65603" w:rsidP="00C17DA5">
      <w:pPr>
        <w:pStyle w:val="Brdtextmedindrag"/>
      </w:pPr>
      <w:r>
        <w:t>1. sådana fonder som får marknadsföras till icke-professionella investe</w:t>
      </w:r>
      <w:r>
        <w:softHyphen/>
        <w:t xml:space="preserve">rare efter tillstånd enligt 11 §, och </w:t>
      </w:r>
    </w:p>
    <w:p w14:paraId="3BACC9F1" w14:textId="77777777" w:rsidR="00C17DA5" w:rsidRPr="002D096D" w:rsidRDefault="00D65603" w:rsidP="00C17DA5">
      <w:pPr>
        <w:pStyle w:val="Brdtextmedindrag"/>
      </w:pPr>
      <w:r>
        <w:t>2. sådana fonder som får marknadsföras efter tillstånd enligt 12 §, såvitt gäller sådana icke-professionella investerare som anges i 4 kap. 5 § andra stycket.</w:t>
      </w:r>
    </w:p>
    <w:tbl>
      <w:tblPr>
        <w:tblW w:w="5000" w:type="pct"/>
        <w:tblCellMar>
          <w:left w:w="125" w:type="dxa"/>
          <w:right w:w="125" w:type="dxa"/>
        </w:tblCellMar>
        <w:tblLook w:val="0000" w:firstRow="0" w:lastRow="0" w:firstColumn="0" w:lastColumn="0" w:noHBand="0" w:noVBand="0"/>
      </w:tblPr>
      <w:tblGrid>
        <w:gridCol w:w="2948"/>
        <w:gridCol w:w="2949"/>
      </w:tblGrid>
      <w:tr w:rsidR="00C17DA5" w14:paraId="4351CB6D" w14:textId="77777777" w:rsidTr="00C17DA5">
        <w:tc>
          <w:tcPr>
            <w:tcW w:w="2500" w:type="pct"/>
            <w:shd w:val="clear" w:color="auto" w:fill="auto"/>
            <w:tcMar>
              <w:left w:w="0" w:type="dxa"/>
            </w:tcMar>
          </w:tcPr>
          <w:p w14:paraId="6ECC08C0" w14:textId="77777777" w:rsidR="00C17DA5" w:rsidRDefault="00D65603" w:rsidP="00C17DA5">
            <w:pPr>
              <w:pStyle w:val="Brdtextmedindrag"/>
            </w:pPr>
            <w:r>
              <w:t>I fråga om verksamhet som drivs genom filial här i landet ska även 8 kap. 1, 1 a, 19–21 och 23 §§ tillämpas.</w:t>
            </w:r>
          </w:p>
        </w:tc>
        <w:tc>
          <w:tcPr>
            <w:tcW w:w="2500" w:type="pct"/>
            <w:shd w:val="clear" w:color="auto" w:fill="auto"/>
            <w:tcMar>
              <w:right w:w="0" w:type="dxa"/>
            </w:tcMar>
          </w:tcPr>
          <w:p w14:paraId="2478A4AA" w14:textId="77777777" w:rsidR="00C17DA5" w:rsidRDefault="00D65603" w:rsidP="00C17DA5">
            <w:pPr>
              <w:pStyle w:val="Brdtextmedindrag"/>
            </w:pPr>
            <w:r w:rsidRPr="00087127">
              <w:t>I fråga om verksamhet som drivs genom filial här i landet ska även 8</w:t>
            </w:r>
            <w:r>
              <w:t> </w:t>
            </w:r>
            <w:r w:rsidRPr="00087127">
              <w:t>kap. 1, 1</w:t>
            </w:r>
            <w:r>
              <w:t> </w:t>
            </w:r>
            <w:r w:rsidRPr="00087127">
              <w:t xml:space="preserve">a, </w:t>
            </w:r>
            <w:r w:rsidRPr="002D096D">
              <w:rPr>
                <w:i/>
              </w:rPr>
              <w:t>3</w:t>
            </w:r>
            <w:r>
              <w:rPr>
                <w:i/>
              </w:rPr>
              <w:t> </w:t>
            </w:r>
            <w:r w:rsidRPr="002D096D">
              <w:rPr>
                <w:i/>
              </w:rPr>
              <w:t>a,</w:t>
            </w:r>
            <w:r>
              <w:t xml:space="preserve"> </w:t>
            </w:r>
            <w:r w:rsidRPr="00087127">
              <w:t>19–21 och 23 §§ tillämpas.</w:t>
            </w:r>
          </w:p>
        </w:tc>
      </w:tr>
    </w:tbl>
    <w:p w14:paraId="33F5DAE2" w14:textId="77777777" w:rsidR="00C17DA5" w:rsidRDefault="00D65603" w:rsidP="00C17DA5">
      <w:pPr>
        <w:pStyle w:val="Brdtextmedindrag"/>
      </w:pPr>
      <w:r>
        <w:t>Vid en planerad eller redan genomförd, oplanerad väsentlig ändring av något som har angetts i en ansökan om tillstånd ska 9 § tillämpas.</w:t>
      </w:r>
    </w:p>
    <w:p w14:paraId="79DAD21C" w14:textId="77777777" w:rsidR="00C17DA5" w:rsidRDefault="00D65603" w:rsidP="00C17DA5">
      <w:pPr>
        <w:pStyle w:val="Brdtext"/>
        <w:spacing w:before="230"/>
        <w:jc w:val="center"/>
      </w:pPr>
      <w:r>
        <w:rPr>
          <w:b/>
        </w:rPr>
        <w:t>8 </w:t>
      </w:r>
      <w:r w:rsidRPr="00E55DFA">
        <w:rPr>
          <w:b/>
        </w:rPr>
        <w:t>kap.</w:t>
      </w:r>
      <w:r w:rsidRPr="006E5FCA">
        <w:t xml:space="preserve"> </w:t>
      </w:r>
    </w:p>
    <w:tbl>
      <w:tblPr>
        <w:tblW w:w="5000" w:type="pct"/>
        <w:tblCellMar>
          <w:left w:w="125" w:type="dxa"/>
          <w:right w:w="125" w:type="dxa"/>
        </w:tblCellMar>
        <w:tblLook w:val="0000" w:firstRow="0" w:lastRow="0" w:firstColumn="0" w:lastColumn="0" w:noHBand="0" w:noVBand="0"/>
      </w:tblPr>
      <w:tblGrid>
        <w:gridCol w:w="2948"/>
        <w:gridCol w:w="2949"/>
      </w:tblGrid>
      <w:tr w:rsidR="00C17DA5" w14:paraId="3B1DEFA1" w14:textId="77777777" w:rsidTr="00C17DA5">
        <w:tc>
          <w:tcPr>
            <w:tcW w:w="2500" w:type="pct"/>
            <w:shd w:val="clear" w:color="auto" w:fill="auto"/>
            <w:tcMar>
              <w:left w:w="0" w:type="dxa"/>
            </w:tcMar>
          </w:tcPr>
          <w:p w14:paraId="5ABB7D59" w14:textId="77777777" w:rsidR="00C17DA5" w:rsidRDefault="00C17DA5" w:rsidP="00C17DA5">
            <w:pPr>
              <w:pStyle w:val="Brdtextmedindrag"/>
            </w:pPr>
          </w:p>
        </w:tc>
        <w:tc>
          <w:tcPr>
            <w:tcW w:w="2500" w:type="pct"/>
            <w:shd w:val="clear" w:color="auto" w:fill="auto"/>
            <w:tcMar>
              <w:right w:w="0" w:type="dxa"/>
            </w:tcMar>
          </w:tcPr>
          <w:p w14:paraId="65C49EDD" w14:textId="77777777" w:rsidR="00C17DA5" w:rsidRDefault="00C17DA5" w:rsidP="00C17DA5">
            <w:pPr>
              <w:pStyle w:val="Brdtext"/>
              <w:jc w:val="left"/>
              <w:rPr>
                <w:b/>
                <w:i/>
              </w:rPr>
            </w:pPr>
          </w:p>
          <w:p w14:paraId="430F74D4" w14:textId="77777777" w:rsidR="00C17DA5" w:rsidRPr="002D096D" w:rsidRDefault="00D65603" w:rsidP="00C17DA5">
            <w:pPr>
              <w:pStyle w:val="Brdtext"/>
              <w:jc w:val="left"/>
              <w:rPr>
                <w:b/>
                <w:i/>
              </w:rPr>
            </w:pPr>
            <w:r w:rsidRPr="002D096D">
              <w:rPr>
                <w:b/>
                <w:i/>
              </w:rPr>
              <w:t>Investeringar i värdepapperiseringspositioner</w:t>
            </w:r>
          </w:p>
          <w:p w14:paraId="4301BC1C" w14:textId="77777777" w:rsidR="00C17DA5" w:rsidRDefault="00C17DA5" w:rsidP="00C17DA5">
            <w:pPr>
              <w:pStyle w:val="Brdtext"/>
              <w:rPr>
                <w:i/>
              </w:rPr>
            </w:pPr>
          </w:p>
          <w:p w14:paraId="349A68DF" w14:textId="77777777" w:rsidR="00C17DA5" w:rsidRDefault="00D65603" w:rsidP="00C17DA5">
            <w:pPr>
              <w:pStyle w:val="Brdtext"/>
              <w:rPr>
                <w:i/>
              </w:rPr>
            </w:pPr>
            <w:r>
              <w:rPr>
                <w:i/>
              </w:rPr>
              <w:t>3 a </w:t>
            </w:r>
            <w:r w:rsidRPr="00574282">
              <w:rPr>
                <w:i/>
              </w:rPr>
              <w:t>§</w:t>
            </w:r>
          </w:p>
          <w:p w14:paraId="22B5FFAA" w14:textId="77777777" w:rsidR="00C17DA5" w:rsidRPr="00574282" w:rsidRDefault="00D65603" w:rsidP="00C17DA5">
            <w:pPr>
              <w:pStyle w:val="Brdtextmedindrag"/>
              <w:rPr>
                <w:i/>
              </w:rPr>
            </w:pPr>
            <w:r w:rsidRPr="008B02BA">
              <w:rPr>
                <w:i/>
              </w:rPr>
              <w:t>Om en AIF-förvaltare exponeras för en värdepapperisering som inte längre uppfyller de krav som anges i Europaparlamentets och rådets förordning (EU) 2017/2402 av den 12 december 2017 om ett allmänt ramverk för värdepapperisering och om inrättande av ett särskilt ramverk för enkel, transparent och standardi</w:t>
            </w:r>
            <w:r w:rsidRPr="008B02BA">
              <w:rPr>
                <w:i/>
              </w:rPr>
              <w:softHyphen/>
              <w:t>serad värdepapperise</w:t>
            </w:r>
            <w:r w:rsidRPr="008B02BA">
              <w:rPr>
                <w:i/>
              </w:rPr>
              <w:softHyphen/>
              <w:t xml:space="preserve">ring samt om ändring av direktiven 2009/65/EG, 2009/138/EG och </w:t>
            </w:r>
            <w:r w:rsidRPr="008B02BA">
              <w:rPr>
                <w:i/>
              </w:rPr>
              <w:lastRenderedPageBreak/>
              <w:t>2011/61/EU och förordningarna (EG) nr 1060/2009 och (EU) nr 648/2012, ska AIF-förvaltaren</w:t>
            </w:r>
            <w:r>
              <w:rPr>
                <w:i/>
              </w:rPr>
              <w:t xml:space="preserve"> </w:t>
            </w:r>
            <w:r w:rsidRPr="00BE0A8A">
              <w:rPr>
                <w:i/>
              </w:rPr>
              <w:t>agera och vidta korrigerings</w:t>
            </w:r>
            <w:r>
              <w:rPr>
                <w:i/>
              </w:rPr>
              <w:softHyphen/>
            </w:r>
            <w:r w:rsidRPr="00BE0A8A">
              <w:rPr>
                <w:i/>
              </w:rPr>
              <w:t>åtgärde</w:t>
            </w:r>
            <w:r>
              <w:rPr>
                <w:i/>
              </w:rPr>
              <w:t>r i de berörda alternativa investeringsfondernas investerares</w:t>
            </w:r>
            <w:r w:rsidRPr="00BE0A8A">
              <w:rPr>
                <w:i/>
              </w:rPr>
              <w:t xml:space="preserve"> intresse, när det är lämpligt</w:t>
            </w:r>
            <w:r>
              <w:rPr>
                <w:i/>
              </w:rPr>
              <w:t>.</w:t>
            </w:r>
          </w:p>
        </w:tc>
      </w:tr>
    </w:tbl>
    <w:p w14:paraId="067EC949" w14:textId="77777777" w:rsidR="00C17DA5" w:rsidRPr="00811E52" w:rsidRDefault="00D65603" w:rsidP="00C17DA5">
      <w:pPr>
        <w:pStyle w:val="Slutstreck"/>
      </w:pPr>
      <w:r w:rsidRPr="00811E52">
        <w:lastRenderedPageBreak/>
        <w:t>                      </w:t>
      </w:r>
    </w:p>
    <w:p w14:paraId="48FCA82C" w14:textId="77777777" w:rsidR="00C17DA5" w:rsidRDefault="00D65603" w:rsidP="00C17DA5">
      <w:pPr>
        <w:pStyle w:val="Brdtextmedindrag"/>
      </w:pPr>
      <w:r>
        <w:t xml:space="preserve">Denna lag träder i kraft </w:t>
      </w:r>
      <w:r w:rsidRPr="00940503">
        <w:t xml:space="preserve">den </w:t>
      </w:r>
      <w:r>
        <w:t>1 februari</w:t>
      </w:r>
      <w:r w:rsidRPr="002C2B9C">
        <w:t xml:space="preserve"> 2020.</w:t>
      </w:r>
    </w:p>
    <w:p w14:paraId="1FCC71BC" w14:textId="77777777" w:rsidR="00C17DA5" w:rsidRDefault="00C17DA5" w:rsidP="00C17DA5">
      <w:pPr>
        <w:pStyle w:val="Brdtextmedindrag"/>
      </w:pPr>
    </w:p>
    <w:p w14:paraId="0133F34C" w14:textId="77777777" w:rsidR="00C17DA5" w:rsidRDefault="00C17DA5" w:rsidP="00C17DA5">
      <w:pPr>
        <w:pStyle w:val="Brdtextmedindrag"/>
        <w:sectPr w:rsidR="00C17DA5" w:rsidSect="00C17DA5">
          <w:headerReference w:type="even" r:id="rId119"/>
          <w:headerReference w:type="default" r:id="rId120"/>
          <w:footerReference w:type="even" r:id="rId121"/>
          <w:footerReference w:type="default" r:id="rId122"/>
          <w:footerReference w:type="first" r:id="rId123"/>
          <w:footnotePr>
            <w:numRestart w:val="eachSect"/>
          </w:footnotePr>
          <w:pgSz w:w="9356" w:h="13721" w:code="9"/>
          <w:pgMar w:top="794" w:right="2438" w:bottom="1191" w:left="1021" w:header="0" w:footer="709" w:gutter="0"/>
          <w:cols w:space="708"/>
          <w:docGrid w:linePitch="360"/>
        </w:sectPr>
      </w:pPr>
    </w:p>
    <w:p w14:paraId="41094E5A" w14:textId="77777777" w:rsidR="00C17DA5" w:rsidRDefault="00C17DA5" w:rsidP="00C17DA5">
      <w:pPr>
        <w:pStyle w:val="Rubrik2utannumrering"/>
        <w:spacing w:before="0"/>
      </w:pPr>
      <w:bookmarkStart w:id="484" w:name="_Toc20297691"/>
    </w:p>
    <w:p w14:paraId="1D0F9ED3" w14:textId="77777777" w:rsidR="00C17DA5" w:rsidRDefault="00C17DA5" w:rsidP="00C17DA5">
      <w:pPr>
        <w:pStyle w:val="Rubrik2utannumrering"/>
        <w:spacing w:before="0"/>
        <w:sectPr w:rsidR="00C17DA5" w:rsidSect="00155500">
          <w:headerReference w:type="even" r:id="rId124"/>
          <w:headerReference w:type="default" r:id="rId125"/>
          <w:footerReference w:type="even" r:id="rId126"/>
          <w:footerReference w:type="default" r:id="rId127"/>
          <w:footerReference w:type="first" r:id="rId128"/>
          <w:type w:val="continuous"/>
          <w:pgSz w:w="9356" w:h="13721" w:code="9"/>
          <w:pgMar w:top="794" w:right="2438" w:bottom="1191" w:left="1021" w:header="0" w:footer="709" w:gutter="0"/>
          <w:cols w:space="708"/>
          <w:docGrid w:linePitch="360"/>
        </w:sectPr>
      </w:pPr>
    </w:p>
    <w:p w14:paraId="7B4CD892" w14:textId="77777777" w:rsidR="00C17DA5" w:rsidRDefault="00D65603" w:rsidP="00C17DA5">
      <w:pPr>
        <w:pStyle w:val="Rubrik2utannumrering"/>
        <w:spacing w:before="0"/>
      </w:pPr>
      <w:r>
        <w:lastRenderedPageBreak/>
        <w:t>Förslag till lag om ändring i lagen (2017:702) om ändring i lagen (2014:797) om ändring i lagen (2013:561) om förvaltare av alternativa investeringsfonder</w:t>
      </w:r>
      <w:bookmarkEnd w:id="484"/>
    </w:p>
    <w:p w14:paraId="4E1D43A9" w14:textId="77777777" w:rsidR="00C17DA5" w:rsidRPr="00D667A6" w:rsidRDefault="00D65603" w:rsidP="00C17DA5">
      <w:pPr>
        <w:pStyle w:val="Brdtext"/>
      </w:pPr>
      <w:bookmarkStart w:id="485" w:name="_Hlk18913990"/>
      <w:r>
        <w:t xml:space="preserve">Härigenom föreskrivs att 5 kap. 13 § lagen (2013:561) om förvaltare av alternativa investeringsfonder i stället för lydelsen enligt lagen (2017:702) om ändring i lagen (2014:797) om ändring i lagen om förvaltare av alternativa investeringsfonder ska ha följande lydelse. </w:t>
      </w:r>
      <w:bookmarkEnd w:id="485"/>
    </w:p>
    <w:p w14:paraId="53B99684" w14:textId="77777777" w:rsidR="00C17DA5" w:rsidRPr="00B96D23" w:rsidRDefault="00C17DA5" w:rsidP="00C17DA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17DA5" w:rsidRPr="000E6F0B" w14:paraId="5A4C223F" w14:textId="77777777" w:rsidTr="00C17DA5">
        <w:tc>
          <w:tcPr>
            <w:tcW w:w="2500" w:type="pct"/>
            <w:shd w:val="clear" w:color="auto" w:fill="auto"/>
            <w:tcMar>
              <w:left w:w="0" w:type="dxa"/>
            </w:tcMar>
          </w:tcPr>
          <w:p w14:paraId="11D023EB" w14:textId="77777777" w:rsidR="00C17DA5" w:rsidRPr="000E6F0B" w:rsidRDefault="00D65603" w:rsidP="00C17DA5">
            <w:pPr>
              <w:pStyle w:val="Brdtext"/>
              <w:rPr>
                <w:i/>
              </w:rPr>
            </w:pPr>
            <w:r>
              <w:rPr>
                <w:i/>
              </w:rPr>
              <w:t>Lydelse enligt SFS 2017:702</w:t>
            </w:r>
          </w:p>
        </w:tc>
        <w:tc>
          <w:tcPr>
            <w:tcW w:w="2500" w:type="pct"/>
            <w:shd w:val="clear" w:color="auto" w:fill="auto"/>
            <w:tcMar>
              <w:right w:w="0" w:type="dxa"/>
            </w:tcMar>
          </w:tcPr>
          <w:p w14:paraId="78FE994D" w14:textId="77777777" w:rsidR="00C17DA5" w:rsidRPr="000E6F0B" w:rsidRDefault="00D65603" w:rsidP="00C17DA5">
            <w:pPr>
              <w:pStyle w:val="Brdtext"/>
              <w:rPr>
                <w:i/>
              </w:rPr>
            </w:pPr>
            <w:r w:rsidRPr="000E6F0B">
              <w:rPr>
                <w:i/>
              </w:rPr>
              <w:t>Föreslagen lydelse</w:t>
            </w:r>
          </w:p>
        </w:tc>
      </w:tr>
    </w:tbl>
    <w:p w14:paraId="35CAADB8" w14:textId="77777777" w:rsidR="00C17DA5" w:rsidRDefault="00D65603" w:rsidP="00C17DA5">
      <w:pPr>
        <w:pStyle w:val="Brdtext"/>
        <w:spacing w:before="230"/>
        <w:jc w:val="center"/>
        <w:rPr>
          <w:b/>
        </w:rPr>
      </w:pPr>
      <w:r>
        <w:rPr>
          <w:b/>
        </w:rPr>
        <w:t xml:space="preserve">5 kap. </w:t>
      </w:r>
    </w:p>
    <w:p w14:paraId="3B7735B9" w14:textId="77777777" w:rsidR="00C17DA5" w:rsidRPr="002D096D" w:rsidRDefault="00D65603" w:rsidP="00C17DA5">
      <w:pPr>
        <w:pStyle w:val="Brdtext"/>
        <w:jc w:val="center"/>
      </w:pPr>
      <w:r w:rsidRPr="002D096D">
        <w:t>13</w:t>
      </w:r>
      <w:r>
        <w:t> </w:t>
      </w:r>
      <w:r w:rsidRPr="002D096D">
        <w:t xml:space="preserve">§ </w:t>
      </w:r>
    </w:p>
    <w:p w14:paraId="6754D7CA" w14:textId="77777777" w:rsidR="00C17DA5" w:rsidRDefault="00D65603" w:rsidP="00C17DA5">
      <w:pPr>
        <w:pStyle w:val="Brdtextmedindrag"/>
      </w:pPr>
      <w:r w:rsidRPr="0084482A">
        <w:t>Verksamheten i Sverige får drivas genom att en icke EES-baserad AIF-förvaltare inrättar en filial här i landet eller erbjuder och utför tjänster i Sverige från det land där förvaltaren är etablerad. För AIF-förvaltarens verksamhet i Sverige tillämpas 4</w:t>
      </w:r>
      <w:r>
        <w:t> </w:t>
      </w:r>
      <w:r w:rsidRPr="0084482A">
        <w:t>kap. 6</w:t>
      </w:r>
      <w:r>
        <w:t> </w:t>
      </w:r>
      <w:r w:rsidRPr="0084482A">
        <w:t>§ andra stycket vid marknads</w:t>
      </w:r>
      <w:r>
        <w:softHyphen/>
      </w:r>
      <w:r w:rsidRPr="0084482A">
        <w:t xml:space="preserve">föring av andra alternativa investeringsfonder än </w:t>
      </w:r>
    </w:p>
    <w:p w14:paraId="3CE75B91" w14:textId="77777777" w:rsidR="00C17DA5" w:rsidRDefault="00D65603" w:rsidP="00C17DA5">
      <w:pPr>
        <w:pStyle w:val="Brdtextmedindrag"/>
      </w:pPr>
      <w:r w:rsidRPr="0084482A">
        <w:t>1.</w:t>
      </w:r>
      <w:r>
        <w:t> </w:t>
      </w:r>
      <w:r w:rsidRPr="0084482A">
        <w:t>sådana fonder som får marknadsföras till icke-professionella investe</w:t>
      </w:r>
      <w:r>
        <w:softHyphen/>
      </w:r>
      <w:r w:rsidRPr="0084482A">
        <w:t>rare efter tillstånd enligt 11</w:t>
      </w:r>
      <w:r>
        <w:t> </w:t>
      </w:r>
      <w:r w:rsidRPr="0084482A">
        <w:t xml:space="preserve">§, och </w:t>
      </w:r>
    </w:p>
    <w:p w14:paraId="12B094D5" w14:textId="77777777" w:rsidR="00C17DA5" w:rsidRPr="002D096D" w:rsidRDefault="00D65603" w:rsidP="00C17DA5">
      <w:pPr>
        <w:pStyle w:val="Brdtextmedindrag"/>
      </w:pPr>
      <w:r w:rsidRPr="0084482A">
        <w:t>2.</w:t>
      </w:r>
      <w:r>
        <w:t> </w:t>
      </w:r>
      <w:r w:rsidRPr="0084482A">
        <w:t>sådana fonder som får marknadsföras efter tillstånd enligt 12 §, såvitt gäller sådana icke-professionella investerare som anges i 4 kap. 5 § andra stycket</w:t>
      </w:r>
      <w:r>
        <w:t>.</w:t>
      </w:r>
    </w:p>
    <w:tbl>
      <w:tblPr>
        <w:tblW w:w="5000" w:type="pct"/>
        <w:tblCellMar>
          <w:left w:w="125" w:type="dxa"/>
          <w:right w:w="125" w:type="dxa"/>
        </w:tblCellMar>
        <w:tblLook w:val="0000" w:firstRow="0" w:lastRow="0" w:firstColumn="0" w:lastColumn="0" w:noHBand="0" w:noVBand="0"/>
      </w:tblPr>
      <w:tblGrid>
        <w:gridCol w:w="2948"/>
        <w:gridCol w:w="2949"/>
      </w:tblGrid>
      <w:tr w:rsidR="00C17DA5" w14:paraId="22BE2570" w14:textId="77777777" w:rsidTr="00C17DA5">
        <w:tc>
          <w:tcPr>
            <w:tcW w:w="2500" w:type="pct"/>
            <w:shd w:val="clear" w:color="auto" w:fill="auto"/>
            <w:tcMar>
              <w:left w:w="0" w:type="dxa"/>
            </w:tcMar>
          </w:tcPr>
          <w:p w14:paraId="1B4A69FA" w14:textId="77777777" w:rsidR="00C17DA5" w:rsidRDefault="00D65603" w:rsidP="00C17DA5">
            <w:pPr>
              <w:pStyle w:val="Brdtextmedindrag"/>
            </w:pPr>
            <w:r w:rsidRPr="0084482A">
              <w:t xml:space="preserve">I fråga om verksamhet som drivs genom filial här i landet ska även </w:t>
            </w:r>
            <w:r>
              <w:t>8 </w:t>
            </w:r>
            <w:r w:rsidRPr="0084482A">
              <w:t>kap. 1, 1</w:t>
            </w:r>
            <w:r>
              <w:t> </w:t>
            </w:r>
            <w:r w:rsidRPr="0084482A">
              <w:t>a, 19–21 och 23</w:t>
            </w:r>
            <w:r>
              <w:t> </w:t>
            </w:r>
            <w:r w:rsidRPr="0084482A">
              <w:t>§§ tillämpas.</w:t>
            </w:r>
          </w:p>
        </w:tc>
        <w:tc>
          <w:tcPr>
            <w:tcW w:w="2500" w:type="pct"/>
            <w:shd w:val="clear" w:color="auto" w:fill="auto"/>
            <w:tcMar>
              <w:right w:w="0" w:type="dxa"/>
            </w:tcMar>
          </w:tcPr>
          <w:p w14:paraId="10D050F3" w14:textId="77777777" w:rsidR="00C17DA5" w:rsidRDefault="00D65603" w:rsidP="00C17DA5">
            <w:pPr>
              <w:pStyle w:val="Brdtextmedindrag"/>
            </w:pPr>
            <w:r w:rsidRPr="00087127">
              <w:t>I fråga om verksamhet som drivs genom filial här i landet ska även 8</w:t>
            </w:r>
            <w:r>
              <w:t> </w:t>
            </w:r>
            <w:r w:rsidRPr="00087127">
              <w:t>kap. 1, 1</w:t>
            </w:r>
            <w:r>
              <w:t> </w:t>
            </w:r>
            <w:r w:rsidRPr="00087127">
              <w:t xml:space="preserve">a, </w:t>
            </w:r>
            <w:r w:rsidRPr="002D096D">
              <w:rPr>
                <w:i/>
              </w:rPr>
              <w:t>3</w:t>
            </w:r>
            <w:r>
              <w:rPr>
                <w:i/>
              </w:rPr>
              <w:t> </w:t>
            </w:r>
            <w:r w:rsidRPr="002D096D">
              <w:rPr>
                <w:i/>
              </w:rPr>
              <w:t>a,</w:t>
            </w:r>
            <w:r>
              <w:t xml:space="preserve"> </w:t>
            </w:r>
            <w:r w:rsidRPr="00087127">
              <w:t>19–21 och 23 §§ tillämpas.</w:t>
            </w:r>
          </w:p>
        </w:tc>
      </w:tr>
    </w:tbl>
    <w:p w14:paraId="73AF0523" w14:textId="77777777" w:rsidR="00C17DA5" w:rsidRDefault="00D65603" w:rsidP="00C17DA5">
      <w:pPr>
        <w:pStyle w:val="Brdtextmedindrag"/>
      </w:pPr>
      <w:r w:rsidRPr="0084482A">
        <w:t>Vid en planerad eller en redan genomförd, oplanerad väsentlig ändring av något som har angetts i en ansökan om tillstånd enligt 10, 11 eller 12</w:t>
      </w:r>
      <w:r>
        <w:t> </w:t>
      </w:r>
      <w:r w:rsidRPr="0084482A">
        <w:t>§ ska 9</w:t>
      </w:r>
      <w:r>
        <w:t> </w:t>
      </w:r>
      <w:r w:rsidRPr="0084482A">
        <w:t>§ tillämpas.</w:t>
      </w:r>
    </w:p>
    <w:p w14:paraId="1C650C8C" w14:textId="77777777" w:rsidR="00C17DA5" w:rsidRDefault="00D65603" w:rsidP="00C17DA5">
      <w:pPr>
        <w:pStyle w:val="Brdtext"/>
      </w:pPr>
      <w:r>
        <w:br w:type="page"/>
      </w:r>
    </w:p>
    <w:p w14:paraId="6B9F2203" w14:textId="77777777" w:rsidR="00C17DA5" w:rsidRDefault="00D65603" w:rsidP="00C17DA5">
      <w:pPr>
        <w:pStyle w:val="Rubrik2utannumrering"/>
        <w:spacing w:before="0"/>
      </w:pPr>
      <w:bookmarkStart w:id="486" w:name="_Toc20297692"/>
      <w:r>
        <w:lastRenderedPageBreak/>
        <w:t>Förslag till lag om ändring</w:t>
      </w:r>
      <w:r w:rsidRPr="00365C5F">
        <w:t xml:space="preserve"> </w:t>
      </w:r>
      <w:r>
        <w:t>i lagen (2017:703) om ändring i lagen (2014:798) om ändring i lagen (2013:561) om förvaltare av alternativa investeringsfonder</w:t>
      </w:r>
      <w:bookmarkEnd w:id="486"/>
    </w:p>
    <w:p w14:paraId="52E8AE0C" w14:textId="77777777" w:rsidR="00C17DA5" w:rsidRPr="00D667A6" w:rsidRDefault="00D65603" w:rsidP="00C17DA5">
      <w:pPr>
        <w:pStyle w:val="Brdtext"/>
      </w:pPr>
      <w:r>
        <w:t xml:space="preserve">Härigenom föreskrivs att 5 kap. 13 § lagen (2013:561) om förvaltare av alternativa investeringsfonder i stället för lydelsen enligt lagen (2017:703) om ändring i lagen (2014:798) om ändring i lagen om förvaltare av alternativa investeringsfonder ska ha följande lydelse. </w:t>
      </w:r>
    </w:p>
    <w:p w14:paraId="4369DDFF" w14:textId="77777777" w:rsidR="00C17DA5" w:rsidRPr="00D667A6" w:rsidRDefault="00C17DA5" w:rsidP="00C17DA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17DA5" w:rsidRPr="000E6F0B" w14:paraId="0C76E577" w14:textId="77777777" w:rsidTr="00C17DA5">
        <w:tc>
          <w:tcPr>
            <w:tcW w:w="2500" w:type="pct"/>
            <w:shd w:val="clear" w:color="auto" w:fill="auto"/>
            <w:tcMar>
              <w:left w:w="0" w:type="dxa"/>
            </w:tcMar>
          </w:tcPr>
          <w:p w14:paraId="4F765F18" w14:textId="77777777" w:rsidR="00C17DA5" w:rsidRPr="000E6F0B" w:rsidRDefault="00D65603" w:rsidP="00C17DA5">
            <w:pPr>
              <w:pStyle w:val="Brdtext"/>
              <w:rPr>
                <w:i/>
              </w:rPr>
            </w:pPr>
            <w:r>
              <w:rPr>
                <w:i/>
              </w:rPr>
              <w:t>Lydelse enligt SFS 2017:703</w:t>
            </w:r>
          </w:p>
        </w:tc>
        <w:tc>
          <w:tcPr>
            <w:tcW w:w="2500" w:type="pct"/>
            <w:shd w:val="clear" w:color="auto" w:fill="auto"/>
            <w:tcMar>
              <w:right w:w="0" w:type="dxa"/>
            </w:tcMar>
          </w:tcPr>
          <w:p w14:paraId="0B2B054C" w14:textId="77777777" w:rsidR="00C17DA5" w:rsidRPr="000E6F0B" w:rsidRDefault="00D65603" w:rsidP="00C17DA5">
            <w:pPr>
              <w:pStyle w:val="Brdtext"/>
              <w:rPr>
                <w:i/>
              </w:rPr>
            </w:pPr>
            <w:r w:rsidRPr="000E6F0B">
              <w:rPr>
                <w:i/>
              </w:rPr>
              <w:t>Föreslagen lydelse</w:t>
            </w:r>
          </w:p>
        </w:tc>
      </w:tr>
    </w:tbl>
    <w:p w14:paraId="484DCA31" w14:textId="77777777" w:rsidR="00C17DA5" w:rsidRDefault="00D65603" w:rsidP="00C17DA5">
      <w:pPr>
        <w:pStyle w:val="Brdtext"/>
        <w:spacing w:before="230"/>
        <w:jc w:val="center"/>
        <w:rPr>
          <w:b/>
        </w:rPr>
      </w:pPr>
      <w:r>
        <w:rPr>
          <w:b/>
        </w:rPr>
        <w:t xml:space="preserve">5 kap. </w:t>
      </w:r>
    </w:p>
    <w:p w14:paraId="6B5289F9" w14:textId="77777777" w:rsidR="00C17DA5" w:rsidRPr="002D096D" w:rsidRDefault="00D65603" w:rsidP="00C17DA5">
      <w:pPr>
        <w:pStyle w:val="Brdtext"/>
        <w:jc w:val="center"/>
      </w:pPr>
      <w:r w:rsidRPr="002D096D">
        <w:t>13</w:t>
      </w:r>
      <w:r>
        <w:t> </w:t>
      </w:r>
      <w:r w:rsidRPr="002D096D">
        <w:t xml:space="preserve">§ </w:t>
      </w:r>
    </w:p>
    <w:p w14:paraId="5883FCEF" w14:textId="77777777" w:rsidR="00C17DA5" w:rsidRDefault="00D65603" w:rsidP="00C17DA5">
      <w:pPr>
        <w:pStyle w:val="Brdtextmedindrag"/>
      </w:pPr>
      <w:r w:rsidRPr="0084482A">
        <w:t>Verksamheten i Sverige får drivas genom att en icke EES-baserad AIF-förvaltare inrättar en filial här i landet eller erbjuder och utför tjänster i Sverige från det land där förvaltaren är etablerad. För AIF-förvaltarens verksamhet i Sverige tillämpas 4</w:t>
      </w:r>
      <w:r>
        <w:t> </w:t>
      </w:r>
      <w:r w:rsidRPr="0084482A">
        <w:t>kap. 6</w:t>
      </w:r>
      <w:r>
        <w:t> </w:t>
      </w:r>
      <w:r w:rsidRPr="0084482A">
        <w:t>§ andra stycket vid marknads</w:t>
      </w:r>
      <w:r>
        <w:softHyphen/>
      </w:r>
      <w:r w:rsidRPr="0084482A">
        <w:t>föring av andra alternativa investeringsfonder än</w:t>
      </w:r>
    </w:p>
    <w:p w14:paraId="5A8B30D1" w14:textId="77777777" w:rsidR="00C17DA5" w:rsidRDefault="00D65603" w:rsidP="00C17DA5">
      <w:pPr>
        <w:pStyle w:val="Brdtextmedindrag"/>
      </w:pPr>
      <w:r w:rsidRPr="0084482A">
        <w:t>1.</w:t>
      </w:r>
      <w:r>
        <w:t> </w:t>
      </w:r>
      <w:r w:rsidRPr="0084482A">
        <w:t>sådana fonder som får marknadsföras till icke-professionella investe</w:t>
      </w:r>
      <w:r>
        <w:softHyphen/>
      </w:r>
      <w:r w:rsidRPr="0084482A">
        <w:t>rare efter tillstånd enligt 11</w:t>
      </w:r>
      <w:r>
        <w:t> </w:t>
      </w:r>
      <w:r w:rsidRPr="0084482A">
        <w:t xml:space="preserve">§, och </w:t>
      </w:r>
    </w:p>
    <w:p w14:paraId="28DCB385" w14:textId="77777777" w:rsidR="00C17DA5" w:rsidRPr="002D096D" w:rsidRDefault="00D65603" w:rsidP="00C17DA5">
      <w:pPr>
        <w:pStyle w:val="Brdtextmedindrag"/>
      </w:pPr>
      <w:r w:rsidRPr="0084482A">
        <w:t>2.</w:t>
      </w:r>
      <w:r>
        <w:t> </w:t>
      </w:r>
      <w:r w:rsidRPr="0084482A">
        <w:t>sådana fonder som får marknadsföras efter tillstånd enligt 12 §, såvitt gäller sådana icke-professionella investerare som anges i 4 kap. 5 § andra stycket</w:t>
      </w:r>
      <w:r>
        <w:t>.</w:t>
      </w:r>
    </w:p>
    <w:tbl>
      <w:tblPr>
        <w:tblW w:w="5000" w:type="pct"/>
        <w:tblCellMar>
          <w:left w:w="125" w:type="dxa"/>
          <w:right w:w="125" w:type="dxa"/>
        </w:tblCellMar>
        <w:tblLook w:val="0000" w:firstRow="0" w:lastRow="0" w:firstColumn="0" w:lastColumn="0" w:noHBand="0" w:noVBand="0"/>
      </w:tblPr>
      <w:tblGrid>
        <w:gridCol w:w="2948"/>
        <w:gridCol w:w="2949"/>
      </w:tblGrid>
      <w:tr w:rsidR="00C17DA5" w14:paraId="2438B6B5" w14:textId="77777777" w:rsidTr="00C17DA5">
        <w:tc>
          <w:tcPr>
            <w:tcW w:w="2500" w:type="pct"/>
            <w:shd w:val="clear" w:color="auto" w:fill="auto"/>
            <w:tcMar>
              <w:left w:w="0" w:type="dxa"/>
            </w:tcMar>
          </w:tcPr>
          <w:p w14:paraId="35DFB6E1" w14:textId="77777777" w:rsidR="00C17DA5" w:rsidRDefault="00D65603" w:rsidP="00C17DA5">
            <w:pPr>
              <w:pStyle w:val="Brdtextmedindrag"/>
            </w:pPr>
            <w:r w:rsidRPr="0084482A">
              <w:t xml:space="preserve">I fråga om verksamhet som drivs genom filial här i landet ska även </w:t>
            </w:r>
            <w:r>
              <w:t>8 </w:t>
            </w:r>
            <w:r w:rsidRPr="0084482A">
              <w:t>kap. 1, 1</w:t>
            </w:r>
            <w:r>
              <w:t> </w:t>
            </w:r>
            <w:r w:rsidRPr="0084482A">
              <w:t>a, 19–21 och 23</w:t>
            </w:r>
            <w:r>
              <w:t> </w:t>
            </w:r>
            <w:r w:rsidRPr="0084482A">
              <w:t>§§ tillämpas.</w:t>
            </w:r>
          </w:p>
        </w:tc>
        <w:tc>
          <w:tcPr>
            <w:tcW w:w="2500" w:type="pct"/>
            <w:shd w:val="clear" w:color="auto" w:fill="auto"/>
            <w:tcMar>
              <w:right w:w="0" w:type="dxa"/>
            </w:tcMar>
          </w:tcPr>
          <w:p w14:paraId="6277AD1A" w14:textId="77777777" w:rsidR="00C17DA5" w:rsidRDefault="00D65603" w:rsidP="00C17DA5">
            <w:pPr>
              <w:pStyle w:val="Brdtextmedindrag"/>
            </w:pPr>
            <w:r w:rsidRPr="00087127">
              <w:t>I fråga om verksamhet som drivs genom filial här i landet ska även 8</w:t>
            </w:r>
            <w:r>
              <w:t> </w:t>
            </w:r>
            <w:r w:rsidRPr="00087127">
              <w:t>kap. 1, 1</w:t>
            </w:r>
            <w:r>
              <w:t> </w:t>
            </w:r>
            <w:r w:rsidRPr="00087127">
              <w:t xml:space="preserve">a, </w:t>
            </w:r>
            <w:r w:rsidRPr="002D096D">
              <w:rPr>
                <w:i/>
              </w:rPr>
              <w:t>3</w:t>
            </w:r>
            <w:r>
              <w:rPr>
                <w:i/>
              </w:rPr>
              <w:t> </w:t>
            </w:r>
            <w:r w:rsidRPr="002D096D">
              <w:rPr>
                <w:i/>
              </w:rPr>
              <w:t>a,</w:t>
            </w:r>
            <w:r>
              <w:t xml:space="preserve"> </w:t>
            </w:r>
            <w:r w:rsidRPr="00087127">
              <w:t>19–21 och 23 §§ tillämpas.</w:t>
            </w:r>
          </w:p>
        </w:tc>
      </w:tr>
    </w:tbl>
    <w:p w14:paraId="2EC605B0" w14:textId="77777777" w:rsidR="00C17DA5" w:rsidRDefault="00C17DA5" w:rsidP="00C17DA5">
      <w:pPr>
        <w:pStyle w:val="Brdtextmedindrag"/>
      </w:pPr>
    </w:p>
    <w:p w14:paraId="7DD4F2CC" w14:textId="77777777" w:rsidR="00C17DA5" w:rsidRDefault="00C17DA5" w:rsidP="00C17DA5">
      <w:pPr>
        <w:pStyle w:val="Brdtextmedindrag"/>
      </w:pPr>
    </w:p>
    <w:p w14:paraId="6D736F59" w14:textId="77777777" w:rsidR="00C17DA5" w:rsidRPr="00684C7C" w:rsidRDefault="00C17DA5" w:rsidP="00C17DA5">
      <w:pPr>
        <w:pStyle w:val="Brdtext"/>
        <w:sectPr w:rsidR="00C17DA5" w:rsidRPr="00684C7C" w:rsidSect="00C17DA5">
          <w:headerReference w:type="even" r:id="rId129"/>
          <w:headerReference w:type="default" r:id="rId130"/>
          <w:footerReference w:type="even" r:id="rId131"/>
          <w:footerReference w:type="default" r:id="rId132"/>
          <w:footerReference w:type="first" r:id="rId133"/>
          <w:pgSz w:w="9356" w:h="13721" w:code="9"/>
          <w:pgMar w:top="794" w:right="2438" w:bottom="1191" w:left="1021" w:header="0" w:footer="709" w:gutter="0"/>
          <w:cols w:space="708"/>
          <w:docGrid w:linePitch="360"/>
        </w:sectPr>
      </w:pPr>
    </w:p>
    <w:p w14:paraId="20C5ED5A" w14:textId="77777777" w:rsidR="00C17DA5" w:rsidRDefault="00D65603" w:rsidP="00C17DA5">
      <w:pPr>
        <w:pStyle w:val="Bilagarubrik"/>
      </w:pPr>
      <w:bookmarkStart w:id="487" w:name="_Toc464550204"/>
      <w:bookmarkStart w:id="488" w:name="_Toc22728955"/>
      <w:r>
        <w:lastRenderedPageBreak/>
        <w:t>Lagrådets yttrande</w:t>
      </w:r>
      <w:bookmarkEnd w:id="487"/>
      <w:bookmarkEnd w:id="488"/>
      <w:r>
        <w:t xml:space="preserve"> </w:t>
      </w:r>
    </w:p>
    <w:p w14:paraId="642F6C63" w14:textId="1DB99B44" w:rsidR="00C17DA5" w:rsidRDefault="00D65603" w:rsidP="00C17DA5">
      <w:pPr>
        <w:pStyle w:val="Brdtext"/>
      </w:pPr>
      <w:r>
        <w:t xml:space="preserve">Utdrag ur protokoll vid sammanträde </w:t>
      </w:r>
      <w:r w:rsidRPr="00C17DA5">
        <w:t>2019-</w:t>
      </w:r>
      <w:r w:rsidR="00C17DA5" w:rsidRPr="00C17DA5">
        <w:t>10</w:t>
      </w:r>
      <w:r w:rsidRPr="00C17DA5">
        <w:t>-</w:t>
      </w:r>
      <w:r w:rsidR="00C17DA5" w:rsidRPr="00C17DA5">
        <w:t>04</w:t>
      </w:r>
    </w:p>
    <w:p w14:paraId="0A5DF1E0" w14:textId="77777777" w:rsidR="00C17DA5" w:rsidRDefault="00C17DA5" w:rsidP="00C17DA5">
      <w:pPr>
        <w:pStyle w:val="Brdtext"/>
      </w:pPr>
    </w:p>
    <w:p w14:paraId="1C483F88" w14:textId="77777777" w:rsidR="00C17DA5" w:rsidRDefault="00D65603" w:rsidP="00C17DA5">
      <w:pPr>
        <w:pStyle w:val="Brdtext"/>
      </w:pPr>
      <w:r w:rsidRPr="00E25CFB">
        <w:rPr>
          <w:b/>
        </w:rPr>
        <w:t>Närvarande:</w:t>
      </w:r>
      <w:r>
        <w:t xml:space="preserve"> </w:t>
      </w:r>
      <w:r w:rsidR="00C17DA5">
        <w:t xml:space="preserve">F.d. justitierådet Ella Nyström samt justitieråden </w:t>
      </w:r>
    </w:p>
    <w:p w14:paraId="600F467D" w14:textId="1AB9FFC1" w:rsidR="00110C85" w:rsidRDefault="00C17DA5" w:rsidP="00C17DA5">
      <w:pPr>
        <w:pStyle w:val="Brdtext"/>
      </w:pPr>
      <w:r>
        <w:t>Per Classon och Stefan Johansson</w:t>
      </w:r>
    </w:p>
    <w:p w14:paraId="665FEC41" w14:textId="77777777" w:rsidR="00D65603" w:rsidRDefault="00D65603" w:rsidP="00D65603">
      <w:pPr>
        <w:pStyle w:val="Brdtextmedindrag"/>
      </w:pPr>
    </w:p>
    <w:p w14:paraId="47865456" w14:textId="4DAA5608" w:rsidR="00C17DA5" w:rsidRPr="00C17DA5" w:rsidRDefault="00C17DA5" w:rsidP="009D132F">
      <w:pPr>
        <w:pStyle w:val="Brdtext"/>
        <w:jc w:val="left"/>
        <w:rPr>
          <w:b/>
        </w:rPr>
      </w:pPr>
      <w:r w:rsidRPr="00C17DA5">
        <w:rPr>
          <w:b/>
        </w:rPr>
        <w:t>Kompletterande bestämmelser till EU:s förordning om värdepapperisering</w:t>
      </w:r>
      <w:r w:rsidR="005B306E">
        <w:rPr>
          <w:b/>
        </w:rPr>
        <w:t xml:space="preserve">    </w:t>
      </w:r>
    </w:p>
    <w:p w14:paraId="075E4E33" w14:textId="77777777" w:rsidR="00C17DA5" w:rsidRDefault="00C17DA5" w:rsidP="009D132F">
      <w:pPr>
        <w:pStyle w:val="Brdtextmedindrag"/>
        <w:jc w:val="left"/>
      </w:pPr>
    </w:p>
    <w:p w14:paraId="47EA9DAB" w14:textId="77777777" w:rsidR="00C17DA5" w:rsidRDefault="00C17DA5" w:rsidP="009D132F">
      <w:pPr>
        <w:pStyle w:val="Brdtext"/>
        <w:jc w:val="left"/>
      </w:pPr>
      <w:r>
        <w:t xml:space="preserve">Enligt en lagrådsremiss den 26 september 2019 har regeringen (Finansdepartementet) beslutat inhämta Lagrådets yttrande över förslag till </w:t>
      </w:r>
    </w:p>
    <w:p w14:paraId="0EAF8A3B" w14:textId="77777777" w:rsidR="00C17DA5" w:rsidRDefault="00C17DA5" w:rsidP="009D132F">
      <w:pPr>
        <w:pStyle w:val="Brdtextmedindrag"/>
        <w:jc w:val="left"/>
      </w:pPr>
    </w:p>
    <w:p w14:paraId="3D8A1D6B" w14:textId="41016DDA" w:rsidR="00C17DA5" w:rsidRDefault="00C17DA5" w:rsidP="00E909E6">
      <w:pPr>
        <w:pStyle w:val="Numreradlista"/>
        <w:numPr>
          <w:ilvl w:val="1"/>
          <w:numId w:val="45"/>
        </w:numPr>
      </w:pPr>
      <w:r>
        <w:t xml:space="preserve">lag med kompletterande bestämmelser till EU:s förordning om </w:t>
      </w:r>
      <w:r w:rsidRPr="00E909E6">
        <w:t>värde</w:t>
      </w:r>
      <w:r w:rsidR="00E909E6">
        <w:softHyphen/>
      </w:r>
      <w:r w:rsidRPr="00E909E6">
        <w:t>papperisering</w:t>
      </w:r>
      <w:r>
        <w:t>,</w:t>
      </w:r>
    </w:p>
    <w:p w14:paraId="28068E12" w14:textId="72131F94" w:rsidR="00C17DA5" w:rsidRDefault="00C17DA5" w:rsidP="00E909E6">
      <w:pPr>
        <w:pStyle w:val="Numreradlista"/>
      </w:pPr>
      <w:r>
        <w:t>lag om ändring i lagen (1967:531) om tryggande av pensionsutfästelse m.m.,</w:t>
      </w:r>
    </w:p>
    <w:p w14:paraId="70A7E165" w14:textId="7ACB0267" w:rsidR="00C17DA5" w:rsidRDefault="00C17DA5" w:rsidP="00E909E6">
      <w:pPr>
        <w:pStyle w:val="Numreradlista"/>
      </w:pPr>
      <w:r>
        <w:t xml:space="preserve">lag om ändring i lagen (2000:192) om allmänna pensionsfonder </w:t>
      </w:r>
      <w:r>
        <w:br/>
        <w:t>(AP-fonder),</w:t>
      </w:r>
    </w:p>
    <w:p w14:paraId="737EDDA5" w14:textId="309CC1D4" w:rsidR="00C17DA5" w:rsidRDefault="00C17DA5" w:rsidP="00E909E6">
      <w:pPr>
        <w:pStyle w:val="Numreradlista"/>
      </w:pPr>
      <w:r>
        <w:t>lag om ändring i lagen (2004:46) om värdepappersfonder,</w:t>
      </w:r>
    </w:p>
    <w:p w14:paraId="485BDFE6" w14:textId="6FEA5DE0" w:rsidR="00C17DA5" w:rsidRDefault="00C17DA5" w:rsidP="00E909E6">
      <w:pPr>
        <w:pStyle w:val="Numreradlista"/>
      </w:pPr>
      <w:r>
        <w:t xml:space="preserve">lag om ändring i lagen (2013:561) om förvaltare av alternativa </w:t>
      </w:r>
      <w:r w:rsidRPr="00E909E6">
        <w:t>investe</w:t>
      </w:r>
      <w:r w:rsidR="00E909E6">
        <w:softHyphen/>
      </w:r>
      <w:r w:rsidRPr="00E909E6">
        <w:t>ringsfonder</w:t>
      </w:r>
      <w:r>
        <w:t>,</w:t>
      </w:r>
    </w:p>
    <w:p w14:paraId="56D4B863" w14:textId="31B9CB64" w:rsidR="00C17DA5" w:rsidRDefault="00C17DA5" w:rsidP="00E909E6">
      <w:pPr>
        <w:pStyle w:val="Numreradlista"/>
      </w:pPr>
      <w:r>
        <w:t xml:space="preserve">lag om ändring i lagen (2017:702) om ändring i lagen (2014:797) om ändring i lagen (2013:561) om förvaltare av alternativa </w:t>
      </w:r>
      <w:r w:rsidRPr="00E909E6">
        <w:t>investerings</w:t>
      </w:r>
      <w:r w:rsidR="00E909E6">
        <w:softHyphen/>
      </w:r>
      <w:r w:rsidRPr="00E909E6">
        <w:t>fonder</w:t>
      </w:r>
      <w:r>
        <w:t>,</w:t>
      </w:r>
    </w:p>
    <w:p w14:paraId="1A9D4A97" w14:textId="78E53F75" w:rsidR="00C17DA5" w:rsidRDefault="00C17DA5" w:rsidP="00E909E6">
      <w:pPr>
        <w:pStyle w:val="Numreradlista"/>
      </w:pPr>
      <w:r>
        <w:t>lag om ändring i lagen (2017:703) om ändring i lagen (2014:798</w:t>
      </w:r>
      <w:r w:rsidR="005B306E">
        <w:t>) om</w:t>
      </w:r>
      <w:r>
        <w:t xml:space="preserve"> ändring i lagen (2013:561) om förvaltare av alternativa </w:t>
      </w:r>
      <w:r w:rsidRPr="00E909E6">
        <w:t>investerings</w:t>
      </w:r>
      <w:r w:rsidR="00E909E6">
        <w:softHyphen/>
      </w:r>
      <w:r w:rsidRPr="00E909E6">
        <w:t>fonder</w:t>
      </w:r>
      <w:r>
        <w:t>.</w:t>
      </w:r>
    </w:p>
    <w:p w14:paraId="1F433BF4" w14:textId="77777777" w:rsidR="00C17DA5" w:rsidRDefault="00C17DA5" w:rsidP="00C17DA5">
      <w:pPr>
        <w:pStyle w:val="Brdtextmedindrag"/>
      </w:pPr>
    </w:p>
    <w:p w14:paraId="715FC2D9" w14:textId="77777777" w:rsidR="00C17DA5" w:rsidRDefault="00C17DA5" w:rsidP="00D354EA">
      <w:pPr>
        <w:pStyle w:val="Brdtextmedindrag"/>
        <w:ind w:firstLine="0"/>
      </w:pPr>
      <w:r>
        <w:t xml:space="preserve">Förslagen har inför Lagrådet föredragits av rättssakkunnige </w:t>
      </w:r>
    </w:p>
    <w:p w14:paraId="01C2FC6A" w14:textId="77777777" w:rsidR="00C17DA5" w:rsidRDefault="00C17DA5" w:rsidP="00D354EA">
      <w:pPr>
        <w:pStyle w:val="Brdtextmedindrag"/>
        <w:ind w:firstLine="0"/>
      </w:pPr>
      <w:r>
        <w:t>Johan Dahlman.</w:t>
      </w:r>
    </w:p>
    <w:p w14:paraId="305A3278" w14:textId="77777777" w:rsidR="00C17DA5" w:rsidRPr="005B306E" w:rsidRDefault="00C17DA5" w:rsidP="00C17DA5">
      <w:pPr>
        <w:pStyle w:val="Brdtextmedindrag"/>
      </w:pPr>
    </w:p>
    <w:p w14:paraId="15E43CD0" w14:textId="0F4EF5C6" w:rsidR="00D65603" w:rsidRDefault="00C17DA5" w:rsidP="00D354EA">
      <w:pPr>
        <w:pStyle w:val="Brdtextmedindrag"/>
        <w:ind w:firstLine="0"/>
      </w:pPr>
      <w:r w:rsidRPr="005B306E">
        <w:t>Lagrådet</w:t>
      </w:r>
      <w:r>
        <w:t xml:space="preserve"> lämnar förslagen utan erinran.</w:t>
      </w:r>
    </w:p>
    <w:p w14:paraId="71F92BE8" w14:textId="77777777" w:rsidR="00D65603" w:rsidRDefault="00D65603" w:rsidP="00D65603">
      <w:pPr>
        <w:pStyle w:val="Brdtextmedindrag"/>
      </w:pPr>
    </w:p>
    <w:p w14:paraId="152209C4" w14:textId="77777777" w:rsidR="00D65603" w:rsidRDefault="00D65603" w:rsidP="00D65603">
      <w:pPr>
        <w:pStyle w:val="Brdtextmedindrag"/>
      </w:pPr>
    </w:p>
    <w:p w14:paraId="2B78D1D8" w14:textId="77777777" w:rsidR="00D65603" w:rsidRDefault="00D65603" w:rsidP="00D65603">
      <w:pPr>
        <w:pStyle w:val="Brdtextmedindrag"/>
      </w:pPr>
    </w:p>
    <w:p w14:paraId="72896A2E" w14:textId="77777777" w:rsidR="00D65603" w:rsidRDefault="00D65603" w:rsidP="00D65603">
      <w:pPr>
        <w:pStyle w:val="Brdtextmedindrag"/>
      </w:pPr>
    </w:p>
    <w:p w14:paraId="5C22F3DB" w14:textId="77777777" w:rsidR="00D65603" w:rsidRDefault="00D65603" w:rsidP="00D65603">
      <w:pPr>
        <w:pStyle w:val="Brdtextmedindrag"/>
      </w:pPr>
    </w:p>
    <w:p w14:paraId="29A348C3" w14:textId="1CBB651E" w:rsidR="00D65603" w:rsidRPr="00D65603" w:rsidRDefault="00D65603" w:rsidP="00D65603">
      <w:pPr>
        <w:pStyle w:val="Brdtextmedindrag"/>
        <w:sectPr w:rsidR="00D65603" w:rsidRPr="00D65603" w:rsidSect="00155500">
          <w:headerReference w:type="even" r:id="rId134"/>
          <w:headerReference w:type="default" r:id="rId135"/>
          <w:footerReference w:type="even" r:id="rId136"/>
          <w:footerReference w:type="default" r:id="rId137"/>
          <w:headerReference w:type="first" r:id="rId138"/>
          <w:footerReference w:type="first" r:id="rId139"/>
          <w:pgSz w:w="9356" w:h="13721" w:code="9"/>
          <w:pgMar w:top="794" w:right="2438" w:bottom="1191" w:left="1021" w:header="0" w:footer="709" w:gutter="0"/>
          <w:cols w:space="708"/>
          <w:docGrid w:linePitch="360"/>
        </w:sectPr>
      </w:pPr>
    </w:p>
    <w:p w14:paraId="117F259E" w14:textId="5330FB4D" w:rsidR="00C17DA5" w:rsidRDefault="00D65603" w:rsidP="00D3139D">
      <w:pPr>
        <w:pStyle w:val="Bilagarubrik"/>
      </w:pPr>
      <w:bookmarkStart w:id="489" w:name="_Toc19522103"/>
      <w:bookmarkStart w:id="490" w:name="_Toc22728956"/>
      <w:r>
        <w:lastRenderedPageBreak/>
        <w:t xml:space="preserve">Sammanfattning i </w:t>
      </w:r>
      <w:bookmarkEnd w:id="489"/>
      <w:r>
        <w:t>promemorian</w:t>
      </w:r>
      <w:r>
        <w:br/>
        <w:t>Ändring</w:t>
      </w:r>
      <w:r w:rsidRPr="00AE2F81">
        <w:t xml:space="preserve"> av tidpunkten för första tillämpning av kravet att upprätta års- och koncernredovisning i enhetligt elektroniskt format</w:t>
      </w:r>
      <w:bookmarkEnd w:id="490"/>
    </w:p>
    <w:p w14:paraId="55D2EA00" w14:textId="3A9B9737" w:rsidR="00C17DA5" w:rsidRDefault="00D65603" w:rsidP="00C17DA5">
      <w:pPr>
        <w:pStyle w:val="Brdtext"/>
      </w:pPr>
      <w:r>
        <w:t xml:space="preserve">Enligt en bestämmelse i lagen (2007:528) om värdepappersmarknaden som ännu inte har trätt i kraft ska </w:t>
      </w:r>
      <w:r w:rsidRPr="009B5FE3">
        <w:t>svenska emittenter vars överlåtbara värde</w:t>
      </w:r>
      <w:r>
        <w:softHyphen/>
      </w:r>
      <w:r w:rsidRPr="009B5FE3">
        <w:t>papper är upptagna till handel på en reglerad marknad i Sverige upprätta års- och koncern</w:t>
      </w:r>
      <w:r>
        <w:softHyphen/>
      </w:r>
      <w:r w:rsidRPr="009B5FE3">
        <w:t>redovisningen i ett format som möjliggör enhetlig elektronisk rapportering</w:t>
      </w:r>
      <w:r>
        <w:t>. Kraven ska enligt en övergångs</w:t>
      </w:r>
      <w:r>
        <w:softHyphen/>
        <w:t>bestäm</w:t>
      </w:r>
      <w:r>
        <w:softHyphen/>
        <w:t>melse tillämpas på års- och koncernredovisningar som ska offentliggöras närmast efter den 31 december 2019. I promemorian föreslås en ändring i över</w:t>
      </w:r>
      <w:r>
        <w:softHyphen/>
        <w:t>gångs</w:t>
      </w:r>
      <w:r>
        <w:softHyphen/>
        <w:t xml:space="preserve">bestämmelsen som innebär att kravet i stället ska tillämpas på </w:t>
      </w:r>
      <w:r w:rsidRPr="009B5FE3">
        <w:t>års- och koncernredovisningar som avser räkenskapsår som inleds den 1</w:t>
      </w:r>
      <w:r>
        <w:t> </w:t>
      </w:r>
      <w:r w:rsidRPr="009B5FE3">
        <w:t>januari 2020 eller senare.</w:t>
      </w:r>
      <w:r>
        <w:t xml:space="preserve"> Förslaget innebär att kravet ska börja tillämpas vid samma tidpunkt som de tekniska standarder i vilka kravet specificeras ska börja tillämpas (k</w:t>
      </w:r>
      <w:r w:rsidRPr="002900F0">
        <w:t>ommissionens delegerade förordning (EU) 2019/815 av den 17 december 2018 om komplettering av Europaparlamentets och rådets direktiv 2004/109/EG vad gäller tekniska tillsynsstandarder för specificering av ett enhetligt elektroniskt rapporteringsformat</w:t>
      </w:r>
      <w:r>
        <w:t>).</w:t>
      </w:r>
    </w:p>
    <w:p w14:paraId="7E04E3E8" w14:textId="14C0913A" w:rsidR="000452E0" w:rsidRDefault="000452E0" w:rsidP="000452E0">
      <w:pPr>
        <w:pStyle w:val="Brdtextmedindrag"/>
      </w:pPr>
    </w:p>
    <w:p w14:paraId="3A9009C1" w14:textId="77777777" w:rsidR="000452E0" w:rsidRPr="000452E0" w:rsidRDefault="000452E0" w:rsidP="000452E0">
      <w:pPr>
        <w:pStyle w:val="Brdtextmedindrag"/>
      </w:pPr>
    </w:p>
    <w:p w14:paraId="1767E668" w14:textId="77777777" w:rsidR="00110C85" w:rsidRPr="00025171" w:rsidRDefault="00110C85" w:rsidP="009C61A6">
      <w:pPr>
        <w:pStyle w:val="Brdtextmedindrag"/>
        <w:sectPr w:rsidR="00110C85" w:rsidRPr="00025171" w:rsidSect="00155500">
          <w:headerReference w:type="even" r:id="rId140"/>
          <w:headerReference w:type="default" r:id="rId141"/>
          <w:footerReference w:type="even" r:id="rId142"/>
          <w:footerReference w:type="default" r:id="rId143"/>
          <w:headerReference w:type="first" r:id="rId144"/>
          <w:footerReference w:type="first" r:id="rId145"/>
          <w:pgSz w:w="9356" w:h="13721" w:code="9"/>
          <w:pgMar w:top="794" w:right="2438" w:bottom="1191" w:left="1021" w:header="0" w:footer="709" w:gutter="0"/>
          <w:cols w:space="708"/>
          <w:docGrid w:linePitch="360"/>
        </w:sectPr>
      </w:pPr>
    </w:p>
    <w:p w14:paraId="69F0764D" w14:textId="4B04C3E2" w:rsidR="00110C85" w:rsidRDefault="00D65603" w:rsidP="00C17DA5">
      <w:pPr>
        <w:pStyle w:val="Bilagarubrik"/>
      </w:pPr>
      <w:bookmarkStart w:id="491" w:name="_Toc22728957"/>
      <w:r>
        <w:lastRenderedPageBreak/>
        <w:t>Lagförslag i promemorian</w:t>
      </w:r>
      <w:r>
        <w:br/>
      </w:r>
      <w:r w:rsidRPr="009A6E86">
        <w:t>Ändring av tidpunkten för första tillämpning av kravet att upprätta års- och koncernredovisning i enhetligt elektroniskt format</w:t>
      </w:r>
      <w:bookmarkEnd w:id="491"/>
    </w:p>
    <w:p w14:paraId="48F74E06" w14:textId="77777777" w:rsidR="00C17DA5" w:rsidRPr="00172465" w:rsidRDefault="00D65603" w:rsidP="00C17DA5">
      <w:pPr>
        <w:pStyle w:val="Rubrik2utannumrering"/>
      </w:pPr>
      <w:bookmarkStart w:id="492" w:name="_Toc19522104"/>
      <w:r>
        <w:t>Förslag till l</w:t>
      </w:r>
      <w:r w:rsidRPr="00172465">
        <w:t>ag om ändring i lagen (2007:528) om värdepappersmarknaden</w:t>
      </w:r>
      <w:bookmarkEnd w:id="492"/>
    </w:p>
    <w:p w14:paraId="52792527" w14:textId="77777777" w:rsidR="00C17DA5" w:rsidRDefault="00D65603" w:rsidP="00C17DA5">
      <w:pPr>
        <w:pStyle w:val="Brdtext"/>
      </w:pPr>
      <w:r>
        <w:t>Härigenom föreskrivs i fråga om lagen (2007:528) om värdepappers</w:t>
      </w:r>
      <w:r>
        <w:softHyphen/>
        <w:t>marknaden att punkt 2 i ikraftträdande- och övergångs</w:t>
      </w:r>
      <w:r>
        <w:softHyphen/>
        <w:t>bestämmelserna till lagen (2015:960) om ändring i den lagen ska ha följande lydelse.</w:t>
      </w:r>
    </w:p>
    <w:p w14:paraId="0C93355E" w14:textId="77777777" w:rsidR="00C17DA5" w:rsidRDefault="00C17DA5" w:rsidP="00C17DA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17DA5" w:rsidRPr="000E6F0B" w14:paraId="23153C52" w14:textId="77777777" w:rsidTr="00C17DA5">
        <w:tc>
          <w:tcPr>
            <w:tcW w:w="2500" w:type="pct"/>
            <w:shd w:val="clear" w:color="auto" w:fill="auto"/>
            <w:tcMar>
              <w:left w:w="0" w:type="dxa"/>
            </w:tcMar>
          </w:tcPr>
          <w:p w14:paraId="067315B8" w14:textId="77777777" w:rsidR="00C17DA5" w:rsidRPr="000E6F0B" w:rsidRDefault="00D65603" w:rsidP="00C17DA5">
            <w:pPr>
              <w:pStyle w:val="Brdtext"/>
              <w:rPr>
                <w:i/>
              </w:rPr>
            </w:pPr>
            <w:r>
              <w:rPr>
                <w:i/>
              </w:rPr>
              <w:t>Nuvarande lydelse</w:t>
            </w:r>
          </w:p>
        </w:tc>
        <w:tc>
          <w:tcPr>
            <w:tcW w:w="2500" w:type="pct"/>
            <w:shd w:val="clear" w:color="auto" w:fill="auto"/>
            <w:tcMar>
              <w:right w:w="0" w:type="dxa"/>
            </w:tcMar>
          </w:tcPr>
          <w:p w14:paraId="0814DAA9" w14:textId="77777777" w:rsidR="00C17DA5" w:rsidRPr="000E6F0B" w:rsidRDefault="00D65603" w:rsidP="00C17DA5">
            <w:pPr>
              <w:pStyle w:val="Brdtext"/>
              <w:rPr>
                <w:i/>
              </w:rPr>
            </w:pPr>
            <w:r w:rsidRPr="000E6F0B">
              <w:rPr>
                <w:i/>
              </w:rPr>
              <w:t>Föreslagen lydelse</w:t>
            </w:r>
          </w:p>
        </w:tc>
      </w:tr>
    </w:tbl>
    <w:p w14:paraId="00B7CEBD" w14:textId="77777777" w:rsidR="00C17DA5" w:rsidRDefault="00C17DA5" w:rsidP="00C17DA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17DA5" w14:paraId="72D0343B" w14:textId="77777777" w:rsidTr="00C17DA5">
        <w:tc>
          <w:tcPr>
            <w:tcW w:w="2500" w:type="pct"/>
            <w:shd w:val="clear" w:color="auto" w:fill="auto"/>
            <w:tcMar>
              <w:left w:w="0" w:type="dxa"/>
            </w:tcMar>
          </w:tcPr>
          <w:p w14:paraId="2682DDF0" w14:textId="77777777" w:rsidR="00C17DA5" w:rsidRDefault="00D65603" w:rsidP="00C17DA5">
            <w:pPr>
              <w:pStyle w:val="Brdtextmedindrag"/>
            </w:pPr>
            <w:r w:rsidRPr="00D5753E">
              <w:t>2.</w:t>
            </w:r>
            <w:r>
              <w:t> </w:t>
            </w:r>
            <w:r w:rsidRPr="00D5753E">
              <w:t>Bestämmelsen i 16</w:t>
            </w:r>
            <w:r>
              <w:t> </w:t>
            </w:r>
            <w:r w:rsidRPr="00D5753E">
              <w:t>kap. 4</w:t>
            </w:r>
            <w:r>
              <w:t> </w:t>
            </w:r>
            <w:r w:rsidRPr="00D5753E">
              <w:t>a</w:t>
            </w:r>
            <w:r>
              <w:t> </w:t>
            </w:r>
            <w:r w:rsidRPr="00D5753E">
              <w:t>§ tillämpas på års- och koncern</w:t>
            </w:r>
            <w:r>
              <w:softHyphen/>
            </w:r>
            <w:r w:rsidRPr="00D5753E">
              <w:t>redo</w:t>
            </w:r>
            <w:r>
              <w:softHyphen/>
            </w:r>
            <w:r w:rsidRPr="00D5753E">
              <w:t xml:space="preserve">visningar som </w:t>
            </w:r>
            <w:r w:rsidRPr="00020A75">
              <w:rPr>
                <w:i/>
              </w:rPr>
              <w:t>ska offentlig</w:t>
            </w:r>
            <w:r w:rsidRPr="00020A75">
              <w:rPr>
                <w:i/>
              </w:rPr>
              <w:softHyphen/>
              <w:t>göras närmast efter den 31</w:t>
            </w:r>
            <w:r>
              <w:rPr>
                <w:i/>
              </w:rPr>
              <w:t> </w:t>
            </w:r>
            <w:r w:rsidRPr="00020A75">
              <w:rPr>
                <w:i/>
              </w:rPr>
              <w:t>december</w:t>
            </w:r>
            <w:r>
              <w:rPr>
                <w:i/>
              </w:rPr>
              <w:t xml:space="preserve"> </w:t>
            </w:r>
            <w:r w:rsidRPr="00020A75">
              <w:rPr>
                <w:i/>
              </w:rPr>
              <w:t>2019</w:t>
            </w:r>
            <w:r w:rsidRPr="00D5753E">
              <w:t>.</w:t>
            </w:r>
          </w:p>
        </w:tc>
        <w:tc>
          <w:tcPr>
            <w:tcW w:w="2500" w:type="pct"/>
            <w:shd w:val="clear" w:color="auto" w:fill="auto"/>
            <w:tcMar>
              <w:right w:w="0" w:type="dxa"/>
            </w:tcMar>
          </w:tcPr>
          <w:p w14:paraId="0588F94A" w14:textId="77777777" w:rsidR="00C17DA5" w:rsidRDefault="00D65603" w:rsidP="00C17DA5">
            <w:pPr>
              <w:pStyle w:val="Brdtextmedindrag"/>
            </w:pPr>
            <w:r w:rsidRPr="00D5753E">
              <w:t>2.</w:t>
            </w:r>
            <w:r>
              <w:t> </w:t>
            </w:r>
            <w:r w:rsidRPr="00D5753E">
              <w:t>Bestämmelsen i 16</w:t>
            </w:r>
            <w:r>
              <w:t> </w:t>
            </w:r>
            <w:r w:rsidRPr="00D5753E">
              <w:t>kap. 4</w:t>
            </w:r>
            <w:r>
              <w:t> </w:t>
            </w:r>
            <w:r w:rsidRPr="00D5753E">
              <w:t>a</w:t>
            </w:r>
            <w:r>
              <w:t> </w:t>
            </w:r>
            <w:r w:rsidRPr="00D5753E">
              <w:t>§ tillämpas på års- och koncern</w:t>
            </w:r>
            <w:r>
              <w:softHyphen/>
            </w:r>
            <w:r w:rsidRPr="00D5753E">
              <w:t>redo</w:t>
            </w:r>
            <w:r>
              <w:softHyphen/>
            </w:r>
            <w:r w:rsidRPr="00D5753E">
              <w:t xml:space="preserve">visningar som </w:t>
            </w:r>
            <w:r w:rsidRPr="00020A75">
              <w:rPr>
                <w:i/>
              </w:rPr>
              <w:t>avser räkenskapsår som inleds den 1</w:t>
            </w:r>
            <w:r>
              <w:rPr>
                <w:i/>
              </w:rPr>
              <w:t xml:space="preserve"> </w:t>
            </w:r>
            <w:r w:rsidRPr="00020A75">
              <w:rPr>
                <w:i/>
              </w:rPr>
              <w:t>januari</w:t>
            </w:r>
            <w:r>
              <w:rPr>
                <w:i/>
              </w:rPr>
              <w:t xml:space="preserve"> </w:t>
            </w:r>
            <w:r w:rsidRPr="00020A75">
              <w:rPr>
                <w:i/>
              </w:rPr>
              <w:t>2020 eller senare</w:t>
            </w:r>
            <w:r w:rsidRPr="00D5753E">
              <w:t>.</w:t>
            </w:r>
          </w:p>
        </w:tc>
      </w:tr>
    </w:tbl>
    <w:p w14:paraId="3870A14D" w14:textId="77777777" w:rsidR="00C17DA5" w:rsidRPr="00811E52" w:rsidRDefault="00D65603" w:rsidP="00C17DA5">
      <w:pPr>
        <w:pStyle w:val="Slutstreck"/>
      </w:pPr>
      <w:r w:rsidRPr="00811E52">
        <w:t>                      </w:t>
      </w:r>
    </w:p>
    <w:p w14:paraId="53E8CB62" w14:textId="77777777" w:rsidR="00C17DA5" w:rsidRPr="00830602" w:rsidRDefault="00D65603" w:rsidP="00C17DA5">
      <w:pPr>
        <w:pStyle w:val="Brdtextmedindrag"/>
      </w:pPr>
      <w:r>
        <w:t>Denna lag träder i kraft den 1 januari 2020.</w:t>
      </w:r>
    </w:p>
    <w:p w14:paraId="24CF4239" w14:textId="77777777" w:rsidR="00C17DA5" w:rsidRPr="00025171" w:rsidRDefault="00C17DA5" w:rsidP="009C61A6">
      <w:pPr>
        <w:pStyle w:val="Brdtextmedindrag"/>
        <w:sectPr w:rsidR="00C17DA5" w:rsidRPr="00025171" w:rsidSect="00155500">
          <w:headerReference w:type="even" r:id="rId146"/>
          <w:headerReference w:type="default" r:id="rId147"/>
          <w:footerReference w:type="even" r:id="rId148"/>
          <w:footerReference w:type="default" r:id="rId149"/>
          <w:headerReference w:type="first" r:id="rId150"/>
          <w:footerReference w:type="first" r:id="rId151"/>
          <w:pgSz w:w="9356" w:h="13721" w:code="9"/>
          <w:pgMar w:top="794" w:right="2438" w:bottom="1191" w:left="1021" w:header="0" w:footer="709" w:gutter="0"/>
          <w:cols w:space="708"/>
          <w:docGrid w:linePitch="360"/>
        </w:sectPr>
      </w:pPr>
    </w:p>
    <w:p w14:paraId="7C411C8A" w14:textId="77777777" w:rsidR="00110C85" w:rsidRPr="000A3DD7" w:rsidRDefault="00D65603" w:rsidP="00C17DA5">
      <w:pPr>
        <w:pStyle w:val="Bilagarubrik"/>
      </w:pPr>
      <w:bookmarkStart w:id="493" w:name="_Toc22728958"/>
      <w:r>
        <w:lastRenderedPageBreak/>
        <w:t xml:space="preserve">Förteckning över remissinstanserna beträffande promemorian </w:t>
      </w:r>
      <w:r w:rsidRPr="00631C55">
        <w:t xml:space="preserve">Ändring av tidpunkten för första tillämpning av kravet </w:t>
      </w:r>
      <w:r w:rsidRPr="000A3DD7">
        <w:t>att upprätta års- och koncernredovisning i enhetligt elektroniskt format</w:t>
      </w:r>
      <w:bookmarkEnd w:id="493"/>
    </w:p>
    <w:p w14:paraId="68F0DAEF" w14:textId="5AC6A412" w:rsidR="00C17DA5" w:rsidRPr="000A3DD7" w:rsidRDefault="00D65603" w:rsidP="00C17DA5">
      <w:pPr>
        <w:pStyle w:val="Brdtext"/>
      </w:pPr>
      <w:r w:rsidRPr="000A3DD7">
        <w:t>Efter remiss har yttranden kommit in från Bokföringsnämnden, Bolags</w:t>
      </w:r>
      <w:r w:rsidR="00717FA9">
        <w:softHyphen/>
      </w:r>
      <w:r w:rsidRPr="000A3DD7">
        <w:t>verket, FAR, Finansinspektionen, Nämnden för svensk redovisnings</w:t>
      </w:r>
      <w:r w:rsidR="00717FA9">
        <w:softHyphen/>
      </w:r>
      <w:r w:rsidRPr="000A3DD7">
        <w:t>tillsyn, Regelrådet, Revisorsinspektionen</w:t>
      </w:r>
      <w:r w:rsidR="00275076" w:rsidRPr="000A3DD7">
        <w:t xml:space="preserve"> och </w:t>
      </w:r>
      <w:r w:rsidRPr="000A3DD7">
        <w:t>Svenskt Näringsliv.</w:t>
      </w:r>
    </w:p>
    <w:p w14:paraId="7B0BE5F3" w14:textId="7422F23F" w:rsidR="00C17DA5" w:rsidRPr="00631C55" w:rsidRDefault="00D65603" w:rsidP="00C17DA5">
      <w:pPr>
        <w:pStyle w:val="Brdtextmedindrag"/>
        <w:sectPr w:rsidR="00C17DA5" w:rsidRPr="00631C55" w:rsidSect="00155500">
          <w:headerReference w:type="even" r:id="rId152"/>
          <w:headerReference w:type="default" r:id="rId153"/>
          <w:footerReference w:type="even" r:id="rId154"/>
          <w:footerReference w:type="default" r:id="rId155"/>
          <w:headerReference w:type="first" r:id="rId156"/>
          <w:footerReference w:type="first" r:id="rId157"/>
          <w:pgSz w:w="9356" w:h="13721" w:code="9"/>
          <w:pgMar w:top="794" w:right="2438" w:bottom="1191" w:left="1021" w:header="0" w:footer="709" w:gutter="0"/>
          <w:cols w:space="708"/>
          <w:docGrid w:linePitch="360"/>
        </w:sectPr>
      </w:pPr>
      <w:r w:rsidRPr="000A3DD7">
        <w:t>Följande remissinstanser har inte svarat eller angett att de avstår från att lämna några synpunkter:</w:t>
      </w:r>
      <w:r w:rsidR="00275076" w:rsidRPr="000A3DD7">
        <w:t xml:space="preserve"> Aktiemarknadsbolagens förening,</w:t>
      </w:r>
      <w:r w:rsidRPr="000A3DD7">
        <w:t xml:space="preserve"> </w:t>
      </w:r>
      <w:r w:rsidR="00275076" w:rsidRPr="000A3DD7">
        <w:t>Föreningen för god sed på värdepappersmarknaden, Nasdaq Stockholm Aktiebolag, Nordic Growth Market NGM Aktiebolag, Näringslivets regelnämnd (NNR) och Rådet för Finansiell Rapportering.</w:t>
      </w:r>
      <w:r w:rsidR="00275076">
        <w:t xml:space="preserve"> </w:t>
      </w: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Content>
        <w:p w14:paraId="476A546B" w14:textId="50601765" w:rsidR="00C17DA5" w:rsidRDefault="00D3139D" w:rsidP="00D65603">
          <w:pPr>
            <w:pStyle w:val="Proprubrik"/>
            <w:spacing w:after="190"/>
          </w:pPr>
          <w:r>
            <w:t>Finansdepartementet</w:t>
          </w:r>
        </w:p>
      </w:sdtContent>
    </w:sdt>
    <w:p w14:paraId="553569A2" w14:textId="62FF7C5A" w:rsidR="00C17DA5" w:rsidRDefault="00D65603" w:rsidP="00C17DA5">
      <w:pPr>
        <w:pStyle w:val="Proputdrag"/>
      </w:pPr>
      <w:bookmarkStart w:id="494" w:name="_Toc22728959"/>
      <w:r w:rsidRPr="009D132F">
        <w:t xml:space="preserve">Utdrag ur protokoll vid regeringssammanträde </w:t>
      </w:r>
      <w:sdt>
        <w:sdtPr>
          <w:alias w:val="Datum"/>
          <w:tag w:val="Datum"/>
          <w:id w:val="679708000"/>
          <w:date w:fullDate="2019-10-24T00:00:00Z">
            <w:dateFormat w:val="'den' d MMMM yyyy"/>
            <w:lid w:val="sv-SE"/>
            <w:storeMappedDataAs w:val="dateTime"/>
            <w:calendar w:val="gregorian"/>
          </w:date>
        </w:sdtPr>
        <w:sdtContent>
          <w:r w:rsidR="009D132F">
            <w:t>den 24 oktober 2019</w:t>
          </w:r>
        </w:sdtContent>
      </w:sdt>
      <w:bookmarkEnd w:id="494"/>
    </w:p>
    <w:p w14:paraId="7D2240BE" w14:textId="77777777" w:rsidR="00C17DA5" w:rsidRDefault="00C17DA5" w:rsidP="00C17DA5">
      <w:pPr>
        <w:pStyle w:val="Brdtext"/>
        <w:jc w:val="left"/>
      </w:pPr>
    </w:p>
    <w:p w14:paraId="261AB183" w14:textId="40BD8703" w:rsidR="00C17DA5" w:rsidRDefault="00D65603" w:rsidP="00C17DA5">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Content>
          <w:r w:rsidR="00E653BB">
            <w:t>statsminister Löfven, ordförande, och statsråden</w:t>
          </w:r>
          <w:r w:rsidR="00014758">
            <w:t xml:space="preserve"> </w:t>
          </w:r>
          <w:r w:rsidR="00E653BB">
            <w:t>Johansson, Baylan, Hallengren, Hultqvist, Bolund, Damberg, Shekarabi, Ygeman, Eriksson, Linde, Ekström, Eneroth, Dahlgren, Nilsson, Ernkrans, Hallberg, Micko</w:t>
          </w:r>
        </w:sdtContent>
      </w:sdt>
    </w:p>
    <w:p w14:paraId="6918A50F" w14:textId="77777777" w:rsidR="00C17DA5" w:rsidRDefault="00C17DA5" w:rsidP="00C17DA5">
      <w:pPr>
        <w:pStyle w:val="Brdtext"/>
        <w:jc w:val="left"/>
      </w:pPr>
    </w:p>
    <w:p w14:paraId="718132AC" w14:textId="1CF6586C" w:rsidR="00C17DA5" w:rsidRDefault="00D65603" w:rsidP="00C17DA5">
      <w:pPr>
        <w:pStyle w:val="Brdtext"/>
        <w:jc w:val="left"/>
      </w:pPr>
      <w:r w:rsidRPr="009D132F">
        <w:t xml:space="preserve">Föredragande: statsrådet </w:t>
      </w:r>
      <w:sdt>
        <w:sdtPr>
          <w:alias w:val="Foredragande"/>
          <w:tag w:val="Foredragande"/>
          <w:id w:val="1160741249"/>
          <w:text w:multiLine="1"/>
        </w:sdtPr>
        <w:sdtContent>
          <w:r w:rsidR="009D132F">
            <w:t>Bolund</w:t>
          </w:r>
        </w:sdtContent>
      </w:sdt>
    </w:p>
    <w:p w14:paraId="0481E4DA" w14:textId="77777777" w:rsidR="00C17DA5" w:rsidRPr="00827386" w:rsidRDefault="00C17DA5" w:rsidP="00C17DA5">
      <w:pPr>
        <w:pStyle w:val="Brdtext"/>
        <w:jc w:val="left"/>
        <w:rPr>
          <w:szCs w:val="21"/>
        </w:rPr>
      </w:pPr>
    </w:p>
    <w:p w14:paraId="0635361F" w14:textId="77777777" w:rsidR="00C17DA5" w:rsidRPr="00915BF3" w:rsidRDefault="00D65603" w:rsidP="00C17DA5">
      <w:pPr>
        <w:pStyle w:val="Slutstreck"/>
      </w:pPr>
      <w:r w:rsidRPr="008B7E85">
        <w:t>                    </w:t>
      </w:r>
    </w:p>
    <w:p w14:paraId="4269FC35" w14:textId="77777777" w:rsidR="00C17DA5" w:rsidRPr="006E102E" w:rsidRDefault="00C17DA5" w:rsidP="00C17DA5">
      <w:pPr>
        <w:pStyle w:val="Brdtext"/>
        <w:jc w:val="left"/>
        <w:rPr>
          <w:sz w:val="18"/>
          <w:szCs w:val="18"/>
        </w:rPr>
      </w:pPr>
    </w:p>
    <w:p w14:paraId="76FD58E3" w14:textId="77777777" w:rsidR="00C17DA5" w:rsidRDefault="00C17DA5" w:rsidP="00C17DA5">
      <w:pPr>
        <w:pStyle w:val="Brdtext"/>
        <w:jc w:val="left"/>
      </w:pPr>
    </w:p>
    <w:p w14:paraId="70480249" w14:textId="021494E2" w:rsidR="00C17DA5" w:rsidRDefault="00D65603" w:rsidP="00C17DA5">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Content>
          <w:r w:rsidR="00D3139D">
            <w:t>Kompletterande bestämmelser till EU:s förordning om värdepapperisering</w:t>
          </w:r>
        </w:sdtContent>
      </w:sdt>
    </w:p>
    <w:p w14:paraId="158C943F" w14:textId="77777777" w:rsidR="00C17DA5" w:rsidRDefault="00C17DA5" w:rsidP="00C17DA5">
      <w:pPr>
        <w:pStyle w:val="Brdtext"/>
      </w:pPr>
    </w:p>
    <w:p w14:paraId="4D1FF3C0" w14:textId="77777777" w:rsidR="00110C85" w:rsidRPr="00025171" w:rsidRDefault="00110C85" w:rsidP="009C61A6">
      <w:pPr>
        <w:pStyle w:val="Brdtextmedindrag"/>
      </w:pPr>
    </w:p>
    <w:sectPr w:rsidR="00110C85" w:rsidRPr="00025171" w:rsidSect="00155500">
      <w:headerReference w:type="even" r:id="rId158"/>
      <w:headerReference w:type="default" r:id="rId159"/>
      <w:footerReference w:type="even" r:id="rId160"/>
      <w:footerReference w:type="default" r:id="rId161"/>
      <w:headerReference w:type="first" r:id="rId162"/>
      <w:footerReference w:type="first" r:id="rId163"/>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675875BF" w14:textId="77777777" w:rsidR="00014758" w:rsidRDefault="00014758" w:rsidP="00F8009C">
      <w:r>
        <w:separator/>
      </w:r>
    </w:p>
  </w:endnote>
  <w:endnote w:type="continuationSeparator" w:id="0">
    <w:p w14:paraId="61BD148A" w14:textId="77777777" w:rsidR="00014758" w:rsidRDefault="00014758" w:rsidP="00F8009C">
      <w:r>
        <w:continuationSeparator/>
      </w:r>
    </w:p>
  </w:endnote>
  <w:endnote w:type="continuationNotice" w:id="1">
    <w:p w14:paraId="33047139" w14:textId="77777777" w:rsidR="00014758" w:rsidRDefault="00014758">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3"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AFF" w:usb1="4000ACFF" w:usb2="00000001" w:usb3="00000000" w:csb0="000001FF" w:csb1="00000000"/>
  </w:font>
  <w:font w:name="Cambria">
    <w:panose1 w:val="02040503050406030204"/>
    <w:charset w:val="00"/>
    <w:family w:val="roman"/>
    <w:pitch w:val="variable"/>
    <w:sig w:usb0="E00006FF" w:usb1="420024FF" w:usb2="02000000" w:usb3="00000000" w:csb0="0000019F" w:csb1="00000000"/>
  </w:font>
  <w:font w:name="Trade Gothic Pro">
    <w:panose1 w:val="02000500000000000000"/>
    <w:charset w:val="00"/>
    <w:family w:val="modern"/>
    <w:notTrueType/>
    <w:pitch w:val="variable"/>
    <w:sig w:usb0="800000AF" w:usb1="5000204A" w:usb2="00000000" w:usb3="00000000" w:csb0="0000009B"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506000000000000"/>
    <w:charset w:val="00"/>
    <w:family w:val="modern"/>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8201D29" w14:textId="77777777" w:rsidR="00014758" w:rsidRDefault="00014758" w:rsidP="009C2B67">
    <w:pPr>
      <w:pStyle w:val="Brdtext"/>
    </w:pPr>
    <w:r>
      <w:rPr>
        <w:noProof/>
        <w:lang w:eastAsia="sv-SE"/>
      </w:rPr>
      <mc:AlternateContent>
        <mc:Choice Requires="wps">
          <w:drawing>
            <wp:anchor distT="0" distB="0" distL="0" distR="0" simplePos="0" relativeHeight="2516583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352A53"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583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Q+JpjwIAAJE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Bn&#10;x5xZUdMbPaoW/ZoKmER6GhemhFo4wmH7BVp65uE80GGsutW+jn+qh5GdiN7uyKVgTNLhyWl+PCGL&#10;JFM+zs/Hifxs7+x8wK8KahYXBff0dolSsbkNSBch6ACJuQKYqrypjEmbqBd1ZTzbCHppg+mK5PEH&#10;yljWFPz0+GSUAluI7l1kY2MYlRTTp4uFdwWmFW6NihhjvytNjKU638gtpFR2lz+hI0pTqvc49vj9&#10;rd7j3NVBHikzWNw515UFn6pPLbanrPw5UKY7PBF+UHdcYrtsk1TGw/svodySLDx0fRWcvKno8W5F&#10;wAfhqZHovWk44D19tAEiH/oVZyvwv986j3jSN1k5a6gxCx5+rYVXnJlvlpR/nk+ijDBtJidnpCPm&#10;Dy3LQ4td11dAishpDDmZlhGPZlhqD/UTzZB5zEomYSXlLjgOyyvsxgXNIKnm8wSi3nUCb+3CyRg6&#10;shyl+dg+Ce96/SIJ/w6GFhbTVzLusNEzuPkaSYpJ45HnjtWef+r7JP1+RsXBcrhPqP0knb0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LFD4mm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6B352A53"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984E3BC" w14:textId="77777777" w:rsidR="00014758" w:rsidRDefault="00014758" w:rsidP="00EE1584">
    <w:pPr>
      <w:pStyle w:val="Brdtext"/>
    </w:pPr>
    <w:r>
      <w:rPr>
        <w:noProof/>
        <w:lang w:eastAsia="sv-SE"/>
      </w:rPr>
      <mc:AlternateContent>
        <mc:Choice Requires="wps">
          <w:drawing>
            <wp:anchor distT="0" distB="0" distL="0" distR="0" simplePos="0" relativeHeight="251658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0FAE12"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kfw2jwIAAJE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Bn&#10;E86sqOmNHlWLfk0F5JGexoUpoRaOcNh+gZaeeTgPdBirbrWv45/qYWQnorc7cikYk3R4cpofT8gi&#10;yZSP8/NxIj/bOzsf8KuCmsVFwT29XaJUbG4D0kUIOkBirgCmKm8qY9Im6kVdGc82gl7aYLoiefyB&#10;MpY1BT89PhmlwBaiexfZ2BhGJcX06WLhXYFphVujIsbY70oTY6nON3ILKZXd5U/oiNKU6j2OPX5/&#10;q/c4d3WQR8oMFnfOdWXBp+pTi+0pK38OlOkOT4Qf1B2X2C7bJJXj4f2XUG5JFh66vgpO3lT0eLci&#10;4IPw1Ej03jQc8J4+2gCRD/2KsxX432+dRzzpm6ycNdSYBQ+/1sIrzsw3S8o/zydRRpg2k5Mz0hHz&#10;h5blocWu6ysgReQ0hpxMy4hHMyy1h/qJZsg8ZiWTsJJyFxyH5RV244JmkFTzeQJR7zqBt3bhZAwd&#10;WY7SfGyfhHe9fpGEfwdDC4vpKxl32OgZ3HyNJMWk8chzx2rPP/V9kn4/o+JgOdwn1H6Szl4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H5H8No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80FAE12"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5FBFF92" w14:textId="77777777" w:rsidR="00014758" w:rsidRDefault="00014758" w:rsidP="00EE1584">
    <w:pPr>
      <w:pStyle w:val="Brdtext"/>
    </w:pPr>
    <w:r>
      <w:rPr>
        <w:noProof/>
        <w:lang w:eastAsia="sv-SE"/>
      </w:rPr>
      <mc:AlternateContent>
        <mc:Choice Requires="wps">
          <w:drawing>
            <wp:anchor distT="0" distB="0" distL="0" distR="0" simplePos="0" relativeHeight="2516582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4EC715"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oaxZjwIAAJE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Bn&#10;Y86sqOmNHlWLfk0F5JGexoUpoRaOcNh+gZaeeTgPdBirbrWv45/qYWQnorc7cikYk3R4cpofT8gi&#10;yZSP8/NxIj/bOzsf8KuCmsVFwT29XaJUbG4D0kUIOkBirgCmKm8qY9Im6kVdGc82gl7aYLoiefyB&#10;MpY1BT89PhmlwBaiexfZ2BhGJcX06WLhXYFphVujIsbY70oTY6nON3ILKZXd5U/oiNKU6j2OPX5/&#10;q/c4d3WQR8oMFnfOdWXBp+pTi+0pK38OlOkOT4Qf1B2X2C7bJJXJ8P5LKLckCw9dXwUnbyp6vFsR&#10;8EF4aiR6bxoOeE8fbYDIh37F2Qr877fOI570TVbOGmrMgodfa+EVZ+abJeWf55MoI0ybyckZ6Yj5&#10;Q8vy0GLX9RWQInIaQ06mZcSjGZbaQ/1EM2Qes5JJWEm5C47D8gq7cUEzSKr5PIGod53AW7twMoaO&#10;LEdpPrZPwrtev0jCv4OhhcX0lYw7bPQMbr5GkmLSeOS5Y7Xnn/o+Sb+fUXGwHO4Taj9JZy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uaGsWY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F4EC715"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1734191" w14:textId="77777777" w:rsidR="00014758" w:rsidRDefault="00014758" w:rsidP="009C2B67">
    <w:pPr>
      <w:pStyle w:val="Brdtext"/>
    </w:pPr>
    <w:r>
      <w:rPr>
        <w:noProof/>
        <w:lang w:eastAsia="sv-SE"/>
      </w:rPr>
      <mc:AlternateContent>
        <mc:Choice Requires="wps">
          <w:drawing>
            <wp:anchor distT="0" distB="0" distL="0" distR="0" simplePos="0" relativeHeight="25165835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5AEC21"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583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g0pjjgIAAJE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Cn&#10;U86sqOmNHlWLfk0FTCI9jQszQj04wmH7BVp65uE80GGsutW+jn+qh5GdiN7uyKVgTNLhyTQ/npBF&#10;kikf52fjRH62d3Y+4FcFNYuLgnt6u0Sp2NwEpIsQdIDEXAFMVV5XxqRN1Iu6NJ5tBL20wXRF8vgD&#10;ZSxrCj49PhmlwBaiexfZ2BhGJcX06WLhXYFphVujIsbY70oTY6nON3ILKZXd5U/oiNKU6j2OPX5/&#10;q/c4d3WQR8oMFnfOdWXBp+pTi+0pK38OlOkOT4Qf1B2X2C7bTirD+y+h3JIsPHR9FZy8rujxbkTA&#10;e+Gpkei9aTjgHX20ASIf+hVnK/C/3zqPeNI3WTlrqDELHn6thVecmW+WlH+WT6KMMG0mJ6ekI+YP&#10;LctDi13Xl0CKyGkMOZmWEY9mWGoP9RPNkEXMSiZhJeUuOA7LS+zGBc0gqRaLBKLedQJv7IOTMXRk&#10;OUrzsX0S3vX6RRL+LQwtLGavZNxho2dwizWSFJPGI88dqz3/1PdJ+v2MioPlcJ9Q+0k6fwE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JINKY4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055AEC21"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98AAE0B" w14:textId="77777777" w:rsidR="00014758" w:rsidRDefault="00014758" w:rsidP="00EE1584">
    <w:pPr>
      <w:pStyle w:val="Brdtext"/>
    </w:pPr>
    <w:r>
      <w:rPr>
        <w:noProof/>
        <w:lang w:eastAsia="sv-SE"/>
      </w:rPr>
      <mc:AlternateContent>
        <mc:Choice Requires="wps">
          <w:drawing>
            <wp:anchor distT="0" distB="0" distL="0" distR="0" simplePos="0" relativeHeight="2516582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5FAEF3"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X4OajgIAAJEFAAAOAAAAZHJzL2Uyb0RvYy54bWysVE1v2zAMvQ/YfxB0Xx2n30GcImvRYUDR&#10;FmuHnhVZSozJoiYxsbNfP0q2k6zrpcMutiQ+kuLTI6dXbW3YRvlQgS14fjTiTFkJZWWXBf/+fPvp&#10;grOAwpbCgFUF36rAr2YfP0wbN1FjWIEplWcUxIZJ4wq+QnSTLAtypWoRjsApS0YNvhZIW7/MSi8a&#10;il6bbDwanWUN+NJ5kCoEOr3pjHyW4mutJD5oHRQyU3C6G6avT99F/GazqZgsvXCrSvbXEP9wi1pU&#10;lpLuQt0IFGztq79C1ZX0EEDjkYQ6A60rqVINVE0+elXN00o4lWohcoLb0RT+X1h5v3n0rCoLfn7O&#10;mRU1vdGzatGvqYA80tO4MCHUkyMctp+hpWcezgMdxqpb7ev4p3oY2Yno7Y5cCsYkHZ6e5ccnZJFk&#10;ysf55TiRn+2dnQ/4RUHN4qLgnt4uUSo2dwHpIgQdIDFXAFOVt5UxaRP1oq6NZxtBL20wXZE8/kAZ&#10;y5qCnx2fjlJgC9G9i2xsDKOSYvp0sfCuwLTCrVERY+w3pYmxVOcbuYWUyu7yJ3REaUr1Hscev7/V&#10;e5y7OsgjZQaLO+e6suBT9anF9pSVPwbKdIcnwg/qjktsF22SysXw/gsotyQLD11fBSdvK3q8OxHw&#10;UXhqJHpvGg74QB9tgMiHfsXZCvyvt84jnvRNVs4aasyCh59r4RVn5qsl5V/mJ1FGmDYnp+ekI+YP&#10;LYtDi13X10CKyGkMOZmWEY9mWGoP9QvNkHnMSiZhJeUuOA7La+zGBc0gqebzBKLedQLv7JOTMXRk&#10;OUrzuX0R3vX6RRL+PQwtLCavZNxho2dw8zWSFJPGI88dqz3/1PdJ+v2MioPlcJ9Q+0k6+w0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uX4Oa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685FAEF3"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4AAFF3C" w14:textId="77777777" w:rsidR="00014758" w:rsidRDefault="00014758" w:rsidP="00EE1584">
    <w:pPr>
      <w:pStyle w:val="Brdtext"/>
    </w:pPr>
    <w:r>
      <w:rPr>
        <w:noProof/>
        <w:lang w:eastAsia="sv-SE"/>
      </w:rPr>
      <mc:AlternateContent>
        <mc:Choice Requires="wps">
          <w:drawing>
            <wp:anchor distT="0" distB="0" distL="0" distR="0" simplePos="0" relativeHeight="2516582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5800B5"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DAfhjwIAAJEFAAAOAAAAZHJzL2Uyb0RvYy54bWysVFFP2zAQfp+0/2D5faQpFN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HP&#10;JpxZUdMbPaoW/ZoKyCM9jQszQj04wmH7BVp65uE80GGsutW+jn+qh5GdiN7uyKVgTNLh5DQ/PiGL&#10;JFM+zqfjRH62d3Y+4FcFNYuLgnt6u0Sp2NwEpIsQdIDEXAFMVV5XxqRN1Iu6NJ5tBL20wXRF8vgD&#10;ZSxrCn56PBmlwBaiexfZ2BhGJcX06WLhXYFphVujIsbY70oTY6nON3ILKZXd5U/oiNKU6j2OPX5/&#10;q/c4d3WQR8oMFnfOdWXBp+pTi+0pK38OlOkOT4Qf1B2X2C7bJJXp8P5LKLckCw9dXwUnryt6vBsR&#10;8F54aiR6bxoOeEcfbYDIh37F2Qr877fOI570TVbOGmrMgodfa+EVZ+abJeVP85MoI0ybk8kZ6Yj5&#10;Q8vy0GLX9SWQInIaQ06mZcSjGZbaQ/1EM2QRs5JJWEm5C47D8hK7cUEzSKrFIoGod53AG/vgZAwd&#10;WY7SfGyfhHe9fpGEfwtDC4vZKxl32OgZ3GKNJMWk8chzx2rPP/V9kn4/o+JgOdwn1H6Szl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pgwH4Y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45800B5"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9A3C6DA" w14:textId="77777777" w:rsidR="00014758" w:rsidRDefault="00014758" w:rsidP="009C2B67">
    <w:pPr>
      <w:pStyle w:val="Brdtext"/>
    </w:pPr>
    <w:r>
      <w:rPr>
        <w:noProof/>
        <w:lang w:eastAsia="sv-SE"/>
      </w:rPr>
      <mc:AlternateContent>
        <mc:Choice Requires="wps">
          <w:drawing>
            <wp:anchor distT="0" distB="0" distL="0" distR="0" simplePos="0" relativeHeight="25165835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0DD0AC"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583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vhJAkAIAAJI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HP&#10;ppxZUdMbPaoW/ZoKmER6GhdmhHpwhMP2C7T0zMN5oMNYdat9Hf9UDyM7Eb3dkUvBmKTDk9P8eEIW&#10;SaZ8nE/Hifxs7+x8wK8KahYXBff0dolSsbkJSBch6ACJuQKYqryujEmbqBd1aTzbCHppg+mK5PEH&#10;yljWFPz0+GSUAluI7l1kY2MYlRTTp4uFdwWmFW6NihhjvytNjKU638gtpFR2lz+hI0pTqvc49vj9&#10;rd7j3NVBHikzWNw515UFn6pPLbanrPw5UKY7PBF+UHdcYrtsk1Ty8SCAJZRb0oWHrrGCk9cVvd6N&#10;CHgvPHUSPThNB7yjjzZA7EO/4mwF/vdb5xFPAicrZw11ZsHDr7XwijPzzZL0p/kk6gjTZnJyRkJi&#10;/tCyPLTYdX0JJImc5pCTaRnxaIal9lA/0RBZxKxkElZS7oLjsLzEbl7QEJJqsUggal4n8MY+OBlD&#10;R5qjNh/bJ+FdL2Ak5d/C0MNi9krHHTZ6BrdYI2kxiTwS3bHaPwA1ftJ+P6TiZDncJ9R+lM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OvhJA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E0DD0AC"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C5B7394" w14:textId="77777777" w:rsidR="00014758" w:rsidRDefault="00014758"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CC9426"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ROE6kAIAAJIFAAAOAAAAZHJzL2Uyb0RvYy54bWysVF1v2yAUfZ+0/4B4Xx2nH2ujOFXWqtOk&#10;qq3WTn0mGBJrGBiQ2Nmv7wHbSdb1pdNebOCeey/3cO6dXra1IhvhfGV0QfOjESVCc1NWelnQH083&#10;n84p8YHpkimjRUG3wtPL2ccP08ZOxNisjCqFIwii/aSxBV2FYCdZ5vlK1MwfGSs0jNK4mgVs3TIr&#10;HWsQvVbZeDQ6yxrjSusMF97j9Loz0lmKL6Xg4V5KLwJRBcXdQvq69F3EbzabssnSMbuqeH8N9g+3&#10;qFmlkXQX6poFRtau+itUXXFnvJHhiJs6M1JWXKQaUE0+elXN44pZkWoBOd7uaPL/Lyy/2zw4UpUF&#10;PQc9mtV4oyfRBrdGAXmkp7F+AtSjBS60X0yLZx7OPQ5j1a10dfyjHgI7Im135CIY4Tg8PcuPT2Dh&#10;MOXj/GKcyM/2ztb58FWYmsRFQR3eLlHKNrc+4CKADpCYyxtVlTeVUmkT9SKulCMbhpdWIV0RHn+g&#10;lCZNQc+OT0cpsDbRvYusdAwjkmL6dLHwrsC0ClslIkbp70KCsVTnG7kZ50Lv8id0REmkeo9jj9/f&#10;6j3OXR3wSJmNDjvnutLGpepTi+0pK38OlMkOD8IP6o7L0C7aJJX8eBDAwpRb6MKZrrG85TcVXu+W&#10;+fDAHDoJD47pEO7xkcqAfdOvKFkZ9/ut84iHwGGlpEFnFtT/WjMnKFHfNKR/kZ9EHYW0OTn9DCER&#10;d2hZHFr0ur4ykESOOWR5WkZ8UMNSOlM/Y4jMY1aYmObIXdAwLK9CNy8whLiYzxMIzWtZuNWPlsfQ&#10;keaozaf2mTnbCzhA+Xdm6GE2eaXjDhs9vZ2vA7SYRB6J7ljtHwCNn7TfD6k4WQ73CbUfpb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VE4Tq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6CC9426"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4EB9774" w14:textId="77777777" w:rsidR="00014758" w:rsidRDefault="00014758"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478FD9"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HzowjwIAAJI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9Ayd0qxGjx5FG9waBeSRnsb6KVALC1xov5gWbR7OPQ5j1a10dfyjHgI7iN7uyEUwwnF4cpofT2Dh&#10;MOXj/HycyM/2ztb58FWYmsRFQR16lyhlm1sfcBFAB0jM5Y2qyptKqbSJehFXypENQ6dVSFeExx8o&#10;pUlT0NPjk1EKrE107yIrHcOIpJg+XSy8KzCtwlaJiFH6u5BgLNX5Rm7GudC7/AkdURKp3uPY4/e3&#10;eo9zVwc8Umajw865rrRxqfr0xPaUlT8HymSHB+EHdcdlaJdtkko+GQSwNOUWunCme1je8psK3btl&#10;Pjwwh5eEhmM6hHt8pDJg3/QrSlbG/X7rPOIhcFgpafAyC+p/rZkTlKhvGtI/zydRRyFtJidnEBJx&#10;h5bloUWv6ysDSeSYQ5anZcQHNSylM/UThsg8ZoWJaY7cBQ3D8ip08wJDiIv5PIHweC0Lt3pheQwd&#10;aY7afGyfmLO9gAOUf2eGN8ymr3TcYaOnt/N1gBaTyCPRHat9A/Dwk/b7IRUny+E+ofajdPYC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nh86M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3478FD9"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9A5125B" w14:textId="77777777" w:rsidR="00014758" w:rsidRDefault="00014758" w:rsidP="009C2B67">
    <w:pPr>
      <w:pStyle w:val="Brdtext"/>
    </w:pPr>
    <w:r>
      <w:rPr>
        <w:noProof/>
        <w:lang w:eastAsia="sv-SE"/>
      </w:rPr>
      <mc:AlternateContent>
        <mc:Choice Requires="wps">
          <w:drawing>
            <wp:anchor distT="0" distB="0" distL="0" distR="0" simplePos="0" relativeHeight="25165835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735CD9"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583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Xj3fkAIAAJI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z&#10;MWdW1PRGT6pFv6YCJpGexoUpoRaOcNh+hpaeeTgPdBirbrWv45/qYWQnorc7cikYk3R4cpofT8gi&#10;yZSP84txIj/bOzsf8IuCmsVFwT29XaJUbO4C0kUIOkBirgCmKm8rY9Im6kVdG882gl7aYLoiefyB&#10;MpY1BT89PhmlwBaiexfZ2BhGJcX06WLhXYFphVujIsbYb0oTY6nON3ILKZXd5U/oiNKU6j2OPX5/&#10;q/c4d3WQR8oMFnfOdWXBp+pTi+0pK38MlOkOT4Qf1B2X2C7bJJX8bBDAEsot6cJD11jByduKXu9O&#10;BHwUnjqJHpymAz7QRxsg9qFfcbYC/+ut84gngZOVs4Y6s+Dh51p4xZn5akn6F/kk6gjTZnJyRkJi&#10;/tCyPLTYdX0NJImc5pCTaRnxaIal9lA/0xCZx6xkElZS7oLjsLzGbl7QEJJqPk8gal4n8M4unIyh&#10;I81Rm0/ts/CuFzCS8u9h6GExfaXjDhs9g5uvkbSYRB6J7ljtH4AaP2m/H1JxshzuE2o/Sm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zXj3f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0735CD9"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0B3130B" w14:textId="77777777" w:rsidR="00014758" w:rsidRDefault="00014758"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E03E6A"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wZJmkAIAAJIFAAAOAAAAZHJzL2Uyb0RvYy54bWysVFFP2zAQfp+0/2D5faRpgUFFijoQ0yQE&#10;aDDx7Dp2G83xefa1SffrOTtJ2zFemPaS2L7v7nyfv7uLy7Y2bKN8qMAWPD8acaashLKyy4L/eLr5&#10;dMZZQGFLYcCqgm9V4Jezjx8uGjdVY1iBKZVnFMSGaeMKvkJ00ywLcqVqEY7AKUtGDb4WSFu/zEov&#10;Gopem2w8Gp1mDfjSeZAqBDq97ox8luJrrSTeax0UMlNwuhumr0/fRfxmswsxXXrhVpXsryH+4Ra1&#10;qCwl3YW6FijY2ld/haor6SGAxiMJdQZaV1KlGqiafPSqmseVcCrVQuQEt6Mp/L+w8m7z4FlVFvxs&#10;wpkVNb3Rk2rRr6mAPNLTuDAl1KMjHLZfoKVnHs4DHcaqW+3r+Kd6GNmJ6O2OXArGJB2enOaTY7JI&#10;MuXj/HycyM/2zs4H/KqgZnFRcE9vlygVm9uAdBGCDpCYK4CpypvKmLSJelFXxrONoJc2mK5IHn+g&#10;jGVNwU8nJ6MU2EJ07yIbG8OopJg+XSy8KzCtcGtUxBj7XWliLNX5Rm4hpbK7/AkdUZpSvcexx+9v&#10;9R7nrg7ySJnB4s65riz4VH1qsT1l5c+BMt3hifCDuuMS20WbpJKfDQJYQLklXXjoGis4eVPR692K&#10;gA/CUyfRg9N0wHv6aAPEPvQrzlbgf791HvEkcLJy1lBnFjz8WguvODPfLEn/PD+OOsK0OT75TEJi&#10;/tCyOLTYdX0FJImc5pCTaRnxaIal9lA/0xCZx6xkElZS7oLjsLzCbl7QEJJqPk8gal4n8NY+OhlD&#10;R5qjNp/aZ+FdL2Ak5d/B0MNi+krHHTZ6BjdfI2kxiTwS3bHaPwA1ftJ+P6TiZDncJ9R+l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HBkma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3E03E6A"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5F57DA3" w14:textId="77777777" w:rsidR="00014758" w:rsidRDefault="00014758"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9B6AA6"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Hc4LjgIAAJIFAAAOAAAAZHJzL2Uyb0RvYy54bWysVF1P2zAUfZ+0/2D5faQphUFFijoQ0yQE&#10;aDDx7Dp2G82xPdtt0v16jp2k7RgvTHtJbN9zv8499sVlWyuyEc5XRhc0PxpRIjQ3ZaWXBf3xdPPp&#10;jBIfmC6ZMloUdCs8vZx9/HDR2KkYm5VRpXAEQbSfNragqxDsNMs8X4ma+SNjhYZRGlezgK1bZqVj&#10;DaLXKhuPRqdZY1xpneHCe5xed0Y6S/GlFDzcS+lFIKqgqC2kr0vfRfxmsws2XTpmVxXvy2D/UEXN&#10;Ko2ku1DXLDCydtVfoeqKO+ONDEfc1JmRsuIi9YBu8tGrbh5XzIrUC8jxdkeT/39h+d3mwZGqLOhZ&#10;TolmNWb0JNrg1mggj/Q01k+BerTAhfaLaTHm4dzjMHbdSlfHP/ohsIPo7Y5cBCMchyen+fEEFg5T&#10;Ps7Px4n8bO9snQ9fhalJXBTUYXaJUra59QGFADpAYi5vVFXeVEqlTdSLuFKObBgmrUIqER5/oJQm&#10;TUFPj09GKbA20b2LrHQMI5Ji+nSx8a7BtApbJSJG6e9CgrHU5xu5GedC7/IndERJpHqPY4/fV/Ue&#10;564PeKTMRoedc11p41L36YrtKSt/DpTJDg/CD/qOy9Au2iSV/HwQwMKUW+jCme5iectvKkzvlvnw&#10;wBxuEgaO1yHc4yOVAfumX1GyMu73W+cRD4HDSkmDm1lQ/2vNnKBEfdOQ/nk+iToKaTM5+QwhEXdo&#10;WRxa9Lq+MpAE1I3q0jLigxqW0pn6GY/IPGaFiWmO3AUNw/IqdO8FHiEu5vMEwuW1LNzqR8tj6Ehz&#10;1OZT+8yc7QUcoPw7M9xhNn2l4w4bPb2drwO0mEQeie5Y7QeAi5+03z9S8WU53CfU/imdvQ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wHc4L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619B6AA6"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844B4F0" w14:textId="77777777" w:rsidR="00014758" w:rsidRDefault="00014758" w:rsidP="009C2B67">
    <w:pPr>
      <w:pStyle w:val="Brdtext"/>
    </w:pPr>
    <w:r>
      <w:rPr>
        <w:noProof/>
        <w:lang w:eastAsia="sv-SE"/>
      </w:rPr>
      <mc:AlternateContent>
        <mc:Choice Requires="wps">
          <w:drawing>
            <wp:anchor distT="0" distB="0" distL="0" distR="0" simplePos="0" relativeHeight="2516583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4FA734"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583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SCM9kAIAAJI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Cn&#10;U86sqOmNHlWLfk0FTCI9jQszQj04wmH7BVp65uE80GGsutW+jn+qh5GdiN7uyKVgTNLh9CQ/npBF&#10;kikf52fjRH62d3Y+4FcFNYuLgnt6u0Sp2NwEpIsQdIDEXAFMVV5XxqRN1Iu6NJ5tBL20wXRF8vgD&#10;ZSxrCn5yPB2lwBaiexfZ2BhGJcX06WLhXYFphVujIsbY70oTY6nON3ILKZXd5U/oiNKU6j2OPX5/&#10;q/c4d3WQR8oMFnfOdWXBp+pTi+0pK38OlOkOT4Qf1B2X2C7bJJXxeBDAEsot6cJD11jByeuKXu9G&#10;BLwXnjqJHpymA97RRxsg9qFfcbYC//ut84gngZOVs4Y6s+Dh11p4xZn5Zkn6Z/kk6gjTZjL9TEJi&#10;/tCyPLTYdX0JJImc5pCTaRnxaIal9lA/0RBZxKxkElZS7oLjsLzEbl7QEJJqsUggal4n8MY+OBlD&#10;R5qjNh/bJ+FdL2Ak5d/C0MNi9krHHTZ6BrdYI2kxiTwS3bHaPwA1ftJ+P6TiZDncJ9R+lM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WSCM9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C4FA734"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AB1DBBE" w14:textId="77777777" w:rsidR="00014758" w:rsidRDefault="00014758"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324A3A"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kmWykAIAAJIFAAAOAAAAZHJzL2Uyb0RvYy54bWysVFFP2zAQfp+0/2D5faQp0EFFijoQ0yQE&#10;aGXi2XVsGs3xefa1SffrOTtJ2zFemPaS2L7v7nyfv7uLy7Y2bKN8qMAWPD8acaashLKyzwX/8Xjz&#10;6YyzgMKWwoBVBd+qwC9nHz9cNG6qxrACUyrPKIgN08YVfIXoplkW5ErVIhyBU5aMGnwtkLb+OSu9&#10;aCh6bbLxaDTJGvCl8yBVCHR63Rn5LMXXWkm81zooZKbgdDdMX5++y/jNZhdi+uyFW1Wyv4b4h1vU&#10;orKUdBfqWqBga1/9FaqupIcAGo8k1BloXUmVaqBq8tGrahYr4VSqhcgJbkdT+H9h5d3mwbOqLPjZ&#10;hDMranqjR9WiX1MBeaSncWFKqIUjHLZfoKVnHs4DHcaqW+3r+Kd6GNmJ6O2OXArGJB2eTvLjE7JI&#10;MuXj/HycyM/2zs4H/KqgZnFRcE9vlygVm9uAdBGCDpCYK4CpypvKmLSJelFXxrONoJc2mK5IHn+g&#10;jGVNwSfHp6MU2EJ07yIbG8OopJg+XSy8KzCtcGtUxBj7XWliLNX5Rm4hpbK7/AkdUZpSvcexx+9v&#10;9R7nrg7ySJnB4s65riz4VH1qsT1l5c+BMt3hifCDuuMS22WbpDI+HgSwhHJLuvDQNVZw8qai17sV&#10;AR+Ep06iB6fpgPf00QaIfehXnK3A/37rPOJJ4GTlrKHOLHj4tRZecWa+WZL+eX4SdYRpc3L6mYTE&#10;/KFleWix6/oKSBI5zSEn0zLi0QxL7aF+oiEyj1nJJKyk3AXHYXmF3bygISTVfJ5A1LxO4K1dOBlD&#10;R5qjNh/bJ+FdL2Ak5d/B0MNi+krHHTZ6BjdfI2kxiTwS3bHaPwA1ftJ+P6TiZDncJ9R+l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aSZb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6324A3A"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B5845C" w14:textId="77777777" w:rsidR="00014758" w:rsidRDefault="00014758"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F53D06"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6QtNkAIAAJIFAAAOAAAAZHJzL2Uyb0RvYy54bWysVFFP2zAQfp+0/2D5faQph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Cz&#10;CWdW1PRGj6pFv6YC8khP48KUUAtHOGy/QEvPPJwHOoxVt9rX8U/1MLIT0dsduRSMSTo8Oc2PJ2SR&#10;ZMrH+fk4kZ/tnZ0P+FVBzeKi4J7eLlEqNrcB6SIEHSAxVwBTlTeVMWkT9aKujGcbQS9tMF2RPP5A&#10;Gcuagp8en4xSYAvRvYtsbAyjkmL6dLHwrsC0wq1REWPsd6WJsVTnG7mFlMru8id0RGlK9R7HHr+/&#10;1XucuzrII2UGizvnurLgU/WpxfaUlT8HynSHJ8IP6o5LbJdtksp4MghgCeWWdOGha6zg5E1Fr3cr&#10;Aj4IT51ED07TAe/pow0Q+9CvOFuB//3WecSTwMnKWUOdWfDway284sx8syT983wSdYRpMzn5TEJi&#10;/tCyPLTYdX0FJImc5pCTaRnxaIal9lA/0RCZx6xkElZS7oLjsLzCbl7QEJJqPk8gal4n8NYunIyh&#10;I81Rm4/tk/CuFzCS8u9g6GExfaXjDhs9g5uvkbSYRB6J7ljtH4AaP2m/H1JxshzuE2o/Sm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bpC02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5F53D06"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2A4FDE7" w14:textId="77777777" w:rsidR="00014758" w:rsidRDefault="00014758" w:rsidP="009C2B67">
    <w:pPr>
      <w:pStyle w:val="Brdtext"/>
    </w:pPr>
    <w:r>
      <w:rPr>
        <w:noProof/>
        <w:lang w:eastAsia="sv-SE"/>
      </w:rPr>
      <mc:AlternateContent>
        <mc:Choice Requires="wps">
          <w:drawing>
            <wp:anchor distT="0" distB="0" distL="0" distR="0" simplePos="0" relativeHeight="25165835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30646A"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583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4jBxkAIAAJIFAAAOAAAAZHJzL2Uyb0RvYy54bWysVF1v2yAUfZ+0/4B4Xx2n6VdUp8padZpU&#10;tdXSqc8EQ2MNAwMSO/v1O2A7ybq+dNqLDdxz7+Wee7iXV22tyEY4Xxld0PxoRInQ3JSVfino96fb&#10;T+eU+MB0yZTRoqBb4enV7OOHy8ZOxdisjCqFIwii/bSxBV2FYKdZ5vlK1MwfGSs0jNK4mgVs3UtW&#10;OtYgeq2y8Wh0mjXGldYZLrzH6U1npLMUX0rBw4OUXgSiCoq7hfR16buM32x2yaYvjtlVxftrsH+4&#10;Rc0qjaS7UDcsMLJ21V+h6oo7440MR9zUmZGy4iLVgGry0atqFitmRaoF5Hi7o8n/v7D8fvPoSFUW&#10;9Byd0qxGj55EG9waBUwiPY31U6AWFrjQfjYt2jycexzGqlvp6vhHPQR2EL3dkYtghOPw5DQ/nsDC&#10;YcrH+cU4kZ/tna3z4YswNYmLgjr0LlHKNnc+4CKADpCYyxtVlbeVUmkT9SKulSMbhk6rkK4Ijz9Q&#10;SpOmoKfHJ6MUWJvo3kVWOoYRSTF9ulh4V2Baha0SEaP0NyHBWKrzjdyMc6F3+RM6oiRSvcexx+9v&#10;9R7nrg54pMxGh51zXWnjUvXpie0pK38MlMkOD8IP6o7L0C7bJJXx2SCApSm30IUz3cPylt9W6N4d&#10;8+GRObwkNBzTITzgI5UB+6ZfUbIy7tdb5xEPgcNKSYOXWVD/c82coER91ZD+RT6JOgppMzk5g5CI&#10;O7QsDy16XV8bSCLHHLI8LSM+qGEpnamfMUTmMStMTHPkLmgYltehmxcYQlzM5wmEx2tZuNMLy2Po&#10;SHPU5lP7zJztBRyg/HszvGE2faXjDhs9vZ2vA7SYRB6J7ljtG4CHn7TfD6k4WQ73CbUfpbP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G4jBx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C30646A"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202841D" w14:textId="77777777" w:rsidR="00014758" w:rsidRDefault="00014758" w:rsidP="00EE1584">
    <w:pPr>
      <w:pStyle w:val="Brdtext"/>
    </w:pPr>
    <w:r>
      <w:rPr>
        <w:noProof/>
        <w:lang w:eastAsia="sv-SE"/>
      </w:rPr>
      <mc:AlternateContent>
        <mc:Choice Requires="wps">
          <w:drawing>
            <wp:anchor distT="0" distB="0" distL="0" distR="0" simplePos="0" relativeHeight="25165825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6993F7"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fZ/IkAIAAJIFAAAOAAAAZHJzL2Uyb0RvYy54bWysVE1v2zAMvQ/YfxB0Xx2nH2uDOEXWosOA&#10;oi3WDj0rspQYk0VNYmJnv76UbCdZ10uHXWxJfCTFp0dOL9vasI3yoQJb8PxoxJmyEsrKLgv+4+nm&#10;0zlnAYUthQGrCr5VgV/OPn6YNm6ixrACUyrPKIgNk8YVfIXoJlkW5ErVIhyBU5aMGnwtkLZ+mZVe&#10;NBS9Ntl4NDrLGvCl8yBVCHR63Rn5LMXXWkm81zooZKbgdDdMX5++i/jNZlMxWXrhVpXsryH+4Ra1&#10;qCwl3YW6FijY2ld/haor6SGAxiMJdQZaV1KlGqiafPSqmseVcCrVQuQEt6Mp/L+w8m7z4FlVFvz8&#10;gjMranqjJ9WiX1MBeaSncWFCqEdHOGy/QEvPPJwHOoxVt9rX8U/1MLIT0dsduRSMSTo8PcuPT8gi&#10;yZSP84txIj/bOzsf8KuCmsVFwT29XaJUbG4D0kUIOkBirgCmKm8qY9Im6kVdGc82gl7aYLoiefyB&#10;MpY1BT87Ph2lwBaiexfZ2BhGJcX06WLhXYFphVujIsbY70oTY6nON3ILKZXd5U/oiNKU6j2OPX5/&#10;q/c4d3WQR8oMFnfOdWXBp+pTi+0pK38OlOkOT4Qf1B2X2C7aJJXx+SCABZRb0oWHrrGCkzcVvd6t&#10;CPggPHUSPThNB7ynjzZA7EO/4mwF/vdb5xFPAicrZw11ZsHDr7XwijPzzZL0L/KTqCNMm5PTzyQk&#10;5g8ti0OLXddXQJLIaQ45mZYRj2ZYag/1Mw2RecxKJmEl5S44Dssr7OYFDSGp5vMEouZ1Am/to5Mx&#10;dKQ5avOpfRbe9QJGUv4dDD0sJq903GGjZ3DzNZIWk8gj0R2r/QNQ4yft90MqTpbDfULtR+nsB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R9n8i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66993F7"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243B4C0" w14:textId="77777777" w:rsidR="00014758" w:rsidRDefault="00014758" w:rsidP="00EE1584">
    <w:pPr>
      <w:pStyle w:val="Brdtext"/>
    </w:pPr>
    <w:r>
      <w:rPr>
        <w:noProof/>
        <w:lang w:eastAsia="sv-SE"/>
      </w:rPr>
      <mc:AlternateContent>
        <mc:Choice Requires="wps">
          <w:drawing>
            <wp:anchor distT="0" distB="0" distL="0" distR="0" simplePos="0" relativeHeight="25165825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D0C988"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y0qDkAIAAJIFAAAOAAAAZHJzL2Uyb0RvYy54bWysVE1v2zAMvQ/YfxB0Xx2n6VdQp8hadBhQ&#10;tMXaoWdFlhJjsqhJTOzs14+S7STreumwiy2Jj6T49MjLq7Y2bKN8qMAWPD8acaashLKyy4J/f779&#10;dM5ZQGFLYcCqgm9V4Fezjx8uGzdVY1iBKZVnFMSGaeMKvkJ00ywLcqVqEY7AKUtGDb4WSFu/zEov&#10;Gopem2w8Gp1mDfjSeZAqBDq96Yx8luJrrSQ+aB0UMlNwuhumr0/fRfxms0sxXXrhVpXsryH+4Ra1&#10;qCwl3YW6ESjY2ld/haor6SGAxiMJdQZaV1KlGqiafPSqmqeVcCrVQuQEt6Mp/L+w8n7z6FlVFvz8&#10;jDMranqjZ9WiX1MBeaSncWFKqCdHOGw/Q0vPPJwHOoxVt9rX8U/1MLIT0dsduRSMSTo8Oc2PJ2SR&#10;ZMrH+cU4kZ/tnZ0P+EVBzeKi4J7eLlEqNncB6SIEHSAxVwBTlbeVMWkT9aKujWcbQS9tMF2RPP5A&#10;Gcuagp8en4xSYAvRvYtsbAyjkmL6dLHwrsC0wq1REWPsN6WJsVTnG7mFlMru8id0RGlK9R7HHr+/&#10;1XucuzrII2UGizvnurLgU/WpxfaUlT8GynSHJ8IP6o5LbBdtksr4YhDAAsot6cJD11jByduKXu9O&#10;BHwUnjqJHpymAz7QRxsg9qFfcbYC/+ut84gngZOVs4Y6s+Dh51p4xZn5akn6F/kk6gjTZnJyRkJi&#10;/tCyOLTYdX0NJImc5pCTaRnxaIal9lC/0BCZx6xkElZS7oLjsLzGbl7QEJJqPk8gal4n8M4+ORlD&#10;R5qjNp/bF+FdL2Ak5d/D0MNi+krHHTZ6BjdfI2kxiTwS3bHaPwA1ftJ+P6TiZDncJ9R+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PLSoO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ED0C988"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EB2B9A5" w14:textId="77777777" w:rsidR="00014758" w:rsidRDefault="00014758" w:rsidP="009C2B67">
    <w:pPr>
      <w:pStyle w:val="Brdtext"/>
    </w:pPr>
    <w:r>
      <w:rPr>
        <w:noProof/>
        <w:lang w:eastAsia="sv-SE"/>
      </w:rPr>
      <mc:AlternateContent>
        <mc:Choice Requires="wps">
          <w:drawing>
            <wp:anchor distT="0" distB="0" distL="0" distR="0" simplePos="0" relativeHeight="25165835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B466B4"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583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6GKLkAIAAJI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Gn&#10;Z5xZUdMbPaoW/ZoKmER6GhdmhHpwhMP2C7T0zMN5oMNYdat9Hf9UDyM7Eb3dkUvBmKTDk9P8eEIW&#10;SaZ8nE/Hifxs7+x8wK8KahYXBff0dolSsbkJSBch6ACJuQKYqryujEmbqBd1aTzbCHppg+mK5PEH&#10;yljWFPz0+GSUAluI7l1kY2MYlRTTp4uFdwWmFW6NihhjvytNjKU638gtpFR2lz+hI0pTqvc49vj9&#10;rd7j3NVBHikzWNw515UFn6pPLbanrPw5UKY7PBF+UHdcYrtsk1SOx4MAllBuSRceusYKTl5X9Ho3&#10;IuC98NRJ9OA0HfCOPtoAsQ/9irMV+N9vnUc8CZysnDXUmQUPv9bCK87MN0vSn+aTqCNMm8nJGQmJ&#10;+UPL8tBi1/UlkCRymkNOpmXEoxmW2kP9RENkEbOSSVhJuQuOw/ISu3lBQ0iqxSKBqHmdwBv74GQM&#10;HWmO2nxsn4R3vYCRlH8LQw+L2Ssdd9joGdxijaTFJPJIdMdq/wDU+En7/ZCKk+Vwn1D7UTp/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P6GKL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0B466B4"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7B1F309" w14:textId="77777777" w:rsidR="00014758" w:rsidRDefault="00014758" w:rsidP="00EE1584">
    <w:pPr>
      <w:pStyle w:val="Brdtext"/>
    </w:pPr>
    <w:r>
      <w:rPr>
        <w:noProof/>
        <w:lang w:eastAsia="sv-SE"/>
      </w:rPr>
      <mc:AlternateContent>
        <mc:Choice Requires="wps">
          <w:drawing>
            <wp:anchor distT="0" distB="0" distL="0" distR="0" simplePos="0" relativeHeight="2516582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CDABD6"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WK0ikAIAAJIFAAAOAAAAZHJzL2Uyb0RvYy54bWysVFFv2yAQfp+0/4B4XxwnbbdGdaosVadJ&#10;VVutnfpMMDTWMDAgsbNfvw9sJ1nXl057sYH77o777uMuLttaka1wvjK6oPloTInQ3JSVfi7o98fr&#10;D58o8YHpkimjRUF3wtPL+ft3F42diYlZG1UKRxBE+1ljC7oOwc6yzPO1qJkfGSs0jNK4mgVs3XNW&#10;OtYgeq2yyXh8ljXGldYZLrzH6VVnpPMUX0rBw52UXgSiCoq7hfR16buK32x+wWbPjtl1xftrsH+4&#10;Rc0qjaT7UFcsMLJx1V+h6oo7440MI27qzEhZcZFqQDX5+EU1D2tmRaoF5Hi7p8n/v7D8dnvvSFUW&#10;9Byd0qxGjx5FG9wGBeSRnsb6GVAPFrjQfjYt2jycexzGqlvp6vhHPQR2EL3bk4tghOPw9CyfnsDC&#10;Ycon+fkkkZ8dnK3z4YswNYmLgjr0LlHKtjc+4CKADpCYyxtVldeVUmkT9SKWypEtQ6dVSFeExx8o&#10;pUlT0LPp6TgF1ia6d5GVjmFEUkyfLhbeFZhWYadExCj9TUgwlup8JTfjXOh9/oSOKIlUb3Hs8Ydb&#10;vcW5qwMeKbPRYe9cV9q4VH16YgfKyh8DZbLDg/CjuuMytKs2SWU6HQSwMuUOunCme1je8usK3bth&#10;Ptwzh5eEhmM6hDt8pDJg3/QrStbG/XrtPOIhcFgpafAyC+p/bpgTlKivGtI/z0+ijkLanJx+hJCI&#10;O7asji16Uy8NJJFjDlmelhEf1LCUztRPGCKLmBUmpjlyFzQMy2Xo5gWGEBeLRQLh8VoWbvSD5TF0&#10;pDlq87F9Ys72Ag5Q/q0Z3jCbvdBxh42e3i42AVpMIo9Ed6z2DcDDT9rvh1ScLMf7hDqM0v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lYrS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DCDABD6"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CF34B37" w14:textId="77777777" w:rsidR="00014758" w:rsidRDefault="00014758" w:rsidP="00EE1584">
    <w:pPr>
      <w:pStyle w:val="Brdtext"/>
    </w:pPr>
    <w:r>
      <w:rPr>
        <w:noProof/>
        <w:lang w:eastAsia="sv-SE"/>
      </w:rPr>
      <mc:AlternateContent>
        <mc:Choice Requires="wps">
          <w:drawing>
            <wp:anchor distT="0" distB="0" distL="0" distR="0" simplePos="0" relativeHeight="25165825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00C1C2"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SUr7kAIAAJIFAAAOAAAAZHJzL2Uyb0RvYy54bWysVMFu2zAMvQ/YPwi6r47TNFuCOkXWosOA&#10;oi3WDj0rstQYk0VNYmJnXz9KtpOs66XDLrYkPpLi0yPPL9rasK3yoQJb8PxkxJmyEsrKPhf8++P1&#10;h0+cBRS2FAasKvhOBX6xeP/uvHFzNYY1mFJ5RkFsmDeu4GtEN8+yINeqFuEEnLJk1OBrgbT1z1np&#10;RUPRa5ONR6Np1oAvnQepQqDTq87IFym+1krindZBITMFp7th+vr0XcVvtjgX82cv3LqS/TXEP9yi&#10;FpWlpPtQVwIF2/jqr1B1JT0E0Hgioc5A60qqVANVk49eVPOwFk6lWoic4PY0hf8XVt5u7z2ryoLP&#10;ppxZUdMbPaoW/YYKyCM9jQtzQj04wmH7GVp65uE80GGsutW+jn+qh5GdiN7tyaVgTNLh2TQ/nZBF&#10;kikf57NxIj87ODsf8IuCmsVFwT29XaJUbG8C0kUIOkBirgCmKq8rY9Im6kVdGs+2gl7aYLoiefyB&#10;MpY1BZ+eno1SYAvRvYtsbAyjkmL6dLHwrsC0wp1REWPsN6WJsVTnK7mFlMru8yd0RGlK9RbHHn+4&#10;1VucuzrII2UGi3vnurLgU/WpxQ6UlT8GynSHJ8KP6o5LbFdtksrpZBDACsod6cJD11jByeuKXu9G&#10;BLwXnjqJHpymA97RRxsg9qFfcbYG/+u184gngZOVs4Y6s+Dh50Z4xZn5akn6s3wSdYRpMzn7SEJi&#10;/tiyOrbYTX0JJImc5pCTaRnxaIal9lA/0RBZxqxkElZS7oLjsLzEbl7QEJJquUwgal4n8MY+OBlD&#10;R5qjNh/bJ+FdL2Ak5d/C0MNi/kLHHTZ6BrfcIGkxiTwS3bHaPwA1ftJ+P6TiZDneJ9RhlC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9JSvu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000C1C2"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6D7E6BD" w14:textId="77777777" w:rsidR="00014758" w:rsidRDefault="00014758" w:rsidP="009C2B67">
    <w:pPr>
      <w:pStyle w:val="Brdtext"/>
    </w:pPr>
    <w:r>
      <w:rPr>
        <w:noProof/>
        <w:lang w:eastAsia="sv-SE"/>
      </w:rPr>
      <mc:AlternateContent>
        <mc:Choice Requires="wps">
          <w:drawing>
            <wp:anchor distT="0" distB="0" distL="0" distR="0" simplePos="0" relativeHeight="2516583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2D59B2"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58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KBVtkAIAAJM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rE&#10;2+VTSjSr8UiPog1ujQomkZ/G+hlgDxbA0H4xLbDDucdhLLuVro5/FERgB9PbHbsIRjgOpyf58QQW&#10;DlM+zs/Gif1s72ydD1+FqUlcFNTh8RKnbHPjAy4C6ACJubxRVXldKZU2UTDiUjmyYXhqFdIV4fEH&#10;SmnSFPTkeDpKgbWJ7l1kpWMYkSTTp4uFdwWmVdgqETFKfxcSlKU638jNOBd6lz+hI0oi1Xsce/z+&#10;Vu9x7uqAR8psdNg515U2LlWfemxPWflzoEx2eBB+UHdchnbZJq0cnw4CWJpyC10403WWt/y6wuvd&#10;MB/umUMr4cExHsIdPlIZsG/6FSUr436/dR7xUDislDRozYL6X2vmBCXqm4b2z/JJ1FFIm8n0FEIi&#10;7tCyPLTodX1pIIkcg8jytIz4oIaldKZ+whRZxKwwMc2Ru6BhWF6GbmBgCnGxWCQQuteycKMfLI+h&#10;I81Rm4/tE3O2F3CA8m/N0MRs9krHHTZ6ertYB2gxiTwS3bHaPwA6P2m/n1JxtBzuE2o/S+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2KBVt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12D59B2"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FECEC5F" w14:textId="77777777" w:rsidR="00014758" w:rsidRDefault="00014758" w:rsidP="00EE1584">
    <w:pPr>
      <w:pStyle w:val="Brdtext"/>
    </w:pPr>
    <w:r>
      <w:rPr>
        <w:noProof/>
        <w:lang w:eastAsia="sv-SE"/>
      </w:rPr>
      <mc:AlternateContent>
        <mc:Choice Requires="wps">
          <w:drawing>
            <wp:anchor distT="0" distB="0" distL="0" distR="0" simplePos="0" relativeHeight="2516582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49B590"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2alskAIAAJMFAAAOAAAAZHJzL2Uyb0RvYy54bWysVFFP2zAQfp+0/2D5faQp0EFFijoQ0yQE&#10;aGXi2XVsGs2xPdtt0v16PjtJ2zFemPaS2L7v7nyfv7uLy7ZWZCOcr4wuaH40okRobspKPxf0x+PN&#10;pzNKfGC6ZMpoUdCt8PRy9vHDRWOnYmxWRpXCEQTRftrYgq5CsNMs83wlauaPjBUaRmlczQK27jkr&#10;HWsQvVbZeDSaZI1xpXWGC+9xet0Z6SzFl1LwcC+lF4GoguJuIX1d+i7jN5tdsOmzY3ZV8f4a7B9u&#10;UbNKI+ku1DULjKxd9VeouuLOeCPDETd1ZqSsuEg1oJp89KqaxYpZkWoBOd7uaPL/Lyy/2zw4UpV4&#10;u3xCiWY1HulRtMGtUUEe+WmsnwK2sACG9otpgR3OPQ5j2a10dfyjIAI7mN7u2EUwwnF4OsmPT2Dh&#10;MOXj/Hyc2M/2ztb58FWYmsRFQR0eL3HKNrc+4CKADpCYyxtVlTeVUmkTBSOulCMbhqdWIV0RHn+g&#10;lCZNQSfHp6MUWJvo3kVWOoYRSTJ9ulh4V2Baha0SEaP0dyFBWarzjdyMc6F3+RM6oiRSvcexx+9v&#10;9R7nrg54pMxGh51zXWnjUvWpx/aUlT8HymSHB+EHdcdlaJdt0srx2SCApSm30IUzXWd5y28qvN4t&#10;8+GBObQSHhzjIdzjI5UB+6ZfUbIy7vdb5xEPhcNKSYPWLKj/tWZOUKK+aWj/PD+JOgppc3L6GUIi&#10;7tCyPLTodX1lIIkcg8jytIz4oIaldKZ+whSZx6wwMc2Ru6BhWF6FbmBgCnExnycQuteycKsXlsfQ&#10;keaozcf2iTnbCzhA+XdmaGI2faXjDhs9vZ2vA7SYRB6J7ljtHwCdn7TfT6k4Wg73CbWfpb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rZqWy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349B590"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7FF8722" w14:textId="77777777" w:rsidR="00014758" w:rsidRDefault="00014758" w:rsidP="00EE1584">
    <w:pPr>
      <w:pStyle w:val="Brdtext"/>
    </w:pPr>
    <w:r>
      <w:rPr>
        <w:noProof/>
        <w:lang w:eastAsia="sv-SE"/>
      </w:rPr>
      <mc:AlternateContent>
        <mc:Choice Requires="wps">
          <w:drawing>
            <wp:anchor distT="0" distB="0" distL="0" distR="0" simplePos="0" relativeHeight="25165825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6DBD6C"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BfUBkAIAAJM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rx&#10;dvmEEs1qPNJStMFtUEEe+WmsnwL2aAEM7WfTAjucexzGslvp6vhHQQR2ML3bs4tghOPw7Dw/ncDC&#10;YcrH+cU4sZ8dnK3z4YswNYmLgjo8XuKUbW99wEUAHSAxlzeqKm8qpdImCkZcKUe2DE+tQroiPP5A&#10;KU2agp6fno1SYG2iexdZ6RhGJMn06WLhXYFpFXZKRIzS34QEZanOV3IzzoXe50/oiJJI9RbHHn+4&#10;1VucuzrgkTIbHfbOdaWNS9WnHjtQVv4YKJMdHoQf1R2XoV21SSunF4MAVqbcQRfOdJ3lLb+p8Hq3&#10;zIcH5tBKeHCMh3CPj1QG7Jt+RcnauF+vnUc8FA4rJQ1as6D+54Y5QYn6qqH9i3wSdRTSZnL2EUIi&#10;7tiyOrboTX1lIIkcg8jytIz4oIaldKZ+whRZxKwwMc2Ru6BhWF6FbmBgCnGxWCQQuteycKsfLY+h&#10;I81Rm8v2iTnbCzhA+XdmaGI2faHjDhs9vV1sArSYRB6J7ljtHwCdn7TfT6k4Wo73CXW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sF9QG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46DBD6C"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6540FAF" w14:textId="77777777" w:rsidR="00014758" w:rsidRDefault="00014758" w:rsidP="009C2B67">
    <w:pPr>
      <w:pStyle w:val="Brdtext"/>
    </w:pPr>
    <w:r>
      <w:rPr>
        <w:noProof/>
        <w:lang w:eastAsia="sv-SE"/>
      </w:rPr>
      <mc:AlternateContent>
        <mc:Choice Requires="wps">
          <w:drawing>
            <wp:anchor distT="0" distB="0" distL="0" distR="0" simplePos="0" relativeHeight="25165836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77CA84"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583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YZgNjw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LkerNKvRpCfRBrdBBZPIT2P9FLBHC2BoP5sW2OHc4zCW3UpXxz8KIrCD6d2eXQQjHIdn5/npBBYO&#10;Uz7OL8aJ/ezgbJ0PX4SpSVwU1KF5iVO2vfUBFwF0gMRc3qiqvKmUSpsoGHGlHNkytFqFdEV4/IFS&#10;mjQFPT89G6XA2kT3LrLSMYxIkunTxcK7AtMq7JSIGKW/CQnKUp2v5GacC73Pn9ARJZHqLY49/nCr&#10;tzh3dcAjZTY67J3rShuXqk9v7EBZ+WOgTHZ4EH5Ud1yGdtkmrUzGgwCWptxBF850L8tbflOhe7fM&#10;hwfm8JTQcIyHcI+PVAbsm35Fydq4X6+dRzwUDislDZ5mQf3PDXOCEvVVQ/sX+STqKKTN5OwjhETc&#10;sWV5bNGb+spAEjkGkeVpGfFBDUvpTP2MKbKIWWFimiN3QcOwvArdwMAU4mKxSCC8XsvCrX60PIaO&#10;NEdtPrXPzNlewAHKvzPDI2bTFzrusNHT28UmQItJ5JHojtW+AXj5Sfv9lIqj5XifUIdZOv8N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HhhmA2PAgAAkw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3777CA84"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EAE7059" w14:textId="77777777" w:rsidR="00014758" w:rsidRDefault="00014758" w:rsidP="00EE1584">
    <w:pPr>
      <w:pStyle w:val="Brdtext"/>
    </w:pPr>
    <w:r>
      <w:rPr>
        <w:noProof/>
        <w:lang w:eastAsia="sv-SE"/>
      </w:rPr>
      <mc:AlternateContent>
        <mc:Choice Requires="wps">
          <w:drawing>
            <wp:anchor distT="0" distB="0" distL="0" distR="0" simplePos="0" relativeHeight="25165825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7C3C99"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1c06kAIAAJM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rx&#10;dvkFJZrVeKSlaIPboII88tNYPwXs0QIY2s+mBXY49ziMZbfS1fGPggjsYHq3ZxfBCMfh2Xl+OoGF&#10;w5SP84txYj87OFvnwxdhahIXBXV4vMQp2976gIsAOkBiLm9UVd5USqVNFIy4Uo5sGZ5ahXRFePyB&#10;Upo0BT0/PRulwNpE9y6y0jGMSJLp08XCuwLTKuyUiBilvwkJylKdr+RmnAu9z5/QESWR6i2OPf5w&#10;q7c4d3XAI2U2Ouyd60obl6pPPXagrPwxUCY7PAg/qjsuQ7tqk1Ymp4MAVqbcQRfOdJ3lLb+p8Hq3&#10;zIcH5tBKeHCMh3CPj1QG7Jt+RcnauF+vnUc8FA4rJQ1as6D+54Y5QYn6qqH9i3wSdRTSZnL2EUIi&#10;7tiyOrboTX1lIIkcg8jytIz4oIaldKZ+whRZxKwwMc2Ru6BhWF6FbmBgCnGxWCQQuteycKsfLY+h&#10;I81Rm8v2iTnbCzhA+XdmaGI2faHjDhs9vV1sArSYRB6J7ljtHwCdn7TfT6k4Wo73CXW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bVzTq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47C3C99"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211005" w14:textId="77777777" w:rsidR="00014758" w:rsidRDefault="00014758" w:rsidP="00EE1584">
    <w:pPr>
      <w:pStyle w:val="Brdtext"/>
    </w:pPr>
    <w:r>
      <w:rPr>
        <w:noProof/>
        <w:lang w:eastAsia="sv-SE"/>
      </w:rPr>
      <mc:AlternateContent>
        <mc:Choice Requires="wps">
          <w:drawing>
            <wp:anchor distT="0" distB="0" distL="0" distR="0" simplePos="0" relativeHeight="25165825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2765C3"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xCrjkAIAAJM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fIzSjSr8UiPog1ujQryyE9j/RSwhQUwtF9MC+xw7nEYy26lq+MfBRHYwfR2xy6CEY7Dk9P8eAIL&#10;hykf5+fjxH62d7bOh6/C1CQuCurweIlTtrn1ARcBdIDEXN6oqryplEqbKBhxpRzZMDy1CumK8PgD&#10;pTRpCnp6fDJKgbWJ7l1kpWMYkSTTp4uFdwWmVdgqETFKfxcSlKU638jNOBd6lz+hI0oi1Xsce/z+&#10;Vu9x7uqAR8psdNg515U2LlWfemxPWflzoEx2eBB+UHdchnbZJq1MJoMAlqbcQhfOdJ3lLb+p8Hq3&#10;zIcH5tBKeHCMh3CPj1QG7Jt+RcnKuN9vnUc8FA4rJQ1as6D+15o5QYn6pqH983wSdRTSZnJyBiER&#10;d2hZHlr0ur4ykESOQWR5WkZ8UMNSOlM/YYrMY1aYmObIXdAwLK9CNzAwhbiYzxMI3WtZuNULy2Po&#10;SHPU5mP7xJztBRyg/DszNDGbvtJxh42e3s7XAVpMIo9Ed6z2D4DOT9rvp1QcLYf7hNrP0tkL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DEKuO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62765C3"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CD4C3CD" w14:textId="77777777" w:rsidR="00014758" w:rsidRDefault="00014758" w:rsidP="009C2B67">
    <w:pPr>
      <w:pStyle w:val="Brdtext"/>
    </w:pPr>
    <w:r>
      <w:rPr>
        <w:noProof/>
        <w:lang w:eastAsia="sv-SE"/>
      </w:rPr>
      <mc:AlternateContent>
        <mc:Choice Requires="wps">
          <w:drawing>
            <wp:anchor distT="0" distB="0" distL="0" distR="0" simplePos="0" relativeHeight="25165836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9ED296"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583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IetjjQIAAJMFAAAOAAAAZHJzL2Uyb0RvYy54bWysVF1P2zAUfZ+0/2D5faQthY2KFHUgpkkI&#10;0GDi2XVsGs1fs90m3a/fsZO0HeOFaS+J7Xvu17nHPr9otSIb4UNtTUnHRyNKhOG2qs1zSb8/Xn/4&#10;REmIzFRMWSNKuhWBXszfvztv3ExM7MqqSniCICbMGlfSVYxuVhSBr4Rm4cg6YWCU1msWsfXPReVZ&#10;g+haFZPR6LRorK+ct1yEgNOrzkjnOb6Ugsc7KYOIRJUUtcX89fm7TN9ifs5mz565Vc37Mtg/VKFZ&#10;bZB0F+qKRUbWvv4rlK65t8HKeMStLqyUNRe5B3QzHr3o5mHFnMi9gJzgdjSF/xeW327uPakrzG4y&#10;psQwjSE9ijb6NTqYJn4aF2aAPTgAY/vZtsAO5wGHqe1Wep3+aIjADqa3O3YRjHAcnpyOj6ewcJiQ&#10;7GyS2S/2zs6H+EVYTdKipB7Dy5yyzU2IKATQAZJyBavq6rpWKm+SYMSl8mTDMGoVc4nw+AOlDGlK&#10;enp8MsqBjU3uXWRlUhiRJdOnS413DeZV3CqRMMp8ExKU5T5fyc04F2aXP6MTSiLVWxx7/L6qtzh3&#10;fcAjZ7Ym7px1bazP3ec7tqes+jFQJjs8CD/oOy1ju2yzVqYfBwEsbbWFLrztblZw/LrG9G5YiPfM&#10;4yph4Hge4h0+Ulmwb/sVJSvrf712nvBQOKyUNLiaJQ0/18wLStRXA+2fjadJRzFvpicfISTiDy3L&#10;Q4tZ60sLSUDdqC4vEz6qYSm91U94RRYpK0zMcOQuaRyWl7F7MPAKcbFYZBBur2Pxxjw4nkInmpM2&#10;H9sn5l0v4Ajl39rhErPZCx132OQZ3GIdocUs8kR0x2o/ANz8rP3+lUpPy+E+o/Zv6fw3AAAA//8D&#10;AFBLAwQUAAYACAAAACEAlhHwiN8AAAALAQAADwAAAGRycy9kb3ducmV2LnhtbEyPQWvDMAyF74P+&#10;B6PBbquTUEaTxSnr2A4rlLJ2sKsba3FYLIfYabN/P/XUnsSTHk/fK1eT68QJh9B6UpDOExBItTct&#10;NQq+Du+PSxAhajK684QK/jDAqprdlbow/kyfeNrHRnAIhUIrsDH2hZShtuh0mPseiW8/fnA6shwa&#10;aQZ95nDXySxJnqTTLfEHq3t8tVj/7ken4LBdm1GayXy81dvNDr/lxi52Sj3cTy/PICJO8WqGCz6j&#10;Q8VMRz+SCaJjnTB55JllaQ6CHXmegTheNos0BVmV8rZD9Q8AAP//AwBQSwECLQAUAAYACAAAACEA&#10;toM4kv4AAADhAQAAEwAAAAAAAAAAAAAAAAAAAAAAW0NvbnRlbnRfVHlwZXNdLnhtbFBLAQItABQA&#10;BgAIAAAAIQA4/SH/1gAAAJQBAAALAAAAAAAAAAAAAAAAAC8BAABfcmVscy8ucmVsc1BLAQItABQA&#10;BgAIAAAAIQBMIetjjQIAAJMFAAAOAAAAAAAAAAAAAAAAAC4CAABkcnMvZTJvRG9jLnhtbFBLAQIt&#10;ABQABgAIAAAAIQCWEfCI3wAAAAsBAAAPAAAAAAAAAAAAAAAAAOcEAABkcnMvZG93bnJldi54bWxQ&#10;SwUGAAAAAAQABADzAAAA8wUAAAAA&#10;" o:allowoverlap="f" fillcolor="white [3201]" stroked="f" strokeweight=".5pt">
              <v:textbox style="mso-fit-shape-to-text:t">
                <w:txbxContent>
                  <w:p w14:paraId="4D9ED296"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93A70FD" w14:textId="77777777" w:rsidR="00014758" w:rsidRDefault="00014758" w:rsidP="00EE1584">
    <w:pPr>
      <w:pStyle w:val="Brdtext"/>
    </w:pPr>
    <w:r>
      <w:rPr>
        <w:noProof/>
        <w:lang w:eastAsia="sv-SE"/>
      </w:rPr>
      <mc:AlternateContent>
        <mc:Choice Requires="wps">
          <w:drawing>
            <wp:anchor distT="0" distB="0" distL="0" distR="0" simplePos="0" relativeHeight="2516582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421FA5"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0FdikAIAAJMFAAAOAAAAZHJzL2Uyb0RvYy54bWysVFFP2zAQfp+0/2D5faQphU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rx&#10;duMxJZrVeKRH0Qa3RgV55KexfgrYwgIY2i+mBXY49ziMZbfS1fGPggjsYHq7YxfBCMfhyWl+PIGF&#10;w5SP8/NxYj/bO1vnw1dhahIXBXV4vMQp29z6gIsAOkBiLm9UVd5USqVNFIy4Uo5sGJ5ahXRFePyB&#10;Upo0BT09PhmlwNpE9y6y0jGMSJLp08XCuwLTKmyViBilvwsJylKdb+RmnAu9y5/QESWR6j2OPX5/&#10;q/c4d3XAI2U2Ouyc60obl6pPPbanrPw5UCY7PAg/qDsuQ7tsk1YmZ4MAlqbcQhfOdJ3lLb+p8Hq3&#10;zIcH5tBKeHCMh3CPj1QG7Jt+RcnKuN9vnUc8FA4rJQ1as6D+15o5QYn6pqH983wSdRTSZnLyGUIi&#10;7tCyPLTodX1lIIkcg8jytIz4oIaldKZ+whSZx6wwMc2Ru6BhWF6FbmBgCnExnycQuteycKsXlsfQ&#10;keaozcf2iTnbCzhA+XdmaGI2faXjDhs9vZ2vA7SYRB6J7ljtHwCdn7TfT6k4Wg73CbWfpb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DQV2K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5421FA5"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32D91C2" w14:textId="77777777" w:rsidR="00014758" w:rsidRDefault="00014758" w:rsidP="00EE1584">
    <w:pPr>
      <w:pStyle w:val="Brdtext"/>
    </w:pPr>
    <w:r>
      <w:rPr>
        <w:noProof/>
        <w:lang w:eastAsia="sv-SE"/>
      </w:rPr>
      <mc:AlternateContent>
        <mc:Choice Requires="wps">
          <w:drawing>
            <wp:anchor distT="0" distB="0" distL="0" distR="0" simplePos="0" relativeHeight="25165826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78C172"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DAsPjgIAAJMFAAAOAAAAZHJzL2Uyb0RvYy54bWysVMFu2zAMvQ/YPwi6r47TtFuDOEXWosOA&#10;oi3WDD0rstQYkyVNUmJnX78n2U6yrpcOu9iU+EiK5CNnl22tyFY4Xxld0PxkRInQ3JSVfi7o9+XN&#10;h0+U+MB0yZTRoqA74enl/P27WWOnYmzWRpXCETjRftrYgq5DsNMs83wtauZPjBUaSmlczQKO7jkr&#10;HWvgvVbZeDQ6zxrjSusMF97j9rpT0nnyL6Xg4V5KLwJRBcXbQvq69F3FbzafsemzY3Zd8f4Z7B9e&#10;UbNKI+je1TULjGxc9ZeruuLOeCPDCTd1ZqSsuEg5IJt89CKbxzWzIuWC4ni7L5P/f2753fbBkapE&#10;78aoj2Y1mrQUbXAbZJDH+jTWTwF7tACG9rNpgR3uPS5j2q10dfwjIQI9PO321YUzwnF5dp6fTqDh&#10;UOXj/ALx4D07GFvnwxdhahKFgjo0L9WUbW996KADJMbyRlXlTaVUOkTCiCvlyJah1SqkJ8L5Hyil&#10;SVPQ89OzUXKsTTTvPCsd3YhEmT5cTLxLMElhp0TEKP1NSJQs5flKbMa50Pv4CR1REqHeYtjjD696&#10;i3GXByxSZKPD3riutHEp+zRjh5KVP4aSyQ6P3hzlHcXQrtrElcnFQICVKXfghTPdZHnLbyp075b5&#10;8MAcRgkNx3oI9/hIZVB900uUrI379dp9xIPh0FLSYDQL6n9umBOUqK8a3L/IJ5FHIR0mZx8jcd2x&#10;ZnWs0Zv6yoASORaR5UmM+KAGUTpTP2GLLGJUqJjmiF3QMIhXoVsY2EJcLBYJhOm1LNzqR8uj61jm&#10;yM1l+8Sc7QkcwPw7Mwwxm77gcYeNlt4uNgFcTCSPhe6q2jcAk5/GpN9ScbUcnxPqsEvnv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hDAsPjgIAAJM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0F78C172"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B72F5A" w14:textId="77777777" w:rsidR="00014758" w:rsidRDefault="00014758" w:rsidP="009C2B67">
    <w:pPr>
      <w:pStyle w:val="Brdtext"/>
    </w:pPr>
    <w:r>
      <w:rPr>
        <w:noProof/>
        <w:lang w:eastAsia="sv-SE"/>
      </w:rPr>
      <mc:AlternateContent>
        <mc:Choice Requires="wps">
          <w:drawing>
            <wp:anchor distT="0" distB="0" distL="0" distR="0" simplePos="0" relativeHeight="25165836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1A3AB1"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6583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GUlikAIAAJMFAAAOAAAAZHJzL2Uyb0RvYy54bWysVFFv2yAQfp+0/4B4Xx2nS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WJ&#10;txtPKNGsxiM9ija4DSqYRH4a62eALS2Aof1sWmCHc4/DWHYrXR3/KIjADqZ3e3YRjHAcTs/y0wks&#10;HKZ8nJ+PE/vZwdk6H74IU5O4KKjD4yVO2fbWB1wE0AESc3mjqvKmUiptomDElXJky/DUKqQrwuMP&#10;lNKkKejZ6XSUAmsT3bvISscwIkmmTxcL7wpMq7BTImKU/iYkKEt1vpKbcS70Pn9CR5REqrc49vjD&#10;rd7i3NUBj5TZ6LB3rittXKo+9diBsvLHQJns8CD8qO64DO2qTVqZjgcBrEy5gy6c6TrLW35T4fVu&#10;mQ8PzKGV8OAYD+EeH6kM2Df9ipK1cb9eO494KBxWShq0ZkH9zw1zghL1VUP75/kk6iikzWT6EUIi&#10;7tiyOrboTX1lIIkcg8jytIz4oIaldKZ+whRZxKwwMc2Ru6BhWF6FbmBgCnGxWCQQuteycKuXlsfQ&#10;keaozcf2iTnbCzhA+XdmaGI2e6HjDhs9vV1sArSYRB6J7ljtHwCdn7TfT6k4Wo73CXWYpfP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4GUli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51A3AB1"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D025D37" w14:textId="77777777" w:rsidR="00014758" w:rsidRDefault="00014758" w:rsidP="00EE1584">
    <w:pPr>
      <w:pStyle w:val="Brdtext"/>
    </w:pPr>
    <w:r>
      <w:rPr>
        <w:noProof/>
        <w:lang w:eastAsia="sv-SE"/>
      </w:rPr>
      <mc:AlternateContent>
        <mc:Choice Requires="wps">
          <w:drawing>
            <wp:anchor distT="0" distB="0" distL="0" distR="0" simplePos="0" relativeHeight="25165826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5434FF"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rRxVkAIAAJMFAAAOAAAAZHJzL2Uyb0RvYy54bWysVFFv2yAQfp+0/4B4Xx2nT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XhCiWY1HulJtMFtUEEe+WmsnwL2aAEM7WfTAjucexzGslvp6vhHQQR2ML3bs4tghONwcp6fnsHC&#10;YcrH+cU4sZ8dnK3z4YswNYmLgjo8XuKUbW99wEUAHSAxlzeqKm8qpdImCkZcKUe2DE+tQroiPP5A&#10;KU2agp6fTkYpsDbRvYusdAwjkmT6dLHwrsC0CjslIkbpb0KCslTnK7kZ50Lv8yd0REmkeotjjz/c&#10;6i3OXR3wSJmNDnvnutLGpepTjx0oK38MlMkOD8KP6o7L0C7bpJXJ6SCApSl30IUzXWd5y28qvN4t&#10;8+GBObQSHhzjIdzjI5UB+6ZfUbI27tdr5xEPhcNKSYPWLKj/uWFOUKK+amj/Ij+LOgppczb5CCER&#10;d2xZHlv0pr4ykESOQWR5WkZ8UMNSOlM/Y4osYlaYmObIXdAwLK9CNzAwhbhYLBII3WtZuNWPlsfQ&#10;keaozaf2mTnbCzhA+XdmaGI2faHjDhs9vV1sArSYRB6J7ljtHwCdn7TfT6k4Wo73CXW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atHFW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E5434FF"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BD00D51" w14:textId="77777777" w:rsidR="00014758" w:rsidRDefault="00014758" w:rsidP="00EE1584">
    <w:pPr>
      <w:pStyle w:val="Brdtext"/>
    </w:pPr>
    <w:r>
      <w:rPr>
        <w:noProof/>
        <w:lang w:eastAsia="sv-SE"/>
      </w:rPr>
      <mc:AlternateContent>
        <mc:Choice Requires="wps">
          <w:drawing>
            <wp:anchor distT="0" distB="0" distL="0" distR="0" simplePos="0" relativeHeight="25165826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040685"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DSUBkAIAAJMFAAAOAAAAZHJzL2Uyb0RvYy54bWysVFFv2yAQfp+0/4B4Xx2nS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WJ&#10;txufUqJZjUd6FG1wG1SQR34a62eALS2Aof1sWmCHc4/DWHYrXR3/KIjADqZ3e3YRjHAcTs/y0wks&#10;HKZ8nJ+PE/vZwdk6H74IU5O4KKjD4yVO2fbWB1wE0AESc3mjqvKmUiptomDElXJky/DUKqQrwuMP&#10;lNKkKejZ6XSUAmsT3bvISscwIkmmTxcL7wpMq7BTImKU/iYkKEt1vpKbcS70Pn9CR5REqrc49vjD&#10;rd7i3NUBj5TZ6LB3rittXKo+9diBsvLHQJns8CD8qO64DO2qTVqZTgYBrEy5gy6c6TrLW35T4fVu&#10;mQ8PzKGV8OAYD+EeH6kM2Df9ipK1cb9eO494KBxWShq0ZkH9zw1zghL1VUP75/kk6iikzWT6EUIi&#10;7tiyOrboTX1lIIkcg8jytIz4oIaldKZ+whRZxKwwMc2Ru6BhWF6FbmBgCnGxWCQQuteycKuXlsfQ&#10;keaozcf2iTnbCzhA+XdmaGI2e6HjDhs9vV1sArSYRB6J7ljtHwCdn7TfT6k4Wo73CXW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sNJQG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4040685"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D7AE632" w14:textId="77777777" w:rsidR="00014758" w:rsidRDefault="00014758" w:rsidP="009C2B67">
    <w:pPr>
      <w:pStyle w:val="Brdtext"/>
    </w:pPr>
    <w:r>
      <w:rPr>
        <w:noProof/>
        <w:lang w:eastAsia="sv-SE"/>
      </w:rPr>
      <mc:AlternateContent>
        <mc:Choice Requires="wps">
          <w:drawing>
            <wp:anchor distT="0" distB="0" distL="0" distR="0" simplePos="0" relativeHeight="2516583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4C5317"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6583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t8CwkAIAAJM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rE&#10;241PKdGsxiM9ija4NSqYRH4a62eAPVgAQ/vFtMAO5x6HsexWujr+URCBHUxvd+wiGOE4nJ7kxxNY&#10;OEz5OD8bJ/azvbN1PnwVpiZxUVCHx0ucss2ND7gIoAMk5vJGVeV1pVTaRMGIS+XIhuGpVUhXhMcf&#10;KKVJU9CT4+koBdYmuneRlY5hRJJMny4W3hWYVmGrRMQo/V1IUJbqfCM341zoXf6EjiiJVO9x7PH7&#10;W73HuasDHimz0WHnXFfauFR96rE9ZeXPgTLZ4UH4Qd1xGdplm7QyPR0EsDTlFrpwpussb/l1hde7&#10;YT7cM4dWwoNjPIQ7fKQyYN/0K0pWxv1+6zzioXBYKWnQmgX1v9bMCUrUNw3tn+WTqKOQNpPpKYRE&#10;3KFleWjR6/rSQBI5BpHlaRnxQQ1L6Uz9hCmyiFlhYpojd0HDsLwM3cDAFOJisUggdK9l4UY/WB5D&#10;R5qjNh/bJ+ZsL+AA5d+aoYnZ7JWOO2z09HaxDtBiEnkkumO1fwB0ftJ+P6XiaDncJ9R+ls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gt8Cw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94C5317"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3B4BAB3" w14:textId="77777777" w:rsidR="00014758" w:rsidRDefault="00014758" w:rsidP="00EE1584">
    <w:pPr>
      <w:pStyle w:val="Brdtext"/>
    </w:pPr>
    <w:r>
      <w:rPr>
        <w:noProof/>
        <w:lang w:eastAsia="sv-SE"/>
      </w:rPr>
      <mc:AlternateContent>
        <mc:Choice Requires="wps">
          <w:drawing>
            <wp:anchor distT="0" distB="0" distL="0" distR="0" simplePos="0" relativeHeight="2516582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4EAB1B"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LPWXjwIAAJMFAAAOAAAAZHJzL2Uyb0RvYy54bWysVFFP2zAQfp+0/2D5faQplEFFijoQ0yQE&#10;aGXi2XVsGs2xPdtt0v16PjtJ2zFemPaS2L7v7nzffb6Ly7ZWZCOcr4wuaH40okRobspKPxf0x+PN&#10;pzNKfGC6ZMpoUdCt8PRy9vHDRWOnYmxWRpXCEQTRftrYgq5CsNMs83wlauaPjBUaRmlczQK27jkr&#10;HWsQvVbZeDQ6zRrjSusMF97j9Loz0lmKL6Xg4V5KLwJRBcXdQvq69F3Gbza7YNNnx+yq4v012D/c&#10;omaVRtJdqGsWGFm76q9QdcWd8UaGI27qzEhZcZFqQDX56FU1ixWzItUCcrzd0eT/X1h+t3lwpCrR&#10;uzFapVmNJj2KNrg1KsgjP431U8AWFsDQfjEtsMO5x2Esu5Wujn8URGAH09sduwhGOA4np/nxCSwc&#10;pnycn48T+9ne2TofvgpTk7goqEPzEqdsc+sDLgLoAIm5vFFVeVMplTZRMOJKObJhaLUK6Yrw+AOl&#10;NGkKeno8GaXA2kT3LrLSMYxIkunTxcK7AtMqbJWIGKW/CwnKUp1v5GacC73Ln9ARJZHqPY49fn+r&#10;9zh3dcAjZTY67JzrShuXqk9vbE9Z+XOgTHZ4EH5Qd1yGdtkmrUzOBgEsTbmFLpzpXpa3/KZC926Z&#10;Dw/M4Smh4RgP4R4fqQzYN/2KkpVxv986j3goHFZKGjzNgvpfa+YEJeqbhvbP85Ooo5A2J5PPEBJx&#10;h5bloUWv6ysDSeQYRJanZcQHNSylM/UTpsg8ZoWJaY7cBQ3D8ip0AwNTiIv5PIHwei0Lt3pheQwd&#10;aY7afGyfmLO9gAOUf2eGR8ymr3TcYaOnt/N1gBaTyCPRHat9A/Dyk/b7KRVHy+E+ofazdPYC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eiz1l4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34EAB1B"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E1A7997" w14:textId="77777777" w:rsidR="00014758" w:rsidRDefault="00014758" w:rsidP="00EE1584">
    <w:pPr>
      <w:pStyle w:val="Brdtext"/>
    </w:pPr>
    <w:r>
      <w:rPr>
        <w:noProof/>
        <w:lang w:eastAsia="sv-SE"/>
      </w:rPr>
      <mc:AlternateContent>
        <mc:Choice Requires="wps">
          <w:drawing>
            <wp:anchor distT="0" distB="0" distL="0" distR="0" simplePos="0" relativeHeight="25165826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1F1F49"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582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miDckAIAAJMFAAAOAAAAZHJzL2Uyb0RvYy54bWysVFFv2yAQfp+0/4B4Xx2nTbZEdaqsVadJ&#10;VVutnfpMMDTWMDAgsbNfvw9sJ1nXl057sYH77o77+O7OL9paka1wvjK6oPnJiBKhuSkr/VzQ74/X&#10;Hz5R4gPTJVNGi4LuhKcXi/fvzhs7F2OzNqoUjiCI9vPGFnQdgp1nmedrUTN/YqzQMErjahawdc9Z&#10;6ViD6LXKxqPRNGuMK60zXHiP06vOSBcpvpSChzspvQhEFRR3C+nr0ncVv9ninM2fHbPrivfXYP9w&#10;i5pVGkn3oa5YYGTjqr9C1RV3xhsZTripMyNlxUWqAdXkoxfVPKyZFakWkOPtnib//8Ly2+29I1WJ&#10;txtPKdGsxiM9ija4DSrIIz+N9XPAHiyAof1sWmCHc4/DWHYrXR3/KIjADqZ3e3YRjHAcTqb56Rks&#10;HKZ8nM/Gif3s4GydD1+EqUlcFNTh8RKnbHvjAy4C6ACJubxRVXldKZU2UTDiUjmyZXhqFdIV4fEH&#10;SmnSFHR6OhmlwNpE9y6y0jGMSJLp08XCuwLTKuyUiBilvwkJylKdr+RmnAu9z5/QESWR6i2OPf5w&#10;q7c4d3XAI2U2Ouyd60obl6pPPXagrPwxUCY7PAg/qjsuQ7tqk1Yms0EAK1PuoAtnus7yll9XeL0b&#10;5sM9c2glPDjGQ7jDRyoD9k2/omRt3K/XziMeCoeVkgatWVD/c8OcoER91dD+LD+LOgppczb5CCER&#10;d2xZHVv0pr40kESOQWR5WkZ8UMNSOlM/YYosY1aYmObIXdAwLC9DNzAwhbhYLhMI3WtZuNEPlsfQ&#10;keaozcf2iTnbCzhA+bdmaGI2f6HjDhs9vV1uArSYRB6J7ljtHwCdn7TfT6k4Wo73CXWYpYv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2aINy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91F1F49"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9E21CDA" w14:textId="77777777" w:rsidR="00014758" w:rsidRDefault="00014758" w:rsidP="009C2B67">
    <w:pPr>
      <w:pStyle w:val="Brdtext"/>
    </w:pPr>
    <w:r>
      <w:rPr>
        <w:noProof/>
        <w:lang w:eastAsia="sv-SE"/>
      </w:rPr>
      <mc:AlternateContent>
        <mc:Choice Requires="wps">
          <w:drawing>
            <wp:anchor distT="0" distB="0" distL="0" distR="0" simplePos="0" relativeHeight="25165836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BC7430"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9" type="#_x0000_t202" style="position:absolute;left:0;text-align:left;margin-left:5.4pt;margin-top:610.95pt;width:44.2pt;height:9.6pt;z-index:2516583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TOOcjwIAAJMFAAAOAAAAZHJzL2Uyb0RvYy54bWysVFFv2yAQfp+0/4B4Xx2na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rE&#10;252CH81qPNKjaIPboIJJ5KexfgbY0gIY2s+mBXY49ziMZbfS1fGPggjsiLTbs4tghOPwbJqfTmDh&#10;MOXj/Hyc2M8Oztb58EWYmsRFQR0eL3HKtrc+4CKADpCYyxtVlTeVUmkTBSOulCNbhqdWIV0RHn+g&#10;lCZNQaenZ6MUWJvo3kVWOoYRSTJ9ulh4V2BahZ0SEaP0NyFBWarzldyMc6H3+RM6oiRSvcWxxx9u&#10;9Rbnrg54pMxGh71zXWnjUvWpxw6UlT8GymSHB+FHdcdlaFdt0sp0PAhgZcoddOFM11ne8psKr3fL&#10;fHhgDq2EB8d4CPf4SGXAvulXlKyN+/XaecRD4bBS0qA1C+p/bpgTlKivGto/zydRRyFtJmcfISTi&#10;ji2rY4ve1FcGksgxiCxPy4gPalhKZ+onTJFFzAoT0xy5CxqG5VXoBgamEBeLRQKhey0Lt3ppeQwd&#10;aY7afGyfmLO9gAOUf2eGJmazFzrusNHT28UmQItJ5JHojtX+AdD5Sfv9lIqj5XifUIdZOv8N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G1M45yPAgAAkw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5DBC7430"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0FB8FB5" w14:textId="77777777" w:rsidR="00014758" w:rsidRDefault="00014758" w:rsidP="00EE1584">
    <w:pPr>
      <w:pStyle w:val="Brdtext"/>
    </w:pPr>
    <w:r>
      <w:rPr>
        <w:noProof/>
        <w:lang w:eastAsia="sv-SE"/>
      </w:rPr>
      <mc:AlternateContent>
        <mc:Choice Requires="wps">
          <w:drawing>
            <wp:anchor distT="0" distB="0" distL="0" distR="0" simplePos="0" relativeHeight="25165826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135C01"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6582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LarjgIAAJMFAAAOAAAAZHJzL2Uyb0RvYy54bWysVF1v2yAUfZ+0/4B4Xx0nbbZGdaqsVadJ&#10;VVstnfpMMDTWMDAgsbNfvwO2k6zrS6e92MA99+vcAxeXba3IVjhfGV3Q/GREidDclJV+Luj3x5sP&#10;nyjxgemSKaNFQXfC08v5+3cXjZ2JsVkbVQpHEET7WWMLug7BzrLM87WomT8xVmgYpXE1C9i656x0&#10;rEH0WmXj0WiaNcaV1hkuvMfpdWek8xRfSsHDvZReBKIKitpC+rr0XcVvNr9gs2fH7LrifRnsH6qo&#10;WaWRdB/qmgVGNq76K1RdcWe8keGEmzozUlZcpB7QTT560c1yzaxIvYAcb/c0+f8Xlt9tHxypSsxu&#10;klOiWY0hPYo2uA06yCM/jfUzwJYWwNB+Ni2ww7nHYWy7la6OfzREYAfTuz27CEY4Ds+m+eQUFg5T&#10;Ps7Px4n97OBsnQ9fhKlJXBTUYXiJU7a99QGFADpAYi5vVFXeVEqlTRSMuFKObBlGrUIqER5/oJQm&#10;TUGnk7NRCqxNdO8iKx3DiCSZPl1svGswrcJOiYhR+puQoCz1+UpuxrnQ+/wJHVESqd7i2OMPVb3F&#10;uesDHimz0WHvXFfauNR9umMHysofA2Wyw4Pwo77jMrSrNmllOhkEsDLlDrpwprtZ3vKbCtO7ZT48&#10;MIerhIHjeQj3+EhlwL7pV5Ssjfv12nnEQ+GwUtLgahbU/9wwJyhRXzW0f56fRh2FtDk9+wghEXds&#10;WR1b9Ka+MpAE1I3q0jLigxqW0pn6Ca/IImaFiWmO3AUNw/IqdA8GXiEuFosEwu21LNzqpeUxdKQ5&#10;avOxfWLO9gIOUP6dGS4xm73QcYeNnt4uNgFaTCKPRHes9gPAzU/a71+p+LQc7xPq8JbOfwM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D+LarjgIAAJM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12135C01"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8CF5405" w14:textId="77777777" w:rsidR="00014758" w:rsidRDefault="00014758" w:rsidP="00EE1584">
    <w:pPr>
      <w:pStyle w:val="Brdtext"/>
    </w:pPr>
    <w:r>
      <w:rPr>
        <w:noProof/>
        <w:lang w:eastAsia="sv-SE"/>
      </w:rPr>
      <mc:AlternateContent>
        <mc:Choice Requires="wps">
          <w:drawing>
            <wp:anchor distT="0" distB="0" distL="0" distR="0" simplePos="0" relativeHeight="25165826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F7DDC7"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6582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sSivkAIAAJMFAAAOAAAAZHJzL2Uyb0RvYy54bWysVFFv2yAQfp+0/4B4Xx2nabZEdaqsVadJ&#10;VVutnfpMMDTWMDAgsbNfvw9sJ1nXl057sYH77o77+O7OL9paka1wvjK6oPnJiBKhuSkr/VzQ74/X&#10;Hz5R4gPTJVNGi4LuhKcXi/fvzhs7F2OzNqoUjiCI9vPGFnQdgp1nmedrUTN/YqzQMErjahawdc9Z&#10;6ViD6LXKxqPRNGuMK60zXHiP06vOSBcpvpSChzspvQhEFRR3C+nr0ncVv9ninM2fHbPrivfXYP9w&#10;i5pVGkn3oa5YYGTjqr9C1RV3xhsZTripMyNlxUWqAdXkoxfVPKyZFakWkOPtnib//8Ly2+29I1WJ&#10;txvPKNGsxiM9ija4DSrIIz+N9XPAHiyAof1sWmCHc4/DWHYrXR3/KIjADqZ3e3YRjHAcnk3z0wks&#10;HKZ8nM/Gif3s4GydD1+EqUlcFNTh8RKnbHvjAy4C6ACJubxRVXldKZU2UTDiUjmyZXhqFdIV4fEH&#10;SmnSFHR6ejZKgbWJ7l1kpWMYkSTTp4uFdwWmVdgpETFKfxMSlKU6X8nNOBd6nz+hI0oi1Vsce/zh&#10;Vm9x7uqAR8psdNg715U2LlWfeuxAWfljoEx2eBB+VHdchnbVJq1MJ4MAVqbcQRfOdJ3lLb+u8Ho3&#10;zId75tBKeHCMh3CHj1QG7Jt+RcnauF+vnUc8FA4rJQ1as6D+54Y5QYn6qqH9WT6JOgppMzn7CCER&#10;d2xZHVv0pr40kESOQWR5WkZ8UMNSOlM/YYosY1aYmObIXdAwLC9DNzAwhbhYLhMI3WtZuNEPlsfQ&#10;keaozcf2iTnbCzhA+bdmaGI2f6HjDhs9vV1uArSYRB6J7ljtHwCdn7TfT6k4Wo73CXWYpYv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6xKK+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BF7DDC7"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435E274" w14:textId="77777777" w:rsidR="00014758" w:rsidRDefault="00014758" w:rsidP="009C2B67">
    <w:pPr>
      <w:pStyle w:val="Brdtext"/>
    </w:pPr>
    <w:r>
      <w:rPr>
        <w:noProof/>
        <w:lang w:eastAsia="sv-SE"/>
      </w:rPr>
      <mc:AlternateContent>
        <mc:Choice Requires="wps">
          <w:drawing>
            <wp:anchor distT="0" distB="0" distL="0" distR="0" simplePos="0" relativeHeight="25165836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241374"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4" type="#_x0000_t202" style="position:absolute;left:0;text-align:left;margin-left:5.4pt;margin-top:610.95pt;width:44.2pt;height:9.6pt;z-index:2516583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4mpOkAIAAJMFAAAOAAAAZHJzL2Uyb0RvYy54bWysVFFv2yAQfp+0/4B4Xx0nabZGdaqsVadJ&#10;VVutnfpMMDTWMDAgsbNfvw9sJ1nXl057sYH77o77+O7OL9paka1wvjK6oPnJiBKhuSkr/VzQ74/X&#10;Hz5R4gPTJVNGi4LuhKcXi/fvzhs7F2OzNqoUjiCI9vPGFnQdgp1nmedrUTN/YqzQMErjahawdc9Z&#10;6ViD6LXKxqPRLGuMK60zXHiP06vOSBcpvpSChzspvQhEFRR3C+nr0ncVv9ninM2fHbPrivfXYP9w&#10;i5pVGkn3oa5YYGTjqr9C1RV3xhsZTripMyNlxUWqAdXkoxfVPKyZFakWkOPtnib//8Ly2+29I1WJ&#10;t5tMKNGsxiM9ija4DSqYRn4a6+eAPVgAQ/vZtMAO5x6HsexWujr+URCBHUzv9uwiGOE4PJ3lkyks&#10;HKZ8nJ+NE/vZwdk6H74IU5O4KKjD4yVO2fbGB1wE0AESc3mjqvK6UiptomDEpXJky/DUKqQrwuMP&#10;lNKkKehscjpKgbWJ7l1kpWMYkSTTp4uFdwWmVdgpETFKfxMSlKU6X8nNOBd6nz+hI0oi1Vsce/zh&#10;Vm9x7uqAR8psdNg715U2LlWfeuxAWfljoEx2eBB+VHdchnbVJq3MPg4CWJlyB10403WWt/y6wuvd&#10;MB/umUMr4cExHsIdPlIZsG/6FSVr4369dh7xUDislDRozYL6nxvmBCXqq4b2z/Jp1FFIm+npRwiJ&#10;uGPL6tiiN/WlgSRyDCLL0zLigxqW0pn6CVNkGbPCxDRH7oKGYXkZuoGBKcTFcplA6F7Lwo1+sDyG&#10;jjRHbT62T8zZXsAByr81QxOz+Qsdd9jo6e1yE6DFJPJIdMdq/wDo/KT9fkrF0XK8T6jDLF38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14mpO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8241374"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330410A" w14:textId="77777777" w:rsidR="00014758" w:rsidRDefault="00014758" w:rsidP="00EE1584">
    <w:pPr>
      <w:pStyle w:val="Brdtext"/>
    </w:pPr>
    <w:r>
      <w:rPr>
        <w:noProof/>
        <w:lang w:eastAsia="sv-SE"/>
      </w:rPr>
      <mc:AlternateContent>
        <mc:Choice Requires="wps">
          <w:drawing>
            <wp:anchor distT="0" distB="0" distL="0" distR="0" simplePos="0" relativeHeight="2516582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E1889D"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5" type="#_x0000_t202" style="position:absolute;left:0;text-align:left;margin-left:393pt;margin-top:611.25pt;width:44.2pt;height:9.6pt;z-index:2516582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yIHkjwIAAJMFAAAOAAAAZHJzL2Uyb0RvYy54bWysVFFP2zAQfp+0/2D5faQp0EFFijoQ0yQE&#10;aGXi2XVsGs2xPdtt0v16PjtJ2zFemPaS2L7v7nyfv7uLy7ZWZCOcr4wuaH40okRobspKPxf0x+PN&#10;pzNKfGC6ZMpoUdCt8PRy9vHDRWOnYmxWRpXCEQTRftrYgq5CsNMs83wlauaPjBUaRmlczQK27jkr&#10;HWsQvVbZeDSaZI1xpXWGC+9xet0Z6SzFl1LwcC+lF4GoguJuIX1d+i7jN5tdsOmzY3ZV8f4a7B9u&#10;UbNKI+ku1DULjKxd9VeouuLOeCPDETd1ZqSsuEg1oJp89KqaxYpZkWoBOd7uaPL/Lyy/2zw4UpV4&#10;u+MTSjSr8UiPog1ujQryyE9j/RSwhQUwtF9MC+xw7nEYy26lq+MfBRHYwfR2xy6CEY7D0wlSwMJh&#10;ysf5+Tixn+2drfPhqzA1iYuCOjxe4pRtbn3ARQAdIDGXN6oqbyql0iYKRlwpRzYMT61CuiI8/kAp&#10;TZqCTo5PRymwNtG9i6x0DCOSZPp0sfCuwLQKWyUiRunvQoKyVOcbuRnnQu/yJ3RESaR6j2OP39/q&#10;Pc5dHfBImY0OO+e60sal6lOP7Skrfw6UyQ4Pwg/qjsvQLtuklcnZIIClKbfQhTNdZ3nLbyq83i3z&#10;4YE5tBIeHOMh3OMjlQH7pl9RsjLu91vnEQ+Fw0pJg9YsqP+1Zk5Qor5paP88P4k6CmlzcvoZQiLu&#10;0LI8tOh1fWUgiRyDyPK0jPighqV0pn7CFJnHrDAxzZG7oGFYXoVuYGAKcTGfJxC617JwqxeWx9CR&#10;5qjNx/aJOdsLOED5d2ZoYjZ9peMOGz29na8DtJhEHonuWO0fAJ2ftN9PqThaDvcJtZ+lsxc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1MiB5I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CE1889D"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534BCE1" w14:textId="77777777" w:rsidR="00014758" w:rsidRDefault="00014758" w:rsidP="00EE1584">
    <w:pPr>
      <w:pStyle w:val="Brdtext"/>
    </w:pPr>
    <w:r>
      <w:rPr>
        <w:noProof/>
        <w:lang w:eastAsia="sv-SE"/>
      </w:rPr>
      <mc:AlternateContent>
        <mc:Choice Requires="wps">
          <w:drawing>
            <wp:anchor distT="0" distB="0" distL="0" distR="0" simplePos="0" relativeHeight="25165826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8995E2"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6" type="#_x0000_t202" style="position:absolute;left:0;text-align:left;margin-left:393pt;margin-top:611.25pt;width:44.2pt;height:9.6pt;z-index:2516582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z4oikAIAAJMFAAAOAAAAZHJzL2Uyb0RvYy54bWysVFFv2yAQfp+0/4B4Xx2nbbZGcaqsVadJ&#10;VVutmfpMMDTWMDAgsbNfvw9sJ1nXl057sYH77o77+O5ml22tyFY4Xxld0PxkRInQ3JSVfi7o9+XN&#10;h0+U+MB0yZTRoqA74enl/P27WWOnYmzWRpXCEQTRftrYgq5DsNMs83wtauZPjBUaRmlczQK27jkr&#10;HWsQvVbZeDSaZI1xpXWGC+9xet0Z6TzFl1LwcC+lF4GoguJuIX1d+q7iN5vP2PTZMbuueH8N9g+3&#10;qFmlkXQf6poFRjau+itUXXFnvJHhhJs6M1JWXKQaUE0+elHN45pZkWoBOd7uafL/Lyy/2z44UpV4&#10;u9MxJZrVeKSlaIPboII88tNYPwXs0QIY2s+mBXY49ziMZbfS1fGPggjsYHq3ZxfBCMfh+SQ/PYOF&#10;w5SP84txYj87OFvnwxdhahIXBXV4vMQp2976gIsAOkBiLm9UVd5USqVNFIy4Uo5sGZ5ahXRFePyB&#10;Upo0BZ2cno9SYG2iexdZ6RhGJMn06WLhXYFpFXZKRIzS34QEZanOV3IzzoXe50/oiJJI9RbHHn+4&#10;1VucuzrgkTIbHfbOdaWNS9WnHjtQVv4YKJMdHoQf1R2XoV21SSuTi0EAK1PuoAtnus7ylt9UeL1b&#10;5sMDc2glPDjGQ7jHRyoD9k2/omRt3K/XziMeCoeVkgatWVD/c8OcoER91dD+RX4WdRTS5uz8I4RE&#10;3LFldWzRm/rKQBI5BpHlaRnxQQ1L6Uz9hCmyiFlhYpojd0HDsLwK3cDAFOJisUggdK9l4VY/Wh5D&#10;R5qjNpftE3O2F3CA8u/M0MRs+kLHHTZ6ervYBGgxiTwS3bHaPwA6P2m/n1JxtBzvE+owS+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jPiiK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D8995E2"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0B11A92" w14:textId="77777777" w:rsidR="00014758" w:rsidRDefault="00014758" w:rsidP="009C2B67">
    <w:pPr>
      <w:pStyle w:val="Brdtext"/>
    </w:pPr>
    <w:r>
      <w:rPr>
        <w:noProof/>
        <w:lang w:eastAsia="sv-SE"/>
      </w:rPr>
      <mc:AlternateContent>
        <mc:Choice Requires="wps">
          <w:drawing>
            <wp:anchor distT="0" distB="0" distL="0" distR="0" simplePos="0" relativeHeight="25165836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5203B2"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9" type="#_x0000_t202" style="position:absolute;left:0;text-align:left;margin-left:5.4pt;margin-top:610.95pt;width:44.2pt;height:9.6pt;z-index:2516583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2shPkAIAAJMFAAAOAAAAZHJzL2Uyb0RvYy54bWysVFFP2zAQfp+0/2D5faQppYyKFHUgpkkI&#10;0GDi2XVsGs2xPdtt0v16PjtJ2zFemPaS2L7v7nyfv7vzi7ZWZCOcr4wuaH40okRobspKPxf0x+P1&#10;p8+U+MB0yZTRoqBb4enF/OOH88bOxNisjCqFIwii/ayxBV2FYGdZ5vlK1MwfGSs0jNK4mgVs3XNW&#10;OtYgeq2y8Wg0zRrjSusMF97j9Koz0nmKL6Xg4U5KLwJRBcXdQvq69F3GbzY/Z7Nnx+yq4v012D/c&#10;omaVRtJdqCsWGFm76q9QdcWd8UaGI27qzEhZcZFqQDX56FU1DytmRaoF5Hi7o8n/v7D8dnPvSFXi&#10;7Y6nlGhW45EeRRvcGhVMIj+N9TPAHiyAof1iWmCHc4/DWHYrXR3/KIjADqa3O3YRjHAcnkzz4wks&#10;HKZ8nJ+NE/vZ3tk6H74KU5O4KKjD4yVO2ebGB1wE0AESc3mjqvK6UiptomDEpXJkw/DUKqQrwuMP&#10;lNKkKej0+GSUAmsT3bvISscwIkmmTxcL7wpMq7BVImKU/i4kKEt1vpGbcS70Ln9CR5REqvc49vj9&#10;rd7j3NUBj5TZ6LBzrittXKo+9diesvLnQJns8CD8oO64DO2yTVo5HQ8CWJpyC10403WWt/y6wuvd&#10;MB/umUMr4cExHsIdPlIZsG/6FSUr436/dR7xUDislDRozYL6X2vmBCXqm4b2z/JJ1FFIm8nJKYRE&#10;3KFleWjR6/rSQBI5BpHlaRnxQQ1L6Uz9hCmyiFlhYpojd0HDsLwM3cDAFOJisUggdK9l4UY/WB5D&#10;R5qjNh/bJ+ZsL+AA5d+aoYnZ7JWOO2z09HaxDtBiEnkkumO1fwB0ftJ+P6XiaDncJ9R+ls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B2shP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45203B2"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37CB53A" w14:textId="77777777" w:rsidR="00014758" w:rsidRDefault="00014758" w:rsidP="00EE1584">
    <w:pPr>
      <w:pStyle w:val="Brdtext"/>
    </w:pPr>
    <w:r>
      <w:rPr>
        <w:noProof/>
        <w:lang w:eastAsia="sv-SE"/>
      </w:rPr>
      <mc:AlternateContent>
        <mc:Choice Requires="wps">
          <w:drawing>
            <wp:anchor distT="0" distB="0" distL="0" distR="0" simplePos="0" relativeHeight="25165827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D2C7C7"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0" type="#_x0000_t202" style="position:absolute;left:0;text-align:left;margin-left:393pt;margin-top:611.25pt;width:44.2pt;height:9.6pt;z-index:2516582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bp14kAIAAJMFAAAOAAAAZHJzL2Uyb0RvYy54bWysVF1v2yAUfZ+0/4B4Xx0n/VijOlXWqtOk&#10;qq2WTn0mGBprGBiQ2Nmv7wHbSdb1pdNebOCeey/3cO69uGxrRTbC+croguZHI0qE5qas9HNBfzze&#10;fPpMiQ9Ml0wZLQq6FZ5ezj5+uGjsVIzNyqhSOIIg2k8bW9BVCHaaZZ6vRM38kbFCwyiNq1nA1j1n&#10;pWMNotcqG49Gp1ljXGmd4cJ7nF53RjpL8aUUPNxL6UUgqqC4W0hfl77L+M1mF2z67JhdVby/BvuH&#10;W9Ss0ki6C3XNAiNrV/0Vqq64M97IcMRNnRkpKy5SDagmH72qZrFiVqRaQI63O5r8/wvL7zYPjlQl&#10;3m5yRolmNR7pUbTBrVFBHvlprJ8CtrAAhvaLaYEdzj0OY9mtdHX8oyACO5je7thFMMJxeHKaT45h&#10;4TDl4/x8nNjP9s7W+fBVmJrERUEdHi9xyja3PuAigA6QmMsbVZU3lVJpEwUjrpQjG4anViFdER5/&#10;oJQmTUFPJyejFFib6N5FVjqGEUkyfbpYeFdgWoWtEhGj9HchQVmq843cjHOhd/kTOqIkUr3Hscfv&#10;b/Ue564OeKTMRoedc11p41L1qcf2lJU/B8pkhwfhB3XHZWiXbdLK2WQQwNKUW+jCma6zvOU3FV7v&#10;lvnwwBxaCQ+O8RDu8ZHKgH3TryhZGff7rfOIh8JhpaRBaxbU/1ozJyhR3zS0f54fRx2FtDk+OYOQ&#10;iDu0LA8tel1fGUgixyCyPC0jPqhhKZ2pnzBF5jErTExz5C5oGJZXoRsYmEJczOcJhO61LNzqheUx&#10;dKQ5avOxfWLO9gIOUP6dGZqYTV/puMNGT2/n6wAtJpFHojtW+wdA5yft91MqjpbDfULtZ+nsB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9unXi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BD2C7C7"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9540C00" w14:textId="77777777" w:rsidR="00014758" w:rsidRDefault="00014758" w:rsidP="00EE1584">
    <w:pPr>
      <w:pStyle w:val="Brdtext"/>
    </w:pPr>
    <w:r>
      <w:rPr>
        <w:noProof/>
        <w:lang w:eastAsia="sv-SE"/>
      </w:rPr>
      <mc:AlternateContent>
        <mc:Choice Requires="wps">
          <w:drawing>
            <wp:anchor distT="0" distB="0" distL="0" distR="0" simplePos="0" relativeHeight="25165827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3B4A27"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1" type="#_x0000_t202" style="position:absolute;left:0;text-align:left;margin-left:393pt;margin-top:611.25pt;width:44.2pt;height:9.6pt;z-index:2516582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fOHkAIAAJM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rE&#10;2x1PKdGsxiM9ija4NSrIIz+N9TPAHiyAof1iWmCHc4/DWHYrXR3/KIjADqa3O3YRjHAcTk/y4wks&#10;HKZ8nJ+NE/vZ3tk6H74KU5O4KKjD4yVO2ebGB1wE0AESc3mjqvK6UiptomDEpXJkw/DUKqQrwuMP&#10;lNKkKejJ8XSUAmsT3bvISscwIkmmTxcL7wpMq7BVImKU/i4kKEt1vpGbcS70Ln9CR5REqvc49vj9&#10;rd7j3NUBj5TZ6LBzrittXKo+9diesvLnQJns8CD8oO64DO2yTVo5nQwCWJpyC10403WWt/y6wuvd&#10;MB/umUMr4cExHsIdPlIZsG/6FSUr436/dR7xUDislDRozYL6X2vmBCXqm4b2z/JJ1FFIm8n0FEIi&#10;7tCyPLTodX1pIIkcg8jytIz4oIaldKZ+whRZxKwwMc2Ru6BhWF6GbmBgCnGxWCQQuteycKMfLI+h&#10;I81Rm4/tE3O2F3CA8m/N0MRs9krHHTZ6ertYB2gxiTwS3bHaPwA6P2m/n1JxtBzuE2o/S+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8V84e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13B4A27"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3A448F1" w14:textId="77777777" w:rsidR="00014758" w:rsidRDefault="00014758" w:rsidP="009C2B67">
    <w:pPr>
      <w:pStyle w:val="Brdtext"/>
    </w:pPr>
    <w:r>
      <w:rPr>
        <w:noProof/>
        <w:lang w:eastAsia="sv-SE"/>
      </w:rPr>
      <mc:AlternateContent>
        <mc:Choice Requires="wps">
          <w:drawing>
            <wp:anchor distT="0" distB="0" distL="0" distR="0" simplePos="0" relativeHeight="25165836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605EE1"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4" type="#_x0000_t202" style="position:absolute;left:0;text-align:left;margin-left:5.4pt;margin-top:610.95pt;width:44.2pt;height:9.6pt;z-index:251658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si7kAIAAJMFAAAOAAAAZHJzL2Uyb0RvYy54bWysVFFP2zAQfp+0/2D5faQpBd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rE&#10;2x1PKdGsxiM9ija4NSqYRH4a62eAPVgAQ/vFtMAO5x6HsexWujr+URCBHUxvd+wiGOE4PDnNjyew&#10;cJjycT4dJ/azvbN1PnwVpiZxUVCHx0ucss2ND7gIoAMk5vJGVeV1pVTaRMGIS+XIhuGpVUhXhMcf&#10;KKVJU9DT45NRCqxNdO8iKx3DiCSZPl0svCswrcJWiYhR+ruQoCzV+UZuxrnQu/wJHVESqd7j2OP3&#10;t3qPc1cHPFJmo8POua60can61GN7ysqfA2Wyw4Pwg7rjMrTLNmnl7GwQwNKUW+jCma6zvOXXFV7v&#10;hvlwzxxaCQ+O8RDu8JHKgH3TryhZGff7rfOIh8JhpaRBaxbU/1ozJyhR3zS0P80nUUchbSYnZxAS&#10;cYeW5aFFr+tLA0nkGESWp2XEBzUspTP1E6bIImaFiWmO3AUNw/IydAMDU4iLxSKB0L2WhRv9YHkM&#10;HWmO2nxsn5izvYADlH9rhiZms1c67rDR09vFOkCLSeSR6I7V/gHQ+Un7/ZSKo+Vwn1D7WTp/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Hsi7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2605EE1"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C91B8AE" w14:textId="77777777" w:rsidR="00014758" w:rsidRDefault="00014758" w:rsidP="00EE1584">
    <w:pPr>
      <w:pStyle w:val="Brdtext"/>
    </w:pPr>
    <w:r>
      <w:rPr>
        <w:noProof/>
        <w:lang w:eastAsia="sv-SE"/>
      </w:rPr>
      <mc:AlternateContent>
        <mc:Choice Requires="wps">
          <w:drawing>
            <wp:anchor distT="0" distB="0" distL="0" distR="0" simplePos="0" relativeHeight="2516582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AC0D93"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5" type="#_x0000_t202" style="position:absolute;left:0;text-align:left;margin-left:393pt;margin-top:611.25pt;width:44.2pt;height:9.6pt;z-index:25165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uZuIjgIAAJMFAAAOAAAAZHJzL2Uyb0RvYy54bWysVF1v2yAUfZ+0/4B4Xx2n31GcKmvVaVLV&#10;VmunPhMMiTUMDEjs7NfvgO0k6/rSaS82cM+9l3s4906v2lqRjXC+Mrqg+dGIEqG5KSu9LOj359tP&#10;F5T4wHTJlNGioFvh6dXs44dpYydibFZGlcIRBNF+0tiCrkKwkyzzfCVq5o+MFRpGaVzNArZumZWO&#10;NYheq2w8Gp1ljXGldYYL73F60xnpLMWXUvDwIKUXgaiC4m4hfV36LuI3m03ZZOmYXVW8vwb7h1vU&#10;rNJIugt1wwIja1f9FaquuDPeyHDETZ0ZKSsuUg2oJh+9quZpxaxItYAcb3c0+f8Xlt9vHh2pSrzd&#10;CfjRrMYjPYs2uDUqyCM/jfUTwJ4sgKH9bFpgh3OPw1h2K10d/yiIwI5I2x27CEY4Dk/P8uOYg8OU&#10;j/PLcWI/2ztb58MXYWoSFwV1eLzEKdvc+YCLADpAYi5vVFXeVkqlTRSMuFaObBieWoV0RXj8gVKa&#10;NAU9Oz4dpcDaRPcustIxjEiS6dPFwrsC0ypslYgYpb8JCcpSnW/kZpwLvcuf0BElkeo9jj1+f6v3&#10;OHd1wCNlNjrsnOtKG5eqTz22p6z8MVAmOzwIP6g7LkO7aJNWzi8GASxMuYUunOk6y1t+W+H17pgP&#10;j8yhlfDgGA/hAR+pDNg3/YqSlXG/3jqPeCgcVkoatGZB/c81c4IS9VVD+5f5SdRRSJuT03MIibhD&#10;y+LQotf1tYEkcgwiy9My4oMaltKZ+gVTZB6zwsQ0R+6ChmF5HbqBgSnExXyeQOhey8KdfrI8ho40&#10;R20+ty/M2V7AAcq/N0MTs8krHXfY6OntfB2gxSTySHTHav8A6Pyk/X5KxdFyuE+o/Syd/QY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NuZuIjgIAAJM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68AC0D93"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E985932" w14:textId="77777777" w:rsidR="00014758" w:rsidRDefault="00014758" w:rsidP="00EE1584">
    <w:pPr>
      <w:pStyle w:val="Brdtext"/>
    </w:pPr>
    <w:r>
      <w:rPr>
        <w:noProof/>
        <w:lang w:eastAsia="sv-SE"/>
      </w:rPr>
      <mc:AlternateContent>
        <mc:Choice Requires="wps">
          <w:drawing>
            <wp:anchor distT="0" distB="0" distL="0" distR="0" simplePos="0" relativeHeight="25165827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746F2B"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6" type="#_x0000_t202" style="position:absolute;left:0;text-align:left;margin-left:393pt;margin-top:611.25pt;width:44.2pt;height:9.6pt;z-index:2516582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MyjXkAIAAJMFAAAOAAAAZHJzL2Uyb0RvYy54bWysVF1v2yAUfZ+0/4B4Xx0n/VijOlXWqtOk&#10;qq3WTn0mGBJrGBiQ2Nmv7wHbSdb1pdNebOCeey/33MO9uGxrRTbC+croguZHI0qE5qas9LKgP55u&#10;Pn2mxAemS6aMFgXdCk8vZx8/XDR2KsZmZVQpHEEQ7aeNLegqBDvNMs9Xomb+yFihYZTG1Sxg65ZZ&#10;6ViD6LXKxqPRadYYV1pnuPAep9edkc5SfCkFD/dSehGIKijuFtLXpe8ifrPZBZsuHbOrivfXYP9w&#10;i5pVGkl3oa5ZYGTtqr9C1RV3xhsZjripMyNlxUWqAdXko1fVPK6YFakWkOPtjib//8Lyu82DI1WJ&#10;3k3QKs1qNOlJtMGtUUEe+WmsnwL2aAEM7RfTAjucexzGslvp6vhHQQR2ML3dsYtghOPw5DSfHMPC&#10;YcrH+fk4sZ/tna3z4aswNYmLgjo0L3HKNrc+4CKADpCYyxtVlTeVUmkTBSOulCMbhlarkK4Ijz9Q&#10;SpOmoKeTk1EKrE107yIrHcOIJJk+XSy8KzCtwlaJiFH6u5CgLNX5Rm7GudC7/AkdURKp3uPY4/e3&#10;eo9zVwc8Umajw865rrRxqfr0xvaUlT8HymSHB+EHdcdlaBdt0srZ+SCAhSm30IUz3cvylt9U6N4t&#10;8+GBOTwlNBzjIdzjI5UB+6ZfUbIy7vdb5xEPhcNKSYOnWVD/a82coER909D+eX4cdRTS5vjkDEIi&#10;7tCyOLTodX1lIIkcg8jytIz4oIaldKZ+xhSZx6wwMc2Ru6BhWF6FbmBgCnExnycQXq9l4VY/Wh5D&#10;R5qjNp/aZ+ZsL+AA5d+Z4RGz6Ssdd9jo6e18HaDFJPJIdMdq3wC8/KT9fkrF0XK4T6j9LJ29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IzKNe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6746F2B"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8AC17E" w14:textId="77777777" w:rsidR="00014758" w:rsidRDefault="00014758" w:rsidP="009C2B67">
    <w:pPr>
      <w:pStyle w:val="Brdtext"/>
    </w:pPr>
    <w:r>
      <w:rPr>
        <w:noProof/>
        <w:lang w:eastAsia="sv-SE"/>
      </w:rPr>
      <mc:AlternateContent>
        <mc:Choice Requires="wps">
          <w:drawing>
            <wp:anchor distT="0" distB="0" distL="0" distR="0" simplePos="0" relativeHeight="25165836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4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B2810E"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9" type="#_x0000_t202" style="position:absolute;left:0;text-align:left;margin-left:5.4pt;margin-top:610.95pt;width:44.2pt;height:9.6pt;z-index:2516583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bO96kAIAAJMFAAAOAAAAZHJzL2Uyb0RvYy54bWysVFFP2zAQfp+0/2D5faQphU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rx&#10;dpMxJZrVeKRH0Qa3RgWTyE9j/RSwhQUwtF9MC+xw7nEYy26lq+MfBRHYwfR2xy6CEY7Dk9P8eAIL&#10;hykf5+fjxH62d7bOh6/C1CQuCurweIlTtrn1ARcBdIDEXN6oqryplEqbKBhxpRzZMDy1CumK8PgD&#10;pTRpCnp6fDJKgbWJ7l1kpWMYkSTTp4uFdwWmVdgqETFKfxcSlKU638jNOBd6lz+hI0oi1Xsce/z+&#10;Vu9x7uqAR8psdNg515U2LlWfemxPWflzoEx2eBB+UHdchnbZJq2cjQcBLE25hS6c6TrLW35T4fVu&#10;mQ8PzKGV8OAYD+EeH6kM2Df9ipKVcb/fOo94KBxWShq0ZkH9rzVzghL1TUP75/kk6iikzeTkM4RE&#10;3KFleWjR6/rKQBI5BpHlaRnxQQ1L6Uz9hCkyj1lhYpojd0HDsLwK3cDAFOJiPk8gdK9l4VYvLI+h&#10;I81Rm4/tE3O2F3CA8u/M0MRs+krHHTZ6ejtfB2gxiTwS3bHaPwA6P2m/n1JxtBzuE2o/S2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kbO96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AB2810E"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821EF6C" w14:textId="77777777" w:rsidR="00014758" w:rsidRDefault="00014758" w:rsidP="00EE1584">
    <w:pPr>
      <w:pStyle w:val="Brdtext"/>
    </w:pPr>
    <w:r>
      <w:rPr>
        <w:noProof/>
        <w:lang w:eastAsia="sv-SE"/>
      </w:rPr>
      <mc:AlternateContent>
        <mc:Choice Requires="wps">
          <w:drawing>
            <wp:anchor distT="0" distB="0" distL="0" distR="0" simplePos="0" relativeHeight="25165827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884E82"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0" type="#_x0000_t202" style="position:absolute;left:0;text-align:left;margin-left:393pt;margin-top:611.25pt;width:44.2pt;height:9.6pt;z-index:2516582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2LpNkAIAAJMFAAAOAAAAZHJzL2Uyb0RvYy54bWysVFFP2zAQfp+0/2D5faRpC4OKFHUgpkkI&#10;0GDi2XVsGs2xPdtt0v16PjtJ2zFemPaS2L7v7nyfv7vzi7ZWZCOcr4wuaH40okRobspKPxf0x+P1&#10;p1NKfGC6ZMpoUdCt8PRi/vHDeWNnYmxWRpXCEQTRftbYgq5CsLMs83wlauaPjBUaRmlczQK27jkr&#10;HWsQvVbZeDQ6yRrjSusMF97j9Koz0nmKL6Xg4U5KLwJRBcXdQvq69F3GbzY/Z7Nnx+yq4v012D/c&#10;omaVRtJdqCsWGFm76q9QdcWd8UaGI27qzEhZcZFqQDX56FU1DytmRaoF5Hi7o8n/v7D8dnPvSFXi&#10;7aYTSjSr8UiPog1ujQryyE9j/QywBwtgaL+YFtjh3OMwlt1KV8c/CiKwg+ntjl0EIxyHxyf5ZAoL&#10;hykf52fjxH62d7bOh6/C1CQuCurweIlTtrnxARcBdIDEXN6oqryulEqbKBhxqRzZMDy1CumK8PgD&#10;pTRpCnoyOR6lwNpE9y6y0jGMSJLp08XCuwLTKmyViBilvwsJylKdb+RmnAu9y5/QESWR6j2OPX5/&#10;q/c4d3XAI2U2Ouyc60obl6pPPbanrPw5UCY7PAg/qDsuQ7tsk1ZOJ4MAlqbcQhfOdJ3lLb+u8Ho3&#10;zId75tBKeHCMh3CHj1QG7Jt+RcnKuN9vnUc8FA4rJQ1as6D+15o5QYn6pqH9s3wadRTSZnr8GUIi&#10;7tCyPLTodX1pIIkcg8jytIz4oIaldKZ+whRZxKwwMc2Ru6BhWF6GbmBgCnGxWCQQuteycKMfLI+h&#10;I81Rm4/tE3O2F3CA8m/N0MRs9krHHTZ6ertYB2gxiTwS3bHaPwA6P2m/n1JxtBzuE2o/S+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rYuk2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6884E82"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A556A47" w14:textId="77777777" w:rsidR="00014758" w:rsidRDefault="00014758" w:rsidP="00EE1584">
    <w:pPr>
      <w:pStyle w:val="Brdtext"/>
    </w:pPr>
    <w:r>
      <w:rPr>
        <w:noProof/>
        <w:lang w:eastAsia="sv-SE"/>
      </w:rPr>
      <mc:AlternateContent>
        <mc:Choice Requires="wps">
          <w:drawing>
            <wp:anchor distT="0" distB="0" distL="0" distR="0" simplePos="0" relativeHeight="25165827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C936CF"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1" type="#_x0000_t202" style="position:absolute;left:0;text-align:left;margin-left:393pt;margin-top:611.25pt;width:44.2pt;height:9.6pt;z-index:2516582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o9SyjgIAAJMFAAAOAAAAZHJzL2Uyb0RvYy54bWysVF1P2zAUfZ+0/2D5faQphUFFijoQ0yQE&#10;aGXi2XVsGs2xPdtt0v16jp2k7RgvTHtJbN9zv8499sVlWyuyEc5XRhc0PxpRIjQ3ZaWfC/rj8ebT&#10;GSU+MF0yZbQo6FZ4ejn7+OGisVMxNiujSuEIgmg/bWxBVyHYaZZ5vhI180fGCg2jNK5mAVv3nJWO&#10;NYheq2w8Gp1mjXGldYYL73F63RnpLMWXUvBwL6UXgaiCoraQvi59l/GbzS7Y9Nkxu6p4Xwb7hypq&#10;Vmkk3YW6ZoGRtav+ClVX3BlvZDjips6MlBUXqQd0k49edbNYMStSLyDH2x1N/v+F5XebB0eqErOb&#10;5JRoVmNIj6INbo0O8shPY/0UsIUFMLRfTAvscO5xGNtupavjHw0R2MH0dscughGOw5PT/HgCC4cp&#10;H+fn48R+tne2zoevwtQkLgrqMLzEKdvc+oBCAB0gMZc3qipvKqXSJgpGXClHNgyjViGVCI8/UEqT&#10;pqCnxyejFFib6N5FVjqGEUkyfbrYeNdgWoWtEhGj9HchQVnq843cjHOhd/kTOqIkUr3Hscfvq3qP&#10;c9cHPFJmo8POua60can7dMf2lJU/B8pkhwfhB33HZWiXbdLK2WQQwNKUW+jCme5mectvKkzvlvnw&#10;wByuEgaO5yHc4yOVAfumX1GyMu73W+cRD4XDSkmDq1lQ/2vNnKBEfdPQ/nk+iToKaTM5+QwhEXdo&#10;WR5a9Lq+MpAE1I3q0jLigxqW0pn6Ca/IPGaFiWmO3AUNw/IqdA8GXiEu5vMEwu21LNzqheUxdKQ5&#10;avOxfWLO9gIOUP6dGS4xm77ScYeNnt7O1wFaTCKPRHes9gPAzU/a71+p+LQc7hNq/5bOXg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ao9SyjgIAAJM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19C936CF"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1CBEDF1" w14:textId="77777777" w:rsidR="00014758" w:rsidRDefault="00014758" w:rsidP="009C2B67">
    <w:pPr>
      <w:pStyle w:val="Brdtext"/>
    </w:pPr>
    <w:r>
      <w:rPr>
        <w:noProof/>
        <w:lang w:eastAsia="sv-SE"/>
      </w:rPr>
      <mc:AlternateContent>
        <mc:Choice Requires="wps">
          <w:drawing>
            <wp:anchor distT="0" distB="0" distL="0" distR="0" simplePos="0" relativeHeight="25165837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4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801FF0"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4" type="#_x0000_t202" style="position:absolute;left:0;text-align:left;margin-left:5.4pt;margin-top:610.95pt;width:44.2pt;height:9.6pt;z-index:2516583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GTEDkAIAAJMFAAAOAAAAZHJzL2Uyb0RvYy54bWysVF1v2yAUfZ+0/4B4Xx2nST+iOlXWqtOk&#10;qq3WTn0mGBprGBiQ2Nmv3wHbSdb1pdNebOCeey/3cO69uGxrRTbC+croguZHI0qE5qas9EtBvz/d&#10;fDqjxAemS6aMFgXdCk8v5x8/XDR2JsZmZVQpHEEQ7WeNLegqBDvLMs9Xomb+yFihYZTG1Sxg616y&#10;0rEG0WuVjUejk6wxrrTOcOE9Tq87I52n+FIKHu6l9CIQVVDcLaSvS99l/GbzCzZ7ccyuKt5fg/3D&#10;LWpWaSTdhbpmgZG1q/4KVVfcGW9kOOKmzoyUFRepBlSTj15V87hiVqRaQI63O5r8/wvL7zYPjlQl&#10;3m4ypUSzGo/0JNrg1qhgEvlprJ8B9mgBDO1n0wI7nHscxrJb6er4R0EEdjC93bGLYITjcHqSH09g&#10;4TDl4/x8nNjP9s7W+fBFmJrERUEdHi9xyja3PuAigA6QmMsbVZU3lVJpEwUjrpQjG4anViFdER5/&#10;oJQmTUFPjqejFFib6N5FVjqGEUkyfbpYeFdgWoWtEhGj9DchQVmq843cjHOhd/kTOqIkUr3Hscfv&#10;b/Ue564OeKTMRoedc11p41L1qcf2lJU/BspkhwfhB3XHZWiXbdLK2ekggKUpt9CFM11nectvKrze&#10;LfPhgTm0Eh4c4yHc4yOVAfumX1GyMu7XW+cRD4XDSkmD1iyo/7lmTlCivmpo/zyfRB2FtJlMTyEk&#10;4g4ty0OLXtdXBpLIMYgsT8uID2pYSmfqZ0yRRcwKE9McuQsahuVV6AYGphAXi0UCoXstC7f60fIY&#10;OtIctfnUPjNnewEHKP/ODE3MZq903GGjp7eLdYAWk8gj0R2r/QOg85P2+ykVR8vhPqH2s3T+G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hGTED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A801FF0"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67566BA" w14:textId="77777777" w:rsidR="00014758" w:rsidRDefault="00014758" w:rsidP="00EE1584">
    <w:pPr>
      <w:pStyle w:val="Brdtext"/>
    </w:pPr>
    <w:r>
      <w:rPr>
        <w:noProof/>
        <w:lang w:eastAsia="sv-SE"/>
      </w:rPr>
      <mc:AlternateContent>
        <mc:Choice Requires="wps">
          <w:drawing>
            <wp:anchor distT="0" distB="0" distL="0" distR="0" simplePos="0" relativeHeight="2516582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0C7726"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5" type="#_x0000_t202" style="position:absolute;left:0;text-align:left;margin-left:393pt;margin-top:611.25pt;width:44.2pt;height:9.6pt;z-index:2516582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6I0CkAIAAJMFAAAOAAAAZHJzL2Uyb0RvYy54bWysVFFP2zAQfp+0/2D5faQppYOKFHUgpkkI&#10;0GDi2XVsGs2xPdtt0v16PjtJ2zFemPaS2L7v7nyfv7vzi7ZWZCOcr4wuaH40okRobspKPxf0x+P1&#10;p1NKfGC6ZMpoUdCt8PRi/vHDeWNnYmxWRpXCEQTRftbYgq5CsLMs83wlauaPjBUaRmlczQK27jkr&#10;HWsQvVbZeDSaZo1xpXWGC+9xetUZ6TzFl1LwcCelF4GoguJuIX1d+i7jN5ufs9mzY3ZV8f4a7B9u&#10;UbNKI+ku1BULjKxd9VeouuLOeCPDETd1ZqSsuEg1oJp89KqahxWzItUCcrzd0eT/X1h+u7l3pCrx&#10;dpMpJZrVeKRH0Qa3RgV55KexfgbYgwUwtF9MC+xw7nEYy26lq+MfBRHYwfR2xy6CEY7Dk2l+PIGF&#10;w5SP87NxYj/bO1vnw1dhahIXBXV4vMQp29z4gIsAOkBiLm9UVV5XSqVNFIy4VI5sGJ5ahXRFePyB&#10;Upo0BZ0en4xSYG2iexdZ6RhGJMn06WLhXYFpFbZKRIzS34UEZanON3IzzoXe5U/oiJJI9R7HHr+/&#10;1XucuzrgkTIbHXbOdaWNS9WnHttTVv4cKJMdHoQf1B2XoV22SSunp4MAlqbcQhfOdJ3lLb+u8Ho3&#10;zId75tBKeHCMh3CHj1QG7Jt+RcnKuN9vnUc8FA4rJQ1as6D+15o5QYn6pqH9s3wSdRTSZnLyGUIi&#10;7tCyPLTodX1pIIkcg8jytIz4oIaldKZ+whRZxKwwMc2Ru6BhWF6GbmBgCnGxWCQQuteycKMfLI+h&#10;I81Rm4/tE3O2F3CA8m/N0MRs9krHHTZ6ertYB2gxiTwS3bHaPwA6P2m/n1JxtBzuE2o/S+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3ojQK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E0C7726"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7807F3D" w14:textId="77777777" w:rsidR="00014758" w:rsidRDefault="00014758" w:rsidP="00EE1584">
    <w:pPr>
      <w:pStyle w:val="Brdtext"/>
    </w:pPr>
    <w:r>
      <w:rPr>
        <w:noProof/>
        <w:lang w:eastAsia="sv-SE"/>
      </w:rPr>
      <mc:AlternateContent>
        <mc:Choice Requires="wps">
          <w:drawing>
            <wp:anchor distT="0" distB="0" distL="0" distR="0" simplePos="0" relativeHeight="25165827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3E2B6F"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6" type="#_x0000_t202" style="position:absolute;left:0;text-align:left;margin-left:393pt;margin-top:611.25pt;width:44.2pt;height:9.6pt;z-index:2516582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NNFvjwIAAJMFAAAOAAAAZHJzL2Uyb0RvYy54bWysVFFP2zAQfp+0/2D5faQphdGKFHUgpkkI&#10;0GDi2XVsGs2xPdtt0v16PjtJ2zFemPaS2L7v7nyfv7vzi7ZWZCOcr4wuaH40okRobspKPxf0x+P1&#10;pzNKfGC6ZMpoUdCt8PRi/vHDeWNnYmxWRpXCEQTRftbYgq5CsLMs83wlauaPjBUaRmlczQK27jkr&#10;HWsQvVbZeDQ6zRrjSusMF97j9Koz0nmKL6Xg4U5KLwJRBcXdQvq69F3GbzY/Z7Nnx+yq4v012D/c&#10;omaVRtJdqCsWGFm76q9QdcWd8UaGI27qzEhZcZFqQDX56FU1DytmRaoF5Hi7o8n/v7D8dnPvSFXi&#10;7SYTSjSr8UiPog1ujQryyE9j/QywBwtgaL+YFtjh3OMwlt1KV8c/CiKwg+ntjl0EIxyHJ6f58QQW&#10;DlM+zqfjxH62d7bOh6/C1CQuCurweIlTtrnxARcBdIDEXN6oqryulEqbKBhxqRzZMDy1CumK8PgD&#10;pTRpCnp6fDJKgbWJ7l1kpWMYkSTTp4uFdwWmVdgqETFKfxcSlKU638jNOBd6lz+hI0oi1Xsce/z+&#10;Vu9x7uqAR8psdNg515U2LlWfemxPWflzoEx2eBB+UHdchnbZJq2cTQcBLE25hS6c6TrLW35d4fVu&#10;mA/3zKGV8OAYD+EOH6kM2Df9ipKVcb/fOo94KBxWShq0ZkH9rzVzghL1TUP7U0g19nLaTE4+Q0jE&#10;HVqWhxa9ri8NJJFjEFmelhEf1LCUztRPmCKLmBUmpjlyFzQMy8vQDQxMIS4WiwRC91oWbvSD5TF0&#10;pDlq87F9Ys72Ag5Q/q0ZmpjNXum4w0ZPbxfrAC0mkUeiO1b7B0DnJ+33UyqOlsN9Qu1n6fwF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jDTRb4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43E2B6F"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AD6CA37" w14:textId="77777777" w:rsidR="00014758" w:rsidRDefault="00014758" w:rsidP="009C2B67">
    <w:pPr>
      <w:pStyle w:val="Brdtext"/>
    </w:pPr>
    <w:r>
      <w:rPr>
        <w:noProof/>
        <w:lang w:eastAsia="sv-SE"/>
      </w:rPr>
      <mc:AlternateContent>
        <mc:Choice Requires="wps">
          <w:drawing>
            <wp:anchor distT="0" distB="0" distL="0" distR="0" simplePos="0" relativeHeight="25165837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4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5EE91A"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9" type="#_x0000_t202" style="position:absolute;left:0;text-align:left;margin-left:5.4pt;margin-top:610.95pt;width:44.2pt;height:9.6pt;z-index:2516583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kE2PkAIAAJMFAAAOAAAAZHJzL2Uyb0RvYy54bWysVFFv2yAQfp+0/4B4Xx2nabdGcaqsVadJ&#10;VVutmfpMMDTWMDAgsbNfvw9sJ1nXl057sYH77o777uNml22tyFY4Xxld0PxkRInQ3JSVfi7o9+XN&#10;h0+U+MB0yZTRoqA74enl/P27WWOnYmzWRpXCEQTRftrYgq5DsNMs83wtauZPjBUaRmlczQK27jkr&#10;HWsQvVbZeDQ6zxrjSusMF97j9Loz0nmKL6Xg4V5KLwJRBcXdQvq69F3FbzafsemzY3Zd8f4a7B9u&#10;UbNKI+k+1DULjGxc9VeouuLOeCPDCTd1ZqSsuEg1oJp89KKaxzWzItUCcrzd0+T/X1h+t31wpCrR&#10;uwlapVmNJi1FG9wGFUwiP431U8AeLYCh/WxaYIdzj8NYditdHf8oiMAOpnd7dhGMcByeneenE1g4&#10;TPk4vxgn9rODs3U+fBGmJnFRUIfmJU7Z9tYHXATQARJzeaOq8qZSKm2iYMSVcmTL0GoV0hXh8QdK&#10;adIU9Pz0bJQCaxPdu8hKxzAiSaZPFwvvCkyrsFMiYpT+JiQoS3W+kptxLvQ+f0JHlESqtzj2+MOt&#10;3uLc1QGPlNnosHeuK21cqj69sQNl5Y+BMtnhQfhR3XEZ2lWbtHIxHgSwMuUOunCme1ne8psK3btl&#10;Pjwwh6eEhmM8hHt8pDJg3/QrStbG/XrtPOKhcFgpafA0C+p/bpgTlKivGtq/yCdRRyFtJmcfISTi&#10;ji2rY4ve1FcGksgxiCxPy4gPalhKZ+onTJFFzAoT0xy5CxqG5VXoBgamEBeLRQLh9VoWbvWj5TF0&#10;pDlqc9k+MWd7AQco/84Mj5hNX+i4w0ZPbxebAC0mkUeiO1b7BuDlJ+33UyqOluN9Qh1m6fw3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ukE2P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35EE91A"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5FAF0C7" w14:textId="77777777" w:rsidR="00014758" w:rsidRDefault="00014758" w:rsidP="00EE1584">
    <w:pPr>
      <w:pStyle w:val="Brdtext"/>
    </w:pPr>
    <w:r>
      <w:rPr>
        <w:noProof/>
        <w:lang w:eastAsia="sv-SE"/>
      </w:rPr>
      <mc:AlternateContent>
        <mc:Choice Requires="wps">
          <w:drawing>
            <wp:anchor distT="0" distB="0" distL="0" distR="0" simplePos="0" relativeHeight="25165827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F37323"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0" type="#_x0000_t202" style="position:absolute;left:0;text-align:left;margin-left:393pt;margin-top:611.25pt;width:44.2pt;height:9.6pt;z-index:2516582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JBi4kAIAAJMFAAAOAAAAZHJzL2Uyb0RvYy54bWysVFFv2yAQfp+0/4B4Xx2nabdEdaqsVadJ&#10;VVstnfpMMDTWMDAgsbNfvw9sJ1nXl057sYH77o77+O4uLttaka1wvjK6oPnJiBKhuSkr/VzQ7483&#10;Hz5R4gPTJVNGi4LuhKeX8/fvLho7E2OzNqoUjiCI9rPGFnQdgp1lmedrUTN/YqzQMErjahawdc9Z&#10;6ViD6LXKxqPRedYYV1pnuPAep9edkc5TfCkFD/dSehGIKijuFtLXpe8qfrP5BZs9O2bXFe+vwf7h&#10;FjWrNJLuQ12zwMjGVX+FqivujDcynHBTZ0bKiotUA6rJRy+qWa6ZFakWkOPtnib//8Lyu+2DI1WJ&#10;t5tMKdGsxiM9ija4DSrIIz+N9TPAlhbA0H42LbDDucdhLLuVro5/FERgB9O7PbsIRjgOz87z0wks&#10;HKZ8nE/Hif3s4GydD1+EqUlcFNTh8RKnbHvrAy4C6ACJubxRVXlTKZU2UTDiSjmyZXhqFdIV4fEH&#10;SmnSFPT89GyUAmsT3bvISscwIkmmTxcL7wpMq7BTImKU/iYkKEt1vpKbcS70Pn9CR5REqrc49vjD&#10;rd7i3NUBj5TZ6LB3rittXKo+9diBsvLHQJns8CD8qO64DO2qTVqZng4CWJlyB10403WWt/ymwuvd&#10;Mh8emEMr4cExHsI9PlIZsG/6FSVr4369dh7xUDislDRozYL6nxvmBCXqq4b2p/kk6iikzeTsI4RE&#10;3LFldWzRm/rKQBI5BpHlaRnxQQ1L6Uz9hCmyiFlhYpojd0HDsLwK3cDAFOJisUggdK9l4VYvLY+h&#10;I81Rm4/tE3O2F3CA8u/M0MRs9kLHHTZ6ervYBGgxiTwS3bHaPwA6P2m/n1JxtBzvE+owS+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AkGLi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0F37323"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6331B64" w14:textId="77777777" w:rsidR="00014758" w:rsidRDefault="00014758" w:rsidP="00EE1584">
    <w:pPr>
      <w:pStyle w:val="Brdtext"/>
    </w:pPr>
    <w:r>
      <w:rPr>
        <w:noProof/>
        <w:lang w:eastAsia="sv-SE"/>
      </w:rPr>
      <mc:AlternateContent>
        <mc:Choice Requires="wps">
          <w:drawing>
            <wp:anchor distT="0" distB="0" distL="0" distR="0" simplePos="0" relativeHeight="25165827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B78697"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1" type="#_x0000_t202" style="position:absolute;left:0;text-align:left;margin-left:393pt;margin-top:611.25pt;width:44.2pt;height:9.6pt;z-index:2516582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Nf9hkAIAAJMFAAAOAAAAZHJzL2Uyb0RvYy54bWysVFFP2zAQfp+0/2D5faQpBd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rE&#10;203OKNGsxiM9ija4NSrIIz+N9TPAHiyAof1iWmCHc4/DWHYrXR3/KIjADqa3O3YRjHAcnpzmxxNY&#10;OEz5OJ+OE/vZ3tk6H74KU5O4KKjD4yVO2ebGB1wE0AESc3mjqvK6UiptomDEpXJkw/DUKqQrwuMP&#10;lNKkKejp8ckoBdYmuneRlY5hRJJMny4W3hWYVmGrRMQo/V1IUJbqfCM341zoXf6EjiiJVO9x7PH7&#10;W73HuasDHimz0WHnXFfauFR96rE9ZeXPgTLZ4UH4Qd1xGdplm7QynQwCWJpyC10403WWt/y6wuvd&#10;MB/umUMr4cExHsIdPlIZsG/6FSUr436/dR7xUDislDRozYL6X2vmBCXqm4b2p/kk6iikzeTkDEIi&#10;7tCyPLTodX1pIIkcg8jytIz4oIaldKZ+whRZxKwwMc2Ru6BhWF6GbmBgCnGxWCQQuteycKMfLI+h&#10;I81Rm4/tE3O2F3CA8m/N0MRs9krHHTZ6ertYB2gxiTwS3bHaPwA6P2m/n1JxtBzuE2o/S+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Y1/2G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8B78697"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E8BD3D4" w14:textId="77777777" w:rsidR="00014758" w:rsidRDefault="00014758" w:rsidP="009C2B67">
    <w:pPr>
      <w:pStyle w:val="Brdtext"/>
    </w:pPr>
    <w:r>
      <w:rPr>
        <w:noProof/>
        <w:lang w:eastAsia="sv-SE"/>
      </w:rPr>
      <mc:AlternateContent>
        <mc:Choice Requires="wps">
          <w:drawing>
            <wp:anchor distT="0" distB="0" distL="0" distR="0" simplePos="0" relativeHeight="25165837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5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051025"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4" type="#_x0000_t202" style="position:absolute;left:0;text-align:left;margin-left:5.4pt;margin-top:610.95pt;width:44.2pt;height:9.6pt;z-index:2516583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DDSmjgIAAJMFAAAOAAAAZHJzL2Uyb0RvYy54bWysVF1P2zAUfZ+0/2D5faQpLYyKFHUgpkkI&#10;0GDi2XVsGs2xPdtt0v16jp2k7RgvTHtJbN9zv8499vlFWyuyEc5XRhc0PxpRIjQ3ZaWfC/rj8frT&#10;Z0p8YLpkymhR0K3w9GL+8cN5Y2dibFZGlcIRBNF+1tiCrkKwsyzzfCVq5o+MFRpGaVzNArbuOSsd&#10;axC9Vtl4NDrJGuNK6wwX3uP0qjPSeYovpeDhTkovAlEFRW0hfV36LuM3m5+z2bNjdlXxvgz2D1XU&#10;rNJIugt1xQIja1f9FaquuDPeyHDETZ0ZKSsuUg/oJh+96uZhxaxIvYAcb3c0+f8Xlt9u7h2pSsxu&#10;mlOiWY0hPYo2uDU6mER+GutngD1YAEP7xbTADuceh7HtVro6/tEQgR1Mb3fsIhjhOJye5McTWDhM&#10;+Tg/Gyf2s72zdT58FaYmcVFQh+ElTtnmxgcUAugAibm8UVV5XSmVNlEw4lI5smEYtQqpRHj8gVKa&#10;NAU9OZ6OUmBtonsXWekYRiTJ9Oli412DaRW2SkSM0t+FBGWpzzdyM86F3uVP6IiSSPUexx6/r+o9&#10;zl0f8EiZjQ4757rSxqXu0x3bU1b+HCiTHR6EH/Qdl6FdtkkrZ6eDAJam3EIXznQ3y1t+XWF6N8yH&#10;e+ZwlTBwPA/hDh+pDNg3/YqSlXG/3zqPeCgcVkoaXM2C+l9r5gQl6puG9s/ySdRRSJvJ9BRCIu7Q&#10;sjy06HV9aSAJqBvVpWXEBzUspTP1E16RRcwKE9McuQsahuVl6B4MvEJcLBYJhNtrWbjRD5bH0JHm&#10;qM3H9ok52ws4QPm3ZrjEbPZKxx02enq7WAdoMYk8Et2x2g8ANz9pv3+l4tNyuE+o/Vs6fwE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Cww0po4CAACT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10051025"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5D6EA2A" w14:textId="77777777" w:rsidR="00014758" w:rsidRDefault="00014758" w:rsidP="00EE1584">
    <w:pPr>
      <w:pStyle w:val="Brdtext"/>
    </w:pPr>
    <w:r>
      <w:rPr>
        <w:noProof/>
        <w:lang w:eastAsia="sv-SE"/>
      </w:rPr>
      <mc:AlternateContent>
        <mc:Choice Requires="wps">
          <w:drawing>
            <wp:anchor distT="0" distB="0" distL="0" distR="0" simplePos="0" relativeHeight="2516582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D1AFD3"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5" type="#_x0000_t202" style="position:absolute;left:0;text-align:left;margin-left:393pt;margin-top:611.25pt;width:44.2pt;height:9.6pt;z-index:251658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YinkAIAAJMFAAAOAAAAZHJzL2Uyb0RvYy54bWysVFFP2zAQfp+0/2D5faQplNGKFHUgpkkI&#10;0GDi2XVsGs2xPdtt0v16PjtJ2zFemPaS2L7v7nyfv7vzi7ZWZCOcr4wuaH40okRobspKPxf0x+P1&#10;pzNKfGC6ZMpoUdCt8PRi/vHDeWNnYmxWRpXCEQTRftbYgq5CsLMs83wlauaPjBUaRmlczQK27jkr&#10;HWsQvVbZeDQ6zRrjSusMF97j9Koz0nmKL6Xg4U5KLwJRBcXdQvq69F3GbzY/Z7Nnx+yq4v012D/c&#10;omaVRtJdqCsWGFm76q9QdcWd8UaGI27qzEhZcZFqQDX56FU1DytmRaoF5Hi7o8n/v7D8dnPvSFXi&#10;7SZjSjSr8UiPog1ujQryyE9j/QywBwtgaL+YFtjh3OMwlt1KV8c/CiKwg+ntjl0EIxyHk9P8+AQW&#10;DlM+zqfjxH62d7bOh6/C1CQuCurweIlTtrnxARcBdIDEXN6oqryulEqbKBhxqRzZMDy1CumK8PgD&#10;pTRpCnp6PBmlwNpE9y6y0jGMSJLp08XCuwLTKmyViBilvwsJylKdb+RmnAu9y5/QESWR6j2OPX5/&#10;q/c4d3XAI2U2Ouyc60obl6pPPbanrPw5UCY7PAg/qDsuQ7tsk1amZ4MAlqbcQhfOdJ3lLb+u8Ho3&#10;zId75tBKeHCMh3CHj1QG7Jt+RcnKuN9vnUc8FA4rJQ1as6D+15o5QYn6pqH9aX4SdRTS5mTyGUIi&#10;7tCyPLTodX1pIIkcg8jytIz4oIaldKZ+whRZxKwwMc2Ru6BhWF6GbmBgCnGxWCQQuteycKMfLI+h&#10;I81Rm4/tE3O2F3CA8m/N0MRs9krHHTZ6ertYB2gxiTwS3bHaPwA6P2m/n1JxtBzuE2o/S+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f9iKe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ED1AFD3"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3C0F9C8" w14:textId="77777777" w:rsidR="00014758" w:rsidRDefault="00014758" w:rsidP="00EE1584">
    <w:pPr>
      <w:pStyle w:val="Brdtext"/>
    </w:pPr>
    <w:r>
      <w:rPr>
        <w:noProof/>
        <w:lang w:eastAsia="sv-SE"/>
      </w:rPr>
      <mc:AlternateContent>
        <mc:Choice Requires="wps">
          <w:drawing>
            <wp:anchor distT="0" distB="0" distL="0" distR="0" simplePos="0" relativeHeight="25165828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34397E"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6" type="#_x0000_t202" style="position:absolute;left:0;text-align:left;margin-left:393pt;margin-top:611.25pt;width:44.2pt;height:9.6pt;z-index:2516582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IdTKjwIAAJMFAAAOAAAAZHJzL2Uyb0RvYy54bWysVF1v2yAUfZ+0/4B4Xx2nH1uiOFXWqtOk&#10;qq3WTn0mGBJrGBiQ2Nmv3wHbSdb1pdNebOCeey/3cO6dXba1IlvhfGV0QfOTESVCc1NWelXQ7083&#10;Hz5R4gPTJVNGi4LuhKeX8/fvZo2dirFZG1UKRxBE+2ljC7oOwU6zzPO1qJk/MVZoGKVxNQvYulVW&#10;OtYgeq2y8Wh0kTXGldYZLrzH6XVnpPMUX0rBw72UXgSiCoq7hfR16buM32w+Y9OVY3Zd8f4a7B9u&#10;UbNKI+k+1DULjGxc9VeouuLOeCPDCTd1ZqSsuEg1oJp89KKaxzWzItUCcrzd0+T/X1h+t31wpCrx&#10;dufgR7Maj/Qk2uA2qCCP/DTWTwF7tACG9rNpgR3OPQ5j2a10dfyjIAI7Iu327CIY4Tg8v8hPz2Dh&#10;MOXjfDJO7GcHZ+t8+CJMTeKioA6Plzhl21sfcBFAB0jM5Y2qyptKqbSJghFXypEtw1OrkK4Ijz9Q&#10;SpOmoBenKDU6aRPdu8hKxxORJNOni4V3BaZV2CkRMUp/ExKUpTpfyc04F3qfP6EjSiLVWxx7/OFW&#10;b3Hu6oBHymx02DvXlTYuVZ967EBZ+WOgTHZ4EH5Ud1yGdtkmrUwmgwCWptxBF850neUtv6nwerfM&#10;hwfm0Ep4cIyHcI+PVAbsm35Fydq4X6+dRzwUDislDVqzoP7nhjlBifqqof1JfhZ1FNLm7PwjhETc&#10;sWV5bNGb+spAEjkGkeVpGfFBDUvpTP2MKbKIWWFimiN3QcOwvArdwMAU4mKxSCB0r2XhVj9aHkNH&#10;mqM2n9pn5mwv4ADl35mhidn0hY47bPT0drEJ0GISeSS6Y7V/AHR+0n4/peJoOd4n1GGWzn8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JiHUyo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634397E"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D77B839" w14:textId="77777777" w:rsidR="00014758" w:rsidRDefault="00014758" w:rsidP="009C2B67">
    <w:pPr>
      <w:pStyle w:val="Brdtext"/>
    </w:pPr>
    <w:r>
      <w:rPr>
        <w:noProof/>
        <w:lang w:eastAsia="sv-SE"/>
      </w:rPr>
      <mc:AlternateContent>
        <mc:Choice Requires="wps">
          <w:drawing>
            <wp:anchor distT="0" distB="0" distL="0" distR="0" simplePos="0" relativeHeight="25165837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5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B13AFB"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9" type="#_x0000_t202" style="position:absolute;left:0;text-align:left;margin-left:5.4pt;margin-top:610.95pt;width:44.2pt;height:9.6pt;z-index:2516583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O7cckAIAAJQFAAAOAAAAZHJzL2Uyb0RvYy54bWysVFFv2yAQfp+0/4B4Xx2nS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WJ&#10;t5tOKNGsxiM9ija4DSqYRH4a62eALS2Aof1sWmCHc4/DWHYrXR3/KIjADqZ3e3YRjHAcTs/y0wks&#10;HKZ8nJ+PE/vZwdk6H74IU5O4KKjD4yVO2fbWB1wE0AESc3mjqvKmUiptomDElXJky/DUKqQrwuMP&#10;lNKkKejZ6XSUAmsT3bvISscwIkmmTxcL7wpMq7BTImKU/iYkKEt1vpKbcS70Pn9CR5REqrc49vjD&#10;rd7i3NUBj5TZ6LB3rittXKo+9diBsvLHQJns8CD8qO64DO2q7bQyGg8KWJlyB2E407WWt/ymwvPd&#10;Mh8emEMv4cUxH8I9PlIZ0G/6FSVr4369dh7xkDislDTozYL6nxvmBCXqq4b4z/NJFFJIm8n0I5RE&#10;3LFldWzRm/rKQBM5JpHlaRnxQQ1L6Uz9hDGyiFlhYpojd0HDsLwK3cTAGOJisUggtK9l4VYvLY+h&#10;I89RnI/tE3O2V3CA9O/M0MVs9kLIHTZ6ervYBIgxqTwy3bHavwBaP4m/H1NxthzvE+owTO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EO7cc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7B13AFB"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DBB6E41" w14:textId="77777777" w:rsidR="00014758" w:rsidRDefault="00014758" w:rsidP="00EE1584">
    <w:pPr>
      <w:pStyle w:val="Brdtext"/>
    </w:pPr>
    <w:r>
      <w:rPr>
        <w:noProof/>
        <w:lang w:eastAsia="sv-SE"/>
      </w:rPr>
      <mc:AlternateContent>
        <mc:Choice Requires="wps">
          <w:drawing>
            <wp:anchor distT="0" distB="0" distL="0" distR="0" simplePos="0" relativeHeight="25165828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D437A5"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0" type="#_x0000_t202" style="position:absolute;left:0;text-align:left;margin-left:393pt;margin-top:611.25pt;width:44.2pt;height:9.6pt;z-index:2516582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8nbVkAIAAJQFAAAOAAAAZHJzL2Uyb0RvYy54bWysVFFv2yAQfp+0/4B4Xx2nT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WRCiWY1HulJtMFtUEEe+WmsnwL2aAEM7WfTAjucexzGslvp6vhHQQR2ML3bs4tghONwcp6fnsHC&#10;YcrH+cU4sZ8dnK3z4YswNYmLgjo8XuKUbW99wEUAHSAxlzeqKm8qpdImCkZcKUe2DE+tQroiPP5A&#10;KU2agp6fTkYpsDbRvYusdAwjkmT6dLHwrsC0CjslIkbpb0KCslTnK7kZ50Lv8yd0REmkeotjjz/c&#10;6i3OXR3wSJmNDnvnutLGpepTjx0oK38MlMkOD8KP6o7L0C7bTiuj00EBS1PuIAxnutbylt9UeL5b&#10;5sMDc+glvDjmQ7jHRyoD+k2/omRt3K/XziMeEoeVkga9WVD/c8OcoER91RD/RX4WhRTS5mzyEUoi&#10;7tiyPLboTX1loIkck8jytIz4oIaldKZ+xhhZxKwwMc2Ru6BhWF6FbmJgDHGxWCQQ2teycKsfLY+h&#10;I89RnE/tM3O2V3CA9O/M0MVs+kLIHTZ6ervYBIgxqTwy3bHavwBaP4m/H1NxthzvE+owTO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ydtW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3D437A5"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7D173AB" w14:textId="77777777" w:rsidR="00014758" w:rsidRDefault="00014758" w:rsidP="00EE1584">
    <w:pPr>
      <w:pStyle w:val="Brdtext"/>
    </w:pPr>
    <w:r>
      <w:rPr>
        <w:noProof/>
        <w:lang w:eastAsia="sv-SE"/>
      </w:rPr>
      <mc:AlternateContent>
        <mc:Choice Requires="wps">
          <w:drawing>
            <wp:anchor distT="0" distB="0" distL="0" distR="0" simplePos="0" relativeHeight="25165828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D8674D"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1" type="#_x0000_t202" style="position:absolute;left:0;text-align:left;margin-left:393pt;margin-top:611.25pt;width:44.2pt;height:9.6pt;z-index:2516582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gxRbkAIAAJQFAAAOAAAAZHJzL2Uyb0RvYy54bWysVFFv2yAQfp+0/4B4Xx2nS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WJ&#10;t5ueUqJZjUd6FG1wG1SQR34a62eALS2Aof1sWmCHc4/DWHYrXR3/KIjADqZ3e3YRjHAcTs/y0wks&#10;HKZ8nJ+PE/vZwdk6H74IU5O4KKjD4yVO2fbWB1wE0AESc3mjqvKmUiptomDElXJky/DUKqQrwuMP&#10;lNKkKejZ6XSUAmsT3bvISscwIkmmTxcL7wpMq7BTImKU/iYkKEt1vpKbcS70Pn9CR5REqrc49vjD&#10;rd7i3NUBj5TZ6LB3rittXKo+9diBsvLHQJns8CD8qO64DO2q7bQymgwKWJlyB2E407WWt/ymwvPd&#10;Mh8emEMv4cUxH8I9PlIZ0G/6FSVr4369dh7xkDislDTozYL6nxvmBCXqq4b4z/NJFFJIm8n0I5RE&#10;3LFldWzRm/rKQBM5JpHlaRnxQQ1L6Uz9hDGyiFlhYpojd0HDsLwK3cTAGOJisUggtK9l4VYvLY+h&#10;I89RnI/tE3O2V3CA9O/M0MVs9kLIHTZ6ervYBIgxqTwy3bHavwBaP4m/H1NxthzvE+owTO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KDFFu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8D8674D"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DED6F3B" w14:textId="77777777" w:rsidR="00014758" w:rsidRDefault="00014758" w:rsidP="009C2B67">
    <w:pPr>
      <w:pStyle w:val="Brdtext"/>
    </w:pPr>
    <w:r>
      <w:rPr>
        <w:noProof/>
        <w:lang w:eastAsia="sv-SE"/>
      </w:rPr>
      <mc:AlternateContent>
        <mc:Choice Requires="wps">
          <w:drawing>
            <wp:anchor distT="0" distB="0" distL="0" distR="0" simplePos="0" relativeHeight="25165837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5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5322BD"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34" type="#_x0000_t202" style="position:absolute;left:0;text-align:left;margin-left:5.4pt;margin-top:610.95pt;width:44.2pt;height:9.6pt;z-index:2516583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fROjkAIAAJQ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rE&#10;201PKdGsxiM9ija4NSqYRH4a62eAPVgAQ/vFtMAO5x6HsexWujr+URCBHUxvd+wiGOE4nJ7kxxNY&#10;OEz5OD8bJ/azvbN1PnwVpiZxUVCHx0ucss2ND7gIoAMk5vJGVeV1pVTaRMGIS+XIhuGpVUhXhMcf&#10;KKVJU9CT4+koBdYmuneRlY5hRJJMny4W3hWYVmGrRMQo/V1IUJbqfCM341zoXf6EjiiJVO9x7PH7&#10;W73HuasDHimz0WHnXFfauFR96rE9ZeXPgTLZ4UH4Qd1xGdpl22lldDooYGnKLYThTNda3vLrCs93&#10;w3y4Zw69hBfHfAh3+EhlQL/pV5SsjPv91nnEQ+KwUtKgNwvqf62ZE5SobxriP8snUUghbSbTUyiJ&#10;uEPL8tCi1/WlgSZyTCLL0zLigxqW0pn6CWNkEbPCxDRH7oKGYXkZuomBMcTFYpFAaF/Lwo1+sDyG&#10;jjxHcT62T8zZXsEB0r81Qxez2Sshd9jo6e1iHSDGpPLIdMdq/wJo/ST+fkzF2XK4T6j9M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8fROj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45322BD"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6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BE80C8D" w14:textId="77777777" w:rsidR="00014758" w:rsidRDefault="00014758" w:rsidP="00EE1584">
    <w:pPr>
      <w:pStyle w:val="Brdtext"/>
    </w:pPr>
    <w:r>
      <w:rPr>
        <w:noProof/>
        <w:lang w:eastAsia="sv-SE"/>
      </w:rPr>
      <mc:AlternateContent>
        <mc:Choice Requires="wps">
          <w:drawing>
            <wp:anchor distT="0" distB="0" distL="0" distR="0" simplePos="0" relativeHeight="2516582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225924"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5" type="#_x0000_t202" style="position:absolute;left:0;text-align:left;margin-left:393pt;margin-top:611.25pt;width:44.2pt;height:9.6pt;z-index:2516582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jW3qjwIAAJQFAAAOAAAAZHJzL2Uyb0RvYy54bWysVFFP2zAQfp+0/2D5faQplEFFijoQ0yQE&#10;aGXi2XVsGs2xPdtt0v16PjtJ2zFemPaS2L7v7nzffb6Ly7ZWZCOcr4wuaH40okRobspKPxf0x+PN&#10;pzNKfGC6ZMpoUdCt8PRy9vHDRWOnYmxWRpXCEQTRftrYgq5CsNMs83wlauaPjBUaRmlczQK27jkr&#10;HWsQvVbZeDQ6zRrjSusMF97j9Loz0lmKL6Xg4V5KLwJRBcXdQvq69F3Gbza7YNNnx+yq4v012D/c&#10;omaVRtJdqGsWGFm76q9QdcWd8UaGI27qzEhZcZFqQDX56FU1ixWzItUCcrzd0eT/X1h+t3lwpCrR&#10;uwlapVmNJj2KNrg1KsgjP431U8AWFsDQfjEtsMO5x2Esu5Wujn8URGAH09sduwhGOA4np/nxCSwc&#10;pnycn48T+9ne2TofvgpTk7goqEPzEqdsc+sDLgLoAIm5vFFVeVMplTZRMOJKObJhaLUK6Yrw+AOl&#10;NGkKeno8GaXA2kT3LrLSMYxIkunTxcK7AtMqbJWIGKW/CwnKUp1v5GacC73Ln9ARJZHqPY49fn+r&#10;9zh3dcAjZTY67JzrShuXqk9vbE9Z+XOgTHZ4EH5Qd1yGdtl2WhmdDQpYmnILYTjTPS1v+U2F9t0y&#10;Hx6Yw1tCxzEfwj0+UhnQb/oVJSvjfr91HvGQOKyUNHibBfW/1swJStQ3DfGf5ydRSCFtTiafoSTi&#10;Di3LQ4te11cGmsgxiSxPy4gPalhKZ+onjJF5zAoT0xy5CxqG5VXoJgbGEBfzeQLh+VoWbvXC8hg6&#10;8hzF+dg+MWd7BQdI/84Mr5hNXwm5w0ZPb+frADEmlUemO1b7DuDpJ/H3YyrOlsN9Qu2H6ewF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7Y1t6o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3225924"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41E7E27" w14:textId="77777777" w:rsidR="00014758" w:rsidRDefault="00014758" w:rsidP="00EE1584">
    <w:pPr>
      <w:pStyle w:val="Brdtext"/>
    </w:pPr>
    <w:r>
      <w:rPr>
        <w:noProof/>
        <w:lang w:eastAsia="sv-SE"/>
      </w:rPr>
      <mc:AlternateContent>
        <mc:Choice Requires="wps">
          <w:drawing>
            <wp:anchor distT="0" distB="0" distL="0" distR="0" simplePos="0" relativeHeight="25165828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CB9697"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6" type="#_x0000_t202" style="position:absolute;left:0;text-align:left;margin-left:393pt;margin-top:611.25pt;width:44.2pt;height:9.6pt;z-index:2516582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LWcxkAIAAJQFAAAOAAAAZHJzL2Uyb0RvYy54bWysVFFv2yAQfp+0/4B4Xx2nTbZEdaqsVadJ&#10;VVutnfpMMDTWMDAgsbNfvw9sJ1nXl057sYH77o77+O7OL9paka1wvjK6oPnJiBKhuSkr/VzQ74/X&#10;Hz5R4gPTJVNGi4LuhKcXi/fvzhs7F2OzNqoUjiCI9vPGFnQdgp1nmedrUTN/YqzQMErjahawdc9Z&#10;6ViD6LXKxqPRNGuMK60zXHiP06vOSBcpvpSChzspvQhEFRR3C+nr0ncVv9ninM2fHbPrivfXYP9w&#10;i5pVGkn3oa5YYGTjqr9C1RV3xhsZTripMyNlxUWqAdXkoxfVPKyZFakWkOPtnib//8Ly2+29I1WJ&#10;t5tMKdGsxiM9ija4DSrIIz+N9XPAHiyAof1sWmCHc4/DWHYrXR3/KIjADqZ3e3YRjHAcTqb56Rks&#10;HKZ8nM/Gif3s4GydD1+EqUlcFNTh8RKnbHvjAy4C6ACJubxRVXldKZU2UTDiUjmyZXhqFdIV4fEH&#10;SmnSFHR6OhmlwNpE9y6y0jGMSJLp08XCuwLTKuyUiBilvwkJylKdr+RmnAu9z5/QESWR6i2OPf5w&#10;q7c4d3XAI2U2Ouyd60obl6pPPXagrPwxUCY7PAg/qjsuQ7tqO62MZoMCVqbcQRjOdK3lLb+u8Hw3&#10;zId75tBLeHHMh3CHj1QG9Jt+RcnauF+vnUc8JA4rJQ16s6D+54Y5QYn6qiH+WX4WhRTS5mzyEUoi&#10;7tiyOrboTX1poIkck8jytIz4oIaldKZ+whhZxqwwMc2Ru6BhWF6GbmJgDHGxXCYQ2teycKMfLI+h&#10;I89RnI/tE3O2V3CA9G/N0MVs/kLIHTZ6ervcBIgxqTwy3bHavwBaP4m/H1NxthzvE+owTB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QtZzG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DCB9697"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0BD11FE" w14:textId="77777777" w:rsidR="00014758" w:rsidRDefault="00014758" w:rsidP="009C2B67">
    <w:pPr>
      <w:pStyle w:val="Brdtext"/>
    </w:pPr>
    <w:r>
      <w:rPr>
        <w:noProof/>
        <w:lang w:eastAsia="sv-SE"/>
      </w:rPr>
      <mc:AlternateContent>
        <mc:Choice Requires="wps">
          <w:drawing>
            <wp:anchor distT="0" distB="0" distL="0" distR="0" simplePos="0" relativeHeight="25165837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6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C74B5F"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39" type="#_x0000_t202" style="position:absolute;left:0;text-align:left;margin-left:5.4pt;margin-top:610.95pt;width:44.2pt;height:9.6pt;z-index:2516583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H0ENjwIAAJQFAAAOAAAAZHJzL2Uyb0RvYy54bWysVFFv2yAQfp+0/4B4Xx2na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rE&#10;203Bj2Y1HulRtMFtUMEk8tNYPwNsaQEM7WfTAjucexzGslvp6vhHQQR2RNrt2UUwwnF4Ns1PJ7Bw&#10;mPJxfj5O7GcHZ+t8+CJMTeKioA6Plzhl21sfcBFAB0jM5Y2qyptKqbSJghFXypEtw1OrkK4Ijz9Q&#10;SpOmoNPTs1EKrE107yIrHcOIJJk+XSy8KzCtwk6JiFH6m5CgLNX5Sm7GudD7/AkdURKp3uLY4w+3&#10;eotzVwc8Umajw965rrRxqfrUYwfKyh8DZbLDg/CjuuMytKu200o+HhSwMuUOwnCmay1v+U2F57tl&#10;Pjwwh17Ci2M+hHt8pDKg3/QrStbG/XrtPOIhcVgpadCbBfU/N8wJStRXDfGf55MopJA2k7OPUBJx&#10;x5bVsUVv6isDTeSYRJanZcQHNSylM/UTxsgiZoWJaY7cBQ3D8ip0EwNjiIvFIoHQvpaFW720PIaO&#10;PEdxPrZPzNlewQHSvzNDF7PZCyF32Ojp7WITIMak8sh0x2r/Amj9JP5+TMXZcrxPqMMwnf8G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IAfQQ2PAgAAlA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79C74B5F"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6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4F8DFC7" w14:textId="77777777" w:rsidR="00014758" w:rsidRDefault="00014758" w:rsidP="00EE1584">
    <w:pPr>
      <w:pStyle w:val="Brdtext"/>
    </w:pPr>
    <w:r>
      <w:rPr>
        <w:noProof/>
        <w:lang w:eastAsia="sv-SE"/>
      </w:rPr>
      <mc:AlternateContent>
        <mc:Choice Requires="wps">
          <w:drawing>
            <wp:anchor distT="0" distB="0" distL="0" distR="0" simplePos="0" relativeHeight="25165828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DD2893"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0" type="#_x0000_t202" style="position:absolute;left:0;text-align:left;margin-left:393pt;margin-top:611.25pt;width:44.2pt;height:9.6pt;z-index:2516582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1oDEjgIAAJQFAAAOAAAAZHJzL2Uyb0RvYy54bWysVF1v2yAUfZ+0/4B4Xx2nbbZGcaqsVadJ&#10;VVutnfpMMCTWMDAgsbNfvwO2k6zrS6e92MA99+vcA7PLtlZkK5yvjC5ofjKiRGhuykqvCvr96ebD&#10;J0p8YLpkymhR0J3w9HL+/t2ssVMxNmujSuEIgmg/bWxB1yHYaZZ5vhY18yfGCg2jNK5mAVu3ykrH&#10;GkSvVTYejSZZY1xpneHCe5xed0Y6T/GlFDzcS+lFIKqgqC2kr0vfZfxm8xmbrhyz64r3ZbB/qKJm&#10;lUbSfahrFhjZuOqvUHXFnfFGhhNu6sxIWXGRekA3+ehFN49rZkXqBeR4u6fJ/7+w/G774EhVYnaT&#10;nBLNagzpSbTBbdBBHvlprJ8C9mgBDO1n0wI7nHscxrZb6er4R0MEdjC927OLYITj8HySn57BwmHK&#10;x/nFOLGfHZyt8+GLMDWJi4I6DC9xyra3PqAQQAdIzOWNqsqbSqm0iYIRV8qRLcOoVUglwuMPlNKk&#10;Kejk9HyUAmsT3bvISscwIkmmTxcb7xpMq7BTImKU/iYkKEt9vpKbcS70Pn9CR5REqrc49vhDVW9x&#10;7vqAR8psdNg715U2LnWf7tiBsvLHQJns8CD8qO+4DO2y7bSSnw4KWJpyB2E4010tb/lNhfHdMh8e&#10;mMNdwsTxPoR7fKQyoN/0K0rWxv167TziIXFYKWlwNwvqf26YE5Sorxriv8jPopBC2pydf4SSiDu2&#10;LI8telNfGWgC8kZ1aRnxQQ1L6Uz9jGdkEbPCxDRH7oKGYXkVuhcDzxAXi0UC4fpaFm71o+UxdOQ5&#10;ivOpfWbO9goOkP6dGW4xm74QcoeNnt4uNgFiTCqPTHes9hPA1U/i75+p+LYc7xPq8JjOfwM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b1oDEjgIAAJQ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06DD2893"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29B0AD7" w14:textId="77777777" w:rsidR="00014758" w:rsidRDefault="00014758" w:rsidP="00EE1584">
    <w:pPr>
      <w:pStyle w:val="Brdtext"/>
    </w:pPr>
    <w:r>
      <w:rPr>
        <w:noProof/>
        <w:lang w:eastAsia="sv-SE"/>
      </w:rPr>
      <mc:AlternateContent>
        <mc:Choice Requires="wps">
          <w:drawing>
            <wp:anchor distT="0" distB="0" distL="0" distR="0" simplePos="0" relativeHeight="25165828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2B1ABA"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1" type="#_x0000_t202" style="position:absolute;left:0;text-align:left;margin-left:393pt;margin-top:611.25pt;width:44.2pt;height:9.6pt;z-index:2516582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CisbkAIAAJQFAAAOAAAAZHJzL2Uyb0RvYy54bWysVFFv2yAQfp+0/4B4Xx2nSbdEdaqsVadJ&#10;VVutnfpMMDTWMDAgsbNfvw9sJ1nXl057sYH77o77+O7OL9paka1wvjK6oPnJiBKhuSkr/VzQ74/X&#10;Hz5R4gPTJVNGi4LuhKcXi/fvzhs7F2OzNqoUjiCI9vPGFnQdgp1nmedrUTN/YqzQMErjahawdc9Z&#10;6ViD6LXKxqPRWdYYV1pnuPAep1edkS5SfCkFD3dSehGIKijuFtLXpe8qfrPFOZs/O2bXFe+vwf7h&#10;FjWrNJLuQ12xwMjGVX+FqivujDcynHBTZ0bKiotUA6rJRy+qeVgzK1ItIMfbPU3+/4Xlt9t7R6oS&#10;bzedUaJZjUd6FG1wG1SQR34a6+eAPVgAQ/vZtMAO5x6HsexWujr+URCBHUzv9uwiGOE4nJ7lpxNY&#10;OEz5OJ+NE/vZwdk6H74IU5O4KKjD4yVO2fbGB1wE0AESc3mjqvK6UiptomDEpXJky/DUKqQrwuMP&#10;lNKkKejZ6XSUAmsT3bvISscwIkmmTxcL7wpMq7BTImKU/iYkKEt1vpKbcS70Pn9CR5REqrc49vjD&#10;rd7i3NUBj5TZ6LB3rittXKo+9diBsvLHQJns8CD8qO64DO2q7bSSTwYFrEy5gzCc6VrLW35d4flu&#10;mA/3zKGX8OKYD+EOH6kM6Df9ipK1cb9eO494SBxWShr0ZkH9zw1zghL1VUP8s3wShRTSZjL9CCUR&#10;d2xZHVv0pr400ESOSWR5WkZ8UMNSOlM/YYwsY1aYmObIXdAwLC9DNzEwhrhYLhMI7WtZuNEPlsfQ&#10;kecozsf2iTnbKzhA+rdm6GI2fyHkDhs9vV1uAsSYVB6Z7ljtXwCtn8Tfj6k4W473CXUYpov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kKKxu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02B1ABA"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6BC2BBC" w14:textId="77777777" w:rsidR="00014758" w:rsidRDefault="00014758" w:rsidP="009C2B67">
    <w:pPr>
      <w:pStyle w:val="Brdtext"/>
    </w:pPr>
    <w:r>
      <w:rPr>
        <w:noProof/>
        <w:lang w:eastAsia="sv-SE"/>
      </w:rPr>
      <mc:AlternateContent>
        <mc:Choice Requires="wps">
          <w:drawing>
            <wp:anchor distT="0" distB="0" distL="0" distR="0" simplePos="0" relativeHeight="2516583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6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B77505"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44" type="#_x0000_t202" style="position:absolute;left:0;text-align:left;margin-left:5.4pt;margin-top:610.95pt;width:44.2pt;height:9.6pt;z-index:251658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WeWykAIAAJQFAAAOAAAAZHJzL2Uyb0RvYy54bWysVFFP2zAQfp+0/2D5faQppYyKFHUgpkkI&#10;0GDi2XVsGs2xPdtt0v16PjtJ2zFemPaS2L7v7nyfv7vzi7ZWZCOcr4wuaH40okRobspKPxf0x+P1&#10;p8+U+MB0yZTRoqBb4enF/OOH88bOxNisjCqFIwii/ayxBV2FYGdZ5vlK1MwfGSs0jNK4mgVs3XNW&#10;OtYgeq2y8Wg0zRrjSusMF97j9Koz0nmKL6Xg4U5KLwJRBcXdQvq69F3GbzY/Z7Nnx+yq4v012D/c&#10;omaVRtJdqCsWGFm76q9QdcWd8UaGI27qzEhZcZFqQDX56FU1DytmRaoF5Hi7o8n/v7D8dnPvSFXi&#10;7abHlGhW45EeRRvcGhVMIj+N9TPAHiyAof1iWmCHc4/DWHYrXR3/KIjADqa3O3YRjHAcnkzz4wks&#10;HKZ8nJ+NE/vZ3tk6H74KU5O4KKjD4yVO2ebGB1wE0AESc3mjqvK6UiptomDEpXJkw/DUKqQrwuMP&#10;lNKkKej0+GSUAmsT3bvISscwIkmmTxcL7wpMq7BVImKU/i4kKEt1vpGbcS70Ln9CR5REqvc49vj9&#10;rd7j3NUBj5TZ6LBzrittXKo+9diesvLnQJns8CD8oO64DO2y7bSSnw4KWJpyC2E407WWt/y6wvPd&#10;MB/umUMv4cUxH8IdPlIZ0G/6FSUr436/dR7xkDislDTozYL6X2vmBCXqm4b4z/JJFFJIm8nJKZRE&#10;3KFleWjR6/rSQBM5JpHlaRnxQQ1L6Uz9hDGyiFlhYpojd0HDsLwM3cTAGOJisUggtK9l4UY/WB5D&#10;R56jOB/bJ+Zsr+AA6d+aoYvZ7JWQO2z09HaxDhBjUnlkumO1fwG0fhJ/P6bibDncJ9R+mM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4WeWy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AB77505"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7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B048785" w14:textId="77777777" w:rsidR="00014758" w:rsidRDefault="00014758" w:rsidP="00EE1584">
    <w:pPr>
      <w:pStyle w:val="Brdtext"/>
    </w:pPr>
    <w:r>
      <w:rPr>
        <w:noProof/>
        <w:lang w:eastAsia="sv-SE"/>
      </w:rPr>
      <mc:AlternateContent>
        <mc:Choice Requires="wps">
          <w:drawing>
            <wp:anchor distT="0" distB="0" distL="0" distR="0" simplePos="0" relativeHeight="2516582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A0650E"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5" type="#_x0000_t202" style="position:absolute;left:0;text-align:left;margin-left:393pt;margin-top:611.25pt;width:44.2pt;height:9.6pt;z-index:251658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38E8kAIAAJQFAAAOAAAAZHJzL2Uyb0RvYy54bWysVFFP2zAQfp+0/2D5faQppYOKFHUgpkkI&#10;0GDi2XVsGs2xPdtt0v16PjtJ2zFemPaS2L7v7nyfv7vzi7ZWZCOcr4wuaH40okRobspKPxf0x+P1&#10;p1NKfGC6ZMpoUdCt8PRi/vHDeWNnYmxWRpXCEQTRftbYgq5CsLMs83wlauaPjBUaRmlczQK27jkr&#10;HWsQvVbZeDSaZo1xpXWGC+9xetUZ6TzFl1LwcCelF4GoguJuIX1d+i7jN5ufs9mzY3ZV8f4a7B9u&#10;UbNKI+ku1BULjKxd9VeouuLOeCPDETd1ZqSsuEg1oJp89KqahxWzItUCcrzd0eT/X1h+u7l3pCrx&#10;dtMJJZrVeKRH0Qa3RgV55KexfgbYgwUwtF9MC+xw7nEYy26lq+MfBRHYwfR2xy6CEY7Dk2l+PIGF&#10;w5SP87NxYj/bO1vnw1dhahIXBXV4vMQp29z4gIsAOkBiLm9UVV5XSqVNFIy4VI5sGJ5ahXRFePyB&#10;Upo0BZ0en4xSYG2iexdZ6RhGJMn06WLhXYFpFbZKRIzS34UEZanON3IzzoXe5U/oiJJI9R7HHr+/&#10;1XucuzrgkTIbHXbOdaWNS9WnHttTVv4cKJMdHoQf1B2XoV22nVby00EBS1NuIQxnutbyll9XeL4b&#10;5sM9c+glvDjmQ7jDRyoD+k2/omRl3O+3ziMeEoeVkga9WVD/a82coER90xD/WT6JQgppMzn5DCUR&#10;d2hZHlr0ur400ESOSWR5WkZ8UMNSOlM/YYwsYlaYmObIXdAwLC9DNzEwhrhYLBII7WtZuNEPlsfQ&#10;kecozsf2iTnbKzhA+rdm6GI2eyXkDhs9vV2sA8SYVB6Z7ljtXwCtn8Tfj6k4Ww73CbUfpv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zfwTy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AA0650E"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C2FEA9D" w14:textId="77777777" w:rsidR="00014758" w:rsidRDefault="00014758" w:rsidP="00EE1584">
    <w:pPr>
      <w:pStyle w:val="Brdtext"/>
    </w:pPr>
    <w:r>
      <w:rPr>
        <w:noProof/>
        <w:lang w:eastAsia="sv-SE"/>
      </w:rPr>
      <mc:AlternateContent>
        <mc:Choice Requires="wps">
          <w:drawing>
            <wp:anchor distT="0" distB="0" distL="0" distR="0" simplePos="0" relativeHeight="25165828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C3B20A"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6" type="#_x0000_t202" style="position:absolute;left:0;text-align:left;margin-left:393pt;margin-top:611.25pt;width:44.2pt;height:9.6pt;z-index:2516582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CZEgkAIAAJQFAAAOAAAAZHJzL2Uyb0RvYy54bWysVFFv2yAQfp+0/4B4Xx2nbbZGcaqsVadJ&#10;VVutmfpMMDTWMDAgsbNfvw9sJ1nXl057sYH77o77+O5ml22tyFY4Xxld0PxkRInQ3JSVfi7o9+XN&#10;h0+U+MB0yZTRoqA74enl/P27WWOnYmzWRpXCEQTRftrYgq5DsNMs83wtauZPjBUaRmlczQK27jkr&#10;HWsQvVbZeDSaZI1xpXWGC+9xet0Z6TzFl1LwcC+lF4GoguJuIX1d+q7iN5vP2PTZMbuueH8N9g+3&#10;qFmlkXQf6poFRjau+itUXXFnvJHhhJs6M1JWXKQaUE0+elHN45pZkWoBOd7uafL/Lyy/2z44UpV4&#10;u8mYEs1qPNJStMFtUEEe+WmsnwL2aAEM7WfTAjucexzGslvp6vhHQQR2ML3bs4tghOPwfJKfnsHC&#10;YcrH+cU4sZ8dnK3z4YswNYmLgjo8XuKUbW99wEUAHSAxlzeqKm8qpdImCkZcKUe2DE+tQroiPP5A&#10;KU2agk5Oz0cpsDbRvYusdAwjkmT6dLHwrsC0CjslIkbpb0KCslTnK7kZ50Lv8yd0REmkeotjjz/c&#10;6i3OXR3wSJmNDnvnutLGpepTjx0oK38MlMkOD8KP6o7L0K7aTiv5xaCAlSl3EIYzXWt5y28qPN8t&#10;8+GBOfQSXhzzIdzjI5UB/aZfUbI27tdr5xEPicNKSYPeLKj/uWFOUKK+aoj/Ij+LQgppc3b+EUoi&#10;7tiyOrboTX1loIkck8jytIz4oIaldKZ+whhZxKwwMc2Ru6BhWF6FbmJgDHGxWCQQ2teycKsfLY+h&#10;I89RnMv2iTnbKzhA+ndm6GI2fSHkDhs9vV1sAsSYVB6Z7ljtXwCtn8Tfj6k4W473CXUYpv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AJkSC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FC3B20A"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77B0E62" w14:textId="77777777" w:rsidR="00014758" w:rsidRDefault="00014758" w:rsidP="009C2B67">
    <w:pPr>
      <w:pStyle w:val="Brdtext"/>
    </w:pPr>
    <w:r>
      <w:rPr>
        <w:noProof/>
        <w:lang w:eastAsia="sv-SE"/>
      </w:rPr>
      <mc:AlternateContent>
        <mc:Choice Requires="wps">
          <w:drawing>
            <wp:anchor distT="0" distB="0" distL="0" distR="0" simplePos="0" relativeHeight="25165837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6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73981F"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49" type="#_x0000_t202" style="position:absolute;left:0;text-align:left;margin-left:5.4pt;margin-top:610.95pt;width:44.2pt;height:9.6pt;z-index:2516583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GJ5fkAIAAJQFAAAOAAAAZHJzL2Uyb0RvYy54bWysVFFv2yAQfp+0/4B4Xx2na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rE&#10;202nlGhW45EeRRvcBhVMIj+N9TPAlhbA0H42LbDDucdhLLuVro5/FERgB9O7PbsIRjgOz6b56QQW&#10;DlM+zs/Hif3s4GydD1+EqUlcFNTh8RKnbHvrAy4C6ACJubxRVXlTKZU2UTDiSjmyZXhqFdIV4fEH&#10;SmnSFHR6ejZKgbWJ7l1kpWMYkSTTp4uFdwWmVdgpETFKfxMSlKU6X8nNOBd6nz+hI0oi1Vsce/zh&#10;Vm9x7uqAR8psdNg715U2LlWfeuxAWfljoEx2eBB+VHdchnbVdloZjwcFrEy5gzCc6VrLW35T4flu&#10;mQ8PzKGX8OKYD+EeH6kM6Df9ipK1cb9eO494SBxWShr0ZkH9zw1zghL1VUP85/kkCimkzeTsI5RE&#10;3LFldWzRm/rKQBM5JpHlaRnxQQ1L6Uz9hDGyiFlhYpojd0HDsLwK3cTAGOJisUggtK9l4VYvLY+h&#10;I89RnI/tE3O2V3CA9O/M0MVs9kLIHTZ6ervYBIgxqTwy3bHavwBaP4m/H1NxthzvE+owTO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TGJ5f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073981F"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7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BEE0671" w14:textId="77777777" w:rsidR="00014758" w:rsidRDefault="00014758" w:rsidP="00EE1584">
    <w:pPr>
      <w:pStyle w:val="Brdtext"/>
    </w:pPr>
    <w:r>
      <w:rPr>
        <w:noProof/>
        <w:lang w:eastAsia="sv-SE"/>
      </w:rPr>
      <mc:AlternateContent>
        <mc:Choice Requires="wps">
          <w:drawing>
            <wp:anchor distT="0" distB="0" distL="0" distR="0" simplePos="0" relativeHeight="25165829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5B6F81"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0" type="#_x0000_t202" style="position:absolute;left:0;text-align:left;margin-left:393pt;margin-top:611.25pt;width:44.2pt;height:9.6pt;z-index:2516582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0V+WkAIAAJQFAAAOAAAAZHJzL2Uyb0RvYy54bWysVFFP2zAQfp+0/2D5faQpUEZFijoQ0yQE&#10;aGXi2XVsGs2xPdtt0v16PjtJ2zFemPaS2L7v7nyfv7uLy7ZWZCOcr4wuaH40okRobspKPxf0x+PN&#10;p8+U+MB0yZTRoqBb4enl7OOHi8ZOxdisjCqFIwii/bSxBV2FYKdZ5vlK1MwfGSs0jNK4mgVs3XNW&#10;OtYgeq2y8Wg0yRrjSusMF97j9Loz0lmKL6Xg4V5KLwJRBcXdQvq69F3Gbza7YNNnx+yq4v012D/c&#10;omaVRtJdqGsWGFm76q9QdcWd8UaGI27qzEhZcZFqQDX56FU1ixWzItUCcrzd0eT/X1h+t3lwpCrx&#10;dpMzSjSr8UiPog1ujQryyE9j/RSwhQUwtF9MC+xw7nEYy26lq+MfBRHYwfR2xy6CEY7D00l+fAIL&#10;hykf5+fjxH62d7bOh6/C1CQuCurweIlTtrn1ARcBdIDEXN6oqryplEqbKBhxpRzZMDy1CumK8PgD&#10;pTRpCjo5Ph2lwNpE9y6y0jGMSJLp08XCuwLTKmyViBilvwsJylKdb+RmnAu9y5/QESWR6j2OPX5/&#10;q/c4d3XAI2U2Ouyc60obl6pPPbanrPw5UCY7PAg/qDsuQ7tsO62MjwcFLE25hTCc6VrLW35T4flu&#10;mQ8PzKGX8OKYD+EeH6kM6Df9ipKVcb/fOo94SBxWShr0ZkH9rzVzghL1TUP85/lJFFJIm5PTMyiJ&#10;uEPL8tCi1/WVgSZyTCLL0zLigxqW0pn6CWNkHrPCxDRH7oKGYXkVuomBMcTFfJ5AaF/Lwq1eWB5D&#10;R56jOB/bJ+Zsr+AA6d+ZoYvZ9JWQO2z09Ha+DhBjUnlkumO1fwG0fhJ/P6bibDncJ9R+m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jRX5a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75B6F81"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492F9D3" w14:textId="77777777" w:rsidR="00014758" w:rsidRDefault="00014758" w:rsidP="00EE1584">
    <w:pPr>
      <w:pStyle w:val="Brdtext"/>
    </w:pPr>
    <w:r>
      <w:rPr>
        <w:noProof/>
        <w:lang w:eastAsia="sv-SE"/>
      </w:rPr>
      <mc:AlternateContent>
        <mc:Choice Requires="wps">
          <w:drawing>
            <wp:anchor distT="0" distB="0" distL="0" distR="0" simplePos="0" relativeHeight="25165829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66BA88"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1" type="#_x0000_t202" style="position:absolute;left:0;text-align:left;margin-left:393pt;margin-top:611.25pt;width:44.2pt;height:9.6pt;z-index:2516582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GCiWkAIAAJQFAAAOAAAAZHJzL2Uyb0RvYy54bWysVFFv2yAQfp+0/4B4Xx2nSbZGdaqsVadJ&#10;VVutnfpMMDTWMDAgsbNfvw9sJ1nXl057sYH77o77+O7OL9paka1wvjK6oPnJiBKhuSkr/VzQ74/X&#10;Hz5R4gPTJVNGi4LuhKcXi/fvzhs7F2OzNqoUjiCI9vPGFnQdgp1nmedrUTN/YqzQMErjahawdc9Z&#10;6ViD6LXKxqPRLGuMK60zXHiP06vOSBcpvpSChzspvQhEFRR3C+nr0ncVv9ninM2fHbPrivfXYP9w&#10;i5pVGkn3oa5YYGTjqr9C1RV3xhsZTripMyNlxUWqAdXkoxfVPKyZFakWkOPtnib//8Ly2+29I1WJ&#10;t5tNKdGsxiM9ija4DSrIIz+N9XPAHiyAof1sWmCHc4/DWHYrXR3/KIjADqZ3e3YRjHAcTmf56QQW&#10;DlM+zs/Gif3s4GydD1+EqUlcFNTh8RKnbHvjAy4C6ACJubxRVXldKZU2UTDiUjmyZXhqFdIV4fEH&#10;SmnSFHR2Oh2lwNpE9y6y0jGMSJLp08XCuwLTKuyUiBilvwkJylKdr+RmnAu9z5/QESWR6i2OPf5w&#10;q7c4d3XAI2U2Ouyd60obl6pPPXagrPwxUCY7PAg/qjsuQ7tqO62MJ4MCVqbcQRjOdK3lLb+u8Hw3&#10;zId75tBLeHHMh3CHj1QG9Jt+RcnauF+vnUc8JA4rJQ16s6D+54Y5QYn6qiH+s3wShRTSZjL9CCUR&#10;d2xZHVv0pr400ESOSWR5WkZ8UMNSOlM/YYwsY1aYmObIXdAwLC9DNzEwhrhYLhMI7WtZuNEPlsfQ&#10;kecozsf2iTnbKzhA+rdm6GI2fyHkDhs9vV1uAsSYVB6Z7ljtXwCtn8Tfj6k4W473CXUYpov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cYKJa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166BA88"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05F8D97" w14:textId="77777777" w:rsidR="00014758" w:rsidRDefault="00014758" w:rsidP="009C2B67">
    <w:pPr>
      <w:pStyle w:val="Brdtext"/>
    </w:pPr>
    <w:r>
      <w:rPr>
        <w:noProof/>
        <w:lang w:eastAsia="sv-SE"/>
      </w:rPr>
      <mc:AlternateContent>
        <mc:Choice Requires="wps">
          <w:drawing>
            <wp:anchor distT="0" distB="0" distL="0" distR="0" simplePos="0" relativeHeight="25165837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6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6D1E06"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54" type="#_x0000_t202" style="position:absolute;left:0;text-align:left;margin-left:5.4pt;margin-top:610.95pt;width:44.2pt;height:9.6pt;z-index:2516583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kHWpkAIAAJQFAAAOAAAAZHJzL2Uyb0RvYy54bWysVFFP2zAQfp+0/2D5faQppYyKFHUgpkkI&#10;0GDi2XVsGs2xPdtt0v16PjtJ2zFemPaS2L7v7nyfv7vzi7ZWZCOcr4wuaH40okRobspKPxf0x+P1&#10;p8+U+MB0yZTRoqBb4enF/OOH88bOxNisjCqFIwii/ayxBV2FYGdZ5vlK1MwfGSs0jNK4mgVs3XNW&#10;OtYgeq2y8Wg0zRrjSusMF97j9Koz0nmKL6Xg4U5KLwJRBcXdQvq69F3GbzY/Z7Nnx+yq4v012D/c&#10;omaVRtJdqCsWGFm76q9QdcWd8UaGI27qzEhZcZFqQDX56FU1DytmRaoF5Hi7o8n/v7D8dnPvSFXi&#10;7aZnlGhW45EeRRvcGhVMIj+N9TPAHiyAof1iWmCHc4/DWHYrXR3/KIjADqa3O3YRjHAcnkzz4wks&#10;HKZ8nJ+NE/vZ3tk6H74KU5O4KKjD4yVO2ebGB1wE0AESc3mjqvK6UiptomDEpXJkw/DUKqQrwuMP&#10;lNKkKej0+GSUAmsT3bvISscwIkmmTxcL7wpMq7BVImKU/i4kKEt1vpGbcS70Ln9CR5REqvc49vj9&#10;rd7j3NUBj5TZ6LBzrittXKo+9diesvLnQJns8CD8oO64DO2y7bQyPh0UsDTlFsJwpmstb/l1hee7&#10;YT7cM4dewotjPoQ7fKQyoN/0K0pWxv1+6zziIXFYKWnQmwX1v9bMCUrUNw3xn+WTKKSQNpOTUyiJ&#10;uEPL8tCi1/WlgSZyTCLL0zLigxqW0pn6CWNkEbPCxDRH7oKGYXkZuomBMcTFYpFAaF/Lwo1+sDyG&#10;jjxHcT62T8zZXsEB0r81Qxez2Sshd9jo6e1iHSDGpPLIdMdq/wJo/ST+fkzF2XK4T6j9M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MkHWp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66D1E06"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7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4D51135" w14:textId="77777777" w:rsidR="00014758" w:rsidRDefault="00014758" w:rsidP="00EE1584">
    <w:pPr>
      <w:pStyle w:val="Brdtext"/>
    </w:pPr>
    <w:r>
      <w:rPr>
        <w:noProof/>
        <w:lang w:eastAsia="sv-SE"/>
      </w:rPr>
      <mc:AlternateContent>
        <mc:Choice Requires="wps">
          <w:drawing>
            <wp:anchor distT="0" distB="0" distL="0" distR="0" simplePos="0" relativeHeight="2516582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E99A3A"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5" type="#_x0000_t202" style="position:absolute;left:0;text-align:left;margin-left:393pt;margin-top:611.25pt;width:44.2pt;height:9.6pt;z-index:2516582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kW8cjwIAAJQFAAAOAAAAZHJzL2Uyb0RvYy54bWysVF1v2yAUfZ+0/4B4Xx2n31GcKmvVaVLV&#10;VmunPhMMiTUMDEjs7NfvgO0k6/rSaS82cM+9l3s4906v2lqRjXC+Mrqg+dGIEqG5KSu9LOj359tP&#10;F5T4wHTJlNGioFvh6dXs44dpYydibFZGlcIRBNF+0tiCrkKwkyzzfCVq5o+MFRpGaVzNArZumZWO&#10;NYheq2w8Gp1ljXGldYYL73F60xnpLMWXUvDwIKUXgaiC4m4hfV36LuI3m03ZZOmYXVW8vwb7h1vU&#10;rNJIugt1wwIja1f9FaquuDPeyHDETZ0ZKSsuUg2oJh+9quZpxaxItYAcb3c0+f8Xlt9vHh2pSrzd&#10;OfjRrMYjPYs2uDUqyCM/jfUTwJ4sgKH9bFpgh3OPw1h2K10d/yiIwI5I2x27CEY4Dk/P8uMTWDhM&#10;+Ti/HCf2s72zdT58EaYmcVFQh8dLnLLNnQ+4CKADJObyRlXlbaVU2kTBiGvlyIbhqVVIV4THHyil&#10;SVPQs+PTUQqsTXTvIisdw4gkmT5dLLwrMK3CVomIUfqbkKAs1flGbsa50Lv8CR1REqne49jj97d6&#10;j3NXBzxSZqPDzrmutHGp+tRje8rKHwNlssOD8IO64zK0i7bTyvhiUMDClFsIw5mutbzltxWe7475&#10;8MgcegkvjvkQHvCRyoB+068oWRn3663ziIfEYaWkQW8W1P9cMycoUV81xH+Zn0QhhbQ5OT2Hkog7&#10;tCwOLXpdXxtoIscksjwtIz6oYSmdqV8wRuYxK0xMc+QuaBiW16GbGBhDXMznCYT2tSzc6SfLY+jI&#10;cxTnc/vCnO0VHCD9ezN0MZu8EnKHjZ7eztcBYkwqj0x3rPYvgNZP4u/HVJwth/uE2g/T2W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uZFvHI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6E99A3A"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83C5A6C" w14:textId="77777777" w:rsidR="00014758" w:rsidRDefault="00014758" w:rsidP="00EE1584">
    <w:pPr>
      <w:pStyle w:val="Brdtext"/>
    </w:pPr>
    <w:r>
      <w:rPr>
        <w:noProof/>
        <w:lang w:eastAsia="sv-SE"/>
      </w:rPr>
      <mc:AlternateContent>
        <mc:Choice Requires="wps">
          <w:drawing>
            <wp:anchor distT="0" distB="0" distL="0" distR="0" simplePos="0" relativeHeight="25165829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565792"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6" type="#_x0000_t202" style="position:absolute;left:0;text-align:left;margin-left:393pt;margin-top:611.25pt;width:44.2pt;height:9.6pt;z-index:2516582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wAE7kAIAAJQFAAAOAAAAZHJzL2Uyb0RvYy54bWysVFFv2yAQfp+0/4B4Xx2nbbZGcaqsVadJ&#10;VVutmfpMMDTWMDAgsbNfvw9sJ1nXl057sYH77o777uNml22tyFY4Xxld0PxkRInQ3JSVfi7o9+XN&#10;h0+U+MB0yZTRoqA74enl/P27WWOnYmzWRpXCEQTRftrYgq5DsNMs83wtauZPjBUaRmlczQK27jkr&#10;HWsQvVbZeDSaZI1xpXWGC+9xet0Z6TzFl1LwcC+lF4GoguJuIX1d+q7iN5vP2PTZMbuueH8N9g+3&#10;qFmlkXQf6poFRjau+itUXXFnvJHhhJs6M1JWXKQaUE0+elHN45pZkWoBOd7uafL/Lyy/2z44UpXo&#10;3QSt0qxGk5aiDW6DCvLIT2P9FLBHC2BoP5sW2OHc4zCW3UpXxz8KIrCD6d2eXQQjHIfnk/z0DBYO&#10;Uz7OL8aJ/ezgbJ0PX4SpSVwU1KF5iVO2vfUBFwF0gMRc3qiqvKmUSpsoGHGlHNkytFqFdEV4/IFS&#10;mjQFnZyej1JgbaJ7F1npGEYkyfTpYuFdgWkVdkpEjNLfhARlqc5XcjPOhd7nT+iIkkj1Fscef7jV&#10;W5y7OuCRMhsd9s51pY1L1ac3dqCs/DFQJjs8CD+qOy5Du2o7rYwvBgWsTLmDMJzpnpa3/KZC+26Z&#10;Dw/M4S2h45gP4R4fqQzoN/2KkrVxv147j3hIHFZKGrzNgvqfG+YEJeqrhvgv8rMopJA2Z+cfoSTi&#10;ji2rY4ve1FcGmsgxiSxPy4gPalhKZ+onjJFFzAoT0xy5CxqG5VXoJgbGEBeLRQLh+VoWbvWj5TF0&#10;5DmKc9k+MWd7BQdI/84Mr5hNXwi5w0ZPbxebADEmlUemO1b7DuDpJ/H3YyrOluN9Qh2G6f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TAATu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A565792"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79C84A8" w14:textId="77777777" w:rsidR="00014758" w:rsidRDefault="00014758" w:rsidP="009C2B67">
    <w:pPr>
      <w:pStyle w:val="Brdtext"/>
    </w:pPr>
    <w:r>
      <w:rPr>
        <w:noProof/>
        <w:lang w:eastAsia="sv-SE"/>
      </w:rPr>
      <mc:AlternateContent>
        <mc:Choice Requires="wps">
          <w:drawing>
            <wp:anchor distT="0" distB="0" distL="0" distR="0" simplePos="0" relativeHeight="25165837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7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A14E28"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59" type="#_x0000_t202" style="position:absolute;left:0;text-align:left;margin-left:5.4pt;margin-top:610.95pt;width:44.2pt;height:9.6pt;z-index:2516583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Fp8kkAIAAJQ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c7GlGhW45EeRRvcGhVMIj+N9VPAFhbA0H4xLbDDucdhLLuVro5/FERgB9PbHbsIRjgOT07z4wks&#10;HKZ8nJ+PE/vZ3tk6H74KU5O4KKjD4yVO2ebWB1wE0AESc3mjqvKmUiptomDElXJkw/DUKqQrwuMP&#10;lNKkKejp8ckoBdYmuneRlY5hRJJMny4W3hWYVmGrRMQo/V1IUJbqfCM341zoXf6EjiiJVO9x7PH7&#10;W73HuasDHimz0WHnXFfauFR96rE9ZeXPgTLZ4UH4Qd1xGdpl22nleDwoYGnKLYThTNda3vKbCs93&#10;y3x4YA69hBfHfAj3+EhlQL/pV5SsjPv91nnEQ+KwUtKgNwvqf62ZE5SobxriP88nUUghbSYnZ1AS&#10;cYeW5aFFr+srA03kmESWp2XEBzUspTP1E8bIPGaFiWmO3AUNw/IqdBMDY4iL+TyB0L6WhVu9sDyG&#10;jjxHcT62T8zZXsEB0r8zQxez6Sshd9jo6e18HSDGpPLIdMdq/wJo/ST+fkzF2XK4T6j9MJ29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5Fp8k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5A14E28" w14:textId="77777777" w:rsidR="00014758" w:rsidRPr="00756E21" w:rsidRDefault="00014758"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36A8B3A" w14:textId="77777777" w:rsidR="00014758" w:rsidRDefault="00014758" w:rsidP="00EE1584">
    <w:pPr>
      <w:pStyle w:val="Brdtext"/>
    </w:pPr>
    <w:r>
      <w:rPr>
        <w:noProof/>
        <w:lang w:eastAsia="sv-SE"/>
      </w:rPr>
      <mc:AlternateContent>
        <mc:Choice Requires="wps">
          <w:drawing>
            <wp:anchor distT="0" distB="0" distL="0" distR="0" simplePos="0" relativeHeight="25165829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04C179"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0" type="#_x0000_t202" style="position:absolute;left:0;text-align:left;margin-left:393pt;margin-top:611.25pt;width:44.2pt;height:9.6pt;z-index:2516582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317tkAIAAJQFAAAOAAAAZHJzL2Uyb0RvYy54bWysVF1v2yAUfZ+0/4B4Xx0n/VijOlXWqtOk&#10;qq2WTn0mGBprGBiQ2Nmv7wHbSdb1pdNebOCeey/3cO69uGxrRTbC+croguZHI0qE5qas9HNBfzze&#10;fPpMiQ9Ml0wZLQq6FZ5ezj5+uGjsVIzNyqhSOIIg2k8bW9BVCHaaZZ6vRM38kbFCwyiNq1nA1j1n&#10;pWMNotcqG49Gp1ljXGmd4cJ7nF53RjpL8aUUPNxL6UUgqqC4W0hfl77L+M1mF2z67JhdVby/BvuH&#10;W9Ss0ki6C3XNAiNrV/0Vqq64M97IcMRNnRkpKy5SDagmH72qZrFiVqRaQI63O5r8/wvL7zYPjlQl&#10;3u5sQolmNR7pUbTBrVFBHvlprJ8CtrAAhvaLaYEdzj0OY9mtdHX8oyACO5je7thFMMJxeHKaT45h&#10;4TDl4/x8nNjP9s7W+fBVmJrERUEdHi9xyja3PuAigA6QmMsbVZU3lVJpEwUjrpQjG4anViFdER5/&#10;oJQmTUFPJyejFFib6N5FVjqGEUkyfbpYeFdgWoWtEhGj9HchQVmq843cjHOhd/kTOqIkUr3Hscfv&#10;b/Ue564OeKTMRoedc11p41L1qcf2lJU/B8pkhwfhB3XHZWiXbaeVyWRQwNKUWwjDma61vOU3FZ7v&#10;lvnwwBx6CS+O+RDu8ZHKgH7TryhZGff7rfOIh8RhpaRBbxbU/1ozJyhR3zTEf54fRyGFtDk+OYOS&#10;iDu0LA8tel1fGWgixySyPC0jPqhhKZ2pnzBG5jErTExz5C5oGJZXoZsYGENczOcJhPa1LNzqheUx&#10;dOQ5ivOxfWLO9goOkP6dGbqYTV8JucNGT2/n6wAxJpVHpjtW+xdA6yfx92MqzpbDfULth+nsB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LfXu2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204C179"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DF891A7" w14:textId="77777777" w:rsidR="00014758" w:rsidRDefault="00014758" w:rsidP="00EE1584">
    <w:pPr>
      <w:pStyle w:val="Brdtext"/>
    </w:pPr>
    <w:r>
      <w:rPr>
        <w:noProof/>
        <w:lang w:eastAsia="sv-SE"/>
      </w:rPr>
      <mc:AlternateContent>
        <mc:Choice Requires="wps">
          <w:drawing>
            <wp:anchor distT="0" distB="0" distL="0" distR="0" simplePos="0" relativeHeight="25165829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6A2F8F"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1" type="#_x0000_t202" style="position:absolute;left:0;text-align:left;margin-left:393pt;margin-top:611.25pt;width:44.2pt;height:9.6pt;z-index:2516582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FintjgIAAJQFAAAOAAAAZHJzL2Uyb0RvYy54bWysVF1P2zAUfZ+0/2D5faQpBUZFijoQ0yQE&#10;aGXi2XVsGs2xPdtt0v16jp2k7RgvTHtJbN9zv8499sVlWyuyEc5XRhc0PxpRIjQ3ZaWfC/rj8ebT&#10;Z0p8YLpkymhR0K3w9HL28cNFY6dibFZGlcIRBNF+2tiCrkKw0yzzfCVq5o+MFRpGaVzNArbuOSsd&#10;axC9Vtl4NDrNGuNK6wwX3uP0ujPSWYovpeDhXkovAlEFRW0hfV36LuM3m12w6bNjdlXxvgz2D1XU&#10;rNJIugt1zQIja1f9FaquuDPeyHDETZ0ZKSsuUg/oJh+96maxYlakXkCOtzua/P8Ly+82D45UJWZ3&#10;llOiWY0hPYo2uDU6yCM/jfVTwBYWwNB+MS2ww7nHYWy7la6OfzREYAfT2x27CEY4Dk9O8+MJLBym&#10;fJyfjxP72d7ZOh++ClOTuCiow/ASp2xz6wMKAXSAxFzeqKq8qZRKmygYcaUc2TCMWoVUIjz+QClN&#10;moKeHp+MUmBtonsXWekYRiTJ9Oli412DaRW2SkSM0t+FBGWpzzdyM86F3uVP6IiSSPUexx6/r+o9&#10;zl0f8EiZjQ4757rSxqXu0x3bU1b+HCiTHR6EH/Qdl6Fdtp1WjieDApam3EIYznRXy1t+U2F8t8yH&#10;B+ZwlzBxvA/hHh+pDOg3/YqSlXG/3zqPeEgcVkoa3M2C+l9r5gQl6puG+M/zSRRSSJvJyRmURNyh&#10;ZXlo0ev6ykATkDeqS8uID2pYSmfqJzwj85gVJqY5chc0DMur0L0YeIa4mM8TCNfXsnCrF5bH0JHn&#10;KM7H9ok52ys4QPp3ZrjFbPpKyB02eno7XweIMak8Mt2x2k8AVz+Jv3+m4ttyuE+o/WM6e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NFintjgIAAJQ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696A2F8F" w14:textId="77777777" w:rsidR="00014758" w:rsidRPr="00756E21" w:rsidRDefault="00014758"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31DF611A" w14:textId="77777777" w:rsidR="00014758" w:rsidRDefault="00014758" w:rsidP="006923D1">
      <w:pPr>
        <w:pStyle w:val="Sidfot"/>
      </w:pPr>
    </w:p>
  </w:footnote>
  <w:footnote w:type="continuationSeparator" w:id="0">
    <w:p w14:paraId="5B26151E" w14:textId="77777777" w:rsidR="00014758" w:rsidRPr="006923D1" w:rsidRDefault="00014758" w:rsidP="006923D1">
      <w:pPr>
        <w:pStyle w:val="Sidfot"/>
      </w:pPr>
    </w:p>
  </w:footnote>
  <w:footnote w:type="continuationNotice" w:id="1">
    <w:p w14:paraId="5EC7E3FE" w14:textId="77777777" w:rsidR="00014758" w:rsidRDefault="00014758" w:rsidP="006923D1">
      <w:pPr>
        <w:pStyle w:val="RKbas"/>
      </w:pPr>
    </w:p>
  </w:footnote>
  <w:footnote w:id="2">
    <w:p w14:paraId="18341466" w14:textId="77777777" w:rsidR="00014758" w:rsidRDefault="00014758" w:rsidP="00C17DA5">
      <w:pPr>
        <w:pStyle w:val="Fotnotstext"/>
      </w:pPr>
      <w:bookmarkStart w:id="9" w:name="_Hlk22727684"/>
      <w:r>
        <w:rPr>
          <w:rStyle w:val="Fotnotsreferens"/>
        </w:rPr>
        <w:footnoteRef/>
      </w:r>
      <w:r>
        <w:t xml:space="preserve"> </w:t>
      </w:r>
      <w:bookmarkEnd w:id="9"/>
      <w:r w:rsidRPr="00715C4B">
        <w:t>Senaste lydelse av lagens rubrik 2013:563.</w:t>
      </w:r>
    </w:p>
  </w:footnote>
  <w:footnote w:id="3">
    <w:p w14:paraId="058B1825" w14:textId="140C32DB" w:rsidR="00014758" w:rsidRDefault="00014758" w:rsidP="00903E32">
      <w:pPr>
        <w:pStyle w:val="Fotnotstext"/>
      </w:pPr>
      <w:r w:rsidRPr="00E76FB9">
        <w:rPr>
          <w:rStyle w:val="Fotnotsreferens"/>
        </w:rPr>
        <w:footnoteRef/>
      </w:r>
      <w:r w:rsidRPr="00E76FB9">
        <w:t xml:space="preserve"> Jfr Europaparlamentets och rådets direktiv 2004/109/EG av den 15 december 2004 om harmonisering av insynskraven angående upplysningar om emittenter vars värdepapper är upptagna till handel på en reglerad marknad och om ändring av direktiv 2001/34/EG, i lydelsen enligt Europaparlamentets och rådets direktiv 2013/50/EU.</w:t>
      </w:r>
    </w:p>
  </w:footnote>
  <w:footnote w:id="4">
    <w:p w14:paraId="20FF482D" w14:textId="77777777" w:rsidR="00014758" w:rsidRDefault="00014758" w:rsidP="00C17DA5">
      <w:pPr>
        <w:pStyle w:val="Fotnotstext"/>
      </w:pPr>
      <w:r>
        <w:rPr>
          <w:rStyle w:val="Fotnotsreferens"/>
        </w:rPr>
        <w:footnoteRef/>
      </w:r>
      <w:r>
        <w:t xml:space="preserve"> Senaste lydelse 2017:701.</w:t>
      </w:r>
    </w:p>
  </w:footnote>
  <w:footnote w:id="5">
    <w:p w14:paraId="7A3BD65F" w14:textId="77777777" w:rsidR="00014758" w:rsidRDefault="00014758" w:rsidP="00C17DA5">
      <w:pPr>
        <w:pStyle w:val="Fotnotstext"/>
      </w:pPr>
      <w:r>
        <w:rPr>
          <w:rStyle w:val="Fotnotsreferens"/>
        </w:rPr>
        <w:footnoteRef/>
      </w:r>
      <w:r>
        <w:t xml:space="preserve"> Senaste lydelse 2005:1124.</w:t>
      </w:r>
    </w:p>
  </w:footnote>
  <w:footnote w:id="6">
    <w:p w14:paraId="649C002F" w14:textId="77777777" w:rsidR="00014758" w:rsidRDefault="00014758" w:rsidP="00C17DA5">
      <w:pPr>
        <w:pStyle w:val="Fotnotstext"/>
        <w:rPr>
          <w:lang w:val="da-DK"/>
        </w:rPr>
      </w:pPr>
      <w:r>
        <w:rPr>
          <w:rStyle w:val="Fotnotsreferens"/>
          <w:rFonts w:eastAsiaTheme="majorEastAsia"/>
        </w:rPr>
        <w:footnoteRef/>
      </w:r>
      <w:r>
        <w:rPr>
          <w:lang w:val="da-DK"/>
        </w:rPr>
        <w:t xml:space="preserve"> Senaste lydelse 2017:1142.</w:t>
      </w:r>
    </w:p>
  </w:footnote>
  <w:footnote w:id="7">
    <w:p w14:paraId="4FBFE6B6" w14:textId="77777777" w:rsidR="00014758" w:rsidRDefault="00014758" w:rsidP="00C17DA5">
      <w:pPr>
        <w:pStyle w:val="Fotnotstext"/>
      </w:pPr>
      <w:r>
        <w:rPr>
          <w:rStyle w:val="Fotnotsreferens"/>
        </w:rPr>
        <w:footnoteRef/>
      </w:r>
      <w:r>
        <w:t xml:space="preserve"> </w:t>
      </w:r>
      <w:r w:rsidRPr="00715C4B">
        <w:t>Senaste lydelse av lagens rubrik 2013:563.</w:t>
      </w:r>
    </w:p>
  </w:footnote>
  <w:footnote w:id="8">
    <w:p w14:paraId="1002B394" w14:textId="77777777" w:rsidR="00014758" w:rsidRDefault="00014758" w:rsidP="00C17DA5">
      <w:pPr>
        <w:pStyle w:val="Fotnotstext"/>
      </w:pPr>
      <w:r>
        <w:rPr>
          <w:rStyle w:val="Fotnotsreferens"/>
        </w:rPr>
        <w:footnoteRef/>
      </w:r>
      <w:r>
        <w:t xml:space="preserve"> Senaste lydelse </w:t>
      </w:r>
      <w:r w:rsidRPr="00421E15">
        <w:t>2017:1143</w:t>
      </w:r>
      <w:r>
        <w:t>.</w:t>
      </w:r>
    </w:p>
  </w:footnote>
  <w:footnote w:id="9">
    <w:p w14:paraId="5B1FAEC0" w14:textId="584FA2BA" w:rsidR="00014758" w:rsidRDefault="00014758">
      <w:pPr>
        <w:pStyle w:val="Fotnotstext"/>
      </w:pPr>
      <w:r>
        <w:rPr>
          <w:rStyle w:val="Fotnotsreferens"/>
        </w:rPr>
        <w:footnoteRef/>
      </w:r>
      <w:r>
        <w:t xml:space="preserve"> Senaste lydelse 2017:701.</w:t>
      </w:r>
    </w:p>
  </w:footnote>
  <w:footnote w:id="10">
    <w:p w14:paraId="3EA6D42B" w14:textId="77777777" w:rsidR="00014758" w:rsidRDefault="00014758" w:rsidP="00C17DA5">
      <w:pPr>
        <w:pStyle w:val="Fotnotstext"/>
      </w:pPr>
      <w:r>
        <w:rPr>
          <w:rStyle w:val="Fotnotsreferens"/>
        </w:rPr>
        <w:footnoteRef/>
      </w:r>
      <w:r>
        <w:t xml:space="preserve"> </w:t>
      </w:r>
      <w:r w:rsidRPr="00715C4B">
        <w:t>Senaste lydelse av lagens rubrik 2013:563.</w:t>
      </w:r>
    </w:p>
  </w:footnote>
  <w:footnote w:id="11">
    <w:p w14:paraId="21264FD6" w14:textId="77777777" w:rsidR="00014758" w:rsidRDefault="00014758" w:rsidP="00C17DA5">
      <w:pPr>
        <w:pStyle w:val="Fotnotstext"/>
      </w:pPr>
      <w:r>
        <w:rPr>
          <w:rStyle w:val="Fotnotsreferens"/>
        </w:rPr>
        <w:footnoteRef/>
      </w:r>
      <w:r>
        <w:t xml:space="preserve"> Senaste lydelse 2017:701.</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1ED59C" w14:textId="77777777" w:rsidR="00014758" w:rsidRDefault="00014758" w:rsidP="00664D04">
    <w:pPr>
      <w:pStyle w:val="Brdtext"/>
    </w:pPr>
    <w:r>
      <w:rPr>
        <w:noProof/>
        <w:lang w:eastAsia="sv-SE"/>
      </w:rPr>
      <mc:AlternateContent>
        <mc:Choice Requires="wps">
          <w:drawing>
            <wp:anchor distT="0" distB="0" distL="0" distR="0" simplePos="0" relativeHeight="25165829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27FE60" w14:textId="4739BEAD" w:rsidR="00014758" w:rsidRPr="00756E21" w:rsidRDefault="00014758"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Content>
                              <w:r>
                                <w:t>2019/20:37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8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3027FE60" w14:textId="4739BEAD" w:rsidR="00014758" w:rsidRPr="00756E21" w:rsidRDefault="00014758"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Content>
                        <w:r>
                          <w:t>2019/20:37</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4F0BD9C" w14:textId="77777777" w:rsidR="00014758" w:rsidRDefault="00014758" w:rsidP="00EE1584">
    <w:pPr>
      <w:pStyle w:val="Brdtext"/>
    </w:pPr>
    <w:r>
      <w:rPr>
        <w:noProof/>
        <w:lang w:eastAsia="sv-SE"/>
      </w:rPr>
      <mc:AlternateContent>
        <mc:Choice Requires="wps">
          <w:drawing>
            <wp:anchor distT="0" distB="0" distL="0" distR="0" simplePos="0" relativeHeight="25165832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A59070" w14:textId="23BA18FA" w:rsidR="00014758" w:rsidRPr="00756E21" w:rsidRDefault="00014758"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Content>
                              <w:r>
                                <w:t>2019/20:37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83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64A59070" w14:textId="23BA18FA" w:rsidR="00014758" w:rsidRPr="00756E21" w:rsidRDefault="00014758"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Content>
                        <w:r>
                          <w:t>2019/20:37</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7AD8EF8" w14:textId="77777777" w:rsidR="00014758" w:rsidRDefault="00014758"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8554CD8" w14:textId="77777777" w:rsidR="00014758" w:rsidRDefault="00014758" w:rsidP="00664D04">
    <w:pPr>
      <w:pStyle w:val="Brdtext"/>
    </w:pPr>
    <w:r>
      <w:rPr>
        <w:noProof/>
        <w:lang w:eastAsia="sv-SE"/>
      </w:rPr>
      <mc:AlternateContent>
        <mc:Choice Requires="wps">
          <w:drawing>
            <wp:anchor distT="0" distB="0" distL="0" distR="0" simplePos="0" relativeHeight="251658297"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3AE956" w14:textId="62C5CCC3" w:rsidR="00014758" w:rsidRPr="00756E21" w:rsidRDefault="00014758" w:rsidP="00664D04">
                          <w:pPr>
                            <w:pStyle w:val="Brdtext"/>
                            <w:jc w:val="left"/>
                          </w:pPr>
                          <w:sdt>
                            <w:sdtPr>
                              <w:alias w:val="NummerEtikett"/>
                              <w:tag w:val="NummerEtikett"/>
                              <w:id w:val="-214464251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94351365"/>
                              <w:lock w:val="sdtContentLocked"/>
                              <w:dataBinding w:prefixMappings="xmlns:ns0='http://rkdhs/mallar/lagstiftning/Prop/Prop.xsd'" w:xpath="/ns0:dokumentvärden[1]/ns0:dokumentnummer[1]" w:storeItemID="{068625C3-B546-44A5-B525-B7CC092E5AD6}"/>
                              <w:text/>
                            </w:sdtPr>
                            <w:sdtContent>
                              <w:r>
                                <w:t>2019/20:37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82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053AE956" w14:textId="62C5CCC3" w:rsidR="00014758" w:rsidRPr="00756E21" w:rsidRDefault="00014758" w:rsidP="00664D04">
                    <w:pPr>
                      <w:pStyle w:val="Brdtext"/>
                      <w:jc w:val="left"/>
                    </w:pPr>
                    <w:sdt>
                      <w:sdtPr>
                        <w:alias w:val="NummerEtikett"/>
                        <w:tag w:val="NummerEtikett"/>
                        <w:id w:val="-214464251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94351365"/>
                        <w:lock w:val="sdtContentLocked"/>
                        <w:dataBinding w:prefixMappings="xmlns:ns0='http://rkdhs/mallar/lagstiftning/Prop/Prop.xsd'" w:xpath="/ns0:dokumentvärden[1]/ns0:dokumentnummer[1]" w:storeItemID="{068625C3-B546-44A5-B525-B7CC092E5AD6}"/>
                        <w:text/>
                      </w:sdtPr>
                      <w:sdtContent>
                        <w:r>
                          <w:t>2019/20:37</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61B6E43" w14:textId="77777777" w:rsidR="00014758" w:rsidRDefault="00014758" w:rsidP="00EE1584">
    <w:pPr>
      <w:pStyle w:val="Brdtext"/>
    </w:pPr>
    <w:r>
      <w:rPr>
        <w:noProof/>
        <w:lang w:eastAsia="sv-SE"/>
      </w:rPr>
      <mc:AlternateContent>
        <mc:Choice Requires="wps">
          <w:drawing>
            <wp:anchor distT="0" distB="0" distL="0" distR="0" simplePos="0" relativeHeight="25165832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D4F658" w14:textId="6C1B1B7C" w:rsidR="00014758" w:rsidRPr="00756E21" w:rsidRDefault="00014758" w:rsidP="00A118D8">
                          <w:pPr>
                            <w:pStyle w:val="Brdtext"/>
                            <w:jc w:val="left"/>
                          </w:pPr>
                          <w:sdt>
                            <w:sdtPr>
                              <w:alias w:val="NummerEtikett"/>
                              <w:tag w:val="NummerEtikett"/>
                              <w:id w:val="20075220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80891828"/>
                              <w:lock w:val="sdtContentLocked"/>
                              <w:dataBinding w:prefixMappings="xmlns:ns0='http://rkdhs/mallar/lagstiftning/Prop/Prop.xsd'" w:xpath="/ns0:dokumentvärden[1]/ns0:dokumentnummer[1]" w:storeItemID="{068625C3-B546-44A5-B525-B7CC092E5AD6}"/>
                              <w:text/>
                            </w:sdtPr>
                            <w:sdtContent>
                              <w:r>
                                <w:t>2019/20:37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5832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75D4F658" w14:textId="6C1B1B7C" w:rsidR="00014758" w:rsidRPr="00756E21" w:rsidRDefault="00014758" w:rsidP="00A118D8">
                    <w:pPr>
                      <w:pStyle w:val="Brdtext"/>
                      <w:jc w:val="left"/>
                    </w:pPr>
                    <w:sdt>
                      <w:sdtPr>
                        <w:alias w:val="NummerEtikett"/>
                        <w:tag w:val="NummerEtikett"/>
                        <w:id w:val="20075220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80891828"/>
                        <w:lock w:val="sdtContentLocked"/>
                        <w:dataBinding w:prefixMappings="xmlns:ns0='http://rkdhs/mallar/lagstiftning/Prop/Prop.xsd'" w:xpath="/ns0:dokumentvärden[1]/ns0:dokumentnummer[1]" w:storeItemID="{068625C3-B546-44A5-B525-B7CC092E5AD6}"/>
                        <w:text/>
                      </w:sdtPr>
                      <w:sdtContent>
                        <w:r>
                          <w:t>2019/20:37</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DCCF08F" w14:textId="77777777" w:rsidR="00014758" w:rsidRDefault="00014758"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47F0B37" w14:textId="77777777" w:rsidR="00014758" w:rsidRDefault="00014758" w:rsidP="00664D04">
    <w:pPr>
      <w:pStyle w:val="Brdtext"/>
    </w:pPr>
    <w:r>
      <w:rPr>
        <w:noProof/>
        <w:lang w:eastAsia="sv-SE"/>
      </w:rPr>
      <mc:AlternateContent>
        <mc:Choice Requires="wps">
          <w:drawing>
            <wp:anchor distT="0" distB="0" distL="0" distR="0" simplePos="0" relativeHeight="25165829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BC0EAA" w14:textId="7FD0FA55" w:rsidR="00014758" w:rsidRPr="00756E21" w:rsidRDefault="00014758" w:rsidP="00664D04">
                          <w:pPr>
                            <w:pStyle w:val="Brdtext"/>
                            <w:jc w:val="left"/>
                          </w:pPr>
                          <w:sdt>
                            <w:sdtPr>
                              <w:alias w:val="NummerEtikett"/>
                              <w:tag w:val="NummerEtikett"/>
                              <w:id w:val="-38448305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7649970"/>
                              <w:lock w:val="sdtContentLocked"/>
                              <w:dataBinding w:prefixMappings="xmlns:ns0='http://rkdhs/mallar/lagstiftning/Prop/Prop.xsd'" w:xpath="/ns0:dokumentvärden[1]/ns0:dokumentnummer[1]" w:storeItemID="{068625C3-B546-44A5-B525-B7CC092E5AD6}"/>
                              <w:text/>
                            </w:sdtPr>
                            <w:sdtContent>
                              <w:r>
                                <w:t>2019/20:37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82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27BC0EAA" w14:textId="7FD0FA55" w:rsidR="00014758" w:rsidRPr="00756E21" w:rsidRDefault="00014758" w:rsidP="00664D04">
                    <w:pPr>
                      <w:pStyle w:val="Brdtext"/>
                      <w:jc w:val="left"/>
                    </w:pPr>
                    <w:sdt>
                      <w:sdtPr>
                        <w:alias w:val="NummerEtikett"/>
                        <w:tag w:val="NummerEtikett"/>
                        <w:id w:val="-38448305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7649970"/>
                        <w:lock w:val="sdtContentLocked"/>
                        <w:dataBinding w:prefixMappings="xmlns:ns0='http://rkdhs/mallar/lagstiftning/Prop/Prop.xsd'" w:xpath="/ns0:dokumentvärden[1]/ns0:dokumentnummer[1]" w:storeItemID="{068625C3-B546-44A5-B525-B7CC092E5AD6}"/>
                        <w:text/>
                      </w:sdtPr>
                      <w:sdtContent>
                        <w:r>
                          <w:t>2019/20:37</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864B760" w14:textId="77777777" w:rsidR="00014758" w:rsidRDefault="00014758" w:rsidP="00EE1584">
    <w:pPr>
      <w:pStyle w:val="Brdtext"/>
    </w:pPr>
    <w:r>
      <w:rPr>
        <w:noProof/>
        <w:lang w:eastAsia="sv-SE"/>
      </w:rPr>
      <mc:AlternateContent>
        <mc:Choice Requires="wps">
          <w:drawing>
            <wp:anchor distT="0" distB="0" distL="0" distR="0" simplePos="0" relativeHeight="25165832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EA106F" w14:textId="32EC60E5" w:rsidR="00014758" w:rsidRPr="00756E21" w:rsidRDefault="00014758" w:rsidP="00A118D8">
                          <w:pPr>
                            <w:pStyle w:val="Brdtext"/>
                            <w:jc w:val="left"/>
                          </w:pPr>
                          <w:sdt>
                            <w:sdtPr>
                              <w:alias w:val="NummerEtikett"/>
                              <w:tag w:val="NummerEtikett"/>
                              <w:id w:val="-65367952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88642984"/>
                              <w:lock w:val="sdtContentLocked"/>
                              <w:dataBinding w:prefixMappings="xmlns:ns0='http://rkdhs/mallar/lagstiftning/Prop/Prop.xsd'" w:xpath="/ns0:dokumentvärden[1]/ns0:dokumentnummer[1]" w:storeItemID="{068625C3-B546-44A5-B525-B7CC092E5AD6}"/>
                              <w:text/>
                            </w:sdtPr>
                            <w:sdtContent>
                              <w:r>
                                <w:t>2019/20:37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5832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56EA106F" w14:textId="32EC60E5" w:rsidR="00014758" w:rsidRPr="00756E21" w:rsidRDefault="00014758" w:rsidP="00A118D8">
                    <w:pPr>
                      <w:pStyle w:val="Brdtext"/>
                      <w:jc w:val="left"/>
                    </w:pPr>
                    <w:sdt>
                      <w:sdtPr>
                        <w:alias w:val="NummerEtikett"/>
                        <w:tag w:val="NummerEtikett"/>
                        <w:id w:val="-65367952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88642984"/>
                        <w:lock w:val="sdtContentLocked"/>
                        <w:dataBinding w:prefixMappings="xmlns:ns0='http://rkdhs/mallar/lagstiftning/Prop/Prop.xsd'" w:xpath="/ns0:dokumentvärden[1]/ns0:dokumentnummer[1]" w:storeItemID="{068625C3-B546-44A5-B525-B7CC092E5AD6}"/>
                        <w:text/>
                      </w:sdtPr>
                      <w:sdtContent>
                        <w:r>
                          <w:t>2019/20:37</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6B92CFA" w14:textId="77777777" w:rsidR="00014758" w:rsidRDefault="00014758" w:rsidP="00664D04">
    <w:pPr>
      <w:pStyle w:val="Brdtext"/>
    </w:pPr>
    <w:r>
      <w:rPr>
        <w:noProof/>
        <w:lang w:eastAsia="sv-SE"/>
      </w:rPr>
      <mc:AlternateContent>
        <mc:Choice Requires="wps">
          <w:drawing>
            <wp:anchor distT="0" distB="0" distL="0" distR="0" simplePos="0" relativeHeight="251658299"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0DE485" w14:textId="763B7604" w:rsidR="00014758" w:rsidRPr="00756E21" w:rsidRDefault="00014758" w:rsidP="00664D04">
                          <w:pPr>
                            <w:pStyle w:val="Brdtext"/>
                            <w:jc w:val="left"/>
                          </w:pPr>
                          <w:sdt>
                            <w:sdtPr>
                              <w:alias w:val="NummerEtikett"/>
                              <w:tag w:val="NummerEtikett"/>
                              <w:id w:val="187959014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21168265"/>
                              <w:lock w:val="sdtContentLocked"/>
                              <w:dataBinding w:prefixMappings="xmlns:ns0='http://rkdhs/mallar/lagstiftning/Prop/Prop.xsd'" w:xpath="/ns0:dokumentvärden[1]/ns0:dokumentnummer[1]" w:storeItemID="{068625C3-B546-44A5-B525-B7CC092E5AD6}"/>
                              <w:text/>
                            </w:sdtPr>
                            <w:sdtContent>
                              <w:r>
                                <w:t>2019/20:37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82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IOb1A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280DE485" w14:textId="763B7604" w:rsidR="00014758" w:rsidRPr="00756E21" w:rsidRDefault="00014758" w:rsidP="00664D04">
                    <w:pPr>
                      <w:pStyle w:val="Brdtext"/>
                      <w:jc w:val="left"/>
                    </w:pPr>
                    <w:sdt>
                      <w:sdtPr>
                        <w:alias w:val="NummerEtikett"/>
                        <w:tag w:val="NummerEtikett"/>
                        <w:id w:val="187959014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21168265"/>
                        <w:lock w:val="sdtContentLocked"/>
                        <w:dataBinding w:prefixMappings="xmlns:ns0='http://rkdhs/mallar/lagstiftning/Prop/Prop.xsd'" w:xpath="/ns0:dokumentvärden[1]/ns0:dokumentnummer[1]" w:storeItemID="{068625C3-B546-44A5-B525-B7CC092E5AD6}"/>
                        <w:text/>
                      </w:sdtPr>
                      <w:sdtContent>
                        <w:r>
                          <w:t>2019/20:37</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2254809" w14:textId="77777777" w:rsidR="00014758" w:rsidRDefault="00014758" w:rsidP="00EE1584">
    <w:pPr>
      <w:pStyle w:val="Brdtext"/>
    </w:pPr>
    <w:r>
      <w:rPr>
        <w:noProof/>
        <w:lang w:eastAsia="sv-SE"/>
      </w:rPr>
      <mc:AlternateContent>
        <mc:Choice Requires="wps">
          <w:drawing>
            <wp:anchor distT="0" distB="0" distL="0" distR="0" simplePos="0" relativeHeight="251658327"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FFBD1F" w14:textId="132272DA" w:rsidR="00014758" w:rsidRPr="00756E21" w:rsidRDefault="00014758" w:rsidP="00A118D8">
                          <w:pPr>
                            <w:pStyle w:val="Brdtext"/>
                            <w:jc w:val="left"/>
                          </w:pPr>
                          <w:sdt>
                            <w:sdtPr>
                              <w:alias w:val="NummerEtikett"/>
                              <w:tag w:val="NummerEtikett"/>
                              <w:id w:val="-127416756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2780649"/>
                              <w:lock w:val="sdtContentLocked"/>
                              <w:dataBinding w:prefixMappings="xmlns:ns0='http://rkdhs/mallar/lagstiftning/Prop/Prop.xsd'" w:xpath="/ns0:dokumentvärden[1]/ns0:dokumentnummer[1]" w:storeItemID="{068625C3-B546-44A5-B525-B7CC092E5AD6}"/>
                              <w:text/>
                            </w:sdtPr>
                            <w:sdtContent>
                              <w:r>
                                <w:t>2019/20:37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5832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RfTFC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5CFFBD1F" w14:textId="132272DA" w:rsidR="00014758" w:rsidRPr="00756E21" w:rsidRDefault="00014758" w:rsidP="00A118D8">
                    <w:pPr>
                      <w:pStyle w:val="Brdtext"/>
                      <w:jc w:val="left"/>
                    </w:pPr>
                    <w:sdt>
                      <w:sdtPr>
                        <w:alias w:val="NummerEtikett"/>
                        <w:tag w:val="NummerEtikett"/>
                        <w:id w:val="-127416756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2780649"/>
                        <w:lock w:val="sdtContentLocked"/>
                        <w:dataBinding w:prefixMappings="xmlns:ns0='http://rkdhs/mallar/lagstiftning/Prop/Prop.xsd'" w:xpath="/ns0:dokumentvärden[1]/ns0:dokumentnummer[1]" w:storeItemID="{068625C3-B546-44A5-B525-B7CC092E5AD6}"/>
                        <w:text/>
                      </w:sdtPr>
                      <w:sdtContent>
                        <w:r>
                          <w:t>2019/20:37</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2056BDB" w14:textId="77777777" w:rsidR="00014758" w:rsidRDefault="00014758" w:rsidP="00664D04">
    <w:pPr>
      <w:pStyle w:val="Brdtext"/>
    </w:pPr>
    <w:r>
      <w:rPr>
        <w:noProof/>
        <w:lang w:eastAsia="sv-SE"/>
      </w:rPr>
      <mc:AlternateContent>
        <mc:Choice Requires="wps">
          <w:drawing>
            <wp:anchor distT="0" distB="0" distL="0" distR="0" simplePos="0" relativeHeight="25165830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6B693A" w14:textId="21D0DDBA" w:rsidR="00014758" w:rsidRPr="00756E21" w:rsidRDefault="00014758" w:rsidP="00664D04">
                          <w:pPr>
                            <w:pStyle w:val="Brdtext"/>
                            <w:jc w:val="left"/>
                          </w:pPr>
                          <w:sdt>
                            <w:sdtPr>
                              <w:alias w:val="NummerEtikett"/>
                              <w:tag w:val="NummerEtikett"/>
                              <w:id w:val="-4399264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24710580"/>
                              <w:lock w:val="sdtContentLocked"/>
                              <w:dataBinding w:prefixMappings="xmlns:ns0='http://rkdhs/mallar/lagstiftning/Prop/Prop.xsd'" w:xpath="/ns0:dokumentvärden[1]/ns0:dokumentnummer[1]" w:storeItemID="{068625C3-B546-44A5-B525-B7CC092E5AD6}"/>
                              <w:text/>
                            </w:sdtPr>
                            <w:sdtContent>
                              <w:r>
                                <w:t>2019/20:37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83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UC6s6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476B693A" w14:textId="21D0DDBA" w:rsidR="00014758" w:rsidRPr="00756E21" w:rsidRDefault="00014758" w:rsidP="00664D04">
                    <w:pPr>
                      <w:pStyle w:val="Brdtext"/>
                      <w:jc w:val="left"/>
                    </w:pPr>
                    <w:sdt>
                      <w:sdtPr>
                        <w:alias w:val="NummerEtikett"/>
                        <w:tag w:val="NummerEtikett"/>
                        <w:id w:val="-4399264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24710580"/>
                        <w:lock w:val="sdtContentLocked"/>
                        <w:dataBinding w:prefixMappings="xmlns:ns0='http://rkdhs/mallar/lagstiftning/Prop/Prop.xsd'" w:xpath="/ns0:dokumentvärden[1]/ns0:dokumentnummer[1]" w:storeItemID="{068625C3-B546-44A5-B525-B7CC092E5AD6}"/>
                        <w:text/>
                      </w:sdtPr>
                      <w:sdtContent>
                        <w:r>
                          <w:t>2019/20:37</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29B97A" w14:textId="77777777" w:rsidR="00014758" w:rsidRDefault="00014758" w:rsidP="00EE1584">
    <w:pPr>
      <w:pStyle w:val="Brdtext"/>
    </w:pPr>
    <w:r>
      <w:rPr>
        <w:noProof/>
        <w:lang w:eastAsia="sv-SE"/>
      </w:rPr>
      <mc:AlternateContent>
        <mc:Choice Requires="wps">
          <w:drawing>
            <wp:anchor distT="0" distB="0" distL="0" distR="0" simplePos="0" relativeHeight="25165832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7B5AAA" w14:textId="061875AF" w:rsidR="00014758" w:rsidRPr="00756E21" w:rsidRDefault="00014758" w:rsidP="00A118D8">
                          <w:pPr>
                            <w:pStyle w:val="Brdtext"/>
                            <w:jc w:val="left"/>
                          </w:pPr>
                          <w:sdt>
                            <w:sdtPr>
                              <w:alias w:val="NummerEtikett"/>
                              <w:tag w:val="NummerEtikett"/>
                              <w:id w:val="34622742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28249606"/>
                              <w:lock w:val="sdtContentLocked"/>
                              <w:dataBinding w:prefixMappings="xmlns:ns0='http://rkdhs/mallar/lagstiftning/Prop/Prop.xsd'" w:xpath="/ns0:dokumentvärden[1]/ns0:dokumentnummer[1]" w:storeItemID="{068625C3-B546-44A5-B525-B7CC092E5AD6}"/>
                              <w:text/>
                            </w:sdtPr>
                            <w:sdtContent>
                              <w:r>
                                <w:t>2019/20:37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58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Lv1+8u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0F7B5AAA" w14:textId="061875AF" w:rsidR="00014758" w:rsidRPr="00756E21" w:rsidRDefault="00014758" w:rsidP="00A118D8">
                    <w:pPr>
                      <w:pStyle w:val="Brdtext"/>
                      <w:jc w:val="left"/>
                    </w:pPr>
                    <w:sdt>
                      <w:sdtPr>
                        <w:alias w:val="NummerEtikett"/>
                        <w:tag w:val="NummerEtikett"/>
                        <w:id w:val="34622742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28249606"/>
                        <w:lock w:val="sdtContentLocked"/>
                        <w:dataBinding w:prefixMappings="xmlns:ns0='http://rkdhs/mallar/lagstiftning/Prop/Prop.xsd'" w:xpath="/ns0:dokumentvärden[1]/ns0:dokumentnummer[1]" w:storeItemID="{068625C3-B546-44A5-B525-B7CC092E5AD6}"/>
                        <w:text/>
                      </w:sdtPr>
                      <w:sdtContent>
                        <w:r>
                          <w:t>2019/20:37</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54A7C78" w14:textId="77777777" w:rsidR="00014758" w:rsidRDefault="00014758" w:rsidP="00664D04">
    <w:pPr>
      <w:pStyle w:val="Brdtext"/>
    </w:pPr>
    <w:r>
      <w:rPr>
        <w:noProof/>
        <w:lang w:eastAsia="sv-SE"/>
      </w:rPr>
      <mc:AlternateContent>
        <mc:Choice Requires="wps">
          <w:drawing>
            <wp:anchor distT="0" distB="0" distL="0" distR="0" simplePos="0" relativeHeight="251658301"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AFF22A" w14:textId="50714424" w:rsidR="00014758" w:rsidRPr="00756E21" w:rsidRDefault="00014758" w:rsidP="00664D04">
                          <w:pPr>
                            <w:pStyle w:val="Brdtext"/>
                            <w:jc w:val="left"/>
                          </w:pPr>
                          <w:sdt>
                            <w:sdtPr>
                              <w:alias w:val="NummerEtikett"/>
                              <w:tag w:val="NummerEtikett"/>
                              <w:id w:val="-10358086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53704498"/>
                              <w:lock w:val="sdtContentLocked"/>
                              <w:dataBinding w:prefixMappings="xmlns:ns0='http://rkdhs/mallar/lagstiftning/Prop/Prop.xsd'" w:xpath="/ns0:dokumentvärden[1]/ns0:dokumentnummer[1]" w:storeItemID="{068625C3-B546-44A5-B525-B7CC092E5AD6}"/>
                              <w:text/>
                            </w:sdtPr>
                            <w:sdtContent>
                              <w:r>
                                <w:t>2019/20:37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5830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PSAVjwIAAJMFAAAOAAAAZHJzL2Uyb0RvYy54bWysVMFu2zAMvQ/YPwi6r46zpFuDOkXWosOA&#10;oi2WDj0rstQYkyVNUmJnX98n2U6yrpcOu9iU+EiK5CPPL9paka1wvjK6oPnJiBKhuSkr/VTQHw/X&#10;Hz5T4gPTJVNGi4LuhKcX8/fvzhs7E2OzNqoUjsCJ9rPGFnQdgp1lmedrUTN/YqzQUErjahZwdE9Z&#10;6VgD77XKxqPRadYYV1pnuPAet1edks6TfykFD3dSehGIKijeFtLXpe8qfrP5OZs9OWbXFe+fwf7h&#10;FTWrNILuXV2xwMjGVX+5qivujDcynHBTZ0bKiouUA7LJRy+yWa6ZFSkXFMfbfZn8/3PLb7f3jlQl&#10;ejelRLMaPXoQbXAbJDCO5WmsnwG1tMCF9otpAR3uPS5j1q10dfwjHwI9Cr3bFxfOCI9G+SRHxyjh&#10;0OXj/Gycqp8drK3z4aswNYlCQR2al2rKtjc+4CWADpAYzBtVldeVUukQCSMulSNbhlarkN4Iiz9Q&#10;SpOmoKcfp6PkWJto3nlWOroRiTJ9uJh5l2GSwk6JiFH6u5AoWUr0ldiMc6H38RM6oiRCvcWwxx9e&#10;9RbjLg9YpMhGh71xXWnjUvZpxg4lK38OJZMdHgU/yjuKoV21iSvj6cCAlSl3IIYz3WR5y68rdO+G&#10;+XDPHEYJDcd6CHf4SGVQfdNLlKyN+/3afcSD4dBS0mA0C+p/bZgTlKhvGtw/yyeTOMvpMJl+ApGI&#10;O9asjjV6U18aUCLHIrI8iREf1CBKZ+pHbJFFjAoV0xyxCxoG8TJ0CwNbiIvFIoEwvZaFG720PLqO&#10;ZY7cfGgfmbM9gQOof2uGIWazFzzusNHS28UmgIuJ5LHQXVX7BmDyE/f7LRVXy/E5oQ67dP4M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GI9IBW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54AFF22A" w14:textId="50714424" w:rsidR="00014758" w:rsidRPr="00756E21" w:rsidRDefault="00014758" w:rsidP="00664D04">
                    <w:pPr>
                      <w:pStyle w:val="Brdtext"/>
                      <w:jc w:val="left"/>
                    </w:pPr>
                    <w:sdt>
                      <w:sdtPr>
                        <w:alias w:val="NummerEtikett"/>
                        <w:tag w:val="NummerEtikett"/>
                        <w:id w:val="-10358086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53704498"/>
                        <w:lock w:val="sdtContentLocked"/>
                        <w:dataBinding w:prefixMappings="xmlns:ns0='http://rkdhs/mallar/lagstiftning/Prop/Prop.xsd'" w:xpath="/ns0:dokumentvärden[1]/ns0:dokumentnummer[1]" w:storeItemID="{068625C3-B546-44A5-B525-B7CC092E5AD6}"/>
                        <w:text/>
                      </w:sdtPr>
                      <w:sdtContent>
                        <w:r>
                          <w:t>2019/20:37</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08D84F1" w14:textId="77777777" w:rsidR="00014758" w:rsidRDefault="00014758" w:rsidP="00EE1584">
    <w:pPr>
      <w:pStyle w:val="Brdtext"/>
    </w:pPr>
    <w:r>
      <w:rPr>
        <w:noProof/>
        <w:lang w:eastAsia="sv-SE"/>
      </w:rPr>
      <mc:AlternateContent>
        <mc:Choice Requires="wps">
          <w:drawing>
            <wp:anchor distT="0" distB="0" distL="0" distR="0" simplePos="0" relativeHeight="251658329"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4F5B0B" w14:textId="4E7E93C6" w:rsidR="00014758" w:rsidRPr="00756E21" w:rsidRDefault="00014758" w:rsidP="00A118D8">
                          <w:pPr>
                            <w:pStyle w:val="Brdtext"/>
                            <w:jc w:val="left"/>
                          </w:pPr>
                          <w:sdt>
                            <w:sdtPr>
                              <w:alias w:val="NummerEtikett"/>
                              <w:tag w:val="NummerEtikett"/>
                              <w:id w:val="-132905219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97666163"/>
                              <w:lock w:val="sdtContentLocked"/>
                              <w:dataBinding w:prefixMappings="xmlns:ns0='http://rkdhs/mallar/lagstiftning/Prop/Prop.xsd'" w:xpath="/ns0:dokumentvärden[1]/ns0:dokumentnummer[1]" w:storeItemID="{068625C3-B546-44A5-B525-B7CC092E5AD6}"/>
                              <w:text/>
                            </w:sdtPr>
                            <w:sdtContent>
                              <w:r>
                                <w:t>2019/20:37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65832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hJlF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s2cWV8PjBgacodiOFMN1ne8psK3btl&#10;Pjwwh1FCw7Eewj0+UhlU3/QSJWvjfr12H/FgOLSUNBjNgvqfG+YEJeqrBvcv8skkznI6TM4+gkjE&#10;HWuWxxq9qa8MKJFjEVmexIgPahClM/UztsgiRoWKaY7YBQ2DeBW6hYEtxMVikUCYXsvCrX60PLqO&#10;ZY7cfGqfmbM9gQOof2eGIWbTFzzusNHS28UmgIuJ5LHQXVX7BmDyE/f7LRVXy/E5oQ67dP4b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2hJlF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2D4F5B0B" w14:textId="4E7E93C6" w:rsidR="00014758" w:rsidRPr="00756E21" w:rsidRDefault="00014758" w:rsidP="00A118D8">
                    <w:pPr>
                      <w:pStyle w:val="Brdtext"/>
                      <w:jc w:val="left"/>
                    </w:pPr>
                    <w:sdt>
                      <w:sdtPr>
                        <w:alias w:val="NummerEtikett"/>
                        <w:tag w:val="NummerEtikett"/>
                        <w:id w:val="-132905219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97666163"/>
                        <w:lock w:val="sdtContentLocked"/>
                        <w:dataBinding w:prefixMappings="xmlns:ns0='http://rkdhs/mallar/lagstiftning/Prop/Prop.xsd'" w:xpath="/ns0:dokumentvärden[1]/ns0:dokumentnummer[1]" w:storeItemID="{068625C3-B546-44A5-B525-B7CC092E5AD6}"/>
                        <w:text/>
                      </w:sdtPr>
                      <w:sdtContent>
                        <w:r>
                          <w:t>2019/20:37</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89BF7BF" w14:textId="77777777" w:rsidR="00014758" w:rsidRDefault="00014758" w:rsidP="00664D04">
    <w:pPr>
      <w:pStyle w:val="Brdtext"/>
    </w:pPr>
    <w:r>
      <w:rPr>
        <w:noProof/>
        <w:lang w:eastAsia="sv-SE"/>
      </w:rPr>
      <mc:AlternateContent>
        <mc:Choice Requires="wps">
          <w:drawing>
            <wp:anchor distT="0" distB="0" distL="0" distR="0" simplePos="0" relativeHeight="25165830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8BB674" w14:textId="1DC64D38" w:rsidR="00014758" w:rsidRPr="00756E21" w:rsidRDefault="00014758" w:rsidP="00664D04">
                          <w:pPr>
                            <w:pStyle w:val="Brdtext"/>
                            <w:jc w:val="left"/>
                          </w:pPr>
                          <w:sdt>
                            <w:sdtPr>
                              <w:alias w:val="NummerEtikett"/>
                              <w:tag w:val="NummerEtikett"/>
                              <w:id w:val="-30584978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56573317"/>
                              <w:lock w:val="sdtContentLocked"/>
                              <w:dataBinding w:prefixMappings="xmlns:ns0='http://rkdhs/mallar/lagstiftning/Prop/Prop.xsd'" w:xpath="/ns0:dokumentvärden[1]/ns0:dokumentnummer[1]" w:storeItemID="{068625C3-B546-44A5-B525-B7CC092E5AD6}"/>
                              <w:text/>
                            </w:sdtPr>
                            <w:sdtContent>
                              <w:r>
                                <w:t>2019/20:37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5.55pt;width:89.85pt;height:9.6pt;z-index:25165830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bkUyjAIAAJMFAAAOAAAAZHJzL2Uyb0RvYy54bWysVFtP2zAUfp+0/2D5faQphY2KFHUgpkkI&#10;0GDi2XVsGs232W6T7tfvs5Nexnhh2kti+3zn/p1zftFpRdbCh8aaipZHI0qE4bZuzHNFvz9ef/hE&#10;SYjM1ExZIyq6EYFezN6/O2/dVIzt0qpaeAIjJkxbV9FljG5aFIEvhWbhyDphIJTWaxZx9c9F7VkL&#10;61oV49HotGitr523XISA16teSGfZvpSCxzspg4hEVRSxxfz1+btI32J2zqbPnrllw4cw2D9EoVlj&#10;4HRn6opFRla++cuUbri3wcp4xK0urJQNFzkHZFOOXmTzsGRO5FxQnOB2ZQr/zyy/Xd970tQVHZeU&#10;GKbRo0fRRb9CAuNUntaFKVAPDrjYfbYd2rx9D3hMWXfS6/RHPgRyFHqzKy6MEZ6UykmJjlHCISvH&#10;5dk4V7/Yazsf4hdhNUmHino0L9eUrW9CRCSAbiHJWbCqqa8bpfIlEUZcKk/WDK1WMccIjT9QypC2&#10;oqfHJ6Ns2Nik3ltWJpkRmTKDu5R5n2E+xY0SCaPMNyFRspzoK74Z58Ls/Gd0Qkm4eovigN9H9Rbl&#10;Pg9oZM/WxJ2yboz1Ofs8Y/uS1T+2JZM9HgU/yDsdY7foMleOc+vS08LWGxDD236yguPXDbp3w0K8&#10;Zx6jhIZjPcQ7fKSyqL4dTpQsrf/12nvCg+GQUtJiNCsafq6YF5SorwbcPysnkzTL+TI5+QgiEX8o&#10;WRxKzEpfWlAC9EZ0+ZjwUW2P0lv9hC0yT14hYobDd0Xj9ngZ+4WBLcTFfJ5BmF7H4o15cDyZTmVO&#10;3Hzsnph3A4EjqH9rt0PMpi943GOTZnDzVQQXM8n3VR0agMnP3B+2VFoth/eM2u/S2W8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GduRTKMAgAAkw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5C8BB674" w14:textId="1DC64D38" w:rsidR="00014758" w:rsidRPr="00756E21" w:rsidRDefault="00014758" w:rsidP="00664D04">
                    <w:pPr>
                      <w:pStyle w:val="Brdtext"/>
                      <w:jc w:val="left"/>
                    </w:pPr>
                    <w:sdt>
                      <w:sdtPr>
                        <w:alias w:val="NummerEtikett"/>
                        <w:tag w:val="NummerEtikett"/>
                        <w:id w:val="-30584978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56573317"/>
                        <w:lock w:val="sdtContentLocked"/>
                        <w:dataBinding w:prefixMappings="xmlns:ns0='http://rkdhs/mallar/lagstiftning/Prop/Prop.xsd'" w:xpath="/ns0:dokumentvärden[1]/ns0:dokumentnummer[1]" w:storeItemID="{068625C3-B546-44A5-B525-B7CC092E5AD6}"/>
                        <w:text/>
                      </w:sdtPr>
                      <w:sdtContent>
                        <w:r>
                          <w:t>2019/20:37</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8D4236B" w14:textId="77777777" w:rsidR="00014758" w:rsidRDefault="00014758" w:rsidP="00EE1584">
    <w:pPr>
      <w:pStyle w:val="Brdtext"/>
    </w:pPr>
    <w:r>
      <w:rPr>
        <w:noProof/>
        <w:lang w:eastAsia="sv-SE"/>
      </w:rPr>
      <mc:AlternateContent>
        <mc:Choice Requires="wps">
          <w:drawing>
            <wp:anchor distT="0" distB="0" distL="0" distR="0" simplePos="0" relativeHeight="25165833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2F9BF1" w14:textId="4E748ABA" w:rsidR="00014758" w:rsidRPr="00756E21" w:rsidRDefault="00014758" w:rsidP="00A118D8">
                          <w:pPr>
                            <w:pStyle w:val="Brdtext"/>
                            <w:jc w:val="left"/>
                          </w:pPr>
                          <w:sdt>
                            <w:sdtPr>
                              <w:alias w:val="NummerEtikett"/>
                              <w:tag w:val="NummerEtikett"/>
                              <w:id w:val="62050496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78357375"/>
                              <w:lock w:val="sdtContentLocked"/>
                              <w:dataBinding w:prefixMappings="xmlns:ns0='http://rkdhs/mallar/lagstiftning/Prop/Prop.xsd'" w:xpath="/ns0:dokumentvärden[1]/ns0:dokumentnummer[1]" w:storeItemID="{068625C3-B546-44A5-B525-B7CC092E5AD6}"/>
                              <w:text/>
                            </w:sdtPr>
                            <w:sdtContent>
                              <w:r>
                                <w:t>2019/20:37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pt;margin-top:36pt;width:89.85pt;height:9.6pt;z-index:25165833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tRITjQIAAJMFAAAOAAAAZHJzL2Uyb0RvYy54bWysVE1v2zAMvQ/YfxB0Xx2nabcGdYqsRYcB&#10;RVusHXpWZKkxJomaxMTOfv0o2flY10uHXWxKJB9F8pHnF501bK1CbMBVvDwacaachLpxzxX//nj9&#10;4RNnEYWrhQGnKr5RkV/M3r87b/1UjWEJplaBEYiL09ZXfInop0UR5VJZEY/AK0dKDcEKpGN4Luog&#10;WkK3phiPRqdFC6H2AaSKkW6veiWfZXytlcQ7raNCZipOb8P8Dfm7SN9idi6mz0H4ZSOHZ4h/eIUV&#10;jaOgO6grgYKtQvMXlG1kgAgajyTYArRupMo5UDbl6EU2D0vhVc6FihP9rkzx/8HK2/V9YE1d8TGV&#10;xwlLPXpUHYYVJXCcytP6OCWrB0922H2Gjtq8vY90mbLudLDpT/kw0hPSZldcAmMyOZWTkjrGmSRd&#10;OS7PKCDBF3tvHyJ+UWBZEioeqHm5pmJ9E7E33ZqkYBFMU183xuRDIoy6NIGtBbXaYH4jgf9hZRxr&#10;K356fDLKwA6Se49sXIJRmTJDuJR5n2GWcGNUsjHum9JUspzoK7GFlMrt4mfrZKUp1FscB/v9q97i&#10;3OdBHjkyONw528ZByNnnGduXrP6xLZnu7ak3B3knEbtFl7lyvGPAAuoNESNAP1nRy+uGuncjIt6L&#10;QKNEDaf1gHf00Qao+jBInC0h/HrtPtkTw0nLWUujWfH4cyWC4sx8dcT9s3IyIVjMh8nJx8TccKhZ&#10;HGrcyl4CUaKkReRlFpM9mq2oA9gn2iLzFJVUwkmKXXHcipfYLwzaQlLN59mIptcLvHEPXiboVObE&#10;zcfuSQQ/EBiJ+rewHWIxfcHj3jZ5Rj9fIXExkzwVuq/q0ACa/Dwmw5ZKq+XwnK32u3T2GwAA//8D&#10;AFBLAwQUAAYACAAAACEAFnMSleAAAAAJAQAADwAAAGRycy9kb3ducmV2LnhtbEyPQUvDQBCF74L/&#10;YRnBm900aNKm2RQVPVgoxVbodZsds8HsbMhu2vjvHU96egzv8eZ75XpynTjjEFpPCuazBARS7U1L&#10;jYKPw+vdAkSImozuPKGCbwywrq6vSl0Yf6F3PO9jI7iEQqEV2Bj7QspQW3Q6zHyPxN6nH5yOfA6N&#10;NIO+cLnrZJokmXS6Jf5gdY/PFuuv/egUHLZPZpRmMm8v9Xazw6Pc2PudUrc30+MKRMQp/oXhF5/R&#10;oWKmkx/JBNEpyJYZb4kK8pSVA4v8IQdxUrCcpyCrUv5fUP0AAAD//wMAUEsBAi0AFAAGAAgAAAAh&#10;ALaDOJL+AAAA4QEAABMAAAAAAAAAAAAAAAAAAAAAAFtDb250ZW50X1R5cGVzXS54bWxQSwECLQAU&#10;AAYACAAAACEAOP0h/9YAAACUAQAACwAAAAAAAAAAAAAAAAAvAQAAX3JlbHMvLnJlbHNQSwECLQAU&#10;AAYACAAAACEAjLUSE40CAACTBQAADgAAAAAAAAAAAAAAAAAuAgAAZHJzL2Uyb0RvYy54bWxQSwEC&#10;LQAUAAYACAAAACEAFnMSleAAAAAJAQAADwAAAAAAAAAAAAAAAADnBAAAZHJzL2Rvd25yZXYueG1s&#10;UEsFBgAAAAAEAAQA8wAAAPQFAAAAAA==&#10;" o:allowoverlap="f" fillcolor="white [3201]" stroked="f" strokeweight=".5pt">
              <v:textbox style="mso-fit-shape-to-text:t">
                <w:txbxContent>
                  <w:p w14:paraId="592F9BF1" w14:textId="4E748ABA" w:rsidR="00014758" w:rsidRPr="00756E21" w:rsidRDefault="00014758" w:rsidP="00A118D8">
                    <w:pPr>
                      <w:pStyle w:val="Brdtext"/>
                      <w:jc w:val="left"/>
                    </w:pPr>
                    <w:sdt>
                      <w:sdtPr>
                        <w:alias w:val="NummerEtikett"/>
                        <w:tag w:val="NummerEtikett"/>
                        <w:id w:val="62050496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78357375"/>
                        <w:lock w:val="sdtContentLocked"/>
                        <w:dataBinding w:prefixMappings="xmlns:ns0='http://rkdhs/mallar/lagstiftning/Prop/Prop.xsd'" w:xpath="/ns0:dokumentvärden[1]/ns0:dokumentnummer[1]" w:storeItemID="{068625C3-B546-44A5-B525-B7CC092E5AD6}"/>
                        <w:text/>
                      </w:sdtPr>
                      <w:sdtContent>
                        <w:r>
                          <w:t>2019/20:37</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F1CD1B5" w14:textId="77777777" w:rsidR="00014758" w:rsidRDefault="00014758" w:rsidP="00EE1584">
    <w:pPr>
      <w:pStyle w:val="Brdtext"/>
    </w:pP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9DD0E5E" w14:textId="77777777" w:rsidR="00014758" w:rsidRDefault="00014758" w:rsidP="00664D04">
    <w:pPr>
      <w:pStyle w:val="Brdtext"/>
    </w:pPr>
    <w:r>
      <w:rPr>
        <w:noProof/>
        <w:lang w:eastAsia="sv-SE"/>
      </w:rPr>
      <mc:AlternateContent>
        <mc:Choice Requires="wps">
          <w:drawing>
            <wp:anchor distT="0" distB="0" distL="0" distR="0" simplePos="0" relativeHeight="25165830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642B4F" w14:textId="1F5E3768" w:rsidR="00014758" w:rsidRPr="00756E21" w:rsidRDefault="00014758" w:rsidP="00664D04">
                          <w:pPr>
                            <w:pStyle w:val="Brdtext"/>
                            <w:jc w:val="left"/>
                          </w:pPr>
                          <w:sdt>
                            <w:sdtPr>
                              <w:alias w:val="NummerEtikett"/>
                              <w:tag w:val="NummerEtikett"/>
                              <w:id w:val="39825111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05263530"/>
                              <w:lock w:val="sdtContentLocked"/>
                              <w:dataBinding w:prefixMappings="xmlns:ns0='http://rkdhs/mallar/lagstiftning/Prop/Prop.xsd'" w:xpath="/ns0:dokumentvärden[1]/ns0:dokumentnummer[1]" w:storeItemID="{068625C3-B546-44A5-B525-B7CC092E5AD6}"/>
                              <w:text/>
                            </w:sdtPr>
                            <w:sdtContent>
                              <w:r>
                                <w:t>2019/20:37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5.55pt;width:89.85pt;height:9.6pt;z-index:251658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UKd2jwIAAJMFAAAOAAAAZHJzL2Uyb0RvYy54bWysVN9v2jAQfp+0/8Hy+xpCoVsRoWKtOk1C&#10;bTWY+mwcG6LZPs82JOyv39lJgHV96bSX5Oz75fvuu5veNFqRvXC+AlPQ/GJAiTAcyspsCvp9df/h&#10;EyU+MFMyBUYU9CA8vZm9fzet7UQMYQuqFI5gEOMntS3oNgQ7yTLPt0IzfwFWGFRKcJoFPLpNVjpW&#10;Y3StsuFgcJXV4ErrgAvv8fauVdJZii+l4OFRSi8CUQXFt4X0dem7jt9sNmWTjWN2W/HuGewfXqFZ&#10;ZTDpMdQdC4zsXPVXKF1xBx5kuOCgM5Cy4iLVgNXkgxfVLLfMilQLguPtESb//8Lyh/2TI1VZ0MtL&#10;SgzT2KOVaILbYQHDCE9t/QStlhbtQvMZGmxzf+/xMlbdSKfjH+shqEegD0dwMRjh0Skf5dgxSjjq&#10;8mF+PUzoZydv63z4IkCTKBTUYfMSpmy/8AFfgqa9SUzmQVXlfaVUOkTCiFvlyJ5hq1VIb0SPP6yU&#10;IXVBry7HgxTYQHRvIysTw4hEmS5drLytMEnhoES0UeabkAhZKvSV3IxzYY75k3W0kpjqLY6d/elV&#10;b3Fu60CPlBlMODrryoBL1acZO0FW/ughk609An5WdxRDs25arox7BqyhPCAxHLST5S2/r7B7C+bD&#10;E3M4SthwXA/hET9SAaIPnUTJFtyv1+6jPTIctZTUOJoF9T93zAlK1FeD3L/OR6M4y+kwGn9EIhF3&#10;rlmfa8xO3wJSIsdFZHkSo31QvSgd6GfcIvOYFVXMcMxd0NCLt6FdGLiFuJjPkxFOr2VhYZaWx9AR&#10;5sjNVfPMnO0IHJD6D9APMZu84HFrGz29ne8CcjGRPALdoto1ACc/cb/bUnG1nJ+T1WmXzn4D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GBQp3a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46642B4F" w14:textId="1F5E3768" w:rsidR="00014758" w:rsidRPr="00756E21" w:rsidRDefault="00014758" w:rsidP="00664D04">
                    <w:pPr>
                      <w:pStyle w:val="Brdtext"/>
                      <w:jc w:val="left"/>
                    </w:pPr>
                    <w:sdt>
                      <w:sdtPr>
                        <w:alias w:val="NummerEtikett"/>
                        <w:tag w:val="NummerEtikett"/>
                        <w:id w:val="39825111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05263530"/>
                        <w:lock w:val="sdtContentLocked"/>
                        <w:dataBinding w:prefixMappings="xmlns:ns0='http://rkdhs/mallar/lagstiftning/Prop/Prop.xsd'" w:xpath="/ns0:dokumentvärden[1]/ns0:dokumentnummer[1]" w:storeItemID="{068625C3-B546-44A5-B525-B7CC092E5AD6}"/>
                        <w:text/>
                      </w:sdtPr>
                      <w:sdtContent>
                        <w:r>
                          <w:t>2019/20:37</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EA6E07F" w14:textId="77777777" w:rsidR="00014758" w:rsidRDefault="00014758" w:rsidP="00EE1584">
    <w:pPr>
      <w:pStyle w:val="Brdtext"/>
    </w:pPr>
    <w:r>
      <w:rPr>
        <w:noProof/>
        <w:lang w:eastAsia="sv-SE"/>
      </w:rPr>
      <mc:AlternateContent>
        <mc:Choice Requires="wps">
          <w:drawing>
            <wp:anchor distT="0" distB="0" distL="0" distR="0" simplePos="0" relativeHeight="25165833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06A8B1" w14:textId="51968FAC" w:rsidR="00014758" w:rsidRPr="00756E21" w:rsidRDefault="00014758" w:rsidP="00A118D8">
                          <w:pPr>
                            <w:pStyle w:val="Brdtext"/>
                            <w:jc w:val="left"/>
                          </w:pPr>
                          <w:sdt>
                            <w:sdtPr>
                              <w:alias w:val="NummerEtikett"/>
                              <w:tag w:val="NummerEtikett"/>
                              <w:id w:val="28548173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1575851"/>
                              <w:lock w:val="sdtContentLocked"/>
                              <w:dataBinding w:prefixMappings="xmlns:ns0='http://rkdhs/mallar/lagstiftning/Prop/Prop.xsd'" w:xpath="/ns0:dokumentvärden[1]/ns0:dokumentnummer[1]" w:storeItemID="{068625C3-B546-44A5-B525-B7CC092E5AD6}"/>
                              <w:text/>
                            </w:sdtPr>
                            <w:sdtContent>
                              <w:r>
                                <w:t>2019/20:37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pt;margin-top:36pt;width:89.85pt;height:9.6pt;z-index:2516583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6R4mjwIAAJMFAAAOAAAAZHJzL2Uyb0RvYy54bWysVN9v2jAQfp+0/8Hy+xpCKVsRoWKtOk1C&#10;bTWY+mwcG6LZPs82JOyv39lJgHV96bSX5Oz75fvuu5veNFqRvXC+AlPQ/GJAiTAcyspsCvp9df/h&#10;EyU+MFMyBUYU9CA8vZm9fzet7UQMYQuqFI5gEOMntS3oNgQ7yTLPt0IzfwFWGFRKcJoFPLpNVjpW&#10;Y3StsuFgMM5qcKV1wIX3eHvXKuksxZdS8PAopReBqILi20L6uvRdx282m7LJxjG7rXj3DPYPr9Cs&#10;Mpj0GOqOBUZ2rvorlK64Aw8yXHDQGUhZcZFqwGrywYtqlltmRaoFwfH2CJP/f2H5w/7Jkaos6OWQ&#10;EsM09mglmuB2WMBlhKe2foJWS4t2ofkMDba5v/d4GatupNPxj/UQ1CPQhyO4GIzw6JSPcuwYJRx1&#10;+TC/Hib0s5O3dT58EaBJFArqsHkJU7Zf+IAvQdPeJCbzoKryvlIqHSJhxK1yZM+w1SqkN6LHH1bK&#10;kLqg48urQQpsILq3kZWJYUSiTJcuVt5WmKRwUCLaKPNNSIQsFfpKbsa5MMf8yTpaSUz1FsfO/vSq&#10;tzi3daBHygwmHJ11ZcCl6tOMnSArf/SQydYeAT+rO4qhWTctV8Y9A9ZQHpAYDtrJ8pbfV9i9BfPh&#10;iTkcJWw4rofwiB+pANGHTqJkC+7Xa/fRHhmOWkpqHM2C+p875gQl6qtB7l/no1Gc5XQYXX1EIhF3&#10;rlmfa8xO3wJSIsdFZHkSo31QvSgd6GfcIvOYFVXMcMxd0NCLt6FdGLiFuJjPkxFOr2VhYZaWx9AR&#10;5sjNVfPMnO0IHJD6D9APMZu84HFrGz29ne8CcjGRPALdoto1ACc/cb/bUnG1nJ+T1WmXzn4D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06R4m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4606A8B1" w14:textId="51968FAC" w:rsidR="00014758" w:rsidRPr="00756E21" w:rsidRDefault="00014758" w:rsidP="00A118D8">
                    <w:pPr>
                      <w:pStyle w:val="Brdtext"/>
                      <w:jc w:val="left"/>
                    </w:pPr>
                    <w:sdt>
                      <w:sdtPr>
                        <w:alias w:val="NummerEtikett"/>
                        <w:tag w:val="NummerEtikett"/>
                        <w:id w:val="28548173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1575851"/>
                        <w:lock w:val="sdtContentLocked"/>
                        <w:dataBinding w:prefixMappings="xmlns:ns0='http://rkdhs/mallar/lagstiftning/Prop/Prop.xsd'" w:xpath="/ns0:dokumentvärden[1]/ns0:dokumentnummer[1]" w:storeItemID="{068625C3-B546-44A5-B525-B7CC092E5AD6}"/>
                        <w:text/>
                      </w:sdtPr>
                      <w:sdtContent>
                        <w:r>
                          <w:t>2019/20:37</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41CE225" w14:textId="77777777" w:rsidR="00014758" w:rsidRDefault="00014758" w:rsidP="00664D04">
    <w:pPr>
      <w:pStyle w:val="Brdtext"/>
    </w:pPr>
    <w:r>
      <w:rPr>
        <w:noProof/>
        <w:lang w:eastAsia="sv-SE"/>
      </w:rPr>
      <mc:AlternateContent>
        <mc:Choice Requires="wps">
          <w:drawing>
            <wp:anchor distT="0" distB="0" distL="0" distR="0" simplePos="0" relativeHeight="25165830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B75674" w14:textId="76200132" w:rsidR="00014758" w:rsidRDefault="00014758" w:rsidP="00664D04">
                          <w:pPr>
                            <w:pStyle w:val="Brdtext"/>
                            <w:jc w:val="left"/>
                          </w:pPr>
                          <w:sdt>
                            <w:sdtPr>
                              <w:alias w:val="NummerEtikett"/>
                              <w:tag w:val="NummerEtikett"/>
                              <w:id w:val="25117161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49277404"/>
                              <w:lock w:val="sdtContentLocked"/>
                              <w:dataBinding w:prefixMappings="xmlns:ns0='http://rkdhs/mallar/lagstiftning/Prop/Prop.xsd'" w:xpath="/ns0:dokumentvärden[1]/ns0:dokumentnummer[1]" w:storeItemID="{068625C3-B546-44A5-B525-B7CC092E5AD6}"/>
                              <w:text/>
                            </w:sdtPr>
                            <w:sdtContent>
                              <w:r>
                                <w:t>2019/20:37</w:t>
                              </w:r>
                            </w:sdtContent>
                          </w:sdt>
                        </w:p>
                        <w:p w14:paraId="4949D828" w14:textId="180325D0" w:rsidR="00014758" w:rsidRPr="00C7375F" w:rsidRDefault="00014758" w:rsidP="00C17DA5">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Content>
                              <w:r>
                                <w:t>Bilaga</w:t>
                              </w:r>
                            </w:sdtContent>
                          </w:sdt>
                          <w:r>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Content>
                              <w:r>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4.85pt;width:89.85pt;height:9.6pt;z-index:25165830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oLWljQIAAJMFAAAOAAAAZHJzL2Uyb0RvYy54bWysVEtPGzEQvlfqf7B8L5sNgZaIDUpBVJUQ&#10;oELF2fHaZFXb49qT7Ka/vmPv5lHKhaqXXdvzzfubOb/orGFrFWIDruLl0Ygz5STUjXuu+PfH6w+f&#10;OIsoXC0MOFXxjYr8Yvb+3Xnrp2oMSzC1CoyMuDhtfcWXiH5aFFEulRXxCLxyJNQQrEC6hueiDqIl&#10;69YU49HotGgh1D6AVDHS61Uv5LNsX2sl8U7rqJCZilNsmL8hfxfpW8zOxfQ5CL9s5BCG+IcorGgc&#10;Od2ZuhIo2Co0f5myjQwQQeORBFuA1o1UOQfKphy9yOZhKbzKuVBxot+VKf4/s/J2fR9YU1f8+IQz&#10;Jyz16FF1GFaUwDiVp/VxSqgHTzjsPkNHbd6+R3pMWXc62PSnfBjJqdCbXXHJGJNJqZyU1DHOJMnK&#10;cXk2ztUv9to+RPyiwLJ0qHig5uWaivVNRIqEoFtIchbBNPV1Y0y+JMKoSxPYWlCrDeYYSeMPlHGs&#10;rfjp8ckoG3aQ1HvLxiUzKlNmcJcy7zPMJ9wYlTDGfVOaSpYTfcW3kFK5nf+MTihNrt6iOOD3Ub1F&#10;uc+DNLJncLhTto2DkLPPM7YvWf1jWzLd46ngB3mnI3aLLnNlkluXnhZQb4gYAfrJil5eN9S9GxHx&#10;XgQaJWo4rQe8o482QNWH4cTZEsKv194TnhhOUs5aGs2Kx58rERRn5qsj7p+VEwqAYb5MTj4SkVg4&#10;lCwOJW5lL4EoUdIi8jIfEx7N9qgD2CfaIvPklUTCSfJdcdweL7FfGLSFpJrPM4im1wu8cQ9eJtOp&#10;zImbj92TCH4gMBL1b2E7xGL6gsc9NmlGP18hcTGTfF/VoQE0+Zn7w5ZKq+XwnlH7XTr7DQAA//8D&#10;AFBLAwQUAAYACAAAACEAk6R49N8AAAAIAQAADwAAAGRycy9kb3ducmV2LnhtbEyPwU7DMBBE70j8&#10;g7VI3KhDocVNs6kAwYFKVUWL1KsbL3FEvI5ipw1/jznBcTSjmTfFanStOFEfGs8It5MMBHHlTcM1&#10;wsf+9UaBCFGz0a1nQvimAKvy8qLQufFnfqfTLtYilXDINYKNsculDJUlp8PEd8TJ+/S90zHJvpam&#10;1+dU7lo5zbK5dLrhtGB1R8+Wqq/d4BD2myczSDOat5dqs97SQa7t/Rbx+mp8XIKINMa/MPziJ3Qo&#10;E9PRD2yCaBFmKpFHhPniAUTyp3dqBuKIoNQCZFnI/wfKHwAAAP//AwBQSwECLQAUAAYACAAAACEA&#10;toM4kv4AAADhAQAAEwAAAAAAAAAAAAAAAAAAAAAAW0NvbnRlbnRfVHlwZXNdLnhtbFBLAQItABQA&#10;BgAIAAAAIQA4/SH/1gAAAJQBAAALAAAAAAAAAAAAAAAAAC8BAABfcmVscy8ucmVsc1BLAQItABQA&#10;BgAIAAAAIQDMoLWljQIAAJMFAAAOAAAAAAAAAAAAAAAAAC4CAABkcnMvZTJvRG9jLnhtbFBLAQIt&#10;ABQABgAIAAAAIQCTpHj03wAAAAgBAAAPAAAAAAAAAAAAAAAAAOcEAABkcnMvZG93bnJldi54bWxQ&#10;SwUGAAAAAAQABADzAAAA8wUAAAAA&#10;" o:allowoverlap="f" fillcolor="white [3201]" stroked="f" strokeweight=".5pt">
              <v:textbox style="mso-fit-shape-to-text:t">
                <w:txbxContent>
                  <w:p w14:paraId="0FB75674" w14:textId="76200132" w:rsidR="00014758" w:rsidRDefault="00014758" w:rsidP="00664D04">
                    <w:pPr>
                      <w:pStyle w:val="Brdtext"/>
                      <w:jc w:val="left"/>
                    </w:pPr>
                    <w:sdt>
                      <w:sdtPr>
                        <w:alias w:val="NummerEtikett"/>
                        <w:tag w:val="NummerEtikett"/>
                        <w:id w:val="25117161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49277404"/>
                        <w:lock w:val="sdtContentLocked"/>
                        <w:dataBinding w:prefixMappings="xmlns:ns0='http://rkdhs/mallar/lagstiftning/Prop/Prop.xsd'" w:xpath="/ns0:dokumentvärden[1]/ns0:dokumentnummer[1]" w:storeItemID="{068625C3-B546-44A5-B525-B7CC092E5AD6}"/>
                        <w:text/>
                      </w:sdtPr>
                      <w:sdtContent>
                        <w:r>
                          <w:t>2019/20:37</w:t>
                        </w:r>
                      </w:sdtContent>
                    </w:sdt>
                  </w:p>
                  <w:p w14:paraId="4949D828" w14:textId="180325D0" w:rsidR="00014758" w:rsidRPr="00C7375F" w:rsidRDefault="00014758" w:rsidP="00C17DA5">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Content>
                        <w:r>
                          <w:t>Bilaga</w:t>
                        </w:r>
                      </w:sdtContent>
                    </w:sdt>
                    <w:r>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Content>
                        <w:r>
                          <w:t>1</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9CE065B" w14:textId="77777777" w:rsidR="00014758" w:rsidRDefault="00014758" w:rsidP="00EE1584">
    <w:pPr>
      <w:pStyle w:val="Brdtext"/>
    </w:pPr>
    <w:r>
      <w:rPr>
        <w:noProof/>
        <w:lang w:eastAsia="sv-SE"/>
      </w:rPr>
      <mc:AlternateContent>
        <mc:Choice Requires="wps">
          <w:drawing>
            <wp:anchor distT="0" distB="0" distL="0" distR="0" simplePos="0" relativeHeight="25165833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9C7117" w14:textId="359E852F" w:rsidR="00014758" w:rsidRDefault="00014758" w:rsidP="00A118D8">
                          <w:pPr>
                            <w:pStyle w:val="Brdtext"/>
                            <w:jc w:val="left"/>
                          </w:pPr>
                          <w:sdt>
                            <w:sdtPr>
                              <w:alias w:val="NummerEtikett"/>
                              <w:tag w:val="NummerEtikett"/>
                              <w:id w:val="55929693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97642069"/>
                              <w:lock w:val="sdtContentLocked"/>
                              <w:dataBinding w:prefixMappings="xmlns:ns0='http://rkdhs/mallar/lagstiftning/Prop/Prop.xsd'" w:xpath="/ns0:dokumentvärden[1]/ns0:dokumentnummer[1]" w:storeItemID="{068625C3-B546-44A5-B525-B7CC092E5AD6}"/>
                              <w:text/>
                            </w:sdtPr>
                            <w:sdtContent>
                              <w:r>
                                <w:t>2019/20:37</w:t>
                              </w:r>
                            </w:sdtContent>
                          </w:sdt>
                        </w:p>
                        <w:p w14:paraId="48B11E1D" w14:textId="4866D95D" w:rsidR="00014758" w:rsidRPr="00C7375F" w:rsidRDefault="00014758" w:rsidP="00C17DA5">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Content>
                              <w:r>
                                <w:t>Bilaga</w:t>
                              </w:r>
                            </w:sdtContent>
                          </w:sdt>
                          <w:r>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Content>
                              <w:r>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15pt;margin-top:35.45pt;width:89.85pt;height:9.6pt;z-index:25165833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e+KEjwIAAJM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P55w&#10;5oSlHj2qLuKKCjhO8LQ+TMnqwZNd7D5DR23e3ge6TFV3Gm36Uz2M9AT0ZgcuBWMyOZWTkjrGmSRd&#10;OS7Pxhn9Yu/tMcQvCixLQsWRmpcxFeubEOklZLo1SckCmKa+bozJh0QYdWmQrQW12sT8RvL4w8o4&#10;1lb89PhklAM7SO59ZONSGJUpM6RLlfcVZilujEo2xn1TmiDLhb6SW0ip3C5/tk5WmlK9xXGw37/q&#10;Lc59HeSRM4OLO2fbOMBcfZ6xPWT1jy1kurcnwA/qTmLsFl3mymTHgAXUGyIGQj9Zwcvrhrp3I0K8&#10;F0ijRA2n9RDv6KMNEPowSJwtAX+9dp/sieGk5ayl0ax4+LkSqDgzXx1x/6ycTNIs58Pk5CMRieGh&#10;ZnGocSt7CUSJkhaRl1lM9tFsRY1gn2iLzFNWUgknKXfF41a8jP3CoC0k1XyejWh6vYg37sHLFDrB&#10;nLj52D0J9AOBI1H/FrZDLKYveNzbJs/g56tIXMwkT0D3qA4NoMnP3B+2VFoth+dstd+ls98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Cd74oS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549C7117" w14:textId="359E852F" w:rsidR="00014758" w:rsidRDefault="00014758" w:rsidP="00A118D8">
                    <w:pPr>
                      <w:pStyle w:val="Brdtext"/>
                      <w:jc w:val="left"/>
                    </w:pPr>
                    <w:sdt>
                      <w:sdtPr>
                        <w:alias w:val="NummerEtikett"/>
                        <w:tag w:val="NummerEtikett"/>
                        <w:id w:val="55929693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97642069"/>
                        <w:lock w:val="sdtContentLocked"/>
                        <w:dataBinding w:prefixMappings="xmlns:ns0='http://rkdhs/mallar/lagstiftning/Prop/Prop.xsd'" w:xpath="/ns0:dokumentvärden[1]/ns0:dokumentnummer[1]" w:storeItemID="{068625C3-B546-44A5-B525-B7CC092E5AD6}"/>
                        <w:text/>
                      </w:sdtPr>
                      <w:sdtContent>
                        <w:r>
                          <w:t>2019/20:37</w:t>
                        </w:r>
                      </w:sdtContent>
                    </w:sdt>
                  </w:p>
                  <w:p w14:paraId="48B11E1D" w14:textId="4866D95D" w:rsidR="00014758" w:rsidRPr="00C7375F" w:rsidRDefault="00014758" w:rsidP="00C17DA5">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Content>
                        <w:r>
                          <w:t>Bilaga</w:t>
                        </w:r>
                      </w:sdtContent>
                    </w:sdt>
                    <w:r>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Content>
                        <w:r>
                          <w:t>1</w:t>
                        </w:r>
                      </w:sdtContent>
                    </w:sdt>
                  </w:p>
                </w:txbxContent>
              </v:textbox>
              <w10:wrap type="square" anchorx="page" anchory="page"/>
            </v:shape>
          </w:pict>
        </mc:Fallback>
      </mc:AlternateContent>
    </w: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5EEAD3D" w14:textId="77777777" w:rsidR="00014758" w:rsidRDefault="00014758" w:rsidP="00EE1584">
    <w:pPr>
      <w:pStyle w:val="Brdtext"/>
    </w:pP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1B141" w14:textId="77777777" w:rsidR="00014758" w:rsidRDefault="00014758" w:rsidP="00664D04">
    <w:pPr>
      <w:pStyle w:val="Brdtext"/>
    </w:pPr>
    <w:r>
      <w:rPr>
        <w:noProof/>
        <w:lang w:eastAsia="sv-SE"/>
      </w:rPr>
      <mc:AlternateContent>
        <mc:Choice Requires="wps">
          <w:drawing>
            <wp:anchor distT="0" distB="0" distL="0" distR="0" simplePos="0" relativeHeight="25165830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1032D5" w14:textId="66132BCE" w:rsidR="00014758" w:rsidRDefault="00014758" w:rsidP="00664D04">
                          <w:pPr>
                            <w:pStyle w:val="Brdtext"/>
                            <w:jc w:val="left"/>
                          </w:pPr>
                          <w:sdt>
                            <w:sdtPr>
                              <w:alias w:val="NummerEtikett"/>
                              <w:tag w:val="NummerEtikett"/>
                              <w:id w:val="-68860033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88326482"/>
                              <w:lock w:val="sdtContentLocked"/>
                              <w:dataBinding w:prefixMappings="xmlns:ns0='http://rkdhs/mallar/lagstiftning/Prop/Prop.xsd'" w:xpath="/ns0:dokumentvärden[1]/ns0:dokumentnummer[1]" w:storeItemID="{068625C3-B546-44A5-B525-B7CC092E5AD6}"/>
                              <w:text/>
                            </w:sdtPr>
                            <w:sdtContent>
                              <w:r>
                                <w:t>2019/20:37</w:t>
                              </w:r>
                            </w:sdtContent>
                          </w:sdt>
                        </w:p>
                        <w:p w14:paraId="4B1F2F96" w14:textId="32F96D67" w:rsidR="00014758" w:rsidRPr="00C7375F" w:rsidRDefault="00014758" w:rsidP="00C17DA5">
                          <w:pPr>
                            <w:pStyle w:val="Brdtext"/>
                          </w:pPr>
                          <w:sdt>
                            <w:sdtPr>
                              <w:alias w:val="BilageEtikett"/>
                              <w:tag w:val="BilageEtikett"/>
                              <w:id w:val="216173304"/>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w:t>
                          </w:r>
                          <w:sdt>
                            <w:sdtPr>
                              <w:alias w:val="BilageNummer"/>
                              <w:tag w:val="BilageNummer"/>
                              <w:id w:val="-1538811171"/>
                              <w:lock w:val="sdtContentLocked"/>
                              <w:dataBinding w:prefixMappings="xmlns:ns0='http://rkdhs/mallar/lagstiftning/Prop/Prop.xsd'" w:xpath="/ns0:dokumentvärden[1]/ns0:bilagor[1]/ns0:bilaga[2]/@bilagenummer" w:storeItemID="{068625C3-B546-44A5-B525-B7CC092E5AD6}"/>
                              <w:text/>
                            </w:sdtPr>
                            <w:sdtContent>
                              <w:r>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4.85pt;width:89.85pt;height:9.6pt;z-index:25165830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CyzUkAIAAJMFAAAOAAAAZHJzL2Uyb0RvYy54bWysVN9v2jAQfp+0/8Hy+wih0K6ooWKtmCah&#10;thqd+mwcu0SzfZ5tSNhf37OTAOv60mkvydn3y/fdd3d13WhFdsL5CkxB88GQEmE4lJV5LuiPx8Wn&#10;z5T4wEzJFBhR0L3w9Hr28cNVbadiBBtQpXAEgxg/rW1BNyHYaZZ5vhGa+QFYYVApwWkW8Oies9Kx&#10;GqNrlY2Gw/OsBldaB1x4j7e3rZLOUnwpBQ/3UnoRiCoovi2kr0vfdfxmsys2fXbMbirePYP9wys0&#10;qwwmPYS6ZYGRrav+CqUr7sCDDAMOOgMpKy5SDVhNPnxVzWrDrEi1IDjeHmDy/y8sv9s9OFKVBT27&#10;oMQwjT16FE1wWyxgFOGprZ+i1cqiXWi+QINt7u89XsaqG+l0/GM9BPUI9P4ALgYjPDrl4xw7RglH&#10;XT7KL0cJ/ezobZ0PXwVoEoWCOmxewpTtlj7gS9C0N4nJPKiqXFRKpUMkjLhRjuwYtlqF9Eb0+MNK&#10;GVIX9PxsMkyBDUT3NrIyMYxIlOnSxcrbCpMU9kpEG2W+C4mQpULfyM04F+aQP1lHK4mp3uPY2R9f&#10;9R7ntg70SJnBhIOzrgy4VH2asSNk5c8eMtnaI+AndUcxNOsmcWU86RmwhnKPxHDQTpa3fFFh95bM&#10;hwfmcJSw4bgewj1+pAJEHzqJkg2432/dR3tkOGopqXE0C+p/bZkTlKhvBrl/mY/HcZbTYTy5QCIR&#10;d6pZn2rMVt8AUiLHRWR5EqN9UL0oHegn3CLzmBVVzHDMXdDQizehXRi4hbiYz5MRTq9lYWlWlsfQ&#10;EebIzcfmiTnbETgg9e+gH2I2fcXj1jZ6ejvfBuRiInkEukW1awBOfuJ+t6Xiajk9J6vjLp29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cCyzU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3F1032D5" w14:textId="66132BCE" w:rsidR="00014758" w:rsidRDefault="00014758" w:rsidP="00664D04">
                    <w:pPr>
                      <w:pStyle w:val="Brdtext"/>
                      <w:jc w:val="left"/>
                    </w:pPr>
                    <w:sdt>
                      <w:sdtPr>
                        <w:alias w:val="NummerEtikett"/>
                        <w:tag w:val="NummerEtikett"/>
                        <w:id w:val="-68860033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88326482"/>
                        <w:lock w:val="sdtContentLocked"/>
                        <w:dataBinding w:prefixMappings="xmlns:ns0='http://rkdhs/mallar/lagstiftning/Prop/Prop.xsd'" w:xpath="/ns0:dokumentvärden[1]/ns0:dokumentnummer[1]" w:storeItemID="{068625C3-B546-44A5-B525-B7CC092E5AD6}"/>
                        <w:text/>
                      </w:sdtPr>
                      <w:sdtContent>
                        <w:r>
                          <w:t>2019/20:37</w:t>
                        </w:r>
                      </w:sdtContent>
                    </w:sdt>
                  </w:p>
                  <w:p w14:paraId="4B1F2F96" w14:textId="32F96D67" w:rsidR="00014758" w:rsidRPr="00C7375F" w:rsidRDefault="00014758" w:rsidP="00C17DA5">
                    <w:pPr>
                      <w:pStyle w:val="Brdtext"/>
                    </w:pPr>
                    <w:sdt>
                      <w:sdtPr>
                        <w:alias w:val="BilageEtikett"/>
                        <w:tag w:val="BilageEtikett"/>
                        <w:id w:val="216173304"/>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w:t>
                    </w:r>
                    <w:sdt>
                      <w:sdtPr>
                        <w:alias w:val="BilageNummer"/>
                        <w:tag w:val="BilageNummer"/>
                        <w:id w:val="-1538811171"/>
                        <w:lock w:val="sdtContentLocked"/>
                        <w:dataBinding w:prefixMappings="xmlns:ns0='http://rkdhs/mallar/lagstiftning/Prop/Prop.xsd'" w:xpath="/ns0:dokumentvärden[1]/ns0:bilagor[1]/ns0:bilaga[2]/@bilagenummer" w:storeItemID="{068625C3-B546-44A5-B525-B7CC092E5AD6}"/>
                        <w:text/>
                      </w:sdtPr>
                      <w:sdtContent>
                        <w:r>
                          <w:t>2</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5E285E9" w14:textId="77777777" w:rsidR="00014758" w:rsidRDefault="00014758" w:rsidP="00EE1584">
    <w:pPr>
      <w:pStyle w:val="Brdtext"/>
    </w:pPr>
    <w:r>
      <w:rPr>
        <w:noProof/>
        <w:lang w:eastAsia="sv-SE"/>
      </w:rPr>
      <mc:AlternateContent>
        <mc:Choice Requires="wps">
          <w:drawing>
            <wp:anchor distT="0" distB="0" distL="0" distR="0" simplePos="0" relativeHeight="25165833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23C432" w14:textId="2AEB979A" w:rsidR="00014758" w:rsidRDefault="00014758" w:rsidP="00A118D8">
                          <w:pPr>
                            <w:pStyle w:val="Brdtext"/>
                            <w:jc w:val="left"/>
                          </w:pPr>
                          <w:sdt>
                            <w:sdtPr>
                              <w:alias w:val="NummerEtikett"/>
                              <w:tag w:val="NummerEtikett"/>
                              <w:id w:val="-207481079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31897172"/>
                              <w:lock w:val="sdtContentLocked"/>
                              <w:dataBinding w:prefixMappings="xmlns:ns0='http://rkdhs/mallar/lagstiftning/Prop/Prop.xsd'" w:xpath="/ns0:dokumentvärden[1]/ns0:dokumentnummer[1]" w:storeItemID="{068625C3-B546-44A5-B525-B7CC092E5AD6}"/>
                              <w:text/>
                            </w:sdtPr>
                            <w:sdtContent>
                              <w:r>
                                <w:t>2019/20:37</w:t>
                              </w:r>
                            </w:sdtContent>
                          </w:sdt>
                        </w:p>
                        <w:p w14:paraId="7DE9B903" w14:textId="229B809B" w:rsidR="00014758" w:rsidRPr="00C7375F" w:rsidRDefault="00014758" w:rsidP="00C17DA5">
                          <w:pPr>
                            <w:pStyle w:val="Brdtext"/>
                          </w:pPr>
                          <w:sdt>
                            <w:sdtPr>
                              <w:alias w:val="BilageEtikett"/>
                              <w:tag w:val="BilageEtikett"/>
                              <w:id w:val="349681822"/>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w:t>
                          </w:r>
                          <w:sdt>
                            <w:sdtPr>
                              <w:alias w:val="BilageNummer"/>
                              <w:tag w:val="BilageNummer"/>
                              <w:id w:val="-226222731"/>
                              <w:lock w:val="sdtContentLocked"/>
                              <w:dataBinding w:prefixMappings="xmlns:ns0='http://rkdhs/mallar/lagstiftning/Prop/Prop.xsd'" w:xpath="/ns0:dokumentvärden[1]/ns0:bilagor[1]/ns0:bilaga[2]/@bilagenummer" w:storeItemID="{068625C3-B546-44A5-B525-B7CC092E5AD6}"/>
                              <w:text/>
                            </w:sdtPr>
                            <w:sdtContent>
                              <w:r>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15pt;margin-top:35.45pt;width:89.85pt;height:9.6pt;z-index:25165833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spWEkAIAAJMFAAAOAAAAZHJzL2Uyb0RvYy54bWysVN9v2jAQfp+0/8Hy+wihlK2IULFWnSah&#10;thpMfTaOXaLZPs82JOyv39lJgHV96bSX5Oz75fvuu5tdN1qRvXC+AlPQfDCkRBgOZWWeC/p9fffh&#10;EyU+MFMyBUYU9CA8vZ6/fzer7VSMYAuqFI5gEOOntS3oNgQ7zTLPt0IzPwArDColOM0CHt1zVjpW&#10;Y3StstFwOMlqcKV1wIX3eHvbKuk8xZdS8PAgpReBqILi20L6uvTdxG82n7Hps2N2W/HuGewfXqFZ&#10;ZTDpMdQtC4zsXPVXKF1xBx5kGHDQGUhZcZFqwGry4YtqVltmRaoFwfH2CJP/f2H5/f7Rkaos6MWE&#10;EsM09mgtmuB2WMBFhKe2fopWK4t2ofkMDba5v/d4GatupNPxj/UQ1CPQhyO4GIzw6JSPc+wYJRx1&#10;+Si/GiX0s5O3dT58EaBJFArqsHkJU7Zf+oAvQdPeJCbzoKryrlIqHSJhxI1yZM+w1SqkN6LHH1bK&#10;kLqgk4vLYQpsILq3kZWJYUSiTJcuVt5WmKRwUCLaKPNNSIQsFfpKbsa5MMf8yTpaSUz1FsfO/vSq&#10;tzi3daBHygwmHJ11ZcCl6tOMnSArf/SQydYeAT+rO4qh2TSJK+NJz4ANlAckhoN2srzldxV2b8l8&#10;eGQORwkbjushPOBHKkD0oZMo2YL79dp9tEeGo5aSGkezoP7njjlBifpqkPtX+XgcZzkdxpcfkUjE&#10;nWs25xqz0zeAlMhxEVmexGgfVC9KB/oJt8giZkUVMxxzFzT04k1oFwZuIS4Wi2SE02tZWJqV5TF0&#10;hDlyc908MWc7Agek/j30Q8ymL3jc2kZPbxe7gFxMJI9At6h2DcDJT9zvtlRcLefnZHXa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IspWE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4723C432" w14:textId="2AEB979A" w:rsidR="00014758" w:rsidRDefault="00014758" w:rsidP="00A118D8">
                    <w:pPr>
                      <w:pStyle w:val="Brdtext"/>
                      <w:jc w:val="left"/>
                    </w:pPr>
                    <w:sdt>
                      <w:sdtPr>
                        <w:alias w:val="NummerEtikett"/>
                        <w:tag w:val="NummerEtikett"/>
                        <w:id w:val="-207481079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31897172"/>
                        <w:lock w:val="sdtContentLocked"/>
                        <w:dataBinding w:prefixMappings="xmlns:ns0='http://rkdhs/mallar/lagstiftning/Prop/Prop.xsd'" w:xpath="/ns0:dokumentvärden[1]/ns0:dokumentnummer[1]" w:storeItemID="{068625C3-B546-44A5-B525-B7CC092E5AD6}"/>
                        <w:text/>
                      </w:sdtPr>
                      <w:sdtContent>
                        <w:r>
                          <w:t>2019/20:37</w:t>
                        </w:r>
                      </w:sdtContent>
                    </w:sdt>
                  </w:p>
                  <w:p w14:paraId="7DE9B903" w14:textId="229B809B" w:rsidR="00014758" w:rsidRPr="00C7375F" w:rsidRDefault="00014758" w:rsidP="00C17DA5">
                    <w:pPr>
                      <w:pStyle w:val="Brdtext"/>
                    </w:pPr>
                    <w:sdt>
                      <w:sdtPr>
                        <w:alias w:val="BilageEtikett"/>
                        <w:tag w:val="BilageEtikett"/>
                        <w:id w:val="349681822"/>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w:t>
                    </w:r>
                    <w:sdt>
                      <w:sdtPr>
                        <w:alias w:val="BilageNummer"/>
                        <w:tag w:val="BilageNummer"/>
                        <w:id w:val="-226222731"/>
                        <w:lock w:val="sdtContentLocked"/>
                        <w:dataBinding w:prefixMappings="xmlns:ns0='http://rkdhs/mallar/lagstiftning/Prop/Prop.xsd'" w:xpath="/ns0:dokumentvärden[1]/ns0:bilagor[1]/ns0:bilaga[2]/@bilagenummer" w:storeItemID="{068625C3-B546-44A5-B525-B7CC092E5AD6}"/>
                        <w:text/>
                      </w:sdtPr>
                      <w:sdtContent>
                        <w:r>
                          <w:t>2</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A4E2B32" w14:textId="77777777" w:rsidR="00014758" w:rsidRDefault="00014758" w:rsidP="00EE1584">
    <w:pPr>
      <w:pStyle w:val="Brdtext"/>
    </w:pP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EB1FF5A" w14:textId="77777777" w:rsidR="00014758" w:rsidRDefault="00014758" w:rsidP="00664D04">
    <w:pPr>
      <w:pStyle w:val="Brdtext"/>
    </w:pPr>
    <w:r>
      <w:rPr>
        <w:noProof/>
        <w:lang w:eastAsia="sv-SE"/>
      </w:rPr>
      <mc:AlternateContent>
        <mc:Choice Requires="wps">
          <w:drawing>
            <wp:anchor distT="0" distB="0" distL="0" distR="0" simplePos="0" relativeHeight="25165830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63A500" w14:textId="6B6D0D7F" w:rsidR="00014758" w:rsidRDefault="00014758" w:rsidP="00664D04">
                          <w:pPr>
                            <w:pStyle w:val="Brdtext"/>
                            <w:jc w:val="left"/>
                          </w:pPr>
                          <w:sdt>
                            <w:sdtPr>
                              <w:alias w:val="NummerEtikett"/>
                              <w:tag w:val="NummerEtikett"/>
                              <w:id w:val="-118305744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11840776"/>
                              <w:lock w:val="sdtContentLocked"/>
                              <w:dataBinding w:prefixMappings="xmlns:ns0='http://rkdhs/mallar/lagstiftning/Prop/Prop.xsd'" w:xpath="/ns0:dokumentvärden[1]/ns0:dokumentnummer[1]" w:storeItemID="{068625C3-B546-44A5-B525-B7CC092E5AD6}"/>
                              <w:text/>
                            </w:sdtPr>
                            <w:sdtContent>
                              <w:r>
                                <w:t>2019/20:37</w:t>
                              </w:r>
                            </w:sdtContent>
                          </w:sdt>
                        </w:p>
                        <w:p w14:paraId="47B97A19" w14:textId="5BEA391A" w:rsidR="00014758" w:rsidRPr="00C7375F" w:rsidRDefault="00014758" w:rsidP="00C17DA5">
                          <w:pPr>
                            <w:pStyle w:val="Brdtext"/>
                          </w:pPr>
                          <w:sdt>
                            <w:sdtPr>
                              <w:alias w:val="BilageEtikett"/>
                              <w:tag w:val="BilageEtikett"/>
                              <w:id w:val="1662735420"/>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502967606"/>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4.85pt;width:89.85pt;height:9.6pt;z-index:25165830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TZUsjwIAAJM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jx&#10;GSWGafToUXTRr1DAOMHTujCF1YODXew+2w5t3t4HXKaqO+l1+qMeAj2A3uzARTDCk1M5KdExSjh0&#10;5bg8G2f0i7238yF+EVaTJFTUo3kZU7a+CREvgenWJCULVjX1daNUPiTCiEvlyZqh1SrmN8LjDytl&#10;SFvR0+OTUQ5sbHLvIyuTwohMmSFdqryvMEtxo0SyUeabkIAsF/pKbsa5MLv82TpZSaR6i+Ngv3/V&#10;W5z7OuCRM1sTd866Mdbn6vOM7SGrf2whk709AD+oO4mxW3SZK8BvYMbC1hsQw9t+soLj1w26d8NC&#10;vGceo4SGYz3EO3ykskDfDhIlS+t/vXaf7MFwaClpMZoVDT9XzAtK1FcD7p+Vk0ma5XyYnHwEkYg/&#10;1CwONWalLy0oUWIROZ7FZB/VVpTe6idskXnKChUzHLkrGrfiZewXBrYQF/N5NsL0OhZvzIPjKXSC&#10;OXHzsXti3g0EjqD+rd0OMZu+4HFvmzyDm68iuJhJnoDuUR0agMnP3B+2VFoth+dstd+ls98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PRNlSy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6F63A500" w14:textId="6B6D0D7F" w:rsidR="00014758" w:rsidRDefault="00014758" w:rsidP="00664D04">
                    <w:pPr>
                      <w:pStyle w:val="Brdtext"/>
                      <w:jc w:val="left"/>
                    </w:pPr>
                    <w:sdt>
                      <w:sdtPr>
                        <w:alias w:val="NummerEtikett"/>
                        <w:tag w:val="NummerEtikett"/>
                        <w:id w:val="-118305744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11840776"/>
                        <w:lock w:val="sdtContentLocked"/>
                        <w:dataBinding w:prefixMappings="xmlns:ns0='http://rkdhs/mallar/lagstiftning/Prop/Prop.xsd'" w:xpath="/ns0:dokumentvärden[1]/ns0:dokumentnummer[1]" w:storeItemID="{068625C3-B546-44A5-B525-B7CC092E5AD6}"/>
                        <w:text/>
                      </w:sdtPr>
                      <w:sdtContent>
                        <w:r>
                          <w:t>2019/20:37</w:t>
                        </w:r>
                      </w:sdtContent>
                    </w:sdt>
                  </w:p>
                  <w:p w14:paraId="47B97A19" w14:textId="5BEA391A" w:rsidR="00014758" w:rsidRPr="00C7375F" w:rsidRDefault="00014758" w:rsidP="00C17DA5">
                    <w:pPr>
                      <w:pStyle w:val="Brdtext"/>
                    </w:pPr>
                    <w:sdt>
                      <w:sdtPr>
                        <w:alias w:val="BilageEtikett"/>
                        <w:tag w:val="BilageEtikett"/>
                        <w:id w:val="1662735420"/>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502967606"/>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95A62EA" w14:textId="77777777" w:rsidR="00014758" w:rsidRDefault="00014758" w:rsidP="00EE1584">
    <w:pPr>
      <w:pStyle w:val="Brdtext"/>
    </w:pPr>
    <w:r>
      <w:rPr>
        <w:noProof/>
        <w:lang w:eastAsia="sv-SE"/>
      </w:rPr>
      <mc:AlternateContent>
        <mc:Choice Requires="wps">
          <w:drawing>
            <wp:anchor distT="0" distB="0" distL="0" distR="0" simplePos="0" relativeHeight="25165833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D505D3" w14:textId="03FF558F" w:rsidR="00014758" w:rsidRDefault="00014758" w:rsidP="00A118D8">
                          <w:pPr>
                            <w:pStyle w:val="Brdtext"/>
                            <w:jc w:val="left"/>
                          </w:pPr>
                          <w:sdt>
                            <w:sdtPr>
                              <w:alias w:val="NummerEtikett"/>
                              <w:tag w:val="NummerEtikett"/>
                              <w:id w:val="41275174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62498919"/>
                              <w:lock w:val="sdtContentLocked"/>
                              <w:dataBinding w:prefixMappings="xmlns:ns0='http://rkdhs/mallar/lagstiftning/Prop/Prop.xsd'" w:xpath="/ns0:dokumentvärden[1]/ns0:dokumentnummer[1]" w:storeItemID="{068625C3-B546-44A5-B525-B7CC092E5AD6}"/>
                              <w:text/>
                            </w:sdtPr>
                            <w:sdtContent>
                              <w:r>
                                <w:t>2019/20:37</w:t>
                              </w:r>
                            </w:sdtContent>
                          </w:sdt>
                        </w:p>
                        <w:p w14:paraId="566920F8" w14:textId="3430ABF5" w:rsidR="00014758" w:rsidRPr="00C7375F" w:rsidRDefault="00014758" w:rsidP="00C17DA5">
                          <w:pPr>
                            <w:pStyle w:val="Brdtext"/>
                          </w:pPr>
                          <w:sdt>
                            <w:sdtPr>
                              <w:alias w:val="BilageEtikett"/>
                              <w:tag w:val="BilageEtikett"/>
                              <w:id w:val="876970719"/>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12946189"/>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15pt;margin-top:35.45pt;width:89.85pt;height:9.6pt;z-index:25165833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lsINjgIAAJM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x&#10;OmWYRo8eRRf9CgUcJ3haF6awenCwi91n26HN2/uAy1R1J71Of9RDoAfQmx24CEZ4cionJTpGCYeu&#10;HJdn44x+sfd2PsQvwmqShIp6NC9jytY3IeIlMN2apGTBqqa+bpTKh0QYcak8WTO0WsX8Rnj8YaUM&#10;aSt6enwyyoGNTe59ZGVSGJEpM6RLlfcVZilulEg2ynwTEpDlQl/JzTgXZpc/WycriVRvcRzs9696&#10;i3NfBzxyZmvizlk3xvpcfZ6xPWT1jy1ksrcH4Ad1JzF2iy5z5WTHgIWtNyCGt/1kBcevG3TvhoV4&#10;zzxGCQ3Heoh3+Ehlgb4dJEqW1v967T7Zg+HQUtJiNCsafq6YF5SorwbcPysnkzTL+TA5+QgiEX+o&#10;WRxqzEpfWlCixCJyPIvJPqqtKL3VT9gi85QVKmY4clc0bsXL2C8MbCEu5vNshOl1LN6YB8dT6ARz&#10;4uZj98S8GwgcQf1bux1iNn3B4942eQY3X0VwMZM8Ad2jOjQAk5+5P2yptFoOz9lqv0tnvwE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H5bCDY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49D505D3" w14:textId="03FF558F" w:rsidR="00014758" w:rsidRDefault="00014758" w:rsidP="00A118D8">
                    <w:pPr>
                      <w:pStyle w:val="Brdtext"/>
                      <w:jc w:val="left"/>
                    </w:pPr>
                    <w:sdt>
                      <w:sdtPr>
                        <w:alias w:val="NummerEtikett"/>
                        <w:tag w:val="NummerEtikett"/>
                        <w:id w:val="41275174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62498919"/>
                        <w:lock w:val="sdtContentLocked"/>
                        <w:dataBinding w:prefixMappings="xmlns:ns0='http://rkdhs/mallar/lagstiftning/Prop/Prop.xsd'" w:xpath="/ns0:dokumentvärden[1]/ns0:dokumentnummer[1]" w:storeItemID="{068625C3-B546-44A5-B525-B7CC092E5AD6}"/>
                        <w:text/>
                      </w:sdtPr>
                      <w:sdtContent>
                        <w:r>
                          <w:t>2019/20:37</w:t>
                        </w:r>
                      </w:sdtContent>
                    </w:sdt>
                  </w:p>
                  <w:p w14:paraId="566920F8" w14:textId="3430ABF5" w:rsidR="00014758" w:rsidRPr="00C7375F" w:rsidRDefault="00014758" w:rsidP="00C17DA5">
                    <w:pPr>
                      <w:pStyle w:val="Brdtext"/>
                    </w:pPr>
                    <w:sdt>
                      <w:sdtPr>
                        <w:alias w:val="BilageEtikett"/>
                        <w:tag w:val="BilageEtikett"/>
                        <w:id w:val="876970719"/>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12946189"/>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ACE9EE1" w14:textId="77777777" w:rsidR="00014758" w:rsidRDefault="00014758" w:rsidP="00EE1584">
    <w:pPr>
      <w:pStyle w:val="Brdtext"/>
    </w:pP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D674E3A" w14:textId="77777777" w:rsidR="00014758" w:rsidRDefault="00014758" w:rsidP="00664D04">
    <w:pPr>
      <w:pStyle w:val="Brdtext"/>
    </w:pPr>
    <w:r>
      <w:rPr>
        <w:noProof/>
        <w:lang w:eastAsia="sv-SE"/>
      </w:rPr>
      <mc:AlternateContent>
        <mc:Choice Requires="wps">
          <w:drawing>
            <wp:anchor distT="0" distB="0" distL="0" distR="0" simplePos="0" relativeHeight="25165830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5A7EAF" w14:textId="33332641" w:rsidR="00014758" w:rsidRDefault="00014758" w:rsidP="00664D04">
                          <w:pPr>
                            <w:pStyle w:val="Brdtext"/>
                            <w:jc w:val="left"/>
                          </w:pPr>
                          <w:sdt>
                            <w:sdtPr>
                              <w:alias w:val="NummerEtikett"/>
                              <w:tag w:val="NummerEtikett"/>
                              <w:id w:val="-10981590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42369345"/>
                              <w:lock w:val="sdtContentLocked"/>
                              <w:dataBinding w:prefixMappings="xmlns:ns0='http://rkdhs/mallar/lagstiftning/Prop/Prop.xsd'" w:xpath="/ns0:dokumentvärden[1]/ns0:dokumentnummer[1]" w:storeItemID="{068625C3-B546-44A5-B525-B7CC092E5AD6}"/>
                              <w:text/>
                            </w:sdtPr>
                            <w:sdtContent>
                              <w:r>
                                <w:t>2019/20:37</w:t>
                              </w:r>
                            </w:sdtContent>
                          </w:sdt>
                        </w:p>
                        <w:p w14:paraId="0DB24332" w14:textId="3E4883F2" w:rsidR="00014758" w:rsidRPr="00C7375F" w:rsidRDefault="00014758" w:rsidP="00C17DA5">
                          <w:pPr>
                            <w:pStyle w:val="Brdtext"/>
                          </w:pPr>
                          <w:sdt>
                            <w:sdtPr>
                              <w:alias w:val="BilageEtikett"/>
                              <w:tag w:val="BilageEtikett"/>
                              <w:id w:val="361795855"/>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546338915"/>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4.85pt;width:89.85pt;height:9.6pt;z-index:2516583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pz5XkAIAAJMFAAAOAAAAZHJzL2Uyb0RvYy54bWysVFFv2yAQfp+0/4B4Xx1nSbdGdaqsVadJ&#10;VVstnfpMMDTWMDAgsbNf3w9sJ1nXl057sYH77o777jvOL9paka1wvjK6oPnJiBKhuSkr/VTQHw/X&#10;Hz5T4gPTJVNGi4LuhKcX8/fvzhs7E2OzNqoUjiCI9rPGFnQdgp1lmedrUTN/YqzQMErjahawdU9Z&#10;6ViD6LXKxqPRadYYV1pnuPAep1edkc5TfCkFD3dSehGIKijuFtLXpe8qfrP5OZs9OWbXFe+vwf7h&#10;FjWrNJLuQ12xwMjGVX+FqivujDcynHBTZ0bKiotUA6rJRy+qWa6ZFakWkOPtnib//8Ly2+29I1VZ&#10;0ElOiWY1evQg2uA2KGAc6WmsnwG1tMCF9otp0ebh3OMwVt1KV8c/6iGwg+jdnlwEIzw65ZMcHaOE&#10;w5aP87NxYj87eFvnw1dhahIXBXVoXuKUbW98wE0AHSAxmTeqKq8rpdImCkZcKke2DK1WId0RHn+g&#10;lCZNQU8/TkcpsDbRvYusdAwjkmT6dLHyrsK0CjslIkbp70KCslToK7kZ50Lv8yd0REmkeotjjz/c&#10;6i3OXR3wSJmNDnvnutLGperTjB0oK38OlMkOD8KP6o7L0K7apJXpdFDAypQ7CMOZbrK85dcVunfD&#10;fLhnDqOEhuN5CHf4SGXAvulXlKyN+/3aecRD4bBS0mA0C+p/bZgTlKhvGto/yyeTOMtpM5l+gpCI&#10;O7asji16U18aSALyxu3SMuKDGpbSmfoRr8giZoWJaY7cBQ3D8jJ0DwZeIS4WiwTC9FoWbvTS8hg6&#10;0hy1+dA+Mmd7AQdI/9YMQ8xmL3TcYaOnt4tNgBaTyCPRHat9AzD5Sfv9KxWfluN9Qh3e0vkz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Vpz5X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7A5A7EAF" w14:textId="33332641" w:rsidR="00014758" w:rsidRDefault="00014758" w:rsidP="00664D04">
                    <w:pPr>
                      <w:pStyle w:val="Brdtext"/>
                      <w:jc w:val="left"/>
                    </w:pPr>
                    <w:sdt>
                      <w:sdtPr>
                        <w:alias w:val="NummerEtikett"/>
                        <w:tag w:val="NummerEtikett"/>
                        <w:id w:val="-10981590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42369345"/>
                        <w:lock w:val="sdtContentLocked"/>
                        <w:dataBinding w:prefixMappings="xmlns:ns0='http://rkdhs/mallar/lagstiftning/Prop/Prop.xsd'" w:xpath="/ns0:dokumentvärden[1]/ns0:dokumentnummer[1]" w:storeItemID="{068625C3-B546-44A5-B525-B7CC092E5AD6}"/>
                        <w:text/>
                      </w:sdtPr>
                      <w:sdtContent>
                        <w:r>
                          <w:t>2019/20:37</w:t>
                        </w:r>
                      </w:sdtContent>
                    </w:sdt>
                  </w:p>
                  <w:p w14:paraId="0DB24332" w14:textId="3E4883F2" w:rsidR="00014758" w:rsidRPr="00C7375F" w:rsidRDefault="00014758" w:rsidP="00C17DA5">
                    <w:pPr>
                      <w:pStyle w:val="Brdtext"/>
                    </w:pPr>
                    <w:sdt>
                      <w:sdtPr>
                        <w:alias w:val="BilageEtikett"/>
                        <w:tag w:val="BilageEtikett"/>
                        <w:id w:val="361795855"/>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546338915"/>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9C13D05" w14:textId="77777777" w:rsidR="00014758" w:rsidRDefault="00014758" w:rsidP="00EE1584">
    <w:pPr>
      <w:pStyle w:val="Brdtext"/>
    </w:pPr>
    <w:r>
      <w:rPr>
        <w:noProof/>
        <w:lang w:eastAsia="sv-SE"/>
      </w:rPr>
      <mc:AlternateContent>
        <mc:Choice Requires="wps">
          <w:drawing>
            <wp:anchor distT="0" distB="0" distL="0" distR="0" simplePos="0" relativeHeight="25165833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8731A1" w14:textId="6998D6DD" w:rsidR="00014758" w:rsidRDefault="00014758" w:rsidP="00A118D8">
                          <w:pPr>
                            <w:pStyle w:val="Brdtext"/>
                            <w:jc w:val="left"/>
                          </w:pPr>
                          <w:sdt>
                            <w:sdtPr>
                              <w:alias w:val="NummerEtikett"/>
                              <w:tag w:val="NummerEtikett"/>
                              <w:id w:val="-209616033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88493980"/>
                              <w:lock w:val="sdtContentLocked"/>
                              <w:dataBinding w:prefixMappings="xmlns:ns0='http://rkdhs/mallar/lagstiftning/Prop/Prop.xsd'" w:xpath="/ns0:dokumentvärden[1]/ns0:dokumentnummer[1]" w:storeItemID="{068625C3-B546-44A5-B525-B7CC092E5AD6}"/>
                              <w:text/>
                            </w:sdtPr>
                            <w:sdtContent>
                              <w:r>
                                <w:t>2019/20:37</w:t>
                              </w:r>
                            </w:sdtContent>
                          </w:sdt>
                        </w:p>
                        <w:p w14:paraId="73986C95" w14:textId="6FA4F7F0" w:rsidR="00014758" w:rsidRPr="00C7375F" w:rsidRDefault="00014758" w:rsidP="00C17DA5">
                          <w:pPr>
                            <w:pStyle w:val="Brdtext"/>
                          </w:pPr>
                          <w:sdt>
                            <w:sdtPr>
                              <w:alias w:val="BilageEtikett"/>
                              <w:tag w:val="BilageEtikett"/>
                              <w:id w:val="1930700732"/>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611500959"/>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15pt;margin-top:35.45pt;width:89.85pt;height:9.6pt;z-index:251658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HocHjwIAAJMFAAAOAAAAZHJzL2Uyb0RvYy54bWysVMFu2zAMvQ/YPwi6r47TtFuDOEXWosOA&#10;oi3WDj0rspQYk0VNYmJnXz9KtpOs66XDLrYkPpLi4xNnl21t2Fb5UIEteH4y4kxZCWVlVwX//nTz&#10;4RNnAYUthQGrCr5TgV/O37+bNW6qxrAGUyrPKIgN08YVfI3oplkW5FrVIpyAU5aMGnwtkLZ+lZVe&#10;NBS9Ntl4NDrPGvCl8yBVCHR63Rn5PMXXWkm81zooZKbgdDdMX5++y/jN5jMxXXnh1pXsryH+4Ra1&#10;qCwl3Ye6FijYxld/haor6SGAxhMJdQZaV1KlGqiafPSimse1cCrVQuQEt6cp/L+w8m774FlVFnxC&#10;9FhRU4+eVIt+QwWcRnoaF6aEenSEw/YztNTm4TzQYay61b6Of6qHkZ0i7fbkUjAmo1M+yaljnEmy&#10;5eP8YpzYzw7ezgf8oqBmcVFwT81LnIrtbUC6CUEHSEwWwFTlTWVM2kTBqCvj2VZQqw2mO5LHHyhj&#10;WVPw89OzUQpsIbp3kY2NYVSSTJ8uVt5VmFa4MypijP2mNFGWCn0lt5BS2X3+hI4oTane4tjjD7d6&#10;i3NXB3mkzGBx71xXFnyqPr2xA2Xlj4Ey3eGJ8KO64xLbZZu0cnY+KGAJ5Y6E4aF7WcHJm4q6dysC&#10;PghPT4kaTuMB7+mjDRD70K84W4P/9dp5xJPCycpZQ0+z4OHnRnjFmflqSfsX+SSKFdNmcvaRhMT8&#10;sWV5bLGb+gpIEjkNIifTMuLRDEvtoX6mKbKIWckkrKTcBcdheYXdwKApJNVikUD0ep3AW/voZAwd&#10;aY7afGqfhXe9gJGkfwfDIxbTFzrusNEzuMUGSYtJ5JHojtW+AfTyk/b7KRVHy/E+oQ6zdP4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MEehwe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348731A1" w14:textId="6998D6DD" w:rsidR="00014758" w:rsidRDefault="00014758" w:rsidP="00A118D8">
                    <w:pPr>
                      <w:pStyle w:val="Brdtext"/>
                      <w:jc w:val="left"/>
                    </w:pPr>
                    <w:sdt>
                      <w:sdtPr>
                        <w:alias w:val="NummerEtikett"/>
                        <w:tag w:val="NummerEtikett"/>
                        <w:id w:val="-209616033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88493980"/>
                        <w:lock w:val="sdtContentLocked"/>
                        <w:dataBinding w:prefixMappings="xmlns:ns0='http://rkdhs/mallar/lagstiftning/Prop/Prop.xsd'" w:xpath="/ns0:dokumentvärden[1]/ns0:dokumentnummer[1]" w:storeItemID="{068625C3-B546-44A5-B525-B7CC092E5AD6}"/>
                        <w:text/>
                      </w:sdtPr>
                      <w:sdtContent>
                        <w:r>
                          <w:t>2019/20:37</w:t>
                        </w:r>
                      </w:sdtContent>
                    </w:sdt>
                  </w:p>
                  <w:p w14:paraId="73986C95" w14:textId="6FA4F7F0" w:rsidR="00014758" w:rsidRPr="00C7375F" w:rsidRDefault="00014758" w:rsidP="00C17DA5">
                    <w:pPr>
                      <w:pStyle w:val="Brdtext"/>
                    </w:pPr>
                    <w:sdt>
                      <w:sdtPr>
                        <w:alias w:val="BilageEtikett"/>
                        <w:tag w:val="BilageEtikett"/>
                        <w:id w:val="1930700732"/>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611500959"/>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5C9A1D1" w14:textId="77777777" w:rsidR="00014758" w:rsidRDefault="00014758" w:rsidP="00664D04">
    <w:pPr>
      <w:pStyle w:val="Brdtext"/>
    </w:pPr>
    <w:r>
      <w:rPr>
        <w:noProof/>
        <w:lang w:eastAsia="sv-SE"/>
      </w:rPr>
      <mc:AlternateContent>
        <mc:Choice Requires="wps">
          <w:drawing>
            <wp:anchor distT="0" distB="0" distL="0" distR="0" simplePos="0" relativeHeight="25165830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3F6486" w14:textId="6AC24BEB" w:rsidR="00014758" w:rsidRDefault="00014758" w:rsidP="00664D04">
                          <w:pPr>
                            <w:pStyle w:val="Brdtext"/>
                            <w:jc w:val="left"/>
                          </w:pPr>
                          <w:sdt>
                            <w:sdtPr>
                              <w:alias w:val="NummerEtikett"/>
                              <w:tag w:val="NummerEtikett"/>
                              <w:id w:val="-100659774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65091977"/>
                              <w:lock w:val="sdtContentLocked"/>
                              <w:dataBinding w:prefixMappings="xmlns:ns0='http://rkdhs/mallar/lagstiftning/Prop/Prop.xsd'" w:xpath="/ns0:dokumentvärden[1]/ns0:dokumentnummer[1]" w:storeItemID="{068625C3-B546-44A5-B525-B7CC092E5AD6}"/>
                              <w:text/>
                            </w:sdtPr>
                            <w:sdtContent>
                              <w:r>
                                <w:t>2019/20:37</w:t>
                              </w:r>
                            </w:sdtContent>
                          </w:sdt>
                        </w:p>
                        <w:p w14:paraId="1AAADC26" w14:textId="5568A912" w:rsidR="00014758" w:rsidRPr="00C7375F" w:rsidRDefault="00014758" w:rsidP="00C17DA5">
                          <w:pPr>
                            <w:pStyle w:val="Brdtext"/>
                          </w:pPr>
                          <w:sdt>
                            <w:sdtPr>
                              <w:alias w:val="BilageEtikett"/>
                              <w:tag w:val="BilageEtikett"/>
                              <w:id w:val="1335414300"/>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897165389"/>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7" type="#_x0000_t202" style="position:absolute;left:0;text-align:left;margin-left:29.4pt;margin-top:34.85pt;width:89.85pt;height:9.6pt;z-index:25165830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b2e9jwIAAJMFAAAOAAAAZHJzL2Uyb0RvYy54bWysVE1v2zAMvQ/YfxB0Xx2nabcGdYqsRYcB&#10;RVusHXpWZKkxJomapMTOfv0o2vlY10uHXWxKfCRF8pHnF501bK1CbMBVvDwacaachLpxzxX//nj9&#10;4RNnMQlXCwNOVXyjIr+YvX933vqpGsMSTK0CQycuTltf8WVKfloUUS6VFfEIvHKo1BCsSHgMz0Ud&#10;RIverSnGo9Fp0UKofQCpYsTbq17JZ+RfayXTndZRJWYqjm9L9A30XeRvMTsX0+cg/LKRwzPEP7zC&#10;isZh0J2rK5EEW4XmL1e2kQEi6HQkwRagdSMV5YDZlKMX2TwshVeUCxYn+l2Z4v9zK2/X94E1dcUn&#10;x5w5YbFHj6pLYYUJjHN5Wh+niHrwiEvdZ+iwzdv7iJc5604Hm/+YD0M9FnqzKy46YzIblZMSO8aZ&#10;RF05Ls/GVP1ib+1DTF8UWJaFigdsHtVUrG9iwpcgdAvJwSKYpr5ujKFDJoy6NIGtBbbaJHojWvyB&#10;Mo61FT89PhmRYwfZvPdsXHajiDJDuJx5nyFJaWNUxhj3TWksGSX6SmwhpXK7+ITOKI2h3mI44Pev&#10;eotxnwdaUGRwaWdsGweBsqcZ25es/rEtme7xWPCDvLOYukVHXDml1uWrBdQbJEaAfrKil9cNdu9G&#10;xHQvAo4SNhzXQ7rDjzaA1YdB4mwJ4ddr9xmPDEctZy2OZsXjz5UIijPz1SH3z8rJJM8yHSYnH5FI&#10;LBxqFocat7KXgJQocRF5SWLGJ7MVdQD7hFtknqOiSjiJsSuetuJl6hcGbiGp5nMC4fR6kW7cg5fZ&#10;dS5z5uZj9ySCHwickPq3sB1iMX3B4x6bLaOfrxJykUi+r+rQAJx84v6wpfJqOTwTar9LZ78B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OVvZ72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733F6486" w14:textId="6AC24BEB" w:rsidR="00014758" w:rsidRDefault="00014758" w:rsidP="00664D04">
                    <w:pPr>
                      <w:pStyle w:val="Brdtext"/>
                      <w:jc w:val="left"/>
                    </w:pPr>
                    <w:sdt>
                      <w:sdtPr>
                        <w:alias w:val="NummerEtikett"/>
                        <w:tag w:val="NummerEtikett"/>
                        <w:id w:val="-100659774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65091977"/>
                        <w:lock w:val="sdtContentLocked"/>
                        <w:dataBinding w:prefixMappings="xmlns:ns0='http://rkdhs/mallar/lagstiftning/Prop/Prop.xsd'" w:xpath="/ns0:dokumentvärden[1]/ns0:dokumentnummer[1]" w:storeItemID="{068625C3-B546-44A5-B525-B7CC092E5AD6}"/>
                        <w:text/>
                      </w:sdtPr>
                      <w:sdtContent>
                        <w:r>
                          <w:t>2019/20:37</w:t>
                        </w:r>
                      </w:sdtContent>
                    </w:sdt>
                  </w:p>
                  <w:p w14:paraId="1AAADC26" w14:textId="5568A912" w:rsidR="00014758" w:rsidRPr="00C7375F" w:rsidRDefault="00014758" w:rsidP="00C17DA5">
                    <w:pPr>
                      <w:pStyle w:val="Brdtext"/>
                    </w:pPr>
                    <w:sdt>
                      <w:sdtPr>
                        <w:alias w:val="BilageEtikett"/>
                        <w:tag w:val="BilageEtikett"/>
                        <w:id w:val="1335414300"/>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897165389"/>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64B27C1" w14:textId="77777777" w:rsidR="00014758" w:rsidRDefault="00014758" w:rsidP="00EE1584">
    <w:pPr>
      <w:pStyle w:val="Brdtext"/>
    </w:pPr>
    <w:r>
      <w:rPr>
        <w:noProof/>
        <w:lang w:eastAsia="sv-SE"/>
      </w:rPr>
      <mc:AlternateContent>
        <mc:Choice Requires="wps">
          <w:drawing>
            <wp:anchor distT="0" distB="0" distL="0" distR="0" simplePos="0" relativeHeight="25165833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9BAC33" w14:textId="37CCD91E" w:rsidR="00014758" w:rsidRDefault="00014758" w:rsidP="00A118D8">
                          <w:pPr>
                            <w:pStyle w:val="Brdtext"/>
                            <w:jc w:val="left"/>
                          </w:pPr>
                          <w:sdt>
                            <w:sdtPr>
                              <w:alias w:val="NummerEtikett"/>
                              <w:tag w:val="NummerEtikett"/>
                              <w:id w:val="-12871940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51945928"/>
                              <w:lock w:val="sdtContentLocked"/>
                              <w:dataBinding w:prefixMappings="xmlns:ns0='http://rkdhs/mallar/lagstiftning/Prop/Prop.xsd'" w:xpath="/ns0:dokumentvärden[1]/ns0:dokumentnummer[1]" w:storeItemID="{068625C3-B546-44A5-B525-B7CC092E5AD6}"/>
                              <w:text/>
                            </w:sdtPr>
                            <w:sdtContent>
                              <w:r>
                                <w:t>2019/20:37</w:t>
                              </w:r>
                            </w:sdtContent>
                          </w:sdt>
                        </w:p>
                        <w:p w14:paraId="7C587F72" w14:textId="55F91C81" w:rsidR="00014758" w:rsidRPr="00C7375F" w:rsidRDefault="00014758" w:rsidP="00C17DA5">
                          <w:pPr>
                            <w:pStyle w:val="Brdtext"/>
                          </w:pPr>
                          <w:sdt>
                            <w:sdtPr>
                              <w:alias w:val="BilageEtikett"/>
                              <w:tag w:val="BilageEtikett"/>
                              <w:id w:val="-734312790"/>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681018514"/>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8" type="#_x0000_t202" style="position:absolute;left:0;text-align:left;margin-left:348.15pt;margin-top:35.45pt;width:89.85pt;height:9.6pt;z-index:25165833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tDCc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GTM&#10;mROWevSoOgwrKuA4wdP6OCWrB0922H2Gjtq8vY90marudLDpT/Uw0hPQmx24FIzJ5FROSuoYZ5J0&#10;5bg8G2f0i723DxG/KLAsCRUP1LyMqVjfRKSXkOnWJCWLYJr6ujEmHxJh1KUJbC2o1QbzG8njDyvj&#10;WFvx0+OTUQ7sILn3kY1LYVSmzJAuVd5XmCXcGJVsjPumNEGWC30lt5BSuV3+bJ2sNKV6i+Ngv3/V&#10;W5z7OsgjZwaHO2fbOAi5+jxje8jqH1vIdG9PgB/UnUTsFl3myumOAQuoN0SMAP1kRS+vG+rejYh4&#10;LwKNEjWc1gPe0UcbIPRhkDhbQvj12n2yJ4aTlrOWRrPi8edKBMWZ+eqI+2flZJJmOR8mJx+JSCwc&#10;ahaHGreyl0CUKGkReZnFZI9mK+oA9om2yDxlJZVwknJXHLfiJfYLg7aQVPN5NqLp9QJv3IOXKXSC&#10;OXHzsXsSwQ8ERqL+LWyHWExf8Li3TZ7Rz1dIXMwkT0D3qA4NoMnP3B+2VFoth+dstd+ls98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A60MJy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719BAC33" w14:textId="37CCD91E" w:rsidR="00014758" w:rsidRDefault="00014758" w:rsidP="00A118D8">
                    <w:pPr>
                      <w:pStyle w:val="Brdtext"/>
                      <w:jc w:val="left"/>
                    </w:pPr>
                    <w:sdt>
                      <w:sdtPr>
                        <w:alias w:val="NummerEtikett"/>
                        <w:tag w:val="NummerEtikett"/>
                        <w:id w:val="-12871940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51945928"/>
                        <w:lock w:val="sdtContentLocked"/>
                        <w:dataBinding w:prefixMappings="xmlns:ns0='http://rkdhs/mallar/lagstiftning/Prop/Prop.xsd'" w:xpath="/ns0:dokumentvärden[1]/ns0:dokumentnummer[1]" w:storeItemID="{068625C3-B546-44A5-B525-B7CC092E5AD6}"/>
                        <w:text/>
                      </w:sdtPr>
                      <w:sdtContent>
                        <w:r>
                          <w:t>2019/20:37</w:t>
                        </w:r>
                      </w:sdtContent>
                    </w:sdt>
                  </w:p>
                  <w:p w14:paraId="7C587F72" w14:textId="55F91C81" w:rsidR="00014758" w:rsidRPr="00C7375F" w:rsidRDefault="00014758" w:rsidP="00C17DA5">
                    <w:pPr>
                      <w:pStyle w:val="Brdtext"/>
                    </w:pPr>
                    <w:sdt>
                      <w:sdtPr>
                        <w:alias w:val="BilageEtikett"/>
                        <w:tag w:val="BilageEtikett"/>
                        <w:id w:val="-734312790"/>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681018514"/>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5F9C104" w14:textId="77777777" w:rsidR="00014758" w:rsidRDefault="00014758" w:rsidP="00664D04">
    <w:pPr>
      <w:pStyle w:val="Brdtext"/>
    </w:pPr>
    <w:r>
      <w:rPr>
        <w:noProof/>
        <w:lang w:eastAsia="sv-SE"/>
      </w:rPr>
      <mc:AlternateContent>
        <mc:Choice Requires="wps">
          <w:drawing>
            <wp:anchor distT="0" distB="0" distL="0" distR="0" simplePos="0" relativeHeight="25165831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E170EB" w14:textId="059670D9" w:rsidR="00014758" w:rsidRDefault="00014758" w:rsidP="00664D04">
                          <w:pPr>
                            <w:pStyle w:val="Brdtext"/>
                            <w:jc w:val="left"/>
                          </w:pPr>
                          <w:sdt>
                            <w:sdtPr>
                              <w:alias w:val="NummerEtikett"/>
                              <w:tag w:val="NummerEtikett"/>
                              <w:id w:val="-51314121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23600037"/>
                              <w:lock w:val="sdtContentLocked"/>
                              <w:dataBinding w:prefixMappings="xmlns:ns0='http://rkdhs/mallar/lagstiftning/Prop/Prop.xsd'" w:xpath="/ns0:dokumentvärden[1]/ns0:dokumentnummer[1]" w:storeItemID="{068625C3-B546-44A5-B525-B7CC092E5AD6}"/>
                              <w:text/>
                            </w:sdtPr>
                            <w:sdtContent>
                              <w:r>
                                <w:t>2019/20:37</w:t>
                              </w:r>
                            </w:sdtContent>
                          </w:sdt>
                        </w:p>
                        <w:p w14:paraId="2F6AFDEF" w14:textId="23394DAC" w:rsidR="00014758" w:rsidRPr="00C7375F" w:rsidRDefault="00014758" w:rsidP="00C17DA5">
                          <w:pPr>
                            <w:pStyle w:val="Brdtext"/>
                          </w:pPr>
                          <w:sdt>
                            <w:sdtPr>
                              <w:alias w:val="BilageEtikett"/>
                              <w:tag w:val="BilageEtikett"/>
                              <w:id w:val="1832411116"/>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577474868"/>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2" type="#_x0000_t202" style="position:absolute;left:0;text-align:left;margin-left:29.4pt;margin-top:34.85pt;width:89.85pt;height:9.6pt;z-index:25165831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fOtCkAIAAJMFAAAOAAAAZHJzL2Uyb0RvYy54bWysVN9v2jAQfp+0/8Hy+whhwFbUULFWTJNQ&#10;W41OfTaOXaLZPs82JOyv79lJgHV96bSX5Oz75fvuu7u8arQie+F8Baag+WBIiTAcyso8FfTHw/LD&#10;Z0p8YKZkCowo6EF4ejV//+6ytjMxgi2oUjiCQYyf1bag2xDsLMs83wrN/ACsMKiU4DQLeHRPWelY&#10;jdG1ykbD4TSrwZXWARfe4+1Nq6TzFF9KwcOdlF4EogqKbwvp69J3E7/Z/JLNnhyz24p3z2D/8ArN&#10;KoNJj6FuWGBk56q/QumKO/Agw4CDzkDKiotUA1aTD19Us94yK1ItCI63R5j8/wvLb/f3jlRlQccT&#10;SgzT2KMH0QS3wwJGEZ7a+hlarS3aheYLNNjm/t7jZay6kU7HP9ZDUI9AH47gYjDCo1M+zrFjlHDU&#10;5aP8YpTQz07e1vnwVYAmUSiow+YlTNl+5QO+BE17k5jMg6rKZaVUOkTCiGvlyJ5hq1VIb0SPP6yU&#10;IXVBpx8nwxTYQHRvIysTw4hEmS5drLytMEnhoES0Uea7kAhZKvSV3IxzYY75k3W0kpjqLY6d/elV&#10;b3Fu60CPlBlMODrryoBL1acZO0FW/uwhk609An5WdxRDs2kSV6aTngEbKA9IDAftZHnLlxV2b8V8&#10;uGcORwkbjush3OFHKkD0oZMo2YL7/dp9tEeGo5aSGkezoP7XjjlBifpmkPsX+XgcZzkdxpNPSCTi&#10;zjWbc43Z6WtASuS4iCxPYrQPqhelA/2IW2QRs6KKGY65Cxp68Tq0CwO3EBeLRTLC6bUsrMza8hg6&#10;why5+dA8Mmc7Agek/i30Q8xmL3jc2kZPbxe7gFxMJI9At6h2DcDJT9zvtlRcLefnZHXapfNn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XfOtC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71E170EB" w14:textId="059670D9" w:rsidR="00014758" w:rsidRDefault="00014758" w:rsidP="00664D04">
                    <w:pPr>
                      <w:pStyle w:val="Brdtext"/>
                      <w:jc w:val="left"/>
                    </w:pPr>
                    <w:sdt>
                      <w:sdtPr>
                        <w:alias w:val="NummerEtikett"/>
                        <w:tag w:val="NummerEtikett"/>
                        <w:id w:val="-51314121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23600037"/>
                        <w:lock w:val="sdtContentLocked"/>
                        <w:dataBinding w:prefixMappings="xmlns:ns0='http://rkdhs/mallar/lagstiftning/Prop/Prop.xsd'" w:xpath="/ns0:dokumentvärden[1]/ns0:dokumentnummer[1]" w:storeItemID="{068625C3-B546-44A5-B525-B7CC092E5AD6}"/>
                        <w:text/>
                      </w:sdtPr>
                      <w:sdtContent>
                        <w:r>
                          <w:t>2019/20:37</w:t>
                        </w:r>
                      </w:sdtContent>
                    </w:sdt>
                  </w:p>
                  <w:p w14:paraId="2F6AFDEF" w14:textId="23394DAC" w:rsidR="00014758" w:rsidRPr="00C7375F" w:rsidRDefault="00014758" w:rsidP="00C17DA5">
                    <w:pPr>
                      <w:pStyle w:val="Brdtext"/>
                    </w:pPr>
                    <w:sdt>
                      <w:sdtPr>
                        <w:alias w:val="BilageEtikett"/>
                        <w:tag w:val="BilageEtikett"/>
                        <w:id w:val="1832411116"/>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577474868"/>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56B2366" w14:textId="77777777" w:rsidR="00014758" w:rsidRDefault="00014758" w:rsidP="00EE1584">
    <w:pPr>
      <w:pStyle w:val="Brdtext"/>
    </w:pPr>
    <w:r>
      <w:rPr>
        <w:noProof/>
        <w:lang w:eastAsia="sv-SE"/>
      </w:rPr>
      <mc:AlternateContent>
        <mc:Choice Requires="wps">
          <w:drawing>
            <wp:anchor distT="0" distB="0" distL="0" distR="0" simplePos="0" relativeHeight="25165833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FFB3D8" w14:textId="73B49D11" w:rsidR="00014758" w:rsidRDefault="00014758" w:rsidP="00A118D8">
                          <w:pPr>
                            <w:pStyle w:val="Brdtext"/>
                            <w:jc w:val="left"/>
                          </w:pPr>
                          <w:sdt>
                            <w:sdtPr>
                              <w:alias w:val="NummerEtikett"/>
                              <w:tag w:val="NummerEtikett"/>
                              <w:id w:val="52468486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13491921"/>
                              <w:lock w:val="sdtContentLocked"/>
                              <w:dataBinding w:prefixMappings="xmlns:ns0='http://rkdhs/mallar/lagstiftning/Prop/Prop.xsd'" w:xpath="/ns0:dokumentvärden[1]/ns0:dokumentnummer[1]" w:storeItemID="{068625C3-B546-44A5-B525-B7CC092E5AD6}"/>
                              <w:text/>
                            </w:sdtPr>
                            <w:sdtContent>
                              <w:r>
                                <w:t>2019/20:37</w:t>
                              </w:r>
                            </w:sdtContent>
                          </w:sdt>
                        </w:p>
                        <w:p w14:paraId="0CF271A1" w14:textId="313DAE7B" w:rsidR="00014758" w:rsidRPr="00C7375F" w:rsidRDefault="00014758" w:rsidP="00C17DA5">
                          <w:pPr>
                            <w:pStyle w:val="Brdtext"/>
                          </w:pPr>
                          <w:sdt>
                            <w:sdtPr>
                              <w:alias w:val="BilageEtikett"/>
                              <w:tag w:val="BilageEtikett"/>
                              <w:id w:val="-1745107032"/>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354805462"/>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3" type="#_x0000_t202" style="position:absolute;left:0;text-align:left;margin-left:348.15pt;margin-top:35.45pt;width:89.85pt;height:9.6pt;z-index:25165833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xVISkAIAAJMFAAAOAAAAZHJzL2Uyb0RvYy54bWysVE1v2zAMvQ/YfxB0Xx2nabYacYqsRYcB&#10;RVssGXpWZKkxJomapMTOfv0o2U6yrpcOu9iU+CU+PnJ21WpFdsL5GkxJ87MRJcJwqGrzXNLvq9sP&#10;nyjxgZmKKTCipHvh6dX8/btZYwsxhg2oSjiCQYwvGlvSTQi2yDLPN0IzfwZWGFRKcJoFPLrnrHKs&#10;wehaZePRaJo14CrrgAvv8famU9J5ii+l4OFBSi8CUSXFt4X0dem7jt9sPmPFs2N2U/P+GewfXqFZ&#10;bTDpIdQNC4xsXf1XKF1zBx5kOOOgM5Cy5iLVgNXkoxfVLDfMilQLguPtASb//8Ly+92jI3VV0smE&#10;EsM09mgl2uC2WMB5hKexvkCrpUW70H6GFts83Hu8jFW30un4x3oI6hHo/QFcDEZ4dMonOXaMEo66&#10;fJxfjhP62dHbOh++CNAkCiV12LyEKdvd+YAvQdPBJCbzoOrqtlYqHSJhxLVyZMew1SqkN6LHH1bK&#10;kKak0/OLUQpsILp3kZWJYUSiTJ8uVt5VmKSwVyLaKPNNSIQsFfpKbsa5MIf8yTpaSUz1Fsfe/viq&#10;tzh3daBHygwmHJx1bcCl6tOMHSGrfgyQyc4eAT+pO4qhXbeJK9PpwIA1VHskhoNusrzltzV27475&#10;8MgcjhI2HNdDeMCPVIDoQy9RsgH367X7aI8MRy0lDY5mSf3PLXOCEvXVIPcv88kkznI6TC4+IpGI&#10;O9WsTzVmq68BKZHjIrI8idE+qEGUDvQTbpFFzIoqZjjmLmkYxOvQLQzcQlwsFskIp9eycGeWlsfQ&#10;EebIzVX7xJztCRyQ+vcwDDErXvC4s42e3i62AbmYSB6B7lDtG4CTn7jfb6m4Wk7Pyeq4S+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DxVIS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7FFFB3D8" w14:textId="73B49D11" w:rsidR="00014758" w:rsidRDefault="00014758" w:rsidP="00A118D8">
                    <w:pPr>
                      <w:pStyle w:val="Brdtext"/>
                      <w:jc w:val="left"/>
                    </w:pPr>
                    <w:sdt>
                      <w:sdtPr>
                        <w:alias w:val="NummerEtikett"/>
                        <w:tag w:val="NummerEtikett"/>
                        <w:id w:val="52468486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13491921"/>
                        <w:lock w:val="sdtContentLocked"/>
                        <w:dataBinding w:prefixMappings="xmlns:ns0='http://rkdhs/mallar/lagstiftning/Prop/Prop.xsd'" w:xpath="/ns0:dokumentvärden[1]/ns0:dokumentnummer[1]" w:storeItemID="{068625C3-B546-44A5-B525-B7CC092E5AD6}"/>
                        <w:text/>
                      </w:sdtPr>
                      <w:sdtContent>
                        <w:r>
                          <w:t>2019/20:37</w:t>
                        </w:r>
                      </w:sdtContent>
                    </w:sdt>
                  </w:p>
                  <w:p w14:paraId="0CF271A1" w14:textId="313DAE7B" w:rsidR="00014758" w:rsidRPr="00C7375F" w:rsidRDefault="00014758" w:rsidP="00C17DA5">
                    <w:pPr>
                      <w:pStyle w:val="Brdtext"/>
                    </w:pPr>
                    <w:sdt>
                      <w:sdtPr>
                        <w:alias w:val="BilageEtikett"/>
                        <w:tag w:val="BilageEtikett"/>
                        <w:id w:val="-1745107032"/>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354805462"/>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74B9F0E" w14:textId="77777777" w:rsidR="00014758" w:rsidRDefault="00014758" w:rsidP="00664D04">
    <w:pPr>
      <w:pStyle w:val="Brdtext"/>
    </w:pPr>
    <w:r>
      <w:rPr>
        <w:noProof/>
        <w:lang w:eastAsia="sv-SE"/>
      </w:rPr>
      <mc:AlternateContent>
        <mc:Choice Requires="wps">
          <w:drawing>
            <wp:anchor distT="0" distB="0" distL="0" distR="0" simplePos="0" relativeHeight="25165831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F746E6" w14:textId="6DD54054" w:rsidR="00014758" w:rsidRDefault="00014758" w:rsidP="00664D04">
                          <w:pPr>
                            <w:pStyle w:val="Brdtext"/>
                            <w:jc w:val="left"/>
                          </w:pPr>
                          <w:sdt>
                            <w:sdtPr>
                              <w:alias w:val="NummerEtikett"/>
                              <w:tag w:val="NummerEtikett"/>
                              <w:id w:val="-213393347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98423646"/>
                              <w:lock w:val="sdtContentLocked"/>
                              <w:dataBinding w:prefixMappings="xmlns:ns0='http://rkdhs/mallar/lagstiftning/Prop/Prop.xsd'" w:xpath="/ns0:dokumentvärden[1]/ns0:dokumentnummer[1]" w:storeItemID="{068625C3-B546-44A5-B525-B7CC092E5AD6}"/>
                              <w:text/>
                            </w:sdtPr>
                            <w:sdtContent>
                              <w:r>
                                <w:t>2019/20:37</w:t>
                              </w:r>
                            </w:sdtContent>
                          </w:sdt>
                        </w:p>
                        <w:p w14:paraId="4A8A7A38" w14:textId="2418B52D" w:rsidR="00014758" w:rsidRPr="00C7375F" w:rsidRDefault="00014758" w:rsidP="00C17DA5">
                          <w:pPr>
                            <w:pStyle w:val="Brdtext"/>
                          </w:pPr>
                          <w:sdt>
                            <w:sdtPr>
                              <w:alias w:val="BilageEtikett"/>
                              <w:tag w:val="BilageEtikett"/>
                              <w:id w:val="2063516105"/>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459721626"/>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7" type="#_x0000_t202" style="position:absolute;left:0;text-align:left;margin-left:29.4pt;margin-top:34.85pt;width:89.85pt;height:9.6pt;z-index:25165831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9B3zjwIAAJMFAAAOAAAAZHJzL2Uyb0RvYy54bWysVE1v2zAMvQ/YfxB0Xx1nabsGdYqsRYcB&#10;RVusHXpWZKkxJomaxMTOfv0o2flY10uHXWxKfCRF8pHnF501bK1CbMBVvDwacaachLpxzxX//nj9&#10;4RNnEYWrhQGnKr5RkV/M3r87b/1UjWEJplaBkRMXp62v+BLRT4siyqWyIh6BV46UGoIVSMfwXNRB&#10;tOTdmmI8Gp0ULYTaB5AqRrq96pV8lv1rrSTeaR0VMlNxehvmb8jfRfoWs3MxfQ7CLxs5PEP8wyus&#10;aBwF3bm6EijYKjR/ubKNDBBB45EEW4DWjVQ5B8qmHL3I5mEpvMq5UHGi35Up/j+38nZ9H1hTV3xy&#10;ypkTlnr0qDoMK0pgnMrT+jgl1IMnHHafoaM2b+8jXaasOx1s+lM+jPRU6M2uuOSMyWRUTkrqGGeS&#10;dOW4PBvn6hd7ax8iflFgWRIqHqh5uaZifRORXkLQLSQFi2Ca+roxJh8SYdSlCWwtqNUG8xvJ4g+U&#10;cayt+MnH41F27CCZ956NS25UpswQLmXeZ5gl3BiVMMZ9U5pKlhN9JbaQUrld/IxOKE2h3mI44Pev&#10;eotxnwdZ5MjgcGdsGwchZ59nbF+y+se2ZLrHU8EP8k4idosuc+U0ty5dLaDeEDEC9JMVvbxuqHs3&#10;IuK9CDRK1HBaD3hHH22Aqg+DxNkSwq/X7hOeGE5azloazYrHnysRFGfmqyPun5WTSZrlfJgcnxKR&#10;WDjULA41bmUvgShR0iLyMosJj2Yr6gD2ibbIPEUllXCSYlcct+Il9guDtpBU83kG0fR6gTfuwcvk&#10;OpU5cfOxexLBDwRGov4tbIdYTF/wuMcmy+jnKyQuZpLvqzo0gCY/c3/YUmm1HJ4zar9LZ78B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Nj0HfO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03F746E6" w14:textId="6DD54054" w:rsidR="00014758" w:rsidRDefault="00014758" w:rsidP="00664D04">
                    <w:pPr>
                      <w:pStyle w:val="Brdtext"/>
                      <w:jc w:val="left"/>
                    </w:pPr>
                    <w:sdt>
                      <w:sdtPr>
                        <w:alias w:val="NummerEtikett"/>
                        <w:tag w:val="NummerEtikett"/>
                        <w:id w:val="-213393347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98423646"/>
                        <w:lock w:val="sdtContentLocked"/>
                        <w:dataBinding w:prefixMappings="xmlns:ns0='http://rkdhs/mallar/lagstiftning/Prop/Prop.xsd'" w:xpath="/ns0:dokumentvärden[1]/ns0:dokumentnummer[1]" w:storeItemID="{068625C3-B546-44A5-B525-B7CC092E5AD6}"/>
                        <w:text/>
                      </w:sdtPr>
                      <w:sdtContent>
                        <w:r>
                          <w:t>2019/20:37</w:t>
                        </w:r>
                      </w:sdtContent>
                    </w:sdt>
                  </w:p>
                  <w:p w14:paraId="4A8A7A38" w14:textId="2418B52D" w:rsidR="00014758" w:rsidRPr="00C7375F" w:rsidRDefault="00014758" w:rsidP="00C17DA5">
                    <w:pPr>
                      <w:pStyle w:val="Brdtext"/>
                    </w:pPr>
                    <w:sdt>
                      <w:sdtPr>
                        <w:alias w:val="BilageEtikett"/>
                        <w:tag w:val="BilageEtikett"/>
                        <w:id w:val="2063516105"/>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459721626"/>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DB23061" w14:textId="77777777" w:rsidR="00014758" w:rsidRDefault="00014758" w:rsidP="00EE1584">
    <w:pPr>
      <w:pStyle w:val="Brdtext"/>
    </w:pPr>
    <w:r>
      <w:rPr>
        <w:noProof/>
        <w:lang w:eastAsia="sv-SE"/>
      </w:rPr>
      <mc:AlternateContent>
        <mc:Choice Requires="wps">
          <w:drawing>
            <wp:anchor distT="0" distB="0" distL="0" distR="0" simplePos="0" relativeHeight="25165833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EEE0A4" w14:textId="6E9F1563" w:rsidR="00014758" w:rsidRDefault="00014758" w:rsidP="00A118D8">
                          <w:pPr>
                            <w:pStyle w:val="Brdtext"/>
                            <w:jc w:val="left"/>
                          </w:pPr>
                          <w:sdt>
                            <w:sdtPr>
                              <w:alias w:val="NummerEtikett"/>
                              <w:tag w:val="NummerEtikett"/>
                              <w:id w:val="188483422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37559314"/>
                              <w:lock w:val="sdtContentLocked"/>
                              <w:dataBinding w:prefixMappings="xmlns:ns0='http://rkdhs/mallar/lagstiftning/Prop/Prop.xsd'" w:xpath="/ns0:dokumentvärden[1]/ns0:dokumentnummer[1]" w:storeItemID="{068625C3-B546-44A5-B525-B7CC092E5AD6}"/>
                              <w:text/>
                            </w:sdtPr>
                            <w:sdtContent>
                              <w:r>
                                <w:t>2019/20:37</w:t>
                              </w:r>
                            </w:sdtContent>
                          </w:sdt>
                        </w:p>
                        <w:p w14:paraId="7CBA371B" w14:textId="6E48324F" w:rsidR="00014758" w:rsidRPr="00C7375F" w:rsidRDefault="00014758" w:rsidP="00C17DA5">
                          <w:pPr>
                            <w:pStyle w:val="Brdtext"/>
                          </w:pPr>
                          <w:sdt>
                            <w:sdtPr>
                              <w:alias w:val="BilageEtikett"/>
                              <w:tag w:val="BilageEtikett"/>
                              <w:id w:val="499240147"/>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505253965"/>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8" type="#_x0000_t202" style="position:absolute;left:0;text-align:left;margin-left:348.15pt;margin-top:35.45pt;width:89.85pt;height:9.6pt;z-index:25165833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L0rSjwIAAJM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n5xy&#10;5oSlHj2qLuKKCjhO8LQ+TMnqwZNd7D5DR23e3ge6TFV3Gm36Uz2M9AT0ZgcuBWMyOZWTkjrGmSRd&#10;OS7Pxhn9Yu/tMcQvCixLQsWRmpcxFeubEOklZLo1SckCmKa+bozJh0QYdWmQrQW12sT8RvL4w8o4&#10;1lb89PhklAM7SO59ZONSGJUpM6RLlfcVZilujEo2xn1TmiDLhb6SW0ip3C5/tk5WmlK9xXGw37/q&#10;Lc59HeSRM4OLO2fbOMBcfZ6xPWT1jy1kurcnwA/qTmLsFl3myscdAxZQb4gYCP1kBS+vG+rejQjx&#10;XiCNEjWc1kO8o482QOjDIHG2BPz12n2yJ4aTlrOWRrPi4edKoOLMfHXE/bNyMkmznA+Tk49EJIaH&#10;msWhxq3sJRAlSlpEXmYx2UezFTWCfaItMk9ZSSWcpNwVj1vxMvYLg7aQVPN5NqLp9SLeuAcvU+gE&#10;c+LmY/ck0A8EjkT9W9gOsZi+4HFvmzyDn68icTGTPAHdozo0gCY/c3/YUmm1HJ6z1X6Xzn4D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DMvStK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05EEE0A4" w14:textId="6E9F1563" w:rsidR="00014758" w:rsidRDefault="00014758" w:rsidP="00A118D8">
                    <w:pPr>
                      <w:pStyle w:val="Brdtext"/>
                      <w:jc w:val="left"/>
                    </w:pPr>
                    <w:sdt>
                      <w:sdtPr>
                        <w:alias w:val="NummerEtikett"/>
                        <w:tag w:val="NummerEtikett"/>
                        <w:id w:val="188483422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37559314"/>
                        <w:lock w:val="sdtContentLocked"/>
                        <w:dataBinding w:prefixMappings="xmlns:ns0='http://rkdhs/mallar/lagstiftning/Prop/Prop.xsd'" w:xpath="/ns0:dokumentvärden[1]/ns0:dokumentnummer[1]" w:storeItemID="{068625C3-B546-44A5-B525-B7CC092E5AD6}"/>
                        <w:text/>
                      </w:sdtPr>
                      <w:sdtContent>
                        <w:r>
                          <w:t>2019/20:37</w:t>
                        </w:r>
                      </w:sdtContent>
                    </w:sdt>
                  </w:p>
                  <w:p w14:paraId="7CBA371B" w14:textId="6E48324F" w:rsidR="00014758" w:rsidRPr="00C7375F" w:rsidRDefault="00014758" w:rsidP="00C17DA5">
                    <w:pPr>
                      <w:pStyle w:val="Brdtext"/>
                    </w:pPr>
                    <w:sdt>
                      <w:sdtPr>
                        <w:alias w:val="BilageEtikett"/>
                        <w:tag w:val="BilageEtikett"/>
                        <w:id w:val="499240147"/>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505253965"/>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8A0CCE2" w14:textId="77777777" w:rsidR="00014758" w:rsidRDefault="00014758" w:rsidP="00664D04">
    <w:pPr>
      <w:pStyle w:val="Brdtext"/>
    </w:pPr>
    <w:r>
      <w:rPr>
        <w:noProof/>
        <w:lang w:eastAsia="sv-SE"/>
      </w:rPr>
      <mc:AlternateContent>
        <mc:Choice Requires="wps">
          <w:drawing>
            <wp:anchor distT="0" distB="0" distL="0" distR="0" simplePos="0" relativeHeight="25165831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8B67C2" w14:textId="7A7A31A9" w:rsidR="00014758" w:rsidRDefault="00014758" w:rsidP="00664D04">
                          <w:pPr>
                            <w:pStyle w:val="Brdtext"/>
                            <w:jc w:val="left"/>
                          </w:pPr>
                          <w:sdt>
                            <w:sdtPr>
                              <w:alias w:val="NummerEtikett"/>
                              <w:tag w:val="NummerEtikett"/>
                              <w:id w:val="318128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99932223"/>
                              <w:lock w:val="sdtContentLocked"/>
                              <w:dataBinding w:prefixMappings="xmlns:ns0='http://rkdhs/mallar/lagstiftning/Prop/Prop.xsd'" w:xpath="/ns0:dokumentvärden[1]/ns0:dokumentnummer[1]" w:storeItemID="{068625C3-B546-44A5-B525-B7CC092E5AD6}"/>
                              <w:text/>
                            </w:sdtPr>
                            <w:sdtContent>
                              <w:r>
                                <w:t>2019/20:37</w:t>
                              </w:r>
                            </w:sdtContent>
                          </w:sdt>
                        </w:p>
                        <w:p w14:paraId="4CE594C8" w14:textId="4D824A3D" w:rsidR="00014758" w:rsidRPr="00C7375F" w:rsidRDefault="00014758" w:rsidP="00C17DA5">
                          <w:pPr>
                            <w:pStyle w:val="Brdtext"/>
                          </w:pPr>
                          <w:sdt>
                            <w:sdtPr>
                              <w:alias w:val="BilageEtikett"/>
                              <w:tag w:val="BilageEtikett"/>
                              <w:id w:val="1024605242"/>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774638733"/>
                              <w:lock w:val="sdtContentLocked"/>
                              <w:dataBinding w:prefixMappings="xmlns:ns0='http://rkdhs/mallar/lagstiftning/Prop/Prop.xsd'" w:xpath="/ns0:dokumentvärden[1]/ns0:bilagor[1]/ns0:bilaga[4]/@bilagenummer" w:storeItemID="{068625C3-B546-44A5-B525-B7CC092E5AD6}"/>
                              <w:text/>
                            </w:sdtPr>
                            <w:sdtContent>
                              <w:r>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2" type="#_x0000_t202" style="position:absolute;left:0;text-align:left;margin-left:29.4pt;margin-top:34.85pt;width:89.85pt;height:9.6pt;z-index:251658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kcvLkAIAAJMFAAAOAAAAZHJzL2Uyb0RvYy54bWysVN9v2jAQfp+0/8Hy+xrCoF0RoWJUnSah&#10;tlqZ+mwcG6LZPs82JOyv39lJgHV96bSX5Oz75fvuu5veNFqRvXC+AlPQ/GJAiTAcyspsCvp9dffh&#10;EyU+MFMyBUYU9CA8vZm9fzet7UQMYQuqFI5gEOMntS3oNgQ7yTLPt0IzfwFWGFRKcJoFPLpNVjpW&#10;Y3StsuFgcJnV4ErrgAvv8fa2VdJZii+l4OFBSi8CUQXFt4X0dem7jt9sNmWTjWN2W/HuGewfXqFZ&#10;ZTDpMdQtC4zsXPVXKF1xBx5kuOCgM5Cy4iLVgNXkgxfVPG2ZFakWBMfbI0z+/4Xl9/tHR6qyoKNr&#10;SgzT2KOVaILbYQHDCE9t/QStnizaheYzNNjm/t7jZay6kU7HP9ZDUI9AH47gYjDCo1M+yrFjlHDU&#10;5cP8epjQz07e1vnwRYAmUSiow+YlTNl+6QO+BE17k5jMg6rKu0qpdIiEEQvlyJ5hq1VIb0SPP6yU&#10;IXVBLz+OBymwgejeRlYmhhGJMl26WHlbYZLCQYloo8w3IRGyVOgruRnnwhzzJ+toJTHVWxw7+9Or&#10;3uLc1oEeKTOYcHTWlQGXqk8zdoKs/NFDJlt7BPys7iiGZt0krlyNewasoTwgMRy0k+Utv6uwe0vm&#10;wyNzOErYcFwP4QE/UgGiD51EyRbcr9fuoz0yHLWU1DiaBfU/d8wJStRXg9y/zkejOMvpMBpfIZGI&#10;O9eszzVmpxeAlMhxEVmexGgfVC9KB/oZt8g8ZkUVMxxzFzT04iK0CwO3EBfzeTLC6bUsLM2T5TF0&#10;hDlyc9U8M2c7Agek/j30Q8wmL3jc2kZPb+e7gFxMJI9At6h2DcDJT9zvtlRcLefnZHXapb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vkcvL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758B67C2" w14:textId="7A7A31A9" w:rsidR="00014758" w:rsidRDefault="00014758" w:rsidP="00664D04">
                    <w:pPr>
                      <w:pStyle w:val="Brdtext"/>
                      <w:jc w:val="left"/>
                    </w:pPr>
                    <w:sdt>
                      <w:sdtPr>
                        <w:alias w:val="NummerEtikett"/>
                        <w:tag w:val="NummerEtikett"/>
                        <w:id w:val="318128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99932223"/>
                        <w:lock w:val="sdtContentLocked"/>
                        <w:dataBinding w:prefixMappings="xmlns:ns0='http://rkdhs/mallar/lagstiftning/Prop/Prop.xsd'" w:xpath="/ns0:dokumentvärden[1]/ns0:dokumentnummer[1]" w:storeItemID="{068625C3-B546-44A5-B525-B7CC092E5AD6}"/>
                        <w:text/>
                      </w:sdtPr>
                      <w:sdtContent>
                        <w:r>
                          <w:t>2019/20:37</w:t>
                        </w:r>
                      </w:sdtContent>
                    </w:sdt>
                  </w:p>
                  <w:p w14:paraId="4CE594C8" w14:textId="4D824A3D" w:rsidR="00014758" w:rsidRPr="00C7375F" w:rsidRDefault="00014758" w:rsidP="00C17DA5">
                    <w:pPr>
                      <w:pStyle w:val="Brdtext"/>
                    </w:pPr>
                    <w:sdt>
                      <w:sdtPr>
                        <w:alias w:val="BilageEtikett"/>
                        <w:tag w:val="BilageEtikett"/>
                        <w:id w:val="1024605242"/>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774638733"/>
                        <w:lock w:val="sdtContentLocked"/>
                        <w:dataBinding w:prefixMappings="xmlns:ns0='http://rkdhs/mallar/lagstiftning/Prop/Prop.xsd'" w:xpath="/ns0:dokumentvärden[1]/ns0:bilagor[1]/ns0:bilaga[4]/@bilagenummer" w:storeItemID="{068625C3-B546-44A5-B525-B7CC092E5AD6}"/>
                        <w:text/>
                      </w:sdtPr>
                      <w:sdtContent>
                        <w:r>
                          <w:t>4</w:t>
                        </w:r>
                      </w:sdtContent>
                    </w:sdt>
                  </w:p>
                </w:txbxContent>
              </v:textbox>
              <w10:wrap type="square" anchorx="page" anchory="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F13330C" w14:textId="77777777" w:rsidR="00014758" w:rsidRDefault="00014758" w:rsidP="00EE1584">
    <w:pPr>
      <w:pStyle w:val="Brdtext"/>
    </w:pPr>
    <w:r>
      <w:rPr>
        <w:noProof/>
        <w:lang w:eastAsia="sv-SE"/>
      </w:rPr>
      <mc:AlternateContent>
        <mc:Choice Requires="wps">
          <w:drawing>
            <wp:anchor distT="0" distB="0" distL="0" distR="0" simplePos="0" relativeHeight="25165834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47AFD2" w14:textId="01FBB305" w:rsidR="00014758" w:rsidRDefault="00014758" w:rsidP="00A118D8">
                          <w:pPr>
                            <w:pStyle w:val="Brdtext"/>
                            <w:jc w:val="left"/>
                          </w:pPr>
                          <w:sdt>
                            <w:sdtPr>
                              <w:alias w:val="NummerEtikett"/>
                              <w:tag w:val="NummerEtikett"/>
                              <w:id w:val="-190621554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43116480"/>
                              <w:lock w:val="sdtContentLocked"/>
                              <w:dataBinding w:prefixMappings="xmlns:ns0='http://rkdhs/mallar/lagstiftning/Prop/Prop.xsd'" w:xpath="/ns0:dokumentvärden[1]/ns0:dokumentnummer[1]" w:storeItemID="{068625C3-B546-44A5-B525-B7CC092E5AD6}"/>
                              <w:text/>
                            </w:sdtPr>
                            <w:sdtContent>
                              <w:r>
                                <w:t>2019/20:37</w:t>
                              </w:r>
                            </w:sdtContent>
                          </w:sdt>
                        </w:p>
                        <w:p w14:paraId="64D650A2" w14:textId="4DB3C9D9" w:rsidR="00014758" w:rsidRPr="00C7375F" w:rsidRDefault="00014758" w:rsidP="00C17DA5">
                          <w:pPr>
                            <w:pStyle w:val="Brdtext"/>
                          </w:pPr>
                          <w:sdt>
                            <w:sdtPr>
                              <w:alias w:val="BilageEtikett"/>
                              <w:tag w:val="BilageEtikett"/>
                              <w:id w:val="432022896"/>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2070333914"/>
                              <w:lock w:val="sdtContentLocked"/>
                              <w:dataBinding w:prefixMappings="xmlns:ns0='http://rkdhs/mallar/lagstiftning/Prop/Prop.xsd'" w:xpath="/ns0:dokumentvärden[1]/ns0:bilagor[1]/ns0:bilaga[4]/@bilagenummer" w:storeItemID="{068625C3-B546-44A5-B525-B7CC092E5AD6}"/>
                              <w:text/>
                            </w:sdtPr>
                            <w:sdtContent>
                              <w:r>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3" type="#_x0000_t202" style="position:absolute;left:0;text-align:left;margin-left:348.15pt;margin-top:35.45pt;width:89.85pt;height:9.6pt;z-index:2516583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KHKbjwIAAJMFAAAOAAAAZHJzL2Uyb0RvYy54bWysVF1P2zAUfZ+0/2D5faQpBUZFijoQ0yQE&#10;aGXi2XVsGs2xPdtt0v16jp2k7RgvTHtJrn2/fM89915ctrUiG+F8ZXRB86MRJUJzU1b6uaA/Hm8+&#10;fabEB6ZLpowWBd0KTy9nHz9cNHYqxmZlVCkcQRDtp40t6CoEO80yz1eiZv7IWKGhlMbVLODonrPS&#10;sQbRa5WNR6PTrDGutM5w4T1urzslnaX4Ugoe7qX0IhBVULwtpK9L32X8ZrMLNn12zK4q3j+D/cMr&#10;alZpJN2FumaBkbWr/gpVV9wZb2Q44qbOjJQVF6kGVJOPXlWzWDErUi0Ax9sdTP7/heV3mwdHqrKg&#10;E3RKsxo9ehRtcGsUcBzhaayfwmphYRfaL6ZFm4d7j8tYdStdHf+oh0APoLc7cBGM8OiUT3J0jBIO&#10;XT7Oz8cJ/WzvbZ0PX4WpSRQK6tC8hCnb3PqAl8B0MInJvFFVeVMplQ6RMOJKObJhaLUK6Y3w+MNK&#10;adIU9PT4ZJQCaxPdu8hKxzAiUaZPFyvvKkxS2CoRbZT+LiQgS4W+kZtxLvQuf7KOVhKp3uPY2+9f&#10;9R7nrg54pMxGh51zXWnjUvVpxvaQlT8HyGRnD8AP6o5iaJdt4srZ6cCApSm3IIYz3WR5y28qdO+W&#10;+fDAHEYJDcd6CPf4SGWAvuklSlbG/X7rPtqD4dBS0mA0C+p/rZkTlKhvGtw/zyeTOMvpMDk5A5GI&#10;O9QsDzV6XV8ZUCLHIrI8idE+qEGUztRP2CLzmBUqpjlyFzQM4lXoFga2EBfzeTLC9FoWbvXC8hg6&#10;why5+dg+MWd7AgdQ/84MQ8ymr3jc2UZPb+frAC4mkkegO1T7BmDyE/f7LRVXy+E5We136ewF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Lsocpu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4647AFD2" w14:textId="01FBB305" w:rsidR="00014758" w:rsidRDefault="00014758" w:rsidP="00A118D8">
                    <w:pPr>
                      <w:pStyle w:val="Brdtext"/>
                      <w:jc w:val="left"/>
                    </w:pPr>
                    <w:sdt>
                      <w:sdtPr>
                        <w:alias w:val="NummerEtikett"/>
                        <w:tag w:val="NummerEtikett"/>
                        <w:id w:val="-190621554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43116480"/>
                        <w:lock w:val="sdtContentLocked"/>
                        <w:dataBinding w:prefixMappings="xmlns:ns0='http://rkdhs/mallar/lagstiftning/Prop/Prop.xsd'" w:xpath="/ns0:dokumentvärden[1]/ns0:dokumentnummer[1]" w:storeItemID="{068625C3-B546-44A5-B525-B7CC092E5AD6}"/>
                        <w:text/>
                      </w:sdtPr>
                      <w:sdtContent>
                        <w:r>
                          <w:t>2019/20:37</w:t>
                        </w:r>
                      </w:sdtContent>
                    </w:sdt>
                  </w:p>
                  <w:p w14:paraId="64D650A2" w14:textId="4DB3C9D9" w:rsidR="00014758" w:rsidRPr="00C7375F" w:rsidRDefault="00014758" w:rsidP="00C17DA5">
                    <w:pPr>
                      <w:pStyle w:val="Brdtext"/>
                    </w:pPr>
                    <w:sdt>
                      <w:sdtPr>
                        <w:alias w:val="BilageEtikett"/>
                        <w:tag w:val="BilageEtikett"/>
                        <w:id w:val="432022896"/>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2070333914"/>
                        <w:lock w:val="sdtContentLocked"/>
                        <w:dataBinding w:prefixMappings="xmlns:ns0='http://rkdhs/mallar/lagstiftning/Prop/Prop.xsd'" w:xpath="/ns0:dokumentvärden[1]/ns0:bilagor[1]/ns0:bilaga[4]/@bilagenummer" w:storeItemID="{068625C3-B546-44A5-B525-B7CC092E5AD6}"/>
                        <w:text/>
                      </w:sdtPr>
                      <w:sdtContent>
                        <w:r>
                          <w:t>4</w:t>
                        </w:r>
                      </w:sdtContent>
                    </w:sdt>
                  </w:p>
                </w:txbxContent>
              </v:textbox>
              <w10:wrap type="square" anchorx="page" anchory="page"/>
            </v:shape>
          </w:pict>
        </mc:Fallback>
      </mc:AlternateContent>
    </w: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9D64723" w14:textId="77777777" w:rsidR="00014758" w:rsidRDefault="00014758" w:rsidP="00EE1584">
    <w:pPr>
      <w:pStyle w:val="Brdtext"/>
    </w:pP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BA38550" w14:textId="77777777" w:rsidR="00014758" w:rsidRDefault="00014758" w:rsidP="00664D04">
    <w:pPr>
      <w:pStyle w:val="Brdtext"/>
    </w:pPr>
    <w:r>
      <w:rPr>
        <w:noProof/>
        <w:lang w:eastAsia="sv-SE"/>
      </w:rPr>
      <mc:AlternateContent>
        <mc:Choice Requires="wps">
          <w:drawing>
            <wp:anchor distT="0" distB="0" distL="0" distR="0" simplePos="0" relativeHeight="25165831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4D7C79" w14:textId="4FC2F1C2" w:rsidR="00014758" w:rsidRDefault="00014758" w:rsidP="00664D04">
                          <w:pPr>
                            <w:pStyle w:val="Brdtext"/>
                            <w:jc w:val="left"/>
                          </w:pPr>
                          <w:sdt>
                            <w:sdtPr>
                              <w:alias w:val="NummerEtikett"/>
                              <w:tag w:val="NummerEtikett"/>
                              <w:id w:val="196878135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97720787"/>
                              <w:lock w:val="sdtContentLocked"/>
                              <w:dataBinding w:prefixMappings="xmlns:ns0='http://rkdhs/mallar/lagstiftning/Prop/Prop.xsd'" w:xpath="/ns0:dokumentvärden[1]/ns0:dokumentnummer[1]" w:storeItemID="{068625C3-B546-44A5-B525-B7CC092E5AD6}"/>
                              <w:text/>
                            </w:sdtPr>
                            <w:sdtContent>
                              <w:r>
                                <w:t>2019/20:37</w:t>
                              </w:r>
                            </w:sdtContent>
                          </w:sdt>
                        </w:p>
                        <w:p w14:paraId="00674ED4" w14:textId="10E52F88" w:rsidR="00014758" w:rsidRPr="00C7375F" w:rsidRDefault="00014758" w:rsidP="00C17DA5">
                          <w:pPr>
                            <w:pStyle w:val="Brdtext"/>
                          </w:pPr>
                          <w:sdt>
                            <w:sdtPr>
                              <w:alias w:val="BilageEtikett"/>
                              <w:tag w:val="BilageEtikett"/>
                              <w:id w:val="747615444"/>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1606954734"/>
                              <w:lock w:val="sdtContentLocked"/>
                              <w:dataBinding w:prefixMappings="xmlns:ns0='http://rkdhs/mallar/lagstiftning/Prop/Prop.xsd'" w:xpath="/ns0:dokumentvärden[1]/ns0:bilagor[1]/ns0:bilaga[5]/@bilagenummer" w:storeItemID="{068625C3-B546-44A5-B525-B7CC092E5AD6}"/>
                              <w:text/>
                            </w:sdtPr>
                            <w:sdtContent>
                              <w:r>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7" type="#_x0000_t202" style="position:absolute;left:0;text-align:left;margin-left:29.4pt;margin-top:34.85pt;width:89.85pt;height:9.6pt;z-index:25165831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4SuWjAIAAJMFAAAOAAAAZHJzL2Uyb0RvYy54bWysVFtP2zAUfp+0/2D5faTpCoOKFHUgpkkI&#10;0GDi2XVsGs232W6T7tfvs5Nexnhh2kti+3zn/p1zftFpRdbCh8aaipZHI0qE4bZuzHNFvz9efzil&#10;JERmaqasERXdiEAvZu/fnbduKsZ2aVUtPIERE6atq+gyRjctisCXQrNwZJ0wEErrNYu4+uei9qyF&#10;da2K8Wh0UrTW185bLkLA61UvpLNsX0rB452UQUSiKorYYv76/F2kbzE7Z9Nnz9yy4UMY7B+i0Kwx&#10;cLozdcUiIyvf/GVKN9zbYGU84lYXVsqGi5wDsilHL7J5WDInci4oTnC7MoX/Z5bfru89aeqKHpeU&#10;GKbRo0fRRb9CAuNUntaFKVAPDrjYfbYd2rx9D3hMWXfS6/RHPgRyFHqzKy6MEZ6UykmJjlHCISvH&#10;5dk4V7/Yazsf4hdhNUmHino0L9eUrW9CRCSAbiHJWbCqqa8bpfIlEUZcKk/WDK1WMccIjT9QypC2&#10;oicfj0fZsLFJvbesTDIjMmUGdynzPsN8ihslEkaZb0KiZDnRV3wzzoXZ+c/ohJJw9RbFAb+P6i3K&#10;fR7QyJ6tiTtl3Rjrc/Z5xvYlq39sSyZ7PAp+kHc6xm7RZa6c5talp4WtNyCGt/1kBcevG3TvhoV4&#10;zzxGCQ3Heoh3+EhlUX07nChZWv/rtfeEB8MhpaTFaFY0/FwxLyhRXw24f1ZOJmmW82Vy/AlEIv5Q&#10;sjiUmJW+tKAE6I3o8jHho9oepbf6CVtknrxCxAyH74rG7fEy9gsDW4iL+TyDML2OxRvz4Hgyncqc&#10;uPnYPTHvBgJHUP/WboeYTV/wuMcmzeDmqwguZpLvqzo0AJOfuT9sqbRaDu8Ztd+ls98A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N/hK5aMAgAAkw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5F4D7C79" w14:textId="4FC2F1C2" w:rsidR="00014758" w:rsidRDefault="00014758" w:rsidP="00664D04">
                    <w:pPr>
                      <w:pStyle w:val="Brdtext"/>
                      <w:jc w:val="left"/>
                    </w:pPr>
                    <w:sdt>
                      <w:sdtPr>
                        <w:alias w:val="NummerEtikett"/>
                        <w:tag w:val="NummerEtikett"/>
                        <w:id w:val="196878135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97720787"/>
                        <w:lock w:val="sdtContentLocked"/>
                        <w:dataBinding w:prefixMappings="xmlns:ns0='http://rkdhs/mallar/lagstiftning/Prop/Prop.xsd'" w:xpath="/ns0:dokumentvärden[1]/ns0:dokumentnummer[1]" w:storeItemID="{068625C3-B546-44A5-B525-B7CC092E5AD6}"/>
                        <w:text/>
                      </w:sdtPr>
                      <w:sdtContent>
                        <w:r>
                          <w:t>2019/20:37</w:t>
                        </w:r>
                      </w:sdtContent>
                    </w:sdt>
                  </w:p>
                  <w:p w14:paraId="00674ED4" w14:textId="10E52F88" w:rsidR="00014758" w:rsidRPr="00C7375F" w:rsidRDefault="00014758" w:rsidP="00C17DA5">
                    <w:pPr>
                      <w:pStyle w:val="Brdtext"/>
                    </w:pPr>
                    <w:sdt>
                      <w:sdtPr>
                        <w:alias w:val="BilageEtikett"/>
                        <w:tag w:val="BilageEtikett"/>
                        <w:id w:val="747615444"/>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1606954734"/>
                        <w:lock w:val="sdtContentLocked"/>
                        <w:dataBinding w:prefixMappings="xmlns:ns0='http://rkdhs/mallar/lagstiftning/Prop/Prop.xsd'" w:xpath="/ns0:dokumentvärden[1]/ns0:bilagor[1]/ns0:bilaga[5]/@bilagenummer" w:storeItemID="{068625C3-B546-44A5-B525-B7CC092E5AD6}"/>
                        <w:text/>
                      </w:sdtPr>
                      <w:sdtContent>
                        <w:r>
                          <w:t>5</w:t>
                        </w:r>
                      </w:sdtContent>
                    </w:sdt>
                  </w:p>
                </w:txbxContent>
              </v:textbox>
              <w10:wrap type="square" anchorx="page" anchory="page"/>
            </v:shape>
          </w:pict>
        </mc:Fallback>
      </mc:AlternateContent>
    </w: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D35BE6C" w14:textId="77777777" w:rsidR="00014758" w:rsidRDefault="00014758" w:rsidP="00EE1584">
    <w:pPr>
      <w:pStyle w:val="Brdtext"/>
    </w:pPr>
    <w:r>
      <w:rPr>
        <w:noProof/>
        <w:lang w:eastAsia="sv-SE"/>
      </w:rPr>
      <mc:AlternateContent>
        <mc:Choice Requires="wps">
          <w:drawing>
            <wp:anchor distT="0" distB="0" distL="0" distR="0" simplePos="0" relativeHeight="25165834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A8D056" w14:textId="3E23F810" w:rsidR="00014758" w:rsidRDefault="00014758" w:rsidP="00A118D8">
                          <w:pPr>
                            <w:pStyle w:val="Brdtext"/>
                            <w:jc w:val="left"/>
                          </w:pPr>
                          <w:sdt>
                            <w:sdtPr>
                              <w:alias w:val="NummerEtikett"/>
                              <w:tag w:val="NummerEtikett"/>
                              <w:id w:val="178846743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41855528"/>
                              <w:lock w:val="sdtContentLocked"/>
                              <w:dataBinding w:prefixMappings="xmlns:ns0='http://rkdhs/mallar/lagstiftning/Prop/Prop.xsd'" w:xpath="/ns0:dokumentvärden[1]/ns0:dokumentnummer[1]" w:storeItemID="{068625C3-B546-44A5-B525-B7CC092E5AD6}"/>
                              <w:text/>
                            </w:sdtPr>
                            <w:sdtContent>
                              <w:r>
                                <w:t>2019/20:37</w:t>
                              </w:r>
                            </w:sdtContent>
                          </w:sdt>
                        </w:p>
                        <w:p w14:paraId="1BBAA6B1" w14:textId="45DE1977" w:rsidR="00014758" w:rsidRPr="00C7375F" w:rsidRDefault="00014758" w:rsidP="00C17DA5">
                          <w:pPr>
                            <w:pStyle w:val="Brdtext"/>
                          </w:pPr>
                          <w:sdt>
                            <w:sdtPr>
                              <w:alias w:val="BilageEtikett"/>
                              <w:tag w:val="BilageEtikett"/>
                              <w:id w:val="-986548404"/>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117072754"/>
                              <w:lock w:val="sdtContentLocked"/>
                              <w:dataBinding w:prefixMappings="xmlns:ns0='http://rkdhs/mallar/lagstiftning/Prop/Prop.xsd'" w:xpath="/ns0:dokumentvärden[1]/ns0:bilagor[1]/ns0:bilaga[5]/@bilagenummer" w:storeItemID="{068625C3-B546-44A5-B525-B7CC092E5AD6}"/>
                              <w:text/>
                            </w:sdtPr>
                            <w:sdtContent>
                              <w:r>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8" type="#_x0000_t202" style="position:absolute;left:0;text-align:left;margin-left:348.15pt;margin-top:35.45pt;width:89.85pt;height:9.6pt;z-index:2516583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Ony3jgIAAJMFAAAOAAAAZHJzL2Uyb0RvYy54bWysVE1PGzEQvVfqf7B8L5sNgULEBqUgqkqo&#10;oELF2fHaZFV/1Xaym/76Pns3H6VcqHrZtT1vZjxvnufistOKrIUPjTUVLY9GlAjDbd2Y54p+f7z5&#10;cEZJiMzUTFkjKroRgV7O3r+7aN1UjO3Sqlp4giAmTFtX0WWMbloUgS+FZuHIOmFglNZrFrH1z0Xt&#10;WYvoWhXj0ei0aK2vnbdchIDT695IZzm+lILHOymDiERVFHeL+evzd5G+xeyCTZ89c8uGD9dg/3AL&#10;zRqDpLtQ1ywysvLNX6F0w70NVsYjbnVhpWy4yDWgmnL0opqHJXMi1wJygtvRFP5fWP51fe9JU1f0&#10;BPQYptGjR9FFv0IBx4me1oUpUA8OuNh9sh3avD0POExVd9Lr9Ec9BHZE2uzIRTDCk1M5KdExSjhs&#10;5bg8H2f2i7238yF+FlaTtKioR/Myp2x9GyJuAugWkpIFq5r6plEqb5JgxJXyZM3QahXzHeHxB0oZ&#10;0lb09Bi1Jidjk3sfWZl0IrJkhnSp8r7CvIobJRJGmW9CgrJc6Cu5GefC7PJndEJJpHqL44Df3+ot&#10;zn0d8MiZrYk7Z90Y63P1+Y3tKat/bCmTPR6EH9SdlrFbdFkrZzsFLGy9gTC87V9WcPymQfduWYj3&#10;zOMpoeEYD/EOH6ks2LfDipKl9b9eO094KBxWSlo8zYqGnyvmBSXqi4H2z8vJBGFj3kxOPkJIxB9a&#10;FocWs9JXFpIoMYgcz8uEj2q7lN7qJ0yRecoKEzMcuSsat8ur2A8MTCEu5vMMwut1LN6aB8dT6ERz&#10;0uZj98S8GwQcIf2vdvuI2fSFjnts8gxuvorQYhZ5IrpndWgAXn7W/jCl0mg53GfUfpbOfgM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NDp8t4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26A8D056" w14:textId="3E23F810" w:rsidR="00014758" w:rsidRDefault="00014758" w:rsidP="00A118D8">
                    <w:pPr>
                      <w:pStyle w:val="Brdtext"/>
                      <w:jc w:val="left"/>
                    </w:pPr>
                    <w:sdt>
                      <w:sdtPr>
                        <w:alias w:val="NummerEtikett"/>
                        <w:tag w:val="NummerEtikett"/>
                        <w:id w:val="178846743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41855528"/>
                        <w:lock w:val="sdtContentLocked"/>
                        <w:dataBinding w:prefixMappings="xmlns:ns0='http://rkdhs/mallar/lagstiftning/Prop/Prop.xsd'" w:xpath="/ns0:dokumentvärden[1]/ns0:dokumentnummer[1]" w:storeItemID="{068625C3-B546-44A5-B525-B7CC092E5AD6}"/>
                        <w:text/>
                      </w:sdtPr>
                      <w:sdtContent>
                        <w:r>
                          <w:t>2019/20:37</w:t>
                        </w:r>
                      </w:sdtContent>
                    </w:sdt>
                  </w:p>
                  <w:p w14:paraId="1BBAA6B1" w14:textId="45DE1977" w:rsidR="00014758" w:rsidRPr="00C7375F" w:rsidRDefault="00014758" w:rsidP="00C17DA5">
                    <w:pPr>
                      <w:pStyle w:val="Brdtext"/>
                    </w:pPr>
                    <w:sdt>
                      <w:sdtPr>
                        <w:alias w:val="BilageEtikett"/>
                        <w:tag w:val="BilageEtikett"/>
                        <w:id w:val="-986548404"/>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117072754"/>
                        <w:lock w:val="sdtContentLocked"/>
                        <w:dataBinding w:prefixMappings="xmlns:ns0='http://rkdhs/mallar/lagstiftning/Prop/Prop.xsd'" w:xpath="/ns0:dokumentvärden[1]/ns0:bilagor[1]/ns0:bilaga[5]/@bilagenummer" w:storeItemID="{068625C3-B546-44A5-B525-B7CC092E5AD6}"/>
                        <w:text/>
                      </w:sdtPr>
                      <w:sdtContent>
                        <w:r>
                          <w:t>5</w:t>
                        </w:r>
                      </w:sdtContent>
                    </w:sdt>
                  </w:p>
                </w:txbxContent>
              </v:textbox>
              <w10:wrap type="square" anchorx="page" anchory="page"/>
            </v:shape>
          </w:pict>
        </mc:Fallback>
      </mc:AlternateContent>
    </w: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45D726D" w14:textId="77777777" w:rsidR="00014758" w:rsidRDefault="00014758" w:rsidP="00EE1584">
    <w:pPr>
      <w:pStyle w:val="Brdtext"/>
    </w:pP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67FEDCD" w14:textId="77777777" w:rsidR="00014758" w:rsidRDefault="00014758" w:rsidP="00664D04">
    <w:pPr>
      <w:pStyle w:val="Brdtext"/>
    </w:pPr>
    <w:r>
      <w:rPr>
        <w:noProof/>
        <w:lang w:eastAsia="sv-SE"/>
      </w:rPr>
      <mc:AlternateContent>
        <mc:Choice Requires="wps">
          <w:drawing>
            <wp:anchor distT="0" distB="0" distL="0" distR="0" simplePos="0" relativeHeight="25165831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31156E" w14:textId="17D20707" w:rsidR="00014758" w:rsidRDefault="00014758" w:rsidP="00664D04">
                          <w:pPr>
                            <w:pStyle w:val="Brdtext"/>
                            <w:jc w:val="left"/>
                          </w:pPr>
                          <w:sdt>
                            <w:sdtPr>
                              <w:alias w:val="NummerEtikett"/>
                              <w:tag w:val="NummerEtikett"/>
                              <w:id w:val="30405558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61852820"/>
                              <w:lock w:val="sdtContentLocked"/>
                              <w:dataBinding w:prefixMappings="xmlns:ns0='http://rkdhs/mallar/lagstiftning/Prop/Prop.xsd'" w:xpath="/ns0:dokumentvärden[1]/ns0:dokumentnummer[1]" w:storeItemID="{068625C3-B546-44A5-B525-B7CC092E5AD6}"/>
                              <w:text/>
                            </w:sdtPr>
                            <w:sdtContent>
                              <w:r>
                                <w:t>2019/20:37</w:t>
                              </w:r>
                            </w:sdtContent>
                          </w:sdt>
                        </w:p>
                        <w:p w14:paraId="7D596AF6" w14:textId="512C14B5" w:rsidR="00014758" w:rsidRPr="00C7375F" w:rsidRDefault="00014758" w:rsidP="00C17DA5">
                          <w:pPr>
                            <w:pStyle w:val="Brdtext"/>
                          </w:pPr>
                          <w:sdt>
                            <w:sdtPr>
                              <w:alias w:val="BilageEtikett"/>
                              <w:tag w:val="BilageEtikett"/>
                              <w:id w:val="-724448999"/>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988136350"/>
                              <w:lock w:val="sdtContentLocked"/>
                              <w:dataBinding w:prefixMappings="xmlns:ns0='http://rkdhs/mallar/lagstiftning/Prop/Prop.xsd'" w:xpath="/ns0:dokumentvärden[1]/ns0:bilagor[1]/ns0:bilaga[5]/@bilagenummer" w:storeItemID="{068625C3-B546-44A5-B525-B7CC092E5AD6}"/>
                              <w:text/>
                            </w:sdtPr>
                            <w:sdtContent>
                              <w:r>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2" type="#_x0000_t202" style="position:absolute;left:0;text-align:left;margin-left:29.4pt;margin-top:34.85pt;width:89.85pt;height:9.6pt;z-index:25165831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SrLnkAIAAJMFAAAOAAAAZHJzL2Uyb0RvYy54bWysVN9v2jAQfp+0/8Hy+xpCoWtRQ8VaMU1C&#10;bTWY+mwcu0SzfZ5tSNhf37OTAOv60mkvydn3y/fdd3d902hFdsL5CkxB87MBJcJwKCvzXNAfq/mn&#10;S0p8YKZkCowo6F54ejP9+OG6thMxhA2oUjiCQYyf1LagmxDsJMs83wjN/BlYYVApwWkW8Oies9Kx&#10;GqNrlQ0Hg4usBldaB1x4j7d3rZJOU3wpBQ8PUnoRiCoovi2kr0vfdfxm02s2eXbMbirePYP9wys0&#10;qwwmPYS6Y4GRrav+CqUr7sCDDGccdAZSVlykGrCafPCqmuWGWZFqQXC8PcDk/19Yfr97dKQqCzo+&#10;p8QwjT1aiSa4LRYwjPDU1k/QamnRLjRfoME29/ceL2PVjXQ6/rEegnoEen8AF4MRHp3yUY4do4Sj&#10;Lh/mV8OEfnb0ts6HrwI0iUJBHTYvYcp2Cx/wJWjam8RkHlRVziul0iESRtwqR3YMW61CeiN6/GGl&#10;DKkLenE+HqTABqJ7G1mZGEYkynTpYuVthUkKeyWijTLfhUTIUqFv5GacC3PIn6yjlcRU73Hs7I+v&#10;eo9zWwd6pMxgwsFZVwZcqj7N2BGy8mcPmWztEfCTuqMYmnWTuHI57hmwhnKPxHDQTpa3fF5h9xbM&#10;h0fmcJSw4bgewgN+pAJEHzqJkg2432/dR3tkOGopqXE0C+p/bZkTlKhvBrl/lY9GcZbTYTT+jEQi&#10;7lSzPtWYrb4FpESOi8jyJEb7oHpROtBPuEVmMSuqmOGYu6ChF29DuzBwC3ExmyUjnF7LwsIsLY+h&#10;I8yRm6vmiTnbETgg9e+hH2I2ecXj1jZ6ejvbBuRiInkEukW1awBOfuJ+t6Xiajk9J6vjLp2+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PSrLn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2F31156E" w14:textId="17D20707" w:rsidR="00014758" w:rsidRDefault="00014758" w:rsidP="00664D04">
                    <w:pPr>
                      <w:pStyle w:val="Brdtext"/>
                      <w:jc w:val="left"/>
                    </w:pPr>
                    <w:sdt>
                      <w:sdtPr>
                        <w:alias w:val="NummerEtikett"/>
                        <w:tag w:val="NummerEtikett"/>
                        <w:id w:val="30405558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61852820"/>
                        <w:lock w:val="sdtContentLocked"/>
                        <w:dataBinding w:prefixMappings="xmlns:ns0='http://rkdhs/mallar/lagstiftning/Prop/Prop.xsd'" w:xpath="/ns0:dokumentvärden[1]/ns0:dokumentnummer[1]" w:storeItemID="{068625C3-B546-44A5-B525-B7CC092E5AD6}"/>
                        <w:text/>
                      </w:sdtPr>
                      <w:sdtContent>
                        <w:r>
                          <w:t>2019/20:37</w:t>
                        </w:r>
                      </w:sdtContent>
                    </w:sdt>
                  </w:p>
                  <w:p w14:paraId="7D596AF6" w14:textId="512C14B5" w:rsidR="00014758" w:rsidRPr="00C7375F" w:rsidRDefault="00014758" w:rsidP="00C17DA5">
                    <w:pPr>
                      <w:pStyle w:val="Brdtext"/>
                    </w:pPr>
                    <w:sdt>
                      <w:sdtPr>
                        <w:alias w:val="BilageEtikett"/>
                        <w:tag w:val="BilageEtikett"/>
                        <w:id w:val="-724448999"/>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988136350"/>
                        <w:lock w:val="sdtContentLocked"/>
                        <w:dataBinding w:prefixMappings="xmlns:ns0='http://rkdhs/mallar/lagstiftning/Prop/Prop.xsd'" w:xpath="/ns0:dokumentvärden[1]/ns0:bilagor[1]/ns0:bilaga[5]/@bilagenummer" w:storeItemID="{068625C3-B546-44A5-B525-B7CC092E5AD6}"/>
                        <w:text/>
                      </w:sdtPr>
                      <w:sdtContent>
                        <w:r>
                          <w:t>5</w:t>
                        </w:r>
                      </w:sdtContent>
                    </w:sdt>
                  </w:p>
                </w:txbxContent>
              </v:textbox>
              <w10:wrap type="square" anchorx="page" anchory="page"/>
            </v:shape>
          </w:pict>
        </mc:Fallback>
      </mc:AlternateContent>
    </w: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92104A9" w14:textId="77777777" w:rsidR="00014758" w:rsidRDefault="00014758" w:rsidP="00EE1584">
    <w:pPr>
      <w:pStyle w:val="Brdtext"/>
    </w:pPr>
    <w:r>
      <w:rPr>
        <w:noProof/>
        <w:lang w:eastAsia="sv-SE"/>
      </w:rPr>
      <mc:AlternateContent>
        <mc:Choice Requires="wps">
          <w:drawing>
            <wp:anchor distT="0" distB="0" distL="0" distR="0" simplePos="0" relativeHeight="25165834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D26A58" w14:textId="64587241" w:rsidR="00014758" w:rsidRDefault="00014758" w:rsidP="00A118D8">
                          <w:pPr>
                            <w:pStyle w:val="Brdtext"/>
                            <w:jc w:val="left"/>
                          </w:pPr>
                          <w:sdt>
                            <w:sdtPr>
                              <w:alias w:val="NummerEtikett"/>
                              <w:tag w:val="NummerEtikett"/>
                              <w:id w:val="-133298395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03086481"/>
                              <w:lock w:val="sdtContentLocked"/>
                              <w:dataBinding w:prefixMappings="xmlns:ns0='http://rkdhs/mallar/lagstiftning/Prop/Prop.xsd'" w:xpath="/ns0:dokumentvärden[1]/ns0:dokumentnummer[1]" w:storeItemID="{068625C3-B546-44A5-B525-B7CC092E5AD6}"/>
                              <w:text/>
                            </w:sdtPr>
                            <w:sdtContent>
                              <w:r>
                                <w:t>2019/20:37</w:t>
                              </w:r>
                            </w:sdtContent>
                          </w:sdt>
                        </w:p>
                        <w:p w14:paraId="676C043C" w14:textId="6C208E68" w:rsidR="00014758" w:rsidRPr="00C7375F" w:rsidRDefault="00014758" w:rsidP="00C17DA5">
                          <w:pPr>
                            <w:pStyle w:val="Brdtext"/>
                          </w:pPr>
                          <w:sdt>
                            <w:sdtPr>
                              <w:alias w:val="BilageEtikett"/>
                              <w:tag w:val="BilageEtikett"/>
                              <w:id w:val="1809204965"/>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503327137"/>
                              <w:lock w:val="sdtContentLocked"/>
                              <w:dataBinding w:prefixMappings="xmlns:ns0='http://rkdhs/mallar/lagstiftning/Prop/Prop.xsd'" w:xpath="/ns0:dokumentvärden[1]/ns0:bilagor[1]/ns0:bilaga[5]/@bilagenummer" w:storeItemID="{068625C3-B546-44A5-B525-B7CC092E5AD6}"/>
                              <w:text/>
                            </w:sdtPr>
                            <w:sdtContent>
                              <w:r>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3" type="#_x0000_t202" style="position:absolute;left:0;text-align:left;margin-left:348.15pt;margin-top:35.45pt;width:89.85pt;height:9.6pt;z-index:2516583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8wu3kAIAAJMFAAAOAAAAZHJzL2Uyb0RvYy54bWysVN9v2jAQfp+0/8Hy+wihwFrUULFWTJOq&#10;thqd+mwcu0SzfZ5tSNhf37OTAOv60mkvydn3y/fdd3d51WhFdsL5CkxB88GQEmE4lJV5LuiPx+Wn&#10;c0p8YKZkCowo6F54ejX/+OGytjMxgg2oUjiCQYyf1bagmxDsLMs83wjN/ACsMKiU4DQLeHTPWelY&#10;jdG1ykbD4TSrwZXWARfe4+1Nq6TzFF9KwcO9lF4EogqKbwvp69J3Hb/Z/JLNnh2zm4p3z2D/8ArN&#10;KoNJD6FuWGBk66q/QumKO/Agw4CDzkDKiotUA1aTD19Vs9owK1ItCI63B5j8/wvL73YPjlRlQScj&#10;SgzT2KNH0QS3xQLOIjy19TO0Wlm0C80XaLDN/b3Hy1h1I52Of6yHoB6B3h/AxWCER6d8nGPHKOGo&#10;y0f5xSihnx29rfPhqwBNolBQh81LmLLdrQ/4EjTtTWIyD6oql5VS6RAJI66VIzuGrVYhvRE9/rBS&#10;htQFnZ5NhimwgejeRlYmhhGJMl26WHlbYZLCXoloo8x3IRGyVOgbuRnnwhzyJ+toJTHVexw7++Or&#10;3uPc1oEeKTOYcHDWlQGXqk8zdoSs/NlDJlt7BPyk7iiGZt0krpxPewasodwjMRy0k+UtX1bYvVvm&#10;wwNzOErYcFwP4R4/UgGiD51EyQbc77fuoz0yHLWU1DiaBfW/tswJStQ3g9y/yMfjOMvpMJ58RiIR&#10;d6pZn2rMVl8DUiLHRWR5EqN9UL0oHegn3CKLmBVVzHDMXdDQi9ehXRi4hbhYLJIRTq9l4dasLI+h&#10;I8yRm4/NE3O2I3BA6t9BP8Rs9orHrW309HaxDcjFRPIIdItq1wCc/MT9bkvF1XJ6TlbHXTp/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b8wu3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39D26A58" w14:textId="64587241" w:rsidR="00014758" w:rsidRDefault="00014758" w:rsidP="00A118D8">
                    <w:pPr>
                      <w:pStyle w:val="Brdtext"/>
                      <w:jc w:val="left"/>
                    </w:pPr>
                    <w:sdt>
                      <w:sdtPr>
                        <w:alias w:val="NummerEtikett"/>
                        <w:tag w:val="NummerEtikett"/>
                        <w:id w:val="-133298395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03086481"/>
                        <w:lock w:val="sdtContentLocked"/>
                        <w:dataBinding w:prefixMappings="xmlns:ns0='http://rkdhs/mallar/lagstiftning/Prop/Prop.xsd'" w:xpath="/ns0:dokumentvärden[1]/ns0:dokumentnummer[1]" w:storeItemID="{068625C3-B546-44A5-B525-B7CC092E5AD6}"/>
                        <w:text/>
                      </w:sdtPr>
                      <w:sdtContent>
                        <w:r>
                          <w:t>2019/20:37</w:t>
                        </w:r>
                      </w:sdtContent>
                    </w:sdt>
                  </w:p>
                  <w:p w14:paraId="676C043C" w14:textId="6C208E68" w:rsidR="00014758" w:rsidRPr="00C7375F" w:rsidRDefault="00014758" w:rsidP="00C17DA5">
                    <w:pPr>
                      <w:pStyle w:val="Brdtext"/>
                    </w:pPr>
                    <w:sdt>
                      <w:sdtPr>
                        <w:alias w:val="BilageEtikett"/>
                        <w:tag w:val="BilageEtikett"/>
                        <w:id w:val="1809204965"/>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503327137"/>
                        <w:lock w:val="sdtContentLocked"/>
                        <w:dataBinding w:prefixMappings="xmlns:ns0='http://rkdhs/mallar/lagstiftning/Prop/Prop.xsd'" w:xpath="/ns0:dokumentvärden[1]/ns0:bilagor[1]/ns0:bilaga[5]/@bilagenummer" w:storeItemID="{068625C3-B546-44A5-B525-B7CC092E5AD6}"/>
                        <w:text/>
                      </w:sdtPr>
                      <w:sdtContent>
                        <w:r>
                          <w:t>5</w:t>
                        </w:r>
                      </w:sdtContent>
                    </w:sdt>
                  </w:p>
                </w:txbxContent>
              </v:textbox>
              <w10:wrap type="square" anchorx="page" anchory="page"/>
            </v:shape>
          </w:pict>
        </mc:Fallback>
      </mc:AlternateContent>
    </w:r>
    <w:r>
      <w:t xml:space="preserve"> </w: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8403AB2" w14:textId="77777777" w:rsidR="00014758" w:rsidRDefault="00014758" w:rsidP="00664D04">
    <w:pPr>
      <w:pStyle w:val="Brdtext"/>
    </w:pPr>
    <w:r>
      <w:rPr>
        <w:noProof/>
        <w:lang w:eastAsia="sv-SE"/>
      </w:rPr>
      <mc:AlternateContent>
        <mc:Choice Requires="wps">
          <w:drawing>
            <wp:anchor distT="0" distB="0" distL="0" distR="0" simplePos="0" relativeHeight="25165831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15D19B" w14:textId="75DF5869" w:rsidR="00014758" w:rsidRDefault="00014758" w:rsidP="00664D04">
                          <w:pPr>
                            <w:pStyle w:val="Brdtext"/>
                            <w:jc w:val="left"/>
                          </w:pPr>
                          <w:sdt>
                            <w:sdtPr>
                              <w:alias w:val="NummerEtikett"/>
                              <w:tag w:val="NummerEtikett"/>
                              <w:id w:val="-147344010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52848744"/>
                              <w:lock w:val="sdtContentLocked"/>
                              <w:dataBinding w:prefixMappings="xmlns:ns0='http://rkdhs/mallar/lagstiftning/Prop/Prop.xsd'" w:xpath="/ns0:dokumentvärden[1]/ns0:dokumentnummer[1]" w:storeItemID="{068625C3-B546-44A5-B525-B7CC092E5AD6}"/>
                              <w:text/>
                            </w:sdtPr>
                            <w:sdtContent>
                              <w:r>
                                <w:t>2019/20:37</w:t>
                              </w:r>
                            </w:sdtContent>
                          </w:sdt>
                        </w:p>
                        <w:p w14:paraId="571C4174" w14:textId="5787FFE4" w:rsidR="00014758" w:rsidRPr="00C7375F" w:rsidRDefault="00014758" w:rsidP="00C17DA5">
                          <w:pPr>
                            <w:pStyle w:val="Brdtext"/>
                          </w:pPr>
                          <w:sdt>
                            <w:sdtPr>
                              <w:alias w:val="BilageEtikett"/>
                              <w:tag w:val="BilageEtikett"/>
                              <w:id w:val="-468819234"/>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904269240"/>
                              <w:lock w:val="sdtContentLocked"/>
                              <w:dataBinding w:prefixMappings="xmlns:ns0='http://rkdhs/mallar/lagstiftning/Prop/Prop.xsd'" w:xpath="/ns0:dokumentvärden[1]/ns0:bilagor[1]/ns0:bilaga[5]/@bilagenummer" w:storeItemID="{068625C3-B546-44A5-B525-B7CC092E5AD6}"/>
                              <w:text/>
                            </w:sdtPr>
                            <w:sdtContent>
                              <w:r>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7" type="#_x0000_t202" style="position:absolute;left:0;text-align:left;margin-left:29.4pt;margin-top:34.85pt;width:89.85pt;height:9.6pt;z-index:25165831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elHYjwIAAJMFAAAOAAAAZHJzL2Uyb0RvYy54bWysVE1v2zAMvQ/YfxB0Xx1nSbcGdYqsRYcB&#10;xVqsHXpWZKkxJokapcTOfv0o2flY10uHXWxKfCRF8pHnF501bKMwNOAqXp6MOFNOQt24p4p/f7h+&#10;95GzEIWrhQGnKr5VgV/M3745b/1MjWEFplbIyIkLs9ZXfBWjnxVFkCtlRTgBrxwpNaAVkY74VNQo&#10;WvJuTTEejU6LFrD2CFKFQLdXvZLPs3+tlYy3WgcVmak4vS3mL+bvMn2L+bmYPaHwq0YOzxD/8Aor&#10;GkdB966uRBRsjc1frmwjEQLoeCLBFqB1I1XOgbIpR8+yuV8Jr3IuVJzg92UK/8+t/Lq5Q9bUFZ9O&#10;OXPCUo8eVBdxTQmMU3laH2aEuveEi90n6KjNu/tAlynrTqNNf8qHkZ4Kvd0Xl5wxmYzKSUkd40yS&#10;rhyXZ+Nc/eJg7THEzwosS0LFkZqXayo2NyHSSwi6g6RgAUxTXzfG5EMijLo0yDaCWm1ifiNZ/IEy&#10;jrUVP30/HWXHDpJ579m45EZlygzhUuZ9hlmKW6MSxrhvSlPJcqIvxBZSKrePn9EJpSnUawwH/OFV&#10;rzHu8yCLHBlc3BvbxgHm7POMHUpW/9iVTPd4KvhR3kmM3bLLXDnLrUtXS6i3RAyEfrKCl9cNde9G&#10;hHgnkEaJGk7rId7SRxug6sMgcbYC/PXSfcITw0nLWUujWfHwcy1QcWa+OOL+WTmZpFnOh8n0AxGJ&#10;4bFmeaxxa3sJRImSFpGXWUz4aHaiRrCPtEUWKSqphJMUu+JxJ17GfmHQFpJqscggml4v4o279zK5&#10;TmVO3HzoHgX6gcCRqP8VdkMsZs943GOTZfCLdSQuZpIfqjo0gCY/c3/YUmm1HJ8z6rBL578B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OJ6Udi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0415D19B" w14:textId="75DF5869" w:rsidR="00014758" w:rsidRDefault="00014758" w:rsidP="00664D04">
                    <w:pPr>
                      <w:pStyle w:val="Brdtext"/>
                      <w:jc w:val="left"/>
                    </w:pPr>
                    <w:sdt>
                      <w:sdtPr>
                        <w:alias w:val="NummerEtikett"/>
                        <w:tag w:val="NummerEtikett"/>
                        <w:id w:val="-147344010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52848744"/>
                        <w:lock w:val="sdtContentLocked"/>
                        <w:dataBinding w:prefixMappings="xmlns:ns0='http://rkdhs/mallar/lagstiftning/Prop/Prop.xsd'" w:xpath="/ns0:dokumentvärden[1]/ns0:dokumentnummer[1]" w:storeItemID="{068625C3-B546-44A5-B525-B7CC092E5AD6}"/>
                        <w:text/>
                      </w:sdtPr>
                      <w:sdtContent>
                        <w:r>
                          <w:t>2019/20:37</w:t>
                        </w:r>
                      </w:sdtContent>
                    </w:sdt>
                  </w:p>
                  <w:p w14:paraId="571C4174" w14:textId="5787FFE4" w:rsidR="00014758" w:rsidRPr="00C7375F" w:rsidRDefault="00014758" w:rsidP="00C17DA5">
                    <w:pPr>
                      <w:pStyle w:val="Brdtext"/>
                    </w:pPr>
                    <w:sdt>
                      <w:sdtPr>
                        <w:alias w:val="BilageEtikett"/>
                        <w:tag w:val="BilageEtikett"/>
                        <w:id w:val="-468819234"/>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904269240"/>
                        <w:lock w:val="sdtContentLocked"/>
                        <w:dataBinding w:prefixMappings="xmlns:ns0='http://rkdhs/mallar/lagstiftning/Prop/Prop.xsd'" w:xpath="/ns0:dokumentvärden[1]/ns0:bilagor[1]/ns0:bilaga[5]/@bilagenummer" w:storeItemID="{068625C3-B546-44A5-B525-B7CC092E5AD6}"/>
                        <w:text/>
                      </w:sdtPr>
                      <w:sdtContent>
                        <w:r>
                          <w:t>5</w:t>
                        </w:r>
                      </w:sdtContent>
                    </w:sdt>
                  </w:p>
                </w:txbxContent>
              </v:textbox>
              <w10:wrap type="square" anchorx="page" anchory="page"/>
            </v:shape>
          </w:pict>
        </mc:Fallback>
      </mc:AlternateContent>
    </w:r>
    <w:r>
      <w:t xml:space="preserve"> </w:t>
    </w: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3DE736E" w14:textId="77777777" w:rsidR="00014758" w:rsidRDefault="00014758" w:rsidP="00EE1584">
    <w:pPr>
      <w:pStyle w:val="Brdtext"/>
    </w:pPr>
    <w:r>
      <w:rPr>
        <w:noProof/>
        <w:lang w:eastAsia="sv-SE"/>
      </w:rPr>
      <mc:AlternateContent>
        <mc:Choice Requires="wps">
          <w:drawing>
            <wp:anchor distT="0" distB="0" distL="0" distR="0" simplePos="0" relativeHeight="25165834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EE1479" w14:textId="25E49C54" w:rsidR="00014758" w:rsidRDefault="00014758" w:rsidP="00A118D8">
                          <w:pPr>
                            <w:pStyle w:val="Brdtext"/>
                            <w:jc w:val="left"/>
                          </w:pPr>
                          <w:sdt>
                            <w:sdtPr>
                              <w:alias w:val="NummerEtikett"/>
                              <w:tag w:val="NummerEtikett"/>
                              <w:id w:val="-179257872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24492336"/>
                              <w:lock w:val="sdtContentLocked"/>
                              <w:dataBinding w:prefixMappings="xmlns:ns0='http://rkdhs/mallar/lagstiftning/Prop/Prop.xsd'" w:xpath="/ns0:dokumentvärden[1]/ns0:dokumentnummer[1]" w:storeItemID="{068625C3-B546-44A5-B525-B7CC092E5AD6}"/>
                              <w:text/>
                            </w:sdtPr>
                            <w:sdtContent>
                              <w:r>
                                <w:t>2019/20:37</w:t>
                              </w:r>
                            </w:sdtContent>
                          </w:sdt>
                        </w:p>
                        <w:p w14:paraId="2CB55F41" w14:textId="265F731F" w:rsidR="00014758" w:rsidRPr="00C7375F" w:rsidRDefault="00014758" w:rsidP="00C17DA5">
                          <w:pPr>
                            <w:pStyle w:val="Brdtext"/>
                          </w:pPr>
                          <w:sdt>
                            <w:sdtPr>
                              <w:alias w:val="BilageEtikett"/>
                              <w:tag w:val="BilageEtikett"/>
                              <w:id w:val="-1977133608"/>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1880079267"/>
                              <w:lock w:val="sdtContentLocked"/>
                              <w:dataBinding w:prefixMappings="xmlns:ns0='http://rkdhs/mallar/lagstiftning/Prop/Prop.xsd'" w:xpath="/ns0:dokumentvärden[1]/ns0:bilagor[1]/ns0:bilaga[5]/@bilagenummer" w:storeItemID="{068625C3-B546-44A5-B525-B7CC092E5AD6}"/>
                              <w:text/>
                            </w:sdtPr>
                            <w:sdtContent>
                              <w:r>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8" type="#_x0000_t202" style="position:absolute;left:0;text-align:left;margin-left:348.15pt;margin-top:35.45pt;width:89.85pt;height:9.6pt;z-index:2516583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oQb5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MmE&#10;Mycs9ehRdRhWVMBxgqf1cUpWD57ssPsMHbV5ex/pMlXd6WDTn+phpCegNztwKRiTyamclNQxziTp&#10;ynF5Ns7oF3tvHyJ+UWBZEioeqHkZU7G+iUgvIdOtSUoWwTT1dWNMPiTCqEsT2FpQqw3mN5LHH1bG&#10;sbbip8cnoxzYQXLvIxuXwqhMmSFdqryvMEu4MSrZGPdNaYIsF/pKbiGlcrv82TpZaUr1FsfBfv+q&#10;tzj3dZBHzgwOd862cRBy9XnG9pDVP7aQ6d6eAD+oO4nYLbrMlbMdAxZQb4gYAfrJil5eN9S9GxHx&#10;XgQaJWo4rQe8o482QOjDIHG2hPDrtftkTwwnLWctjWbF48+VCIoz89UR98/KySTNcj5MTj4SkVg4&#10;1CwONW5lL4EoUdIi8jKLyR7NVtQB7BNtkXnKSirhJOWuOG7FS+wXBm0hqebzbETT6wXeuAcvU+gE&#10;c+LmY/ckgh8IjET9W9gOsZi+4HFvmzyjn6+QuJhJnoDuUR0aQJOfuT9sqbRaDs/Zar9LZ78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AmhBvm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6AEE1479" w14:textId="25E49C54" w:rsidR="00014758" w:rsidRDefault="00014758" w:rsidP="00A118D8">
                    <w:pPr>
                      <w:pStyle w:val="Brdtext"/>
                      <w:jc w:val="left"/>
                    </w:pPr>
                    <w:sdt>
                      <w:sdtPr>
                        <w:alias w:val="NummerEtikett"/>
                        <w:tag w:val="NummerEtikett"/>
                        <w:id w:val="-179257872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24492336"/>
                        <w:lock w:val="sdtContentLocked"/>
                        <w:dataBinding w:prefixMappings="xmlns:ns0='http://rkdhs/mallar/lagstiftning/Prop/Prop.xsd'" w:xpath="/ns0:dokumentvärden[1]/ns0:dokumentnummer[1]" w:storeItemID="{068625C3-B546-44A5-B525-B7CC092E5AD6}"/>
                        <w:text/>
                      </w:sdtPr>
                      <w:sdtContent>
                        <w:r>
                          <w:t>2019/20:37</w:t>
                        </w:r>
                      </w:sdtContent>
                    </w:sdt>
                  </w:p>
                  <w:p w14:paraId="2CB55F41" w14:textId="265F731F" w:rsidR="00014758" w:rsidRPr="00C7375F" w:rsidRDefault="00014758" w:rsidP="00C17DA5">
                    <w:pPr>
                      <w:pStyle w:val="Brdtext"/>
                    </w:pPr>
                    <w:sdt>
                      <w:sdtPr>
                        <w:alias w:val="BilageEtikett"/>
                        <w:tag w:val="BilageEtikett"/>
                        <w:id w:val="-1977133608"/>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1880079267"/>
                        <w:lock w:val="sdtContentLocked"/>
                        <w:dataBinding w:prefixMappings="xmlns:ns0='http://rkdhs/mallar/lagstiftning/Prop/Prop.xsd'" w:xpath="/ns0:dokumentvärden[1]/ns0:bilagor[1]/ns0:bilaga[5]/@bilagenummer" w:storeItemID="{068625C3-B546-44A5-B525-B7CC092E5AD6}"/>
                        <w:text/>
                      </w:sdtPr>
                      <w:sdtContent>
                        <w:r>
                          <w:t>5</w:t>
                        </w:r>
                      </w:sdtContent>
                    </w:sdt>
                  </w:p>
                </w:txbxContent>
              </v:textbox>
              <w10:wrap type="square" anchorx="page" anchory="page"/>
            </v:shape>
          </w:pict>
        </mc:Fallback>
      </mc:AlternateContent>
    </w:r>
    <w:r>
      <w:t xml:space="preserve"> </w:t>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CDEB694" w14:textId="77777777" w:rsidR="00014758" w:rsidRDefault="00014758" w:rsidP="00664D04">
    <w:pPr>
      <w:pStyle w:val="Brdtext"/>
    </w:pPr>
    <w:r>
      <w:rPr>
        <w:noProof/>
        <w:lang w:eastAsia="sv-SE"/>
      </w:rPr>
      <mc:AlternateContent>
        <mc:Choice Requires="wps">
          <w:drawing>
            <wp:anchor distT="0" distB="0" distL="0" distR="0" simplePos="0" relativeHeight="25165831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6BBDDA" w14:textId="7E62993F" w:rsidR="00014758" w:rsidRDefault="00014758" w:rsidP="00664D04">
                          <w:pPr>
                            <w:pStyle w:val="Brdtext"/>
                            <w:jc w:val="left"/>
                          </w:pPr>
                          <w:sdt>
                            <w:sdtPr>
                              <w:alias w:val="NummerEtikett"/>
                              <w:tag w:val="NummerEtikett"/>
                              <w:id w:val="162303757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74750845"/>
                              <w:lock w:val="sdtContentLocked"/>
                              <w:dataBinding w:prefixMappings="xmlns:ns0='http://rkdhs/mallar/lagstiftning/Prop/Prop.xsd'" w:xpath="/ns0:dokumentvärden[1]/ns0:dokumentnummer[1]" w:storeItemID="{068625C3-B546-44A5-B525-B7CC092E5AD6}"/>
                              <w:text/>
                            </w:sdtPr>
                            <w:sdtContent>
                              <w:r>
                                <w:t>2019/20:37</w:t>
                              </w:r>
                            </w:sdtContent>
                          </w:sdt>
                        </w:p>
                        <w:p w14:paraId="2CBF9641" w14:textId="71B02FD2" w:rsidR="00014758" w:rsidRPr="00C7375F" w:rsidRDefault="00014758" w:rsidP="00C17DA5">
                          <w:pPr>
                            <w:pStyle w:val="Brdtext"/>
                          </w:pPr>
                          <w:sdt>
                            <w:sdtPr>
                              <w:alias w:val="BilageEtikett"/>
                              <w:tag w:val="BilageEtikett"/>
                              <w:id w:val="-1712878502"/>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1038126176"/>
                              <w:lock w:val="sdtContentLocked"/>
                              <w:dataBinding w:prefixMappings="xmlns:ns0='http://rkdhs/mallar/lagstiftning/Prop/Prop.xsd'" w:xpath="/ns0:dokumentvärden[1]/ns0:bilagor[1]/ns0:bilaga[5]/@bilagenummer" w:storeItemID="{068625C3-B546-44A5-B525-B7CC092E5AD6}"/>
                              <w:text/>
                            </w:sdtPr>
                            <w:sdtContent>
                              <w:r>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2" type="#_x0000_t202" style="position:absolute;left:0;text-align:left;margin-left:29.4pt;margin-top:34.85pt;width:89.85pt;height:9.6pt;z-index:2516583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0cipkAIAAJMFAAAOAAAAZHJzL2Uyb0RvYy54bWysVN9v2jAQfp+0/8Hy+xrCoB2ooWKtmCah&#10;thpMfTaOXaLZPs82JOyv39lJgHV96bSX5Oz75fvuu7u+abQie+F8Baag+cWAEmE4lJV5Luj39eLD&#10;J0p8YKZkCowo6EF4ejN7/+66tlMxhC2oUjiCQYyf1rag2xDsNMs83wrN/AVYYVApwWkW8Oies9Kx&#10;GqNrlQ0Hg8usBldaB1x4j7d3rZLOUnwpBQ8PUnoRiCoovi2kr0vfTfxms2s2fXbMbivePYP9wys0&#10;qwwmPYa6Y4GRnav+CqUr7sCDDBccdAZSVlykGrCafPCimtWWWZFqQXC8PcLk/19Yfr9/dKQqCzq+&#10;osQwjT1aiya4HRYwjPDU1k/RamXRLjSfocE29/ceL2PVjXQ6/rEegnoE+nAEF4MRHp3yUY4do4Sj&#10;Lh/mk2FCPzt5W+fDFwGaRKGgDpuXMGX7pQ/4EjTtTWIyD6oqF5VS6RAJI26VI3uGrVYhvRE9/rBS&#10;htQFvfw4HqTABqJ7G1mZGEYkynTpYuVthUkKByWijTLfhETIUqGv5GacC3PMn6yjlcRUb3Hs7E+v&#10;eotzWwd6pMxgwtFZVwZcqj7N2Amy8kcPmWztEfCzuqMYmk2TuDIZ9wzYQHlAYjhoJ8tbvqiwe0vm&#10;wyNzOErYcFwP4QE/UgGiD51EyRbcr9fuoz0yHLWU1DiaBfU/d8wJStRXg9yf5KNRnOV0GI2vkEjE&#10;nWs25xqz07eAlMhxEVmexGgfVC9KB/oJt8g8ZkUVMxxzFzT04m1oFwZuIS7m82SE02tZWJqV5TF0&#10;hDlyc908MWc7Agek/j30Q8ymL3jc2kZPb+e7gFxMJI9At6h2DcDJT9zvtlRcLefnZHXapb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y0cip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306BBDDA" w14:textId="7E62993F" w:rsidR="00014758" w:rsidRDefault="00014758" w:rsidP="00664D04">
                    <w:pPr>
                      <w:pStyle w:val="Brdtext"/>
                      <w:jc w:val="left"/>
                    </w:pPr>
                    <w:sdt>
                      <w:sdtPr>
                        <w:alias w:val="NummerEtikett"/>
                        <w:tag w:val="NummerEtikett"/>
                        <w:id w:val="162303757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74750845"/>
                        <w:lock w:val="sdtContentLocked"/>
                        <w:dataBinding w:prefixMappings="xmlns:ns0='http://rkdhs/mallar/lagstiftning/Prop/Prop.xsd'" w:xpath="/ns0:dokumentvärden[1]/ns0:dokumentnummer[1]" w:storeItemID="{068625C3-B546-44A5-B525-B7CC092E5AD6}"/>
                        <w:text/>
                      </w:sdtPr>
                      <w:sdtContent>
                        <w:r>
                          <w:t>2019/20:37</w:t>
                        </w:r>
                      </w:sdtContent>
                    </w:sdt>
                  </w:p>
                  <w:p w14:paraId="2CBF9641" w14:textId="71B02FD2" w:rsidR="00014758" w:rsidRPr="00C7375F" w:rsidRDefault="00014758" w:rsidP="00C17DA5">
                    <w:pPr>
                      <w:pStyle w:val="Brdtext"/>
                    </w:pPr>
                    <w:sdt>
                      <w:sdtPr>
                        <w:alias w:val="BilageEtikett"/>
                        <w:tag w:val="BilageEtikett"/>
                        <w:id w:val="-1712878502"/>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1038126176"/>
                        <w:lock w:val="sdtContentLocked"/>
                        <w:dataBinding w:prefixMappings="xmlns:ns0='http://rkdhs/mallar/lagstiftning/Prop/Prop.xsd'" w:xpath="/ns0:dokumentvärden[1]/ns0:bilagor[1]/ns0:bilaga[5]/@bilagenummer" w:storeItemID="{068625C3-B546-44A5-B525-B7CC092E5AD6}"/>
                        <w:text/>
                      </w:sdtPr>
                      <w:sdtContent>
                        <w:r>
                          <w:t>5</w:t>
                        </w:r>
                      </w:sdtContent>
                    </w:sdt>
                  </w:p>
                </w:txbxContent>
              </v:textbox>
              <w10:wrap type="square" anchorx="page" anchory="page"/>
            </v:shape>
          </w:pict>
        </mc:Fallback>
      </mc:AlternateContent>
    </w:r>
    <w:r>
      <w:t xml:space="preserve"> </w:t>
    </w: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465D01A" w14:textId="77777777" w:rsidR="00014758" w:rsidRDefault="00014758" w:rsidP="00EE1584">
    <w:pPr>
      <w:pStyle w:val="Brdtext"/>
    </w:pPr>
    <w:r>
      <w:rPr>
        <w:noProof/>
        <w:lang w:eastAsia="sv-SE"/>
      </w:rPr>
      <mc:AlternateContent>
        <mc:Choice Requires="wps">
          <w:drawing>
            <wp:anchor distT="0" distB="0" distL="0" distR="0" simplePos="0" relativeHeight="25165834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A30F5E" w14:textId="3D4F342C" w:rsidR="00014758" w:rsidRDefault="00014758" w:rsidP="00A118D8">
                          <w:pPr>
                            <w:pStyle w:val="Brdtext"/>
                            <w:jc w:val="left"/>
                          </w:pPr>
                          <w:sdt>
                            <w:sdtPr>
                              <w:alias w:val="NummerEtikett"/>
                              <w:tag w:val="NummerEtikett"/>
                              <w:id w:val="-199424974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36822666"/>
                              <w:lock w:val="sdtContentLocked"/>
                              <w:dataBinding w:prefixMappings="xmlns:ns0='http://rkdhs/mallar/lagstiftning/Prop/Prop.xsd'" w:xpath="/ns0:dokumentvärden[1]/ns0:dokumentnummer[1]" w:storeItemID="{068625C3-B546-44A5-B525-B7CC092E5AD6}"/>
                              <w:text/>
                            </w:sdtPr>
                            <w:sdtContent>
                              <w:r>
                                <w:t>2019/20:37</w:t>
                              </w:r>
                            </w:sdtContent>
                          </w:sdt>
                        </w:p>
                        <w:p w14:paraId="2BFE87F9" w14:textId="2FE5B526" w:rsidR="00014758" w:rsidRPr="00C7375F" w:rsidRDefault="00014758" w:rsidP="00C17DA5">
                          <w:pPr>
                            <w:pStyle w:val="Brdtext"/>
                          </w:pPr>
                          <w:sdt>
                            <w:sdtPr>
                              <w:alias w:val="BilageEtikett"/>
                              <w:tag w:val="BilageEtikett"/>
                              <w:id w:val="-1117440043"/>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1241843753"/>
                              <w:lock w:val="sdtContentLocked"/>
                              <w:dataBinding w:prefixMappings="xmlns:ns0='http://rkdhs/mallar/lagstiftning/Prop/Prop.xsd'" w:xpath="/ns0:dokumentvärden[1]/ns0:bilagor[1]/ns0:bilaga[5]/@bilagenummer" w:storeItemID="{068625C3-B546-44A5-B525-B7CC092E5AD6}"/>
                              <w:text/>
                            </w:sdtPr>
                            <w:sdtContent>
                              <w:r>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3" type="#_x0000_t202" style="position:absolute;left:0;text-align:left;margin-left:348.15pt;margin-top:35.45pt;width:89.85pt;height:9.6pt;z-index:251658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aHH5kAIAAJMFAAAOAAAAZHJzL2Uyb0RvYy54bWysVN9v2jAQfp+0/8Hy+wihlA1EqBhVp0lV&#10;W62d+mwcG6LZPs82JOyv39lJgHV96bSX5Oz75fvuu5tfNVqRvXC+AlPQfDCkRBgOZWU2Bf3+dPPh&#10;EyU+MFMyBUYU9CA8vVq8fzev7UyMYAuqFI5gEONntS3oNgQ7yzLPt0IzPwArDColOM0CHt0mKx2r&#10;MbpW2Wg4nGQ1uNI64MJ7vL1ulXSR4kspeLiX0otAVEHxbSF9Xfqu4zdbzNls45jdVrx7BvuHV2hW&#10;GUx6DHXNAiM7V/0VSlfcgQcZBhx0BlJWXKQasJp8+KKaxy2zItWC4Hh7hMn/v7D8bv/gSFUW9HJC&#10;iWEae/QkmuB2WMBFhKe2foZWjxbtQvMZGmxzf+/xMlbdSKfjH+shqEegD0dwMRjh0Skf59gxSjjq&#10;8lE+HSX0s5O3dT58EaBJFArqsHkJU7a/9QFfgqa9SUzmQVXlTaVUOkTCiJVyZM+w1SqkN6LHH1bK&#10;kLqgk4vLYQpsILq3kZWJYUSiTJcuVt5WmKRwUCLaKPNNSIQsFfpKbsa5MMf8yTpaSUz1FsfO/vSq&#10;tzi3daBHygwmHJ11ZcCl6tOMnSArf/SQydYeAT+rO4qhWTeJK9NJz4A1lAckhoN2srzlNxV275b5&#10;8MAcjhI2HNdDuMePVIDoQydRsgX367X7aI8MRy0lNY5mQf3PHXOCEvXVIPen+XgcZzkdxpcfkUjE&#10;nWvW5xqz0ytASuS4iCxPYrQPqhelA/2MW2QZs6KKGY65Cxp6cRXahYFbiIvlMhnh9FoWbs2j5TF0&#10;hDly86l5Zs52BA5I/Tvoh5jNXvC4tY2e3i53AbmYSB6BblHtGoCTn7jfbam4Ws7Pyeq0Sx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maHH5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02A30F5E" w14:textId="3D4F342C" w:rsidR="00014758" w:rsidRDefault="00014758" w:rsidP="00A118D8">
                    <w:pPr>
                      <w:pStyle w:val="Brdtext"/>
                      <w:jc w:val="left"/>
                    </w:pPr>
                    <w:sdt>
                      <w:sdtPr>
                        <w:alias w:val="NummerEtikett"/>
                        <w:tag w:val="NummerEtikett"/>
                        <w:id w:val="-199424974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36822666"/>
                        <w:lock w:val="sdtContentLocked"/>
                        <w:dataBinding w:prefixMappings="xmlns:ns0='http://rkdhs/mallar/lagstiftning/Prop/Prop.xsd'" w:xpath="/ns0:dokumentvärden[1]/ns0:dokumentnummer[1]" w:storeItemID="{068625C3-B546-44A5-B525-B7CC092E5AD6}"/>
                        <w:text/>
                      </w:sdtPr>
                      <w:sdtContent>
                        <w:r>
                          <w:t>2019/20:37</w:t>
                        </w:r>
                      </w:sdtContent>
                    </w:sdt>
                  </w:p>
                  <w:p w14:paraId="2BFE87F9" w14:textId="2FE5B526" w:rsidR="00014758" w:rsidRPr="00C7375F" w:rsidRDefault="00014758" w:rsidP="00C17DA5">
                    <w:pPr>
                      <w:pStyle w:val="Brdtext"/>
                    </w:pPr>
                    <w:sdt>
                      <w:sdtPr>
                        <w:alias w:val="BilageEtikett"/>
                        <w:tag w:val="BilageEtikett"/>
                        <w:id w:val="-1117440043"/>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1241843753"/>
                        <w:lock w:val="sdtContentLocked"/>
                        <w:dataBinding w:prefixMappings="xmlns:ns0='http://rkdhs/mallar/lagstiftning/Prop/Prop.xsd'" w:xpath="/ns0:dokumentvärden[1]/ns0:bilagor[1]/ns0:bilaga[5]/@bilagenummer" w:storeItemID="{068625C3-B546-44A5-B525-B7CC092E5AD6}"/>
                        <w:text/>
                      </w:sdtPr>
                      <w:sdtContent>
                        <w:r>
                          <w:t>5</w:t>
                        </w:r>
                      </w:sdtContent>
                    </w:sdt>
                  </w:p>
                </w:txbxContent>
              </v:textbox>
              <w10:wrap type="square" anchorx="page" anchory="page"/>
            </v:shape>
          </w:pict>
        </mc:Fallback>
      </mc:AlternateContent>
    </w:r>
    <w:r>
      <w:t xml:space="preserve"> </w:t>
    </w:r>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62AF1FC" w14:textId="77777777" w:rsidR="00014758" w:rsidRDefault="00014758" w:rsidP="00664D04">
    <w:pPr>
      <w:pStyle w:val="Brdtext"/>
    </w:pPr>
    <w:r>
      <w:rPr>
        <w:noProof/>
        <w:lang w:eastAsia="sv-SE"/>
      </w:rPr>
      <mc:AlternateContent>
        <mc:Choice Requires="wps">
          <w:drawing>
            <wp:anchor distT="0" distB="0" distL="0" distR="0" simplePos="0" relativeHeight="25165831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1A88CA" w14:textId="16A31F7D" w:rsidR="00014758" w:rsidRDefault="00014758" w:rsidP="00664D04">
                          <w:pPr>
                            <w:pStyle w:val="Brdtext"/>
                            <w:jc w:val="left"/>
                          </w:pPr>
                          <w:sdt>
                            <w:sdtPr>
                              <w:alias w:val="NummerEtikett"/>
                              <w:tag w:val="NummerEtikett"/>
                              <w:id w:val="157685883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63482905"/>
                              <w:lock w:val="sdtContentLocked"/>
                              <w:dataBinding w:prefixMappings="xmlns:ns0='http://rkdhs/mallar/lagstiftning/Prop/Prop.xsd'" w:xpath="/ns0:dokumentvärden[1]/ns0:dokumentnummer[1]" w:storeItemID="{068625C3-B546-44A5-B525-B7CC092E5AD6}"/>
                              <w:text/>
                            </w:sdtPr>
                            <w:sdtContent>
                              <w:r>
                                <w:t>2019/20:37</w:t>
                              </w:r>
                            </w:sdtContent>
                          </w:sdt>
                        </w:p>
                        <w:p w14:paraId="645543C5" w14:textId="39BA797A" w:rsidR="00014758" w:rsidRPr="00C7375F" w:rsidRDefault="00014758" w:rsidP="00C17DA5">
                          <w:pPr>
                            <w:pStyle w:val="Brdtext"/>
                          </w:pPr>
                          <w:sdt>
                            <w:sdtPr>
                              <w:alias w:val="BilageEtikett"/>
                              <w:tag w:val="BilageEtikett"/>
                              <w:id w:val="1814821536"/>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839039213"/>
                              <w:lock w:val="sdtContentLocked"/>
                              <w:dataBinding w:prefixMappings="xmlns:ns0='http://rkdhs/mallar/lagstiftning/Prop/Prop.xsd'" w:xpath="/ns0:dokumentvärden[1]/ns0:bilagor[1]/ns0:bilaga[5]/@bilagenummer" w:storeItemID="{068625C3-B546-44A5-B525-B7CC092E5AD6}"/>
                              <w:text/>
                            </w:sdtPr>
                            <w:sdtContent>
                              <w:r>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7" type="#_x0000_t202" style="position:absolute;left:0;text-align:left;margin-left:29.4pt;margin-top:34.85pt;width:89.85pt;height:9.6pt;z-index:25165831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KgR9kAIAAJQ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x&#10;KSWGafToQXTRr1DAOMHTujCF1b2DXey+2A5t3t4HXKaqO+l1+qMeAj2A3uzARTDCk1M5KdExSjh0&#10;5bg8HWf0i7238yF+FVaTJFTUo3kZU7a+DhEvgenWJCULVjX1VaNUPiTCiAvlyZqh1SrmN8LjDytl&#10;SFvRk4/HoxzY2OTeR1YmhRGZMkO6VHlfYZbiRolko8x3IQFZLvSV3IxzYXb5s3Wykkj1FsfBfv+q&#10;tzj3dcAjZ7Ym7px1Y6zP1ecZ20NW/9xCJnt7AH5QdxJjt+gyV0r0caDGwtYbMMPbfrSC41cN2nfN&#10;QrxjHrOEjmM/xFt8pLKA3w4SJUvrf792n+xBcWgpaTGbFQ2/VswLStQ3A/KflpNJGuZ8mBx/ApOI&#10;P9QsDjVmpS8sOFFiEzmexWQf1VaU3upHrJF5ygoVMxy5Kxq34kXsNwbWEBfzeTbC+DoWr8294yl0&#10;wjmR86F7ZN4NDI7g/o3dTjGbviByb5s8g5uvIsiYWZ6Q7lEdOoDRz+Qf1lTaLYfnbLVfprNn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gKgR9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621A88CA" w14:textId="16A31F7D" w:rsidR="00014758" w:rsidRDefault="00014758" w:rsidP="00664D04">
                    <w:pPr>
                      <w:pStyle w:val="Brdtext"/>
                      <w:jc w:val="left"/>
                    </w:pPr>
                    <w:sdt>
                      <w:sdtPr>
                        <w:alias w:val="NummerEtikett"/>
                        <w:tag w:val="NummerEtikett"/>
                        <w:id w:val="157685883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63482905"/>
                        <w:lock w:val="sdtContentLocked"/>
                        <w:dataBinding w:prefixMappings="xmlns:ns0='http://rkdhs/mallar/lagstiftning/Prop/Prop.xsd'" w:xpath="/ns0:dokumentvärden[1]/ns0:dokumentnummer[1]" w:storeItemID="{068625C3-B546-44A5-B525-B7CC092E5AD6}"/>
                        <w:text/>
                      </w:sdtPr>
                      <w:sdtContent>
                        <w:r>
                          <w:t>2019/20:37</w:t>
                        </w:r>
                      </w:sdtContent>
                    </w:sdt>
                  </w:p>
                  <w:p w14:paraId="645543C5" w14:textId="39BA797A" w:rsidR="00014758" w:rsidRPr="00C7375F" w:rsidRDefault="00014758" w:rsidP="00C17DA5">
                    <w:pPr>
                      <w:pStyle w:val="Brdtext"/>
                    </w:pPr>
                    <w:sdt>
                      <w:sdtPr>
                        <w:alias w:val="BilageEtikett"/>
                        <w:tag w:val="BilageEtikett"/>
                        <w:id w:val="1814821536"/>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839039213"/>
                        <w:lock w:val="sdtContentLocked"/>
                        <w:dataBinding w:prefixMappings="xmlns:ns0='http://rkdhs/mallar/lagstiftning/Prop/Prop.xsd'" w:xpath="/ns0:dokumentvärden[1]/ns0:bilagor[1]/ns0:bilaga[5]/@bilagenummer" w:storeItemID="{068625C3-B546-44A5-B525-B7CC092E5AD6}"/>
                        <w:text/>
                      </w:sdtPr>
                      <w:sdtContent>
                        <w:r>
                          <w:t>5</w:t>
                        </w:r>
                      </w:sdtContent>
                    </w:sdt>
                  </w:p>
                </w:txbxContent>
              </v:textbox>
              <w10:wrap type="square" anchorx="page" anchory="page"/>
            </v:shape>
          </w:pict>
        </mc:Fallback>
      </mc:AlternateContent>
    </w:r>
    <w:r>
      <w:t xml:space="preserve"> </w:t>
    </w: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0EC07F2" w14:textId="77777777" w:rsidR="00014758" w:rsidRDefault="00014758" w:rsidP="00EE1584">
    <w:pPr>
      <w:pStyle w:val="Brdtext"/>
    </w:pPr>
    <w:r>
      <w:rPr>
        <w:noProof/>
        <w:lang w:eastAsia="sv-SE"/>
      </w:rPr>
      <mc:AlternateContent>
        <mc:Choice Requires="wps">
          <w:drawing>
            <wp:anchor distT="0" distB="0" distL="0" distR="0" simplePos="0" relativeHeight="25165834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9C4D04" w14:textId="51A3EA40" w:rsidR="00014758" w:rsidRDefault="00014758" w:rsidP="00A118D8">
                          <w:pPr>
                            <w:pStyle w:val="Brdtext"/>
                            <w:jc w:val="left"/>
                          </w:pPr>
                          <w:sdt>
                            <w:sdtPr>
                              <w:alias w:val="NummerEtikett"/>
                              <w:tag w:val="NummerEtikett"/>
                              <w:id w:val="-46102931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33164627"/>
                              <w:lock w:val="sdtContentLocked"/>
                              <w:dataBinding w:prefixMappings="xmlns:ns0='http://rkdhs/mallar/lagstiftning/Prop/Prop.xsd'" w:xpath="/ns0:dokumentvärden[1]/ns0:dokumentnummer[1]" w:storeItemID="{068625C3-B546-44A5-B525-B7CC092E5AD6}"/>
                              <w:text/>
                            </w:sdtPr>
                            <w:sdtContent>
                              <w:r>
                                <w:t>2019/20:37</w:t>
                              </w:r>
                            </w:sdtContent>
                          </w:sdt>
                        </w:p>
                        <w:p w14:paraId="595E2A93" w14:textId="44E142C2" w:rsidR="00014758" w:rsidRPr="00C7375F" w:rsidRDefault="00014758" w:rsidP="00C17DA5">
                          <w:pPr>
                            <w:pStyle w:val="Brdtext"/>
                          </w:pPr>
                          <w:sdt>
                            <w:sdtPr>
                              <w:alias w:val="BilageEtikett"/>
                              <w:tag w:val="BilageEtikett"/>
                              <w:id w:val="422072927"/>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1648784157"/>
                              <w:lock w:val="sdtContentLocked"/>
                              <w:dataBinding w:prefixMappings="xmlns:ns0='http://rkdhs/mallar/lagstiftning/Prop/Prop.xsd'" w:xpath="/ns0:dokumentvärden[1]/ns0:bilagor[1]/ns0:bilaga[5]/@bilagenummer" w:storeItemID="{068625C3-B546-44A5-B525-B7CC092E5AD6}"/>
                              <w:text/>
                            </w:sdtPr>
                            <w:sdtContent>
                              <w:r>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8" type="#_x0000_t202" style="position:absolute;left:0;text-align:left;margin-left:348.15pt;margin-top:35.45pt;width:89.85pt;height:9.6pt;z-index:2516583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191fjwIAAJQ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J&#10;OmWYRo8eRRf9CgUcJ3haF6awenCwi91n26HN2/uAy1R1J71Of9RDoAfQmx24CEZ4cionJTpGCYeu&#10;HJdn44x+sfd2PsQvwmqShIp6NC9jytY3IeIlMN2apGTBqqa+bpTKh0QYcak8WTO0WsX8Rnj8YaUM&#10;aSt6enwyyoGNTe59ZGVSGJEpM6RLlfcVZilulEg2ynwTEpDlQl/JzTgXZpc/WycriVRvcRzs9696&#10;i3NfBzxyZmvizlk3xvpcfZ6xPWT1jy1ksrcH4Ad1JzF2iy5zpRztKLCw9QbM8LYfreD4dYP23bAQ&#10;75nHLKHj2A/xDh+pLOC3g0TJ0vpfr90ne1AcWkpazGZFw88V84IS9dWA/GflZJKGOR8mJx/BJOIP&#10;NYtDjVnpSwtOlNhEjmcx2Ue1FaW3+glrZJ6yQsUMR+6Kxq14GfuNgTXExXyejTC+jsUb8+B4Cp1w&#10;TuR87J6YdwODI7h/a7dTzKYviNzbJs/g5qsIMmaWJ6R7VIcOYPQz+Yc1lXbL4Tlb7Zfp7Dc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OvX3V+PAgAAlA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679C4D04" w14:textId="51A3EA40" w:rsidR="00014758" w:rsidRDefault="00014758" w:rsidP="00A118D8">
                    <w:pPr>
                      <w:pStyle w:val="Brdtext"/>
                      <w:jc w:val="left"/>
                    </w:pPr>
                    <w:sdt>
                      <w:sdtPr>
                        <w:alias w:val="NummerEtikett"/>
                        <w:tag w:val="NummerEtikett"/>
                        <w:id w:val="-46102931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33164627"/>
                        <w:lock w:val="sdtContentLocked"/>
                        <w:dataBinding w:prefixMappings="xmlns:ns0='http://rkdhs/mallar/lagstiftning/Prop/Prop.xsd'" w:xpath="/ns0:dokumentvärden[1]/ns0:dokumentnummer[1]" w:storeItemID="{068625C3-B546-44A5-B525-B7CC092E5AD6}"/>
                        <w:text/>
                      </w:sdtPr>
                      <w:sdtContent>
                        <w:r>
                          <w:t>2019/20:37</w:t>
                        </w:r>
                      </w:sdtContent>
                    </w:sdt>
                  </w:p>
                  <w:p w14:paraId="595E2A93" w14:textId="44E142C2" w:rsidR="00014758" w:rsidRPr="00C7375F" w:rsidRDefault="00014758" w:rsidP="00C17DA5">
                    <w:pPr>
                      <w:pStyle w:val="Brdtext"/>
                    </w:pPr>
                    <w:sdt>
                      <w:sdtPr>
                        <w:alias w:val="BilageEtikett"/>
                        <w:tag w:val="BilageEtikett"/>
                        <w:id w:val="422072927"/>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1648784157"/>
                        <w:lock w:val="sdtContentLocked"/>
                        <w:dataBinding w:prefixMappings="xmlns:ns0='http://rkdhs/mallar/lagstiftning/Prop/Prop.xsd'" w:xpath="/ns0:dokumentvärden[1]/ns0:bilagor[1]/ns0:bilaga[5]/@bilagenummer" w:storeItemID="{068625C3-B546-44A5-B525-B7CC092E5AD6}"/>
                        <w:text/>
                      </w:sdtPr>
                      <w:sdtContent>
                        <w:r>
                          <w:t>5</w:t>
                        </w:r>
                      </w:sdtContent>
                    </w:sdt>
                  </w:p>
                </w:txbxContent>
              </v:textbox>
              <w10:wrap type="square" anchorx="page" anchory="page"/>
            </v:shape>
          </w:pict>
        </mc:Fallback>
      </mc:AlternateContent>
    </w:r>
    <w:r>
      <w:t xml:space="preserve"> </w:t>
    </w: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8FAC785" w14:textId="77777777" w:rsidR="00014758" w:rsidRDefault="00014758" w:rsidP="00664D04">
    <w:pPr>
      <w:pStyle w:val="Brdtext"/>
    </w:pPr>
    <w:r>
      <w:rPr>
        <w:noProof/>
        <w:lang w:eastAsia="sv-SE"/>
      </w:rPr>
      <mc:AlternateContent>
        <mc:Choice Requires="wps">
          <w:drawing>
            <wp:anchor distT="0" distB="0" distL="0" distR="0" simplePos="0" relativeHeight="25165831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6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0D6518" w14:textId="1EEEC429" w:rsidR="00014758" w:rsidRDefault="00014758" w:rsidP="00664D04">
                          <w:pPr>
                            <w:pStyle w:val="Brdtext"/>
                            <w:jc w:val="left"/>
                          </w:pPr>
                          <w:sdt>
                            <w:sdtPr>
                              <w:alias w:val="NummerEtikett"/>
                              <w:tag w:val="NummerEtikett"/>
                              <w:id w:val="-161327488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71490066"/>
                              <w:lock w:val="sdtContentLocked"/>
                              <w:dataBinding w:prefixMappings="xmlns:ns0='http://rkdhs/mallar/lagstiftning/Prop/Prop.xsd'" w:xpath="/ns0:dokumentvärden[1]/ns0:dokumentnummer[1]" w:storeItemID="{068625C3-B546-44A5-B525-B7CC092E5AD6}"/>
                              <w:text/>
                            </w:sdtPr>
                            <w:sdtContent>
                              <w:r>
                                <w:t>2019/20:37</w:t>
                              </w:r>
                            </w:sdtContent>
                          </w:sdt>
                        </w:p>
                        <w:p w14:paraId="173D9A27" w14:textId="75548E76" w:rsidR="00014758" w:rsidRPr="00C7375F" w:rsidRDefault="00014758" w:rsidP="00C17DA5">
                          <w:pPr>
                            <w:pStyle w:val="Brdtext"/>
                          </w:pPr>
                          <w:sdt>
                            <w:sdtPr>
                              <w:alias w:val="BilageEtikett"/>
                              <w:tag w:val="BilageEtikett"/>
                              <w:id w:val="1654564152"/>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1428962658"/>
                              <w:lock w:val="sdtContentLocked"/>
                              <w:dataBinding w:prefixMappings="xmlns:ns0='http://rkdhs/mallar/lagstiftning/Prop/Prop.xsd'" w:xpath="/ns0:dokumentvärden[1]/ns0:bilagor[1]/ns0:bilaga[5]/@bilagenummer" w:storeItemID="{068625C3-B546-44A5-B525-B7CC092E5AD6}"/>
                              <w:text/>
                            </w:sdtPr>
                            <w:sdtContent>
                              <w:r>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32" type="#_x0000_t202" style="position:absolute;left:0;text-align:left;margin-left:29.4pt;margin-top:34.85pt;width:89.85pt;height:9.6pt;z-index:25165831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92BkkAIAAJQ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cqC&#10;nuWUaFajR4+iDW6DAsaRnsb6KVAPFrjQfjEt2jycexzGqlvp6vhHPQR2EL3bk4tghEenfJKjY5Rw&#10;2PJxfj5O7GcHb+t8+CpMTeKioA7NS5yy7Y0PuAmgAyQm80ZV5XWlVNpEwYhL5ciWodUqpDvC4w+U&#10;0qRBpR9PRymwNtG9i6x0DCOSZPp0sfKuwrQKOyUiRunvQoKyVOgruRnnQu/zJ3RESaR6i2OPP9zq&#10;Lc5dHfBImY0Oe+e60sal6tOMHSgrfw6UyQ4Pwo/qjsvQLtuklXx0OkhgacodlOFMN1re8usK7bth&#10;Ptwzh1lCx/E+hDt8pDKg3/QrStbG/X7tPOIhcVgpaTCbBfW/NswJStQ3DfGf55NJHOa0mZx+gpKI&#10;O7Ysjy16U18aaAL6xu3SMuKDGpbSmfoJz8giZoWJaY7cBQ3D8jJ0LwaeIS4WiwTC+FoWbvSD5TF0&#10;5DmK87F9Ys72Cg7Q/q0ZpphNXwi5w0ZPbxebADEmlUemO1b7DmD0k/j7Zyq+Lcf7hDo8pvNn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v92Bk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4F0D6518" w14:textId="1EEEC429" w:rsidR="00014758" w:rsidRDefault="00014758" w:rsidP="00664D04">
                    <w:pPr>
                      <w:pStyle w:val="Brdtext"/>
                      <w:jc w:val="left"/>
                    </w:pPr>
                    <w:sdt>
                      <w:sdtPr>
                        <w:alias w:val="NummerEtikett"/>
                        <w:tag w:val="NummerEtikett"/>
                        <w:id w:val="-161327488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71490066"/>
                        <w:lock w:val="sdtContentLocked"/>
                        <w:dataBinding w:prefixMappings="xmlns:ns0='http://rkdhs/mallar/lagstiftning/Prop/Prop.xsd'" w:xpath="/ns0:dokumentvärden[1]/ns0:dokumentnummer[1]" w:storeItemID="{068625C3-B546-44A5-B525-B7CC092E5AD6}"/>
                        <w:text/>
                      </w:sdtPr>
                      <w:sdtContent>
                        <w:r>
                          <w:t>2019/20:37</w:t>
                        </w:r>
                      </w:sdtContent>
                    </w:sdt>
                  </w:p>
                  <w:p w14:paraId="173D9A27" w14:textId="75548E76" w:rsidR="00014758" w:rsidRPr="00C7375F" w:rsidRDefault="00014758" w:rsidP="00C17DA5">
                    <w:pPr>
                      <w:pStyle w:val="Brdtext"/>
                    </w:pPr>
                    <w:sdt>
                      <w:sdtPr>
                        <w:alias w:val="BilageEtikett"/>
                        <w:tag w:val="BilageEtikett"/>
                        <w:id w:val="1654564152"/>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1428962658"/>
                        <w:lock w:val="sdtContentLocked"/>
                        <w:dataBinding w:prefixMappings="xmlns:ns0='http://rkdhs/mallar/lagstiftning/Prop/Prop.xsd'" w:xpath="/ns0:dokumentvärden[1]/ns0:bilagor[1]/ns0:bilaga[5]/@bilagenummer" w:storeItemID="{068625C3-B546-44A5-B525-B7CC092E5AD6}"/>
                        <w:text/>
                      </w:sdtPr>
                      <w:sdtContent>
                        <w:r>
                          <w:t>5</w:t>
                        </w:r>
                      </w:sdtContent>
                    </w:sdt>
                  </w:p>
                </w:txbxContent>
              </v:textbox>
              <w10:wrap type="square" anchorx="page" anchory="page"/>
            </v:shape>
          </w:pict>
        </mc:Fallback>
      </mc:AlternateContent>
    </w:r>
    <w:r>
      <w:t xml:space="preserve"> </w:t>
    </w:r>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C0C8ED4" w14:textId="77777777" w:rsidR="00014758" w:rsidRDefault="00014758" w:rsidP="00EE1584">
    <w:pPr>
      <w:pStyle w:val="Brdtext"/>
    </w:pPr>
    <w:r>
      <w:rPr>
        <w:noProof/>
        <w:lang w:eastAsia="sv-SE"/>
      </w:rPr>
      <mc:AlternateContent>
        <mc:Choice Requires="wps">
          <w:drawing>
            <wp:anchor distT="0" distB="0" distL="0" distR="0" simplePos="0" relativeHeight="25165834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3A18E5" w14:textId="61794C33" w:rsidR="00014758" w:rsidRDefault="00014758" w:rsidP="00A118D8">
                          <w:pPr>
                            <w:pStyle w:val="Brdtext"/>
                            <w:jc w:val="left"/>
                          </w:pPr>
                          <w:sdt>
                            <w:sdtPr>
                              <w:alias w:val="NummerEtikett"/>
                              <w:tag w:val="NummerEtikett"/>
                              <w:id w:val="33056322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04704651"/>
                              <w:lock w:val="sdtContentLocked"/>
                              <w:dataBinding w:prefixMappings="xmlns:ns0='http://rkdhs/mallar/lagstiftning/Prop/Prop.xsd'" w:xpath="/ns0:dokumentvärden[1]/ns0:dokumentnummer[1]" w:storeItemID="{068625C3-B546-44A5-B525-B7CC092E5AD6}"/>
                              <w:text/>
                            </w:sdtPr>
                            <w:sdtContent>
                              <w:r>
                                <w:t>2019/20:37</w:t>
                              </w:r>
                            </w:sdtContent>
                          </w:sdt>
                        </w:p>
                        <w:p w14:paraId="1D41571D" w14:textId="2B82DB16" w:rsidR="00014758" w:rsidRPr="00C7375F" w:rsidRDefault="00014758" w:rsidP="00C17DA5">
                          <w:pPr>
                            <w:pStyle w:val="Brdtext"/>
                          </w:pPr>
                          <w:sdt>
                            <w:sdtPr>
                              <w:alias w:val="BilageEtikett"/>
                              <w:tag w:val="BilageEtikett"/>
                              <w:id w:val="-579980056"/>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66880428"/>
                              <w:lock w:val="sdtContentLocked"/>
                              <w:dataBinding w:prefixMappings="xmlns:ns0='http://rkdhs/mallar/lagstiftning/Prop/Prop.xsd'" w:xpath="/ns0:dokumentvärden[1]/ns0:bilagor[1]/ns0:bilaga[5]/@bilagenummer" w:storeItemID="{068625C3-B546-44A5-B525-B7CC092E5AD6}"/>
                              <w:text/>
                            </w:sdtPr>
                            <w:sdtContent>
                              <w:r>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33" type="#_x0000_t202" style="position:absolute;left:0;text-align:left;margin-left:348.15pt;margin-top:35.45pt;width:89.85pt;height:9.6pt;z-index:2516583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aFc3kAIAAJQ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noMezWr06Em0wW1QwGmkp7F+CtSjBS60n02LNg/nHoex6la6Ov5RD4EdkXZ7chGM8OiUT3J0jBIO&#10;Wz7OL8aJ/ezgbZ0PX4SpSVwU1KF5iVO2vfUBNwF0gMRk3qiqvKmUSpsoGHGlHNkytFqFdEd4/IFS&#10;mjSo9PRslAJrE927yErHMCJJpk8XK+8qTKuwUyJilP4mJChLhb6Sm3Eu9D5/QkeURKq3OPb4w63e&#10;4tzVAY+U2eiwd64rbVyqPr2xA2Xlj4Ey2eFB+FHdcRnaZZu0ko/OBwksTbmDMpzpnpa3/KZC+26Z&#10;Dw/M4S2h45gP4R4fqQzoN/2KkrVxv147j3hIHFZKGrzNgvqfG+YEJeqrhvgv8skEYUPaTM4+QknE&#10;HVuWxxa9qa8MNJFjElmelhEf1LCUztTPGCOLmBUmpjlyFzQMy6vQTQyMIS4WiwTC87Us3OpHy2Po&#10;yHMU51P7zJztFRyg/TszvGI2fSHkDhs9vV1sAsSYVB6Z7ljtO4Cnn8Tfj6k4W473CXUYpv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baFc3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023A18E5" w14:textId="61794C33" w:rsidR="00014758" w:rsidRDefault="00014758" w:rsidP="00A118D8">
                    <w:pPr>
                      <w:pStyle w:val="Brdtext"/>
                      <w:jc w:val="left"/>
                    </w:pPr>
                    <w:sdt>
                      <w:sdtPr>
                        <w:alias w:val="NummerEtikett"/>
                        <w:tag w:val="NummerEtikett"/>
                        <w:id w:val="33056322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04704651"/>
                        <w:lock w:val="sdtContentLocked"/>
                        <w:dataBinding w:prefixMappings="xmlns:ns0='http://rkdhs/mallar/lagstiftning/Prop/Prop.xsd'" w:xpath="/ns0:dokumentvärden[1]/ns0:dokumentnummer[1]" w:storeItemID="{068625C3-B546-44A5-B525-B7CC092E5AD6}"/>
                        <w:text/>
                      </w:sdtPr>
                      <w:sdtContent>
                        <w:r>
                          <w:t>2019/20:37</w:t>
                        </w:r>
                      </w:sdtContent>
                    </w:sdt>
                  </w:p>
                  <w:p w14:paraId="1D41571D" w14:textId="2B82DB16" w:rsidR="00014758" w:rsidRPr="00C7375F" w:rsidRDefault="00014758" w:rsidP="00C17DA5">
                    <w:pPr>
                      <w:pStyle w:val="Brdtext"/>
                    </w:pPr>
                    <w:sdt>
                      <w:sdtPr>
                        <w:alias w:val="BilageEtikett"/>
                        <w:tag w:val="BilageEtikett"/>
                        <w:id w:val="-579980056"/>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66880428"/>
                        <w:lock w:val="sdtContentLocked"/>
                        <w:dataBinding w:prefixMappings="xmlns:ns0='http://rkdhs/mallar/lagstiftning/Prop/Prop.xsd'" w:xpath="/ns0:dokumentvärden[1]/ns0:bilagor[1]/ns0:bilaga[5]/@bilagenummer" w:storeItemID="{068625C3-B546-44A5-B525-B7CC092E5AD6}"/>
                        <w:text/>
                      </w:sdtPr>
                      <w:sdtContent>
                        <w:r>
                          <w:t>5</w:t>
                        </w:r>
                      </w:sdtContent>
                    </w:sdt>
                  </w:p>
                </w:txbxContent>
              </v:textbox>
              <w10:wrap type="square" anchorx="page" anchory="page"/>
            </v:shape>
          </w:pict>
        </mc:Fallback>
      </mc:AlternateContent>
    </w:r>
    <w:r>
      <w:t xml:space="preserve"> </w:t>
    </w:r>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C7430B2" w14:textId="77777777" w:rsidR="00014758" w:rsidRDefault="00014758" w:rsidP="00664D04">
    <w:pPr>
      <w:pStyle w:val="Brdtext"/>
    </w:pPr>
    <w:r>
      <w:rPr>
        <w:noProof/>
        <w:lang w:eastAsia="sv-SE"/>
      </w:rPr>
      <mc:AlternateContent>
        <mc:Choice Requires="wps">
          <w:drawing>
            <wp:anchor distT="0" distB="0" distL="0" distR="0" simplePos="0" relativeHeight="25165831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6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50B94E" w14:textId="61894F1F" w:rsidR="00014758" w:rsidRDefault="00014758" w:rsidP="00664D04">
                          <w:pPr>
                            <w:pStyle w:val="Brdtext"/>
                            <w:jc w:val="left"/>
                          </w:pPr>
                          <w:sdt>
                            <w:sdtPr>
                              <w:alias w:val="NummerEtikett"/>
                              <w:tag w:val="NummerEtikett"/>
                              <w:id w:val="-80932292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54783031"/>
                              <w:lock w:val="sdtContentLocked"/>
                              <w:dataBinding w:prefixMappings="xmlns:ns0='http://rkdhs/mallar/lagstiftning/Prop/Prop.xsd'" w:xpath="/ns0:dokumentvärden[1]/ns0:dokumentnummer[1]" w:storeItemID="{068625C3-B546-44A5-B525-B7CC092E5AD6}"/>
                              <w:text/>
                            </w:sdtPr>
                            <w:sdtContent>
                              <w:r>
                                <w:t>2019/20:37</w:t>
                              </w:r>
                            </w:sdtContent>
                          </w:sdt>
                        </w:p>
                        <w:p w14:paraId="1FE2550E" w14:textId="50C28B3A" w:rsidR="00014758" w:rsidRPr="00C7375F" w:rsidRDefault="00014758" w:rsidP="00C17DA5">
                          <w:pPr>
                            <w:pStyle w:val="Brdtext"/>
                          </w:pPr>
                          <w:sdt>
                            <w:sdtPr>
                              <w:alias w:val="BilageEtikett"/>
                              <w:tag w:val="BilageEtikett"/>
                              <w:id w:val="-1849008248"/>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834501216"/>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37" type="#_x0000_t202" style="position:absolute;left:0;text-align:left;margin-left:29.4pt;margin-top:34.85pt;width:89.85pt;height:9.6pt;z-index:25165831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iWv4jgIAAJQFAAAOAAAAZHJzL2Uyb0RvYy54bWysVE1v2zAMvQ/YfxB0Xx1nabcGdYqsRYcB&#10;RVusHXpWZKkxJomaxMTOfn0p2flY10uHXWxKfCRF8pFn5501bK1CbMBVvDwacaachLpxTxX/8XD1&#10;4TNnEYWrhQGnKr5RkZ/P3r87a/1UjWEJplaBkRMXp62v+BLRT4siyqWyIh6BV46UGoIVSMfwVNRB&#10;tOTdmmI8Gp0ULYTaB5AqRrq97JV8lv1rrSTeah0VMlNxehvmb8jfRfoWszMxfQrCLxs5PEP8wyus&#10;aBwF3bm6FCjYKjR/ubKNDBBB45EEW4DWjVQ5B8qmHL3I5n4pvMq5UHGi35Up/j+38mZ9F1hTV/zk&#10;I2dOWOrRg+owrCiBcSpP6+OUUPeecNh9gY7avL2PdJmy7nSw6U/5MNJToTe74pIzJpNROSmpY5xJ&#10;0pXj8nScq1/srX2I+FWBZUmoeKDm5ZqK9XVEeglBt5AULIJp6qvGmHxIhFEXJrC1oFYbzG8kiz9Q&#10;xrE2ZXo8yo4dJPPes3HJjcqUGcKlzPsMs4QboxLGuO9KU8lyoq/EFlIqt4uf0QmlKdRbDAf8/lVv&#10;Me7zIIscGRzujG3jIOTs84ztS1b/3JZM93gq+EHeScRu0WWulGXuXbpbQL0hZgToRyt6edVQ+65F&#10;xDsRaJao47Qf8JY+2gCVHwaJsyWE36/dJzxRnLSctTSbFY+/ViIozsw3R+Q/LSeTNMz5MDn+RExi&#10;4VCzONS4lb0A4kRJm8jLLCY8mq2oA9hHWiPzFJVUwkmKXXHcihfYbwxaQ1LN5xlE4+sFXrt7L5Pr&#10;VOdEzofuUQQ/MBiJ+zewnWIxfUHkHpsso5+vkMiYWb6v6tABGv1M/mFNpd1yeM6o/TKdPQM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34lr+I4CAACU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4450B94E" w14:textId="61894F1F" w:rsidR="00014758" w:rsidRDefault="00014758" w:rsidP="00664D04">
                    <w:pPr>
                      <w:pStyle w:val="Brdtext"/>
                      <w:jc w:val="left"/>
                    </w:pPr>
                    <w:sdt>
                      <w:sdtPr>
                        <w:alias w:val="NummerEtikett"/>
                        <w:tag w:val="NummerEtikett"/>
                        <w:id w:val="-80932292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54783031"/>
                        <w:lock w:val="sdtContentLocked"/>
                        <w:dataBinding w:prefixMappings="xmlns:ns0='http://rkdhs/mallar/lagstiftning/Prop/Prop.xsd'" w:xpath="/ns0:dokumentvärden[1]/ns0:dokumentnummer[1]" w:storeItemID="{068625C3-B546-44A5-B525-B7CC092E5AD6}"/>
                        <w:text/>
                      </w:sdtPr>
                      <w:sdtContent>
                        <w:r>
                          <w:t>2019/20:37</w:t>
                        </w:r>
                      </w:sdtContent>
                    </w:sdt>
                  </w:p>
                  <w:p w14:paraId="1FE2550E" w14:textId="50C28B3A" w:rsidR="00014758" w:rsidRPr="00C7375F" w:rsidRDefault="00014758" w:rsidP="00C17DA5">
                    <w:pPr>
                      <w:pStyle w:val="Brdtext"/>
                    </w:pPr>
                    <w:sdt>
                      <w:sdtPr>
                        <w:alias w:val="BilageEtikett"/>
                        <w:tag w:val="BilageEtikett"/>
                        <w:id w:val="-1849008248"/>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834501216"/>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8E352E7" w14:textId="77777777" w:rsidR="00014758" w:rsidRDefault="00014758" w:rsidP="00EE1584">
    <w:pPr>
      <w:pStyle w:val="Brdtext"/>
    </w:pPr>
    <w:r>
      <w:rPr>
        <w:noProof/>
        <w:lang w:eastAsia="sv-SE"/>
      </w:rPr>
      <mc:AlternateContent>
        <mc:Choice Requires="wps">
          <w:drawing>
            <wp:anchor distT="0" distB="0" distL="0" distR="0" simplePos="0" relativeHeight="25165834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08F68B" w14:textId="7263202C" w:rsidR="00014758" w:rsidRDefault="00014758" w:rsidP="00A118D8">
                          <w:pPr>
                            <w:pStyle w:val="Brdtext"/>
                            <w:jc w:val="left"/>
                          </w:pPr>
                          <w:sdt>
                            <w:sdtPr>
                              <w:alias w:val="NummerEtikett"/>
                              <w:tag w:val="NummerEtikett"/>
                              <w:id w:val="56715474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15997075"/>
                              <w:lock w:val="sdtContentLocked"/>
                              <w:dataBinding w:prefixMappings="xmlns:ns0='http://rkdhs/mallar/lagstiftning/Prop/Prop.xsd'" w:xpath="/ns0:dokumentvärden[1]/ns0:dokumentnummer[1]" w:storeItemID="{068625C3-B546-44A5-B525-B7CC092E5AD6}"/>
                              <w:text/>
                            </w:sdtPr>
                            <w:sdtContent>
                              <w:r>
                                <w:t>2019/20:37</w:t>
                              </w:r>
                            </w:sdtContent>
                          </w:sdt>
                        </w:p>
                        <w:p w14:paraId="298D91B7" w14:textId="056A2A9C" w:rsidR="00014758" w:rsidRPr="00C7375F" w:rsidRDefault="00014758" w:rsidP="00C17DA5">
                          <w:pPr>
                            <w:pStyle w:val="Brdtext"/>
                          </w:pPr>
                          <w:sdt>
                            <w:sdtPr>
                              <w:alias w:val="BilageEtikett"/>
                              <w:tag w:val="BilageEtikett"/>
                              <w:id w:val="1849132283"/>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73826433"/>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38" type="#_x0000_t202" style="position:absolute;left:0;text-align:left;margin-left:348.15pt;margin-top:35.45pt;width:89.85pt;height:9.6pt;z-index:2516583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dLLajgIAAJQ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jp&#10;mBLDNHr0KLroVyjgOMHTujCF1YODXew+2w5t3t4HXKaqO+l1+qMeAj2A3uzARTDCk1M5KdExSjh0&#10;5bg8G2f0i7238yF+EVaTJFTUo3kZU7a+CREvgenWJCULVjX1daNUPiTCiEvlyZqh1SrmN8LjDytl&#10;SItKj09GObCxyb2PrEwKIzJlhnSp8r7CLMWNEslGmW9CArJc6Cu5GefC7PJn62QlkeotjoP9/lVv&#10;ce7rgEfObE3cOevGWJ+rzzO2h6z+sYVM9vYA/KDuJMZu0WWulOWOAgtbb8AMb/vRCo5fN2jfDQvx&#10;nnnMEjqO/RDv8JHKAn47SJQsrf/12n2yB8WhpaTFbFY0/FwxLyhRXw3If1ZOJmmY82Fy8hFMIv5Q&#10;szjUmJW+tOBEiU3keBaTfVRbUXqrn7BG5ikrVMxw5K5o3IqXsd8YWENczOfZCOPrWLwxD46n0Ann&#10;RM7H7ol5NzA4gvu3djvFbPqCyL1t8gxuvoogY2Z5QrpHdegARj+Tf1hTabccnrPVfpnOfgM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lHSy2o4CAACU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3608F68B" w14:textId="7263202C" w:rsidR="00014758" w:rsidRDefault="00014758" w:rsidP="00A118D8">
                    <w:pPr>
                      <w:pStyle w:val="Brdtext"/>
                      <w:jc w:val="left"/>
                    </w:pPr>
                    <w:sdt>
                      <w:sdtPr>
                        <w:alias w:val="NummerEtikett"/>
                        <w:tag w:val="NummerEtikett"/>
                        <w:id w:val="56715474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15997075"/>
                        <w:lock w:val="sdtContentLocked"/>
                        <w:dataBinding w:prefixMappings="xmlns:ns0='http://rkdhs/mallar/lagstiftning/Prop/Prop.xsd'" w:xpath="/ns0:dokumentvärden[1]/ns0:dokumentnummer[1]" w:storeItemID="{068625C3-B546-44A5-B525-B7CC092E5AD6}"/>
                        <w:text/>
                      </w:sdtPr>
                      <w:sdtContent>
                        <w:r>
                          <w:t>2019/20:37</w:t>
                        </w:r>
                      </w:sdtContent>
                    </w:sdt>
                  </w:p>
                  <w:p w14:paraId="298D91B7" w14:textId="056A2A9C" w:rsidR="00014758" w:rsidRPr="00C7375F" w:rsidRDefault="00014758" w:rsidP="00C17DA5">
                    <w:pPr>
                      <w:pStyle w:val="Brdtext"/>
                    </w:pPr>
                    <w:sdt>
                      <w:sdtPr>
                        <w:alias w:val="BilageEtikett"/>
                        <w:tag w:val="BilageEtikett"/>
                        <w:id w:val="1849132283"/>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73826433"/>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B40ABB0" w14:textId="77777777" w:rsidR="00014758" w:rsidRDefault="00014758" w:rsidP="00EE1584">
    <w:pPr>
      <w:pStyle w:val="Brdtext"/>
    </w:pPr>
    <w:r>
      <w:t xml:space="preserve"> </w:t>
    </w:r>
  </w:p>
</w:hdr>
</file>

<file path=word/header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770C05D" w14:textId="77777777" w:rsidR="00014758" w:rsidRDefault="00014758" w:rsidP="00664D04">
    <w:pPr>
      <w:pStyle w:val="Brdtext"/>
    </w:pPr>
    <w:r>
      <w:rPr>
        <w:noProof/>
        <w:lang w:eastAsia="sv-SE"/>
      </w:rPr>
      <mc:AlternateContent>
        <mc:Choice Requires="wps">
          <w:drawing>
            <wp:anchor distT="0" distB="0" distL="0" distR="0" simplePos="0" relativeHeight="25165832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6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E261E9" w14:textId="174C2AB3" w:rsidR="00014758" w:rsidRDefault="00014758" w:rsidP="00664D04">
                          <w:pPr>
                            <w:pStyle w:val="Brdtext"/>
                            <w:jc w:val="left"/>
                          </w:pPr>
                          <w:sdt>
                            <w:sdtPr>
                              <w:alias w:val="NummerEtikett"/>
                              <w:tag w:val="NummerEtikett"/>
                              <w:id w:val="43032163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31867639"/>
                              <w:lock w:val="sdtContentLocked"/>
                              <w:dataBinding w:prefixMappings="xmlns:ns0='http://rkdhs/mallar/lagstiftning/Prop/Prop.xsd'" w:xpath="/ns0:dokumentvärden[1]/ns0:dokumentnummer[1]" w:storeItemID="{068625C3-B546-44A5-B525-B7CC092E5AD6}"/>
                              <w:text/>
                            </w:sdtPr>
                            <w:sdtContent>
                              <w:r>
                                <w:t>2019/20:37</w:t>
                              </w:r>
                            </w:sdtContent>
                          </w:sdt>
                        </w:p>
                        <w:p w14:paraId="2E27FFFC" w14:textId="5DEEC785" w:rsidR="00014758" w:rsidRPr="00C7375F" w:rsidRDefault="00014758" w:rsidP="00C17DA5">
                          <w:pPr>
                            <w:pStyle w:val="Brdtext"/>
                          </w:pPr>
                          <w:sdt>
                            <w:sdtPr>
                              <w:alias w:val="BilageEtikett"/>
                              <w:tag w:val="BilageEtikett"/>
                              <w:id w:val="-1624832734"/>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894710303"/>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42" type="#_x0000_t202" style="position:absolute;left:0;text-align:left;margin-left:29.4pt;margin-top:34.85pt;width:89.85pt;height:9.6pt;z-index:251658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gOFxkAIAAJQFAAAOAAAAZHJzL2Uyb0RvYy54bWysVF1P2zAUfZ+0/2D5faTpWjYqUtSBmCYh&#10;QCsTz65j02iO7dluk+7Xc+wkbcd4YdpLcu375Xvuuff8oq0V2QrnK6MLmp+MKBGam7LSTwX98XD9&#10;4TMlPjBdMmW0KOhOeHoxf//uvLEzMTZro0rhCIJoP2tsQdch2FmWeb4WNfMnxgoNpTSuZgFH95SV&#10;jjWIXqtsPBqdZo1xpXWGC+9xe9Up6TzFl1LwcCelF4GoguJtIX1d+q7iN5ufs9mTY3Zd8f4Z7B9e&#10;UbNKI+k+1BULjGxc9VeouuLOeCPDCTd1ZqSsuEg1oJp89KKa5ZpZkWoBON7uYfL/Lyy/3d47UpUF&#10;PZ1SolmNHj2INrgNChhHeBrrZ7BaWtiF9otp0ebh3uMyVt1KV8c/6iHQA+jdHlwEIzw65ZMcHaOE&#10;Q5eP87NxQj87eFvnw1dhahKFgjo0L2HKtjc+4CUwHUxiMm9UVV5XSqVDJIy4VI5sGVqtQnojPP6w&#10;Upo0qPTjdJQCaxPdu8hKxzAiUaZPFyvvKkxS2CkRbZT+LiQgS4W+kptxLvQ+f7KOVhKp3uLY2x9e&#10;9Rbnrg54pMxGh71zXWnjUvVpxg6QlT8HyGRnD8CP6o5iaFdt4kqeTwcKrEy5AzOc6UbLW35doX03&#10;zId75jBL6Dj2Q7jDRyoD+E0vUbI27vdr99EeFIeWkgazWVD/a8OcoER90yD/WT6ZxGFOh8n0E5hE&#10;3LFmdazRm/rSgBM5NpHlSYz2QQ2idKZ+xBpZxKxQMc2Ru6BhEC9DtzGwhrhYLJIRxteycKOXlsfQ&#10;EedIzof2kTnbMziA+7dmmGI2e0HkzjZ6ervYBJAxsTwi3aHadwCjn8jfr6m4W47PyeqwTOfP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sgOFx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49E261E9" w14:textId="174C2AB3" w:rsidR="00014758" w:rsidRDefault="00014758" w:rsidP="00664D04">
                    <w:pPr>
                      <w:pStyle w:val="Brdtext"/>
                      <w:jc w:val="left"/>
                    </w:pPr>
                    <w:sdt>
                      <w:sdtPr>
                        <w:alias w:val="NummerEtikett"/>
                        <w:tag w:val="NummerEtikett"/>
                        <w:id w:val="43032163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31867639"/>
                        <w:lock w:val="sdtContentLocked"/>
                        <w:dataBinding w:prefixMappings="xmlns:ns0='http://rkdhs/mallar/lagstiftning/Prop/Prop.xsd'" w:xpath="/ns0:dokumentvärden[1]/ns0:dokumentnummer[1]" w:storeItemID="{068625C3-B546-44A5-B525-B7CC092E5AD6}"/>
                        <w:text/>
                      </w:sdtPr>
                      <w:sdtContent>
                        <w:r>
                          <w:t>2019/20:37</w:t>
                        </w:r>
                      </w:sdtContent>
                    </w:sdt>
                  </w:p>
                  <w:p w14:paraId="2E27FFFC" w14:textId="5DEEC785" w:rsidR="00014758" w:rsidRPr="00C7375F" w:rsidRDefault="00014758" w:rsidP="00C17DA5">
                    <w:pPr>
                      <w:pStyle w:val="Brdtext"/>
                    </w:pPr>
                    <w:sdt>
                      <w:sdtPr>
                        <w:alias w:val="BilageEtikett"/>
                        <w:tag w:val="BilageEtikett"/>
                        <w:id w:val="-1624832734"/>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894710303"/>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ED6F775" w14:textId="77777777" w:rsidR="00014758" w:rsidRDefault="00014758" w:rsidP="00EE1584">
    <w:pPr>
      <w:pStyle w:val="Brdtext"/>
    </w:pPr>
    <w:r>
      <w:rPr>
        <w:noProof/>
        <w:lang w:eastAsia="sv-SE"/>
      </w:rPr>
      <mc:AlternateContent>
        <mc:Choice Requires="wps">
          <w:drawing>
            <wp:anchor distT="0" distB="0" distL="0" distR="0" simplePos="0" relativeHeight="25165834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817317" w14:textId="173C1DF5" w:rsidR="00014758" w:rsidRDefault="00014758" w:rsidP="00A118D8">
                          <w:pPr>
                            <w:pStyle w:val="Brdtext"/>
                            <w:jc w:val="left"/>
                          </w:pPr>
                          <w:sdt>
                            <w:sdtPr>
                              <w:alias w:val="NummerEtikett"/>
                              <w:tag w:val="NummerEtikett"/>
                              <w:id w:val="-36382438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14055748"/>
                              <w:lock w:val="sdtContentLocked"/>
                              <w:dataBinding w:prefixMappings="xmlns:ns0='http://rkdhs/mallar/lagstiftning/Prop/Prop.xsd'" w:xpath="/ns0:dokumentvärden[1]/ns0:dokumentnummer[1]" w:storeItemID="{068625C3-B546-44A5-B525-B7CC092E5AD6}"/>
                              <w:text/>
                            </w:sdtPr>
                            <w:sdtContent>
                              <w:r>
                                <w:t>2019/20:37</w:t>
                              </w:r>
                            </w:sdtContent>
                          </w:sdt>
                        </w:p>
                        <w:p w14:paraId="5762DDD0" w14:textId="731DFAFE" w:rsidR="00014758" w:rsidRPr="00C7375F" w:rsidRDefault="00014758" w:rsidP="00C17DA5">
                          <w:pPr>
                            <w:pStyle w:val="Brdtext"/>
                          </w:pPr>
                          <w:sdt>
                            <w:sdtPr>
                              <w:alias w:val="BilageEtikett"/>
                              <w:tag w:val="BilageEtikett"/>
                              <w:id w:val="231212007"/>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209656071"/>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43" type="#_x0000_t202" style="position:absolute;left:0;text-align:left;margin-left:348.15pt;margin-top:35.45pt;width:89.85pt;height:9.6pt;z-index:2516583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H9YikAIAAJQ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YQSzWr06Em0wW1QwGmEp7F+CqtHC7vQfjYt2jzce1zGqlvp6vhHPQR6AL3bg4tghEenfJKjY5Rw&#10;6PJxfjFO6GcHb+t8+CJMTaJQUIfmJUzZ9tYHvASmg0lM5o2qyptKqXSIhBFXypEtQ6tVSG+Exx9W&#10;SpMGlZ6ejVJgbaJ7F1npGEYkyvTpYuVdhUkKOyWijdLfhARkqdBXcjPOhd7nT9bRSiLVWxx7+8Or&#10;3uLc1QGPlNnosHeuK21cqj7N2AGy8scAmezsAfhR3VEM7bJNXMnz84ECS1PuwAxnutHylt9UaN8t&#10;8+GBOcwSOo79EO7xkcoAftNLlKyN+/XafbQHxaGlpMFsFtT/3DAnKFFfNch/kU8mcZjTYXL2EUwi&#10;7lizPNboTX1lwIkcm8jyJEb7oAZROlM/Y40sYlaomObIXdAwiFeh2xhYQ1wsFskI42tZuNWPlsfQ&#10;EedIzqf2mTnbMziA+3dmmGI2fUHkzjZ6ervYBJAxsTwi3aHadwCjn8jfr6m4W47PyeqwTO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BYH9Yi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04817317" w14:textId="173C1DF5" w:rsidR="00014758" w:rsidRDefault="00014758" w:rsidP="00A118D8">
                    <w:pPr>
                      <w:pStyle w:val="Brdtext"/>
                      <w:jc w:val="left"/>
                    </w:pPr>
                    <w:sdt>
                      <w:sdtPr>
                        <w:alias w:val="NummerEtikett"/>
                        <w:tag w:val="NummerEtikett"/>
                        <w:id w:val="-36382438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14055748"/>
                        <w:lock w:val="sdtContentLocked"/>
                        <w:dataBinding w:prefixMappings="xmlns:ns0='http://rkdhs/mallar/lagstiftning/Prop/Prop.xsd'" w:xpath="/ns0:dokumentvärden[1]/ns0:dokumentnummer[1]" w:storeItemID="{068625C3-B546-44A5-B525-B7CC092E5AD6}"/>
                        <w:text/>
                      </w:sdtPr>
                      <w:sdtContent>
                        <w:r>
                          <w:t>2019/20:37</w:t>
                        </w:r>
                      </w:sdtContent>
                    </w:sdt>
                  </w:p>
                  <w:p w14:paraId="5762DDD0" w14:textId="731DFAFE" w:rsidR="00014758" w:rsidRPr="00C7375F" w:rsidRDefault="00014758" w:rsidP="00C17DA5">
                    <w:pPr>
                      <w:pStyle w:val="Brdtext"/>
                    </w:pPr>
                    <w:sdt>
                      <w:sdtPr>
                        <w:alias w:val="BilageEtikett"/>
                        <w:tag w:val="BilageEtikett"/>
                        <w:id w:val="231212007"/>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209656071"/>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5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B914F17" w14:textId="77777777" w:rsidR="00014758" w:rsidRDefault="00014758" w:rsidP="00EE1584">
    <w:pPr>
      <w:pStyle w:val="Brdtext"/>
    </w:pPr>
    <w:r>
      <w:t xml:space="preserve"> </w:t>
    </w:r>
  </w:p>
</w:hdr>
</file>

<file path=word/header5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0D594FA" w14:textId="77777777" w:rsidR="00014758" w:rsidRDefault="00014758" w:rsidP="00664D04">
    <w:pPr>
      <w:pStyle w:val="Brdtext"/>
    </w:pPr>
    <w:r>
      <w:rPr>
        <w:noProof/>
        <w:lang w:eastAsia="sv-SE"/>
      </w:rPr>
      <mc:AlternateContent>
        <mc:Choice Requires="wps">
          <w:drawing>
            <wp:anchor distT="0" distB="0" distL="0" distR="0" simplePos="0" relativeHeight="25165832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6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A9B480" w14:textId="3D265BC9" w:rsidR="00014758" w:rsidRDefault="00014758" w:rsidP="00664D04">
                          <w:pPr>
                            <w:pStyle w:val="Brdtext"/>
                            <w:jc w:val="left"/>
                          </w:pPr>
                          <w:sdt>
                            <w:sdtPr>
                              <w:alias w:val="NummerEtikett"/>
                              <w:tag w:val="NummerEtikett"/>
                              <w:id w:val="-92302752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97158897"/>
                              <w:lock w:val="sdtContentLocked"/>
                              <w:dataBinding w:prefixMappings="xmlns:ns0='http://rkdhs/mallar/lagstiftning/Prop/Prop.xsd'" w:xpath="/ns0:dokumentvärden[1]/ns0:dokumentnummer[1]" w:storeItemID="{068625C3-B546-44A5-B525-B7CC092E5AD6}"/>
                              <w:text/>
                            </w:sdtPr>
                            <w:sdtContent>
                              <w:r>
                                <w:t>2019/20:37</w:t>
                              </w:r>
                            </w:sdtContent>
                          </w:sdt>
                        </w:p>
                        <w:p w14:paraId="6A9C3EE1" w14:textId="2F4F673C" w:rsidR="00014758" w:rsidRPr="00C7375F" w:rsidRDefault="00014758" w:rsidP="00C17DA5">
                          <w:pPr>
                            <w:pStyle w:val="Brdtext"/>
                          </w:pPr>
                          <w:sdt>
                            <w:sdtPr>
                              <w:alias w:val="BilageEtikett"/>
                              <w:tag w:val="BilageEtikett"/>
                              <w:id w:val="239758779"/>
                              <w:lock w:val="sdtContentLocked"/>
                              <w:dataBinding w:prefixMappings="xmlns:ns0='http://rkdhs/mallar/lagstiftning/Prop/Prop.xsd'" w:xpath="/ns0:dokumentvärden[1]/ns0:bilagor[1]/ns0:bilaga[8]/@bilageetikett" w:storeItemID="{068625C3-B546-44A5-B525-B7CC092E5AD6}"/>
                              <w:text/>
                            </w:sdtPr>
                            <w:sdtContent>
                              <w:r>
                                <w:t>Bilaga</w:t>
                              </w:r>
                            </w:sdtContent>
                          </w:sdt>
                          <w:r>
                            <w:t xml:space="preserve"> </w:t>
                          </w:r>
                          <w:sdt>
                            <w:sdtPr>
                              <w:alias w:val="BilageNummer"/>
                              <w:tag w:val="BilageNummer"/>
                              <w:id w:val="-372776862"/>
                              <w:lock w:val="sdtContentLocked"/>
                              <w:dataBinding w:prefixMappings="xmlns:ns0='http://rkdhs/mallar/lagstiftning/Prop/Prop.xsd'" w:xpath="/ns0:dokumentvärden[1]/ns0:bilagor[1]/ns0:bilaga[8]/@bilagenummer" w:storeItemID="{068625C3-B546-44A5-B525-B7CC092E5AD6}"/>
                              <w:text/>
                            </w:sdtPr>
                            <w:sdtContent>
                              <w:r>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47" type="#_x0000_t202" style="position:absolute;left:0;text-align:left;margin-left:29.4pt;margin-top:34.85pt;width:89.85pt;height:9.6pt;z-index:25165832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vkW2jgIAAJQFAAAOAAAAZHJzL2Uyb0RvYy54bWysVF1P2zAUfZ+0/2D5faTpCoyqKepATJMQ&#10;oMHEs+vYbTTH9my3Sffrd+wkbcd4YdpLYvt+n3vunV22tSJb4XxldEHzkxElQnNTVnpV0O9PNx8+&#10;UeID0yVTRouC7oSnl/P372aNnYqxWRtVCkfgRPtpYwu6DsFOs8zztaiZPzFWaAilcTULuLpVVjrW&#10;wHutsvFodJY1xpXWGS68x+t1J6Tz5F9KwcO9lF4EogqK3EL6uvRdxm82n7HpyjG7rnifBvuHLGpW&#10;aQTdu7pmgZGNq/5yVVfcGW9kOOGmzoyUFRepBlSTj15U87hmVqRaAI63e5j8/3PL77YPjlRlQc/O&#10;KdGsRo+eRBvcBgWMIzyN9VNoPVrohfazadHm4d3jMVbdSlfHP+ohkAPo3R5cOCM8GuWTHB2jhEOW&#10;j/OLcUI/O1hb58MXYWoSDwV1aF7ClG1vfUAmUB1UYjBvVFXeVEqlSySMuFKObBlarULKERZ/aClN&#10;GlT68XSUHGsTzTvPSkc3IlGmDxcr7ypMp7BTIuoo/U1IQJYKfSU241zoffykHbUkQr3FsNc/ZPUW&#10;464OWKTIRoe9cV1p41L1acYOkJU/Bshkpw/Aj+qOx9Au28QVNHKgwNKUOzDDmW60vOU3Fdp3y3x4&#10;YA6zhI5jP4R7fKQygN/0J0rWxv167T3qg+KQUtJgNgvqf26YE5Sorxrkv8gnkzjM6TI5PUc2xB1L&#10;lscSvamvDDiRYxNZno5RP6jhKJ2pn7FGFjEqRExzxC5oGI5XodsYWENcLBZJCeNrWbjVj5ZH1xHn&#10;SM6n9pk52zM4gPt3ZphiNn1B5E43Wnq72ASQMbE8It2h2ncAo5/I36+puFuO70nrsEznvwE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475Fto4CAACU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17A9B480" w14:textId="3D265BC9" w:rsidR="00014758" w:rsidRDefault="00014758" w:rsidP="00664D04">
                    <w:pPr>
                      <w:pStyle w:val="Brdtext"/>
                      <w:jc w:val="left"/>
                    </w:pPr>
                    <w:sdt>
                      <w:sdtPr>
                        <w:alias w:val="NummerEtikett"/>
                        <w:tag w:val="NummerEtikett"/>
                        <w:id w:val="-92302752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97158897"/>
                        <w:lock w:val="sdtContentLocked"/>
                        <w:dataBinding w:prefixMappings="xmlns:ns0='http://rkdhs/mallar/lagstiftning/Prop/Prop.xsd'" w:xpath="/ns0:dokumentvärden[1]/ns0:dokumentnummer[1]" w:storeItemID="{068625C3-B546-44A5-B525-B7CC092E5AD6}"/>
                        <w:text/>
                      </w:sdtPr>
                      <w:sdtContent>
                        <w:r>
                          <w:t>2019/20:37</w:t>
                        </w:r>
                      </w:sdtContent>
                    </w:sdt>
                  </w:p>
                  <w:p w14:paraId="6A9C3EE1" w14:textId="2F4F673C" w:rsidR="00014758" w:rsidRPr="00C7375F" w:rsidRDefault="00014758" w:rsidP="00C17DA5">
                    <w:pPr>
                      <w:pStyle w:val="Brdtext"/>
                    </w:pPr>
                    <w:sdt>
                      <w:sdtPr>
                        <w:alias w:val="BilageEtikett"/>
                        <w:tag w:val="BilageEtikett"/>
                        <w:id w:val="239758779"/>
                        <w:lock w:val="sdtContentLocked"/>
                        <w:dataBinding w:prefixMappings="xmlns:ns0='http://rkdhs/mallar/lagstiftning/Prop/Prop.xsd'" w:xpath="/ns0:dokumentvärden[1]/ns0:bilagor[1]/ns0:bilaga[8]/@bilageetikett" w:storeItemID="{068625C3-B546-44A5-B525-B7CC092E5AD6}"/>
                        <w:text/>
                      </w:sdtPr>
                      <w:sdtContent>
                        <w:r>
                          <w:t>Bilaga</w:t>
                        </w:r>
                      </w:sdtContent>
                    </w:sdt>
                    <w:r>
                      <w:t xml:space="preserve"> </w:t>
                    </w:r>
                    <w:sdt>
                      <w:sdtPr>
                        <w:alias w:val="BilageNummer"/>
                        <w:tag w:val="BilageNummer"/>
                        <w:id w:val="-372776862"/>
                        <w:lock w:val="sdtContentLocked"/>
                        <w:dataBinding w:prefixMappings="xmlns:ns0='http://rkdhs/mallar/lagstiftning/Prop/Prop.xsd'" w:xpath="/ns0:dokumentvärden[1]/ns0:bilagor[1]/ns0:bilaga[8]/@bilagenummer" w:storeItemID="{068625C3-B546-44A5-B525-B7CC092E5AD6}"/>
                        <w:text/>
                      </w:sdtPr>
                      <w:sdtContent>
                        <w:r>
                          <w:t>8</w:t>
                        </w:r>
                      </w:sdtContent>
                    </w:sdt>
                  </w:p>
                </w:txbxContent>
              </v:textbox>
              <w10:wrap type="square" anchorx="page" anchory="page"/>
            </v:shape>
          </w:pict>
        </mc:Fallback>
      </mc:AlternateContent>
    </w:r>
    <w:r>
      <w:t xml:space="preserve"> </w:t>
    </w:r>
  </w:p>
</w:hdr>
</file>

<file path=word/header6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362D5C" w14:textId="77777777" w:rsidR="00014758" w:rsidRDefault="00014758" w:rsidP="00EE1584">
    <w:pPr>
      <w:pStyle w:val="Brdtext"/>
    </w:pPr>
    <w:r>
      <w:rPr>
        <w:noProof/>
        <w:lang w:eastAsia="sv-SE"/>
      </w:rPr>
      <mc:AlternateContent>
        <mc:Choice Requires="wps">
          <w:drawing>
            <wp:anchor distT="0" distB="0" distL="0" distR="0" simplePos="0" relativeHeight="25165834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BB7D34" w14:textId="5862AF25" w:rsidR="00014758" w:rsidRDefault="00014758" w:rsidP="00A118D8">
                          <w:pPr>
                            <w:pStyle w:val="Brdtext"/>
                            <w:jc w:val="left"/>
                          </w:pPr>
                          <w:sdt>
                            <w:sdtPr>
                              <w:alias w:val="NummerEtikett"/>
                              <w:tag w:val="NummerEtikett"/>
                              <w:id w:val="210537507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27183389"/>
                              <w:lock w:val="sdtContentLocked"/>
                              <w:dataBinding w:prefixMappings="xmlns:ns0='http://rkdhs/mallar/lagstiftning/Prop/Prop.xsd'" w:xpath="/ns0:dokumentvärden[1]/ns0:dokumentnummer[1]" w:storeItemID="{068625C3-B546-44A5-B525-B7CC092E5AD6}"/>
                              <w:text/>
                            </w:sdtPr>
                            <w:sdtContent>
                              <w:r>
                                <w:t>2019/20:37</w:t>
                              </w:r>
                            </w:sdtContent>
                          </w:sdt>
                        </w:p>
                        <w:p w14:paraId="7982A6F6" w14:textId="5303C2C1" w:rsidR="00014758" w:rsidRPr="00C7375F" w:rsidRDefault="00014758" w:rsidP="00C17DA5">
                          <w:pPr>
                            <w:pStyle w:val="Brdtext"/>
                          </w:pPr>
                          <w:sdt>
                            <w:sdtPr>
                              <w:alias w:val="BilageEtikett"/>
                              <w:tag w:val="BilageEtikett"/>
                              <w:id w:val="1217867757"/>
                              <w:lock w:val="sdtContentLocked"/>
                              <w:dataBinding w:prefixMappings="xmlns:ns0='http://rkdhs/mallar/lagstiftning/Prop/Prop.xsd'" w:xpath="/ns0:dokumentvärden[1]/ns0:bilagor[1]/ns0:bilaga[8]/@bilageetikett" w:storeItemID="{068625C3-B546-44A5-B525-B7CC092E5AD6}"/>
                              <w:text/>
                            </w:sdtPr>
                            <w:sdtContent>
                              <w:r>
                                <w:t>Bilaga</w:t>
                              </w:r>
                            </w:sdtContent>
                          </w:sdt>
                          <w:r>
                            <w:t xml:space="preserve"> </w:t>
                          </w:r>
                          <w:sdt>
                            <w:sdtPr>
                              <w:alias w:val="BilageNummer"/>
                              <w:tag w:val="BilageNummer"/>
                              <w:id w:val="-208959439"/>
                              <w:lock w:val="sdtContentLocked"/>
                              <w:dataBinding w:prefixMappings="xmlns:ns0='http://rkdhs/mallar/lagstiftning/Prop/Prop.xsd'" w:xpath="/ns0:dokumentvärden[1]/ns0:bilagor[1]/ns0:bilaga[8]/@bilagenummer" w:storeItemID="{068625C3-B546-44A5-B525-B7CC092E5AD6}"/>
                              <w:text/>
                            </w:sdtPr>
                            <w:sdtContent>
                              <w:r>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48" type="#_x0000_t202" style="position:absolute;left:0;text-align:left;margin-left:348.15pt;margin-top:35.45pt;width:89.85pt;height:9.6pt;z-index:2516583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Q5yUjwIAAJQ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TklmtXo0ZNog9uggNMIT2P9FFaPFnah/WxatHm497iMVbfS1fGPegj0AHq3BxfBCI9O+SRHxyjh&#10;0OXj/GKc0M8O3tb58EWYmkShoA7NS5iy7a0PeAlMB5OYzBtVlTeVUukQCSOulCNbhlarkN4Ijz+s&#10;lCYNKj09G6XA2kT3LrLSMYxIlOnTxcq7CpMUdkpEG6W/CQnIUqGv5GacC73Pn6yjlUSqtzj29odX&#10;vcW5qwMeKbPRYe9cV9q4VH2asQNk5Y8BMtnZA/CjuqMY2mWbuIL2DRRYmnIHZjjTjZa3/KZC+26Z&#10;Dw/MYZbQceyHcI+PVAbwm16iZG3cr9fuoz0oDi0lDWazoP7nhjlBifqqQf6LfDKJw5wOk7OPYBJx&#10;x5rlsUZv6isDTuTYRJYnMdoHNYjSmfoZa2QRs0LFNEfugoZBvArdxsAa4mKxSEYYX8vCrX60PIaO&#10;OEdyPrXPzNmewQHcvzPDFLPpCyJ3ttHT28UmgIyJ5RHpDtW+Axj9RP5+TcXdcnxOVodlOv8N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KhDnJSPAgAAlA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07BB7D34" w14:textId="5862AF25" w:rsidR="00014758" w:rsidRDefault="00014758" w:rsidP="00A118D8">
                    <w:pPr>
                      <w:pStyle w:val="Brdtext"/>
                      <w:jc w:val="left"/>
                    </w:pPr>
                    <w:sdt>
                      <w:sdtPr>
                        <w:alias w:val="NummerEtikett"/>
                        <w:tag w:val="NummerEtikett"/>
                        <w:id w:val="210537507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27183389"/>
                        <w:lock w:val="sdtContentLocked"/>
                        <w:dataBinding w:prefixMappings="xmlns:ns0='http://rkdhs/mallar/lagstiftning/Prop/Prop.xsd'" w:xpath="/ns0:dokumentvärden[1]/ns0:dokumentnummer[1]" w:storeItemID="{068625C3-B546-44A5-B525-B7CC092E5AD6}"/>
                        <w:text/>
                      </w:sdtPr>
                      <w:sdtContent>
                        <w:r>
                          <w:t>2019/20:37</w:t>
                        </w:r>
                      </w:sdtContent>
                    </w:sdt>
                  </w:p>
                  <w:p w14:paraId="7982A6F6" w14:textId="5303C2C1" w:rsidR="00014758" w:rsidRPr="00C7375F" w:rsidRDefault="00014758" w:rsidP="00C17DA5">
                    <w:pPr>
                      <w:pStyle w:val="Brdtext"/>
                    </w:pPr>
                    <w:sdt>
                      <w:sdtPr>
                        <w:alias w:val="BilageEtikett"/>
                        <w:tag w:val="BilageEtikett"/>
                        <w:id w:val="1217867757"/>
                        <w:lock w:val="sdtContentLocked"/>
                        <w:dataBinding w:prefixMappings="xmlns:ns0='http://rkdhs/mallar/lagstiftning/Prop/Prop.xsd'" w:xpath="/ns0:dokumentvärden[1]/ns0:bilagor[1]/ns0:bilaga[8]/@bilageetikett" w:storeItemID="{068625C3-B546-44A5-B525-B7CC092E5AD6}"/>
                        <w:text/>
                      </w:sdtPr>
                      <w:sdtContent>
                        <w:r>
                          <w:t>Bilaga</w:t>
                        </w:r>
                      </w:sdtContent>
                    </w:sdt>
                    <w:r>
                      <w:t xml:space="preserve"> </w:t>
                    </w:r>
                    <w:sdt>
                      <w:sdtPr>
                        <w:alias w:val="BilageNummer"/>
                        <w:tag w:val="BilageNummer"/>
                        <w:id w:val="-208959439"/>
                        <w:lock w:val="sdtContentLocked"/>
                        <w:dataBinding w:prefixMappings="xmlns:ns0='http://rkdhs/mallar/lagstiftning/Prop/Prop.xsd'" w:xpath="/ns0:dokumentvärden[1]/ns0:bilagor[1]/ns0:bilaga[8]/@bilagenummer" w:storeItemID="{068625C3-B546-44A5-B525-B7CC092E5AD6}"/>
                        <w:text/>
                      </w:sdtPr>
                      <w:sdtContent>
                        <w:r>
                          <w:t>8</w:t>
                        </w:r>
                      </w:sdtContent>
                    </w:sdt>
                  </w:p>
                </w:txbxContent>
              </v:textbox>
              <w10:wrap type="square" anchorx="page" anchory="page"/>
            </v:shape>
          </w:pict>
        </mc:Fallback>
      </mc:AlternateContent>
    </w:r>
    <w:r>
      <w:t xml:space="preserve"> </w:t>
    </w:r>
  </w:p>
</w:hdr>
</file>

<file path=word/header6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41E55C1" w14:textId="77777777" w:rsidR="00014758" w:rsidRDefault="00014758" w:rsidP="00EE1584">
    <w:pPr>
      <w:pStyle w:val="Brdtext"/>
    </w:pPr>
    <w:r>
      <w:t xml:space="preserve"> </w:t>
    </w:r>
  </w:p>
</w:hdr>
</file>

<file path=word/header6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5E6358" w14:textId="77777777" w:rsidR="00014758" w:rsidRDefault="00014758" w:rsidP="00664D04">
    <w:pPr>
      <w:pStyle w:val="Brdtext"/>
    </w:pPr>
    <w:r>
      <w:rPr>
        <w:noProof/>
        <w:lang w:eastAsia="sv-SE"/>
      </w:rPr>
      <mc:AlternateContent>
        <mc:Choice Requires="wps">
          <w:drawing>
            <wp:anchor distT="0" distB="0" distL="0" distR="0" simplePos="0" relativeHeight="25165832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6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8743CA" w14:textId="6ED2D5DF" w:rsidR="00014758" w:rsidRDefault="00014758" w:rsidP="00664D04">
                          <w:pPr>
                            <w:pStyle w:val="Brdtext"/>
                            <w:jc w:val="left"/>
                          </w:pPr>
                          <w:sdt>
                            <w:sdtPr>
                              <w:alias w:val="NummerEtikett"/>
                              <w:tag w:val="NummerEtikett"/>
                              <w:id w:val="-166931940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98023278"/>
                              <w:lock w:val="sdtContentLocked"/>
                              <w:dataBinding w:prefixMappings="xmlns:ns0='http://rkdhs/mallar/lagstiftning/Prop/Prop.xsd'" w:xpath="/ns0:dokumentvärden[1]/ns0:dokumentnummer[1]" w:storeItemID="{068625C3-B546-44A5-B525-B7CC092E5AD6}"/>
                              <w:text/>
                            </w:sdtPr>
                            <w:sdtContent>
                              <w:r>
                                <w:t>2019/20:37</w:t>
                              </w:r>
                            </w:sdtContent>
                          </w:sdt>
                        </w:p>
                        <w:p w14:paraId="65AD4CA6" w14:textId="513D5FD7" w:rsidR="00014758" w:rsidRPr="00C7375F" w:rsidRDefault="00014758" w:rsidP="00C17DA5">
                          <w:pPr>
                            <w:pStyle w:val="Brdtext"/>
                          </w:pPr>
                          <w:sdt>
                            <w:sdtPr>
                              <w:alias w:val="BilageEtikett"/>
                              <w:tag w:val="BilageEtikett"/>
                              <w:id w:val="-2000413244"/>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095833667"/>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52" type="#_x0000_t202" style="position:absolute;left:0;text-align:left;margin-left:29.4pt;margin-top:34.85pt;width:89.85pt;height:9.6pt;z-index:25165832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GWJPkAIAAJQFAAAOAAAAZHJzL2Uyb0RvYy54bWysVF1P2zAUfZ+0/2D5faTpChsVKeqKmCYh&#10;QIOJZ9ex22iO7dluk+7Xc+wkbcd4YdpLcu375Xvuuffisq0V2QrnK6MLmp+MKBGam7LSq4L+eLz+&#10;8JkSH5gumTJaFHQnPL2cvX930dipGJu1UaVwBEG0nza2oOsQ7DTLPF+LmvkTY4WGUhpXs4CjW2Wl&#10;Yw2i1yobj0ZnWWNcaZ3hwnvcXnVKOkvxpRQ83EnpRSCqoHhbSF+Xvsv4zWYXbLpyzK4r3j+D/cMr&#10;alZpJN2HumKBkY2r/gpVV9wZb2Q44abOjJQVF6kGVJOPXlTzsGZWpFoAjrd7mPz/C8tvt/eOVGVB&#10;z84p0axGjx5FG9wGBYwjPI31U1g9WNiF9otp0ebh3uMyVt1KV8c/6iHQA+jdHlwEIzw65ZMcHaOE&#10;Q5eP8/NxQj87eFvnw1dhahKFgjo0L2HKtjc+4CUwHUxiMm9UVV5XSqVDJIxYKEe2DK1WIb0RHn9Y&#10;KU0aVPrxdJQCaxPdu8hKxzAiUaZPFyvvKkxS2CkRbZT+LiQgS4W+kptxLvQ+f7KOVhKp3uLY2x9e&#10;9Rbnrg54pMxGh71zXWnjUvVpxg6QlT8HyGRnD8CP6o5iaJdt4ko+Ph0osDTlDsxwphstb/l1hfbd&#10;MB/umcMsoePYD+EOH6kM4De9RMnauN+v3Ud7UBxaShrMZkH9rw1zghL1TYP85/lkEoc5HSann8Ak&#10;4o41y2ON3tQLA07k2ESWJzHaBzWI0pn6CWtkHrNCxTRH7oKGQVyEbmNgDXExnycjjK9l4UY/WB5D&#10;R5wjOR/bJ+Zsz+AA7t+aYYrZ9AWRO9vo6e18E0DGxPKIdIdq3wGMfiJ/v6bibjk+J6vDMp09Aw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pGWJP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468743CA" w14:textId="6ED2D5DF" w:rsidR="00014758" w:rsidRDefault="00014758" w:rsidP="00664D04">
                    <w:pPr>
                      <w:pStyle w:val="Brdtext"/>
                      <w:jc w:val="left"/>
                    </w:pPr>
                    <w:sdt>
                      <w:sdtPr>
                        <w:alias w:val="NummerEtikett"/>
                        <w:tag w:val="NummerEtikett"/>
                        <w:id w:val="-166931940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98023278"/>
                        <w:lock w:val="sdtContentLocked"/>
                        <w:dataBinding w:prefixMappings="xmlns:ns0='http://rkdhs/mallar/lagstiftning/Prop/Prop.xsd'" w:xpath="/ns0:dokumentvärden[1]/ns0:dokumentnummer[1]" w:storeItemID="{068625C3-B546-44A5-B525-B7CC092E5AD6}"/>
                        <w:text/>
                      </w:sdtPr>
                      <w:sdtContent>
                        <w:r>
                          <w:t>2019/20:37</w:t>
                        </w:r>
                      </w:sdtContent>
                    </w:sdt>
                  </w:p>
                  <w:p w14:paraId="65AD4CA6" w14:textId="513D5FD7" w:rsidR="00014758" w:rsidRPr="00C7375F" w:rsidRDefault="00014758" w:rsidP="00C17DA5">
                    <w:pPr>
                      <w:pStyle w:val="Brdtext"/>
                    </w:pPr>
                    <w:sdt>
                      <w:sdtPr>
                        <w:alias w:val="BilageEtikett"/>
                        <w:tag w:val="BilageEtikett"/>
                        <w:id w:val="-2000413244"/>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095833667"/>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6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1337F94" w14:textId="77777777" w:rsidR="00014758" w:rsidRDefault="00014758" w:rsidP="00EE1584">
    <w:pPr>
      <w:pStyle w:val="Brdtext"/>
    </w:pPr>
    <w:r>
      <w:rPr>
        <w:noProof/>
        <w:lang w:eastAsia="sv-SE"/>
      </w:rPr>
      <mc:AlternateContent>
        <mc:Choice Requires="wps">
          <w:drawing>
            <wp:anchor distT="0" distB="0" distL="0" distR="0" simplePos="0" relativeHeight="25165835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060CA5" w14:textId="25509E0B" w:rsidR="00014758" w:rsidRDefault="00014758" w:rsidP="00A118D8">
                          <w:pPr>
                            <w:pStyle w:val="Brdtext"/>
                            <w:jc w:val="left"/>
                          </w:pPr>
                          <w:sdt>
                            <w:sdtPr>
                              <w:alias w:val="NummerEtikett"/>
                              <w:tag w:val="NummerEtikett"/>
                              <w:id w:val="7124969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15917980"/>
                              <w:lock w:val="sdtContentLocked"/>
                              <w:dataBinding w:prefixMappings="xmlns:ns0='http://rkdhs/mallar/lagstiftning/Prop/Prop.xsd'" w:xpath="/ns0:dokumentvärden[1]/ns0:dokumentnummer[1]" w:storeItemID="{068625C3-B546-44A5-B525-B7CC092E5AD6}"/>
                              <w:text/>
                            </w:sdtPr>
                            <w:sdtContent>
                              <w:r>
                                <w:t>2019/20:37</w:t>
                              </w:r>
                            </w:sdtContent>
                          </w:sdt>
                        </w:p>
                        <w:p w14:paraId="67DD995A" w14:textId="4039DDB6" w:rsidR="00014758" w:rsidRPr="00C7375F" w:rsidRDefault="00014758" w:rsidP="00C17DA5">
                          <w:pPr>
                            <w:pStyle w:val="Brdtext"/>
                          </w:pPr>
                          <w:sdt>
                            <w:sdtPr>
                              <w:alias w:val="BilageEtikett"/>
                              <w:tag w:val="BilageEtikett"/>
                              <w:id w:val="1990286785"/>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979736"/>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53" type="#_x0000_t202" style="position:absolute;left:0;text-align:left;margin-left:348.15pt;margin-top:35.45pt;width:89.85pt;height:9.6pt;z-index:2516583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hlUckAIAAJQ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OTqlWY0ePYk2uA0KOI3wNNZPYfVoYRfaz6ZFm4d7j8tYdStdHf+oh0APoHd7cBGM8OiUT3J0jBIO&#10;XT7OL8YJ/ezgbZ0PX4SpSRQK6tC8hCnb3vqAl8B0MInJvFFVeVMplQ6RMOJKObJlaLUK6Y3w+MNK&#10;adKg0tOzUQqsTXTvIisdw4hEmT5drLyrMElhp0S0UfqbkIAsFfpKbsa50Pv8yTpaSaR6i2Nvf3jV&#10;W5y7OuCRMhsd9s51pY1L1acZO0BW/hggk509AD+qO4qhXbaJK/n4fKDA0pQ7MMOZbrS85TcV2nfL&#10;fHhgDrOEjmM/hHt8pDKA3/QSJWvjfr12H+1BcWgpaTCbBfU/N8wJStRXDfJf5JNJHOZ0mJx9BJOI&#10;O9YsjzV6U18ZcCLHJrI8idE+qEGUztTPWCOLmBUqpjlyFzQM4lXoNgbWEBeLRTLC+FoWbvWj5TF0&#10;xDmS86l9Zs72DA7g/p0ZpphNXxC5s42e3i42AWRMLI9Id6j2HcDoJ/L3ayruluNzsjos0/lv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dhlUc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0B060CA5" w14:textId="25509E0B" w:rsidR="00014758" w:rsidRDefault="00014758" w:rsidP="00A118D8">
                    <w:pPr>
                      <w:pStyle w:val="Brdtext"/>
                      <w:jc w:val="left"/>
                    </w:pPr>
                    <w:sdt>
                      <w:sdtPr>
                        <w:alias w:val="NummerEtikett"/>
                        <w:tag w:val="NummerEtikett"/>
                        <w:id w:val="7124969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15917980"/>
                        <w:lock w:val="sdtContentLocked"/>
                        <w:dataBinding w:prefixMappings="xmlns:ns0='http://rkdhs/mallar/lagstiftning/Prop/Prop.xsd'" w:xpath="/ns0:dokumentvärden[1]/ns0:dokumentnummer[1]" w:storeItemID="{068625C3-B546-44A5-B525-B7CC092E5AD6}"/>
                        <w:text/>
                      </w:sdtPr>
                      <w:sdtContent>
                        <w:r>
                          <w:t>2019/20:37</w:t>
                        </w:r>
                      </w:sdtContent>
                    </w:sdt>
                  </w:p>
                  <w:p w14:paraId="67DD995A" w14:textId="4039DDB6" w:rsidR="00014758" w:rsidRPr="00C7375F" w:rsidRDefault="00014758" w:rsidP="00C17DA5">
                    <w:pPr>
                      <w:pStyle w:val="Brdtext"/>
                    </w:pPr>
                    <w:sdt>
                      <w:sdtPr>
                        <w:alias w:val="BilageEtikett"/>
                        <w:tag w:val="BilageEtikett"/>
                        <w:id w:val="1990286785"/>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979736"/>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6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C0C3D92" w14:textId="77777777" w:rsidR="00014758" w:rsidRDefault="00014758" w:rsidP="00EE1584">
    <w:pPr>
      <w:pStyle w:val="Brdtext"/>
    </w:pPr>
    <w:r>
      <w:t xml:space="preserve"> </w:t>
    </w:r>
  </w:p>
</w:hdr>
</file>

<file path=word/header6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A1B541A" w14:textId="77777777" w:rsidR="00014758" w:rsidRDefault="00014758" w:rsidP="00664D04">
    <w:pPr>
      <w:pStyle w:val="Brdtext"/>
    </w:pPr>
    <w:r>
      <w:rPr>
        <w:noProof/>
        <w:lang w:eastAsia="sv-SE"/>
      </w:rPr>
      <mc:AlternateContent>
        <mc:Choice Requires="wps">
          <w:drawing>
            <wp:anchor distT="0" distB="0" distL="0" distR="0" simplePos="0" relativeHeight="251658323"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D8E032" w14:textId="460CB924" w:rsidR="00014758" w:rsidRPr="00756E21" w:rsidRDefault="00014758" w:rsidP="00664D04">
                          <w:pPr>
                            <w:pStyle w:val="Brdtext"/>
                            <w:jc w:val="left"/>
                          </w:pPr>
                          <w:sdt>
                            <w:sdtPr>
                              <w:alias w:val="NummerEtikett"/>
                              <w:tag w:val="NummerEtikett"/>
                              <w:id w:val="191643726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70763702"/>
                              <w:lock w:val="sdtContentLocked"/>
                              <w:dataBinding w:prefixMappings="xmlns:ns0='http://rkdhs/mallar/lagstiftning/Prop/Prop.xsd'" w:xpath="/ns0:dokumentvärden[1]/ns0:dokumentnummer[1]" w:storeItemID="{068625C3-B546-44A5-B525-B7CC092E5AD6}"/>
                              <w:text/>
                            </w:sdtPr>
                            <w:sdtContent>
                              <w:r>
                                <w:t>2019/20:37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57" type="#_x0000_t202" style="position:absolute;left:0;text-align:left;margin-left:29.4pt;margin-top:35.55pt;width:89.85pt;height:9.6pt;z-index:25165832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HdVKjQIAAJQFAAAOAAAAZHJzL2Uyb0RvYy54bWysVFtP2zAUfp+0/2D5faQphY2KFHUgpkkI&#10;0GDi2XVsGs232W6T7tfvs5Nexnhh2kti+3zn/p1zftFpRdbCh8aaipZHI0qE4bZuzHNFvz9ef/hE&#10;SYjM1ExZIyq6EYFezN6/O2/dVIzt0qpaeAIjJkxbV9FljG5aFIEvhWbhyDphIJTWaxZx9c9F7VkL&#10;61oV49HotGitr523XISA16teSGfZvpSCxzspg4hEVRSxxfz1+btI32J2zqbPnrllw4cw2D9EoVlj&#10;4HRn6opFRla++cuUbri3wcp4xK0urJQNFzkHZFOOXmTzsGRO5FxQnOB2ZQr/zyy/Xd970tQV/VhS&#10;YphGjx5FF/0KCYxTeVoXpkA9OOBi99l2aPP2PeAxZd1Jr9Mf+RDIUejNrrgwRnhSKiclOkYJh6wc&#10;l2fjXP1ir+18iF+E1SQdKurRvFxTtr4JEZEAuoUkZ8Gqpr5ulMqXRBhxqTxZM7RaxRwjNP5AKUPa&#10;ip4en4yyYWOTem9ZmWRGZMoM7lLmfYb5FDdKJIwy34REyXKir/hmnAuz85/RCSXh6i2KA34f1VuU&#10;+zygkT1bE3fKujHW5+zzjO1LVv/Ylkz2eBT8IO90jN2iy1wpj3Pv0tvC1hsww9t+tILj1w3ad8NC&#10;vGces4SOYz/EO3yksii/HU6ULK3/9dp7woPikFLSYjYrGn6umBeUqK8G5D8rJ5M0zPkyOfkIJhF/&#10;KFkcSsxKX1pwAvxGdPmY8FFtj9Jb/YQ1Mk9eIWKGw3dF4/Z4GfuNgTXExXyeQRhfx+KNeXA8mU51&#10;TuR87J6YdwODI7h/a7dTzKYviNxjk2Zw81UEGTPL91UdOoDRz+Qf1lTaLYf3jNov09lvAAAA//8D&#10;AFBLAwQUAAYACAAAACEAq02CE98AAAAIAQAADwAAAGRycy9kb3ducmV2LnhtbEyPwU7DMBBE70j9&#10;B2srcaNOWgohZFMVBAcqVRUtElc3XuKo8TqKnTb8PeYEx9GMZt4Uq9G24ky9bxwjpLMEBHHldMM1&#10;wsfh9SYD4YNirVrHhPBNHlbl5KpQuXYXfqfzPtQilrDPFYIJocul9JUhq/zMdcTR+3K9VSHKvpa6&#10;V5dYbls5T5I7aVXDccGojp4NVaf9YBEO2yc9SD3qt5dqu9nRp9yY2x3i9XRcP4IINIa/MPziR3Qo&#10;I9PRDay9aBGWWSQPCPdpCiL680W2BHFEeEgWIMtC/j9Q/gAAAP//AwBQSwECLQAUAAYACAAAACEA&#10;toM4kv4AAADhAQAAEwAAAAAAAAAAAAAAAAAAAAAAW0NvbnRlbnRfVHlwZXNdLnhtbFBLAQItABQA&#10;BgAIAAAAIQA4/SH/1gAAAJQBAAALAAAAAAAAAAAAAAAAAC8BAABfcmVscy8ucmVsc1BLAQItABQA&#10;BgAIAAAAIQDcHdVKjQIAAJQFAAAOAAAAAAAAAAAAAAAAAC4CAABkcnMvZTJvRG9jLnhtbFBLAQIt&#10;ABQABgAIAAAAIQCrTYIT3wAAAAgBAAAPAAAAAAAAAAAAAAAAAOcEAABkcnMvZG93bnJldi54bWxQ&#10;SwUGAAAAAAQABADzAAAA8wUAAAAA&#10;" o:allowoverlap="f" fillcolor="white [3201]" stroked="f" strokeweight=".5pt">
              <v:textbox style="mso-fit-shape-to-text:t">
                <w:txbxContent>
                  <w:p w14:paraId="36D8E032" w14:textId="460CB924" w:rsidR="00014758" w:rsidRPr="00756E21" w:rsidRDefault="00014758" w:rsidP="00664D04">
                    <w:pPr>
                      <w:pStyle w:val="Brdtext"/>
                      <w:jc w:val="left"/>
                    </w:pPr>
                    <w:sdt>
                      <w:sdtPr>
                        <w:alias w:val="NummerEtikett"/>
                        <w:tag w:val="NummerEtikett"/>
                        <w:id w:val="191643726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70763702"/>
                        <w:lock w:val="sdtContentLocked"/>
                        <w:dataBinding w:prefixMappings="xmlns:ns0='http://rkdhs/mallar/lagstiftning/Prop/Prop.xsd'" w:xpath="/ns0:dokumentvärden[1]/ns0:dokumentnummer[1]" w:storeItemID="{068625C3-B546-44A5-B525-B7CC092E5AD6}"/>
                        <w:text/>
                      </w:sdtPr>
                      <w:sdtContent>
                        <w:r>
                          <w:t>2019/20:37</w:t>
                        </w:r>
                      </w:sdtContent>
                    </w:sdt>
                  </w:p>
                </w:txbxContent>
              </v:textbox>
              <w10:wrap type="square" anchorx="page" anchory="page"/>
            </v:shape>
          </w:pict>
        </mc:Fallback>
      </mc:AlternateContent>
    </w:r>
    <w:r>
      <w:t xml:space="preserve"> </w:t>
    </w:r>
  </w:p>
</w:hdr>
</file>

<file path=word/header6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FE27993" w14:textId="77777777" w:rsidR="00014758" w:rsidRDefault="00014758" w:rsidP="00EE1584">
    <w:pPr>
      <w:pStyle w:val="Brdtext"/>
    </w:pPr>
    <w:r>
      <w:rPr>
        <w:noProof/>
        <w:lang w:eastAsia="sv-SE"/>
      </w:rPr>
      <mc:AlternateContent>
        <mc:Choice Requires="wps">
          <w:drawing>
            <wp:anchor distT="0" distB="0" distL="0" distR="0" simplePos="0" relativeHeight="251658351"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7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69EFFC" w14:textId="1470EF32" w:rsidR="00014758" w:rsidRPr="00756E21" w:rsidRDefault="00014758" w:rsidP="00A118D8">
                          <w:pPr>
                            <w:pStyle w:val="Brdtext"/>
                            <w:jc w:val="left"/>
                          </w:pPr>
                          <w:sdt>
                            <w:sdtPr>
                              <w:alias w:val="NummerEtikett"/>
                              <w:tag w:val="NummerEtikett"/>
                              <w:id w:val="-163887525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38958165"/>
                              <w:lock w:val="sdtContentLocked"/>
                              <w:dataBinding w:prefixMappings="xmlns:ns0='http://rkdhs/mallar/lagstiftning/Prop/Prop.xsd'" w:xpath="/ns0:dokumentvärden[1]/ns0:dokumentnummer[1]" w:storeItemID="{068625C3-B546-44A5-B525-B7CC092E5AD6}"/>
                              <w:text/>
                            </w:sdtPr>
                            <w:sdtContent>
                              <w:r>
                                <w:t>2019/20:37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58" type="#_x0000_t202" style="position:absolute;left:0;text-align:left;margin-left:348pt;margin-top:36pt;width:89.85pt;height:9.6pt;z-index:2516583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4AxojwIAAJQFAAAOAAAAZHJzL2Uyb0RvYy54bWysVE1PGzEQvVfqf7B8L5sNgZaIDUpBVJUQ&#10;oELF2fHaZFV/1Xaym/76Pns3H6VcqHrZtT1vZjxvnuf8otOKrIUPjTUVLY9GlAjDbd2Y54p+f7z+&#10;8ImSEJmpmbJGVHQjAr2YvX933rqpGNulVbXwBEFMmLauossY3bQoAl8KzcKRdcLAKK3XLGLrn4va&#10;sxbRtSrGo9Fp0VpfO2+5CAGnV72RznJ8KQWPd1IGEYmqKO4W89fn7yJ9i9k5mz575pYNH67B/uEW&#10;mjUGSXehrlhkZOWbv0LphnsbrIxH3OrCStlwkWtANeXoRTUPS+ZErgXkBLejKfy/sPx2fe9JU1f0&#10;I+gxTKNHj6KLfoUCjhM9rQtToB4ccLH7bDu0eXsecJiq7qTX6Y96COyItNmRi2CEJ6dyUqJjlHDY&#10;ynF5Ns7sF3tv50P8IqwmaVFRj+ZlTtn6JkTcBNAtJCULVjX1daNU3iTBiEvlyZqh1SrmO8LjD5Qy&#10;pK3o6fHJKAc2Nrn3kZVJYUSWzJAuVd5XmFdxo0TCKPNNSFCWC30lN+NcmF3+jE4oiVRvcRzw+1u9&#10;xbmvAx45szVx56wbY32uPr+xPWX1jy1lsseD8IO60zJ2iy5rpTzeSWBh6w2U4W3/tILj1w3ad8NC&#10;vGcebwkdx3yId/hIZUG/HVaULK3/9dp5wkPisFLS4m1WNPxcMS8oUV8NxH9WTiYIG/NmcvIRSiL+&#10;0LI4tJiVvrTQRIlJ5HheJnxU26X0Vj9hjMxTVpiY4chd0bhdXsZ+YmAMcTGfZxCer2Pxxjw4nkIn&#10;npM4H7sn5t2g4Ajt39rtK2bTF0LusckzuPkqQoxZ5YnpntWhA3j6WfzDmEqz5XCfUfthOvsN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CX4AxojwIAAJQ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6469EFFC" w14:textId="1470EF32" w:rsidR="00014758" w:rsidRPr="00756E21" w:rsidRDefault="00014758" w:rsidP="00A118D8">
                    <w:pPr>
                      <w:pStyle w:val="Brdtext"/>
                      <w:jc w:val="left"/>
                    </w:pPr>
                    <w:sdt>
                      <w:sdtPr>
                        <w:alias w:val="NummerEtikett"/>
                        <w:tag w:val="NummerEtikett"/>
                        <w:id w:val="-163887525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38958165"/>
                        <w:lock w:val="sdtContentLocked"/>
                        <w:dataBinding w:prefixMappings="xmlns:ns0='http://rkdhs/mallar/lagstiftning/Prop/Prop.xsd'" w:xpath="/ns0:dokumentvärden[1]/ns0:dokumentnummer[1]" w:storeItemID="{068625C3-B546-44A5-B525-B7CC092E5AD6}"/>
                        <w:text/>
                      </w:sdtPr>
                      <w:sdtContent>
                        <w:r>
                          <w:t>2019/20:37</w:t>
                        </w:r>
                      </w:sdtContent>
                    </w:sdt>
                  </w:p>
                </w:txbxContent>
              </v:textbox>
              <w10:wrap type="square" anchorx="page" anchory="page"/>
            </v:shape>
          </w:pict>
        </mc:Fallback>
      </mc:AlternateContent>
    </w:r>
    <w:r>
      <w:t xml:space="preserve"> </w:t>
    </w:r>
  </w:p>
</w:hdr>
</file>

<file path=word/header6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2783836" w14:textId="77777777" w:rsidR="00014758" w:rsidRDefault="00014758"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2EB89F6E"/>
    <w:numStyleLink w:val="RKrubrik1-4"/>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BC65FAF"/>
    <w:multiLevelType w:val="hybridMultilevel"/>
    <w:tmpl w:val="1E2005DA"/>
    <w:lvl w:ilvl="0" w:tplc="041D0017">
      <w:start w:val="1"/>
      <w:numFmt w:val="lowerLetter"/>
      <w:lvlText w:val="%1)"/>
      <w:lvlJc w:val="left"/>
      <w:pPr>
        <w:ind w:left="720" w:hanging="360"/>
      </w:pPr>
    </w:lvl>
    <w:lvl w:ilvl="1" w:tplc="041D0019">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5" w15:restartNumberingAfterBreak="0">
    <w:nsid w:val="3FD21564"/>
    <w:multiLevelType w:val="multilevel"/>
    <w:tmpl w:val="85CA2C1E"/>
    <w:numStyleLink w:val="RKpunktlista"/>
  </w:abstractNum>
  <w:abstractNum w:abstractNumId="26"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7" w15:restartNumberingAfterBreak="0">
    <w:nsid w:val="420E6526"/>
    <w:multiLevelType w:val="hybridMultilevel"/>
    <w:tmpl w:val="8056CE12"/>
    <w:lvl w:ilvl="0" w:tplc="041D0017">
      <w:start w:val="1"/>
      <w:numFmt w:val="lowerLetter"/>
      <w:lvlText w:val="%1)"/>
      <w:lvlJc w:val="left"/>
      <w:pPr>
        <w:ind w:left="720" w:hanging="360"/>
      </w:pPr>
    </w:lvl>
    <w:lvl w:ilvl="1" w:tplc="041D0017">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8" w15:restartNumberingAfterBreak="0">
    <w:nsid w:val="43612E31"/>
    <w:multiLevelType w:val="multilevel"/>
    <w:tmpl w:val="089CCD3C"/>
    <w:numStyleLink w:val="RKpunktlistaram"/>
  </w:abstractNum>
  <w:abstractNum w:abstractNumId="29" w15:restartNumberingAfterBreak="0">
    <w:nsid w:val="45A626CA"/>
    <w:multiLevelType w:val="multilevel"/>
    <w:tmpl w:val="4B9E585A"/>
    <w:numStyleLink w:val="RKnummerlista"/>
  </w:abstractNum>
  <w:abstractNum w:abstractNumId="30" w15:restartNumberingAfterBreak="0">
    <w:nsid w:val="489C4783"/>
    <w:multiLevelType w:val="multilevel"/>
    <w:tmpl w:val="70D898A8"/>
    <w:numStyleLink w:val="RKstrecklista"/>
  </w:abstractNum>
  <w:abstractNum w:abstractNumId="31" w15:restartNumberingAfterBreak="0">
    <w:nsid w:val="49867001"/>
    <w:multiLevelType w:val="multilevel"/>
    <w:tmpl w:val="3144617A"/>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32" w15:restartNumberingAfterBreak="0">
    <w:nsid w:val="4CD01921"/>
    <w:multiLevelType w:val="multilevel"/>
    <w:tmpl w:val="089CCD3C"/>
    <w:numStyleLink w:val="RKpunktlistaram"/>
  </w:abstractNum>
  <w:abstractNum w:abstractNumId="33" w15:restartNumberingAfterBreak="0">
    <w:nsid w:val="53191FCC"/>
    <w:multiLevelType w:val="multilevel"/>
    <w:tmpl w:val="77F4358A"/>
    <w:numStyleLink w:val="RKnumreradlistaram"/>
  </w:abstractNum>
  <w:abstractNum w:abstractNumId="34"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5" w15:restartNumberingAfterBreak="0">
    <w:nsid w:val="58FE4B62"/>
    <w:multiLevelType w:val="multilevel"/>
    <w:tmpl w:val="77F4358A"/>
    <w:numStyleLink w:val="RKnumreradlistaram"/>
  </w:abstractNum>
  <w:abstractNum w:abstractNumId="36" w15:restartNumberingAfterBreak="0">
    <w:nsid w:val="59A00B31"/>
    <w:multiLevelType w:val="multilevel"/>
    <w:tmpl w:val="4B9E585A"/>
    <w:numStyleLink w:val="RKnummerlista"/>
  </w:abstractNum>
  <w:abstractNum w:abstractNumId="37" w15:restartNumberingAfterBreak="0">
    <w:nsid w:val="603A5610"/>
    <w:multiLevelType w:val="multilevel"/>
    <w:tmpl w:val="85CA2C1E"/>
    <w:numStyleLink w:val="RKpunktlista"/>
  </w:abstractNum>
  <w:abstractNum w:abstractNumId="38" w15:restartNumberingAfterBreak="0">
    <w:nsid w:val="621E5655"/>
    <w:multiLevelType w:val="multilevel"/>
    <w:tmpl w:val="85CA2C1E"/>
    <w:numStyleLink w:val="RKpunktlista"/>
  </w:abstractNum>
  <w:abstractNum w:abstractNumId="39" w15:restartNumberingAfterBreak="0">
    <w:nsid w:val="62A7665E"/>
    <w:multiLevelType w:val="multilevel"/>
    <w:tmpl w:val="70D898A8"/>
    <w:numStyleLink w:val="RKstrecklista"/>
  </w:abstractNum>
  <w:abstractNum w:abstractNumId="40" w15:restartNumberingAfterBreak="0">
    <w:nsid w:val="6D1E7806"/>
    <w:multiLevelType w:val="multilevel"/>
    <w:tmpl w:val="70D898A8"/>
    <w:numStyleLink w:val="RKstrecklista"/>
  </w:abstractNum>
  <w:abstractNum w:abstractNumId="41"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4"/>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9"/>
  </w:num>
  <w:num w:numId="17">
    <w:abstractNumId w:val="35"/>
  </w:num>
  <w:num w:numId="18">
    <w:abstractNumId w:val="8"/>
  </w:num>
  <w:num w:numId="19">
    <w:abstractNumId w:val="41"/>
  </w:num>
  <w:num w:numId="20">
    <w:abstractNumId w:val="39"/>
  </w:num>
  <w:num w:numId="21">
    <w:abstractNumId w:val="14"/>
  </w:num>
  <w:num w:numId="22">
    <w:abstractNumId w:val="20"/>
  </w:num>
  <w:num w:numId="23">
    <w:abstractNumId w:val="16"/>
  </w:num>
  <w:num w:numId="24">
    <w:abstractNumId w:val="4"/>
  </w:num>
  <w:num w:numId="25">
    <w:abstractNumId w:val="22"/>
  </w:num>
  <w:num w:numId="26">
    <w:abstractNumId w:val="36"/>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3"/>
  </w:num>
  <w:num w:numId="29">
    <w:abstractNumId w:val="19"/>
  </w:num>
  <w:num w:numId="30">
    <w:abstractNumId w:val="25"/>
  </w:num>
  <w:num w:numId="31">
    <w:abstractNumId w:val="37"/>
  </w:num>
  <w:num w:numId="32">
    <w:abstractNumId w:val="38"/>
  </w:num>
  <w:num w:numId="33">
    <w:abstractNumId w:val="40"/>
  </w:num>
  <w:num w:numId="34">
    <w:abstractNumId w:val="26"/>
  </w:num>
  <w:num w:numId="35">
    <w:abstractNumId w:val="32"/>
  </w:num>
  <w:num w:numId="36">
    <w:abstractNumId w:val="28"/>
  </w:num>
  <w:num w:numId="37">
    <w:abstractNumId w:val="6"/>
  </w:num>
  <w:num w:numId="38">
    <w:abstractNumId w:val="5"/>
  </w:num>
  <w:num w:numId="39">
    <w:abstractNumId w:val="2"/>
  </w:num>
  <w:num w:numId="40">
    <w:abstractNumId w:val="17"/>
  </w:num>
  <w:num w:numId="41">
    <w:abstractNumId w:val="30"/>
  </w:num>
  <w:num w:numId="42">
    <w:abstractNumId w:val="15"/>
  </w:num>
  <w:num w:numId="43">
    <w:abstractNumId w:val="31"/>
  </w:num>
  <w:num w:numId="44">
    <w:abstractNumId w:val="1"/>
    <w:lvlOverride w:ilvl="0">
      <w:lvl w:ilvl="0">
        <w:start w:val="1"/>
        <w:numFmt w:val="none"/>
        <w:pStyle w:val="Brdtextefternumreradlista"/>
        <w:suff w:val="nothing"/>
        <w:lvlText w:val=""/>
        <w:lvlJc w:val="left"/>
        <w:pPr>
          <w:ind w:left="0" w:firstLine="0"/>
        </w:pPr>
        <w:rPr>
          <w:rFonts w:ascii="Times New Roman" w:hAnsi="Times New Roman" w:hint="default"/>
        </w:rPr>
      </w:lvl>
    </w:lvlOverride>
    <w:lvlOverride w:ilvl="1">
      <w:lvl w:ilvl="1">
        <w:start w:val="1"/>
        <w:numFmt w:val="decimal"/>
        <w:pStyle w:val="Numreradlista"/>
        <w:lvlText w:val="%2."/>
        <w:lvlJc w:val="left"/>
        <w:pPr>
          <w:ind w:left="284" w:hanging="284"/>
        </w:pPr>
        <w:rPr>
          <w:rFonts w:hint="default"/>
        </w:rPr>
      </w:lvl>
    </w:lvlOverride>
    <w:lvlOverride w:ilvl="2">
      <w:lvl w:ilvl="2">
        <w:start w:val="1"/>
        <w:numFmt w:val="bullet"/>
        <w:pStyle w:val="Strecklistainumreradlista"/>
        <w:lvlText w:val="–"/>
        <w:lvlJc w:val="left"/>
        <w:pPr>
          <w:ind w:left="567" w:hanging="283"/>
        </w:pPr>
        <w:rPr>
          <w:rFonts w:ascii="Times New Roman" w:hAnsi="Times New Roman" w:cs="Times New Roman" w:hint="default"/>
        </w:rPr>
      </w:lvl>
    </w:lvlOverride>
    <w:lvlOverride w:ilvl="3">
      <w:lvl w:ilvl="3">
        <w:start w:val="1"/>
        <w:numFmt w:val="none"/>
        <w:lvlRestart w:val="0"/>
        <w:lvlText w:val=""/>
        <w:lvlJc w:val="left"/>
        <w:pPr>
          <w:ind w:left="1440" w:hanging="360"/>
        </w:pPr>
        <w:rPr>
          <w:rFonts w:hint="default"/>
        </w:rPr>
      </w:lvl>
    </w:lvlOverride>
    <w:lvlOverride w:ilvl="4">
      <w:lvl w:ilvl="4">
        <w:start w:val="1"/>
        <w:numFmt w:val="none"/>
        <w:lvlRestart w:val="0"/>
        <w:lvlText w:val=""/>
        <w:lvlJc w:val="left"/>
        <w:pPr>
          <w:ind w:left="1800" w:hanging="360"/>
        </w:pPr>
        <w:rPr>
          <w:rFonts w:hint="default"/>
        </w:rPr>
      </w:lvl>
    </w:lvlOverride>
    <w:lvlOverride w:ilvl="5">
      <w:lvl w:ilvl="5">
        <w:start w:val="1"/>
        <w:numFmt w:val="none"/>
        <w:lvlRestart w:val="0"/>
        <w:lvlText w:val=""/>
        <w:lvlJc w:val="left"/>
        <w:pPr>
          <w:ind w:left="2160" w:hanging="360"/>
        </w:pPr>
        <w:rPr>
          <w:rFonts w:hint="default"/>
        </w:rPr>
      </w:lvl>
    </w:lvlOverride>
    <w:lvlOverride w:ilvl="6">
      <w:lvl w:ilvl="6">
        <w:start w:val="1"/>
        <w:numFmt w:val="none"/>
        <w:lvlRestart w:val="0"/>
        <w:lvlText w:val=""/>
        <w:lvlJc w:val="left"/>
        <w:pPr>
          <w:ind w:left="2520" w:hanging="360"/>
        </w:pPr>
        <w:rPr>
          <w:rFonts w:hint="default"/>
        </w:rPr>
      </w:lvl>
    </w:lvlOverride>
    <w:lvlOverride w:ilvl="7">
      <w:lvl w:ilvl="7">
        <w:start w:val="1"/>
        <w:numFmt w:val="none"/>
        <w:lvlRestart w:val="0"/>
        <w:lvlText w:val=""/>
        <w:lvlJc w:val="left"/>
        <w:pPr>
          <w:ind w:left="2880" w:hanging="360"/>
        </w:pPr>
        <w:rPr>
          <w:rFonts w:hint="default"/>
        </w:rPr>
      </w:lvl>
    </w:lvlOverride>
    <w:lvlOverride w:ilvl="8">
      <w:lvl w:ilvl="8">
        <w:start w:val="1"/>
        <w:numFmt w:val="none"/>
        <w:lvlRestart w:val="0"/>
        <w:lvlText w:val=""/>
        <w:lvlJc w:val="left"/>
        <w:pPr>
          <w:ind w:left="3240" w:hanging="360"/>
        </w:pPr>
        <w:rPr>
          <w:rFonts w:hint="default"/>
        </w:rPr>
      </w:lvl>
    </w:lvlOverride>
  </w:num>
  <w:num w:numId="45">
    <w:abstractNumId w:val="1"/>
    <w:lvlOverride w:ilvl="0">
      <w:startOverride w:val="1"/>
      <w:lvl w:ilvl="0">
        <w:start w:val="1"/>
        <w:numFmt w:val="none"/>
        <w:pStyle w:val="Brdtextefternumreradlista"/>
        <w:suff w:val="nothing"/>
        <w:lvlText w:val=""/>
        <w:lvlJc w:val="left"/>
        <w:pPr>
          <w:ind w:left="0" w:firstLine="0"/>
        </w:pPr>
        <w:rPr>
          <w:rFonts w:ascii="Times New Roman" w:hAnsi="Times New Roman" w:hint="default"/>
        </w:rPr>
      </w:lvl>
    </w:lvlOverride>
    <w:lvlOverride w:ilvl="1">
      <w:startOverride w:val="1"/>
      <w:lvl w:ilvl="1">
        <w:start w:val="1"/>
        <w:numFmt w:val="decimal"/>
        <w:pStyle w:val="Numreradlista"/>
        <w:lvlText w:val="%2."/>
        <w:lvlJc w:val="left"/>
        <w:pPr>
          <w:ind w:left="284" w:hanging="284"/>
        </w:pPr>
        <w:rPr>
          <w:rFonts w:hint="default"/>
        </w:rPr>
      </w:lvl>
    </w:lvlOverride>
    <w:lvlOverride w:ilvl="2">
      <w:startOverride w:val="1"/>
      <w:lvl w:ilvl="2">
        <w:start w:val="1"/>
        <w:numFmt w:val="bullet"/>
        <w:pStyle w:val="Strecklistainumreradlista"/>
        <w:lvlText w:val="–"/>
        <w:lvlJc w:val="left"/>
        <w:pPr>
          <w:ind w:left="567" w:hanging="283"/>
        </w:pPr>
        <w:rPr>
          <w:rFonts w:ascii="Times New Roman" w:hAnsi="Times New Roman" w:cs="Times New Roman" w:hint="default"/>
        </w:rPr>
      </w:lvl>
    </w:lvlOverride>
    <w:lvlOverride w:ilvl="3">
      <w:startOverride w:val="1"/>
      <w:lvl w:ilvl="3">
        <w:start w:val="1"/>
        <w:numFmt w:val="none"/>
        <w:lvlRestart w:val="0"/>
        <w:lvlText w:val=""/>
        <w:lvlJc w:val="left"/>
        <w:pPr>
          <w:ind w:left="1440" w:hanging="360"/>
        </w:pPr>
        <w:rPr>
          <w:rFonts w:hint="default"/>
        </w:rPr>
      </w:lvl>
    </w:lvlOverride>
    <w:lvlOverride w:ilvl="4">
      <w:startOverride w:val="1"/>
      <w:lvl w:ilvl="4">
        <w:start w:val="1"/>
        <w:numFmt w:val="none"/>
        <w:lvlRestart w:val="0"/>
        <w:lvlText w:val=""/>
        <w:lvlJc w:val="left"/>
        <w:pPr>
          <w:ind w:left="1800" w:hanging="360"/>
        </w:pPr>
        <w:rPr>
          <w:rFonts w:hint="default"/>
        </w:rPr>
      </w:lvl>
    </w:lvlOverride>
    <w:lvlOverride w:ilvl="5">
      <w:startOverride w:val="1"/>
      <w:lvl w:ilvl="5">
        <w:start w:val="1"/>
        <w:numFmt w:val="none"/>
        <w:lvlRestart w:val="0"/>
        <w:lvlText w:val=""/>
        <w:lvlJc w:val="left"/>
        <w:pPr>
          <w:ind w:left="2160" w:hanging="360"/>
        </w:pPr>
        <w:rPr>
          <w:rFonts w:hint="default"/>
        </w:rPr>
      </w:lvl>
    </w:lvlOverride>
    <w:lvlOverride w:ilvl="6">
      <w:startOverride w:val="1"/>
      <w:lvl w:ilvl="6">
        <w:start w:val="1"/>
        <w:numFmt w:val="none"/>
        <w:lvlRestart w:val="0"/>
        <w:lvlText w:val=""/>
        <w:lvlJc w:val="left"/>
        <w:pPr>
          <w:ind w:left="2520" w:hanging="360"/>
        </w:pPr>
        <w:rPr>
          <w:rFonts w:hint="default"/>
        </w:rPr>
      </w:lvl>
    </w:lvlOverride>
    <w:lvlOverride w:ilvl="7">
      <w:startOverride w:val="1"/>
      <w:lvl w:ilvl="7">
        <w:start w:val="1"/>
        <w:numFmt w:val="none"/>
        <w:lvlRestart w:val="0"/>
        <w:lvlText w:val=""/>
        <w:lvlJc w:val="left"/>
        <w:pPr>
          <w:ind w:left="2880" w:hanging="360"/>
        </w:pPr>
        <w:rPr>
          <w:rFonts w:hint="default"/>
        </w:rPr>
      </w:lvl>
    </w:lvlOverride>
    <w:lvlOverride w:ilvl="8">
      <w:startOverride w:val="1"/>
      <w:lvl w:ilvl="8">
        <w:start w:val="1"/>
        <w:numFmt w:val="none"/>
        <w:lvlRestart w:val="0"/>
        <w:lvlText w:val=""/>
        <w:lvlJc w:val="left"/>
        <w:pPr>
          <w:ind w:left="3240" w:hanging="360"/>
        </w:pPr>
        <w:rPr>
          <w:rFonts w:hint="default"/>
        </w:rPr>
      </w:lvl>
    </w:lvlOverride>
  </w:num>
  <w:num w:numId="46">
    <w:abstractNumId w:val="1"/>
    <w:lvlOverride w:ilvl="0">
      <w:startOverride w:val="1"/>
      <w:lvl w:ilvl="0">
        <w:start w:val="1"/>
        <w:numFmt w:val="none"/>
        <w:pStyle w:val="Brdtextefternumreradlista"/>
        <w:suff w:val="nothing"/>
        <w:lvlText w:val=""/>
        <w:lvlJc w:val="left"/>
        <w:pPr>
          <w:ind w:left="0" w:firstLine="0"/>
        </w:pPr>
        <w:rPr>
          <w:rFonts w:ascii="Times New Roman" w:hAnsi="Times New Roman" w:hint="default"/>
        </w:rPr>
      </w:lvl>
    </w:lvlOverride>
    <w:lvlOverride w:ilvl="1">
      <w:startOverride w:val="1"/>
      <w:lvl w:ilvl="1">
        <w:start w:val="1"/>
        <w:numFmt w:val="decimal"/>
        <w:pStyle w:val="Numreradlista"/>
        <w:lvlText w:val="%2."/>
        <w:lvlJc w:val="left"/>
        <w:pPr>
          <w:ind w:left="284" w:hanging="284"/>
        </w:pPr>
        <w:rPr>
          <w:rFonts w:hint="default"/>
        </w:rPr>
      </w:lvl>
    </w:lvlOverride>
    <w:lvlOverride w:ilvl="2">
      <w:startOverride w:val="1"/>
      <w:lvl w:ilvl="2">
        <w:start w:val="1"/>
        <w:numFmt w:val="bullet"/>
        <w:pStyle w:val="Strecklistainumreradlista"/>
        <w:lvlText w:val="–"/>
        <w:lvlJc w:val="left"/>
        <w:pPr>
          <w:ind w:left="567" w:hanging="283"/>
        </w:pPr>
        <w:rPr>
          <w:rFonts w:ascii="Times New Roman" w:hAnsi="Times New Roman" w:cs="Times New Roman" w:hint="default"/>
        </w:rPr>
      </w:lvl>
    </w:lvlOverride>
    <w:lvlOverride w:ilvl="3">
      <w:startOverride w:val="1"/>
      <w:lvl w:ilvl="3">
        <w:start w:val="1"/>
        <w:numFmt w:val="none"/>
        <w:lvlRestart w:val="0"/>
        <w:lvlText w:val=""/>
        <w:lvlJc w:val="left"/>
        <w:pPr>
          <w:ind w:left="1440" w:hanging="360"/>
        </w:pPr>
        <w:rPr>
          <w:rFonts w:hint="default"/>
        </w:rPr>
      </w:lvl>
    </w:lvlOverride>
    <w:lvlOverride w:ilvl="4">
      <w:startOverride w:val="1"/>
      <w:lvl w:ilvl="4">
        <w:start w:val="1"/>
        <w:numFmt w:val="none"/>
        <w:lvlRestart w:val="0"/>
        <w:lvlText w:val=""/>
        <w:lvlJc w:val="left"/>
        <w:pPr>
          <w:ind w:left="1800" w:hanging="360"/>
        </w:pPr>
        <w:rPr>
          <w:rFonts w:hint="default"/>
        </w:rPr>
      </w:lvl>
    </w:lvlOverride>
    <w:lvlOverride w:ilvl="5">
      <w:startOverride w:val="1"/>
      <w:lvl w:ilvl="5">
        <w:start w:val="1"/>
        <w:numFmt w:val="none"/>
        <w:lvlRestart w:val="0"/>
        <w:lvlText w:val=""/>
        <w:lvlJc w:val="left"/>
        <w:pPr>
          <w:ind w:left="2160" w:hanging="360"/>
        </w:pPr>
        <w:rPr>
          <w:rFonts w:hint="default"/>
        </w:rPr>
      </w:lvl>
    </w:lvlOverride>
    <w:lvlOverride w:ilvl="6">
      <w:startOverride w:val="1"/>
      <w:lvl w:ilvl="6">
        <w:start w:val="1"/>
        <w:numFmt w:val="none"/>
        <w:lvlRestart w:val="0"/>
        <w:lvlText w:val=""/>
        <w:lvlJc w:val="left"/>
        <w:pPr>
          <w:ind w:left="2520" w:hanging="360"/>
        </w:pPr>
        <w:rPr>
          <w:rFonts w:hint="default"/>
        </w:rPr>
      </w:lvl>
    </w:lvlOverride>
    <w:lvlOverride w:ilvl="7">
      <w:startOverride w:val="1"/>
      <w:lvl w:ilvl="7">
        <w:start w:val="1"/>
        <w:numFmt w:val="none"/>
        <w:lvlRestart w:val="0"/>
        <w:lvlText w:val=""/>
        <w:lvlJc w:val="left"/>
        <w:pPr>
          <w:ind w:left="2880" w:hanging="360"/>
        </w:pPr>
        <w:rPr>
          <w:rFonts w:hint="default"/>
        </w:rPr>
      </w:lvl>
    </w:lvlOverride>
    <w:lvlOverride w:ilvl="8">
      <w:startOverride w:val="1"/>
      <w:lvl w:ilvl="8">
        <w:start w:val="1"/>
        <w:numFmt w:val="none"/>
        <w:lvlRestart w:val="0"/>
        <w:lvlText w:val=""/>
        <w:lvlJc w:val="left"/>
        <w:pPr>
          <w:ind w:left="3240" w:hanging="360"/>
        </w:pPr>
        <w:rPr>
          <w:rFonts w:hint="default"/>
        </w:rPr>
      </w:lvl>
    </w:lvlOverride>
  </w:num>
  <w:num w:numId="47">
    <w:abstractNumId w:val="24"/>
  </w:num>
  <w:num w:numId="48">
    <w:abstractNumId w:val="27"/>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30"/>
  <w:mirrorMargins/>
  <w:attachedTemplate r:id="rId1"/>
  <w:defaultTabStop w:val="1304"/>
  <w:hyphenationZone w:val="425"/>
  <w:evenAndOddHeaders/>
  <w:characterSpacingControl w:val="doNotCompress"/>
  <w:hdrShapeDefaults>
    <o:shapedefaults v:ext="edit" spidmax="61441"/>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141AF"/>
    <w:rsid w:val="000023F8"/>
    <w:rsid w:val="00002C9A"/>
    <w:rsid w:val="000106C3"/>
    <w:rsid w:val="000127FF"/>
    <w:rsid w:val="000140A3"/>
    <w:rsid w:val="00014758"/>
    <w:rsid w:val="000163C7"/>
    <w:rsid w:val="000211BF"/>
    <w:rsid w:val="00025171"/>
    <w:rsid w:val="000276E3"/>
    <w:rsid w:val="00032E6D"/>
    <w:rsid w:val="000366E2"/>
    <w:rsid w:val="00040A0F"/>
    <w:rsid w:val="000438A5"/>
    <w:rsid w:val="00043AB1"/>
    <w:rsid w:val="000452E0"/>
    <w:rsid w:val="00046417"/>
    <w:rsid w:val="00047664"/>
    <w:rsid w:val="00055486"/>
    <w:rsid w:val="00061989"/>
    <w:rsid w:val="000631A9"/>
    <w:rsid w:val="00072689"/>
    <w:rsid w:val="00073E6A"/>
    <w:rsid w:val="000761F8"/>
    <w:rsid w:val="00076589"/>
    <w:rsid w:val="0008203A"/>
    <w:rsid w:val="00085EFF"/>
    <w:rsid w:val="000879B3"/>
    <w:rsid w:val="00094229"/>
    <w:rsid w:val="0009544E"/>
    <w:rsid w:val="00096CFD"/>
    <w:rsid w:val="000A1016"/>
    <w:rsid w:val="000A10A9"/>
    <w:rsid w:val="000A1209"/>
    <w:rsid w:val="000A2C95"/>
    <w:rsid w:val="000A3DD7"/>
    <w:rsid w:val="000A40DD"/>
    <w:rsid w:val="000A6489"/>
    <w:rsid w:val="000A66BE"/>
    <w:rsid w:val="000A6F2D"/>
    <w:rsid w:val="000B2136"/>
    <w:rsid w:val="000B239E"/>
    <w:rsid w:val="000B3DDA"/>
    <w:rsid w:val="000B6025"/>
    <w:rsid w:val="000B7DEE"/>
    <w:rsid w:val="000C0142"/>
    <w:rsid w:val="000C0772"/>
    <w:rsid w:val="000C24AE"/>
    <w:rsid w:val="000C4AA0"/>
    <w:rsid w:val="000C5CDD"/>
    <w:rsid w:val="000C7233"/>
    <w:rsid w:val="000D4FF0"/>
    <w:rsid w:val="000E5C68"/>
    <w:rsid w:val="000E6A30"/>
    <w:rsid w:val="000E7DA9"/>
    <w:rsid w:val="000E7E22"/>
    <w:rsid w:val="000F4DD6"/>
    <w:rsid w:val="00100EBD"/>
    <w:rsid w:val="001028C5"/>
    <w:rsid w:val="00107129"/>
    <w:rsid w:val="00110C85"/>
    <w:rsid w:val="00113CC6"/>
    <w:rsid w:val="00115516"/>
    <w:rsid w:val="00116299"/>
    <w:rsid w:val="00122565"/>
    <w:rsid w:val="00122E07"/>
    <w:rsid w:val="0012360F"/>
    <w:rsid w:val="00125E81"/>
    <w:rsid w:val="00131972"/>
    <w:rsid w:val="0013464D"/>
    <w:rsid w:val="0013533B"/>
    <w:rsid w:val="00135343"/>
    <w:rsid w:val="00144361"/>
    <w:rsid w:val="001531B4"/>
    <w:rsid w:val="00155500"/>
    <w:rsid w:val="00157EF7"/>
    <w:rsid w:val="001637FE"/>
    <w:rsid w:val="00166139"/>
    <w:rsid w:val="0016665C"/>
    <w:rsid w:val="001730EC"/>
    <w:rsid w:val="00174E46"/>
    <w:rsid w:val="00175A45"/>
    <w:rsid w:val="00181DAB"/>
    <w:rsid w:val="001858F4"/>
    <w:rsid w:val="00185AD6"/>
    <w:rsid w:val="0019074D"/>
    <w:rsid w:val="001A0FB9"/>
    <w:rsid w:val="001A465E"/>
    <w:rsid w:val="001A4767"/>
    <w:rsid w:val="001A6EA1"/>
    <w:rsid w:val="001A6FAB"/>
    <w:rsid w:val="001B7CDA"/>
    <w:rsid w:val="001C1FB8"/>
    <w:rsid w:val="001C4647"/>
    <w:rsid w:val="001D0157"/>
    <w:rsid w:val="001D0638"/>
    <w:rsid w:val="001D3465"/>
    <w:rsid w:val="001D4287"/>
    <w:rsid w:val="001D7D3E"/>
    <w:rsid w:val="001F5CE5"/>
    <w:rsid w:val="001F782A"/>
    <w:rsid w:val="00203904"/>
    <w:rsid w:val="00203FAB"/>
    <w:rsid w:val="0020543F"/>
    <w:rsid w:val="00206B28"/>
    <w:rsid w:val="00211E15"/>
    <w:rsid w:val="002132D5"/>
    <w:rsid w:val="00233E31"/>
    <w:rsid w:val="00235765"/>
    <w:rsid w:val="002367E5"/>
    <w:rsid w:val="00244011"/>
    <w:rsid w:val="00245383"/>
    <w:rsid w:val="00252C4D"/>
    <w:rsid w:val="00253D96"/>
    <w:rsid w:val="00261E75"/>
    <w:rsid w:val="002631A3"/>
    <w:rsid w:val="00263274"/>
    <w:rsid w:val="00265F97"/>
    <w:rsid w:val="002675C4"/>
    <w:rsid w:val="00275076"/>
    <w:rsid w:val="002859A1"/>
    <w:rsid w:val="00287045"/>
    <w:rsid w:val="002879DC"/>
    <w:rsid w:val="0029293D"/>
    <w:rsid w:val="00292E0F"/>
    <w:rsid w:val="00294B19"/>
    <w:rsid w:val="00295C59"/>
    <w:rsid w:val="00296BA8"/>
    <w:rsid w:val="00297A80"/>
    <w:rsid w:val="002A1E80"/>
    <w:rsid w:val="002A2E25"/>
    <w:rsid w:val="002A32C0"/>
    <w:rsid w:val="002B01BF"/>
    <w:rsid w:val="002B12FD"/>
    <w:rsid w:val="002B1B68"/>
    <w:rsid w:val="002B298C"/>
    <w:rsid w:val="002C14EF"/>
    <w:rsid w:val="002C1EBF"/>
    <w:rsid w:val="002C49A5"/>
    <w:rsid w:val="002D09C9"/>
    <w:rsid w:val="002E0A8E"/>
    <w:rsid w:val="002E219E"/>
    <w:rsid w:val="002E2B85"/>
    <w:rsid w:val="002E2E81"/>
    <w:rsid w:val="002E5F6A"/>
    <w:rsid w:val="002E60D4"/>
    <w:rsid w:val="002F4179"/>
    <w:rsid w:val="002F434A"/>
    <w:rsid w:val="002F4A14"/>
    <w:rsid w:val="002F4DD9"/>
    <w:rsid w:val="0030175D"/>
    <w:rsid w:val="0031012B"/>
    <w:rsid w:val="00312E5A"/>
    <w:rsid w:val="00314856"/>
    <w:rsid w:val="00317CC4"/>
    <w:rsid w:val="00320896"/>
    <w:rsid w:val="00327E6C"/>
    <w:rsid w:val="00332455"/>
    <w:rsid w:val="00342D4D"/>
    <w:rsid w:val="00344E28"/>
    <w:rsid w:val="00346737"/>
    <w:rsid w:val="0034791C"/>
    <w:rsid w:val="00351E66"/>
    <w:rsid w:val="0035347F"/>
    <w:rsid w:val="0035356C"/>
    <w:rsid w:val="00355582"/>
    <w:rsid w:val="00360171"/>
    <w:rsid w:val="003605D4"/>
    <w:rsid w:val="00360677"/>
    <w:rsid w:val="003612EA"/>
    <w:rsid w:val="00361ABA"/>
    <w:rsid w:val="00362B62"/>
    <w:rsid w:val="0037021E"/>
    <w:rsid w:val="00371D07"/>
    <w:rsid w:val="00376669"/>
    <w:rsid w:val="00377658"/>
    <w:rsid w:val="00381C02"/>
    <w:rsid w:val="00384799"/>
    <w:rsid w:val="0038525D"/>
    <w:rsid w:val="00385C7A"/>
    <w:rsid w:val="0038637C"/>
    <w:rsid w:val="00390A6D"/>
    <w:rsid w:val="00394438"/>
    <w:rsid w:val="00397521"/>
    <w:rsid w:val="003A1544"/>
    <w:rsid w:val="003A57D7"/>
    <w:rsid w:val="003B024C"/>
    <w:rsid w:val="003B0EF7"/>
    <w:rsid w:val="003B26C6"/>
    <w:rsid w:val="003B4C9F"/>
    <w:rsid w:val="003B735E"/>
    <w:rsid w:val="003C0194"/>
    <w:rsid w:val="003C60F6"/>
    <w:rsid w:val="003D02E8"/>
    <w:rsid w:val="003D0E6F"/>
    <w:rsid w:val="003D565A"/>
    <w:rsid w:val="003E07C0"/>
    <w:rsid w:val="003E1270"/>
    <w:rsid w:val="003E167E"/>
    <w:rsid w:val="003E2D04"/>
    <w:rsid w:val="003E3D11"/>
    <w:rsid w:val="003E4276"/>
    <w:rsid w:val="003F2744"/>
    <w:rsid w:val="003F3D8A"/>
    <w:rsid w:val="003F6CBA"/>
    <w:rsid w:val="003F77BF"/>
    <w:rsid w:val="00407B91"/>
    <w:rsid w:val="0041395E"/>
    <w:rsid w:val="00413C89"/>
    <w:rsid w:val="00414A77"/>
    <w:rsid w:val="004158C3"/>
    <w:rsid w:val="004173F2"/>
    <w:rsid w:val="0042549F"/>
    <w:rsid w:val="0042561B"/>
    <w:rsid w:val="0042584F"/>
    <w:rsid w:val="00432371"/>
    <w:rsid w:val="004457A0"/>
    <w:rsid w:val="00446747"/>
    <w:rsid w:val="004506DF"/>
    <w:rsid w:val="00452D99"/>
    <w:rsid w:val="00454D1F"/>
    <w:rsid w:val="00465E66"/>
    <w:rsid w:val="00466EB6"/>
    <w:rsid w:val="004727BD"/>
    <w:rsid w:val="004734CD"/>
    <w:rsid w:val="00477ABF"/>
    <w:rsid w:val="00484FCB"/>
    <w:rsid w:val="00487BE9"/>
    <w:rsid w:val="00490ACA"/>
    <w:rsid w:val="004917D3"/>
    <w:rsid w:val="00494097"/>
    <w:rsid w:val="004A368B"/>
    <w:rsid w:val="004A4D23"/>
    <w:rsid w:val="004A6E91"/>
    <w:rsid w:val="004A760B"/>
    <w:rsid w:val="004B2820"/>
    <w:rsid w:val="004B4533"/>
    <w:rsid w:val="004B524A"/>
    <w:rsid w:val="004B5C2E"/>
    <w:rsid w:val="004B6A37"/>
    <w:rsid w:val="004B771E"/>
    <w:rsid w:val="004C3AEF"/>
    <w:rsid w:val="004C6B6C"/>
    <w:rsid w:val="004C6EBB"/>
    <w:rsid w:val="004C70F2"/>
    <w:rsid w:val="004D4F20"/>
    <w:rsid w:val="004D511A"/>
    <w:rsid w:val="004D696E"/>
    <w:rsid w:val="004D6D83"/>
    <w:rsid w:val="004D7475"/>
    <w:rsid w:val="004D7A3D"/>
    <w:rsid w:val="004E0277"/>
    <w:rsid w:val="004E1BF2"/>
    <w:rsid w:val="004E56C5"/>
    <w:rsid w:val="004E62A0"/>
    <w:rsid w:val="004E7028"/>
    <w:rsid w:val="004F013F"/>
    <w:rsid w:val="004F29B2"/>
    <w:rsid w:val="004F4804"/>
    <w:rsid w:val="004F4B4B"/>
    <w:rsid w:val="004F53DE"/>
    <w:rsid w:val="004F7172"/>
    <w:rsid w:val="00500B7A"/>
    <w:rsid w:val="0050181A"/>
    <w:rsid w:val="00504ADE"/>
    <w:rsid w:val="00506450"/>
    <w:rsid w:val="00506A6B"/>
    <w:rsid w:val="0050742E"/>
    <w:rsid w:val="00513F14"/>
    <w:rsid w:val="005141AF"/>
    <w:rsid w:val="00515EC7"/>
    <w:rsid w:val="00521B13"/>
    <w:rsid w:val="005230B0"/>
    <w:rsid w:val="00526759"/>
    <w:rsid w:val="00526880"/>
    <w:rsid w:val="00531140"/>
    <w:rsid w:val="005311C5"/>
    <w:rsid w:val="00533460"/>
    <w:rsid w:val="0053355B"/>
    <w:rsid w:val="00534A83"/>
    <w:rsid w:val="00534ADD"/>
    <w:rsid w:val="00535212"/>
    <w:rsid w:val="00536700"/>
    <w:rsid w:val="00537022"/>
    <w:rsid w:val="00537049"/>
    <w:rsid w:val="0054196B"/>
    <w:rsid w:val="005429E7"/>
    <w:rsid w:val="0054392A"/>
    <w:rsid w:val="005446B8"/>
    <w:rsid w:val="00544938"/>
    <w:rsid w:val="0055081C"/>
    <w:rsid w:val="00552E8C"/>
    <w:rsid w:val="00553FAD"/>
    <w:rsid w:val="00556424"/>
    <w:rsid w:val="00561D74"/>
    <w:rsid w:val="0056410E"/>
    <w:rsid w:val="00564D4D"/>
    <w:rsid w:val="005652A9"/>
    <w:rsid w:val="00570E02"/>
    <w:rsid w:val="005722ED"/>
    <w:rsid w:val="00574282"/>
    <w:rsid w:val="005759C8"/>
    <w:rsid w:val="00582B1A"/>
    <w:rsid w:val="00584FCD"/>
    <w:rsid w:val="005870F4"/>
    <w:rsid w:val="00594425"/>
    <w:rsid w:val="005A0098"/>
    <w:rsid w:val="005A2C12"/>
    <w:rsid w:val="005A3B8A"/>
    <w:rsid w:val="005A72C8"/>
    <w:rsid w:val="005A7EB1"/>
    <w:rsid w:val="005B306E"/>
    <w:rsid w:val="005B49A2"/>
    <w:rsid w:val="005B72D0"/>
    <w:rsid w:val="005C11AF"/>
    <w:rsid w:val="005C2E5B"/>
    <w:rsid w:val="005C5DD2"/>
    <w:rsid w:val="005D31A4"/>
    <w:rsid w:val="005D3B15"/>
    <w:rsid w:val="005E1131"/>
    <w:rsid w:val="005E3C87"/>
    <w:rsid w:val="005E5E8D"/>
    <w:rsid w:val="005E7780"/>
    <w:rsid w:val="005F089D"/>
    <w:rsid w:val="005F13BA"/>
    <w:rsid w:val="005F32EC"/>
    <w:rsid w:val="005F48D9"/>
    <w:rsid w:val="005F4EBB"/>
    <w:rsid w:val="005F7386"/>
    <w:rsid w:val="00601BA2"/>
    <w:rsid w:val="00602FF7"/>
    <w:rsid w:val="006042E5"/>
    <w:rsid w:val="006115D2"/>
    <w:rsid w:val="00617215"/>
    <w:rsid w:val="00617D56"/>
    <w:rsid w:val="00626B7E"/>
    <w:rsid w:val="00627695"/>
    <w:rsid w:val="006334F8"/>
    <w:rsid w:val="00634C6C"/>
    <w:rsid w:val="00640C08"/>
    <w:rsid w:val="00642E5B"/>
    <w:rsid w:val="0064389E"/>
    <w:rsid w:val="0064723F"/>
    <w:rsid w:val="00650A95"/>
    <w:rsid w:val="00650BB9"/>
    <w:rsid w:val="00652155"/>
    <w:rsid w:val="0065293C"/>
    <w:rsid w:val="0065669B"/>
    <w:rsid w:val="00656F83"/>
    <w:rsid w:val="00664D04"/>
    <w:rsid w:val="0066533B"/>
    <w:rsid w:val="00667FC2"/>
    <w:rsid w:val="00670FDB"/>
    <w:rsid w:val="006737AA"/>
    <w:rsid w:val="00674574"/>
    <w:rsid w:val="00676699"/>
    <w:rsid w:val="00676752"/>
    <w:rsid w:val="00682B78"/>
    <w:rsid w:val="0068579B"/>
    <w:rsid w:val="006923D1"/>
    <w:rsid w:val="006949B8"/>
    <w:rsid w:val="006A2EEC"/>
    <w:rsid w:val="006B2E43"/>
    <w:rsid w:val="006B6D3B"/>
    <w:rsid w:val="006B6F5C"/>
    <w:rsid w:val="006C671A"/>
    <w:rsid w:val="006D232A"/>
    <w:rsid w:val="006D4A59"/>
    <w:rsid w:val="006D6F79"/>
    <w:rsid w:val="006E0779"/>
    <w:rsid w:val="006E0B12"/>
    <w:rsid w:val="006E234F"/>
    <w:rsid w:val="006E345B"/>
    <w:rsid w:val="006E34F6"/>
    <w:rsid w:val="006E5A48"/>
    <w:rsid w:val="006E5BA0"/>
    <w:rsid w:val="006F1889"/>
    <w:rsid w:val="006F2296"/>
    <w:rsid w:val="006F4745"/>
    <w:rsid w:val="007020D6"/>
    <w:rsid w:val="007030C4"/>
    <w:rsid w:val="007064DA"/>
    <w:rsid w:val="00712EDD"/>
    <w:rsid w:val="00714D11"/>
    <w:rsid w:val="007159FE"/>
    <w:rsid w:val="00717FA9"/>
    <w:rsid w:val="00735B59"/>
    <w:rsid w:val="007377FC"/>
    <w:rsid w:val="007512C6"/>
    <w:rsid w:val="00751306"/>
    <w:rsid w:val="007524F1"/>
    <w:rsid w:val="00753EFC"/>
    <w:rsid w:val="00756E53"/>
    <w:rsid w:val="00756EAD"/>
    <w:rsid w:val="00762CDA"/>
    <w:rsid w:val="00763A3D"/>
    <w:rsid w:val="007648F2"/>
    <w:rsid w:val="007705A3"/>
    <w:rsid w:val="00770CA7"/>
    <w:rsid w:val="007727D1"/>
    <w:rsid w:val="00773619"/>
    <w:rsid w:val="0077500F"/>
    <w:rsid w:val="007751D7"/>
    <w:rsid w:val="00777AB3"/>
    <w:rsid w:val="00777DB5"/>
    <w:rsid w:val="00780AEB"/>
    <w:rsid w:val="00781161"/>
    <w:rsid w:val="00782D59"/>
    <w:rsid w:val="00787BEC"/>
    <w:rsid w:val="0079223A"/>
    <w:rsid w:val="007A0AC8"/>
    <w:rsid w:val="007A2097"/>
    <w:rsid w:val="007A28D2"/>
    <w:rsid w:val="007A39C8"/>
    <w:rsid w:val="007A4089"/>
    <w:rsid w:val="007B0B23"/>
    <w:rsid w:val="007B6C72"/>
    <w:rsid w:val="007C1483"/>
    <w:rsid w:val="007C15BE"/>
    <w:rsid w:val="007C3339"/>
    <w:rsid w:val="007C6631"/>
    <w:rsid w:val="007C6E37"/>
    <w:rsid w:val="007D045C"/>
    <w:rsid w:val="007E44F8"/>
    <w:rsid w:val="007E70C6"/>
    <w:rsid w:val="007F5652"/>
    <w:rsid w:val="008054AE"/>
    <w:rsid w:val="00806287"/>
    <w:rsid w:val="00811E52"/>
    <w:rsid w:val="008141FF"/>
    <w:rsid w:val="00815F09"/>
    <w:rsid w:val="0081778B"/>
    <w:rsid w:val="00820BDD"/>
    <w:rsid w:val="008212D3"/>
    <w:rsid w:val="00823968"/>
    <w:rsid w:val="00830602"/>
    <w:rsid w:val="0083151A"/>
    <w:rsid w:val="00831CAA"/>
    <w:rsid w:val="008321F8"/>
    <w:rsid w:val="008449F4"/>
    <w:rsid w:val="008463D8"/>
    <w:rsid w:val="008478BB"/>
    <w:rsid w:val="008524DA"/>
    <w:rsid w:val="00853C1F"/>
    <w:rsid w:val="00862380"/>
    <w:rsid w:val="00863AA1"/>
    <w:rsid w:val="00863C1F"/>
    <w:rsid w:val="00863FAF"/>
    <w:rsid w:val="008658E1"/>
    <w:rsid w:val="0087615E"/>
    <w:rsid w:val="00876795"/>
    <w:rsid w:val="00882820"/>
    <w:rsid w:val="00884D66"/>
    <w:rsid w:val="008857B8"/>
    <w:rsid w:val="00890F70"/>
    <w:rsid w:val="008937E3"/>
    <w:rsid w:val="00897BD6"/>
    <w:rsid w:val="008A48C1"/>
    <w:rsid w:val="008A52F5"/>
    <w:rsid w:val="008A5A7C"/>
    <w:rsid w:val="008A75BA"/>
    <w:rsid w:val="008B1C1B"/>
    <w:rsid w:val="008B37E8"/>
    <w:rsid w:val="008B48D7"/>
    <w:rsid w:val="008B5B8D"/>
    <w:rsid w:val="008B6943"/>
    <w:rsid w:val="008C51AD"/>
    <w:rsid w:val="008C6FA5"/>
    <w:rsid w:val="008C728F"/>
    <w:rsid w:val="008D28E2"/>
    <w:rsid w:val="008D5418"/>
    <w:rsid w:val="008E1047"/>
    <w:rsid w:val="008E3691"/>
    <w:rsid w:val="008E434C"/>
    <w:rsid w:val="008E643A"/>
    <w:rsid w:val="008F0389"/>
    <w:rsid w:val="008F0733"/>
    <w:rsid w:val="008F2013"/>
    <w:rsid w:val="008F341C"/>
    <w:rsid w:val="008F61C6"/>
    <w:rsid w:val="008F7951"/>
    <w:rsid w:val="00900A87"/>
    <w:rsid w:val="009026BB"/>
    <w:rsid w:val="00903E32"/>
    <w:rsid w:val="00906FC8"/>
    <w:rsid w:val="0091036D"/>
    <w:rsid w:val="00914A74"/>
    <w:rsid w:val="00915BF3"/>
    <w:rsid w:val="009161B5"/>
    <w:rsid w:val="009205B3"/>
    <w:rsid w:val="009223D0"/>
    <w:rsid w:val="00922E83"/>
    <w:rsid w:val="00922F44"/>
    <w:rsid w:val="0093096C"/>
    <w:rsid w:val="00932F55"/>
    <w:rsid w:val="009360D4"/>
    <w:rsid w:val="0093656A"/>
    <w:rsid w:val="00936B1B"/>
    <w:rsid w:val="009415C3"/>
    <w:rsid w:val="0094324D"/>
    <w:rsid w:val="00947731"/>
    <w:rsid w:val="00951955"/>
    <w:rsid w:val="00953D04"/>
    <w:rsid w:val="00955249"/>
    <w:rsid w:val="00975EA3"/>
    <w:rsid w:val="00980016"/>
    <w:rsid w:val="009831A0"/>
    <w:rsid w:val="00987008"/>
    <w:rsid w:val="009A46D7"/>
    <w:rsid w:val="009A4FDE"/>
    <w:rsid w:val="009A51D0"/>
    <w:rsid w:val="009A6B94"/>
    <w:rsid w:val="009A7B86"/>
    <w:rsid w:val="009B0FFA"/>
    <w:rsid w:val="009B1622"/>
    <w:rsid w:val="009C0F31"/>
    <w:rsid w:val="009C2B67"/>
    <w:rsid w:val="009C38E8"/>
    <w:rsid w:val="009C5051"/>
    <w:rsid w:val="009C52B1"/>
    <w:rsid w:val="009C5BBB"/>
    <w:rsid w:val="009C61A6"/>
    <w:rsid w:val="009C6229"/>
    <w:rsid w:val="009D132F"/>
    <w:rsid w:val="009D1AD6"/>
    <w:rsid w:val="009D5D60"/>
    <w:rsid w:val="009D6A5E"/>
    <w:rsid w:val="009D7B25"/>
    <w:rsid w:val="009D7EF0"/>
    <w:rsid w:val="009F1692"/>
    <w:rsid w:val="009F20CA"/>
    <w:rsid w:val="009F2AC6"/>
    <w:rsid w:val="009F38FB"/>
    <w:rsid w:val="00A05CAF"/>
    <w:rsid w:val="00A118D8"/>
    <w:rsid w:val="00A11C77"/>
    <w:rsid w:val="00A13A71"/>
    <w:rsid w:val="00A14350"/>
    <w:rsid w:val="00A16183"/>
    <w:rsid w:val="00A177C7"/>
    <w:rsid w:val="00A20FD6"/>
    <w:rsid w:val="00A2108E"/>
    <w:rsid w:val="00A22920"/>
    <w:rsid w:val="00A22B78"/>
    <w:rsid w:val="00A23785"/>
    <w:rsid w:val="00A25AD7"/>
    <w:rsid w:val="00A27C03"/>
    <w:rsid w:val="00A30AE8"/>
    <w:rsid w:val="00A32406"/>
    <w:rsid w:val="00A32BF1"/>
    <w:rsid w:val="00A37F5A"/>
    <w:rsid w:val="00A401C4"/>
    <w:rsid w:val="00A4086F"/>
    <w:rsid w:val="00A46AD1"/>
    <w:rsid w:val="00A476E3"/>
    <w:rsid w:val="00A538A3"/>
    <w:rsid w:val="00A553CC"/>
    <w:rsid w:val="00A60632"/>
    <w:rsid w:val="00A640C6"/>
    <w:rsid w:val="00A643CF"/>
    <w:rsid w:val="00A72890"/>
    <w:rsid w:val="00A738F0"/>
    <w:rsid w:val="00A73FCD"/>
    <w:rsid w:val="00A76360"/>
    <w:rsid w:val="00A77512"/>
    <w:rsid w:val="00A82617"/>
    <w:rsid w:val="00A8393E"/>
    <w:rsid w:val="00A851EA"/>
    <w:rsid w:val="00A8548C"/>
    <w:rsid w:val="00A856B5"/>
    <w:rsid w:val="00A858C5"/>
    <w:rsid w:val="00A8707F"/>
    <w:rsid w:val="00A932B0"/>
    <w:rsid w:val="00A937DF"/>
    <w:rsid w:val="00A950D5"/>
    <w:rsid w:val="00AA1AF4"/>
    <w:rsid w:val="00AA255B"/>
    <w:rsid w:val="00AA3881"/>
    <w:rsid w:val="00AA3C9A"/>
    <w:rsid w:val="00AA5DA5"/>
    <w:rsid w:val="00AB35DF"/>
    <w:rsid w:val="00AB67EF"/>
    <w:rsid w:val="00AC3E3B"/>
    <w:rsid w:val="00AC428E"/>
    <w:rsid w:val="00AC484C"/>
    <w:rsid w:val="00AC7916"/>
    <w:rsid w:val="00AD0BD3"/>
    <w:rsid w:val="00AD6662"/>
    <w:rsid w:val="00AE121A"/>
    <w:rsid w:val="00AE41F9"/>
    <w:rsid w:val="00AE553C"/>
    <w:rsid w:val="00AE5E93"/>
    <w:rsid w:val="00AE6701"/>
    <w:rsid w:val="00AF07F7"/>
    <w:rsid w:val="00AF0BB3"/>
    <w:rsid w:val="00AF1194"/>
    <w:rsid w:val="00AF283E"/>
    <w:rsid w:val="00AF2C80"/>
    <w:rsid w:val="00AF4655"/>
    <w:rsid w:val="00AF5BA0"/>
    <w:rsid w:val="00AF7BE2"/>
    <w:rsid w:val="00B0103B"/>
    <w:rsid w:val="00B0163B"/>
    <w:rsid w:val="00B04D10"/>
    <w:rsid w:val="00B07126"/>
    <w:rsid w:val="00B07A32"/>
    <w:rsid w:val="00B21971"/>
    <w:rsid w:val="00B21F89"/>
    <w:rsid w:val="00B22069"/>
    <w:rsid w:val="00B32167"/>
    <w:rsid w:val="00B34CC1"/>
    <w:rsid w:val="00B36F45"/>
    <w:rsid w:val="00B40CA5"/>
    <w:rsid w:val="00B425C2"/>
    <w:rsid w:val="00B42712"/>
    <w:rsid w:val="00B439B9"/>
    <w:rsid w:val="00B43E6A"/>
    <w:rsid w:val="00B444D4"/>
    <w:rsid w:val="00B50A9C"/>
    <w:rsid w:val="00B50C12"/>
    <w:rsid w:val="00B50DBD"/>
    <w:rsid w:val="00B5258D"/>
    <w:rsid w:val="00B541D4"/>
    <w:rsid w:val="00B568E8"/>
    <w:rsid w:val="00B61F4F"/>
    <w:rsid w:val="00B63A5F"/>
    <w:rsid w:val="00B6470E"/>
    <w:rsid w:val="00B669F3"/>
    <w:rsid w:val="00B711B7"/>
    <w:rsid w:val="00B72B1A"/>
    <w:rsid w:val="00B73814"/>
    <w:rsid w:val="00B76245"/>
    <w:rsid w:val="00B7625D"/>
    <w:rsid w:val="00B82B71"/>
    <w:rsid w:val="00B92D32"/>
    <w:rsid w:val="00B9461D"/>
    <w:rsid w:val="00BA1E67"/>
    <w:rsid w:val="00BA6701"/>
    <w:rsid w:val="00BA6ADD"/>
    <w:rsid w:val="00BA760C"/>
    <w:rsid w:val="00BA79AD"/>
    <w:rsid w:val="00BB1D70"/>
    <w:rsid w:val="00BB4010"/>
    <w:rsid w:val="00BC0372"/>
    <w:rsid w:val="00BC06AC"/>
    <w:rsid w:val="00BC4B2B"/>
    <w:rsid w:val="00BC4EBF"/>
    <w:rsid w:val="00BD1624"/>
    <w:rsid w:val="00BD313D"/>
    <w:rsid w:val="00BD6947"/>
    <w:rsid w:val="00BD794E"/>
    <w:rsid w:val="00BE027D"/>
    <w:rsid w:val="00BE673F"/>
    <w:rsid w:val="00BE67A7"/>
    <w:rsid w:val="00BE6C78"/>
    <w:rsid w:val="00BE6E9E"/>
    <w:rsid w:val="00BF449B"/>
    <w:rsid w:val="00BF5F66"/>
    <w:rsid w:val="00C015F7"/>
    <w:rsid w:val="00C026B4"/>
    <w:rsid w:val="00C0514A"/>
    <w:rsid w:val="00C05B93"/>
    <w:rsid w:val="00C05D5E"/>
    <w:rsid w:val="00C06FD5"/>
    <w:rsid w:val="00C13B63"/>
    <w:rsid w:val="00C17119"/>
    <w:rsid w:val="00C17DA5"/>
    <w:rsid w:val="00C24C3D"/>
    <w:rsid w:val="00C250F3"/>
    <w:rsid w:val="00C25291"/>
    <w:rsid w:val="00C26DAB"/>
    <w:rsid w:val="00C3241F"/>
    <w:rsid w:val="00C3691B"/>
    <w:rsid w:val="00C47A8A"/>
    <w:rsid w:val="00C511B9"/>
    <w:rsid w:val="00C544DB"/>
    <w:rsid w:val="00C54F93"/>
    <w:rsid w:val="00C55C6B"/>
    <w:rsid w:val="00C57E30"/>
    <w:rsid w:val="00C60629"/>
    <w:rsid w:val="00C6365E"/>
    <w:rsid w:val="00C67150"/>
    <w:rsid w:val="00C70289"/>
    <w:rsid w:val="00C70923"/>
    <w:rsid w:val="00C71644"/>
    <w:rsid w:val="00C716D6"/>
    <w:rsid w:val="00C746D2"/>
    <w:rsid w:val="00C76EC8"/>
    <w:rsid w:val="00C779B1"/>
    <w:rsid w:val="00C77C20"/>
    <w:rsid w:val="00C8425B"/>
    <w:rsid w:val="00C92EDF"/>
    <w:rsid w:val="00C95AD1"/>
    <w:rsid w:val="00C97F02"/>
    <w:rsid w:val="00CA0D7C"/>
    <w:rsid w:val="00CA1B36"/>
    <w:rsid w:val="00CA244A"/>
    <w:rsid w:val="00CA644F"/>
    <w:rsid w:val="00CB1BCA"/>
    <w:rsid w:val="00CB67B4"/>
    <w:rsid w:val="00CC3308"/>
    <w:rsid w:val="00CC3895"/>
    <w:rsid w:val="00CC6382"/>
    <w:rsid w:val="00CC7E2B"/>
    <w:rsid w:val="00CD3194"/>
    <w:rsid w:val="00CD38E9"/>
    <w:rsid w:val="00CD41FA"/>
    <w:rsid w:val="00CE0113"/>
    <w:rsid w:val="00CE2FE2"/>
    <w:rsid w:val="00CE4EA1"/>
    <w:rsid w:val="00CE501F"/>
    <w:rsid w:val="00CE5186"/>
    <w:rsid w:val="00CF0598"/>
    <w:rsid w:val="00CF2B9C"/>
    <w:rsid w:val="00CF3744"/>
    <w:rsid w:val="00D04A47"/>
    <w:rsid w:val="00D04EC3"/>
    <w:rsid w:val="00D116E2"/>
    <w:rsid w:val="00D143D5"/>
    <w:rsid w:val="00D26D80"/>
    <w:rsid w:val="00D3139D"/>
    <w:rsid w:val="00D332B5"/>
    <w:rsid w:val="00D354EA"/>
    <w:rsid w:val="00D3573C"/>
    <w:rsid w:val="00D40735"/>
    <w:rsid w:val="00D40DF9"/>
    <w:rsid w:val="00D42F0C"/>
    <w:rsid w:val="00D465BF"/>
    <w:rsid w:val="00D50784"/>
    <w:rsid w:val="00D51C77"/>
    <w:rsid w:val="00D51E13"/>
    <w:rsid w:val="00D51FB6"/>
    <w:rsid w:val="00D65603"/>
    <w:rsid w:val="00D7228F"/>
    <w:rsid w:val="00D75981"/>
    <w:rsid w:val="00D76584"/>
    <w:rsid w:val="00D854AF"/>
    <w:rsid w:val="00D9256D"/>
    <w:rsid w:val="00D92C98"/>
    <w:rsid w:val="00D9410D"/>
    <w:rsid w:val="00D947BA"/>
    <w:rsid w:val="00DA2F14"/>
    <w:rsid w:val="00DA524D"/>
    <w:rsid w:val="00DB38E9"/>
    <w:rsid w:val="00DB3C2B"/>
    <w:rsid w:val="00DB5937"/>
    <w:rsid w:val="00DC1DB1"/>
    <w:rsid w:val="00DC46CA"/>
    <w:rsid w:val="00DC5563"/>
    <w:rsid w:val="00DC6412"/>
    <w:rsid w:val="00DD1584"/>
    <w:rsid w:val="00DD26CE"/>
    <w:rsid w:val="00DD706C"/>
    <w:rsid w:val="00DD7177"/>
    <w:rsid w:val="00DE4A8A"/>
    <w:rsid w:val="00DE581C"/>
    <w:rsid w:val="00DE5DEE"/>
    <w:rsid w:val="00DE62BC"/>
    <w:rsid w:val="00DE6481"/>
    <w:rsid w:val="00DF3975"/>
    <w:rsid w:val="00DF3F45"/>
    <w:rsid w:val="00DF5E55"/>
    <w:rsid w:val="00E00DB7"/>
    <w:rsid w:val="00E01018"/>
    <w:rsid w:val="00E05B09"/>
    <w:rsid w:val="00E07DD1"/>
    <w:rsid w:val="00E169B3"/>
    <w:rsid w:val="00E22AC9"/>
    <w:rsid w:val="00E24CE3"/>
    <w:rsid w:val="00E2570A"/>
    <w:rsid w:val="00E2734F"/>
    <w:rsid w:val="00E3043D"/>
    <w:rsid w:val="00E444C3"/>
    <w:rsid w:val="00E4522A"/>
    <w:rsid w:val="00E46004"/>
    <w:rsid w:val="00E465F6"/>
    <w:rsid w:val="00E52261"/>
    <w:rsid w:val="00E52FAD"/>
    <w:rsid w:val="00E653BB"/>
    <w:rsid w:val="00E65843"/>
    <w:rsid w:val="00E66015"/>
    <w:rsid w:val="00E672A6"/>
    <w:rsid w:val="00E678BE"/>
    <w:rsid w:val="00E72942"/>
    <w:rsid w:val="00E76FB9"/>
    <w:rsid w:val="00E77951"/>
    <w:rsid w:val="00E77BE5"/>
    <w:rsid w:val="00E80DA0"/>
    <w:rsid w:val="00E823D2"/>
    <w:rsid w:val="00E90753"/>
    <w:rsid w:val="00E909E6"/>
    <w:rsid w:val="00E9114F"/>
    <w:rsid w:val="00E93706"/>
    <w:rsid w:val="00EA1F6C"/>
    <w:rsid w:val="00EA4366"/>
    <w:rsid w:val="00EA7762"/>
    <w:rsid w:val="00EB2528"/>
    <w:rsid w:val="00EB2B59"/>
    <w:rsid w:val="00EB5B61"/>
    <w:rsid w:val="00EC0A65"/>
    <w:rsid w:val="00EC3063"/>
    <w:rsid w:val="00EC32D4"/>
    <w:rsid w:val="00EC442C"/>
    <w:rsid w:val="00EC64E2"/>
    <w:rsid w:val="00ED5748"/>
    <w:rsid w:val="00ED633C"/>
    <w:rsid w:val="00EE1584"/>
    <w:rsid w:val="00EF34A0"/>
    <w:rsid w:val="00EF74DE"/>
    <w:rsid w:val="00F007F3"/>
    <w:rsid w:val="00F00C64"/>
    <w:rsid w:val="00F05B4E"/>
    <w:rsid w:val="00F10357"/>
    <w:rsid w:val="00F11470"/>
    <w:rsid w:val="00F11605"/>
    <w:rsid w:val="00F12A03"/>
    <w:rsid w:val="00F13B4D"/>
    <w:rsid w:val="00F16A9C"/>
    <w:rsid w:val="00F214E2"/>
    <w:rsid w:val="00F229B4"/>
    <w:rsid w:val="00F23829"/>
    <w:rsid w:val="00F2564E"/>
    <w:rsid w:val="00F301F8"/>
    <w:rsid w:val="00F31501"/>
    <w:rsid w:val="00F323C1"/>
    <w:rsid w:val="00F37CD4"/>
    <w:rsid w:val="00F40D4F"/>
    <w:rsid w:val="00F50DDC"/>
    <w:rsid w:val="00F5372C"/>
    <w:rsid w:val="00F615FB"/>
    <w:rsid w:val="00F66903"/>
    <w:rsid w:val="00F67AA9"/>
    <w:rsid w:val="00F7204B"/>
    <w:rsid w:val="00F72DEB"/>
    <w:rsid w:val="00F8009C"/>
    <w:rsid w:val="00F8033E"/>
    <w:rsid w:val="00F83776"/>
    <w:rsid w:val="00F842EB"/>
    <w:rsid w:val="00F85211"/>
    <w:rsid w:val="00F85E2F"/>
    <w:rsid w:val="00F862EE"/>
    <w:rsid w:val="00F874C2"/>
    <w:rsid w:val="00F93147"/>
    <w:rsid w:val="00F93877"/>
    <w:rsid w:val="00F965F7"/>
    <w:rsid w:val="00FA1E93"/>
    <w:rsid w:val="00FA2081"/>
    <w:rsid w:val="00FA3275"/>
    <w:rsid w:val="00FA5126"/>
    <w:rsid w:val="00FA60BB"/>
    <w:rsid w:val="00FA63CA"/>
    <w:rsid w:val="00FB0984"/>
    <w:rsid w:val="00FB18FB"/>
    <w:rsid w:val="00FB2317"/>
    <w:rsid w:val="00FB2D6C"/>
    <w:rsid w:val="00FB78A1"/>
    <w:rsid w:val="00FC0765"/>
    <w:rsid w:val="00FC2CFD"/>
    <w:rsid w:val="00FC3014"/>
    <w:rsid w:val="00FC6786"/>
    <w:rsid w:val="00FC6F89"/>
    <w:rsid w:val="00FD5004"/>
    <w:rsid w:val="00FD695E"/>
    <w:rsid w:val="00FE09D4"/>
    <w:rsid w:val="00FE0AB2"/>
    <w:rsid w:val="00FE0C4D"/>
    <w:rsid w:val="00FE104B"/>
    <w:rsid w:val="00FE2333"/>
    <w:rsid w:val="00FE2FA4"/>
    <w:rsid w:val="00FE41DC"/>
    <w:rsid w:val="00FE643C"/>
    <w:rsid w:val="00FF3248"/>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61441"/>
    <o:shapelayout v:ext="edit">
      <o:idmap v:ext="edit" data="1"/>
    </o:shapelayout>
  </w:shapeDefaults>
  <w:decimalSymbol w:val=","/>
  <w:listSeparator w:val=";"/>
  <w14:docId w14:val="7DFA266D"/>
  <w15:docId w15:val="{A7D013A9-CC8B-4AE4-AC72-299D0098E62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5">
    <w:lsdException w:name="Normal" w:semiHidden="1" w:uiPriority="4"/>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4"/>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4"/>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11"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4"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atentStyles>
  <w:style w:type="paragraph" w:default="1" w:styleId="Normal">
    <w:name w:val="Normal"/>
    <w:uiPriority w:val="4"/>
    <w:semiHidden/>
    <w:rsid w:val="00B07A32"/>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uiPriority w:val="14"/>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3D0E6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5F48D9"/>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3D0E6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5F48D9"/>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B425C2"/>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5F48D9"/>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032E6D"/>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5F48D9"/>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032E6D"/>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5F48D9"/>
    <w:rPr>
      <w:rFonts w:ascii="Times New Roman" w:hAnsi="Times New Roman"/>
      <w:i/>
      <w:sz w:val="20"/>
    </w:rPr>
  </w:style>
  <w:style w:type="paragraph" w:customStyle="1" w:styleId="FigurRubrik">
    <w:name w:val="Figur Rubrik"/>
    <w:basedOn w:val="RKbas"/>
    <w:next w:val="FigurUnderrubrik"/>
    <w:link w:val="FigurRubrikChar"/>
    <w:uiPriority w:val="4"/>
    <w:rsid w:val="0038525D"/>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FigurRubrikChar">
    <w:name w:val="Figur Rubrik Char"/>
    <w:basedOn w:val="RKbasChar"/>
    <w:link w:val="FigurRubrik"/>
    <w:uiPriority w:val="4"/>
    <w:rsid w:val="00CE501F"/>
    <w:rPr>
      <w:rFonts w:ascii="Trade Gothic Pro" w:eastAsia="Times New Roman" w:hAnsi="Trade Gothic Pro" w:cs="Times New Roman"/>
      <w:b/>
      <w:sz w:val="18"/>
      <w:szCs w:val="20"/>
    </w:rPr>
  </w:style>
  <w:style w:type="paragraph" w:customStyle="1" w:styleId="FigurUnderrubrik">
    <w:name w:val="Figur Underrubrik"/>
    <w:basedOn w:val="RKbas"/>
    <w:link w:val="FigurUnderrubrikChar"/>
    <w:uiPriority w:val="4"/>
    <w:rsid w:val="0038525D"/>
    <w:pPr>
      <w:keepNext/>
      <w:keepLines/>
      <w:tabs>
        <w:tab w:val="right" w:pos="5897"/>
      </w:tabs>
      <w:overflowPunct w:val="0"/>
      <w:autoSpaceDE w:val="0"/>
      <w:autoSpaceDN w:val="0"/>
      <w:adjustRightInd w:val="0"/>
      <w:spacing w:after="100" w:line="200" w:lineRule="exact"/>
      <w:ind w:left="1134"/>
      <w:textAlignment w:val="baseline"/>
    </w:pPr>
    <w:rPr>
      <w:rFonts w:ascii="Trade Gothic Pro" w:eastAsia="Times New Roman" w:hAnsi="Trade Gothic Pro" w:cs="Times New Roman"/>
      <w:sz w:val="17"/>
      <w:szCs w:val="20"/>
    </w:rPr>
  </w:style>
  <w:style w:type="character" w:customStyle="1" w:styleId="FigurUnderrubrikChar">
    <w:name w:val="Figur Underrubrik Char"/>
    <w:basedOn w:val="RKbasChar"/>
    <w:link w:val="FigurUnderrubrik"/>
    <w:uiPriority w:val="4"/>
    <w:rsid w:val="00CE501F"/>
    <w:rPr>
      <w:rFonts w:ascii="Trade Gothic Pro" w:eastAsia="Times New Roman" w:hAnsi="Trade Gothic Pro"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D0638"/>
    <w:pPr>
      <w:spacing w:after="240"/>
    </w:pPr>
  </w:style>
  <w:style w:type="character" w:customStyle="1" w:styleId="BilagarubrikChar">
    <w:name w:val="Bilaga rubrik Char"/>
    <w:basedOn w:val="RKbasChar"/>
    <w:link w:val="Bilagarubrik"/>
    <w:rsid w:val="000B3DDA"/>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E0C4D"/>
    <w:pPr>
      <w:jc w:val="left"/>
    </w:pPr>
    <w:rPr>
      <w:sz w:val="30"/>
    </w:rPr>
  </w:style>
  <w:style w:type="character" w:customStyle="1" w:styleId="ProprubrikChar">
    <w:name w:val="Prop. rubrik Char"/>
    <w:basedOn w:val="BrdtextChar"/>
    <w:link w:val="Proprubrik"/>
    <w:semiHidden/>
    <w:rsid w:val="007648F2"/>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8"/>
    <w:rsid w:val="0056410E"/>
    <w:pPr>
      <w:keepNext/>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8"/>
    <w:rsid w:val="005F48D9"/>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b/>
      <w:spacing w:val="4"/>
      <w:szCs w:val="20"/>
    </w:rPr>
  </w:style>
  <w:style w:type="character" w:customStyle="1" w:styleId="TabellHuvudChar">
    <w:name w:val="Tabell Huvud Char"/>
    <w:basedOn w:val="RKbasChar"/>
    <w:link w:val="TabellHuvud"/>
    <w:uiPriority w:val="18"/>
    <w:rsid w:val="00B0103B"/>
    <w:rPr>
      <w:rFonts w:ascii="Trade Gothic LT Std Cn" w:eastAsia="Times New Roman" w:hAnsi="Trade Gothic LT Std Cn" w:cs="Times New Roman"/>
      <w:b/>
      <w:spacing w:val="4"/>
      <w:sz w:val="18"/>
      <w:szCs w:val="20"/>
    </w:rPr>
  </w:style>
  <w:style w:type="paragraph" w:customStyle="1" w:styleId="TabellRader">
    <w:name w:val="Tabell Rader"/>
    <w:basedOn w:val="RKbas"/>
    <w:link w:val="TabellRader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spacing w:val="4"/>
      <w:szCs w:val="20"/>
    </w:rPr>
  </w:style>
  <w:style w:type="character" w:customStyle="1" w:styleId="TabellRaderChar">
    <w:name w:val="Tabell Rader Char"/>
    <w:basedOn w:val="RKbasChar"/>
    <w:link w:val="TabellRader"/>
    <w:uiPriority w:val="18"/>
    <w:rsid w:val="00B0103B"/>
    <w:rPr>
      <w:rFonts w:ascii="Trade Gothic LT Std Cn" w:eastAsia="Times New Roman" w:hAnsi="Trade Gothic LT Std Cn" w:cs="Times New Roman"/>
      <w:spacing w:val="4"/>
      <w:sz w:val="18"/>
      <w:szCs w:val="20"/>
    </w:rPr>
  </w:style>
  <w:style w:type="paragraph" w:customStyle="1" w:styleId="TabellRubrik">
    <w:name w:val="Tabell Rubrik"/>
    <w:basedOn w:val="RKbas"/>
    <w:next w:val="FigurUnderrubrik"/>
    <w:link w:val="TabellRubrikChar"/>
    <w:uiPriority w:val="18"/>
    <w:qFormat/>
    <w:rsid w:val="008463D8"/>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TabellRubrikChar">
    <w:name w:val="Tabell Rubrik Char"/>
    <w:basedOn w:val="RKbasChar"/>
    <w:link w:val="TabellRubrik"/>
    <w:uiPriority w:val="18"/>
    <w:rsid w:val="00B0103B"/>
    <w:rPr>
      <w:rFonts w:ascii="Trade Gothic Pro" w:eastAsia="Times New Roman" w:hAnsi="Trade Gothic Pro" w:cs="Times New Roman"/>
      <w:b/>
      <w:sz w:val="18"/>
      <w:szCs w:val="20"/>
    </w:rPr>
  </w:style>
  <w:style w:type="paragraph" w:customStyle="1" w:styleId="TabellSlutsumma">
    <w:name w:val="Tabell Slutsumma"/>
    <w:basedOn w:val="TabellRader"/>
    <w:link w:val="TabellSlutsummaChar"/>
    <w:uiPriority w:val="18"/>
    <w:qFormat/>
    <w:rsid w:val="005A0098"/>
    <w:rPr>
      <w:b/>
      <w:spacing w:val="0"/>
    </w:rPr>
  </w:style>
  <w:style w:type="character" w:customStyle="1" w:styleId="TabellSlutsummaChar">
    <w:name w:val="Tabell Slutsumma Char"/>
    <w:basedOn w:val="TabellRaderChar"/>
    <w:link w:val="TabellSlutsumma"/>
    <w:uiPriority w:val="18"/>
    <w:rsid w:val="00B0103B"/>
    <w:rPr>
      <w:rFonts w:ascii="Trade Gothic LT Std Cn" w:eastAsia="Times New Roman" w:hAnsi="Trade Gothic LT Std Cn" w:cs="Times New Roman"/>
      <w:b/>
      <w:spacing w:val="4"/>
      <w:sz w:val="18"/>
      <w:szCs w:val="20"/>
    </w:rPr>
  </w:style>
  <w:style w:type="paragraph" w:customStyle="1" w:styleId="TabellUnderrubrik">
    <w:name w:val="Tabell Underrubrik"/>
    <w:basedOn w:val="TabellRubrik"/>
    <w:next w:val="Brdtext"/>
    <w:link w:val="TabellUnderrubrikChar"/>
    <w:uiPriority w:val="18"/>
    <w:qFormat/>
    <w:rsid w:val="005A0098"/>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uiPriority w:val="18"/>
    <w:rsid w:val="00B0103B"/>
    <w:rPr>
      <w:rFonts w:ascii="Trade Gothic Pro" w:eastAsia="Times New Roman" w:hAnsi="Trade Gothic Pro"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68579B"/>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7648F2"/>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07A32"/>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31012B"/>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7648F2"/>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44"/>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uiPriority w:val="4"/>
    <w:rsid w:val="0056410E"/>
    <w:pPr>
      <w:keepNext/>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uiPriority w:val="4"/>
    <w:rsid w:val="00CE501F"/>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44"/>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44"/>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character" w:styleId="Kommentarsreferens">
    <w:name w:val="annotation reference"/>
    <w:basedOn w:val="Standardstycketeckensnitt"/>
    <w:uiPriority w:val="99"/>
    <w:semiHidden/>
    <w:rsid w:val="00717FA9"/>
    <w:rPr>
      <w:sz w:val="16"/>
      <w:szCs w:val="16"/>
    </w:rPr>
  </w:style>
  <w:style w:type="paragraph" w:styleId="Kommentarer">
    <w:name w:val="annotation text"/>
    <w:basedOn w:val="Normal"/>
    <w:link w:val="KommentarerChar"/>
    <w:uiPriority w:val="99"/>
    <w:semiHidden/>
    <w:rsid w:val="00717FA9"/>
    <w:pPr>
      <w:spacing w:line="240" w:lineRule="auto"/>
    </w:pPr>
    <w:rPr>
      <w:sz w:val="20"/>
    </w:rPr>
  </w:style>
  <w:style w:type="character" w:customStyle="1" w:styleId="KommentarerChar">
    <w:name w:val="Kommentarer Char"/>
    <w:basedOn w:val="Standardstycketeckensnitt"/>
    <w:link w:val="Kommentarer"/>
    <w:uiPriority w:val="99"/>
    <w:semiHidden/>
    <w:rsid w:val="00717FA9"/>
    <w:rPr>
      <w:rFonts w:eastAsia="Times New Roman" w:cs="Times New Roman"/>
      <w:sz w:val="20"/>
      <w:szCs w:val="20"/>
    </w:rPr>
  </w:style>
  <w:style w:type="paragraph" w:styleId="Kommentarsmne">
    <w:name w:val="annotation subject"/>
    <w:basedOn w:val="Kommentarer"/>
    <w:next w:val="Kommentarer"/>
    <w:link w:val="KommentarsmneChar"/>
    <w:uiPriority w:val="99"/>
    <w:semiHidden/>
    <w:rsid w:val="00717FA9"/>
    <w:rPr>
      <w:b/>
      <w:bCs/>
    </w:rPr>
  </w:style>
  <w:style w:type="character" w:customStyle="1" w:styleId="KommentarsmneChar">
    <w:name w:val="Kommentarsämne Char"/>
    <w:basedOn w:val="KommentarerChar"/>
    <w:link w:val="Kommentarsmne"/>
    <w:uiPriority w:val="99"/>
    <w:semiHidden/>
    <w:rsid w:val="00717FA9"/>
    <w:rPr>
      <w:rFonts w:eastAsia="Times New Roman" w:cs="Times New Roman"/>
      <w:b/>
      <w:bCs/>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_rels/document.xml.rels><?xml version="1.0" encoding="UTF-8" standalone="yes"?>
<Relationships xmlns="http://schemas.openxmlformats.org/package/2006/relationships"><Relationship Id="rId26" Type="http://schemas.openxmlformats.org/officeDocument/2006/relationships/header" Target="header6.xml"/><Relationship Id="rId117" Type="http://schemas.openxmlformats.org/officeDocument/2006/relationships/footer" Target="footer56.xml"/><Relationship Id="rId21" Type="http://schemas.openxmlformats.org/officeDocument/2006/relationships/footer" Target="footer3.xml"/><Relationship Id="rId42" Type="http://schemas.openxmlformats.org/officeDocument/2006/relationships/footer" Target="footer15.xml"/><Relationship Id="rId47" Type="http://schemas.openxmlformats.org/officeDocument/2006/relationships/footer" Target="footer18.xml"/><Relationship Id="rId63" Type="http://schemas.openxmlformats.org/officeDocument/2006/relationships/header" Target="header22.xml"/><Relationship Id="rId68" Type="http://schemas.openxmlformats.org/officeDocument/2006/relationships/footer" Target="footer29.xml"/><Relationship Id="rId84" Type="http://schemas.openxmlformats.org/officeDocument/2006/relationships/footer" Target="footer37.xml"/><Relationship Id="rId89" Type="http://schemas.openxmlformats.org/officeDocument/2006/relationships/footer" Target="footer40.xml"/><Relationship Id="rId112" Type="http://schemas.openxmlformats.org/officeDocument/2006/relationships/footer" Target="footer53.xml"/><Relationship Id="rId133" Type="http://schemas.openxmlformats.org/officeDocument/2006/relationships/footer" Target="footer66.xml"/><Relationship Id="rId138" Type="http://schemas.openxmlformats.org/officeDocument/2006/relationships/header" Target="header55.xml"/><Relationship Id="rId154" Type="http://schemas.openxmlformats.org/officeDocument/2006/relationships/footer" Target="footer76.xml"/><Relationship Id="rId159" Type="http://schemas.openxmlformats.org/officeDocument/2006/relationships/header" Target="header66.xml"/><Relationship Id="rId16" Type="http://schemas.openxmlformats.org/officeDocument/2006/relationships/header" Target="header1.xml"/><Relationship Id="rId107" Type="http://schemas.openxmlformats.org/officeDocument/2006/relationships/header" Target="header42.xml"/><Relationship Id="rId11" Type="http://schemas.openxmlformats.org/officeDocument/2006/relationships/settings" Target="settings.xml"/><Relationship Id="rId32" Type="http://schemas.openxmlformats.org/officeDocument/2006/relationships/footer" Target="footer9.xml"/><Relationship Id="rId37" Type="http://schemas.openxmlformats.org/officeDocument/2006/relationships/footer" Target="footer12.xml"/><Relationship Id="rId53" Type="http://schemas.openxmlformats.org/officeDocument/2006/relationships/footer" Target="footer21.xml"/><Relationship Id="rId58" Type="http://schemas.openxmlformats.org/officeDocument/2006/relationships/footer" Target="footer24.xml"/><Relationship Id="rId74" Type="http://schemas.openxmlformats.org/officeDocument/2006/relationships/footer" Target="footer32.xml"/><Relationship Id="rId79" Type="http://schemas.openxmlformats.org/officeDocument/2006/relationships/footer" Target="footer34.xml"/><Relationship Id="rId102" Type="http://schemas.openxmlformats.org/officeDocument/2006/relationships/footer" Target="footer48.xml"/><Relationship Id="rId123" Type="http://schemas.openxmlformats.org/officeDocument/2006/relationships/footer" Target="footer60.xml"/><Relationship Id="rId128" Type="http://schemas.openxmlformats.org/officeDocument/2006/relationships/footer" Target="footer63.xml"/><Relationship Id="rId144" Type="http://schemas.openxmlformats.org/officeDocument/2006/relationships/header" Target="header58.xml"/><Relationship Id="rId149" Type="http://schemas.openxmlformats.org/officeDocument/2006/relationships/footer" Target="footer74.xml"/><Relationship Id="rId5" Type="http://schemas.openxmlformats.org/officeDocument/2006/relationships/customXml" Target="../customXml/item5.xml"/><Relationship Id="rId90" Type="http://schemas.openxmlformats.org/officeDocument/2006/relationships/footer" Target="footer41.xml"/><Relationship Id="rId95" Type="http://schemas.openxmlformats.org/officeDocument/2006/relationships/footer" Target="footer44.xml"/><Relationship Id="rId160" Type="http://schemas.openxmlformats.org/officeDocument/2006/relationships/footer" Target="footer79.xml"/><Relationship Id="rId165" Type="http://schemas.openxmlformats.org/officeDocument/2006/relationships/theme" Target="theme/theme1.xml"/><Relationship Id="rId22" Type="http://schemas.openxmlformats.org/officeDocument/2006/relationships/header" Target="header4.xml"/><Relationship Id="rId27" Type="http://schemas.openxmlformats.org/officeDocument/2006/relationships/footer" Target="footer6.xml"/><Relationship Id="rId43" Type="http://schemas.openxmlformats.org/officeDocument/2006/relationships/header" Target="header13.xml"/><Relationship Id="rId48" Type="http://schemas.openxmlformats.org/officeDocument/2006/relationships/header" Target="header15.xml"/><Relationship Id="rId64" Type="http://schemas.openxmlformats.org/officeDocument/2006/relationships/footer" Target="footer27.xml"/><Relationship Id="rId69" Type="http://schemas.openxmlformats.org/officeDocument/2006/relationships/header" Target="header25.xml"/><Relationship Id="rId113" Type="http://schemas.openxmlformats.org/officeDocument/2006/relationships/footer" Target="footer54.xml"/><Relationship Id="rId118" Type="http://schemas.openxmlformats.org/officeDocument/2006/relationships/footer" Target="footer57.xml"/><Relationship Id="rId134" Type="http://schemas.openxmlformats.org/officeDocument/2006/relationships/header" Target="header53.xml"/><Relationship Id="rId139" Type="http://schemas.openxmlformats.org/officeDocument/2006/relationships/footer" Target="footer69.xml"/><Relationship Id="rId80" Type="http://schemas.openxmlformats.org/officeDocument/2006/relationships/footer" Target="footer35.xml"/><Relationship Id="rId85" Type="http://schemas.openxmlformats.org/officeDocument/2006/relationships/footer" Target="footer38.xml"/><Relationship Id="rId150" Type="http://schemas.openxmlformats.org/officeDocument/2006/relationships/header" Target="header61.xml"/><Relationship Id="rId155" Type="http://schemas.openxmlformats.org/officeDocument/2006/relationships/footer" Target="footer77.xml"/><Relationship Id="rId12" Type="http://schemas.openxmlformats.org/officeDocument/2006/relationships/webSettings" Target="webSettings.xml"/><Relationship Id="rId17" Type="http://schemas.openxmlformats.org/officeDocument/2006/relationships/header" Target="header2.xml"/><Relationship Id="rId33" Type="http://schemas.openxmlformats.org/officeDocument/2006/relationships/header" Target="header9.xml"/><Relationship Id="rId38" Type="http://schemas.openxmlformats.org/officeDocument/2006/relationships/header" Target="header11.xml"/><Relationship Id="rId59" Type="http://schemas.openxmlformats.org/officeDocument/2006/relationships/header" Target="header20.xml"/><Relationship Id="rId103" Type="http://schemas.openxmlformats.org/officeDocument/2006/relationships/header" Target="header40.xml"/><Relationship Id="rId108" Type="http://schemas.openxmlformats.org/officeDocument/2006/relationships/footer" Target="footer51.xml"/><Relationship Id="rId124" Type="http://schemas.openxmlformats.org/officeDocument/2006/relationships/header" Target="header49.xml"/><Relationship Id="rId129" Type="http://schemas.openxmlformats.org/officeDocument/2006/relationships/header" Target="header51.xml"/><Relationship Id="rId54" Type="http://schemas.openxmlformats.org/officeDocument/2006/relationships/header" Target="header18.xml"/><Relationship Id="rId70" Type="http://schemas.openxmlformats.org/officeDocument/2006/relationships/footer" Target="footer30.xml"/><Relationship Id="rId75" Type="http://schemas.openxmlformats.org/officeDocument/2006/relationships/header" Target="header28.xml"/><Relationship Id="rId91" Type="http://schemas.openxmlformats.org/officeDocument/2006/relationships/footer" Target="footer42.xml"/><Relationship Id="rId96" Type="http://schemas.openxmlformats.org/officeDocument/2006/relationships/footer" Target="footer45.xml"/><Relationship Id="rId140" Type="http://schemas.openxmlformats.org/officeDocument/2006/relationships/header" Target="header56.xml"/><Relationship Id="rId145" Type="http://schemas.openxmlformats.org/officeDocument/2006/relationships/footer" Target="footer72.xml"/><Relationship Id="rId161" Type="http://schemas.openxmlformats.org/officeDocument/2006/relationships/footer" Target="footer80.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footer" Target="footer11.xml"/><Relationship Id="rId49" Type="http://schemas.openxmlformats.org/officeDocument/2006/relationships/header" Target="header16.xml"/><Relationship Id="rId57" Type="http://schemas.openxmlformats.org/officeDocument/2006/relationships/footer" Target="footer23.xml"/><Relationship Id="rId106" Type="http://schemas.openxmlformats.org/officeDocument/2006/relationships/footer" Target="footer50.xml"/><Relationship Id="rId114" Type="http://schemas.openxmlformats.org/officeDocument/2006/relationships/header" Target="header45.xml"/><Relationship Id="rId119" Type="http://schemas.openxmlformats.org/officeDocument/2006/relationships/header" Target="header47.xml"/><Relationship Id="rId127" Type="http://schemas.openxmlformats.org/officeDocument/2006/relationships/footer" Target="footer62.xml"/><Relationship Id="rId10" Type="http://schemas.openxmlformats.org/officeDocument/2006/relationships/styles" Target="styles.xml"/><Relationship Id="rId31" Type="http://schemas.openxmlformats.org/officeDocument/2006/relationships/footer" Target="footer8.xml"/><Relationship Id="rId44" Type="http://schemas.openxmlformats.org/officeDocument/2006/relationships/header" Target="header14.xml"/><Relationship Id="rId52" Type="http://schemas.openxmlformats.org/officeDocument/2006/relationships/header" Target="header17.xml"/><Relationship Id="rId60" Type="http://schemas.openxmlformats.org/officeDocument/2006/relationships/header" Target="header21.xml"/><Relationship Id="rId65" Type="http://schemas.openxmlformats.org/officeDocument/2006/relationships/header" Target="header23.xml"/><Relationship Id="rId73" Type="http://schemas.openxmlformats.org/officeDocument/2006/relationships/footer" Target="footer31.xml"/><Relationship Id="rId78" Type="http://schemas.openxmlformats.org/officeDocument/2006/relationships/header" Target="header30.xml"/><Relationship Id="rId81" Type="http://schemas.openxmlformats.org/officeDocument/2006/relationships/footer" Target="footer36.xml"/><Relationship Id="rId86" Type="http://schemas.openxmlformats.org/officeDocument/2006/relationships/footer" Target="footer39.xml"/><Relationship Id="rId94" Type="http://schemas.openxmlformats.org/officeDocument/2006/relationships/footer" Target="footer43.xml"/><Relationship Id="rId99" Type="http://schemas.openxmlformats.org/officeDocument/2006/relationships/footer" Target="footer46.xml"/><Relationship Id="rId101" Type="http://schemas.openxmlformats.org/officeDocument/2006/relationships/header" Target="header39.xml"/><Relationship Id="rId122" Type="http://schemas.openxmlformats.org/officeDocument/2006/relationships/footer" Target="footer59.xml"/><Relationship Id="rId130" Type="http://schemas.openxmlformats.org/officeDocument/2006/relationships/header" Target="header52.xml"/><Relationship Id="rId135" Type="http://schemas.openxmlformats.org/officeDocument/2006/relationships/header" Target="header54.xml"/><Relationship Id="rId143" Type="http://schemas.openxmlformats.org/officeDocument/2006/relationships/footer" Target="footer71.xml"/><Relationship Id="rId148" Type="http://schemas.openxmlformats.org/officeDocument/2006/relationships/footer" Target="footer73.xml"/><Relationship Id="rId151" Type="http://schemas.openxmlformats.org/officeDocument/2006/relationships/footer" Target="footer75.xml"/><Relationship Id="rId156" Type="http://schemas.openxmlformats.org/officeDocument/2006/relationships/header" Target="header64.xml"/><Relationship Id="rId164"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numbering" Target="numbering.xml"/><Relationship Id="rId13" Type="http://schemas.openxmlformats.org/officeDocument/2006/relationships/footnotes" Target="footnotes.xml"/><Relationship Id="rId18" Type="http://schemas.openxmlformats.org/officeDocument/2006/relationships/footer" Target="footer1.xml"/><Relationship Id="rId39" Type="http://schemas.openxmlformats.org/officeDocument/2006/relationships/header" Target="header12.xml"/><Relationship Id="rId109" Type="http://schemas.openxmlformats.org/officeDocument/2006/relationships/header" Target="header43.xml"/><Relationship Id="rId34" Type="http://schemas.openxmlformats.org/officeDocument/2006/relationships/header" Target="header10.xml"/><Relationship Id="rId50" Type="http://schemas.openxmlformats.org/officeDocument/2006/relationships/footer" Target="footer19.xml"/><Relationship Id="rId55" Type="http://schemas.openxmlformats.org/officeDocument/2006/relationships/header" Target="header19.xml"/><Relationship Id="rId76" Type="http://schemas.openxmlformats.org/officeDocument/2006/relationships/footer" Target="footer33.xml"/><Relationship Id="rId97" Type="http://schemas.openxmlformats.org/officeDocument/2006/relationships/header" Target="header37.xml"/><Relationship Id="rId104" Type="http://schemas.openxmlformats.org/officeDocument/2006/relationships/header" Target="header41.xml"/><Relationship Id="rId120" Type="http://schemas.openxmlformats.org/officeDocument/2006/relationships/header" Target="header48.xml"/><Relationship Id="rId125" Type="http://schemas.openxmlformats.org/officeDocument/2006/relationships/header" Target="header50.xml"/><Relationship Id="rId141" Type="http://schemas.openxmlformats.org/officeDocument/2006/relationships/header" Target="header57.xml"/><Relationship Id="rId146" Type="http://schemas.openxmlformats.org/officeDocument/2006/relationships/header" Target="header59.xml"/><Relationship Id="rId7" Type="http://schemas.openxmlformats.org/officeDocument/2006/relationships/customXml" Target="../customXml/item7.xml"/><Relationship Id="rId71" Type="http://schemas.openxmlformats.org/officeDocument/2006/relationships/header" Target="header26.xml"/><Relationship Id="rId92" Type="http://schemas.openxmlformats.org/officeDocument/2006/relationships/header" Target="header35.xml"/><Relationship Id="rId162" Type="http://schemas.openxmlformats.org/officeDocument/2006/relationships/header" Target="header67.xml"/><Relationship Id="rId2" Type="http://schemas.openxmlformats.org/officeDocument/2006/relationships/customXml" Target="../customXml/item2.xml"/><Relationship Id="rId29" Type="http://schemas.openxmlformats.org/officeDocument/2006/relationships/header" Target="header8.xml"/><Relationship Id="rId24" Type="http://schemas.openxmlformats.org/officeDocument/2006/relationships/footer" Target="footer4.xml"/><Relationship Id="rId40" Type="http://schemas.openxmlformats.org/officeDocument/2006/relationships/footer" Target="footer13.xml"/><Relationship Id="rId45" Type="http://schemas.openxmlformats.org/officeDocument/2006/relationships/footer" Target="footer16.xml"/><Relationship Id="rId66" Type="http://schemas.openxmlformats.org/officeDocument/2006/relationships/header" Target="header24.xml"/><Relationship Id="rId87" Type="http://schemas.openxmlformats.org/officeDocument/2006/relationships/header" Target="header33.xml"/><Relationship Id="rId110" Type="http://schemas.openxmlformats.org/officeDocument/2006/relationships/header" Target="header44.xml"/><Relationship Id="rId115" Type="http://schemas.openxmlformats.org/officeDocument/2006/relationships/header" Target="header46.xml"/><Relationship Id="rId131" Type="http://schemas.openxmlformats.org/officeDocument/2006/relationships/footer" Target="footer64.xml"/><Relationship Id="rId136" Type="http://schemas.openxmlformats.org/officeDocument/2006/relationships/footer" Target="footer67.xml"/><Relationship Id="rId157" Type="http://schemas.openxmlformats.org/officeDocument/2006/relationships/footer" Target="footer78.xml"/><Relationship Id="rId61" Type="http://schemas.openxmlformats.org/officeDocument/2006/relationships/footer" Target="footer25.xml"/><Relationship Id="rId82" Type="http://schemas.openxmlformats.org/officeDocument/2006/relationships/header" Target="header31.xml"/><Relationship Id="rId152" Type="http://schemas.openxmlformats.org/officeDocument/2006/relationships/header" Target="header62.xml"/><Relationship Id="rId19" Type="http://schemas.openxmlformats.org/officeDocument/2006/relationships/footer" Target="footer2.xml"/><Relationship Id="rId14" Type="http://schemas.openxmlformats.org/officeDocument/2006/relationships/endnotes" Target="endnotes.xml"/><Relationship Id="rId30" Type="http://schemas.openxmlformats.org/officeDocument/2006/relationships/footer" Target="footer7.xml"/><Relationship Id="rId35" Type="http://schemas.openxmlformats.org/officeDocument/2006/relationships/footer" Target="footer10.xml"/><Relationship Id="rId56" Type="http://schemas.openxmlformats.org/officeDocument/2006/relationships/footer" Target="footer22.xml"/><Relationship Id="rId77" Type="http://schemas.openxmlformats.org/officeDocument/2006/relationships/header" Target="header29.xml"/><Relationship Id="rId100" Type="http://schemas.openxmlformats.org/officeDocument/2006/relationships/footer" Target="footer47.xml"/><Relationship Id="rId105" Type="http://schemas.openxmlformats.org/officeDocument/2006/relationships/footer" Target="footer49.xml"/><Relationship Id="rId126" Type="http://schemas.openxmlformats.org/officeDocument/2006/relationships/footer" Target="footer61.xml"/><Relationship Id="rId147" Type="http://schemas.openxmlformats.org/officeDocument/2006/relationships/header" Target="header60.xml"/><Relationship Id="rId8" Type="http://schemas.openxmlformats.org/officeDocument/2006/relationships/customXml" Target="../customXml/item8.xml"/><Relationship Id="rId51" Type="http://schemas.openxmlformats.org/officeDocument/2006/relationships/footer" Target="footer20.xml"/><Relationship Id="rId72" Type="http://schemas.openxmlformats.org/officeDocument/2006/relationships/header" Target="header27.xml"/><Relationship Id="rId93" Type="http://schemas.openxmlformats.org/officeDocument/2006/relationships/header" Target="header36.xml"/><Relationship Id="rId98" Type="http://schemas.openxmlformats.org/officeDocument/2006/relationships/header" Target="header38.xml"/><Relationship Id="rId121" Type="http://schemas.openxmlformats.org/officeDocument/2006/relationships/footer" Target="footer58.xml"/><Relationship Id="rId142" Type="http://schemas.openxmlformats.org/officeDocument/2006/relationships/footer" Target="footer70.xml"/><Relationship Id="rId163" Type="http://schemas.openxmlformats.org/officeDocument/2006/relationships/footer" Target="footer81.xml"/><Relationship Id="rId3" Type="http://schemas.openxmlformats.org/officeDocument/2006/relationships/customXml" Target="../customXml/item3.xml"/><Relationship Id="rId25" Type="http://schemas.openxmlformats.org/officeDocument/2006/relationships/footer" Target="footer5.xml"/><Relationship Id="rId46" Type="http://schemas.openxmlformats.org/officeDocument/2006/relationships/footer" Target="footer17.xml"/><Relationship Id="rId67" Type="http://schemas.openxmlformats.org/officeDocument/2006/relationships/footer" Target="footer28.xml"/><Relationship Id="rId116" Type="http://schemas.openxmlformats.org/officeDocument/2006/relationships/footer" Target="footer55.xml"/><Relationship Id="rId137" Type="http://schemas.openxmlformats.org/officeDocument/2006/relationships/footer" Target="footer68.xml"/><Relationship Id="rId158" Type="http://schemas.openxmlformats.org/officeDocument/2006/relationships/header" Target="header65.xml"/><Relationship Id="rId20" Type="http://schemas.openxmlformats.org/officeDocument/2006/relationships/header" Target="header3.xml"/><Relationship Id="rId41" Type="http://schemas.openxmlformats.org/officeDocument/2006/relationships/footer" Target="footer14.xml"/><Relationship Id="rId62" Type="http://schemas.openxmlformats.org/officeDocument/2006/relationships/footer" Target="footer26.xml"/><Relationship Id="rId83" Type="http://schemas.openxmlformats.org/officeDocument/2006/relationships/header" Target="header32.xml"/><Relationship Id="rId88" Type="http://schemas.openxmlformats.org/officeDocument/2006/relationships/header" Target="header34.xml"/><Relationship Id="rId111" Type="http://schemas.openxmlformats.org/officeDocument/2006/relationships/footer" Target="footer52.xml"/><Relationship Id="rId132" Type="http://schemas.openxmlformats.org/officeDocument/2006/relationships/footer" Target="footer65.xml"/><Relationship Id="rId153" Type="http://schemas.openxmlformats.org/officeDocument/2006/relationships/header" Target="header63.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fi-fma/V/Lagstiftning/Forms/Prop-samling/Prop-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13" ma:contentTypeDescription="Skapa nytt dokument med möjlighet att välja RK-mall" ma:contentTypeScope="" ma:versionID="8c2192f88689a49f2da826d7cca0f17a">
  <xsd:schema xmlns:xsd="http://www.w3.org/2001/XMLSchema" xmlns:xs="http://www.w3.org/2001/XMLSchema" xmlns:p="http://schemas.microsoft.com/office/2006/metadata/properties" xmlns:ns2="cc625d36-bb37-4650-91b9-0c96159295ba" xmlns:ns4="4e9c2f0c-7bf8-49af-8356-cbf363fc78a7" xmlns:ns5="18f3d968-6251-40b0-9f11-012b293496c2" xmlns:ns6="9c9941df-7074-4a92-bf99-225d24d78d61" xmlns:ns7="4f5ca95d-8798-43a8-9b50-3b2f8b9416bf" targetNamespace="http://schemas.microsoft.com/office/2006/metadata/properties" ma:root="true" ma:fieldsID="1681bc89ccd329170f41fe0b4c84ec09" ns2:_="" ns4:_="" ns5:_="" ns6:_="" ns7:_="">
    <xsd:import namespace="cc625d36-bb37-4650-91b9-0c96159295ba"/>
    <xsd:import namespace="4e9c2f0c-7bf8-49af-8356-cbf363fc78a7"/>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k46d94c0acf84ab9a79866a9d8b1905f" minOccurs="0"/>
                <xsd:element ref="ns2:TaxCatchAll" minOccurs="0"/>
                <xsd:element ref="ns2:TaxCatchAllLabel" minOccurs="0"/>
                <xsd:element ref="ns4:RecordNumber" minOccurs="0"/>
                <xsd:element ref="ns5:RKNyckelord" minOccurs="0"/>
                <xsd:element ref="ns2:edbe0b5c82304c8e847ab7b8c02a77c3" minOccurs="0"/>
                <xsd:element ref="ns4:DirtyMigration"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4"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5"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5"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9" nillable="true" ma:displayName="Diarienummer" ma:internalName="RecordNumber">
      <xsd:simpleType>
        <xsd:restriction base="dms:Text">
          <xsd:maxLength value="255"/>
        </xsd:restriction>
      </xsd:simpleType>
    </xsd:element>
    <xsd:element name="DirtyMigration" ma:index="16"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0"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Innehållstyp"/>
        <xsd:element ref="dc:title" minOccurs="0" maxOccurs="1" ma:index="3"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haredContentType xmlns="Microsoft.SharePoint.Taxonomy.ContentTypeSync" SourceId="d07acfae-4dfa-4949-99a8-259efd31a6ae" ContentTypeId="0x010100BBA312BF02777149882D207184EC35C032" PreviousValue="false"/>
</file>

<file path=customXml/item5.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TaxCatchAll xmlns="cc625d36-bb37-4650-91b9-0c96159295ba">
      <Value>25</Value>
    </TaxCatchAll>
    <DirtyMigration xmlns="4e9c2f0c-7bf8-49af-8356-cbf363fc78a7">false</DirtyMigration>
    <RKNyckelord xmlns="18f3d968-6251-40b0-9f11-012b293496c2" xsi:nil="true"/>
    <_dlc_DocId xmlns="4f5ca95d-8798-43a8-9b50-3b2f8b9416bf">6VV7YVCVAJZ7-373442560-8476</_dlc_DocId>
    <_dlc_DocIdUrl xmlns="4f5ca95d-8798-43a8-9b50-3b2f8b9416bf">
      <Url>https://dhs.sp.regeringskansliet.se/yta/sb-gransk/_layouts/15/DocIdRedir.aspx?ID=6VV7YVCVAJZ7-373442560-8476</Url>
      <Description>6VV7YVCVAJZ7-373442560-8476</Description>
    </_dlc_DocIdUrl>
  </documentManagement>
</p:properties>
</file>

<file path=customXml/item6.xml><?xml version="1.0" encoding="utf-8"?>
<dokumentvärden xmlns="http://rkdhs/mallar/lagstiftning/Prop/Prop.xsd">
  <departementsnamn>Finansdepartementet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Johansson, Baylan, Hallengren, Hultqvist, Bolund, Damberg, Shekarabi, Ygeman, Eriksson, Linde, Ekström, Eneroth, Dahlgren, Nilsson, Ernkrans, Hallberg, Micko</närvarande>
  <föredragande>statsminister Löfven, ordförande, och statsråden Lövin, Johansson, Baylan, Hallengren, Hultqvist, Andersson, Bolund, Damberg, Shekarabi, Ygeman, Eriksson, Linde, Ekström, Eneroth, Dahlgren, Nilsson, Ernkrans, Lindhagen, Lind, Hallberg, Nordmark, Micko</föredragande>
  <departementsenhet id="Finansdepartementet"/>
  <dokumentnummer etikett="Prop.">2019/20:37</dokumentnummer>
  <titel>Kompletterande bestämmelser till EU:s förordning om värdepapperisering</titel>
  <template id="14"/>
  <kapitel/>
  <avsnitt/>
  <fastaavsnitt/>
  <bilagor>
    <bilaga bilagenummer="1" bilageetikett="Bilaga"/>
    <bilaga bilagenummer="2" bilageetikett="Bilaga"/>
    <bilaga bilagenummer="3" bilageetikett="Bilaga"/>
    <bilaga bilagenummer="4" bilageetikett="Bilaga"/>
    <bilaga bilagenummer="5" bilageetikett="Bilaga"/>
    <bilaga bilagenummer="6" bilageetikett="Bilaga"/>
    <bilaga bilagenummer="7" bilageetikett="Bilaga"/>
    <bilaga bilagenummer="8" bilageetikett="Bilaga"/>
    <bilaga bilagenummer="9" bilageetikett="Bilaga"/>
  </bilagor>
</dokumentvärden>
</file>

<file path=customXml/item7.xml><?xml version="1.0" encoding="utf-8"?>
<b:Sources xmlns:b="http://schemas.openxmlformats.org/officeDocument/2006/bibliography" xmlns="http://schemas.openxmlformats.org/officeDocument/2006/bibliography" SelectedStyle="\APASixthEditionOfficeOnline.xsl" StyleName="APA" Version="6"/>
</file>

<file path=customXml/item8.xml><?xml version="1.0" encoding="utf-8"?>
<?mso-contentType ?>
<customXsn xmlns="http://schemas.microsoft.com/office/2006/metadata/customXsn">
  <xsnLocation/>
  <cached>True</cached>
  <openByDefault>False</openByDefault>
  <xsnScope/>
</customXsn>
</file>

<file path=customXml/itemProps1.xml><?xml version="1.0" encoding="utf-8"?>
<ds:datastoreItem xmlns:ds="http://schemas.openxmlformats.org/officeDocument/2006/customXml" ds:itemID="{7BEB7F8B-353A-4A8B-A035-2A5EEA6CEA0F}"/>
</file>

<file path=customXml/itemProps2.xml><?xml version="1.0" encoding="utf-8"?>
<ds:datastoreItem xmlns:ds="http://schemas.openxmlformats.org/officeDocument/2006/customXml" ds:itemID="{69AFC88B-ADC3-4E0C-ADB7-DBB85C942BA9}"/>
</file>

<file path=customXml/itemProps3.xml><?xml version="1.0" encoding="utf-8"?>
<ds:datastoreItem xmlns:ds="http://schemas.openxmlformats.org/officeDocument/2006/customXml" ds:itemID="{30947436-8726-4A19-A8AC-16B6441D8958}"/>
</file>

<file path=customXml/itemProps4.xml><?xml version="1.0" encoding="utf-8"?>
<ds:datastoreItem xmlns:ds="http://schemas.openxmlformats.org/officeDocument/2006/customXml" ds:itemID="{7AC2585D-E126-44E9-8AC1-59EEF07B3BE1}"/>
</file>

<file path=customXml/itemProps5.xml><?xml version="1.0" encoding="utf-8"?>
<ds:datastoreItem xmlns:ds="http://schemas.openxmlformats.org/officeDocument/2006/customXml" ds:itemID="{B4B69E4C-92D8-461A-980A-2CA35ADD2B78}"/>
</file>

<file path=customXml/itemProps6.xml><?xml version="1.0" encoding="utf-8"?>
<ds:datastoreItem xmlns:ds="http://schemas.openxmlformats.org/officeDocument/2006/customXml" ds:itemID="{068625C3-B546-44A5-B525-B7CC092E5AD6}"/>
</file>

<file path=customXml/itemProps7.xml><?xml version="1.0" encoding="utf-8"?>
<ds:datastoreItem xmlns:ds="http://schemas.openxmlformats.org/officeDocument/2006/customXml" ds:itemID="{AF3211B5-FA3F-4D75-8854-3485DD7CA3E6}"/>
</file>

<file path=customXml/itemProps8.xml><?xml version="1.0" encoding="utf-8"?>
<ds:datastoreItem xmlns:ds="http://schemas.openxmlformats.org/officeDocument/2006/customXml" ds:itemID="{64010AE1-B2F9-4F63-A170-6E94A0BEC772}"/>
</file>

<file path=docProps/app.xml><?xml version="1.0" encoding="utf-8"?>
<Properties xmlns="http://schemas.openxmlformats.org/officeDocument/2006/extended-properties" xmlns:vt="http://schemas.openxmlformats.org/officeDocument/2006/docPropsVTypes">
  <Template>Prop-samling</Template>
  <TotalTime>0</TotalTime>
  <Pages>184</Pages>
  <Words>54782</Words>
  <Characters>290348</Characters>
  <Application>Microsoft Office Word</Application>
  <DocSecurity>0</DocSecurity>
  <Lines>2419</Lines>
  <Paragraphs>688</Paragraphs>
  <ScaleCrop>false</ScaleCrop>
  <HeadingPairs>
    <vt:vector size="2" baseType="variant">
      <vt:variant>
        <vt:lpstr>Rubrik</vt:lpstr>
      </vt:variant>
      <vt:variant>
        <vt:i4>1</vt:i4>
      </vt:variant>
    </vt:vector>
  </HeadingPairs>
  <TitlesOfParts>
    <vt:vector size="1" baseType="lpstr">
      <vt:lpstr>Kompletterande bestämmelser till EU:s förordning om värdepapperisering</vt:lpstr>
    </vt:vector>
  </TitlesOfParts>
  <Company>Regeringskansliet</Company>
  <LinksUpToDate>false</LinksUpToDate>
  <CharactersWithSpaces>344442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Kompletterande bestämmelser till EU:s förordning om värdepapperisering</dc:title>
  <dc:creator>Theodora Jönsson</dc:creator>
  <cp:lastModifiedBy>Jessica Sundqvist</cp:lastModifiedBy>
  <cp:revision>2</cp:revision>
  <cp:lastPrinted>2019-10-24T08:02:00Z</cp:lastPrinted>
  <dcterms:created xsi:type="dcterms:W3CDTF">2019-10-24T08:28:00Z</dcterms:created>
  <dcterms:modified xsi:type="dcterms:W3CDTF">2019-10-24T08:28:00Z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Mallversion">
    <vt:lpwstr>2.1.5</vt:lpwstr>
  </property>
  <property fmtid="{D5CDD505-2E9C-101B-9397-08002B2CF9AE}" pid="4" name="Organisation">
    <vt:lpwstr>25;#Finansdepartementet|0b2f41b1-db50-472c-80a1-d21b0254fb2b</vt:lpwstr>
  </property>
  <property fmtid="{D5CDD505-2E9C-101B-9397-08002B2CF9AE}" pid="5" name="ActivityCategory">
    <vt:lpwstr/>
  </property>
  <property fmtid="{D5CDD505-2E9C-101B-9397-08002B2CF9AE}" pid="6" name="_dlc_DocIdItemGuid">
    <vt:lpwstr>f1473199-1ca8-47b8-a81f-2f74d1f6033a</vt:lpwstr>
  </property>
</Properties>
</file>