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3FB0CA01" w14:textId="77777777" w:rsidR="0007612A" w:rsidRDefault="00A9039A" w:rsidP="00F572D9">
      <w:pPr>
        <w:pStyle w:val="Prophuvudrubrik"/>
      </w:pPr>
      <w:sdt>
        <w:sdtPr>
          <w:alias w:val="Publikation"/>
          <w:tag w:val="Publikation"/>
          <w:id w:val="577641782"/>
          <w:lock w:val="sdtContentLocked"/>
          <w:text/>
        </w:sdtPr>
        <w:sdtEndPr/>
        <w:sdtContent>
          <w:r w:rsidR="0007612A">
            <w:t>Regeringens skrivelse</w:t>
          </w:r>
        </w:sdtContent>
      </w:sdt>
      <w:r w:rsidR="0007612A">
        <w:rPr>
          <w:noProof/>
          <w:lang w:eastAsia="sv-SE"/>
        </w:rPr>
        <mc:AlternateContent>
          <mc:Choice Requires="wps">
            <w:drawing>
              <wp:anchor distT="0" distB="0" distL="114300" distR="114300" simplePos="0" relativeHeight="251659264" behindDoc="1" locked="0" layoutInCell="1" allowOverlap="1" wp14:anchorId="0E42FD88" wp14:editId="3B050FB7">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7AAB5E64" w14:textId="77777777" w:rsidR="0007612A" w:rsidRPr="00811BB8" w:rsidRDefault="0007612A" w:rsidP="00F572D9">
                                <w:pPr>
                                  <w:pStyle w:val="Brdtext"/>
                                </w:pPr>
                                <w:r>
                                  <w:rPr>
                                    <w:noProof/>
                                    <w:lang w:eastAsia="sv-SE"/>
                                  </w:rPr>
                                  <w:drawing>
                                    <wp:inline distT="0" distB="0" distL="0" distR="0" wp14:anchorId="0F189925" wp14:editId="3DB7E65A">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E42FD88"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7AAB5E64" w14:textId="77777777" w:rsidR="0007612A" w:rsidRPr="00811BB8" w:rsidRDefault="0007612A" w:rsidP="00F572D9">
                          <w:pPr>
                            <w:pStyle w:val="Brdtext"/>
                          </w:pPr>
                          <w:r>
                            <w:rPr>
                              <w:noProof/>
                              <w:lang w:eastAsia="sv-SE"/>
                            </w:rPr>
                            <w:drawing>
                              <wp:inline distT="0" distB="0" distL="0" distR="0" wp14:anchorId="0F189925" wp14:editId="3DB7E65A">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sdtContentLocked"/>
        <w:dataBinding w:prefixMappings="xmlns:ns0='http://rkdhs/mallar/lagstiftning/Skr/Skr.xsd'" w:xpath="/ns0:dokumentvärden[1]/ns0:dokumentnummer[1]" w:storeItemID="{068625C3-B546-44A5-B525-B7CC092E5AD6}"/>
        <w:text/>
      </w:sdtPr>
      <w:sdtEndPr/>
      <w:sdtContent>
        <w:p w14:paraId="7C4250AA" w14:textId="287B361A" w:rsidR="0007612A" w:rsidRDefault="00D61CE0" w:rsidP="00F572D9">
          <w:pPr>
            <w:pStyle w:val="Prophuvudrubrik"/>
          </w:pPr>
          <w:r>
            <w:t>2019/20:70</w:t>
          </w:r>
        </w:p>
      </w:sdtContent>
    </w:sdt>
    <w:p w14:paraId="171D94D4" w14:textId="77777777" w:rsidR="0007612A" w:rsidRPr="00D01F17" w:rsidRDefault="0007612A" w:rsidP="00F572D9">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07612A" w14:paraId="6CCDE71C" w14:textId="77777777" w:rsidTr="00C24C3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64E34149" w14:textId="4360C208" w:rsidR="0007612A" w:rsidRDefault="00D61CE0" w:rsidP="00762CDA">
                <w:pPr>
                  <w:pStyle w:val="Proprubrik"/>
                  <w:spacing w:after="20"/>
                </w:pPr>
                <w:r>
                  <w:t>Integritetsskydd vid signalspaning i försvarsunderrättelseverksamhet</w:t>
                </w:r>
              </w:p>
            </w:tc>
          </w:sdtContent>
        </w:sdt>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7D4C772A" w14:textId="60AF4287" w:rsidR="0007612A" w:rsidRDefault="00D61CE0" w:rsidP="00F572D9">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79848ACE" w14:textId="3CD495D4" w:rsidR="0007612A" w:rsidRPr="00141F91" w:rsidRDefault="00D61CE0" w:rsidP="00F572D9">
                <w:pPr>
                  <w:pStyle w:val="Proprubrik"/>
                  <w:rPr>
                    <w:szCs w:val="26"/>
                  </w:rPr>
                </w:pPr>
                <w:r>
                  <w:rPr>
                    <w:szCs w:val="26"/>
                  </w:rPr>
                  <w:t>2019/20:70</w:t>
                </w:r>
              </w:p>
            </w:sdtContent>
          </w:sdt>
        </w:tc>
      </w:tr>
    </w:tbl>
    <w:p w14:paraId="32281B21" w14:textId="77777777" w:rsidR="0007612A" w:rsidRDefault="0007612A" w:rsidP="00762CDA">
      <w:pPr>
        <w:pStyle w:val="Brdtext"/>
        <w:spacing w:before="60"/>
      </w:pPr>
    </w:p>
    <w:p w14:paraId="47A58180" w14:textId="77777777" w:rsidR="0007612A" w:rsidRDefault="0007612A" w:rsidP="00F572D9">
      <w:pPr>
        <w:pStyle w:val="Brdtext"/>
      </w:pPr>
      <w:r>
        <w:t>Regeringen överlämnar denna skrivelse till riksdagen.</w:t>
      </w:r>
    </w:p>
    <w:p w14:paraId="3365F467" w14:textId="77777777" w:rsidR="0007612A" w:rsidRDefault="0007612A" w:rsidP="00F572D9">
      <w:pPr>
        <w:pStyle w:val="Brdtext"/>
      </w:pPr>
    </w:p>
    <w:p w14:paraId="695DD248" w14:textId="484273A6" w:rsidR="0007612A" w:rsidRDefault="0007612A" w:rsidP="00F572D9">
      <w:pPr>
        <w:pStyle w:val="Brdtext"/>
      </w:pPr>
      <w:r>
        <w:t xml:space="preserve">Stockholm </w:t>
      </w:r>
      <w:sdt>
        <w:sdtPr>
          <w:alias w:val="Datum"/>
          <w:tag w:val="Datum"/>
          <w:id w:val="750776800"/>
          <w:date w:fullDate="2019-12-05T00:00:00Z">
            <w:dateFormat w:val="'den' d MMMM yyyy"/>
            <w:lid w:val="sv-SE"/>
            <w:storeMappedDataAs w:val="dateTime"/>
            <w:calendar w:val="gregorian"/>
          </w:date>
        </w:sdtPr>
        <w:sdtEndPr/>
        <w:sdtContent>
          <w:r w:rsidR="00D10C80">
            <w:t>den 5 december 2019</w:t>
          </w:r>
        </w:sdtContent>
      </w:sdt>
    </w:p>
    <w:p w14:paraId="4F58FD35" w14:textId="77777777" w:rsidR="0007612A" w:rsidRDefault="0007612A" w:rsidP="00F572D9">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23F6A70F" w14:textId="430C39C7" w:rsidR="0007612A" w:rsidRDefault="00D10C80" w:rsidP="00F572D9">
          <w:pPr>
            <w:pStyle w:val="Propnamnunderskrift1"/>
          </w:pPr>
          <w:r>
            <w:t xml:space="preserve">Stefan </w:t>
          </w:r>
          <w:proofErr w:type="spellStart"/>
          <w:r>
            <w:t>Löfven</w:t>
          </w:r>
          <w:proofErr w:type="spellEnd"/>
        </w:p>
      </w:sdtContent>
    </w:sdt>
    <w:p w14:paraId="4873A4E5" w14:textId="39AA471D" w:rsidR="0007612A" w:rsidRDefault="0007612A" w:rsidP="00F572D9">
      <w:pPr>
        <w:pStyle w:val="Propnamnunderskrift2"/>
        <w:tabs>
          <w:tab w:val="clear" w:pos="2693"/>
          <w:tab w:val="clear" w:pos="7474"/>
          <w:tab w:val="left" w:pos="2126"/>
        </w:tabs>
      </w:pPr>
      <w:r>
        <w:tab/>
      </w:r>
      <w:sdt>
        <w:sdtPr>
          <w:alias w:val="Namnunderskrift2"/>
          <w:tag w:val="Namnunderskrift2"/>
          <w:id w:val="-873931827"/>
          <w:text/>
        </w:sdtPr>
        <w:sdtEndPr/>
        <w:sdtContent>
          <w:r w:rsidR="00D10C80">
            <w:t>Peter Hultqvist</w:t>
          </w:r>
        </w:sdtContent>
      </w:sdt>
    </w:p>
    <w:p w14:paraId="1789B2BF" w14:textId="70E3A7E2" w:rsidR="0007612A" w:rsidRPr="008624B2" w:rsidRDefault="0007612A" w:rsidP="00F572D9">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sdtContentLocked"/>
          <w:dataBinding w:prefixMappings="xmlns:ns0='http://rkdhs/mallar/lagstiftning/Skr/Skr.xsd'" w:xpath="/ns0:dokumentvärden[1]/ns0:departementsnamn[1]" w:storeItemID="{068625C3-B546-44A5-B525-B7CC092E5AD6}"/>
          <w:text/>
        </w:sdtPr>
        <w:sdtEndPr/>
        <w:sdtContent>
          <w:r w:rsidR="00D61CE0">
            <w:rPr>
              <w:i w:val="0"/>
            </w:rPr>
            <w:t>Försvarsdepartementet</w:t>
          </w:r>
        </w:sdtContent>
      </w:sdt>
      <w:r w:rsidRPr="008624B2">
        <w:rPr>
          <w:i w:val="0"/>
        </w:rPr>
        <w:t>)</w:t>
      </w:r>
    </w:p>
    <w:p w14:paraId="189AFCCA" w14:textId="77777777" w:rsidR="0007612A" w:rsidRDefault="0007612A" w:rsidP="00F572D9">
      <w:pPr>
        <w:pStyle w:val="Brdtextmedindrag"/>
      </w:pPr>
    </w:p>
    <w:p w14:paraId="0CE09C17" w14:textId="77777777" w:rsidR="0007612A" w:rsidRDefault="0007612A" w:rsidP="00F572D9">
      <w:pPr>
        <w:pStyle w:val="Brdtextmedindrag"/>
      </w:pPr>
    </w:p>
    <w:p w14:paraId="1FD0D581" w14:textId="77777777" w:rsidR="0007612A" w:rsidRDefault="0007612A" w:rsidP="00F572D9">
      <w:pPr>
        <w:pStyle w:val="Brdtextmedindrag"/>
      </w:pPr>
    </w:p>
    <w:p w14:paraId="299B83B7" w14:textId="77777777" w:rsidR="0007612A" w:rsidRDefault="0007612A" w:rsidP="00F572D9">
      <w:pPr>
        <w:pStyle w:val="Proprubrik"/>
        <w:spacing w:before="80" w:after="400"/>
      </w:pPr>
      <w:r>
        <w:t>Skrivelsens huvudsakliga innehåll</w:t>
      </w:r>
    </w:p>
    <w:p w14:paraId="28DC79DB" w14:textId="77777777" w:rsidR="00D10C80" w:rsidRDefault="00D10C80" w:rsidP="00D10C80">
      <w:pPr>
        <w:pStyle w:val="Brdtext"/>
      </w:pPr>
      <w:r>
        <w:t>I denna skrivelse redogör regeringen för resultatet av den uppföljning och granskning av signalspaning i försvarsunderrättelseverksamhet som genomförts 2018. Skrivelsen är den årliga rapport som riksdagen begärt i samband med riksdagsbehandlingen av lagen (2008:717) om signalspaning i försvarsunderrättelseverksamhet.</w:t>
      </w:r>
    </w:p>
    <w:p w14:paraId="4E18D2C1" w14:textId="77777777" w:rsidR="0007612A" w:rsidRDefault="0007612A" w:rsidP="00F572D9">
      <w:pPr>
        <w:pStyle w:val="Brdtext"/>
      </w:pP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295A16B3" w14:textId="77777777" w:rsidR="0007612A" w:rsidRPr="00773619" w:rsidRDefault="0007612A" w:rsidP="00601D40">
          <w:pPr>
            <w:pStyle w:val="Innehllsfrteckning"/>
            <w:pageBreakBefore/>
            <w:rPr>
              <w:sz w:val="30"/>
              <w:szCs w:val="30"/>
            </w:rPr>
          </w:pPr>
          <w:r w:rsidRPr="00773619">
            <w:rPr>
              <w:rFonts w:eastAsiaTheme="minorHAnsi"/>
              <w:noProof/>
              <w:sz w:val="30"/>
              <w:szCs w:val="30"/>
            </w:rPr>
            <w:t>Innehållsförteckning</w:t>
          </w:r>
        </w:p>
        <w:p w14:paraId="63043D7B" w14:textId="34BA05DC" w:rsidR="00D61CE0" w:rsidRDefault="0007612A">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22742182" w:history="1">
            <w:r w:rsidR="00D61CE0" w:rsidRPr="009E6C57">
              <w:rPr>
                <w:rStyle w:val="Hyperlnk"/>
              </w:rPr>
              <w:t>1</w:t>
            </w:r>
            <w:r w:rsidR="00D61CE0">
              <w:rPr>
                <w:rFonts w:asciiTheme="minorHAnsi" w:eastAsiaTheme="minorEastAsia" w:hAnsiTheme="minorHAnsi"/>
                <w:sz w:val="22"/>
                <w:lang w:eastAsia="sv-SE"/>
              </w:rPr>
              <w:tab/>
            </w:r>
            <w:r w:rsidR="00D61CE0" w:rsidRPr="009E6C57">
              <w:rPr>
                <w:rStyle w:val="Hyperlnk"/>
              </w:rPr>
              <w:t>Ärendet och dess beredning</w:t>
            </w:r>
            <w:r w:rsidR="00D61CE0">
              <w:rPr>
                <w:webHidden/>
              </w:rPr>
              <w:tab/>
            </w:r>
            <w:r w:rsidR="00D61CE0">
              <w:rPr>
                <w:webHidden/>
              </w:rPr>
              <w:fldChar w:fldCharType="begin"/>
            </w:r>
            <w:r w:rsidR="00D61CE0">
              <w:rPr>
                <w:webHidden/>
              </w:rPr>
              <w:instrText xml:space="preserve"> PAGEREF _Toc22742182 \h </w:instrText>
            </w:r>
            <w:r w:rsidR="00D61CE0">
              <w:rPr>
                <w:webHidden/>
              </w:rPr>
            </w:r>
            <w:r w:rsidR="00D61CE0">
              <w:rPr>
                <w:webHidden/>
              </w:rPr>
              <w:fldChar w:fldCharType="separate"/>
            </w:r>
            <w:r w:rsidR="00CA14E3">
              <w:rPr>
                <w:webHidden/>
              </w:rPr>
              <w:t>3</w:t>
            </w:r>
            <w:r w:rsidR="00D61CE0">
              <w:rPr>
                <w:webHidden/>
              </w:rPr>
              <w:fldChar w:fldCharType="end"/>
            </w:r>
          </w:hyperlink>
        </w:p>
        <w:p w14:paraId="34B785D4" w14:textId="59A08C14" w:rsidR="00D61CE0" w:rsidRDefault="00A9039A">
          <w:pPr>
            <w:pStyle w:val="Innehll1"/>
            <w:rPr>
              <w:rFonts w:asciiTheme="minorHAnsi" w:eastAsiaTheme="minorEastAsia" w:hAnsiTheme="minorHAnsi"/>
              <w:sz w:val="22"/>
              <w:lang w:eastAsia="sv-SE"/>
            </w:rPr>
          </w:pPr>
          <w:hyperlink w:anchor="_Toc22742183" w:history="1">
            <w:r w:rsidR="00D61CE0" w:rsidRPr="009E6C57">
              <w:rPr>
                <w:rStyle w:val="Hyperlnk"/>
              </w:rPr>
              <w:t>2</w:t>
            </w:r>
            <w:r w:rsidR="00D61CE0">
              <w:rPr>
                <w:rFonts w:asciiTheme="minorHAnsi" w:eastAsiaTheme="minorEastAsia" w:hAnsiTheme="minorHAnsi"/>
                <w:sz w:val="22"/>
                <w:lang w:eastAsia="sv-SE"/>
              </w:rPr>
              <w:tab/>
            </w:r>
            <w:r w:rsidR="00D61CE0" w:rsidRPr="009E6C57">
              <w:rPr>
                <w:rStyle w:val="Hyperlnk"/>
              </w:rPr>
              <w:t>Signalspaning i försvarsunderrättelseverksamhet</w:t>
            </w:r>
            <w:r w:rsidR="00D61CE0">
              <w:rPr>
                <w:webHidden/>
              </w:rPr>
              <w:tab/>
            </w:r>
            <w:r w:rsidR="00D61CE0">
              <w:rPr>
                <w:webHidden/>
              </w:rPr>
              <w:fldChar w:fldCharType="begin"/>
            </w:r>
            <w:r w:rsidR="00D61CE0">
              <w:rPr>
                <w:webHidden/>
              </w:rPr>
              <w:instrText xml:space="preserve"> PAGEREF _Toc22742183 \h </w:instrText>
            </w:r>
            <w:r w:rsidR="00D61CE0">
              <w:rPr>
                <w:webHidden/>
              </w:rPr>
            </w:r>
            <w:r w:rsidR="00D61CE0">
              <w:rPr>
                <w:webHidden/>
              </w:rPr>
              <w:fldChar w:fldCharType="separate"/>
            </w:r>
            <w:r w:rsidR="00CA14E3">
              <w:rPr>
                <w:webHidden/>
              </w:rPr>
              <w:t>3</w:t>
            </w:r>
            <w:r w:rsidR="00D61CE0">
              <w:rPr>
                <w:webHidden/>
              </w:rPr>
              <w:fldChar w:fldCharType="end"/>
            </w:r>
          </w:hyperlink>
        </w:p>
        <w:p w14:paraId="7F95F04D" w14:textId="28D96BC9" w:rsidR="00D61CE0" w:rsidRDefault="00A9039A">
          <w:pPr>
            <w:pStyle w:val="Innehll1"/>
            <w:rPr>
              <w:rFonts w:asciiTheme="minorHAnsi" w:eastAsiaTheme="minorEastAsia" w:hAnsiTheme="minorHAnsi"/>
              <w:sz w:val="22"/>
              <w:lang w:eastAsia="sv-SE"/>
            </w:rPr>
          </w:pPr>
          <w:hyperlink w:anchor="_Toc22742184" w:history="1">
            <w:r w:rsidR="00D61CE0" w:rsidRPr="009E6C57">
              <w:rPr>
                <w:rStyle w:val="Hyperlnk"/>
              </w:rPr>
              <w:t>3</w:t>
            </w:r>
            <w:r w:rsidR="00D61CE0">
              <w:rPr>
                <w:rFonts w:asciiTheme="minorHAnsi" w:eastAsiaTheme="minorEastAsia" w:hAnsiTheme="minorHAnsi"/>
                <w:sz w:val="22"/>
                <w:lang w:eastAsia="sv-SE"/>
              </w:rPr>
              <w:tab/>
            </w:r>
            <w:r w:rsidR="00D61CE0" w:rsidRPr="009E6C57">
              <w:rPr>
                <w:rStyle w:val="Hyperlnk"/>
              </w:rPr>
              <w:t>Granskning av signalspaningsverksamheten</w:t>
            </w:r>
            <w:r w:rsidR="00D61CE0">
              <w:rPr>
                <w:webHidden/>
              </w:rPr>
              <w:tab/>
            </w:r>
            <w:r w:rsidR="00D61CE0">
              <w:rPr>
                <w:webHidden/>
              </w:rPr>
              <w:fldChar w:fldCharType="begin"/>
            </w:r>
            <w:r w:rsidR="00D61CE0">
              <w:rPr>
                <w:webHidden/>
              </w:rPr>
              <w:instrText xml:space="preserve"> PAGEREF _Toc22742184 \h </w:instrText>
            </w:r>
            <w:r w:rsidR="00D61CE0">
              <w:rPr>
                <w:webHidden/>
              </w:rPr>
            </w:r>
            <w:r w:rsidR="00D61CE0">
              <w:rPr>
                <w:webHidden/>
              </w:rPr>
              <w:fldChar w:fldCharType="separate"/>
            </w:r>
            <w:r w:rsidR="00CA14E3">
              <w:rPr>
                <w:webHidden/>
              </w:rPr>
              <w:t>4</w:t>
            </w:r>
            <w:r w:rsidR="00D61CE0">
              <w:rPr>
                <w:webHidden/>
              </w:rPr>
              <w:fldChar w:fldCharType="end"/>
            </w:r>
          </w:hyperlink>
        </w:p>
        <w:p w14:paraId="3630B575" w14:textId="45A16C5A" w:rsidR="00D61CE0" w:rsidRDefault="00A9039A">
          <w:pPr>
            <w:pStyle w:val="Innehll2"/>
            <w:rPr>
              <w:rFonts w:asciiTheme="minorHAnsi" w:eastAsiaTheme="minorEastAsia" w:hAnsiTheme="minorHAnsi" w:cstheme="minorBidi"/>
              <w:sz w:val="22"/>
              <w:szCs w:val="22"/>
              <w:lang w:eastAsia="sv-SE"/>
            </w:rPr>
          </w:pPr>
          <w:hyperlink w:anchor="_Toc22742185" w:history="1">
            <w:r w:rsidR="00D61CE0" w:rsidRPr="009E6C57">
              <w:rPr>
                <w:rStyle w:val="Hyperlnk"/>
                <w:rFonts w:eastAsiaTheme="majorEastAsia"/>
              </w:rPr>
              <w:t>3.1</w:t>
            </w:r>
            <w:r w:rsidR="00D61CE0">
              <w:rPr>
                <w:rFonts w:asciiTheme="minorHAnsi" w:eastAsiaTheme="minorEastAsia" w:hAnsiTheme="minorHAnsi" w:cstheme="minorBidi"/>
                <w:sz w:val="22"/>
                <w:szCs w:val="22"/>
                <w:lang w:eastAsia="sv-SE"/>
              </w:rPr>
              <w:tab/>
            </w:r>
            <w:r w:rsidR="00D61CE0" w:rsidRPr="009E6C57">
              <w:rPr>
                <w:rStyle w:val="Hyperlnk"/>
                <w:rFonts w:eastAsiaTheme="majorEastAsia"/>
              </w:rPr>
              <w:t>Statens inspektion för försvarsunderrättelseverksamheten (Siun)</w:t>
            </w:r>
            <w:r w:rsidR="00D61CE0">
              <w:rPr>
                <w:webHidden/>
              </w:rPr>
              <w:tab/>
            </w:r>
            <w:r w:rsidR="00D61CE0">
              <w:rPr>
                <w:webHidden/>
              </w:rPr>
              <w:fldChar w:fldCharType="begin"/>
            </w:r>
            <w:r w:rsidR="00D61CE0">
              <w:rPr>
                <w:webHidden/>
              </w:rPr>
              <w:instrText xml:space="preserve"> PAGEREF _Toc22742185 \h </w:instrText>
            </w:r>
            <w:r w:rsidR="00D61CE0">
              <w:rPr>
                <w:webHidden/>
              </w:rPr>
            </w:r>
            <w:r w:rsidR="00D61CE0">
              <w:rPr>
                <w:webHidden/>
              </w:rPr>
              <w:fldChar w:fldCharType="separate"/>
            </w:r>
            <w:r w:rsidR="00CA14E3">
              <w:rPr>
                <w:webHidden/>
              </w:rPr>
              <w:t>4</w:t>
            </w:r>
            <w:r w:rsidR="00D61CE0">
              <w:rPr>
                <w:webHidden/>
              </w:rPr>
              <w:fldChar w:fldCharType="end"/>
            </w:r>
          </w:hyperlink>
        </w:p>
        <w:p w14:paraId="05AE0A2C" w14:textId="4B6E86BB" w:rsidR="00D61CE0" w:rsidRDefault="00A9039A">
          <w:pPr>
            <w:pStyle w:val="Innehll2"/>
            <w:rPr>
              <w:rFonts w:asciiTheme="minorHAnsi" w:eastAsiaTheme="minorEastAsia" w:hAnsiTheme="minorHAnsi" w:cstheme="minorBidi"/>
              <w:sz w:val="22"/>
              <w:szCs w:val="22"/>
              <w:lang w:eastAsia="sv-SE"/>
            </w:rPr>
          </w:pPr>
          <w:hyperlink w:anchor="_Toc22742186" w:history="1">
            <w:r w:rsidR="00D61CE0" w:rsidRPr="009E6C57">
              <w:rPr>
                <w:rStyle w:val="Hyperlnk"/>
                <w:rFonts w:eastAsiaTheme="majorEastAsia"/>
              </w:rPr>
              <w:t>3.2</w:t>
            </w:r>
            <w:r w:rsidR="00D61CE0">
              <w:rPr>
                <w:rFonts w:asciiTheme="minorHAnsi" w:eastAsiaTheme="minorEastAsia" w:hAnsiTheme="minorHAnsi" w:cstheme="minorBidi"/>
                <w:sz w:val="22"/>
                <w:szCs w:val="22"/>
                <w:lang w:eastAsia="sv-SE"/>
              </w:rPr>
              <w:tab/>
            </w:r>
            <w:r w:rsidR="00D61CE0" w:rsidRPr="009E6C57">
              <w:rPr>
                <w:rStyle w:val="Hyperlnk"/>
                <w:rFonts w:eastAsiaTheme="majorEastAsia"/>
              </w:rPr>
              <w:t>Integritetsskyddsrådet vid Försvarets radioanstalt</w:t>
            </w:r>
            <w:r w:rsidR="00D61CE0">
              <w:rPr>
                <w:webHidden/>
              </w:rPr>
              <w:tab/>
            </w:r>
            <w:r w:rsidR="00D61CE0">
              <w:rPr>
                <w:webHidden/>
              </w:rPr>
              <w:fldChar w:fldCharType="begin"/>
            </w:r>
            <w:r w:rsidR="00D61CE0">
              <w:rPr>
                <w:webHidden/>
              </w:rPr>
              <w:instrText xml:space="preserve"> PAGEREF _Toc22742186 \h </w:instrText>
            </w:r>
            <w:r w:rsidR="00D61CE0">
              <w:rPr>
                <w:webHidden/>
              </w:rPr>
            </w:r>
            <w:r w:rsidR="00D61CE0">
              <w:rPr>
                <w:webHidden/>
              </w:rPr>
              <w:fldChar w:fldCharType="separate"/>
            </w:r>
            <w:r w:rsidR="00CA14E3">
              <w:rPr>
                <w:webHidden/>
              </w:rPr>
              <w:t>5</w:t>
            </w:r>
            <w:r w:rsidR="00D61CE0">
              <w:rPr>
                <w:webHidden/>
              </w:rPr>
              <w:fldChar w:fldCharType="end"/>
            </w:r>
          </w:hyperlink>
        </w:p>
        <w:p w14:paraId="00C8E419" w14:textId="57A1AD4A" w:rsidR="00D61CE0" w:rsidRDefault="00A9039A">
          <w:pPr>
            <w:pStyle w:val="Innehll1"/>
            <w:rPr>
              <w:rFonts w:asciiTheme="minorHAnsi" w:eastAsiaTheme="minorEastAsia" w:hAnsiTheme="minorHAnsi"/>
              <w:sz w:val="22"/>
              <w:lang w:eastAsia="sv-SE"/>
            </w:rPr>
          </w:pPr>
          <w:hyperlink w:anchor="_Toc22742187" w:history="1">
            <w:r w:rsidR="00D61CE0" w:rsidRPr="009E6C57">
              <w:rPr>
                <w:rStyle w:val="Hyperlnk"/>
              </w:rPr>
              <w:t>4</w:t>
            </w:r>
            <w:r w:rsidR="00D61CE0">
              <w:rPr>
                <w:rFonts w:asciiTheme="minorHAnsi" w:eastAsiaTheme="minorEastAsia" w:hAnsiTheme="minorHAnsi"/>
                <w:sz w:val="22"/>
                <w:lang w:eastAsia="sv-SE"/>
              </w:rPr>
              <w:tab/>
            </w:r>
            <w:r w:rsidR="00D61CE0" w:rsidRPr="009E6C57">
              <w:rPr>
                <w:rStyle w:val="Hyperlnk"/>
              </w:rPr>
              <w:t>Slutsatser om signalspaning och personlig integritet</w:t>
            </w:r>
            <w:r w:rsidR="00D61CE0">
              <w:rPr>
                <w:webHidden/>
              </w:rPr>
              <w:tab/>
            </w:r>
            <w:r w:rsidR="00D61CE0">
              <w:rPr>
                <w:webHidden/>
              </w:rPr>
              <w:fldChar w:fldCharType="begin"/>
            </w:r>
            <w:r w:rsidR="00D61CE0">
              <w:rPr>
                <w:webHidden/>
              </w:rPr>
              <w:instrText xml:space="preserve"> PAGEREF _Toc22742187 \h </w:instrText>
            </w:r>
            <w:r w:rsidR="00D61CE0">
              <w:rPr>
                <w:webHidden/>
              </w:rPr>
            </w:r>
            <w:r w:rsidR="00D61CE0">
              <w:rPr>
                <w:webHidden/>
              </w:rPr>
              <w:fldChar w:fldCharType="separate"/>
            </w:r>
            <w:r w:rsidR="00CA14E3">
              <w:rPr>
                <w:webHidden/>
              </w:rPr>
              <w:t>5</w:t>
            </w:r>
            <w:r w:rsidR="00D61CE0">
              <w:rPr>
                <w:webHidden/>
              </w:rPr>
              <w:fldChar w:fldCharType="end"/>
            </w:r>
          </w:hyperlink>
        </w:p>
        <w:p w14:paraId="35E349B5" w14:textId="3F9A3F11" w:rsidR="00D61CE0" w:rsidRDefault="00A9039A" w:rsidP="00A577FA">
          <w:pPr>
            <w:pStyle w:val="Innehll5"/>
            <w:rPr>
              <w:rFonts w:asciiTheme="minorHAnsi" w:eastAsiaTheme="minorEastAsia" w:hAnsiTheme="minorHAnsi"/>
              <w:noProof/>
              <w:sz w:val="22"/>
              <w:lang w:eastAsia="sv-SE"/>
            </w:rPr>
          </w:pPr>
          <w:hyperlink w:anchor="_Toc22742188" w:history="1">
            <w:r w:rsidR="00D61CE0" w:rsidRPr="009E6C57">
              <w:rPr>
                <w:rStyle w:val="Hyperlnk"/>
                <w:noProof/>
              </w:rPr>
              <w:t>Utdrag ur protokoll vid regeringssammanträde den 5 december</w:t>
            </w:r>
            <w:r w:rsidR="00A577FA">
              <w:rPr>
                <w:rStyle w:val="Hyperlnk"/>
                <w:noProof/>
              </w:rPr>
              <w:t xml:space="preserve"> </w:t>
            </w:r>
            <w:r w:rsidR="00D61CE0" w:rsidRPr="009E6C57">
              <w:rPr>
                <w:rStyle w:val="Hyperlnk"/>
                <w:noProof/>
              </w:rPr>
              <w:t>2019</w:t>
            </w:r>
            <w:r w:rsidR="00D61CE0">
              <w:rPr>
                <w:noProof/>
                <w:webHidden/>
              </w:rPr>
              <w:tab/>
            </w:r>
            <w:r w:rsidR="00D61CE0">
              <w:rPr>
                <w:noProof/>
                <w:webHidden/>
              </w:rPr>
              <w:fldChar w:fldCharType="begin"/>
            </w:r>
            <w:r w:rsidR="00D61CE0">
              <w:rPr>
                <w:noProof/>
                <w:webHidden/>
              </w:rPr>
              <w:instrText xml:space="preserve"> PAGEREF _Toc22742188 \h </w:instrText>
            </w:r>
            <w:r w:rsidR="00D61CE0">
              <w:rPr>
                <w:noProof/>
                <w:webHidden/>
              </w:rPr>
            </w:r>
            <w:r w:rsidR="00D61CE0">
              <w:rPr>
                <w:noProof/>
                <w:webHidden/>
              </w:rPr>
              <w:fldChar w:fldCharType="separate"/>
            </w:r>
            <w:r w:rsidR="00CA14E3">
              <w:rPr>
                <w:noProof/>
                <w:webHidden/>
              </w:rPr>
              <w:t>7</w:t>
            </w:r>
            <w:r w:rsidR="00D61CE0">
              <w:rPr>
                <w:noProof/>
                <w:webHidden/>
              </w:rPr>
              <w:fldChar w:fldCharType="end"/>
            </w:r>
          </w:hyperlink>
        </w:p>
        <w:p w14:paraId="3B1F719D" w14:textId="622C92AF" w:rsidR="0007612A" w:rsidRPr="009A4FDE" w:rsidRDefault="0007612A" w:rsidP="00F572D9">
          <w:pPr>
            <w:pStyle w:val="Innehll1"/>
            <w:spacing w:after="280"/>
            <w:rPr>
              <w:sz w:val="27"/>
              <w:szCs w:val="27"/>
            </w:rPr>
          </w:pPr>
          <w:r>
            <w:rPr>
              <w:b/>
              <w:sz w:val="25"/>
              <w:szCs w:val="25"/>
            </w:rPr>
            <w:fldChar w:fldCharType="end"/>
          </w:r>
        </w:p>
      </w:sdtContent>
    </w:sdt>
    <w:p w14:paraId="40565D9E" w14:textId="77777777" w:rsidR="0007612A" w:rsidRPr="009C6229" w:rsidRDefault="0007612A" w:rsidP="00B61F4F">
      <w:pPr>
        <w:pStyle w:val="Rubrik1"/>
      </w:pPr>
      <w:r>
        <w:br w:type="page"/>
      </w:r>
      <w:bookmarkStart w:id="1" w:name="_Toc337537303"/>
      <w:bookmarkStart w:id="2" w:name="_Toc22742182"/>
      <w:bookmarkEnd w:id="1"/>
      <w:r>
        <w:lastRenderedPageBreak/>
        <w:t>Ärendet och dess beredning</w:t>
      </w:r>
      <w:bookmarkEnd w:id="2"/>
    </w:p>
    <w:p w14:paraId="4C52467F" w14:textId="77777777" w:rsidR="0007612A" w:rsidRPr="009E1830" w:rsidRDefault="0007612A" w:rsidP="0007612A">
      <w:pPr>
        <w:pStyle w:val="Brdtext"/>
      </w:pPr>
      <w:r w:rsidRPr="009E1830">
        <w:t>Vid riksdagens slutbehandling av regeringens proposition En anpassad försvarsunderrättelseverksamhet (prop. 2006/07:63, bet. 2007/</w:t>
      </w:r>
      <w:proofErr w:type="gramStart"/>
      <w:r w:rsidRPr="009E1830">
        <w:t>08:FöU</w:t>
      </w:r>
      <w:proofErr w:type="gramEnd"/>
      <w:r w:rsidRPr="009E1830">
        <w:t xml:space="preserve">15, rskr. 2007/08:266) tillkännagav riksdagen </w:t>
      </w:r>
      <w:r>
        <w:t xml:space="preserve">för regeringen det som </w:t>
      </w:r>
      <w:r w:rsidRPr="009E1830">
        <w:t xml:space="preserve">försvarsutskottet </w:t>
      </w:r>
      <w:r>
        <w:t xml:space="preserve">hade </w:t>
      </w:r>
      <w:r w:rsidRPr="009E1830">
        <w:t>anfört om ytterligare rättssäkerhets- och kontrollmekanismer. Riksdagen anförde bland annat att regeringen en gång om året ska redovisa den granskning av verksamheten som bedrivits enligt lagen (2008:717) om signalspaning i försvarsunderrättelse</w:t>
      </w:r>
      <w:r>
        <w:softHyphen/>
      </w:r>
      <w:r w:rsidRPr="009E1830">
        <w:t xml:space="preserve">verksamhet. </w:t>
      </w:r>
    </w:p>
    <w:p w14:paraId="1673CFFC" w14:textId="5BE6B6BE" w:rsidR="0007612A" w:rsidRDefault="0007612A" w:rsidP="00D61CE0">
      <w:pPr>
        <w:pStyle w:val="Brdtextmedindrag"/>
      </w:pPr>
      <w:r w:rsidRPr="0097122F">
        <w:t>I enlighet med riksdagens tillkännagivande lämnar regeringen denna skrivelse.</w:t>
      </w:r>
    </w:p>
    <w:p w14:paraId="73FEBA6E" w14:textId="77777777" w:rsidR="00110C85" w:rsidRPr="00025171" w:rsidRDefault="00110C85" w:rsidP="009C61A6">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73105F84" w14:textId="77777777" w:rsidR="00110C85" w:rsidRPr="00D61CE0" w:rsidRDefault="00D61CE0" w:rsidP="00D61CE0">
      <w:pPr>
        <w:pStyle w:val="Rubrik1"/>
      </w:pPr>
      <w:bookmarkStart w:id="3" w:name="_Toc22742183"/>
      <w:r w:rsidRPr="00D61CE0">
        <w:t>Signalspaning i försvarsunderrättelseverksamhet</w:t>
      </w:r>
      <w:bookmarkEnd w:id="3"/>
    </w:p>
    <w:p w14:paraId="562D4D1A" w14:textId="77777777" w:rsidR="00EC29DA" w:rsidRPr="00EC29DA" w:rsidRDefault="00D61CE0" w:rsidP="00EC29DA">
      <w:pPr>
        <w:pStyle w:val="Brdtext"/>
      </w:pPr>
      <w:r w:rsidRPr="00EC29DA">
        <w:t xml:space="preserve">Signalspaning i försvarsunderrättelseverksamhet regleras i lagen (2008:717) om signalspaning i försvarsunderrättelseverksamhet (signalspaningslagen) och i förordningen (2008:923) om signalspaning i försvarsunderrättelseverksamhet. </w:t>
      </w:r>
    </w:p>
    <w:p w14:paraId="22F3CBEB" w14:textId="77777777" w:rsidR="00EC29DA" w:rsidRPr="00CA14E3" w:rsidRDefault="00D61CE0" w:rsidP="00EC29DA">
      <w:pPr>
        <w:pStyle w:val="Brdtextmedindrag"/>
      </w:pPr>
      <w:r w:rsidRPr="007C3783">
        <w:t xml:space="preserve">Enligt signalspaningslagen får den myndighet som regeringen bestämmer, signalspaningsmyndigheten, inhämta signaler i elektronisk form vid signalspaning. Inhämtningen får inte avse signaler mellan en avsändare och </w:t>
      </w:r>
      <w:r w:rsidRPr="00CA14E3">
        <w:t>mottagare som båda befinner sig i Sverige.</w:t>
      </w:r>
    </w:p>
    <w:p w14:paraId="7DE2B84E" w14:textId="77777777" w:rsidR="00EC29DA" w:rsidRPr="00CA14E3" w:rsidRDefault="00D61CE0" w:rsidP="00EC29DA">
      <w:pPr>
        <w:pStyle w:val="Brdtextmedindrag"/>
      </w:pPr>
      <w:r w:rsidRPr="00CA14E3">
        <w:t>Signaler får endast inhämtas för de ändamål som särskilt anges i lagen och endast efter inriktning av regeringen, Regeringskansliet, Försvars</w:t>
      </w:r>
      <w:r w:rsidRPr="00CA14E3">
        <w:softHyphen/>
        <w:t>makten, Säkerhetspolisen och Nationella operativa avdelningen i Polismyndigheten.</w:t>
      </w:r>
    </w:p>
    <w:p w14:paraId="7DC5828A" w14:textId="5AAA7AA7" w:rsidR="00EC29DA" w:rsidRDefault="00D61CE0" w:rsidP="00EC29DA">
      <w:pPr>
        <w:pStyle w:val="Brdtextmedindrag"/>
        <w:rPr>
          <w:bCs/>
        </w:rPr>
      </w:pPr>
      <w:r w:rsidRPr="00CA14E3">
        <w:rPr>
          <w:bCs/>
        </w:rPr>
        <w:t>Försvarsunderrättelsedomstolen prövar ansökningar om tillstånd till signalspaning.</w:t>
      </w:r>
      <w:r w:rsidRPr="00CA14E3">
        <w:rPr>
          <w:sz w:val="24"/>
          <w:szCs w:val="24"/>
          <w:lang w:eastAsia="sv-SE"/>
        </w:rPr>
        <w:t xml:space="preserve"> </w:t>
      </w:r>
      <w:r w:rsidRPr="00CA14E3">
        <w:rPr>
          <w:bCs/>
        </w:rPr>
        <w:t>Av ett tillstånd ska bl</w:t>
      </w:r>
      <w:r w:rsidR="00A37FF6" w:rsidRPr="00CA14E3">
        <w:rPr>
          <w:bCs/>
        </w:rPr>
        <w:t>and annat</w:t>
      </w:r>
      <w:r w:rsidRPr="00CA14E3">
        <w:rPr>
          <w:bCs/>
        </w:rPr>
        <w:t xml:space="preserve"> följande framgå: vilket inhämtningsuppdrag signalspaningen ska ske för, vilka signalbärare och sökbegrepp som får användas samt vilka villkor i övrigt som behövs för att begränsa intrånget i enskildas personliga integritet. Domstolens beslut får inte överklagas.</w:t>
      </w:r>
    </w:p>
    <w:p w14:paraId="1D2DF23A" w14:textId="77777777" w:rsidR="00EC29DA" w:rsidRPr="00025171" w:rsidRDefault="00A9039A" w:rsidP="009C61A6">
      <w:pPr>
        <w:pStyle w:val="Brdtextmedindrag"/>
        <w:sectPr w:rsidR="00EC29DA" w:rsidRPr="00025171"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637EE95F" w14:textId="77777777" w:rsidR="00D61CE0" w:rsidRDefault="00D61CE0">
      <w:pPr>
        <w:spacing w:line="2" w:lineRule="auto"/>
        <w:rPr>
          <w:rFonts w:ascii="Times New Roman" w:eastAsiaTheme="minorHAnsi" w:hAnsi="Times New Roman" w:cstheme="minorBidi"/>
          <w:kern w:val="28"/>
          <w:sz w:val="30"/>
          <w:szCs w:val="22"/>
        </w:rPr>
      </w:pPr>
      <w:bookmarkStart w:id="4" w:name="_Toc22742184"/>
      <w:r>
        <w:br w:type="page"/>
      </w:r>
    </w:p>
    <w:p w14:paraId="705A81F4" w14:textId="25AC712F" w:rsidR="00110C85" w:rsidRDefault="00D61CE0" w:rsidP="006828BB">
      <w:pPr>
        <w:pStyle w:val="Rubrik1"/>
      </w:pPr>
      <w:r>
        <w:t>Granskning av signalspaningsverksamheten</w:t>
      </w:r>
      <w:bookmarkEnd w:id="4"/>
    </w:p>
    <w:p w14:paraId="5B3866F3" w14:textId="77777777" w:rsidR="006828BB" w:rsidRDefault="00D61CE0" w:rsidP="00D61CE0">
      <w:pPr>
        <w:pStyle w:val="Rubrik2"/>
        <w:spacing w:before="0"/>
      </w:pPr>
      <w:bookmarkStart w:id="5" w:name="_Toc22742185"/>
      <w:r>
        <w:t>Statens inspektion för försvarsunderrättelseverksamheten (</w:t>
      </w:r>
      <w:proofErr w:type="spellStart"/>
      <w:r>
        <w:t>Siun</w:t>
      </w:r>
      <w:proofErr w:type="spellEnd"/>
      <w:r>
        <w:t>)</w:t>
      </w:r>
      <w:bookmarkEnd w:id="5"/>
    </w:p>
    <w:p w14:paraId="1DD2551E" w14:textId="77777777" w:rsidR="006828BB" w:rsidRDefault="00D61CE0" w:rsidP="006828BB">
      <w:pPr>
        <w:pStyle w:val="Brdtext"/>
      </w:pPr>
      <w:r w:rsidRPr="007C3783">
        <w:t>Statens inspektion för försvarsunderrättelseverksamheten (</w:t>
      </w:r>
      <w:proofErr w:type="spellStart"/>
      <w:r w:rsidRPr="007C3783">
        <w:t>Siun</w:t>
      </w:r>
      <w:proofErr w:type="spellEnd"/>
      <w:r w:rsidRPr="007C3783">
        <w:t>) är en nämndmyndighet under regeringen som har till uppgift att kontrollera försvarsunderrättelseverksamheten så att den bedrivs i enlighet med lagar och förordningar.</w:t>
      </w:r>
    </w:p>
    <w:p w14:paraId="29181566" w14:textId="77777777" w:rsidR="006828BB" w:rsidRPr="006828BB" w:rsidRDefault="00D61CE0" w:rsidP="006828BB">
      <w:pPr>
        <w:pStyle w:val="Brdtextmedindrag"/>
      </w:pPr>
      <w:proofErr w:type="spellStart"/>
      <w:r w:rsidRPr="006828BB">
        <w:t>Siun</w:t>
      </w:r>
      <w:proofErr w:type="spellEnd"/>
      <w:r w:rsidRPr="006828BB">
        <w:t xml:space="preserve"> är också kontrollmyndighet för den verksamhet som bedrivs enligt signalspaningslagen. I kontrollen av signalspaningen ska inspektionen särskilt granska sökbegrepp, förstöring och rapportering. Vidare ska </w:t>
      </w:r>
      <w:proofErr w:type="spellStart"/>
      <w:r w:rsidRPr="006828BB">
        <w:t>Siun</w:t>
      </w:r>
      <w:proofErr w:type="spellEnd"/>
      <w:r w:rsidRPr="006828BB">
        <w:t xml:space="preserve"> på en enskild persons begäran kontrollera om hans eller hennes meddelande har inhämtats i samband med signalspaning. </w:t>
      </w:r>
    </w:p>
    <w:p w14:paraId="1BF9B80F" w14:textId="77777777" w:rsidR="006828BB" w:rsidRPr="006828BB" w:rsidRDefault="00D61CE0" w:rsidP="006828BB">
      <w:pPr>
        <w:pStyle w:val="Brdtextmedindrag"/>
      </w:pPr>
      <w:proofErr w:type="spellStart"/>
      <w:r w:rsidRPr="006828BB">
        <w:t>Siun</w:t>
      </w:r>
      <w:proofErr w:type="spellEnd"/>
      <w:r w:rsidRPr="006828BB">
        <w:t xml:space="preserve"> strävar efter att granskningsverksamheten ska vara så öppen som möjligt och beakta gällande lagstiftning om offentlighet och sekretess. </w:t>
      </w:r>
    </w:p>
    <w:p w14:paraId="5616CE4C" w14:textId="77777777" w:rsidR="006828BB" w:rsidRPr="006828BB" w:rsidRDefault="00D61CE0" w:rsidP="006828BB">
      <w:pPr>
        <w:pStyle w:val="Brdtextmedindrag"/>
      </w:pPr>
      <w:proofErr w:type="spellStart"/>
      <w:r w:rsidRPr="006828BB">
        <w:t>Siun</w:t>
      </w:r>
      <w:proofErr w:type="spellEnd"/>
      <w:r w:rsidRPr="006828BB">
        <w:t xml:space="preserve"> bestämmer även över de signaler som teleoperatörer ska lämna till samverkanspunkter enligt 6 kap. 19 a § lagen (2003:389) om elektronisk kommunikation. Det innebär att signalspaningsmyndigheten – Försvarets radioanstalt – endast ska få tillgång till de signalbärare som det finns tillstånd för från Försvarsunderrättelse</w:t>
      </w:r>
      <w:r w:rsidRPr="006828BB">
        <w:softHyphen/>
        <w:t xml:space="preserve">domstolen. </w:t>
      </w:r>
      <w:proofErr w:type="spellStart"/>
      <w:r w:rsidRPr="006828BB">
        <w:t>Siun</w:t>
      </w:r>
      <w:proofErr w:type="spellEnd"/>
      <w:r w:rsidRPr="006828BB">
        <w:t xml:space="preserve"> fattar inga egna beslut i dessa frågor utan ska bara verkställa de tillståndsbeslut som meddelats av Försvarsunderrättelse</w:t>
      </w:r>
      <w:r w:rsidRPr="006828BB">
        <w:softHyphen/>
        <w:t>domstolen.</w:t>
      </w:r>
    </w:p>
    <w:p w14:paraId="43F511F3" w14:textId="77777777" w:rsidR="006828BB" w:rsidRPr="00CB1852" w:rsidRDefault="00D61CE0" w:rsidP="006828BB">
      <w:pPr>
        <w:pStyle w:val="Rubrik3utannumrering"/>
      </w:pPr>
      <w:bookmarkStart w:id="6" w:name="_Toc342297892"/>
      <w:bookmarkStart w:id="7" w:name="_Toc373402805"/>
      <w:bookmarkStart w:id="8" w:name="_Toc400548504"/>
      <w:bookmarkStart w:id="9" w:name="_Toc433362148"/>
      <w:proofErr w:type="spellStart"/>
      <w:r w:rsidRPr="00F33959">
        <w:t>Siuns</w:t>
      </w:r>
      <w:proofErr w:type="spellEnd"/>
      <w:r w:rsidRPr="007C3783">
        <w:t xml:space="preserve"> </w:t>
      </w:r>
      <w:r w:rsidRPr="005B7A96">
        <w:t>granskningsverksamhet</w:t>
      </w:r>
      <w:r>
        <w:t xml:space="preserve"> </w:t>
      </w:r>
      <w:bookmarkEnd w:id="6"/>
      <w:bookmarkEnd w:id="7"/>
      <w:bookmarkEnd w:id="8"/>
      <w:bookmarkEnd w:id="9"/>
      <w:r>
        <w:t>2018</w:t>
      </w:r>
    </w:p>
    <w:p w14:paraId="2BBE770A" w14:textId="77777777" w:rsidR="006828BB" w:rsidRDefault="00D61CE0" w:rsidP="006828BB">
      <w:pPr>
        <w:pStyle w:val="Brdtext"/>
      </w:pPr>
      <w:r w:rsidRPr="008E6D91">
        <w:t xml:space="preserve">Under </w:t>
      </w:r>
      <w:r>
        <w:t>2018</w:t>
      </w:r>
      <w:r w:rsidRPr="008E6D91">
        <w:t xml:space="preserve"> har </w:t>
      </w:r>
      <w:proofErr w:type="spellStart"/>
      <w:r w:rsidRPr="008E6D91">
        <w:t>Siun</w:t>
      </w:r>
      <w:proofErr w:type="spellEnd"/>
      <w:r w:rsidRPr="008E6D91">
        <w:t xml:space="preserve"> genomfört </w:t>
      </w:r>
      <w:r>
        <w:t xml:space="preserve">26 </w:t>
      </w:r>
      <w:r w:rsidRPr="008E6D91">
        <w:t xml:space="preserve">granskningar, vilket </w:t>
      </w:r>
      <w:r>
        <w:t xml:space="preserve">var 1 färre än </w:t>
      </w:r>
      <w:r w:rsidRPr="008E6D91">
        <w:t xml:space="preserve">föregående år. Av dessa granskningar rörde </w:t>
      </w:r>
      <w:r>
        <w:t>9</w:t>
      </w:r>
      <w:r w:rsidRPr="008E6D91">
        <w:t xml:space="preserve"> F</w:t>
      </w:r>
      <w:r>
        <w:t>örsvarets radio</w:t>
      </w:r>
      <w:r>
        <w:softHyphen/>
        <w:t>anstalt.</w:t>
      </w:r>
      <w:r w:rsidRPr="008E6D91">
        <w:t xml:space="preserve"> </w:t>
      </w:r>
    </w:p>
    <w:p w14:paraId="44E9735B" w14:textId="1D24750B" w:rsidR="006828BB" w:rsidRPr="00CA14E3" w:rsidRDefault="00D61CE0" w:rsidP="006828BB">
      <w:pPr>
        <w:pStyle w:val="Brdtextmedindrag"/>
      </w:pPr>
      <w:proofErr w:type="spellStart"/>
      <w:r>
        <w:t>Siuns</w:t>
      </w:r>
      <w:proofErr w:type="spellEnd"/>
      <w:r>
        <w:t xml:space="preserve"> kont</w:t>
      </w:r>
      <w:r w:rsidRPr="007C3783">
        <w:t>roll</w:t>
      </w:r>
      <w:r>
        <w:t xml:space="preserve"> av </w:t>
      </w:r>
      <w:r w:rsidRPr="00CA14E3">
        <w:t>sökbegrepp, förstöring och rapportering bestod 2018 av</w:t>
      </w:r>
      <w:r w:rsidR="00A577FA" w:rsidRPr="00CA14E3">
        <w:t xml:space="preserve"> </w:t>
      </w:r>
      <w:r w:rsidRPr="00CA14E3">
        <w:t>2 detaljerade granskningar om sökbegrepp, 2 administrativa granskningar om förstöring, samt 1 detaljerad granskning av Försvarets radioanstalts rapportering. Ingen av dessa granskningar</w:t>
      </w:r>
      <w:r w:rsidR="00A37FF6" w:rsidRPr="00CA14E3">
        <w:t xml:space="preserve"> </w:t>
      </w:r>
      <w:r w:rsidRPr="00CA14E3">
        <w:t xml:space="preserve">ledde </w:t>
      </w:r>
      <w:r w:rsidR="00A37FF6" w:rsidRPr="00CA14E3">
        <w:t xml:space="preserve">till </w:t>
      </w:r>
      <w:r w:rsidRPr="00CA14E3">
        <w:t xml:space="preserve">någon synpunkt eller förslag. Därutöver genomförde </w:t>
      </w:r>
      <w:proofErr w:type="spellStart"/>
      <w:r w:rsidRPr="00CA14E3">
        <w:t>Siun</w:t>
      </w:r>
      <w:proofErr w:type="spellEnd"/>
      <w:r w:rsidRPr="00CA14E3">
        <w:t xml:space="preserve"> under 2018 en detaljerad granskning av bl</w:t>
      </w:r>
      <w:r w:rsidR="00A37FF6" w:rsidRPr="00CA14E3">
        <w:t>and annat</w:t>
      </w:r>
      <w:r w:rsidR="00A577FA" w:rsidRPr="00CA14E3">
        <w:t xml:space="preserve"> </w:t>
      </w:r>
      <w:r w:rsidRPr="00CA14E3">
        <w:t>F</w:t>
      </w:r>
      <w:r w:rsidR="00A577FA" w:rsidRPr="00CA14E3">
        <w:t>örsvarets radioanstalts</w:t>
      </w:r>
      <w:r w:rsidRPr="00CA14E3">
        <w:t xml:space="preserve"> tolkning och tillämpning av 2</w:t>
      </w:r>
      <w:r w:rsidR="00A577FA" w:rsidRPr="00CA14E3">
        <w:t xml:space="preserve"> </w:t>
      </w:r>
      <w:r w:rsidRPr="00CA14E3">
        <w:t>a § första stycket signalspaningslagen vilket resulterade i en synpunkt. Synpunkten lämnades till Försvarets radioanstalt.</w:t>
      </w:r>
    </w:p>
    <w:p w14:paraId="4AFB30CA" w14:textId="77777777" w:rsidR="006828BB" w:rsidRPr="00CA14E3" w:rsidRDefault="00D61CE0" w:rsidP="006828BB">
      <w:pPr>
        <w:pStyle w:val="Brdtextmedindrag"/>
      </w:pPr>
      <w:proofErr w:type="spellStart"/>
      <w:r w:rsidRPr="00CA14E3">
        <w:t>Siun</w:t>
      </w:r>
      <w:proofErr w:type="spellEnd"/>
      <w:r w:rsidRPr="00CA14E3">
        <w:t xml:space="preserve"> har mandat att avbryta en inhämtning eller besluta om förstöring av en upptagning eller uppteckning om det skulle visa sig att inhämtningen som gjorts inte har varit förenlig med det tillstånd som meddelats av Försvarsunderrättelsedomstolen. Några sådana åtgärder har inte vidtagits under 2018. </w:t>
      </w:r>
    </w:p>
    <w:p w14:paraId="218BA135" w14:textId="642BCDCC" w:rsidR="006828BB" w:rsidRPr="006828BB" w:rsidRDefault="00D61CE0" w:rsidP="006828BB">
      <w:pPr>
        <w:pStyle w:val="Brdtextmedindrag"/>
      </w:pPr>
      <w:r w:rsidRPr="00CA14E3">
        <w:t xml:space="preserve">Vidare är </w:t>
      </w:r>
      <w:proofErr w:type="spellStart"/>
      <w:r w:rsidRPr="00CA14E3">
        <w:t>Siun</w:t>
      </w:r>
      <w:proofErr w:type="spellEnd"/>
      <w:r w:rsidRPr="00CA14E3">
        <w:t xml:space="preserve"> enligt 10 a § signalspaningslagen skyldig att på en enskilds begäran kontrollera om </w:t>
      </w:r>
      <w:r w:rsidR="00A37FF6" w:rsidRPr="00CA14E3">
        <w:t xml:space="preserve">en </w:t>
      </w:r>
      <w:r w:rsidRPr="00CA14E3">
        <w:t>enskild persons meddelande har inhämtats i samband med signalspaning och, om så är fallet</w:t>
      </w:r>
      <w:r w:rsidRPr="006828BB">
        <w:t xml:space="preserve">, kontrollera om inhämtningen och behandlingen av de inhämtade uppgifterna har gjorts i enlighet med signalspaningslagen. Under 2018 har </w:t>
      </w:r>
      <w:proofErr w:type="spellStart"/>
      <w:r w:rsidRPr="006828BB">
        <w:t>Siun</w:t>
      </w:r>
      <w:proofErr w:type="spellEnd"/>
      <w:r w:rsidRPr="006828BB">
        <w:t xml:space="preserve"> genomfört 9 kontroller på enskildas begäran. Detta är en minskning av antalet kontroller sett till de senaste åren. I likhet med föregående år har inget otillbörligt framkommit vid kontrollerna. </w:t>
      </w:r>
    </w:p>
    <w:p w14:paraId="04B43058" w14:textId="77777777" w:rsidR="006828BB" w:rsidRPr="007C3783" w:rsidRDefault="00A9039A" w:rsidP="006828BB">
      <w:pPr>
        <w:pStyle w:val="Brdtextmedindrag"/>
      </w:pPr>
    </w:p>
    <w:p w14:paraId="0FAF5B64" w14:textId="77777777" w:rsidR="006828BB" w:rsidRDefault="00D61CE0" w:rsidP="006828BB">
      <w:pPr>
        <w:pStyle w:val="Rubrik2"/>
        <w:spacing w:before="0"/>
      </w:pPr>
      <w:bookmarkStart w:id="10" w:name="_Toc373402806"/>
      <w:bookmarkStart w:id="11" w:name="_Toc400548505"/>
      <w:bookmarkStart w:id="12" w:name="_Toc436811575"/>
      <w:bookmarkStart w:id="13" w:name="_Toc436814090"/>
      <w:bookmarkStart w:id="14" w:name="_Toc493147886"/>
      <w:bookmarkStart w:id="15" w:name="_Toc531938533"/>
      <w:bookmarkStart w:id="16" w:name="_Toc22742186"/>
      <w:r w:rsidRPr="005B7A96">
        <w:t>Integritetsskyddsrådet</w:t>
      </w:r>
      <w:r>
        <w:br/>
      </w:r>
      <w:r w:rsidRPr="007C3783">
        <w:t>vid F</w:t>
      </w:r>
      <w:r>
        <w:t>örsvarets radioanstalt</w:t>
      </w:r>
      <w:bookmarkEnd w:id="10"/>
      <w:bookmarkEnd w:id="11"/>
      <w:bookmarkEnd w:id="12"/>
      <w:bookmarkEnd w:id="13"/>
      <w:bookmarkEnd w:id="14"/>
      <w:bookmarkEnd w:id="15"/>
      <w:bookmarkEnd w:id="16"/>
    </w:p>
    <w:p w14:paraId="5551C060" w14:textId="77777777" w:rsidR="006828BB" w:rsidRPr="006828BB" w:rsidRDefault="00D61CE0" w:rsidP="006828BB">
      <w:pPr>
        <w:pStyle w:val="Brdtext"/>
      </w:pPr>
      <w:r w:rsidRPr="006828BB">
        <w:t>I enlighet med 11 § signalspaningslagen finns ett integritetsskyddsråd vid Försvarets radioanstalt med uppgift att fortlöpande utöva insyn i de åtgärder som vidtas för att säkerställa integritetsskyddet i signalspanings</w:t>
      </w:r>
      <w:r w:rsidRPr="006828BB">
        <w:softHyphen/>
        <w:t xml:space="preserve">verksamheten. Organisatoriskt utgör integritetsskyddsrådet en del av Försvarets radioanstalt och rådets ledamöter utses av regeringen för en viss tid. Rådet ska rapportera sina iakttagelser till myndighetens ledning och, om rådet finner skäl för det, till </w:t>
      </w:r>
      <w:proofErr w:type="spellStart"/>
      <w:r w:rsidRPr="006828BB">
        <w:t>Siun</w:t>
      </w:r>
      <w:proofErr w:type="spellEnd"/>
      <w:r w:rsidRPr="006828BB">
        <w:t>.</w:t>
      </w:r>
    </w:p>
    <w:p w14:paraId="3C4E13CB" w14:textId="77777777" w:rsidR="006828BB" w:rsidRDefault="00D61CE0" w:rsidP="006828BB">
      <w:pPr>
        <w:pStyle w:val="Rubrik3utannumrering"/>
      </w:pPr>
      <w:bookmarkStart w:id="17" w:name="_Toc373402807"/>
      <w:bookmarkStart w:id="18" w:name="_Toc400548506"/>
      <w:bookmarkStart w:id="19" w:name="_Toc433362150"/>
      <w:r w:rsidRPr="005B7A96">
        <w:t>Integritetsskyddsrådets</w:t>
      </w:r>
      <w:r w:rsidRPr="00F33959">
        <w:t xml:space="preserve"> verksamhet </w:t>
      </w:r>
      <w:r>
        <w:t>2018</w:t>
      </w:r>
      <w:bookmarkEnd w:id="17"/>
      <w:bookmarkEnd w:id="18"/>
      <w:bookmarkEnd w:id="19"/>
    </w:p>
    <w:p w14:paraId="1A5A2253" w14:textId="77777777" w:rsidR="006828BB" w:rsidRPr="00B6055C" w:rsidRDefault="00D61CE0" w:rsidP="006828BB">
      <w:pPr>
        <w:pStyle w:val="Brdtext"/>
      </w:pPr>
      <w:r w:rsidRPr="00B6055C">
        <w:t xml:space="preserve">Integritetsskyddsrådets verksamhet under </w:t>
      </w:r>
      <w:r>
        <w:t>2018</w:t>
      </w:r>
      <w:r w:rsidRPr="00B6055C">
        <w:t xml:space="preserve"> har varit av ungefär samma omfattning som </w:t>
      </w:r>
      <w:r w:rsidRPr="00D11946">
        <w:t xml:space="preserve">tidigare år. Rådet har vid </w:t>
      </w:r>
      <w:r w:rsidRPr="000A08B7">
        <w:t>5</w:t>
      </w:r>
      <w:r w:rsidRPr="00D11946">
        <w:t xml:space="preserve"> tillfällen haft formella sammanträden på Försvarets radioanstalt. Därutöver har rådet haft ett antal möten för utbildning och kompetensutveckling. Rådets arbete har rört den utgående rapport</w:t>
      </w:r>
      <w:r w:rsidRPr="00D11946">
        <w:softHyphen/>
        <w:t>eringen av resultaten av signalspaningen. Integritets</w:t>
      </w:r>
      <w:r w:rsidRPr="00D11946">
        <w:softHyphen/>
        <w:t>skyddsrådet har vidare bland annat gått igenom den interna kontrollen inom Försvarets radioanstalt för signalspaningsområdet. Rådet har i samband med möten löpande fört diskussioner med myndighetens ledning i dessa frågor. Myndigheten har utifrån de synpunkter som framförts utvecklat verk</w:t>
      </w:r>
      <w:r w:rsidRPr="00D11946">
        <w:softHyphen/>
        <w:t>samheten för att ytterligare förstärka integritetsskyddet. Integritets</w:t>
      </w:r>
      <w:r w:rsidRPr="00D11946">
        <w:softHyphen/>
        <w:t xml:space="preserve">skyddsrådet har under 2018 inte funnit några skäl att rapportera till </w:t>
      </w:r>
      <w:proofErr w:type="spellStart"/>
      <w:r w:rsidRPr="00D11946">
        <w:t>Siun</w:t>
      </w:r>
      <w:proofErr w:type="spellEnd"/>
      <w:r w:rsidRPr="00D11946">
        <w:t>.</w:t>
      </w:r>
    </w:p>
    <w:p w14:paraId="0EE379E3" w14:textId="77777777" w:rsidR="006828BB" w:rsidRPr="00025171" w:rsidRDefault="00A9039A" w:rsidP="009C61A6">
      <w:pPr>
        <w:pStyle w:val="Brdtextmedindrag"/>
        <w:sectPr w:rsidR="006828BB" w:rsidRPr="00025171"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235271C9" w14:textId="77777777" w:rsidR="00110C85" w:rsidRDefault="00D61CE0" w:rsidP="00CF23BB">
      <w:pPr>
        <w:pStyle w:val="Rubrik1"/>
      </w:pPr>
      <w:bookmarkStart w:id="20" w:name="_Toc22742187"/>
      <w:r>
        <w:t>Slutsatser om signalspaning och personlig integritet</w:t>
      </w:r>
      <w:bookmarkEnd w:id="20"/>
    </w:p>
    <w:p w14:paraId="2CE3FE71" w14:textId="77777777" w:rsidR="00CF23BB" w:rsidRPr="008E6D91" w:rsidRDefault="00D61CE0" w:rsidP="00CF23BB">
      <w:pPr>
        <w:pStyle w:val="Brdtext"/>
      </w:pPr>
      <w:r>
        <w:t>I</w:t>
      </w:r>
      <w:r w:rsidRPr="008E6D91">
        <w:t xml:space="preserve"> en </w:t>
      </w:r>
      <w:r>
        <w:t xml:space="preserve">demokratisk </w:t>
      </w:r>
      <w:r w:rsidRPr="008E6D91">
        <w:t>rätt</w:t>
      </w:r>
      <w:r>
        <w:t>s</w:t>
      </w:r>
      <w:r w:rsidRPr="008E6D91">
        <w:t xml:space="preserve">stat </w:t>
      </w:r>
      <w:r>
        <w:t>krävs</w:t>
      </w:r>
      <w:r w:rsidRPr="008E6D91">
        <w:t xml:space="preserve"> ett väl fungerande integritetsskydd. </w:t>
      </w:r>
      <w:r>
        <w:t>Signalspaning i f</w:t>
      </w:r>
      <w:r w:rsidRPr="008E6D91">
        <w:t xml:space="preserve">örsvarsunderrättelseverksamhet </w:t>
      </w:r>
      <w:r>
        <w:t>är noga reglerad</w:t>
      </w:r>
      <w:r w:rsidRPr="008E6D91">
        <w:t xml:space="preserve"> i lagar och förordningar</w:t>
      </w:r>
      <w:r>
        <w:t>,</w:t>
      </w:r>
      <w:r w:rsidRPr="008E6D91">
        <w:t xml:space="preserve"> bland annat </w:t>
      </w:r>
      <w:r>
        <w:t>i syfte</w:t>
      </w:r>
      <w:r w:rsidRPr="008E6D91">
        <w:t xml:space="preserve"> att värna enskildas personliga integritet. Kontrollmyndigheten </w:t>
      </w:r>
      <w:proofErr w:type="spellStart"/>
      <w:r w:rsidRPr="008E6D91">
        <w:t>Siun</w:t>
      </w:r>
      <w:proofErr w:type="spellEnd"/>
      <w:r w:rsidRPr="008E6D91">
        <w:t xml:space="preserve"> har i uppgift att kontrollera att </w:t>
      </w:r>
      <w:r>
        <w:t>Försvarets radioanstalt</w:t>
      </w:r>
      <w:r w:rsidRPr="008E6D91">
        <w:t xml:space="preserve"> följer de</w:t>
      </w:r>
      <w:r>
        <w:t xml:space="preserve"> aktuella författningarna.</w:t>
      </w:r>
      <w:r w:rsidRPr="008E6D91">
        <w:t xml:space="preserve"> </w:t>
      </w:r>
    </w:p>
    <w:p w14:paraId="41A50766" w14:textId="77777777" w:rsidR="00CF23BB" w:rsidRPr="00CF23BB" w:rsidRDefault="00D61CE0" w:rsidP="00CF23BB">
      <w:pPr>
        <w:pStyle w:val="Brdtextmedindrag"/>
      </w:pPr>
      <w:r w:rsidRPr="00CF23BB">
        <w:t>Signalspaningsverksamheten är en nödvändig och integrerad del av Sveriges försvar och skydd mot terrorism.</w:t>
      </w:r>
    </w:p>
    <w:p w14:paraId="73199F6E" w14:textId="77777777" w:rsidR="00CF23BB" w:rsidRPr="00CF23BB" w:rsidRDefault="00D61CE0" w:rsidP="00CF23BB">
      <w:pPr>
        <w:pStyle w:val="Brdtextmedindrag"/>
      </w:pPr>
      <w:r w:rsidRPr="00CF23BB">
        <w:t xml:space="preserve">En konstruktiv dialog om förbättringsåtgärder förs löpande mellan </w:t>
      </w:r>
      <w:proofErr w:type="spellStart"/>
      <w:r w:rsidRPr="00CF23BB">
        <w:t>Siun</w:t>
      </w:r>
      <w:proofErr w:type="spellEnd"/>
      <w:r w:rsidRPr="00CF23BB">
        <w:t xml:space="preserve"> och Försvarets radioanstalt. Att </w:t>
      </w:r>
      <w:proofErr w:type="spellStart"/>
      <w:r w:rsidRPr="00CF23BB">
        <w:t>Siun</w:t>
      </w:r>
      <w:proofErr w:type="spellEnd"/>
      <w:r w:rsidRPr="00CF23BB">
        <w:t xml:space="preserve"> lämnar synpunkter som säkerställer efterlevnaden av signalspaningslagen, och samtidigt utvecklar och förstärker integritetsskyddet vid signalspaningsverksamheten, ser regeringen som en styrka. Regeringen bedömer att </w:t>
      </w:r>
      <w:proofErr w:type="spellStart"/>
      <w:r w:rsidRPr="00CF23BB">
        <w:t>Siuns</w:t>
      </w:r>
      <w:proofErr w:type="spellEnd"/>
      <w:r w:rsidRPr="00CF23BB">
        <w:t xml:space="preserve"> inspektionsförberedelser med Försvarets radioanstalt har fungerat väl under 2018 och att </w:t>
      </w:r>
      <w:proofErr w:type="spellStart"/>
      <w:r w:rsidRPr="00CF23BB">
        <w:t>Siun</w:t>
      </w:r>
      <w:proofErr w:type="spellEnd"/>
      <w:r w:rsidRPr="00CF23BB">
        <w:t xml:space="preserve"> har fått tillgång till den information som behövts för att lösa uppdraget.</w:t>
      </w:r>
    </w:p>
    <w:p w14:paraId="390634D3" w14:textId="6FDD2524" w:rsidR="00CF23BB" w:rsidRPr="00025171" w:rsidRDefault="00D61CE0" w:rsidP="009C61A6">
      <w:pPr>
        <w:pStyle w:val="Brdtextmedindrag"/>
        <w:sectPr w:rsidR="00CF23BB" w:rsidRPr="00025171"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rsidRPr="00CF23BB">
        <w:t xml:space="preserve">Regeringens uppfattning är att systemet för att värna den personliga </w:t>
      </w:r>
      <w:r w:rsidRPr="00CA14E3">
        <w:t xml:space="preserve">integriteten vid signalspaning i försvarsunderrättelseverksamhet har fungerat på det sätt som avsetts i lagstiftningen. </w:t>
      </w:r>
      <w:r w:rsidR="00A37FF6" w:rsidRPr="00CA14E3">
        <w:t>Enligt lagstiftningen ska F</w:t>
      </w:r>
      <w:r w:rsidRPr="00CA14E3">
        <w:t>örsvarets radioanstalt</w:t>
      </w:r>
      <w:r w:rsidR="00A37FF6" w:rsidRPr="00CA14E3">
        <w:t xml:space="preserve"> </w:t>
      </w:r>
      <w:r w:rsidRPr="00CA14E3">
        <w:t>i sin verksamhet beakta både den personliga integriteten och myndighetens upp</w:t>
      </w:r>
      <w:r w:rsidRPr="00CA14E3">
        <w:softHyphen/>
        <w:t>gift att bedriva en effektiv försvarsunderrättelseverksamhet.</w:t>
      </w: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2934041F" w14:textId="324A305B" w:rsidR="00C035D4" w:rsidRDefault="00D61CE0" w:rsidP="00601D40">
          <w:pPr>
            <w:pStyle w:val="Proprubrik"/>
            <w:spacing w:before="720" w:after="190"/>
          </w:pPr>
          <w:r>
            <w:t>Försvarsdepartementet</w:t>
          </w:r>
        </w:p>
      </w:sdtContent>
    </w:sdt>
    <w:p w14:paraId="4B8EF4AD" w14:textId="77777777" w:rsidR="00C035D4" w:rsidRDefault="00D61CE0" w:rsidP="000641A6">
      <w:pPr>
        <w:pStyle w:val="Proputdrag"/>
      </w:pPr>
      <w:bookmarkStart w:id="21" w:name="_Toc22742188"/>
      <w:r>
        <w:t xml:space="preserve">Utdrag ur protokoll vid regeringssammanträde </w:t>
      </w:r>
      <w:sdt>
        <w:sdtPr>
          <w:alias w:val="Datum"/>
          <w:tag w:val="Datum"/>
          <w:id w:val="1508867760"/>
          <w:date w:fullDate="2019-12-05T00:00:00Z">
            <w:dateFormat w:val="'den' d MMMM yyyy"/>
            <w:lid w:val="sv-SE"/>
            <w:storeMappedDataAs w:val="dateTime"/>
            <w:calendar w:val="gregorian"/>
          </w:date>
        </w:sdtPr>
        <w:sdtEndPr/>
        <w:sdtContent>
          <w:r>
            <w:t>den 5 december 2019</w:t>
          </w:r>
        </w:sdtContent>
      </w:sdt>
      <w:bookmarkEnd w:id="21"/>
    </w:p>
    <w:p w14:paraId="464D5B67" w14:textId="77777777" w:rsidR="00C035D4" w:rsidRDefault="00A9039A" w:rsidP="000641A6">
      <w:pPr>
        <w:pStyle w:val="Brdtext"/>
        <w:jc w:val="left"/>
      </w:pPr>
    </w:p>
    <w:p w14:paraId="20B84DFE" w14:textId="2657C942" w:rsidR="00C035D4" w:rsidRDefault="00D61CE0"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w:t>
          </w:r>
          <w:proofErr w:type="spellStart"/>
          <w:r>
            <w:t>Löfven</w:t>
          </w:r>
          <w:proofErr w:type="spellEnd"/>
          <w:r>
            <w:t xml:space="preserve">, ordförande, och statsråden </w:t>
          </w:r>
          <w:proofErr w:type="spellStart"/>
          <w:r>
            <w:t>Lövin</w:t>
          </w:r>
          <w:proofErr w:type="spellEnd"/>
          <w:r>
            <w:t xml:space="preserve">, Johansson, Hallengren, Hultqvist, Bolund, Damberg, Shekarabi, </w:t>
          </w:r>
          <w:proofErr w:type="spellStart"/>
          <w:r>
            <w:t>Ygeman</w:t>
          </w:r>
          <w:proofErr w:type="spellEnd"/>
          <w:r>
            <w:t xml:space="preserve">, Eriksson, Ekström, Eneroth, Dahlgren, Nilsson, </w:t>
          </w:r>
          <w:proofErr w:type="spellStart"/>
          <w:r>
            <w:t>Ernkrans</w:t>
          </w:r>
          <w:proofErr w:type="spellEnd"/>
          <w:r>
            <w:t xml:space="preserve">, Lind, Hallberg, Nordmark, </w:t>
          </w:r>
          <w:proofErr w:type="spellStart"/>
          <w:r>
            <w:t>Micko</w:t>
          </w:r>
          <w:proofErr w:type="spellEnd"/>
        </w:sdtContent>
      </w:sdt>
    </w:p>
    <w:p w14:paraId="5994DF5D" w14:textId="77777777" w:rsidR="00C035D4" w:rsidRDefault="00A9039A" w:rsidP="000641A6">
      <w:pPr>
        <w:pStyle w:val="Brdtext"/>
        <w:jc w:val="left"/>
      </w:pPr>
    </w:p>
    <w:p w14:paraId="3F49E7AC" w14:textId="0B7C6D4B" w:rsidR="00C035D4" w:rsidRDefault="00D61CE0" w:rsidP="000641A6">
      <w:pPr>
        <w:pStyle w:val="Brdtext"/>
        <w:jc w:val="left"/>
      </w:pPr>
      <w:r>
        <w:t xml:space="preserve">Föredragande: </w:t>
      </w:r>
      <w:sdt>
        <w:sdtPr>
          <w:alias w:val="Foredragande"/>
          <w:tag w:val="Foredragande"/>
          <w:id w:val="-1423715855"/>
          <w:text w:multiLine="1"/>
        </w:sdtPr>
        <w:sdtEndPr/>
        <w:sdtContent>
          <w:r>
            <w:t>statsrådet Hultqvist</w:t>
          </w:r>
        </w:sdtContent>
      </w:sdt>
    </w:p>
    <w:p w14:paraId="1149991D" w14:textId="77777777" w:rsidR="00C035D4" w:rsidRPr="00827386" w:rsidRDefault="00A9039A" w:rsidP="000641A6">
      <w:pPr>
        <w:pStyle w:val="Brdtext"/>
        <w:jc w:val="left"/>
        <w:rPr>
          <w:szCs w:val="21"/>
        </w:rPr>
      </w:pPr>
    </w:p>
    <w:p w14:paraId="4F83A907" w14:textId="77777777" w:rsidR="00C035D4" w:rsidRPr="008B7E85" w:rsidRDefault="00D61CE0" w:rsidP="0044419F">
      <w:pPr>
        <w:pStyle w:val="Slutstreck"/>
      </w:pPr>
      <w:r w:rsidRPr="008B7E85">
        <w:t>                    </w:t>
      </w:r>
    </w:p>
    <w:p w14:paraId="08F853ED" w14:textId="77777777" w:rsidR="00C035D4" w:rsidRPr="006E102E" w:rsidRDefault="00A9039A" w:rsidP="000641A6">
      <w:pPr>
        <w:pStyle w:val="Brdtext"/>
        <w:jc w:val="left"/>
        <w:rPr>
          <w:sz w:val="18"/>
          <w:szCs w:val="18"/>
        </w:rPr>
      </w:pPr>
    </w:p>
    <w:p w14:paraId="39B87188" w14:textId="77777777" w:rsidR="00C035D4" w:rsidRDefault="00A9039A" w:rsidP="000641A6">
      <w:pPr>
        <w:pStyle w:val="Brdtext"/>
        <w:jc w:val="left"/>
      </w:pPr>
    </w:p>
    <w:p w14:paraId="73E83E5A" w14:textId="61F91294" w:rsidR="00C035D4" w:rsidRDefault="00D61CE0"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Integritetsskydd vid signalspaning i försvarsunderrättelseverksamhet</w:t>
          </w:r>
        </w:sdtContent>
      </w:sdt>
    </w:p>
    <w:p w14:paraId="2FACFBA2" w14:textId="77777777" w:rsidR="00C035D4" w:rsidRDefault="00A9039A" w:rsidP="000641A6">
      <w:pPr>
        <w:pStyle w:val="Brdtext"/>
      </w:pPr>
    </w:p>
    <w:p w14:paraId="1A3E2FEC" w14:textId="77777777" w:rsidR="00110C85" w:rsidRPr="00025171" w:rsidRDefault="00110C85" w:rsidP="009C61A6">
      <w:pPr>
        <w:pStyle w:val="Brdtextmedindrag"/>
      </w:pPr>
    </w:p>
    <w:sectPr w:rsidR="00110C85" w:rsidRPr="00025171"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C4F7538" w14:textId="77777777" w:rsidR="0007612A" w:rsidRDefault="0007612A" w:rsidP="00F8009C">
      <w:r>
        <w:separator/>
      </w:r>
    </w:p>
  </w:endnote>
  <w:endnote w:type="continuationSeparator" w:id="0">
    <w:p w14:paraId="1C04AEE2" w14:textId="77777777" w:rsidR="0007612A" w:rsidRDefault="0007612A"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41224C" w14:textId="77777777" w:rsidR="00244011" w:rsidRDefault="00244011" w:rsidP="009C2B67">
    <w:pPr>
      <w:pStyle w:val="Brdtext"/>
    </w:pPr>
    <w:r>
      <w:rPr>
        <w:noProof/>
        <w:lang w:eastAsia="sv-SE"/>
      </w:rPr>
      <mc:AlternateContent>
        <mc:Choice Requires="wps">
          <w:drawing>
            <wp:anchor distT="0" distB="0" distL="0" distR="0" simplePos="0" relativeHeight="251665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A7E0D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4tS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SolmNN3oUbXAbFDCJ9DTWz4BaWuBC+9m0gA7nHoex6la6Ov5RD4EdRO/25CIY4TicnuWnE1g4&#10;TPk4Px8n8rODs3U+fBGmJnFRUIe3S5Sy7a0PuAigAyTm8kZV5U2lVNpEvYgr5ciW4aVVSFeExx8o&#10;pUlT0LPT6SgF1ia6d5GVjmFEUkyfLhbeFZhWYadExCj9TUgwlup8JTfjXOh9/oSOKIlUb3Hs8Ydb&#10;vcW5qwMeKbPRYe9cV9q4VH1qsQNl5Y+BMtnhQfhR3XEZ2lWbpDIe3n9lyh1k4UzXV97ymwqPd8t8&#10;eGAOjYT3xnAI9/hIZUC+6VeUrI379dp5xEPfsFLSoDEL6n9umBOUqK8ayj/PJ1FGIW0m04/QEXHH&#10;ltWxRW/qKwNF5BhDlqdlxAc1LKUz9RNmyCJmhYlpjtwFDcPyKnTjAjOIi8UigdC7loVbvbQ8ho4s&#10;R2k+tk/M2V6/AcK/M0MLs9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2tOLU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0A7E0D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C45288"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08CED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XOL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kKJZjXe6Em0wW1QQB7paayfAvVogQvtZ9MCOpx7HMaqW+nq+Ec9BHYQvduTi2CE4/B8kp+ewcJh&#10;ysf5xTiRnx2crfPhizA1iYuCOrxdopRtb33ARQAdIDGXN6oqbyql0ibqRVwpR7YML61CuiI8/kAp&#10;TZqCTk7PRymwNtG9i6x0DCOSYvp0sfCuwLQKOyUiRulvQoKxVOcruRnnQu/zJ3RESaR6i2OPP9zq&#10;Lc5dHfBImY0Oe+e60sal6lOLHSgrfwyUyQ4Pwo/qjsvQLtskldPh/Zem3EEWznR95S2/qfB4t8yH&#10;B+bQSHhvDIdwj49UBuSbfkXJ2rhfr51HPPQNKyUNGrOg/ueGOUGJ+qqh/Iv8LMoopM3Z+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xXO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308CED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612750"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99D7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cVi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McV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B99D7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99E3F2" w14:textId="77777777" w:rsidR="00244011" w:rsidRDefault="00244011" w:rsidP="009C2B67">
    <w:pPr>
      <w:pStyle w:val="Brdtext"/>
    </w:pPr>
    <w:r>
      <w:rPr>
        <w:noProof/>
        <w:lang w:eastAsia="sv-SE"/>
      </w:rPr>
      <mc:AlternateContent>
        <mc:Choice Requires="wps">
          <w:drawing>
            <wp:anchor distT="0" distB="0" distL="0" distR="0" simplePos="0" relativeHeight="251666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FCE37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O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iUZjV69Cja4NYoYBLpaayfArWwwIX2i2kBHc49DmPVrXR1/KMeAjuI3u7IRTDCcXhymh9PYOEw&#10;5eP8fJzIz/bO1vnwVZiaxEVBHXqXKGWbWx9wEUAHSMzljarKm0qptIl6EVfKkQ1Dp1VIV4THHyil&#10;SVPQ0+OTUQqsTXTvIisdw4ikmD5dLLwrMK3CVomIUfq7kGAs1flGbsa50Lv8CR1REqne49jj97d6&#10;j3NXBzxSZqPDzrmutHGp+vTE9pSVPwfKZIcH4Qd1x2Vol22SytnQ/6Upt5CFM9278pbfVGjeLfPh&#10;gTk8JPQbwyHc4yOVAfmmX1GyMu73W+cRD33DSkmDh1lQ/2vNnKBEfdNQ/nk+iTIKaTM5OYOOiDu0&#10;LA8tel1fGSgixxiyPC0jPqhhKZ2pnzBD5jErTExz5C5oGJZXoRsXmEFczOcJhLdrWbjVC8tj6Mhy&#10;lOZj+8Sc7fUbIPw7MzxhNn0l4w4bPb2drwOkmDQeee5Y7fnHu0/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J2fj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EFCE37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8F82B9"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4A96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VZ3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TklmtV4oyfRBrdGAXmkp7F+CtSjBS60X0wL6HDucRirbqWr4x/1ENhB9HZHLoIRjsOT0/x4AguH&#10;KR/n5+NEfrZ3ts6Hr8LUJC4K6vB2iVK2ufUBFwF0gMRc3qiqvKmUSpuoF3GlHNkwvLQK6Yrw+AOl&#10;NGkKenp8MkqBtYnuXWSlYxiRFNOni4V3BaZV2CoRMUp/FxKMpTrfyM04F3qXP6EjSiLVexx7/P5W&#10;73Hu6oBHymx02DnXlTYuVZ9abE9Z+XOgTHZ4EH5Qd1yGdtEmqZwN778w5RaycKbrK2/5TYXHu2U+&#10;PDCHRsJ7YziEe3ykMiDf9CtKVsb9fus84qFvWClp0JgF9b/WzAlK1DcN5Z/nkyijkDaTk8/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QVZ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24A96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5F512B"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052AC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Ihc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zNKNKvxRk+iDW6NAvJIT2P9FKhHC1xov5gW0OHc4zBW3UpXxz/qIbCD6O2OXAQjHIcnp/nxBBYO&#10;Uz7Oz8eJ/GzvbJ0PX4WpSVwU1OHtEqVsc+sDLgLoAIm5vFFVeVMplTZRL+JKObJheGkV0hXh8QdK&#10;adIU9PT4ZJQCaxPdu8hKxzAiKaZPFwvvCkyrsFUiYpT+LiQYS3W+kZtxLvQuf0JHlESq9zj2+P2t&#10;3uPc1QGPlNnosHOuK21cqj612J6y8udAmezwIPyg7rgM7aJNUjkf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iWIh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E052AC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57AADF" w14:textId="77777777" w:rsidR="00244011" w:rsidRDefault="00244011" w:rsidP="009C2B67">
    <w:pPr>
      <w:pStyle w:val="Brdtext"/>
    </w:pPr>
    <w:r>
      <w:rPr>
        <w:noProof/>
        <w:lang w:eastAsia="sv-SE"/>
      </w:rPr>
      <mc:AlternateContent>
        <mc:Choice Requires="wps">
          <w:drawing>
            <wp:anchor distT="0" distB="0" distL="0" distR="0" simplePos="0" relativeHeight="251667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50A1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SN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1rkj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050A1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675C24"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523E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CkA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JJPBgEsodyRLjx0jRWcvK3o9e5E&#10;wEfhqZPowWk64AN9tAFiH/oVZ2vwv147j3gSOFk5a6gzCx5+boRXnJmvlqR/kZ9GHWHanJ59JCEx&#10;f2xZHlvspr4GkkROc8jJtIx4NMNSe6ifaYjMY1YyCSspd8FxWF5jNy9oCEk1nycQNa8TeGcXTsbQ&#10;keaozaf2WXjXCxhJ+fcw9LCYvtBxh42ewc03SFpMIo9Ed6z2D0CNn7TfD6k4WY73CXU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523E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3E4495"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E946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9jgIAAJI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8slAgCWUO+KFh26wgpM3FXXvVgR8&#10;EJ4miRpO2wHv6aMNUPWhlzhbg//12n3EE8FJy1lDk1nw8HMjvOLMfLVE/Yt8EnmE6TA5+xiJ6481&#10;y2ON3dRXQJTIaQ85mcSIRzOI2kP9TEtkEaOSSlhJsQuOg3iF3b6gJSTVYpFANLxO4K19dDK6jmWO&#10;3Hxqn4V3PYGRmH8HwwyL6Qsed9hoGdxig8TFRPJY6K6qfQNo8NOY9Esqbpbjc0IdVu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8z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CE946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62BAF9" w14:textId="77777777" w:rsidR="00244011" w:rsidRDefault="00244011" w:rsidP="009C2B67">
    <w:pPr>
      <w:pStyle w:val="Brdtext"/>
    </w:pPr>
    <w:r>
      <w:rPr>
        <w:noProof/>
        <w:lang w:eastAsia="sv-SE"/>
      </w:rPr>
      <mc:AlternateContent>
        <mc:Choice Requires="wps">
          <w:drawing>
            <wp:anchor distT="0" distB="0" distL="0" distR="0" simplePos="0" relativeHeight="251668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3E624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Sl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QSl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23E624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DAB16F"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E3926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ob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ehv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E3926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6716D8"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116D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Y0z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j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116D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1D8F60" w14:textId="77777777" w:rsidR="00244011" w:rsidRDefault="00244011"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080F7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GAF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yMYA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5080F7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F78E6B"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E52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K+s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LtpDIZBLA05Q66cKZ7WN7y2wrdu2M+&#10;PDKHl4SGYzqEB3ykMmDf9CtK1sb9eu084iFwWClp8DIL6n9umBOUqK8a0r/IT6OOQtqcnn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yv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A4E52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417FD3"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9736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Uh1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I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09736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F20FF10" w14:textId="77777777" w:rsidR="0007612A" w:rsidRDefault="0007612A" w:rsidP="006923D1">
      <w:pPr>
        <w:pStyle w:val="Sidfot"/>
      </w:pPr>
    </w:p>
  </w:footnote>
  <w:footnote w:type="continuationSeparator" w:id="0">
    <w:p w14:paraId="05EF1BE6" w14:textId="77777777" w:rsidR="0007612A" w:rsidRPr="006923D1" w:rsidRDefault="0007612A" w:rsidP="006923D1">
      <w:pPr>
        <w:pStyle w:val="Sidfot"/>
      </w:pPr>
    </w:p>
  </w:footnote>
  <w:footnote w:type="continuationNotice" w:id="1">
    <w:p w14:paraId="4EE2063A" w14:textId="77777777" w:rsidR="0007612A" w:rsidRDefault="0007612A"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E6FE54"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25BD1C" w14:textId="6CE6507C" w:rsidR="00244011" w:rsidRPr="00756E21" w:rsidRDefault="00A9039A"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D25BD1C" w14:textId="6CE6507C" w:rsidR="00244011" w:rsidRPr="00756E21" w:rsidRDefault="00AC2A1E"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53BB59"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245157" w14:textId="0444852C" w:rsidR="00244011" w:rsidRPr="00756E21" w:rsidRDefault="00A9039A"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F245157" w14:textId="0444852C" w:rsidR="00244011" w:rsidRPr="00756E21" w:rsidRDefault="00AC2A1E"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D07ABB"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D5BC56"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D104BF" w14:textId="4A660156" w:rsidR="00244011" w:rsidRPr="00756E21" w:rsidRDefault="00A9039A" w:rsidP="00664D04">
                          <w:pPr>
                            <w:pStyle w:val="Brdtext"/>
                            <w:jc w:val="left"/>
                          </w:pPr>
                          <w:sdt>
                            <w:sdtPr>
                              <w:alias w:val="NummerEtikett"/>
                              <w:tag w:val="NummerEtikett"/>
                              <w:id w:val="-1956703581"/>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373969216"/>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8D104BF" w14:textId="4A660156" w:rsidR="00244011" w:rsidRPr="00756E21" w:rsidRDefault="00AC2A1E" w:rsidP="00664D04">
                    <w:pPr>
                      <w:pStyle w:val="Brdtext"/>
                      <w:jc w:val="left"/>
                    </w:pPr>
                    <w:sdt>
                      <w:sdtPr>
                        <w:alias w:val="NummerEtikett"/>
                        <w:tag w:val="NummerEtikett"/>
                        <w:id w:val="-1956703581"/>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373969216"/>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B2DBFE"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FD1238" w14:textId="55BE1021" w:rsidR="00244011" w:rsidRPr="00756E21" w:rsidRDefault="00A9039A" w:rsidP="00A118D8">
                          <w:pPr>
                            <w:pStyle w:val="Brdtext"/>
                            <w:jc w:val="left"/>
                          </w:pPr>
                          <w:sdt>
                            <w:sdtPr>
                              <w:alias w:val="NummerEtikett"/>
                              <w:tag w:val="NummerEtikett"/>
                              <w:id w:val="23146592"/>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703298864"/>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DFD1238" w14:textId="55BE1021" w:rsidR="00244011" w:rsidRPr="00756E21" w:rsidRDefault="00AC2A1E" w:rsidP="00A118D8">
                    <w:pPr>
                      <w:pStyle w:val="Brdtext"/>
                      <w:jc w:val="left"/>
                    </w:pPr>
                    <w:sdt>
                      <w:sdtPr>
                        <w:alias w:val="NummerEtikett"/>
                        <w:tag w:val="NummerEtikett"/>
                        <w:id w:val="23146592"/>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703298864"/>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0E917C"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E29B5D"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4EF490" w14:textId="1F21153B" w:rsidR="00244011" w:rsidRPr="00756E21" w:rsidRDefault="00A9039A" w:rsidP="00664D04">
                          <w:pPr>
                            <w:pStyle w:val="Brdtext"/>
                            <w:jc w:val="left"/>
                          </w:pPr>
                          <w:sdt>
                            <w:sdtPr>
                              <w:alias w:val="NummerEtikett"/>
                              <w:tag w:val="NummerEtikett"/>
                              <w:id w:val="-1710108093"/>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829056479"/>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14EF490" w14:textId="1F21153B" w:rsidR="00244011" w:rsidRPr="00756E21" w:rsidRDefault="00AC2A1E" w:rsidP="00664D04">
                    <w:pPr>
                      <w:pStyle w:val="Brdtext"/>
                      <w:jc w:val="left"/>
                    </w:pPr>
                    <w:sdt>
                      <w:sdtPr>
                        <w:alias w:val="NummerEtikett"/>
                        <w:tag w:val="NummerEtikett"/>
                        <w:id w:val="-1710108093"/>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829056479"/>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FDA9D4" w14:textId="77777777" w:rsidR="00244011" w:rsidRDefault="00244011"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A07603" w14:textId="56F9A417" w:rsidR="00244011" w:rsidRPr="00756E21" w:rsidRDefault="00A9039A" w:rsidP="00A118D8">
                          <w:pPr>
                            <w:pStyle w:val="Brdtext"/>
                            <w:jc w:val="left"/>
                          </w:pPr>
                          <w:sdt>
                            <w:sdtPr>
                              <w:alias w:val="NummerEtikett"/>
                              <w:tag w:val="NummerEtikett"/>
                              <w:id w:val="767045701"/>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19575437"/>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0A07603" w14:textId="56F9A417" w:rsidR="00244011" w:rsidRPr="00756E21" w:rsidRDefault="00AC2A1E" w:rsidP="00A118D8">
                    <w:pPr>
                      <w:pStyle w:val="Brdtext"/>
                      <w:jc w:val="left"/>
                    </w:pPr>
                    <w:sdt>
                      <w:sdtPr>
                        <w:alias w:val="NummerEtikett"/>
                        <w:tag w:val="NummerEtikett"/>
                        <w:id w:val="767045701"/>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19575437"/>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899AAD"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ADC512"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1DBC3C" w14:textId="796A585F" w:rsidR="00244011" w:rsidRPr="00756E21" w:rsidRDefault="00A9039A" w:rsidP="00664D04">
                          <w:pPr>
                            <w:pStyle w:val="Brdtext"/>
                            <w:jc w:val="left"/>
                          </w:pPr>
                          <w:sdt>
                            <w:sdtPr>
                              <w:alias w:val="NummerEtikett"/>
                              <w:tag w:val="NummerEtikett"/>
                              <w:id w:val="-275413330"/>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344986406"/>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81DBC3C" w14:textId="796A585F" w:rsidR="00244011" w:rsidRPr="00756E21" w:rsidRDefault="00AC2A1E" w:rsidP="00664D04">
                    <w:pPr>
                      <w:pStyle w:val="Brdtext"/>
                      <w:jc w:val="left"/>
                    </w:pPr>
                    <w:sdt>
                      <w:sdtPr>
                        <w:alias w:val="NummerEtikett"/>
                        <w:tag w:val="NummerEtikett"/>
                        <w:id w:val="-275413330"/>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344986406"/>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715061"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821CAD" w14:textId="51AD30BC" w:rsidR="00244011" w:rsidRPr="00756E21" w:rsidRDefault="00A9039A" w:rsidP="00A118D8">
                          <w:pPr>
                            <w:pStyle w:val="Brdtext"/>
                            <w:jc w:val="left"/>
                          </w:pPr>
                          <w:sdt>
                            <w:sdtPr>
                              <w:alias w:val="NummerEtikett"/>
                              <w:tag w:val="NummerEtikett"/>
                              <w:id w:val="-450620493"/>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229501752"/>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8821CAD" w14:textId="51AD30BC" w:rsidR="00244011" w:rsidRPr="00756E21" w:rsidRDefault="00AC2A1E" w:rsidP="00A118D8">
                    <w:pPr>
                      <w:pStyle w:val="Brdtext"/>
                      <w:jc w:val="left"/>
                    </w:pPr>
                    <w:sdt>
                      <w:sdtPr>
                        <w:alias w:val="NummerEtikett"/>
                        <w:tag w:val="NummerEtikett"/>
                        <w:id w:val="-450620493"/>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229501752"/>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5D5087"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51B93D"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B27F8F" w14:textId="5CAFAC3E" w:rsidR="00244011" w:rsidRPr="00756E21" w:rsidRDefault="00A9039A" w:rsidP="00664D04">
                          <w:pPr>
                            <w:pStyle w:val="Brdtext"/>
                            <w:jc w:val="left"/>
                          </w:pPr>
                          <w:sdt>
                            <w:sdtPr>
                              <w:alias w:val="NummerEtikett"/>
                              <w:tag w:val="NummerEtikett"/>
                              <w:id w:val="464015619"/>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852610222"/>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FB27F8F" w14:textId="5CAFAC3E" w:rsidR="00244011" w:rsidRPr="00756E21" w:rsidRDefault="00AC2A1E" w:rsidP="00664D04">
                    <w:pPr>
                      <w:pStyle w:val="Brdtext"/>
                      <w:jc w:val="left"/>
                    </w:pPr>
                    <w:sdt>
                      <w:sdtPr>
                        <w:alias w:val="NummerEtikett"/>
                        <w:tag w:val="NummerEtikett"/>
                        <w:id w:val="464015619"/>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852610222"/>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78B6A9"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02198B" w14:textId="09F743F9" w:rsidR="00244011" w:rsidRPr="00756E21" w:rsidRDefault="00A9039A" w:rsidP="00A118D8">
                          <w:pPr>
                            <w:pStyle w:val="Brdtext"/>
                            <w:jc w:val="left"/>
                          </w:pPr>
                          <w:sdt>
                            <w:sdtPr>
                              <w:alias w:val="NummerEtikett"/>
                              <w:tag w:val="NummerEtikett"/>
                              <w:id w:val="-986395185"/>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20856741"/>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302198B" w14:textId="09F743F9" w:rsidR="00244011" w:rsidRPr="00756E21" w:rsidRDefault="00AC2A1E" w:rsidP="00A118D8">
                    <w:pPr>
                      <w:pStyle w:val="Brdtext"/>
                      <w:jc w:val="left"/>
                    </w:pPr>
                    <w:sdt>
                      <w:sdtPr>
                        <w:alias w:val="NummerEtikett"/>
                        <w:tag w:val="NummerEtikett"/>
                        <w:id w:val="-986395185"/>
                        <w:lock w:val="sdtContentLocked"/>
                        <w:dataBinding w:prefixMappings="xmlns:ns0='http://rkdhs/mallar/lagstiftning/Skr/Skr.xsd'" w:xpath="/ns0:dokumentvärden[1]/ns0:dokumentnummer[1]/@etikett" w:storeItemID="{068625C3-B546-44A5-B525-B7CC092E5AD6}"/>
                        <w:text/>
                      </w:sdtPr>
                      <w:sdtEndPr/>
                      <w:sdtContent>
                        <w:r w:rsidR="00D61CE0">
                          <w:t>Skr.</w:t>
                        </w:r>
                      </w:sdtContent>
                    </w:sdt>
                    <w:r w:rsidR="00244011">
                      <w:t xml:space="preserve"> </w:t>
                    </w:r>
                    <w:sdt>
                      <w:sdtPr>
                        <w:alias w:val="Nummer"/>
                        <w:tag w:val="Nummer"/>
                        <w:id w:val="-120856741"/>
                        <w:lock w:val="sdtContentLocked"/>
                        <w:dataBinding w:prefixMappings="xmlns:ns0='http://rkdhs/mallar/lagstiftning/Skr/Skr.xsd'" w:xpath="/ns0:dokumentvärden[1]/ns0:dokumentnummer[1]" w:storeItemID="{068625C3-B546-44A5-B525-B7CC092E5AD6}"/>
                        <w:text/>
                      </w:sdtPr>
                      <w:sdtEndPr/>
                      <w:sdtContent>
                        <w:r w:rsidR="00D61CE0">
                          <w:t>2019/20:70</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C218B0"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proofState w:spelling="clean" w:grammar="clean"/>
  <w:defaultTabStop w:val="1304"/>
  <w:hyphenationZone w:val="425"/>
  <w:evenAndOddHeaders/>
  <w:characterSpacingControl w:val="doNotCompress"/>
  <w:hdrShapeDefaults>
    <o:shapedefaults v:ext="edit" spidmax="1638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7612A"/>
    <w:rsid w:val="000023F8"/>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2689"/>
    <w:rsid w:val="0007612A"/>
    <w:rsid w:val="000761F8"/>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1028C5"/>
    <w:rsid w:val="00107129"/>
    <w:rsid w:val="00110C85"/>
    <w:rsid w:val="00113CC6"/>
    <w:rsid w:val="00115516"/>
    <w:rsid w:val="00116299"/>
    <w:rsid w:val="00122565"/>
    <w:rsid w:val="0012360F"/>
    <w:rsid w:val="00131972"/>
    <w:rsid w:val="0013464D"/>
    <w:rsid w:val="00135343"/>
    <w:rsid w:val="00144361"/>
    <w:rsid w:val="001531B4"/>
    <w:rsid w:val="00155500"/>
    <w:rsid w:val="00157EF7"/>
    <w:rsid w:val="00166139"/>
    <w:rsid w:val="00174E46"/>
    <w:rsid w:val="00175A45"/>
    <w:rsid w:val="00181DAB"/>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33E31"/>
    <w:rsid w:val="00235765"/>
    <w:rsid w:val="002367E5"/>
    <w:rsid w:val="00244011"/>
    <w:rsid w:val="00252C4D"/>
    <w:rsid w:val="00263274"/>
    <w:rsid w:val="002675C4"/>
    <w:rsid w:val="002859A1"/>
    <w:rsid w:val="00287045"/>
    <w:rsid w:val="0029293D"/>
    <w:rsid w:val="00292E0F"/>
    <w:rsid w:val="00294B19"/>
    <w:rsid w:val="00295C59"/>
    <w:rsid w:val="00297A80"/>
    <w:rsid w:val="002A1E80"/>
    <w:rsid w:val="002B01BF"/>
    <w:rsid w:val="002B12FD"/>
    <w:rsid w:val="002C14EF"/>
    <w:rsid w:val="002C1EBF"/>
    <w:rsid w:val="002C49A5"/>
    <w:rsid w:val="002D09C9"/>
    <w:rsid w:val="002E219E"/>
    <w:rsid w:val="002E5F6A"/>
    <w:rsid w:val="002E60D4"/>
    <w:rsid w:val="002F434A"/>
    <w:rsid w:val="002F4A14"/>
    <w:rsid w:val="002F4DD9"/>
    <w:rsid w:val="0031012B"/>
    <w:rsid w:val="00312E5A"/>
    <w:rsid w:val="00317CC4"/>
    <w:rsid w:val="00320896"/>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11AF"/>
    <w:rsid w:val="005C2E5B"/>
    <w:rsid w:val="005C5DD2"/>
    <w:rsid w:val="005D31A4"/>
    <w:rsid w:val="005D3B15"/>
    <w:rsid w:val="005E1131"/>
    <w:rsid w:val="005E3C87"/>
    <w:rsid w:val="005E5E8D"/>
    <w:rsid w:val="005E7780"/>
    <w:rsid w:val="005F089D"/>
    <w:rsid w:val="005F13BA"/>
    <w:rsid w:val="005F48D9"/>
    <w:rsid w:val="005F4EBB"/>
    <w:rsid w:val="005F7386"/>
    <w:rsid w:val="00601BA2"/>
    <w:rsid w:val="00602FF7"/>
    <w:rsid w:val="006042E5"/>
    <w:rsid w:val="006115D2"/>
    <w:rsid w:val="00617215"/>
    <w:rsid w:val="00617D56"/>
    <w:rsid w:val="00626B7E"/>
    <w:rsid w:val="00634C6C"/>
    <w:rsid w:val="00640C08"/>
    <w:rsid w:val="0064389E"/>
    <w:rsid w:val="0064723F"/>
    <w:rsid w:val="00650A95"/>
    <w:rsid w:val="0065293C"/>
    <w:rsid w:val="00664D04"/>
    <w:rsid w:val="0066533B"/>
    <w:rsid w:val="00667FC2"/>
    <w:rsid w:val="00670FDB"/>
    <w:rsid w:val="006737AA"/>
    <w:rsid w:val="00674574"/>
    <w:rsid w:val="00676699"/>
    <w:rsid w:val="00676752"/>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51306"/>
    <w:rsid w:val="007524F1"/>
    <w:rsid w:val="00753EFC"/>
    <w:rsid w:val="00756E53"/>
    <w:rsid w:val="00756EAD"/>
    <w:rsid w:val="00762CDA"/>
    <w:rsid w:val="00763A3D"/>
    <w:rsid w:val="007648F2"/>
    <w:rsid w:val="007705A3"/>
    <w:rsid w:val="00773619"/>
    <w:rsid w:val="0077500F"/>
    <w:rsid w:val="007751D7"/>
    <w:rsid w:val="00777AB3"/>
    <w:rsid w:val="00781161"/>
    <w:rsid w:val="00782D59"/>
    <w:rsid w:val="00787BEC"/>
    <w:rsid w:val="007A0AC8"/>
    <w:rsid w:val="007A2097"/>
    <w:rsid w:val="007A4089"/>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37FF6"/>
    <w:rsid w:val="00A401C4"/>
    <w:rsid w:val="00A4086F"/>
    <w:rsid w:val="00A46AD1"/>
    <w:rsid w:val="00A476E3"/>
    <w:rsid w:val="00A538A3"/>
    <w:rsid w:val="00A577FA"/>
    <w:rsid w:val="00A640C6"/>
    <w:rsid w:val="00A643CF"/>
    <w:rsid w:val="00A738F0"/>
    <w:rsid w:val="00A73FCD"/>
    <w:rsid w:val="00A76360"/>
    <w:rsid w:val="00A77512"/>
    <w:rsid w:val="00A82617"/>
    <w:rsid w:val="00A851EA"/>
    <w:rsid w:val="00A8548C"/>
    <w:rsid w:val="00A856B5"/>
    <w:rsid w:val="00A858C5"/>
    <w:rsid w:val="00A8707F"/>
    <w:rsid w:val="00A9039A"/>
    <w:rsid w:val="00A93262"/>
    <w:rsid w:val="00A932B0"/>
    <w:rsid w:val="00A937DF"/>
    <w:rsid w:val="00A950D5"/>
    <w:rsid w:val="00AA1AF4"/>
    <w:rsid w:val="00AA5DA5"/>
    <w:rsid w:val="00AB35DF"/>
    <w:rsid w:val="00AB67EF"/>
    <w:rsid w:val="00AC2A1E"/>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2F81"/>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92D32"/>
    <w:rsid w:val="00B9461D"/>
    <w:rsid w:val="00BA6701"/>
    <w:rsid w:val="00BA760C"/>
    <w:rsid w:val="00BA79AD"/>
    <w:rsid w:val="00BB4010"/>
    <w:rsid w:val="00BC0372"/>
    <w:rsid w:val="00BC06AC"/>
    <w:rsid w:val="00BC4B2B"/>
    <w:rsid w:val="00BC4EBF"/>
    <w:rsid w:val="00BD1624"/>
    <w:rsid w:val="00BD6947"/>
    <w:rsid w:val="00BD794E"/>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4E3"/>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0C80"/>
    <w:rsid w:val="00D143D5"/>
    <w:rsid w:val="00D332B5"/>
    <w:rsid w:val="00D42F0C"/>
    <w:rsid w:val="00D465BF"/>
    <w:rsid w:val="00D50784"/>
    <w:rsid w:val="00D51C77"/>
    <w:rsid w:val="00D51E13"/>
    <w:rsid w:val="00D61CE0"/>
    <w:rsid w:val="00D75981"/>
    <w:rsid w:val="00D76584"/>
    <w:rsid w:val="00D9256D"/>
    <w:rsid w:val="00D92C98"/>
    <w:rsid w:val="00D9410D"/>
    <w:rsid w:val="00D947BA"/>
    <w:rsid w:val="00DA524D"/>
    <w:rsid w:val="00DB3C2B"/>
    <w:rsid w:val="00DB5937"/>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3063"/>
    <w:rsid w:val="00EC442C"/>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6385"/>
    <o:shapelayout v:ext="edit">
      <o:idmap v:ext="edit" data="1"/>
    </o:shapelayout>
  </w:shapeDefaults>
  <w:decimalSymbol w:val=","/>
  <w:listSeparator w:val=";"/>
  <w14:docId w14:val="1D7A15A5"/>
  <w15:docId w15:val="{0CB60531-8427-45C8-A8FE-5F973FD22F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 Type="http://schemas.openxmlformats.org/officeDocument/2006/relationships/customXml" Target="../customXml/item5.xml"/><Relationship Id="rId15" Type="http://schemas.openxmlformats.org/officeDocument/2006/relationships/image" Target="media/image10.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Skr/Skr.xsd">
  <departementsnamn>Försvarsdepartementet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Hallengren, Hultqvist, Bolund, Damberg, Shekarabi, Ygeman, Eriksson, Ekström, Eneroth, Dahlgren, Nilsson, Ernkrans,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örsvarsdepartementet"/>
  <dokumentnummer etikett="Skr.">2019/20:70</dokumentnummer>
  <titel>Integritetsskydd vid signalspaning i försvarsunderrättelseverksamhet</titel>
  <template id="16"/>
  <kapitel/>
  <avsnitt/>
  <fastaavsnitt/>
  <bilagor/>
</dokumentvärden>
</file>

<file path=customXml/item2.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Försvarsdepartementet</TermName>
          <TermId xmlns="http://schemas.microsoft.com/office/infopath/2007/PartnerControls">77bc58e5-8ab3-4658-88b7-3f6ab76d649a</TermId>
        </TermInfo>
      </Terms>
    </k46d94c0acf84ab9a79866a9d8b1905f>
    <TaxCatchAll xmlns="cc625d36-bb37-4650-91b9-0c96159295ba">
      <Value>33</Value>
    </TaxCatchAll>
    <DirtyMigration xmlns="4e9c2f0c-7bf8-49af-8356-cbf363fc78a7">false</DirtyMigration>
    <_dlc_DocId xmlns="4f5ca95d-8798-43a8-9b50-3b2f8b9416bf">6VV7YVCVAJZ7-373442560-8690</_dlc_DocId>
    <_dlc_DocIdUrl xmlns="4f5ca95d-8798-43a8-9b50-3b2f8b9416bf">
      <Url>https://dhs.sp.regeringskansliet.se/yta/sb-gransk/_layouts/15/DocIdRedir.aspx?ID=6VV7YVCVAJZ7-373442560-8690</Url>
      <Description>6VV7YVCVAJZ7-373442560-8690</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Props1.xml><?xml version="1.0" encoding="utf-8"?>
<ds:datastoreItem xmlns:ds="http://schemas.openxmlformats.org/officeDocument/2006/customXml" ds:itemID="{068625C3-B546-44A5-B525-B7CC092E5AD6}"/>
</file>

<file path=customXml/itemProps2.xml><?xml version="1.0" encoding="utf-8"?>
<ds:datastoreItem xmlns:ds="http://schemas.openxmlformats.org/officeDocument/2006/customXml" ds:itemID="{58FC8FE4-2256-451E-AB06-67ABE51AF36E}"/>
</file>

<file path=customXml/itemProps3.xml><?xml version="1.0" encoding="utf-8"?>
<ds:datastoreItem xmlns:ds="http://schemas.openxmlformats.org/officeDocument/2006/customXml" ds:itemID="{8433A4E7-A0C2-41A7-906F-0B55467DA5CF}"/>
</file>

<file path=customXml/itemProps4.xml><?xml version="1.0" encoding="utf-8"?>
<ds:datastoreItem xmlns:ds="http://schemas.openxmlformats.org/officeDocument/2006/customXml" ds:itemID="{CDEF4D54-CA60-4E10-A01E-B2383A3C37A2}"/>
</file>

<file path=customXml/itemProps5.xml><?xml version="1.0" encoding="utf-8"?>
<ds:datastoreItem xmlns:ds="http://schemas.openxmlformats.org/officeDocument/2006/customXml" ds:itemID="{8ED85D32-1532-4F2B-96D1-1EE6DDA160D9}"/>
</file>

<file path=customXml/itemProps6.xml><?xml version="1.0" encoding="utf-8"?>
<ds:datastoreItem xmlns:ds="http://schemas.openxmlformats.org/officeDocument/2006/customXml" ds:itemID="{16D7B00A-72E2-4416-A47E-9FB1CA99B12D}"/>
</file>

<file path=customXml/itemProps7.xml><?xml version="1.0" encoding="utf-8"?>
<ds:datastoreItem xmlns:ds="http://schemas.openxmlformats.org/officeDocument/2006/customXml" ds:itemID="{D11ABBC7-753D-40FB-AC92-1F5937049439}"/>
</file>

<file path=docProps/app.xml><?xml version="1.0" encoding="utf-8"?>
<Properties xmlns="http://schemas.openxmlformats.org/officeDocument/2006/extended-properties" xmlns:vt="http://schemas.openxmlformats.org/officeDocument/2006/docPropsVTypes">
  <Template>Normal</Template>
  <TotalTime>0</TotalTime>
  <Pages>3</Pages>
  <Words>1487</Words>
  <Characters>7883</Characters>
  <Application>Microsoft Office Word</Application>
  <DocSecurity>4</DocSecurity>
  <Lines>65</Lines>
  <Paragraphs>18</Paragraphs>
  <ScaleCrop>false</ScaleCrop>
  <HeadingPairs>
    <vt:vector size="2" baseType="variant">
      <vt:variant>
        <vt:lpstr>Rubrik</vt:lpstr>
      </vt:variant>
      <vt:variant>
        <vt:i4>1</vt:i4>
      </vt:variant>
    </vt:vector>
  </HeadingPairs>
  <TitlesOfParts>
    <vt:vector size="1" baseType="lpstr">
      <vt:lpstr>Integritetsskydd vid signalspaning i försvarsunderrättelseverksamhet</vt:lpstr>
    </vt:vector>
  </TitlesOfParts>
  <Company>Regeringskansliet</Company>
  <LinksUpToDate>false</LinksUpToDate>
  <CharactersWithSpaces>9352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Integritetsskydd vid signalspaning i försvarsunderrättelseverksamhet</dc:title>
  <dc:creator>Maria Gillberg</dc:creator>
  <cp:lastModifiedBy>Mona Wiklund</cp:lastModifiedBy>
  <cp:revision>2</cp:revision>
  <cp:lastPrinted>2019-12-04T09:48:00Z</cp:lastPrinted>
  <dcterms:created xsi:type="dcterms:W3CDTF">2019-12-06T08:19:00Z</dcterms:created>
  <dcterms:modified xsi:type="dcterms:W3CDTF">2019-12-06T08:19:00Z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ae03e96d-86ad-4837-b88b-0ba6f31b9938</vt:lpwstr>
  </property>
  <property fmtid="{D5CDD505-2E9C-101B-9397-08002B2CF9AE}" pid="4" name="TaxKeyword">
    <vt:lpwstr/>
  </property>
  <property fmtid="{D5CDD505-2E9C-101B-9397-08002B2CF9AE}" pid="5" name="Organisation">
    <vt:lpwstr>33;#Försvarsdepartementet|77bc58e5-8ab3-4658-88b7-3f6ab76d649a</vt:lpwstr>
  </property>
  <property fmtid="{D5CDD505-2E9C-101B-9397-08002B2CF9AE}" pid="6" name="ActivityCategory">
    <vt:lpwstr/>
  </property>
  <property fmtid="{D5CDD505-2E9C-101B-9397-08002B2CF9AE}" pid="7" name="Skr nr">
    <vt:lpwstr>2019/20:70</vt:lpwstr>
  </property>
  <property fmtid="{D5CDD505-2E9C-101B-9397-08002B2CF9AE}" pid="8" name="TaxKeywordTaxHTField">
    <vt:lpwstr/>
  </property>
</Properties>
</file>